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6"/>
  </p:notesMasterIdLst>
  <p:sldIdLst>
    <p:sldId id="257" r:id="rId2"/>
    <p:sldId id="258" r:id="rId3"/>
    <p:sldId id="259" r:id="rId4"/>
    <p:sldId id="260" r:id="rId5"/>
    <p:sldId id="261" r:id="rId6"/>
    <p:sldId id="262" r:id="rId7"/>
    <p:sldId id="289" r:id="rId8"/>
    <p:sldId id="290" r:id="rId9"/>
    <p:sldId id="291" r:id="rId10"/>
    <p:sldId id="263" r:id="rId11"/>
    <p:sldId id="285" r:id="rId12"/>
    <p:sldId id="286" r:id="rId13"/>
    <p:sldId id="287" r:id="rId14"/>
    <p:sldId id="288" r:id="rId15"/>
    <p:sldId id="265" r:id="rId16"/>
    <p:sldId id="266" r:id="rId17"/>
    <p:sldId id="292" r:id="rId18"/>
    <p:sldId id="293" r:id="rId19"/>
    <p:sldId id="267" r:id="rId20"/>
    <p:sldId id="268" r:id="rId21"/>
    <p:sldId id="294" r:id="rId22"/>
    <p:sldId id="269" r:id="rId23"/>
    <p:sldId id="270" r:id="rId24"/>
    <p:sldId id="271" r:id="rId25"/>
    <p:sldId id="272" r:id="rId26"/>
    <p:sldId id="273" r:id="rId27"/>
    <p:sldId id="277" r:id="rId28"/>
    <p:sldId id="278" r:id="rId29"/>
    <p:sldId id="279" r:id="rId30"/>
    <p:sldId id="280" r:id="rId31"/>
    <p:sldId id="281" r:id="rId32"/>
    <p:sldId id="282" r:id="rId33"/>
    <p:sldId id="283" r:id="rId34"/>
    <p:sldId id="284" r:id="rId3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85231" autoAdjust="0"/>
  </p:normalViewPr>
  <p:slideViewPr>
    <p:cSldViewPr>
      <p:cViewPr>
        <p:scale>
          <a:sx n="69" d="100"/>
          <a:sy n="69" d="100"/>
        </p:scale>
        <p:origin x="-1416"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4B64FA0-0AAB-43C1-B186-42C83034C60F}" type="datetimeFigureOut">
              <a:rPr lang="ar-IQ" smtClean="0"/>
              <a:pPr/>
              <a:t>16/04/1443</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A6C3A2F-CBB3-482C-B24F-C94A91B146DB}" type="slidenum">
              <a:rPr lang="ar-IQ" smtClean="0"/>
              <a:pPr/>
              <a:t>‹#›</a:t>
            </a:fld>
            <a:endParaRPr lang="ar-IQ"/>
          </a:p>
        </p:txBody>
      </p:sp>
    </p:spTree>
    <p:extLst>
      <p:ext uri="{BB962C8B-B14F-4D97-AF65-F5344CB8AC3E}">
        <p14:creationId xmlns:p14="http://schemas.microsoft.com/office/powerpoint/2010/main" val="23289732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7A6C3A2F-CBB3-482C-B24F-C94A91B146DB}" type="slidenum">
              <a:rPr lang="ar-IQ" smtClean="0"/>
              <a:pPr/>
              <a:t>23</a:t>
            </a:fld>
            <a:endParaRPr lang="ar-IQ"/>
          </a:p>
        </p:txBody>
      </p:sp>
    </p:spTree>
    <p:extLst>
      <p:ext uri="{BB962C8B-B14F-4D97-AF65-F5344CB8AC3E}">
        <p14:creationId xmlns:p14="http://schemas.microsoft.com/office/powerpoint/2010/main" val="2708539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FBAC2751-816F-44CD-A110-2AFEF4439287}" type="datetime3">
              <a:rPr lang="en-US" smtClean="0"/>
              <a:pPr/>
              <a:t>21 November 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D7B2089A-E75B-44F5-BF95-F9D6B25E2317}"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6364CF6-48C2-451F-89AB-0C27A53A6CCA}" type="datetime3">
              <a:rPr lang="en-US" smtClean="0"/>
              <a:pPr/>
              <a:t>21 November 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D7B2089A-E75B-44F5-BF95-F9D6B25E2317}"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250462C-9FAC-4A01-A473-C8D1C9F4909F}" type="datetime3">
              <a:rPr lang="en-US" smtClean="0"/>
              <a:pPr/>
              <a:t>21 November 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D7B2089A-E75B-44F5-BF95-F9D6B25E2317}"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0F83543-060D-4BAF-B24F-674D394E6ABE}" type="datetime3">
              <a:rPr lang="en-US" smtClean="0"/>
              <a:pPr/>
              <a:t>21 November 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D7B2089A-E75B-44F5-BF95-F9D6B25E2317}"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E8C0B3-31BE-4C66-A216-863C4C580620}" type="datetime3">
              <a:rPr lang="en-US" smtClean="0"/>
              <a:pPr/>
              <a:t>21 November 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D7B2089A-E75B-44F5-BF95-F9D6B25E2317}"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2E5EDFEC-52F3-47AC-8773-956E3275D179}" type="datetime3">
              <a:rPr lang="en-US" smtClean="0"/>
              <a:pPr/>
              <a:t>21 November 2021</a:t>
            </a:fld>
            <a:endParaRPr lang="ar-IQ"/>
          </a:p>
        </p:txBody>
      </p:sp>
      <p:sp>
        <p:nvSpPr>
          <p:cNvPr id="6" name="Footer Placeholder 5"/>
          <p:cNvSpPr>
            <a:spLocks noGrp="1"/>
          </p:cNvSpPr>
          <p:nvPr>
            <p:ph type="ftr" sz="quarter" idx="11"/>
          </p:nvPr>
        </p:nvSpPr>
        <p:spPr/>
        <p:txBody>
          <a:bodyPr/>
          <a:lstStyle/>
          <a:p>
            <a:r>
              <a:rPr lang="en-US" dirty="0" smtClean="0"/>
              <a:t>Prepared By : Ghazi  Mamandi </a:t>
            </a:r>
            <a:endParaRPr lang="ar-IQ"/>
          </a:p>
        </p:txBody>
      </p:sp>
      <p:sp>
        <p:nvSpPr>
          <p:cNvPr id="7" name="Slide Number Placeholder 6"/>
          <p:cNvSpPr>
            <a:spLocks noGrp="1"/>
          </p:cNvSpPr>
          <p:nvPr>
            <p:ph type="sldNum" sz="quarter" idx="12"/>
          </p:nvPr>
        </p:nvSpPr>
        <p:spPr/>
        <p:txBody>
          <a:bodyPr/>
          <a:lstStyle/>
          <a:p>
            <a:fld id="{D7B2089A-E75B-44F5-BF95-F9D6B25E2317}"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E2469E97-BD7E-407D-86E4-BFED53B720CC}" type="datetime3">
              <a:rPr lang="en-US" smtClean="0"/>
              <a:pPr/>
              <a:t>21 November 2021</a:t>
            </a:fld>
            <a:endParaRPr lang="ar-IQ"/>
          </a:p>
        </p:txBody>
      </p:sp>
      <p:sp>
        <p:nvSpPr>
          <p:cNvPr id="8" name="Footer Placeholder 7"/>
          <p:cNvSpPr>
            <a:spLocks noGrp="1"/>
          </p:cNvSpPr>
          <p:nvPr>
            <p:ph type="ftr" sz="quarter" idx="11"/>
          </p:nvPr>
        </p:nvSpPr>
        <p:spPr/>
        <p:txBody>
          <a:bodyPr/>
          <a:lstStyle/>
          <a:p>
            <a:r>
              <a:rPr lang="en-US" dirty="0" smtClean="0"/>
              <a:t>Prepared By : Ghazi  Mamandi </a:t>
            </a:r>
            <a:endParaRPr lang="ar-IQ"/>
          </a:p>
        </p:txBody>
      </p:sp>
      <p:sp>
        <p:nvSpPr>
          <p:cNvPr id="9" name="Slide Number Placeholder 8"/>
          <p:cNvSpPr>
            <a:spLocks noGrp="1"/>
          </p:cNvSpPr>
          <p:nvPr>
            <p:ph type="sldNum" sz="quarter" idx="12"/>
          </p:nvPr>
        </p:nvSpPr>
        <p:spPr/>
        <p:txBody>
          <a:bodyPr/>
          <a:lstStyle/>
          <a:p>
            <a:fld id="{D7B2089A-E75B-44F5-BF95-F9D6B25E2317}"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B90B4BA7-775F-4BC9-851C-470CE5635D15}" type="datetime3">
              <a:rPr lang="en-US" smtClean="0"/>
              <a:pPr/>
              <a:t>21 November 2021</a:t>
            </a:fld>
            <a:endParaRPr lang="ar-IQ"/>
          </a:p>
        </p:txBody>
      </p:sp>
      <p:sp>
        <p:nvSpPr>
          <p:cNvPr id="4" name="Footer Placeholder 3"/>
          <p:cNvSpPr>
            <a:spLocks noGrp="1"/>
          </p:cNvSpPr>
          <p:nvPr>
            <p:ph type="ftr" sz="quarter" idx="11"/>
          </p:nvPr>
        </p:nvSpPr>
        <p:spPr/>
        <p:txBody>
          <a:bodyPr/>
          <a:lstStyle/>
          <a:p>
            <a:r>
              <a:rPr lang="en-US" dirty="0" smtClean="0"/>
              <a:t>Prepared By : Ghazi  Mamandi </a:t>
            </a:r>
            <a:endParaRPr lang="ar-IQ"/>
          </a:p>
        </p:txBody>
      </p:sp>
      <p:sp>
        <p:nvSpPr>
          <p:cNvPr id="5" name="Slide Number Placeholder 4"/>
          <p:cNvSpPr>
            <a:spLocks noGrp="1"/>
          </p:cNvSpPr>
          <p:nvPr>
            <p:ph type="sldNum" sz="quarter" idx="12"/>
          </p:nvPr>
        </p:nvSpPr>
        <p:spPr/>
        <p:txBody>
          <a:bodyPr/>
          <a:lstStyle/>
          <a:p>
            <a:fld id="{D7B2089A-E75B-44F5-BF95-F9D6B25E2317}"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F58504-C6F1-4504-9803-E06E7E0CB52F}" type="datetime3">
              <a:rPr lang="en-US" smtClean="0"/>
              <a:pPr/>
              <a:t>21 November 2021</a:t>
            </a:fld>
            <a:endParaRPr lang="ar-IQ"/>
          </a:p>
        </p:txBody>
      </p:sp>
      <p:sp>
        <p:nvSpPr>
          <p:cNvPr id="3" name="Footer Placeholder 2"/>
          <p:cNvSpPr>
            <a:spLocks noGrp="1"/>
          </p:cNvSpPr>
          <p:nvPr>
            <p:ph type="ftr" sz="quarter" idx="11"/>
          </p:nvPr>
        </p:nvSpPr>
        <p:spPr/>
        <p:txBody>
          <a:bodyPr/>
          <a:lstStyle/>
          <a:p>
            <a:r>
              <a:rPr lang="en-US" dirty="0" smtClean="0"/>
              <a:t>Prepared By : Ghazi  Mamandi </a:t>
            </a:r>
            <a:endParaRPr lang="ar-IQ"/>
          </a:p>
        </p:txBody>
      </p:sp>
      <p:sp>
        <p:nvSpPr>
          <p:cNvPr id="4" name="Slide Number Placeholder 3"/>
          <p:cNvSpPr>
            <a:spLocks noGrp="1"/>
          </p:cNvSpPr>
          <p:nvPr>
            <p:ph type="sldNum" sz="quarter" idx="12"/>
          </p:nvPr>
        </p:nvSpPr>
        <p:spPr/>
        <p:txBody>
          <a:bodyPr/>
          <a:lstStyle/>
          <a:p>
            <a:fld id="{D7B2089A-E75B-44F5-BF95-F9D6B25E2317}"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63F7EF-1033-4628-8132-C2F7752B776D}" type="datetime3">
              <a:rPr lang="en-US" smtClean="0"/>
              <a:pPr/>
              <a:t>21 November 2021</a:t>
            </a:fld>
            <a:endParaRPr lang="ar-IQ"/>
          </a:p>
        </p:txBody>
      </p:sp>
      <p:sp>
        <p:nvSpPr>
          <p:cNvPr id="6" name="Footer Placeholder 5"/>
          <p:cNvSpPr>
            <a:spLocks noGrp="1"/>
          </p:cNvSpPr>
          <p:nvPr>
            <p:ph type="ftr" sz="quarter" idx="11"/>
          </p:nvPr>
        </p:nvSpPr>
        <p:spPr/>
        <p:txBody>
          <a:bodyPr/>
          <a:lstStyle/>
          <a:p>
            <a:r>
              <a:rPr lang="en-US" dirty="0" smtClean="0"/>
              <a:t>Prepared By : Ghazi  Mamandi </a:t>
            </a:r>
            <a:endParaRPr lang="ar-IQ"/>
          </a:p>
        </p:txBody>
      </p:sp>
      <p:sp>
        <p:nvSpPr>
          <p:cNvPr id="7" name="Slide Number Placeholder 6"/>
          <p:cNvSpPr>
            <a:spLocks noGrp="1"/>
          </p:cNvSpPr>
          <p:nvPr>
            <p:ph type="sldNum" sz="quarter" idx="12"/>
          </p:nvPr>
        </p:nvSpPr>
        <p:spPr/>
        <p:txBody>
          <a:bodyPr/>
          <a:lstStyle/>
          <a:p>
            <a:fld id="{D7B2089A-E75B-44F5-BF95-F9D6B25E2317}"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B38A23-261A-4F50-989F-A99188005CDB}" type="datetime3">
              <a:rPr lang="en-US" smtClean="0"/>
              <a:pPr/>
              <a:t>21 November 2021</a:t>
            </a:fld>
            <a:endParaRPr lang="ar-IQ"/>
          </a:p>
        </p:txBody>
      </p:sp>
      <p:sp>
        <p:nvSpPr>
          <p:cNvPr id="6" name="Footer Placeholder 5"/>
          <p:cNvSpPr>
            <a:spLocks noGrp="1"/>
          </p:cNvSpPr>
          <p:nvPr>
            <p:ph type="ftr" sz="quarter" idx="11"/>
          </p:nvPr>
        </p:nvSpPr>
        <p:spPr/>
        <p:txBody>
          <a:bodyPr/>
          <a:lstStyle/>
          <a:p>
            <a:r>
              <a:rPr lang="en-US" dirty="0" smtClean="0"/>
              <a:t>Prepared By : Ghazi  Mamandi </a:t>
            </a:r>
            <a:endParaRPr lang="ar-IQ"/>
          </a:p>
        </p:txBody>
      </p:sp>
      <p:sp>
        <p:nvSpPr>
          <p:cNvPr id="7" name="Slide Number Placeholder 6"/>
          <p:cNvSpPr>
            <a:spLocks noGrp="1"/>
          </p:cNvSpPr>
          <p:nvPr>
            <p:ph type="sldNum" sz="quarter" idx="12"/>
          </p:nvPr>
        </p:nvSpPr>
        <p:spPr/>
        <p:txBody>
          <a:bodyPr/>
          <a:lstStyle/>
          <a:p>
            <a:fld id="{D7B2089A-E75B-44F5-BF95-F9D6B25E2317}"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AE385AB-AD99-4F04-9486-15341942DC8D}" type="datetime3">
              <a:rPr lang="en-US" smtClean="0"/>
              <a:pPr/>
              <a:t>21 November 2021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en-US" dirty="0" smtClean="0"/>
              <a:t>Prepared By : Ghazi  Mamandi </a:t>
            </a:r>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7B2089A-E75B-44F5-BF95-F9D6B25E2317}"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h 5 : Bond Market -1</a:t>
            </a:r>
            <a:endParaRPr lang="ar-IQ" dirty="0"/>
          </a:p>
        </p:txBody>
      </p:sp>
      <p:sp>
        <p:nvSpPr>
          <p:cNvPr id="3" name="Content Placeholder 2"/>
          <p:cNvSpPr>
            <a:spLocks noGrp="1"/>
          </p:cNvSpPr>
          <p:nvPr>
            <p:ph idx="1"/>
          </p:nvPr>
        </p:nvSpPr>
        <p:spPr/>
        <p:txBody>
          <a:bodyPr/>
          <a:lstStyle/>
          <a:p>
            <a:pPr algn="l">
              <a:buNone/>
            </a:pPr>
            <a:r>
              <a:rPr lang="en-US" dirty="0" smtClean="0"/>
              <a:t>Bonds are long term debt securities that are issued by government agencies or corporation  . The issuer of a bond obligated to pay interest ( or coupon ) payments periodically ( </a:t>
            </a:r>
            <a:r>
              <a:rPr lang="ar-IQ" dirty="0" smtClean="0"/>
              <a:t> </a:t>
            </a:r>
            <a:r>
              <a:rPr lang="en-US" dirty="0" smtClean="0"/>
              <a:t> such as annually or semiannually ) and the par value (principle ) at maturity .An issuer must be able to show that its future cash flows will be sufficient to enable it to make its coupon and principle payments to bondholder . </a:t>
            </a:r>
            <a:endParaRPr lang="ar-IQ" dirty="0"/>
          </a:p>
        </p:txBody>
      </p:sp>
      <p:sp>
        <p:nvSpPr>
          <p:cNvPr id="4" name="Date Placeholder 3"/>
          <p:cNvSpPr>
            <a:spLocks noGrp="1"/>
          </p:cNvSpPr>
          <p:nvPr>
            <p:ph type="dt" sz="half" idx="10"/>
          </p:nvPr>
        </p:nvSpPr>
        <p:spPr/>
        <p:txBody>
          <a:bodyPr/>
          <a:lstStyle/>
          <a:p>
            <a:fld id="{A85C30BF-E94B-4DBB-994D-A45CF9B45503}" type="datetime3">
              <a:rPr lang="en-US" smtClean="0"/>
              <a:pPr/>
              <a:t>21 November 2021</a:t>
            </a:fld>
            <a:endParaRPr lang="ar-IQ"/>
          </a:p>
        </p:txBody>
      </p:sp>
      <p:sp>
        <p:nvSpPr>
          <p:cNvPr id="5" name="Slide Number Placeholder 4"/>
          <p:cNvSpPr>
            <a:spLocks noGrp="1"/>
          </p:cNvSpPr>
          <p:nvPr>
            <p:ph type="sldNum" sz="quarter" idx="12"/>
          </p:nvPr>
        </p:nvSpPr>
        <p:spPr/>
        <p:txBody>
          <a:bodyPr/>
          <a:lstStyle/>
          <a:p>
            <a:fld id="{D7B2089A-E75B-44F5-BF95-F9D6B25E2317}" type="slidenum">
              <a:rPr lang="ar-IQ" smtClean="0"/>
              <a:pPr/>
              <a:t>1</a:t>
            </a:fld>
            <a:endParaRPr lang="ar-IQ"/>
          </a:p>
        </p:txBody>
      </p:sp>
      <p:sp>
        <p:nvSpPr>
          <p:cNvPr id="6" name="Footer Placeholder 5"/>
          <p:cNvSpPr>
            <a:spLocks noGrp="1"/>
          </p:cNvSpPr>
          <p:nvPr>
            <p:ph type="ftr" sz="quarter" idx="11"/>
          </p:nvPr>
        </p:nvSpPr>
        <p:spPr/>
        <p:txBody>
          <a:bodyPr/>
          <a:lstStyle/>
          <a:p>
            <a:r>
              <a:rPr lang="en-US" dirty="0" smtClean="0"/>
              <a:t>Prepared By : Ghazi  Mamandi </a:t>
            </a:r>
            <a:endParaRPr lang="ar-IQ"/>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Bonds Yield </a:t>
            </a:r>
            <a:endParaRPr lang="ar-IQ" dirty="0"/>
          </a:p>
        </p:txBody>
      </p:sp>
      <p:sp>
        <p:nvSpPr>
          <p:cNvPr id="3" name="Content Placeholder 2"/>
          <p:cNvSpPr>
            <a:spLocks noGrp="1"/>
          </p:cNvSpPr>
          <p:nvPr>
            <p:ph idx="1"/>
          </p:nvPr>
        </p:nvSpPr>
        <p:spPr/>
        <p:txBody>
          <a:bodyPr/>
          <a:lstStyle/>
          <a:p>
            <a:pPr algn="l">
              <a:buNone/>
            </a:pPr>
            <a:r>
              <a:rPr lang="en-US" dirty="0" smtClean="0"/>
              <a:t>The yield on the bond may depend on whether it is viewed from the perspective of the issuer of the bond who obligated to make payments on the bond until maturity or from the perspective of the investors who purchase the bond     </a:t>
            </a:r>
            <a:endParaRPr lang="ar-IQ" dirty="0"/>
          </a:p>
        </p:txBody>
      </p:sp>
      <p:sp>
        <p:nvSpPr>
          <p:cNvPr id="4" name="Date Placeholder 3"/>
          <p:cNvSpPr>
            <a:spLocks noGrp="1"/>
          </p:cNvSpPr>
          <p:nvPr>
            <p:ph type="dt" sz="half" idx="10"/>
          </p:nvPr>
        </p:nvSpPr>
        <p:spPr/>
        <p:txBody>
          <a:bodyPr/>
          <a:lstStyle/>
          <a:p>
            <a:fld id="{E5103FB4-CCD8-4513-8E06-4F2CCDF5744B}" type="datetime3">
              <a:rPr lang="en-US" smtClean="0"/>
              <a:pPr/>
              <a:t>21 November 2021</a:t>
            </a:fld>
            <a:endParaRPr lang="ar-IQ"/>
          </a:p>
        </p:txBody>
      </p:sp>
      <p:sp>
        <p:nvSpPr>
          <p:cNvPr id="5" name="Slide Number Placeholder 4"/>
          <p:cNvSpPr>
            <a:spLocks noGrp="1"/>
          </p:cNvSpPr>
          <p:nvPr>
            <p:ph type="sldNum" sz="quarter" idx="12"/>
          </p:nvPr>
        </p:nvSpPr>
        <p:spPr/>
        <p:txBody>
          <a:bodyPr/>
          <a:lstStyle/>
          <a:p>
            <a:fld id="{D7B2089A-E75B-44F5-BF95-F9D6B25E2317}" type="slidenum">
              <a:rPr lang="ar-IQ" smtClean="0"/>
              <a:pPr/>
              <a:t>10</a:t>
            </a:fld>
            <a:endParaRPr lang="ar-IQ"/>
          </a:p>
        </p:txBody>
      </p:sp>
      <p:sp>
        <p:nvSpPr>
          <p:cNvPr id="6" name="Footer Placeholder 5"/>
          <p:cNvSpPr>
            <a:spLocks noGrp="1"/>
          </p:cNvSpPr>
          <p:nvPr>
            <p:ph type="ftr" sz="quarter" idx="11"/>
          </p:nvPr>
        </p:nvSpPr>
        <p:spPr/>
        <p:txBody>
          <a:bodyPr/>
          <a:lstStyle/>
          <a:p>
            <a:r>
              <a:rPr lang="en-US" dirty="0" smtClean="0"/>
              <a:t>Prepared By : Ghazi  Mamandi </a:t>
            </a:r>
            <a:endParaRPr lang="ar-IQ"/>
          </a:p>
        </p:txBody>
      </p:sp>
      <p:sp>
        <p:nvSpPr>
          <p:cNvPr id="7" name="TextBox 6"/>
          <p:cNvSpPr txBox="1"/>
          <p:nvPr/>
        </p:nvSpPr>
        <p:spPr>
          <a:xfrm>
            <a:off x="4114800" y="2971800"/>
            <a:ext cx="184731" cy="369332"/>
          </a:xfrm>
          <a:prstGeom prst="rect">
            <a:avLst/>
          </a:prstGeom>
          <a:noFill/>
        </p:spPr>
        <p:txBody>
          <a:bodyPr wrap="none" rtlCol="1">
            <a:spAutoFit/>
          </a:bodyPr>
          <a:lstStyle/>
          <a:p>
            <a:endParaRPr lang="ar-IQ"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structure of interest rates </a:t>
            </a:r>
            <a:endParaRPr lang="ar-IQ" dirty="0"/>
          </a:p>
        </p:txBody>
      </p:sp>
      <p:sp>
        <p:nvSpPr>
          <p:cNvPr id="3" name="Content Placeholder 2"/>
          <p:cNvSpPr>
            <a:spLocks noGrp="1"/>
          </p:cNvSpPr>
          <p:nvPr>
            <p:ph idx="1"/>
          </p:nvPr>
        </p:nvSpPr>
        <p:spPr/>
        <p:txBody>
          <a:bodyPr/>
          <a:lstStyle/>
          <a:p>
            <a:pPr marL="0" indent="0" algn="l">
              <a:buNone/>
            </a:pPr>
            <a:r>
              <a:rPr lang="en-US" dirty="0" smtClean="0"/>
              <a:t>Interest rates on different categories of bonds differ from one another in any given year. </a:t>
            </a:r>
          </a:p>
          <a:p>
            <a:pPr marL="0" indent="0" algn="l">
              <a:buNone/>
            </a:pPr>
            <a:r>
              <a:rPr lang="en-US" dirty="0" smtClean="0"/>
              <a:t>First : the interest rate on municipal bonds are higher than those on Treasury bills. The interest on corporate bonds is higher than governmental bonds since the default risk is higher in corporate bonds.   </a:t>
            </a:r>
            <a:endParaRPr lang="ar-IQ" dirty="0"/>
          </a:p>
        </p:txBody>
      </p:sp>
      <p:sp>
        <p:nvSpPr>
          <p:cNvPr id="4" name="Date Placeholder 3"/>
          <p:cNvSpPr>
            <a:spLocks noGrp="1"/>
          </p:cNvSpPr>
          <p:nvPr>
            <p:ph type="dt" sz="half" idx="10"/>
          </p:nvPr>
        </p:nvSpPr>
        <p:spPr/>
        <p:txBody>
          <a:bodyPr/>
          <a:lstStyle/>
          <a:p>
            <a:fld id="{F0F83543-060D-4BAF-B24F-674D394E6ABE}" type="datetime3">
              <a:rPr lang="en-US" smtClean="0"/>
              <a:pPr/>
              <a:t>21 November 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D7B2089A-E75B-44F5-BF95-F9D6B25E2317}" type="slidenum">
              <a:rPr lang="ar-IQ" smtClean="0"/>
              <a:pPr/>
              <a:t>11</a:t>
            </a:fld>
            <a:endParaRPr lang="ar-IQ"/>
          </a:p>
        </p:txBody>
      </p:sp>
    </p:spTree>
    <p:extLst>
      <p:ext uri="{BB962C8B-B14F-4D97-AF65-F5344CB8AC3E}">
        <p14:creationId xmlns:p14="http://schemas.microsoft.com/office/powerpoint/2010/main" val="2283511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Default Risk </a:t>
            </a:r>
            <a:endParaRPr lang="ar-IQ" dirty="0"/>
          </a:p>
        </p:txBody>
      </p:sp>
      <p:sp>
        <p:nvSpPr>
          <p:cNvPr id="3" name="Content Placeholder 2"/>
          <p:cNvSpPr>
            <a:spLocks noGrp="1"/>
          </p:cNvSpPr>
          <p:nvPr>
            <p:ph idx="1"/>
          </p:nvPr>
        </p:nvSpPr>
        <p:spPr/>
        <p:txBody>
          <a:bodyPr/>
          <a:lstStyle/>
          <a:p>
            <a:pPr marL="0" indent="0" algn="l">
              <a:buNone/>
            </a:pPr>
            <a:r>
              <a:rPr lang="en-US" dirty="0" smtClean="0"/>
              <a:t>One characteristic of a bond that influence its interest rate is its risk of </a:t>
            </a:r>
            <a:r>
              <a:rPr lang="en-US" b="1" dirty="0" smtClean="0"/>
              <a:t>default</a:t>
            </a:r>
            <a:r>
              <a:rPr lang="en-US" dirty="0" smtClean="0"/>
              <a:t> , which occurs when the issuer of the bond is unable or unwilling to make interest payments when promised or pay off the face value when the bond matures. The </a:t>
            </a:r>
            <a:r>
              <a:rPr lang="en-US" b="1" dirty="0" smtClean="0"/>
              <a:t>default risk </a:t>
            </a:r>
            <a:r>
              <a:rPr lang="en-US" dirty="0" smtClean="0"/>
              <a:t>on its bond would therefore be quite high , by contrast U.S treasury bonds have usually been considered to have no </a:t>
            </a:r>
            <a:r>
              <a:rPr lang="en-US" b="1" dirty="0" smtClean="0"/>
              <a:t>default risk</a:t>
            </a:r>
            <a:r>
              <a:rPr lang="en-US" dirty="0" smtClean="0"/>
              <a:t>.   </a:t>
            </a:r>
            <a:endParaRPr lang="ar-IQ" dirty="0"/>
          </a:p>
        </p:txBody>
      </p:sp>
      <p:sp>
        <p:nvSpPr>
          <p:cNvPr id="4" name="Date Placeholder 3"/>
          <p:cNvSpPr>
            <a:spLocks noGrp="1"/>
          </p:cNvSpPr>
          <p:nvPr>
            <p:ph type="dt" sz="half" idx="10"/>
          </p:nvPr>
        </p:nvSpPr>
        <p:spPr/>
        <p:txBody>
          <a:bodyPr/>
          <a:lstStyle/>
          <a:p>
            <a:fld id="{F0F83543-060D-4BAF-B24F-674D394E6ABE}" type="datetime3">
              <a:rPr lang="en-US" smtClean="0"/>
              <a:pPr/>
              <a:t>21 November 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D7B2089A-E75B-44F5-BF95-F9D6B25E2317}" type="slidenum">
              <a:rPr lang="ar-IQ" smtClean="0"/>
              <a:pPr/>
              <a:t>12</a:t>
            </a:fld>
            <a:endParaRPr lang="ar-IQ"/>
          </a:p>
        </p:txBody>
      </p:sp>
    </p:spTree>
    <p:extLst>
      <p:ext uri="{BB962C8B-B14F-4D97-AF65-F5344CB8AC3E}">
        <p14:creationId xmlns:p14="http://schemas.microsoft.com/office/powerpoint/2010/main" val="8548446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Default Risk </a:t>
            </a:r>
            <a:endParaRPr lang="ar-IQ" dirty="0"/>
          </a:p>
        </p:txBody>
      </p:sp>
      <p:sp>
        <p:nvSpPr>
          <p:cNvPr id="3" name="Content Placeholder 2"/>
          <p:cNvSpPr>
            <a:spLocks noGrp="1"/>
          </p:cNvSpPr>
          <p:nvPr>
            <p:ph idx="1"/>
          </p:nvPr>
        </p:nvSpPr>
        <p:spPr/>
        <p:txBody>
          <a:bodyPr/>
          <a:lstStyle/>
          <a:p>
            <a:pPr marL="0" indent="0" algn="l">
              <a:buNone/>
            </a:pPr>
            <a:r>
              <a:rPr lang="en-US" dirty="0" smtClean="0"/>
              <a:t>Because the federal government can always increase taxes to pay off its obligation. Bonds like these with no default risk are called </a:t>
            </a:r>
            <a:r>
              <a:rPr lang="en-US" b="1" dirty="0" smtClean="0"/>
              <a:t>default –free bonds .</a:t>
            </a:r>
            <a:r>
              <a:rPr lang="en-US" dirty="0" smtClean="0"/>
              <a:t>The spread between the interest rate on bonds with default risk and default free bonds , both of the same maturity called the risk premium .  </a:t>
            </a:r>
            <a:endParaRPr lang="ar-IQ" dirty="0"/>
          </a:p>
        </p:txBody>
      </p:sp>
      <p:sp>
        <p:nvSpPr>
          <p:cNvPr id="4" name="Date Placeholder 3"/>
          <p:cNvSpPr>
            <a:spLocks noGrp="1"/>
          </p:cNvSpPr>
          <p:nvPr>
            <p:ph type="dt" sz="half" idx="10"/>
          </p:nvPr>
        </p:nvSpPr>
        <p:spPr/>
        <p:txBody>
          <a:bodyPr/>
          <a:lstStyle/>
          <a:p>
            <a:fld id="{F0F83543-060D-4BAF-B24F-674D394E6ABE}" type="datetime3">
              <a:rPr lang="en-US" smtClean="0"/>
              <a:pPr/>
              <a:t>21 November 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D7B2089A-E75B-44F5-BF95-F9D6B25E2317}" type="slidenum">
              <a:rPr lang="ar-IQ" smtClean="0"/>
              <a:pPr/>
              <a:t>13</a:t>
            </a:fld>
            <a:endParaRPr lang="ar-IQ"/>
          </a:p>
        </p:txBody>
      </p:sp>
    </p:spTree>
    <p:extLst>
      <p:ext uri="{BB962C8B-B14F-4D97-AF65-F5344CB8AC3E}">
        <p14:creationId xmlns:p14="http://schemas.microsoft.com/office/powerpoint/2010/main" val="1959082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Bond rating by Moody's and standard and poor </a:t>
            </a:r>
            <a:endParaRPr lang="ar-IQ"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03654491"/>
              </p:ext>
            </p:extLst>
          </p:nvPr>
        </p:nvGraphicFramePr>
        <p:xfrm>
          <a:off x="247208" y="1600200"/>
          <a:ext cx="8438888" cy="4785360"/>
        </p:xfrm>
        <a:graphic>
          <a:graphicData uri="http://schemas.openxmlformats.org/drawingml/2006/table">
            <a:tbl>
              <a:tblPr rtl="1" firstRow="1" bandRow="1">
                <a:tableStyleId>{E8B1032C-EA38-4F05-BA0D-38AFFFC7BED3}</a:tableStyleId>
              </a:tblPr>
              <a:tblGrid>
                <a:gridCol w="2256696"/>
                <a:gridCol w="3803576"/>
                <a:gridCol w="1336184"/>
                <a:gridCol w="1042432"/>
              </a:tblGrid>
              <a:tr h="370840">
                <a:tc>
                  <a:txBody>
                    <a:bodyPr/>
                    <a:lstStyle/>
                    <a:p>
                      <a:pPr algn="ctr" rtl="1"/>
                      <a:r>
                        <a:rPr lang="en-US" dirty="0" smtClean="0"/>
                        <a:t>Example of corporations </a:t>
                      </a:r>
                      <a:endParaRPr lang="ar-IQ" dirty="0"/>
                    </a:p>
                  </a:txBody>
                  <a:tcPr/>
                </a:tc>
                <a:tc>
                  <a:txBody>
                    <a:bodyPr/>
                    <a:lstStyle/>
                    <a:p>
                      <a:pPr algn="ctr" rtl="1"/>
                      <a:r>
                        <a:rPr lang="en-US" dirty="0" smtClean="0"/>
                        <a:t>Descriptions</a:t>
                      </a:r>
                      <a:r>
                        <a:rPr lang="en-US" baseline="0" dirty="0" smtClean="0"/>
                        <a:t>  </a:t>
                      </a:r>
                      <a:endParaRPr lang="ar-IQ" dirty="0"/>
                    </a:p>
                  </a:txBody>
                  <a:tcPr/>
                </a:tc>
                <a:tc>
                  <a:txBody>
                    <a:bodyPr/>
                    <a:lstStyle/>
                    <a:p>
                      <a:pPr algn="ctr" rtl="1"/>
                      <a:r>
                        <a:rPr lang="en-US" dirty="0" smtClean="0"/>
                        <a:t>Standard and poor's</a:t>
                      </a:r>
                      <a:r>
                        <a:rPr lang="en-US" baseline="0" dirty="0" smtClean="0"/>
                        <a:t> </a:t>
                      </a:r>
                      <a:endParaRPr lang="ar-IQ" dirty="0"/>
                    </a:p>
                  </a:txBody>
                  <a:tcPr/>
                </a:tc>
                <a:tc>
                  <a:txBody>
                    <a:bodyPr/>
                    <a:lstStyle/>
                    <a:p>
                      <a:pPr algn="ctr" rtl="1"/>
                      <a:r>
                        <a:rPr lang="en-US" dirty="0" smtClean="0"/>
                        <a:t>Moody's </a:t>
                      </a:r>
                      <a:endParaRPr lang="ar-IQ" dirty="0"/>
                    </a:p>
                  </a:txBody>
                  <a:tcPr/>
                </a:tc>
              </a:tr>
              <a:tr h="370840">
                <a:tc>
                  <a:txBody>
                    <a:bodyPr/>
                    <a:lstStyle/>
                    <a:p>
                      <a:pPr algn="ctr" rtl="1"/>
                      <a:r>
                        <a:rPr lang="en-US" dirty="0" smtClean="0"/>
                        <a:t>General Electric , Exxon Mobile </a:t>
                      </a:r>
                      <a:endParaRPr lang="ar-IQ" dirty="0"/>
                    </a:p>
                  </a:txBody>
                  <a:tcPr/>
                </a:tc>
                <a:tc>
                  <a:txBody>
                    <a:bodyPr/>
                    <a:lstStyle/>
                    <a:p>
                      <a:pPr algn="ctr" rtl="1"/>
                      <a:r>
                        <a:rPr lang="en-US" dirty="0" smtClean="0"/>
                        <a:t>Highest</a:t>
                      </a:r>
                      <a:r>
                        <a:rPr lang="en-US" baseline="0" dirty="0" smtClean="0"/>
                        <a:t> quality ( lowest default risk ) </a:t>
                      </a:r>
                      <a:endParaRPr lang="ar-IQ" dirty="0"/>
                    </a:p>
                  </a:txBody>
                  <a:tcPr/>
                </a:tc>
                <a:tc>
                  <a:txBody>
                    <a:bodyPr/>
                    <a:lstStyle/>
                    <a:p>
                      <a:pPr algn="ctr" rtl="1"/>
                      <a:r>
                        <a:rPr lang="en-US" dirty="0" smtClean="0"/>
                        <a:t>AAA</a:t>
                      </a:r>
                      <a:endParaRPr lang="ar-IQ" dirty="0"/>
                    </a:p>
                  </a:txBody>
                  <a:tcPr/>
                </a:tc>
                <a:tc>
                  <a:txBody>
                    <a:bodyPr/>
                    <a:lstStyle/>
                    <a:p>
                      <a:pPr algn="ctr" rtl="1"/>
                      <a:r>
                        <a:rPr lang="en-US" dirty="0" smtClean="0"/>
                        <a:t>Aaa</a:t>
                      </a:r>
                      <a:endParaRPr lang="ar-IQ" dirty="0"/>
                    </a:p>
                  </a:txBody>
                  <a:tcPr/>
                </a:tc>
              </a:tr>
              <a:tr h="370840">
                <a:tc>
                  <a:txBody>
                    <a:bodyPr/>
                    <a:lstStyle/>
                    <a:p>
                      <a:pPr algn="ctr" rtl="1"/>
                      <a:r>
                        <a:rPr lang="en-US" dirty="0" smtClean="0"/>
                        <a:t>Shell Canada </a:t>
                      </a:r>
                      <a:endParaRPr lang="ar-IQ" dirty="0"/>
                    </a:p>
                  </a:txBody>
                  <a:tcPr/>
                </a:tc>
                <a:tc>
                  <a:txBody>
                    <a:bodyPr/>
                    <a:lstStyle/>
                    <a:p>
                      <a:pPr algn="ctr" rtl="1"/>
                      <a:r>
                        <a:rPr lang="en-US" dirty="0" smtClean="0"/>
                        <a:t>High quality </a:t>
                      </a:r>
                      <a:endParaRPr lang="ar-IQ" dirty="0"/>
                    </a:p>
                  </a:txBody>
                  <a:tcPr/>
                </a:tc>
                <a:tc>
                  <a:txBody>
                    <a:bodyPr/>
                    <a:lstStyle/>
                    <a:p>
                      <a:pPr algn="ctr" rtl="1"/>
                      <a:r>
                        <a:rPr lang="en-US" dirty="0" smtClean="0"/>
                        <a:t>AAA</a:t>
                      </a:r>
                      <a:endParaRPr lang="ar-IQ" dirty="0"/>
                    </a:p>
                  </a:txBody>
                  <a:tcPr/>
                </a:tc>
                <a:tc>
                  <a:txBody>
                    <a:bodyPr/>
                    <a:lstStyle/>
                    <a:p>
                      <a:pPr algn="ctr" rtl="1"/>
                      <a:r>
                        <a:rPr lang="en-US" dirty="0" smtClean="0"/>
                        <a:t>Aa </a:t>
                      </a:r>
                      <a:endParaRPr lang="ar-IQ" dirty="0"/>
                    </a:p>
                  </a:txBody>
                  <a:tcPr/>
                </a:tc>
              </a:tr>
              <a:tr h="370840">
                <a:tc>
                  <a:txBody>
                    <a:bodyPr/>
                    <a:lstStyle/>
                    <a:p>
                      <a:pPr algn="ctr" rtl="1"/>
                      <a:r>
                        <a:rPr lang="en-US" dirty="0" smtClean="0"/>
                        <a:t>McDonald </a:t>
                      </a:r>
                      <a:endParaRPr lang="ar-IQ" dirty="0"/>
                    </a:p>
                  </a:txBody>
                  <a:tcPr/>
                </a:tc>
                <a:tc>
                  <a:txBody>
                    <a:bodyPr/>
                    <a:lstStyle/>
                    <a:p>
                      <a:pPr algn="ctr" rtl="1"/>
                      <a:r>
                        <a:rPr lang="en-US" dirty="0" smtClean="0"/>
                        <a:t>Upper medium grade </a:t>
                      </a:r>
                      <a:endParaRPr lang="ar-IQ" dirty="0"/>
                    </a:p>
                  </a:txBody>
                  <a:tcPr/>
                </a:tc>
                <a:tc>
                  <a:txBody>
                    <a:bodyPr/>
                    <a:lstStyle/>
                    <a:p>
                      <a:pPr algn="ctr" rtl="1"/>
                      <a:r>
                        <a:rPr lang="en-US" dirty="0" smtClean="0"/>
                        <a:t>A</a:t>
                      </a:r>
                      <a:endParaRPr lang="ar-IQ" dirty="0"/>
                    </a:p>
                  </a:txBody>
                  <a:tcPr/>
                </a:tc>
                <a:tc>
                  <a:txBody>
                    <a:bodyPr/>
                    <a:lstStyle/>
                    <a:p>
                      <a:pPr algn="ctr" rtl="1"/>
                      <a:r>
                        <a:rPr lang="en-US" dirty="0" smtClean="0"/>
                        <a:t>A</a:t>
                      </a:r>
                      <a:endParaRPr lang="ar-IQ" dirty="0"/>
                    </a:p>
                  </a:txBody>
                  <a:tcPr/>
                </a:tc>
              </a:tr>
              <a:tr h="370840">
                <a:tc>
                  <a:txBody>
                    <a:bodyPr/>
                    <a:lstStyle/>
                    <a:p>
                      <a:pPr algn="ctr" rtl="1"/>
                      <a:r>
                        <a:rPr lang="en-US" dirty="0" smtClean="0"/>
                        <a:t>Best Buy, Daimler Chrysler </a:t>
                      </a:r>
                      <a:endParaRPr lang="ar-IQ" dirty="0"/>
                    </a:p>
                  </a:txBody>
                  <a:tcPr/>
                </a:tc>
                <a:tc>
                  <a:txBody>
                    <a:bodyPr/>
                    <a:lstStyle/>
                    <a:p>
                      <a:pPr algn="ctr" rtl="1"/>
                      <a:r>
                        <a:rPr lang="en-US" dirty="0" smtClean="0"/>
                        <a:t>Medium grade </a:t>
                      </a:r>
                      <a:endParaRPr lang="ar-IQ" dirty="0"/>
                    </a:p>
                  </a:txBody>
                  <a:tcPr/>
                </a:tc>
                <a:tc>
                  <a:txBody>
                    <a:bodyPr/>
                    <a:lstStyle/>
                    <a:p>
                      <a:pPr algn="ctr" rtl="1"/>
                      <a:r>
                        <a:rPr lang="en-US" dirty="0" smtClean="0"/>
                        <a:t>BBB</a:t>
                      </a:r>
                      <a:endParaRPr lang="ar-IQ" dirty="0"/>
                    </a:p>
                  </a:txBody>
                  <a:tcPr/>
                </a:tc>
                <a:tc>
                  <a:txBody>
                    <a:bodyPr/>
                    <a:lstStyle/>
                    <a:p>
                      <a:pPr algn="ctr" rtl="1"/>
                      <a:r>
                        <a:rPr lang="en-US" dirty="0" smtClean="0"/>
                        <a:t>Baa </a:t>
                      </a:r>
                      <a:endParaRPr lang="ar-IQ" dirty="0"/>
                    </a:p>
                  </a:txBody>
                  <a:tcPr/>
                </a:tc>
              </a:tr>
              <a:tr h="370840">
                <a:tc>
                  <a:txBody>
                    <a:bodyPr/>
                    <a:lstStyle/>
                    <a:p>
                      <a:pPr algn="ctr" rtl="1"/>
                      <a:r>
                        <a:rPr lang="en-US" dirty="0" smtClean="0"/>
                        <a:t>Hilton Hotel </a:t>
                      </a:r>
                      <a:endParaRPr lang="ar-IQ" dirty="0"/>
                    </a:p>
                  </a:txBody>
                  <a:tcPr/>
                </a:tc>
                <a:tc>
                  <a:txBody>
                    <a:bodyPr/>
                    <a:lstStyle/>
                    <a:p>
                      <a:pPr algn="ctr" rtl="1"/>
                      <a:r>
                        <a:rPr lang="en-US" dirty="0" smtClean="0"/>
                        <a:t>Lower medium grade </a:t>
                      </a:r>
                      <a:endParaRPr lang="ar-IQ" dirty="0"/>
                    </a:p>
                  </a:txBody>
                  <a:tcPr/>
                </a:tc>
                <a:tc>
                  <a:txBody>
                    <a:bodyPr/>
                    <a:lstStyle/>
                    <a:p>
                      <a:pPr algn="ctr" rtl="1"/>
                      <a:r>
                        <a:rPr lang="en-US" dirty="0" smtClean="0"/>
                        <a:t>BB</a:t>
                      </a:r>
                      <a:endParaRPr lang="ar-IQ" dirty="0"/>
                    </a:p>
                  </a:txBody>
                  <a:tcPr/>
                </a:tc>
                <a:tc>
                  <a:txBody>
                    <a:bodyPr/>
                    <a:lstStyle/>
                    <a:p>
                      <a:pPr algn="ctr" rtl="1"/>
                      <a:r>
                        <a:rPr lang="en-US" dirty="0" smtClean="0"/>
                        <a:t>Ba </a:t>
                      </a:r>
                      <a:endParaRPr lang="ar-IQ" dirty="0"/>
                    </a:p>
                  </a:txBody>
                  <a:tcPr/>
                </a:tc>
              </a:tr>
              <a:tr h="370840">
                <a:tc>
                  <a:txBody>
                    <a:bodyPr/>
                    <a:lstStyle/>
                    <a:p>
                      <a:pPr algn="ctr" rtl="1"/>
                      <a:r>
                        <a:rPr lang="en-US" dirty="0" smtClean="0"/>
                        <a:t>Ford Motor, General Motor </a:t>
                      </a:r>
                      <a:endParaRPr lang="ar-IQ" dirty="0"/>
                    </a:p>
                  </a:txBody>
                  <a:tcPr/>
                </a:tc>
                <a:tc>
                  <a:txBody>
                    <a:bodyPr/>
                    <a:lstStyle/>
                    <a:p>
                      <a:pPr algn="ctr" rtl="1"/>
                      <a:r>
                        <a:rPr lang="en-US" dirty="0" smtClean="0"/>
                        <a:t>Speculative </a:t>
                      </a:r>
                      <a:endParaRPr lang="ar-IQ" dirty="0"/>
                    </a:p>
                  </a:txBody>
                  <a:tcPr/>
                </a:tc>
                <a:tc>
                  <a:txBody>
                    <a:bodyPr/>
                    <a:lstStyle/>
                    <a:p>
                      <a:pPr algn="ctr" rtl="1"/>
                      <a:r>
                        <a:rPr lang="en-US" dirty="0" smtClean="0"/>
                        <a:t>B</a:t>
                      </a:r>
                      <a:endParaRPr lang="ar-IQ" dirty="0"/>
                    </a:p>
                  </a:txBody>
                  <a:tcPr/>
                </a:tc>
                <a:tc>
                  <a:txBody>
                    <a:bodyPr/>
                    <a:lstStyle/>
                    <a:p>
                      <a:pPr algn="ctr" rtl="1"/>
                      <a:r>
                        <a:rPr lang="en-US" dirty="0" smtClean="0"/>
                        <a:t>B</a:t>
                      </a:r>
                      <a:endParaRPr lang="ar-IQ" dirty="0"/>
                    </a:p>
                  </a:txBody>
                  <a:tcPr/>
                </a:tc>
              </a:tr>
              <a:tr h="370840">
                <a:tc>
                  <a:txBody>
                    <a:bodyPr/>
                    <a:lstStyle/>
                    <a:p>
                      <a:pPr algn="ctr" rtl="1"/>
                      <a:r>
                        <a:rPr lang="en-US" dirty="0" smtClean="0"/>
                        <a:t>Atlantis plastic </a:t>
                      </a:r>
                      <a:endParaRPr lang="ar-IQ" dirty="0"/>
                    </a:p>
                  </a:txBody>
                  <a:tcPr/>
                </a:tc>
                <a:tc>
                  <a:txBody>
                    <a:bodyPr/>
                    <a:lstStyle/>
                    <a:p>
                      <a:pPr algn="ctr" rtl="1"/>
                      <a:r>
                        <a:rPr lang="en-US" dirty="0" smtClean="0"/>
                        <a:t>Poor ( high default risk ) </a:t>
                      </a:r>
                      <a:endParaRPr lang="ar-IQ" dirty="0"/>
                    </a:p>
                  </a:txBody>
                  <a:tcPr/>
                </a:tc>
                <a:tc>
                  <a:txBody>
                    <a:bodyPr/>
                    <a:lstStyle/>
                    <a:p>
                      <a:pPr algn="ctr" rtl="1"/>
                      <a:r>
                        <a:rPr lang="en-US" dirty="0" smtClean="0"/>
                        <a:t>CCC</a:t>
                      </a:r>
                      <a:endParaRPr lang="ar-IQ" dirty="0"/>
                    </a:p>
                  </a:txBody>
                  <a:tcPr/>
                </a:tc>
                <a:tc>
                  <a:txBody>
                    <a:bodyPr/>
                    <a:lstStyle/>
                    <a:p>
                      <a:pPr algn="ctr" rtl="1"/>
                      <a:r>
                        <a:rPr lang="en-US" dirty="0" smtClean="0"/>
                        <a:t>Caa</a:t>
                      </a:r>
                      <a:endParaRPr lang="ar-IQ" dirty="0"/>
                    </a:p>
                  </a:txBody>
                  <a:tcPr/>
                </a:tc>
              </a:tr>
              <a:tr h="370840">
                <a:tc>
                  <a:txBody>
                    <a:bodyPr/>
                    <a:lstStyle/>
                    <a:p>
                      <a:pPr algn="ctr" rtl="1"/>
                      <a:r>
                        <a:rPr lang="en-US" dirty="0" smtClean="0"/>
                        <a:t>Delta Air lines</a:t>
                      </a:r>
                      <a:r>
                        <a:rPr lang="en-US" baseline="0" dirty="0" smtClean="0"/>
                        <a:t> </a:t>
                      </a:r>
                      <a:endParaRPr lang="ar-IQ" dirty="0"/>
                    </a:p>
                  </a:txBody>
                  <a:tcPr/>
                </a:tc>
                <a:tc>
                  <a:txBody>
                    <a:bodyPr/>
                    <a:lstStyle/>
                    <a:p>
                      <a:pPr algn="ctr" rtl="1"/>
                      <a:r>
                        <a:rPr lang="en-US" dirty="0" smtClean="0"/>
                        <a:t>Highly speculative </a:t>
                      </a:r>
                      <a:endParaRPr lang="ar-IQ" dirty="0"/>
                    </a:p>
                  </a:txBody>
                  <a:tcPr/>
                </a:tc>
                <a:tc>
                  <a:txBody>
                    <a:bodyPr/>
                    <a:lstStyle/>
                    <a:p>
                      <a:pPr algn="ctr" rtl="1"/>
                      <a:r>
                        <a:rPr lang="en-US" dirty="0" smtClean="0"/>
                        <a:t>D</a:t>
                      </a:r>
                      <a:endParaRPr lang="ar-IQ" dirty="0"/>
                    </a:p>
                  </a:txBody>
                  <a:tcPr/>
                </a:tc>
                <a:tc>
                  <a:txBody>
                    <a:bodyPr/>
                    <a:lstStyle/>
                    <a:p>
                      <a:pPr algn="ctr" rtl="1"/>
                      <a:r>
                        <a:rPr lang="en-US" dirty="0" smtClean="0"/>
                        <a:t>C</a:t>
                      </a:r>
                      <a:endParaRPr lang="ar-IQ" dirty="0"/>
                    </a:p>
                  </a:txBody>
                  <a:tcPr/>
                </a:tc>
              </a:tr>
              <a:tr h="370840">
                <a:tc>
                  <a:txBody>
                    <a:bodyPr/>
                    <a:lstStyle/>
                    <a:p>
                      <a:pPr algn="ctr" rtl="1"/>
                      <a:endParaRPr lang="ar-IQ"/>
                    </a:p>
                  </a:txBody>
                  <a:tcPr/>
                </a:tc>
                <a:tc>
                  <a:txBody>
                    <a:bodyPr/>
                    <a:lstStyle/>
                    <a:p>
                      <a:pPr algn="ctr" rtl="1"/>
                      <a:endParaRPr lang="ar-IQ"/>
                    </a:p>
                  </a:txBody>
                  <a:tcPr/>
                </a:tc>
                <a:tc>
                  <a:txBody>
                    <a:bodyPr/>
                    <a:lstStyle/>
                    <a:p>
                      <a:pPr algn="ctr" rtl="1"/>
                      <a:endParaRPr lang="ar-IQ"/>
                    </a:p>
                  </a:txBody>
                  <a:tcPr/>
                </a:tc>
                <a:tc>
                  <a:txBody>
                    <a:bodyPr/>
                    <a:lstStyle/>
                    <a:p>
                      <a:pPr algn="ctr" rtl="1"/>
                      <a:endParaRPr lang="ar-IQ" dirty="0"/>
                    </a:p>
                  </a:txBody>
                  <a:tcPr/>
                </a:tc>
              </a:tr>
            </a:tbl>
          </a:graphicData>
        </a:graphic>
      </p:graphicFrame>
      <p:sp>
        <p:nvSpPr>
          <p:cNvPr id="4" name="Date Placeholder 3"/>
          <p:cNvSpPr>
            <a:spLocks noGrp="1"/>
          </p:cNvSpPr>
          <p:nvPr>
            <p:ph type="dt" sz="half" idx="10"/>
          </p:nvPr>
        </p:nvSpPr>
        <p:spPr/>
        <p:txBody>
          <a:bodyPr/>
          <a:lstStyle/>
          <a:p>
            <a:fld id="{F0F83543-060D-4BAF-B24F-674D394E6ABE}" type="datetime3">
              <a:rPr lang="en-US" smtClean="0"/>
              <a:pPr/>
              <a:t>21 November 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D7B2089A-E75B-44F5-BF95-F9D6B25E2317}" type="slidenum">
              <a:rPr lang="ar-IQ" smtClean="0"/>
              <a:pPr/>
              <a:t>14</a:t>
            </a:fld>
            <a:endParaRPr lang="ar-IQ"/>
          </a:p>
        </p:txBody>
      </p:sp>
    </p:spTree>
    <p:extLst>
      <p:ext uri="{BB962C8B-B14F-4D97-AF65-F5344CB8AC3E}">
        <p14:creationId xmlns:p14="http://schemas.microsoft.com/office/powerpoint/2010/main" val="2373473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Participation of financial institution in Bond market </a:t>
            </a:r>
            <a:endParaRPr lang="ar-IQ"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61827877"/>
              </p:ext>
            </p:extLst>
          </p:nvPr>
        </p:nvGraphicFramePr>
        <p:xfrm>
          <a:off x="467544" y="548680"/>
          <a:ext cx="8219256" cy="6008656"/>
        </p:xfrm>
        <a:graphic>
          <a:graphicData uri="http://schemas.openxmlformats.org/drawingml/2006/table">
            <a:tbl>
              <a:tblPr rtl="1" firstRow="1" bandRow="1">
                <a:effectLst/>
                <a:tableStyleId>{46F890A9-2807-4EBB-B81D-B2AA78EC7F39}</a:tableStyleId>
              </a:tblPr>
              <a:tblGrid>
                <a:gridCol w="5629597"/>
                <a:gridCol w="2589659"/>
              </a:tblGrid>
              <a:tr h="1253776">
                <a:tc>
                  <a:txBody>
                    <a:bodyPr/>
                    <a:lstStyle/>
                    <a:p>
                      <a:pPr rtl="1"/>
                      <a:r>
                        <a:rPr lang="en-US" dirty="0" smtClean="0"/>
                        <a:t>Participation in bond Market               </a:t>
                      </a:r>
                      <a:endParaRPr lang="ar-IQ" dirty="0"/>
                    </a:p>
                  </a:txBody>
                  <a:tcPr>
                    <a:lnB w="12700" cap="flat" cmpd="sng" algn="ctr">
                      <a:solidFill>
                        <a:schemeClr val="tx1"/>
                      </a:solidFill>
                      <a:prstDash val="solid"/>
                      <a:round/>
                      <a:headEnd type="none" w="med" len="med"/>
                      <a:tailEnd type="none" w="med" len="med"/>
                    </a:lnB>
                  </a:tcPr>
                </a:tc>
                <a:tc>
                  <a:txBody>
                    <a:bodyPr/>
                    <a:lstStyle/>
                    <a:p>
                      <a:pPr rtl="1"/>
                      <a:r>
                        <a:rPr lang="en-US" dirty="0" smtClean="0"/>
                        <a:t>Financial Institution                 </a:t>
                      </a:r>
                      <a:endParaRPr lang="ar-IQ" dirty="0"/>
                    </a:p>
                  </a:txBody>
                  <a:tcPr>
                    <a:lnB w="12700" cap="flat" cmpd="sng" algn="ctr">
                      <a:solidFill>
                        <a:schemeClr val="tx1"/>
                      </a:solidFill>
                      <a:prstDash val="solid"/>
                      <a:round/>
                      <a:headEnd type="none" w="med" len="med"/>
                      <a:tailEnd type="none" w="med" len="med"/>
                    </a:lnB>
                  </a:tcPr>
                </a:tc>
              </a:tr>
              <a:tr h="565779">
                <a:tc>
                  <a:txBody>
                    <a:bodyPr/>
                    <a:lstStyle/>
                    <a:p>
                      <a:pPr algn="l" rtl="1"/>
                      <a:r>
                        <a:rPr lang="en-US" dirty="0" smtClean="0"/>
                        <a:t>Purchase</a:t>
                      </a:r>
                      <a:r>
                        <a:rPr lang="en-US" baseline="0" dirty="0" smtClean="0"/>
                        <a:t> bonds for their asset portfolio </a:t>
                      </a:r>
                    </a:p>
                    <a:p>
                      <a:pPr algn="l" rtl="1"/>
                      <a:r>
                        <a:rPr lang="en-US" baseline="0" dirty="0" smtClean="0"/>
                        <a:t>Sometimes place municipal bonds for municipalities </a:t>
                      </a:r>
                    </a:p>
                    <a:p>
                      <a:pPr algn="l" rtl="1"/>
                      <a:r>
                        <a:rPr lang="en-US" baseline="0" dirty="0" smtClean="0"/>
                        <a:t>Sometimes issue bonds as a source of secondary capital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1"/>
                      <a:r>
                        <a:rPr lang="en-US" dirty="0" smtClean="0"/>
                        <a:t>Commercial Banks and saving and loan association    </a:t>
                      </a:r>
                      <a:endParaRPr lang="ar-IQ"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9455">
                <a:tc>
                  <a:txBody>
                    <a:bodyPr/>
                    <a:lstStyle/>
                    <a:p>
                      <a:pPr algn="l" rtl="1"/>
                      <a:r>
                        <a:rPr lang="en-US" dirty="0" smtClean="0"/>
                        <a:t>Commonly issue bonds as a source of long term funds .</a:t>
                      </a:r>
                      <a:endParaRPr lang="ar-IQ" dirty="0"/>
                    </a:p>
                  </a:txBody>
                  <a:tcPr>
                    <a:lnT w="12700" cap="flat" cmpd="sng" algn="ctr">
                      <a:solidFill>
                        <a:schemeClr val="tx1"/>
                      </a:solidFill>
                      <a:prstDash val="solid"/>
                      <a:round/>
                      <a:headEnd type="none" w="med" len="med"/>
                      <a:tailEnd type="none" w="med" len="med"/>
                    </a:lnT>
                  </a:tcPr>
                </a:tc>
                <a:tc>
                  <a:txBody>
                    <a:bodyPr/>
                    <a:lstStyle/>
                    <a:p>
                      <a:pPr algn="l" rtl="1"/>
                      <a:r>
                        <a:rPr lang="en-US" dirty="0" smtClean="0"/>
                        <a:t>Finance companies </a:t>
                      </a:r>
                      <a:endParaRPr lang="ar-IQ" dirty="0"/>
                    </a:p>
                  </a:txBody>
                  <a:tcPr>
                    <a:lnT w="12700" cap="flat" cmpd="sng" algn="ctr">
                      <a:solidFill>
                        <a:schemeClr val="tx1"/>
                      </a:solidFill>
                      <a:prstDash val="solid"/>
                      <a:round/>
                      <a:headEnd type="none" w="med" len="med"/>
                      <a:tailEnd type="none" w="med" len="med"/>
                    </a:lnT>
                  </a:tcPr>
                </a:tc>
              </a:tr>
              <a:tr h="565779">
                <a:tc>
                  <a:txBody>
                    <a:bodyPr/>
                    <a:lstStyle/>
                    <a:p>
                      <a:pPr algn="l" rtl="1"/>
                      <a:r>
                        <a:rPr lang="en-US" baseline="0" dirty="0" smtClean="0"/>
                        <a:t>Use funds received from the sale of shares to purchase bonds some bonds mutual funds specialize in particular type of bonds .</a:t>
                      </a:r>
                      <a:endParaRPr lang="ar-IQ" dirty="0"/>
                    </a:p>
                  </a:txBody>
                  <a:tcPr/>
                </a:tc>
                <a:tc>
                  <a:txBody>
                    <a:bodyPr/>
                    <a:lstStyle/>
                    <a:p>
                      <a:pPr algn="l" rtl="1"/>
                      <a:r>
                        <a:rPr lang="en-US" dirty="0" smtClean="0"/>
                        <a:t>Mutual funds  </a:t>
                      </a:r>
                      <a:endParaRPr lang="ar-IQ" dirty="0"/>
                    </a:p>
                  </a:txBody>
                  <a:tcPr/>
                </a:tc>
              </a:tr>
              <a:tr h="396045">
                <a:tc>
                  <a:txBody>
                    <a:bodyPr/>
                    <a:lstStyle/>
                    <a:p>
                      <a:pPr algn="l" rtl="1"/>
                      <a:r>
                        <a:rPr lang="en-US" dirty="0" smtClean="0"/>
                        <a:t>make possible bond trading</a:t>
                      </a:r>
                      <a:r>
                        <a:rPr lang="en-US" baseline="0" dirty="0" smtClean="0"/>
                        <a:t> by matching up buyers and sellers of bond in the secondary market</a:t>
                      </a:r>
                      <a:endParaRPr lang="ar-IQ" dirty="0"/>
                    </a:p>
                  </a:txBody>
                  <a:tcPr/>
                </a:tc>
                <a:tc>
                  <a:txBody>
                    <a:bodyPr/>
                    <a:lstStyle/>
                    <a:p>
                      <a:pPr algn="l" rtl="1"/>
                      <a:r>
                        <a:rPr lang="en-US" dirty="0" smtClean="0"/>
                        <a:t>Brokerage firms </a:t>
                      </a:r>
                      <a:endParaRPr lang="ar-IQ" dirty="0"/>
                    </a:p>
                  </a:txBody>
                  <a:tcPr/>
                </a:tc>
              </a:tr>
              <a:tr h="396045">
                <a:tc>
                  <a:txBody>
                    <a:bodyPr/>
                    <a:lstStyle/>
                    <a:p>
                      <a:pPr algn="l" rtl="1"/>
                      <a:r>
                        <a:rPr lang="en-US" dirty="0" smtClean="0"/>
                        <a:t>Place newly</a:t>
                      </a:r>
                      <a:r>
                        <a:rPr lang="en-US" baseline="0" dirty="0" smtClean="0"/>
                        <a:t> issued bonds for government and corporation .</a:t>
                      </a:r>
                      <a:endParaRPr lang="ar-IQ" dirty="0"/>
                    </a:p>
                  </a:txBody>
                  <a:tcPr/>
                </a:tc>
                <a:tc>
                  <a:txBody>
                    <a:bodyPr/>
                    <a:lstStyle/>
                    <a:p>
                      <a:pPr algn="l" rtl="1"/>
                      <a:r>
                        <a:rPr lang="en-US" dirty="0" smtClean="0"/>
                        <a:t>Investment bank firm         </a:t>
                      </a:r>
                      <a:endParaRPr lang="ar-IQ" dirty="0"/>
                    </a:p>
                  </a:txBody>
                  <a:tcPr/>
                </a:tc>
              </a:tr>
              <a:tr h="396045">
                <a:tc>
                  <a:txBody>
                    <a:bodyPr/>
                    <a:lstStyle/>
                    <a:p>
                      <a:pPr algn="l" rtl="1"/>
                      <a:r>
                        <a:rPr lang="en-US" dirty="0" smtClean="0"/>
                        <a:t>Purchase bonds for their asset portfolio                                   </a:t>
                      </a:r>
                      <a:endParaRPr lang="ar-IQ" dirty="0"/>
                    </a:p>
                  </a:txBody>
                  <a:tcPr/>
                </a:tc>
                <a:tc>
                  <a:txBody>
                    <a:bodyPr/>
                    <a:lstStyle/>
                    <a:p>
                      <a:pPr rtl="1"/>
                      <a:r>
                        <a:rPr lang="en-US" dirty="0" smtClean="0"/>
                        <a:t>Insurance companies        </a:t>
                      </a:r>
                      <a:endParaRPr lang="ar-IQ" dirty="0"/>
                    </a:p>
                  </a:txBody>
                  <a:tcPr/>
                </a:tc>
              </a:tr>
              <a:tr h="392723">
                <a:tc>
                  <a:txBody>
                    <a:bodyPr/>
                    <a:lstStyle/>
                    <a:p>
                      <a:pPr rtl="1"/>
                      <a:r>
                        <a:rPr lang="en-US" dirty="0" smtClean="0"/>
                        <a:t>Purchase bonds for their asset portfolio                                  </a:t>
                      </a:r>
                      <a:endParaRPr lang="ar-IQ" dirty="0"/>
                    </a:p>
                  </a:txBody>
                  <a:tcPr/>
                </a:tc>
                <a:tc>
                  <a:txBody>
                    <a:bodyPr/>
                    <a:lstStyle/>
                    <a:p>
                      <a:pPr rtl="1"/>
                      <a:r>
                        <a:rPr lang="en-US" dirty="0" smtClean="0"/>
                        <a:t>Pension fund               </a:t>
                      </a:r>
                      <a:endParaRPr lang="ar-IQ" dirty="0"/>
                    </a:p>
                  </a:txBody>
                  <a:tcPr/>
                </a:tc>
              </a:tr>
            </a:tbl>
          </a:graphicData>
        </a:graphic>
      </p:graphicFrame>
      <p:sp>
        <p:nvSpPr>
          <p:cNvPr id="4" name="Date Placeholder 3"/>
          <p:cNvSpPr>
            <a:spLocks noGrp="1"/>
          </p:cNvSpPr>
          <p:nvPr>
            <p:ph type="dt" sz="half" idx="10"/>
          </p:nvPr>
        </p:nvSpPr>
        <p:spPr>
          <a:xfrm flipV="1">
            <a:off x="6553200" y="6721475"/>
            <a:ext cx="2133600" cy="136525"/>
          </a:xfrm>
        </p:spPr>
        <p:txBody>
          <a:bodyPr/>
          <a:lstStyle/>
          <a:p>
            <a:fld id="{C4A0814D-92B0-49FA-8E70-0C2AFFE37753}" type="datetime3">
              <a:rPr lang="en-US" smtClean="0"/>
              <a:pPr/>
              <a:t>21 November 2021</a:t>
            </a:fld>
            <a:endParaRPr lang="ar-IQ" dirty="0"/>
          </a:p>
        </p:txBody>
      </p:sp>
      <p:sp>
        <p:nvSpPr>
          <p:cNvPr id="5" name="Footer Placeholder 4"/>
          <p:cNvSpPr>
            <a:spLocks noGrp="1"/>
          </p:cNvSpPr>
          <p:nvPr>
            <p:ph type="ftr" sz="quarter" idx="11"/>
          </p:nvPr>
        </p:nvSpPr>
        <p:spPr>
          <a:xfrm flipV="1">
            <a:off x="3124200" y="6721475"/>
            <a:ext cx="2895600" cy="136525"/>
          </a:xfrm>
        </p:spPr>
        <p:txBody>
          <a:bodyPr/>
          <a:lstStyle/>
          <a:p>
            <a:r>
              <a:rPr lang="en-US" dirty="0" smtClean="0"/>
              <a:t>Prepared By : Ghazi  Mamandi </a:t>
            </a:r>
            <a:endParaRPr lang="ar-IQ" dirty="0"/>
          </a:p>
        </p:txBody>
      </p:sp>
      <p:sp>
        <p:nvSpPr>
          <p:cNvPr id="6" name="Slide Number Placeholder 5"/>
          <p:cNvSpPr>
            <a:spLocks noGrp="1"/>
          </p:cNvSpPr>
          <p:nvPr>
            <p:ph type="sldNum" sz="quarter" idx="12"/>
          </p:nvPr>
        </p:nvSpPr>
        <p:spPr/>
        <p:txBody>
          <a:bodyPr/>
          <a:lstStyle/>
          <a:p>
            <a:fld id="{7AE23BEB-1F4F-48FE-9A61-732FDD93191C}" type="slidenum">
              <a:rPr lang="ar-IQ" smtClean="0"/>
              <a:pPr/>
              <a:t>15</a:t>
            </a:fld>
            <a:endParaRPr lang="ar-IQ"/>
          </a:p>
        </p:txBody>
      </p:sp>
      <p:sp>
        <p:nvSpPr>
          <p:cNvPr id="3" name="Content Placeholder 2"/>
          <p:cNvSpPr>
            <a:spLocks noGrp="1"/>
          </p:cNvSpPr>
          <p:nvPr>
            <p:ph idx="1"/>
          </p:nvPr>
        </p:nvSpPr>
        <p:spPr>
          <a:xfrm>
            <a:off x="467544" y="1340768"/>
            <a:ext cx="8229600" cy="5030019"/>
          </a:xfrm>
        </p:spPr>
        <p:txBody>
          <a:bodyPr/>
          <a:lstStyle/>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Treasury and federal Agency Bonds </a:t>
            </a:r>
            <a:endParaRPr lang="ar-IQ" dirty="0"/>
          </a:p>
        </p:txBody>
      </p:sp>
      <p:sp>
        <p:nvSpPr>
          <p:cNvPr id="3" name="Content Placeholder 2"/>
          <p:cNvSpPr>
            <a:spLocks noGrp="1"/>
          </p:cNvSpPr>
          <p:nvPr>
            <p:ph idx="1"/>
          </p:nvPr>
        </p:nvSpPr>
        <p:spPr/>
        <p:txBody>
          <a:bodyPr>
            <a:normAutofit fontScale="92500" lnSpcReduction="10000"/>
          </a:bodyPr>
          <a:lstStyle/>
          <a:p>
            <a:pPr marL="0" indent="0" algn="l">
              <a:buNone/>
            </a:pPr>
            <a:r>
              <a:rPr lang="en-US" dirty="0" smtClean="0"/>
              <a:t>The U.S treasury commonly issue treasury notes or Treasury Bonds to finance federal Government expenditure . The minimum denomination for treasury notes or bonds is $1000 . The key differences between a note and a bond is that note maturities are less than 10 years ,whereas bond maturities are 10 years or more.</a:t>
            </a:r>
          </a:p>
          <a:p>
            <a:pPr algn="l">
              <a:buNone/>
            </a:pPr>
            <a:r>
              <a:rPr lang="en-US" dirty="0" smtClean="0"/>
              <a:t>The treasury has issued 30 years Treasury Bond and 10 years Treasury bond to finance the U.S budget deficit .   </a:t>
            </a:r>
            <a:endParaRPr lang="ar-IQ" dirty="0"/>
          </a:p>
        </p:txBody>
      </p:sp>
      <p:sp>
        <p:nvSpPr>
          <p:cNvPr id="4" name="Date Placeholder 3"/>
          <p:cNvSpPr>
            <a:spLocks noGrp="1"/>
          </p:cNvSpPr>
          <p:nvPr>
            <p:ph type="dt" sz="half" idx="10"/>
          </p:nvPr>
        </p:nvSpPr>
        <p:spPr/>
        <p:txBody>
          <a:bodyPr/>
          <a:lstStyle/>
          <a:p>
            <a:fld id="{C1555682-32FF-4F0D-AF08-C0D0562ACAFA}" type="datetime3">
              <a:rPr lang="en-US" smtClean="0"/>
              <a:pPr/>
              <a:t>21 November 2021</a:t>
            </a:fld>
            <a:endParaRPr lang="ar-IQ"/>
          </a:p>
        </p:txBody>
      </p:sp>
      <p:sp>
        <p:nvSpPr>
          <p:cNvPr id="5" name="Slide Number Placeholder 4"/>
          <p:cNvSpPr>
            <a:spLocks noGrp="1"/>
          </p:cNvSpPr>
          <p:nvPr>
            <p:ph type="sldNum" sz="quarter" idx="12"/>
          </p:nvPr>
        </p:nvSpPr>
        <p:spPr/>
        <p:txBody>
          <a:bodyPr/>
          <a:lstStyle/>
          <a:p>
            <a:fld id="{D7B2089A-E75B-44F5-BF95-F9D6B25E2317}" type="slidenum">
              <a:rPr lang="ar-IQ" smtClean="0"/>
              <a:pPr/>
              <a:t>16</a:t>
            </a:fld>
            <a:endParaRPr lang="ar-IQ"/>
          </a:p>
        </p:txBody>
      </p:sp>
      <p:sp>
        <p:nvSpPr>
          <p:cNvPr id="6" name="Footer Placeholder 5"/>
          <p:cNvSpPr>
            <a:spLocks noGrp="1"/>
          </p:cNvSpPr>
          <p:nvPr>
            <p:ph type="ftr" sz="quarter" idx="11"/>
          </p:nvPr>
        </p:nvSpPr>
        <p:spPr/>
        <p:txBody>
          <a:bodyPr/>
          <a:lstStyle/>
          <a:p>
            <a:r>
              <a:rPr lang="en-US" dirty="0" smtClean="0"/>
              <a:t>Prepared By : Ghazi  Mamandi </a:t>
            </a:r>
            <a:endParaRPr lang="ar-IQ"/>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Municipal bonds </a:t>
            </a:r>
            <a:endParaRPr lang="ar-IQ" dirty="0"/>
          </a:p>
        </p:txBody>
      </p:sp>
      <p:sp>
        <p:nvSpPr>
          <p:cNvPr id="3" name="Content Placeholder 2"/>
          <p:cNvSpPr>
            <a:spLocks noGrp="1"/>
          </p:cNvSpPr>
          <p:nvPr>
            <p:ph idx="1"/>
          </p:nvPr>
        </p:nvSpPr>
        <p:spPr/>
        <p:txBody>
          <a:bodyPr/>
          <a:lstStyle/>
          <a:p>
            <a:pPr marL="0" indent="0" algn="l">
              <a:buNone/>
            </a:pPr>
            <a:r>
              <a:rPr lang="en-US" dirty="0" smtClean="0"/>
              <a:t>Municipal bonds are securities issued by local , country and the state government to finance public interest project such school , utilities and transportation systems . Municipal bonds that are issued to pay for essential public project are exempt from federal taxation . This allow the municipally to borrow at a lower cost because investors will be satisfied with lower interest rates on tax- exempt at a lower bonds.     </a:t>
            </a:r>
            <a:endParaRPr lang="ar-IQ" dirty="0"/>
          </a:p>
        </p:txBody>
      </p:sp>
      <p:sp>
        <p:nvSpPr>
          <p:cNvPr id="4" name="Date Placeholder 3"/>
          <p:cNvSpPr>
            <a:spLocks noGrp="1"/>
          </p:cNvSpPr>
          <p:nvPr>
            <p:ph type="dt" sz="half" idx="10"/>
          </p:nvPr>
        </p:nvSpPr>
        <p:spPr/>
        <p:txBody>
          <a:bodyPr/>
          <a:lstStyle/>
          <a:p>
            <a:fld id="{F0F83543-060D-4BAF-B24F-674D394E6ABE}" type="datetime3">
              <a:rPr lang="en-US" smtClean="0"/>
              <a:pPr/>
              <a:t>21 November 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D7B2089A-E75B-44F5-BF95-F9D6B25E2317}" type="slidenum">
              <a:rPr lang="ar-IQ" smtClean="0"/>
              <a:pPr/>
              <a:t>17</a:t>
            </a:fld>
            <a:endParaRPr lang="ar-IQ"/>
          </a:p>
        </p:txBody>
      </p:sp>
    </p:spTree>
    <p:extLst>
      <p:ext uri="{BB962C8B-B14F-4D97-AF65-F5344CB8AC3E}">
        <p14:creationId xmlns:p14="http://schemas.microsoft.com/office/powerpoint/2010/main" val="25234939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Corporate Bonds </a:t>
            </a:r>
            <a:endParaRPr lang="ar-IQ" dirty="0"/>
          </a:p>
        </p:txBody>
      </p:sp>
      <p:sp>
        <p:nvSpPr>
          <p:cNvPr id="3" name="Content Placeholder 2"/>
          <p:cNvSpPr>
            <a:spLocks noGrp="1"/>
          </p:cNvSpPr>
          <p:nvPr>
            <p:ph idx="1"/>
          </p:nvPr>
        </p:nvSpPr>
        <p:spPr/>
        <p:txBody>
          <a:bodyPr/>
          <a:lstStyle/>
          <a:p>
            <a:pPr marL="0" indent="0" algn="l">
              <a:buNone/>
            </a:pPr>
            <a:r>
              <a:rPr lang="en-US" dirty="0" smtClean="0"/>
              <a:t>When large corporation need to borrow funds for long period of time, they may issue bonds. Most corporate bonds have a face value of $1000 and pay interest semiannually ( Twice per year ) . Most are also callable . The degree of risk varies widely among issues because the risk of default depends on the company's health , which can be affected by a number of variables.   </a:t>
            </a:r>
            <a:endParaRPr lang="ar-IQ" dirty="0"/>
          </a:p>
        </p:txBody>
      </p:sp>
      <p:sp>
        <p:nvSpPr>
          <p:cNvPr id="4" name="Date Placeholder 3"/>
          <p:cNvSpPr>
            <a:spLocks noGrp="1"/>
          </p:cNvSpPr>
          <p:nvPr>
            <p:ph type="dt" sz="half" idx="10"/>
          </p:nvPr>
        </p:nvSpPr>
        <p:spPr/>
        <p:txBody>
          <a:bodyPr/>
          <a:lstStyle/>
          <a:p>
            <a:fld id="{F0F83543-060D-4BAF-B24F-674D394E6ABE}" type="datetime3">
              <a:rPr lang="en-US" smtClean="0"/>
              <a:pPr/>
              <a:t>21 November 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D7B2089A-E75B-44F5-BF95-F9D6B25E2317}" type="slidenum">
              <a:rPr lang="ar-IQ" smtClean="0"/>
              <a:pPr/>
              <a:t>18</a:t>
            </a:fld>
            <a:endParaRPr lang="ar-IQ"/>
          </a:p>
        </p:txBody>
      </p:sp>
    </p:spTree>
    <p:extLst>
      <p:ext uri="{BB962C8B-B14F-4D97-AF65-F5344CB8AC3E}">
        <p14:creationId xmlns:p14="http://schemas.microsoft.com/office/powerpoint/2010/main" val="601435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Corporate Bond </a:t>
            </a:r>
            <a:endParaRPr lang="ar-IQ" dirty="0"/>
          </a:p>
        </p:txBody>
      </p:sp>
      <p:sp>
        <p:nvSpPr>
          <p:cNvPr id="3" name="Content Placeholder 2"/>
          <p:cNvSpPr>
            <a:spLocks noGrp="1"/>
          </p:cNvSpPr>
          <p:nvPr>
            <p:ph idx="1"/>
          </p:nvPr>
        </p:nvSpPr>
        <p:spPr/>
        <p:txBody>
          <a:bodyPr>
            <a:normAutofit fontScale="92500" lnSpcReduction="10000"/>
          </a:bodyPr>
          <a:lstStyle/>
          <a:p>
            <a:pPr algn="l">
              <a:buNone/>
            </a:pPr>
            <a:r>
              <a:rPr lang="en-US" dirty="0" smtClean="0"/>
              <a:t>Corporate Bond are long term debt securities. They promise the owner coupon payment (interest )on a semiannual basis. the minimum denomination is $1000 . Their maturity is typically between 10 and 30 years. Although Boeing , chevron and other corporation have issued 50 years bond and Disney , Coca Cola company issued 100 years bond. The interest paid by corporations to investors is tax deductable to the corporation. Which reduce the cost of financing the debt.</a:t>
            </a:r>
            <a:endParaRPr lang="ar-IQ" dirty="0"/>
          </a:p>
        </p:txBody>
      </p:sp>
      <p:sp>
        <p:nvSpPr>
          <p:cNvPr id="4" name="Date Placeholder 3"/>
          <p:cNvSpPr>
            <a:spLocks noGrp="1"/>
          </p:cNvSpPr>
          <p:nvPr>
            <p:ph type="dt" sz="half" idx="10"/>
          </p:nvPr>
        </p:nvSpPr>
        <p:spPr/>
        <p:txBody>
          <a:bodyPr/>
          <a:lstStyle/>
          <a:p>
            <a:fld id="{F0F83543-060D-4BAF-B24F-674D394E6ABE}" type="datetime3">
              <a:rPr lang="en-US" smtClean="0"/>
              <a:pPr/>
              <a:t>21 November 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D7B2089A-E75B-44F5-BF95-F9D6B25E2317}" type="slidenum">
              <a:rPr lang="ar-IQ" smtClean="0"/>
              <a:pPr/>
              <a:t>19</a:t>
            </a:fld>
            <a:endParaRPr lang="ar-IQ"/>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of Bonds</a:t>
            </a:r>
            <a:endParaRPr lang="ar-IQ" dirty="0"/>
          </a:p>
        </p:txBody>
      </p:sp>
      <p:sp>
        <p:nvSpPr>
          <p:cNvPr id="3" name="Content Placeholder 2"/>
          <p:cNvSpPr>
            <a:spLocks noGrp="1"/>
          </p:cNvSpPr>
          <p:nvPr>
            <p:ph idx="1"/>
          </p:nvPr>
        </p:nvSpPr>
        <p:spPr/>
        <p:txBody>
          <a:bodyPr>
            <a:normAutofit fontScale="92500" lnSpcReduction="20000"/>
          </a:bodyPr>
          <a:lstStyle/>
          <a:p>
            <a:pPr marL="0" indent="0" algn="l">
              <a:buNone/>
            </a:pPr>
            <a:r>
              <a:rPr lang="en-US" dirty="0" smtClean="0"/>
              <a:t>Bonds are classified according to the type of issuer . Treasury Bonds are issued by the U.S government ,  federal agency bonds are issued by federal agencies , Municipal bonds are issued by state and local government , corporate bonds are issued by corporation .Most bonds have maturities of between 10 and 30 years .Bonds are classified by the ownership structure as either bearer or registered bonds. Bearer bonds require the owner to clip coupons attached to the bonds and send them to the issuer to receive coupon payments. </a:t>
            </a:r>
            <a:endParaRPr lang="ar-IQ" dirty="0"/>
          </a:p>
        </p:txBody>
      </p:sp>
      <p:sp>
        <p:nvSpPr>
          <p:cNvPr id="4" name="Date Placeholder 3"/>
          <p:cNvSpPr>
            <a:spLocks noGrp="1"/>
          </p:cNvSpPr>
          <p:nvPr>
            <p:ph type="dt" sz="half" idx="10"/>
          </p:nvPr>
        </p:nvSpPr>
        <p:spPr/>
        <p:txBody>
          <a:bodyPr/>
          <a:lstStyle/>
          <a:p>
            <a:fld id="{90DBABA0-9B53-4E8C-B12E-3306958AB794}" type="datetime3">
              <a:rPr lang="en-US" smtClean="0"/>
              <a:pPr/>
              <a:t>21 November 2021</a:t>
            </a:fld>
            <a:endParaRPr lang="ar-IQ"/>
          </a:p>
        </p:txBody>
      </p:sp>
      <p:sp>
        <p:nvSpPr>
          <p:cNvPr id="5" name="Slide Number Placeholder 4"/>
          <p:cNvSpPr>
            <a:spLocks noGrp="1"/>
          </p:cNvSpPr>
          <p:nvPr>
            <p:ph type="sldNum" sz="quarter" idx="12"/>
          </p:nvPr>
        </p:nvSpPr>
        <p:spPr/>
        <p:txBody>
          <a:bodyPr/>
          <a:lstStyle/>
          <a:p>
            <a:fld id="{D7B2089A-E75B-44F5-BF95-F9D6B25E2317}" type="slidenum">
              <a:rPr lang="ar-IQ" smtClean="0"/>
              <a:pPr/>
              <a:t>2</a:t>
            </a:fld>
            <a:endParaRPr lang="ar-IQ"/>
          </a:p>
        </p:txBody>
      </p:sp>
      <p:sp>
        <p:nvSpPr>
          <p:cNvPr id="6" name="Footer Placeholder 5"/>
          <p:cNvSpPr>
            <a:spLocks noGrp="1"/>
          </p:cNvSpPr>
          <p:nvPr>
            <p:ph type="ftr" sz="quarter" idx="11"/>
          </p:nvPr>
        </p:nvSpPr>
        <p:spPr/>
        <p:txBody>
          <a:bodyPr/>
          <a:lstStyle/>
          <a:p>
            <a:r>
              <a:rPr lang="en-US" dirty="0" smtClean="0"/>
              <a:t>Prepared By : Ghazi  Mamandi </a:t>
            </a:r>
            <a:endParaRPr lang="ar-IQ"/>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Corporate Bond offering </a:t>
            </a:r>
            <a:endParaRPr lang="ar-IQ" dirty="0"/>
          </a:p>
        </p:txBody>
      </p:sp>
      <p:sp>
        <p:nvSpPr>
          <p:cNvPr id="3" name="Content Placeholder 2"/>
          <p:cNvSpPr>
            <a:spLocks noGrp="1"/>
          </p:cNvSpPr>
          <p:nvPr>
            <p:ph idx="1"/>
          </p:nvPr>
        </p:nvSpPr>
        <p:spPr/>
        <p:txBody>
          <a:bodyPr>
            <a:normAutofit fontScale="92500" lnSpcReduction="20000"/>
          </a:bodyPr>
          <a:lstStyle/>
          <a:p>
            <a:pPr algn="l">
              <a:buNone/>
            </a:pPr>
            <a:r>
              <a:rPr lang="en-US" dirty="0" smtClean="0"/>
              <a:t>Corporate Bonds can be placed with investors through a public offering or a private placement.</a:t>
            </a:r>
          </a:p>
          <a:p>
            <a:pPr algn="l">
              <a:buNone/>
            </a:pPr>
            <a:r>
              <a:rPr lang="en-US" dirty="0" smtClean="0"/>
              <a:t>1- public offering  : corporations commonly issue bonds through public offering. A corporations that plans to issue bonds hires an investment bank to underwrite the bonds . The underwriter assesses ( or evaluate )market conditions and attempts to determine the price at which the corporation bonds can be sold and the appropriate  size ( dollar amount )of the offering .  </a:t>
            </a:r>
            <a:endParaRPr lang="ar-IQ" dirty="0"/>
          </a:p>
        </p:txBody>
      </p:sp>
      <p:sp>
        <p:nvSpPr>
          <p:cNvPr id="4" name="Date Placeholder 3"/>
          <p:cNvSpPr>
            <a:spLocks noGrp="1"/>
          </p:cNvSpPr>
          <p:nvPr>
            <p:ph type="dt" sz="half" idx="10"/>
          </p:nvPr>
        </p:nvSpPr>
        <p:spPr/>
        <p:txBody>
          <a:bodyPr/>
          <a:lstStyle/>
          <a:p>
            <a:fld id="{F0F83543-060D-4BAF-B24F-674D394E6ABE}" type="datetime3">
              <a:rPr lang="en-US" smtClean="0"/>
              <a:pPr/>
              <a:t>21 November 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D7B2089A-E75B-44F5-BF95-F9D6B25E2317}" type="slidenum">
              <a:rPr lang="ar-IQ" smtClean="0"/>
              <a:pPr/>
              <a:t>20</a:t>
            </a:fld>
            <a:endParaRPr lang="ar-IQ"/>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 of corporate Bond </a:t>
            </a:r>
            <a:endParaRPr lang="ar-IQ" dirty="0"/>
          </a:p>
        </p:txBody>
      </p:sp>
      <p:sp>
        <p:nvSpPr>
          <p:cNvPr id="3" name="Content Placeholder 2"/>
          <p:cNvSpPr>
            <a:spLocks noGrp="1"/>
          </p:cNvSpPr>
          <p:nvPr>
            <p:ph idx="1"/>
          </p:nvPr>
        </p:nvSpPr>
        <p:spPr/>
        <p:txBody>
          <a:bodyPr/>
          <a:lstStyle/>
          <a:p>
            <a:pPr marL="0" indent="0" algn="l">
              <a:buNone/>
            </a:pPr>
            <a:r>
              <a:rPr lang="en-US" dirty="0" smtClean="0"/>
              <a:t>At one time bond were sold with attached coupons that the owner of the bond clipped and mailed to the firm to receive interest payments. These were called </a:t>
            </a:r>
            <a:r>
              <a:rPr lang="en-US" b="1" dirty="0" smtClean="0"/>
              <a:t>bearer bonds </a:t>
            </a:r>
            <a:r>
              <a:rPr lang="en-US" dirty="0" smtClean="0"/>
              <a:t>because payments were made to whoever had physical possession of the bonds. The internal revenue service did not care for this method of payment</a:t>
            </a:r>
            <a:endParaRPr lang="ar-IQ" b="1" dirty="0"/>
          </a:p>
        </p:txBody>
      </p:sp>
      <p:sp>
        <p:nvSpPr>
          <p:cNvPr id="4" name="Date Placeholder 3"/>
          <p:cNvSpPr>
            <a:spLocks noGrp="1"/>
          </p:cNvSpPr>
          <p:nvPr>
            <p:ph type="dt" sz="half" idx="10"/>
          </p:nvPr>
        </p:nvSpPr>
        <p:spPr/>
        <p:txBody>
          <a:bodyPr/>
          <a:lstStyle/>
          <a:p>
            <a:fld id="{F0F83543-060D-4BAF-B24F-674D394E6ABE}" type="datetime3">
              <a:rPr lang="en-US" smtClean="0"/>
              <a:pPr/>
              <a:t>21 November 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D7B2089A-E75B-44F5-BF95-F9D6B25E2317}" type="slidenum">
              <a:rPr lang="ar-IQ" smtClean="0"/>
              <a:pPr/>
              <a:t>21</a:t>
            </a:fld>
            <a:endParaRPr lang="ar-IQ"/>
          </a:p>
        </p:txBody>
      </p:sp>
    </p:spTree>
    <p:extLst>
      <p:ext uri="{BB962C8B-B14F-4D97-AF65-F5344CB8AC3E}">
        <p14:creationId xmlns:p14="http://schemas.microsoft.com/office/powerpoint/2010/main" val="5581645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Corporate Bond offering </a:t>
            </a:r>
            <a:endParaRPr lang="ar-IQ" dirty="0"/>
          </a:p>
        </p:txBody>
      </p:sp>
      <p:sp>
        <p:nvSpPr>
          <p:cNvPr id="3" name="Content Placeholder 2"/>
          <p:cNvSpPr>
            <a:spLocks noGrp="1"/>
          </p:cNvSpPr>
          <p:nvPr>
            <p:ph idx="1"/>
          </p:nvPr>
        </p:nvSpPr>
        <p:spPr/>
        <p:txBody>
          <a:bodyPr/>
          <a:lstStyle/>
          <a:p>
            <a:pPr algn="l">
              <a:buNone/>
            </a:pPr>
            <a:r>
              <a:rPr lang="en-US" dirty="0" smtClean="0"/>
              <a:t>The goal is to price the bonds high enough to </a:t>
            </a:r>
            <a:r>
              <a:rPr lang="ar-IQ" dirty="0" smtClean="0"/>
              <a:t> </a:t>
            </a:r>
            <a:r>
              <a:rPr lang="en-US" dirty="0" smtClean="0"/>
              <a:t>satisfy the issuer ,but also low enough so that the entire (or complete ) bond offering can be placed .if the offering is too large or the price is too high ,there may be not enough investors who are willing to purchase the bonds , in this case the underwriter to lower the price in order to sell all bonds. </a:t>
            </a:r>
            <a:endParaRPr lang="ar-IQ" dirty="0"/>
          </a:p>
        </p:txBody>
      </p:sp>
      <p:sp>
        <p:nvSpPr>
          <p:cNvPr id="4" name="Date Placeholder 3"/>
          <p:cNvSpPr>
            <a:spLocks noGrp="1"/>
          </p:cNvSpPr>
          <p:nvPr>
            <p:ph type="dt" sz="half" idx="10"/>
          </p:nvPr>
        </p:nvSpPr>
        <p:spPr/>
        <p:txBody>
          <a:bodyPr/>
          <a:lstStyle/>
          <a:p>
            <a:fld id="{F0F83543-060D-4BAF-B24F-674D394E6ABE}" type="datetime3">
              <a:rPr lang="en-US" smtClean="0"/>
              <a:pPr/>
              <a:t>21 November 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D7B2089A-E75B-44F5-BF95-F9D6B25E2317}" type="slidenum">
              <a:rPr lang="ar-IQ" smtClean="0"/>
              <a:pPr/>
              <a:t>22</a:t>
            </a:fld>
            <a:endParaRPr lang="ar-IQ"/>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Corporate Bond offering </a:t>
            </a:r>
            <a:endParaRPr lang="ar-IQ" dirty="0"/>
          </a:p>
        </p:txBody>
      </p:sp>
      <p:sp>
        <p:nvSpPr>
          <p:cNvPr id="3" name="Content Placeholder 2"/>
          <p:cNvSpPr>
            <a:spLocks noGrp="1"/>
          </p:cNvSpPr>
          <p:nvPr>
            <p:ph idx="1"/>
          </p:nvPr>
        </p:nvSpPr>
        <p:spPr/>
        <p:txBody>
          <a:bodyPr/>
          <a:lstStyle/>
          <a:p>
            <a:pPr algn="l">
              <a:buNone/>
            </a:pPr>
            <a:r>
              <a:rPr lang="en-US" dirty="0" smtClean="0"/>
              <a:t>2-Private placement</a:t>
            </a:r>
          </a:p>
          <a:p>
            <a:pPr algn="l">
              <a:buNone/>
            </a:pPr>
            <a:r>
              <a:rPr lang="en-US" dirty="0" smtClean="0"/>
              <a:t>Small firms that borrow small amount of funds (such as $30 million )may consider private placement rather than offering ,since they may be able to find an institution investor that will purchase the complete offering . Financial institutions will by these securities in the secondary market . </a:t>
            </a:r>
            <a:endParaRPr lang="ar-IQ" dirty="0"/>
          </a:p>
        </p:txBody>
      </p:sp>
      <p:sp>
        <p:nvSpPr>
          <p:cNvPr id="4" name="Date Placeholder 3"/>
          <p:cNvSpPr>
            <a:spLocks noGrp="1"/>
          </p:cNvSpPr>
          <p:nvPr>
            <p:ph type="dt" sz="half" idx="10"/>
          </p:nvPr>
        </p:nvSpPr>
        <p:spPr/>
        <p:txBody>
          <a:bodyPr/>
          <a:lstStyle/>
          <a:p>
            <a:fld id="{F0F83543-060D-4BAF-B24F-674D394E6ABE}" type="datetime3">
              <a:rPr lang="en-US" smtClean="0"/>
              <a:pPr/>
              <a:t>21 November 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D7B2089A-E75B-44F5-BF95-F9D6B25E2317}" type="slidenum">
              <a:rPr lang="ar-IQ" smtClean="0"/>
              <a:pPr/>
              <a:t>23</a:t>
            </a:fld>
            <a:endParaRPr lang="ar-IQ"/>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Globalization of Bond Markets </a:t>
            </a:r>
            <a:endParaRPr lang="ar-IQ" dirty="0"/>
          </a:p>
        </p:txBody>
      </p:sp>
      <p:sp>
        <p:nvSpPr>
          <p:cNvPr id="3" name="Content Placeholder 2"/>
          <p:cNvSpPr>
            <a:spLocks noGrp="1"/>
          </p:cNvSpPr>
          <p:nvPr>
            <p:ph idx="1"/>
          </p:nvPr>
        </p:nvSpPr>
        <p:spPr/>
        <p:txBody>
          <a:bodyPr>
            <a:normAutofit fontScale="92500" lnSpcReduction="10000"/>
          </a:bodyPr>
          <a:lstStyle/>
          <a:p>
            <a:pPr algn="l">
              <a:buNone/>
            </a:pPr>
            <a:r>
              <a:rPr lang="en-US" dirty="0" smtClean="0"/>
              <a:t>In recent years, Financial institution such as pension fund , insurance companies and commercial banks have commonly purchased </a:t>
            </a:r>
            <a:r>
              <a:rPr lang="ar-IQ" dirty="0" smtClean="0"/>
              <a:t>. </a:t>
            </a:r>
            <a:r>
              <a:rPr lang="en-US" dirty="0" smtClean="0"/>
              <a:t>foreign bonds for example , pension funds of General Electric ,and IBM company frequently invest in foreign bonds with intention of achieving higher returns for their employee .many public pension fund also invest in foreign bonds for the same reason. Bond market become increasingly integrated among countries .   </a:t>
            </a:r>
            <a:endParaRPr lang="ar-IQ" dirty="0"/>
          </a:p>
        </p:txBody>
      </p:sp>
      <p:sp>
        <p:nvSpPr>
          <p:cNvPr id="4" name="Date Placeholder 3"/>
          <p:cNvSpPr>
            <a:spLocks noGrp="1"/>
          </p:cNvSpPr>
          <p:nvPr>
            <p:ph type="dt" sz="half" idx="10"/>
          </p:nvPr>
        </p:nvSpPr>
        <p:spPr/>
        <p:txBody>
          <a:bodyPr/>
          <a:lstStyle/>
          <a:p>
            <a:fld id="{F0F83543-060D-4BAF-B24F-674D394E6ABE}" type="datetime3">
              <a:rPr lang="en-US" smtClean="0"/>
              <a:pPr/>
              <a:t>21 November 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D7B2089A-E75B-44F5-BF95-F9D6B25E2317}" type="slidenum">
              <a:rPr lang="ar-IQ" smtClean="0"/>
              <a:pPr/>
              <a:t>24</a:t>
            </a:fld>
            <a:endParaRPr lang="ar-IQ"/>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Bond Valuation </a:t>
            </a:r>
            <a:endParaRPr lang="ar-IQ" dirty="0"/>
          </a:p>
        </p:txBody>
      </p:sp>
      <p:sp>
        <p:nvSpPr>
          <p:cNvPr id="3" name="Content Placeholder 2"/>
          <p:cNvSpPr>
            <a:spLocks noGrp="1"/>
          </p:cNvSpPr>
          <p:nvPr>
            <p:ph idx="1"/>
          </p:nvPr>
        </p:nvSpPr>
        <p:spPr/>
        <p:txBody>
          <a:bodyPr/>
          <a:lstStyle/>
          <a:p>
            <a:pPr algn="l">
              <a:buNone/>
            </a:pPr>
            <a:r>
              <a:rPr lang="en-US" dirty="0" smtClean="0"/>
              <a:t>Bond valuation is similar to the valuation of capital budgeting projects , business .The complete price of bonds is reflects </a:t>
            </a:r>
            <a:r>
              <a:rPr lang="en-US" u="sng" dirty="0" smtClean="0"/>
              <a:t>the present value of cash flow</a:t>
            </a:r>
            <a:r>
              <a:rPr lang="en-US" dirty="0" smtClean="0"/>
              <a:t> to be generated by the bond in the form of periodic interest (or coupon) payment and the principle payment to be provide at maturity .the coupon payment is based on the coupon rate multiplied by the par value of the bond .  </a:t>
            </a:r>
            <a:endParaRPr lang="ar-IQ" dirty="0"/>
          </a:p>
        </p:txBody>
      </p:sp>
      <p:sp>
        <p:nvSpPr>
          <p:cNvPr id="4" name="Date Placeholder 3"/>
          <p:cNvSpPr>
            <a:spLocks noGrp="1"/>
          </p:cNvSpPr>
          <p:nvPr>
            <p:ph type="dt" sz="half" idx="10"/>
          </p:nvPr>
        </p:nvSpPr>
        <p:spPr/>
        <p:txBody>
          <a:bodyPr/>
          <a:lstStyle/>
          <a:p>
            <a:fld id="{F0F83543-060D-4BAF-B24F-674D394E6ABE}" type="datetime3">
              <a:rPr lang="en-US" smtClean="0"/>
              <a:pPr/>
              <a:t>21 November 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D7B2089A-E75B-44F5-BF95-F9D6B25E2317}" type="slidenum">
              <a:rPr lang="ar-IQ" smtClean="0"/>
              <a:pPr/>
              <a:t>25</a:t>
            </a:fld>
            <a:endParaRPr lang="ar-IQ"/>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Economic Growth </a:t>
            </a:r>
            <a:endParaRPr lang="ar-IQ" dirty="0"/>
          </a:p>
        </p:txBody>
      </p:sp>
      <p:sp>
        <p:nvSpPr>
          <p:cNvPr id="3" name="Content Placeholder 2"/>
          <p:cNvSpPr>
            <a:spLocks noGrp="1"/>
          </p:cNvSpPr>
          <p:nvPr>
            <p:ph idx="1"/>
          </p:nvPr>
        </p:nvSpPr>
        <p:spPr/>
        <p:txBody>
          <a:bodyPr/>
          <a:lstStyle/>
          <a:p>
            <a:pPr algn="l">
              <a:buNone/>
            </a:pPr>
            <a:r>
              <a:rPr lang="en-US" dirty="0" smtClean="0"/>
              <a:t>Strong economic growth tends to place upward pressure on interest rate ,while weak economic conditions place downward pressure on rates. Any signal stronger than expected economic growth tend to reduce bond price. </a:t>
            </a:r>
            <a:r>
              <a:rPr lang="en-US" u="sng" dirty="0" smtClean="0"/>
              <a:t>Raising interest rate causes decline the bond price</a:t>
            </a:r>
            <a:r>
              <a:rPr lang="en-US" dirty="0" smtClean="0"/>
              <a:t> .</a:t>
            </a:r>
            <a:r>
              <a:rPr lang="en-US" u="sng" dirty="0" smtClean="0"/>
              <a:t>weak signals in economy will increase bond price</a:t>
            </a:r>
            <a:r>
              <a:rPr lang="en-US" dirty="0" smtClean="0"/>
              <a:t>. </a:t>
            </a:r>
            <a:endParaRPr lang="ar-IQ" dirty="0"/>
          </a:p>
        </p:txBody>
      </p:sp>
      <p:sp>
        <p:nvSpPr>
          <p:cNvPr id="4" name="Date Placeholder 3"/>
          <p:cNvSpPr>
            <a:spLocks noGrp="1"/>
          </p:cNvSpPr>
          <p:nvPr>
            <p:ph type="dt" sz="half" idx="10"/>
          </p:nvPr>
        </p:nvSpPr>
        <p:spPr/>
        <p:txBody>
          <a:bodyPr/>
          <a:lstStyle/>
          <a:p>
            <a:fld id="{F0F83543-060D-4BAF-B24F-674D394E6ABE}" type="datetime3">
              <a:rPr lang="en-US" smtClean="0"/>
              <a:pPr/>
              <a:t>21 November 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D7B2089A-E75B-44F5-BF95-F9D6B25E2317}" type="slidenum">
              <a:rPr lang="ar-IQ" smtClean="0"/>
              <a:pPr/>
              <a:t>26</a:t>
            </a:fld>
            <a:endParaRPr lang="ar-IQ"/>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Bond investment Strategies </a:t>
            </a:r>
            <a:endParaRPr lang="ar-IQ" dirty="0"/>
          </a:p>
        </p:txBody>
      </p:sp>
      <p:sp>
        <p:nvSpPr>
          <p:cNvPr id="3" name="Content Placeholder 2"/>
          <p:cNvSpPr>
            <a:spLocks noGrp="1"/>
          </p:cNvSpPr>
          <p:nvPr>
            <p:ph idx="1"/>
          </p:nvPr>
        </p:nvSpPr>
        <p:spPr/>
        <p:txBody>
          <a:bodyPr>
            <a:normAutofit fontScale="92500" lnSpcReduction="10000"/>
          </a:bodyPr>
          <a:lstStyle/>
          <a:p>
            <a:pPr algn="l">
              <a:buNone/>
            </a:pPr>
            <a:r>
              <a:rPr lang="en-US" dirty="0" smtClean="0"/>
              <a:t>Many investors value bonds and assess their risk when managing investment. Some investors such as bond portfolio managers of  financial institution commonly follow a specific strategy for investing in bonds . some of more common strategies are described here.</a:t>
            </a:r>
          </a:p>
          <a:p>
            <a:pPr algn="l">
              <a:buNone/>
            </a:pPr>
            <a:r>
              <a:rPr lang="en-US" u="sng" dirty="0" smtClean="0"/>
              <a:t>Matching Strategy</a:t>
            </a:r>
          </a:p>
          <a:p>
            <a:pPr algn="l">
              <a:buNone/>
            </a:pPr>
            <a:r>
              <a:rPr lang="en-US" dirty="0" smtClean="0"/>
              <a:t>Some investors create a bond portfolio that will generate periodic income that can match their expected periodic expenses.</a:t>
            </a:r>
            <a:endParaRPr lang="ar-IQ" dirty="0"/>
          </a:p>
        </p:txBody>
      </p:sp>
      <p:sp>
        <p:nvSpPr>
          <p:cNvPr id="4" name="Date Placeholder 3"/>
          <p:cNvSpPr>
            <a:spLocks noGrp="1"/>
          </p:cNvSpPr>
          <p:nvPr>
            <p:ph type="dt" sz="half" idx="10"/>
          </p:nvPr>
        </p:nvSpPr>
        <p:spPr/>
        <p:txBody>
          <a:bodyPr/>
          <a:lstStyle/>
          <a:p>
            <a:fld id="{F0F83543-060D-4BAF-B24F-674D394E6ABE}" type="datetime3">
              <a:rPr lang="en-US" smtClean="0"/>
              <a:pPr/>
              <a:t>21 November 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D7B2089A-E75B-44F5-BF95-F9D6B25E2317}" type="slidenum">
              <a:rPr lang="ar-IQ" smtClean="0"/>
              <a:pPr/>
              <a:t>27</a:t>
            </a:fld>
            <a:endParaRPr lang="ar-IQ"/>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Matching strategy </a:t>
            </a:r>
            <a:endParaRPr lang="ar-IQ" dirty="0"/>
          </a:p>
        </p:txBody>
      </p:sp>
      <p:sp>
        <p:nvSpPr>
          <p:cNvPr id="3" name="Content Placeholder 2"/>
          <p:cNvSpPr>
            <a:spLocks noGrp="1"/>
          </p:cNvSpPr>
          <p:nvPr>
            <p:ph idx="1"/>
          </p:nvPr>
        </p:nvSpPr>
        <p:spPr/>
        <p:txBody>
          <a:bodyPr>
            <a:normAutofit fontScale="92500" lnSpcReduction="10000"/>
          </a:bodyPr>
          <a:lstStyle/>
          <a:p>
            <a:pPr marL="0" indent="0" algn="l">
              <a:buNone/>
            </a:pPr>
            <a:r>
              <a:rPr lang="en-US" dirty="0" smtClean="0"/>
              <a:t>For example ,an individual investor may invest in a </a:t>
            </a:r>
            <a:r>
              <a:rPr lang="en-US" u="sng" dirty="0" smtClean="0"/>
              <a:t>bond portfolio that will provide sufficient income to cover periodic expenses after retirement </a:t>
            </a:r>
            <a:r>
              <a:rPr lang="en-US" dirty="0" smtClean="0"/>
              <a:t>.Alternatively, a pension fund may invest in a bond portfolio that will provide employees with a fixed periodic income after retirement. The matching strategy involves estimating future cash outflows and then developing a bond portfolio that can generate sufficient coupon or principle payments to cover the cash outflow </a:t>
            </a:r>
            <a:endParaRPr lang="ar-IQ" dirty="0"/>
          </a:p>
        </p:txBody>
      </p:sp>
      <p:sp>
        <p:nvSpPr>
          <p:cNvPr id="4" name="Date Placeholder 3"/>
          <p:cNvSpPr>
            <a:spLocks noGrp="1"/>
          </p:cNvSpPr>
          <p:nvPr>
            <p:ph type="dt" sz="half" idx="10"/>
          </p:nvPr>
        </p:nvSpPr>
        <p:spPr/>
        <p:txBody>
          <a:bodyPr/>
          <a:lstStyle/>
          <a:p>
            <a:fld id="{F0F83543-060D-4BAF-B24F-674D394E6ABE}" type="datetime3">
              <a:rPr lang="en-US" smtClean="0"/>
              <a:pPr/>
              <a:t>21 November 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D7B2089A-E75B-44F5-BF95-F9D6B25E2317}" type="slidenum">
              <a:rPr lang="ar-IQ" smtClean="0"/>
              <a:pPr/>
              <a:t>28</a:t>
            </a:fld>
            <a:endParaRPr lang="ar-IQ"/>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Laddered strategy  </a:t>
            </a:r>
            <a:endParaRPr lang="ar-IQ" dirty="0"/>
          </a:p>
        </p:txBody>
      </p:sp>
      <p:sp>
        <p:nvSpPr>
          <p:cNvPr id="3" name="Content Placeholder 2"/>
          <p:cNvSpPr>
            <a:spLocks noGrp="1"/>
          </p:cNvSpPr>
          <p:nvPr>
            <p:ph idx="1"/>
          </p:nvPr>
        </p:nvSpPr>
        <p:spPr/>
        <p:txBody>
          <a:bodyPr/>
          <a:lstStyle/>
          <a:p>
            <a:pPr marL="0" indent="0" algn="l">
              <a:buNone/>
            </a:pPr>
            <a:r>
              <a:rPr lang="en-US" dirty="0" smtClean="0"/>
              <a:t>With a laddered strategy, funds are evenly allocated to bonds in each of </a:t>
            </a:r>
            <a:r>
              <a:rPr lang="en-US" u="sng" dirty="0" smtClean="0"/>
              <a:t>several different maturity classes</a:t>
            </a:r>
            <a:r>
              <a:rPr lang="en-US" dirty="0" smtClean="0"/>
              <a:t> .for example, an institutional investor might cover create a bond portfolio with 25% of the funds invested in bonds with </a:t>
            </a:r>
            <a:r>
              <a:rPr lang="en-US" u="sng" dirty="0" smtClean="0"/>
              <a:t>five years until maturity, 25% invested in 10 years bond, 25% in 15 years bond and 25% in 20 years bond.</a:t>
            </a:r>
            <a:r>
              <a:rPr lang="en-US" dirty="0" smtClean="0"/>
              <a:t> This strategy have sensitivities to interest risk .  </a:t>
            </a:r>
            <a:endParaRPr lang="ar-IQ" dirty="0"/>
          </a:p>
        </p:txBody>
      </p:sp>
      <p:sp>
        <p:nvSpPr>
          <p:cNvPr id="4" name="Date Placeholder 3"/>
          <p:cNvSpPr>
            <a:spLocks noGrp="1"/>
          </p:cNvSpPr>
          <p:nvPr>
            <p:ph type="dt" sz="half" idx="10"/>
          </p:nvPr>
        </p:nvSpPr>
        <p:spPr/>
        <p:txBody>
          <a:bodyPr/>
          <a:lstStyle/>
          <a:p>
            <a:fld id="{F0F83543-060D-4BAF-B24F-674D394E6ABE}" type="datetime3">
              <a:rPr lang="en-US" smtClean="0"/>
              <a:pPr/>
              <a:t>21 November 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D7B2089A-E75B-44F5-BF95-F9D6B25E2317}" type="slidenum">
              <a:rPr lang="ar-IQ" smtClean="0"/>
              <a:pPr/>
              <a:t>29</a:t>
            </a:fld>
            <a:endParaRPr lang="ar-IQ"/>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of Bonds</a:t>
            </a:r>
            <a:endParaRPr lang="ar-IQ" dirty="0"/>
          </a:p>
        </p:txBody>
      </p:sp>
      <p:sp>
        <p:nvSpPr>
          <p:cNvPr id="3" name="Content Placeholder 2"/>
          <p:cNvSpPr>
            <a:spLocks noGrp="1"/>
          </p:cNvSpPr>
          <p:nvPr>
            <p:ph idx="1"/>
          </p:nvPr>
        </p:nvSpPr>
        <p:spPr/>
        <p:txBody>
          <a:bodyPr/>
          <a:lstStyle/>
          <a:p>
            <a:pPr algn="l">
              <a:buNone/>
            </a:pPr>
            <a:r>
              <a:rPr lang="en-US" dirty="0" smtClean="0"/>
              <a:t>Registered Bonds require the issuer to maintain records of who owns the bond and automatically send coupon payment to the owner. Bonds are issued in the primary market through a telecommunication network. </a:t>
            </a:r>
            <a:endParaRPr lang="ar-IQ" dirty="0"/>
          </a:p>
        </p:txBody>
      </p:sp>
      <p:sp>
        <p:nvSpPr>
          <p:cNvPr id="4" name="Date Placeholder 3"/>
          <p:cNvSpPr>
            <a:spLocks noGrp="1"/>
          </p:cNvSpPr>
          <p:nvPr>
            <p:ph type="dt" sz="half" idx="10"/>
          </p:nvPr>
        </p:nvSpPr>
        <p:spPr/>
        <p:txBody>
          <a:bodyPr/>
          <a:lstStyle/>
          <a:p>
            <a:fld id="{3A12EBAA-D4C8-4575-B50A-C31045A0DDD1}" type="datetime3">
              <a:rPr lang="en-US" smtClean="0"/>
              <a:pPr/>
              <a:t>21 November 2021</a:t>
            </a:fld>
            <a:endParaRPr lang="ar-IQ"/>
          </a:p>
        </p:txBody>
      </p:sp>
      <p:sp>
        <p:nvSpPr>
          <p:cNvPr id="5" name="Slide Number Placeholder 4"/>
          <p:cNvSpPr>
            <a:spLocks noGrp="1"/>
          </p:cNvSpPr>
          <p:nvPr>
            <p:ph type="sldNum" sz="quarter" idx="12"/>
          </p:nvPr>
        </p:nvSpPr>
        <p:spPr/>
        <p:txBody>
          <a:bodyPr/>
          <a:lstStyle/>
          <a:p>
            <a:fld id="{D7B2089A-E75B-44F5-BF95-F9D6B25E2317}" type="slidenum">
              <a:rPr lang="ar-IQ" smtClean="0"/>
              <a:pPr/>
              <a:t>3</a:t>
            </a:fld>
            <a:endParaRPr lang="ar-IQ"/>
          </a:p>
        </p:txBody>
      </p:sp>
      <p:sp>
        <p:nvSpPr>
          <p:cNvPr id="6" name="Footer Placeholder 5"/>
          <p:cNvSpPr>
            <a:spLocks noGrp="1"/>
          </p:cNvSpPr>
          <p:nvPr>
            <p:ph type="ftr" sz="quarter" idx="11"/>
          </p:nvPr>
        </p:nvSpPr>
        <p:spPr/>
        <p:txBody>
          <a:bodyPr/>
          <a:lstStyle/>
          <a:p>
            <a:r>
              <a:rPr lang="en-US" dirty="0" smtClean="0"/>
              <a:t>Prepared By : Ghazi  Mamandi </a:t>
            </a:r>
            <a:endParaRPr lang="ar-IQ"/>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Barbell strategy </a:t>
            </a:r>
            <a:endParaRPr lang="ar-IQ" dirty="0"/>
          </a:p>
        </p:txBody>
      </p:sp>
      <p:sp>
        <p:nvSpPr>
          <p:cNvPr id="3" name="Content Placeholder 2"/>
          <p:cNvSpPr>
            <a:spLocks noGrp="1"/>
          </p:cNvSpPr>
          <p:nvPr>
            <p:ph idx="1"/>
          </p:nvPr>
        </p:nvSpPr>
        <p:spPr/>
        <p:txBody>
          <a:bodyPr/>
          <a:lstStyle/>
          <a:p>
            <a:pPr marL="0" indent="0" algn="l">
              <a:buNone/>
            </a:pPr>
            <a:r>
              <a:rPr lang="en-US" dirty="0" smtClean="0"/>
              <a:t>With the barbell strategy , funds are allocated to bonds </a:t>
            </a:r>
            <a:r>
              <a:rPr lang="en-US" u="sng" dirty="0" smtClean="0"/>
              <a:t>with a short term to maturity and bonds with along term to maturity </a:t>
            </a:r>
            <a:r>
              <a:rPr lang="en-US" dirty="0" smtClean="0"/>
              <a:t>.the bonds with the short term maturity provide liquidity , if the investor needs to sell bonds in order to obtain cash .the bonds with the long term to maturity tend to have a higher yield to maturity than the bond with shorter term to maturity. </a:t>
            </a:r>
            <a:endParaRPr lang="ar-IQ" dirty="0"/>
          </a:p>
        </p:txBody>
      </p:sp>
      <p:sp>
        <p:nvSpPr>
          <p:cNvPr id="4" name="Date Placeholder 3"/>
          <p:cNvSpPr>
            <a:spLocks noGrp="1"/>
          </p:cNvSpPr>
          <p:nvPr>
            <p:ph type="dt" sz="half" idx="10"/>
          </p:nvPr>
        </p:nvSpPr>
        <p:spPr/>
        <p:txBody>
          <a:bodyPr/>
          <a:lstStyle/>
          <a:p>
            <a:fld id="{F0F83543-060D-4BAF-B24F-674D394E6ABE}" type="datetime3">
              <a:rPr lang="en-US" smtClean="0"/>
              <a:pPr/>
              <a:t>21 November 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D7B2089A-E75B-44F5-BF95-F9D6B25E2317}" type="slidenum">
              <a:rPr lang="ar-IQ" smtClean="0"/>
              <a:pPr/>
              <a:t>30</a:t>
            </a:fld>
            <a:endParaRPr lang="ar-IQ"/>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Bond Diversification </a:t>
            </a:r>
            <a:endParaRPr lang="ar-IQ" dirty="0"/>
          </a:p>
        </p:txBody>
      </p:sp>
      <p:sp>
        <p:nvSpPr>
          <p:cNvPr id="3" name="Content Placeholder 2"/>
          <p:cNvSpPr>
            <a:spLocks noGrp="1"/>
          </p:cNvSpPr>
          <p:nvPr>
            <p:ph idx="1"/>
          </p:nvPr>
        </p:nvSpPr>
        <p:spPr/>
        <p:txBody>
          <a:bodyPr/>
          <a:lstStyle/>
          <a:p>
            <a:pPr algn="l">
              <a:buNone/>
            </a:pPr>
            <a:r>
              <a:rPr lang="en-US" dirty="0" smtClean="0"/>
              <a:t>When investors attempt to capitalize on investment in foreign bonds that have higher interest rate than they can obtain locally, they </a:t>
            </a:r>
            <a:r>
              <a:rPr lang="en-US" u="sng" dirty="0" smtClean="0"/>
              <a:t>may diversify their foreign bond holding among countries to reduce their exposure to different  types of risk </a:t>
            </a:r>
            <a:r>
              <a:rPr lang="en-US" dirty="0" smtClean="0"/>
              <a:t>.  </a:t>
            </a:r>
            <a:endParaRPr lang="ar-IQ" dirty="0"/>
          </a:p>
        </p:txBody>
      </p:sp>
      <p:sp>
        <p:nvSpPr>
          <p:cNvPr id="4" name="Date Placeholder 3"/>
          <p:cNvSpPr>
            <a:spLocks noGrp="1"/>
          </p:cNvSpPr>
          <p:nvPr>
            <p:ph type="dt" sz="half" idx="10"/>
          </p:nvPr>
        </p:nvSpPr>
        <p:spPr/>
        <p:txBody>
          <a:bodyPr/>
          <a:lstStyle/>
          <a:p>
            <a:fld id="{F0F83543-060D-4BAF-B24F-674D394E6ABE}" type="datetime3">
              <a:rPr lang="en-US" smtClean="0"/>
              <a:pPr/>
              <a:t>21 November 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D7B2089A-E75B-44F5-BF95-F9D6B25E2317}" type="slidenum">
              <a:rPr lang="ar-IQ" smtClean="0"/>
              <a:pPr/>
              <a:t>31</a:t>
            </a:fld>
            <a:endParaRPr lang="ar-IQ"/>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Bond Diversification </a:t>
            </a:r>
            <a:endParaRPr lang="ar-IQ" dirty="0"/>
          </a:p>
        </p:txBody>
      </p:sp>
      <p:sp>
        <p:nvSpPr>
          <p:cNvPr id="3" name="Content Placeholder 2"/>
          <p:cNvSpPr>
            <a:spLocks noGrp="1"/>
          </p:cNvSpPr>
          <p:nvPr>
            <p:ph idx="1"/>
          </p:nvPr>
        </p:nvSpPr>
        <p:spPr/>
        <p:txBody>
          <a:bodyPr>
            <a:normAutofit fontScale="92500" lnSpcReduction="10000"/>
          </a:bodyPr>
          <a:lstStyle/>
          <a:p>
            <a:pPr algn="l">
              <a:buNone/>
            </a:pPr>
            <a:r>
              <a:rPr lang="en-US" dirty="0" smtClean="0"/>
              <a:t>1- Reduction of interest rate risk</a:t>
            </a:r>
          </a:p>
          <a:p>
            <a:pPr algn="l">
              <a:buNone/>
            </a:pPr>
            <a:r>
              <a:rPr lang="en-US" u="sng" dirty="0" smtClean="0"/>
              <a:t>International investors diversify their bonds portfolio internationally to reduce exposure to interest rate risk</a:t>
            </a:r>
            <a:r>
              <a:rPr lang="en-US" dirty="0" smtClean="0"/>
              <a:t>. If all bonds are from a single country ,their values will be systematically affected by interest rate movement in that country .International diversification of bonds reduce the sensitively of the overall bonds portfolio to any single country interest rate movement  </a:t>
            </a:r>
            <a:endParaRPr lang="ar-IQ" dirty="0"/>
          </a:p>
        </p:txBody>
      </p:sp>
      <p:sp>
        <p:nvSpPr>
          <p:cNvPr id="4" name="Date Placeholder 3"/>
          <p:cNvSpPr>
            <a:spLocks noGrp="1"/>
          </p:cNvSpPr>
          <p:nvPr>
            <p:ph type="dt" sz="half" idx="10"/>
          </p:nvPr>
        </p:nvSpPr>
        <p:spPr/>
        <p:txBody>
          <a:bodyPr/>
          <a:lstStyle/>
          <a:p>
            <a:fld id="{F0F83543-060D-4BAF-B24F-674D394E6ABE}" type="datetime3">
              <a:rPr lang="en-US" smtClean="0"/>
              <a:pPr/>
              <a:t>21 November 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D7B2089A-E75B-44F5-BF95-F9D6B25E2317}" type="slidenum">
              <a:rPr lang="ar-IQ" smtClean="0"/>
              <a:pPr/>
              <a:t>32</a:t>
            </a:fld>
            <a:endParaRPr lang="ar-IQ"/>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Bond Diversification </a:t>
            </a:r>
            <a:endParaRPr lang="ar-IQ" dirty="0"/>
          </a:p>
        </p:txBody>
      </p:sp>
      <p:sp>
        <p:nvSpPr>
          <p:cNvPr id="3" name="Content Placeholder 2"/>
          <p:cNvSpPr>
            <a:spLocks noGrp="1"/>
          </p:cNvSpPr>
          <p:nvPr>
            <p:ph idx="1"/>
          </p:nvPr>
        </p:nvSpPr>
        <p:spPr/>
        <p:txBody>
          <a:bodyPr/>
          <a:lstStyle/>
          <a:p>
            <a:pPr algn="l">
              <a:buNone/>
            </a:pPr>
            <a:r>
              <a:rPr lang="en-US" dirty="0" smtClean="0"/>
              <a:t>2- Reduction of credit risk</a:t>
            </a:r>
          </a:p>
          <a:p>
            <a:pPr algn="l">
              <a:buNone/>
            </a:pPr>
            <a:r>
              <a:rPr lang="en-US" dirty="0" smtClean="0"/>
              <a:t>The credit risk of corporations is highly dependent on economic conditions . Shift in credit risk will likely be systematically related to the country economic condition. Because economic cycles differ across countries , there is less chance of a systematic increase in the credit risk of internationally diversified bonds.</a:t>
            </a:r>
            <a:endParaRPr lang="ar-IQ" dirty="0"/>
          </a:p>
        </p:txBody>
      </p:sp>
      <p:sp>
        <p:nvSpPr>
          <p:cNvPr id="4" name="Date Placeholder 3"/>
          <p:cNvSpPr>
            <a:spLocks noGrp="1"/>
          </p:cNvSpPr>
          <p:nvPr>
            <p:ph type="dt" sz="half" idx="10"/>
          </p:nvPr>
        </p:nvSpPr>
        <p:spPr/>
        <p:txBody>
          <a:bodyPr/>
          <a:lstStyle/>
          <a:p>
            <a:fld id="{F0F83543-060D-4BAF-B24F-674D394E6ABE}" type="datetime3">
              <a:rPr lang="en-US" smtClean="0"/>
              <a:pPr/>
              <a:t>21 November 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D7B2089A-E75B-44F5-BF95-F9D6B25E2317}" type="slidenum">
              <a:rPr lang="ar-IQ" smtClean="0"/>
              <a:pPr/>
              <a:t>33</a:t>
            </a:fld>
            <a:endParaRPr lang="ar-IQ"/>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Bond Diversification </a:t>
            </a:r>
            <a:endParaRPr lang="ar-IQ" dirty="0"/>
          </a:p>
        </p:txBody>
      </p:sp>
      <p:sp>
        <p:nvSpPr>
          <p:cNvPr id="3" name="Content Placeholder 2"/>
          <p:cNvSpPr>
            <a:spLocks noGrp="1"/>
          </p:cNvSpPr>
          <p:nvPr>
            <p:ph idx="1"/>
          </p:nvPr>
        </p:nvSpPr>
        <p:spPr/>
        <p:txBody>
          <a:bodyPr/>
          <a:lstStyle/>
          <a:p>
            <a:pPr algn="l">
              <a:buNone/>
            </a:pPr>
            <a:r>
              <a:rPr lang="en-US" dirty="0" smtClean="0"/>
              <a:t>3- Reduction of Exchange Rate Risk </a:t>
            </a:r>
          </a:p>
          <a:p>
            <a:pPr algn="l">
              <a:buNone/>
            </a:pPr>
            <a:r>
              <a:rPr lang="en-US" u="sng" dirty="0" smtClean="0"/>
              <a:t>Financial institutions may attempt to reduce their exchange rate risk by diversifying  among foreign securities denominated in various foreign currencies</a:t>
            </a:r>
            <a:r>
              <a:rPr lang="en-US" dirty="0" smtClean="0"/>
              <a:t>. investors can reduce their exposure to exchange rate risk by diversifying among various currency denomination     </a:t>
            </a:r>
            <a:endParaRPr lang="ar-IQ" dirty="0"/>
          </a:p>
        </p:txBody>
      </p:sp>
      <p:sp>
        <p:nvSpPr>
          <p:cNvPr id="4" name="Date Placeholder 3"/>
          <p:cNvSpPr>
            <a:spLocks noGrp="1"/>
          </p:cNvSpPr>
          <p:nvPr>
            <p:ph type="dt" sz="half" idx="10"/>
          </p:nvPr>
        </p:nvSpPr>
        <p:spPr/>
        <p:txBody>
          <a:bodyPr/>
          <a:lstStyle/>
          <a:p>
            <a:fld id="{F0F83543-060D-4BAF-B24F-674D394E6ABE}" type="datetime3">
              <a:rPr lang="en-US" smtClean="0"/>
              <a:pPr/>
              <a:t>21 November 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D7B2089A-E75B-44F5-BF95-F9D6B25E2317}" type="slidenum">
              <a:rPr lang="ar-IQ" smtClean="0"/>
              <a:pPr/>
              <a:t>34</a:t>
            </a:fld>
            <a:endParaRPr lang="ar-IQ"/>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bond market make possible to flow the fund. </a:t>
            </a:r>
            <a:endParaRPr lang="ar-IQ" dirty="0"/>
          </a:p>
        </p:txBody>
      </p:sp>
      <p:sp>
        <p:nvSpPr>
          <p:cNvPr id="3" name="Content Placeholder 2"/>
          <p:cNvSpPr>
            <a:spLocks noGrp="1"/>
          </p:cNvSpPr>
          <p:nvPr>
            <p:ph idx="1"/>
          </p:nvPr>
        </p:nvSpPr>
        <p:spPr/>
        <p:txBody>
          <a:bodyPr/>
          <a:lstStyle/>
          <a:p>
            <a:pPr>
              <a:buNone/>
            </a:pPr>
            <a:endParaRPr lang="ar-IQ" dirty="0"/>
          </a:p>
        </p:txBody>
      </p:sp>
      <p:sp>
        <p:nvSpPr>
          <p:cNvPr id="5" name="Rounded Rectangle 4"/>
          <p:cNvSpPr/>
          <p:nvPr/>
        </p:nvSpPr>
        <p:spPr>
          <a:xfrm>
            <a:off x="611560" y="2132856"/>
            <a:ext cx="1656184" cy="3744416"/>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en-US" dirty="0" smtClean="0"/>
              <a:t>Household and institutional investors </a:t>
            </a:r>
            <a:endParaRPr lang="ar-IQ" dirty="0"/>
          </a:p>
        </p:txBody>
      </p:sp>
      <p:sp>
        <p:nvSpPr>
          <p:cNvPr id="6" name="Rounded Rectangle 5"/>
          <p:cNvSpPr/>
          <p:nvPr/>
        </p:nvSpPr>
        <p:spPr>
          <a:xfrm>
            <a:off x="6588224" y="1759248"/>
            <a:ext cx="1872502" cy="792088"/>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en-US" dirty="0" smtClean="0"/>
              <a:t>Spending on government program </a:t>
            </a:r>
            <a:endParaRPr lang="ar-IQ" dirty="0"/>
          </a:p>
        </p:txBody>
      </p:sp>
      <p:sp>
        <p:nvSpPr>
          <p:cNvPr id="7" name="Rounded Rectangle 6"/>
          <p:cNvSpPr/>
          <p:nvPr/>
        </p:nvSpPr>
        <p:spPr>
          <a:xfrm>
            <a:off x="6588224" y="2852936"/>
            <a:ext cx="1872208" cy="1224136"/>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en-US" dirty="0" smtClean="0"/>
              <a:t>Purchase of Mortgage originated by banks  </a:t>
            </a:r>
            <a:endParaRPr lang="ar-IQ" dirty="0"/>
          </a:p>
        </p:txBody>
      </p:sp>
      <p:sp>
        <p:nvSpPr>
          <p:cNvPr id="8" name="Rounded Rectangle 7"/>
          <p:cNvSpPr/>
          <p:nvPr/>
        </p:nvSpPr>
        <p:spPr>
          <a:xfrm>
            <a:off x="6660232" y="4293096"/>
            <a:ext cx="1800200" cy="864096"/>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en-US" dirty="0" smtClean="0"/>
              <a:t>Spending on state and local government </a:t>
            </a:r>
            <a:endParaRPr lang="ar-IQ" dirty="0"/>
          </a:p>
        </p:txBody>
      </p:sp>
      <p:sp>
        <p:nvSpPr>
          <p:cNvPr id="9" name="Rounded Rectangle 8"/>
          <p:cNvSpPr/>
          <p:nvPr/>
        </p:nvSpPr>
        <p:spPr>
          <a:xfrm>
            <a:off x="6660232" y="5373216"/>
            <a:ext cx="2016224" cy="72008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en-US" dirty="0" smtClean="0"/>
              <a:t>Spending to expand operations </a:t>
            </a:r>
            <a:endParaRPr lang="ar-IQ" dirty="0"/>
          </a:p>
        </p:txBody>
      </p:sp>
      <p:sp>
        <p:nvSpPr>
          <p:cNvPr id="10" name="Rounded Rectangle 9"/>
          <p:cNvSpPr/>
          <p:nvPr/>
        </p:nvSpPr>
        <p:spPr>
          <a:xfrm>
            <a:off x="3491880" y="2132856"/>
            <a:ext cx="1512168" cy="576064"/>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en-US" dirty="0" smtClean="0"/>
              <a:t>U.S Treasury </a:t>
            </a:r>
            <a:endParaRPr lang="ar-IQ" dirty="0"/>
          </a:p>
        </p:txBody>
      </p:sp>
      <p:sp>
        <p:nvSpPr>
          <p:cNvPr id="11" name="Rounded Rectangle 10"/>
          <p:cNvSpPr/>
          <p:nvPr/>
        </p:nvSpPr>
        <p:spPr>
          <a:xfrm>
            <a:off x="3635896" y="3212976"/>
            <a:ext cx="1440160" cy="576064"/>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en-US" dirty="0" smtClean="0"/>
              <a:t>Federal Agencies </a:t>
            </a:r>
            <a:endParaRPr lang="ar-IQ" dirty="0"/>
          </a:p>
        </p:txBody>
      </p:sp>
      <p:sp>
        <p:nvSpPr>
          <p:cNvPr id="12" name="Rounded Rectangle 11"/>
          <p:cNvSpPr/>
          <p:nvPr/>
        </p:nvSpPr>
        <p:spPr>
          <a:xfrm>
            <a:off x="3570648" y="4293096"/>
            <a:ext cx="1577415" cy="72008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en-US" dirty="0" smtClean="0"/>
              <a:t>Municipalities </a:t>
            </a:r>
            <a:endParaRPr lang="ar-IQ" dirty="0"/>
          </a:p>
        </p:txBody>
      </p:sp>
      <p:sp>
        <p:nvSpPr>
          <p:cNvPr id="13" name="Rounded Rectangle 12"/>
          <p:cNvSpPr/>
          <p:nvPr/>
        </p:nvSpPr>
        <p:spPr>
          <a:xfrm>
            <a:off x="3635896" y="5373216"/>
            <a:ext cx="1512168" cy="576064"/>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en-US" dirty="0" smtClean="0"/>
              <a:t>Corporation </a:t>
            </a:r>
            <a:endParaRPr lang="ar-IQ" dirty="0"/>
          </a:p>
        </p:txBody>
      </p:sp>
      <p:sp>
        <p:nvSpPr>
          <p:cNvPr id="14" name="Right Arrow 13"/>
          <p:cNvSpPr/>
          <p:nvPr/>
        </p:nvSpPr>
        <p:spPr>
          <a:xfrm>
            <a:off x="2267744" y="2420888"/>
            <a:ext cx="936104"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5" name="Right Arrow 14"/>
          <p:cNvSpPr/>
          <p:nvPr/>
        </p:nvSpPr>
        <p:spPr>
          <a:xfrm>
            <a:off x="2339752" y="3429000"/>
            <a:ext cx="108012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6" name="Right Arrow 15"/>
          <p:cNvSpPr/>
          <p:nvPr/>
        </p:nvSpPr>
        <p:spPr>
          <a:xfrm>
            <a:off x="2483768" y="4653136"/>
            <a:ext cx="864096"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7" name="Right Arrow 16"/>
          <p:cNvSpPr/>
          <p:nvPr/>
        </p:nvSpPr>
        <p:spPr>
          <a:xfrm>
            <a:off x="2483768" y="5517232"/>
            <a:ext cx="79208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8" name="Right Arrow 17"/>
          <p:cNvSpPr/>
          <p:nvPr/>
        </p:nvSpPr>
        <p:spPr>
          <a:xfrm>
            <a:off x="5580112" y="2276872"/>
            <a:ext cx="792088"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9" name="Right Arrow 18"/>
          <p:cNvSpPr/>
          <p:nvPr/>
        </p:nvSpPr>
        <p:spPr>
          <a:xfrm>
            <a:off x="5508104" y="3501008"/>
            <a:ext cx="936104"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20" name="Right Arrow 19"/>
          <p:cNvSpPr/>
          <p:nvPr/>
        </p:nvSpPr>
        <p:spPr>
          <a:xfrm>
            <a:off x="5580112" y="4653136"/>
            <a:ext cx="864096"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21" name="Right Arrow 20"/>
          <p:cNvSpPr/>
          <p:nvPr/>
        </p:nvSpPr>
        <p:spPr>
          <a:xfrm>
            <a:off x="5796136" y="5733256"/>
            <a:ext cx="648072"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22" name="Date Placeholder 21"/>
          <p:cNvSpPr>
            <a:spLocks noGrp="1"/>
          </p:cNvSpPr>
          <p:nvPr>
            <p:ph type="dt" sz="half" idx="10"/>
          </p:nvPr>
        </p:nvSpPr>
        <p:spPr/>
        <p:txBody>
          <a:bodyPr/>
          <a:lstStyle/>
          <a:p>
            <a:fld id="{727B7AA3-9200-4410-8C81-D3B1E550395F}" type="datetime3">
              <a:rPr lang="en-US" smtClean="0"/>
              <a:pPr/>
              <a:t>21 November 2021</a:t>
            </a:fld>
            <a:endParaRPr lang="ar-IQ"/>
          </a:p>
        </p:txBody>
      </p:sp>
      <p:sp>
        <p:nvSpPr>
          <p:cNvPr id="23" name="Slide Number Placeholder 22"/>
          <p:cNvSpPr>
            <a:spLocks noGrp="1"/>
          </p:cNvSpPr>
          <p:nvPr>
            <p:ph type="sldNum" sz="quarter" idx="12"/>
          </p:nvPr>
        </p:nvSpPr>
        <p:spPr/>
        <p:txBody>
          <a:bodyPr/>
          <a:lstStyle/>
          <a:p>
            <a:fld id="{D7B2089A-E75B-44F5-BF95-F9D6B25E2317}" type="slidenum">
              <a:rPr lang="ar-IQ" smtClean="0"/>
              <a:pPr/>
              <a:t>4</a:t>
            </a:fld>
            <a:endParaRPr lang="ar-IQ"/>
          </a:p>
        </p:txBody>
      </p:sp>
      <p:sp>
        <p:nvSpPr>
          <p:cNvPr id="24" name="Footer Placeholder 23"/>
          <p:cNvSpPr>
            <a:spLocks noGrp="1"/>
          </p:cNvSpPr>
          <p:nvPr>
            <p:ph type="ftr" sz="quarter" idx="11"/>
          </p:nvPr>
        </p:nvSpPr>
        <p:spPr/>
        <p:txBody>
          <a:bodyPr/>
          <a:lstStyle/>
          <a:p>
            <a:r>
              <a:rPr lang="en-US" dirty="0" smtClean="0"/>
              <a:t>Prepared By : Ghazi  Mamandi </a:t>
            </a:r>
            <a:endParaRPr lang="ar-IQ"/>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bond market make possible to flow the fund</a:t>
            </a:r>
            <a:endParaRPr lang="ar-IQ" dirty="0"/>
          </a:p>
        </p:txBody>
      </p:sp>
      <p:sp>
        <p:nvSpPr>
          <p:cNvPr id="3" name="Content Placeholder 2"/>
          <p:cNvSpPr>
            <a:spLocks noGrp="1"/>
          </p:cNvSpPr>
          <p:nvPr>
            <p:ph idx="1"/>
          </p:nvPr>
        </p:nvSpPr>
        <p:spPr/>
        <p:txBody>
          <a:bodyPr/>
          <a:lstStyle/>
          <a:p>
            <a:pPr algn="l">
              <a:buNone/>
            </a:pPr>
            <a:r>
              <a:rPr lang="en-US" dirty="0" smtClean="0"/>
              <a:t>1-The U.S treasury issue bond and use to support deficit spending on government programs.</a:t>
            </a:r>
          </a:p>
          <a:p>
            <a:pPr algn="l">
              <a:buNone/>
            </a:pPr>
            <a:r>
              <a:rPr lang="en-US" dirty="0" smtClean="0"/>
              <a:t>2- Federal agency issue bonds and use it to </a:t>
            </a:r>
            <a:endParaRPr lang="ar-IQ" dirty="0" smtClean="0"/>
          </a:p>
          <a:p>
            <a:pPr algn="l">
              <a:buNone/>
            </a:pPr>
            <a:r>
              <a:rPr lang="en-US" dirty="0" smtClean="0"/>
              <a:t>buy mortgage that originated by banks .</a:t>
            </a:r>
          </a:p>
          <a:p>
            <a:pPr algn="l">
              <a:buNone/>
            </a:pPr>
            <a:r>
              <a:rPr lang="en-US" dirty="0" smtClean="0"/>
              <a:t>3- corporation issue bonds and use it to expand their operation. </a:t>
            </a:r>
            <a:endParaRPr lang="ar-IQ" dirty="0"/>
          </a:p>
        </p:txBody>
      </p:sp>
      <p:sp>
        <p:nvSpPr>
          <p:cNvPr id="4" name="Date Placeholder 3"/>
          <p:cNvSpPr>
            <a:spLocks noGrp="1"/>
          </p:cNvSpPr>
          <p:nvPr>
            <p:ph type="dt" sz="half" idx="10"/>
          </p:nvPr>
        </p:nvSpPr>
        <p:spPr/>
        <p:txBody>
          <a:bodyPr/>
          <a:lstStyle/>
          <a:p>
            <a:fld id="{23D982F9-9FB8-423C-95CF-F5F3AE411AAC}" type="datetime3">
              <a:rPr lang="en-US" smtClean="0"/>
              <a:pPr/>
              <a:t>21 November 2021</a:t>
            </a:fld>
            <a:endParaRPr lang="ar-IQ"/>
          </a:p>
        </p:txBody>
      </p:sp>
      <p:sp>
        <p:nvSpPr>
          <p:cNvPr id="5" name="Slide Number Placeholder 4"/>
          <p:cNvSpPr>
            <a:spLocks noGrp="1"/>
          </p:cNvSpPr>
          <p:nvPr>
            <p:ph type="sldNum" sz="quarter" idx="12"/>
          </p:nvPr>
        </p:nvSpPr>
        <p:spPr/>
        <p:txBody>
          <a:bodyPr/>
          <a:lstStyle/>
          <a:p>
            <a:fld id="{D7B2089A-E75B-44F5-BF95-F9D6B25E2317}" type="slidenum">
              <a:rPr lang="ar-IQ" smtClean="0"/>
              <a:pPr/>
              <a:t>5</a:t>
            </a:fld>
            <a:endParaRPr lang="ar-IQ"/>
          </a:p>
        </p:txBody>
      </p:sp>
      <p:sp>
        <p:nvSpPr>
          <p:cNvPr id="6" name="Footer Placeholder 5"/>
          <p:cNvSpPr>
            <a:spLocks noGrp="1"/>
          </p:cNvSpPr>
          <p:nvPr>
            <p:ph type="ftr" sz="quarter" idx="11"/>
          </p:nvPr>
        </p:nvSpPr>
        <p:spPr/>
        <p:txBody>
          <a:bodyPr/>
          <a:lstStyle/>
          <a:p>
            <a:r>
              <a:rPr lang="en-US" dirty="0" smtClean="0"/>
              <a:t>Prepared By : Ghazi  Mamandi </a:t>
            </a:r>
            <a:endParaRPr lang="ar-IQ"/>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Institutional use of Bond Market </a:t>
            </a:r>
            <a:endParaRPr lang="ar-IQ" dirty="0"/>
          </a:p>
        </p:txBody>
      </p:sp>
      <p:sp>
        <p:nvSpPr>
          <p:cNvPr id="3" name="Content Placeholder 2"/>
          <p:cNvSpPr>
            <a:spLocks noGrp="1"/>
          </p:cNvSpPr>
          <p:nvPr>
            <p:ph idx="1"/>
          </p:nvPr>
        </p:nvSpPr>
        <p:spPr/>
        <p:txBody>
          <a:bodyPr/>
          <a:lstStyle/>
          <a:p>
            <a:pPr marL="0" indent="0" algn="l">
              <a:buNone/>
            </a:pPr>
            <a:r>
              <a:rPr lang="en-US" dirty="0" smtClean="0"/>
              <a:t>All types of financial institution participate in the bond market .Commercial Banks ,finance companies issue bonds in order to raise capital to support their operation .Commercial banks, saving institution ,bond mutual fund, insurance companies and pension fund are investors in the bond markets .   </a:t>
            </a:r>
            <a:endParaRPr lang="ar-IQ" dirty="0"/>
          </a:p>
        </p:txBody>
      </p:sp>
      <p:sp>
        <p:nvSpPr>
          <p:cNvPr id="4" name="Date Placeholder 3"/>
          <p:cNvSpPr>
            <a:spLocks noGrp="1"/>
          </p:cNvSpPr>
          <p:nvPr>
            <p:ph type="dt" sz="half" idx="10"/>
          </p:nvPr>
        </p:nvSpPr>
        <p:spPr/>
        <p:txBody>
          <a:bodyPr/>
          <a:lstStyle/>
          <a:p>
            <a:fld id="{E382FCBD-AF6A-4EE9-94A5-EB3EBCD95E5F}" type="datetime3">
              <a:rPr lang="en-US" smtClean="0"/>
              <a:pPr/>
              <a:t>21 November 2021</a:t>
            </a:fld>
            <a:endParaRPr lang="ar-IQ"/>
          </a:p>
        </p:txBody>
      </p:sp>
      <p:sp>
        <p:nvSpPr>
          <p:cNvPr id="5" name="Slide Number Placeholder 4"/>
          <p:cNvSpPr>
            <a:spLocks noGrp="1"/>
          </p:cNvSpPr>
          <p:nvPr>
            <p:ph type="sldNum" sz="quarter" idx="12"/>
          </p:nvPr>
        </p:nvSpPr>
        <p:spPr/>
        <p:txBody>
          <a:bodyPr/>
          <a:lstStyle/>
          <a:p>
            <a:fld id="{D7B2089A-E75B-44F5-BF95-F9D6B25E2317}" type="slidenum">
              <a:rPr lang="ar-IQ" smtClean="0"/>
              <a:pPr/>
              <a:t>6</a:t>
            </a:fld>
            <a:endParaRPr lang="ar-IQ"/>
          </a:p>
        </p:txBody>
      </p:sp>
      <p:sp>
        <p:nvSpPr>
          <p:cNvPr id="6" name="Footer Placeholder 5"/>
          <p:cNvSpPr>
            <a:spLocks noGrp="1"/>
          </p:cNvSpPr>
          <p:nvPr>
            <p:ph type="ftr" sz="quarter" idx="11"/>
          </p:nvPr>
        </p:nvSpPr>
        <p:spPr/>
        <p:txBody>
          <a:bodyPr/>
          <a:lstStyle/>
          <a:p>
            <a:r>
              <a:rPr lang="en-US" dirty="0" smtClean="0"/>
              <a:t>Prepared By : Ghazi  Mamandi </a:t>
            </a:r>
            <a:endParaRPr lang="ar-IQ"/>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Bonds </a:t>
            </a:r>
            <a:endParaRPr lang="ar-IQ" dirty="0"/>
          </a:p>
        </p:txBody>
      </p:sp>
      <p:sp>
        <p:nvSpPr>
          <p:cNvPr id="3" name="Content Placeholder 2"/>
          <p:cNvSpPr>
            <a:spLocks noGrp="1"/>
          </p:cNvSpPr>
          <p:nvPr>
            <p:ph idx="1"/>
          </p:nvPr>
        </p:nvSpPr>
        <p:spPr/>
        <p:txBody>
          <a:bodyPr/>
          <a:lstStyle/>
          <a:p>
            <a:pPr marL="0" indent="0" algn="l">
              <a:buNone/>
            </a:pPr>
            <a:r>
              <a:rPr lang="en-US" dirty="0" smtClean="0"/>
              <a:t>Bonds are securities that represent a debt owed by the issuer to the investors . Bonds obligate the issuer to pay a specified amount at a given date, generally with periodic interest payment. The par , face , or maturity value of the bond is the amount that the issuer must pay at maturity. The rate is usually fixed for the duration of the bond and does not fluctuate with market interest rates. </a:t>
            </a:r>
            <a:endParaRPr lang="ar-IQ" dirty="0"/>
          </a:p>
        </p:txBody>
      </p:sp>
      <p:sp>
        <p:nvSpPr>
          <p:cNvPr id="4" name="Date Placeholder 3"/>
          <p:cNvSpPr>
            <a:spLocks noGrp="1"/>
          </p:cNvSpPr>
          <p:nvPr>
            <p:ph type="dt" sz="half" idx="10"/>
          </p:nvPr>
        </p:nvSpPr>
        <p:spPr/>
        <p:txBody>
          <a:bodyPr/>
          <a:lstStyle/>
          <a:p>
            <a:fld id="{F0F83543-060D-4BAF-B24F-674D394E6ABE}" type="datetime3">
              <a:rPr lang="en-US" smtClean="0"/>
              <a:pPr/>
              <a:t>21 November 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D7B2089A-E75B-44F5-BF95-F9D6B25E2317}" type="slidenum">
              <a:rPr lang="ar-IQ" smtClean="0"/>
              <a:pPr/>
              <a:t>7</a:t>
            </a:fld>
            <a:endParaRPr lang="ar-IQ"/>
          </a:p>
        </p:txBody>
      </p:sp>
    </p:spTree>
    <p:extLst>
      <p:ext uri="{BB962C8B-B14F-4D97-AF65-F5344CB8AC3E}">
        <p14:creationId xmlns:p14="http://schemas.microsoft.com/office/powerpoint/2010/main" val="2466669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Treasury Notes and Bonds </a:t>
            </a:r>
            <a:endParaRPr lang="ar-IQ" dirty="0"/>
          </a:p>
        </p:txBody>
      </p:sp>
      <p:sp>
        <p:nvSpPr>
          <p:cNvPr id="3" name="Content Placeholder 2"/>
          <p:cNvSpPr>
            <a:spLocks noGrp="1"/>
          </p:cNvSpPr>
          <p:nvPr>
            <p:ph idx="1"/>
          </p:nvPr>
        </p:nvSpPr>
        <p:spPr/>
        <p:txBody>
          <a:bodyPr>
            <a:normAutofit lnSpcReduction="10000"/>
          </a:bodyPr>
          <a:lstStyle/>
          <a:p>
            <a:pPr marL="0" indent="0" algn="l">
              <a:buNone/>
            </a:pPr>
            <a:r>
              <a:rPr lang="en-US" dirty="0" smtClean="0"/>
              <a:t>The U.S treasury issue notes and bonds to finance the national debt. The difference between a note and a bond is that notes have an original maturity of 1 to 10 year while bonds have an original maturity of 10 to 30 years.</a:t>
            </a:r>
          </a:p>
          <a:p>
            <a:pPr marL="0" indent="0" algn="l">
              <a:buNone/>
            </a:pPr>
            <a:r>
              <a:rPr lang="en-US" dirty="0" smtClean="0"/>
              <a:t>Federal government notes and bonds are free of default risk because the government can always print money and raise tax  to pay off the debt if necessary.      </a:t>
            </a:r>
            <a:endParaRPr lang="ar-IQ" dirty="0"/>
          </a:p>
        </p:txBody>
      </p:sp>
      <p:sp>
        <p:nvSpPr>
          <p:cNvPr id="4" name="Date Placeholder 3"/>
          <p:cNvSpPr>
            <a:spLocks noGrp="1"/>
          </p:cNvSpPr>
          <p:nvPr>
            <p:ph type="dt" sz="half" idx="10"/>
          </p:nvPr>
        </p:nvSpPr>
        <p:spPr/>
        <p:txBody>
          <a:bodyPr/>
          <a:lstStyle/>
          <a:p>
            <a:fld id="{F0F83543-060D-4BAF-B24F-674D394E6ABE}" type="datetime3">
              <a:rPr lang="en-US" smtClean="0"/>
              <a:pPr/>
              <a:t>21 November 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D7B2089A-E75B-44F5-BF95-F9D6B25E2317}" type="slidenum">
              <a:rPr lang="ar-IQ" smtClean="0"/>
              <a:pPr/>
              <a:t>8</a:t>
            </a:fld>
            <a:endParaRPr lang="ar-IQ"/>
          </a:p>
        </p:txBody>
      </p:sp>
    </p:spTree>
    <p:extLst>
      <p:ext uri="{BB962C8B-B14F-4D97-AF65-F5344CB8AC3E}">
        <p14:creationId xmlns:p14="http://schemas.microsoft.com/office/powerpoint/2010/main" val="3039833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Treasury Bond Interest Rate </a:t>
            </a:r>
            <a:endParaRPr lang="ar-IQ" dirty="0"/>
          </a:p>
        </p:txBody>
      </p:sp>
      <p:sp>
        <p:nvSpPr>
          <p:cNvPr id="3" name="Content Placeholder 2"/>
          <p:cNvSpPr>
            <a:spLocks noGrp="1"/>
          </p:cNvSpPr>
          <p:nvPr>
            <p:ph idx="1"/>
          </p:nvPr>
        </p:nvSpPr>
        <p:spPr/>
        <p:txBody>
          <a:bodyPr/>
          <a:lstStyle/>
          <a:p>
            <a:pPr marL="0" indent="0" algn="l">
              <a:buNone/>
            </a:pPr>
            <a:r>
              <a:rPr lang="en-US" dirty="0"/>
              <a:t>Treasury </a:t>
            </a:r>
            <a:r>
              <a:rPr lang="en-US" dirty="0" smtClean="0"/>
              <a:t>Bond have very low interest rates because they have no default risk. Investors in treasury bonds have found themselves earning</a:t>
            </a:r>
          </a:p>
          <a:p>
            <a:pPr marL="0" indent="0" algn="l">
              <a:buNone/>
            </a:pPr>
            <a:r>
              <a:rPr lang="en-US" dirty="0" smtClean="0"/>
              <a:t>Less than the rate of inflation in some years. Most of time the interest rate on treasury notes and bonds is above that the money market securities because of interest –rate risk.   </a:t>
            </a:r>
            <a:endParaRPr lang="ar-IQ" dirty="0"/>
          </a:p>
        </p:txBody>
      </p:sp>
      <p:sp>
        <p:nvSpPr>
          <p:cNvPr id="4" name="Date Placeholder 3"/>
          <p:cNvSpPr>
            <a:spLocks noGrp="1"/>
          </p:cNvSpPr>
          <p:nvPr>
            <p:ph type="dt" sz="half" idx="10"/>
          </p:nvPr>
        </p:nvSpPr>
        <p:spPr/>
        <p:txBody>
          <a:bodyPr/>
          <a:lstStyle/>
          <a:p>
            <a:fld id="{F0F83543-060D-4BAF-B24F-674D394E6ABE}" type="datetime3">
              <a:rPr lang="en-US" smtClean="0"/>
              <a:pPr/>
              <a:t>21 November 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D7B2089A-E75B-44F5-BF95-F9D6B25E2317}" type="slidenum">
              <a:rPr lang="ar-IQ" smtClean="0"/>
              <a:pPr/>
              <a:t>9</a:t>
            </a:fld>
            <a:endParaRPr lang="ar-IQ"/>
          </a:p>
        </p:txBody>
      </p:sp>
    </p:spTree>
    <p:extLst>
      <p:ext uri="{BB962C8B-B14F-4D97-AF65-F5344CB8AC3E}">
        <p14:creationId xmlns:p14="http://schemas.microsoft.com/office/powerpoint/2010/main" val="19396023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1154</TotalTime>
  <Words>2562</Words>
  <Application>Microsoft Office PowerPoint</Application>
  <PresentationFormat>On-screen Show (4:3)</PresentationFormat>
  <Paragraphs>245</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C h 5 : Bond Market -1</vt:lpstr>
      <vt:lpstr>Background of Bonds</vt:lpstr>
      <vt:lpstr>Background of Bonds</vt:lpstr>
      <vt:lpstr>How bond market make possible to flow the fund. </vt:lpstr>
      <vt:lpstr>How bond market make possible to flow the fund</vt:lpstr>
      <vt:lpstr>Institutional use of Bond Market </vt:lpstr>
      <vt:lpstr>Types of Bonds </vt:lpstr>
      <vt:lpstr>Treasury Notes and Bonds </vt:lpstr>
      <vt:lpstr>Treasury Bond Interest Rate </vt:lpstr>
      <vt:lpstr>Bonds Yield </vt:lpstr>
      <vt:lpstr>Risk structure of interest rates </vt:lpstr>
      <vt:lpstr>Default Risk </vt:lpstr>
      <vt:lpstr>Default Risk </vt:lpstr>
      <vt:lpstr>Bond rating by Moody's and standard and poor </vt:lpstr>
      <vt:lpstr>Participation of financial institution in Bond market </vt:lpstr>
      <vt:lpstr>Treasury and federal Agency Bonds </vt:lpstr>
      <vt:lpstr>Municipal bonds </vt:lpstr>
      <vt:lpstr>Corporate Bonds </vt:lpstr>
      <vt:lpstr>Corporate Bond </vt:lpstr>
      <vt:lpstr>Corporate Bond offering </vt:lpstr>
      <vt:lpstr>Characteristic of corporate Bond </vt:lpstr>
      <vt:lpstr>Corporate Bond offering </vt:lpstr>
      <vt:lpstr>Corporate Bond offering </vt:lpstr>
      <vt:lpstr>Globalization of Bond Markets </vt:lpstr>
      <vt:lpstr>Bond Valuation </vt:lpstr>
      <vt:lpstr>Impact of Economic Growth </vt:lpstr>
      <vt:lpstr>Bond investment Strategies </vt:lpstr>
      <vt:lpstr>Cont. Matching strategy </vt:lpstr>
      <vt:lpstr>Laddered strategy  </vt:lpstr>
      <vt:lpstr>Barbell strategy </vt:lpstr>
      <vt:lpstr>International Bond Diversification </vt:lpstr>
      <vt:lpstr>International Bond Diversification </vt:lpstr>
      <vt:lpstr>International Bond Diversification </vt:lpstr>
      <vt:lpstr>International Bond Diversification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RAM 2012</dc:creator>
  <cp:lastModifiedBy>DR.Ahmed Saker</cp:lastModifiedBy>
  <cp:revision>92</cp:revision>
  <dcterms:created xsi:type="dcterms:W3CDTF">2012-07-04T10:07:40Z</dcterms:created>
  <dcterms:modified xsi:type="dcterms:W3CDTF">2021-11-21T17:05:11Z</dcterms:modified>
</cp:coreProperties>
</file>