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3" r:id="rId8"/>
    <p:sldId id="264" r:id="rId9"/>
    <p:sldId id="265" r:id="rId10"/>
    <p:sldId id="266" r:id="rId11"/>
    <p:sldId id="262" r:id="rId12"/>
    <p:sldId id="267" r:id="rId13"/>
    <p:sldId id="268" r:id="rId14"/>
    <p:sldId id="269"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7B60BBF-C420-4168-AEAD-99F9FB8A9C2F}" type="datetimeFigureOut">
              <a:rPr lang="ar-IQ" smtClean="0"/>
              <a:t>23/04/1443</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8B4D2B2-1742-4D9B-98CA-8357FAF79F4E}" type="slidenum">
              <a:rPr lang="ar-IQ" smtClean="0"/>
              <a:t>‹#›</a:t>
            </a:fld>
            <a:endParaRPr lang="ar-IQ"/>
          </a:p>
        </p:txBody>
      </p:sp>
    </p:spTree>
    <p:extLst>
      <p:ext uri="{BB962C8B-B14F-4D97-AF65-F5344CB8AC3E}">
        <p14:creationId xmlns:p14="http://schemas.microsoft.com/office/powerpoint/2010/main" val="153182256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82F3C00-B2B2-4708-8DC2-351255329EAC}" type="datetime1">
              <a:rPr lang="en-US" smtClean="0"/>
              <a:t>11/28/2021</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Prepared  By : Ghazi    Mamandi </a:t>
            </a:r>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C855370-10A5-4317-9C93-F8A50FB06634}"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1D597C-0C3F-44F4-81CA-99E8CA5F7C5E}" type="datetime1">
              <a:rPr lang="en-US" smtClean="0"/>
              <a:t>11/28/2021</a:t>
            </a:fld>
            <a:endParaRPr lang="ar-IQ"/>
          </a:p>
        </p:txBody>
      </p:sp>
      <p:sp>
        <p:nvSpPr>
          <p:cNvPr id="5" name="Footer Placeholder 4"/>
          <p:cNvSpPr>
            <a:spLocks noGrp="1"/>
          </p:cNvSpPr>
          <p:nvPr>
            <p:ph type="ftr" sz="quarter" idx="11"/>
          </p:nvPr>
        </p:nvSpPr>
        <p:spPr/>
        <p:txBody>
          <a:bodyPr/>
          <a:lstStyle>
            <a:extLst/>
          </a:lstStyle>
          <a:p>
            <a:r>
              <a:rPr lang="en-US" smtClean="0"/>
              <a:t>Prepared  By : Ghazi    Mamandi </a:t>
            </a:r>
            <a:endParaRPr lang="ar-IQ"/>
          </a:p>
        </p:txBody>
      </p:sp>
      <p:sp>
        <p:nvSpPr>
          <p:cNvPr id="6" name="Slide Number Placeholder 5"/>
          <p:cNvSpPr>
            <a:spLocks noGrp="1"/>
          </p:cNvSpPr>
          <p:nvPr>
            <p:ph type="sldNum" sz="quarter" idx="12"/>
          </p:nvPr>
        </p:nvSpPr>
        <p:spPr/>
        <p:txBody>
          <a:bodyPr/>
          <a:lstStyle>
            <a:extLst/>
          </a:lstStyle>
          <a:p>
            <a:fld id="{CC855370-10A5-4317-9C93-F8A50FB0663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3522EE-CCF9-48BE-BF7E-7F72FAD477C1}" type="datetime1">
              <a:rPr lang="en-US" smtClean="0"/>
              <a:t>11/28/2021</a:t>
            </a:fld>
            <a:endParaRPr lang="ar-IQ"/>
          </a:p>
        </p:txBody>
      </p:sp>
      <p:sp>
        <p:nvSpPr>
          <p:cNvPr id="5" name="Footer Placeholder 4"/>
          <p:cNvSpPr>
            <a:spLocks noGrp="1"/>
          </p:cNvSpPr>
          <p:nvPr>
            <p:ph type="ftr" sz="quarter" idx="11"/>
          </p:nvPr>
        </p:nvSpPr>
        <p:spPr/>
        <p:txBody>
          <a:bodyPr/>
          <a:lstStyle>
            <a:extLst/>
          </a:lstStyle>
          <a:p>
            <a:r>
              <a:rPr lang="en-US" smtClean="0"/>
              <a:t>Prepared  By : Ghazi    Mamandi </a:t>
            </a:r>
            <a:endParaRPr lang="ar-IQ"/>
          </a:p>
        </p:txBody>
      </p:sp>
      <p:sp>
        <p:nvSpPr>
          <p:cNvPr id="6" name="Slide Number Placeholder 5"/>
          <p:cNvSpPr>
            <a:spLocks noGrp="1"/>
          </p:cNvSpPr>
          <p:nvPr>
            <p:ph type="sldNum" sz="quarter" idx="12"/>
          </p:nvPr>
        </p:nvSpPr>
        <p:spPr/>
        <p:txBody>
          <a:bodyPr/>
          <a:lstStyle>
            <a:extLst/>
          </a:lstStyle>
          <a:p>
            <a:fld id="{CC855370-10A5-4317-9C93-F8A50FB06634}"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F06699C-A53E-4BFF-A567-5A6B90CABAD4}" type="datetime1">
              <a:rPr lang="en-US" smtClean="0"/>
              <a:t>11/28/2021</a:t>
            </a:fld>
            <a:endParaRPr lang="ar-IQ"/>
          </a:p>
        </p:txBody>
      </p:sp>
      <p:sp>
        <p:nvSpPr>
          <p:cNvPr id="5" name="Footer Placeholder 4"/>
          <p:cNvSpPr>
            <a:spLocks noGrp="1"/>
          </p:cNvSpPr>
          <p:nvPr>
            <p:ph type="ftr" sz="quarter" idx="11"/>
          </p:nvPr>
        </p:nvSpPr>
        <p:spPr/>
        <p:txBody>
          <a:bodyPr/>
          <a:lstStyle>
            <a:extLst/>
          </a:lstStyle>
          <a:p>
            <a:r>
              <a:rPr lang="en-US" smtClean="0"/>
              <a:t>Prepared  By : Ghazi    Mamandi </a:t>
            </a:r>
            <a:endParaRPr lang="ar-IQ"/>
          </a:p>
        </p:txBody>
      </p:sp>
      <p:sp>
        <p:nvSpPr>
          <p:cNvPr id="6" name="Slide Number Placeholder 5"/>
          <p:cNvSpPr>
            <a:spLocks noGrp="1"/>
          </p:cNvSpPr>
          <p:nvPr>
            <p:ph type="sldNum" sz="quarter" idx="12"/>
          </p:nvPr>
        </p:nvSpPr>
        <p:spPr/>
        <p:txBody>
          <a:bodyPr/>
          <a:lstStyle>
            <a:extLst/>
          </a:lstStyle>
          <a:p>
            <a:fld id="{CC855370-10A5-4317-9C93-F8A50FB06634}"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DDBC41C-5239-4087-A12C-8C9FFA0B76A6}" type="datetime1">
              <a:rPr lang="en-US" smtClean="0"/>
              <a:t>11/28/2021</a:t>
            </a:fld>
            <a:endParaRPr lang="ar-IQ"/>
          </a:p>
        </p:txBody>
      </p:sp>
      <p:sp>
        <p:nvSpPr>
          <p:cNvPr id="5" name="Footer Placeholder 4"/>
          <p:cNvSpPr>
            <a:spLocks noGrp="1"/>
          </p:cNvSpPr>
          <p:nvPr>
            <p:ph type="ftr" sz="quarter" idx="11"/>
          </p:nvPr>
        </p:nvSpPr>
        <p:spPr/>
        <p:txBody>
          <a:bodyPr/>
          <a:lstStyle>
            <a:extLst/>
          </a:lstStyle>
          <a:p>
            <a:r>
              <a:rPr lang="en-US" smtClean="0"/>
              <a:t>Prepared  By : Ghazi    Mamandi </a:t>
            </a:r>
            <a:endParaRPr lang="ar-IQ"/>
          </a:p>
        </p:txBody>
      </p:sp>
      <p:sp>
        <p:nvSpPr>
          <p:cNvPr id="6" name="Slide Number Placeholder 5"/>
          <p:cNvSpPr>
            <a:spLocks noGrp="1"/>
          </p:cNvSpPr>
          <p:nvPr>
            <p:ph type="sldNum" sz="quarter" idx="12"/>
          </p:nvPr>
        </p:nvSpPr>
        <p:spPr/>
        <p:txBody>
          <a:bodyPr/>
          <a:lstStyle>
            <a:extLst/>
          </a:lstStyle>
          <a:p>
            <a:fld id="{CC855370-10A5-4317-9C93-F8A50FB06634}"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4FA525E-4206-4D7E-AADE-E23A8564AFE8}" type="datetime1">
              <a:rPr lang="en-US" smtClean="0"/>
              <a:t>11/28/2021</a:t>
            </a:fld>
            <a:endParaRPr lang="ar-IQ"/>
          </a:p>
        </p:txBody>
      </p:sp>
      <p:sp>
        <p:nvSpPr>
          <p:cNvPr id="6" name="Footer Placeholder 5"/>
          <p:cNvSpPr>
            <a:spLocks noGrp="1"/>
          </p:cNvSpPr>
          <p:nvPr>
            <p:ph type="ftr" sz="quarter" idx="11"/>
          </p:nvPr>
        </p:nvSpPr>
        <p:spPr/>
        <p:txBody>
          <a:bodyPr/>
          <a:lstStyle>
            <a:extLst/>
          </a:lstStyle>
          <a:p>
            <a:r>
              <a:rPr lang="en-US" smtClean="0"/>
              <a:t>Prepared  By : Ghazi    Mamandi </a:t>
            </a:r>
            <a:endParaRPr lang="ar-IQ"/>
          </a:p>
        </p:txBody>
      </p:sp>
      <p:sp>
        <p:nvSpPr>
          <p:cNvPr id="7" name="Slide Number Placeholder 6"/>
          <p:cNvSpPr>
            <a:spLocks noGrp="1"/>
          </p:cNvSpPr>
          <p:nvPr>
            <p:ph type="sldNum" sz="quarter" idx="12"/>
          </p:nvPr>
        </p:nvSpPr>
        <p:spPr/>
        <p:txBody>
          <a:bodyPr/>
          <a:lstStyle>
            <a:extLst/>
          </a:lstStyle>
          <a:p>
            <a:fld id="{CC855370-10A5-4317-9C93-F8A50FB06634}"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BEEAB9C-43D6-484F-9EA4-3C387A93C5CC}" type="datetime1">
              <a:rPr lang="en-US" smtClean="0"/>
              <a:t>11/28/2021</a:t>
            </a:fld>
            <a:endParaRPr lang="ar-IQ"/>
          </a:p>
        </p:txBody>
      </p:sp>
      <p:sp>
        <p:nvSpPr>
          <p:cNvPr id="8" name="Footer Placeholder 7"/>
          <p:cNvSpPr>
            <a:spLocks noGrp="1"/>
          </p:cNvSpPr>
          <p:nvPr>
            <p:ph type="ftr" sz="quarter" idx="11"/>
          </p:nvPr>
        </p:nvSpPr>
        <p:spPr/>
        <p:txBody>
          <a:bodyPr/>
          <a:lstStyle>
            <a:extLst/>
          </a:lstStyle>
          <a:p>
            <a:r>
              <a:rPr lang="en-US" smtClean="0"/>
              <a:t>Prepared  By : Ghazi    Mamandi </a:t>
            </a:r>
            <a:endParaRPr lang="ar-IQ"/>
          </a:p>
        </p:txBody>
      </p:sp>
      <p:sp>
        <p:nvSpPr>
          <p:cNvPr id="9" name="Slide Number Placeholder 8"/>
          <p:cNvSpPr>
            <a:spLocks noGrp="1"/>
          </p:cNvSpPr>
          <p:nvPr>
            <p:ph type="sldNum" sz="quarter" idx="12"/>
          </p:nvPr>
        </p:nvSpPr>
        <p:spPr/>
        <p:txBody>
          <a:bodyPr/>
          <a:lstStyle>
            <a:extLst/>
          </a:lstStyle>
          <a:p>
            <a:fld id="{CC855370-10A5-4317-9C93-F8A50FB06634}"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8A6573E-5652-44D1-BEF2-B6E82AAB5212}" type="datetime1">
              <a:rPr lang="en-US" smtClean="0"/>
              <a:t>11/28/2021</a:t>
            </a:fld>
            <a:endParaRPr lang="ar-IQ"/>
          </a:p>
        </p:txBody>
      </p:sp>
      <p:sp>
        <p:nvSpPr>
          <p:cNvPr id="4" name="Footer Placeholder 3"/>
          <p:cNvSpPr>
            <a:spLocks noGrp="1"/>
          </p:cNvSpPr>
          <p:nvPr>
            <p:ph type="ftr" sz="quarter" idx="11"/>
          </p:nvPr>
        </p:nvSpPr>
        <p:spPr/>
        <p:txBody>
          <a:bodyPr/>
          <a:lstStyle>
            <a:extLst/>
          </a:lstStyle>
          <a:p>
            <a:r>
              <a:rPr lang="en-US" smtClean="0"/>
              <a:t>Prepared  By : Ghazi    Mamandi </a:t>
            </a:r>
            <a:endParaRPr lang="ar-IQ"/>
          </a:p>
        </p:txBody>
      </p:sp>
      <p:sp>
        <p:nvSpPr>
          <p:cNvPr id="5" name="Slide Number Placeholder 4"/>
          <p:cNvSpPr>
            <a:spLocks noGrp="1"/>
          </p:cNvSpPr>
          <p:nvPr>
            <p:ph type="sldNum" sz="quarter" idx="12"/>
          </p:nvPr>
        </p:nvSpPr>
        <p:spPr/>
        <p:txBody>
          <a:bodyPr/>
          <a:lstStyle>
            <a:extLst/>
          </a:lstStyle>
          <a:p>
            <a:fld id="{CC855370-10A5-4317-9C93-F8A50FB06634}"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7094EA1-4E85-4FF9-9ECB-DFFA30E4D9F3}" type="datetime1">
              <a:rPr lang="en-US" smtClean="0"/>
              <a:t>11/28/2021</a:t>
            </a:fld>
            <a:endParaRPr lang="ar-IQ"/>
          </a:p>
        </p:txBody>
      </p:sp>
      <p:sp>
        <p:nvSpPr>
          <p:cNvPr id="3" name="Footer Placeholder 2"/>
          <p:cNvSpPr>
            <a:spLocks noGrp="1"/>
          </p:cNvSpPr>
          <p:nvPr>
            <p:ph type="ftr" sz="quarter" idx="11"/>
          </p:nvPr>
        </p:nvSpPr>
        <p:spPr/>
        <p:txBody>
          <a:bodyPr/>
          <a:lstStyle>
            <a:extLst/>
          </a:lstStyle>
          <a:p>
            <a:r>
              <a:rPr lang="en-US" smtClean="0"/>
              <a:t>Prepared  By : Ghazi    Mamandi </a:t>
            </a:r>
            <a:endParaRPr lang="ar-IQ"/>
          </a:p>
        </p:txBody>
      </p:sp>
      <p:sp>
        <p:nvSpPr>
          <p:cNvPr id="4" name="Slide Number Placeholder 3"/>
          <p:cNvSpPr>
            <a:spLocks noGrp="1"/>
          </p:cNvSpPr>
          <p:nvPr>
            <p:ph type="sldNum" sz="quarter" idx="12"/>
          </p:nvPr>
        </p:nvSpPr>
        <p:spPr/>
        <p:txBody>
          <a:bodyPr/>
          <a:lstStyle>
            <a:extLst/>
          </a:lstStyle>
          <a:p>
            <a:fld id="{CC855370-10A5-4317-9C93-F8A50FB06634}"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A7E3B36-32A7-4801-B92C-5CA6AF88576D}" type="datetime1">
              <a:rPr lang="en-US" smtClean="0"/>
              <a:t>11/28/2021</a:t>
            </a:fld>
            <a:endParaRPr lang="ar-IQ"/>
          </a:p>
        </p:txBody>
      </p:sp>
      <p:sp>
        <p:nvSpPr>
          <p:cNvPr id="6" name="Footer Placeholder 5"/>
          <p:cNvSpPr>
            <a:spLocks noGrp="1"/>
          </p:cNvSpPr>
          <p:nvPr>
            <p:ph type="ftr" sz="quarter" idx="11"/>
          </p:nvPr>
        </p:nvSpPr>
        <p:spPr/>
        <p:txBody>
          <a:bodyPr/>
          <a:lstStyle>
            <a:extLst/>
          </a:lstStyle>
          <a:p>
            <a:r>
              <a:rPr lang="en-US" smtClean="0"/>
              <a:t>Prepared  By : Ghazi    Mamandi </a:t>
            </a:r>
            <a:endParaRPr lang="ar-IQ"/>
          </a:p>
        </p:txBody>
      </p:sp>
      <p:sp>
        <p:nvSpPr>
          <p:cNvPr id="7" name="Slide Number Placeholder 6"/>
          <p:cNvSpPr>
            <a:spLocks noGrp="1"/>
          </p:cNvSpPr>
          <p:nvPr>
            <p:ph type="sldNum" sz="quarter" idx="12"/>
          </p:nvPr>
        </p:nvSpPr>
        <p:spPr/>
        <p:txBody>
          <a:bodyPr/>
          <a:lstStyle>
            <a:extLst/>
          </a:lstStyle>
          <a:p>
            <a:fld id="{CC855370-10A5-4317-9C93-F8A50FB06634}"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88DB6A6-4227-45CD-AAF6-1262FA308AAC}" type="datetime1">
              <a:rPr lang="en-US" smtClean="0"/>
              <a:t>11/28/2021</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Prepared  By : Ghazi    Mamandi </a:t>
            </a:r>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C855370-10A5-4317-9C93-F8A50FB06634}"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6FF4F88-BF1B-4C48-8DE4-4EF3CE241C95}" type="datetime1">
              <a:rPr lang="en-US" smtClean="0"/>
              <a:t>11/28/2021</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Prepared  By : Ghazi    Mamandi </a:t>
            </a:r>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C855370-10A5-4317-9C93-F8A50FB06634}"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0" indent="0" algn="l">
              <a:buNone/>
            </a:pPr>
            <a:r>
              <a:rPr lang="en-US" dirty="0" smtClean="0"/>
              <a:t>To determine a proper price for a firms stock , the security analyst must forecast the dividends and earning that can be expected from the firm . This is the heart of fundamental analysis.  Fundamental analysis is the analysis of determinants of firm value , such as prospects for earning and dividends . </a:t>
            </a:r>
            <a:endParaRPr lang="ar-IQ" dirty="0"/>
          </a:p>
        </p:txBody>
      </p:sp>
      <p:sp>
        <p:nvSpPr>
          <p:cNvPr id="6" name="Date Placeholder 5"/>
          <p:cNvSpPr>
            <a:spLocks noGrp="1"/>
          </p:cNvSpPr>
          <p:nvPr>
            <p:ph type="dt" sz="half" idx="10"/>
          </p:nvPr>
        </p:nvSpPr>
        <p:spPr/>
        <p:txBody>
          <a:bodyPr/>
          <a:lstStyle/>
          <a:p>
            <a:fld id="{D88FB285-EB4F-4275-AC32-936D9173E5DC}" type="datetime1">
              <a:rPr lang="en-US" smtClean="0"/>
              <a:t>11/28/2021</a:t>
            </a:fld>
            <a:endParaRPr lang="ar-IQ"/>
          </a:p>
        </p:txBody>
      </p:sp>
      <p:sp>
        <p:nvSpPr>
          <p:cNvPr id="7" name="Footer Placeholder 6"/>
          <p:cNvSpPr>
            <a:spLocks noGrp="1"/>
          </p:cNvSpPr>
          <p:nvPr>
            <p:ph type="ftr" sz="quarter" idx="11"/>
          </p:nvPr>
        </p:nvSpPr>
        <p:spPr/>
        <p:txBody>
          <a:bodyPr/>
          <a:lstStyle/>
          <a:p>
            <a:r>
              <a:rPr lang="en-US" smtClean="0"/>
              <a:t>Prepared  By : Ghazi    Mamandi </a:t>
            </a:r>
            <a:endParaRPr lang="ar-IQ"/>
          </a:p>
        </p:txBody>
      </p:sp>
      <p:sp>
        <p:nvSpPr>
          <p:cNvPr id="8" name="Slide Number Placeholder 7"/>
          <p:cNvSpPr>
            <a:spLocks noGrp="1"/>
          </p:cNvSpPr>
          <p:nvPr>
            <p:ph type="sldNum" sz="quarter" idx="12"/>
          </p:nvPr>
        </p:nvSpPr>
        <p:spPr/>
        <p:txBody>
          <a:bodyPr/>
          <a:lstStyle/>
          <a:p>
            <a:fld id="{CC855370-10A5-4317-9C93-F8A50FB06634}" type="slidenum">
              <a:rPr lang="ar-IQ" smtClean="0"/>
              <a:t>1</a:t>
            </a:fld>
            <a:endParaRPr lang="ar-IQ"/>
          </a:p>
        </p:txBody>
      </p:sp>
      <p:sp>
        <p:nvSpPr>
          <p:cNvPr id="4" name="Title 3"/>
          <p:cNvSpPr>
            <a:spLocks noGrp="1"/>
          </p:cNvSpPr>
          <p:nvPr>
            <p:ph type="title"/>
          </p:nvPr>
        </p:nvSpPr>
        <p:spPr/>
        <p:txBody>
          <a:bodyPr/>
          <a:lstStyle/>
          <a:p>
            <a:r>
              <a:rPr lang="en-US" dirty="0" smtClean="0"/>
              <a:t>Ch. 6  : Security analysis </a:t>
            </a:r>
            <a:endParaRPr lang="ar-IQ" dirty="0"/>
          </a:p>
        </p:txBody>
      </p:sp>
    </p:spTree>
    <p:extLst>
      <p:ext uri="{BB962C8B-B14F-4D97-AF65-F5344CB8AC3E}">
        <p14:creationId xmlns:p14="http://schemas.microsoft.com/office/powerpoint/2010/main" val="2434435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l">
              <a:buNone/>
            </a:pPr>
            <a:r>
              <a:rPr lang="en-US" dirty="0" smtClean="0"/>
              <a:t>The level of interest rate can be </a:t>
            </a:r>
            <a:r>
              <a:rPr lang="en-US" dirty="0" smtClean="0"/>
              <a:t>determined on </a:t>
            </a:r>
            <a:r>
              <a:rPr lang="en-US" dirty="0" smtClean="0"/>
              <a:t>the following factor : </a:t>
            </a:r>
          </a:p>
          <a:p>
            <a:pPr marL="0" indent="0" algn="l">
              <a:buNone/>
            </a:pPr>
            <a:r>
              <a:rPr lang="en-US" dirty="0" smtClean="0"/>
              <a:t>1- The supply of funds from savers, primarily </a:t>
            </a:r>
            <a:r>
              <a:rPr lang="en-US" dirty="0" smtClean="0"/>
              <a:t>households. </a:t>
            </a:r>
            <a:endParaRPr lang="en-US" dirty="0" smtClean="0"/>
          </a:p>
          <a:p>
            <a:pPr marL="0" indent="0" algn="l">
              <a:buNone/>
            </a:pPr>
            <a:r>
              <a:rPr lang="en-US" dirty="0" smtClean="0"/>
              <a:t>2- The demand for fund from </a:t>
            </a:r>
            <a:r>
              <a:rPr lang="en-US" dirty="0" smtClean="0"/>
              <a:t>businesses </a:t>
            </a:r>
            <a:r>
              <a:rPr lang="en-US" dirty="0" smtClean="0"/>
              <a:t>to be used to finance physical investment in plants , equipment, and inventories. </a:t>
            </a:r>
          </a:p>
          <a:p>
            <a:pPr marL="0" indent="0" algn="l">
              <a:buNone/>
            </a:pPr>
            <a:r>
              <a:rPr lang="en-US" dirty="0" smtClean="0"/>
              <a:t>3- The government net supply and/or demand for funds as modified by actions of the federal reserve. </a:t>
            </a:r>
          </a:p>
          <a:p>
            <a:pPr marL="0" indent="0" algn="l">
              <a:buNone/>
            </a:pPr>
            <a:r>
              <a:rPr lang="en-US" dirty="0" smtClean="0"/>
              <a:t>4- The expected rate of inflation.  </a:t>
            </a:r>
            <a:endParaRPr lang="ar-IQ" dirty="0"/>
          </a:p>
        </p:txBody>
      </p:sp>
      <p:sp>
        <p:nvSpPr>
          <p:cNvPr id="4" name="Date Placeholder 3"/>
          <p:cNvSpPr>
            <a:spLocks noGrp="1"/>
          </p:cNvSpPr>
          <p:nvPr>
            <p:ph type="dt" sz="half" idx="10"/>
          </p:nvPr>
        </p:nvSpPr>
        <p:spPr/>
        <p:txBody>
          <a:bodyPr/>
          <a:lstStyle/>
          <a:p>
            <a:fld id="{0F06699C-A53E-4BFF-A567-5A6B90CABAD4}" type="datetime1">
              <a:rPr lang="en-US" smtClean="0"/>
              <a:t>11/28/2021</a:t>
            </a:fld>
            <a:endParaRPr lang="ar-IQ"/>
          </a:p>
        </p:txBody>
      </p:sp>
      <p:sp>
        <p:nvSpPr>
          <p:cNvPr id="5" name="Footer Placeholder 4"/>
          <p:cNvSpPr>
            <a:spLocks noGrp="1"/>
          </p:cNvSpPr>
          <p:nvPr>
            <p:ph type="ftr" sz="quarter" idx="11"/>
          </p:nvPr>
        </p:nvSpPr>
        <p:spPr/>
        <p:txBody>
          <a:bodyPr/>
          <a:lstStyle/>
          <a:p>
            <a:r>
              <a:rPr lang="en-US" smtClean="0"/>
              <a:t>Prepared  By : Ghazi    Mamandi </a:t>
            </a:r>
            <a:endParaRPr lang="ar-IQ"/>
          </a:p>
        </p:txBody>
      </p:sp>
      <p:sp>
        <p:nvSpPr>
          <p:cNvPr id="6" name="Slide Number Placeholder 5"/>
          <p:cNvSpPr>
            <a:spLocks noGrp="1"/>
          </p:cNvSpPr>
          <p:nvPr>
            <p:ph type="sldNum" sz="quarter" idx="12"/>
          </p:nvPr>
        </p:nvSpPr>
        <p:spPr>
          <a:xfrm>
            <a:off x="8647272" y="6592267"/>
            <a:ext cx="365760" cy="365125"/>
          </a:xfrm>
        </p:spPr>
        <p:txBody>
          <a:bodyPr/>
          <a:lstStyle/>
          <a:p>
            <a:fld id="{CC855370-10A5-4317-9C93-F8A50FB06634}" type="slidenum">
              <a:rPr lang="ar-IQ" smtClean="0"/>
              <a:t>10</a:t>
            </a:fld>
            <a:endParaRPr lang="ar-IQ"/>
          </a:p>
        </p:txBody>
      </p:sp>
      <p:sp>
        <p:nvSpPr>
          <p:cNvPr id="2" name="Title 1"/>
          <p:cNvSpPr>
            <a:spLocks noGrp="1"/>
          </p:cNvSpPr>
          <p:nvPr>
            <p:ph type="title"/>
          </p:nvPr>
        </p:nvSpPr>
        <p:spPr/>
        <p:txBody>
          <a:bodyPr/>
          <a:lstStyle/>
          <a:p>
            <a:r>
              <a:rPr lang="en-US" dirty="0">
                <a:solidFill>
                  <a:prstClr val="black"/>
                </a:solidFill>
              </a:rPr>
              <a:t>Interest Rates </a:t>
            </a:r>
            <a:endParaRPr lang="ar-IQ" dirty="0"/>
          </a:p>
        </p:txBody>
      </p:sp>
    </p:spTree>
    <p:extLst>
      <p:ext uri="{BB962C8B-B14F-4D97-AF65-F5344CB8AC3E}">
        <p14:creationId xmlns:p14="http://schemas.microsoft.com/office/powerpoint/2010/main" val="574018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l">
              <a:buNone/>
            </a:pPr>
            <a:r>
              <a:rPr lang="en-US" dirty="0" smtClean="0"/>
              <a:t>Fiscal policy can define as use of government spending and taxing for the specific purpose of stabilizing the economy. Fiscal policy is probably the most direct way to stimulate or to slow the economy . Decrease in government spending directly deflate the demand for goods and services . Increase in tax leads to decrease in consumers  consumption. </a:t>
            </a:r>
            <a:endParaRPr lang="ar-IQ" dirty="0"/>
          </a:p>
        </p:txBody>
      </p:sp>
      <p:sp>
        <p:nvSpPr>
          <p:cNvPr id="4" name="Date Placeholder 3"/>
          <p:cNvSpPr>
            <a:spLocks noGrp="1"/>
          </p:cNvSpPr>
          <p:nvPr>
            <p:ph type="dt" sz="half" idx="10"/>
          </p:nvPr>
        </p:nvSpPr>
        <p:spPr/>
        <p:txBody>
          <a:bodyPr/>
          <a:lstStyle/>
          <a:p>
            <a:fld id="{0F06699C-A53E-4BFF-A567-5A6B90CABAD4}" type="datetime1">
              <a:rPr lang="en-US" smtClean="0"/>
              <a:t>11/28/2021</a:t>
            </a:fld>
            <a:endParaRPr lang="ar-IQ"/>
          </a:p>
        </p:txBody>
      </p:sp>
      <p:sp>
        <p:nvSpPr>
          <p:cNvPr id="5" name="Footer Placeholder 4"/>
          <p:cNvSpPr>
            <a:spLocks noGrp="1"/>
          </p:cNvSpPr>
          <p:nvPr>
            <p:ph type="ftr" sz="quarter" idx="11"/>
          </p:nvPr>
        </p:nvSpPr>
        <p:spPr/>
        <p:txBody>
          <a:bodyPr/>
          <a:lstStyle/>
          <a:p>
            <a:r>
              <a:rPr lang="en-US" smtClean="0"/>
              <a:t>Prepared  By : Ghazi    Mamandi </a:t>
            </a:r>
            <a:endParaRPr lang="ar-IQ"/>
          </a:p>
        </p:txBody>
      </p:sp>
      <p:sp>
        <p:nvSpPr>
          <p:cNvPr id="6" name="Slide Number Placeholder 5"/>
          <p:cNvSpPr>
            <a:spLocks noGrp="1"/>
          </p:cNvSpPr>
          <p:nvPr>
            <p:ph type="sldNum" sz="quarter" idx="12"/>
          </p:nvPr>
        </p:nvSpPr>
        <p:spPr/>
        <p:txBody>
          <a:bodyPr/>
          <a:lstStyle/>
          <a:p>
            <a:fld id="{CC855370-10A5-4317-9C93-F8A50FB06634}" type="slidenum">
              <a:rPr lang="ar-IQ" smtClean="0"/>
              <a:t>11</a:t>
            </a:fld>
            <a:endParaRPr lang="ar-IQ"/>
          </a:p>
        </p:txBody>
      </p:sp>
      <p:sp>
        <p:nvSpPr>
          <p:cNvPr id="2" name="Title 1"/>
          <p:cNvSpPr>
            <a:spLocks noGrp="1"/>
          </p:cNvSpPr>
          <p:nvPr>
            <p:ph type="title"/>
          </p:nvPr>
        </p:nvSpPr>
        <p:spPr/>
        <p:txBody>
          <a:bodyPr/>
          <a:lstStyle/>
          <a:p>
            <a:r>
              <a:rPr lang="en-US" dirty="0" smtClean="0"/>
              <a:t>Fiscal policy </a:t>
            </a:r>
            <a:endParaRPr lang="ar-IQ" dirty="0"/>
          </a:p>
        </p:txBody>
      </p:sp>
    </p:spTree>
    <p:extLst>
      <p:ext uri="{BB962C8B-B14F-4D97-AF65-F5344CB8AC3E}">
        <p14:creationId xmlns:p14="http://schemas.microsoft.com/office/powerpoint/2010/main" val="3915704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l">
              <a:buNone/>
            </a:pPr>
            <a:r>
              <a:rPr lang="en-US" dirty="0" smtClean="0"/>
              <a:t>The economy recurrently experiences periods of expansions and contraction , although the length and depth of the cycles can be irregular . These recurring patterns of </a:t>
            </a:r>
            <a:r>
              <a:rPr lang="en-US" u="sng" dirty="0" smtClean="0"/>
              <a:t>recession</a:t>
            </a:r>
            <a:r>
              <a:rPr lang="en-US" dirty="0" smtClean="0"/>
              <a:t> and </a:t>
            </a:r>
            <a:r>
              <a:rPr lang="en-US" u="sng" dirty="0" smtClean="0"/>
              <a:t>recovery</a:t>
            </a:r>
            <a:r>
              <a:rPr lang="en-US" dirty="0" smtClean="0"/>
              <a:t> are called business cycles. The transition points across cycles are called peaks and troughs .   </a:t>
            </a:r>
            <a:endParaRPr lang="ar-IQ" dirty="0"/>
          </a:p>
        </p:txBody>
      </p:sp>
      <p:sp>
        <p:nvSpPr>
          <p:cNvPr id="4" name="Date Placeholder 3"/>
          <p:cNvSpPr>
            <a:spLocks noGrp="1"/>
          </p:cNvSpPr>
          <p:nvPr>
            <p:ph type="dt" sz="half" idx="10"/>
          </p:nvPr>
        </p:nvSpPr>
        <p:spPr/>
        <p:txBody>
          <a:bodyPr/>
          <a:lstStyle/>
          <a:p>
            <a:fld id="{0F06699C-A53E-4BFF-A567-5A6B90CABAD4}" type="datetime1">
              <a:rPr lang="en-US" smtClean="0"/>
              <a:t>11/28/2021</a:t>
            </a:fld>
            <a:endParaRPr lang="ar-IQ"/>
          </a:p>
        </p:txBody>
      </p:sp>
      <p:sp>
        <p:nvSpPr>
          <p:cNvPr id="5" name="Footer Placeholder 4"/>
          <p:cNvSpPr>
            <a:spLocks noGrp="1"/>
          </p:cNvSpPr>
          <p:nvPr>
            <p:ph type="ftr" sz="quarter" idx="11"/>
          </p:nvPr>
        </p:nvSpPr>
        <p:spPr/>
        <p:txBody>
          <a:bodyPr/>
          <a:lstStyle/>
          <a:p>
            <a:r>
              <a:rPr lang="en-US" smtClean="0"/>
              <a:t>Prepared  By : Ghazi    Mamandi </a:t>
            </a:r>
            <a:endParaRPr lang="ar-IQ"/>
          </a:p>
        </p:txBody>
      </p:sp>
      <p:sp>
        <p:nvSpPr>
          <p:cNvPr id="6" name="Slide Number Placeholder 5"/>
          <p:cNvSpPr>
            <a:spLocks noGrp="1"/>
          </p:cNvSpPr>
          <p:nvPr>
            <p:ph type="sldNum" sz="quarter" idx="12"/>
          </p:nvPr>
        </p:nvSpPr>
        <p:spPr/>
        <p:txBody>
          <a:bodyPr/>
          <a:lstStyle/>
          <a:p>
            <a:fld id="{CC855370-10A5-4317-9C93-F8A50FB06634}" type="slidenum">
              <a:rPr lang="ar-IQ" smtClean="0"/>
              <a:t>12</a:t>
            </a:fld>
            <a:endParaRPr lang="ar-IQ"/>
          </a:p>
        </p:txBody>
      </p:sp>
      <p:sp>
        <p:nvSpPr>
          <p:cNvPr id="2" name="Title 1"/>
          <p:cNvSpPr>
            <a:spLocks noGrp="1"/>
          </p:cNvSpPr>
          <p:nvPr>
            <p:ph type="title"/>
          </p:nvPr>
        </p:nvSpPr>
        <p:spPr/>
        <p:txBody>
          <a:bodyPr/>
          <a:lstStyle/>
          <a:p>
            <a:r>
              <a:rPr lang="en-US" dirty="0" smtClean="0"/>
              <a:t>Business cycles </a:t>
            </a:r>
            <a:endParaRPr lang="ar-IQ" dirty="0"/>
          </a:p>
        </p:txBody>
      </p:sp>
    </p:spTree>
    <p:extLst>
      <p:ext uri="{BB962C8B-B14F-4D97-AF65-F5344CB8AC3E}">
        <p14:creationId xmlns:p14="http://schemas.microsoft.com/office/powerpoint/2010/main" val="2714548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l"/>
            <a:r>
              <a:rPr lang="en-US" dirty="0" smtClean="0"/>
              <a:t>1- How can global economy affect local firms ? </a:t>
            </a:r>
          </a:p>
          <a:p>
            <a:pPr algn="l"/>
            <a:r>
              <a:rPr lang="en-US" dirty="0" smtClean="0"/>
              <a:t>2-Explain GDP and how can movement (increase or decrease ) of GDP will affect index of stock market ?</a:t>
            </a:r>
          </a:p>
          <a:p>
            <a:pPr marL="109728" indent="0" algn="l">
              <a:buNone/>
            </a:pPr>
            <a:r>
              <a:rPr lang="en-US" dirty="0" smtClean="0"/>
              <a:t>3-  Explain unemployment and how can movement ( increase and decrease ) of  unemployment will affect </a:t>
            </a:r>
            <a:r>
              <a:rPr lang="en-US" dirty="0"/>
              <a:t>index of stock market </a:t>
            </a:r>
            <a:r>
              <a:rPr lang="en-US" dirty="0" smtClean="0"/>
              <a:t>?</a:t>
            </a:r>
          </a:p>
          <a:p>
            <a:pPr marL="109728" indent="0" algn="l">
              <a:buNone/>
            </a:pPr>
            <a:r>
              <a:rPr lang="en-US" dirty="0" smtClean="0"/>
              <a:t>4-what are the effect of increasing of interest rate on fixed revenue securities ? </a:t>
            </a:r>
          </a:p>
          <a:p>
            <a:pPr marL="109728" indent="0" algn="l">
              <a:buNone/>
            </a:pPr>
            <a:r>
              <a:rPr lang="en-US" dirty="0" smtClean="0"/>
              <a:t> </a:t>
            </a:r>
            <a:endParaRPr lang="ar-IQ" dirty="0"/>
          </a:p>
        </p:txBody>
      </p:sp>
      <p:sp>
        <p:nvSpPr>
          <p:cNvPr id="4" name="Date Placeholder 3"/>
          <p:cNvSpPr>
            <a:spLocks noGrp="1"/>
          </p:cNvSpPr>
          <p:nvPr>
            <p:ph type="dt" sz="half" idx="10"/>
          </p:nvPr>
        </p:nvSpPr>
        <p:spPr/>
        <p:txBody>
          <a:bodyPr/>
          <a:lstStyle/>
          <a:p>
            <a:fld id="{0F06699C-A53E-4BFF-A567-5A6B90CABAD4}" type="datetime1">
              <a:rPr lang="en-US" smtClean="0"/>
              <a:t>11/28/2021</a:t>
            </a:fld>
            <a:endParaRPr lang="ar-IQ"/>
          </a:p>
        </p:txBody>
      </p:sp>
      <p:sp>
        <p:nvSpPr>
          <p:cNvPr id="5" name="Footer Placeholder 4"/>
          <p:cNvSpPr>
            <a:spLocks noGrp="1"/>
          </p:cNvSpPr>
          <p:nvPr>
            <p:ph type="ftr" sz="quarter" idx="11"/>
          </p:nvPr>
        </p:nvSpPr>
        <p:spPr/>
        <p:txBody>
          <a:bodyPr/>
          <a:lstStyle/>
          <a:p>
            <a:r>
              <a:rPr lang="en-US" smtClean="0"/>
              <a:t>Prepared  By : Ghazi    Mamandi </a:t>
            </a:r>
            <a:endParaRPr lang="ar-IQ"/>
          </a:p>
        </p:txBody>
      </p:sp>
      <p:sp>
        <p:nvSpPr>
          <p:cNvPr id="6" name="Slide Number Placeholder 5"/>
          <p:cNvSpPr>
            <a:spLocks noGrp="1"/>
          </p:cNvSpPr>
          <p:nvPr>
            <p:ph type="sldNum" sz="quarter" idx="12"/>
          </p:nvPr>
        </p:nvSpPr>
        <p:spPr/>
        <p:txBody>
          <a:bodyPr/>
          <a:lstStyle/>
          <a:p>
            <a:fld id="{CC855370-10A5-4317-9C93-F8A50FB06634}" type="slidenum">
              <a:rPr lang="ar-IQ" smtClean="0"/>
              <a:t>13</a:t>
            </a:fld>
            <a:endParaRPr lang="ar-IQ"/>
          </a:p>
        </p:txBody>
      </p:sp>
      <p:sp>
        <p:nvSpPr>
          <p:cNvPr id="2" name="Title 1"/>
          <p:cNvSpPr>
            <a:spLocks noGrp="1"/>
          </p:cNvSpPr>
          <p:nvPr>
            <p:ph type="title"/>
          </p:nvPr>
        </p:nvSpPr>
        <p:spPr/>
        <p:txBody>
          <a:bodyPr/>
          <a:lstStyle/>
          <a:p>
            <a:r>
              <a:rPr lang="en-US" dirty="0" smtClean="0"/>
              <a:t>Questions </a:t>
            </a:r>
            <a:r>
              <a:rPr lang="en-US" dirty="0"/>
              <a:t>for the chapter </a:t>
            </a:r>
            <a:endParaRPr lang="ar-IQ" dirty="0"/>
          </a:p>
        </p:txBody>
      </p:sp>
    </p:spTree>
    <p:extLst>
      <p:ext uri="{BB962C8B-B14F-4D97-AF65-F5344CB8AC3E}">
        <p14:creationId xmlns:p14="http://schemas.microsoft.com/office/powerpoint/2010/main" val="3551001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a:r>
              <a:rPr lang="en-US" dirty="0" smtClean="0"/>
              <a:t>6- Explain fiscal policy and how can decrease </a:t>
            </a:r>
            <a:r>
              <a:rPr lang="ar-IQ" dirty="0" smtClean="0"/>
              <a:t> </a:t>
            </a:r>
            <a:r>
              <a:rPr lang="en-US" dirty="0" smtClean="0"/>
              <a:t> of governments spending will affect the stock markets ? </a:t>
            </a:r>
          </a:p>
          <a:p>
            <a:pPr algn="l"/>
            <a:r>
              <a:rPr lang="en-US" dirty="0" smtClean="0"/>
              <a:t>6- what are the effects of raising taxes ? </a:t>
            </a:r>
          </a:p>
          <a:p>
            <a:pPr algn="l"/>
            <a:r>
              <a:rPr lang="en-US" dirty="0" smtClean="0"/>
              <a:t>7- Explain business cycle . </a:t>
            </a:r>
          </a:p>
          <a:p>
            <a:pPr algn="l"/>
            <a:r>
              <a:rPr lang="en-US" dirty="0" smtClean="0"/>
              <a:t>8- What are the effect of recession of the index of stock Market ?    </a:t>
            </a:r>
            <a:endParaRPr lang="ar-IQ" dirty="0"/>
          </a:p>
        </p:txBody>
      </p:sp>
      <p:sp>
        <p:nvSpPr>
          <p:cNvPr id="3" name="Date Placeholder 2"/>
          <p:cNvSpPr>
            <a:spLocks noGrp="1"/>
          </p:cNvSpPr>
          <p:nvPr>
            <p:ph type="dt" sz="half" idx="10"/>
          </p:nvPr>
        </p:nvSpPr>
        <p:spPr/>
        <p:txBody>
          <a:bodyPr/>
          <a:lstStyle/>
          <a:p>
            <a:fld id="{0F06699C-A53E-4BFF-A567-5A6B90CABAD4}" type="datetime1">
              <a:rPr lang="en-US" smtClean="0"/>
              <a:t>11/28/2021</a:t>
            </a:fld>
            <a:endParaRPr lang="ar-IQ"/>
          </a:p>
        </p:txBody>
      </p:sp>
      <p:sp>
        <p:nvSpPr>
          <p:cNvPr id="4" name="Footer Placeholder 3"/>
          <p:cNvSpPr>
            <a:spLocks noGrp="1"/>
          </p:cNvSpPr>
          <p:nvPr>
            <p:ph type="ftr" sz="quarter" idx="11"/>
          </p:nvPr>
        </p:nvSpPr>
        <p:spPr/>
        <p:txBody>
          <a:bodyPr/>
          <a:lstStyle/>
          <a:p>
            <a:r>
              <a:rPr lang="en-US" smtClean="0"/>
              <a:t>Prepared  By : Ghazi    Mamandi </a:t>
            </a:r>
            <a:endParaRPr lang="ar-IQ"/>
          </a:p>
        </p:txBody>
      </p:sp>
      <p:sp>
        <p:nvSpPr>
          <p:cNvPr id="5" name="Slide Number Placeholder 4"/>
          <p:cNvSpPr>
            <a:spLocks noGrp="1"/>
          </p:cNvSpPr>
          <p:nvPr>
            <p:ph type="sldNum" sz="quarter" idx="12"/>
          </p:nvPr>
        </p:nvSpPr>
        <p:spPr/>
        <p:txBody>
          <a:bodyPr/>
          <a:lstStyle/>
          <a:p>
            <a:fld id="{CC855370-10A5-4317-9C93-F8A50FB06634}" type="slidenum">
              <a:rPr lang="ar-IQ" smtClean="0"/>
              <a:t>14</a:t>
            </a:fld>
            <a:endParaRPr lang="ar-IQ"/>
          </a:p>
        </p:txBody>
      </p:sp>
      <p:sp>
        <p:nvSpPr>
          <p:cNvPr id="6" name="Title 5"/>
          <p:cNvSpPr>
            <a:spLocks noGrp="1"/>
          </p:cNvSpPr>
          <p:nvPr>
            <p:ph type="title"/>
          </p:nvPr>
        </p:nvSpPr>
        <p:spPr/>
        <p:txBody>
          <a:bodyPr/>
          <a:lstStyle/>
          <a:p>
            <a:r>
              <a:rPr lang="en-US" dirty="0" smtClean="0"/>
              <a:t>Questions for the chapter </a:t>
            </a:r>
            <a:endParaRPr lang="ar-IQ" dirty="0"/>
          </a:p>
        </p:txBody>
      </p:sp>
    </p:spTree>
    <p:extLst>
      <p:ext uri="{BB962C8B-B14F-4D97-AF65-F5344CB8AC3E}">
        <p14:creationId xmlns:p14="http://schemas.microsoft.com/office/powerpoint/2010/main" val="1014095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l">
              <a:buNone/>
            </a:pPr>
            <a:r>
              <a:rPr lang="en-US" dirty="0" smtClean="0"/>
              <a:t>A top down analysis of a firms prospects must start with the global economy . The international economy might affect a firms export prospects. The price competition it faces from foreign competitors ,or the profits it makes on investment abroad.  There are other factors which affect stock prices are : political risk , economic growth and nations workforce.   </a:t>
            </a:r>
            <a:endParaRPr lang="ar-IQ" dirty="0"/>
          </a:p>
        </p:txBody>
      </p:sp>
      <p:sp>
        <p:nvSpPr>
          <p:cNvPr id="4" name="Date Placeholder 3"/>
          <p:cNvSpPr>
            <a:spLocks noGrp="1"/>
          </p:cNvSpPr>
          <p:nvPr>
            <p:ph type="dt" sz="half" idx="10"/>
          </p:nvPr>
        </p:nvSpPr>
        <p:spPr/>
        <p:txBody>
          <a:bodyPr/>
          <a:lstStyle/>
          <a:p>
            <a:fld id="{1BA5CE04-59C1-48AB-A251-4DE903E95A9B}" type="datetime1">
              <a:rPr lang="en-US" smtClean="0"/>
              <a:t>11/28/2021</a:t>
            </a:fld>
            <a:endParaRPr lang="ar-IQ"/>
          </a:p>
        </p:txBody>
      </p:sp>
      <p:sp>
        <p:nvSpPr>
          <p:cNvPr id="5" name="Footer Placeholder 4"/>
          <p:cNvSpPr>
            <a:spLocks noGrp="1"/>
          </p:cNvSpPr>
          <p:nvPr>
            <p:ph type="ftr" sz="quarter" idx="11"/>
          </p:nvPr>
        </p:nvSpPr>
        <p:spPr/>
        <p:txBody>
          <a:bodyPr/>
          <a:lstStyle/>
          <a:p>
            <a:r>
              <a:rPr lang="en-US" smtClean="0"/>
              <a:t>Prepared  By : Ghazi    Mamandi </a:t>
            </a:r>
            <a:endParaRPr lang="ar-IQ"/>
          </a:p>
        </p:txBody>
      </p:sp>
      <p:sp>
        <p:nvSpPr>
          <p:cNvPr id="6" name="Slide Number Placeholder 5"/>
          <p:cNvSpPr>
            <a:spLocks noGrp="1"/>
          </p:cNvSpPr>
          <p:nvPr>
            <p:ph type="sldNum" sz="quarter" idx="12"/>
          </p:nvPr>
        </p:nvSpPr>
        <p:spPr/>
        <p:txBody>
          <a:bodyPr/>
          <a:lstStyle/>
          <a:p>
            <a:fld id="{CC855370-10A5-4317-9C93-F8A50FB06634}" type="slidenum">
              <a:rPr lang="ar-IQ" smtClean="0"/>
              <a:t>2</a:t>
            </a:fld>
            <a:endParaRPr lang="ar-IQ"/>
          </a:p>
        </p:txBody>
      </p:sp>
      <p:sp>
        <p:nvSpPr>
          <p:cNvPr id="2" name="Title 1"/>
          <p:cNvSpPr>
            <a:spLocks noGrp="1"/>
          </p:cNvSpPr>
          <p:nvPr>
            <p:ph type="title"/>
          </p:nvPr>
        </p:nvSpPr>
        <p:spPr/>
        <p:txBody>
          <a:bodyPr/>
          <a:lstStyle/>
          <a:p>
            <a:r>
              <a:rPr lang="en-US" dirty="0" smtClean="0"/>
              <a:t>The global Economy </a:t>
            </a:r>
            <a:endParaRPr lang="ar-IQ" dirty="0"/>
          </a:p>
        </p:txBody>
      </p:sp>
    </p:spTree>
    <p:extLst>
      <p:ext uri="{BB962C8B-B14F-4D97-AF65-F5344CB8AC3E}">
        <p14:creationId xmlns:p14="http://schemas.microsoft.com/office/powerpoint/2010/main" val="2764957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l">
              <a:buNone/>
            </a:pPr>
            <a:r>
              <a:rPr lang="en-US" dirty="0" smtClean="0"/>
              <a:t>The macroeconomy is the environment which all firms operate. The importance of the macroeconomy in determining investment performance. </a:t>
            </a:r>
          </a:p>
          <a:p>
            <a:pPr marL="0" indent="0" algn="l">
              <a:buNone/>
            </a:pPr>
            <a:r>
              <a:rPr lang="en-US" dirty="0" smtClean="0"/>
              <a:t>The ability to forecast the macroeconomy can translate into spectacular  investment performance , But it is not enough to forecaste the macroeconomy well.      </a:t>
            </a:r>
            <a:endParaRPr lang="ar-IQ" dirty="0"/>
          </a:p>
        </p:txBody>
      </p:sp>
      <p:sp>
        <p:nvSpPr>
          <p:cNvPr id="4" name="Date Placeholder 3"/>
          <p:cNvSpPr>
            <a:spLocks noGrp="1"/>
          </p:cNvSpPr>
          <p:nvPr>
            <p:ph type="dt" sz="half" idx="10"/>
          </p:nvPr>
        </p:nvSpPr>
        <p:spPr/>
        <p:txBody>
          <a:bodyPr/>
          <a:lstStyle/>
          <a:p>
            <a:fld id="{5E4884E4-CB85-4F14-8AE8-947F9A6075F3}" type="datetime1">
              <a:rPr lang="en-US" smtClean="0"/>
              <a:t>11/28/2021</a:t>
            </a:fld>
            <a:endParaRPr lang="ar-IQ"/>
          </a:p>
        </p:txBody>
      </p:sp>
      <p:sp>
        <p:nvSpPr>
          <p:cNvPr id="5" name="Footer Placeholder 4"/>
          <p:cNvSpPr>
            <a:spLocks noGrp="1"/>
          </p:cNvSpPr>
          <p:nvPr>
            <p:ph type="ftr" sz="quarter" idx="11"/>
          </p:nvPr>
        </p:nvSpPr>
        <p:spPr/>
        <p:txBody>
          <a:bodyPr/>
          <a:lstStyle/>
          <a:p>
            <a:r>
              <a:rPr lang="en-US" smtClean="0"/>
              <a:t>Prepared  By : Ghazi    Mamandi </a:t>
            </a:r>
            <a:endParaRPr lang="ar-IQ"/>
          </a:p>
        </p:txBody>
      </p:sp>
      <p:sp>
        <p:nvSpPr>
          <p:cNvPr id="6" name="Slide Number Placeholder 5"/>
          <p:cNvSpPr>
            <a:spLocks noGrp="1"/>
          </p:cNvSpPr>
          <p:nvPr>
            <p:ph type="sldNum" sz="quarter" idx="12"/>
          </p:nvPr>
        </p:nvSpPr>
        <p:spPr/>
        <p:txBody>
          <a:bodyPr/>
          <a:lstStyle/>
          <a:p>
            <a:fld id="{CC855370-10A5-4317-9C93-F8A50FB06634}" type="slidenum">
              <a:rPr lang="ar-IQ" smtClean="0"/>
              <a:t>3</a:t>
            </a:fld>
            <a:endParaRPr lang="ar-IQ"/>
          </a:p>
        </p:txBody>
      </p:sp>
      <p:sp>
        <p:nvSpPr>
          <p:cNvPr id="2" name="Title 1"/>
          <p:cNvSpPr>
            <a:spLocks noGrp="1"/>
          </p:cNvSpPr>
          <p:nvPr>
            <p:ph type="title"/>
          </p:nvPr>
        </p:nvSpPr>
        <p:spPr/>
        <p:txBody>
          <a:bodyPr/>
          <a:lstStyle/>
          <a:p>
            <a:r>
              <a:rPr lang="en-US" dirty="0" smtClean="0"/>
              <a:t>The domestic Macroeconomy</a:t>
            </a:r>
            <a:endParaRPr lang="ar-IQ" dirty="0"/>
          </a:p>
        </p:txBody>
      </p:sp>
    </p:spTree>
    <p:extLst>
      <p:ext uri="{BB962C8B-B14F-4D97-AF65-F5344CB8AC3E}">
        <p14:creationId xmlns:p14="http://schemas.microsoft.com/office/powerpoint/2010/main" val="3196010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l">
              <a:buNone/>
            </a:pPr>
            <a:r>
              <a:rPr lang="en-US" b="1" dirty="0" smtClean="0"/>
              <a:t>Gross Domestic product or GDP </a:t>
            </a:r>
            <a:r>
              <a:rPr lang="en-US" dirty="0" smtClean="0"/>
              <a:t>, is the measure of the economy's total production of goods and services . GDP can define as the market value of goods and services produced over a period of time. Rapidly growing GDP indicates an expanding economy with opportunity for a firm to increase sales.   </a:t>
            </a:r>
            <a:endParaRPr lang="ar-IQ" dirty="0"/>
          </a:p>
        </p:txBody>
      </p:sp>
      <p:sp>
        <p:nvSpPr>
          <p:cNvPr id="4" name="Date Placeholder 3"/>
          <p:cNvSpPr>
            <a:spLocks noGrp="1"/>
          </p:cNvSpPr>
          <p:nvPr>
            <p:ph type="dt" sz="half" idx="10"/>
          </p:nvPr>
        </p:nvSpPr>
        <p:spPr/>
        <p:txBody>
          <a:bodyPr/>
          <a:lstStyle/>
          <a:p>
            <a:fld id="{4EEA6C68-0D67-468A-8D85-037B75609707}" type="datetime1">
              <a:rPr lang="en-US" smtClean="0"/>
              <a:t>11/28/2021</a:t>
            </a:fld>
            <a:endParaRPr lang="ar-IQ"/>
          </a:p>
        </p:txBody>
      </p:sp>
      <p:sp>
        <p:nvSpPr>
          <p:cNvPr id="5" name="Footer Placeholder 4"/>
          <p:cNvSpPr>
            <a:spLocks noGrp="1"/>
          </p:cNvSpPr>
          <p:nvPr>
            <p:ph type="ftr" sz="quarter" idx="11"/>
          </p:nvPr>
        </p:nvSpPr>
        <p:spPr/>
        <p:txBody>
          <a:bodyPr/>
          <a:lstStyle/>
          <a:p>
            <a:r>
              <a:rPr lang="en-US" smtClean="0"/>
              <a:t>Prepared  By : Ghazi    Mamandi </a:t>
            </a:r>
            <a:endParaRPr lang="ar-IQ"/>
          </a:p>
        </p:txBody>
      </p:sp>
      <p:sp>
        <p:nvSpPr>
          <p:cNvPr id="6" name="Slide Number Placeholder 5"/>
          <p:cNvSpPr>
            <a:spLocks noGrp="1"/>
          </p:cNvSpPr>
          <p:nvPr>
            <p:ph type="sldNum" sz="quarter" idx="12"/>
          </p:nvPr>
        </p:nvSpPr>
        <p:spPr/>
        <p:txBody>
          <a:bodyPr/>
          <a:lstStyle/>
          <a:p>
            <a:fld id="{CC855370-10A5-4317-9C93-F8A50FB06634}" type="slidenum">
              <a:rPr lang="ar-IQ" smtClean="0"/>
              <a:t>4</a:t>
            </a:fld>
            <a:endParaRPr lang="ar-IQ"/>
          </a:p>
        </p:txBody>
      </p:sp>
      <p:sp>
        <p:nvSpPr>
          <p:cNvPr id="2" name="Title 1"/>
          <p:cNvSpPr>
            <a:spLocks noGrp="1"/>
          </p:cNvSpPr>
          <p:nvPr>
            <p:ph type="title"/>
          </p:nvPr>
        </p:nvSpPr>
        <p:spPr/>
        <p:txBody>
          <a:bodyPr/>
          <a:lstStyle/>
          <a:p>
            <a:r>
              <a:rPr lang="en-US" dirty="0" smtClean="0"/>
              <a:t>Macroeconomy indicators  </a:t>
            </a:r>
            <a:endParaRPr lang="ar-IQ" dirty="0"/>
          </a:p>
        </p:txBody>
      </p:sp>
    </p:spTree>
    <p:extLst>
      <p:ext uri="{BB962C8B-B14F-4D97-AF65-F5344CB8AC3E}">
        <p14:creationId xmlns:p14="http://schemas.microsoft.com/office/powerpoint/2010/main" val="4013639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l">
              <a:buNone/>
            </a:pPr>
            <a:r>
              <a:rPr lang="en-US" b="1" dirty="0" smtClean="0"/>
              <a:t>Employment : </a:t>
            </a:r>
            <a:r>
              <a:rPr lang="en-US" dirty="0" smtClean="0"/>
              <a:t>The unemployment rate is the ratio of the number of people classified as unemployed to the total labor force.  The unemployment rate measures the extent to which the economy is operating at full capacity . The employment rate is a statistic related to workers only.   </a:t>
            </a:r>
            <a:endParaRPr lang="ar-IQ" dirty="0"/>
          </a:p>
        </p:txBody>
      </p:sp>
      <p:sp>
        <p:nvSpPr>
          <p:cNvPr id="4" name="Date Placeholder 3"/>
          <p:cNvSpPr>
            <a:spLocks noGrp="1"/>
          </p:cNvSpPr>
          <p:nvPr>
            <p:ph type="dt" sz="half" idx="10"/>
          </p:nvPr>
        </p:nvSpPr>
        <p:spPr/>
        <p:txBody>
          <a:bodyPr/>
          <a:lstStyle/>
          <a:p>
            <a:fld id="{0F06699C-A53E-4BFF-A567-5A6B90CABAD4}" type="datetime1">
              <a:rPr lang="en-US" smtClean="0"/>
              <a:t>11/28/2021</a:t>
            </a:fld>
            <a:endParaRPr lang="ar-IQ"/>
          </a:p>
        </p:txBody>
      </p:sp>
      <p:sp>
        <p:nvSpPr>
          <p:cNvPr id="5" name="Footer Placeholder 4"/>
          <p:cNvSpPr>
            <a:spLocks noGrp="1"/>
          </p:cNvSpPr>
          <p:nvPr>
            <p:ph type="ftr" sz="quarter" idx="11"/>
          </p:nvPr>
        </p:nvSpPr>
        <p:spPr/>
        <p:txBody>
          <a:bodyPr/>
          <a:lstStyle/>
          <a:p>
            <a:r>
              <a:rPr lang="en-US" smtClean="0"/>
              <a:t>Prepared  By : Ghazi    Mamandi </a:t>
            </a:r>
            <a:endParaRPr lang="ar-IQ"/>
          </a:p>
        </p:txBody>
      </p:sp>
      <p:sp>
        <p:nvSpPr>
          <p:cNvPr id="6" name="Slide Number Placeholder 5"/>
          <p:cNvSpPr>
            <a:spLocks noGrp="1"/>
          </p:cNvSpPr>
          <p:nvPr>
            <p:ph type="sldNum" sz="quarter" idx="12"/>
          </p:nvPr>
        </p:nvSpPr>
        <p:spPr/>
        <p:txBody>
          <a:bodyPr/>
          <a:lstStyle/>
          <a:p>
            <a:fld id="{CC855370-10A5-4317-9C93-F8A50FB06634}" type="slidenum">
              <a:rPr lang="ar-IQ" smtClean="0"/>
              <a:t>5</a:t>
            </a:fld>
            <a:endParaRPr lang="ar-IQ"/>
          </a:p>
        </p:txBody>
      </p:sp>
      <p:sp>
        <p:nvSpPr>
          <p:cNvPr id="2" name="Title 1"/>
          <p:cNvSpPr>
            <a:spLocks noGrp="1"/>
          </p:cNvSpPr>
          <p:nvPr>
            <p:ph type="title"/>
          </p:nvPr>
        </p:nvSpPr>
        <p:spPr/>
        <p:txBody>
          <a:bodyPr/>
          <a:lstStyle/>
          <a:p>
            <a:r>
              <a:rPr lang="en-US" dirty="0">
                <a:solidFill>
                  <a:prstClr val="black"/>
                </a:solidFill>
              </a:rPr>
              <a:t>Macroeconomy indicators </a:t>
            </a:r>
            <a:endParaRPr lang="ar-IQ" dirty="0"/>
          </a:p>
        </p:txBody>
      </p:sp>
    </p:spTree>
    <p:extLst>
      <p:ext uri="{BB962C8B-B14F-4D97-AF65-F5344CB8AC3E}">
        <p14:creationId xmlns:p14="http://schemas.microsoft.com/office/powerpoint/2010/main" val="163281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l">
              <a:buNone/>
            </a:pPr>
            <a:r>
              <a:rPr lang="en-US" b="1" dirty="0" smtClean="0"/>
              <a:t>Inflation </a:t>
            </a:r>
            <a:r>
              <a:rPr lang="en-US" dirty="0" smtClean="0"/>
              <a:t>: inflation is the rate at which the general level of prices is rising . High rate of inflation often are associated with overhead economics , that is economics where the demand for goods and services is overtaking productive capacity, which leads to upward pressure on prices  </a:t>
            </a:r>
            <a:endParaRPr lang="ar-IQ" dirty="0"/>
          </a:p>
        </p:txBody>
      </p:sp>
      <p:sp>
        <p:nvSpPr>
          <p:cNvPr id="4" name="Date Placeholder 3"/>
          <p:cNvSpPr>
            <a:spLocks noGrp="1"/>
          </p:cNvSpPr>
          <p:nvPr>
            <p:ph type="dt" sz="half" idx="10"/>
          </p:nvPr>
        </p:nvSpPr>
        <p:spPr/>
        <p:txBody>
          <a:bodyPr/>
          <a:lstStyle/>
          <a:p>
            <a:fld id="{0F06699C-A53E-4BFF-A567-5A6B90CABAD4}" type="datetime1">
              <a:rPr lang="en-US" smtClean="0"/>
              <a:t>11/28/2021</a:t>
            </a:fld>
            <a:endParaRPr lang="ar-IQ"/>
          </a:p>
        </p:txBody>
      </p:sp>
      <p:sp>
        <p:nvSpPr>
          <p:cNvPr id="5" name="Footer Placeholder 4"/>
          <p:cNvSpPr>
            <a:spLocks noGrp="1"/>
          </p:cNvSpPr>
          <p:nvPr>
            <p:ph type="ftr" sz="quarter" idx="11"/>
          </p:nvPr>
        </p:nvSpPr>
        <p:spPr/>
        <p:txBody>
          <a:bodyPr/>
          <a:lstStyle/>
          <a:p>
            <a:r>
              <a:rPr lang="en-US" smtClean="0"/>
              <a:t>Prepared  By : Ghazi    Mamandi </a:t>
            </a:r>
            <a:endParaRPr lang="ar-IQ"/>
          </a:p>
        </p:txBody>
      </p:sp>
      <p:sp>
        <p:nvSpPr>
          <p:cNvPr id="6" name="Slide Number Placeholder 5"/>
          <p:cNvSpPr>
            <a:spLocks noGrp="1"/>
          </p:cNvSpPr>
          <p:nvPr>
            <p:ph type="sldNum" sz="quarter" idx="12"/>
          </p:nvPr>
        </p:nvSpPr>
        <p:spPr/>
        <p:txBody>
          <a:bodyPr/>
          <a:lstStyle/>
          <a:p>
            <a:fld id="{CC855370-10A5-4317-9C93-F8A50FB06634}" type="slidenum">
              <a:rPr lang="ar-IQ" smtClean="0"/>
              <a:t>6</a:t>
            </a:fld>
            <a:endParaRPr lang="ar-IQ"/>
          </a:p>
        </p:txBody>
      </p:sp>
      <p:sp>
        <p:nvSpPr>
          <p:cNvPr id="2" name="Title 1"/>
          <p:cNvSpPr>
            <a:spLocks noGrp="1"/>
          </p:cNvSpPr>
          <p:nvPr>
            <p:ph type="title"/>
          </p:nvPr>
        </p:nvSpPr>
        <p:spPr/>
        <p:txBody>
          <a:bodyPr/>
          <a:lstStyle/>
          <a:p>
            <a:r>
              <a:rPr lang="en-US" dirty="0">
                <a:solidFill>
                  <a:prstClr val="black"/>
                </a:solidFill>
              </a:rPr>
              <a:t>Macroeconomy indicators </a:t>
            </a:r>
            <a:endParaRPr lang="ar-IQ" dirty="0"/>
          </a:p>
        </p:txBody>
      </p:sp>
    </p:spTree>
    <p:extLst>
      <p:ext uri="{BB962C8B-B14F-4D97-AF65-F5344CB8AC3E}">
        <p14:creationId xmlns:p14="http://schemas.microsoft.com/office/powerpoint/2010/main" val="726091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l">
              <a:buNone/>
            </a:pPr>
            <a:r>
              <a:rPr lang="en-US" b="1" dirty="0" smtClean="0"/>
              <a:t>Interest rate </a:t>
            </a:r>
            <a:r>
              <a:rPr lang="en-US" dirty="0" smtClean="0"/>
              <a:t>: </a:t>
            </a:r>
            <a:r>
              <a:rPr lang="en-US" u="sng" dirty="0" smtClean="0"/>
              <a:t>High interest rate reduce the present value of future cash flow </a:t>
            </a:r>
            <a:r>
              <a:rPr lang="en-US" dirty="0" smtClean="0"/>
              <a:t>. </a:t>
            </a:r>
            <a:r>
              <a:rPr lang="en-US" u="sng" dirty="0" smtClean="0"/>
              <a:t>Thereby reducing the attractiveness of investment opportunities .</a:t>
            </a:r>
            <a:r>
              <a:rPr lang="en-US" dirty="0" smtClean="0"/>
              <a:t> For this reason , real interest rate are key determinants of business investment expenditure . Demand for housing and high –priced consumer goods such as automobile which are commonly financed. </a:t>
            </a:r>
            <a:r>
              <a:rPr lang="en-US" u="sng" dirty="0" smtClean="0"/>
              <a:t>Also is highly sensitive to interest rate because interest rate affect interest payment. </a:t>
            </a:r>
            <a:r>
              <a:rPr lang="en-US" dirty="0" smtClean="0"/>
              <a:t> </a:t>
            </a:r>
            <a:endParaRPr lang="ar-IQ" dirty="0"/>
          </a:p>
        </p:txBody>
      </p:sp>
      <p:sp>
        <p:nvSpPr>
          <p:cNvPr id="4" name="Date Placeholder 3"/>
          <p:cNvSpPr>
            <a:spLocks noGrp="1"/>
          </p:cNvSpPr>
          <p:nvPr>
            <p:ph type="dt" sz="half" idx="10"/>
          </p:nvPr>
        </p:nvSpPr>
        <p:spPr/>
        <p:txBody>
          <a:bodyPr/>
          <a:lstStyle/>
          <a:p>
            <a:fld id="{0F06699C-A53E-4BFF-A567-5A6B90CABAD4}" type="datetime1">
              <a:rPr lang="en-US" smtClean="0"/>
              <a:t>11/28/2021</a:t>
            </a:fld>
            <a:endParaRPr lang="ar-IQ"/>
          </a:p>
        </p:txBody>
      </p:sp>
      <p:sp>
        <p:nvSpPr>
          <p:cNvPr id="5" name="Footer Placeholder 4"/>
          <p:cNvSpPr>
            <a:spLocks noGrp="1"/>
          </p:cNvSpPr>
          <p:nvPr>
            <p:ph type="ftr" sz="quarter" idx="11"/>
          </p:nvPr>
        </p:nvSpPr>
        <p:spPr/>
        <p:txBody>
          <a:bodyPr/>
          <a:lstStyle/>
          <a:p>
            <a:r>
              <a:rPr lang="en-US" smtClean="0"/>
              <a:t>Prepared  By : Ghazi    Mamandi </a:t>
            </a:r>
            <a:endParaRPr lang="ar-IQ"/>
          </a:p>
        </p:txBody>
      </p:sp>
      <p:sp>
        <p:nvSpPr>
          <p:cNvPr id="6" name="Slide Number Placeholder 5"/>
          <p:cNvSpPr>
            <a:spLocks noGrp="1"/>
          </p:cNvSpPr>
          <p:nvPr>
            <p:ph type="sldNum" sz="quarter" idx="12"/>
          </p:nvPr>
        </p:nvSpPr>
        <p:spPr/>
        <p:txBody>
          <a:bodyPr/>
          <a:lstStyle/>
          <a:p>
            <a:fld id="{CC855370-10A5-4317-9C93-F8A50FB06634}" type="slidenum">
              <a:rPr lang="ar-IQ" smtClean="0"/>
              <a:t>7</a:t>
            </a:fld>
            <a:endParaRPr lang="ar-IQ"/>
          </a:p>
        </p:txBody>
      </p:sp>
      <p:sp>
        <p:nvSpPr>
          <p:cNvPr id="2" name="Title 1"/>
          <p:cNvSpPr>
            <a:spLocks noGrp="1"/>
          </p:cNvSpPr>
          <p:nvPr>
            <p:ph type="title"/>
          </p:nvPr>
        </p:nvSpPr>
        <p:spPr/>
        <p:txBody>
          <a:bodyPr/>
          <a:lstStyle/>
          <a:p>
            <a:r>
              <a:rPr lang="en-US" dirty="0">
                <a:solidFill>
                  <a:prstClr val="black"/>
                </a:solidFill>
              </a:rPr>
              <a:t>Macroeconomy indicators </a:t>
            </a:r>
            <a:endParaRPr lang="ar-IQ" dirty="0"/>
          </a:p>
        </p:txBody>
      </p:sp>
    </p:spTree>
    <p:extLst>
      <p:ext uri="{BB962C8B-B14F-4D97-AF65-F5344CB8AC3E}">
        <p14:creationId xmlns:p14="http://schemas.microsoft.com/office/powerpoint/2010/main" val="3085562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l">
              <a:buNone/>
            </a:pPr>
            <a:r>
              <a:rPr lang="en-US" b="1" dirty="0" smtClean="0"/>
              <a:t>Budget Deficit </a:t>
            </a:r>
            <a:r>
              <a:rPr lang="en-US" dirty="0" smtClean="0"/>
              <a:t>: the budget deficit of the government is the difference between government spending and revenue . Any budgetary shortfall must be offset by government borrowing . Large amount of government borrowing can force up interest rate by increasing the total demand for credit in the economy. </a:t>
            </a:r>
            <a:r>
              <a:rPr lang="en-US" u="sng" dirty="0" smtClean="0"/>
              <a:t>Economists believe that excessive government borrowing will leads to force interest rate to increase.   </a:t>
            </a:r>
            <a:endParaRPr lang="ar-IQ" u="sng" dirty="0"/>
          </a:p>
        </p:txBody>
      </p:sp>
      <p:sp>
        <p:nvSpPr>
          <p:cNvPr id="4" name="Date Placeholder 3"/>
          <p:cNvSpPr>
            <a:spLocks noGrp="1"/>
          </p:cNvSpPr>
          <p:nvPr>
            <p:ph type="dt" sz="half" idx="10"/>
          </p:nvPr>
        </p:nvSpPr>
        <p:spPr/>
        <p:txBody>
          <a:bodyPr/>
          <a:lstStyle/>
          <a:p>
            <a:fld id="{0F06699C-A53E-4BFF-A567-5A6B90CABAD4}" type="datetime1">
              <a:rPr lang="en-US" smtClean="0"/>
              <a:t>11/28/2021</a:t>
            </a:fld>
            <a:endParaRPr lang="ar-IQ"/>
          </a:p>
        </p:txBody>
      </p:sp>
      <p:sp>
        <p:nvSpPr>
          <p:cNvPr id="5" name="Footer Placeholder 4"/>
          <p:cNvSpPr>
            <a:spLocks noGrp="1"/>
          </p:cNvSpPr>
          <p:nvPr>
            <p:ph type="ftr" sz="quarter" idx="11"/>
          </p:nvPr>
        </p:nvSpPr>
        <p:spPr/>
        <p:txBody>
          <a:bodyPr/>
          <a:lstStyle/>
          <a:p>
            <a:r>
              <a:rPr lang="en-US" smtClean="0"/>
              <a:t>Prepared  By : Ghazi    Mamandi </a:t>
            </a:r>
            <a:endParaRPr lang="ar-IQ"/>
          </a:p>
        </p:txBody>
      </p:sp>
      <p:sp>
        <p:nvSpPr>
          <p:cNvPr id="6" name="Slide Number Placeholder 5"/>
          <p:cNvSpPr>
            <a:spLocks noGrp="1"/>
          </p:cNvSpPr>
          <p:nvPr>
            <p:ph type="sldNum" sz="quarter" idx="12"/>
          </p:nvPr>
        </p:nvSpPr>
        <p:spPr/>
        <p:txBody>
          <a:bodyPr/>
          <a:lstStyle/>
          <a:p>
            <a:fld id="{CC855370-10A5-4317-9C93-F8A50FB06634}" type="slidenum">
              <a:rPr lang="ar-IQ" smtClean="0"/>
              <a:t>8</a:t>
            </a:fld>
            <a:endParaRPr lang="ar-IQ"/>
          </a:p>
        </p:txBody>
      </p:sp>
      <p:sp>
        <p:nvSpPr>
          <p:cNvPr id="2" name="Title 1"/>
          <p:cNvSpPr>
            <a:spLocks noGrp="1"/>
          </p:cNvSpPr>
          <p:nvPr>
            <p:ph type="title"/>
          </p:nvPr>
        </p:nvSpPr>
        <p:spPr/>
        <p:txBody>
          <a:bodyPr/>
          <a:lstStyle/>
          <a:p>
            <a:r>
              <a:rPr lang="en-US" dirty="0">
                <a:solidFill>
                  <a:prstClr val="black"/>
                </a:solidFill>
              </a:rPr>
              <a:t>Macroeconomy indicators </a:t>
            </a:r>
            <a:endParaRPr lang="ar-IQ" dirty="0"/>
          </a:p>
        </p:txBody>
      </p:sp>
    </p:spTree>
    <p:extLst>
      <p:ext uri="{BB962C8B-B14F-4D97-AF65-F5344CB8AC3E}">
        <p14:creationId xmlns:p14="http://schemas.microsoft.com/office/powerpoint/2010/main" val="3429474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l">
              <a:buNone/>
            </a:pPr>
            <a:r>
              <a:rPr lang="en-US" dirty="0" smtClean="0"/>
              <a:t>The level of interest rates is perhaps the most </a:t>
            </a:r>
            <a:r>
              <a:rPr lang="ar-IQ" dirty="0" smtClean="0"/>
              <a:t> </a:t>
            </a:r>
            <a:r>
              <a:rPr lang="en-US" dirty="0" smtClean="0"/>
              <a:t>important macroeconomic factor to consider in one investment analysis . </a:t>
            </a:r>
            <a:r>
              <a:rPr lang="en-US" u="sng" dirty="0" smtClean="0"/>
              <a:t>Forecaste of  interest rate directly affect the forecaste of return in the fixed income market</a:t>
            </a:r>
            <a:r>
              <a:rPr lang="en-US" dirty="0" smtClean="0"/>
              <a:t>. </a:t>
            </a:r>
          </a:p>
          <a:p>
            <a:pPr marL="0" indent="0" algn="l">
              <a:buNone/>
            </a:pPr>
            <a:r>
              <a:rPr lang="en-US" dirty="0" smtClean="0"/>
              <a:t>Increase of interest rate leads to reduce the revenue of long term fixed security. Increase in interest rates tend to be bad news for the stock market.  </a:t>
            </a:r>
            <a:endParaRPr lang="ar-IQ" dirty="0"/>
          </a:p>
        </p:txBody>
      </p:sp>
      <p:sp>
        <p:nvSpPr>
          <p:cNvPr id="4" name="Date Placeholder 3"/>
          <p:cNvSpPr>
            <a:spLocks noGrp="1"/>
          </p:cNvSpPr>
          <p:nvPr>
            <p:ph type="dt" sz="half" idx="10"/>
          </p:nvPr>
        </p:nvSpPr>
        <p:spPr/>
        <p:txBody>
          <a:bodyPr/>
          <a:lstStyle/>
          <a:p>
            <a:fld id="{0F06699C-A53E-4BFF-A567-5A6B90CABAD4}" type="datetime1">
              <a:rPr lang="en-US" smtClean="0"/>
              <a:t>11/28/2021</a:t>
            </a:fld>
            <a:endParaRPr lang="ar-IQ"/>
          </a:p>
        </p:txBody>
      </p:sp>
      <p:sp>
        <p:nvSpPr>
          <p:cNvPr id="5" name="Footer Placeholder 4"/>
          <p:cNvSpPr>
            <a:spLocks noGrp="1"/>
          </p:cNvSpPr>
          <p:nvPr>
            <p:ph type="ftr" sz="quarter" idx="11"/>
          </p:nvPr>
        </p:nvSpPr>
        <p:spPr/>
        <p:txBody>
          <a:bodyPr/>
          <a:lstStyle/>
          <a:p>
            <a:r>
              <a:rPr lang="en-US" smtClean="0"/>
              <a:t>Prepared  By : Ghazi    Mamandi </a:t>
            </a:r>
            <a:endParaRPr lang="ar-IQ"/>
          </a:p>
        </p:txBody>
      </p:sp>
      <p:sp>
        <p:nvSpPr>
          <p:cNvPr id="6" name="Slide Number Placeholder 5"/>
          <p:cNvSpPr>
            <a:spLocks noGrp="1"/>
          </p:cNvSpPr>
          <p:nvPr>
            <p:ph type="sldNum" sz="quarter" idx="12"/>
          </p:nvPr>
        </p:nvSpPr>
        <p:spPr/>
        <p:txBody>
          <a:bodyPr/>
          <a:lstStyle/>
          <a:p>
            <a:fld id="{CC855370-10A5-4317-9C93-F8A50FB06634}" type="slidenum">
              <a:rPr lang="ar-IQ" smtClean="0"/>
              <a:t>9</a:t>
            </a:fld>
            <a:endParaRPr lang="ar-IQ"/>
          </a:p>
        </p:txBody>
      </p:sp>
      <p:sp>
        <p:nvSpPr>
          <p:cNvPr id="2" name="Title 1"/>
          <p:cNvSpPr>
            <a:spLocks noGrp="1"/>
          </p:cNvSpPr>
          <p:nvPr>
            <p:ph type="title"/>
          </p:nvPr>
        </p:nvSpPr>
        <p:spPr/>
        <p:txBody>
          <a:bodyPr/>
          <a:lstStyle/>
          <a:p>
            <a:r>
              <a:rPr lang="en-US" dirty="0" smtClean="0"/>
              <a:t>Interest Rates </a:t>
            </a:r>
            <a:endParaRPr lang="ar-IQ" dirty="0"/>
          </a:p>
        </p:txBody>
      </p:sp>
    </p:spTree>
    <p:extLst>
      <p:ext uri="{BB962C8B-B14F-4D97-AF65-F5344CB8AC3E}">
        <p14:creationId xmlns:p14="http://schemas.microsoft.com/office/powerpoint/2010/main" val="3121307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402</TotalTime>
  <Words>929</Words>
  <Application>Microsoft Office PowerPoint</Application>
  <PresentationFormat>On-screen Show (4:3)</PresentationFormat>
  <Paragraphs>83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Ch. 6  : Security analysis </vt:lpstr>
      <vt:lpstr>The global Economy </vt:lpstr>
      <vt:lpstr>The domestic Macroeconomy</vt:lpstr>
      <vt:lpstr>Macroeconomy indicators  </vt:lpstr>
      <vt:lpstr>Macroeconomy indicators </vt:lpstr>
      <vt:lpstr>Macroeconomy indicators </vt:lpstr>
      <vt:lpstr>Macroeconomy indicators </vt:lpstr>
      <vt:lpstr>Macroeconomy indicators </vt:lpstr>
      <vt:lpstr>Interest Rates </vt:lpstr>
      <vt:lpstr>Interest Rates </vt:lpstr>
      <vt:lpstr>Fiscal policy </vt:lpstr>
      <vt:lpstr>Business cycles </vt:lpstr>
      <vt:lpstr>Questions for the chapter </vt:lpstr>
      <vt:lpstr>Questions for the chapter </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analysis</dc:title>
  <dc:creator>RAM FOR COMPUTER</dc:creator>
  <cp:lastModifiedBy>DR.Ahmed Saker</cp:lastModifiedBy>
  <cp:revision>37</cp:revision>
  <dcterms:created xsi:type="dcterms:W3CDTF">2013-07-04T11:58:02Z</dcterms:created>
  <dcterms:modified xsi:type="dcterms:W3CDTF">2021-11-28T16:16:18Z</dcterms:modified>
</cp:coreProperties>
</file>