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3" r:id="rId17"/>
    <p:sldId id="274" r:id="rId18"/>
    <p:sldId id="275" r:id="rId19"/>
    <p:sldId id="276" r:id="rId20"/>
    <p:sldId id="277" r:id="rId21"/>
    <p:sldId id="278" r:id="rId22"/>
    <p:sldId id="279" r:id="rId23"/>
    <p:sldId id="280" r:id="rId24"/>
    <p:sldId id="282" r:id="rId25"/>
    <p:sldId id="281" r:id="rId26"/>
    <p:sldId id="271" r:id="rId2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7" d="100"/>
          <a:sy n="77" d="100"/>
        </p:scale>
        <p:origin x="-117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AFDBFAB-6DD8-4405-B77E-9C4CE452C306}" type="datetimeFigureOut">
              <a:rPr lang="ar-IQ" smtClean="0"/>
              <a:t>23/04/1443</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38543BB-1FE3-4DCD-9A15-102C91A2ED78}" type="slidenum">
              <a:rPr lang="ar-IQ" smtClean="0"/>
              <a:t>‹#›</a:t>
            </a:fld>
            <a:endParaRPr lang="ar-IQ"/>
          </a:p>
        </p:txBody>
      </p:sp>
    </p:spTree>
    <p:extLst>
      <p:ext uri="{BB962C8B-B14F-4D97-AF65-F5344CB8AC3E}">
        <p14:creationId xmlns:p14="http://schemas.microsoft.com/office/powerpoint/2010/main" val="380408671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19C17B31-EAFF-451B-8E0E-7D25ECB91E04}" type="datetime1">
              <a:rPr lang="en-US" smtClean="0"/>
              <a:t>11/28/2021</a:t>
            </a:fld>
            <a:endParaRPr lang="ar-IQ"/>
          </a:p>
        </p:txBody>
      </p:sp>
      <p:sp>
        <p:nvSpPr>
          <p:cNvPr id="5" name="Footer Placeholder 4"/>
          <p:cNvSpPr>
            <a:spLocks noGrp="1"/>
          </p:cNvSpPr>
          <p:nvPr>
            <p:ph type="ftr" sz="quarter" idx="11"/>
          </p:nvPr>
        </p:nvSpPr>
        <p:spPr/>
        <p:txBody>
          <a:bodyPr/>
          <a:lstStyle/>
          <a:p>
            <a:r>
              <a:rPr lang="en-US" dirty="0"/>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a:t>
            </a:fld>
            <a:endParaRPr lang="ar-IQ"/>
          </a:p>
        </p:txBody>
      </p:sp>
    </p:spTree>
    <p:extLst>
      <p:ext uri="{BB962C8B-B14F-4D97-AF65-F5344CB8AC3E}">
        <p14:creationId xmlns:p14="http://schemas.microsoft.com/office/powerpoint/2010/main" val="3409020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6E0B61C9-A0A4-4048-B7CE-BB9CFC08610F}" type="datetime1">
              <a:rPr lang="en-US" smtClean="0"/>
              <a:t>11/28/2021</a:t>
            </a:fld>
            <a:endParaRPr lang="ar-IQ"/>
          </a:p>
        </p:txBody>
      </p:sp>
      <p:sp>
        <p:nvSpPr>
          <p:cNvPr id="5" name="Footer Placeholder 4"/>
          <p:cNvSpPr>
            <a:spLocks noGrp="1"/>
          </p:cNvSpPr>
          <p:nvPr>
            <p:ph type="ftr" sz="quarter" idx="11"/>
          </p:nvPr>
        </p:nvSpPr>
        <p:spPr/>
        <p:txBody>
          <a:bodyPr/>
          <a:lstStyle/>
          <a:p>
            <a:r>
              <a:rPr lang="en-US" dirty="0"/>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a:t>
            </a:fld>
            <a:endParaRPr lang="ar-IQ"/>
          </a:p>
        </p:txBody>
      </p:sp>
    </p:spTree>
    <p:extLst>
      <p:ext uri="{BB962C8B-B14F-4D97-AF65-F5344CB8AC3E}">
        <p14:creationId xmlns:p14="http://schemas.microsoft.com/office/powerpoint/2010/main" val="937801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79A2F4F1-8EB8-4242-9C7F-B887B07FECE0}" type="datetime1">
              <a:rPr lang="en-US" smtClean="0"/>
              <a:t>11/28/2021</a:t>
            </a:fld>
            <a:endParaRPr lang="ar-IQ"/>
          </a:p>
        </p:txBody>
      </p:sp>
      <p:sp>
        <p:nvSpPr>
          <p:cNvPr id="5" name="Footer Placeholder 4"/>
          <p:cNvSpPr>
            <a:spLocks noGrp="1"/>
          </p:cNvSpPr>
          <p:nvPr>
            <p:ph type="ftr" sz="quarter" idx="11"/>
          </p:nvPr>
        </p:nvSpPr>
        <p:spPr/>
        <p:txBody>
          <a:bodyPr/>
          <a:lstStyle/>
          <a:p>
            <a:r>
              <a:rPr lang="en-US" dirty="0"/>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a:t>
            </a:fld>
            <a:endParaRPr lang="ar-IQ"/>
          </a:p>
        </p:txBody>
      </p:sp>
    </p:spTree>
    <p:extLst>
      <p:ext uri="{BB962C8B-B14F-4D97-AF65-F5344CB8AC3E}">
        <p14:creationId xmlns:p14="http://schemas.microsoft.com/office/powerpoint/2010/main" val="2552552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7E692612-38F3-4717-9B8A-8E3CDF4FD26F}" type="datetime1">
              <a:rPr lang="en-US" smtClean="0"/>
              <a:t>11/28/2021</a:t>
            </a:fld>
            <a:endParaRPr lang="ar-IQ"/>
          </a:p>
        </p:txBody>
      </p:sp>
      <p:sp>
        <p:nvSpPr>
          <p:cNvPr id="5" name="Footer Placeholder 4"/>
          <p:cNvSpPr>
            <a:spLocks noGrp="1"/>
          </p:cNvSpPr>
          <p:nvPr>
            <p:ph type="ftr" sz="quarter" idx="11"/>
          </p:nvPr>
        </p:nvSpPr>
        <p:spPr/>
        <p:txBody>
          <a:bodyPr/>
          <a:lstStyle/>
          <a:p>
            <a:r>
              <a:rPr lang="en-US" dirty="0"/>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a:t>
            </a:fld>
            <a:endParaRPr lang="ar-IQ"/>
          </a:p>
        </p:txBody>
      </p:sp>
    </p:spTree>
    <p:extLst>
      <p:ext uri="{BB962C8B-B14F-4D97-AF65-F5344CB8AC3E}">
        <p14:creationId xmlns:p14="http://schemas.microsoft.com/office/powerpoint/2010/main" val="1224475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96C8BC-BAEB-4F47-B881-968CA6E27847}" type="datetime1">
              <a:rPr lang="en-US" smtClean="0"/>
              <a:t>11/28/2021</a:t>
            </a:fld>
            <a:endParaRPr lang="ar-IQ"/>
          </a:p>
        </p:txBody>
      </p:sp>
      <p:sp>
        <p:nvSpPr>
          <p:cNvPr id="5" name="Footer Placeholder 4"/>
          <p:cNvSpPr>
            <a:spLocks noGrp="1"/>
          </p:cNvSpPr>
          <p:nvPr>
            <p:ph type="ftr" sz="quarter" idx="11"/>
          </p:nvPr>
        </p:nvSpPr>
        <p:spPr/>
        <p:txBody>
          <a:bodyPr/>
          <a:lstStyle/>
          <a:p>
            <a:r>
              <a:rPr lang="en-US" dirty="0"/>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a:t>
            </a:fld>
            <a:endParaRPr lang="ar-IQ"/>
          </a:p>
        </p:txBody>
      </p:sp>
    </p:spTree>
    <p:extLst>
      <p:ext uri="{BB962C8B-B14F-4D97-AF65-F5344CB8AC3E}">
        <p14:creationId xmlns:p14="http://schemas.microsoft.com/office/powerpoint/2010/main" val="543991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27455B82-6964-44CF-B98F-E0CA55D08A34}" type="datetime1">
              <a:rPr lang="en-US" smtClean="0"/>
              <a:t>11/28/2021</a:t>
            </a:fld>
            <a:endParaRPr lang="ar-IQ"/>
          </a:p>
        </p:txBody>
      </p:sp>
      <p:sp>
        <p:nvSpPr>
          <p:cNvPr id="6" name="Footer Placeholder 5"/>
          <p:cNvSpPr>
            <a:spLocks noGrp="1"/>
          </p:cNvSpPr>
          <p:nvPr>
            <p:ph type="ftr" sz="quarter" idx="11"/>
          </p:nvPr>
        </p:nvSpPr>
        <p:spPr/>
        <p:txBody>
          <a:bodyPr/>
          <a:lstStyle/>
          <a:p>
            <a:r>
              <a:rPr lang="en-US" dirty="0"/>
              <a:t>prepared by :  Ghazi  Mamandi </a:t>
            </a:r>
            <a:endParaRPr lang="ar-IQ"/>
          </a:p>
        </p:txBody>
      </p:sp>
      <p:sp>
        <p:nvSpPr>
          <p:cNvPr id="7" name="Slide Number Placeholder 6"/>
          <p:cNvSpPr>
            <a:spLocks noGrp="1"/>
          </p:cNvSpPr>
          <p:nvPr>
            <p:ph type="sldNum" sz="quarter" idx="12"/>
          </p:nvPr>
        </p:nvSpPr>
        <p:spPr/>
        <p:txBody>
          <a:bodyPr/>
          <a:lstStyle/>
          <a:p>
            <a:fld id="{4A72477D-2190-4B0F-A959-478E51030529}" type="slidenum">
              <a:rPr lang="ar-IQ" smtClean="0"/>
              <a:t>‹#›</a:t>
            </a:fld>
            <a:endParaRPr lang="ar-IQ"/>
          </a:p>
        </p:txBody>
      </p:sp>
    </p:spTree>
    <p:extLst>
      <p:ext uri="{BB962C8B-B14F-4D97-AF65-F5344CB8AC3E}">
        <p14:creationId xmlns:p14="http://schemas.microsoft.com/office/powerpoint/2010/main" val="2972214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0D017F19-DDFC-4C66-B4CE-02116B7EEFD4}" type="datetime1">
              <a:rPr lang="en-US" smtClean="0"/>
              <a:t>11/28/2021</a:t>
            </a:fld>
            <a:endParaRPr lang="ar-IQ"/>
          </a:p>
        </p:txBody>
      </p:sp>
      <p:sp>
        <p:nvSpPr>
          <p:cNvPr id="8" name="Footer Placeholder 7"/>
          <p:cNvSpPr>
            <a:spLocks noGrp="1"/>
          </p:cNvSpPr>
          <p:nvPr>
            <p:ph type="ftr" sz="quarter" idx="11"/>
          </p:nvPr>
        </p:nvSpPr>
        <p:spPr/>
        <p:txBody>
          <a:bodyPr/>
          <a:lstStyle/>
          <a:p>
            <a:r>
              <a:rPr lang="en-US" dirty="0"/>
              <a:t>prepared by :  Ghazi  Mamandi </a:t>
            </a:r>
            <a:endParaRPr lang="ar-IQ"/>
          </a:p>
        </p:txBody>
      </p:sp>
      <p:sp>
        <p:nvSpPr>
          <p:cNvPr id="9" name="Slide Number Placeholder 8"/>
          <p:cNvSpPr>
            <a:spLocks noGrp="1"/>
          </p:cNvSpPr>
          <p:nvPr>
            <p:ph type="sldNum" sz="quarter" idx="12"/>
          </p:nvPr>
        </p:nvSpPr>
        <p:spPr/>
        <p:txBody>
          <a:bodyPr/>
          <a:lstStyle/>
          <a:p>
            <a:fld id="{4A72477D-2190-4B0F-A959-478E51030529}" type="slidenum">
              <a:rPr lang="ar-IQ" smtClean="0"/>
              <a:t>‹#›</a:t>
            </a:fld>
            <a:endParaRPr lang="ar-IQ"/>
          </a:p>
        </p:txBody>
      </p:sp>
    </p:spTree>
    <p:extLst>
      <p:ext uri="{BB962C8B-B14F-4D97-AF65-F5344CB8AC3E}">
        <p14:creationId xmlns:p14="http://schemas.microsoft.com/office/powerpoint/2010/main" val="1592864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20EBF6A7-4C3A-4EB0-BF29-AB725F10B57F}" type="datetime1">
              <a:rPr lang="en-US" smtClean="0"/>
              <a:t>11/28/2021</a:t>
            </a:fld>
            <a:endParaRPr lang="ar-IQ"/>
          </a:p>
        </p:txBody>
      </p:sp>
      <p:sp>
        <p:nvSpPr>
          <p:cNvPr id="4" name="Footer Placeholder 3"/>
          <p:cNvSpPr>
            <a:spLocks noGrp="1"/>
          </p:cNvSpPr>
          <p:nvPr>
            <p:ph type="ftr" sz="quarter" idx="11"/>
          </p:nvPr>
        </p:nvSpPr>
        <p:spPr/>
        <p:txBody>
          <a:bodyPr/>
          <a:lstStyle/>
          <a:p>
            <a:r>
              <a:rPr lang="en-US" dirty="0"/>
              <a:t>prepared by :  Ghazi  Mamandi </a:t>
            </a:r>
            <a:endParaRPr lang="ar-IQ"/>
          </a:p>
        </p:txBody>
      </p:sp>
      <p:sp>
        <p:nvSpPr>
          <p:cNvPr id="5" name="Slide Number Placeholder 4"/>
          <p:cNvSpPr>
            <a:spLocks noGrp="1"/>
          </p:cNvSpPr>
          <p:nvPr>
            <p:ph type="sldNum" sz="quarter" idx="12"/>
          </p:nvPr>
        </p:nvSpPr>
        <p:spPr/>
        <p:txBody>
          <a:bodyPr/>
          <a:lstStyle/>
          <a:p>
            <a:fld id="{4A72477D-2190-4B0F-A959-478E51030529}" type="slidenum">
              <a:rPr lang="ar-IQ" smtClean="0"/>
              <a:t>‹#›</a:t>
            </a:fld>
            <a:endParaRPr lang="ar-IQ"/>
          </a:p>
        </p:txBody>
      </p:sp>
    </p:spTree>
    <p:extLst>
      <p:ext uri="{BB962C8B-B14F-4D97-AF65-F5344CB8AC3E}">
        <p14:creationId xmlns:p14="http://schemas.microsoft.com/office/powerpoint/2010/main" val="4084885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474233-8C35-42BC-965F-2D4706F0856D}" type="datetime1">
              <a:rPr lang="en-US" smtClean="0"/>
              <a:t>11/28/2021</a:t>
            </a:fld>
            <a:endParaRPr lang="ar-IQ"/>
          </a:p>
        </p:txBody>
      </p:sp>
      <p:sp>
        <p:nvSpPr>
          <p:cNvPr id="3" name="Footer Placeholder 2"/>
          <p:cNvSpPr>
            <a:spLocks noGrp="1"/>
          </p:cNvSpPr>
          <p:nvPr>
            <p:ph type="ftr" sz="quarter" idx="11"/>
          </p:nvPr>
        </p:nvSpPr>
        <p:spPr/>
        <p:txBody>
          <a:bodyPr/>
          <a:lstStyle/>
          <a:p>
            <a:r>
              <a:rPr lang="en-US" dirty="0"/>
              <a:t>prepared by :  Ghazi  Mamandi </a:t>
            </a:r>
            <a:endParaRPr lang="ar-IQ"/>
          </a:p>
        </p:txBody>
      </p:sp>
      <p:sp>
        <p:nvSpPr>
          <p:cNvPr id="4" name="Slide Number Placeholder 3"/>
          <p:cNvSpPr>
            <a:spLocks noGrp="1"/>
          </p:cNvSpPr>
          <p:nvPr>
            <p:ph type="sldNum" sz="quarter" idx="12"/>
          </p:nvPr>
        </p:nvSpPr>
        <p:spPr/>
        <p:txBody>
          <a:bodyPr/>
          <a:lstStyle/>
          <a:p>
            <a:fld id="{4A72477D-2190-4B0F-A959-478E51030529}" type="slidenum">
              <a:rPr lang="ar-IQ" smtClean="0"/>
              <a:t>‹#›</a:t>
            </a:fld>
            <a:endParaRPr lang="ar-IQ"/>
          </a:p>
        </p:txBody>
      </p:sp>
    </p:spTree>
    <p:extLst>
      <p:ext uri="{BB962C8B-B14F-4D97-AF65-F5344CB8AC3E}">
        <p14:creationId xmlns:p14="http://schemas.microsoft.com/office/powerpoint/2010/main" val="3636572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9A13A7-AD47-4DC6-9137-B13AD3CA0A33}" type="datetime1">
              <a:rPr lang="en-US" smtClean="0"/>
              <a:t>11/28/2021</a:t>
            </a:fld>
            <a:endParaRPr lang="ar-IQ"/>
          </a:p>
        </p:txBody>
      </p:sp>
      <p:sp>
        <p:nvSpPr>
          <p:cNvPr id="6" name="Footer Placeholder 5"/>
          <p:cNvSpPr>
            <a:spLocks noGrp="1"/>
          </p:cNvSpPr>
          <p:nvPr>
            <p:ph type="ftr" sz="quarter" idx="11"/>
          </p:nvPr>
        </p:nvSpPr>
        <p:spPr/>
        <p:txBody>
          <a:bodyPr/>
          <a:lstStyle/>
          <a:p>
            <a:r>
              <a:rPr lang="en-US" dirty="0"/>
              <a:t>prepared by :  Ghazi  Mamandi </a:t>
            </a:r>
            <a:endParaRPr lang="ar-IQ"/>
          </a:p>
        </p:txBody>
      </p:sp>
      <p:sp>
        <p:nvSpPr>
          <p:cNvPr id="7" name="Slide Number Placeholder 6"/>
          <p:cNvSpPr>
            <a:spLocks noGrp="1"/>
          </p:cNvSpPr>
          <p:nvPr>
            <p:ph type="sldNum" sz="quarter" idx="12"/>
          </p:nvPr>
        </p:nvSpPr>
        <p:spPr/>
        <p:txBody>
          <a:bodyPr/>
          <a:lstStyle/>
          <a:p>
            <a:fld id="{4A72477D-2190-4B0F-A959-478E51030529}" type="slidenum">
              <a:rPr lang="ar-IQ" smtClean="0"/>
              <a:t>‹#›</a:t>
            </a:fld>
            <a:endParaRPr lang="ar-IQ"/>
          </a:p>
        </p:txBody>
      </p:sp>
    </p:spTree>
    <p:extLst>
      <p:ext uri="{BB962C8B-B14F-4D97-AF65-F5344CB8AC3E}">
        <p14:creationId xmlns:p14="http://schemas.microsoft.com/office/powerpoint/2010/main" val="686697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E2D8E0-D242-4E36-B766-152FD4A552EF}" type="datetime1">
              <a:rPr lang="en-US" smtClean="0"/>
              <a:t>11/28/2021</a:t>
            </a:fld>
            <a:endParaRPr lang="ar-IQ"/>
          </a:p>
        </p:txBody>
      </p:sp>
      <p:sp>
        <p:nvSpPr>
          <p:cNvPr id="6" name="Footer Placeholder 5"/>
          <p:cNvSpPr>
            <a:spLocks noGrp="1"/>
          </p:cNvSpPr>
          <p:nvPr>
            <p:ph type="ftr" sz="quarter" idx="11"/>
          </p:nvPr>
        </p:nvSpPr>
        <p:spPr/>
        <p:txBody>
          <a:bodyPr/>
          <a:lstStyle/>
          <a:p>
            <a:r>
              <a:rPr lang="en-US" dirty="0"/>
              <a:t>prepared by :  Ghazi  Mamandi </a:t>
            </a:r>
            <a:endParaRPr lang="ar-IQ"/>
          </a:p>
        </p:txBody>
      </p:sp>
      <p:sp>
        <p:nvSpPr>
          <p:cNvPr id="7" name="Slide Number Placeholder 6"/>
          <p:cNvSpPr>
            <a:spLocks noGrp="1"/>
          </p:cNvSpPr>
          <p:nvPr>
            <p:ph type="sldNum" sz="quarter" idx="12"/>
          </p:nvPr>
        </p:nvSpPr>
        <p:spPr/>
        <p:txBody>
          <a:bodyPr/>
          <a:lstStyle/>
          <a:p>
            <a:fld id="{4A72477D-2190-4B0F-A959-478E51030529}" type="slidenum">
              <a:rPr lang="ar-IQ" smtClean="0"/>
              <a:t>‹#›</a:t>
            </a:fld>
            <a:endParaRPr lang="ar-IQ"/>
          </a:p>
        </p:txBody>
      </p:sp>
    </p:spTree>
    <p:extLst>
      <p:ext uri="{BB962C8B-B14F-4D97-AF65-F5344CB8AC3E}">
        <p14:creationId xmlns:p14="http://schemas.microsoft.com/office/powerpoint/2010/main" val="1981667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B29AAC5-F960-4721-B332-FA8BC54CDD85}" type="datetime1">
              <a:rPr lang="en-US" smtClean="0"/>
              <a:t>11/28/2021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dirty="0"/>
              <a:t>prepared by :  Ghazi  Mamandi </a:t>
            </a:r>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A72477D-2190-4B0F-A959-478E51030529}" type="slidenum">
              <a:rPr lang="ar-IQ" smtClean="0"/>
              <a:t>‹#›</a:t>
            </a:fld>
            <a:endParaRPr lang="ar-IQ"/>
          </a:p>
        </p:txBody>
      </p:sp>
    </p:spTree>
    <p:extLst>
      <p:ext uri="{BB962C8B-B14F-4D97-AF65-F5344CB8AC3E}">
        <p14:creationId xmlns:p14="http://schemas.microsoft.com/office/powerpoint/2010/main" val="3245467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Portfolio Management </a:t>
            </a:r>
            <a:endParaRPr lang="ar-IQ" dirty="0"/>
          </a:p>
        </p:txBody>
      </p:sp>
      <p:sp>
        <p:nvSpPr>
          <p:cNvPr id="3" name="Content Placeholder 2"/>
          <p:cNvSpPr>
            <a:spLocks noGrp="1"/>
          </p:cNvSpPr>
          <p:nvPr>
            <p:ph idx="1"/>
          </p:nvPr>
        </p:nvSpPr>
        <p:spPr/>
        <p:txBody>
          <a:bodyPr/>
          <a:lstStyle/>
          <a:p>
            <a:pPr algn="l" rtl="0"/>
            <a:r>
              <a:rPr lang="en-US" dirty="0"/>
              <a:t>Portfolio theory is built around  the investor seeking to construct an efficient portfolio offers the highest return </a:t>
            </a:r>
            <a:r>
              <a:rPr lang="en-US" dirty="0" smtClean="0"/>
              <a:t>for a given </a:t>
            </a:r>
            <a:r>
              <a:rPr lang="en-US" dirty="0"/>
              <a:t>level of the risk or the least amount of risk for a given level of return .  </a:t>
            </a:r>
            <a:endParaRPr lang="ar-IQ" dirty="0"/>
          </a:p>
        </p:txBody>
      </p:sp>
      <p:sp>
        <p:nvSpPr>
          <p:cNvPr id="4" name="Date Placeholder 3"/>
          <p:cNvSpPr>
            <a:spLocks noGrp="1"/>
          </p:cNvSpPr>
          <p:nvPr>
            <p:ph type="dt" sz="half" idx="10"/>
          </p:nvPr>
        </p:nvSpPr>
        <p:spPr/>
        <p:txBody>
          <a:bodyPr/>
          <a:lstStyle/>
          <a:p>
            <a:fld id="{79E4C73F-5F8A-4338-BC89-35BCB7EC957F}" type="datetime1">
              <a:rPr lang="en-US" smtClean="0"/>
              <a:t>11/28/2021</a:t>
            </a:fld>
            <a:endParaRPr lang="ar-IQ"/>
          </a:p>
        </p:txBody>
      </p:sp>
      <p:sp>
        <p:nvSpPr>
          <p:cNvPr id="5" name="Footer Placeholder 4"/>
          <p:cNvSpPr>
            <a:spLocks noGrp="1"/>
          </p:cNvSpPr>
          <p:nvPr>
            <p:ph type="ftr" sz="quarter" idx="11"/>
          </p:nvPr>
        </p:nvSpPr>
        <p:spPr/>
        <p:txBody>
          <a:bodyPr/>
          <a:lstStyle/>
          <a:p>
            <a:r>
              <a:rPr lang="en-US" dirty="0"/>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1</a:t>
            </a:fld>
            <a:endParaRPr lang="ar-IQ"/>
          </a:p>
        </p:txBody>
      </p:sp>
    </p:spTree>
    <p:extLst>
      <p:ext uri="{BB962C8B-B14F-4D97-AF65-F5344CB8AC3E}">
        <p14:creationId xmlns:p14="http://schemas.microsoft.com/office/powerpoint/2010/main" val="2720812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 of Risk </a:t>
            </a:r>
            <a:endParaRPr lang="ar-IQ" dirty="0"/>
          </a:p>
        </p:txBody>
      </p:sp>
      <p:sp>
        <p:nvSpPr>
          <p:cNvPr id="3" name="Content Placeholder 2"/>
          <p:cNvSpPr>
            <a:spLocks noGrp="1"/>
          </p:cNvSpPr>
          <p:nvPr>
            <p:ph idx="1"/>
          </p:nvPr>
        </p:nvSpPr>
        <p:spPr/>
        <p:txBody>
          <a:bodyPr/>
          <a:lstStyle/>
          <a:p>
            <a:pPr marL="0" indent="0" algn="l">
              <a:buNone/>
            </a:pPr>
            <a:r>
              <a:rPr lang="en-US" dirty="0"/>
              <a:t>Risk refers to the uncertainty that the actual </a:t>
            </a:r>
            <a:r>
              <a:rPr lang="ar-IQ" dirty="0"/>
              <a:t> </a:t>
            </a:r>
            <a:r>
              <a:rPr lang="en-US" dirty="0"/>
              <a:t>return the investor realize will differ from the expected return. The sources of this variability in returns are often differentiated into two type of risk : systematic and unsystematic risk.   </a:t>
            </a:r>
            <a:endParaRPr lang="ar-IQ" dirty="0"/>
          </a:p>
        </p:txBody>
      </p:sp>
      <p:sp>
        <p:nvSpPr>
          <p:cNvPr id="4" name="Date Placeholder 3"/>
          <p:cNvSpPr>
            <a:spLocks noGrp="1"/>
          </p:cNvSpPr>
          <p:nvPr>
            <p:ph type="dt" sz="half" idx="10"/>
          </p:nvPr>
        </p:nvSpPr>
        <p:spPr/>
        <p:txBody>
          <a:bodyPr/>
          <a:lstStyle/>
          <a:p>
            <a:fld id="{7E692612-38F3-4717-9B8A-8E3CDF4FD26F}" type="datetime1">
              <a:rPr lang="en-US" smtClean="0"/>
              <a:t>11/28/2021</a:t>
            </a:fld>
            <a:endParaRPr lang="ar-IQ"/>
          </a:p>
        </p:txBody>
      </p:sp>
      <p:sp>
        <p:nvSpPr>
          <p:cNvPr id="5" name="Footer Placeholder 4"/>
          <p:cNvSpPr>
            <a:spLocks noGrp="1"/>
          </p:cNvSpPr>
          <p:nvPr>
            <p:ph type="ftr" sz="quarter" idx="11"/>
          </p:nvPr>
        </p:nvSpPr>
        <p:spPr/>
        <p:txBody>
          <a:bodyPr/>
          <a:lstStyle/>
          <a:p>
            <a:r>
              <a:rPr lang="en-US" dirty="0"/>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10</a:t>
            </a:fld>
            <a:endParaRPr lang="ar-IQ"/>
          </a:p>
        </p:txBody>
      </p:sp>
    </p:spTree>
    <p:extLst>
      <p:ext uri="{BB962C8B-B14F-4D97-AF65-F5344CB8AC3E}">
        <p14:creationId xmlns:p14="http://schemas.microsoft.com/office/powerpoint/2010/main" val="2140685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sources of Risk </a:t>
            </a:r>
            <a:endParaRPr lang="ar-IQ" dirty="0"/>
          </a:p>
        </p:txBody>
      </p:sp>
      <p:sp>
        <p:nvSpPr>
          <p:cNvPr id="3" name="Content Placeholder 2"/>
          <p:cNvSpPr>
            <a:spLocks noGrp="1"/>
          </p:cNvSpPr>
          <p:nvPr>
            <p:ph idx="1"/>
          </p:nvPr>
        </p:nvSpPr>
        <p:spPr/>
        <p:txBody>
          <a:bodyPr/>
          <a:lstStyle/>
          <a:p>
            <a:pPr marL="0" indent="0" algn="l">
              <a:buNone/>
            </a:pPr>
            <a:r>
              <a:rPr lang="en-US" dirty="0"/>
              <a:t>                                    </a:t>
            </a:r>
          </a:p>
          <a:p>
            <a:pPr marL="0" indent="0" algn="l">
              <a:buNone/>
            </a:pPr>
            <a:r>
              <a:rPr lang="en-US" dirty="0"/>
              <a:t> </a:t>
            </a:r>
          </a:p>
          <a:p>
            <a:pPr marL="0" indent="0" algn="l">
              <a:buNone/>
            </a:pPr>
            <a:endParaRPr lang="en-US" dirty="0"/>
          </a:p>
        </p:txBody>
      </p:sp>
      <p:sp>
        <p:nvSpPr>
          <p:cNvPr id="4" name="Date Placeholder 3"/>
          <p:cNvSpPr>
            <a:spLocks noGrp="1"/>
          </p:cNvSpPr>
          <p:nvPr>
            <p:ph type="dt" sz="half" idx="10"/>
          </p:nvPr>
        </p:nvSpPr>
        <p:spPr/>
        <p:txBody>
          <a:bodyPr/>
          <a:lstStyle/>
          <a:p>
            <a:fld id="{7E692612-38F3-4717-9B8A-8E3CDF4FD26F}" type="datetime1">
              <a:rPr lang="en-US" smtClean="0"/>
              <a:t>11/28/2021</a:t>
            </a:fld>
            <a:endParaRPr lang="ar-IQ"/>
          </a:p>
        </p:txBody>
      </p:sp>
      <p:sp>
        <p:nvSpPr>
          <p:cNvPr id="5" name="Footer Placeholder 4"/>
          <p:cNvSpPr>
            <a:spLocks noGrp="1"/>
          </p:cNvSpPr>
          <p:nvPr>
            <p:ph type="ftr" sz="quarter" idx="11"/>
          </p:nvPr>
        </p:nvSpPr>
        <p:spPr/>
        <p:txBody>
          <a:bodyPr/>
          <a:lstStyle/>
          <a:p>
            <a:r>
              <a:rPr lang="en-US" dirty="0"/>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11</a:t>
            </a:fld>
            <a:endParaRPr lang="ar-IQ"/>
          </a:p>
        </p:txBody>
      </p:sp>
      <p:graphicFrame>
        <p:nvGraphicFramePr>
          <p:cNvPr id="8" name="Table 7"/>
          <p:cNvGraphicFramePr>
            <a:graphicFrameLocks noGrp="1"/>
          </p:cNvGraphicFramePr>
          <p:nvPr>
            <p:extLst>
              <p:ext uri="{D42A27DB-BD31-4B8C-83A1-F6EECF244321}">
                <p14:modId xmlns:p14="http://schemas.microsoft.com/office/powerpoint/2010/main" val="2882353628"/>
              </p:ext>
            </p:extLst>
          </p:nvPr>
        </p:nvGraphicFramePr>
        <p:xfrm>
          <a:off x="1524000" y="1427480"/>
          <a:ext cx="6096000" cy="4204864"/>
        </p:xfrm>
        <a:graphic>
          <a:graphicData uri="http://schemas.openxmlformats.org/drawingml/2006/table">
            <a:tbl>
              <a:tblPr rtl="1" firstRow="1" bandRow="1">
                <a:tableStyleId>{93296810-A885-4BE3-A3E7-6D5BEEA58F35}</a:tableStyleId>
              </a:tblPr>
              <a:tblGrid>
                <a:gridCol w="3048000">
                  <a:extLst>
                    <a:ext uri="{9D8B030D-6E8A-4147-A177-3AD203B41FA5}">
                      <a16:colId xmlns:a16="http://schemas.microsoft.com/office/drawing/2014/main" xmlns="" val="20000"/>
                    </a:ext>
                  </a:extLst>
                </a:gridCol>
                <a:gridCol w="3048000">
                  <a:extLst>
                    <a:ext uri="{9D8B030D-6E8A-4147-A177-3AD203B41FA5}">
                      <a16:colId xmlns:a16="http://schemas.microsoft.com/office/drawing/2014/main" xmlns="" val="20001"/>
                    </a:ext>
                  </a:extLst>
                </a:gridCol>
              </a:tblGrid>
              <a:tr h="525608">
                <a:tc gridSpan="2">
                  <a:txBody>
                    <a:bodyPr/>
                    <a:lstStyle/>
                    <a:p>
                      <a:pPr rtl="1"/>
                      <a:r>
                        <a:rPr lang="en-US" dirty="0"/>
                        <a:t>Total  Risk                                                   </a:t>
                      </a:r>
                      <a:endParaRPr lang="ar-IQ" dirty="0"/>
                    </a:p>
                  </a:txBody>
                  <a:tcPr/>
                </a:tc>
                <a:tc hMerge="1">
                  <a:txBody>
                    <a:bodyPr/>
                    <a:lstStyle/>
                    <a:p>
                      <a:pPr rtl="1"/>
                      <a:endParaRPr lang="ar-IQ"/>
                    </a:p>
                  </a:txBody>
                  <a:tcPr/>
                </a:tc>
                <a:extLst>
                  <a:ext uri="{0D108BD9-81ED-4DB2-BD59-A6C34878D82A}">
                    <a16:rowId xmlns:a16="http://schemas.microsoft.com/office/drawing/2014/main" xmlns="" val="10000"/>
                  </a:ext>
                </a:extLst>
              </a:tr>
              <a:tr h="525608">
                <a:tc>
                  <a:txBody>
                    <a:bodyPr/>
                    <a:lstStyle/>
                    <a:p>
                      <a:pPr rtl="1"/>
                      <a:r>
                        <a:rPr lang="en-US" dirty="0"/>
                        <a:t>B-Unsystematic Risk          </a:t>
                      </a:r>
                      <a:endParaRPr lang="ar-IQ" dirty="0"/>
                    </a:p>
                  </a:txBody>
                  <a:tcPr/>
                </a:tc>
                <a:tc>
                  <a:txBody>
                    <a:bodyPr/>
                    <a:lstStyle/>
                    <a:p>
                      <a:pPr rtl="1"/>
                      <a:r>
                        <a:rPr lang="en-US" dirty="0"/>
                        <a:t>A- Systematic Risk              </a:t>
                      </a:r>
                      <a:endParaRPr lang="ar-IQ" dirty="0"/>
                    </a:p>
                  </a:txBody>
                  <a:tcPr/>
                </a:tc>
                <a:extLst>
                  <a:ext uri="{0D108BD9-81ED-4DB2-BD59-A6C34878D82A}">
                    <a16:rowId xmlns:a16="http://schemas.microsoft.com/office/drawing/2014/main" xmlns="" val="10001"/>
                  </a:ext>
                </a:extLst>
              </a:tr>
              <a:tr h="525608">
                <a:tc>
                  <a:txBody>
                    <a:bodyPr/>
                    <a:lstStyle/>
                    <a:p>
                      <a:pPr rtl="1"/>
                      <a:r>
                        <a:rPr lang="en-US" dirty="0"/>
                        <a:t>1- Business Risk                 </a:t>
                      </a:r>
                      <a:endParaRPr lang="ar-IQ" dirty="0"/>
                    </a:p>
                  </a:txBody>
                  <a:tcPr/>
                </a:tc>
                <a:tc>
                  <a:txBody>
                    <a:bodyPr/>
                    <a:lstStyle/>
                    <a:p>
                      <a:pPr rtl="1"/>
                      <a:r>
                        <a:rPr lang="en-US" dirty="0"/>
                        <a:t>1- Market Risk                          </a:t>
                      </a:r>
                      <a:endParaRPr lang="ar-IQ" dirty="0"/>
                    </a:p>
                  </a:txBody>
                  <a:tcPr/>
                </a:tc>
                <a:extLst>
                  <a:ext uri="{0D108BD9-81ED-4DB2-BD59-A6C34878D82A}">
                    <a16:rowId xmlns:a16="http://schemas.microsoft.com/office/drawing/2014/main" xmlns="" val="10002"/>
                  </a:ext>
                </a:extLst>
              </a:tr>
              <a:tr h="525608">
                <a:tc>
                  <a:txBody>
                    <a:bodyPr/>
                    <a:lstStyle/>
                    <a:p>
                      <a:pPr rtl="1"/>
                      <a:r>
                        <a:rPr lang="en-US" dirty="0"/>
                        <a:t>2- Financial Risk                 </a:t>
                      </a:r>
                      <a:endParaRPr lang="ar-IQ" dirty="0"/>
                    </a:p>
                  </a:txBody>
                  <a:tcPr/>
                </a:tc>
                <a:tc>
                  <a:txBody>
                    <a:bodyPr/>
                    <a:lstStyle/>
                    <a:p>
                      <a:pPr rtl="1"/>
                      <a:r>
                        <a:rPr lang="en-US" dirty="0"/>
                        <a:t>2- Interest rate Risk                  </a:t>
                      </a:r>
                      <a:endParaRPr lang="ar-IQ" dirty="0"/>
                    </a:p>
                  </a:txBody>
                  <a:tcPr/>
                </a:tc>
                <a:extLst>
                  <a:ext uri="{0D108BD9-81ED-4DB2-BD59-A6C34878D82A}">
                    <a16:rowId xmlns:a16="http://schemas.microsoft.com/office/drawing/2014/main" xmlns="" val="10003"/>
                  </a:ext>
                </a:extLst>
              </a:tr>
              <a:tr h="525608">
                <a:tc>
                  <a:txBody>
                    <a:bodyPr/>
                    <a:lstStyle/>
                    <a:p>
                      <a:pPr rtl="1"/>
                      <a:endParaRPr lang="ar-IQ"/>
                    </a:p>
                  </a:txBody>
                  <a:tcPr/>
                </a:tc>
                <a:tc>
                  <a:txBody>
                    <a:bodyPr/>
                    <a:lstStyle/>
                    <a:p>
                      <a:pPr rtl="1"/>
                      <a:r>
                        <a:rPr lang="en-US" dirty="0"/>
                        <a:t>3- Reinvestment Risk                </a:t>
                      </a:r>
                      <a:endParaRPr lang="ar-IQ" dirty="0"/>
                    </a:p>
                  </a:txBody>
                  <a:tcPr/>
                </a:tc>
                <a:extLst>
                  <a:ext uri="{0D108BD9-81ED-4DB2-BD59-A6C34878D82A}">
                    <a16:rowId xmlns:a16="http://schemas.microsoft.com/office/drawing/2014/main" xmlns="" val="10004"/>
                  </a:ext>
                </a:extLst>
              </a:tr>
              <a:tr h="525608">
                <a:tc>
                  <a:txBody>
                    <a:bodyPr/>
                    <a:lstStyle/>
                    <a:p>
                      <a:pPr rtl="1"/>
                      <a:endParaRPr lang="ar-IQ"/>
                    </a:p>
                  </a:txBody>
                  <a:tcPr/>
                </a:tc>
                <a:tc>
                  <a:txBody>
                    <a:bodyPr/>
                    <a:lstStyle/>
                    <a:p>
                      <a:pPr rtl="1"/>
                      <a:r>
                        <a:rPr lang="en-US" dirty="0"/>
                        <a:t>4- Purchasing power risk        </a:t>
                      </a:r>
                      <a:endParaRPr lang="ar-IQ" dirty="0"/>
                    </a:p>
                  </a:txBody>
                  <a:tcPr/>
                </a:tc>
                <a:extLst>
                  <a:ext uri="{0D108BD9-81ED-4DB2-BD59-A6C34878D82A}">
                    <a16:rowId xmlns:a16="http://schemas.microsoft.com/office/drawing/2014/main" xmlns="" val="10005"/>
                  </a:ext>
                </a:extLst>
              </a:tr>
              <a:tr h="525608">
                <a:tc>
                  <a:txBody>
                    <a:bodyPr/>
                    <a:lstStyle/>
                    <a:p>
                      <a:pPr rtl="1"/>
                      <a:endParaRPr lang="ar-IQ"/>
                    </a:p>
                  </a:txBody>
                  <a:tcPr/>
                </a:tc>
                <a:tc>
                  <a:txBody>
                    <a:bodyPr/>
                    <a:lstStyle/>
                    <a:p>
                      <a:pPr rtl="1"/>
                      <a:r>
                        <a:rPr lang="en-US" dirty="0"/>
                        <a:t>5- Exchange Rate Risk             </a:t>
                      </a:r>
                      <a:endParaRPr lang="ar-IQ" dirty="0"/>
                    </a:p>
                  </a:txBody>
                  <a:tcPr/>
                </a:tc>
                <a:extLst>
                  <a:ext uri="{0D108BD9-81ED-4DB2-BD59-A6C34878D82A}">
                    <a16:rowId xmlns:a16="http://schemas.microsoft.com/office/drawing/2014/main" xmlns="" val="10006"/>
                  </a:ext>
                </a:extLst>
              </a:tr>
              <a:tr h="525608">
                <a:tc>
                  <a:txBody>
                    <a:bodyPr/>
                    <a:lstStyle/>
                    <a:p>
                      <a:pPr rtl="1"/>
                      <a:endParaRPr lang="ar-IQ"/>
                    </a:p>
                  </a:txBody>
                  <a:tcPr/>
                </a:tc>
                <a:tc>
                  <a:txBody>
                    <a:bodyPr/>
                    <a:lstStyle/>
                    <a:p>
                      <a:pPr rtl="1"/>
                      <a:endParaRPr lang="ar-IQ" dirty="0"/>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521989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Risk </a:t>
            </a:r>
            <a:endParaRPr lang="ar-IQ" dirty="0"/>
          </a:p>
        </p:txBody>
      </p:sp>
      <p:sp>
        <p:nvSpPr>
          <p:cNvPr id="3" name="Content Placeholder 2"/>
          <p:cNvSpPr>
            <a:spLocks noGrp="1"/>
          </p:cNvSpPr>
          <p:nvPr>
            <p:ph idx="1"/>
          </p:nvPr>
        </p:nvSpPr>
        <p:spPr/>
        <p:txBody>
          <a:bodyPr/>
          <a:lstStyle/>
          <a:p>
            <a:pPr marL="0" indent="0" algn="l">
              <a:buNone/>
            </a:pPr>
            <a:r>
              <a:rPr lang="en-US" dirty="0"/>
              <a:t>Market risk refers to the tendency of security price to move together. It may the price of all stocks fall as the market as a whole declines , that is the nature of market risk , Security prices do fluctuate and the investor must accept the risk associated with fluctuations While market risk is generally applied to stocks , the concept also applies to other assets , such as metal , real assets .  </a:t>
            </a:r>
            <a:endParaRPr lang="ar-IQ" dirty="0"/>
          </a:p>
        </p:txBody>
      </p:sp>
      <p:sp>
        <p:nvSpPr>
          <p:cNvPr id="4" name="Date Placeholder 3"/>
          <p:cNvSpPr>
            <a:spLocks noGrp="1"/>
          </p:cNvSpPr>
          <p:nvPr>
            <p:ph type="dt" sz="half" idx="10"/>
          </p:nvPr>
        </p:nvSpPr>
        <p:spPr/>
        <p:txBody>
          <a:bodyPr/>
          <a:lstStyle/>
          <a:p>
            <a:fld id="{7E692612-38F3-4717-9B8A-8E3CDF4FD26F}" type="datetime1">
              <a:rPr lang="en-US" smtClean="0"/>
              <a:t>11/28/2021</a:t>
            </a:fld>
            <a:endParaRPr lang="ar-IQ"/>
          </a:p>
        </p:txBody>
      </p:sp>
      <p:sp>
        <p:nvSpPr>
          <p:cNvPr id="5" name="Footer Placeholder 4"/>
          <p:cNvSpPr>
            <a:spLocks noGrp="1"/>
          </p:cNvSpPr>
          <p:nvPr>
            <p:ph type="ftr" sz="quarter" idx="11"/>
          </p:nvPr>
        </p:nvSpPr>
        <p:spPr/>
        <p:txBody>
          <a:bodyPr/>
          <a:lstStyle/>
          <a:p>
            <a:r>
              <a:rPr lang="en-US" dirty="0"/>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12</a:t>
            </a:fld>
            <a:endParaRPr lang="ar-IQ"/>
          </a:p>
        </p:txBody>
      </p:sp>
    </p:spTree>
    <p:extLst>
      <p:ext uri="{BB962C8B-B14F-4D97-AF65-F5344CB8AC3E}">
        <p14:creationId xmlns:p14="http://schemas.microsoft.com/office/powerpoint/2010/main" val="1014602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 Rate risk </a:t>
            </a:r>
            <a:endParaRPr lang="ar-IQ" dirty="0"/>
          </a:p>
        </p:txBody>
      </p:sp>
      <p:sp>
        <p:nvSpPr>
          <p:cNvPr id="3" name="Content Placeholder 2"/>
          <p:cNvSpPr>
            <a:spLocks noGrp="1"/>
          </p:cNvSpPr>
          <p:nvPr>
            <p:ph idx="1"/>
          </p:nvPr>
        </p:nvSpPr>
        <p:spPr/>
        <p:txBody>
          <a:bodyPr>
            <a:normAutofit lnSpcReduction="10000"/>
          </a:bodyPr>
          <a:lstStyle/>
          <a:p>
            <a:pPr marL="0" indent="0" algn="l">
              <a:buNone/>
            </a:pPr>
            <a:r>
              <a:rPr lang="en-US" dirty="0"/>
              <a:t>Interest rate risk refers to the tendency of security prices especially fixed income securities to move inversely with changes in the rate of interest . The price of bonds and preferred stock depend on the current rate of interest . Rising interest rate decrease the current prices of fixed –income securities because current purchases require a competitive yield . The price of fixed –income securities fluctuate as fluctuate of interest rate. </a:t>
            </a:r>
            <a:endParaRPr lang="ar-IQ" dirty="0"/>
          </a:p>
        </p:txBody>
      </p:sp>
      <p:sp>
        <p:nvSpPr>
          <p:cNvPr id="4" name="Date Placeholder 3"/>
          <p:cNvSpPr>
            <a:spLocks noGrp="1"/>
          </p:cNvSpPr>
          <p:nvPr>
            <p:ph type="dt" sz="half" idx="10"/>
          </p:nvPr>
        </p:nvSpPr>
        <p:spPr/>
        <p:txBody>
          <a:bodyPr/>
          <a:lstStyle/>
          <a:p>
            <a:fld id="{7E692612-38F3-4717-9B8A-8E3CDF4FD26F}" type="datetime1">
              <a:rPr lang="en-US" smtClean="0"/>
              <a:t>11/28/2021</a:t>
            </a:fld>
            <a:endParaRPr lang="ar-IQ"/>
          </a:p>
        </p:txBody>
      </p:sp>
      <p:sp>
        <p:nvSpPr>
          <p:cNvPr id="5" name="Footer Placeholder 4"/>
          <p:cNvSpPr>
            <a:spLocks noGrp="1"/>
          </p:cNvSpPr>
          <p:nvPr>
            <p:ph type="ftr" sz="quarter" idx="11"/>
          </p:nvPr>
        </p:nvSpPr>
        <p:spPr/>
        <p:txBody>
          <a:bodyPr/>
          <a:lstStyle/>
          <a:p>
            <a:r>
              <a:rPr lang="en-US" dirty="0"/>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13</a:t>
            </a:fld>
            <a:endParaRPr lang="ar-IQ"/>
          </a:p>
        </p:txBody>
      </p:sp>
    </p:spTree>
    <p:extLst>
      <p:ext uri="{BB962C8B-B14F-4D97-AF65-F5344CB8AC3E}">
        <p14:creationId xmlns:p14="http://schemas.microsoft.com/office/powerpoint/2010/main" val="2336065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Purchasing power risk </a:t>
            </a:r>
            <a:endParaRPr lang="ar-IQ" dirty="0"/>
          </a:p>
        </p:txBody>
      </p:sp>
      <p:sp>
        <p:nvSpPr>
          <p:cNvPr id="3" name="Content Placeholder 2"/>
          <p:cNvSpPr>
            <a:spLocks noGrp="1"/>
          </p:cNvSpPr>
          <p:nvPr>
            <p:ph idx="1"/>
          </p:nvPr>
        </p:nvSpPr>
        <p:spPr/>
        <p:txBody>
          <a:bodyPr/>
          <a:lstStyle/>
          <a:p>
            <a:pPr marL="0" indent="0" algn="l">
              <a:buNone/>
            </a:pPr>
            <a:r>
              <a:rPr lang="en-US" dirty="0"/>
              <a:t>Purchasing power risk is the which refers to increase inflation in the economy. Inflation is the loss of purchasing power through a general rise in prices. if prices of goods and services increase , the real purchasing power of the investors assets and the income generated by them is reduced, thus </a:t>
            </a:r>
            <a:r>
              <a:rPr lang="en-US" b="1" dirty="0"/>
              <a:t>purchasing power </a:t>
            </a:r>
            <a:r>
              <a:rPr lang="en-US" dirty="0"/>
              <a:t>risk is the risk that inflation will erode ( decrease ) the buying power of the investors assets and income.  </a:t>
            </a:r>
            <a:endParaRPr lang="ar-IQ" dirty="0"/>
          </a:p>
        </p:txBody>
      </p:sp>
      <p:sp>
        <p:nvSpPr>
          <p:cNvPr id="4" name="Date Placeholder 3"/>
          <p:cNvSpPr>
            <a:spLocks noGrp="1"/>
          </p:cNvSpPr>
          <p:nvPr>
            <p:ph type="dt" sz="half" idx="10"/>
          </p:nvPr>
        </p:nvSpPr>
        <p:spPr/>
        <p:txBody>
          <a:bodyPr/>
          <a:lstStyle/>
          <a:p>
            <a:fld id="{7E692612-38F3-4717-9B8A-8E3CDF4FD26F}" type="datetime1">
              <a:rPr lang="en-US" smtClean="0"/>
              <a:t>11/28/2021</a:t>
            </a:fld>
            <a:endParaRPr lang="ar-IQ"/>
          </a:p>
        </p:txBody>
      </p:sp>
      <p:sp>
        <p:nvSpPr>
          <p:cNvPr id="5" name="Footer Placeholder 4"/>
          <p:cNvSpPr>
            <a:spLocks noGrp="1"/>
          </p:cNvSpPr>
          <p:nvPr>
            <p:ph type="ftr" sz="quarter" idx="11"/>
          </p:nvPr>
        </p:nvSpPr>
        <p:spPr/>
        <p:txBody>
          <a:bodyPr/>
          <a:lstStyle/>
          <a:p>
            <a:r>
              <a:rPr lang="en-US" dirty="0"/>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14</a:t>
            </a:fld>
            <a:endParaRPr lang="ar-IQ"/>
          </a:p>
        </p:txBody>
      </p:sp>
    </p:spTree>
    <p:extLst>
      <p:ext uri="{BB962C8B-B14F-4D97-AF65-F5344CB8AC3E}">
        <p14:creationId xmlns:p14="http://schemas.microsoft.com/office/powerpoint/2010/main" val="754138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Exchange rate risk </a:t>
            </a:r>
            <a:endParaRPr lang="ar-IQ" dirty="0"/>
          </a:p>
        </p:txBody>
      </p:sp>
      <p:sp>
        <p:nvSpPr>
          <p:cNvPr id="3" name="Content Placeholder 2"/>
          <p:cNvSpPr>
            <a:spLocks noGrp="1"/>
          </p:cNvSpPr>
          <p:nvPr>
            <p:ph idx="1"/>
          </p:nvPr>
        </p:nvSpPr>
        <p:spPr/>
        <p:txBody>
          <a:bodyPr/>
          <a:lstStyle/>
          <a:p>
            <a:pPr marL="0" indent="0" algn="l">
              <a:buNone/>
            </a:pPr>
            <a:r>
              <a:rPr lang="en-US" dirty="0"/>
              <a:t>Exchange rate risk refers to the currency risk associated with another currencies. Currencies trade daily , so exchange rate virtually all the times. the price of one currency in terms of another is the exchange rate, and currencies may be expressed in terms of each other : </a:t>
            </a:r>
          </a:p>
          <a:p>
            <a:pPr marL="0" indent="0" algn="l">
              <a:buNone/>
            </a:pPr>
            <a:r>
              <a:rPr lang="en-US" dirty="0"/>
              <a:t> </a:t>
            </a:r>
          </a:p>
        </p:txBody>
      </p:sp>
      <p:sp>
        <p:nvSpPr>
          <p:cNvPr id="4" name="Date Placeholder 3"/>
          <p:cNvSpPr>
            <a:spLocks noGrp="1"/>
          </p:cNvSpPr>
          <p:nvPr>
            <p:ph type="dt" sz="half" idx="10"/>
          </p:nvPr>
        </p:nvSpPr>
        <p:spPr/>
        <p:txBody>
          <a:bodyPr/>
          <a:lstStyle/>
          <a:p>
            <a:fld id="{7E692612-38F3-4717-9B8A-8E3CDF4FD26F}" type="datetime1">
              <a:rPr lang="en-US" smtClean="0"/>
              <a:t>11/28/2021</a:t>
            </a:fld>
            <a:endParaRPr lang="ar-IQ"/>
          </a:p>
        </p:txBody>
      </p:sp>
      <p:sp>
        <p:nvSpPr>
          <p:cNvPr id="5" name="Footer Placeholder 4"/>
          <p:cNvSpPr>
            <a:spLocks noGrp="1"/>
          </p:cNvSpPr>
          <p:nvPr>
            <p:ph type="ftr" sz="quarter" idx="11"/>
          </p:nvPr>
        </p:nvSpPr>
        <p:spPr/>
        <p:txBody>
          <a:bodyPr/>
          <a:lstStyle/>
          <a:p>
            <a:r>
              <a:rPr lang="en-US" dirty="0"/>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15</a:t>
            </a:fld>
            <a:endParaRPr lang="ar-IQ"/>
          </a:p>
        </p:txBody>
      </p:sp>
      <p:graphicFrame>
        <p:nvGraphicFramePr>
          <p:cNvPr id="7" name="Table 6"/>
          <p:cNvGraphicFramePr>
            <a:graphicFrameLocks noGrp="1"/>
          </p:cNvGraphicFramePr>
          <p:nvPr>
            <p:extLst>
              <p:ext uri="{D42A27DB-BD31-4B8C-83A1-F6EECF244321}">
                <p14:modId xmlns:p14="http://schemas.microsoft.com/office/powerpoint/2010/main" val="647927465"/>
              </p:ext>
            </p:extLst>
          </p:nvPr>
        </p:nvGraphicFramePr>
        <p:xfrm>
          <a:off x="611559" y="4797152"/>
          <a:ext cx="8280921" cy="1368152"/>
        </p:xfrm>
        <a:graphic>
          <a:graphicData uri="http://schemas.openxmlformats.org/drawingml/2006/table">
            <a:tbl>
              <a:tblPr rtl="1" firstRow="1" bandRow="1">
                <a:tableStyleId>{10A1B5D5-9B99-4C35-A422-299274C87663}</a:tableStyleId>
              </a:tblPr>
              <a:tblGrid>
                <a:gridCol w="2760307">
                  <a:extLst>
                    <a:ext uri="{9D8B030D-6E8A-4147-A177-3AD203B41FA5}">
                      <a16:colId xmlns:a16="http://schemas.microsoft.com/office/drawing/2014/main" xmlns="" val="20000"/>
                    </a:ext>
                  </a:extLst>
                </a:gridCol>
                <a:gridCol w="2760307">
                  <a:extLst>
                    <a:ext uri="{9D8B030D-6E8A-4147-A177-3AD203B41FA5}">
                      <a16:colId xmlns:a16="http://schemas.microsoft.com/office/drawing/2014/main" xmlns="" val="20001"/>
                    </a:ext>
                  </a:extLst>
                </a:gridCol>
                <a:gridCol w="2760307">
                  <a:extLst>
                    <a:ext uri="{9D8B030D-6E8A-4147-A177-3AD203B41FA5}">
                      <a16:colId xmlns:a16="http://schemas.microsoft.com/office/drawing/2014/main" xmlns="" val="20002"/>
                    </a:ext>
                  </a:extLst>
                </a:gridCol>
              </a:tblGrid>
              <a:tr h="684076">
                <a:tc>
                  <a:txBody>
                    <a:bodyPr/>
                    <a:lstStyle/>
                    <a:p>
                      <a:pPr rtl="1"/>
                      <a:r>
                        <a:rPr lang="en-US" dirty="0"/>
                        <a:t>Currency per U.S Dollar     </a:t>
                      </a:r>
                      <a:endParaRPr lang="ar-IQ" dirty="0"/>
                    </a:p>
                  </a:txBody>
                  <a:tcPr/>
                </a:tc>
                <a:tc>
                  <a:txBody>
                    <a:bodyPr/>
                    <a:lstStyle/>
                    <a:p>
                      <a:pPr rtl="1"/>
                      <a:r>
                        <a:rPr lang="en-US" dirty="0"/>
                        <a:t>U.S $ equivalent         </a:t>
                      </a:r>
                      <a:endParaRPr lang="ar-IQ" dirty="0"/>
                    </a:p>
                  </a:txBody>
                  <a:tcPr/>
                </a:tc>
                <a:tc>
                  <a:txBody>
                    <a:bodyPr/>
                    <a:lstStyle/>
                    <a:p>
                      <a:pPr rtl="1"/>
                      <a:r>
                        <a:rPr lang="en-US" dirty="0"/>
                        <a:t>Country        </a:t>
                      </a:r>
                      <a:endParaRPr lang="ar-IQ" dirty="0"/>
                    </a:p>
                  </a:txBody>
                  <a:tcPr/>
                </a:tc>
                <a:extLst>
                  <a:ext uri="{0D108BD9-81ED-4DB2-BD59-A6C34878D82A}">
                    <a16:rowId xmlns:a16="http://schemas.microsoft.com/office/drawing/2014/main" xmlns="" val="10000"/>
                  </a:ext>
                </a:extLst>
              </a:tr>
              <a:tr h="684076">
                <a:tc>
                  <a:txBody>
                    <a:bodyPr/>
                    <a:lstStyle/>
                    <a:p>
                      <a:pPr rtl="1"/>
                      <a:r>
                        <a:rPr lang="en-US" dirty="0"/>
                        <a:t>0.6971                   </a:t>
                      </a:r>
                      <a:endParaRPr lang="ar-IQ" dirty="0"/>
                    </a:p>
                  </a:txBody>
                  <a:tcPr/>
                </a:tc>
                <a:tc>
                  <a:txBody>
                    <a:bodyPr/>
                    <a:lstStyle/>
                    <a:p>
                      <a:pPr rtl="1"/>
                      <a:r>
                        <a:rPr lang="en-US" dirty="0"/>
                        <a:t>1.4345                      </a:t>
                      </a:r>
                      <a:endParaRPr lang="ar-IQ" dirty="0"/>
                    </a:p>
                  </a:txBody>
                  <a:tcPr/>
                </a:tc>
                <a:tc>
                  <a:txBody>
                    <a:bodyPr/>
                    <a:lstStyle/>
                    <a:p>
                      <a:pPr rtl="1"/>
                      <a:r>
                        <a:rPr lang="en-US" dirty="0"/>
                        <a:t>Britain ( UK )       </a:t>
                      </a:r>
                      <a:endParaRPr lang="ar-IQ"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409933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Exchange rate risk </a:t>
            </a:r>
            <a:endParaRPr lang="ar-IQ" dirty="0"/>
          </a:p>
        </p:txBody>
      </p:sp>
      <p:sp>
        <p:nvSpPr>
          <p:cNvPr id="3" name="Content Placeholder 2"/>
          <p:cNvSpPr>
            <a:spLocks noGrp="1"/>
          </p:cNvSpPr>
          <p:nvPr>
            <p:ph idx="1"/>
          </p:nvPr>
        </p:nvSpPr>
        <p:spPr/>
        <p:txBody>
          <a:bodyPr>
            <a:normAutofit lnSpcReduction="10000"/>
          </a:bodyPr>
          <a:lstStyle/>
          <a:p>
            <a:pPr marL="0" indent="0" algn="l">
              <a:buNone/>
            </a:pPr>
            <a:r>
              <a:rPr lang="en-US" dirty="0"/>
              <a:t>The table shows that the dollar cost the British pound is $ 1.4345 , or that $ 1.00 buys 0.6971 </a:t>
            </a:r>
            <a:r>
              <a:rPr lang="ar-IQ" dirty="0"/>
              <a:t> </a:t>
            </a:r>
            <a:r>
              <a:rPr lang="en-US" dirty="0"/>
              <a:t>pounds . The 0.6971 is derived by dividing $ 1 by the price of the pound : $1/$1.4345 = 0.6971 unit of the British currency .</a:t>
            </a:r>
          </a:p>
          <a:p>
            <a:pPr marL="0" indent="0" algn="l">
              <a:buNone/>
            </a:pPr>
            <a:r>
              <a:rPr lang="en-US" dirty="0"/>
              <a:t>Currencies trade daily , so exchange rate changes virtually all the time, if the dollar cost of the pound rises to $ 1.45 , that is a revaluation ( appreciation ).  </a:t>
            </a:r>
            <a:endParaRPr lang="ar-IQ" dirty="0"/>
          </a:p>
        </p:txBody>
      </p:sp>
      <p:sp>
        <p:nvSpPr>
          <p:cNvPr id="4" name="Date Placeholder 3"/>
          <p:cNvSpPr>
            <a:spLocks noGrp="1"/>
          </p:cNvSpPr>
          <p:nvPr>
            <p:ph type="dt" sz="half" idx="10"/>
          </p:nvPr>
        </p:nvSpPr>
        <p:spPr/>
        <p:txBody>
          <a:bodyPr/>
          <a:lstStyle/>
          <a:p>
            <a:fld id="{7E692612-38F3-4717-9B8A-8E3CDF4FD26F}" type="datetime1">
              <a:rPr lang="en-US" smtClean="0"/>
              <a:t>11/28/2021</a:t>
            </a:fld>
            <a:endParaRPr lang="ar-IQ"/>
          </a:p>
        </p:txBody>
      </p:sp>
      <p:sp>
        <p:nvSpPr>
          <p:cNvPr id="5" name="Footer Placeholder 4"/>
          <p:cNvSpPr>
            <a:spLocks noGrp="1"/>
          </p:cNvSpPr>
          <p:nvPr>
            <p:ph type="ftr" sz="quarter" idx="11"/>
          </p:nvPr>
        </p:nvSpPr>
        <p:spPr/>
        <p:txBody>
          <a:bodyPr/>
          <a:lstStyle/>
          <a:p>
            <a:r>
              <a:rPr lang="en-US"/>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16</a:t>
            </a:fld>
            <a:endParaRPr lang="ar-IQ"/>
          </a:p>
        </p:txBody>
      </p:sp>
    </p:spTree>
    <p:extLst>
      <p:ext uri="{BB962C8B-B14F-4D97-AF65-F5344CB8AC3E}">
        <p14:creationId xmlns:p14="http://schemas.microsoft.com/office/powerpoint/2010/main" val="1974046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Exchange rate risk </a:t>
            </a:r>
            <a:endParaRPr lang="ar-IQ" dirty="0"/>
          </a:p>
        </p:txBody>
      </p:sp>
      <p:sp>
        <p:nvSpPr>
          <p:cNvPr id="3" name="Content Placeholder 2"/>
          <p:cNvSpPr>
            <a:spLocks noGrp="1"/>
          </p:cNvSpPr>
          <p:nvPr>
            <p:ph idx="1"/>
          </p:nvPr>
        </p:nvSpPr>
        <p:spPr/>
        <p:txBody>
          <a:bodyPr>
            <a:normAutofit fontScale="92500" lnSpcReduction="10000"/>
          </a:bodyPr>
          <a:lstStyle/>
          <a:p>
            <a:pPr marL="0" indent="0" algn="l">
              <a:buNone/>
            </a:pPr>
            <a:r>
              <a:rPr lang="en-US" dirty="0"/>
              <a:t>Revaluation refers to increase in the value of </a:t>
            </a:r>
            <a:r>
              <a:rPr lang="ar-IQ" dirty="0"/>
              <a:t> </a:t>
            </a:r>
            <a:r>
              <a:rPr lang="en-US" dirty="0"/>
              <a:t>one currency relative to other currencies. It is also a decline or devaluation in the value of the dollar , since more dollars are necessary to purchase one pound. If the dollar prices of the pound fall to $1.40 that is a devaluation of the pound but a revaluation of the dollar. </a:t>
            </a:r>
          </a:p>
          <a:p>
            <a:pPr marL="0" indent="0" algn="l">
              <a:buNone/>
            </a:pPr>
            <a:r>
              <a:rPr lang="en-US" b="1" dirty="0"/>
              <a:t>Devaluation</a:t>
            </a:r>
            <a:r>
              <a:rPr lang="en-US" dirty="0"/>
              <a:t> refers to a decrease in the value of one currency relative to other currencies.  </a:t>
            </a:r>
          </a:p>
          <a:p>
            <a:pPr marL="0" indent="0" algn="l">
              <a:buNone/>
            </a:pPr>
            <a:r>
              <a:rPr lang="en-US" dirty="0"/>
              <a:t> </a:t>
            </a:r>
            <a:endParaRPr lang="ar-IQ" dirty="0"/>
          </a:p>
        </p:txBody>
      </p:sp>
      <p:sp>
        <p:nvSpPr>
          <p:cNvPr id="4" name="Date Placeholder 3"/>
          <p:cNvSpPr>
            <a:spLocks noGrp="1"/>
          </p:cNvSpPr>
          <p:nvPr>
            <p:ph type="dt" sz="half" idx="10"/>
          </p:nvPr>
        </p:nvSpPr>
        <p:spPr/>
        <p:txBody>
          <a:bodyPr/>
          <a:lstStyle/>
          <a:p>
            <a:fld id="{7E692612-38F3-4717-9B8A-8E3CDF4FD26F}" type="datetime1">
              <a:rPr lang="en-US" smtClean="0"/>
              <a:t>11/28/2021</a:t>
            </a:fld>
            <a:endParaRPr lang="ar-IQ"/>
          </a:p>
        </p:txBody>
      </p:sp>
      <p:sp>
        <p:nvSpPr>
          <p:cNvPr id="5" name="Footer Placeholder 4"/>
          <p:cNvSpPr>
            <a:spLocks noGrp="1"/>
          </p:cNvSpPr>
          <p:nvPr>
            <p:ph type="ftr" sz="quarter" idx="11"/>
          </p:nvPr>
        </p:nvSpPr>
        <p:spPr/>
        <p:txBody>
          <a:bodyPr/>
          <a:lstStyle/>
          <a:p>
            <a:r>
              <a:rPr lang="en-US"/>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17</a:t>
            </a:fld>
            <a:endParaRPr lang="ar-IQ"/>
          </a:p>
        </p:txBody>
      </p:sp>
    </p:spTree>
    <p:extLst>
      <p:ext uri="{BB962C8B-B14F-4D97-AF65-F5344CB8AC3E}">
        <p14:creationId xmlns:p14="http://schemas.microsoft.com/office/powerpoint/2010/main" val="809813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Exchange rate risk</a:t>
            </a:r>
            <a:endParaRPr lang="ar-IQ" dirty="0"/>
          </a:p>
        </p:txBody>
      </p:sp>
      <p:sp>
        <p:nvSpPr>
          <p:cNvPr id="3" name="Content Placeholder 2"/>
          <p:cNvSpPr>
            <a:spLocks noGrp="1"/>
          </p:cNvSpPr>
          <p:nvPr>
            <p:ph idx="1"/>
          </p:nvPr>
        </p:nvSpPr>
        <p:spPr/>
        <p:txBody>
          <a:bodyPr/>
          <a:lstStyle/>
          <a:p>
            <a:pPr marL="0" indent="0" algn="l">
              <a:buNone/>
            </a:pPr>
            <a:r>
              <a:rPr lang="en-US" b="1" dirty="0"/>
              <a:t>Exchange rate risk </a:t>
            </a:r>
            <a:r>
              <a:rPr lang="en-US" dirty="0"/>
              <a:t>refers to the uncertainty associated with changes in the value of foreign currencies. </a:t>
            </a:r>
            <a:endParaRPr lang="ar-IQ" dirty="0"/>
          </a:p>
        </p:txBody>
      </p:sp>
      <p:sp>
        <p:nvSpPr>
          <p:cNvPr id="4" name="Date Placeholder 3"/>
          <p:cNvSpPr>
            <a:spLocks noGrp="1"/>
          </p:cNvSpPr>
          <p:nvPr>
            <p:ph type="dt" sz="half" idx="10"/>
          </p:nvPr>
        </p:nvSpPr>
        <p:spPr/>
        <p:txBody>
          <a:bodyPr/>
          <a:lstStyle/>
          <a:p>
            <a:fld id="{7E692612-38F3-4717-9B8A-8E3CDF4FD26F}" type="datetime1">
              <a:rPr lang="en-US" smtClean="0"/>
              <a:t>11/28/2021</a:t>
            </a:fld>
            <a:endParaRPr lang="ar-IQ"/>
          </a:p>
        </p:txBody>
      </p:sp>
      <p:sp>
        <p:nvSpPr>
          <p:cNvPr id="5" name="Footer Placeholder 4"/>
          <p:cNvSpPr>
            <a:spLocks noGrp="1"/>
          </p:cNvSpPr>
          <p:nvPr>
            <p:ph type="ftr" sz="quarter" idx="11"/>
          </p:nvPr>
        </p:nvSpPr>
        <p:spPr/>
        <p:txBody>
          <a:bodyPr/>
          <a:lstStyle/>
          <a:p>
            <a:r>
              <a:rPr lang="en-US"/>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18</a:t>
            </a:fld>
            <a:endParaRPr lang="ar-IQ"/>
          </a:p>
        </p:txBody>
      </p:sp>
    </p:spTree>
    <p:extLst>
      <p:ext uri="{BB962C8B-B14F-4D97-AF65-F5344CB8AC3E}">
        <p14:creationId xmlns:p14="http://schemas.microsoft.com/office/powerpoint/2010/main" val="1119463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Unsystematic risk </a:t>
            </a:r>
            <a:endParaRPr lang="ar-IQ" dirty="0"/>
          </a:p>
        </p:txBody>
      </p:sp>
      <p:sp>
        <p:nvSpPr>
          <p:cNvPr id="3" name="Content Placeholder 2"/>
          <p:cNvSpPr>
            <a:spLocks noGrp="1"/>
          </p:cNvSpPr>
          <p:nvPr>
            <p:ph idx="1"/>
          </p:nvPr>
        </p:nvSpPr>
        <p:spPr/>
        <p:txBody>
          <a:bodyPr/>
          <a:lstStyle/>
          <a:p>
            <a:pPr marL="0" indent="0" algn="l">
              <a:buNone/>
            </a:pPr>
            <a:r>
              <a:rPr lang="en-US" dirty="0"/>
              <a:t>Unsystematic risk  refers to the risk associated with individual events that affect a particular security .unsystematic risk also referred to as diversifiable risk , depends on factors that are unique to the specific assets . For example, a firms earning may decline because of a strike . The sources of unsystematic risk may be subdivided into two general classification , business risk and financial risk.  </a:t>
            </a:r>
            <a:endParaRPr lang="ar-IQ" dirty="0"/>
          </a:p>
        </p:txBody>
      </p:sp>
      <p:sp>
        <p:nvSpPr>
          <p:cNvPr id="4" name="Date Placeholder 3"/>
          <p:cNvSpPr>
            <a:spLocks noGrp="1"/>
          </p:cNvSpPr>
          <p:nvPr>
            <p:ph type="dt" sz="half" idx="10"/>
          </p:nvPr>
        </p:nvSpPr>
        <p:spPr/>
        <p:txBody>
          <a:bodyPr/>
          <a:lstStyle/>
          <a:p>
            <a:fld id="{7E692612-38F3-4717-9B8A-8E3CDF4FD26F}" type="datetime1">
              <a:rPr lang="en-US" smtClean="0"/>
              <a:t>11/28/2021</a:t>
            </a:fld>
            <a:endParaRPr lang="ar-IQ"/>
          </a:p>
        </p:txBody>
      </p:sp>
      <p:sp>
        <p:nvSpPr>
          <p:cNvPr id="5" name="Footer Placeholder 4"/>
          <p:cNvSpPr>
            <a:spLocks noGrp="1"/>
          </p:cNvSpPr>
          <p:nvPr>
            <p:ph type="ftr" sz="quarter" idx="11"/>
          </p:nvPr>
        </p:nvSpPr>
        <p:spPr/>
        <p:txBody>
          <a:bodyPr/>
          <a:lstStyle/>
          <a:p>
            <a:r>
              <a:rPr lang="en-US"/>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19</a:t>
            </a:fld>
            <a:endParaRPr lang="ar-IQ"/>
          </a:p>
        </p:txBody>
      </p:sp>
    </p:spTree>
    <p:extLst>
      <p:ext uri="{BB962C8B-B14F-4D97-AF65-F5344CB8AC3E}">
        <p14:creationId xmlns:p14="http://schemas.microsoft.com/office/powerpoint/2010/main" val="2258571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 </a:t>
            </a:r>
            <a:endParaRPr lang="ar-IQ" dirty="0"/>
          </a:p>
        </p:txBody>
      </p:sp>
      <p:sp>
        <p:nvSpPr>
          <p:cNvPr id="3" name="Content Placeholder 2"/>
          <p:cNvSpPr>
            <a:spLocks noGrp="1"/>
          </p:cNvSpPr>
          <p:nvPr>
            <p:ph idx="1"/>
          </p:nvPr>
        </p:nvSpPr>
        <p:spPr/>
        <p:txBody>
          <a:bodyPr>
            <a:normAutofit fontScale="92500"/>
          </a:bodyPr>
          <a:lstStyle/>
          <a:p>
            <a:pPr marL="0" indent="0" algn="l">
              <a:buNone/>
            </a:pPr>
            <a:r>
              <a:rPr lang="en-US" dirty="0"/>
              <a:t>Investments are made to earn a return , but to earn the return you must accept the possibility of loss . Portfolio theory is concerned with risk and return . Its purpose is to determine the contribution of risk and return that allows the investor to achieve the highest return for a given level of risk. </a:t>
            </a:r>
          </a:p>
          <a:p>
            <a:pPr marL="0" indent="0" algn="l">
              <a:buNone/>
            </a:pPr>
            <a:r>
              <a:rPr lang="en-US" dirty="0"/>
              <a:t>The expected return is the sum of anticipated dividends yield and capital gains or price appreciation. </a:t>
            </a:r>
            <a:endParaRPr lang="ar-IQ" dirty="0"/>
          </a:p>
        </p:txBody>
      </p:sp>
      <p:sp>
        <p:nvSpPr>
          <p:cNvPr id="4" name="Date Placeholder 3"/>
          <p:cNvSpPr>
            <a:spLocks noGrp="1"/>
          </p:cNvSpPr>
          <p:nvPr>
            <p:ph type="dt" sz="half" idx="10"/>
          </p:nvPr>
        </p:nvSpPr>
        <p:spPr/>
        <p:txBody>
          <a:bodyPr/>
          <a:lstStyle/>
          <a:p>
            <a:fld id="{B50355E1-62B8-43D8-9057-A938376DCF1E}" type="datetime1">
              <a:rPr lang="en-US" smtClean="0"/>
              <a:t>11/28/2021</a:t>
            </a:fld>
            <a:endParaRPr lang="ar-IQ"/>
          </a:p>
        </p:txBody>
      </p:sp>
      <p:sp>
        <p:nvSpPr>
          <p:cNvPr id="5" name="Footer Placeholder 4"/>
          <p:cNvSpPr>
            <a:spLocks noGrp="1"/>
          </p:cNvSpPr>
          <p:nvPr>
            <p:ph type="ftr" sz="quarter" idx="11"/>
          </p:nvPr>
        </p:nvSpPr>
        <p:spPr/>
        <p:txBody>
          <a:bodyPr/>
          <a:lstStyle/>
          <a:p>
            <a:r>
              <a:rPr lang="en-US" dirty="0"/>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2</a:t>
            </a:fld>
            <a:endParaRPr lang="ar-IQ"/>
          </a:p>
        </p:txBody>
      </p:sp>
    </p:spTree>
    <p:extLst>
      <p:ext uri="{BB962C8B-B14F-4D97-AF65-F5344CB8AC3E}">
        <p14:creationId xmlns:p14="http://schemas.microsoft.com/office/powerpoint/2010/main" val="36560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risk </a:t>
            </a:r>
            <a:endParaRPr lang="ar-IQ" dirty="0"/>
          </a:p>
        </p:txBody>
      </p:sp>
      <p:sp>
        <p:nvSpPr>
          <p:cNvPr id="3" name="Content Placeholder 2"/>
          <p:cNvSpPr>
            <a:spLocks noGrp="1"/>
          </p:cNvSpPr>
          <p:nvPr>
            <p:ph idx="1"/>
          </p:nvPr>
        </p:nvSpPr>
        <p:spPr/>
        <p:txBody>
          <a:bodyPr/>
          <a:lstStyle/>
          <a:p>
            <a:pPr marL="0" indent="0" algn="l">
              <a:buNone/>
            </a:pPr>
            <a:r>
              <a:rPr lang="en-US" dirty="0"/>
              <a:t>Business risk  is refers to the risk associated with the nature of a business. Business risk is the risk associated with the nature of the company it self. Not all </a:t>
            </a:r>
            <a:r>
              <a:rPr lang="en-US" dirty="0" err="1"/>
              <a:t>all</a:t>
            </a:r>
            <a:r>
              <a:rPr lang="en-US" dirty="0"/>
              <a:t> businesses are equally risky. Drilling of new oil deposits is more risky than running a commercial bank. The chance of finding oil may be slim, and only one of many new wells may actually produce oil and earn a positive return.  </a:t>
            </a:r>
            <a:endParaRPr lang="ar-IQ" dirty="0"/>
          </a:p>
        </p:txBody>
      </p:sp>
      <p:sp>
        <p:nvSpPr>
          <p:cNvPr id="4" name="Date Placeholder 3"/>
          <p:cNvSpPr>
            <a:spLocks noGrp="1"/>
          </p:cNvSpPr>
          <p:nvPr>
            <p:ph type="dt" sz="half" idx="10"/>
          </p:nvPr>
        </p:nvSpPr>
        <p:spPr/>
        <p:txBody>
          <a:bodyPr/>
          <a:lstStyle/>
          <a:p>
            <a:fld id="{7E692612-38F3-4717-9B8A-8E3CDF4FD26F}" type="datetime1">
              <a:rPr lang="en-US" smtClean="0"/>
              <a:t>11/28/2021</a:t>
            </a:fld>
            <a:endParaRPr lang="ar-IQ"/>
          </a:p>
        </p:txBody>
      </p:sp>
      <p:sp>
        <p:nvSpPr>
          <p:cNvPr id="5" name="Footer Placeholder 4"/>
          <p:cNvSpPr>
            <a:spLocks noGrp="1"/>
          </p:cNvSpPr>
          <p:nvPr>
            <p:ph type="ftr" sz="quarter" idx="11"/>
          </p:nvPr>
        </p:nvSpPr>
        <p:spPr/>
        <p:txBody>
          <a:bodyPr/>
          <a:lstStyle/>
          <a:p>
            <a:r>
              <a:rPr lang="en-US"/>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20</a:t>
            </a:fld>
            <a:endParaRPr lang="ar-IQ"/>
          </a:p>
        </p:txBody>
      </p:sp>
    </p:spTree>
    <p:extLst>
      <p:ext uri="{BB962C8B-B14F-4D97-AF65-F5344CB8AC3E}">
        <p14:creationId xmlns:p14="http://schemas.microsoft.com/office/powerpoint/2010/main" val="3732104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Risk </a:t>
            </a:r>
            <a:endParaRPr lang="ar-IQ" dirty="0"/>
          </a:p>
        </p:txBody>
      </p:sp>
      <p:sp>
        <p:nvSpPr>
          <p:cNvPr id="3" name="Content Placeholder 2"/>
          <p:cNvSpPr>
            <a:spLocks noGrp="1"/>
          </p:cNvSpPr>
          <p:nvPr>
            <p:ph idx="1"/>
          </p:nvPr>
        </p:nvSpPr>
        <p:spPr/>
        <p:txBody>
          <a:bodyPr/>
          <a:lstStyle/>
          <a:p>
            <a:pPr marL="0" indent="0" algn="l">
              <a:buNone/>
            </a:pPr>
            <a:r>
              <a:rPr lang="en-US" dirty="0"/>
              <a:t>Financial risk refers that the risk associated with a firm sources of financing . Borrowing funds to finance a business may increase risk, because creditors require that the borrower meet certain terms to obtain the funds. The most common of these requirements is the paying of interest and repayment of principle. The creditor can ( an actually does ) demand collateral or restriction on dividend payments to shareholders. </a:t>
            </a:r>
            <a:endParaRPr lang="ar-IQ" dirty="0"/>
          </a:p>
        </p:txBody>
      </p:sp>
      <p:sp>
        <p:nvSpPr>
          <p:cNvPr id="4" name="Date Placeholder 3"/>
          <p:cNvSpPr>
            <a:spLocks noGrp="1"/>
          </p:cNvSpPr>
          <p:nvPr>
            <p:ph type="dt" sz="half" idx="10"/>
          </p:nvPr>
        </p:nvSpPr>
        <p:spPr/>
        <p:txBody>
          <a:bodyPr/>
          <a:lstStyle/>
          <a:p>
            <a:fld id="{7E692612-38F3-4717-9B8A-8E3CDF4FD26F}" type="datetime1">
              <a:rPr lang="en-US" smtClean="0"/>
              <a:t>11/28/2021</a:t>
            </a:fld>
            <a:endParaRPr lang="ar-IQ"/>
          </a:p>
        </p:txBody>
      </p:sp>
      <p:sp>
        <p:nvSpPr>
          <p:cNvPr id="5" name="Footer Placeholder 4"/>
          <p:cNvSpPr>
            <a:spLocks noGrp="1"/>
          </p:cNvSpPr>
          <p:nvPr>
            <p:ph type="ftr" sz="quarter" idx="11"/>
          </p:nvPr>
        </p:nvSpPr>
        <p:spPr/>
        <p:txBody>
          <a:bodyPr/>
          <a:lstStyle/>
          <a:p>
            <a:r>
              <a:rPr lang="en-US"/>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21</a:t>
            </a:fld>
            <a:endParaRPr lang="ar-IQ"/>
          </a:p>
        </p:txBody>
      </p:sp>
    </p:spTree>
    <p:extLst>
      <p:ext uri="{BB962C8B-B14F-4D97-AF65-F5344CB8AC3E}">
        <p14:creationId xmlns:p14="http://schemas.microsoft.com/office/powerpoint/2010/main" val="4225043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 ( portfolio ) risk </a:t>
            </a:r>
            <a:endParaRPr lang="ar-IQ" dirty="0"/>
          </a:p>
        </p:txBody>
      </p:sp>
      <p:sp>
        <p:nvSpPr>
          <p:cNvPr id="3" name="Content Placeholder 2"/>
          <p:cNvSpPr>
            <a:spLocks noGrp="1"/>
          </p:cNvSpPr>
          <p:nvPr>
            <p:ph idx="1"/>
          </p:nvPr>
        </p:nvSpPr>
        <p:spPr/>
        <p:txBody>
          <a:bodyPr/>
          <a:lstStyle/>
          <a:p>
            <a:pPr marL="0" indent="0" algn="l">
              <a:buNone/>
            </a:pPr>
            <a:r>
              <a:rPr lang="en-US" dirty="0"/>
              <a:t>Portfolio Risk  refers to the combination of systematic and unsystematic risk that the investor bears. Unsystematic risk may be significantly reduced through diversification.  </a:t>
            </a:r>
            <a:endParaRPr lang="ar-IQ" dirty="0"/>
          </a:p>
        </p:txBody>
      </p:sp>
      <p:sp>
        <p:nvSpPr>
          <p:cNvPr id="4" name="Date Placeholder 3"/>
          <p:cNvSpPr>
            <a:spLocks noGrp="1"/>
          </p:cNvSpPr>
          <p:nvPr>
            <p:ph type="dt" sz="half" idx="10"/>
          </p:nvPr>
        </p:nvSpPr>
        <p:spPr/>
        <p:txBody>
          <a:bodyPr/>
          <a:lstStyle/>
          <a:p>
            <a:fld id="{7E692612-38F3-4717-9B8A-8E3CDF4FD26F}" type="datetime1">
              <a:rPr lang="en-US" smtClean="0"/>
              <a:t>11/28/2021</a:t>
            </a:fld>
            <a:endParaRPr lang="ar-IQ"/>
          </a:p>
        </p:txBody>
      </p:sp>
      <p:sp>
        <p:nvSpPr>
          <p:cNvPr id="5" name="Footer Placeholder 4"/>
          <p:cNvSpPr>
            <a:spLocks noGrp="1"/>
          </p:cNvSpPr>
          <p:nvPr>
            <p:ph type="ftr" sz="quarter" idx="11"/>
          </p:nvPr>
        </p:nvSpPr>
        <p:spPr/>
        <p:txBody>
          <a:bodyPr/>
          <a:lstStyle/>
          <a:p>
            <a:r>
              <a:rPr lang="en-US"/>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22</a:t>
            </a:fld>
            <a:endParaRPr lang="ar-IQ"/>
          </a:p>
        </p:txBody>
      </p:sp>
    </p:spTree>
    <p:extLst>
      <p:ext uri="{BB962C8B-B14F-4D97-AF65-F5344CB8AC3E}">
        <p14:creationId xmlns:p14="http://schemas.microsoft.com/office/powerpoint/2010/main" val="19027161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Diversification </a:t>
            </a:r>
            <a:endParaRPr lang="ar-IQ" dirty="0"/>
          </a:p>
        </p:txBody>
      </p:sp>
      <p:sp>
        <p:nvSpPr>
          <p:cNvPr id="3" name="Content Placeholder 2"/>
          <p:cNvSpPr>
            <a:spLocks noGrp="1"/>
          </p:cNvSpPr>
          <p:nvPr>
            <p:ph idx="1"/>
          </p:nvPr>
        </p:nvSpPr>
        <p:spPr/>
        <p:txBody>
          <a:bodyPr>
            <a:normAutofit lnSpcReduction="10000"/>
          </a:bodyPr>
          <a:lstStyle/>
          <a:p>
            <a:pPr marL="0" indent="0" algn="l">
              <a:buNone/>
            </a:pPr>
            <a:r>
              <a:rPr lang="en-US" dirty="0"/>
              <a:t>Diversification refers to the process of accumulating different securities to reduce the risk of loss. Diversification occurs when the investor purchase  the securities of different firms in a different economic sectors and in different geographic regions. Buying the stock of five telecommunication companies is not considered diversification, because the events that affect one company tend to affect the others. </a:t>
            </a:r>
            <a:endParaRPr lang="ar-IQ" dirty="0"/>
          </a:p>
        </p:txBody>
      </p:sp>
      <p:sp>
        <p:nvSpPr>
          <p:cNvPr id="4" name="Date Placeholder 3"/>
          <p:cNvSpPr>
            <a:spLocks noGrp="1"/>
          </p:cNvSpPr>
          <p:nvPr>
            <p:ph type="dt" sz="half" idx="10"/>
          </p:nvPr>
        </p:nvSpPr>
        <p:spPr/>
        <p:txBody>
          <a:bodyPr/>
          <a:lstStyle/>
          <a:p>
            <a:fld id="{7E692612-38F3-4717-9B8A-8E3CDF4FD26F}" type="datetime1">
              <a:rPr lang="en-US" smtClean="0"/>
              <a:t>11/28/2021</a:t>
            </a:fld>
            <a:endParaRPr lang="ar-IQ"/>
          </a:p>
        </p:txBody>
      </p:sp>
      <p:sp>
        <p:nvSpPr>
          <p:cNvPr id="5" name="Footer Placeholder 4"/>
          <p:cNvSpPr>
            <a:spLocks noGrp="1"/>
          </p:cNvSpPr>
          <p:nvPr>
            <p:ph type="ftr" sz="quarter" idx="11"/>
          </p:nvPr>
        </p:nvSpPr>
        <p:spPr/>
        <p:txBody>
          <a:bodyPr/>
          <a:lstStyle/>
          <a:p>
            <a:r>
              <a:rPr lang="en-US"/>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23</a:t>
            </a:fld>
            <a:endParaRPr lang="ar-IQ"/>
          </a:p>
        </p:txBody>
      </p:sp>
    </p:spTree>
    <p:extLst>
      <p:ext uri="{BB962C8B-B14F-4D97-AF65-F5344CB8AC3E}">
        <p14:creationId xmlns:p14="http://schemas.microsoft.com/office/powerpoint/2010/main" val="19822571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
        <p:nvSpPr>
          <p:cNvPr id="4" name="Date Placeholder 3"/>
          <p:cNvSpPr>
            <a:spLocks noGrp="1"/>
          </p:cNvSpPr>
          <p:nvPr>
            <p:ph type="dt" sz="half" idx="10"/>
          </p:nvPr>
        </p:nvSpPr>
        <p:spPr/>
        <p:txBody>
          <a:bodyPr/>
          <a:lstStyle/>
          <a:p>
            <a:fld id="{7E692612-38F3-4717-9B8A-8E3CDF4FD26F}" type="datetime1">
              <a:rPr lang="en-US" smtClean="0"/>
              <a:t>11/28/2021</a:t>
            </a:fld>
            <a:endParaRPr lang="ar-IQ"/>
          </a:p>
        </p:txBody>
      </p:sp>
      <p:sp>
        <p:nvSpPr>
          <p:cNvPr id="5" name="Footer Placeholder 4"/>
          <p:cNvSpPr>
            <a:spLocks noGrp="1"/>
          </p:cNvSpPr>
          <p:nvPr>
            <p:ph type="ftr" sz="quarter" idx="11"/>
          </p:nvPr>
        </p:nvSpPr>
        <p:spPr/>
        <p:txBody>
          <a:bodyPr/>
          <a:lstStyle/>
          <a:p>
            <a:r>
              <a:rPr lang="en-US"/>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24</a:t>
            </a:fld>
            <a:endParaRPr lang="ar-IQ"/>
          </a:p>
        </p:txBody>
      </p:sp>
    </p:spTree>
    <p:extLst>
      <p:ext uri="{BB962C8B-B14F-4D97-AF65-F5344CB8AC3E}">
        <p14:creationId xmlns:p14="http://schemas.microsoft.com/office/powerpoint/2010/main" val="29603752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for the chapter </a:t>
            </a:r>
            <a:endParaRPr lang="ar-IQ" dirty="0"/>
          </a:p>
        </p:txBody>
      </p:sp>
      <p:sp>
        <p:nvSpPr>
          <p:cNvPr id="3" name="Content Placeholder 2"/>
          <p:cNvSpPr>
            <a:spLocks noGrp="1"/>
          </p:cNvSpPr>
          <p:nvPr>
            <p:ph idx="1"/>
          </p:nvPr>
        </p:nvSpPr>
        <p:spPr/>
        <p:txBody>
          <a:bodyPr/>
          <a:lstStyle/>
          <a:p>
            <a:pPr algn="l"/>
            <a:endParaRPr lang="ar-IQ" b="1" dirty="0"/>
          </a:p>
        </p:txBody>
      </p:sp>
      <p:sp>
        <p:nvSpPr>
          <p:cNvPr id="4" name="Date Placeholder 3"/>
          <p:cNvSpPr>
            <a:spLocks noGrp="1"/>
          </p:cNvSpPr>
          <p:nvPr>
            <p:ph type="dt" sz="half" idx="10"/>
          </p:nvPr>
        </p:nvSpPr>
        <p:spPr/>
        <p:txBody>
          <a:bodyPr/>
          <a:lstStyle/>
          <a:p>
            <a:fld id="{7E692612-38F3-4717-9B8A-8E3CDF4FD26F}" type="datetime1">
              <a:rPr lang="en-US" smtClean="0"/>
              <a:t>11/28/2021</a:t>
            </a:fld>
            <a:endParaRPr lang="ar-IQ"/>
          </a:p>
        </p:txBody>
      </p:sp>
      <p:sp>
        <p:nvSpPr>
          <p:cNvPr id="5" name="Footer Placeholder 4"/>
          <p:cNvSpPr>
            <a:spLocks noGrp="1"/>
          </p:cNvSpPr>
          <p:nvPr>
            <p:ph type="ftr" sz="quarter" idx="11"/>
          </p:nvPr>
        </p:nvSpPr>
        <p:spPr/>
        <p:txBody>
          <a:bodyPr/>
          <a:lstStyle/>
          <a:p>
            <a:r>
              <a:rPr lang="en-US"/>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25</a:t>
            </a:fld>
            <a:endParaRPr lang="ar-IQ"/>
          </a:p>
        </p:txBody>
      </p:sp>
    </p:spTree>
    <p:extLst>
      <p:ext uri="{BB962C8B-B14F-4D97-AF65-F5344CB8AC3E}">
        <p14:creationId xmlns:p14="http://schemas.microsoft.com/office/powerpoint/2010/main" val="24711820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endParaRPr lang="ar-IQ" dirty="0"/>
          </a:p>
        </p:txBody>
      </p:sp>
      <p:sp>
        <p:nvSpPr>
          <p:cNvPr id="3" name="Content Placeholder 2"/>
          <p:cNvSpPr>
            <a:spLocks noGrp="1"/>
          </p:cNvSpPr>
          <p:nvPr>
            <p:ph idx="1"/>
          </p:nvPr>
        </p:nvSpPr>
        <p:spPr/>
        <p:txBody>
          <a:bodyPr/>
          <a:lstStyle/>
          <a:p>
            <a:endParaRPr lang="ar-IQ"/>
          </a:p>
        </p:txBody>
      </p:sp>
      <p:sp>
        <p:nvSpPr>
          <p:cNvPr id="4" name="Date Placeholder 3"/>
          <p:cNvSpPr>
            <a:spLocks noGrp="1"/>
          </p:cNvSpPr>
          <p:nvPr>
            <p:ph type="dt" sz="half" idx="10"/>
          </p:nvPr>
        </p:nvSpPr>
        <p:spPr/>
        <p:txBody>
          <a:bodyPr/>
          <a:lstStyle/>
          <a:p>
            <a:fld id="{7E692612-38F3-4717-9B8A-8E3CDF4FD26F}" type="datetime1">
              <a:rPr lang="en-US" smtClean="0"/>
              <a:t>11/28/2021</a:t>
            </a:fld>
            <a:endParaRPr lang="ar-IQ"/>
          </a:p>
        </p:txBody>
      </p:sp>
      <p:sp>
        <p:nvSpPr>
          <p:cNvPr id="5" name="Footer Placeholder 4"/>
          <p:cNvSpPr>
            <a:spLocks noGrp="1"/>
          </p:cNvSpPr>
          <p:nvPr>
            <p:ph type="ftr" sz="quarter" idx="11"/>
          </p:nvPr>
        </p:nvSpPr>
        <p:spPr/>
        <p:txBody>
          <a:bodyPr/>
          <a:lstStyle/>
          <a:p>
            <a:r>
              <a:rPr lang="en-US" dirty="0"/>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26</a:t>
            </a:fld>
            <a:endParaRPr lang="ar-IQ"/>
          </a:p>
        </p:txBody>
      </p:sp>
    </p:spTree>
    <p:extLst>
      <p:ext uri="{BB962C8B-B14F-4D97-AF65-F5344CB8AC3E}">
        <p14:creationId xmlns:p14="http://schemas.microsoft.com/office/powerpoint/2010/main" val="2302149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Expected Return </a:t>
            </a:r>
            <a:endParaRPr lang="ar-IQ" dirty="0"/>
          </a:p>
        </p:txBody>
      </p:sp>
      <p:sp>
        <p:nvSpPr>
          <p:cNvPr id="3" name="Content Placeholder 2"/>
          <p:cNvSpPr>
            <a:spLocks noGrp="1"/>
          </p:cNvSpPr>
          <p:nvPr>
            <p:ph idx="1"/>
          </p:nvPr>
        </p:nvSpPr>
        <p:spPr/>
        <p:txBody>
          <a:bodyPr/>
          <a:lstStyle/>
          <a:p>
            <a:pPr marL="0" indent="0" algn="l">
              <a:buNone/>
            </a:pPr>
            <a:r>
              <a:rPr lang="en-US" dirty="0"/>
              <a:t>The first source is the flow of income that may be generated by the investment. A saving account generates interest income. The second source of return is capital appreciation . If an investor </a:t>
            </a:r>
            <a:r>
              <a:rPr lang="en-US" dirty="0" smtClean="0"/>
              <a:t>buys </a:t>
            </a:r>
            <a:r>
              <a:rPr lang="en-US" dirty="0"/>
              <a:t>stock and its price increases , the </a:t>
            </a:r>
            <a:r>
              <a:rPr lang="en-US" dirty="0" smtClean="0"/>
              <a:t>investor </a:t>
            </a:r>
            <a:r>
              <a:rPr lang="en-US" dirty="0"/>
              <a:t>receives a capital gain . All investments offer the investors potential income and /or capital appreciation . Some investments , like the saving account offer only income .   </a:t>
            </a:r>
            <a:endParaRPr lang="ar-IQ" dirty="0"/>
          </a:p>
        </p:txBody>
      </p:sp>
      <p:sp>
        <p:nvSpPr>
          <p:cNvPr id="4" name="Date Placeholder 3"/>
          <p:cNvSpPr>
            <a:spLocks noGrp="1"/>
          </p:cNvSpPr>
          <p:nvPr>
            <p:ph type="dt" sz="half" idx="10"/>
          </p:nvPr>
        </p:nvSpPr>
        <p:spPr/>
        <p:txBody>
          <a:bodyPr/>
          <a:lstStyle/>
          <a:p>
            <a:fld id="{6255E88F-01D0-4991-B479-15247043C9B9}" type="datetime1">
              <a:rPr lang="en-US" smtClean="0"/>
              <a:t>11/28/2021</a:t>
            </a:fld>
            <a:endParaRPr lang="ar-IQ"/>
          </a:p>
        </p:txBody>
      </p:sp>
      <p:sp>
        <p:nvSpPr>
          <p:cNvPr id="5" name="Footer Placeholder 4"/>
          <p:cNvSpPr>
            <a:spLocks noGrp="1"/>
          </p:cNvSpPr>
          <p:nvPr>
            <p:ph type="ftr" sz="quarter" idx="11"/>
          </p:nvPr>
        </p:nvSpPr>
        <p:spPr/>
        <p:txBody>
          <a:bodyPr/>
          <a:lstStyle/>
          <a:p>
            <a:r>
              <a:rPr lang="en-US" dirty="0"/>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3</a:t>
            </a:fld>
            <a:endParaRPr lang="ar-IQ"/>
          </a:p>
        </p:txBody>
      </p:sp>
    </p:spTree>
    <p:extLst>
      <p:ext uri="{BB962C8B-B14F-4D97-AF65-F5344CB8AC3E}">
        <p14:creationId xmlns:p14="http://schemas.microsoft.com/office/powerpoint/2010/main" val="57683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Expected Return </a:t>
            </a:r>
            <a:endParaRPr lang="ar-IQ"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pPr marL="0" indent="0" algn="l">
                  <a:buNone/>
                </a:pPr>
                <a:r>
                  <a:rPr lang="en-US" dirty="0"/>
                  <a:t>Expected Return is summarized in following equitation : </a:t>
                </a:r>
              </a:p>
              <a:p>
                <a:pPr marL="0" indent="0" algn="l">
                  <a:buNone/>
                </a:pPr>
                <a:r>
                  <a:rPr lang="en-US" dirty="0"/>
                  <a:t>E(g </a:t>
                </a:r>
                <a:r>
                  <a:rPr lang="en-US" sz="2800" dirty="0"/>
                  <a:t>).</a:t>
                </a:r>
                <a:r>
                  <a:rPr lang="ar-IQ" sz="2800" dirty="0"/>
                  <a:t> + </a:t>
                </a:r>
                <a:r>
                  <a:rPr lang="en-US" sz="2800" dirty="0"/>
                  <a:t>E(r) = </a:t>
                </a:r>
                <a14:m>
                  <m:oMath xmlns:m="http://schemas.openxmlformats.org/officeDocument/2006/math">
                    <m:f>
                      <m:fPr>
                        <m:ctrlPr>
                          <a:rPr lang="en-US" sz="2800" i="1" smtClean="0">
                            <a:latin typeface="Cambria Math"/>
                          </a:rPr>
                        </m:ctrlPr>
                      </m:fPr>
                      <m:num>
                        <m:r>
                          <a:rPr lang="en-US" sz="2800" b="0" i="1" smtClean="0">
                            <a:latin typeface="Cambria Math"/>
                          </a:rPr>
                          <m:t>𝐸</m:t>
                        </m:r>
                        <m:d>
                          <m:dPr>
                            <m:ctrlPr>
                              <a:rPr lang="en-US" sz="2800" b="0" i="1" smtClean="0">
                                <a:latin typeface="Cambria Math"/>
                              </a:rPr>
                            </m:ctrlPr>
                          </m:dPr>
                          <m:e>
                            <m:r>
                              <a:rPr lang="en-US" sz="2800" b="0" i="1" smtClean="0">
                                <a:latin typeface="Cambria Math"/>
                              </a:rPr>
                              <m:t>𝐷</m:t>
                            </m:r>
                            <m:r>
                              <a:rPr lang="en-US" sz="2800" b="0" i="1" smtClean="0">
                                <a:latin typeface="Cambria Math"/>
                              </a:rPr>
                              <m:t> </m:t>
                            </m:r>
                          </m:e>
                        </m:d>
                      </m:num>
                      <m:den>
                        <m:r>
                          <a:rPr lang="en-US" sz="2800" b="0" i="1" smtClean="0">
                            <a:latin typeface="Cambria Math"/>
                          </a:rPr>
                          <m:t>𝑝</m:t>
                        </m:r>
                      </m:den>
                    </m:f>
                  </m:oMath>
                </a14:m>
                <a:endParaRPr lang="en-US" sz="2800" dirty="0"/>
              </a:p>
              <a:p>
                <a:pPr marL="0" indent="0" algn="l">
                  <a:buNone/>
                </a:pPr>
                <a:r>
                  <a:rPr lang="en-US" sz="2800" dirty="0"/>
                  <a:t>Where : </a:t>
                </a:r>
              </a:p>
              <a:p>
                <a:pPr marL="0" indent="0" algn="l">
                  <a:buNone/>
                </a:pPr>
                <a:r>
                  <a:rPr lang="en-US" sz="2800" dirty="0"/>
                  <a:t>E(r ) the expected return ( as a percentage ) </a:t>
                </a:r>
              </a:p>
              <a:p>
                <a:pPr marL="0" indent="0" algn="l">
                  <a:buNone/>
                </a:pPr>
                <a:r>
                  <a:rPr lang="en-US" sz="2800" dirty="0"/>
                  <a:t>E(D ) the expected dividends ( or interest in the case of debt instrument ) </a:t>
                </a:r>
              </a:p>
              <a:p>
                <a:pPr marL="0" indent="0" algn="l">
                  <a:buNone/>
                </a:pPr>
                <a:r>
                  <a:rPr lang="en-US" sz="2800" dirty="0"/>
                  <a:t>P   the price of the asset</a:t>
                </a:r>
              </a:p>
              <a:p>
                <a:pPr marL="0" indent="0" algn="l">
                  <a:buNone/>
                </a:pPr>
                <a:r>
                  <a:rPr lang="en-US" sz="2800" dirty="0"/>
                  <a:t>E( g ) the expected growth of the value of assets.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778" t="-2830" r="-667" b="-2156"/>
                </a:stretch>
              </a:blipFill>
            </p:spPr>
            <p:txBody>
              <a:bodyPr/>
              <a:lstStyle/>
              <a:p>
                <a:r>
                  <a:rPr lang="ar-IQ">
                    <a:noFill/>
                  </a:rPr>
                  <a:t> </a:t>
                </a:r>
              </a:p>
            </p:txBody>
          </p:sp>
        </mc:Fallback>
      </mc:AlternateContent>
      <p:sp>
        <p:nvSpPr>
          <p:cNvPr id="4" name="Date Placeholder 3"/>
          <p:cNvSpPr>
            <a:spLocks noGrp="1"/>
          </p:cNvSpPr>
          <p:nvPr>
            <p:ph type="dt" sz="half" idx="10"/>
          </p:nvPr>
        </p:nvSpPr>
        <p:spPr/>
        <p:txBody>
          <a:bodyPr/>
          <a:lstStyle/>
          <a:p>
            <a:fld id="{CA816175-595C-48D0-AE5F-9D8B8406A66D}" type="datetime1">
              <a:rPr lang="en-US" smtClean="0"/>
              <a:t>11/28/2021</a:t>
            </a:fld>
            <a:endParaRPr lang="ar-IQ"/>
          </a:p>
        </p:txBody>
      </p:sp>
      <p:sp>
        <p:nvSpPr>
          <p:cNvPr id="5" name="Footer Placeholder 4"/>
          <p:cNvSpPr>
            <a:spLocks noGrp="1"/>
          </p:cNvSpPr>
          <p:nvPr>
            <p:ph type="ftr" sz="quarter" idx="11"/>
          </p:nvPr>
        </p:nvSpPr>
        <p:spPr/>
        <p:txBody>
          <a:bodyPr/>
          <a:lstStyle/>
          <a:p>
            <a:r>
              <a:rPr lang="en-US" dirty="0"/>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4</a:t>
            </a:fld>
            <a:endParaRPr lang="ar-IQ"/>
          </a:p>
        </p:txBody>
      </p:sp>
    </p:spTree>
    <p:extLst>
      <p:ext uri="{BB962C8B-B14F-4D97-AF65-F5344CB8AC3E}">
        <p14:creationId xmlns:p14="http://schemas.microsoft.com/office/powerpoint/2010/main" val="4161925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t>
            </a:r>
            <a:endParaRPr lang="ar-IQ"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624012"/>
                <a:ext cx="8229600" cy="4525963"/>
              </a:xfrm>
            </p:spPr>
            <p:txBody>
              <a:bodyPr/>
              <a:lstStyle/>
              <a:p>
                <a:pPr algn="l" rtl="0"/>
                <a:r>
                  <a:rPr lang="en-US" dirty="0" smtClean="0"/>
                  <a:t>If an investor buys </a:t>
                </a:r>
                <a:r>
                  <a:rPr lang="en-US" dirty="0"/>
                  <a:t>a stock for </a:t>
                </a:r>
                <a:r>
                  <a:rPr lang="en-US" dirty="0" smtClean="0"/>
                  <a:t>$10 </a:t>
                </a:r>
                <a:r>
                  <a:rPr lang="en-US" dirty="0"/>
                  <a:t>and expects to earn a </a:t>
                </a:r>
                <a:r>
                  <a:rPr lang="en-US" dirty="0" smtClean="0"/>
                  <a:t>dividend </a:t>
                </a:r>
                <a:r>
                  <a:rPr lang="en-US" dirty="0"/>
                  <a:t>of $0.60 and sell the stock for $12 so there is a capital gain of 20 percent </a:t>
                </a:r>
              </a:p>
              <a:p>
                <a:pPr algn="l" rtl="0"/>
                <a:r>
                  <a:rPr lang="en-US" dirty="0"/>
                  <a:t>{( $12-$10 ) / $10 } the expected </a:t>
                </a:r>
                <a:r>
                  <a:rPr lang="en-US" dirty="0" smtClean="0"/>
                  <a:t>growth.</a:t>
                </a:r>
                <a:endParaRPr lang="en-US" dirty="0"/>
              </a:p>
              <a:p>
                <a:pPr algn="l" rtl="0"/>
                <a:endParaRPr lang="en-US" dirty="0"/>
              </a:p>
              <a:p>
                <a:pPr marL="0" indent="0" algn="l" rtl="0">
                  <a:buNone/>
                </a:pPr>
                <a:r>
                  <a:rPr lang="ar-IQ" dirty="0" smtClean="0"/>
                  <a:t> </a:t>
                </a:r>
                <a:r>
                  <a:rPr lang="en-US" dirty="0"/>
                  <a:t>E(r) = </a:t>
                </a:r>
                <a14:m>
                  <m:oMath xmlns:m="http://schemas.openxmlformats.org/officeDocument/2006/math">
                    <m:f>
                      <m:fPr>
                        <m:ctrlPr>
                          <a:rPr lang="en-US" i="1" smtClean="0">
                            <a:latin typeface="Cambria Math"/>
                          </a:rPr>
                        </m:ctrlPr>
                      </m:fPr>
                      <m:num>
                        <m:r>
                          <a:rPr lang="en-US" b="0" i="1" smtClean="0">
                            <a:latin typeface="Cambria Math"/>
                          </a:rPr>
                          <m:t>$</m:t>
                        </m:r>
                        <m:r>
                          <a:rPr lang="en-US" b="0" i="1" smtClean="0">
                            <a:latin typeface="Cambria Math"/>
                          </a:rPr>
                          <m:t>0</m:t>
                        </m:r>
                        <m:r>
                          <a:rPr lang="en-US" b="0" i="1" smtClean="0">
                            <a:latin typeface="Cambria Math"/>
                          </a:rPr>
                          <m:t>.</m:t>
                        </m:r>
                        <m:r>
                          <a:rPr lang="en-US" b="0" i="1" smtClean="0">
                            <a:latin typeface="Cambria Math"/>
                          </a:rPr>
                          <m:t>60</m:t>
                        </m:r>
                      </m:num>
                      <m:den>
                        <m:r>
                          <a:rPr lang="en-US" b="0" i="1" smtClean="0">
                            <a:latin typeface="Cambria Math"/>
                          </a:rPr>
                          <m:t>$</m:t>
                        </m:r>
                        <m:r>
                          <a:rPr lang="en-US" b="0" i="1" smtClean="0">
                            <a:latin typeface="Cambria Math"/>
                          </a:rPr>
                          <m:t>10</m:t>
                        </m:r>
                      </m:den>
                    </m:f>
                    <m:r>
                      <a:rPr lang="en-US" b="0" i="0" smtClean="0">
                        <a:latin typeface="Cambria Math"/>
                      </a:rPr>
                      <m:t>+ .</m:t>
                    </m:r>
                    <m:r>
                      <a:rPr lang="en-US" b="0" i="0" smtClean="0">
                        <a:latin typeface="Cambria Math"/>
                      </a:rPr>
                      <m:t>20</m:t>
                    </m:r>
                    <m:r>
                      <a:rPr lang="en-US" b="0" i="0" smtClean="0">
                        <a:latin typeface="Cambria Math"/>
                      </a:rPr>
                      <m:t>=.</m:t>
                    </m:r>
                    <m:r>
                      <a:rPr lang="en-US" b="0" i="0" smtClean="0">
                        <a:latin typeface="Cambria Math"/>
                      </a:rPr>
                      <m:t>26</m:t>
                    </m:r>
                  </m:oMath>
                </a14:m>
                <a:endParaRPr lang="ar-IQ"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624012"/>
                <a:ext cx="8229600" cy="4525963"/>
              </a:xfrm>
              <a:blipFill rotWithShape="1">
                <a:blip r:embed="rId2"/>
                <a:stretch>
                  <a:fillRect l="-1926" t="-1750" r="-1407"/>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fld id="{97EAF7CD-DDC9-4B35-A286-2153F9617816}" type="datetime1">
              <a:rPr lang="en-US" smtClean="0"/>
              <a:t>11/28/2021</a:t>
            </a:fld>
            <a:endParaRPr lang="ar-IQ" dirty="0"/>
          </a:p>
        </p:txBody>
      </p:sp>
      <p:sp>
        <p:nvSpPr>
          <p:cNvPr id="5" name="Footer Placeholder 4"/>
          <p:cNvSpPr>
            <a:spLocks noGrp="1"/>
          </p:cNvSpPr>
          <p:nvPr>
            <p:ph type="ftr" sz="quarter" idx="11"/>
          </p:nvPr>
        </p:nvSpPr>
        <p:spPr/>
        <p:txBody>
          <a:bodyPr/>
          <a:lstStyle/>
          <a:p>
            <a:r>
              <a:rPr lang="en-US" dirty="0"/>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5</a:t>
            </a:fld>
            <a:endParaRPr lang="ar-IQ"/>
          </a:p>
        </p:txBody>
      </p:sp>
    </p:spTree>
    <p:extLst>
      <p:ext uri="{BB962C8B-B14F-4D97-AF65-F5344CB8AC3E}">
        <p14:creationId xmlns:p14="http://schemas.microsoft.com/office/powerpoint/2010/main" val="231965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Expected Return expressed as a probability </a:t>
            </a:r>
            <a:endParaRPr lang="ar-IQ" dirty="0"/>
          </a:p>
        </p:txBody>
      </p:sp>
      <p:sp>
        <p:nvSpPr>
          <p:cNvPr id="3" name="Content Placeholder 2"/>
          <p:cNvSpPr>
            <a:spLocks noGrp="1"/>
          </p:cNvSpPr>
          <p:nvPr>
            <p:ph idx="1"/>
          </p:nvPr>
        </p:nvSpPr>
        <p:spPr/>
        <p:txBody>
          <a:bodyPr>
            <a:normAutofit lnSpcReduction="10000"/>
          </a:bodyPr>
          <a:lstStyle/>
          <a:p>
            <a:pPr marL="0" indent="0" algn="l">
              <a:buNone/>
            </a:pPr>
            <a:r>
              <a:rPr lang="en-US" dirty="0"/>
              <a:t>Probability theory </a:t>
            </a:r>
            <a:r>
              <a:rPr lang="en-US" dirty="0" smtClean="0"/>
              <a:t>measures or </a:t>
            </a:r>
            <a:r>
              <a:rPr lang="en-US" dirty="0"/>
              <a:t>indicates the </a:t>
            </a:r>
            <a:r>
              <a:rPr lang="en-US" dirty="0" smtClean="0"/>
              <a:t>likelihood </a:t>
            </a:r>
            <a:r>
              <a:rPr lang="en-US" dirty="0"/>
              <a:t>of something occurring. If you are certain that something will happen . The probability is 100 percent .the sum of all probabilities of the possible outcomes is 100 percent . The expected value ( the anticipated outcomes ) is the sum of each outcome multiplied by the probability of occurrences . For example an investor is considering purchasing a stock .   </a:t>
            </a:r>
            <a:endParaRPr lang="ar-IQ" dirty="0"/>
          </a:p>
        </p:txBody>
      </p:sp>
      <p:sp>
        <p:nvSpPr>
          <p:cNvPr id="4" name="Date Placeholder 3"/>
          <p:cNvSpPr>
            <a:spLocks noGrp="1"/>
          </p:cNvSpPr>
          <p:nvPr>
            <p:ph type="dt" sz="half" idx="10"/>
          </p:nvPr>
        </p:nvSpPr>
        <p:spPr/>
        <p:txBody>
          <a:bodyPr/>
          <a:lstStyle/>
          <a:p>
            <a:fld id="{569DFC1C-2F9A-4C5B-9C93-90EC2EBC57E4}" type="datetime1">
              <a:rPr lang="en-US" smtClean="0"/>
              <a:t>11/28/2021</a:t>
            </a:fld>
            <a:endParaRPr lang="ar-IQ"/>
          </a:p>
        </p:txBody>
      </p:sp>
      <p:sp>
        <p:nvSpPr>
          <p:cNvPr id="5" name="Footer Placeholder 4"/>
          <p:cNvSpPr>
            <a:spLocks noGrp="1"/>
          </p:cNvSpPr>
          <p:nvPr>
            <p:ph type="ftr" sz="quarter" idx="11"/>
          </p:nvPr>
        </p:nvSpPr>
        <p:spPr/>
        <p:txBody>
          <a:bodyPr/>
          <a:lstStyle/>
          <a:p>
            <a:r>
              <a:rPr lang="en-US" dirty="0"/>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6</a:t>
            </a:fld>
            <a:endParaRPr lang="ar-IQ" dirty="0"/>
          </a:p>
        </p:txBody>
      </p:sp>
    </p:spTree>
    <p:extLst>
      <p:ext uri="{BB962C8B-B14F-4D97-AF65-F5344CB8AC3E}">
        <p14:creationId xmlns:p14="http://schemas.microsoft.com/office/powerpoint/2010/main" val="786098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Expected Return </a:t>
            </a:r>
            <a:endParaRPr lang="ar-IQ" dirty="0"/>
          </a:p>
        </p:txBody>
      </p:sp>
      <p:sp>
        <p:nvSpPr>
          <p:cNvPr id="3" name="Content Placeholder 2"/>
          <p:cNvSpPr>
            <a:spLocks noGrp="1"/>
          </p:cNvSpPr>
          <p:nvPr>
            <p:ph idx="1"/>
          </p:nvPr>
        </p:nvSpPr>
        <p:spPr/>
        <p:txBody>
          <a:bodyPr/>
          <a:lstStyle/>
          <a:p>
            <a:pPr marL="0" indent="0" algn="l">
              <a:buNone/>
            </a:pPr>
            <a:r>
              <a:rPr lang="en-US" dirty="0"/>
              <a:t>The possible returns and the investors estimate of their occurring are as follow :  </a:t>
            </a:r>
          </a:p>
          <a:p>
            <a:pPr marL="0" indent="0" algn="l">
              <a:buNone/>
            </a:pPr>
            <a:r>
              <a:rPr lang="ar-IQ" u="sng" dirty="0"/>
              <a:t> </a:t>
            </a:r>
          </a:p>
        </p:txBody>
      </p:sp>
      <p:sp>
        <p:nvSpPr>
          <p:cNvPr id="4" name="Date Placeholder 3"/>
          <p:cNvSpPr>
            <a:spLocks noGrp="1"/>
          </p:cNvSpPr>
          <p:nvPr>
            <p:ph type="dt" sz="half" idx="10"/>
          </p:nvPr>
        </p:nvSpPr>
        <p:spPr/>
        <p:txBody>
          <a:bodyPr/>
          <a:lstStyle/>
          <a:p>
            <a:fld id="{7E692612-38F3-4717-9B8A-8E3CDF4FD26F}" type="datetime1">
              <a:rPr lang="en-US" smtClean="0"/>
              <a:t>11/28/2021</a:t>
            </a:fld>
            <a:endParaRPr lang="ar-IQ"/>
          </a:p>
        </p:txBody>
      </p:sp>
      <p:sp>
        <p:nvSpPr>
          <p:cNvPr id="5" name="Footer Placeholder 4"/>
          <p:cNvSpPr>
            <a:spLocks noGrp="1"/>
          </p:cNvSpPr>
          <p:nvPr>
            <p:ph type="ftr" sz="quarter" idx="11"/>
          </p:nvPr>
        </p:nvSpPr>
        <p:spPr/>
        <p:txBody>
          <a:bodyPr/>
          <a:lstStyle/>
          <a:p>
            <a:r>
              <a:rPr lang="en-US" dirty="0"/>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7</a:t>
            </a:fld>
            <a:endParaRPr lang="ar-IQ"/>
          </a:p>
        </p:txBody>
      </p:sp>
      <p:graphicFrame>
        <p:nvGraphicFramePr>
          <p:cNvPr id="7" name="Table 6"/>
          <p:cNvGraphicFramePr>
            <a:graphicFrameLocks noGrp="1"/>
          </p:cNvGraphicFramePr>
          <p:nvPr>
            <p:extLst>
              <p:ext uri="{D42A27DB-BD31-4B8C-83A1-F6EECF244321}">
                <p14:modId xmlns:p14="http://schemas.microsoft.com/office/powerpoint/2010/main" val="1735300581"/>
              </p:ext>
            </p:extLst>
          </p:nvPr>
        </p:nvGraphicFramePr>
        <p:xfrm>
          <a:off x="1524000" y="2780930"/>
          <a:ext cx="5568280" cy="3456384"/>
        </p:xfrm>
        <a:graphic>
          <a:graphicData uri="http://schemas.openxmlformats.org/drawingml/2006/table">
            <a:tbl>
              <a:tblPr rtl="1" firstRow="1" bandRow="1">
                <a:tableStyleId>{10A1B5D5-9B99-4C35-A422-299274C87663}</a:tableStyleId>
              </a:tblPr>
              <a:tblGrid>
                <a:gridCol w="2784140">
                  <a:extLst>
                    <a:ext uri="{9D8B030D-6E8A-4147-A177-3AD203B41FA5}">
                      <a16:colId xmlns:a16="http://schemas.microsoft.com/office/drawing/2014/main" xmlns="" val="20000"/>
                    </a:ext>
                  </a:extLst>
                </a:gridCol>
                <a:gridCol w="2784140">
                  <a:extLst>
                    <a:ext uri="{9D8B030D-6E8A-4147-A177-3AD203B41FA5}">
                      <a16:colId xmlns:a16="http://schemas.microsoft.com/office/drawing/2014/main" xmlns="" val="20001"/>
                    </a:ext>
                  </a:extLst>
                </a:gridCol>
              </a:tblGrid>
              <a:tr h="576064">
                <a:tc>
                  <a:txBody>
                    <a:bodyPr/>
                    <a:lstStyle/>
                    <a:p>
                      <a:pPr rtl="1"/>
                      <a:r>
                        <a:rPr lang="en-US" dirty="0"/>
                        <a:t>Probability                    </a:t>
                      </a:r>
                      <a:endParaRPr lang="ar-IQ" dirty="0"/>
                    </a:p>
                  </a:txBody>
                  <a:tcPr/>
                </a:tc>
                <a:tc>
                  <a:txBody>
                    <a:bodyPr/>
                    <a:lstStyle/>
                    <a:p>
                      <a:pPr rtl="1"/>
                      <a:r>
                        <a:rPr lang="en-US" dirty="0"/>
                        <a:t>Return</a:t>
                      </a:r>
                      <a:r>
                        <a:rPr lang="en-US" baseline="0" dirty="0"/>
                        <a:t>                       </a:t>
                      </a:r>
                      <a:endParaRPr lang="ar-IQ" sz="1800" b="0" dirty="0"/>
                    </a:p>
                  </a:txBody>
                  <a:tcPr/>
                </a:tc>
                <a:extLst>
                  <a:ext uri="{0D108BD9-81ED-4DB2-BD59-A6C34878D82A}">
                    <a16:rowId xmlns:a16="http://schemas.microsoft.com/office/drawing/2014/main" xmlns="" val="10000"/>
                  </a:ext>
                </a:extLst>
              </a:tr>
              <a:tr h="576064">
                <a:tc>
                  <a:txBody>
                    <a:bodyPr/>
                    <a:lstStyle/>
                    <a:p>
                      <a:pPr algn="just" rtl="1"/>
                      <a:r>
                        <a:rPr lang="en-US" sz="2400" dirty="0"/>
                        <a:t>10 %                      </a:t>
                      </a:r>
                      <a:endParaRPr lang="ar-IQ" sz="2400" dirty="0"/>
                    </a:p>
                  </a:txBody>
                  <a:tcPr/>
                </a:tc>
                <a:tc>
                  <a:txBody>
                    <a:bodyPr/>
                    <a:lstStyle/>
                    <a:p>
                      <a:pPr algn="just" rtl="1"/>
                      <a:r>
                        <a:rPr lang="en-US" sz="2400" dirty="0"/>
                        <a:t>3 %                 </a:t>
                      </a:r>
                      <a:endParaRPr lang="ar-IQ" sz="2400" dirty="0"/>
                    </a:p>
                  </a:txBody>
                  <a:tcPr/>
                </a:tc>
                <a:extLst>
                  <a:ext uri="{0D108BD9-81ED-4DB2-BD59-A6C34878D82A}">
                    <a16:rowId xmlns:a16="http://schemas.microsoft.com/office/drawing/2014/main" xmlns="" val="10001"/>
                  </a:ext>
                </a:extLst>
              </a:tr>
              <a:tr h="576064">
                <a:tc>
                  <a:txBody>
                    <a:bodyPr/>
                    <a:lstStyle/>
                    <a:p>
                      <a:pPr algn="just" rtl="1"/>
                      <a:r>
                        <a:rPr lang="en-US" sz="2400" dirty="0"/>
                        <a:t>45 %                      </a:t>
                      </a:r>
                      <a:endParaRPr lang="ar-IQ" sz="2400" dirty="0"/>
                    </a:p>
                  </a:txBody>
                  <a:tcPr/>
                </a:tc>
                <a:tc>
                  <a:txBody>
                    <a:bodyPr/>
                    <a:lstStyle/>
                    <a:p>
                      <a:pPr algn="just" rtl="1"/>
                      <a:r>
                        <a:rPr lang="en-US" sz="2400" dirty="0"/>
                        <a:t>10 %                </a:t>
                      </a:r>
                      <a:endParaRPr lang="ar-IQ" sz="2400" dirty="0"/>
                    </a:p>
                  </a:txBody>
                  <a:tcPr/>
                </a:tc>
                <a:extLst>
                  <a:ext uri="{0D108BD9-81ED-4DB2-BD59-A6C34878D82A}">
                    <a16:rowId xmlns:a16="http://schemas.microsoft.com/office/drawing/2014/main" xmlns="" val="10002"/>
                  </a:ext>
                </a:extLst>
              </a:tr>
              <a:tr h="576064">
                <a:tc>
                  <a:txBody>
                    <a:bodyPr/>
                    <a:lstStyle/>
                    <a:p>
                      <a:pPr algn="just" rtl="1"/>
                      <a:r>
                        <a:rPr lang="en-US" sz="2400" dirty="0"/>
                        <a:t>40 %                      </a:t>
                      </a:r>
                      <a:endParaRPr lang="ar-IQ" sz="2400" dirty="0"/>
                    </a:p>
                  </a:txBody>
                  <a:tcPr/>
                </a:tc>
                <a:tc>
                  <a:txBody>
                    <a:bodyPr/>
                    <a:lstStyle/>
                    <a:p>
                      <a:pPr algn="just" rtl="1"/>
                      <a:r>
                        <a:rPr lang="en-US" sz="2400" dirty="0"/>
                        <a:t>12%                </a:t>
                      </a:r>
                      <a:endParaRPr lang="ar-IQ" sz="2400" dirty="0"/>
                    </a:p>
                  </a:txBody>
                  <a:tcPr/>
                </a:tc>
                <a:extLst>
                  <a:ext uri="{0D108BD9-81ED-4DB2-BD59-A6C34878D82A}">
                    <a16:rowId xmlns:a16="http://schemas.microsoft.com/office/drawing/2014/main" xmlns="" val="10003"/>
                  </a:ext>
                </a:extLst>
              </a:tr>
              <a:tr h="576064">
                <a:tc>
                  <a:txBody>
                    <a:bodyPr/>
                    <a:lstStyle/>
                    <a:p>
                      <a:pPr algn="just" rtl="1"/>
                      <a:r>
                        <a:rPr lang="en-US" sz="2400" dirty="0"/>
                        <a:t>5 %                      </a:t>
                      </a:r>
                      <a:endParaRPr lang="ar-IQ" sz="2400" dirty="0"/>
                    </a:p>
                  </a:txBody>
                  <a:tcPr/>
                </a:tc>
                <a:tc>
                  <a:txBody>
                    <a:bodyPr/>
                    <a:lstStyle/>
                    <a:p>
                      <a:pPr algn="just" rtl="1"/>
                      <a:r>
                        <a:rPr lang="en-US" sz="2400" dirty="0"/>
                        <a:t>20 %               </a:t>
                      </a:r>
                      <a:endParaRPr lang="ar-IQ" sz="2400" dirty="0"/>
                    </a:p>
                  </a:txBody>
                  <a:tcPr/>
                </a:tc>
                <a:extLst>
                  <a:ext uri="{0D108BD9-81ED-4DB2-BD59-A6C34878D82A}">
                    <a16:rowId xmlns:a16="http://schemas.microsoft.com/office/drawing/2014/main" xmlns="" val="10004"/>
                  </a:ext>
                </a:extLst>
              </a:tr>
              <a:tr h="576064">
                <a:tc>
                  <a:txBody>
                    <a:bodyPr/>
                    <a:lstStyle/>
                    <a:p>
                      <a:pPr algn="l" rtl="1"/>
                      <a:r>
                        <a:rPr lang="en-US" sz="2400" dirty="0"/>
                        <a:t>        100%</a:t>
                      </a:r>
                      <a:endParaRPr lang="ar-IQ" sz="2400" dirty="0"/>
                    </a:p>
                  </a:txBody>
                  <a:tcPr/>
                </a:tc>
                <a:tc>
                  <a:txBody>
                    <a:bodyPr/>
                    <a:lstStyle/>
                    <a:p>
                      <a:pPr algn="just" rtl="1"/>
                      <a:endParaRPr lang="ar-IQ" sz="2400"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902909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Expected Return </a:t>
            </a:r>
            <a:endParaRPr lang="ar-IQ" dirty="0"/>
          </a:p>
        </p:txBody>
      </p:sp>
      <p:sp>
        <p:nvSpPr>
          <p:cNvPr id="3" name="Content Placeholder 2"/>
          <p:cNvSpPr>
            <a:spLocks noGrp="1"/>
          </p:cNvSpPr>
          <p:nvPr>
            <p:ph idx="1"/>
          </p:nvPr>
        </p:nvSpPr>
        <p:spPr/>
        <p:txBody>
          <a:bodyPr/>
          <a:lstStyle/>
          <a:p>
            <a:pPr marL="0" indent="0" algn="l">
              <a:buNone/>
            </a:pPr>
            <a:r>
              <a:rPr lang="en-US" dirty="0"/>
              <a:t>E( r ) =( 0.10 × .03) + ( 0.45 ×.10)  +( 0.40 × .12 ) +( 0.05 ×0.20 )  </a:t>
            </a:r>
          </a:p>
          <a:p>
            <a:pPr marL="0" indent="0" algn="l">
              <a:buNone/>
            </a:pPr>
            <a:r>
              <a:rPr lang="en-US" dirty="0"/>
              <a:t>= 0.003+ 0.045+ 0.048 +0.01 </a:t>
            </a:r>
          </a:p>
          <a:p>
            <a:pPr marL="0" indent="0" algn="l">
              <a:buNone/>
            </a:pPr>
            <a:r>
              <a:rPr lang="en-US" dirty="0"/>
              <a:t>= 0.106= 10.6 % </a:t>
            </a:r>
            <a:endParaRPr lang="ar-IQ" dirty="0"/>
          </a:p>
        </p:txBody>
      </p:sp>
      <p:sp>
        <p:nvSpPr>
          <p:cNvPr id="4" name="Date Placeholder 3"/>
          <p:cNvSpPr>
            <a:spLocks noGrp="1"/>
          </p:cNvSpPr>
          <p:nvPr>
            <p:ph type="dt" sz="half" idx="10"/>
          </p:nvPr>
        </p:nvSpPr>
        <p:spPr/>
        <p:txBody>
          <a:bodyPr/>
          <a:lstStyle/>
          <a:p>
            <a:fld id="{7E692612-38F3-4717-9B8A-8E3CDF4FD26F}" type="datetime1">
              <a:rPr lang="en-US" smtClean="0"/>
              <a:t>11/28/2021</a:t>
            </a:fld>
            <a:endParaRPr lang="ar-IQ"/>
          </a:p>
        </p:txBody>
      </p:sp>
      <p:sp>
        <p:nvSpPr>
          <p:cNvPr id="5" name="Footer Placeholder 4"/>
          <p:cNvSpPr>
            <a:spLocks noGrp="1"/>
          </p:cNvSpPr>
          <p:nvPr>
            <p:ph type="ftr" sz="quarter" idx="11"/>
          </p:nvPr>
        </p:nvSpPr>
        <p:spPr/>
        <p:txBody>
          <a:bodyPr/>
          <a:lstStyle/>
          <a:p>
            <a:r>
              <a:rPr lang="en-US" dirty="0"/>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8</a:t>
            </a:fld>
            <a:endParaRPr lang="ar-IQ"/>
          </a:p>
        </p:txBody>
      </p:sp>
    </p:spTree>
    <p:extLst>
      <p:ext uri="{BB962C8B-B14F-4D97-AF65-F5344CB8AC3E}">
        <p14:creationId xmlns:p14="http://schemas.microsoft.com/office/powerpoint/2010/main" val="38304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229600" cy="1143000"/>
          </a:xfrm>
        </p:spPr>
        <p:txBody>
          <a:bodyPr/>
          <a:lstStyle/>
          <a:p>
            <a:r>
              <a:rPr lang="en-US" dirty="0"/>
              <a:t>Example about Expected Return </a:t>
            </a:r>
            <a:endParaRPr lang="ar-IQ" dirty="0"/>
          </a:p>
        </p:txBody>
      </p:sp>
      <p:sp>
        <p:nvSpPr>
          <p:cNvPr id="4" name="Date Placeholder 3"/>
          <p:cNvSpPr>
            <a:spLocks noGrp="1"/>
          </p:cNvSpPr>
          <p:nvPr>
            <p:ph type="dt" sz="half" idx="10"/>
          </p:nvPr>
        </p:nvSpPr>
        <p:spPr/>
        <p:txBody>
          <a:bodyPr/>
          <a:lstStyle/>
          <a:p>
            <a:fld id="{7E692612-38F3-4717-9B8A-8E3CDF4FD26F}" type="datetime1">
              <a:rPr lang="en-US" smtClean="0"/>
              <a:t>11/28/2021</a:t>
            </a:fld>
            <a:endParaRPr lang="ar-IQ"/>
          </a:p>
        </p:txBody>
      </p:sp>
      <p:sp>
        <p:nvSpPr>
          <p:cNvPr id="5" name="Footer Placeholder 4"/>
          <p:cNvSpPr>
            <a:spLocks noGrp="1"/>
          </p:cNvSpPr>
          <p:nvPr>
            <p:ph type="ftr" sz="quarter" idx="11"/>
          </p:nvPr>
        </p:nvSpPr>
        <p:spPr/>
        <p:txBody>
          <a:bodyPr/>
          <a:lstStyle/>
          <a:p>
            <a:r>
              <a:rPr lang="en-US" dirty="0"/>
              <a:t>prepared by :  Ghazi  Mamandi </a:t>
            </a:r>
            <a:endParaRPr lang="ar-IQ"/>
          </a:p>
        </p:txBody>
      </p:sp>
      <p:sp>
        <p:nvSpPr>
          <p:cNvPr id="6" name="Slide Number Placeholder 5"/>
          <p:cNvSpPr>
            <a:spLocks noGrp="1"/>
          </p:cNvSpPr>
          <p:nvPr>
            <p:ph type="sldNum" sz="quarter" idx="12"/>
          </p:nvPr>
        </p:nvSpPr>
        <p:spPr/>
        <p:txBody>
          <a:bodyPr/>
          <a:lstStyle/>
          <a:p>
            <a:fld id="{4A72477D-2190-4B0F-A959-478E51030529}" type="slidenum">
              <a:rPr lang="ar-IQ" smtClean="0"/>
              <a:t>9</a:t>
            </a:fld>
            <a:endParaRPr lang="ar-IQ"/>
          </a:p>
        </p:txBody>
      </p:sp>
      <p:sp>
        <p:nvSpPr>
          <p:cNvPr id="8" name="Content Placeholder 7"/>
          <p:cNvSpPr>
            <a:spLocks noGrp="1"/>
          </p:cNvSpPr>
          <p:nvPr>
            <p:ph idx="1"/>
          </p:nvPr>
        </p:nvSpPr>
        <p:spPr>
          <a:xfrm>
            <a:off x="457200" y="1988840"/>
            <a:ext cx="8229600" cy="4137323"/>
          </a:xfrm>
        </p:spPr>
        <p:txBody>
          <a:bodyPr/>
          <a:lstStyle/>
          <a:p>
            <a:pPr marL="0" indent="0" algn="l">
              <a:buNone/>
            </a:pPr>
            <a:endParaRPr lang="en-US" sz="1800" dirty="0"/>
          </a:p>
          <a:p>
            <a:pPr marL="0" indent="0" algn="l">
              <a:buNone/>
            </a:pPr>
            <a:endParaRPr lang="en-US" sz="1800" dirty="0"/>
          </a:p>
          <a:p>
            <a:pPr marL="0" indent="0" algn="l">
              <a:buNone/>
            </a:pPr>
            <a:endParaRPr lang="en-US" sz="1800" dirty="0"/>
          </a:p>
          <a:p>
            <a:pPr marL="0" indent="0" algn="l">
              <a:buNone/>
            </a:pPr>
            <a:endParaRPr lang="en-US" sz="1800" dirty="0"/>
          </a:p>
          <a:p>
            <a:pPr marL="0" indent="0" algn="l">
              <a:buNone/>
            </a:pPr>
            <a:endParaRPr lang="en-US" sz="1800" dirty="0"/>
          </a:p>
          <a:p>
            <a:pPr marL="0" indent="0" algn="l">
              <a:buNone/>
            </a:pPr>
            <a:endParaRPr lang="en-US" sz="1800" dirty="0"/>
          </a:p>
          <a:p>
            <a:pPr marL="0" indent="0" algn="l">
              <a:buNone/>
            </a:pPr>
            <a:endParaRPr lang="en-US" sz="1800" dirty="0"/>
          </a:p>
          <a:p>
            <a:pPr marL="0" indent="0" algn="l">
              <a:buNone/>
            </a:pPr>
            <a:r>
              <a:rPr lang="en-US" sz="2400" dirty="0"/>
              <a:t>The Expected Return ( E( r ) becomes </a:t>
            </a:r>
          </a:p>
          <a:p>
            <a:pPr marL="0" indent="0" algn="l">
              <a:buNone/>
            </a:pPr>
            <a:r>
              <a:rPr lang="en-US" sz="2400" dirty="0"/>
              <a:t>E( r) = ( 0.20 ×.03 ) +( 0.10 ×0.35 ) + ( 0.12 × 0.40 ) + ( 0.20 × 0.05) </a:t>
            </a:r>
          </a:p>
          <a:p>
            <a:pPr marL="0" indent="0" algn="l">
              <a:buNone/>
            </a:pPr>
            <a:r>
              <a:rPr lang="en-US" sz="2400" dirty="0"/>
              <a:t>= 0.006 + 0.035 + 0.048  +0.01 = 0.099 = 9.9  %</a:t>
            </a:r>
            <a:r>
              <a:rPr lang="en-US" sz="2000" dirty="0"/>
              <a:t> </a:t>
            </a:r>
            <a:endParaRPr lang="ar-IQ"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916832"/>
            <a:ext cx="4906963" cy="2243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14836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506</TotalTime>
  <Words>1604</Words>
  <Application>Microsoft Office PowerPoint</Application>
  <PresentationFormat>On-screen Show (4:3)</PresentationFormat>
  <Paragraphs>180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Portfolio Management </vt:lpstr>
      <vt:lpstr>Return </vt:lpstr>
      <vt:lpstr>Expected Return </vt:lpstr>
      <vt:lpstr>Expected Return </vt:lpstr>
      <vt:lpstr>Example </vt:lpstr>
      <vt:lpstr>Expected Return expressed as a probability </vt:lpstr>
      <vt:lpstr>Expected Return </vt:lpstr>
      <vt:lpstr>Expected Return </vt:lpstr>
      <vt:lpstr>Example about Expected Return </vt:lpstr>
      <vt:lpstr>Sources of Risk </vt:lpstr>
      <vt:lpstr>The sources of Risk </vt:lpstr>
      <vt:lpstr>Market Risk </vt:lpstr>
      <vt:lpstr>Interest Rate risk </vt:lpstr>
      <vt:lpstr>Purchasing power risk </vt:lpstr>
      <vt:lpstr>Exchange rate risk </vt:lpstr>
      <vt:lpstr>Exchange rate risk </vt:lpstr>
      <vt:lpstr>Exchange rate risk </vt:lpstr>
      <vt:lpstr>Exchange rate risk</vt:lpstr>
      <vt:lpstr>Unsystematic risk </vt:lpstr>
      <vt:lpstr>Business risk </vt:lpstr>
      <vt:lpstr>Financial Risk </vt:lpstr>
      <vt:lpstr>Total ( portfolio ) risk </vt:lpstr>
      <vt:lpstr>Diversification </vt:lpstr>
      <vt:lpstr>PowerPoint Presentation</vt:lpstr>
      <vt:lpstr>Questions for the chapter </vt:lpstr>
      <vt:lpstr> </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Management</dc:title>
  <dc:creator>RAMFORCOMPUTER</dc:creator>
  <cp:lastModifiedBy>DR.Ahmed Saker</cp:lastModifiedBy>
  <cp:revision>52</cp:revision>
  <dcterms:created xsi:type="dcterms:W3CDTF">2013-09-29T02:56:00Z</dcterms:created>
  <dcterms:modified xsi:type="dcterms:W3CDTF">2021-11-28T17:06:14Z</dcterms:modified>
</cp:coreProperties>
</file>