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Lst>
  <p:sldSz cx="9144000" cy="6858000" type="screen4x3"/>
  <p:notesSz cx="9144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153792" y="703834"/>
            <a:ext cx="4137025" cy="574040"/>
          </a:xfrm>
          <a:prstGeom prst="rect">
            <a:avLst/>
          </a:prstGeom>
        </p:spPr>
        <p:txBody>
          <a:bodyPr wrap="square" lIns="0" tIns="0" rIns="0" bIns="0">
            <a:spAutoFit/>
          </a:bodyPr>
          <a:lstStyle>
            <a:lvl1pPr>
              <a:defRPr sz="4400" b="0" i="0">
                <a:solidFill>
                  <a:schemeClr val="tx1"/>
                </a:solidFill>
                <a:latin typeface="Carlito"/>
                <a:cs typeface="Carlito"/>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sz="28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10/19/2024</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Arial"/>
                <a:cs typeface="Arial"/>
              </a:defRPr>
            </a:lvl1pPr>
          </a:lstStyle>
          <a:p>
            <a:pPr marL="97790">
              <a:lnSpc>
                <a:spcPts val="1430"/>
              </a:lnSpc>
            </a:pPr>
            <a:fld id="{81D60167-4931-47E6-BA6A-407CBD079E47}" type="slidenum">
              <a:rPr spc="-50" dirty="0"/>
              <a:t>‹#›</a:t>
            </a:fld>
            <a:endParaRPr spc="-5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rlito"/>
                <a:cs typeface="Carlito"/>
              </a:defRPr>
            </a:lvl1pPr>
          </a:lstStyle>
          <a:p>
            <a:endParaRPr/>
          </a:p>
        </p:txBody>
      </p:sp>
      <p:sp>
        <p:nvSpPr>
          <p:cNvPr id="3" name="Holder 3"/>
          <p:cNvSpPr>
            <a:spLocks noGrp="1"/>
          </p:cNvSpPr>
          <p:nvPr>
            <p:ph type="body" idx="1"/>
          </p:nvPr>
        </p:nvSpPr>
        <p:spPr/>
        <p:txBody>
          <a:bodyPr lIns="0" tIns="0" rIns="0" bIns="0"/>
          <a:lstStyle>
            <a:lvl1pPr>
              <a:defRPr sz="28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10/19/2024</a:t>
            </a:fld>
            <a:endParaRPr lang="en-US"/>
          </a:p>
        </p:txBody>
      </p:sp>
      <p:sp>
        <p:nvSpPr>
          <p:cNvPr id="6" name="Holder 6"/>
          <p:cNvSpPr>
            <a:spLocks noGrp="1"/>
          </p:cNvSpPr>
          <p:nvPr>
            <p:ph type="sldNum" sz="quarter" idx="7"/>
          </p:nvPr>
        </p:nvSpPr>
        <p:spPr/>
        <p:txBody>
          <a:bodyPr lIns="0" tIns="0" rIns="0" bIns="0"/>
          <a:lstStyle>
            <a:lvl1pPr>
              <a:defRPr sz="1200" b="0" i="0">
                <a:solidFill>
                  <a:srgbClr val="888888"/>
                </a:solidFill>
                <a:latin typeface="Arial"/>
                <a:cs typeface="Arial"/>
              </a:defRPr>
            </a:lvl1pPr>
          </a:lstStyle>
          <a:p>
            <a:pPr marL="97790">
              <a:lnSpc>
                <a:spcPts val="1430"/>
              </a:lnSpc>
            </a:pPr>
            <a:fld id="{81D60167-4931-47E6-BA6A-407CBD079E47}" type="slidenum">
              <a:rPr spc="-50" dirty="0"/>
              <a:t>‹#›</a:t>
            </a:fld>
            <a:endParaRPr spc="-5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rlito"/>
                <a:cs typeface="Carlito"/>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10/19/2024</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Arial"/>
                <a:cs typeface="Arial"/>
              </a:defRPr>
            </a:lvl1pPr>
          </a:lstStyle>
          <a:p>
            <a:pPr marL="97790">
              <a:lnSpc>
                <a:spcPts val="1430"/>
              </a:lnSpc>
            </a:pPr>
            <a:fld id="{81D60167-4931-47E6-BA6A-407CBD079E47}" type="slidenum">
              <a:rPr spc="-50" dirty="0"/>
              <a:t>‹#›</a:t>
            </a:fld>
            <a:endParaRPr spc="-5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Carlito"/>
                <a:cs typeface="Carlit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10/19/2024</a:t>
            </a:fld>
            <a:endParaRPr lang="en-US"/>
          </a:p>
        </p:txBody>
      </p:sp>
      <p:sp>
        <p:nvSpPr>
          <p:cNvPr id="5" name="Holder 5"/>
          <p:cNvSpPr>
            <a:spLocks noGrp="1"/>
          </p:cNvSpPr>
          <p:nvPr>
            <p:ph type="sldNum" sz="quarter" idx="7"/>
          </p:nvPr>
        </p:nvSpPr>
        <p:spPr/>
        <p:txBody>
          <a:bodyPr lIns="0" tIns="0" rIns="0" bIns="0"/>
          <a:lstStyle>
            <a:lvl1pPr>
              <a:defRPr sz="1200" b="0" i="0">
                <a:solidFill>
                  <a:srgbClr val="888888"/>
                </a:solidFill>
                <a:latin typeface="Arial"/>
                <a:cs typeface="Arial"/>
              </a:defRPr>
            </a:lvl1pPr>
          </a:lstStyle>
          <a:p>
            <a:pPr marL="97790">
              <a:lnSpc>
                <a:spcPts val="1430"/>
              </a:lnSpc>
            </a:pPr>
            <a:fld id="{81D60167-4931-47E6-BA6A-407CBD079E47}" type="slidenum">
              <a:rPr spc="-50" dirty="0"/>
              <a:t>‹#›</a:t>
            </a:fld>
            <a:endParaRPr spc="-5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10/19/2024</a:t>
            </a:fld>
            <a:endParaRPr lang="en-US"/>
          </a:p>
        </p:txBody>
      </p:sp>
      <p:sp>
        <p:nvSpPr>
          <p:cNvPr id="4" name="Holder 4"/>
          <p:cNvSpPr>
            <a:spLocks noGrp="1"/>
          </p:cNvSpPr>
          <p:nvPr>
            <p:ph type="sldNum" sz="quarter" idx="7"/>
          </p:nvPr>
        </p:nvSpPr>
        <p:spPr/>
        <p:txBody>
          <a:bodyPr lIns="0" tIns="0" rIns="0" bIns="0"/>
          <a:lstStyle>
            <a:lvl1pPr>
              <a:defRPr sz="1200" b="0" i="0">
                <a:solidFill>
                  <a:srgbClr val="888888"/>
                </a:solidFill>
                <a:latin typeface="Arial"/>
                <a:cs typeface="Arial"/>
              </a:defRPr>
            </a:lvl1pPr>
          </a:lstStyle>
          <a:p>
            <a:pPr marL="97790">
              <a:lnSpc>
                <a:spcPts val="1430"/>
              </a:lnSpc>
            </a:pPr>
            <a:fld id="{81D60167-4931-47E6-BA6A-407CBD079E47}" type="slidenum">
              <a:rPr spc="-50" dirty="0"/>
              <a:t>‹#›</a:t>
            </a:fld>
            <a:endParaRPr spc="-50"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6200" y="152400"/>
            <a:ext cx="8991600" cy="838200"/>
          </a:xfrm>
          <a:prstGeom prst="rect">
            <a:avLst/>
          </a:prstGeom>
        </p:spPr>
        <p:txBody>
          <a:bodyPr wrap="square" lIns="0" tIns="0" rIns="0" bIns="0">
            <a:spAutoFit/>
          </a:bodyPr>
          <a:lstStyle>
            <a:lvl1pPr>
              <a:defRPr sz="4400" b="0" i="0">
                <a:solidFill>
                  <a:schemeClr val="tx1"/>
                </a:solidFill>
                <a:latin typeface="Carlito"/>
                <a:cs typeface="Carlito"/>
              </a:defRPr>
            </a:lvl1pPr>
          </a:lstStyle>
          <a:p>
            <a:endParaRPr/>
          </a:p>
        </p:txBody>
      </p:sp>
      <p:sp>
        <p:nvSpPr>
          <p:cNvPr id="3" name="Holder 3"/>
          <p:cNvSpPr>
            <a:spLocks noGrp="1"/>
          </p:cNvSpPr>
          <p:nvPr>
            <p:ph type="body" idx="1"/>
          </p:nvPr>
        </p:nvSpPr>
        <p:spPr>
          <a:xfrm>
            <a:off x="3033648" y="1740535"/>
            <a:ext cx="5840095" cy="3695700"/>
          </a:xfrm>
          <a:prstGeom prst="rect">
            <a:avLst/>
          </a:prstGeom>
        </p:spPr>
        <p:txBody>
          <a:bodyPr wrap="square" lIns="0" tIns="0" rIns="0" bIns="0">
            <a:spAutoFit/>
          </a:bodyPr>
          <a:lstStyle>
            <a:lvl1pPr>
              <a:defRPr sz="2800" b="0" i="0">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10/19/2024</a:t>
            </a:fld>
            <a:endParaRPr lang="en-US"/>
          </a:p>
        </p:txBody>
      </p:sp>
      <p:sp>
        <p:nvSpPr>
          <p:cNvPr id="6" name="Holder 6"/>
          <p:cNvSpPr>
            <a:spLocks noGrp="1"/>
          </p:cNvSpPr>
          <p:nvPr>
            <p:ph type="sldNum" sz="quarter" idx="7"/>
          </p:nvPr>
        </p:nvSpPr>
        <p:spPr>
          <a:xfrm>
            <a:off x="8411718" y="6445541"/>
            <a:ext cx="234315" cy="196215"/>
          </a:xfrm>
          <a:prstGeom prst="rect">
            <a:avLst/>
          </a:prstGeom>
        </p:spPr>
        <p:txBody>
          <a:bodyPr wrap="square" lIns="0" tIns="0" rIns="0" bIns="0">
            <a:spAutoFit/>
          </a:bodyPr>
          <a:lstStyle>
            <a:lvl1pPr>
              <a:defRPr sz="1200" b="0" i="0">
                <a:solidFill>
                  <a:srgbClr val="888888"/>
                </a:solidFill>
                <a:latin typeface="Arial"/>
                <a:cs typeface="Arial"/>
              </a:defRPr>
            </a:lvl1pPr>
          </a:lstStyle>
          <a:p>
            <a:pPr marL="97790">
              <a:lnSpc>
                <a:spcPts val="1430"/>
              </a:lnSpc>
            </a:pPr>
            <a:fld id="{81D60167-4931-47E6-BA6A-407CBD079E47}" type="slidenum">
              <a:rPr spc="-50" dirty="0"/>
              <a:t>‹#›</a:t>
            </a:fld>
            <a:endParaRPr spc="-5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18.jpg"/><Relationship Id="rId4" Type="http://schemas.openxmlformats.org/officeDocument/2006/relationships/image" Target="../media/image1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5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6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5.xml"/><Relationship Id="rId5" Type="http://schemas.openxmlformats.org/officeDocument/2006/relationships/image" Target="../media/image52.png"/><Relationship Id="rId4" Type="http://schemas.openxmlformats.org/officeDocument/2006/relationships/image" Target="../media/image5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53054" y="2922523"/>
            <a:ext cx="2691765" cy="635000"/>
          </a:xfrm>
          <a:prstGeom prst="rect">
            <a:avLst/>
          </a:prstGeom>
        </p:spPr>
        <p:txBody>
          <a:bodyPr vert="horz" wrap="square" lIns="0" tIns="12065" rIns="0" bIns="0" rtlCol="0">
            <a:spAutoFit/>
          </a:bodyPr>
          <a:lstStyle/>
          <a:p>
            <a:pPr marL="12700">
              <a:lnSpc>
                <a:spcPct val="100000"/>
              </a:lnSpc>
              <a:spcBef>
                <a:spcPts val="95"/>
              </a:spcBef>
            </a:pPr>
            <a:r>
              <a:rPr sz="4000" b="1" dirty="0">
                <a:solidFill>
                  <a:srgbClr val="C00000"/>
                </a:solidFill>
                <a:latin typeface="Carlito"/>
                <a:cs typeface="Carlito"/>
              </a:rPr>
              <a:t>Bond</a:t>
            </a:r>
            <a:r>
              <a:rPr sz="4000" b="1" spc="-150" dirty="0">
                <a:solidFill>
                  <a:srgbClr val="C00000"/>
                </a:solidFill>
                <a:latin typeface="Carlito"/>
                <a:cs typeface="Carlito"/>
              </a:rPr>
              <a:t> </a:t>
            </a:r>
            <a:r>
              <a:rPr sz="4000" b="1" spc="-10" dirty="0">
                <a:solidFill>
                  <a:srgbClr val="C00000"/>
                </a:solidFill>
                <a:latin typeface="Carlito"/>
                <a:cs typeface="Carlito"/>
              </a:rPr>
              <a:t>Theory</a:t>
            </a:r>
            <a:endParaRPr sz="4000">
              <a:latin typeface="Carlito"/>
              <a:cs typeface="Carlito"/>
            </a:endParaRPr>
          </a:p>
        </p:txBody>
      </p:sp>
      <p:sp>
        <p:nvSpPr>
          <p:cNvPr id="3" name="object 3"/>
          <p:cNvSpPr txBox="1"/>
          <p:nvPr/>
        </p:nvSpPr>
        <p:spPr>
          <a:xfrm>
            <a:off x="2819400" y="4143755"/>
            <a:ext cx="2819400" cy="581025"/>
          </a:xfrm>
          <a:prstGeom prst="rect">
            <a:avLst/>
          </a:prstGeom>
          <a:ln w="9525">
            <a:solidFill>
              <a:srgbClr val="FF0000"/>
            </a:solidFill>
          </a:ln>
        </p:spPr>
        <p:txBody>
          <a:bodyPr vert="horz" wrap="square" lIns="0" tIns="5715" rIns="0" bIns="0" rtlCol="0">
            <a:spAutoFit/>
          </a:bodyPr>
          <a:lstStyle/>
          <a:p>
            <a:pPr marL="812800" marR="476250" indent="-528955">
              <a:lnSpc>
                <a:spcPct val="101099"/>
              </a:lnSpc>
              <a:spcBef>
                <a:spcPts val="45"/>
              </a:spcBef>
            </a:pPr>
            <a:r>
              <a:rPr sz="1800" b="1" dirty="0">
                <a:solidFill>
                  <a:srgbClr val="001F5F"/>
                </a:solidFill>
                <a:latin typeface="Carlito"/>
                <a:cs typeface="Carlito"/>
              </a:rPr>
              <a:t>Third</a:t>
            </a:r>
            <a:r>
              <a:rPr sz="1800" b="1" spc="-80" dirty="0">
                <a:solidFill>
                  <a:srgbClr val="001F5F"/>
                </a:solidFill>
                <a:latin typeface="Carlito"/>
                <a:cs typeface="Carlito"/>
              </a:rPr>
              <a:t> </a:t>
            </a:r>
            <a:r>
              <a:rPr sz="1800" b="1" dirty="0">
                <a:solidFill>
                  <a:srgbClr val="001F5F"/>
                </a:solidFill>
                <a:latin typeface="Carlito"/>
                <a:cs typeface="Carlito"/>
              </a:rPr>
              <a:t>stage</a:t>
            </a:r>
            <a:r>
              <a:rPr sz="1800" b="1" spc="-75" dirty="0">
                <a:solidFill>
                  <a:srgbClr val="001F5F"/>
                </a:solidFill>
                <a:latin typeface="Carlito"/>
                <a:cs typeface="Carlito"/>
              </a:rPr>
              <a:t> </a:t>
            </a:r>
            <a:r>
              <a:rPr sz="1800" b="1" spc="-10" dirty="0">
                <a:solidFill>
                  <a:srgbClr val="001F5F"/>
                </a:solidFill>
                <a:latin typeface="Carlito"/>
                <a:cs typeface="Carlito"/>
              </a:rPr>
              <a:t>Chemistry </a:t>
            </a:r>
            <a:r>
              <a:rPr sz="1800" b="1" spc="-20" dirty="0">
                <a:solidFill>
                  <a:srgbClr val="001F5F"/>
                </a:solidFill>
                <a:latin typeface="Carlito"/>
                <a:cs typeface="Carlito"/>
              </a:rPr>
              <a:t>2023-2024</a:t>
            </a:r>
            <a:endParaRPr sz="1800">
              <a:latin typeface="Carlito"/>
              <a:cs typeface="Carlito"/>
            </a:endParaRPr>
          </a:p>
        </p:txBody>
      </p:sp>
      <p:sp>
        <p:nvSpPr>
          <p:cNvPr id="4" name="object 4"/>
          <p:cNvSpPr txBox="1"/>
          <p:nvPr/>
        </p:nvSpPr>
        <p:spPr>
          <a:xfrm>
            <a:off x="3139567" y="5167376"/>
            <a:ext cx="2173605" cy="762000"/>
          </a:xfrm>
          <a:prstGeom prst="rect">
            <a:avLst/>
          </a:prstGeom>
        </p:spPr>
        <p:txBody>
          <a:bodyPr vert="horz" wrap="square" lIns="0" tIns="12700" rIns="0" bIns="0" rtlCol="0">
            <a:spAutoFit/>
          </a:bodyPr>
          <a:lstStyle/>
          <a:p>
            <a:pPr marL="1270" algn="ctr">
              <a:lnSpc>
                <a:spcPct val="100000"/>
              </a:lnSpc>
              <a:spcBef>
                <a:spcPts val="100"/>
              </a:spcBef>
            </a:pPr>
            <a:r>
              <a:rPr sz="1800" b="1" spc="-20" dirty="0">
                <a:solidFill>
                  <a:srgbClr val="336666"/>
                </a:solidFill>
                <a:latin typeface="Carlito"/>
                <a:cs typeface="Carlito"/>
              </a:rPr>
              <a:t>Assistant</a:t>
            </a:r>
            <a:r>
              <a:rPr sz="1800" b="1" spc="-35" dirty="0">
                <a:solidFill>
                  <a:srgbClr val="336666"/>
                </a:solidFill>
                <a:latin typeface="Carlito"/>
                <a:cs typeface="Carlito"/>
              </a:rPr>
              <a:t> </a:t>
            </a:r>
            <a:r>
              <a:rPr sz="1800" b="1" spc="-10" dirty="0">
                <a:solidFill>
                  <a:srgbClr val="336666"/>
                </a:solidFill>
                <a:latin typeface="Carlito"/>
                <a:cs typeface="Carlito"/>
              </a:rPr>
              <a:t>Lecturer</a:t>
            </a:r>
            <a:endParaRPr sz="1800">
              <a:latin typeface="Carlito"/>
              <a:cs typeface="Carlito"/>
            </a:endParaRPr>
          </a:p>
          <a:p>
            <a:pPr algn="ctr">
              <a:lnSpc>
                <a:spcPct val="100000"/>
              </a:lnSpc>
              <a:spcBef>
                <a:spcPts val="1475"/>
              </a:spcBef>
            </a:pPr>
            <a:r>
              <a:rPr sz="1800" b="1" dirty="0">
                <a:solidFill>
                  <a:srgbClr val="336666"/>
                </a:solidFill>
                <a:latin typeface="Carlito"/>
                <a:cs typeface="Carlito"/>
              </a:rPr>
              <a:t>M.Sc.</a:t>
            </a:r>
            <a:r>
              <a:rPr sz="1800" b="1" spc="-50" dirty="0">
                <a:solidFill>
                  <a:srgbClr val="336666"/>
                </a:solidFill>
                <a:latin typeface="Carlito"/>
                <a:cs typeface="Carlito"/>
              </a:rPr>
              <a:t> </a:t>
            </a:r>
            <a:r>
              <a:rPr sz="1800" b="1" dirty="0">
                <a:solidFill>
                  <a:srgbClr val="336666"/>
                </a:solidFill>
                <a:latin typeface="Carlito"/>
                <a:cs typeface="Carlito"/>
              </a:rPr>
              <a:t>Muhammad</a:t>
            </a:r>
            <a:r>
              <a:rPr sz="1800" b="1" spc="-130" dirty="0">
                <a:solidFill>
                  <a:srgbClr val="336666"/>
                </a:solidFill>
                <a:latin typeface="Carlito"/>
                <a:cs typeface="Carlito"/>
              </a:rPr>
              <a:t> </a:t>
            </a:r>
            <a:r>
              <a:rPr sz="1800" b="1" spc="-20" dirty="0">
                <a:solidFill>
                  <a:srgbClr val="336666"/>
                </a:solidFill>
                <a:latin typeface="Carlito"/>
                <a:cs typeface="Carlito"/>
              </a:rPr>
              <a:t>Haji</a:t>
            </a:r>
            <a:endParaRPr sz="1800">
              <a:latin typeface="Carlito"/>
              <a:cs typeface="Carlito"/>
            </a:endParaRPr>
          </a:p>
        </p:txBody>
      </p:sp>
      <p:pic>
        <p:nvPicPr>
          <p:cNvPr id="5" name="object 5"/>
          <p:cNvPicPr/>
          <p:nvPr/>
        </p:nvPicPr>
        <p:blipFill>
          <a:blip r:embed="rId2" cstate="print"/>
          <a:stretch>
            <a:fillRect/>
          </a:stretch>
        </p:blipFill>
        <p:spPr>
          <a:xfrm>
            <a:off x="676057" y="358159"/>
            <a:ext cx="2143259" cy="1851598"/>
          </a:xfrm>
          <a:prstGeom prst="rect">
            <a:avLst/>
          </a:prstGeom>
        </p:spPr>
      </p:pic>
      <p:pic>
        <p:nvPicPr>
          <p:cNvPr id="6" name="object 6"/>
          <p:cNvPicPr/>
          <p:nvPr/>
        </p:nvPicPr>
        <p:blipFill>
          <a:blip r:embed="rId3" cstate="print"/>
          <a:stretch>
            <a:fillRect/>
          </a:stretch>
        </p:blipFill>
        <p:spPr>
          <a:xfrm>
            <a:off x="6324600" y="358140"/>
            <a:ext cx="2209800" cy="2034539"/>
          </a:xfrm>
          <a:prstGeom prst="rect">
            <a:avLst/>
          </a:prstGeom>
        </p:spPr>
      </p:pic>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97790">
              <a:lnSpc>
                <a:spcPts val="1430"/>
              </a:lnSpc>
            </a:pPr>
            <a:fld id="{81D60167-4931-47E6-BA6A-407CBD079E47}" type="slidenum">
              <a:rPr spc="-50" dirty="0"/>
              <a:t>1</a:t>
            </a:fld>
            <a:endParaRPr spc="-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10540" y="278079"/>
            <a:ext cx="7156450" cy="1002030"/>
          </a:xfrm>
          <a:prstGeom prst="rect">
            <a:avLst/>
          </a:prstGeom>
        </p:spPr>
        <p:txBody>
          <a:bodyPr vert="horz" wrap="square" lIns="0" tIns="13335" rIns="0" bIns="0" rtlCol="0">
            <a:spAutoFit/>
          </a:bodyPr>
          <a:lstStyle/>
          <a:p>
            <a:pPr marL="38100" marR="30480">
              <a:lnSpc>
                <a:spcPct val="100000"/>
              </a:lnSpc>
              <a:spcBef>
                <a:spcPts val="105"/>
              </a:spcBef>
              <a:tabLst>
                <a:tab pos="3941445" algn="l"/>
              </a:tabLst>
            </a:pPr>
            <a:r>
              <a:rPr sz="3200" b="1" i="1" dirty="0">
                <a:solidFill>
                  <a:srgbClr val="C0504D"/>
                </a:solidFill>
                <a:latin typeface="Times New Roman"/>
                <a:cs typeface="Times New Roman"/>
              </a:rPr>
              <a:t>Hemoglobin</a:t>
            </a:r>
            <a:r>
              <a:rPr sz="3200" b="1" i="1" spc="-70" dirty="0">
                <a:solidFill>
                  <a:srgbClr val="C0504D"/>
                </a:solidFill>
                <a:latin typeface="Times New Roman"/>
                <a:cs typeface="Times New Roman"/>
              </a:rPr>
              <a:t> </a:t>
            </a:r>
            <a:r>
              <a:rPr sz="3200" b="1" i="1" dirty="0">
                <a:latin typeface="Times New Roman"/>
                <a:cs typeface="Times New Roman"/>
              </a:rPr>
              <a:t>carries</a:t>
            </a:r>
            <a:r>
              <a:rPr sz="3200" b="1" i="1" spc="-20" dirty="0">
                <a:latin typeface="Times New Roman"/>
                <a:cs typeface="Times New Roman"/>
              </a:rPr>
              <a:t> </a:t>
            </a:r>
            <a:r>
              <a:rPr sz="3200" b="1" i="1" dirty="0">
                <a:latin typeface="Times New Roman"/>
                <a:cs typeface="Times New Roman"/>
              </a:rPr>
              <a:t>oxygen</a:t>
            </a:r>
            <a:r>
              <a:rPr sz="3200" b="1" i="1" spc="-55" dirty="0">
                <a:latin typeface="Times New Roman"/>
                <a:cs typeface="Times New Roman"/>
              </a:rPr>
              <a:t> </a:t>
            </a:r>
            <a:r>
              <a:rPr sz="3200" b="1" i="1" dirty="0">
                <a:latin typeface="Times New Roman"/>
                <a:cs typeface="Times New Roman"/>
              </a:rPr>
              <a:t>to</a:t>
            </a:r>
            <a:r>
              <a:rPr sz="3200" b="1" i="1" spc="-20" dirty="0">
                <a:latin typeface="Times New Roman"/>
                <a:cs typeface="Times New Roman"/>
              </a:rPr>
              <a:t> </a:t>
            </a:r>
            <a:r>
              <a:rPr sz="3200" b="1" i="1" dirty="0">
                <a:latin typeface="Times New Roman"/>
                <a:cs typeface="Times New Roman"/>
              </a:rPr>
              <a:t>human</a:t>
            </a:r>
            <a:r>
              <a:rPr sz="3200" b="1" i="1" spc="-50" dirty="0">
                <a:latin typeface="Times New Roman"/>
                <a:cs typeface="Times New Roman"/>
              </a:rPr>
              <a:t> </a:t>
            </a:r>
            <a:r>
              <a:rPr sz="3200" b="1" i="1" spc="-25" dirty="0">
                <a:latin typeface="Times New Roman"/>
                <a:cs typeface="Times New Roman"/>
              </a:rPr>
              <a:t>and </a:t>
            </a:r>
            <a:r>
              <a:rPr sz="3200" b="1" i="1" dirty="0">
                <a:latin typeface="Times New Roman"/>
                <a:cs typeface="Times New Roman"/>
              </a:rPr>
              <a:t>animal</a:t>
            </a:r>
            <a:r>
              <a:rPr sz="3200" b="1" i="1" spc="-45" dirty="0">
                <a:latin typeface="Times New Roman"/>
                <a:cs typeface="Times New Roman"/>
              </a:rPr>
              <a:t> </a:t>
            </a:r>
            <a:r>
              <a:rPr sz="3200" b="1" i="1" dirty="0">
                <a:latin typeface="Times New Roman"/>
                <a:cs typeface="Times New Roman"/>
              </a:rPr>
              <a:t>cells</a:t>
            </a:r>
            <a:r>
              <a:rPr sz="3200" b="1" i="1" spc="-10" dirty="0">
                <a:latin typeface="Times New Roman"/>
                <a:cs typeface="Times New Roman"/>
              </a:rPr>
              <a:t> </a:t>
            </a:r>
            <a:r>
              <a:rPr sz="3200" b="1" i="1" dirty="0">
                <a:latin typeface="Times New Roman"/>
                <a:cs typeface="Times New Roman"/>
              </a:rPr>
              <a:t>is</a:t>
            </a:r>
            <a:r>
              <a:rPr sz="3200" b="1" i="1" spc="-10" dirty="0">
                <a:latin typeface="Times New Roman"/>
                <a:cs typeface="Times New Roman"/>
              </a:rPr>
              <a:t> </a:t>
            </a:r>
            <a:r>
              <a:rPr sz="3200" b="1" i="1" dirty="0">
                <a:latin typeface="Times New Roman"/>
                <a:cs typeface="Times New Roman"/>
              </a:rPr>
              <a:t>an</a:t>
            </a:r>
            <a:r>
              <a:rPr sz="3200" b="1" i="1" spc="-30" dirty="0">
                <a:latin typeface="Times New Roman"/>
                <a:cs typeface="Times New Roman"/>
              </a:rPr>
              <a:t> </a:t>
            </a:r>
            <a:r>
              <a:rPr sz="3200" b="1" i="1" spc="-20" dirty="0">
                <a:latin typeface="Times New Roman"/>
                <a:cs typeface="Times New Roman"/>
              </a:rPr>
              <a:t>Fe</a:t>
            </a:r>
            <a:r>
              <a:rPr sz="3150" b="1" i="1" spc="-30" baseline="25132" dirty="0">
                <a:latin typeface="Times New Roman"/>
                <a:cs typeface="Times New Roman"/>
              </a:rPr>
              <a:t>2+</a:t>
            </a:r>
            <a:r>
              <a:rPr sz="3150" b="1" i="1" baseline="25132" dirty="0">
                <a:latin typeface="Times New Roman"/>
                <a:cs typeface="Times New Roman"/>
              </a:rPr>
              <a:t>	</a:t>
            </a:r>
            <a:r>
              <a:rPr sz="3200" b="1" i="1" spc="-10" dirty="0">
                <a:latin typeface="Times New Roman"/>
                <a:cs typeface="Times New Roman"/>
              </a:rPr>
              <a:t>complex(Heme)</a:t>
            </a:r>
            <a:endParaRPr sz="3200">
              <a:latin typeface="Times New Roman"/>
              <a:cs typeface="Times New Roman"/>
            </a:endParaRPr>
          </a:p>
        </p:txBody>
      </p:sp>
      <p:pic>
        <p:nvPicPr>
          <p:cNvPr id="3" name="object 3"/>
          <p:cNvPicPr/>
          <p:nvPr/>
        </p:nvPicPr>
        <p:blipFill>
          <a:blip r:embed="rId2" cstate="print"/>
          <a:stretch>
            <a:fillRect/>
          </a:stretch>
        </p:blipFill>
        <p:spPr>
          <a:xfrm>
            <a:off x="4414837" y="2052637"/>
            <a:ext cx="4424362" cy="4505325"/>
          </a:xfrm>
          <a:prstGeom prst="rect">
            <a:avLst/>
          </a:prstGeom>
        </p:spPr>
      </p:pic>
      <p:pic>
        <p:nvPicPr>
          <p:cNvPr id="4" name="object 4"/>
          <p:cNvPicPr/>
          <p:nvPr/>
        </p:nvPicPr>
        <p:blipFill>
          <a:blip r:embed="rId3" cstate="print"/>
          <a:stretch>
            <a:fillRect/>
          </a:stretch>
        </p:blipFill>
        <p:spPr>
          <a:xfrm>
            <a:off x="152400" y="2057400"/>
            <a:ext cx="4038600" cy="4495800"/>
          </a:xfrm>
          <a:prstGeom prst="rect">
            <a:avLst/>
          </a:prstGeom>
        </p:spPr>
      </p:pic>
      <p:sp>
        <p:nvSpPr>
          <p:cNvPr id="5" name="object 5"/>
          <p:cNvSpPr txBox="1"/>
          <p:nvPr/>
        </p:nvSpPr>
        <p:spPr>
          <a:xfrm>
            <a:off x="8411718" y="6445541"/>
            <a:ext cx="196215" cy="196215"/>
          </a:xfrm>
          <a:prstGeom prst="rect">
            <a:avLst/>
          </a:prstGeom>
        </p:spPr>
        <p:txBody>
          <a:bodyPr vert="horz" wrap="square" lIns="0" tIns="0" rIns="0" bIns="0" rtlCol="0">
            <a:spAutoFit/>
          </a:bodyPr>
          <a:lstStyle/>
          <a:p>
            <a:pPr marL="12700">
              <a:lnSpc>
                <a:spcPts val="1430"/>
              </a:lnSpc>
            </a:pPr>
            <a:r>
              <a:rPr sz="1200" spc="-25" dirty="0">
                <a:solidFill>
                  <a:srgbClr val="888888"/>
                </a:solidFill>
                <a:latin typeface="Arial"/>
                <a:cs typeface="Arial"/>
              </a:rPr>
              <a:t>10</a:t>
            </a:r>
            <a:endParaRPr sz="12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9192" y="1004392"/>
            <a:ext cx="8540115" cy="1957705"/>
          </a:xfrm>
          <a:prstGeom prst="rect">
            <a:avLst/>
          </a:prstGeom>
        </p:spPr>
        <p:txBody>
          <a:bodyPr vert="horz" wrap="square" lIns="0" tIns="13335" rIns="0" bIns="0" rtlCol="0">
            <a:spAutoFit/>
          </a:bodyPr>
          <a:lstStyle/>
          <a:p>
            <a:pPr marL="25400" algn="just">
              <a:lnSpc>
                <a:spcPct val="100000"/>
              </a:lnSpc>
              <a:spcBef>
                <a:spcPts val="105"/>
              </a:spcBef>
            </a:pPr>
            <a:r>
              <a:rPr sz="2000" dirty="0">
                <a:latin typeface="Arial"/>
                <a:cs typeface="Arial"/>
              </a:rPr>
              <a:t>Coordination</a:t>
            </a:r>
            <a:r>
              <a:rPr sz="2000" spc="-35" dirty="0">
                <a:latin typeface="Arial"/>
                <a:cs typeface="Arial"/>
              </a:rPr>
              <a:t> </a:t>
            </a:r>
            <a:r>
              <a:rPr sz="2000" dirty="0">
                <a:latin typeface="Arial"/>
                <a:cs typeface="Arial"/>
              </a:rPr>
              <a:t>compounds</a:t>
            </a:r>
            <a:r>
              <a:rPr sz="2000" spc="-45" dirty="0">
                <a:latin typeface="Arial"/>
                <a:cs typeface="Arial"/>
              </a:rPr>
              <a:t> </a:t>
            </a:r>
            <a:r>
              <a:rPr sz="2000" dirty="0">
                <a:latin typeface="Arial"/>
                <a:cs typeface="Arial"/>
              </a:rPr>
              <a:t>such</a:t>
            </a:r>
            <a:r>
              <a:rPr sz="2000" spc="-30" dirty="0">
                <a:latin typeface="Arial"/>
                <a:cs typeface="Arial"/>
              </a:rPr>
              <a:t> </a:t>
            </a:r>
            <a:r>
              <a:rPr sz="2000" dirty="0">
                <a:latin typeface="Arial"/>
                <a:cs typeface="Arial"/>
              </a:rPr>
              <a:t>as</a:t>
            </a:r>
            <a:r>
              <a:rPr sz="2000" spc="-20" dirty="0">
                <a:latin typeface="Arial"/>
                <a:cs typeface="Arial"/>
              </a:rPr>
              <a:t> </a:t>
            </a:r>
            <a:r>
              <a:rPr sz="2000" dirty="0">
                <a:latin typeface="Arial"/>
                <a:cs typeface="Arial"/>
              </a:rPr>
              <a:t>platinum,</a:t>
            </a:r>
            <a:r>
              <a:rPr sz="2000" spc="-30" dirty="0">
                <a:latin typeface="Arial"/>
                <a:cs typeface="Arial"/>
              </a:rPr>
              <a:t> </a:t>
            </a:r>
            <a:r>
              <a:rPr sz="2000" dirty="0">
                <a:latin typeface="Arial"/>
                <a:cs typeface="Arial"/>
              </a:rPr>
              <a:t>palladium</a:t>
            </a:r>
            <a:r>
              <a:rPr sz="2000" spc="-25" dirty="0">
                <a:latin typeface="Arial"/>
                <a:cs typeface="Arial"/>
              </a:rPr>
              <a:t> </a:t>
            </a:r>
            <a:r>
              <a:rPr sz="2000" dirty="0">
                <a:latin typeface="Arial"/>
                <a:cs typeface="Arial"/>
              </a:rPr>
              <a:t>and</a:t>
            </a:r>
            <a:r>
              <a:rPr sz="2000" spc="-15" dirty="0">
                <a:latin typeface="Arial"/>
                <a:cs typeface="Arial"/>
              </a:rPr>
              <a:t> </a:t>
            </a:r>
            <a:r>
              <a:rPr sz="2000" spc="-10" dirty="0">
                <a:latin typeface="Arial"/>
                <a:cs typeface="Arial"/>
              </a:rPr>
              <a:t>ruthenium</a:t>
            </a:r>
            <a:endParaRPr sz="2000">
              <a:latin typeface="Arial"/>
              <a:cs typeface="Arial"/>
            </a:endParaRPr>
          </a:p>
          <a:p>
            <a:pPr marL="25400" algn="just">
              <a:lnSpc>
                <a:spcPct val="100000"/>
              </a:lnSpc>
              <a:spcBef>
                <a:spcPts val="5"/>
              </a:spcBef>
            </a:pPr>
            <a:r>
              <a:rPr sz="2000" dirty="0">
                <a:latin typeface="Arial"/>
                <a:cs typeface="Arial"/>
              </a:rPr>
              <a:t>complexes</a:t>
            </a:r>
            <a:r>
              <a:rPr sz="2000" spc="-25" dirty="0">
                <a:latin typeface="Arial"/>
                <a:cs typeface="Arial"/>
              </a:rPr>
              <a:t> </a:t>
            </a:r>
            <a:r>
              <a:rPr sz="2000" dirty="0">
                <a:latin typeface="Arial"/>
                <a:cs typeface="Arial"/>
              </a:rPr>
              <a:t>are</a:t>
            </a:r>
            <a:r>
              <a:rPr sz="2000" spc="-20" dirty="0">
                <a:latin typeface="Arial"/>
                <a:cs typeface="Arial"/>
              </a:rPr>
              <a:t> </a:t>
            </a:r>
            <a:r>
              <a:rPr sz="2000" dirty="0">
                <a:latin typeface="Arial"/>
                <a:cs typeface="Arial"/>
              </a:rPr>
              <a:t>anti-cancer</a:t>
            </a:r>
            <a:r>
              <a:rPr sz="2000" spc="-40" dirty="0">
                <a:latin typeface="Arial"/>
                <a:cs typeface="Arial"/>
              </a:rPr>
              <a:t> </a:t>
            </a:r>
            <a:r>
              <a:rPr sz="2000" spc="-10" dirty="0">
                <a:latin typeface="Arial"/>
                <a:cs typeface="Arial"/>
              </a:rPr>
              <a:t>drugs(Treatment</a:t>
            </a:r>
            <a:r>
              <a:rPr sz="2000" spc="-35" dirty="0">
                <a:latin typeface="Arial"/>
                <a:cs typeface="Arial"/>
              </a:rPr>
              <a:t> </a:t>
            </a:r>
            <a:r>
              <a:rPr sz="2000" dirty="0">
                <a:latin typeface="Arial"/>
                <a:cs typeface="Arial"/>
              </a:rPr>
              <a:t>of</a:t>
            </a:r>
            <a:r>
              <a:rPr sz="2000" spc="-10" dirty="0">
                <a:latin typeface="Arial"/>
                <a:cs typeface="Arial"/>
              </a:rPr>
              <a:t> </a:t>
            </a:r>
            <a:r>
              <a:rPr sz="2000" dirty="0">
                <a:latin typeface="Arial"/>
                <a:cs typeface="Arial"/>
              </a:rPr>
              <a:t>cancer</a:t>
            </a:r>
            <a:r>
              <a:rPr sz="2000" spc="-15" dirty="0">
                <a:latin typeface="Arial"/>
                <a:cs typeface="Arial"/>
              </a:rPr>
              <a:t> </a:t>
            </a:r>
            <a:r>
              <a:rPr sz="2000" dirty="0">
                <a:latin typeface="Arial"/>
                <a:cs typeface="Arial"/>
              </a:rPr>
              <a:t>–</a:t>
            </a:r>
            <a:r>
              <a:rPr sz="2000" spc="10" dirty="0">
                <a:latin typeface="Arial"/>
                <a:cs typeface="Arial"/>
              </a:rPr>
              <a:t> </a:t>
            </a:r>
            <a:r>
              <a:rPr sz="2000" spc="-10" dirty="0">
                <a:latin typeface="Arial"/>
                <a:cs typeface="Arial"/>
              </a:rPr>
              <a:t>cisplatin</a:t>
            </a:r>
            <a:endParaRPr sz="2000">
              <a:latin typeface="Arial"/>
              <a:cs typeface="Arial"/>
            </a:endParaRPr>
          </a:p>
          <a:p>
            <a:pPr marL="25400" marR="17780" algn="just">
              <a:lnSpc>
                <a:spcPct val="100000"/>
              </a:lnSpc>
            </a:pPr>
            <a:r>
              <a:rPr sz="2000" dirty="0">
                <a:latin typeface="Arial"/>
                <a:cs typeface="Arial"/>
              </a:rPr>
              <a:t>[PtCl</a:t>
            </a:r>
            <a:r>
              <a:rPr sz="1950" baseline="-21367" dirty="0">
                <a:solidFill>
                  <a:srgbClr val="888888"/>
                </a:solidFill>
                <a:latin typeface="Carlito"/>
                <a:cs typeface="Carlito"/>
              </a:rPr>
              <a:t>2</a:t>
            </a:r>
            <a:r>
              <a:rPr sz="1950" spc="-22" baseline="-21367" dirty="0">
                <a:solidFill>
                  <a:srgbClr val="888888"/>
                </a:solidFill>
                <a:latin typeface="Carlito"/>
                <a:cs typeface="Carlito"/>
              </a:rPr>
              <a:t> </a:t>
            </a:r>
            <a:r>
              <a:rPr sz="2000" spc="-10" dirty="0">
                <a:latin typeface="Arial"/>
                <a:cs typeface="Arial"/>
              </a:rPr>
              <a:t>(NH</a:t>
            </a:r>
            <a:r>
              <a:rPr sz="1950" spc="-15" baseline="-21367" dirty="0">
                <a:solidFill>
                  <a:srgbClr val="888888"/>
                </a:solidFill>
                <a:latin typeface="Arial"/>
                <a:cs typeface="Arial"/>
              </a:rPr>
              <a:t>3</a:t>
            </a:r>
            <a:r>
              <a:rPr sz="2000" spc="-10" dirty="0">
                <a:latin typeface="Arial"/>
                <a:cs typeface="Arial"/>
              </a:rPr>
              <a:t>)</a:t>
            </a:r>
            <a:r>
              <a:rPr sz="1950" spc="-15" baseline="-21367" dirty="0">
                <a:solidFill>
                  <a:srgbClr val="888888"/>
                </a:solidFill>
                <a:latin typeface="Carlito"/>
                <a:cs typeface="Carlito"/>
              </a:rPr>
              <a:t>2</a:t>
            </a:r>
            <a:r>
              <a:rPr sz="2000" spc="-10" dirty="0">
                <a:latin typeface="Arial"/>
                <a:cs typeface="Arial"/>
              </a:rPr>
              <a:t>]),</a:t>
            </a:r>
            <a:r>
              <a:rPr sz="2000" spc="-130" dirty="0">
                <a:latin typeface="Arial"/>
                <a:cs typeface="Arial"/>
              </a:rPr>
              <a:t> </a:t>
            </a:r>
            <a:r>
              <a:rPr sz="2000" dirty="0">
                <a:latin typeface="Arial"/>
                <a:cs typeface="Arial"/>
              </a:rPr>
              <a:t>Allso</a:t>
            </a:r>
            <a:r>
              <a:rPr sz="2000" spc="10" dirty="0">
                <a:latin typeface="Arial"/>
                <a:cs typeface="Arial"/>
              </a:rPr>
              <a:t> </a:t>
            </a:r>
            <a:r>
              <a:rPr sz="2000" dirty="0">
                <a:latin typeface="Arial"/>
                <a:cs typeface="Arial"/>
              </a:rPr>
              <a:t>many</a:t>
            </a:r>
            <a:r>
              <a:rPr sz="2000" spc="-15" dirty="0">
                <a:latin typeface="Arial"/>
                <a:cs typeface="Arial"/>
              </a:rPr>
              <a:t> </a:t>
            </a:r>
            <a:r>
              <a:rPr sz="2000" dirty="0">
                <a:latin typeface="Arial"/>
                <a:cs typeface="Arial"/>
              </a:rPr>
              <a:t>of the</a:t>
            </a:r>
            <a:r>
              <a:rPr sz="2000" spc="-15" dirty="0">
                <a:latin typeface="Arial"/>
                <a:cs typeface="Arial"/>
              </a:rPr>
              <a:t> </a:t>
            </a:r>
            <a:r>
              <a:rPr sz="2000" dirty="0">
                <a:latin typeface="Arial"/>
                <a:cs typeface="Arial"/>
              </a:rPr>
              <a:t>coordination</a:t>
            </a:r>
            <a:r>
              <a:rPr sz="2000" spc="-35" dirty="0">
                <a:latin typeface="Arial"/>
                <a:cs typeface="Arial"/>
              </a:rPr>
              <a:t> </a:t>
            </a:r>
            <a:r>
              <a:rPr sz="2000" dirty="0">
                <a:latin typeface="Arial"/>
                <a:cs typeface="Arial"/>
              </a:rPr>
              <a:t>compounds</a:t>
            </a:r>
            <a:r>
              <a:rPr sz="2000" spc="-40" dirty="0">
                <a:latin typeface="Arial"/>
                <a:cs typeface="Arial"/>
              </a:rPr>
              <a:t> </a:t>
            </a:r>
            <a:r>
              <a:rPr sz="2000" dirty="0">
                <a:latin typeface="Arial"/>
                <a:cs typeface="Arial"/>
              </a:rPr>
              <a:t>are</a:t>
            </a:r>
            <a:r>
              <a:rPr sz="2000" spc="-10" dirty="0">
                <a:latin typeface="Arial"/>
                <a:cs typeface="Arial"/>
              </a:rPr>
              <a:t> </a:t>
            </a:r>
            <a:r>
              <a:rPr sz="2000" dirty="0">
                <a:latin typeface="Arial"/>
                <a:cs typeface="Arial"/>
              </a:rPr>
              <a:t>anti-</a:t>
            </a:r>
            <a:r>
              <a:rPr sz="2000" spc="-10" dirty="0">
                <a:latin typeface="Arial"/>
                <a:cs typeface="Arial"/>
              </a:rPr>
              <a:t>bacterial. </a:t>
            </a:r>
            <a:r>
              <a:rPr sz="2000" dirty="0">
                <a:latin typeface="Arial"/>
                <a:cs typeface="Arial"/>
              </a:rPr>
              <a:t>The</a:t>
            </a:r>
            <a:r>
              <a:rPr sz="2000" spc="-30" dirty="0">
                <a:latin typeface="Arial"/>
                <a:cs typeface="Arial"/>
              </a:rPr>
              <a:t> </a:t>
            </a:r>
            <a:r>
              <a:rPr sz="2000" dirty="0">
                <a:latin typeface="Arial"/>
                <a:cs typeface="Arial"/>
              </a:rPr>
              <a:t>coordination</a:t>
            </a:r>
            <a:r>
              <a:rPr sz="2000" spc="-40" dirty="0">
                <a:latin typeface="Arial"/>
                <a:cs typeface="Arial"/>
              </a:rPr>
              <a:t> </a:t>
            </a:r>
            <a:r>
              <a:rPr sz="2000" dirty="0">
                <a:latin typeface="Arial"/>
                <a:cs typeface="Arial"/>
              </a:rPr>
              <a:t>compounds</a:t>
            </a:r>
            <a:r>
              <a:rPr sz="2000" spc="-55" dirty="0">
                <a:latin typeface="Arial"/>
                <a:cs typeface="Arial"/>
              </a:rPr>
              <a:t> </a:t>
            </a:r>
            <a:r>
              <a:rPr sz="2000" dirty="0">
                <a:latin typeface="Arial"/>
                <a:cs typeface="Arial"/>
              </a:rPr>
              <a:t>have</a:t>
            </a:r>
            <a:r>
              <a:rPr sz="2000" spc="-30" dirty="0">
                <a:latin typeface="Arial"/>
                <a:cs typeface="Arial"/>
              </a:rPr>
              <a:t> </a:t>
            </a:r>
            <a:r>
              <a:rPr sz="2000" dirty="0">
                <a:latin typeface="Arial"/>
                <a:cs typeface="Arial"/>
              </a:rPr>
              <a:t>been</a:t>
            </a:r>
            <a:r>
              <a:rPr sz="2000" spc="-25" dirty="0">
                <a:latin typeface="Arial"/>
                <a:cs typeface="Arial"/>
              </a:rPr>
              <a:t> </a:t>
            </a:r>
            <a:r>
              <a:rPr sz="2000" dirty="0">
                <a:latin typeface="Arial"/>
                <a:cs typeface="Arial"/>
              </a:rPr>
              <a:t>showed</a:t>
            </a:r>
            <a:r>
              <a:rPr sz="2000" spc="-35" dirty="0">
                <a:latin typeface="Arial"/>
                <a:cs typeface="Arial"/>
              </a:rPr>
              <a:t> </a:t>
            </a:r>
            <a:r>
              <a:rPr sz="2000" dirty="0">
                <a:latin typeface="Arial"/>
                <a:cs typeface="Arial"/>
              </a:rPr>
              <a:t>effective</a:t>
            </a:r>
            <a:r>
              <a:rPr sz="2000" spc="-40" dirty="0">
                <a:latin typeface="Arial"/>
                <a:cs typeface="Arial"/>
              </a:rPr>
              <a:t> </a:t>
            </a:r>
            <a:r>
              <a:rPr sz="2000" dirty="0">
                <a:latin typeface="Arial"/>
                <a:cs typeface="Arial"/>
              </a:rPr>
              <a:t>behavior</a:t>
            </a:r>
            <a:r>
              <a:rPr sz="2000" spc="-30" dirty="0">
                <a:latin typeface="Arial"/>
                <a:cs typeface="Arial"/>
              </a:rPr>
              <a:t> </a:t>
            </a:r>
            <a:r>
              <a:rPr sz="2000" spc="-10" dirty="0">
                <a:latin typeface="Arial"/>
                <a:cs typeface="Arial"/>
              </a:rPr>
              <a:t>against </a:t>
            </a:r>
            <a:r>
              <a:rPr sz="2000" dirty="0">
                <a:latin typeface="Arial"/>
                <a:cs typeface="Arial"/>
              </a:rPr>
              <a:t>many</a:t>
            </a:r>
            <a:r>
              <a:rPr sz="2000" spc="-25" dirty="0">
                <a:latin typeface="Arial"/>
                <a:cs typeface="Arial"/>
              </a:rPr>
              <a:t> </a:t>
            </a:r>
            <a:r>
              <a:rPr sz="2000" dirty="0">
                <a:latin typeface="Arial"/>
                <a:cs typeface="Arial"/>
              </a:rPr>
              <a:t>diseases</a:t>
            </a:r>
            <a:r>
              <a:rPr sz="2000" spc="-40" dirty="0">
                <a:latin typeface="Arial"/>
                <a:cs typeface="Arial"/>
              </a:rPr>
              <a:t> </a:t>
            </a:r>
            <a:r>
              <a:rPr sz="2000" spc="-10" dirty="0">
                <a:latin typeface="Arial"/>
                <a:cs typeface="Arial"/>
              </a:rPr>
              <a:t>like</a:t>
            </a:r>
            <a:r>
              <a:rPr sz="2000" spc="-114" dirty="0">
                <a:latin typeface="Arial"/>
                <a:cs typeface="Arial"/>
              </a:rPr>
              <a:t> </a:t>
            </a:r>
            <a:r>
              <a:rPr sz="2000" dirty="0">
                <a:latin typeface="Arial"/>
                <a:cs typeface="Arial"/>
              </a:rPr>
              <a:t>Alzheimer's</a:t>
            </a:r>
            <a:r>
              <a:rPr sz="2000" spc="-30" dirty="0">
                <a:latin typeface="Arial"/>
                <a:cs typeface="Arial"/>
              </a:rPr>
              <a:t> </a:t>
            </a:r>
            <a:r>
              <a:rPr sz="2000" dirty="0">
                <a:latin typeface="Arial"/>
                <a:cs typeface="Arial"/>
              </a:rPr>
              <a:t>and</a:t>
            </a:r>
            <a:r>
              <a:rPr sz="2000" spc="-15" dirty="0">
                <a:latin typeface="Arial"/>
                <a:cs typeface="Arial"/>
              </a:rPr>
              <a:t> </a:t>
            </a:r>
            <a:r>
              <a:rPr sz="2000" spc="-10" dirty="0">
                <a:latin typeface="Arial"/>
                <a:cs typeface="Arial"/>
              </a:rPr>
              <a:t>malaria.</a:t>
            </a:r>
            <a:endParaRPr sz="2000">
              <a:latin typeface="Arial"/>
              <a:cs typeface="Arial"/>
            </a:endParaRPr>
          </a:p>
          <a:p>
            <a:pPr marL="25400" algn="just">
              <a:lnSpc>
                <a:spcPct val="100000"/>
              </a:lnSpc>
              <a:spcBef>
                <a:spcPts val="800"/>
              </a:spcBef>
            </a:pPr>
            <a:r>
              <a:rPr sz="2000" dirty="0">
                <a:latin typeface="Arial"/>
                <a:cs typeface="Arial"/>
              </a:rPr>
              <a:t>EDTA</a:t>
            </a:r>
            <a:r>
              <a:rPr sz="2000" spc="375" dirty="0">
                <a:latin typeface="Arial"/>
                <a:cs typeface="Arial"/>
              </a:rPr>
              <a:t> </a:t>
            </a:r>
            <a:r>
              <a:rPr sz="2000" dirty="0">
                <a:latin typeface="Arial"/>
                <a:cs typeface="Arial"/>
              </a:rPr>
              <a:t>is</a:t>
            </a:r>
            <a:r>
              <a:rPr sz="2000" spc="-30" dirty="0">
                <a:latin typeface="Arial"/>
                <a:cs typeface="Arial"/>
              </a:rPr>
              <a:t> </a:t>
            </a:r>
            <a:r>
              <a:rPr sz="2000" dirty="0">
                <a:latin typeface="Arial"/>
                <a:cs typeface="Arial"/>
              </a:rPr>
              <a:t>used</a:t>
            </a:r>
            <a:r>
              <a:rPr sz="2000" spc="-50" dirty="0">
                <a:latin typeface="Arial"/>
                <a:cs typeface="Arial"/>
              </a:rPr>
              <a:t> </a:t>
            </a:r>
            <a:r>
              <a:rPr sz="2000" dirty="0">
                <a:latin typeface="Arial"/>
                <a:cs typeface="Arial"/>
              </a:rPr>
              <a:t>to</a:t>
            </a:r>
            <a:r>
              <a:rPr sz="2000" spc="-55" dirty="0">
                <a:latin typeface="Arial"/>
                <a:cs typeface="Arial"/>
              </a:rPr>
              <a:t> </a:t>
            </a:r>
            <a:r>
              <a:rPr sz="2000" dirty="0">
                <a:latin typeface="Arial"/>
                <a:cs typeface="Arial"/>
              </a:rPr>
              <a:t>treat</a:t>
            </a:r>
            <a:r>
              <a:rPr sz="2000" spc="-60" dirty="0">
                <a:latin typeface="Arial"/>
                <a:cs typeface="Arial"/>
              </a:rPr>
              <a:t> </a:t>
            </a:r>
            <a:r>
              <a:rPr sz="2000" dirty="0">
                <a:latin typeface="Arial"/>
                <a:cs typeface="Arial"/>
              </a:rPr>
              <a:t>lead</a:t>
            </a:r>
            <a:r>
              <a:rPr sz="2000" spc="-25" dirty="0">
                <a:latin typeface="Arial"/>
                <a:cs typeface="Arial"/>
              </a:rPr>
              <a:t> </a:t>
            </a:r>
            <a:r>
              <a:rPr sz="2000" spc="-10" dirty="0">
                <a:latin typeface="Arial"/>
                <a:cs typeface="Arial"/>
              </a:rPr>
              <a:t>poisoning.</a:t>
            </a:r>
            <a:endParaRPr sz="2000">
              <a:latin typeface="Arial"/>
              <a:cs typeface="Arial"/>
            </a:endParaRPr>
          </a:p>
        </p:txBody>
      </p:sp>
      <p:sp>
        <p:nvSpPr>
          <p:cNvPr id="3" name="object 3"/>
          <p:cNvSpPr txBox="1">
            <a:spLocks noGrp="1"/>
          </p:cNvSpPr>
          <p:nvPr>
            <p:ph type="title"/>
          </p:nvPr>
        </p:nvSpPr>
        <p:spPr>
          <a:prstGeom prst="rect">
            <a:avLst/>
          </a:prstGeom>
        </p:spPr>
        <p:txBody>
          <a:bodyPr vert="horz" wrap="square" lIns="0" tIns="150240" rIns="0" bIns="0" rtlCol="0">
            <a:spAutoFit/>
          </a:bodyPr>
          <a:lstStyle/>
          <a:p>
            <a:pPr marL="240665">
              <a:lnSpc>
                <a:spcPct val="100000"/>
              </a:lnSpc>
              <a:spcBef>
                <a:spcPts val="100"/>
              </a:spcBef>
            </a:pPr>
            <a:r>
              <a:rPr b="1" u="sng" spc="305" dirty="0">
                <a:uFill>
                  <a:solidFill>
                    <a:srgbClr val="000000"/>
                  </a:solidFill>
                </a:uFill>
                <a:latin typeface="Times New Roman"/>
                <a:cs typeface="Times New Roman"/>
              </a:rPr>
              <a:t>5-</a:t>
            </a:r>
            <a:r>
              <a:rPr b="1" u="sng" spc="-90" dirty="0">
                <a:uFill>
                  <a:solidFill>
                    <a:srgbClr val="000000"/>
                  </a:solidFill>
                </a:uFill>
                <a:latin typeface="Times New Roman"/>
                <a:cs typeface="Times New Roman"/>
              </a:rPr>
              <a:t>In</a:t>
            </a:r>
            <a:r>
              <a:rPr b="1" u="sng" spc="-480" dirty="0">
                <a:uFill>
                  <a:solidFill>
                    <a:srgbClr val="000000"/>
                  </a:solidFill>
                </a:uFill>
                <a:latin typeface="Times New Roman"/>
                <a:cs typeface="Times New Roman"/>
              </a:rPr>
              <a:t> </a:t>
            </a:r>
            <a:r>
              <a:rPr b="1" u="sng" spc="-265" dirty="0">
                <a:uFill>
                  <a:solidFill>
                    <a:srgbClr val="000000"/>
                  </a:solidFill>
                </a:uFill>
                <a:latin typeface="Times New Roman"/>
                <a:cs typeface="Times New Roman"/>
              </a:rPr>
              <a:t>medicine:</a:t>
            </a:r>
          </a:p>
        </p:txBody>
      </p:sp>
      <p:pic>
        <p:nvPicPr>
          <p:cNvPr id="4" name="object 4"/>
          <p:cNvPicPr/>
          <p:nvPr/>
        </p:nvPicPr>
        <p:blipFill>
          <a:blip r:embed="rId2" cstate="print"/>
          <a:stretch>
            <a:fillRect/>
          </a:stretch>
        </p:blipFill>
        <p:spPr>
          <a:xfrm>
            <a:off x="685800" y="3124200"/>
            <a:ext cx="5791200" cy="3258312"/>
          </a:xfrm>
          <a:prstGeom prst="rect">
            <a:avLst/>
          </a:prstGeom>
        </p:spPr>
      </p:pic>
      <p:sp>
        <p:nvSpPr>
          <p:cNvPr id="5" name="object 5"/>
          <p:cNvSpPr txBox="1"/>
          <p:nvPr/>
        </p:nvSpPr>
        <p:spPr>
          <a:xfrm>
            <a:off x="8422385" y="6445541"/>
            <a:ext cx="175260" cy="196215"/>
          </a:xfrm>
          <a:prstGeom prst="rect">
            <a:avLst/>
          </a:prstGeom>
        </p:spPr>
        <p:txBody>
          <a:bodyPr vert="horz" wrap="square" lIns="0" tIns="0" rIns="0" bIns="0" rtlCol="0">
            <a:spAutoFit/>
          </a:bodyPr>
          <a:lstStyle/>
          <a:p>
            <a:pPr marL="12700">
              <a:lnSpc>
                <a:spcPts val="1430"/>
              </a:lnSpc>
            </a:pPr>
            <a:r>
              <a:rPr sz="1200" spc="-55" dirty="0">
                <a:solidFill>
                  <a:srgbClr val="888888"/>
                </a:solidFill>
                <a:latin typeface="Arial"/>
                <a:cs typeface="Arial"/>
              </a:rPr>
              <a:t>11</a:t>
            </a:r>
            <a:endParaRPr sz="120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2700">
              <a:lnSpc>
                <a:spcPts val="1430"/>
              </a:lnSpc>
            </a:pPr>
            <a:r>
              <a:rPr spc="-25" dirty="0"/>
              <a:t>12</a:t>
            </a:r>
          </a:p>
        </p:txBody>
      </p:sp>
      <p:sp>
        <p:nvSpPr>
          <p:cNvPr id="2" name="object 2"/>
          <p:cNvSpPr txBox="1">
            <a:spLocks noGrp="1"/>
          </p:cNvSpPr>
          <p:nvPr>
            <p:ph type="title"/>
          </p:nvPr>
        </p:nvSpPr>
        <p:spPr>
          <a:xfrm>
            <a:off x="231140" y="663905"/>
            <a:ext cx="4209415" cy="635000"/>
          </a:xfrm>
          <a:prstGeom prst="rect">
            <a:avLst/>
          </a:prstGeom>
        </p:spPr>
        <p:txBody>
          <a:bodyPr vert="horz" wrap="square" lIns="0" tIns="12065" rIns="0" bIns="0" rtlCol="0">
            <a:spAutoFit/>
          </a:bodyPr>
          <a:lstStyle/>
          <a:p>
            <a:pPr marL="12700">
              <a:lnSpc>
                <a:spcPct val="100000"/>
              </a:lnSpc>
              <a:spcBef>
                <a:spcPts val="95"/>
              </a:spcBef>
            </a:pPr>
            <a:r>
              <a:rPr sz="4000" b="1" u="sng" spc="-25" dirty="0">
                <a:solidFill>
                  <a:srgbClr val="001F5F"/>
                </a:solidFill>
                <a:uFill>
                  <a:solidFill>
                    <a:srgbClr val="001F5F"/>
                  </a:solidFill>
                </a:uFill>
                <a:latin typeface="Times New Roman"/>
                <a:cs typeface="Times New Roman"/>
              </a:rPr>
              <a:t>6-</a:t>
            </a:r>
            <a:r>
              <a:rPr sz="4000" b="1" u="sng" dirty="0">
                <a:solidFill>
                  <a:srgbClr val="001F5F"/>
                </a:solidFill>
                <a:uFill>
                  <a:solidFill>
                    <a:srgbClr val="001F5F"/>
                  </a:solidFill>
                </a:uFill>
                <a:latin typeface="Times New Roman"/>
                <a:cs typeface="Times New Roman"/>
              </a:rPr>
              <a:t>In</a:t>
            </a:r>
            <a:r>
              <a:rPr sz="4000" b="1" u="sng" spc="-30" dirty="0">
                <a:solidFill>
                  <a:srgbClr val="001F5F"/>
                </a:solidFill>
                <a:uFill>
                  <a:solidFill>
                    <a:srgbClr val="001F5F"/>
                  </a:solidFill>
                </a:uFill>
                <a:latin typeface="Times New Roman"/>
                <a:cs typeface="Times New Roman"/>
              </a:rPr>
              <a:t> </a:t>
            </a:r>
            <a:r>
              <a:rPr sz="4000" b="1" u="sng" spc="-10" dirty="0">
                <a:solidFill>
                  <a:srgbClr val="001F5F"/>
                </a:solidFill>
                <a:uFill>
                  <a:solidFill>
                    <a:srgbClr val="001F5F"/>
                  </a:solidFill>
                </a:uFill>
                <a:latin typeface="Times New Roman"/>
                <a:cs typeface="Times New Roman"/>
              </a:rPr>
              <a:t>electroplating:</a:t>
            </a:r>
            <a:endParaRPr sz="4000">
              <a:latin typeface="Times New Roman"/>
              <a:cs typeface="Times New Roman"/>
            </a:endParaRPr>
          </a:p>
        </p:txBody>
      </p:sp>
      <p:sp>
        <p:nvSpPr>
          <p:cNvPr id="3" name="object 3"/>
          <p:cNvSpPr txBox="1"/>
          <p:nvPr/>
        </p:nvSpPr>
        <p:spPr>
          <a:xfrm>
            <a:off x="205740" y="1888362"/>
            <a:ext cx="8416290" cy="3865879"/>
          </a:xfrm>
          <a:prstGeom prst="rect">
            <a:avLst/>
          </a:prstGeom>
        </p:spPr>
        <p:txBody>
          <a:bodyPr vert="horz" wrap="square" lIns="0" tIns="12065" rIns="0" bIns="0" rtlCol="0">
            <a:spAutoFit/>
          </a:bodyPr>
          <a:lstStyle/>
          <a:p>
            <a:pPr marL="38100" marR="519430">
              <a:lnSpc>
                <a:spcPct val="100000"/>
              </a:lnSpc>
              <a:spcBef>
                <a:spcPts val="95"/>
              </a:spcBef>
              <a:tabLst>
                <a:tab pos="612140" algn="l"/>
              </a:tabLst>
            </a:pPr>
            <a:r>
              <a:rPr sz="2800" dirty="0">
                <a:solidFill>
                  <a:srgbClr val="4D5155"/>
                </a:solidFill>
                <a:latin typeface="Times New Roman"/>
                <a:cs typeface="Times New Roman"/>
              </a:rPr>
              <a:t>Complex</a:t>
            </a:r>
            <a:r>
              <a:rPr sz="2800" spc="-35" dirty="0">
                <a:solidFill>
                  <a:srgbClr val="4D5155"/>
                </a:solidFill>
                <a:latin typeface="Times New Roman"/>
                <a:cs typeface="Times New Roman"/>
              </a:rPr>
              <a:t> </a:t>
            </a:r>
            <a:r>
              <a:rPr sz="2800" dirty="0">
                <a:solidFill>
                  <a:srgbClr val="4D5155"/>
                </a:solidFill>
                <a:latin typeface="Times New Roman"/>
                <a:cs typeface="Times New Roman"/>
              </a:rPr>
              <a:t>ions</a:t>
            </a:r>
            <a:r>
              <a:rPr sz="2800" spc="-45" dirty="0">
                <a:solidFill>
                  <a:srgbClr val="4D5155"/>
                </a:solidFill>
                <a:latin typeface="Times New Roman"/>
                <a:cs typeface="Times New Roman"/>
              </a:rPr>
              <a:t> </a:t>
            </a:r>
            <a:r>
              <a:rPr sz="2800" dirty="0">
                <a:solidFill>
                  <a:srgbClr val="4D5155"/>
                </a:solidFill>
                <a:latin typeface="Times New Roman"/>
                <a:cs typeface="Times New Roman"/>
              </a:rPr>
              <a:t>used</a:t>
            </a:r>
            <a:r>
              <a:rPr sz="2800" spc="-35" dirty="0">
                <a:solidFill>
                  <a:srgbClr val="4D5155"/>
                </a:solidFill>
                <a:latin typeface="Times New Roman"/>
                <a:cs typeface="Times New Roman"/>
              </a:rPr>
              <a:t> </a:t>
            </a:r>
            <a:r>
              <a:rPr sz="2800" dirty="0">
                <a:solidFill>
                  <a:srgbClr val="4D5155"/>
                </a:solidFill>
                <a:latin typeface="Times New Roman"/>
                <a:cs typeface="Times New Roman"/>
              </a:rPr>
              <a:t>for</a:t>
            </a:r>
            <a:r>
              <a:rPr sz="2800" spc="-35" dirty="0">
                <a:solidFill>
                  <a:srgbClr val="4D5155"/>
                </a:solidFill>
                <a:latin typeface="Times New Roman"/>
                <a:cs typeface="Times New Roman"/>
              </a:rPr>
              <a:t> </a:t>
            </a:r>
            <a:r>
              <a:rPr sz="2800" dirty="0">
                <a:solidFill>
                  <a:srgbClr val="4D5155"/>
                </a:solidFill>
                <a:latin typeface="Times New Roman"/>
                <a:cs typeface="Times New Roman"/>
              </a:rPr>
              <a:t>electroplating</a:t>
            </a:r>
            <a:r>
              <a:rPr sz="2800" spc="-55" dirty="0">
                <a:solidFill>
                  <a:srgbClr val="4D5155"/>
                </a:solidFill>
                <a:latin typeface="Times New Roman"/>
                <a:cs typeface="Times New Roman"/>
              </a:rPr>
              <a:t> </a:t>
            </a:r>
            <a:r>
              <a:rPr sz="2800" dirty="0">
                <a:solidFill>
                  <a:srgbClr val="4D5155"/>
                </a:solidFill>
                <a:latin typeface="Times New Roman"/>
                <a:cs typeface="Times New Roman"/>
              </a:rPr>
              <a:t>of</a:t>
            </a:r>
            <a:r>
              <a:rPr sz="2800" spc="-25" dirty="0">
                <a:solidFill>
                  <a:srgbClr val="4D5155"/>
                </a:solidFill>
                <a:latin typeface="Times New Roman"/>
                <a:cs typeface="Times New Roman"/>
              </a:rPr>
              <a:t> </a:t>
            </a:r>
            <a:r>
              <a:rPr sz="2800" dirty="0">
                <a:solidFill>
                  <a:srgbClr val="4D5155"/>
                </a:solidFill>
                <a:latin typeface="Times New Roman"/>
                <a:cs typeface="Times New Roman"/>
              </a:rPr>
              <a:t>silver</a:t>
            </a:r>
            <a:r>
              <a:rPr sz="2800" spc="-50" dirty="0">
                <a:solidFill>
                  <a:srgbClr val="4D5155"/>
                </a:solidFill>
                <a:latin typeface="Times New Roman"/>
                <a:cs typeface="Times New Roman"/>
              </a:rPr>
              <a:t> </a:t>
            </a:r>
            <a:r>
              <a:rPr sz="2800" dirty="0">
                <a:solidFill>
                  <a:srgbClr val="4D5155"/>
                </a:solidFill>
                <a:latin typeface="Times New Roman"/>
                <a:cs typeface="Times New Roman"/>
              </a:rPr>
              <a:t>and</a:t>
            </a:r>
            <a:r>
              <a:rPr sz="2800" spc="-35" dirty="0">
                <a:solidFill>
                  <a:srgbClr val="4D5155"/>
                </a:solidFill>
                <a:latin typeface="Times New Roman"/>
                <a:cs typeface="Times New Roman"/>
              </a:rPr>
              <a:t> </a:t>
            </a:r>
            <a:r>
              <a:rPr sz="2800" spc="-20" dirty="0">
                <a:solidFill>
                  <a:srgbClr val="4D5155"/>
                </a:solidFill>
                <a:latin typeface="Times New Roman"/>
                <a:cs typeface="Times New Roman"/>
              </a:rPr>
              <a:t>gold </a:t>
            </a:r>
            <a:r>
              <a:rPr sz="2800" spc="-25" dirty="0">
                <a:solidFill>
                  <a:srgbClr val="4D5155"/>
                </a:solidFill>
                <a:latin typeface="Times New Roman"/>
                <a:cs typeface="Times New Roman"/>
              </a:rPr>
              <a:t>are</a:t>
            </a:r>
            <a:r>
              <a:rPr sz="2800" dirty="0">
                <a:solidFill>
                  <a:srgbClr val="4D5155"/>
                </a:solidFill>
                <a:latin typeface="Times New Roman"/>
                <a:cs typeface="Times New Roman"/>
              </a:rPr>
              <a:t>	</a:t>
            </a:r>
            <a:r>
              <a:rPr sz="2800" dirty="0">
                <a:solidFill>
                  <a:srgbClr val="040B28"/>
                </a:solidFill>
                <a:latin typeface="Times New Roman"/>
                <a:cs typeface="Times New Roman"/>
              </a:rPr>
              <a:t>(Ag(CN)</a:t>
            </a:r>
            <a:r>
              <a:rPr sz="2775" baseline="-21021" dirty="0">
                <a:solidFill>
                  <a:srgbClr val="040B28"/>
                </a:solidFill>
                <a:latin typeface="Times New Roman"/>
                <a:cs typeface="Times New Roman"/>
              </a:rPr>
              <a:t>2</a:t>
            </a:r>
            <a:r>
              <a:rPr sz="2800" dirty="0">
                <a:solidFill>
                  <a:srgbClr val="040B28"/>
                </a:solidFill>
                <a:latin typeface="Times New Roman"/>
                <a:cs typeface="Times New Roman"/>
              </a:rPr>
              <a:t>]</a:t>
            </a:r>
            <a:r>
              <a:rPr sz="2400" b="1" baseline="24305" dirty="0">
                <a:solidFill>
                  <a:srgbClr val="040B28"/>
                </a:solidFill>
                <a:latin typeface="Times New Roman"/>
                <a:cs typeface="Times New Roman"/>
              </a:rPr>
              <a:t>−</a:t>
            </a:r>
            <a:r>
              <a:rPr sz="2400" b="1" spc="352" baseline="24305" dirty="0">
                <a:solidFill>
                  <a:srgbClr val="040B28"/>
                </a:solidFill>
                <a:latin typeface="Times New Roman"/>
                <a:cs typeface="Times New Roman"/>
              </a:rPr>
              <a:t> </a:t>
            </a:r>
            <a:r>
              <a:rPr sz="2800" dirty="0">
                <a:solidFill>
                  <a:srgbClr val="4D5155"/>
                </a:solidFill>
                <a:latin typeface="Times New Roman"/>
                <a:cs typeface="Times New Roman"/>
              </a:rPr>
              <a:t>and</a:t>
            </a:r>
            <a:r>
              <a:rPr sz="2800" spc="-105" dirty="0">
                <a:solidFill>
                  <a:srgbClr val="4D5155"/>
                </a:solidFill>
                <a:latin typeface="Times New Roman"/>
                <a:cs typeface="Times New Roman"/>
              </a:rPr>
              <a:t> </a:t>
            </a:r>
            <a:r>
              <a:rPr sz="2800" dirty="0">
                <a:solidFill>
                  <a:srgbClr val="4D5155"/>
                </a:solidFill>
                <a:latin typeface="Times New Roman"/>
                <a:cs typeface="Times New Roman"/>
              </a:rPr>
              <a:t>[Au(CN)</a:t>
            </a:r>
            <a:r>
              <a:rPr sz="2775" baseline="-21021" dirty="0">
                <a:solidFill>
                  <a:srgbClr val="4D5155"/>
                </a:solidFill>
                <a:latin typeface="Times New Roman"/>
                <a:cs typeface="Times New Roman"/>
              </a:rPr>
              <a:t>2</a:t>
            </a:r>
            <a:r>
              <a:rPr sz="2800" dirty="0">
                <a:solidFill>
                  <a:srgbClr val="4D5155"/>
                </a:solidFill>
                <a:latin typeface="Times New Roman"/>
                <a:cs typeface="Times New Roman"/>
              </a:rPr>
              <a:t>]</a:t>
            </a:r>
            <a:r>
              <a:rPr sz="2400" b="1" baseline="24305" dirty="0">
                <a:solidFill>
                  <a:srgbClr val="4D5155"/>
                </a:solidFill>
                <a:latin typeface="Times New Roman"/>
                <a:cs typeface="Times New Roman"/>
              </a:rPr>
              <a:t>−</a:t>
            </a:r>
            <a:r>
              <a:rPr sz="2400" b="1" spc="82" baseline="24305" dirty="0">
                <a:solidFill>
                  <a:srgbClr val="4D5155"/>
                </a:solidFill>
                <a:latin typeface="Times New Roman"/>
                <a:cs typeface="Times New Roman"/>
              </a:rPr>
              <a:t> </a:t>
            </a:r>
            <a:r>
              <a:rPr sz="2800" spc="-10" dirty="0">
                <a:solidFill>
                  <a:srgbClr val="4D5155"/>
                </a:solidFill>
                <a:latin typeface="Times New Roman"/>
                <a:cs typeface="Times New Roman"/>
              </a:rPr>
              <a:t>respectively.</a:t>
            </a:r>
            <a:endParaRPr sz="2800">
              <a:latin typeface="Times New Roman"/>
              <a:cs typeface="Times New Roman"/>
            </a:endParaRPr>
          </a:p>
          <a:p>
            <a:pPr marL="38100" marR="30480">
              <a:lnSpc>
                <a:spcPct val="100000"/>
              </a:lnSpc>
            </a:pPr>
            <a:r>
              <a:rPr sz="2800" dirty="0">
                <a:solidFill>
                  <a:srgbClr val="4D5155"/>
                </a:solidFill>
                <a:latin typeface="Times New Roman"/>
                <a:cs typeface="Times New Roman"/>
              </a:rPr>
              <a:t>For</a:t>
            </a:r>
            <a:r>
              <a:rPr sz="2800" spc="-30" dirty="0">
                <a:solidFill>
                  <a:srgbClr val="4D5155"/>
                </a:solidFill>
                <a:latin typeface="Times New Roman"/>
                <a:cs typeface="Times New Roman"/>
              </a:rPr>
              <a:t> </a:t>
            </a:r>
            <a:r>
              <a:rPr sz="2800" dirty="0">
                <a:solidFill>
                  <a:srgbClr val="4D5155"/>
                </a:solidFill>
                <a:latin typeface="Times New Roman"/>
                <a:cs typeface="Times New Roman"/>
              </a:rPr>
              <a:t>electroplating</a:t>
            </a:r>
            <a:r>
              <a:rPr sz="2800" spc="-50" dirty="0">
                <a:solidFill>
                  <a:srgbClr val="4D5155"/>
                </a:solidFill>
                <a:latin typeface="Times New Roman"/>
                <a:cs typeface="Times New Roman"/>
              </a:rPr>
              <a:t> </a:t>
            </a:r>
            <a:r>
              <a:rPr sz="2800" dirty="0">
                <a:solidFill>
                  <a:srgbClr val="4D5155"/>
                </a:solidFill>
                <a:latin typeface="Times New Roman"/>
                <a:cs typeface="Times New Roman"/>
              </a:rPr>
              <a:t>silver</a:t>
            </a:r>
            <a:r>
              <a:rPr sz="2800" spc="-30" dirty="0">
                <a:solidFill>
                  <a:srgbClr val="4D5155"/>
                </a:solidFill>
                <a:latin typeface="Times New Roman"/>
                <a:cs typeface="Times New Roman"/>
              </a:rPr>
              <a:t> </a:t>
            </a:r>
            <a:r>
              <a:rPr sz="2800" dirty="0">
                <a:solidFill>
                  <a:srgbClr val="4D5155"/>
                </a:solidFill>
                <a:latin typeface="Times New Roman"/>
                <a:cs typeface="Times New Roman"/>
              </a:rPr>
              <a:t>metal,</a:t>
            </a:r>
            <a:r>
              <a:rPr sz="2800" spc="-30" dirty="0">
                <a:solidFill>
                  <a:srgbClr val="4D5155"/>
                </a:solidFill>
                <a:latin typeface="Times New Roman"/>
                <a:cs typeface="Times New Roman"/>
              </a:rPr>
              <a:t> </a:t>
            </a:r>
            <a:r>
              <a:rPr sz="2800" dirty="0">
                <a:solidFill>
                  <a:srgbClr val="4D5155"/>
                </a:solidFill>
                <a:latin typeface="Times New Roman"/>
                <a:cs typeface="Times New Roman"/>
              </a:rPr>
              <a:t>the</a:t>
            </a:r>
            <a:r>
              <a:rPr sz="2800" spc="-35" dirty="0">
                <a:solidFill>
                  <a:srgbClr val="4D5155"/>
                </a:solidFill>
                <a:latin typeface="Times New Roman"/>
                <a:cs typeface="Times New Roman"/>
              </a:rPr>
              <a:t> </a:t>
            </a:r>
            <a:r>
              <a:rPr sz="2800" dirty="0">
                <a:solidFill>
                  <a:srgbClr val="4D5155"/>
                </a:solidFill>
                <a:latin typeface="Times New Roman"/>
                <a:cs typeface="Times New Roman"/>
              </a:rPr>
              <a:t>anode</a:t>
            </a:r>
            <a:r>
              <a:rPr sz="2800" spc="-30" dirty="0">
                <a:solidFill>
                  <a:srgbClr val="4D5155"/>
                </a:solidFill>
                <a:latin typeface="Times New Roman"/>
                <a:cs typeface="Times New Roman"/>
              </a:rPr>
              <a:t> </a:t>
            </a:r>
            <a:r>
              <a:rPr sz="2800" dirty="0">
                <a:solidFill>
                  <a:srgbClr val="4D5155"/>
                </a:solidFill>
                <a:latin typeface="Times New Roman"/>
                <a:cs typeface="Times New Roman"/>
              </a:rPr>
              <a:t>is</a:t>
            </a:r>
            <a:r>
              <a:rPr sz="2800" spc="-30" dirty="0">
                <a:solidFill>
                  <a:srgbClr val="4D5155"/>
                </a:solidFill>
                <a:latin typeface="Times New Roman"/>
                <a:cs typeface="Times New Roman"/>
              </a:rPr>
              <a:t> </a:t>
            </a:r>
            <a:r>
              <a:rPr sz="2800" dirty="0">
                <a:solidFill>
                  <a:srgbClr val="4D5155"/>
                </a:solidFill>
                <a:latin typeface="Times New Roman"/>
                <a:cs typeface="Times New Roman"/>
              </a:rPr>
              <a:t>a</a:t>
            </a:r>
            <a:r>
              <a:rPr sz="2800" spc="-30" dirty="0">
                <a:solidFill>
                  <a:srgbClr val="4D5155"/>
                </a:solidFill>
                <a:latin typeface="Times New Roman"/>
                <a:cs typeface="Times New Roman"/>
              </a:rPr>
              <a:t> </a:t>
            </a:r>
            <a:r>
              <a:rPr sz="2800" dirty="0">
                <a:solidFill>
                  <a:srgbClr val="4D5155"/>
                </a:solidFill>
                <a:latin typeface="Times New Roman"/>
                <a:cs typeface="Times New Roman"/>
              </a:rPr>
              <a:t>bar</a:t>
            </a:r>
            <a:r>
              <a:rPr sz="2800" spc="-30" dirty="0">
                <a:solidFill>
                  <a:srgbClr val="4D5155"/>
                </a:solidFill>
                <a:latin typeface="Times New Roman"/>
                <a:cs typeface="Times New Roman"/>
              </a:rPr>
              <a:t> </a:t>
            </a:r>
            <a:r>
              <a:rPr sz="2800" dirty="0">
                <a:solidFill>
                  <a:srgbClr val="4D5155"/>
                </a:solidFill>
                <a:latin typeface="Times New Roman"/>
                <a:cs typeface="Times New Roman"/>
              </a:rPr>
              <a:t>of</a:t>
            </a:r>
            <a:r>
              <a:rPr sz="2800" spc="-30" dirty="0">
                <a:solidFill>
                  <a:srgbClr val="4D5155"/>
                </a:solidFill>
                <a:latin typeface="Times New Roman"/>
                <a:cs typeface="Times New Roman"/>
              </a:rPr>
              <a:t> </a:t>
            </a:r>
            <a:r>
              <a:rPr sz="2800" spc="-10" dirty="0">
                <a:solidFill>
                  <a:srgbClr val="4D5155"/>
                </a:solidFill>
                <a:latin typeface="Times New Roman"/>
                <a:cs typeface="Times New Roman"/>
              </a:rPr>
              <a:t>silver </a:t>
            </a:r>
            <a:r>
              <a:rPr sz="2800" dirty="0">
                <a:solidFill>
                  <a:srgbClr val="4D5155"/>
                </a:solidFill>
                <a:latin typeface="Times New Roman"/>
                <a:cs typeface="Times New Roman"/>
              </a:rPr>
              <a:t>metal</a:t>
            </a:r>
            <a:r>
              <a:rPr sz="2800" spc="-30" dirty="0">
                <a:solidFill>
                  <a:srgbClr val="4D5155"/>
                </a:solidFill>
                <a:latin typeface="Times New Roman"/>
                <a:cs typeface="Times New Roman"/>
              </a:rPr>
              <a:t> </a:t>
            </a:r>
            <a:r>
              <a:rPr sz="2800" dirty="0">
                <a:solidFill>
                  <a:srgbClr val="4D5155"/>
                </a:solidFill>
                <a:latin typeface="Times New Roman"/>
                <a:cs typeface="Times New Roman"/>
              </a:rPr>
              <a:t>and</a:t>
            </a:r>
            <a:r>
              <a:rPr sz="2800" spc="-20" dirty="0">
                <a:solidFill>
                  <a:srgbClr val="4D5155"/>
                </a:solidFill>
                <a:latin typeface="Times New Roman"/>
                <a:cs typeface="Times New Roman"/>
              </a:rPr>
              <a:t> </a:t>
            </a:r>
            <a:r>
              <a:rPr sz="2800" dirty="0">
                <a:solidFill>
                  <a:srgbClr val="4D5155"/>
                </a:solidFill>
                <a:latin typeface="Times New Roman"/>
                <a:cs typeface="Times New Roman"/>
              </a:rPr>
              <a:t>the</a:t>
            </a:r>
            <a:r>
              <a:rPr sz="2800" spc="-30" dirty="0">
                <a:solidFill>
                  <a:srgbClr val="4D5155"/>
                </a:solidFill>
                <a:latin typeface="Times New Roman"/>
                <a:cs typeface="Times New Roman"/>
              </a:rPr>
              <a:t> </a:t>
            </a:r>
            <a:r>
              <a:rPr sz="2800" dirty="0">
                <a:solidFill>
                  <a:srgbClr val="4D5155"/>
                </a:solidFill>
                <a:latin typeface="Times New Roman"/>
                <a:cs typeface="Times New Roman"/>
              </a:rPr>
              <a:t>electrolytes</a:t>
            </a:r>
            <a:r>
              <a:rPr sz="2800" spc="-50" dirty="0">
                <a:solidFill>
                  <a:srgbClr val="4D5155"/>
                </a:solidFill>
                <a:latin typeface="Times New Roman"/>
                <a:cs typeface="Times New Roman"/>
              </a:rPr>
              <a:t> </a:t>
            </a:r>
            <a:r>
              <a:rPr sz="2800" dirty="0">
                <a:solidFill>
                  <a:srgbClr val="4D5155"/>
                </a:solidFill>
                <a:latin typeface="Times New Roman"/>
                <a:cs typeface="Times New Roman"/>
              </a:rPr>
              <a:t>is</a:t>
            </a:r>
            <a:r>
              <a:rPr sz="2800" spc="-30" dirty="0">
                <a:solidFill>
                  <a:srgbClr val="4D5155"/>
                </a:solidFill>
                <a:latin typeface="Times New Roman"/>
                <a:cs typeface="Times New Roman"/>
              </a:rPr>
              <a:t> </a:t>
            </a:r>
            <a:r>
              <a:rPr sz="2800" dirty="0">
                <a:solidFill>
                  <a:srgbClr val="4D5155"/>
                </a:solidFill>
                <a:latin typeface="Times New Roman"/>
                <a:cs typeface="Times New Roman"/>
              </a:rPr>
              <a:t>a</a:t>
            </a:r>
            <a:r>
              <a:rPr sz="2800" spc="-30" dirty="0">
                <a:solidFill>
                  <a:srgbClr val="4D5155"/>
                </a:solidFill>
                <a:latin typeface="Times New Roman"/>
                <a:cs typeface="Times New Roman"/>
              </a:rPr>
              <a:t> </a:t>
            </a:r>
            <a:r>
              <a:rPr sz="2800" dirty="0">
                <a:solidFill>
                  <a:srgbClr val="4D5155"/>
                </a:solidFill>
                <a:latin typeface="Times New Roman"/>
                <a:cs typeface="Times New Roman"/>
              </a:rPr>
              <a:t>solution</a:t>
            </a:r>
            <a:r>
              <a:rPr sz="2800" spc="-60" dirty="0">
                <a:solidFill>
                  <a:srgbClr val="4D5155"/>
                </a:solidFill>
                <a:latin typeface="Times New Roman"/>
                <a:cs typeface="Times New Roman"/>
              </a:rPr>
              <a:t> </a:t>
            </a:r>
            <a:r>
              <a:rPr sz="2800" dirty="0">
                <a:solidFill>
                  <a:srgbClr val="4D5155"/>
                </a:solidFill>
                <a:latin typeface="Times New Roman"/>
                <a:cs typeface="Times New Roman"/>
              </a:rPr>
              <a:t>of</a:t>
            </a:r>
            <a:r>
              <a:rPr sz="2800" spc="-15" dirty="0">
                <a:solidFill>
                  <a:srgbClr val="4D5155"/>
                </a:solidFill>
                <a:latin typeface="Times New Roman"/>
                <a:cs typeface="Times New Roman"/>
              </a:rPr>
              <a:t> </a:t>
            </a:r>
            <a:r>
              <a:rPr sz="2800" dirty="0">
                <a:solidFill>
                  <a:srgbClr val="4D5155"/>
                </a:solidFill>
                <a:latin typeface="Times New Roman"/>
                <a:cs typeface="Times New Roman"/>
              </a:rPr>
              <a:t>silver</a:t>
            </a:r>
            <a:r>
              <a:rPr sz="2800" spc="-45" dirty="0">
                <a:solidFill>
                  <a:srgbClr val="4D5155"/>
                </a:solidFill>
                <a:latin typeface="Times New Roman"/>
                <a:cs typeface="Times New Roman"/>
              </a:rPr>
              <a:t> </a:t>
            </a:r>
            <a:r>
              <a:rPr sz="2800" dirty="0">
                <a:solidFill>
                  <a:srgbClr val="4D5155"/>
                </a:solidFill>
                <a:latin typeface="Times New Roman"/>
                <a:cs typeface="Times New Roman"/>
              </a:rPr>
              <a:t>cyanide</a:t>
            </a:r>
            <a:r>
              <a:rPr sz="2800" spc="-35" dirty="0">
                <a:solidFill>
                  <a:srgbClr val="4D5155"/>
                </a:solidFill>
                <a:latin typeface="Times New Roman"/>
                <a:cs typeface="Times New Roman"/>
              </a:rPr>
              <a:t> </a:t>
            </a:r>
            <a:r>
              <a:rPr sz="2800" spc="-25" dirty="0">
                <a:solidFill>
                  <a:srgbClr val="4D5155"/>
                </a:solidFill>
                <a:latin typeface="Times New Roman"/>
                <a:cs typeface="Times New Roman"/>
              </a:rPr>
              <a:t>in </a:t>
            </a:r>
            <a:r>
              <a:rPr sz="2800" dirty="0">
                <a:solidFill>
                  <a:srgbClr val="4D5155"/>
                </a:solidFill>
                <a:latin typeface="Times New Roman"/>
                <a:cs typeface="Times New Roman"/>
              </a:rPr>
              <a:t>water</a:t>
            </a:r>
            <a:r>
              <a:rPr sz="2800" spc="-20" dirty="0">
                <a:solidFill>
                  <a:srgbClr val="4D5155"/>
                </a:solidFill>
                <a:latin typeface="Times New Roman"/>
                <a:cs typeface="Times New Roman"/>
              </a:rPr>
              <a:t> </a:t>
            </a:r>
            <a:r>
              <a:rPr sz="2800" dirty="0">
                <a:solidFill>
                  <a:srgbClr val="4D5155"/>
                </a:solidFill>
                <a:latin typeface="Times New Roman"/>
                <a:cs typeface="Times New Roman"/>
              </a:rPr>
              <a:t>and</a:t>
            </a:r>
            <a:r>
              <a:rPr sz="2800" spc="-30" dirty="0">
                <a:solidFill>
                  <a:srgbClr val="4D5155"/>
                </a:solidFill>
                <a:latin typeface="Times New Roman"/>
                <a:cs typeface="Times New Roman"/>
              </a:rPr>
              <a:t> </a:t>
            </a:r>
            <a:r>
              <a:rPr sz="2800" dirty="0">
                <a:solidFill>
                  <a:srgbClr val="4D5155"/>
                </a:solidFill>
                <a:latin typeface="Times New Roman"/>
                <a:cs typeface="Times New Roman"/>
              </a:rPr>
              <a:t>for</a:t>
            </a:r>
            <a:r>
              <a:rPr sz="2800" spc="-20" dirty="0">
                <a:solidFill>
                  <a:srgbClr val="4D5155"/>
                </a:solidFill>
                <a:latin typeface="Times New Roman"/>
                <a:cs typeface="Times New Roman"/>
              </a:rPr>
              <a:t> </a:t>
            </a:r>
            <a:r>
              <a:rPr sz="2800" dirty="0">
                <a:solidFill>
                  <a:srgbClr val="4D5155"/>
                </a:solidFill>
                <a:latin typeface="Times New Roman"/>
                <a:cs typeface="Times New Roman"/>
              </a:rPr>
              <a:t>electroplating</a:t>
            </a:r>
            <a:r>
              <a:rPr sz="2800" spc="-50" dirty="0">
                <a:solidFill>
                  <a:srgbClr val="4D5155"/>
                </a:solidFill>
                <a:latin typeface="Times New Roman"/>
                <a:cs typeface="Times New Roman"/>
              </a:rPr>
              <a:t> </a:t>
            </a:r>
            <a:r>
              <a:rPr sz="2800" dirty="0">
                <a:solidFill>
                  <a:srgbClr val="4D5155"/>
                </a:solidFill>
                <a:latin typeface="Times New Roman"/>
                <a:cs typeface="Times New Roman"/>
              </a:rPr>
              <a:t>gold</a:t>
            </a:r>
            <a:r>
              <a:rPr sz="2800" spc="-45" dirty="0">
                <a:solidFill>
                  <a:srgbClr val="4D5155"/>
                </a:solidFill>
                <a:latin typeface="Times New Roman"/>
                <a:cs typeface="Times New Roman"/>
              </a:rPr>
              <a:t> </a:t>
            </a:r>
            <a:r>
              <a:rPr sz="2800" dirty="0">
                <a:solidFill>
                  <a:srgbClr val="4D5155"/>
                </a:solidFill>
                <a:latin typeface="Times New Roman"/>
                <a:cs typeface="Times New Roman"/>
              </a:rPr>
              <a:t>the</a:t>
            </a:r>
            <a:r>
              <a:rPr sz="2800" spc="-50" dirty="0">
                <a:solidFill>
                  <a:srgbClr val="4D5155"/>
                </a:solidFill>
                <a:latin typeface="Times New Roman"/>
                <a:cs typeface="Times New Roman"/>
              </a:rPr>
              <a:t> </a:t>
            </a:r>
            <a:r>
              <a:rPr sz="2800" dirty="0">
                <a:solidFill>
                  <a:srgbClr val="4D5155"/>
                </a:solidFill>
                <a:latin typeface="Times New Roman"/>
                <a:cs typeface="Times New Roman"/>
              </a:rPr>
              <a:t>anode</a:t>
            </a:r>
            <a:r>
              <a:rPr sz="2800" spc="-35" dirty="0">
                <a:solidFill>
                  <a:srgbClr val="4D5155"/>
                </a:solidFill>
                <a:latin typeface="Times New Roman"/>
                <a:cs typeface="Times New Roman"/>
              </a:rPr>
              <a:t> </a:t>
            </a:r>
            <a:r>
              <a:rPr sz="2800" dirty="0">
                <a:solidFill>
                  <a:srgbClr val="4D5155"/>
                </a:solidFill>
                <a:latin typeface="Times New Roman"/>
                <a:cs typeface="Times New Roman"/>
              </a:rPr>
              <a:t>is</a:t>
            </a:r>
            <a:r>
              <a:rPr sz="2800" spc="-35" dirty="0">
                <a:solidFill>
                  <a:srgbClr val="4D5155"/>
                </a:solidFill>
                <a:latin typeface="Times New Roman"/>
                <a:cs typeface="Times New Roman"/>
              </a:rPr>
              <a:t> </a:t>
            </a:r>
            <a:r>
              <a:rPr sz="2800" dirty="0">
                <a:solidFill>
                  <a:srgbClr val="4D5155"/>
                </a:solidFill>
                <a:latin typeface="Times New Roman"/>
                <a:cs typeface="Times New Roman"/>
              </a:rPr>
              <a:t>a</a:t>
            </a:r>
            <a:r>
              <a:rPr sz="2800" spc="-35" dirty="0">
                <a:solidFill>
                  <a:srgbClr val="4D5155"/>
                </a:solidFill>
                <a:latin typeface="Times New Roman"/>
                <a:cs typeface="Times New Roman"/>
              </a:rPr>
              <a:t> </a:t>
            </a:r>
            <a:r>
              <a:rPr sz="2800" dirty="0">
                <a:solidFill>
                  <a:srgbClr val="4D5155"/>
                </a:solidFill>
                <a:latin typeface="Times New Roman"/>
                <a:cs typeface="Times New Roman"/>
              </a:rPr>
              <a:t>gold</a:t>
            </a:r>
            <a:r>
              <a:rPr sz="2800" spc="-45" dirty="0">
                <a:solidFill>
                  <a:srgbClr val="4D5155"/>
                </a:solidFill>
                <a:latin typeface="Times New Roman"/>
                <a:cs typeface="Times New Roman"/>
              </a:rPr>
              <a:t> </a:t>
            </a:r>
            <a:r>
              <a:rPr sz="2800" spc="-10" dirty="0">
                <a:solidFill>
                  <a:srgbClr val="4D5155"/>
                </a:solidFill>
                <a:latin typeface="Times New Roman"/>
                <a:cs typeface="Times New Roman"/>
              </a:rPr>
              <a:t>anode </a:t>
            </a:r>
            <a:r>
              <a:rPr sz="2800" dirty="0">
                <a:solidFill>
                  <a:srgbClr val="4D5155"/>
                </a:solidFill>
                <a:latin typeface="Times New Roman"/>
                <a:cs typeface="Times New Roman"/>
              </a:rPr>
              <a:t>and</a:t>
            </a:r>
            <a:r>
              <a:rPr sz="2800" spc="-30" dirty="0">
                <a:solidFill>
                  <a:srgbClr val="4D5155"/>
                </a:solidFill>
                <a:latin typeface="Times New Roman"/>
                <a:cs typeface="Times New Roman"/>
              </a:rPr>
              <a:t> </a:t>
            </a:r>
            <a:r>
              <a:rPr sz="2800" dirty="0">
                <a:solidFill>
                  <a:srgbClr val="4D5155"/>
                </a:solidFill>
                <a:latin typeface="Times New Roman"/>
                <a:cs typeface="Times New Roman"/>
              </a:rPr>
              <a:t>the</a:t>
            </a:r>
            <a:r>
              <a:rPr sz="2800" spc="-35" dirty="0">
                <a:solidFill>
                  <a:srgbClr val="4D5155"/>
                </a:solidFill>
                <a:latin typeface="Times New Roman"/>
                <a:cs typeface="Times New Roman"/>
              </a:rPr>
              <a:t> </a:t>
            </a:r>
            <a:r>
              <a:rPr sz="2800" dirty="0">
                <a:solidFill>
                  <a:srgbClr val="4D5155"/>
                </a:solidFill>
                <a:latin typeface="Times New Roman"/>
                <a:cs typeface="Times New Roman"/>
              </a:rPr>
              <a:t>electrolyte</a:t>
            </a:r>
            <a:r>
              <a:rPr sz="2800" spc="-35" dirty="0">
                <a:solidFill>
                  <a:srgbClr val="4D5155"/>
                </a:solidFill>
                <a:latin typeface="Times New Roman"/>
                <a:cs typeface="Times New Roman"/>
              </a:rPr>
              <a:t> </a:t>
            </a:r>
            <a:r>
              <a:rPr sz="2800" dirty="0">
                <a:solidFill>
                  <a:srgbClr val="4D5155"/>
                </a:solidFill>
                <a:latin typeface="Times New Roman"/>
                <a:cs typeface="Times New Roman"/>
              </a:rPr>
              <a:t>is</a:t>
            </a:r>
            <a:r>
              <a:rPr sz="2800" spc="-20" dirty="0">
                <a:solidFill>
                  <a:srgbClr val="4D5155"/>
                </a:solidFill>
                <a:latin typeface="Times New Roman"/>
                <a:cs typeface="Times New Roman"/>
              </a:rPr>
              <a:t> </a:t>
            </a:r>
            <a:r>
              <a:rPr sz="2800" dirty="0">
                <a:solidFill>
                  <a:srgbClr val="4D5155"/>
                </a:solidFill>
                <a:latin typeface="Times New Roman"/>
                <a:cs typeface="Times New Roman"/>
              </a:rPr>
              <a:t>of</a:t>
            </a:r>
            <a:r>
              <a:rPr sz="2800" spc="5" dirty="0">
                <a:solidFill>
                  <a:srgbClr val="4D5155"/>
                </a:solidFill>
                <a:latin typeface="Times New Roman"/>
                <a:cs typeface="Times New Roman"/>
              </a:rPr>
              <a:t> </a:t>
            </a:r>
            <a:r>
              <a:rPr sz="2800" dirty="0">
                <a:solidFill>
                  <a:srgbClr val="040B28"/>
                </a:solidFill>
                <a:latin typeface="Times New Roman"/>
                <a:cs typeface="Times New Roman"/>
              </a:rPr>
              <a:t>gold</a:t>
            </a:r>
            <a:r>
              <a:rPr sz="2800" spc="-25" dirty="0">
                <a:solidFill>
                  <a:srgbClr val="040B28"/>
                </a:solidFill>
                <a:latin typeface="Times New Roman"/>
                <a:cs typeface="Times New Roman"/>
              </a:rPr>
              <a:t> </a:t>
            </a:r>
            <a:r>
              <a:rPr sz="2800" spc="-10" dirty="0">
                <a:solidFill>
                  <a:srgbClr val="040B28"/>
                </a:solidFill>
                <a:latin typeface="Times New Roman"/>
                <a:cs typeface="Times New Roman"/>
              </a:rPr>
              <a:t>cyanide</a:t>
            </a:r>
            <a:r>
              <a:rPr sz="2800" spc="-10" dirty="0">
                <a:solidFill>
                  <a:srgbClr val="4D5155"/>
                </a:solidFill>
                <a:latin typeface="Times New Roman"/>
                <a:cs typeface="Times New Roman"/>
              </a:rPr>
              <a:t>.</a:t>
            </a:r>
            <a:r>
              <a:rPr sz="2800" spc="-420" dirty="0">
                <a:solidFill>
                  <a:srgbClr val="4D5155"/>
                </a:solidFill>
                <a:latin typeface="Times New Roman"/>
                <a:cs typeface="Times New Roman"/>
              </a:rPr>
              <a:t> </a:t>
            </a:r>
            <a:r>
              <a:rPr sz="2800" spc="-65" dirty="0">
                <a:solidFill>
                  <a:srgbClr val="332D2B"/>
                </a:solidFill>
                <a:latin typeface="Times New Roman"/>
                <a:cs typeface="Times New Roman"/>
              </a:rPr>
              <a:t>We</a:t>
            </a:r>
            <a:r>
              <a:rPr sz="2800" spc="-20" dirty="0">
                <a:solidFill>
                  <a:srgbClr val="332D2B"/>
                </a:solidFill>
                <a:latin typeface="Times New Roman"/>
                <a:cs typeface="Times New Roman"/>
              </a:rPr>
              <a:t> </a:t>
            </a:r>
            <a:r>
              <a:rPr sz="2800" dirty="0">
                <a:solidFill>
                  <a:srgbClr val="332D2B"/>
                </a:solidFill>
                <a:latin typeface="Times New Roman"/>
                <a:cs typeface="Times New Roman"/>
              </a:rPr>
              <a:t>know</a:t>
            </a:r>
            <a:r>
              <a:rPr sz="2800" spc="-20" dirty="0">
                <a:solidFill>
                  <a:srgbClr val="332D2B"/>
                </a:solidFill>
                <a:latin typeface="Times New Roman"/>
                <a:cs typeface="Times New Roman"/>
              </a:rPr>
              <a:t> </a:t>
            </a:r>
            <a:r>
              <a:rPr sz="2800" dirty="0">
                <a:solidFill>
                  <a:srgbClr val="332D2B"/>
                </a:solidFill>
                <a:latin typeface="Times New Roman"/>
                <a:cs typeface="Times New Roman"/>
              </a:rPr>
              <a:t>that</a:t>
            </a:r>
            <a:r>
              <a:rPr sz="2800" spc="-35" dirty="0">
                <a:solidFill>
                  <a:srgbClr val="332D2B"/>
                </a:solidFill>
                <a:latin typeface="Times New Roman"/>
                <a:cs typeface="Times New Roman"/>
              </a:rPr>
              <a:t> </a:t>
            </a:r>
            <a:r>
              <a:rPr sz="2800" spc="-25" dirty="0">
                <a:solidFill>
                  <a:srgbClr val="332D2B"/>
                </a:solidFill>
                <a:latin typeface="Times New Roman"/>
                <a:cs typeface="Times New Roman"/>
              </a:rPr>
              <a:t>the </a:t>
            </a:r>
            <a:r>
              <a:rPr sz="2800" dirty="0">
                <a:solidFill>
                  <a:srgbClr val="332D2B"/>
                </a:solidFill>
                <a:latin typeface="Times New Roman"/>
                <a:cs typeface="Times New Roman"/>
              </a:rPr>
              <a:t>electroplating</a:t>
            </a:r>
            <a:r>
              <a:rPr sz="2800" spc="-50" dirty="0">
                <a:solidFill>
                  <a:srgbClr val="332D2B"/>
                </a:solidFill>
                <a:latin typeface="Times New Roman"/>
                <a:cs typeface="Times New Roman"/>
              </a:rPr>
              <a:t> </a:t>
            </a:r>
            <a:r>
              <a:rPr sz="2800" dirty="0">
                <a:solidFill>
                  <a:srgbClr val="332D2B"/>
                </a:solidFill>
                <a:latin typeface="Times New Roman"/>
                <a:cs typeface="Times New Roman"/>
              </a:rPr>
              <a:t>process</a:t>
            </a:r>
            <a:r>
              <a:rPr sz="2800" spc="-40" dirty="0">
                <a:solidFill>
                  <a:srgbClr val="332D2B"/>
                </a:solidFill>
                <a:latin typeface="Times New Roman"/>
                <a:cs typeface="Times New Roman"/>
              </a:rPr>
              <a:t> </a:t>
            </a:r>
            <a:r>
              <a:rPr sz="2800" dirty="0">
                <a:solidFill>
                  <a:srgbClr val="332D2B"/>
                </a:solidFill>
                <a:latin typeface="Times New Roman"/>
                <a:cs typeface="Times New Roman"/>
              </a:rPr>
              <a:t>uses</a:t>
            </a:r>
            <a:r>
              <a:rPr sz="2800" spc="-45" dirty="0">
                <a:solidFill>
                  <a:srgbClr val="332D2B"/>
                </a:solidFill>
                <a:latin typeface="Times New Roman"/>
                <a:cs typeface="Times New Roman"/>
              </a:rPr>
              <a:t> </a:t>
            </a:r>
            <a:r>
              <a:rPr sz="2800" dirty="0">
                <a:solidFill>
                  <a:srgbClr val="332D2B"/>
                </a:solidFill>
                <a:latin typeface="Times New Roman"/>
                <a:cs typeface="Times New Roman"/>
              </a:rPr>
              <a:t>an</a:t>
            </a:r>
            <a:r>
              <a:rPr sz="2800" spc="-30" dirty="0">
                <a:solidFill>
                  <a:srgbClr val="332D2B"/>
                </a:solidFill>
                <a:latin typeface="Times New Roman"/>
                <a:cs typeface="Times New Roman"/>
              </a:rPr>
              <a:t> </a:t>
            </a:r>
            <a:r>
              <a:rPr sz="2800" dirty="0">
                <a:solidFill>
                  <a:srgbClr val="332D2B"/>
                </a:solidFill>
                <a:latin typeface="Times New Roman"/>
                <a:cs typeface="Times New Roman"/>
              </a:rPr>
              <a:t>anode</a:t>
            </a:r>
            <a:r>
              <a:rPr sz="2800" spc="-30" dirty="0">
                <a:solidFill>
                  <a:srgbClr val="332D2B"/>
                </a:solidFill>
                <a:latin typeface="Times New Roman"/>
                <a:cs typeface="Times New Roman"/>
              </a:rPr>
              <a:t> </a:t>
            </a:r>
            <a:r>
              <a:rPr sz="2800" dirty="0">
                <a:solidFill>
                  <a:srgbClr val="332D2B"/>
                </a:solidFill>
                <a:latin typeface="Times New Roman"/>
                <a:cs typeface="Times New Roman"/>
              </a:rPr>
              <a:t>and</a:t>
            </a:r>
            <a:r>
              <a:rPr sz="2800" spc="-30" dirty="0">
                <a:solidFill>
                  <a:srgbClr val="332D2B"/>
                </a:solidFill>
                <a:latin typeface="Times New Roman"/>
                <a:cs typeface="Times New Roman"/>
              </a:rPr>
              <a:t> </a:t>
            </a:r>
            <a:r>
              <a:rPr sz="2800" dirty="0">
                <a:solidFill>
                  <a:srgbClr val="332D2B"/>
                </a:solidFill>
                <a:latin typeface="Times New Roman"/>
                <a:cs typeface="Times New Roman"/>
              </a:rPr>
              <a:t>a</a:t>
            </a:r>
            <a:r>
              <a:rPr sz="2800" spc="-30" dirty="0">
                <a:solidFill>
                  <a:srgbClr val="332D2B"/>
                </a:solidFill>
                <a:latin typeface="Times New Roman"/>
                <a:cs typeface="Times New Roman"/>
              </a:rPr>
              <a:t> </a:t>
            </a:r>
            <a:r>
              <a:rPr sz="2800" dirty="0">
                <a:solidFill>
                  <a:srgbClr val="332D2B"/>
                </a:solidFill>
                <a:latin typeface="Times New Roman"/>
                <a:cs typeface="Times New Roman"/>
              </a:rPr>
              <a:t>cathode.</a:t>
            </a:r>
            <a:r>
              <a:rPr sz="2800" spc="-80" dirty="0">
                <a:solidFill>
                  <a:srgbClr val="332D2B"/>
                </a:solidFill>
                <a:latin typeface="Times New Roman"/>
                <a:cs typeface="Times New Roman"/>
              </a:rPr>
              <a:t> </a:t>
            </a:r>
            <a:r>
              <a:rPr sz="2800" spc="-25" dirty="0">
                <a:solidFill>
                  <a:srgbClr val="332D2B"/>
                </a:solidFill>
                <a:latin typeface="Times New Roman"/>
                <a:cs typeface="Times New Roman"/>
              </a:rPr>
              <a:t>The </a:t>
            </a:r>
            <a:r>
              <a:rPr sz="2800" dirty="0">
                <a:solidFill>
                  <a:srgbClr val="332D2B"/>
                </a:solidFill>
                <a:latin typeface="Times New Roman"/>
                <a:cs typeface="Times New Roman"/>
              </a:rPr>
              <a:t>metal</a:t>
            </a:r>
            <a:r>
              <a:rPr sz="2800" spc="-35" dirty="0">
                <a:solidFill>
                  <a:srgbClr val="332D2B"/>
                </a:solidFill>
                <a:latin typeface="Times New Roman"/>
                <a:cs typeface="Times New Roman"/>
              </a:rPr>
              <a:t> </a:t>
            </a:r>
            <a:r>
              <a:rPr sz="2800" dirty="0">
                <a:solidFill>
                  <a:srgbClr val="332D2B"/>
                </a:solidFill>
                <a:latin typeface="Times New Roman"/>
                <a:cs typeface="Times New Roman"/>
              </a:rPr>
              <a:t>dissolved</a:t>
            </a:r>
            <a:r>
              <a:rPr sz="2800" spc="-65" dirty="0">
                <a:solidFill>
                  <a:srgbClr val="332D2B"/>
                </a:solidFill>
                <a:latin typeface="Times New Roman"/>
                <a:cs typeface="Times New Roman"/>
              </a:rPr>
              <a:t> </a:t>
            </a:r>
            <a:r>
              <a:rPr sz="2800" dirty="0">
                <a:solidFill>
                  <a:srgbClr val="332D2B"/>
                </a:solidFill>
                <a:latin typeface="Times New Roman"/>
                <a:cs typeface="Times New Roman"/>
              </a:rPr>
              <a:t>from</a:t>
            </a:r>
            <a:r>
              <a:rPr sz="2800" spc="-35" dirty="0">
                <a:solidFill>
                  <a:srgbClr val="332D2B"/>
                </a:solidFill>
                <a:latin typeface="Times New Roman"/>
                <a:cs typeface="Times New Roman"/>
              </a:rPr>
              <a:t> </a:t>
            </a:r>
            <a:r>
              <a:rPr sz="2800" dirty="0">
                <a:solidFill>
                  <a:srgbClr val="332D2B"/>
                </a:solidFill>
                <a:latin typeface="Times New Roman"/>
                <a:cs typeface="Times New Roman"/>
              </a:rPr>
              <a:t>the</a:t>
            </a:r>
            <a:r>
              <a:rPr sz="2800" spc="-40" dirty="0">
                <a:solidFill>
                  <a:srgbClr val="332D2B"/>
                </a:solidFill>
                <a:latin typeface="Times New Roman"/>
                <a:cs typeface="Times New Roman"/>
              </a:rPr>
              <a:t> </a:t>
            </a:r>
            <a:r>
              <a:rPr sz="2800" dirty="0">
                <a:solidFill>
                  <a:srgbClr val="332D2B"/>
                </a:solidFill>
                <a:latin typeface="Times New Roman"/>
                <a:cs typeface="Times New Roman"/>
              </a:rPr>
              <a:t>anode</a:t>
            </a:r>
            <a:r>
              <a:rPr sz="2800" spc="-50" dirty="0">
                <a:solidFill>
                  <a:srgbClr val="332D2B"/>
                </a:solidFill>
                <a:latin typeface="Times New Roman"/>
                <a:cs typeface="Times New Roman"/>
              </a:rPr>
              <a:t> </a:t>
            </a:r>
            <a:r>
              <a:rPr sz="2800" dirty="0">
                <a:solidFill>
                  <a:srgbClr val="332D2B"/>
                </a:solidFill>
                <a:latin typeface="Times New Roman"/>
                <a:cs typeface="Times New Roman"/>
              </a:rPr>
              <a:t>can</a:t>
            </a:r>
            <a:r>
              <a:rPr sz="2800" spc="-20" dirty="0">
                <a:solidFill>
                  <a:srgbClr val="332D2B"/>
                </a:solidFill>
                <a:latin typeface="Times New Roman"/>
                <a:cs typeface="Times New Roman"/>
              </a:rPr>
              <a:t> </a:t>
            </a:r>
            <a:r>
              <a:rPr sz="2800" dirty="0">
                <a:solidFill>
                  <a:srgbClr val="332D2B"/>
                </a:solidFill>
                <a:latin typeface="Times New Roman"/>
                <a:cs typeface="Times New Roman"/>
              </a:rPr>
              <a:t>be</a:t>
            </a:r>
            <a:r>
              <a:rPr sz="2800" spc="-35" dirty="0">
                <a:solidFill>
                  <a:srgbClr val="332D2B"/>
                </a:solidFill>
                <a:latin typeface="Times New Roman"/>
                <a:cs typeface="Times New Roman"/>
              </a:rPr>
              <a:t> </a:t>
            </a:r>
            <a:r>
              <a:rPr sz="2800" dirty="0">
                <a:solidFill>
                  <a:srgbClr val="332D2B"/>
                </a:solidFill>
                <a:latin typeface="Times New Roman"/>
                <a:cs typeface="Times New Roman"/>
              </a:rPr>
              <a:t>plated</a:t>
            </a:r>
            <a:r>
              <a:rPr sz="2800" spc="-45" dirty="0">
                <a:solidFill>
                  <a:srgbClr val="332D2B"/>
                </a:solidFill>
                <a:latin typeface="Times New Roman"/>
                <a:cs typeface="Times New Roman"/>
              </a:rPr>
              <a:t> </a:t>
            </a:r>
            <a:r>
              <a:rPr sz="2800" dirty="0">
                <a:solidFill>
                  <a:srgbClr val="332D2B"/>
                </a:solidFill>
                <a:latin typeface="Times New Roman"/>
                <a:cs typeface="Times New Roman"/>
              </a:rPr>
              <a:t>onto</a:t>
            </a:r>
            <a:r>
              <a:rPr sz="2800" spc="-45" dirty="0">
                <a:solidFill>
                  <a:srgbClr val="332D2B"/>
                </a:solidFill>
                <a:latin typeface="Times New Roman"/>
                <a:cs typeface="Times New Roman"/>
              </a:rPr>
              <a:t> </a:t>
            </a:r>
            <a:r>
              <a:rPr sz="2800" spc="-25" dirty="0">
                <a:solidFill>
                  <a:srgbClr val="332D2B"/>
                </a:solidFill>
                <a:latin typeface="Times New Roman"/>
                <a:cs typeface="Times New Roman"/>
              </a:rPr>
              <a:t>the </a:t>
            </a:r>
            <a:r>
              <a:rPr sz="2800" spc="-10" dirty="0">
                <a:solidFill>
                  <a:srgbClr val="332D2B"/>
                </a:solidFill>
                <a:latin typeface="Times New Roman"/>
                <a:cs typeface="Times New Roman"/>
              </a:rPr>
              <a:t>cathode.</a:t>
            </a:r>
            <a:endParaRPr sz="2800">
              <a:latin typeface="Times New Roman"/>
              <a:cs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091" y="374141"/>
            <a:ext cx="4704080" cy="696595"/>
          </a:xfrm>
          <a:prstGeom prst="rect">
            <a:avLst/>
          </a:prstGeom>
        </p:spPr>
        <p:txBody>
          <a:bodyPr vert="horz" wrap="square" lIns="0" tIns="13335" rIns="0" bIns="0" rtlCol="0">
            <a:spAutoFit/>
          </a:bodyPr>
          <a:lstStyle/>
          <a:p>
            <a:pPr marL="12700">
              <a:lnSpc>
                <a:spcPct val="100000"/>
              </a:lnSpc>
              <a:spcBef>
                <a:spcPts val="105"/>
              </a:spcBef>
            </a:pPr>
            <a:r>
              <a:rPr b="1" u="sng" dirty="0">
                <a:uFill>
                  <a:solidFill>
                    <a:srgbClr val="000000"/>
                  </a:solidFill>
                </a:uFill>
                <a:latin typeface="Times New Roman"/>
                <a:cs typeface="Times New Roman"/>
              </a:rPr>
              <a:t>7</a:t>
            </a:r>
            <a:r>
              <a:rPr b="1" u="sng" spc="-340" dirty="0">
                <a:uFill>
                  <a:solidFill>
                    <a:srgbClr val="000000"/>
                  </a:solidFill>
                </a:uFill>
                <a:latin typeface="Times New Roman"/>
                <a:cs typeface="Times New Roman"/>
              </a:rPr>
              <a:t> </a:t>
            </a:r>
            <a:r>
              <a:rPr b="1" u="sng" spc="-175" dirty="0">
                <a:uFill>
                  <a:solidFill>
                    <a:srgbClr val="000000"/>
                  </a:solidFill>
                </a:uFill>
                <a:latin typeface="Times New Roman"/>
                <a:cs typeface="Times New Roman"/>
              </a:rPr>
              <a:t>-</a:t>
            </a:r>
            <a:r>
              <a:rPr b="1" u="sng" spc="-260" dirty="0">
                <a:uFill>
                  <a:solidFill>
                    <a:srgbClr val="000000"/>
                  </a:solidFill>
                </a:uFill>
                <a:latin typeface="Times New Roman"/>
                <a:cs typeface="Times New Roman"/>
              </a:rPr>
              <a:t>Hardness</a:t>
            </a:r>
            <a:r>
              <a:rPr b="1" u="sng" spc="-565" dirty="0">
                <a:uFill>
                  <a:solidFill>
                    <a:srgbClr val="000000"/>
                  </a:solidFill>
                </a:uFill>
                <a:latin typeface="Times New Roman"/>
                <a:cs typeface="Times New Roman"/>
              </a:rPr>
              <a:t> </a:t>
            </a:r>
            <a:r>
              <a:rPr b="1" u="sng" dirty="0">
                <a:uFill>
                  <a:solidFill>
                    <a:srgbClr val="000000"/>
                  </a:solidFill>
                </a:uFill>
                <a:latin typeface="Times New Roman"/>
                <a:cs typeface="Times New Roman"/>
              </a:rPr>
              <a:t>of</a:t>
            </a:r>
            <a:r>
              <a:rPr b="1" u="sng" spc="-345" dirty="0">
                <a:uFill>
                  <a:solidFill>
                    <a:srgbClr val="000000"/>
                  </a:solidFill>
                </a:uFill>
                <a:latin typeface="Times New Roman"/>
                <a:cs typeface="Times New Roman"/>
              </a:rPr>
              <a:t> </a:t>
            </a:r>
            <a:r>
              <a:rPr b="1" u="sng" spc="-55" dirty="0">
                <a:uFill>
                  <a:solidFill>
                    <a:srgbClr val="000000"/>
                  </a:solidFill>
                </a:uFill>
                <a:latin typeface="Times New Roman"/>
                <a:cs typeface="Times New Roman"/>
              </a:rPr>
              <a:t>water:</a:t>
            </a:r>
          </a:p>
        </p:txBody>
      </p:sp>
      <p:sp>
        <p:nvSpPr>
          <p:cNvPr id="3" name="object 3"/>
          <p:cNvSpPr txBox="1"/>
          <p:nvPr/>
        </p:nvSpPr>
        <p:spPr>
          <a:xfrm>
            <a:off x="228091" y="1363471"/>
            <a:ext cx="8675370" cy="1611630"/>
          </a:xfrm>
          <a:prstGeom prst="rect">
            <a:avLst/>
          </a:prstGeom>
        </p:spPr>
        <p:txBody>
          <a:bodyPr vert="horz" wrap="square" lIns="0" tIns="13335" rIns="0" bIns="0" rtlCol="0">
            <a:spAutoFit/>
          </a:bodyPr>
          <a:lstStyle/>
          <a:p>
            <a:pPr marL="12700" marR="5080">
              <a:lnSpc>
                <a:spcPct val="100000"/>
              </a:lnSpc>
              <a:spcBef>
                <a:spcPts val="105"/>
              </a:spcBef>
              <a:tabLst>
                <a:tab pos="2962910" algn="l"/>
                <a:tab pos="5358765" algn="l"/>
                <a:tab pos="6161405" algn="l"/>
                <a:tab pos="6958965" algn="l"/>
              </a:tabLst>
            </a:pPr>
            <a:r>
              <a:rPr sz="2600" dirty="0">
                <a:latin typeface="Arial"/>
                <a:cs typeface="Arial"/>
              </a:rPr>
              <a:t>The</a:t>
            </a:r>
            <a:r>
              <a:rPr sz="2600" spc="-30" dirty="0">
                <a:latin typeface="Arial"/>
                <a:cs typeface="Arial"/>
              </a:rPr>
              <a:t> </a:t>
            </a:r>
            <a:r>
              <a:rPr sz="2600" dirty="0">
                <a:latin typeface="Arial"/>
                <a:cs typeface="Arial"/>
              </a:rPr>
              <a:t>hardness</a:t>
            </a:r>
            <a:r>
              <a:rPr sz="2600" spc="-20" dirty="0">
                <a:latin typeface="Arial"/>
                <a:cs typeface="Arial"/>
              </a:rPr>
              <a:t> </a:t>
            </a:r>
            <a:r>
              <a:rPr sz="2600" dirty="0">
                <a:latin typeface="Arial"/>
                <a:cs typeface="Arial"/>
              </a:rPr>
              <a:t>of</a:t>
            </a:r>
            <a:r>
              <a:rPr sz="2600" spc="-15" dirty="0">
                <a:latin typeface="Arial"/>
                <a:cs typeface="Arial"/>
              </a:rPr>
              <a:t> </a:t>
            </a:r>
            <a:r>
              <a:rPr sz="2600" dirty="0">
                <a:latin typeface="Arial"/>
                <a:cs typeface="Arial"/>
              </a:rPr>
              <a:t>water</a:t>
            </a:r>
            <a:r>
              <a:rPr sz="2600" spc="-15" dirty="0">
                <a:latin typeface="Arial"/>
                <a:cs typeface="Arial"/>
              </a:rPr>
              <a:t> </a:t>
            </a:r>
            <a:r>
              <a:rPr sz="2600" dirty="0">
                <a:latin typeface="Arial"/>
                <a:cs typeface="Arial"/>
              </a:rPr>
              <a:t>is</a:t>
            </a:r>
            <a:r>
              <a:rPr sz="2600" spc="-25" dirty="0">
                <a:latin typeface="Arial"/>
                <a:cs typeface="Arial"/>
              </a:rPr>
              <a:t> </a:t>
            </a:r>
            <a:r>
              <a:rPr sz="2600" dirty="0">
                <a:latin typeface="Arial"/>
                <a:cs typeface="Arial"/>
              </a:rPr>
              <a:t>estimated</a:t>
            </a:r>
            <a:r>
              <a:rPr sz="2600" spc="-15" dirty="0">
                <a:latin typeface="Arial"/>
                <a:cs typeface="Arial"/>
              </a:rPr>
              <a:t> </a:t>
            </a:r>
            <a:r>
              <a:rPr sz="2600" dirty="0">
                <a:latin typeface="Arial"/>
                <a:cs typeface="Arial"/>
              </a:rPr>
              <a:t>by</a:t>
            </a:r>
            <a:r>
              <a:rPr sz="2600" spc="-20" dirty="0">
                <a:latin typeface="Arial"/>
                <a:cs typeface="Arial"/>
              </a:rPr>
              <a:t> </a:t>
            </a:r>
            <a:r>
              <a:rPr sz="2600" spc="-10" dirty="0">
                <a:latin typeface="Arial"/>
                <a:cs typeface="Arial"/>
              </a:rPr>
              <a:t>titration</a:t>
            </a:r>
            <a:r>
              <a:rPr sz="2600" dirty="0">
                <a:latin typeface="Arial"/>
                <a:cs typeface="Arial"/>
              </a:rPr>
              <a:t>	with </a:t>
            </a:r>
            <a:r>
              <a:rPr sz="2600" spc="-25" dirty="0">
                <a:latin typeface="Arial"/>
                <a:cs typeface="Arial"/>
              </a:rPr>
              <a:t>the </a:t>
            </a:r>
            <a:r>
              <a:rPr sz="2600" dirty="0">
                <a:latin typeface="Arial"/>
                <a:cs typeface="Arial"/>
              </a:rPr>
              <a:t>sodium</a:t>
            </a:r>
            <a:r>
              <a:rPr sz="2600" spc="-65" dirty="0">
                <a:latin typeface="Arial"/>
                <a:cs typeface="Arial"/>
              </a:rPr>
              <a:t> </a:t>
            </a:r>
            <a:r>
              <a:rPr sz="2600" dirty="0">
                <a:latin typeface="Arial"/>
                <a:cs typeface="Arial"/>
              </a:rPr>
              <a:t>salt</a:t>
            </a:r>
            <a:r>
              <a:rPr sz="2600" spc="-50" dirty="0">
                <a:latin typeface="Arial"/>
                <a:cs typeface="Arial"/>
              </a:rPr>
              <a:t> </a:t>
            </a:r>
            <a:r>
              <a:rPr sz="2600" dirty="0">
                <a:latin typeface="Arial"/>
                <a:cs typeface="Arial"/>
              </a:rPr>
              <a:t>of</a:t>
            </a:r>
            <a:r>
              <a:rPr sz="2600" spc="-35" dirty="0">
                <a:latin typeface="Arial"/>
                <a:cs typeface="Arial"/>
              </a:rPr>
              <a:t> </a:t>
            </a:r>
            <a:r>
              <a:rPr sz="2600" spc="-10" dirty="0">
                <a:latin typeface="Arial"/>
                <a:cs typeface="Arial"/>
              </a:rPr>
              <a:t>EDTA.</a:t>
            </a:r>
            <a:r>
              <a:rPr sz="2600" spc="-55" dirty="0">
                <a:latin typeface="Arial"/>
                <a:cs typeface="Arial"/>
              </a:rPr>
              <a:t> </a:t>
            </a:r>
            <a:r>
              <a:rPr sz="2600" dirty="0">
                <a:latin typeface="Arial"/>
                <a:cs typeface="Arial"/>
              </a:rPr>
              <a:t>During</a:t>
            </a:r>
            <a:r>
              <a:rPr sz="2600" spc="-55" dirty="0">
                <a:latin typeface="Arial"/>
                <a:cs typeface="Arial"/>
              </a:rPr>
              <a:t> </a:t>
            </a:r>
            <a:r>
              <a:rPr sz="2600" dirty="0">
                <a:latin typeface="Arial"/>
                <a:cs typeface="Arial"/>
              </a:rPr>
              <a:t>titration,</a:t>
            </a:r>
            <a:r>
              <a:rPr sz="2600" spc="-55" dirty="0">
                <a:latin typeface="Arial"/>
                <a:cs typeface="Arial"/>
              </a:rPr>
              <a:t> </a:t>
            </a:r>
            <a:r>
              <a:rPr sz="2600" spc="-25" dirty="0">
                <a:latin typeface="Arial"/>
                <a:cs typeface="Arial"/>
              </a:rPr>
              <a:t>the</a:t>
            </a:r>
            <a:r>
              <a:rPr sz="2600" dirty="0">
                <a:latin typeface="Arial"/>
                <a:cs typeface="Arial"/>
              </a:rPr>
              <a:t>	calcium</a:t>
            </a:r>
            <a:r>
              <a:rPr sz="2600" spc="-30" dirty="0">
                <a:latin typeface="Arial"/>
                <a:cs typeface="Arial"/>
              </a:rPr>
              <a:t> </a:t>
            </a:r>
            <a:r>
              <a:rPr sz="2600" spc="-25" dirty="0">
                <a:latin typeface="Arial"/>
                <a:cs typeface="Arial"/>
              </a:rPr>
              <a:t>and </a:t>
            </a:r>
            <a:r>
              <a:rPr sz="2600" dirty="0">
                <a:latin typeface="Arial"/>
                <a:cs typeface="Arial"/>
              </a:rPr>
              <a:t>magnesium</a:t>
            </a:r>
            <a:r>
              <a:rPr sz="2600" spc="-50" dirty="0">
                <a:latin typeface="Arial"/>
                <a:cs typeface="Arial"/>
              </a:rPr>
              <a:t> </a:t>
            </a:r>
            <a:r>
              <a:rPr sz="2600" dirty="0">
                <a:latin typeface="Arial"/>
                <a:cs typeface="Arial"/>
              </a:rPr>
              <a:t>ions</a:t>
            </a:r>
            <a:r>
              <a:rPr sz="2600" spc="5" dirty="0">
                <a:latin typeface="Arial"/>
                <a:cs typeface="Arial"/>
              </a:rPr>
              <a:t> </a:t>
            </a:r>
            <a:r>
              <a:rPr sz="2600" dirty="0">
                <a:latin typeface="Arial"/>
                <a:cs typeface="Arial"/>
              </a:rPr>
              <a:t>in</a:t>
            </a:r>
            <a:r>
              <a:rPr sz="2600" spc="-5" dirty="0">
                <a:latin typeface="Arial"/>
                <a:cs typeface="Arial"/>
              </a:rPr>
              <a:t> </a:t>
            </a:r>
            <a:r>
              <a:rPr sz="2600" dirty="0">
                <a:latin typeface="Arial"/>
                <a:cs typeface="Arial"/>
              </a:rPr>
              <a:t>hard water</a:t>
            </a:r>
            <a:r>
              <a:rPr sz="2600" spc="-15" dirty="0">
                <a:latin typeface="Arial"/>
                <a:cs typeface="Arial"/>
              </a:rPr>
              <a:t> </a:t>
            </a:r>
            <a:r>
              <a:rPr sz="2600" spc="-20" dirty="0">
                <a:latin typeface="Arial"/>
                <a:cs typeface="Arial"/>
              </a:rPr>
              <a:t>form</a:t>
            </a:r>
            <a:r>
              <a:rPr sz="2600" dirty="0">
                <a:latin typeface="Arial"/>
                <a:cs typeface="Arial"/>
              </a:rPr>
              <a:t>	the</a:t>
            </a:r>
            <a:r>
              <a:rPr sz="2600" spc="-20" dirty="0">
                <a:latin typeface="Arial"/>
                <a:cs typeface="Arial"/>
              </a:rPr>
              <a:t> </a:t>
            </a:r>
            <a:r>
              <a:rPr sz="2600" dirty="0">
                <a:latin typeface="Arial"/>
                <a:cs typeface="Arial"/>
              </a:rPr>
              <a:t>stable</a:t>
            </a:r>
            <a:r>
              <a:rPr sz="2600" spc="-35" dirty="0">
                <a:latin typeface="Arial"/>
                <a:cs typeface="Arial"/>
              </a:rPr>
              <a:t> </a:t>
            </a:r>
            <a:r>
              <a:rPr sz="2600" spc="-10" dirty="0">
                <a:latin typeface="Arial"/>
                <a:cs typeface="Arial"/>
              </a:rPr>
              <a:t>complexes, </a:t>
            </a:r>
            <a:r>
              <a:rPr sz="2600" dirty="0">
                <a:latin typeface="Arial"/>
                <a:cs typeface="Arial"/>
              </a:rPr>
              <a:t>Calcium</a:t>
            </a:r>
            <a:r>
              <a:rPr sz="2600" spc="-10" dirty="0">
                <a:latin typeface="Arial"/>
                <a:cs typeface="Arial"/>
              </a:rPr>
              <a:t> </a:t>
            </a:r>
            <a:r>
              <a:rPr sz="2600" spc="-55" dirty="0">
                <a:latin typeface="Arial"/>
                <a:cs typeface="Arial"/>
              </a:rPr>
              <a:t>EDTA</a:t>
            </a:r>
            <a:r>
              <a:rPr sz="2600" spc="-160" dirty="0">
                <a:latin typeface="Arial"/>
                <a:cs typeface="Arial"/>
              </a:rPr>
              <a:t> </a:t>
            </a:r>
            <a:r>
              <a:rPr sz="2600" spc="-25" dirty="0">
                <a:latin typeface="Arial"/>
                <a:cs typeface="Arial"/>
              </a:rPr>
              <a:t>and</a:t>
            </a:r>
            <a:r>
              <a:rPr sz="2600" dirty="0">
                <a:latin typeface="Arial"/>
                <a:cs typeface="Arial"/>
              </a:rPr>
              <a:t>	Magnesium</a:t>
            </a:r>
            <a:r>
              <a:rPr sz="2600" spc="-45" dirty="0">
                <a:latin typeface="Arial"/>
                <a:cs typeface="Arial"/>
              </a:rPr>
              <a:t> </a:t>
            </a:r>
            <a:r>
              <a:rPr sz="2600" spc="-20" dirty="0">
                <a:latin typeface="Arial"/>
                <a:cs typeface="Arial"/>
              </a:rPr>
              <a:t>EDTA.</a:t>
            </a:r>
            <a:r>
              <a:rPr sz="2600" spc="-65" dirty="0">
                <a:latin typeface="Arial"/>
                <a:cs typeface="Arial"/>
              </a:rPr>
              <a:t> </a:t>
            </a:r>
            <a:r>
              <a:rPr sz="2600" dirty="0">
                <a:latin typeface="Arial"/>
                <a:cs typeface="Arial"/>
              </a:rPr>
              <a:t>Stability</a:t>
            </a:r>
            <a:r>
              <a:rPr sz="2600" spc="-50" dirty="0">
                <a:latin typeface="Arial"/>
                <a:cs typeface="Arial"/>
              </a:rPr>
              <a:t> </a:t>
            </a:r>
            <a:r>
              <a:rPr sz="2600" dirty="0">
                <a:latin typeface="Arial"/>
                <a:cs typeface="Arial"/>
              </a:rPr>
              <a:t>is</a:t>
            </a:r>
            <a:r>
              <a:rPr sz="2600" spc="-35" dirty="0">
                <a:latin typeface="Arial"/>
                <a:cs typeface="Arial"/>
              </a:rPr>
              <a:t> </a:t>
            </a:r>
            <a:r>
              <a:rPr sz="2600" spc="-10" dirty="0">
                <a:latin typeface="Arial"/>
                <a:cs typeface="Arial"/>
              </a:rPr>
              <a:t>different.</a:t>
            </a:r>
            <a:endParaRPr sz="2600">
              <a:latin typeface="Arial"/>
              <a:cs typeface="Arial"/>
            </a:endParaRPr>
          </a:p>
        </p:txBody>
      </p:sp>
      <p:pic>
        <p:nvPicPr>
          <p:cNvPr id="4" name="object 4"/>
          <p:cNvPicPr/>
          <p:nvPr/>
        </p:nvPicPr>
        <p:blipFill>
          <a:blip r:embed="rId2" cstate="print"/>
          <a:stretch>
            <a:fillRect/>
          </a:stretch>
        </p:blipFill>
        <p:spPr>
          <a:xfrm>
            <a:off x="228600" y="3276600"/>
            <a:ext cx="4038600" cy="3276600"/>
          </a:xfrm>
          <a:prstGeom prst="rect">
            <a:avLst/>
          </a:prstGeom>
        </p:spPr>
      </p:pic>
      <p:pic>
        <p:nvPicPr>
          <p:cNvPr id="5" name="object 5"/>
          <p:cNvPicPr/>
          <p:nvPr/>
        </p:nvPicPr>
        <p:blipFill>
          <a:blip r:embed="rId3" cstate="print"/>
          <a:stretch>
            <a:fillRect/>
          </a:stretch>
        </p:blipFill>
        <p:spPr>
          <a:xfrm>
            <a:off x="4648200" y="3360420"/>
            <a:ext cx="4038600" cy="3276600"/>
          </a:xfrm>
          <a:prstGeom prst="rect">
            <a:avLst/>
          </a:prstGeom>
        </p:spPr>
      </p:pic>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2700">
              <a:lnSpc>
                <a:spcPts val="1430"/>
              </a:lnSpc>
            </a:pPr>
            <a:r>
              <a:rPr spc="-25" dirty="0"/>
              <a:t>13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2700">
              <a:lnSpc>
                <a:spcPts val="1430"/>
              </a:lnSpc>
            </a:pPr>
            <a:r>
              <a:rPr spc="-25" dirty="0"/>
              <a:t>14</a:t>
            </a:r>
          </a:p>
        </p:txBody>
      </p:sp>
      <p:sp>
        <p:nvSpPr>
          <p:cNvPr id="2" name="object 2"/>
          <p:cNvSpPr txBox="1">
            <a:spLocks noGrp="1"/>
          </p:cNvSpPr>
          <p:nvPr>
            <p:ph type="title"/>
          </p:nvPr>
        </p:nvSpPr>
        <p:spPr>
          <a:xfrm>
            <a:off x="307340" y="173177"/>
            <a:ext cx="7551420" cy="452120"/>
          </a:xfrm>
          <a:prstGeom prst="rect">
            <a:avLst/>
          </a:prstGeom>
        </p:spPr>
        <p:txBody>
          <a:bodyPr vert="horz" wrap="square" lIns="0" tIns="12065" rIns="0" bIns="0" rtlCol="0">
            <a:spAutoFit/>
          </a:bodyPr>
          <a:lstStyle/>
          <a:p>
            <a:pPr marL="12700">
              <a:lnSpc>
                <a:spcPct val="100000"/>
              </a:lnSpc>
              <a:spcBef>
                <a:spcPts val="95"/>
              </a:spcBef>
              <a:tabLst>
                <a:tab pos="3017520" algn="l"/>
                <a:tab pos="4057650" algn="l"/>
              </a:tabLst>
            </a:pPr>
            <a:r>
              <a:rPr sz="2800" b="1" u="sng" spc="-20" dirty="0">
                <a:uFill>
                  <a:solidFill>
                    <a:srgbClr val="000000"/>
                  </a:solidFill>
                </a:uFill>
                <a:latin typeface="Times New Roman"/>
                <a:cs typeface="Times New Roman"/>
              </a:rPr>
              <a:t>8-</a:t>
            </a:r>
            <a:r>
              <a:rPr sz="2800" b="1" u="sng" dirty="0">
                <a:uFill>
                  <a:solidFill>
                    <a:srgbClr val="000000"/>
                  </a:solidFill>
                </a:uFill>
                <a:latin typeface="Times New Roman"/>
                <a:cs typeface="Times New Roman"/>
              </a:rPr>
              <a:t>In</a:t>
            </a:r>
            <a:r>
              <a:rPr sz="2800" b="1" u="sng" spc="-60" dirty="0">
                <a:uFill>
                  <a:solidFill>
                    <a:srgbClr val="000000"/>
                  </a:solidFill>
                </a:uFill>
                <a:latin typeface="Times New Roman"/>
                <a:cs typeface="Times New Roman"/>
              </a:rPr>
              <a:t> </a:t>
            </a:r>
            <a:r>
              <a:rPr sz="2800" b="1" u="sng" dirty="0">
                <a:uFill>
                  <a:solidFill>
                    <a:srgbClr val="000000"/>
                  </a:solidFill>
                </a:uFill>
                <a:latin typeface="Times New Roman"/>
                <a:cs typeface="Times New Roman"/>
              </a:rPr>
              <a:t>modifying</a:t>
            </a:r>
            <a:r>
              <a:rPr sz="2800" b="1" u="sng" spc="-55" dirty="0">
                <a:uFill>
                  <a:solidFill>
                    <a:srgbClr val="000000"/>
                  </a:solidFill>
                </a:uFill>
                <a:latin typeface="Times New Roman"/>
                <a:cs typeface="Times New Roman"/>
              </a:rPr>
              <a:t> </a:t>
            </a:r>
            <a:r>
              <a:rPr sz="2800" b="1" u="sng" spc="-25" dirty="0">
                <a:uFill>
                  <a:solidFill>
                    <a:srgbClr val="000000"/>
                  </a:solidFill>
                </a:uFill>
                <a:latin typeface="Times New Roman"/>
                <a:cs typeface="Times New Roman"/>
              </a:rPr>
              <a:t>the</a:t>
            </a:r>
            <a:r>
              <a:rPr sz="2800" b="1" u="sng" dirty="0">
                <a:uFill>
                  <a:solidFill>
                    <a:srgbClr val="000000"/>
                  </a:solidFill>
                </a:uFill>
                <a:latin typeface="Times New Roman"/>
                <a:cs typeface="Times New Roman"/>
              </a:rPr>
              <a:t>	</a:t>
            </a:r>
            <a:r>
              <a:rPr sz="2800" b="1" u="sng" spc="-10" dirty="0">
                <a:uFill>
                  <a:solidFill>
                    <a:srgbClr val="000000"/>
                  </a:solidFill>
                </a:uFill>
                <a:latin typeface="Times New Roman"/>
                <a:cs typeface="Times New Roman"/>
              </a:rPr>
              <a:t>redox</a:t>
            </a:r>
            <a:r>
              <a:rPr sz="2800" b="1" u="sng" dirty="0">
                <a:uFill>
                  <a:solidFill>
                    <a:srgbClr val="000000"/>
                  </a:solidFill>
                </a:uFill>
                <a:latin typeface="Times New Roman"/>
                <a:cs typeface="Times New Roman"/>
              </a:rPr>
              <a:t>	behavior</a:t>
            </a:r>
            <a:r>
              <a:rPr sz="2800" b="1" u="sng" spc="-100" dirty="0">
                <a:uFill>
                  <a:solidFill>
                    <a:srgbClr val="000000"/>
                  </a:solidFill>
                </a:uFill>
                <a:latin typeface="Times New Roman"/>
                <a:cs typeface="Times New Roman"/>
              </a:rPr>
              <a:t> </a:t>
            </a:r>
            <a:r>
              <a:rPr sz="2800" b="1" u="sng" dirty="0">
                <a:uFill>
                  <a:solidFill>
                    <a:srgbClr val="000000"/>
                  </a:solidFill>
                </a:uFill>
                <a:latin typeface="Times New Roman"/>
                <a:cs typeface="Times New Roman"/>
              </a:rPr>
              <a:t>of</a:t>
            </a:r>
            <a:r>
              <a:rPr sz="2800" b="1" u="sng" spc="-55" dirty="0">
                <a:uFill>
                  <a:solidFill>
                    <a:srgbClr val="000000"/>
                  </a:solidFill>
                </a:uFill>
                <a:latin typeface="Times New Roman"/>
                <a:cs typeface="Times New Roman"/>
              </a:rPr>
              <a:t> </a:t>
            </a:r>
            <a:r>
              <a:rPr sz="2800" b="1" u="sng" dirty="0">
                <a:uFill>
                  <a:solidFill>
                    <a:srgbClr val="000000"/>
                  </a:solidFill>
                </a:uFill>
                <a:latin typeface="Times New Roman"/>
                <a:cs typeface="Times New Roman"/>
              </a:rPr>
              <a:t>metal</a:t>
            </a:r>
            <a:r>
              <a:rPr sz="2800" b="1" u="sng" spc="-55" dirty="0">
                <a:uFill>
                  <a:solidFill>
                    <a:srgbClr val="000000"/>
                  </a:solidFill>
                </a:uFill>
                <a:latin typeface="Times New Roman"/>
                <a:cs typeface="Times New Roman"/>
              </a:rPr>
              <a:t> </a:t>
            </a:r>
            <a:r>
              <a:rPr sz="2800" b="1" u="sng" spc="-10" dirty="0">
                <a:uFill>
                  <a:solidFill>
                    <a:srgbClr val="000000"/>
                  </a:solidFill>
                </a:uFill>
                <a:latin typeface="Times New Roman"/>
                <a:cs typeface="Times New Roman"/>
              </a:rPr>
              <a:t>ions:</a:t>
            </a:r>
            <a:endParaRPr sz="2800">
              <a:latin typeface="Times New Roman"/>
              <a:cs typeface="Times New Roman"/>
            </a:endParaRPr>
          </a:p>
        </p:txBody>
      </p:sp>
      <p:sp>
        <p:nvSpPr>
          <p:cNvPr id="3" name="object 3"/>
          <p:cNvSpPr txBox="1"/>
          <p:nvPr/>
        </p:nvSpPr>
        <p:spPr>
          <a:xfrm>
            <a:off x="256540" y="1028827"/>
            <a:ext cx="8655050" cy="5513070"/>
          </a:xfrm>
          <a:prstGeom prst="rect">
            <a:avLst/>
          </a:prstGeom>
        </p:spPr>
        <p:txBody>
          <a:bodyPr vert="horz" wrap="square" lIns="0" tIns="12700" rIns="0" bIns="0" rtlCol="0">
            <a:spAutoFit/>
          </a:bodyPr>
          <a:lstStyle/>
          <a:p>
            <a:pPr marL="63500" marR="90805">
              <a:lnSpc>
                <a:spcPct val="100000"/>
              </a:lnSpc>
              <a:spcBef>
                <a:spcPts val="100"/>
              </a:spcBef>
            </a:pPr>
            <a:r>
              <a:rPr sz="2400" dirty="0">
                <a:latin typeface="Times New Roman"/>
                <a:cs typeface="Times New Roman"/>
              </a:rPr>
              <a:t>The</a:t>
            </a:r>
            <a:r>
              <a:rPr sz="2400" spc="-15" dirty="0">
                <a:latin typeface="Times New Roman"/>
                <a:cs typeface="Times New Roman"/>
              </a:rPr>
              <a:t> </a:t>
            </a:r>
            <a:r>
              <a:rPr sz="2400" dirty="0">
                <a:latin typeface="Times New Roman"/>
                <a:cs typeface="Times New Roman"/>
              </a:rPr>
              <a:t>reaction</a:t>
            </a:r>
            <a:r>
              <a:rPr sz="2400" spc="-40" dirty="0">
                <a:latin typeface="Times New Roman"/>
                <a:cs typeface="Times New Roman"/>
              </a:rPr>
              <a:t> </a:t>
            </a:r>
            <a:r>
              <a:rPr sz="2400" dirty="0">
                <a:latin typeface="Times New Roman"/>
                <a:cs typeface="Times New Roman"/>
              </a:rPr>
              <a:t>in</a:t>
            </a:r>
            <a:r>
              <a:rPr sz="2400" spc="-10" dirty="0">
                <a:latin typeface="Times New Roman"/>
                <a:cs typeface="Times New Roman"/>
              </a:rPr>
              <a:t> </a:t>
            </a:r>
            <a:r>
              <a:rPr sz="2400" dirty="0">
                <a:latin typeface="Times New Roman"/>
                <a:cs typeface="Times New Roman"/>
              </a:rPr>
              <a:t>which the</a:t>
            </a:r>
            <a:r>
              <a:rPr sz="2400" spc="-5" dirty="0">
                <a:latin typeface="Times New Roman"/>
                <a:cs typeface="Times New Roman"/>
              </a:rPr>
              <a:t> </a:t>
            </a:r>
            <a:r>
              <a:rPr sz="2400" dirty="0">
                <a:latin typeface="Times New Roman"/>
                <a:cs typeface="Times New Roman"/>
              </a:rPr>
              <a:t>transfer</a:t>
            </a:r>
            <a:r>
              <a:rPr sz="2400" spc="-20" dirty="0">
                <a:latin typeface="Times New Roman"/>
                <a:cs typeface="Times New Roman"/>
              </a:rPr>
              <a:t> </a:t>
            </a:r>
            <a:r>
              <a:rPr sz="2400" dirty="0">
                <a:latin typeface="Times New Roman"/>
                <a:cs typeface="Times New Roman"/>
              </a:rPr>
              <a:t>of an</a:t>
            </a:r>
            <a:r>
              <a:rPr sz="2400" spc="-15" dirty="0">
                <a:latin typeface="Times New Roman"/>
                <a:cs typeface="Times New Roman"/>
              </a:rPr>
              <a:t> </a:t>
            </a:r>
            <a:r>
              <a:rPr sz="2400" dirty="0">
                <a:latin typeface="Times New Roman"/>
                <a:cs typeface="Times New Roman"/>
              </a:rPr>
              <a:t>electron</a:t>
            </a:r>
            <a:r>
              <a:rPr sz="2400" spc="-40" dirty="0">
                <a:latin typeface="Times New Roman"/>
                <a:cs typeface="Times New Roman"/>
              </a:rPr>
              <a:t> </a:t>
            </a:r>
            <a:r>
              <a:rPr sz="2400" dirty="0">
                <a:latin typeface="Times New Roman"/>
                <a:cs typeface="Times New Roman"/>
              </a:rPr>
              <a:t>from one</a:t>
            </a:r>
            <a:r>
              <a:rPr sz="2400" spc="-10" dirty="0">
                <a:latin typeface="Times New Roman"/>
                <a:cs typeface="Times New Roman"/>
              </a:rPr>
              <a:t> </a:t>
            </a:r>
            <a:r>
              <a:rPr sz="2400" dirty="0">
                <a:latin typeface="Times New Roman"/>
                <a:cs typeface="Times New Roman"/>
              </a:rPr>
              <a:t>atom</a:t>
            </a:r>
            <a:r>
              <a:rPr sz="2400" spc="-15" dirty="0">
                <a:latin typeface="Times New Roman"/>
                <a:cs typeface="Times New Roman"/>
              </a:rPr>
              <a:t> </a:t>
            </a:r>
            <a:r>
              <a:rPr sz="2400" dirty="0">
                <a:latin typeface="Times New Roman"/>
                <a:cs typeface="Times New Roman"/>
              </a:rPr>
              <a:t>to</a:t>
            </a:r>
            <a:r>
              <a:rPr sz="2400" spc="-5" dirty="0">
                <a:latin typeface="Times New Roman"/>
                <a:cs typeface="Times New Roman"/>
              </a:rPr>
              <a:t> </a:t>
            </a:r>
            <a:r>
              <a:rPr sz="2400" spc="-25" dirty="0">
                <a:latin typeface="Times New Roman"/>
                <a:cs typeface="Times New Roman"/>
              </a:rPr>
              <a:t>the </a:t>
            </a:r>
            <a:r>
              <a:rPr sz="2400" dirty="0">
                <a:latin typeface="Times New Roman"/>
                <a:cs typeface="Times New Roman"/>
              </a:rPr>
              <a:t>other</a:t>
            </a:r>
            <a:r>
              <a:rPr sz="2400" spc="-25" dirty="0">
                <a:latin typeface="Times New Roman"/>
                <a:cs typeface="Times New Roman"/>
              </a:rPr>
              <a:t> </a:t>
            </a:r>
            <a:r>
              <a:rPr sz="2400" dirty="0">
                <a:latin typeface="Times New Roman"/>
                <a:cs typeface="Times New Roman"/>
              </a:rPr>
              <a:t>occurs</a:t>
            </a:r>
            <a:r>
              <a:rPr sz="2400" spc="-15" dirty="0">
                <a:latin typeface="Times New Roman"/>
                <a:cs typeface="Times New Roman"/>
              </a:rPr>
              <a:t> </a:t>
            </a:r>
            <a:r>
              <a:rPr sz="2400" dirty="0">
                <a:latin typeface="Times New Roman"/>
                <a:cs typeface="Times New Roman"/>
              </a:rPr>
              <a:t>and</a:t>
            </a:r>
            <a:r>
              <a:rPr sz="2400" spc="-5" dirty="0">
                <a:latin typeface="Times New Roman"/>
                <a:cs typeface="Times New Roman"/>
              </a:rPr>
              <a:t> </a:t>
            </a:r>
            <a:r>
              <a:rPr sz="2400" dirty="0">
                <a:latin typeface="Times New Roman"/>
                <a:cs typeface="Times New Roman"/>
              </a:rPr>
              <a:t>hence</a:t>
            </a:r>
            <a:r>
              <a:rPr sz="2400" spc="-25" dirty="0">
                <a:latin typeface="Times New Roman"/>
                <a:cs typeface="Times New Roman"/>
              </a:rPr>
              <a:t> </a:t>
            </a:r>
            <a:r>
              <a:rPr sz="2400" dirty="0">
                <a:latin typeface="Times New Roman"/>
                <a:cs typeface="Times New Roman"/>
              </a:rPr>
              <a:t>the</a:t>
            </a:r>
            <a:r>
              <a:rPr sz="2400" spc="-10" dirty="0">
                <a:latin typeface="Times New Roman"/>
                <a:cs typeface="Times New Roman"/>
              </a:rPr>
              <a:t> </a:t>
            </a:r>
            <a:r>
              <a:rPr sz="2400" dirty="0">
                <a:latin typeface="Times New Roman"/>
                <a:cs typeface="Times New Roman"/>
              </a:rPr>
              <a:t>oxidation</a:t>
            </a:r>
            <a:r>
              <a:rPr sz="2400" spc="-45" dirty="0">
                <a:latin typeface="Times New Roman"/>
                <a:cs typeface="Times New Roman"/>
              </a:rPr>
              <a:t> </a:t>
            </a:r>
            <a:r>
              <a:rPr sz="2400" dirty="0">
                <a:latin typeface="Times New Roman"/>
                <a:cs typeface="Times New Roman"/>
              </a:rPr>
              <a:t>state</a:t>
            </a:r>
            <a:r>
              <a:rPr sz="2400" spc="-25" dirty="0">
                <a:latin typeface="Times New Roman"/>
                <a:cs typeface="Times New Roman"/>
              </a:rPr>
              <a:t> </a:t>
            </a:r>
            <a:r>
              <a:rPr sz="2400" dirty="0">
                <a:latin typeface="Times New Roman"/>
                <a:cs typeface="Times New Roman"/>
              </a:rPr>
              <a:t>of</a:t>
            </a:r>
            <a:r>
              <a:rPr sz="2400" spc="-5" dirty="0">
                <a:latin typeface="Times New Roman"/>
                <a:cs typeface="Times New Roman"/>
              </a:rPr>
              <a:t> </a:t>
            </a:r>
            <a:r>
              <a:rPr sz="2400" dirty="0">
                <a:latin typeface="Times New Roman"/>
                <a:cs typeface="Times New Roman"/>
              </a:rPr>
              <a:t>some atoms</a:t>
            </a:r>
            <a:r>
              <a:rPr sz="2400" spc="-5" dirty="0">
                <a:latin typeface="Times New Roman"/>
                <a:cs typeface="Times New Roman"/>
              </a:rPr>
              <a:t> </a:t>
            </a:r>
            <a:r>
              <a:rPr sz="2400" dirty="0">
                <a:latin typeface="Times New Roman"/>
                <a:cs typeface="Times New Roman"/>
              </a:rPr>
              <a:t>change</a:t>
            </a:r>
            <a:r>
              <a:rPr sz="2400" spc="-30" dirty="0">
                <a:latin typeface="Times New Roman"/>
                <a:cs typeface="Times New Roman"/>
              </a:rPr>
              <a:t> </a:t>
            </a:r>
            <a:r>
              <a:rPr sz="2400" spc="-25" dirty="0">
                <a:latin typeface="Times New Roman"/>
                <a:cs typeface="Times New Roman"/>
              </a:rPr>
              <a:t>is </a:t>
            </a:r>
            <a:r>
              <a:rPr sz="2400" dirty="0">
                <a:latin typeface="Times New Roman"/>
                <a:cs typeface="Times New Roman"/>
              </a:rPr>
              <a:t>called</a:t>
            </a:r>
            <a:r>
              <a:rPr sz="2400" spc="-60" dirty="0">
                <a:latin typeface="Times New Roman"/>
                <a:cs typeface="Times New Roman"/>
              </a:rPr>
              <a:t> </a:t>
            </a:r>
            <a:r>
              <a:rPr sz="2400" dirty="0">
                <a:latin typeface="Times New Roman"/>
                <a:cs typeface="Times New Roman"/>
              </a:rPr>
              <a:t>'Redox</a:t>
            </a:r>
            <a:r>
              <a:rPr sz="2400" spc="-10" dirty="0">
                <a:latin typeface="Times New Roman"/>
                <a:cs typeface="Times New Roman"/>
              </a:rPr>
              <a:t> </a:t>
            </a:r>
            <a:r>
              <a:rPr sz="2400" dirty="0">
                <a:latin typeface="Times New Roman"/>
                <a:cs typeface="Times New Roman"/>
              </a:rPr>
              <a:t>reaction'.</a:t>
            </a:r>
            <a:r>
              <a:rPr sz="2400" spc="-75" dirty="0">
                <a:latin typeface="Times New Roman"/>
                <a:cs typeface="Times New Roman"/>
              </a:rPr>
              <a:t> </a:t>
            </a:r>
            <a:r>
              <a:rPr sz="2400" dirty="0">
                <a:latin typeface="Times New Roman"/>
                <a:cs typeface="Times New Roman"/>
              </a:rPr>
              <a:t>These</a:t>
            </a:r>
            <a:r>
              <a:rPr sz="2400" spc="-30" dirty="0">
                <a:latin typeface="Times New Roman"/>
                <a:cs typeface="Times New Roman"/>
              </a:rPr>
              <a:t> </a:t>
            </a:r>
            <a:r>
              <a:rPr sz="2400" dirty="0">
                <a:latin typeface="Times New Roman"/>
                <a:cs typeface="Times New Roman"/>
              </a:rPr>
              <a:t>reactions</a:t>
            </a:r>
            <a:r>
              <a:rPr sz="2400" spc="-65" dirty="0">
                <a:latin typeface="Times New Roman"/>
                <a:cs typeface="Times New Roman"/>
              </a:rPr>
              <a:t> </a:t>
            </a:r>
            <a:r>
              <a:rPr sz="2400" dirty="0">
                <a:latin typeface="Times New Roman"/>
                <a:cs typeface="Times New Roman"/>
              </a:rPr>
              <a:t>of</a:t>
            </a:r>
            <a:r>
              <a:rPr sz="2400" spc="-15" dirty="0">
                <a:latin typeface="Times New Roman"/>
                <a:cs typeface="Times New Roman"/>
              </a:rPr>
              <a:t> </a:t>
            </a:r>
            <a:r>
              <a:rPr sz="2400" dirty="0">
                <a:latin typeface="Times New Roman"/>
                <a:cs typeface="Times New Roman"/>
              </a:rPr>
              <a:t>transition</a:t>
            </a:r>
            <a:r>
              <a:rPr sz="2400" spc="-60" dirty="0">
                <a:latin typeface="Times New Roman"/>
                <a:cs typeface="Times New Roman"/>
              </a:rPr>
              <a:t> </a:t>
            </a:r>
            <a:r>
              <a:rPr sz="2400" dirty="0">
                <a:latin typeface="Times New Roman"/>
                <a:cs typeface="Times New Roman"/>
              </a:rPr>
              <a:t>metal</a:t>
            </a:r>
            <a:r>
              <a:rPr sz="2400" spc="-30" dirty="0">
                <a:latin typeface="Times New Roman"/>
                <a:cs typeface="Times New Roman"/>
              </a:rPr>
              <a:t> </a:t>
            </a:r>
            <a:r>
              <a:rPr sz="2400" spc="-10" dirty="0">
                <a:latin typeface="Times New Roman"/>
                <a:cs typeface="Times New Roman"/>
              </a:rPr>
              <a:t>complexes </a:t>
            </a:r>
            <a:r>
              <a:rPr sz="2400" dirty="0">
                <a:latin typeface="Times New Roman"/>
                <a:cs typeface="Times New Roman"/>
              </a:rPr>
              <a:t>are</a:t>
            </a:r>
            <a:r>
              <a:rPr sz="2400" spc="-15" dirty="0">
                <a:latin typeface="Times New Roman"/>
                <a:cs typeface="Times New Roman"/>
              </a:rPr>
              <a:t> </a:t>
            </a:r>
            <a:r>
              <a:rPr sz="2400" dirty="0">
                <a:latin typeface="Times New Roman"/>
                <a:cs typeface="Times New Roman"/>
              </a:rPr>
              <a:t>divided</a:t>
            </a:r>
            <a:r>
              <a:rPr sz="2400" spc="-30" dirty="0">
                <a:latin typeface="Times New Roman"/>
                <a:cs typeface="Times New Roman"/>
              </a:rPr>
              <a:t> </a:t>
            </a:r>
            <a:r>
              <a:rPr sz="2400" dirty="0">
                <a:latin typeface="Times New Roman"/>
                <a:cs typeface="Times New Roman"/>
              </a:rPr>
              <a:t>into</a:t>
            </a:r>
            <a:r>
              <a:rPr sz="2400" spc="-30" dirty="0">
                <a:latin typeface="Times New Roman"/>
                <a:cs typeface="Times New Roman"/>
              </a:rPr>
              <a:t> </a:t>
            </a:r>
            <a:r>
              <a:rPr sz="2400" dirty="0">
                <a:latin typeface="Times New Roman"/>
                <a:cs typeface="Times New Roman"/>
              </a:rPr>
              <a:t>two</a:t>
            </a:r>
            <a:r>
              <a:rPr sz="2400" spc="-5" dirty="0">
                <a:latin typeface="Times New Roman"/>
                <a:cs typeface="Times New Roman"/>
              </a:rPr>
              <a:t> </a:t>
            </a:r>
            <a:r>
              <a:rPr sz="2400" dirty="0">
                <a:latin typeface="Times New Roman"/>
                <a:cs typeface="Times New Roman"/>
              </a:rPr>
              <a:t>classes</a:t>
            </a:r>
            <a:r>
              <a:rPr sz="2400" spc="-25" dirty="0">
                <a:latin typeface="Times New Roman"/>
                <a:cs typeface="Times New Roman"/>
              </a:rPr>
              <a:t> </a:t>
            </a:r>
            <a:r>
              <a:rPr sz="2400" dirty="0">
                <a:latin typeface="Times New Roman"/>
                <a:cs typeface="Times New Roman"/>
              </a:rPr>
              <a:t>on</a:t>
            </a:r>
            <a:r>
              <a:rPr sz="2400" spc="-5" dirty="0">
                <a:latin typeface="Times New Roman"/>
                <a:cs typeface="Times New Roman"/>
              </a:rPr>
              <a:t> </a:t>
            </a:r>
            <a:r>
              <a:rPr sz="2400" dirty="0">
                <a:latin typeface="Times New Roman"/>
                <a:cs typeface="Times New Roman"/>
              </a:rPr>
              <a:t>the</a:t>
            </a:r>
            <a:r>
              <a:rPr sz="2400" spc="-15" dirty="0">
                <a:latin typeface="Times New Roman"/>
                <a:cs typeface="Times New Roman"/>
              </a:rPr>
              <a:t> </a:t>
            </a:r>
            <a:r>
              <a:rPr sz="2400" dirty="0">
                <a:latin typeface="Times New Roman"/>
                <a:cs typeface="Times New Roman"/>
              </a:rPr>
              <a:t>basis</a:t>
            </a:r>
            <a:r>
              <a:rPr sz="2400" spc="-15" dirty="0">
                <a:latin typeface="Times New Roman"/>
                <a:cs typeface="Times New Roman"/>
              </a:rPr>
              <a:t> </a:t>
            </a:r>
            <a:r>
              <a:rPr sz="2400" dirty="0">
                <a:latin typeface="Times New Roman"/>
                <a:cs typeface="Times New Roman"/>
              </a:rPr>
              <a:t>of</a:t>
            </a:r>
            <a:r>
              <a:rPr sz="2400" spc="-5" dirty="0">
                <a:latin typeface="Times New Roman"/>
                <a:cs typeface="Times New Roman"/>
              </a:rPr>
              <a:t> </a:t>
            </a:r>
            <a:r>
              <a:rPr sz="2400" dirty="0">
                <a:latin typeface="Times New Roman"/>
                <a:cs typeface="Times New Roman"/>
              </a:rPr>
              <a:t>their</a:t>
            </a:r>
            <a:r>
              <a:rPr sz="2400" spc="-35" dirty="0">
                <a:latin typeface="Times New Roman"/>
                <a:cs typeface="Times New Roman"/>
              </a:rPr>
              <a:t> </a:t>
            </a:r>
            <a:r>
              <a:rPr sz="2400" dirty="0">
                <a:latin typeface="Times New Roman"/>
                <a:cs typeface="Times New Roman"/>
              </a:rPr>
              <a:t>mechanism</a:t>
            </a:r>
            <a:r>
              <a:rPr sz="2400" spc="-15" dirty="0">
                <a:latin typeface="Times New Roman"/>
                <a:cs typeface="Times New Roman"/>
              </a:rPr>
              <a:t> </a:t>
            </a:r>
            <a:r>
              <a:rPr sz="2400" spc="-50" dirty="0">
                <a:latin typeface="Times New Roman"/>
                <a:cs typeface="Times New Roman"/>
              </a:rPr>
              <a:t>:</a:t>
            </a:r>
            <a:endParaRPr sz="2400">
              <a:latin typeface="Times New Roman"/>
              <a:cs typeface="Times New Roman"/>
            </a:endParaRPr>
          </a:p>
          <a:p>
            <a:pPr>
              <a:lnSpc>
                <a:spcPct val="100000"/>
              </a:lnSpc>
              <a:spcBef>
                <a:spcPts val="120"/>
              </a:spcBef>
            </a:pPr>
            <a:endParaRPr sz="2400">
              <a:latin typeface="Times New Roman"/>
              <a:cs typeface="Times New Roman"/>
            </a:endParaRPr>
          </a:p>
          <a:p>
            <a:pPr marL="63500" marR="93345" indent="304800">
              <a:lnSpc>
                <a:spcPct val="100000"/>
              </a:lnSpc>
              <a:buAutoNum type="arabicPeriod"/>
              <a:tabLst>
                <a:tab pos="368300" algn="l"/>
              </a:tabLst>
            </a:pPr>
            <a:r>
              <a:rPr sz="2400" dirty="0">
                <a:latin typeface="Times New Roman"/>
                <a:cs typeface="Times New Roman"/>
              </a:rPr>
              <a:t>Electron</a:t>
            </a:r>
            <a:r>
              <a:rPr sz="2400" spc="-40" dirty="0">
                <a:latin typeface="Times New Roman"/>
                <a:cs typeface="Times New Roman"/>
              </a:rPr>
              <a:t> </a:t>
            </a:r>
            <a:r>
              <a:rPr sz="2400" dirty="0">
                <a:latin typeface="Times New Roman"/>
                <a:cs typeface="Times New Roman"/>
              </a:rPr>
              <a:t>–</a:t>
            </a:r>
            <a:r>
              <a:rPr sz="2400" spc="-5" dirty="0">
                <a:latin typeface="Times New Roman"/>
                <a:cs typeface="Times New Roman"/>
              </a:rPr>
              <a:t> </a:t>
            </a:r>
            <a:r>
              <a:rPr sz="2400" dirty="0">
                <a:latin typeface="Times New Roman"/>
                <a:cs typeface="Times New Roman"/>
              </a:rPr>
              <a:t>exchange</a:t>
            </a:r>
            <a:r>
              <a:rPr sz="2400" spc="-25" dirty="0">
                <a:latin typeface="Times New Roman"/>
                <a:cs typeface="Times New Roman"/>
              </a:rPr>
              <a:t> </a:t>
            </a:r>
            <a:r>
              <a:rPr sz="2400" dirty="0">
                <a:latin typeface="Times New Roman"/>
                <a:cs typeface="Times New Roman"/>
              </a:rPr>
              <a:t>Process</a:t>
            </a:r>
            <a:r>
              <a:rPr sz="2400" spc="-5" dirty="0">
                <a:latin typeface="Times New Roman"/>
                <a:cs typeface="Times New Roman"/>
              </a:rPr>
              <a:t> </a:t>
            </a:r>
            <a:r>
              <a:rPr sz="2400" dirty="0">
                <a:latin typeface="Times New Roman"/>
                <a:cs typeface="Times New Roman"/>
              </a:rPr>
              <a:t>:</a:t>
            </a:r>
            <a:r>
              <a:rPr sz="2400" spc="-10" dirty="0">
                <a:latin typeface="Times New Roman"/>
                <a:cs typeface="Times New Roman"/>
              </a:rPr>
              <a:t> </a:t>
            </a:r>
            <a:r>
              <a:rPr sz="2400" dirty="0">
                <a:latin typeface="Times New Roman"/>
                <a:cs typeface="Times New Roman"/>
              </a:rPr>
              <a:t>In</a:t>
            </a:r>
            <a:r>
              <a:rPr sz="2400" spc="-5" dirty="0">
                <a:latin typeface="Times New Roman"/>
                <a:cs typeface="Times New Roman"/>
              </a:rPr>
              <a:t> </a:t>
            </a:r>
            <a:r>
              <a:rPr sz="2400" dirty="0">
                <a:latin typeface="Times New Roman"/>
                <a:cs typeface="Times New Roman"/>
              </a:rPr>
              <a:t>which</a:t>
            </a:r>
            <a:r>
              <a:rPr sz="2400" spc="-20" dirty="0">
                <a:latin typeface="Times New Roman"/>
                <a:cs typeface="Times New Roman"/>
              </a:rPr>
              <a:t> </a:t>
            </a:r>
            <a:r>
              <a:rPr sz="2400" dirty="0">
                <a:latin typeface="Times New Roman"/>
                <a:cs typeface="Times New Roman"/>
              </a:rPr>
              <a:t>the</a:t>
            </a:r>
            <a:r>
              <a:rPr sz="2400" spc="-5" dirty="0">
                <a:latin typeface="Times New Roman"/>
                <a:cs typeface="Times New Roman"/>
              </a:rPr>
              <a:t> </a:t>
            </a:r>
            <a:r>
              <a:rPr sz="2400" dirty="0">
                <a:latin typeface="Times New Roman"/>
                <a:cs typeface="Times New Roman"/>
              </a:rPr>
              <a:t>electron</a:t>
            </a:r>
            <a:r>
              <a:rPr sz="2400" spc="-45" dirty="0">
                <a:latin typeface="Times New Roman"/>
                <a:cs typeface="Times New Roman"/>
              </a:rPr>
              <a:t> </a:t>
            </a:r>
            <a:r>
              <a:rPr sz="2400" dirty="0">
                <a:latin typeface="Times New Roman"/>
                <a:cs typeface="Times New Roman"/>
              </a:rPr>
              <a:t>transfer</a:t>
            </a:r>
            <a:r>
              <a:rPr sz="2400" spc="-25" dirty="0">
                <a:latin typeface="Times New Roman"/>
                <a:cs typeface="Times New Roman"/>
              </a:rPr>
              <a:t> </a:t>
            </a:r>
            <a:r>
              <a:rPr sz="2400" spc="-10" dirty="0">
                <a:latin typeface="Times New Roman"/>
                <a:cs typeface="Times New Roman"/>
              </a:rPr>
              <a:t>results </a:t>
            </a:r>
            <a:r>
              <a:rPr sz="2400" dirty="0">
                <a:latin typeface="Times New Roman"/>
                <a:cs typeface="Times New Roman"/>
              </a:rPr>
              <a:t>in</a:t>
            </a:r>
            <a:r>
              <a:rPr sz="2400" spc="-20" dirty="0">
                <a:latin typeface="Times New Roman"/>
                <a:cs typeface="Times New Roman"/>
              </a:rPr>
              <a:t> </a:t>
            </a:r>
            <a:r>
              <a:rPr sz="2400" dirty="0">
                <a:latin typeface="Times New Roman"/>
                <a:cs typeface="Times New Roman"/>
              </a:rPr>
              <a:t>no</a:t>
            </a:r>
            <a:r>
              <a:rPr sz="2400" spc="-5" dirty="0">
                <a:latin typeface="Times New Roman"/>
                <a:cs typeface="Times New Roman"/>
              </a:rPr>
              <a:t> </a:t>
            </a:r>
            <a:r>
              <a:rPr sz="2400" dirty="0">
                <a:latin typeface="Times New Roman"/>
                <a:cs typeface="Times New Roman"/>
              </a:rPr>
              <a:t>net</a:t>
            </a:r>
            <a:r>
              <a:rPr sz="2400" spc="-25" dirty="0">
                <a:latin typeface="Times New Roman"/>
                <a:cs typeface="Times New Roman"/>
              </a:rPr>
              <a:t> </a:t>
            </a:r>
            <a:r>
              <a:rPr sz="2400" dirty="0">
                <a:latin typeface="Times New Roman"/>
                <a:cs typeface="Times New Roman"/>
              </a:rPr>
              <a:t>chemical</a:t>
            </a:r>
            <a:r>
              <a:rPr sz="2400" spc="-20" dirty="0">
                <a:latin typeface="Times New Roman"/>
                <a:cs typeface="Times New Roman"/>
              </a:rPr>
              <a:t> </a:t>
            </a:r>
            <a:r>
              <a:rPr sz="2400" dirty="0">
                <a:latin typeface="Times New Roman"/>
                <a:cs typeface="Times New Roman"/>
              </a:rPr>
              <a:t>change.</a:t>
            </a:r>
            <a:r>
              <a:rPr sz="2400" spc="-35" dirty="0">
                <a:latin typeface="Times New Roman"/>
                <a:cs typeface="Times New Roman"/>
              </a:rPr>
              <a:t> </a:t>
            </a:r>
            <a:r>
              <a:rPr sz="2400" dirty="0">
                <a:latin typeface="Times New Roman"/>
                <a:cs typeface="Times New Roman"/>
              </a:rPr>
              <a:t>For example</a:t>
            </a:r>
            <a:r>
              <a:rPr sz="2400" spc="-15" dirty="0">
                <a:latin typeface="Times New Roman"/>
                <a:cs typeface="Times New Roman"/>
              </a:rPr>
              <a:t> </a:t>
            </a:r>
            <a:r>
              <a:rPr sz="2400" dirty="0">
                <a:latin typeface="Times New Roman"/>
                <a:cs typeface="Times New Roman"/>
              </a:rPr>
              <a:t>change</a:t>
            </a:r>
            <a:r>
              <a:rPr sz="2400" spc="-35" dirty="0">
                <a:latin typeface="Times New Roman"/>
                <a:cs typeface="Times New Roman"/>
              </a:rPr>
              <a:t> </a:t>
            </a:r>
            <a:r>
              <a:rPr sz="2400" dirty="0">
                <a:latin typeface="Times New Roman"/>
                <a:cs typeface="Times New Roman"/>
              </a:rPr>
              <a:t>of</a:t>
            </a:r>
            <a:r>
              <a:rPr sz="2400" spc="-5" dirty="0">
                <a:latin typeface="Times New Roman"/>
                <a:cs typeface="Times New Roman"/>
              </a:rPr>
              <a:t> </a:t>
            </a:r>
            <a:r>
              <a:rPr sz="2400" dirty="0">
                <a:latin typeface="Times New Roman"/>
                <a:cs typeface="Times New Roman"/>
              </a:rPr>
              <a:t>[Fe(CN)</a:t>
            </a:r>
            <a:r>
              <a:rPr sz="2400" baseline="-20833" dirty="0">
                <a:latin typeface="Times New Roman"/>
                <a:cs typeface="Times New Roman"/>
              </a:rPr>
              <a:t>6</a:t>
            </a:r>
            <a:r>
              <a:rPr sz="2400" dirty="0">
                <a:latin typeface="Times New Roman"/>
                <a:cs typeface="Times New Roman"/>
              </a:rPr>
              <a:t>]</a:t>
            </a:r>
            <a:r>
              <a:rPr sz="2400" baseline="24305" dirty="0">
                <a:latin typeface="Times New Roman"/>
                <a:cs typeface="Times New Roman"/>
              </a:rPr>
              <a:t>3-</a:t>
            </a:r>
            <a:r>
              <a:rPr sz="2400" spc="315" baseline="24305" dirty="0">
                <a:latin typeface="Times New Roman"/>
                <a:cs typeface="Times New Roman"/>
              </a:rPr>
              <a:t> </a:t>
            </a:r>
            <a:r>
              <a:rPr sz="2400" spc="-20" dirty="0">
                <a:latin typeface="Times New Roman"/>
                <a:cs typeface="Times New Roman"/>
              </a:rPr>
              <a:t>into </a:t>
            </a:r>
            <a:r>
              <a:rPr sz="2400" dirty="0">
                <a:latin typeface="Times New Roman"/>
                <a:cs typeface="Times New Roman"/>
              </a:rPr>
              <a:t>[Fe(CN)</a:t>
            </a:r>
            <a:r>
              <a:rPr sz="2400" baseline="-20833" dirty="0">
                <a:latin typeface="Times New Roman"/>
                <a:cs typeface="Times New Roman"/>
              </a:rPr>
              <a:t>6</a:t>
            </a:r>
            <a:r>
              <a:rPr sz="2400" dirty="0">
                <a:latin typeface="Times New Roman"/>
                <a:cs typeface="Times New Roman"/>
              </a:rPr>
              <a:t>]</a:t>
            </a:r>
            <a:r>
              <a:rPr sz="2400" baseline="24305" dirty="0">
                <a:latin typeface="Times New Roman"/>
                <a:cs typeface="Times New Roman"/>
              </a:rPr>
              <a:t>4-</a:t>
            </a:r>
            <a:r>
              <a:rPr sz="2400" spc="277" baseline="24305" dirty="0">
                <a:latin typeface="Times New Roman"/>
                <a:cs typeface="Times New Roman"/>
              </a:rPr>
              <a:t> </a:t>
            </a:r>
            <a:r>
              <a:rPr sz="2400" dirty="0">
                <a:latin typeface="Times New Roman"/>
                <a:cs typeface="Times New Roman"/>
              </a:rPr>
              <a:t>or</a:t>
            </a:r>
            <a:r>
              <a:rPr sz="2400" spc="-30" dirty="0">
                <a:latin typeface="Times New Roman"/>
                <a:cs typeface="Times New Roman"/>
              </a:rPr>
              <a:t> </a:t>
            </a:r>
            <a:r>
              <a:rPr sz="2400" dirty="0">
                <a:latin typeface="Times New Roman"/>
                <a:cs typeface="Times New Roman"/>
              </a:rPr>
              <a:t>that</a:t>
            </a:r>
            <a:r>
              <a:rPr sz="2400" spc="-50" dirty="0">
                <a:latin typeface="Times New Roman"/>
                <a:cs typeface="Times New Roman"/>
              </a:rPr>
              <a:t> </a:t>
            </a:r>
            <a:r>
              <a:rPr sz="2400" dirty="0">
                <a:latin typeface="Times New Roman"/>
                <a:cs typeface="Times New Roman"/>
              </a:rPr>
              <a:t>of</a:t>
            </a:r>
            <a:r>
              <a:rPr sz="2400" spc="-35" dirty="0">
                <a:latin typeface="Times New Roman"/>
                <a:cs typeface="Times New Roman"/>
              </a:rPr>
              <a:t> </a:t>
            </a:r>
            <a:r>
              <a:rPr sz="2400" dirty="0">
                <a:latin typeface="Times New Roman"/>
                <a:cs typeface="Times New Roman"/>
              </a:rPr>
              <a:t>[Co(en)</a:t>
            </a:r>
            <a:r>
              <a:rPr sz="2400" baseline="-20833" dirty="0">
                <a:latin typeface="Times New Roman"/>
                <a:cs typeface="Times New Roman"/>
              </a:rPr>
              <a:t>3</a:t>
            </a:r>
            <a:r>
              <a:rPr sz="2400" dirty="0">
                <a:latin typeface="Times New Roman"/>
                <a:cs typeface="Times New Roman"/>
              </a:rPr>
              <a:t>]</a:t>
            </a:r>
            <a:r>
              <a:rPr sz="2400" baseline="24305" dirty="0">
                <a:latin typeface="Times New Roman"/>
                <a:cs typeface="Times New Roman"/>
              </a:rPr>
              <a:t>3+</a:t>
            </a:r>
            <a:r>
              <a:rPr sz="2400" spc="247" baseline="24305" dirty="0">
                <a:latin typeface="Times New Roman"/>
                <a:cs typeface="Times New Roman"/>
              </a:rPr>
              <a:t> </a:t>
            </a:r>
            <a:r>
              <a:rPr sz="2400" dirty="0">
                <a:latin typeface="Times New Roman"/>
                <a:cs typeface="Times New Roman"/>
              </a:rPr>
              <a:t>into</a:t>
            </a:r>
            <a:r>
              <a:rPr sz="2400" spc="-45" dirty="0">
                <a:latin typeface="Times New Roman"/>
                <a:cs typeface="Times New Roman"/>
              </a:rPr>
              <a:t> </a:t>
            </a:r>
            <a:r>
              <a:rPr sz="2400" dirty="0">
                <a:latin typeface="Times New Roman"/>
                <a:cs typeface="Times New Roman"/>
              </a:rPr>
              <a:t>[Co(en)</a:t>
            </a:r>
            <a:r>
              <a:rPr sz="2400" baseline="-20833" dirty="0">
                <a:latin typeface="Times New Roman"/>
                <a:cs typeface="Times New Roman"/>
              </a:rPr>
              <a:t>3</a:t>
            </a:r>
            <a:r>
              <a:rPr sz="2400" dirty="0">
                <a:latin typeface="Times New Roman"/>
                <a:cs typeface="Times New Roman"/>
              </a:rPr>
              <a:t>]</a:t>
            </a:r>
            <a:r>
              <a:rPr sz="2400" baseline="24305" dirty="0">
                <a:latin typeface="Times New Roman"/>
                <a:cs typeface="Times New Roman"/>
              </a:rPr>
              <a:t>2+</a:t>
            </a:r>
            <a:r>
              <a:rPr sz="2400" dirty="0">
                <a:latin typeface="Times New Roman"/>
                <a:cs typeface="Times New Roman"/>
              </a:rPr>
              <a:t>.</a:t>
            </a:r>
            <a:r>
              <a:rPr sz="2400" spc="-80" dirty="0">
                <a:latin typeface="Times New Roman"/>
                <a:cs typeface="Times New Roman"/>
              </a:rPr>
              <a:t> </a:t>
            </a:r>
            <a:r>
              <a:rPr sz="2400" dirty="0">
                <a:latin typeface="Times New Roman"/>
                <a:cs typeface="Times New Roman"/>
              </a:rPr>
              <a:t>These</a:t>
            </a:r>
            <a:r>
              <a:rPr sz="2400" spc="-40" dirty="0">
                <a:latin typeface="Times New Roman"/>
                <a:cs typeface="Times New Roman"/>
              </a:rPr>
              <a:t> </a:t>
            </a:r>
            <a:r>
              <a:rPr sz="2400" spc="-10" dirty="0">
                <a:latin typeface="Times New Roman"/>
                <a:cs typeface="Times New Roman"/>
              </a:rPr>
              <a:t>reactions </a:t>
            </a:r>
            <a:r>
              <a:rPr sz="2400" dirty="0">
                <a:latin typeface="Times New Roman"/>
                <a:cs typeface="Times New Roman"/>
              </a:rPr>
              <a:t>have</a:t>
            </a:r>
            <a:r>
              <a:rPr sz="2400" spc="-25" dirty="0">
                <a:latin typeface="Times New Roman"/>
                <a:cs typeface="Times New Roman"/>
              </a:rPr>
              <a:t> </a:t>
            </a:r>
            <a:r>
              <a:rPr sz="2400" dirty="0">
                <a:latin typeface="Times New Roman"/>
                <a:cs typeface="Times New Roman"/>
              </a:rPr>
              <a:t>outer</a:t>
            </a:r>
            <a:r>
              <a:rPr sz="2400" spc="-30" dirty="0">
                <a:latin typeface="Times New Roman"/>
                <a:cs typeface="Times New Roman"/>
              </a:rPr>
              <a:t> </a:t>
            </a:r>
            <a:r>
              <a:rPr sz="2400" dirty="0">
                <a:latin typeface="Times New Roman"/>
                <a:cs typeface="Times New Roman"/>
              </a:rPr>
              <a:t>sphere</a:t>
            </a:r>
            <a:r>
              <a:rPr sz="2400" spc="-25" dirty="0">
                <a:latin typeface="Times New Roman"/>
                <a:cs typeface="Times New Roman"/>
              </a:rPr>
              <a:t> </a:t>
            </a:r>
            <a:r>
              <a:rPr sz="2400" dirty="0">
                <a:latin typeface="Times New Roman"/>
                <a:cs typeface="Times New Roman"/>
              </a:rPr>
              <a:t>electron-transfer</a:t>
            </a:r>
            <a:r>
              <a:rPr sz="2400" spc="-45" dirty="0">
                <a:latin typeface="Times New Roman"/>
                <a:cs typeface="Times New Roman"/>
              </a:rPr>
              <a:t> </a:t>
            </a:r>
            <a:r>
              <a:rPr sz="2400" dirty="0">
                <a:latin typeface="Times New Roman"/>
                <a:cs typeface="Times New Roman"/>
              </a:rPr>
              <a:t>mechanism</a:t>
            </a:r>
            <a:r>
              <a:rPr sz="2400" spc="-25" dirty="0">
                <a:latin typeface="Times New Roman"/>
                <a:cs typeface="Times New Roman"/>
              </a:rPr>
              <a:t> </a:t>
            </a:r>
            <a:r>
              <a:rPr sz="2400" dirty="0">
                <a:latin typeface="Times New Roman"/>
                <a:cs typeface="Times New Roman"/>
              </a:rPr>
              <a:t>and</a:t>
            </a:r>
            <a:r>
              <a:rPr sz="2400" spc="-25" dirty="0">
                <a:latin typeface="Times New Roman"/>
                <a:cs typeface="Times New Roman"/>
              </a:rPr>
              <a:t> </a:t>
            </a:r>
            <a:r>
              <a:rPr sz="2400" dirty="0">
                <a:latin typeface="Times New Roman"/>
                <a:cs typeface="Times New Roman"/>
              </a:rPr>
              <a:t>are</a:t>
            </a:r>
            <a:r>
              <a:rPr sz="2400" spc="-15" dirty="0">
                <a:latin typeface="Times New Roman"/>
                <a:cs typeface="Times New Roman"/>
              </a:rPr>
              <a:t> </a:t>
            </a:r>
            <a:r>
              <a:rPr sz="2400" dirty="0">
                <a:latin typeface="Times New Roman"/>
                <a:cs typeface="Times New Roman"/>
              </a:rPr>
              <a:t>followed</a:t>
            </a:r>
            <a:r>
              <a:rPr sz="2400" spc="-30" dirty="0">
                <a:latin typeface="Times New Roman"/>
                <a:cs typeface="Times New Roman"/>
              </a:rPr>
              <a:t> </a:t>
            </a:r>
            <a:r>
              <a:rPr sz="2400" spc="-20" dirty="0">
                <a:latin typeface="Times New Roman"/>
                <a:cs typeface="Times New Roman"/>
              </a:rPr>
              <a:t>only </a:t>
            </a:r>
            <a:r>
              <a:rPr sz="2400" spc="-10" dirty="0">
                <a:latin typeface="Times New Roman"/>
                <a:cs typeface="Times New Roman"/>
              </a:rPr>
              <a:t>indirectly.</a:t>
            </a:r>
            <a:endParaRPr sz="2400">
              <a:latin typeface="Times New Roman"/>
              <a:cs typeface="Times New Roman"/>
            </a:endParaRPr>
          </a:p>
          <a:p>
            <a:pPr>
              <a:lnSpc>
                <a:spcPct val="100000"/>
              </a:lnSpc>
              <a:spcBef>
                <a:spcPts val="125"/>
              </a:spcBef>
              <a:buFont typeface="Times New Roman"/>
              <a:buAutoNum type="arabicPeriod"/>
            </a:pPr>
            <a:endParaRPr sz="2400">
              <a:latin typeface="Times New Roman"/>
              <a:cs typeface="Times New Roman"/>
            </a:endParaRPr>
          </a:p>
          <a:p>
            <a:pPr marL="63500" marR="43180" indent="298450">
              <a:lnSpc>
                <a:spcPct val="100000"/>
              </a:lnSpc>
              <a:buAutoNum type="arabicPeriod"/>
              <a:tabLst>
                <a:tab pos="361950" algn="l"/>
              </a:tabLst>
            </a:pPr>
            <a:r>
              <a:rPr sz="2400" dirty="0">
                <a:latin typeface="Times New Roman"/>
                <a:cs typeface="Times New Roman"/>
              </a:rPr>
              <a:t>Those</a:t>
            </a:r>
            <a:r>
              <a:rPr sz="2400" spc="-5" dirty="0">
                <a:latin typeface="Times New Roman"/>
                <a:cs typeface="Times New Roman"/>
              </a:rPr>
              <a:t> </a:t>
            </a:r>
            <a:r>
              <a:rPr sz="2400" dirty="0">
                <a:latin typeface="Times New Roman"/>
                <a:cs typeface="Times New Roman"/>
              </a:rPr>
              <a:t>reactions</a:t>
            </a:r>
            <a:r>
              <a:rPr sz="2400" spc="-35" dirty="0">
                <a:latin typeface="Times New Roman"/>
                <a:cs typeface="Times New Roman"/>
              </a:rPr>
              <a:t> </a:t>
            </a:r>
            <a:r>
              <a:rPr sz="2400" dirty="0">
                <a:latin typeface="Times New Roman"/>
                <a:cs typeface="Times New Roman"/>
              </a:rPr>
              <a:t>which</a:t>
            </a:r>
            <a:r>
              <a:rPr sz="2400" spc="-10" dirty="0">
                <a:latin typeface="Times New Roman"/>
                <a:cs typeface="Times New Roman"/>
              </a:rPr>
              <a:t> </a:t>
            </a:r>
            <a:r>
              <a:rPr sz="2400" dirty="0">
                <a:latin typeface="Times New Roman"/>
                <a:cs typeface="Times New Roman"/>
              </a:rPr>
              <a:t>involve</a:t>
            </a:r>
            <a:r>
              <a:rPr sz="2400" spc="-30" dirty="0">
                <a:latin typeface="Times New Roman"/>
                <a:cs typeface="Times New Roman"/>
              </a:rPr>
              <a:t> </a:t>
            </a:r>
            <a:r>
              <a:rPr sz="2400" dirty="0">
                <a:latin typeface="Times New Roman"/>
                <a:cs typeface="Times New Roman"/>
              </a:rPr>
              <a:t>net</a:t>
            </a:r>
            <a:r>
              <a:rPr sz="2400" spc="-5" dirty="0">
                <a:latin typeface="Times New Roman"/>
                <a:cs typeface="Times New Roman"/>
              </a:rPr>
              <a:t> </a:t>
            </a:r>
            <a:r>
              <a:rPr sz="2400" dirty="0">
                <a:latin typeface="Times New Roman"/>
                <a:cs typeface="Times New Roman"/>
              </a:rPr>
              <a:t>chemical</a:t>
            </a:r>
            <a:r>
              <a:rPr sz="2400" spc="-20" dirty="0">
                <a:latin typeface="Times New Roman"/>
                <a:cs typeface="Times New Roman"/>
              </a:rPr>
              <a:t> </a:t>
            </a:r>
            <a:r>
              <a:rPr sz="2400" dirty="0">
                <a:latin typeface="Times New Roman"/>
                <a:cs typeface="Times New Roman"/>
              </a:rPr>
              <a:t>change</a:t>
            </a:r>
            <a:r>
              <a:rPr sz="2400" spc="-25" dirty="0">
                <a:latin typeface="Times New Roman"/>
                <a:cs typeface="Times New Roman"/>
              </a:rPr>
              <a:t> </a:t>
            </a:r>
            <a:r>
              <a:rPr sz="2400" dirty="0">
                <a:latin typeface="Times New Roman"/>
                <a:cs typeface="Times New Roman"/>
              </a:rPr>
              <a:t>as a</a:t>
            </a:r>
            <a:r>
              <a:rPr sz="2400" spc="-5" dirty="0">
                <a:latin typeface="Times New Roman"/>
                <a:cs typeface="Times New Roman"/>
              </a:rPr>
              <a:t> </a:t>
            </a:r>
            <a:r>
              <a:rPr sz="2400" dirty="0">
                <a:latin typeface="Times New Roman"/>
                <a:cs typeface="Times New Roman"/>
              </a:rPr>
              <a:t>result</a:t>
            </a:r>
            <a:r>
              <a:rPr sz="2400" spc="-40" dirty="0">
                <a:latin typeface="Times New Roman"/>
                <a:cs typeface="Times New Roman"/>
              </a:rPr>
              <a:t> </a:t>
            </a:r>
            <a:r>
              <a:rPr sz="2400" spc="-25" dirty="0">
                <a:latin typeface="Times New Roman"/>
                <a:cs typeface="Times New Roman"/>
              </a:rPr>
              <a:t>of </a:t>
            </a:r>
            <a:r>
              <a:rPr sz="2400" dirty="0">
                <a:latin typeface="Times New Roman"/>
                <a:cs typeface="Times New Roman"/>
              </a:rPr>
              <a:t>electron</a:t>
            </a:r>
            <a:r>
              <a:rPr sz="2400" spc="-70" dirty="0">
                <a:latin typeface="Times New Roman"/>
                <a:cs typeface="Times New Roman"/>
              </a:rPr>
              <a:t> </a:t>
            </a:r>
            <a:r>
              <a:rPr sz="2400" dirty="0">
                <a:latin typeface="Times New Roman"/>
                <a:cs typeface="Times New Roman"/>
              </a:rPr>
              <a:t>transfer</a:t>
            </a:r>
            <a:r>
              <a:rPr sz="2400" spc="-45" dirty="0">
                <a:latin typeface="Times New Roman"/>
                <a:cs typeface="Times New Roman"/>
              </a:rPr>
              <a:t> </a:t>
            </a:r>
            <a:r>
              <a:rPr sz="2400" dirty="0">
                <a:latin typeface="Times New Roman"/>
                <a:cs typeface="Times New Roman"/>
              </a:rPr>
              <a:t>e.g.</a:t>
            </a:r>
            <a:r>
              <a:rPr sz="2400" spc="-30" dirty="0">
                <a:latin typeface="Times New Roman"/>
                <a:cs typeface="Times New Roman"/>
              </a:rPr>
              <a:t> </a:t>
            </a:r>
            <a:r>
              <a:rPr sz="2400" dirty="0">
                <a:latin typeface="Times New Roman"/>
                <a:cs typeface="Times New Roman"/>
              </a:rPr>
              <a:t>change</a:t>
            </a:r>
            <a:r>
              <a:rPr sz="2400" spc="-50" dirty="0">
                <a:latin typeface="Times New Roman"/>
                <a:cs typeface="Times New Roman"/>
              </a:rPr>
              <a:t> </a:t>
            </a:r>
            <a:r>
              <a:rPr sz="2400" dirty="0">
                <a:latin typeface="Times New Roman"/>
                <a:cs typeface="Times New Roman"/>
              </a:rPr>
              <a:t>of</a:t>
            </a:r>
            <a:r>
              <a:rPr sz="2400" spc="-30" dirty="0">
                <a:latin typeface="Times New Roman"/>
                <a:cs typeface="Times New Roman"/>
              </a:rPr>
              <a:t> </a:t>
            </a:r>
            <a:r>
              <a:rPr sz="2400" dirty="0">
                <a:latin typeface="Times New Roman"/>
                <a:cs typeface="Times New Roman"/>
              </a:rPr>
              <a:t>[Cr(NH</a:t>
            </a:r>
            <a:r>
              <a:rPr sz="2400" baseline="-20833" dirty="0">
                <a:latin typeface="Times New Roman"/>
                <a:cs typeface="Times New Roman"/>
              </a:rPr>
              <a:t>3</a:t>
            </a:r>
            <a:r>
              <a:rPr sz="2400" dirty="0">
                <a:latin typeface="Times New Roman"/>
                <a:cs typeface="Times New Roman"/>
              </a:rPr>
              <a:t>)</a:t>
            </a:r>
            <a:r>
              <a:rPr sz="2400" baseline="-20833" dirty="0">
                <a:latin typeface="Times New Roman"/>
                <a:cs typeface="Times New Roman"/>
              </a:rPr>
              <a:t>5</a:t>
            </a:r>
            <a:r>
              <a:rPr sz="2400" dirty="0">
                <a:latin typeface="Times New Roman"/>
                <a:cs typeface="Times New Roman"/>
              </a:rPr>
              <a:t>X]</a:t>
            </a:r>
            <a:r>
              <a:rPr sz="2400" baseline="24305" dirty="0">
                <a:latin typeface="Times New Roman"/>
                <a:cs typeface="Times New Roman"/>
              </a:rPr>
              <a:t>2+</a:t>
            </a:r>
            <a:r>
              <a:rPr sz="2400" spc="284" baseline="24305" dirty="0">
                <a:latin typeface="Times New Roman"/>
                <a:cs typeface="Times New Roman"/>
              </a:rPr>
              <a:t> </a:t>
            </a:r>
            <a:r>
              <a:rPr sz="2400" dirty="0">
                <a:latin typeface="Times New Roman"/>
                <a:cs typeface="Times New Roman"/>
              </a:rPr>
              <a:t>into</a:t>
            </a:r>
            <a:r>
              <a:rPr sz="2400" spc="-50" dirty="0">
                <a:latin typeface="Times New Roman"/>
                <a:cs typeface="Times New Roman"/>
              </a:rPr>
              <a:t> </a:t>
            </a:r>
            <a:r>
              <a:rPr sz="2400" dirty="0">
                <a:latin typeface="Times New Roman"/>
                <a:cs typeface="Times New Roman"/>
              </a:rPr>
              <a:t>[Cr(H</a:t>
            </a:r>
            <a:r>
              <a:rPr sz="2400" baseline="-20833" dirty="0">
                <a:latin typeface="Times New Roman"/>
                <a:cs typeface="Times New Roman"/>
              </a:rPr>
              <a:t>2</a:t>
            </a:r>
            <a:r>
              <a:rPr sz="2400" dirty="0">
                <a:latin typeface="Times New Roman"/>
                <a:cs typeface="Times New Roman"/>
              </a:rPr>
              <a:t>O)</a:t>
            </a:r>
            <a:r>
              <a:rPr sz="2400" baseline="-20833" dirty="0">
                <a:latin typeface="Times New Roman"/>
                <a:cs typeface="Times New Roman"/>
              </a:rPr>
              <a:t>6</a:t>
            </a:r>
            <a:r>
              <a:rPr sz="2400" dirty="0">
                <a:latin typeface="Times New Roman"/>
                <a:cs typeface="Times New Roman"/>
              </a:rPr>
              <a:t>]</a:t>
            </a:r>
            <a:r>
              <a:rPr sz="2400" baseline="24305" dirty="0">
                <a:latin typeface="Times New Roman"/>
                <a:cs typeface="Times New Roman"/>
              </a:rPr>
              <a:t>2+</a:t>
            </a:r>
            <a:r>
              <a:rPr sz="2400" spc="284" baseline="24305" dirty="0">
                <a:latin typeface="Times New Roman"/>
                <a:cs typeface="Times New Roman"/>
              </a:rPr>
              <a:t> </a:t>
            </a:r>
            <a:r>
              <a:rPr sz="2400" spc="-25" dirty="0">
                <a:latin typeface="Times New Roman"/>
                <a:cs typeface="Times New Roman"/>
              </a:rPr>
              <a:t>or </a:t>
            </a:r>
            <a:r>
              <a:rPr sz="2400" dirty="0">
                <a:latin typeface="Times New Roman"/>
                <a:cs typeface="Times New Roman"/>
              </a:rPr>
              <a:t>that</a:t>
            </a:r>
            <a:r>
              <a:rPr sz="2400" spc="-50" dirty="0">
                <a:latin typeface="Times New Roman"/>
                <a:cs typeface="Times New Roman"/>
              </a:rPr>
              <a:t> </a:t>
            </a:r>
            <a:r>
              <a:rPr sz="2400" dirty="0">
                <a:latin typeface="Times New Roman"/>
                <a:cs typeface="Times New Roman"/>
              </a:rPr>
              <a:t>of</a:t>
            </a:r>
            <a:r>
              <a:rPr sz="2400" spc="-30" dirty="0">
                <a:latin typeface="Times New Roman"/>
                <a:cs typeface="Times New Roman"/>
              </a:rPr>
              <a:t> </a:t>
            </a:r>
            <a:r>
              <a:rPr sz="2400" dirty="0">
                <a:latin typeface="Times New Roman"/>
                <a:cs typeface="Times New Roman"/>
              </a:rPr>
              <a:t>[Cr(H</a:t>
            </a:r>
            <a:r>
              <a:rPr sz="2400" baseline="-20833" dirty="0">
                <a:latin typeface="Times New Roman"/>
                <a:cs typeface="Times New Roman"/>
              </a:rPr>
              <a:t>2</a:t>
            </a:r>
            <a:r>
              <a:rPr sz="2400" dirty="0">
                <a:latin typeface="Times New Roman"/>
                <a:cs typeface="Times New Roman"/>
              </a:rPr>
              <a:t>O)</a:t>
            </a:r>
            <a:r>
              <a:rPr sz="2400" baseline="-20833" dirty="0">
                <a:latin typeface="Times New Roman"/>
                <a:cs typeface="Times New Roman"/>
              </a:rPr>
              <a:t>5</a:t>
            </a:r>
            <a:r>
              <a:rPr sz="2400" dirty="0">
                <a:latin typeface="Times New Roman"/>
                <a:cs typeface="Times New Roman"/>
              </a:rPr>
              <a:t>Cl]</a:t>
            </a:r>
            <a:r>
              <a:rPr sz="2400" baseline="24305" dirty="0">
                <a:latin typeface="Times New Roman"/>
                <a:cs typeface="Times New Roman"/>
              </a:rPr>
              <a:t>2+</a:t>
            </a:r>
            <a:r>
              <a:rPr sz="2400" spc="247" baseline="24305" dirty="0">
                <a:latin typeface="Times New Roman"/>
                <a:cs typeface="Times New Roman"/>
              </a:rPr>
              <a:t> </a:t>
            </a:r>
            <a:r>
              <a:rPr sz="2400" dirty="0">
                <a:latin typeface="Times New Roman"/>
                <a:cs typeface="Times New Roman"/>
              </a:rPr>
              <a:t>into</a:t>
            </a:r>
            <a:r>
              <a:rPr sz="2400" spc="-45" dirty="0">
                <a:latin typeface="Times New Roman"/>
                <a:cs typeface="Times New Roman"/>
              </a:rPr>
              <a:t> </a:t>
            </a:r>
            <a:r>
              <a:rPr sz="2400" dirty="0">
                <a:latin typeface="Times New Roman"/>
                <a:cs typeface="Times New Roman"/>
              </a:rPr>
              <a:t>[Cr(H</a:t>
            </a:r>
            <a:r>
              <a:rPr sz="2400" baseline="-20833" dirty="0">
                <a:latin typeface="Times New Roman"/>
                <a:cs typeface="Times New Roman"/>
              </a:rPr>
              <a:t>2</a:t>
            </a:r>
            <a:r>
              <a:rPr sz="2400" dirty="0">
                <a:latin typeface="Times New Roman"/>
                <a:cs typeface="Times New Roman"/>
              </a:rPr>
              <a:t>O)</a:t>
            </a:r>
            <a:r>
              <a:rPr sz="2400" baseline="-20833" dirty="0">
                <a:latin typeface="Times New Roman"/>
                <a:cs typeface="Times New Roman"/>
              </a:rPr>
              <a:t>6</a:t>
            </a:r>
            <a:r>
              <a:rPr sz="2400" dirty="0">
                <a:latin typeface="Times New Roman"/>
                <a:cs typeface="Times New Roman"/>
              </a:rPr>
              <a:t>]</a:t>
            </a:r>
            <a:r>
              <a:rPr sz="2400" baseline="24305" dirty="0">
                <a:latin typeface="Times New Roman"/>
                <a:cs typeface="Times New Roman"/>
              </a:rPr>
              <a:t>2+</a:t>
            </a:r>
            <a:r>
              <a:rPr sz="2400" dirty="0">
                <a:latin typeface="Times New Roman"/>
                <a:cs typeface="Times New Roman"/>
              </a:rPr>
              <a:t>.</a:t>
            </a:r>
            <a:r>
              <a:rPr sz="2400" spc="-75" dirty="0">
                <a:latin typeface="Times New Roman"/>
                <a:cs typeface="Times New Roman"/>
              </a:rPr>
              <a:t> </a:t>
            </a:r>
            <a:r>
              <a:rPr sz="2400" dirty="0">
                <a:latin typeface="Times New Roman"/>
                <a:cs typeface="Times New Roman"/>
              </a:rPr>
              <a:t>These</a:t>
            </a:r>
            <a:r>
              <a:rPr sz="2400" spc="-30" dirty="0">
                <a:latin typeface="Times New Roman"/>
                <a:cs typeface="Times New Roman"/>
              </a:rPr>
              <a:t> </a:t>
            </a:r>
            <a:r>
              <a:rPr sz="2400" dirty="0">
                <a:latin typeface="Times New Roman"/>
                <a:cs typeface="Times New Roman"/>
              </a:rPr>
              <a:t>reactions</a:t>
            </a:r>
            <a:r>
              <a:rPr sz="2400" spc="-65" dirty="0">
                <a:latin typeface="Times New Roman"/>
                <a:cs typeface="Times New Roman"/>
              </a:rPr>
              <a:t> </a:t>
            </a:r>
            <a:r>
              <a:rPr sz="2400" dirty="0">
                <a:latin typeface="Times New Roman"/>
                <a:cs typeface="Times New Roman"/>
              </a:rPr>
              <a:t>follow</a:t>
            </a:r>
            <a:r>
              <a:rPr sz="2400" spc="-35" dirty="0">
                <a:latin typeface="Times New Roman"/>
                <a:cs typeface="Times New Roman"/>
              </a:rPr>
              <a:t> </a:t>
            </a:r>
            <a:r>
              <a:rPr sz="2400" spc="-10" dirty="0">
                <a:latin typeface="Times New Roman"/>
                <a:cs typeface="Times New Roman"/>
              </a:rPr>
              <a:t>inner </a:t>
            </a:r>
            <a:r>
              <a:rPr sz="2400" dirty="0">
                <a:latin typeface="Times New Roman"/>
                <a:cs typeface="Times New Roman"/>
              </a:rPr>
              <a:t>sphere</a:t>
            </a:r>
            <a:r>
              <a:rPr sz="2400" spc="-40" dirty="0">
                <a:latin typeface="Times New Roman"/>
                <a:cs typeface="Times New Roman"/>
              </a:rPr>
              <a:t> </a:t>
            </a:r>
            <a:r>
              <a:rPr sz="2400" dirty="0">
                <a:latin typeface="Times New Roman"/>
                <a:cs typeface="Times New Roman"/>
              </a:rPr>
              <a:t>or</a:t>
            </a:r>
            <a:r>
              <a:rPr sz="2400" spc="-30" dirty="0">
                <a:latin typeface="Times New Roman"/>
                <a:cs typeface="Times New Roman"/>
              </a:rPr>
              <a:t> </a:t>
            </a:r>
            <a:r>
              <a:rPr sz="2400" dirty="0">
                <a:latin typeface="Times New Roman"/>
                <a:cs typeface="Times New Roman"/>
              </a:rPr>
              <a:t>bridge</a:t>
            </a:r>
            <a:r>
              <a:rPr sz="2400" spc="-45" dirty="0">
                <a:latin typeface="Times New Roman"/>
                <a:cs typeface="Times New Roman"/>
              </a:rPr>
              <a:t> </a:t>
            </a:r>
            <a:r>
              <a:rPr sz="2400" spc="-10" dirty="0">
                <a:latin typeface="Times New Roman"/>
                <a:cs typeface="Times New Roman"/>
              </a:rPr>
              <a:t>mechanism.</a:t>
            </a:r>
            <a:endParaRPr sz="2400">
              <a:latin typeface="Times New Roman"/>
              <a:cs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05740" y="543813"/>
            <a:ext cx="5801360" cy="452120"/>
          </a:xfrm>
          <a:prstGeom prst="rect">
            <a:avLst/>
          </a:prstGeom>
        </p:spPr>
        <p:txBody>
          <a:bodyPr vert="horz" wrap="square" lIns="0" tIns="12065" rIns="0" bIns="0" rtlCol="0">
            <a:spAutoFit/>
          </a:bodyPr>
          <a:lstStyle/>
          <a:p>
            <a:pPr marL="380365" indent="-342265">
              <a:lnSpc>
                <a:spcPct val="100000"/>
              </a:lnSpc>
              <a:spcBef>
                <a:spcPts val="95"/>
              </a:spcBef>
              <a:buFont typeface="Arial"/>
              <a:buChar char="•"/>
              <a:tabLst>
                <a:tab pos="380365" algn="l"/>
              </a:tabLst>
            </a:pPr>
            <a:r>
              <a:rPr sz="2800" b="1" dirty="0">
                <a:latin typeface="Carlito"/>
                <a:cs typeface="Carlito"/>
              </a:rPr>
              <a:t>Use</a:t>
            </a:r>
            <a:r>
              <a:rPr sz="2800" b="1" spc="-45" dirty="0">
                <a:latin typeface="Carlito"/>
                <a:cs typeface="Carlito"/>
              </a:rPr>
              <a:t> </a:t>
            </a:r>
            <a:r>
              <a:rPr sz="2800" b="1" dirty="0">
                <a:latin typeface="Carlito"/>
                <a:cs typeface="Carlito"/>
              </a:rPr>
              <a:t>of</a:t>
            </a:r>
            <a:r>
              <a:rPr sz="2800" b="1" spc="-50" dirty="0">
                <a:latin typeface="Carlito"/>
                <a:cs typeface="Carlito"/>
              </a:rPr>
              <a:t> </a:t>
            </a:r>
            <a:r>
              <a:rPr sz="2800" b="1" dirty="0">
                <a:latin typeface="Carlito"/>
                <a:cs typeface="Carlito"/>
              </a:rPr>
              <a:t>CoCl</a:t>
            </a:r>
            <a:r>
              <a:rPr sz="2775" b="1" baseline="-21021" dirty="0">
                <a:latin typeface="Carlito"/>
                <a:cs typeface="Carlito"/>
              </a:rPr>
              <a:t>2</a:t>
            </a:r>
            <a:r>
              <a:rPr sz="2775" b="1" spc="7" baseline="-21021" dirty="0">
                <a:latin typeface="Carlito"/>
                <a:cs typeface="Carlito"/>
              </a:rPr>
              <a:t> </a:t>
            </a:r>
            <a:r>
              <a:rPr sz="2800" b="1" dirty="0">
                <a:latin typeface="Carlito"/>
                <a:cs typeface="Carlito"/>
              </a:rPr>
              <a:t>solution</a:t>
            </a:r>
            <a:r>
              <a:rPr sz="2800" b="1" spc="-45" dirty="0">
                <a:latin typeface="Carlito"/>
                <a:cs typeface="Carlito"/>
              </a:rPr>
              <a:t> </a:t>
            </a:r>
            <a:r>
              <a:rPr sz="2800" b="1" dirty="0">
                <a:latin typeface="Carlito"/>
                <a:cs typeface="Carlito"/>
              </a:rPr>
              <a:t>as</a:t>
            </a:r>
            <a:r>
              <a:rPr sz="2800" b="1" spc="-40" dirty="0">
                <a:latin typeface="Carlito"/>
                <a:cs typeface="Carlito"/>
              </a:rPr>
              <a:t> </a:t>
            </a:r>
            <a:r>
              <a:rPr sz="2800" b="1" spc="-10" dirty="0">
                <a:latin typeface="Carlito"/>
                <a:cs typeface="Carlito"/>
              </a:rPr>
              <a:t>invisible</a:t>
            </a:r>
            <a:r>
              <a:rPr sz="2800" b="1" spc="-45" dirty="0">
                <a:latin typeface="Carlito"/>
                <a:cs typeface="Carlito"/>
              </a:rPr>
              <a:t> </a:t>
            </a:r>
            <a:r>
              <a:rPr sz="2800" b="1" spc="-20" dirty="0">
                <a:latin typeface="Carlito"/>
                <a:cs typeface="Carlito"/>
              </a:rPr>
              <a:t>ink:</a:t>
            </a:r>
            <a:endParaRPr sz="2800">
              <a:latin typeface="Carlito"/>
              <a:cs typeface="Carlito"/>
            </a:endParaRPr>
          </a:p>
        </p:txBody>
      </p:sp>
      <p:sp>
        <p:nvSpPr>
          <p:cNvPr id="3" name="object 3"/>
          <p:cNvSpPr txBox="1"/>
          <p:nvPr/>
        </p:nvSpPr>
        <p:spPr>
          <a:xfrm>
            <a:off x="205740" y="1447050"/>
            <a:ext cx="2586355" cy="943610"/>
          </a:xfrm>
          <a:prstGeom prst="rect">
            <a:avLst/>
          </a:prstGeom>
        </p:spPr>
        <p:txBody>
          <a:bodyPr vert="horz" wrap="square" lIns="0" tIns="132715" rIns="0" bIns="0" rtlCol="0">
            <a:spAutoFit/>
          </a:bodyPr>
          <a:lstStyle/>
          <a:p>
            <a:pPr marL="38100">
              <a:lnSpc>
                <a:spcPct val="100000"/>
              </a:lnSpc>
              <a:spcBef>
                <a:spcPts val="1045"/>
              </a:spcBef>
            </a:pPr>
            <a:r>
              <a:rPr sz="2800" spc="-10" dirty="0">
                <a:latin typeface="Carlito"/>
                <a:cs typeface="Carlito"/>
              </a:rPr>
              <a:t>2[Co(H</a:t>
            </a:r>
            <a:r>
              <a:rPr sz="2775" spc="-15" baseline="-21021" dirty="0">
                <a:latin typeface="Carlito"/>
                <a:cs typeface="Carlito"/>
              </a:rPr>
              <a:t>2</a:t>
            </a:r>
            <a:r>
              <a:rPr sz="2800" spc="-10" dirty="0">
                <a:latin typeface="Carlito"/>
                <a:cs typeface="Carlito"/>
              </a:rPr>
              <a:t>O)</a:t>
            </a:r>
            <a:r>
              <a:rPr sz="2775" spc="-15" baseline="-21021" dirty="0">
                <a:latin typeface="Carlito"/>
                <a:cs typeface="Carlito"/>
              </a:rPr>
              <a:t>6</a:t>
            </a:r>
            <a:r>
              <a:rPr sz="2800" spc="-10" dirty="0">
                <a:latin typeface="Carlito"/>
                <a:cs typeface="Carlito"/>
              </a:rPr>
              <a:t>]Cl</a:t>
            </a:r>
            <a:r>
              <a:rPr sz="2775" spc="-15" baseline="-21021" dirty="0">
                <a:latin typeface="Carlito"/>
                <a:cs typeface="Carlito"/>
              </a:rPr>
              <a:t>2</a:t>
            </a:r>
            <a:endParaRPr sz="2775" baseline="-21021">
              <a:latin typeface="Carlito"/>
              <a:cs typeface="Carlito"/>
            </a:endParaRPr>
          </a:p>
          <a:p>
            <a:pPr marL="38100">
              <a:lnSpc>
                <a:spcPct val="100000"/>
              </a:lnSpc>
              <a:spcBef>
                <a:spcPts val="640"/>
              </a:spcBef>
            </a:pPr>
            <a:r>
              <a:rPr sz="1900" spc="-10" dirty="0">
                <a:latin typeface="Carlito"/>
                <a:cs typeface="Carlito"/>
              </a:rPr>
              <a:t>ink(colorless</a:t>
            </a:r>
            <a:r>
              <a:rPr sz="1900" spc="-30" dirty="0">
                <a:latin typeface="Carlito"/>
                <a:cs typeface="Carlito"/>
              </a:rPr>
              <a:t> </a:t>
            </a:r>
            <a:r>
              <a:rPr sz="1900" dirty="0">
                <a:latin typeface="Carlito"/>
                <a:cs typeface="Carlito"/>
              </a:rPr>
              <a:t>when</a:t>
            </a:r>
            <a:r>
              <a:rPr sz="1900" spc="-15" dirty="0">
                <a:latin typeface="Carlito"/>
                <a:cs typeface="Carlito"/>
              </a:rPr>
              <a:t> </a:t>
            </a:r>
            <a:r>
              <a:rPr sz="1900" spc="-10" dirty="0">
                <a:latin typeface="Carlito"/>
                <a:cs typeface="Carlito"/>
              </a:rPr>
              <a:t>dilute)</a:t>
            </a:r>
            <a:endParaRPr sz="1900">
              <a:latin typeface="Carlito"/>
              <a:cs typeface="Carlito"/>
            </a:endParaRPr>
          </a:p>
        </p:txBody>
      </p:sp>
      <p:sp>
        <p:nvSpPr>
          <p:cNvPr id="4" name="object 4"/>
          <p:cNvSpPr txBox="1"/>
          <p:nvPr/>
        </p:nvSpPr>
        <p:spPr>
          <a:xfrm>
            <a:off x="3745103" y="1472701"/>
            <a:ext cx="2797810" cy="920750"/>
          </a:xfrm>
          <a:prstGeom prst="rect">
            <a:avLst/>
          </a:prstGeom>
        </p:spPr>
        <p:txBody>
          <a:bodyPr vert="horz" wrap="square" lIns="0" tIns="107314" rIns="0" bIns="0" rtlCol="0">
            <a:spAutoFit/>
          </a:bodyPr>
          <a:lstStyle/>
          <a:p>
            <a:pPr marL="38100">
              <a:lnSpc>
                <a:spcPct val="100000"/>
              </a:lnSpc>
              <a:spcBef>
                <a:spcPts val="844"/>
              </a:spcBef>
            </a:pPr>
            <a:r>
              <a:rPr sz="2800" dirty="0">
                <a:latin typeface="Carlito"/>
                <a:cs typeface="Carlito"/>
              </a:rPr>
              <a:t>Co[CoCl</a:t>
            </a:r>
            <a:r>
              <a:rPr sz="2775" baseline="-21021" dirty="0">
                <a:latin typeface="Carlito"/>
                <a:cs typeface="Carlito"/>
              </a:rPr>
              <a:t>4</a:t>
            </a:r>
            <a:r>
              <a:rPr sz="2800" dirty="0">
                <a:latin typeface="Carlito"/>
                <a:cs typeface="Carlito"/>
              </a:rPr>
              <a:t>]</a:t>
            </a:r>
            <a:r>
              <a:rPr sz="2800" spc="-10" dirty="0">
                <a:latin typeface="Carlito"/>
                <a:cs typeface="Carlito"/>
              </a:rPr>
              <a:t> </a:t>
            </a:r>
            <a:r>
              <a:rPr sz="2800" dirty="0">
                <a:latin typeface="Carlito"/>
                <a:cs typeface="Carlito"/>
              </a:rPr>
              <a:t>+</a:t>
            </a:r>
            <a:r>
              <a:rPr sz="2800" spc="-20" dirty="0">
                <a:latin typeface="Carlito"/>
                <a:cs typeface="Carlito"/>
              </a:rPr>
              <a:t> </a:t>
            </a:r>
            <a:r>
              <a:rPr sz="2800" dirty="0">
                <a:latin typeface="Carlito"/>
                <a:cs typeface="Carlito"/>
              </a:rPr>
              <a:t>12</a:t>
            </a:r>
            <a:r>
              <a:rPr sz="2800" spc="-20" dirty="0">
                <a:latin typeface="Carlito"/>
                <a:cs typeface="Carlito"/>
              </a:rPr>
              <a:t> </a:t>
            </a:r>
            <a:r>
              <a:rPr sz="2800" spc="-25" dirty="0">
                <a:latin typeface="Carlito"/>
                <a:cs typeface="Carlito"/>
              </a:rPr>
              <a:t>H</a:t>
            </a:r>
            <a:r>
              <a:rPr sz="2775" spc="-37" baseline="-21021" dirty="0">
                <a:latin typeface="Carlito"/>
                <a:cs typeface="Carlito"/>
              </a:rPr>
              <a:t>2</a:t>
            </a:r>
            <a:r>
              <a:rPr sz="2800" spc="-25" dirty="0">
                <a:latin typeface="Carlito"/>
                <a:cs typeface="Carlito"/>
              </a:rPr>
              <a:t>O</a:t>
            </a:r>
            <a:endParaRPr sz="2800">
              <a:latin typeface="Carlito"/>
              <a:cs typeface="Carlito"/>
            </a:endParaRPr>
          </a:p>
          <a:p>
            <a:pPr marL="417195">
              <a:lnSpc>
                <a:spcPct val="100000"/>
              </a:lnSpc>
              <a:spcBef>
                <a:spcPts val="540"/>
              </a:spcBef>
            </a:pPr>
            <a:r>
              <a:rPr sz="2000" spc="-10" dirty="0">
                <a:latin typeface="Carlito"/>
                <a:cs typeface="Carlito"/>
              </a:rPr>
              <a:t>(blue)</a:t>
            </a:r>
            <a:endParaRPr sz="2000">
              <a:latin typeface="Carlito"/>
              <a:cs typeface="Carlito"/>
            </a:endParaRPr>
          </a:p>
        </p:txBody>
      </p:sp>
      <p:sp>
        <p:nvSpPr>
          <p:cNvPr id="5" name="object 5"/>
          <p:cNvSpPr txBox="1"/>
          <p:nvPr/>
        </p:nvSpPr>
        <p:spPr>
          <a:xfrm>
            <a:off x="180339" y="2437003"/>
            <a:ext cx="8747125" cy="3830320"/>
          </a:xfrm>
          <a:prstGeom prst="rect">
            <a:avLst/>
          </a:prstGeom>
        </p:spPr>
        <p:txBody>
          <a:bodyPr vert="horz" wrap="square" lIns="0" tIns="12700" rIns="0" bIns="0" rtlCol="0">
            <a:spAutoFit/>
          </a:bodyPr>
          <a:lstStyle/>
          <a:p>
            <a:pPr marL="406400" marR="309245" indent="-342900" algn="just">
              <a:lnSpc>
                <a:spcPct val="100000"/>
              </a:lnSpc>
              <a:spcBef>
                <a:spcPts val="100"/>
              </a:spcBef>
              <a:buFont typeface="Arial"/>
              <a:buChar char="•"/>
              <a:tabLst>
                <a:tab pos="406400" algn="l"/>
                <a:tab pos="472440" algn="l"/>
              </a:tabLst>
            </a:pPr>
            <a:r>
              <a:rPr sz="2400" dirty="0">
                <a:latin typeface="Carlito"/>
                <a:cs typeface="Carlito"/>
              </a:rPr>
              <a:t>	what</a:t>
            </a:r>
            <a:r>
              <a:rPr sz="2400" spc="-55" dirty="0">
                <a:latin typeface="Carlito"/>
                <a:cs typeface="Carlito"/>
              </a:rPr>
              <a:t> </a:t>
            </a:r>
            <a:r>
              <a:rPr sz="2400" dirty="0">
                <a:latin typeface="Carlito"/>
                <a:cs typeface="Carlito"/>
              </a:rPr>
              <a:t>is</a:t>
            </a:r>
            <a:r>
              <a:rPr sz="2400" spc="-40" dirty="0">
                <a:latin typeface="Carlito"/>
                <a:cs typeface="Carlito"/>
              </a:rPr>
              <a:t> </a:t>
            </a:r>
            <a:r>
              <a:rPr sz="2400" dirty="0">
                <a:latin typeface="Carlito"/>
                <a:cs typeface="Carlito"/>
              </a:rPr>
              <a:t>written</a:t>
            </a:r>
            <a:r>
              <a:rPr sz="2400" spc="-50" dirty="0">
                <a:latin typeface="Carlito"/>
                <a:cs typeface="Carlito"/>
              </a:rPr>
              <a:t> </a:t>
            </a:r>
            <a:r>
              <a:rPr sz="2400" dirty="0">
                <a:latin typeface="Carlito"/>
                <a:cs typeface="Carlito"/>
              </a:rPr>
              <a:t>with</a:t>
            </a:r>
            <a:r>
              <a:rPr sz="2400" spc="-55" dirty="0">
                <a:latin typeface="Carlito"/>
                <a:cs typeface="Carlito"/>
              </a:rPr>
              <a:t> </a:t>
            </a:r>
            <a:r>
              <a:rPr sz="2400" dirty="0">
                <a:latin typeface="Carlito"/>
                <a:cs typeface="Carlito"/>
              </a:rPr>
              <a:t>this</a:t>
            </a:r>
            <a:r>
              <a:rPr sz="2400" spc="-55" dirty="0">
                <a:latin typeface="Carlito"/>
                <a:cs typeface="Carlito"/>
              </a:rPr>
              <a:t> </a:t>
            </a:r>
            <a:r>
              <a:rPr sz="2400" dirty="0">
                <a:latin typeface="Carlito"/>
                <a:cs typeface="Carlito"/>
              </a:rPr>
              <a:t>solution</a:t>
            </a:r>
            <a:r>
              <a:rPr sz="2400" spc="-50" dirty="0">
                <a:latin typeface="Carlito"/>
                <a:cs typeface="Carlito"/>
              </a:rPr>
              <a:t> </a:t>
            </a:r>
            <a:r>
              <a:rPr sz="2400" dirty="0">
                <a:latin typeface="Carlito"/>
                <a:cs typeface="Carlito"/>
              </a:rPr>
              <a:t>is</a:t>
            </a:r>
            <a:r>
              <a:rPr sz="2400" spc="-40" dirty="0">
                <a:latin typeface="Carlito"/>
                <a:cs typeface="Carlito"/>
              </a:rPr>
              <a:t> </a:t>
            </a:r>
            <a:r>
              <a:rPr sz="2400" dirty="0">
                <a:latin typeface="Carlito"/>
                <a:cs typeface="Carlito"/>
              </a:rPr>
              <a:t>not</a:t>
            </a:r>
            <a:r>
              <a:rPr sz="2400" spc="-40" dirty="0">
                <a:latin typeface="Carlito"/>
                <a:cs typeface="Carlito"/>
              </a:rPr>
              <a:t> </a:t>
            </a:r>
            <a:r>
              <a:rPr sz="2400" dirty="0">
                <a:latin typeface="Carlito"/>
                <a:cs typeface="Carlito"/>
              </a:rPr>
              <a:t>visible</a:t>
            </a:r>
            <a:r>
              <a:rPr sz="2400" spc="-40" dirty="0">
                <a:latin typeface="Carlito"/>
                <a:cs typeface="Carlito"/>
              </a:rPr>
              <a:t> </a:t>
            </a:r>
            <a:r>
              <a:rPr sz="2400" dirty="0">
                <a:latin typeface="Carlito"/>
                <a:cs typeface="Carlito"/>
              </a:rPr>
              <a:t>until</a:t>
            </a:r>
            <a:r>
              <a:rPr sz="2400" spc="-35" dirty="0">
                <a:latin typeface="Carlito"/>
                <a:cs typeface="Carlito"/>
              </a:rPr>
              <a:t> </a:t>
            </a:r>
            <a:r>
              <a:rPr sz="2400" dirty="0">
                <a:latin typeface="Carlito"/>
                <a:cs typeface="Carlito"/>
              </a:rPr>
              <a:t>the</a:t>
            </a:r>
            <a:r>
              <a:rPr sz="2400" spc="-35" dirty="0">
                <a:latin typeface="Carlito"/>
                <a:cs typeface="Carlito"/>
              </a:rPr>
              <a:t> </a:t>
            </a:r>
            <a:r>
              <a:rPr sz="2400" dirty="0">
                <a:latin typeface="Carlito"/>
                <a:cs typeface="Carlito"/>
              </a:rPr>
              <a:t>paper</a:t>
            </a:r>
            <a:r>
              <a:rPr sz="2400" spc="-35" dirty="0">
                <a:latin typeface="Carlito"/>
                <a:cs typeface="Carlito"/>
              </a:rPr>
              <a:t> </a:t>
            </a:r>
            <a:r>
              <a:rPr sz="2400" spc="-25" dirty="0">
                <a:latin typeface="Carlito"/>
                <a:cs typeface="Carlito"/>
              </a:rPr>
              <a:t>on </a:t>
            </a:r>
            <a:r>
              <a:rPr sz="2400" dirty="0">
                <a:latin typeface="Carlito"/>
                <a:cs typeface="Carlito"/>
              </a:rPr>
              <a:t>which</a:t>
            </a:r>
            <a:r>
              <a:rPr sz="2400" spc="-60" dirty="0">
                <a:latin typeface="Carlito"/>
                <a:cs typeface="Carlito"/>
              </a:rPr>
              <a:t> </a:t>
            </a:r>
            <a:r>
              <a:rPr sz="2400" dirty="0">
                <a:latin typeface="Carlito"/>
                <a:cs typeface="Carlito"/>
              </a:rPr>
              <a:t>it</a:t>
            </a:r>
            <a:r>
              <a:rPr sz="2400" spc="-55" dirty="0">
                <a:latin typeface="Carlito"/>
                <a:cs typeface="Carlito"/>
              </a:rPr>
              <a:t> </a:t>
            </a:r>
            <a:r>
              <a:rPr sz="2400" dirty="0">
                <a:latin typeface="Carlito"/>
                <a:cs typeface="Carlito"/>
              </a:rPr>
              <a:t>is</a:t>
            </a:r>
            <a:r>
              <a:rPr sz="2400" spc="-45" dirty="0">
                <a:latin typeface="Carlito"/>
                <a:cs typeface="Carlito"/>
              </a:rPr>
              <a:t> </a:t>
            </a:r>
            <a:r>
              <a:rPr sz="2400" dirty="0">
                <a:latin typeface="Carlito"/>
                <a:cs typeface="Carlito"/>
              </a:rPr>
              <a:t>written</a:t>
            </a:r>
            <a:r>
              <a:rPr sz="2400" spc="-60" dirty="0">
                <a:latin typeface="Carlito"/>
                <a:cs typeface="Carlito"/>
              </a:rPr>
              <a:t> </a:t>
            </a:r>
            <a:r>
              <a:rPr sz="2400" dirty="0">
                <a:latin typeface="Carlito"/>
                <a:cs typeface="Carlito"/>
              </a:rPr>
              <a:t>is</a:t>
            </a:r>
            <a:r>
              <a:rPr sz="2400" spc="-45" dirty="0">
                <a:latin typeface="Carlito"/>
                <a:cs typeface="Carlito"/>
              </a:rPr>
              <a:t> </a:t>
            </a:r>
            <a:r>
              <a:rPr sz="2400" spc="-10" dirty="0">
                <a:latin typeface="Carlito"/>
                <a:cs typeface="Carlito"/>
              </a:rPr>
              <a:t>heated(because</a:t>
            </a:r>
            <a:r>
              <a:rPr sz="2400" spc="-50" dirty="0">
                <a:latin typeface="Carlito"/>
                <a:cs typeface="Carlito"/>
              </a:rPr>
              <a:t> </a:t>
            </a:r>
            <a:r>
              <a:rPr sz="2400" dirty="0">
                <a:latin typeface="Carlito"/>
                <a:cs typeface="Carlito"/>
              </a:rPr>
              <a:t>the</a:t>
            </a:r>
            <a:r>
              <a:rPr sz="2400" spc="-55" dirty="0">
                <a:latin typeface="Carlito"/>
                <a:cs typeface="Carlito"/>
              </a:rPr>
              <a:t> </a:t>
            </a:r>
            <a:r>
              <a:rPr sz="2400" dirty="0">
                <a:latin typeface="Carlito"/>
                <a:cs typeface="Carlito"/>
              </a:rPr>
              <a:t>H</a:t>
            </a:r>
            <a:r>
              <a:rPr sz="2400" baseline="-20833" dirty="0">
                <a:latin typeface="Carlito"/>
                <a:cs typeface="Carlito"/>
              </a:rPr>
              <a:t>2</a:t>
            </a:r>
            <a:r>
              <a:rPr sz="2400" dirty="0">
                <a:latin typeface="Carlito"/>
                <a:cs typeface="Carlito"/>
              </a:rPr>
              <a:t>Ois</a:t>
            </a:r>
            <a:r>
              <a:rPr sz="2400" spc="-45" dirty="0">
                <a:latin typeface="Carlito"/>
                <a:cs typeface="Carlito"/>
              </a:rPr>
              <a:t> </a:t>
            </a:r>
            <a:r>
              <a:rPr sz="2400" dirty="0">
                <a:latin typeface="Carlito"/>
                <a:cs typeface="Carlito"/>
              </a:rPr>
              <a:t>driven</a:t>
            </a:r>
            <a:r>
              <a:rPr sz="2400" spc="-35" dirty="0">
                <a:latin typeface="Carlito"/>
                <a:cs typeface="Carlito"/>
              </a:rPr>
              <a:t> </a:t>
            </a:r>
            <a:r>
              <a:rPr sz="2400" dirty="0">
                <a:latin typeface="Carlito"/>
                <a:cs typeface="Carlito"/>
              </a:rPr>
              <a:t>off</a:t>
            </a:r>
            <a:r>
              <a:rPr sz="2400" spc="-35" dirty="0">
                <a:latin typeface="Carlito"/>
                <a:cs typeface="Carlito"/>
              </a:rPr>
              <a:t> </a:t>
            </a:r>
            <a:r>
              <a:rPr sz="2400" dirty="0">
                <a:latin typeface="Carlito"/>
                <a:cs typeface="Carlito"/>
              </a:rPr>
              <a:t>and</a:t>
            </a:r>
            <a:r>
              <a:rPr sz="2400" spc="-45" dirty="0">
                <a:latin typeface="Carlito"/>
                <a:cs typeface="Carlito"/>
              </a:rPr>
              <a:t> </a:t>
            </a:r>
            <a:r>
              <a:rPr sz="2400" spc="-25" dirty="0">
                <a:latin typeface="Carlito"/>
                <a:cs typeface="Carlito"/>
              </a:rPr>
              <a:t>the </a:t>
            </a:r>
            <a:r>
              <a:rPr sz="2400" dirty="0">
                <a:latin typeface="Carlito"/>
                <a:cs typeface="Carlito"/>
              </a:rPr>
              <a:t>blue</a:t>
            </a:r>
            <a:r>
              <a:rPr sz="2400" spc="-35" dirty="0">
                <a:latin typeface="Carlito"/>
                <a:cs typeface="Carlito"/>
              </a:rPr>
              <a:t> </a:t>
            </a:r>
            <a:r>
              <a:rPr sz="2400" dirty="0">
                <a:latin typeface="Carlito"/>
                <a:cs typeface="Carlito"/>
              </a:rPr>
              <a:t>complex</a:t>
            </a:r>
            <a:r>
              <a:rPr sz="2400" spc="-45" dirty="0">
                <a:latin typeface="Carlito"/>
                <a:cs typeface="Carlito"/>
              </a:rPr>
              <a:t> </a:t>
            </a:r>
            <a:r>
              <a:rPr sz="2400" dirty="0">
                <a:latin typeface="Carlito"/>
                <a:cs typeface="Carlito"/>
              </a:rPr>
              <a:t>is</a:t>
            </a:r>
            <a:r>
              <a:rPr sz="2400" spc="-55" dirty="0">
                <a:latin typeface="Carlito"/>
                <a:cs typeface="Carlito"/>
              </a:rPr>
              <a:t> </a:t>
            </a:r>
            <a:r>
              <a:rPr sz="2400" spc="-10" dirty="0">
                <a:latin typeface="Carlito"/>
                <a:cs typeface="Carlito"/>
              </a:rPr>
              <a:t>formed.</a:t>
            </a:r>
            <a:endParaRPr sz="2400">
              <a:latin typeface="Carlito"/>
              <a:cs typeface="Carlito"/>
            </a:endParaRPr>
          </a:p>
          <a:p>
            <a:pPr marL="406400" marR="187960" indent="-342900">
              <a:lnSpc>
                <a:spcPct val="100000"/>
              </a:lnSpc>
              <a:spcBef>
                <a:spcPts val="575"/>
              </a:spcBef>
              <a:buFont typeface="Arial"/>
              <a:buChar char="•"/>
              <a:tabLst>
                <a:tab pos="406400" algn="l"/>
              </a:tabLst>
            </a:pPr>
            <a:r>
              <a:rPr sz="2400" dirty="0">
                <a:latin typeface="Carlito"/>
                <a:cs typeface="Carlito"/>
              </a:rPr>
              <a:t>Upon</a:t>
            </a:r>
            <a:r>
              <a:rPr sz="2400" spc="-50" dirty="0">
                <a:latin typeface="Carlito"/>
                <a:cs typeface="Carlito"/>
              </a:rPr>
              <a:t> </a:t>
            </a:r>
            <a:r>
              <a:rPr sz="2400" dirty="0">
                <a:latin typeface="Carlito"/>
                <a:cs typeface="Carlito"/>
              </a:rPr>
              <a:t>standing</a:t>
            </a:r>
            <a:r>
              <a:rPr sz="2400" spc="-80" dirty="0">
                <a:latin typeface="Carlito"/>
                <a:cs typeface="Carlito"/>
              </a:rPr>
              <a:t> </a:t>
            </a:r>
            <a:r>
              <a:rPr sz="2400" dirty="0">
                <a:latin typeface="Carlito"/>
                <a:cs typeface="Carlito"/>
              </a:rPr>
              <a:t>,water</a:t>
            </a:r>
            <a:r>
              <a:rPr sz="2400" spc="-60" dirty="0">
                <a:latin typeface="Carlito"/>
                <a:cs typeface="Carlito"/>
              </a:rPr>
              <a:t> </a:t>
            </a:r>
            <a:r>
              <a:rPr sz="2400" dirty="0">
                <a:latin typeface="Carlito"/>
                <a:cs typeface="Carlito"/>
              </a:rPr>
              <a:t>is</a:t>
            </a:r>
            <a:r>
              <a:rPr sz="2400" spc="-60" dirty="0">
                <a:latin typeface="Carlito"/>
                <a:cs typeface="Carlito"/>
              </a:rPr>
              <a:t> </a:t>
            </a:r>
            <a:r>
              <a:rPr sz="2400" dirty="0">
                <a:latin typeface="Carlito"/>
                <a:cs typeface="Carlito"/>
              </a:rPr>
              <a:t>slowly</a:t>
            </a:r>
            <a:r>
              <a:rPr sz="2400" spc="-60" dirty="0">
                <a:latin typeface="Carlito"/>
                <a:cs typeface="Carlito"/>
              </a:rPr>
              <a:t> </a:t>
            </a:r>
            <a:r>
              <a:rPr sz="2400" spc="-10" dirty="0">
                <a:latin typeface="Carlito"/>
                <a:cs typeface="Carlito"/>
              </a:rPr>
              <a:t>taken</a:t>
            </a:r>
            <a:r>
              <a:rPr sz="2400" spc="-75" dirty="0">
                <a:latin typeface="Carlito"/>
                <a:cs typeface="Carlito"/>
              </a:rPr>
              <a:t> </a:t>
            </a:r>
            <a:r>
              <a:rPr sz="2400" dirty="0">
                <a:latin typeface="Carlito"/>
                <a:cs typeface="Carlito"/>
              </a:rPr>
              <a:t>up</a:t>
            </a:r>
            <a:r>
              <a:rPr sz="2400" spc="-55" dirty="0">
                <a:latin typeface="Carlito"/>
                <a:cs typeface="Carlito"/>
              </a:rPr>
              <a:t> </a:t>
            </a:r>
            <a:r>
              <a:rPr sz="2400" dirty="0">
                <a:latin typeface="Carlito"/>
                <a:cs typeface="Carlito"/>
              </a:rPr>
              <a:t>from</a:t>
            </a:r>
            <a:r>
              <a:rPr sz="2400" spc="-55" dirty="0">
                <a:latin typeface="Carlito"/>
                <a:cs typeface="Carlito"/>
              </a:rPr>
              <a:t> </a:t>
            </a:r>
            <a:r>
              <a:rPr sz="2400" dirty="0">
                <a:latin typeface="Carlito"/>
                <a:cs typeface="Carlito"/>
              </a:rPr>
              <a:t>the</a:t>
            </a:r>
            <a:r>
              <a:rPr sz="2400" spc="-50" dirty="0">
                <a:latin typeface="Carlito"/>
                <a:cs typeface="Carlito"/>
              </a:rPr>
              <a:t> </a:t>
            </a:r>
            <a:r>
              <a:rPr sz="2400" dirty="0">
                <a:latin typeface="Carlito"/>
                <a:cs typeface="Carlito"/>
              </a:rPr>
              <a:t>atmosphere</a:t>
            </a:r>
            <a:r>
              <a:rPr sz="2400" spc="-65" dirty="0">
                <a:latin typeface="Carlito"/>
                <a:cs typeface="Carlito"/>
              </a:rPr>
              <a:t> </a:t>
            </a:r>
            <a:r>
              <a:rPr sz="2400" spc="-25" dirty="0">
                <a:latin typeface="Carlito"/>
                <a:cs typeface="Carlito"/>
              </a:rPr>
              <a:t>and </a:t>
            </a:r>
            <a:r>
              <a:rPr sz="2400" dirty="0">
                <a:latin typeface="Carlito"/>
                <a:cs typeface="Carlito"/>
              </a:rPr>
              <a:t>the</a:t>
            </a:r>
            <a:r>
              <a:rPr sz="2400" spc="-45" dirty="0">
                <a:latin typeface="Carlito"/>
                <a:cs typeface="Carlito"/>
              </a:rPr>
              <a:t> </a:t>
            </a:r>
            <a:r>
              <a:rPr sz="2400" dirty="0">
                <a:latin typeface="Carlito"/>
                <a:cs typeface="Carlito"/>
              </a:rPr>
              <a:t>original</a:t>
            </a:r>
            <a:r>
              <a:rPr sz="2400" spc="-60" dirty="0">
                <a:latin typeface="Carlito"/>
                <a:cs typeface="Carlito"/>
              </a:rPr>
              <a:t> </a:t>
            </a:r>
            <a:r>
              <a:rPr sz="2400" dirty="0">
                <a:latin typeface="Carlito"/>
                <a:cs typeface="Carlito"/>
              </a:rPr>
              <a:t>colorless</a:t>
            </a:r>
            <a:r>
              <a:rPr sz="2400" spc="-60" dirty="0">
                <a:latin typeface="Carlito"/>
                <a:cs typeface="Carlito"/>
              </a:rPr>
              <a:t> </a:t>
            </a:r>
            <a:r>
              <a:rPr sz="2400" dirty="0">
                <a:latin typeface="Carlito"/>
                <a:cs typeface="Carlito"/>
              </a:rPr>
              <a:t>complex</a:t>
            </a:r>
            <a:r>
              <a:rPr sz="2400" spc="-55" dirty="0">
                <a:latin typeface="Carlito"/>
                <a:cs typeface="Carlito"/>
              </a:rPr>
              <a:t> </a:t>
            </a:r>
            <a:r>
              <a:rPr sz="2400" dirty="0">
                <a:latin typeface="Carlito"/>
                <a:cs typeface="Carlito"/>
              </a:rPr>
              <a:t>is</a:t>
            </a:r>
            <a:r>
              <a:rPr sz="2400" spc="-50" dirty="0">
                <a:latin typeface="Carlito"/>
                <a:cs typeface="Carlito"/>
              </a:rPr>
              <a:t> </a:t>
            </a:r>
            <a:r>
              <a:rPr sz="2400" spc="-20" dirty="0">
                <a:latin typeface="Carlito"/>
                <a:cs typeface="Carlito"/>
              </a:rPr>
              <a:t>regenerated,</a:t>
            </a:r>
            <a:r>
              <a:rPr sz="2400" spc="-50" dirty="0">
                <a:latin typeface="Carlito"/>
                <a:cs typeface="Carlito"/>
              </a:rPr>
              <a:t> </a:t>
            </a:r>
            <a:r>
              <a:rPr sz="2400" dirty="0">
                <a:latin typeface="Carlito"/>
                <a:cs typeface="Carlito"/>
              </a:rPr>
              <a:t>which</a:t>
            </a:r>
            <a:r>
              <a:rPr sz="2400" spc="-60" dirty="0">
                <a:latin typeface="Carlito"/>
                <a:cs typeface="Carlito"/>
              </a:rPr>
              <a:t> </a:t>
            </a:r>
            <a:r>
              <a:rPr sz="2400" dirty="0">
                <a:latin typeface="Carlito"/>
                <a:cs typeface="Carlito"/>
              </a:rPr>
              <a:t>makes</a:t>
            </a:r>
            <a:r>
              <a:rPr sz="2400" spc="-60" dirty="0">
                <a:latin typeface="Carlito"/>
                <a:cs typeface="Carlito"/>
              </a:rPr>
              <a:t> </a:t>
            </a:r>
            <a:r>
              <a:rPr sz="2400" spc="-25" dirty="0">
                <a:latin typeface="Carlito"/>
                <a:cs typeface="Carlito"/>
              </a:rPr>
              <a:t>the </a:t>
            </a:r>
            <a:r>
              <a:rPr sz="2400" dirty="0">
                <a:latin typeface="Carlito"/>
                <a:cs typeface="Carlito"/>
              </a:rPr>
              <a:t>writing</a:t>
            </a:r>
            <a:r>
              <a:rPr sz="2400" spc="-60" dirty="0">
                <a:latin typeface="Carlito"/>
                <a:cs typeface="Carlito"/>
              </a:rPr>
              <a:t> </a:t>
            </a:r>
            <a:r>
              <a:rPr sz="2400" dirty="0">
                <a:latin typeface="Carlito"/>
                <a:cs typeface="Carlito"/>
              </a:rPr>
              <a:t>again</a:t>
            </a:r>
            <a:r>
              <a:rPr sz="2400" spc="-60" dirty="0">
                <a:latin typeface="Carlito"/>
                <a:cs typeface="Carlito"/>
              </a:rPr>
              <a:t> </a:t>
            </a:r>
            <a:r>
              <a:rPr sz="2400" spc="-10" dirty="0">
                <a:latin typeface="Carlito"/>
                <a:cs typeface="Carlito"/>
              </a:rPr>
              <a:t>invisible.</a:t>
            </a:r>
            <a:endParaRPr sz="2400">
              <a:latin typeface="Carlito"/>
              <a:cs typeface="Carlito"/>
            </a:endParaRPr>
          </a:p>
          <a:p>
            <a:pPr marL="406400" marR="68580" indent="-342900">
              <a:lnSpc>
                <a:spcPct val="100000"/>
              </a:lnSpc>
              <a:spcBef>
                <a:spcPts val="575"/>
              </a:spcBef>
              <a:buFont typeface="Arial"/>
              <a:buChar char="•"/>
              <a:tabLst>
                <a:tab pos="406400" algn="l"/>
              </a:tabLst>
            </a:pPr>
            <a:r>
              <a:rPr sz="2400" dirty="0">
                <a:latin typeface="Carlito"/>
                <a:cs typeface="Carlito"/>
              </a:rPr>
              <a:t>These</a:t>
            </a:r>
            <a:r>
              <a:rPr sz="2400" spc="-60" dirty="0">
                <a:latin typeface="Carlito"/>
                <a:cs typeface="Carlito"/>
              </a:rPr>
              <a:t> </a:t>
            </a:r>
            <a:r>
              <a:rPr sz="2400" spc="-10" dirty="0">
                <a:latin typeface="Carlito"/>
                <a:cs typeface="Carlito"/>
              </a:rPr>
              <a:t>examples</a:t>
            </a:r>
            <a:r>
              <a:rPr sz="2400" spc="-85" dirty="0">
                <a:latin typeface="Carlito"/>
                <a:cs typeface="Carlito"/>
              </a:rPr>
              <a:t> </a:t>
            </a:r>
            <a:r>
              <a:rPr sz="2400" dirty="0">
                <a:latin typeface="Carlito"/>
                <a:cs typeface="Carlito"/>
              </a:rPr>
              <a:t>indicate</a:t>
            </a:r>
            <a:r>
              <a:rPr sz="2400" spc="-75" dirty="0">
                <a:latin typeface="Carlito"/>
                <a:cs typeface="Carlito"/>
              </a:rPr>
              <a:t> </a:t>
            </a:r>
            <a:r>
              <a:rPr sz="2400" dirty="0">
                <a:latin typeface="Carlito"/>
                <a:cs typeface="Carlito"/>
              </a:rPr>
              <a:t>that</a:t>
            </a:r>
            <a:r>
              <a:rPr sz="2400" spc="-80" dirty="0">
                <a:latin typeface="Carlito"/>
                <a:cs typeface="Carlito"/>
              </a:rPr>
              <a:t> </a:t>
            </a:r>
            <a:r>
              <a:rPr sz="2400" spc="-10" dirty="0">
                <a:latin typeface="Carlito"/>
                <a:cs typeface="Carlito"/>
              </a:rPr>
              <a:t>coordination</a:t>
            </a:r>
            <a:r>
              <a:rPr sz="2400" spc="-75" dirty="0">
                <a:latin typeface="Carlito"/>
                <a:cs typeface="Carlito"/>
              </a:rPr>
              <a:t> </a:t>
            </a:r>
            <a:r>
              <a:rPr sz="2400" dirty="0">
                <a:latin typeface="Carlito"/>
                <a:cs typeface="Carlito"/>
              </a:rPr>
              <a:t>compounds</a:t>
            </a:r>
            <a:r>
              <a:rPr sz="2400" spc="-70" dirty="0">
                <a:latin typeface="Carlito"/>
                <a:cs typeface="Carlito"/>
              </a:rPr>
              <a:t> </a:t>
            </a:r>
            <a:r>
              <a:rPr sz="2400" spc="-25" dirty="0">
                <a:latin typeface="Carlito"/>
                <a:cs typeface="Carlito"/>
              </a:rPr>
              <a:t>are </a:t>
            </a:r>
            <a:r>
              <a:rPr sz="2400" dirty="0">
                <a:latin typeface="Carlito"/>
                <a:cs typeface="Carlito"/>
              </a:rPr>
              <a:t>common,</a:t>
            </a:r>
            <a:r>
              <a:rPr sz="2400" spc="-75" dirty="0">
                <a:latin typeface="Carlito"/>
                <a:cs typeface="Carlito"/>
              </a:rPr>
              <a:t> </a:t>
            </a:r>
            <a:r>
              <a:rPr sz="2400" dirty="0">
                <a:latin typeface="Carlito"/>
                <a:cs typeface="Carlito"/>
              </a:rPr>
              <a:t>but</a:t>
            </a:r>
            <a:r>
              <a:rPr sz="2400" spc="-45" dirty="0">
                <a:latin typeface="Carlito"/>
                <a:cs typeface="Carlito"/>
              </a:rPr>
              <a:t> </a:t>
            </a:r>
            <a:r>
              <a:rPr sz="2400" dirty="0">
                <a:latin typeface="Carlito"/>
                <a:cs typeface="Carlito"/>
              </a:rPr>
              <a:t>the</a:t>
            </a:r>
            <a:r>
              <a:rPr sz="2400" spc="-55" dirty="0">
                <a:latin typeface="Carlito"/>
                <a:cs typeface="Carlito"/>
              </a:rPr>
              <a:t> </a:t>
            </a:r>
            <a:r>
              <a:rPr sz="2400" dirty="0">
                <a:latin typeface="Carlito"/>
                <a:cs typeface="Carlito"/>
              </a:rPr>
              <a:t>nature</a:t>
            </a:r>
            <a:r>
              <a:rPr sz="2400" spc="-45" dirty="0">
                <a:latin typeface="Carlito"/>
                <a:cs typeface="Carlito"/>
              </a:rPr>
              <a:t> </a:t>
            </a:r>
            <a:r>
              <a:rPr sz="2400" dirty="0">
                <a:latin typeface="Carlito"/>
                <a:cs typeface="Carlito"/>
              </a:rPr>
              <a:t>of</a:t>
            </a:r>
            <a:r>
              <a:rPr sz="2400" spc="-40" dirty="0">
                <a:latin typeface="Carlito"/>
                <a:cs typeface="Carlito"/>
              </a:rPr>
              <a:t> </a:t>
            </a:r>
            <a:r>
              <a:rPr sz="2400" dirty="0">
                <a:latin typeface="Carlito"/>
                <a:cs typeface="Carlito"/>
              </a:rPr>
              <a:t>these</a:t>
            </a:r>
            <a:r>
              <a:rPr sz="2400" spc="-40" dirty="0">
                <a:latin typeface="Carlito"/>
                <a:cs typeface="Carlito"/>
              </a:rPr>
              <a:t> </a:t>
            </a:r>
            <a:r>
              <a:rPr sz="2400" dirty="0">
                <a:latin typeface="Carlito"/>
                <a:cs typeface="Carlito"/>
              </a:rPr>
              <a:t>compounds</a:t>
            </a:r>
            <a:r>
              <a:rPr sz="2400" spc="-45" dirty="0">
                <a:latin typeface="Carlito"/>
                <a:cs typeface="Carlito"/>
              </a:rPr>
              <a:t> </a:t>
            </a:r>
            <a:r>
              <a:rPr sz="2400" dirty="0">
                <a:latin typeface="Carlito"/>
                <a:cs typeface="Carlito"/>
              </a:rPr>
              <a:t>was</a:t>
            </a:r>
            <a:r>
              <a:rPr sz="2400" spc="-55" dirty="0">
                <a:latin typeface="Carlito"/>
                <a:cs typeface="Carlito"/>
              </a:rPr>
              <a:t> </a:t>
            </a:r>
            <a:r>
              <a:rPr sz="2400" dirty="0">
                <a:latin typeface="Carlito"/>
                <a:cs typeface="Carlito"/>
              </a:rPr>
              <a:t>not</a:t>
            </a:r>
            <a:r>
              <a:rPr sz="2400" spc="-50" dirty="0">
                <a:latin typeface="Carlito"/>
                <a:cs typeface="Carlito"/>
              </a:rPr>
              <a:t> </a:t>
            </a:r>
            <a:r>
              <a:rPr sz="2400" spc="-10" dirty="0">
                <a:latin typeface="Carlito"/>
                <a:cs typeface="Carlito"/>
              </a:rPr>
              <a:t>understood, </a:t>
            </a:r>
            <a:r>
              <a:rPr sz="2400" dirty="0">
                <a:latin typeface="Carlito"/>
                <a:cs typeface="Carlito"/>
              </a:rPr>
              <a:t>until</a:t>
            </a:r>
            <a:r>
              <a:rPr sz="2400" spc="-55" dirty="0">
                <a:latin typeface="Carlito"/>
                <a:cs typeface="Carlito"/>
              </a:rPr>
              <a:t> </a:t>
            </a:r>
            <a:r>
              <a:rPr sz="2400" dirty="0">
                <a:latin typeface="Carlito"/>
                <a:cs typeface="Carlito"/>
              </a:rPr>
              <a:t>the</a:t>
            </a:r>
            <a:r>
              <a:rPr sz="2400" spc="-65" dirty="0">
                <a:latin typeface="Carlito"/>
                <a:cs typeface="Carlito"/>
              </a:rPr>
              <a:t> </a:t>
            </a:r>
            <a:r>
              <a:rPr sz="2400" dirty="0">
                <a:latin typeface="Carlito"/>
                <a:cs typeface="Carlito"/>
              </a:rPr>
              <a:t>beginning</a:t>
            </a:r>
            <a:r>
              <a:rPr sz="2400" spc="-50" dirty="0">
                <a:latin typeface="Carlito"/>
                <a:cs typeface="Carlito"/>
              </a:rPr>
              <a:t> </a:t>
            </a:r>
            <a:r>
              <a:rPr sz="2400" dirty="0">
                <a:latin typeface="Carlito"/>
                <a:cs typeface="Carlito"/>
              </a:rPr>
              <a:t>of</a:t>
            </a:r>
            <a:r>
              <a:rPr sz="2400" spc="-50" dirty="0">
                <a:latin typeface="Carlito"/>
                <a:cs typeface="Carlito"/>
              </a:rPr>
              <a:t> </a:t>
            </a:r>
            <a:r>
              <a:rPr sz="2400" dirty="0">
                <a:latin typeface="Carlito"/>
                <a:cs typeface="Carlito"/>
              </a:rPr>
              <a:t>the</a:t>
            </a:r>
            <a:r>
              <a:rPr sz="2400" spc="-65" dirty="0">
                <a:latin typeface="Carlito"/>
                <a:cs typeface="Carlito"/>
              </a:rPr>
              <a:t> </a:t>
            </a:r>
            <a:r>
              <a:rPr sz="2400" dirty="0">
                <a:latin typeface="Carlito"/>
                <a:cs typeface="Carlito"/>
              </a:rPr>
              <a:t>20</a:t>
            </a:r>
            <a:r>
              <a:rPr sz="2400" baseline="24305" dirty="0">
                <a:latin typeface="Carlito"/>
                <a:cs typeface="Carlito"/>
              </a:rPr>
              <a:t>th</a:t>
            </a:r>
            <a:r>
              <a:rPr sz="2400" spc="195" baseline="24305" dirty="0">
                <a:latin typeface="Carlito"/>
                <a:cs typeface="Carlito"/>
              </a:rPr>
              <a:t> </a:t>
            </a:r>
            <a:r>
              <a:rPr sz="2400" spc="-25" dirty="0">
                <a:latin typeface="Carlito"/>
                <a:cs typeface="Carlito"/>
              </a:rPr>
              <a:t>century,</a:t>
            </a:r>
            <a:r>
              <a:rPr sz="2400" spc="-80" dirty="0">
                <a:latin typeface="Carlito"/>
                <a:cs typeface="Carlito"/>
              </a:rPr>
              <a:t> </a:t>
            </a:r>
            <a:r>
              <a:rPr sz="2400" spc="-10" dirty="0">
                <a:latin typeface="Carlito"/>
                <a:cs typeface="Carlito"/>
              </a:rPr>
              <a:t>therefore</a:t>
            </a:r>
            <a:r>
              <a:rPr sz="2400" spc="-40" dirty="0">
                <a:latin typeface="Carlito"/>
                <a:cs typeface="Carlito"/>
              </a:rPr>
              <a:t> </a:t>
            </a:r>
            <a:r>
              <a:rPr sz="2400" dirty="0">
                <a:latin typeface="Carlito"/>
                <a:cs typeface="Carlito"/>
              </a:rPr>
              <a:t>these</a:t>
            </a:r>
            <a:r>
              <a:rPr sz="2400" spc="-50" dirty="0">
                <a:latin typeface="Carlito"/>
                <a:cs typeface="Carlito"/>
              </a:rPr>
              <a:t> </a:t>
            </a:r>
            <a:r>
              <a:rPr sz="2400" spc="-10" dirty="0">
                <a:latin typeface="Carlito"/>
                <a:cs typeface="Carlito"/>
              </a:rPr>
              <a:t>compounds </a:t>
            </a:r>
            <a:r>
              <a:rPr sz="2400" dirty="0">
                <a:latin typeface="Carlito"/>
                <a:cs typeface="Carlito"/>
              </a:rPr>
              <a:t>were</a:t>
            </a:r>
            <a:r>
              <a:rPr sz="2400" spc="-50" dirty="0">
                <a:latin typeface="Carlito"/>
                <a:cs typeface="Carlito"/>
              </a:rPr>
              <a:t> </a:t>
            </a:r>
            <a:r>
              <a:rPr sz="2400" spc="-20" dirty="0">
                <a:latin typeface="Carlito"/>
                <a:cs typeface="Carlito"/>
              </a:rPr>
              <a:t>referred</a:t>
            </a:r>
            <a:r>
              <a:rPr sz="2400" spc="-45" dirty="0">
                <a:latin typeface="Carlito"/>
                <a:cs typeface="Carlito"/>
              </a:rPr>
              <a:t> </a:t>
            </a:r>
            <a:r>
              <a:rPr sz="2400" dirty="0">
                <a:latin typeface="Carlito"/>
                <a:cs typeface="Carlito"/>
              </a:rPr>
              <a:t>to</a:t>
            </a:r>
            <a:r>
              <a:rPr sz="2400" spc="-70" dirty="0">
                <a:latin typeface="Carlito"/>
                <a:cs typeface="Carlito"/>
              </a:rPr>
              <a:t> </a:t>
            </a:r>
            <a:r>
              <a:rPr sz="2400" dirty="0">
                <a:latin typeface="Carlito"/>
                <a:cs typeface="Carlito"/>
              </a:rPr>
              <a:t>as</a:t>
            </a:r>
            <a:r>
              <a:rPr sz="2400" spc="-55" dirty="0">
                <a:latin typeface="Carlito"/>
                <a:cs typeface="Carlito"/>
              </a:rPr>
              <a:t> </a:t>
            </a:r>
            <a:r>
              <a:rPr sz="2400" dirty="0">
                <a:latin typeface="Carlito"/>
                <a:cs typeface="Carlito"/>
              </a:rPr>
              <a:t>complex</a:t>
            </a:r>
            <a:r>
              <a:rPr sz="2400" spc="-60" dirty="0">
                <a:latin typeface="Carlito"/>
                <a:cs typeface="Carlito"/>
              </a:rPr>
              <a:t> </a:t>
            </a:r>
            <a:r>
              <a:rPr sz="2400" dirty="0">
                <a:latin typeface="Carlito"/>
                <a:cs typeface="Carlito"/>
              </a:rPr>
              <a:t>compounds,</a:t>
            </a:r>
            <a:r>
              <a:rPr sz="2400" spc="-50" dirty="0">
                <a:latin typeface="Carlito"/>
                <a:cs typeface="Carlito"/>
              </a:rPr>
              <a:t> </a:t>
            </a:r>
            <a:r>
              <a:rPr sz="2400" dirty="0">
                <a:latin typeface="Carlito"/>
                <a:cs typeface="Carlito"/>
              </a:rPr>
              <a:t>this</a:t>
            </a:r>
            <a:r>
              <a:rPr sz="2400" spc="-60" dirty="0">
                <a:latin typeface="Carlito"/>
                <a:cs typeface="Carlito"/>
              </a:rPr>
              <a:t> </a:t>
            </a:r>
            <a:r>
              <a:rPr sz="2400" dirty="0">
                <a:latin typeface="Carlito"/>
                <a:cs typeface="Carlito"/>
              </a:rPr>
              <a:t>term</a:t>
            </a:r>
            <a:r>
              <a:rPr sz="2400" spc="-70" dirty="0">
                <a:latin typeface="Carlito"/>
                <a:cs typeface="Carlito"/>
              </a:rPr>
              <a:t> </a:t>
            </a:r>
            <a:r>
              <a:rPr sz="2400" dirty="0">
                <a:latin typeface="Carlito"/>
                <a:cs typeface="Carlito"/>
              </a:rPr>
              <a:t>still</a:t>
            </a:r>
            <a:r>
              <a:rPr sz="2400" spc="-65" dirty="0">
                <a:latin typeface="Carlito"/>
                <a:cs typeface="Carlito"/>
              </a:rPr>
              <a:t> </a:t>
            </a:r>
            <a:r>
              <a:rPr sz="2400" spc="-10" dirty="0">
                <a:latin typeface="Carlito"/>
                <a:cs typeface="Carlito"/>
              </a:rPr>
              <a:t>used.</a:t>
            </a:r>
            <a:endParaRPr sz="2400">
              <a:latin typeface="Carlito"/>
              <a:cs typeface="Carlito"/>
            </a:endParaRPr>
          </a:p>
        </p:txBody>
      </p:sp>
      <p:grpSp>
        <p:nvGrpSpPr>
          <p:cNvPr id="6" name="object 6"/>
          <p:cNvGrpSpPr/>
          <p:nvPr/>
        </p:nvGrpSpPr>
        <p:grpSpPr>
          <a:xfrm>
            <a:off x="2502661" y="1816861"/>
            <a:ext cx="1168400" cy="101600"/>
            <a:chOff x="2502661" y="1816861"/>
            <a:chExt cx="1168400" cy="101600"/>
          </a:xfrm>
        </p:grpSpPr>
        <p:sp>
          <p:nvSpPr>
            <p:cNvPr id="7" name="object 7"/>
            <p:cNvSpPr/>
            <p:nvPr/>
          </p:nvSpPr>
          <p:spPr>
            <a:xfrm>
              <a:off x="2515361" y="1829561"/>
              <a:ext cx="1143000" cy="76200"/>
            </a:xfrm>
            <a:custGeom>
              <a:avLst/>
              <a:gdLst/>
              <a:ahLst/>
              <a:cxnLst/>
              <a:rect l="l" t="t" r="r" b="b"/>
              <a:pathLst>
                <a:path w="1143000" h="76200">
                  <a:moveTo>
                    <a:pt x="1104900" y="0"/>
                  </a:moveTo>
                  <a:lnTo>
                    <a:pt x="1104900" y="19050"/>
                  </a:lnTo>
                  <a:lnTo>
                    <a:pt x="38100" y="19050"/>
                  </a:lnTo>
                  <a:lnTo>
                    <a:pt x="38100" y="0"/>
                  </a:lnTo>
                  <a:lnTo>
                    <a:pt x="0" y="38100"/>
                  </a:lnTo>
                  <a:lnTo>
                    <a:pt x="38100" y="76200"/>
                  </a:lnTo>
                  <a:lnTo>
                    <a:pt x="38100" y="57150"/>
                  </a:lnTo>
                  <a:lnTo>
                    <a:pt x="1104900" y="57150"/>
                  </a:lnTo>
                  <a:lnTo>
                    <a:pt x="1104900" y="76200"/>
                  </a:lnTo>
                  <a:lnTo>
                    <a:pt x="1143000" y="38100"/>
                  </a:lnTo>
                  <a:lnTo>
                    <a:pt x="1104900" y="0"/>
                  </a:lnTo>
                  <a:close/>
                </a:path>
              </a:pathLst>
            </a:custGeom>
            <a:solidFill>
              <a:srgbClr val="000000"/>
            </a:solidFill>
          </p:spPr>
          <p:txBody>
            <a:bodyPr wrap="square" lIns="0" tIns="0" rIns="0" bIns="0" rtlCol="0"/>
            <a:lstStyle/>
            <a:p>
              <a:endParaRPr/>
            </a:p>
          </p:txBody>
        </p:sp>
        <p:sp>
          <p:nvSpPr>
            <p:cNvPr id="8" name="object 8"/>
            <p:cNvSpPr/>
            <p:nvPr/>
          </p:nvSpPr>
          <p:spPr>
            <a:xfrm>
              <a:off x="2515361" y="1829561"/>
              <a:ext cx="1143000" cy="76200"/>
            </a:xfrm>
            <a:custGeom>
              <a:avLst/>
              <a:gdLst/>
              <a:ahLst/>
              <a:cxnLst/>
              <a:rect l="l" t="t" r="r" b="b"/>
              <a:pathLst>
                <a:path w="1143000" h="76200">
                  <a:moveTo>
                    <a:pt x="0" y="38100"/>
                  </a:moveTo>
                  <a:lnTo>
                    <a:pt x="38100" y="0"/>
                  </a:lnTo>
                  <a:lnTo>
                    <a:pt x="38100" y="19050"/>
                  </a:lnTo>
                  <a:lnTo>
                    <a:pt x="1104900" y="19050"/>
                  </a:lnTo>
                  <a:lnTo>
                    <a:pt x="1104900" y="0"/>
                  </a:lnTo>
                  <a:lnTo>
                    <a:pt x="1143000" y="38100"/>
                  </a:lnTo>
                  <a:lnTo>
                    <a:pt x="1104900" y="76200"/>
                  </a:lnTo>
                  <a:lnTo>
                    <a:pt x="1104900" y="57150"/>
                  </a:lnTo>
                  <a:lnTo>
                    <a:pt x="38100" y="57150"/>
                  </a:lnTo>
                  <a:lnTo>
                    <a:pt x="38100" y="76200"/>
                  </a:lnTo>
                  <a:lnTo>
                    <a:pt x="0" y="38100"/>
                  </a:lnTo>
                  <a:close/>
                </a:path>
              </a:pathLst>
            </a:custGeom>
            <a:ln w="25400">
              <a:solidFill>
                <a:srgbClr val="000000"/>
              </a:solidFill>
            </a:ln>
          </p:spPr>
          <p:txBody>
            <a:bodyPr wrap="square" lIns="0" tIns="0" rIns="0" bIns="0" rtlCol="0"/>
            <a:lstStyle/>
            <a:p>
              <a:endParaRPr/>
            </a:p>
          </p:txBody>
        </p:sp>
      </p:gr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12700">
              <a:lnSpc>
                <a:spcPts val="1430"/>
              </a:lnSpc>
            </a:pPr>
            <a:r>
              <a:rPr spc="-25" dirty="0"/>
              <a:t>15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2700">
              <a:lnSpc>
                <a:spcPts val="1430"/>
              </a:lnSpc>
            </a:pPr>
            <a:r>
              <a:rPr spc="-25" dirty="0"/>
              <a:t>16</a:t>
            </a:r>
          </a:p>
        </p:txBody>
      </p:sp>
      <p:sp>
        <p:nvSpPr>
          <p:cNvPr id="2" name="object 2"/>
          <p:cNvSpPr txBox="1">
            <a:spLocks noGrp="1"/>
          </p:cNvSpPr>
          <p:nvPr>
            <p:ph type="title"/>
          </p:nvPr>
        </p:nvSpPr>
        <p:spPr>
          <a:prstGeom prst="rect">
            <a:avLst/>
          </a:prstGeom>
        </p:spPr>
        <p:txBody>
          <a:bodyPr vert="horz" wrap="square" lIns="0" tIns="13335" rIns="0" bIns="0" rtlCol="0">
            <a:spAutoFit/>
          </a:bodyPr>
          <a:lstStyle/>
          <a:p>
            <a:pPr marL="2564765">
              <a:lnSpc>
                <a:spcPct val="100000"/>
              </a:lnSpc>
              <a:spcBef>
                <a:spcPts val="105"/>
              </a:spcBef>
            </a:pPr>
            <a:r>
              <a:rPr sz="3200" u="sng" spc="-10" dirty="0">
                <a:solidFill>
                  <a:srgbClr val="C00000"/>
                </a:solidFill>
                <a:uFill>
                  <a:solidFill>
                    <a:srgbClr val="C00000"/>
                  </a:solidFill>
                </a:uFill>
              </a:rPr>
              <a:t>Historical</a:t>
            </a:r>
            <a:r>
              <a:rPr sz="3200" u="sng" spc="-90" dirty="0">
                <a:solidFill>
                  <a:srgbClr val="C00000"/>
                </a:solidFill>
                <a:uFill>
                  <a:solidFill>
                    <a:srgbClr val="C00000"/>
                  </a:solidFill>
                </a:uFill>
              </a:rPr>
              <a:t> </a:t>
            </a:r>
            <a:r>
              <a:rPr sz="3200" u="sng" spc="-10" dirty="0">
                <a:solidFill>
                  <a:srgbClr val="C00000"/>
                </a:solidFill>
                <a:uFill>
                  <a:solidFill>
                    <a:srgbClr val="C00000"/>
                  </a:solidFill>
                </a:uFill>
              </a:rPr>
              <a:t>Development</a:t>
            </a:r>
            <a:endParaRPr sz="3200"/>
          </a:p>
        </p:txBody>
      </p:sp>
      <p:sp>
        <p:nvSpPr>
          <p:cNvPr id="3" name="object 3"/>
          <p:cNvSpPr txBox="1"/>
          <p:nvPr/>
        </p:nvSpPr>
        <p:spPr>
          <a:xfrm>
            <a:off x="281940" y="1206753"/>
            <a:ext cx="8273415" cy="4623435"/>
          </a:xfrm>
          <a:prstGeom prst="rect">
            <a:avLst/>
          </a:prstGeom>
        </p:spPr>
        <p:txBody>
          <a:bodyPr vert="horz" wrap="square" lIns="0" tIns="13335" rIns="0" bIns="0" rtlCol="0">
            <a:spAutoFit/>
          </a:bodyPr>
          <a:lstStyle/>
          <a:p>
            <a:pPr marL="38100" marR="246379">
              <a:lnSpc>
                <a:spcPct val="100000"/>
              </a:lnSpc>
              <a:spcBef>
                <a:spcPts val="105"/>
              </a:spcBef>
              <a:tabLst>
                <a:tab pos="1570355" algn="l"/>
              </a:tabLst>
            </a:pPr>
            <a:r>
              <a:rPr sz="2600" spc="-10" dirty="0">
                <a:latin typeface="Carlito"/>
                <a:cs typeface="Carlito"/>
              </a:rPr>
              <a:t>Discovery:</a:t>
            </a:r>
            <a:r>
              <a:rPr sz="2600" dirty="0">
                <a:latin typeface="Carlito"/>
                <a:cs typeface="Carlito"/>
              </a:rPr>
              <a:t>	It</a:t>
            </a:r>
            <a:r>
              <a:rPr sz="2600" spc="-50" dirty="0">
                <a:latin typeface="Carlito"/>
                <a:cs typeface="Carlito"/>
              </a:rPr>
              <a:t> </a:t>
            </a:r>
            <a:r>
              <a:rPr sz="2600" dirty="0">
                <a:latin typeface="Carlito"/>
                <a:cs typeface="Carlito"/>
              </a:rPr>
              <a:t>is</a:t>
            </a:r>
            <a:r>
              <a:rPr sz="2600" spc="-65" dirty="0">
                <a:latin typeface="Carlito"/>
                <a:cs typeface="Carlito"/>
              </a:rPr>
              <a:t> </a:t>
            </a:r>
            <a:r>
              <a:rPr sz="2600" dirty="0">
                <a:latin typeface="Carlito"/>
                <a:cs typeface="Carlito"/>
              </a:rPr>
              <a:t>difficult</a:t>
            </a:r>
            <a:r>
              <a:rPr sz="2600" spc="-65" dirty="0">
                <a:latin typeface="Carlito"/>
                <a:cs typeface="Carlito"/>
              </a:rPr>
              <a:t> </a:t>
            </a:r>
            <a:r>
              <a:rPr sz="2600" dirty="0">
                <a:latin typeface="Carlito"/>
                <a:cs typeface="Carlito"/>
              </a:rPr>
              <a:t>to</a:t>
            </a:r>
            <a:r>
              <a:rPr sz="2600" spc="-50" dirty="0">
                <a:latin typeface="Carlito"/>
                <a:cs typeface="Carlito"/>
              </a:rPr>
              <a:t> </a:t>
            </a:r>
            <a:r>
              <a:rPr sz="2600" spc="-10" dirty="0">
                <a:latin typeface="Carlito"/>
                <a:cs typeface="Carlito"/>
              </a:rPr>
              <a:t>state</a:t>
            </a:r>
            <a:r>
              <a:rPr sz="2600" spc="-70" dirty="0">
                <a:latin typeface="Carlito"/>
                <a:cs typeface="Carlito"/>
              </a:rPr>
              <a:t> </a:t>
            </a:r>
            <a:r>
              <a:rPr sz="2600" dirty="0">
                <a:latin typeface="Carlito"/>
                <a:cs typeface="Carlito"/>
              </a:rPr>
              <a:t>exactly</a:t>
            </a:r>
            <a:r>
              <a:rPr sz="2600" spc="-60" dirty="0">
                <a:latin typeface="Carlito"/>
                <a:cs typeface="Carlito"/>
              </a:rPr>
              <a:t> </a:t>
            </a:r>
            <a:r>
              <a:rPr sz="2600" dirty="0">
                <a:latin typeface="Carlito"/>
                <a:cs typeface="Carlito"/>
              </a:rPr>
              <a:t>when</a:t>
            </a:r>
            <a:r>
              <a:rPr sz="2600" spc="-70" dirty="0">
                <a:latin typeface="Carlito"/>
                <a:cs typeface="Carlito"/>
              </a:rPr>
              <a:t> </a:t>
            </a:r>
            <a:r>
              <a:rPr sz="2600" dirty="0">
                <a:latin typeface="Carlito"/>
                <a:cs typeface="Carlito"/>
              </a:rPr>
              <a:t>the</a:t>
            </a:r>
            <a:r>
              <a:rPr sz="2600" spc="-55" dirty="0">
                <a:latin typeface="Carlito"/>
                <a:cs typeface="Carlito"/>
              </a:rPr>
              <a:t> </a:t>
            </a:r>
            <a:r>
              <a:rPr sz="2600" dirty="0">
                <a:latin typeface="Carlito"/>
                <a:cs typeface="Carlito"/>
              </a:rPr>
              <a:t>first</a:t>
            </a:r>
            <a:r>
              <a:rPr sz="2600" spc="-55" dirty="0">
                <a:latin typeface="Carlito"/>
                <a:cs typeface="Carlito"/>
              </a:rPr>
              <a:t> </a:t>
            </a:r>
            <a:r>
              <a:rPr sz="2600" spc="-10" dirty="0">
                <a:latin typeface="Carlito"/>
                <a:cs typeface="Carlito"/>
              </a:rPr>
              <a:t>metal </a:t>
            </a:r>
            <a:r>
              <a:rPr sz="2600" dirty="0">
                <a:latin typeface="Carlito"/>
                <a:cs typeface="Carlito"/>
              </a:rPr>
              <a:t>complex</a:t>
            </a:r>
            <a:r>
              <a:rPr sz="2600" spc="-80" dirty="0">
                <a:latin typeface="Carlito"/>
                <a:cs typeface="Carlito"/>
              </a:rPr>
              <a:t> </a:t>
            </a:r>
            <a:r>
              <a:rPr sz="2600" dirty="0">
                <a:latin typeface="Carlito"/>
                <a:cs typeface="Carlito"/>
              </a:rPr>
              <a:t>was</a:t>
            </a:r>
            <a:r>
              <a:rPr sz="2600" spc="-70" dirty="0">
                <a:latin typeface="Carlito"/>
                <a:cs typeface="Carlito"/>
              </a:rPr>
              <a:t> </a:t>
            </a:r>
            <a:r>
              <a:rPr sz="2600" spc="-10" dirty="0">
                <a:latin typeface="Carlito"/>
                <a:cs typeface="Carlito"/>
              </a:rPr>
              <a:t>discovered.</a:t>
            </a:r>
            <a:endParaRPr sz="2600">
              <a:latin typeface="Carlito"/>
              <a:cs typeface="Carlito"/>
            </a:endParaRPr>
          </a:p>
          <a:p>
            <a:pPr marL="38100" marR="30480">
              <a:lnSpc>
                <a:spcPct val="100000"/>
              </a:lnSpc>
              <a:spcBef>
                <a:spcPts val="625"/>
              </a:spcBef>
              <a:tabLst>
                <a:tab pos="3001010" algn="l"/>
                <a:tab pos="4076065" algn="l"/>
              </a:tabLst>
            </a:pPr>
            <a:r>
              <a:rPr sz="2600" dirty="0">
                <a:latin typeface="Carlito"/>
                <a:cs typeface="Carlito"/>
              </a:rPr>
              <a:t>Perhaps</a:t>
            </a:r>
            <a:r>
              <a:rPr sz="2600" spc="-75" dirty="0">
                <a:latin typeface="Carlito"/>
                <a:cs typeface="Carlito"/>
              </a:rPr>
              <a:t> </a:t>
            </a:r>
            <a:r>
              <a:rPr sz="2600" dirty="0">
                <a:latin typeface="Carlito"/>
                <a:cs typeface="Carlito"/>
              </a:rPr>
              <a:t>the</a:t>
            </a:r>
            <a:r>
              <a:rPr sz="2600" spc="-40" dirty="0">
                <a:latin typeface="Carlito"/>
                <a:cs typeface="Carlito"/>
              </a:rPr>
              <a:t> </a:t>
            </a:r>
            <a:r>
              <a:rPr sz="2600" dirty="0">
                <a:latin typeface="Carlito"/>
                <a:cs typeface="Carlito"/>
              </a:rPr>
              <a:t>earliest</a:t>
            </a:r>
            <a:r>
              <a:rPr sz="2600" spc="-65" dirty="0">
                <a:latin typeface="Carlito"/>
                <a:cs typeface="Carlito"/>
              </a:rPr>
              <a:t> </a:t>
            </a:r>
            <a:r>
              <a:rPr sz="2600" dirty="0">
                <a:latin typeface="Carlito"/>
                <a:cs typeface="Carlito"/>
              </a:rPr>
              <a:t>one</a:t>
            </a:r>
            <a:r>
              <a:rPr sz="2600" spc="-30" dirty="0">
                <a:latin typeface="Carlito"/>
                <a:cs typeface="Carlito"/>
              </a:rPr>
              <a:t> </a:t>
            </a:r>
            <a:r>
              <a:rPr sz="2600" dirty="0">
                <a:latin typeface="Carlito"/>
                <a:cs typeface="Carlito"/>
              </a:rPr>
              <a:t>on</a:t>
            </a:r>
            <a:r>
              <a:rPr sz="2600" spc="-35" dirty="0">
                <a:latin typeface="Carlito"/>
                <a:cs typeface="Carlito"/>
              </a:rPr>
              <a:t> </a:t>
            </a:r>
            <a:r>
              <a:rPr sz="2600" spc="-10" dirty="0">
                <a:latin typeface="Carlito"/>
                <a:cs typeface="Carlito"/>
              </a:rPr>
              <a:t>record</a:t>
            </a:r>
            <a:r>
              <a:rPr sz="2600" spc="-45" dirty="0">
                <a:latin typeface="Carlito"/>
                <a:cs typeface="Carlito"/>
              </a:rPr>
              <a:t> </a:t>
            </a:r>
            <a:r>
              <a:rPr sz="2600" dirty="0">
                <a:latin typeface="Carlito"/>
                <a:cs typeface="Carlito"/>
              </a:rPr>
              <a:t>is</a:t>
            </a:r>
            <a:r>
              <a:rPr sz="2600" spc="-30" dirty="0">
                <a:latin typeface="Carlito"/>
                <a:cs typeface="Carlito"/>
              </a:rPr>
              <a:t> </a:t>
            </a:r>
            <a:r>
              <a:rPr sz="2600" dirty="0">
                <a:solidFill>
                  <a:srgbClr val="C00000"/>
                </a:solidFill>
                <a:latin typeface="Carlito"/>
                <a:cs typeface="Carlito"/>
              </a:rPr>
              <a:t>Prussian</a:t>
            </a:r>
            <a:r>
              <a:rPr sz="2600" spc="-60" dirty="0">
                <a:solidFill>
                  <a:srgbClr val="C00000"/>
                </a:solidFill>
                <a:latin typeface="Carlito"/>
                <a:cs typeface="Carlito"/>
              </a:rPr>
              <a:t> </a:t>
            </a:r>
            <a:r>
              <a:rPr sz="2600" dirty="0">
                <a:solidFill>
                  <a:srgbClr val="C00000"/>
                </a:solidFill>
                <a:latin typeface="Carlito"/>
                <a:cs typeface="Carlito"/>
              </a:rPr>
              <a:t>blue</a:t>
            </a:r>
            <a:r>
              <a:rPr sz="2600" spc="-55" dirty="0">
                <a:solidFill>
                  <a:srgbClr val="C00000"/>
                </a:solidFill>
                <a:latin typeface="Carlito"/>
                <a:cs typeface="Carlito"/>
              </a:rPr>
              <a:t> </a:t>
            </a:r>
            <a:r>
              <a:rPr sz="2600" spc="-50" dirty="0">
                <a:solidFill>
                  <a:srgbClr val="C00000"/>
                </a:solidFill>
                <a:latin typeface="Carlito"/>
                <a:cs typeface="Carlito"/>
              </a:rPr>
              <a:t>, </a:t>
            </a:r>
            <a:r>
              <a:rPr sz="2600" spc="-10" dirty="0">
                <a:latin typeface="Carlito"/>
                <a:cs typeface="Carlito"/>
              </a:rPr>
              <a:t>KCN.Fe(CN)</a:t>
            </a:r>
            <a:r>
              <a:rPr sz="2550" spc="-15" baseline="-21241" dirty="0">
                <a:latin typeface="Carlito"/>
                <a:cs typeface="Carlito"/>
              </a:rPr>
              <a:t>2</a:t>
            </a:r>
            <a:r>
              <a:rPr sz="2550" spc="104" baseline="-21241" dirty="0">
                <a:latin typeface="Carlito"/>
                <a:cs typeface="Carlito"/>
              </a:rPr>
              <a:t> </a:t>
            </a:r>
            <a:r>
              <a:rPr sz="2600" spc="-10" dirty="0">
                <a:latin typeface="Carlito"/>
                <a:cs typeface="Carlito"/>
              </a:rPr>
              <a:t>.Fe(CN)</a:t>
            </a:r>
            <a:r>
              <a:rPr sz="2550" spc="-15" baseline="-21241" dirty="0">
                <a:latin typeface="Carlito"/>
                <a:cs typeface="Carlito"/>
              </a:rPr>
              <a:t>3</a:t>
            </a:r>
            <a:r>
              <a:rPr sz="2550" baseline="-21241" dirty="0">
                <a:latin typeface="Carlito"/>
                <a:cs typeface="Carlito"/>
              </a:rPr>
              <a:t>	</a:t>
            </a:r>
            <a:r>
              <a:rPr sz="2600" dirty="0">
                <a:latin typeface="Carlito"/>
                <a:cs typeface="Carlito"/>
              </a:rPr>
              <a:t>,by</a:t>
            </a:r>
            <a:r>
              <a:rPr sz="2600" spc="-35" dirty="0">
                <a:latin typeface="Carlito"/>
                <a:cs typeface="Carlito"/>
              </a:rPr>
              <a:t> </a:t>
            </a:r>
            <a:r>
              <a:rPr sz="2600" spc="-25" dirty="0">
                <a:latin typeface="Carlito"/>
                <a:cs typeface="Carlito"/>
              </a:rPr>
              <a:t>the</a:t>
            </a:r>
            <a:r>
              <a:rPr sz="2600" dirty="0">
                <a:latin typeface="Carlito"/>
                <a:cs typeface="Carlito"/>
              </a:rPr>
              <a:t>	</a:t>
            </a:r>
            <a:r>
              <a:rPr sz="2600" spc="-100" dirty="0">
                <a:latin typeface="Carlito"/>
                <a:cs typeface="Carlito"/>
              </a:rPr>
              <a:t>artist</a:t>
            </a:r>
            <a:r>
              <a:rPr sz="2600" spc="-100" dirty="0">
                <a:latin typeface="Komatuna"/>
                <a:cs typeface="Komatuna"/>
              </a:rPr>
              <a:t>᾿</a:t>
            </a:r>
            <a:r>
              <a:rPr sz="2600" spc="-100" dirty="0">
                <a:latin typeface="Carlito"/>
                <a:cs typeface="Carlito"/>
              </a:rPr>
              <a:t>s</a:t>
            </a:r>
            <a:r>
              <a:rPr sz="2600" spc="-50" dirty="0">
                <a:latin typeface="Carlito"/>
                <a:cs typeface="Carlito"/>
              </a:rPr>
              <a:t> </a:t>
            </a:r>
            <a:r>
              <a:rPr sz="2600" dirty="0">
                <a:latin typeface="Carlito"/>
                <a:cs typeface="Carlito"/>
              </a:rPr>
              <a:t>colour</a:t>
            </a:r>
            <a:r>
              <a:rPr sz="2600" spc="-90" dirty="0">
                <a:latin typeface="Carlito"/>
                <a:cs typeface="Carlito"/>
              </a:rPr>
              <a:t> </a:t>
            </a:r>
            <a:r>
              <a:rPr sz="2600" dirty="0">
                <a:latin typeface="Carlito"/>
                <a:cs typeface="Carlito"/>
              </a:rPr>
              <a:t>maker</a:t>
            </a:r>
            <a:r>
              <a:rPr sz="2600" spc="-70" dirty="0">
                <a:latin typeface="Carlito"/>
                <a:cs typeface="Carlito"/>
              </a:rPr>
              <a:t> </a:t>
            </a:r>
            <a:r>
              <a:rPr sz="2600" spc="-10" dirty="0">
                <a:latin typeface="Carlito"/>
                <a:cs typeface="Carlito"/>
              </a:rPr>
              <a:t>Dresbach, </a:t>
            </a:r>
            <a:r>
              <a:rPr sz="2600" dirty="0">
                <a:latin typeface="Carlito"/>
                <a:cs typeface="Carlito"/>
              </a:rPr>
              <a:t>in</a:t>
            </a:r>
            <a:r>
              <a:rPr sz="2600" spc="-30" dirty="0">
                <a:latin typeface="Carlito"/>
                <a:cs typeface="Carlito"/>
              </a:rPr>
              <a:t> </a:t>
            </a:r>
            <a:r>
              <a:rPr sz="2600" dirty="0">
                <a:latin typeface="Carlito"/>
                <a:cs typeface="Carlito"/>
              </a:rPr>
              <a:t>Berlin</a:t>
            </a:r>
            <a:r>
              <a:rPr sz="2600" spc="-20" dirty="0">
                <a:latin typeface="Carlito"/>
                <a:cs typeface="Carlito"/>
              </a:rPr>
              <a:t> </a:t>
            </a:r>
            <a:r>
              <a:rPr sz="2600" dirty="0">
                <a:latin typeface="Carlito"/>
                <a:cs typeface="Carlito"/>
              </a:rPr>
              <a:t>at</a:t>
            </a:r>
            <a:r>
              <a:rPr sz="2600" spc="-10" dirty="0">
                <a:latin typeface="Carlito"/>
                <a:cs typeface="Carlito"/>
              </a:rPr>
              <a:t> </a:t>
            </a:r>
            <a:r>
              <a:rPr sz="2600" dirty="0">
                <a:latin typeface="Carlito"/>
                <a:cs typeface="Carlito"/>
              </a:rPr>
              <a:t>the</a:t>
            </a:r>
            <a:r>
              <a:rPr sz="2600" spc="-15" dirty="0">
                <a:latin typeface="Carlito"/>
                <a:cs typeface="Carlito"/>
              </a:rPr>
              <a:t> </a:t>
            </a:r>
            <a:r>
              <a:rPr sz="2600" dirty="0">
                <a:latin typeface="Carlito"/>
                <a:cs typeface="Carlito"/>
              </a:rPr>
              <a:t>beginning</a:t>
            </a:r>
            <a:r>
              <a:rPr sz="2600" spc="-50" dirty="0">
                <a:latin typeface="Carlito"/>
                <a:cs typeface="Carlito"/>
              </a:rPr>
              <a:t> </a:t>
            </a:r>
            <a:r>
              <a:rPr sz="2600" dirty="0">
                <a:latin typeface="Carlito"/>
                <a:cs typeface="Carlito"/>
              </a:rPr>
              <a:t>of 18</a:t>
            </a:r>
            <a:r>
              <a:rPr sz="2550" baseline="26143" dirty="0">
                <a:latin typeface="Carlito"/>
                <a:cs typeface="Carlito"/>
              </a:rPr>
              <a:t>th</a:t>
            </a:r>
            <a:r>
              <a:rPr sz="2550" spc="247" baseline="26143" dirty="0">
                <a:latin typeface="Carlito"/>
                <a:cs typeface="Carlito"/>
              </a:rPr>
              <a:t> </a:t>
            </a:r>
            <a:r>
              <a:rPr sz="2600" spc="-10" dirty="0">
                <a:latin typeface="Carlito"/>
                <a:cs typeface="Carlito"/>
              </a:rPr>
              <a:t>century.</a:t>
            </a:r>
            <a:endParaRPr sz="2600">
              <a:latin typeface="Carlito"/>
              <a:cs typeface="Carlito"/>
            </a:endParaRPr>
          </a:p>
          <a:p>
            <a:pPr marL="38100" marR="238760" indent="123189">
              <a:lnSpc>
                <a:spcPct val="100000"/>
              </a:lnSpc>
              <a:spcBef>
                <a:spcPts val="625"/>
              </a:spcBef>
            </a:pPr>
            <a:r>
              <a:rPr sz="2600" spc="-30" dirty="0">
                <a:solidFill>
                  <a:srgbClr val="1F487C"/>
                </a:solidFill>
                <a:latin typeface="Carlito"/>
                <a:cs typeface="Carlito"/>
              </a:rPr>
              <a:t>however,</a:t>
            </a:r>
            <a:r>
              <a:rPr sz="2600" spc="-35" dirty="0">
                <a:solidFill>
                  <a:srgbClr val="1F487C"/>
                </a:solidFill>
                <a:latin typeface="Carlito"/>
                <a:cs typeface="Carlito"/>
              </a:rPr>
              <a:t> </a:t>
            </a:r>
            <a:r>
              <a:rPr sz="2600" dirty="0">
                <a:solidFill>
                  <a:srgbClr val="1F487C"/>
                </a:solidFill>
                <a:latin typeface="Carlito"/>
                <a:cs typeface="Carlito"/>
              </a:rPr>
              <a:t>the</a:t>
            </a:r>
            <a:r>
              <a:rPr sz="2600" spc="-65" dirty="0">
                <a:solidFill>
                  <a:srgbClr val="1F487C"/>
                </a:solidFill>
                <a:latin typeface="Carlito"/>
                <a:cs typeface="Carlito"/>
              </a:rPr>
              <a:t> </a:t>
            </a:r>
            <a:r>
              <a:rPr sz="2600" dirty="0">
                <a:solidFill>
                  <a:srgbClr val="1F487C"/>
                </a:solidFill>
                <a:latin typeface="Carlito"/>
                <a:cs typeface="Carlito"/>
              </a:rPr>
              <a:t>date</a:t>
            </a:r>
            <a:r>
              <a:rPr sz="2600" spc="-50" dirty="0">
                <a:solidFill>
                  <a:srgbClr val="1F487C"/>
                </a:solidFill>
                <a:latin typeface="Carlito"/>
                <a:cs typeface="Carlito"/>
              </a:rPr>
              <a:t> </a:t>
            </a:r>
            <a:r>
              <a:rPr sz="2600" dirty="0">
                <a:solidFill>
                  <a:srgbClr val="1F487C"/>
                </a:solidFill>
                <a:latin typeface="Carlito"/>
                <a:cs typeface="Carlito"/>
              </a:rPr>
              <a:t>usually</a:t>
            </a:r>
            <a:r>
              <a:rPr sz="2600" spc="-60" dirty="0">
                <a:solidFill>
                  <a:srgbClr val="1F487C"/>
                </a:solidFill>
                <a:latin typeface="Carlito"/>
                <a:cs typeface="Carlito"/>
              </a:rPr>
              <a:t> </a:t>
            </a:r>
            <a:r>
              <a:rPr sz="2600" dirty="0">
                <a:solidFill>
                  <a:srgbClr val="1F487C"/>
                </a:solidFill>
                <a:latin typeface="Carlito"/>
                <a:cs typeface="Carlito"/>
              </a:rPr>
              <a:t>cited</a:t>
            </a:r>
            <a:r>
              <a:rPr sz="2600" spc="-55" dirty="0">
                <a:solidFill>
                  <a:srgbClr val="1F487C"/>
                </a:solidFill>
                <a:latin typeface="Carlito"/>
                <a:cs typeface="Carlito"/>
              </a:rPr>
              <a:t> </a:t>
            </a:r>
            <a:r>
              <a:rPr sz="2600" dirty="0">
                <a:solidFill>
                  <a:srgbClr val="1F487C"/>
                </a:solidFill>
                <a:latin typeface="Carlito"/>
                <a:cs typeface="Carlito"/>
              </a:rPr>
              <a:t>is</a:t>
            </a:r>
            <a:r>
              <a:rPr sz="2600" spc="-45" dirty="0">
                <a:solidFill>
                  <a:srgbClr val="1F487C"/>
                </a:solidFill>
                <a:latin typeface="Carlito"/>
                <a:cs typeface="Carlito"/>
              </a:rPr>
              <a:t> </a:t>
            </a:r>
            <a:r>
              <a:rPr sz="2600" dirty="0">
                <a:solidFill>
                  <a:srgbClr val="1F487C"/>
                </a:solidFill>
                <a:latin typeface="Carlito"/>
                <a:cs typeface="Carlito"/>
              </a:rPr>
              <a:t>that</a:t>
            </a:r>
            <a:r>
              <a:rPr sz="2600" spc="-45" dirty="0">
                <a:solidFill>
                  <a:srgbClr val="1F487C"/>
                </a:solidFill>
                <a:latin typeface="Carlito"/>
                <a:cs typeface="Carlito"/>
              </a:rPr>
              <a:t> </a:t>
            </a:r>
            <a:r>
              <a:rPr sz="2600" dirty="0">
                <a:solidFill>
                  <a:srgbClr val="1F487C"/>
                </a:solidFill>
                <a:latin typeface="Carlito"/>
                <a:cs typeface="Carlito"/>
              </a:rPr>
              <a:t>of</a:t>
            </a:r>
            <a:r>
              <a:rPr sz="2600" spc="-30" dirty="0">
                <a:solidFill>
                  <a:srgbClr val="1F487C"/>
                </a:solidFill>
                <a:latin typeface="Carlito"/>
                <a:cs typeface="Carlito"/>
              </a:rPr>
              <a:t> </a:t>
            </a:r>
            <a:r>
              <a:rPr sz="2600" dirty="0">
                <a:solidFill>
                  <a:srgbClr val="1F487C"/>
                </a:solidFill>
                <a:latin typeface="Carlito"/>
                <a:cs typeface="Carlito"/>
              </a:rPr>
              <a:t>the</a:t>
            </a:r>
            <a:r>
              <a:rPr sz="2600" spc="-60" dirty="0">
                <a:solidFill>
                  <a:srgbClr val="1F487C"/>
                </a:solidFill>
                <a:latin typeface="Carlito"/>
                <a:cs typeface="Carlito"/>
              </a:rPr>
              <a:t> </a:t>
            </a:r>
            <a:r>
              <a:rPr sz="2600" dirty="0">
                <a:solidFill>
                  <a:srgbClr val="1F487C"/>
                </a:solidFill>
                <a:latin typeface="Carlito"/>
                <a:cs typeface="Carlito"/>
              </a:rPr>
              <a:t>discovery</a:t>
            </a:r>
            <a:r>
              <a:rPr sz="2600" spc="-55" dirty="0">
                <a:solidFill>
                  <a:srgbClr val="1F487C"/>
                </a:solidFill>
                <a:latin typeface="Carlito"/>
                <a:cs typeface="Carlito"/>
              </a:rPr>
              <a:t> </a:t>
            </a:r>
            <a:r>
              <a:rPr sz="2600" spc="-25" dirty="0">
                <a:solidFill>
                  <a:srgbClr val="1F487C"/>
                </a:solidFill>
                <a:latin typeface="Carlito"/>
                <a:cs typeface="Carlito"/>
              </a:rPr>
              <a:t>of </a:t>
            </a:r>
            <a:r>
              <a:rPr sz="2600" dirty="0">
                <a:solidFill>
                  <a:srgbClr val="C00000"/>
                </a:solidFill>
                <a:latin typeface="Carlito"/>
                <a:cs typeface="Carlito"/>
              </a:rPr>
              <a:t>hexamine</a:t>
            </a:r>
            <a:r>
              <a:rPr sz="2600" spc="-80" dirty="0">
                <a:solidFill>
                  <a:srgbClr val="C00000"/>
                </a:solidFill>
                <a:latin typeface="Carlito"/>
                <a:cs typeface="Carlito"/>
              </a:rPr>
              <a:t> </a:t>
            </a:r>
            <a:r>
              <a:rPr sz="2600" dirty="0">
                <a:solidFill>
                  <a:srgbClr val="C00000"/>
                </a:solidFill>
                <a:latin typeface="Carlito"/>
                <a:cs typeface="Carlito"/>
              </a:rPr>
              <a:t>cobalt(III)</a:t>
            </a:r>
            <a:r>
              <a:rPr sz="2600" spc="-70" dirty="0">
                <a:solidFill>
                  <a:srgbClr val="C00000"/>
                </a:solidFill>
                <a:latin typeface="Carlito"/>
                <a:cs typeface="Carlito"/>
              </a:rPr>
              <a:t> </a:t>
            </a:r>
            <a:r>
              <a:rPr sz="2600" dirty="0">
                <a:solidFill>
                  <a:srgbClr val="C00000"/>
                </a:solidFill>
                <a:latin typeface="Carlito"/>
                <a:cs typeface="Carlito"/>
              </a:rPr>
              <a:t>chloride</a:t>
            </a:r>
            <a:r>
              <a:rPr sz="2600" dirty="0">
                <a:solidFill>
                  <a:srgbClr val="1F487C"/>
                </a:solidFill>
                <a:latin typeface="Carlito"/>
                <a:cs typeface="Carlito"/>
              </a:rPr>
              <a:t>.</a:t>
            </a:r>
            <a:r>
              <a:rPr sz="2600" spc="-55" dirty="0">
                <a:solidFill>
                  <a:srgbClr val="1F487C"/>
                </a:solidFill>
                <a:latin typeface="Carlito"/>
                <a:cs typeface="Carlito"/>
              </a:rPr>
              <a:t> </a:t>
            </a:r>
            <a:r>
              <a:rPr sz="2600" dirty="0">
                <a:solidFill>
                  <a:srgbClr val="1F487C"/>
                </a:solidFill>
                <a:latin typeface="Carlito"/>
                <a:cs typeface="Carlito"/>
              </a:rPr>
              <a:t>CoCl</a:t>
            </a:r>
            <a:r>
              <a:rPr sz="2550" baseline="-21241" dirty="0">
                <a:solidFill>
                  <a:srgbClr val="1F487C"/>
                </a:solidFill>
                <a:latin typeface="Carlito"/>
                <a:cs typeface="Carlito"/>
              </a:rPr>
              <a:t>3</a:t>
            </a:r>
            <a:r>
              <a:rPr sz="2600" dirty="0">
                <a:solidFill>
                  <a:srgbClr val="1F487C"/>
                </a:solidFill>
                <a:latin typeface="Carlito"/>
                <a:cs typeface="Carlito"/>
              </a:rPr>
              <a:t>.6NH</a:t>
            </a:r>
            <a:r>
              <a:rPr sz="2550" baseline="-21241" dirty="0">
                <a:solidFill>
                  <a:srgbClr val="1F487C"/>
                </a:solidFill>
                <a:latin typeface="Carlito"/>
                <a:cs typeface="Carlito"/>
              </a:rPr>
              <a:t>3</a:t>
            </a:r>
            <a:r>
              <a:rPr sz="2550" spc="225" baseline="-21241" dirty="0">
                <a:solidFill>
                  <a:srgbClr val="1F487C"/>
                </a:solidFill>
                <a:latin typeface="Carlito"/>
                <a:cs typeface="Carlito"/>
              </a:rPr>
              <a:t> </a:t>
            </a:r>
            <a:r>
              <a:rPr sz="2600" dirty="0">
                <a:solidFill>
                  <a:srgbClr val="1F487C"/>
                </a:solidFill>
                <a:latin typeface="Carlito"/>
                <a:cs typeface="Carlito"/>
              </a:rPr>
              <a:t>by</a:t>
            </a:r>
            <a:r>
              <a:rPr sz="2600" spc="-55" dirty="0">
                <a:solidFill>
                  <a:srgbClr val="1F487C"/>
                </a:solidFill>
                <a:latin typeface="Carlito"/>
                <a:cs typeface="Carlito"/>
              </a:rPr>
              <a:t> </a:t>
            </a:r>
            <a:r>
              <a:rPr sz="2600" spc="-25" dirty="0">
                <a:solidFill>
                  <a:srgbClr val="1F487C"/>
                </a:solidFill>
                <a:latin typeface="Carlito"/>
                <a:cs typeface="Carlito"/>
              </a:rPr>
              <a:t>Tassaret</a:t>
            </a:r>
            <a:r>
              <a:rPr sz="2600" spc="-65" dirty="0">
                <a:solidFill>
                  <a:srgbClr val="1F487C"/>
                </a:solidFill>
                <a:latin typeface="Carlito"/>
                <a:cs typeface="Carlito"/>
              </a:rPr>
              <a:t> </a:t>
            </a:r>
            <a:r>
              <a:rPr sz="2600" spc="-10" dirty="0">
                <a:solidFill>
                  <a:srgbClr val="1F487C"/>
                </a:solidFill>
                <a:latin typeface="Carlito"/>
                <a:cs typeface="Carlito"/>
              </a:rPr>
              <a:t>(1798) </a:t>
            </a:r>
            <a:r>
              <a:rPr sz="2600" dirty="0">
                <a:solidFill>
                  <a:srgbClr val="1F487C"/>
                </a:solidFill>
                <a:latin typeface="Carlito"/>
                <a:cs typeface="Carlito"/>
              </a:rPr>
              <a:t>this</a:t>
            </a:r>
            <a:r>
              <a:rPr sz="2600" spc="-35" dirty="0">
                <a:solidFill>
                  <a:srgbClr val="1F487C"/>
                </a:solidFill>
                <a:latin typeface="Carlito"/>
                <a:cs typeface="Carlito"/>
              </a:rPr>
              <a:t> </a:t>
            </a:r>
            <a:r>
              <a:rPr sz="2600" dirty="0">
                <a:solidFill>
                  <a:srgbClr val="1F487C"/>
                </a:solidFill>
                <a:latin typeface="Carlito"/>
                <a:cs typeface="Carlito"/>
              </a:rPr>
              <a:t>discovery</a:t>
            </a:r>
            <a:r>
              <a:rPr sz="2600" spc="-60" dirty="0">
                <a:solidFill>
                  <a:srgbClr val="1F487C"/>
                </a:solidFill>
                <a:latin typeface="Carlito"/>
                <a:cs typeface="Carlito"/>
              </a:rPr>
              <a:t> </a:t>
            </a:r>
            <a:r>
              <a:rPr sz="2600" dirty="0">
                <a:solidFill>
                  <a:srgbClr val="1F487C"/>
                </a:solidFill>
                <a:latin typeface="Carlito"/>
                <a:cs typeface="Carlito"/>
              </a:rPr>
              <a:t>marks</a:t>
            </a:r>
            <a:r>
              <a:rPr sz="2600" spc="-30" dirty="0">
                <a:solidFill>
                  <a:srgbClr val="1F487C"/>
                </a:solidFill>
                <a:latin typeface="Carlito"/>
                <a:cs typeface="Carlito"/>
              </a:rPr>
              <a:t> </a:t>
            </a:r>
            <a:r>
              <a:rPr sz="2600" dirty="0">
                <a:solidFill>
                  <a:srgbClr val="1F487C"/>
                </a:solidFill>
                <a:latin typeface="Carlito"/>
                <a:cs typeface="Carlito"/>
              </a:rPr>
              <a:t>the</a:t>
            </a:r>
            <a:r>
              <a:rPr sz="2600" spc="-50" dirty="0">
                <a:solidFill>
                  <a:srgbClr val="1F487C"/>
                </a:solidFill>
                <a:latin typeface="Carlito"/>
                <a:cs typeface="Carlito"/>
              </a:rPr>
              <a:t> </a:t>
            </a:r>
            <a:r>
              <a:rPr sz="2600" dirty="0">
                <a:solidFill>
                  <a:srgbClr val="1F487C"/>
                </a:solidFill>
                <a:latin typeface="Carlito"/>
                <a:cs typeface="Carlito"/>
              </a:rPr>
              <a:t>real</a:t>
            </a:r>
            <a:r>
              <a:rPr sz="2600" spc="-35" dirty="0">
                <a:solidFill>
                  <a:srgbClr val="1F487C"/>
                </a:solidFill>
                <a:latin typeface="Carlito"/>
                <a:cs typeface="Carlito"/>
              </a:rPr>
              <a:t> </a:t>
            </a:r>
            <a:r>
              <a:rPr sz="2600" dirty="0">
                <a:solidFill>
                  <a:srgbClr val="1F487C"/>
                </a:solidFill>
                <a:latin typeface="Carlito"/>
                <a:cs typeface="Carlito"/>
              </a:rPr>
              <a:t>beginning</a:t>
            </a:r>
            <a:r>
              <a:rPr sz="2600" spc="-55" dirty="0">
                <a:solidFill>
                  <a:srgbClr val="1F487C"/>
                </a:solidFill>
                <a:latin typeface="Carlito"/>
                <a:cs typeface="Carlito"/>
              </a:rPr>
              <a:t> </a:t>
            </a:r>
            <a:r>
              <a:rPr sz="2600" dirty="0">
                <a:solidFill>
                  <a:srgbClr val="1F487C"/>
                </a:solidFill>
                <a:latin typeface="Carlito"/>
                <a:cs typeface="Carlito"/>
              </a:rPr>
              <a:t>of</a:t>
            </a:r>
            <a:r>
              <a:rPr sz="2600" spc="-30" dirty="0">
                <a:solidFill>
                  <a:srgbClr val="1F487C"/>
                </a:solidFill>
                <a:latin typeface="Carlito"/>
                <a:cs typeface="Carlito"/>
              </a:rPr>
              <a:t> </a:t>
            </a:r>
            <a:r>
              <a:rPr sz="2600" spc="-10" dirty="0">
                <a:solidFill>
                  <a:srgbClr val="1F487C"/>
                </a:solidFill>
                <a:latin typeface="Carlito"/>
                <a:cs typeface="Carlito"/>
              </a:rPr>
              <a:t>coordination chemistry.</a:t>
            </a:r>
            <a:endParaRPr sz="2600">
              <a:latin typeface="Carlito"/>
              <a:cs typeface="Carlito"/>
            </a:endParaRPr>
          </a:p>
          <a:p>
            <a:pPr marL="38100" marR="169545">
              <a:lnSpc>
                <a:spcPct val="100000"/>
              </a:lnSpc>
              <a:spcBef>
                <a:spcPts val="625"/>
              </a:spcBef>
            </a:pPr>
            <a:r>
              <a:rPr sz="2600" dirty="0">
                <a:latin typeface="Carlito"/>
                <a:cs typeface="Carlito"/>
              </a:rPr>
              <a:t>Although</a:t>
            </a:r>
            <a:r>
              <a:rPr sz="2600" spc="-80" dirty="0">
                <a:latin typeface="Carlito"/>
                <a:cs typeface="Carlito"/>
              </a:rPr>
              <a:t> </a:t>
            </a:r>
            <a:r>
              <a:rPr sz="2600" spc="-105" dirty="0">
                <a:latin typeface="Carlito"/>
                <a:cs typeface="Carlito"/>
              </a:rPr>
              <a:t>Tassert</a:t>
            </a:r>
            <a:r>
              <a:rPr sz="2600" spc="-105" dirty="0">
                <a:latin typeface="Komatuna"/>
                <a:cs typeface="Komatuna"/>
              </a:rPr>
              <a:t>᾿</a:t>
            </a:r>
            <a:r>
              <a:rPr sz="2600" spc="-105" dirty="0">
                <a:latin typeface="Carlito"/>
                <a:cs typeface="Carlito"/>
              </a:rPr>
              <a:t>s</a:t>
            </a:r>
            <a:r>
              <a:rPr sz="2600" spc="-40" dirty="0">
                <a:latin typeface="Carlito"/>
                <a:cs typeface="Carlito"/>
              </a:rPr>
              <a:t> </a:t>
            </a:r>
            <a:r>
              <a:rPr sz="2600" dirty="0">
                <a:latin typeface="Carlito"/>
                <a:cs typeface="Carlito"/>
              </a:rPr>
              <a:t>discovery</a:t>
            </a:r>
            <a:r>
              <a:rPr sz="2600" spc="-55" dirty="0">
                <a:latin typeface="Carlito"/>
                <a:cs typeface="Carlito"/>
              </a:rPr>
              <a:t> </a:t>
            </a:r>
            <a:r>
              <a:rPr sz="2600" dirty="0">
                <a:latin typeface="Carlito"/>
                <a:cs typeface="Carlito"/>
              </a:rPr>
              <a:t>was</a:t>
            </a:r>
            <a:r>
              <a:rPr sz="2600" spc="-25" dirty="0">
                <a:latin typeface="Carlito"/>
                <a:cs typeface="Carlito"/>
              </a:rPr>
              <a:t> </a:t>
            </a:r>
            <a:r>
              <a:rPr sz="2600" spc="-10" dirty="0">
                <a:latin typeface="Carlito"/>
                <a:cs typeface="Carlito"/>
              </a:rPr>
              <a:t>accidental,</a:t>
            </a:r>
            <a:r>
              <a:rPr sz="2600" spc="-55" dirty="0">
                <a:latin typeface="Carlito"/>
                <a:cs typeface="Carlito"/>
              </a:rPr>
              <a:t> </a:t>
            </a:r>
            <a:r>
              <a:rPr sz="2600" dirty="0">
                <a:latin typeface="Carlito"/>
                <a:cs typeface="Carlito"/>
              </a:rPr>
              <a:t>he</a:t>
            </a:r>
            <a:r>
              <a:rPr sz="2600" spc="-35" dirty="0">
                <a:latin typeface="Carlito"/>
                <a:cs typeface="Carlito"/>
              </a:rPr>
              <a:t> </a:t>
            </a:r>
            <a:r>
              <a:rPr sz="2600" spc="-10" dirty="0">
                <a:latin typeface="Carlito"/>
                <a:cs typeface="Carlito"/>
              </a:rPr>
              <a:t>realized</a:t>
            </a:r>
            <a:r>
              <a:rPr sz="2600" spc="-55" dirty="0">
                <a:latin typeface="Carlito"/>
                <a:cs typeface="Carlito"/>
              </a:rPr>
              <a:t> </a:t>
            </a:r>
            <a:r>
              <a:rPr sz="2600" spc="-20" dirty="0">
                <a:latin typeface="Carlito"/>
                <a:cs typeface="Carlito"/>
              </a:rPr>
              <a:t>that </a:t>
            </a:r>
            <a:r>
              <a:rPr sz="2600" dirty="0">
                <a:latin typeface="Carlito"/>
                <a:cs typeface="Carlito"/>
              </a:rPr>
              <a:t>there</a:t>
            </a:r>
            <a:r>
              <a:rPr sz="2600" spc="-55" dirty="0">
                <a:latin typeface="Carlito"/>
                <a:cs typeface="Carlito"/>
              </a:rPr>
              <a:t> </a:t>
            </a:r>
            <a:r>
              <a:rPr sz="2600" dirty="0">
                <a:latin typeface="Carlito"/>
                <a:cs typeface="Carlito"/>
              </a:rPr>
              <a:t>was</a:t>
            </a:r>
            <a:r>
              <a:rPr sz="2600" spc="-35" dirty="0">
                <a:latin typeface="Carlito"/>
                <a:cs typeface="Carlito"/>
              </a:rPr>
              <a:t> </a:t>
            </a:r>
            <a:r>
              <a:rPr sz="2600" dirty="0">
                <a:latin typeface="Carlito"/>
                <a:cs typeface="Carlito"/>
              </a:rPr>
              <a:t>something</a:t>
            </a:r>
            <a:r>
              <a:rPr sz="2600" spc="-35" dirty="0">
                <a:latin typeface="Carlito"/>
                <a:cs typeface="Carlito"/>
              </a:rPr>
              <a:t> </a:t>
            </a:r>
            <a:r>
              <a:rPr sz="2600" dirty="0">
                <a:latin typeface="Carlito"/>
                <a:cs typeface="Carlito"/>
              </a:rPr>
              <a:t>new</a:t>
            </a:r>
            <a:r>
              <a:rPr sz="2600" spc="-50" dirty="0">
                <a:latin typeface="Carlito"/>
                <a:cs typeface="Carlito"/>
              </a:rPr>
              <a:t> </a:t>
            </a:r>
            <a:r>
              <a:rPr sz="2600" dirty="0">
                <a:latin typeface="Carlito"/>
                <a:cs typeface="Carlito"/>
              </a:rPr>
              <a:t>and</a:t>
            </a:r>
            <a:r>
              <a:rPr sz="2600" spc="-30" dirty="0">
                <a:latin typeface="Carlito"/>
                <a:cs typeface="Carlito"/>
              </a:rPr>
              <a:t> </a:t>
            </a:r>
            <a:r>
              <a:rPr sz="2600" dirty="0">
                <a:latin typeface="Carlito"/>
                <a:cs typeface="Carlito"/>
              </a:rPr>
              <a:t>certainly</a:t>
            </a:r>
            <a:r>
              <a:rPr sz="2600" spc="-45" dirty="0">
                <a:latin typeface="Carlito"/>
                <a:cs typeface="Carlito"/>
              </a:rPr>
              <a:t> </a:t>
            </a:r>
            <a:r>
              <a:rPr sz="2600" dirty="0">
                <a:latin typeface="Carlito"/>
                <a:cs typeface="Carlito"/>
              </a:rPr>
              <a:t>no</a:t>
            </a:r>
            <a:r>
              <a:rPr sz="2600" spc="-30" dirty="0">
                <a:latin typeface="Carlito"/>
                <a:cs typeface="Carlito"/>
              </a:rPr>
              <a:t> </a:t>
            </a:r>
            <a:r>
              <a:rPr sz="2600" spc="-10" dirty="0">
                <a:latin typeface="Carlito"/>
                <a:cs typeface="Carlito"/>
              </a:rPr>
              <a:t>accident,</a:t>
            </a:r>
            <a:endParaRPr sz="2600">
              <a:latin typeface="Carlito"/>
              <a:cs typeface="Carli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2700">
              <a:lnSpc>
                <a:spcPts val="1430"/>
              </a:lnSpc>
            </a:pPr>
            <a:r>
              <a:rPr spc="-25" dirty="0"/>
              <a:t>17</a:t>
            </a:r>
          </a:p>
        </p:txBody>
      </p:sp>
      <p:sp>
        <p:nvSpPr>
          <p:cNvPr id="2" name="object 2"/>
          <p:cNvSpPr txBox="1">
            <a:spLocks noGrp="1"/>
          </p:cNvSpPr>
          <p:nvPr>
            <p:ph type="title"/>
          </p:nvPr>
        </p:nvSpPr>
        <p:spPr>
          <a:xfrm>
            <a:off x="205740" y="200355"/>
            <a:ext cx="8562340" cy="2642235"/>
          </a:xfrm>
          <a:prstGeom prst="rect">
            <a:avLst/>
          </a:prstGeom>
        </p:spPr>
        <p:txBody>
          <a:bodyPr vert="horz" wrap="square" lIns="0" tIns="52705" rIns="0" bIns="0" rtlCol="0">
            <a:spAutoFit/>
          </a:bodyPr>
          <a:lstStyle/>
          <a:p>
            <a:pPr marL="38100" marR="30480">
              <a:lnSpc>
                <a:spcPct val="90000"/>
              </a:lnSpc>
              <a:spcBef>
                <a:spcPts val="415"/>
              </a:spcBef>
            </a:pPr>
            <a:r>
              <a:rPr sz="2600" spc="-100" dirty="0">
                <a:solidFill>
                  <a:srgbClr val="FF0000"/>
                </a:solidFill>
              </a:rPr>
              <a:t>Tassaert</a:t>
            </a:r>
            <a:r>
              <a:rPr sz="2600" spc="-100" dirty="0">
                <a:solidFill>
                  <a:srgbClr val="FF0000"/>
                </a:solidFill>
                <a:latin typeface="Komatuna"/>
                <a:cs typeface="Komatuna"/>
              </a:rPr>
              <a:t>’</a:t>
            </a:r>
            <a:r>
              <a:rPr sz="2600" spc="-100" dirty="0">
                <a:solidFill>
                  <a:srgbClr val="FF0000"/>
                </a:solidFill>
              </a:rPr>
              <a:t>s</a:t>
            </a:r>
            <a:r>
              <a:rPr sz="2600" spc="-50" dirty="0">
                <a:solidFill>
                  <a:srgbClr val="FF0000"/>
                </a:solidFill>
              </a:rPr>
              <a:t> </a:t>
            </a:r>
            <a:r>
              <a:rPr sz="2600" spc="-10" dirty="0"/>
              <a:t>experimental</a:t>
            </a:r>
            <a:r>
              <a:rPr sz="2600" spc="-80" dirty="0"/>
              <a:t> </a:t>
            </a:r>
            <a:r>
              <a:rPr sz="2600" dirty="0"/>
              <a:t>observations</a:t>
            </a:r>
            <a:r>
              <a:rPr sz="2600" spc="-55" dirty="0"/>
              <a:t> </a:t>
            </a:r>
            <a:r>
              <a:rPr sz="2600" dirty="0"/>
              <a:t>could</a:t>
            </a:r>
            <a:r>
              <a:rPr sz="2600" spc="-30" dirty="0"/>
              <a:t> </a:t>
            </a:r>
            <a:r>
              <a:rPr sz="2600" dirty="0"/>
              <a:t>not</a:t>
            </a:r>
            <a:r>
              <a:rPr sz="2600" spc="-30" dirty="0"/>
              <a:t> </a:t>
            </a:r>
            <a:r>
              <a:rPr sz="2600" dirty="0"/>
              <a:t>be</a:t>
            </a:r>
            <a:r>
              <a:rPr sz="2600" spc="-40" dirty="0"/>
              <a:t> </a:t>
            </a:r>
            <a:r>
              <a:rPr sz="2600" dirty="0"/>
              <a:t>explained</a:t>
            </a:r>
            <a:r>
              <a:rPr sz="2600" spc="-80" dirty="0"/>
              <a:t> </a:t>
            </a:r>
            <a:r>
              <a:rPr sz="2600" spc="-25" dirty="0"/>
              <a:t>on </a:t>
            </a:r>
            <a:r>
              <a:rPr sz="2600" dirty="0"/>
              <a:t>the</a:t>
            </a:r>
            <a:r>
              <a:rPr sz="2600" spc="-35" dirty="0"/>
              <a:t> </a:t>
            </a:r>
            <a:r>
              <a:rPr sz="2600" dirty="0"/>
              <a:t>basis</a:t>
            </a:r>
            <a:r>
              <a:rPr sz="2600" spc="-45" dirty="0"/>
              <a:t> </a:t>
            </a:r>
            <a:r>
              <a:rPr sz="2600" dirty="0"/>
              <a:t>of</a:t>
            </a:r>
            <a:r>
              <a:rPr sz="2600" spc="-25" dirty="0"/>
              <a:t> </a:t>
            </a:r>
            <a:r>
              <a:rPr sz="2600" dirty="0"/>
              <a:t>the</a:t>
            </a:r>
            <a:r>
              <a:rPr sz="2600" spc="-40" dirty="0"/>
              <a:t> </a:t>
            </a:r>
            <a:r>
              <a:rPr sz="2600" dirty="0"/>
              <a:t>chemical</a:t>
            </a:r>
            <a:r>
              <a:rPr sz="2600" spc="-50" dirty="0"/>
              <a:t> </a:t>
            </a:r>
            <a:r>
              <a:rPr sz="2600" dirty="0"/>
              <a:t>theory</a:t>
            </a:r>
            <a:r>
              <a:rPr sz="2600" spc="-25" dirty="0"/>
              <a:t> </a:t>
            </a:r>
            <a:r>
              <a:rPr sz="2600" dirty="0"/>
              <a:t>available</a:t>
            </a:r>
            <a:r>
              <a:rPr sz="2600" spc="-25" dirty="0"/>
              <a:t> </a:t>
            </a:r>
            <a:r>
              <a:rPr sz="2600" dirty="0"/>
              <a:t>at</a:t>
            </a:r>
            <a:r>
              <a:rPr sz="2600" spc="-25" dirty="0"/>
              <a:t> </a:t>
            </a:r>
            <a:r>
              <a:rPr sz="2600" dirty="0"/>
              <a:t>that</a:t>
            </a:r>
            <a:r>
              <a:rPr sz="2600" spc="-25" dirty="0"/>
              <a:t> </a:t>
            </a:r>
            <a:r>
              <a:rPr sz="2600" dirty="0"/>
              <a:t>time.</a:t>
            </a:r>
            <a:r>
              <a:rPr sz="2600" spc="-40" dirty="0"/>
              <a:t> </a:t>
            </a:r>
            <a:r>
              <a:rPr sz="2600" dirty="0"/>
              <a:t>It</a:t>
            </a:r>
            <a:r>
              <a:rPr sz="2600" spc="-25" dirty="0"/>
              <a:t> was </a:t>
            </a:r>
            <a:r>
              <a:rPr sz="2600" dirty="0"/>
              <a:t>necessary</a:t>
            </a:r>
            <a:r>
              <a:rPr sz="2600" spc="-65" dirty="0"/>
              <a:t> </a:t>
            </a:r>
            <a:r>
              <a:rPr sz="2600" dirty="0"/>
              <a:t>to</a:t>
            </a:r>
            <a:r>
              <a:rPr sz="2600" spc="-25" dirty="0"/>
              <a:t> </a:t>
            </a:r>
            <a:r>
              <a:rPr sz="2600" spc="-10" dirty="0"/>
              <a:t>understand</a:t>
            </a:r>
            <a:r>
              <a:rPr sz="2600" spc="-55" dirty="0"/>
              <a:t> </a:t>
            </a:r>
            <a:r>
              <a:rPr sz="2600" dirty="0"/>
              <a:t>how</a:t>
            </a:r>
            <a:r>
              <a:rPr sz="2600" spc="-25" dirty="0"/>
              <a:t> </a:t>
            </a:r>
            <a:r>
              <a:rPr sz="2600" dirty="0"/>
              <a:t>CoCl</a:t>
            </a:r>
            <a:r>
              <a:rPr sz="2550" baseline="-21241" dirty="0"/>
              <a:t>3</a:t>
            </a:r>
            <a:r>
              <a:rPr sz="2550" spc="270" baseline="-21241" dirty="0"/>
              <a:t> </a:t>
            </a:r>
            <a:r>
              <a:rPr sz="2600" dirty="0"/>
              <a:t>and</a:t>
            </a:r>
            <a:r>
              <a:rPr sz="2600" spc="-30" dirty="0"/>
              <a:t> </a:t>
            </a:r>
            <a:r>
              <a:rPr sz="2600" dirty="0"/>
              <a:t>NH</a:t>
            </a:r>
            <a:r>
              <a:rPr sz="2550" baseline="-21241" dirty="0"/>
              <a:t>3</a:t>
            </a:r>
            <a:r>
              <a:rPr sz="2550" spc="270" baseline="-21241" dirty="0"/>
              <a:t> </a:t>
            </a:r>
            <a:r>
              <a:rPr sz="2600" dirty="0"/>
              <a:t>each</a:t>
            </a:r>
            <a:r>
              <a:rPr sz="2600" spc="-40" dirty="0"/>
              <a:t> </a:t>
            </a:r>
            <a:r>
              <a:rPr sz="2600" dirty="0"/>
              <a:t>a</a:t>
            </a:r>
            <a:r>
              <a:rPr sz="2600" spc="-20" dirty="0"/>
              <a:t> </a:t>
            </a:r>
            <a:r>
              <a:rPr sz="2600" spc="-10" dirty="0"/>
              <a:t>stable </a:t>
            </a:r>
            <a:r>
              <a:rPr sz="2600" dirty="0"/>
              <a:t>compound</a:t>
            </a:r>
            <a:r>
              <a:rPr sz="2600" spc="-60" dirty="0"/>
              <a:t> </a:t>
            </a:r>
            <a:r>
              <a:rPr sz="2600" dirty="0"/>
              <a:t>of</a:t>
            </a:r>
            <a:r>
              <a:rPr sz="2600" spc="-45" dirty="0"/>
              <a:t> </a:t>
            </a:r>
            <a:r>
              <a:rPr sz="2600" dirty="0"/>
              <a:t>presumably</a:t>
            </a:r>
            <a:r>
              <a:rPr sz="2600" spc="-70" dirty="0"/>
              <a:t> </a:t>
            </a:r>
            <a:r>
              <a:rPr sz="2600" spc="-10" dirty="0"/>
              <a:t>saturated</a:t>
            </a:r>
            <a:r>
              <a:rPr sz="2600" spc="-80" dirty="0"/>
              <a:t> </a:t>
            </a:r>
            <a:r>
              <a:rPr sz="2600" dirty="0"/>
              <a:t>valence,</a:t>
            </a:r>
            <a:r>
              <a:rPr sz="2600" spc="-70" dirty="0"/>
              <a:t> </a:t>
            </a:r>
            <a:r>
              <a:rPr sz="2600" dirty="0"/>
              <a:t>could</a:t>
            </a:r>
            <a:r>
              <a:rPr sz="2600" spc="-55" dirty="0"/>
              <a:t> </a:t>
            </a:r>
            <a:r>
              <a:rPr sz="2600" dirty="0"/>
              <a:t>combine</a:t>
            </a:r>
            <a:r>
              <a:rPr sz="2600" spc="-55" dirty="0"/>
              <a:t> </a:t>
            </a:r>
            <a:r>
              <a:rPr sz="2600" spc="-25" dirty="0"/>
              <a:t>to </a:t>
            </a:r>
            <a:r>
              <a:rPr sz="2600" dirty="0"/>
              <a:t>make</a:t>
            </a:r>
            <a:r>
              <a:rPr sz="2600" spc="-75" dirty="0"/>
              <a:t> </a:t>
            </a:r>
            <a:r>
              <a:rPr sz="2600" dirty="0"/>
              <a:t>yet</a:t>
            </a:r>
            <a:r>
              <a:rPr sz="2600" spc="-60" dirty="0"/>
              <a:t> </a:t>
            </a:r>
            <a:r>
              <a:rPr sz="2600" dirty="0"/>
              <a:t>another</a:t>
            </a:r>
            <a:r>
              <a:rPr sz="2600" spc="-55" dirty="0"/>
              <a:t> </a:t>
            </a:r>
            <a:r>
              <a:rPr sz="2600" dirty="0"/>
              <a:t>very</a:t>
            </a:r>
            <a:r>
              <a:rPr sz="2600" spc="-75" dirty="0"/>
              <a:t> </a:t>
            </a:r>
            <a:r>
              <a:rPr sz="2600" dirty="0"/>
              <a:t>stable</a:t>
            </a:r>
            <a:r>
              <a:rPr sz="2600" spc="-80" dirty="0"/>
              <a:t> </a:t>
            </a:r>
            <a:r>
              <a:rPr sz="2600" spc="-10" dirty="0"/>
              <a:t>compound.</a:t>
            </a:r>
            <a:endParaRPr sz="2600">
              <a:latin typeface="Komatuna"/>
              <a:cs typeface="Komatuna"/>
            </a:endParaRPr>
          </a:p>
          <a:p>
            <a:pPr marL="38100" marR="182880">
              <a:lnSpc>
                <a:spcPts val="2810"/>
              </a:lnSpc>
              <a:spcBef>
                <a:spcPts val="670"/>
              </a:spcBef>
            </a:pPr>
            <a:r>
              <a:rPr sz="2600" dirty="0"/>
              <a:t>The</a:t>
            </a:r>
            <a:r>
              <a:rPr sz="2600" spc="-55" dirty="0"/>
              <a:t> </a:t>
            </a:r>
            <a:r>
              <a:rPr sz="2600" dirty="0"/>
              <a:t>answer</a:t>
            </a:r>
            <a:r>
              <a:rPr sz="2600" spc="-45" dirty="0"/>
              <a:t> </a:t>
            </a:r>
            <a:r>
              <a:rPr sz="2600" dirty="0"/>
              <a:t>was</a:t>
            </a:r>
            <a:r>
              <a:rPr sz="2600" spc="-45" dirty="0"/>
              <a:t> </a:t>
            </a:r>
            <a:r>
              <a:rPr sz="2600" dirty="0"/>
              <a:t>not</a:t>
            </a:r>
            <a:r>
              <a:rPr sz="2600" spc="-35" dirty="0"/>
              <a:t> </a:t>
            </a:r>
            <a:r>
              <a:rPr sz="2600" dirty="0"/>
              <a:t>to</a:t>
            </a:r>
            <a:r>
              <a:rPr sz="2600" spc="-40" dirty="0"/>
              <a:t> </a:t>
            </a:r>
            <a:r>
              <a:rPr sz="2600" dirty="0"/>
              <a:t>be</a:t>
            </a:r>
            <a:r>
              <a:rPr sz="2600" spc="-55" dirty="0"/>
              <a:t> </a:t>
            </a:r>
            <a:r>
              <a:rPr sz="2600" dirty="0"/>
              <a:t>found</a:t>
            </a:r>
            <a:r>
              <a:rPr sz="2600" spc="-50" dirty="0"/>
              <a:t> </a:t>
            </a:r>
            <a:r>
              <a:rPr sz="2600" dirty="0"/>
              <a:t>until</a:t>
            </a:r>
            <a:r>
              <a:rPr sz="2600" spc="-35" dirty="0"/>
              <a:t> </a:t>
            </a:r>
            <a:r>
              <a:rPr sz="2600" spc="-10" dirty="0"/>
              <a:t>approximately</a:t>
            </a:r>
            <a:r>
              <a:rPr sz="2600" spc="-60" dirty="0"/>
              <a:t> </a:t>
            </a:r>
            <a:r>
              <a:rPr sz="2600" dirty="0"/>
              <a:t>100</a:t>
            </a:r>
            <a:r>
              <a:rPr sz="2600" spc="-60" dirty="0"/>
              <a:t> </a:t>
            </a:r>
            <a:r>
              <a:rPr sz="2600" spc="-10" dirty="0"/>
              <a:t>years later.</a:t>
            </a:r>
            <a:endParaRPr sz="2600"/>
          </a:p>
        </p:txBody>
      </p:sp>
      <p:sp>
        <p:nvSpPr>
          <p:cNvPr id="3" name="object 3"/>
          <p:cNvSpPr txBox="1"/>
          <p:nvPr/>
        </p:nvSpPr>
        <p:spPr>
          <a:xfrm>
            <a:off x="231140" y="3296234"/>
            <a:ext cx="8585835" cy="2461260"/>
          </a:xfrm>
          <a:prstGeom prst="rect">
            <a:avLst/>
          </a:prstGeom>
        </p:spPr>
        <p:txBody>
          <a:bodyPr vert="horz" wrap="square" lIns="0" tIns="13335" rIns="0" bIns="0" rtlCol="0">
            <a:spAutoFit/>
          </a:bodyPr>
          <a:lstStyle/>
          <a:p>
            <a:pPr marR="110489" algn="ctr">
              <a:lnSpc>
                <a:spcPct val="100000"/>
              </a:lnSpc>
              <a:spcBef>
                <a:spcPts val="105"/>
              </a:spcBef>
            </a:pPr>
            <a:r>
              <a:rPr sz="3200" b="1" u="sng" spc="-10" dirty="0">
                <a:uFill>
                  <a:solidFill>
                    <a:srgbClr val="000000"/>
                  </a:solidFill>
                </a:uFill>
                <a:latin typeface="Carlito"/>
                <a:cs typeface="Carlito"/>
              </a:rPr>
              <a:t>Preparation</a:t>
            </a:r>
            <a:r>
              <a:rPr sz="3200" b="1" u="sng" spc="-60" dirty="0">
                <a:uFill>
                  <a:solidFill>
                    <a:srgbClr val="000000"/>
                  </a:solidFill>
                </a:uFill>
                <a:latin typeface="Carlito"/>
                <a:cs typeface="Carlito"/>
              </a:rPr>
              <a:t> </a:t>
            </a:r>
            <a:r>
              <a:rPr sz="3200" b="1" u="sng" dirty="0">
                <a:uFill>
                  <a:solidFill>
                    <a:srgbClr val="000000"/>
                  </a:solidFill>
                </a:uFill>
                <a:latin typeface="Carlito"/>
                <a:cs typeface="Carlito"/>
              </a:rPr>
              <a:t>and</a:t>
            </a:r>
            <a:r>
              <a:rPr sz="3200" b="1" u="sng" spc="-65" dirty="0">
                <a:uFill>
                  <a:solidFill>
                    <a:srgbClr val="000000"/>
                  </a:solidFill>
                </a:uFill>
                <a:latin typeface="Carlito"/>
                <a:cs typeface="Carlito"/>
              </a:rPr>
              <a:t> </a:t>
            </a:r>
            <a:r>
              <a:rPr sz="3200" b="1" u="sng" spc="-10" dirty="0">
                <a:uFill>
                  <a:solidFill>
                    <a:srgbClr val="000000"/>
                  </a:solidFill>
                </a:uFill>
                <a:latin typeface="Carlito"/>
                <a:cs typeface="Carlito"/>
              </a:rPr>
              <a:t>Properties</a:t>
            </a:r>
            <a:endParaRPr sz="3200">
              <a:latin typeface="Carlito"/>
              <a:cs typeface="Carlito"/>
            </a:endParaRPr>
          </a:p>
          <a:p>
            <a:pPr>
              <a:lnSpc>
                <a:spcPct val="100000"/>
              </a:lnSpc>
              <a:spcBef>
                <a:spcPts val="185"/>
              </a:spcBef>
            </a:pPr>
            <a:endParaRPr sz="3200">
              <a:latin typeface="Carlito"/>
              <a:cs typeface="Carlito"/>
            </a:endParaRPr>
          </a:p>
          <a:p>
            <a:pPr marL="12700" marR="5080">
              <a:lnSpc>
                <a:spcPct val="90000"/>
              </a:lnSpc>
              <a:spcBef>
                <a:spcPts val="5"/>
              </a:spcBef>
            </a:pPr>
            <a:r>
              <a:rPr sz="2600" dirty="0">
                <a:latin typeface="Carlito"/>
                <a:cs typeface="Carlito"/>
              </a:rPr>
              <a:t>The</a:t>
            </a:r>
            <a:r>
              <a:rPr sz="2600" spc="-80" dirty="0">
                <a:latin typeface="Carlito"/>
                <a:cs typeface="Carlito"/>
              </a:rPr>
              <a:t> </a:t>
            </a:r>
            <a:r>
              <a:rPr sz="2600" spc="-10" dirty="0">
                <a:latin typeface="Carlito"/>
                <a:cs typeface="Carlito"/>
              </a:rPr>
              <a:t>preparation</a:t>
            </a:r>
            <a:r>
              <a:rPr sz="2600" spc="-80" dirty="0">
                <a:latin typeface="Carlito"/>
                <a:cs typeface="Carlito"/>
              </a:rPr>
              <a:t> </a:t>
            </a:r>
            <a:r>
              <a:rPr sz="2600" dirty="0">
                <a:latin typeface="Carlito"/>
                <a:cs typeface="Carlito"/>
              </a:rPr>
              <a:t>of</a:t>
            </a:r>
            <a:r>
              <a:rPr sz="2600" spc="-55" dirty="0">
                <a:latin typeface="Carlito"/>
                <a:cs typeface="Carlito"/>
              </a:rPr>
              <a:t> </a:t>
            </a:r>
            <a:r>
              <a:rPr sz="2600" dirty="0">
                <a:latin typeface="Carlito"/>
                <a:cs typeface="Carlito"/>
              </a:rPr>
              <a:t>metal</a:t>
            </a:r>
            <a:r>
              <a:rPr sz="2600" spc="-65" dirty="0">
                <a:latin typeface="Carlito"/>
                <a:cs typeface="Carlito"/>
              </a:rPr>
              <a:t> </a:t>
            </a:r>
            <a:r>
              <a:rPr sz="2600" spc="-10" dirty="0">
                <a:latin typeface="Carlito"/>
                <a:cs typeface="Carlito"/>
              </a:rPr>
              <a:t>complexes</a:t>
            </a:r>
            <a:r>
              <a:rPr sz="2600" spc="-80" dirty="0">
                <a:latin typeface="Carlito"/>
                <a:cs typeface="Carlito"/>
              </a:rPr>
              <a:t> </a:t>
            </a:r>
            <a:r>
              <a:rPr sz="2600" dirty="0">
                <a:latin typeface="Carlito"/>
                <a:cs typeface="Carlito"/>
              </a:rPr>
              <a:t>generally</a:t>
            </a:r>
            <a:r>
              <a:rPr sz="2600" spc="-80" dirty="0">
                <a:latin typeface="Carlito"/>
                <a:cs typeface="Carlito"/>
              </a:rPr>
              <a:t> </a:t>
            </a:r>
            <a:r>
              <a:rPr sz="2600" spc="-10" dirty="0">
                <a:latin typeface="Carlito"/>
                <a:cs typeface="Carlito"/>
              </a:rPr>
              <a:t>involves</a:t>
            </a:r>
            <a:r>
              <a:rPr sz="2600" spc="-65" dirty="0">
                <a:latin typeface="Carlito"/>
                <a:cs typeface="Carlito"/>
              </a:rPr>
              <a:t> </a:t>
            </a:r>
            <a:r>
              <a:rPr sz="2600" spc="-25" dirty="0">
                <a:latin typeface="Carlito"/>
                <a:cs typeface="Carlito"/>
              </a:rPr>
              <a:t>the </a:t>
            </a:r>
            <a:r>
              <a:rPr sz="2600" dirty="0">
                <a:latin typeface="Carlito"/>
                <a:cs typeface="Carlito"/>
              </a:rPr>
              <a:t>reaction</a:t>
            </a:r>
            <a:r>
              <a:rPr sz="2600" spc="-45" dirty="0">
                <a:latin typeface="Carlito"/>
                <a:cs typeface="Carlito"/>
              </a:rPr>
              <a:t> </a:t>
            </a:r>
            <a:r>
              <a:rPr sz="2600" dirty="0">
                <a:latin typeface="Carlito"/>
                <a:cs typeface="Carlito"/>
              </a:rPr>
              <a:t>between</a:t>
            </a:r>
            <a:r>
              <a:rPr sz="2600" spc="-70" dirty="0">
                <a:latin typeface="Carlito"/>
                <a:cs typeface="Carlito"/>
              </a:rPr>
              <a:t> </a:t>
            </a:r>
            <a:r>
              <a:rPr sz="2600" dirty="0">
                <a:latin typeface="Carlito"/>
                <a:cs typeface="Carlito"/>
              </a:rPr>
              <a:t>a</a:t>
            </a:r>
            <a:r>
              <a:rPr sz="2600" spc="-35" dirty="0">
                <a:latin typeface="Carlito"/>
                <a:cs typeface="Carlito"/>
              </a:rPr>
              <a:t> </a:t>
            </a:r>
            <a:r>
              <a:rPr sz="2600" dirty="0">
                <a:latin typeface="Carlito"/>
                <a:cs typeface="Carlito"/>
              </a:rPr>
              <a:t>salt</a:t>
            </a:r>
            <a:r>
              <a:rPr sz="2600" spc="-35" dirty="0">
                <a:latin typeface="Carlito"/>
                <a:cs typeface="Carlito"/>
              </a:rPr>
              <a:t> </a:t>
            </a:r>
            <a:r>
              <a:rPr sz="2600" dirty="0">
                <a:latin typeface="Carlito"/>
                <a:cs typeface="Carlito"/>
              </a:rPr>
              <a:t>and</a:t>
            </a:r>
            <a:r>
              <a:rPr sz="2600" spc="-45" dirty="0">
                <a:latin typeface="Carlito"/>
                <a:cs typeface="Carlito"/>
              </a:rPr>
              <a:t> </a:t>
            </a:r>
            <a:r>
              <a:rPr sz="2600" dirty="0">
                <a:latin typeface="Carlito"/>
                <a:cs typeface="Carlito"/>
              </a:rPr>
              <a:t>some</a:t>
            </a:r>
            <a:r>
              <a:rPr sz="2600" spc="-55" dirty="0">
                <a:latin typeface="Carlito"/>
                <a:cs typeface="Carlito"/>
              </a:rPr>
              <a:t> </a:t>
            </a:r>
            <a:r>
              <a:rPr sz="2600" dirty="0">
                <a:latin typeface="Carlito"/>
                <a:cs typeface="Carlito"/>
              </a:rPr>
              <a:t>other</a:t>
            </a:r>
            <a:r>
              <a:rPr sz="2600" spc="-40" dirty="0">
                <a:latin typeface="Carlito"/>
                <a:cs typeface="Carlito"/>
              </a:rPr>
              <a:t> </a:t>
            </a:r>
            <a:r>
              <a:rPr sz="2600" dirty="0">
                <a:latin typeface="Carlito"/>
                <a:cs typeface="Carlito"/>
              </a:rPr>
              <a:t>molecule</a:t>
            </a:r>
            <a:r>
              <a:rPr sz="2600" spc="-45" dirty="0">
                <a:latin typeface="Carlito"/>
                <a:cs typeface="Carlito"/>
              </a:rPr>
              <a:t> </a:t>
            </a:r>
            <a:r>
              <a:rPr sz="2600" dirty="0">
                <a:latin typeface="Carlito"/>
                <a:cs typeface="Carlito"/>
              </a:rPr>
              <a:t>or</a:t>
            </a:r>
            <a:r>
              <a:rPr sz="2600" spc="-35" dirty="0">
                <a:latin typeface="Carlito"/>
                <a:cs typeface="Carlito"/>
              </a:rPr>
              <a:t> </a:t>
            </a:r>
            <a:r>
              <a:rPr sz="2600" dirty="0">
                <a:latin typeface="Carlito"/>
                <a:cs typeface="Carlito"/>
              </a:rPr>
              <a:t>ion.</a:t>
            </a:r>
            <a:r>
              <a:rPr sz="2600" spc="-30" dirty="0">
                <a:latin typeface="Carlito"/>
                <a:cs typeface="Carlito"/>
              </a:rPr>
              <a:t> </a:t>
            </a:r>
            <a:r>
              <a:rPr sz="2600" dirty="0">
                <a:latin typeface="Carlito"/>
                <a:cs typeface="Carlito"/>
              </a:rPr>
              <a:t>At</a:t>
            </a:r>
            <a:r>
              <a:rPr sz="2600" spc="-50" dirty="0">
                <a:latin typeface="Carlito"/>
                <a:cs typeface="Carlito"/>
              </a:rPr>
              <a:t> </a:t>
            </a:r>
            <a:r>
              <a:rPr sz="2600" spc="-10" dirty="0">
                <a:latin typeface="Carlito"/>
                <a:cs typeface="Carlito"/>
              </a:rPr>
              <a:t>first </a:t>
            </a:r>
            <a:r>
              <a:rPr sz="2600" dirty="0">
                <a:latin typeface="Carlito"/>
                <a:cs typeface="Carlito"/>
              </a:rPr>
              <a:t>each</a:t>
            </a:r>
            <a:r>
              <a:rPr sz="2600" spc="-55" dirty="0">
                <a:latin typeface="Carlito"/>
                <a:cs typeface="Carlito"/>
              </a:rPr>
              <a:t> </a:t>
            </a:r>
            <a:r>
              <a:rPr sz="2600" dirty="0">
                <a:latin typeface="Carlito"/>
                <a:cs typeface="Carlito"/>
              </a:rPr>
              <a:t>compound</a:t>
            </a:r>
            <a:r>
              <a:rPr sz="2600" spc="-55" dirty="0">
                <a:latin typeface="Carlito"/>
                <a:cs typeface="Carlito"/>
              </a:rPr>
              <a:t> </a:t>
            </a:r>
            <a:r>
              <a:rPr sz="2600" dirty="0">
                <a:latin typeface="Carlito"/>
                <a:cs typeface="Carlito"/>
              </a:rPr>
              <a:t>was</a:t>
            </a:r>
            <a:r>
              <a:rPr sz="2600" spc="-45" dirty="0">
                <a:latin typeface="Carlito"/>
                <a:cs typeface="Carlito"/>
              </a:rPr>
              <a:t> </a:t>
            </a:r>
            <a:r>
              <a:rPr sz="2600" dirty="0">
                <a:latin typeface="Carlito"/>
                <a:cs typeface="Carlito"/>
              </a:rPr>
              <a:t>named</a:t>
            </a:r>
            <a:r>
              <a:rPr sz="2600" spc="-60" dirty="0">
                <a:latin typeface="Carlito"/>
                <a:cs typeface="Carlito"/>
              </a:rPr>
              <a:t> </a:t>
            </a:r>
            <a:r>
              <a:rPr sz="2600" dirty="0">
                <a:latin typeface="Carlito"/>
                <a:cs typeface="Carlito"/>
              </a:rPr>
              <a:t>after</a:t>
            </a:r>
            <a:r>
              <a:rPr sz="2600" spc="-45" dirty="0">
                <a:latin typeface="Carlito"/>
                <a:cs typeface="Carlito"/>
              </a:rPr>
              <a:t> </a:t>
            </a:r>
            <a:r>
              <a:rPr sz="2600" dirty="0">
                <a:latin typeface="Carlito"/>
                <a:cs typeface="Carlito"/>
              </a:rPr>
              <a:t>the</a:t>
            </a:r>
            <a:r>
              <a:rPr sz="2600" spc="-50" dirty="0">
                <a:latin typeface="Carlito"/>
                <a:cs typeface="Carlito"/>
              </a:rPr>
              <a:t> </a:t>
            </a:r>
            <a:r>
              <a:rPr sz="2600" dirty="0">
                <a:latin typeface="Carlito"/>
                <a:cs typeface="Carlito"/>
              </a:rPr>
              <a:t>chemist</a:t>
            </a:r>
            <a:r>
              <a:rPr sz="2600" spc="-65" dirty="0">
                <a:latin typeface="Carlito"/>
                <a:cs typeface="Carlito"/>
              </a:rPr>
              <a:t> </a:t>
            </a:r>
            <a:r>
              <a:rPr sz="2600" dirty="0">
                <a:latin typeface="Carlito"/>
                <a:cs typeface="Carlito"/>
              </a:rPr>
              <a:t>who</a:t>
            </a:r>
            <a:r>
              <a:rPr sz="2600" spc="-45" dirty="0">
                <a:latin typeface="Carlito"/>
                <a:cs typeface="Carlito"/>
              </a:rPr>
              <a:t> </a:t>
            </a:r>
            <a:r>
              <a:rPr sz="2600" spc="-10" dirty="0">
                <a:latin typeface="Carlito"/>
                <a:cs typeface="Carlito"/>
              </a:rPr>
              <a:t>originally </a:t>
            </a:r>
            <a:r>
              <a:rPr sz="2600" dirty="0">
                <a:latin typeface="Carlito"/>
                <a:cs typeface="Carlito"/>
              </a:rPr>
              <a:t>prepared</a:t>
            </a:r>
            <a:r>
              <a:rPr sz="2600" spc="-60" dirty="0">
                <a:latin typeface="Carlito"/>
                <a:cs typeface="Carlito"/>
              </a:rPr>
              <a:t> </a:t>
            </a:r>
            <a:r>
              <a:rPr sz="2600" dirty="0">
                <a:latin typeface="Carlito"/>
                <a:cs typeface="Carlito"/>
              </a:rPr>
              <a:t>it</a:t>
            </a:r>
            <a:r>
              <a:rPr sz="2600" spc="-35" dirty="0">
                <a:latin typeface="Carlito"/>
                <a:cs typeface="Carlito"/>
              </a:rPr>
              <a:t> </a:t>
            </a:r>
            <a:r>
              <a:rPr sz="2600" dirty="0">
                <a:latin typeface="Carlito"/>
                <a:cs typeface="Carlito"/>
              </a:rPr>
              <a:t>as</a:t>
            </a:r>
            <a:r>
              <a:rPr sz="2600" spc="-35" dirty="0">
                <a:latin typeface="Carlito"/>
                <a:cs typeface="Carlito"/>
              </a:rPr>
              <a:t> </a:t>
            </a:r>
            <a:r>
              <a:rPr sz="2600" dirty="0">
                <a:latin typeface="Carlito"/>
                <a:cs typeface="Carlito"/>
              </a:rPr>
              <a:t>shown</a:t>
            </a:r>
            <a:r>
              <a:rPr sz="2600" spc="-50" dirty="0">
                <a:latin typeface="Carlito"/>
                <a:cs typeface="Carlito"/>
              </a:rPr>
              <a:t> </a:t>
            </a:r>
            <a:r>
              <a:rPr sz="2600" dirty="0">
                <a:latin typeface="Carlito"/>
                <a:cs typeface="Carlito"/>
              </a:rPr>
              <a:t>in</a:t>
            </a:r>
            <a:r>
              <a:rPr sz="2600" spc="-40" dirty="0">
                <a:latin typeface="Carlito"/>
                <a:cs typeface="Carlito"/>
              </a:rPr>
              <a:t> </a:t>
            </a:r>
            <a:r>
              <a:rPr sz="2600" dirty="0">
                <a:latin typeface="Carlito"/>
                <a:cs typeface="Carlito"/>
              </a:rPr>
              <a:t>the</a:t>
            </a:r>
            <a:r>
              <a:rPr sz="2600" spc="-35" dirty="0">
                <a:latin typeface="Carlito"/>
                <a:cs typeface="Carlito"/>
              </a:rPr>
              <a:t> </a:t>
            </a:r>
            <a:r>
              <a:rPr sz="2600" spc="-25" dirty="0">
                <a:latin typeface="Carlito"/>
                <a:cs typeface="Carlito"/>
              </a:rPr>
              <a:t>Table</a:t>
            </a:r>
            <a:r>
              <a:rPr sz="2600" spc="-55" dirty="0">
                <a:latin typeface="Carlito"/>
                <a:cs typeface="Carlito"/>
              </a:rPr>
              <a:t> </a:t>
            </a:r>
            <a:r>
              <a:rPr sz="2600" dirty="0">
                <a:latin typeface="Carlito"/>
                <a:cs typeface="Carlito"/>
              </a:rPr>
              <a:t>below</a:t>
            </a:r>
            <a:r>
              <a:rPr sz="2600" spc="-35" dirty="0">
                <a:latin typeface="Carlito"/>
                <a:cs typeface="Carlito"/>
              </a:rPr>
              <a:t> </a:t>
            </a:r>
            <a:r>
              <a:rPr sz="2600" spc="-50" dirty="0">
                <a:latin typeface="Carlito"/>
                <a:cs typeface="Carlito"/>
              </a:rPr>
              <a:t>:</a:t>
            </a:r>
            <a:endParaRPr sz="2600">
              <a:latin typeface="Carlito"/>
              <a:cs typeface="Carli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212089" y="493547"/>
          <a:ext cx="8228330" cy="1084580"/>
        </p:xfrm>
        <a:graphic>
          <a:graphicData uri="http://schemas.openxmlformats.org/drawingml/2006/table">
            <a:tbl>
              <a:tblPr firstRow="1" bandRow="1">
                <a:tableStyleId>{2D5ABB26-0587-4C30-8999-92F81FD0307C}</a:tableStyleId>
              </a:tblPr>
              <a:tblGrid>
                <a:gridCol w="2874645">
                  <a:extLst>
                    <a:ext uri="{9D8B030D-6E8A-4147-A177-3AD203B41FA5}">
                      <a16:colId xmlns:a16="http://schemas.microsoft.com/office/drawing/2014/main" val="20000"/>
                    </a:ext>
                  </a:extLst>
                </a:gridCol>
                <a:gridCol w="2374264">
                  <a:extLst>
                    <a:ext uri="{9D8B030D-6E8A-4147-A177-3AD203B41FA5}">
                      <a16:colId xmlns:a16="http://schemas.microsoft.com/office/drawing/2014/main" val="20001"/>
                    </a:ext>
                  </a:extLst>
                </a:gridCol>
                <a:gridCol w="2902584">
                  <a:extLst>
                    <a:ext uri="{9D8B030D-6E8A-4147-A177-3AD203B41FA5}">
                      <a16:colId xmlns:a16="http://schemas.microsoft.com/office/drawing/2014/main" val="20002"/>
                    </a:ext>
                  </a:extLst>
                </a:gridCol>
              </a:tblGrid>
              <a:tr h="335280">
                <a:tc>
                  <a:txBody>
                    <a:bodyPr/>
                    <a:lstStyle/>
                    <a:p>
                      <a:pPr marL="31750">
                        <a:lnSpc>
                          <a:spcPts val="2280"/>
                        </a:lnSpc>
                        <a:tabLst>
                          <a:tab pos="1687830" algn="l"/>
                        </a:tabLst>
                      </a:pPr>
                      <a:r>
                        <a:rPr sz="2400" u="sng" spc="530" dirty="0">
                          <a:uFill>
                            <a:solidFill>
                              <a:srgbClr val="000000"/>
                            </a:solidFill>
                          </a:uFill>
                          <a:latin typeface="Carlito"/>
                          <a:cs typeface="Carlito"/>
                        </a:rPr>
                        <a:t> </a:t>
                      </a:r>
                      <a:r>
                        <a:rPr sz="2400" u="sng" spc="-10" dirty="0">
                          <a:uFill>
                            <a:solidFill>
                              <a:srgbClr val="000000"/>
                            </a:solidFill>
                          </a:uFill>
                          <a:latin typeface="Carlito"/>
                          <a:cs typeface="Carlito"/>
                        </a:rPr>
                        <a:t>Compound</a:t>
                      </a:r>
                      <a:r>
                        <a:rPr sz="2400" u="sng" dirty="0">
                          <a:uFill>
                            <a:solidFill>
                              <a:srgbClr val="000000"/>
                            </a:solidFill>
                          </a:uFill>
                          <a:latin typeface="Carlito"/>
                          <a:cs typeface="Carlito"/>
                        </a:rPr>
                        <a:t>	</a:t>
                      </a:r>
                      <a:endParaRPr sz="2400">
                        <a:latin typeface="Carlito"/>
                        <a:cs typeface="Carlito"/>
                      </a:endParaRPr>
                    </a:p>
                  </a:txBody>
                  <a:tcPr marL="0" marR="0" marT="0" marB="0"/>
                </a:tc>
                <a:tc>
                  <a:txBody>
                    <a:bodyPr/>
                    <a:lstStyle/>
                    <a:p>
                      <a:pPr marL="450215">
                        <a:lnSpc>
                          <a:spcPts val="2280"/>
                        </a:lnSpc>
                      </a:pPr>
                      <a:r>
                        <a:rPr sz="2400" u="sng" spc="5" dirty="0">
                          <a:uFill>
                            <a:solidFill>
                              <a:srgbClr val="000000"/>
                            </a:solidFill>
                          </a:uFill>
                          <a:latin typeface="Carlito"/>
                          <a:cs typeface="Carlito"/>
                        </a:rPr>
                        <a:t> </a:t>
                      </a:r>
                      <a:r>
                        <a:rPr sz="2400" u="sng" spc="-20" dirty="0">
                          <a:uFill>
                            <a:solidFill>
                              <a:srgbClr val="000000"/>
                            </a:solidFill>
                          </a:uFill>
                          <a:latin typeface="Carlito"/>
                          <a:cs typeface="Carlito"/>
                        </a:rPr>
                        <a:t>Name</a:t>
                      </a:r>
                      <a:endParaRPr sz="2400">
                        <a:latin typeface="Carlito"/>
                        <a:cs typeface="Carlito"/>
                      </a:endParaRPr>
                    </a:p>
                  </a:txBody>
                  <a:tcPr marL="0" marR="0" marT="0" marB="0"/>
                </a:tc>
                <a:tc>
                  <a:txBody>
                    <a:bodyPr/>
                    <a:lstStyle/>
                    <a:p>
                      <a:pPr marL="522605">
                        <a:lnSpc>
                          <a:spcPts val="2280"/>
                        </a:lnSpc>
                      </a:pPr>
                      <a:r>
                        <a:rPr sz="2400" u="sng" dirty="0">
                          <a:uFill>
                            <a:solidFill>
                              <a:srgbClr val="000000"/>
                            </a:solidFill>
                          </a:uFill>
                          <a:latin typeface="Carlito"/>
                          <a:cs typeface="Carlito"/>
                        </a:rPr>
                        <a:t>Present</a:t>
                      </a:r>
                      <a:r>
                        <a:rPr sz="2400" u="sng" spc="-130" dirty="0">
                          <a:uFill>
                            <a:solidFill>
                              <a:srgbClr val="000000"/>
                            </a:solidFill>
                          </a:uFill>
                          <a:latin typeface="Carlito"/>
                          <a:cs typeface="Carlito"/>
                        </a:rPr>
                        <a:t> </a:t>
                      </a:r>
                      <a:r>
                        <a:rPr sz="2400" u="sng" spc="-10" dirty="0">
                          <a:uFill>
                            <a:solidFill>
                              <a:srgbClr val="000000"/>
                            </a:solidFill>
                          </a:uFill>
                          <a:latin typeface="Carlito"/>
                          <a:cs typeface="Carlito"/>
                        </a:rPr>
                        <a:t>formula</a:t>
                      </a:r>
                      <a:endParaRPr sz="2400">
                        <a:latin typeface="Carlito"/>
                        <a:cs typeface="Carlito"/>
                      </a:endParaRPr>
                    </a:p>
                  </a:txBody>
                  <a:tcPr marL="0" marR="0" marT="0" marB="0"/>
                </a:tc>
                <a:extLst>
                  <a:ext uri="{0D108BD9-81ED-4DB2-BD59-A6C34878D82A}">
                    <a16:rowId xmlns:a16="http://schemas.microsoft.com/office/drawing/2014/main" val="10000"/>
                  </a:ext>
                </a:extLst>
              </a:tr>
              <a:tr h="389890">
                <a:tc>
                  <a:txBody>
                    <a:bodyPr/>
                    <a:lstStyle/>
                    <a:p>
                      <a:pPr marL="31750">
                        <a:lnSpc>
                          <a:spcPts val="2520"/>
                        </a:lnSpc>
                      </a:pPr>
                      <a:r>
                        <a:rPr sz="2400" dirty="0">
                          <a:latin typeface="Carlito"/>
                          <a:cs typeface="Carlito"/>
                        </a:rPr>
                        <a:t>PtCl</a:t>
                      </a:r>
                      <a:r>
                        <a:rPr sz="2400" baseline="-20833" dirty="0">
                          <a:latin typeface="Carlito"/>
                          <a:cs typeface="Carlito"/>
                        </a:rPr>
                        <a:t>2</a:t>
                      </a:r>
                      <a:r>
                        <a:rPr sz="2400" spc="247" baseline="-20833" dirty="0">
                          <a:latin typeface="Carlito"/>
                          <a:cs typeface="Carlito"/>
                        </a:rPr>
                        <a:t> </a:t>
                      </a:r>
                      <a:r>
                        <a:rPr sz="2400" spc="-10" dirty="0">
                          <a:latin typeface="Carlito"/>
                          <a:cs typeface="Carlito"/>
                        </a:rPr>
                        <a:t>KCl.C</a:t>
                      </a:r>
                      <a:r>
                        <a:rPr sz="2400" spc="-15" baseline="-20833" dirty="0">
                          <a:latin typeface="Carlito"/>
                          <a:cs typeface="Carlito"/>
                        </a:rPr>
                        <a:t>2</a:t>
                      </a:r>
                      <a:r>
                        <a:rPr sz="2400" spc="-10" dirty="0">
                          <a:latin typeface="Carlito"/>
                          <a:cs typeface="Carlito"/>
                        </a:rPr>
                        <a:t>H</a:t>
                      </a:r>
                      <a:r>
                        <a:rPr sz="2400" spc="-15" baseline="-20833" dirty="0">
                          <a:latin typeface="Carlito"/>
                          <a:cs typeface="Carlito"/>
                        </a:rPr>
                        <a:t>4</a:t>
                      </a:r>
                      <a:endParaRPr sz="2400" baseline="-20833">
                        <a:latin typeface="Carlito"/>
                        <a:cs typeface="Carlito"/>
                      </a:endParaRPr>
                    </a:p>
                  </a:txBody>
                  <a:tcPr marL="0" marR="0" marT="0" marB="0"/>
                </a:tc>
                <a:tc>
                  <a:txBody>
                    <a:bodyPr/>
                    <a:lstStyle/>
                    <a:p>
                      <a:pPr marL="257175">
                        <a:lnSpc>
                          <a:spcPts val="2520"/>
                        </a:lnSpc>
                      </a:pPr>
                      <a:r>
                        <a:rPr sz="2400" spc="-105" dirty="0">
                          <a:latin typeface="Carlito"/>
                          <a:cs typeface="Carlito"/>
                        </a:rPr>
                        <a:t>Zeises</a:t>
                      </a:r>
                      <a:r>
                        <a:rPr sz="2400" spc="-105" dirty="0">
                          <a:latin typeface="Komatuna"/>
                          <a:cs typeface="Komatuna"/>
                        </a:rPr>
                        <a:t>’</a:t>
                      </a:r>
                      <a:r>
                        <a:rPr sz="2400" spc="-640" dirty="0">
                          <a:latin typeface="Komatuna"/>
                          <a:cs typeface="Komatuna"/>
                        </a:rPr>
                        <a:t> </a:t>
                      </a:r>
                      <a:r>
                        <a:rPr sz="2400" spc="-20" dirty="0">
                          <a:latin typeface="Carlito"/>
                          <a:cs typeface="Carlito"/>
                        </a:rPr>
                        <a:t>salt</a:t>
                      </a:r>
                      <a:endParaRPr sz="2400">
                        <a:latin typeface="Carlito"/>
                        <a:cs typeface="Carlito"/>
                      </a:endParaRPr>
                    </a:p>
                  </a:txBody>
                  <a:tcPr marL="0" marR="0" marT="0" marB="0"/>
                </a:tc>
                <a:tc>
                  <a:txBody>
                    <a:bodyPr/>
                    <a:lstStyle/>
                    <a:p>
                      <a:pPr marL="647700">
                        <a:lnSpc>
                          <a:spcPts val="2520"/>
                        </a:lnSpc>
                      </a:pPr>
                      <a:r>
                        <a:rPr sz="2400" spc="-10" dirty="0">
                          <a:latin typeface="Carlito"/>
                          <a:cs typeface="Carlito"/>
                        </a:rPr>
                        <a:t>K[Pt(C</a:t>
                      </a:r>
                      <a:r>
                        <a:rPr sz="2400" spc="-15" baseline="-20833" dirty="0">
                          <a:latin typeface="Carlito"/>
                          <a:cs typeface="Carlito"/>
                        </a:rPr>
                        <a:t>2</a:t>
                      </a:r>
                      <a:r>
                        <a:rPr sz="2400" spc="-10" dirty="0">
                          <a:latin typeface="Carlito"/>
                          <a:cs typeface="Carlito"/>
                        </a:rPr>
                        <a:t>H</a:t>
                      </a:r>
                      <a:r>
                        <a:rPr sz="2400" spc="-15" baseline="-20833" dirty="0">
                          <a:latin typeface="Carlito"/>
                          <a:cs typeface="Carlito"/>
                        </a:rPr>
                        <a:t>4</a:t>
                      </a:r>
                      <a:r>
                        <a:rPr sz="2400" spc="-10" dirty="0">
                          <a:latin typeface="Carlito"/>
                          <a:cs typeface="Carlito"/>
                        </a:rPr>
                        <a:t>)Cl</a:t>
                      </a:r>
                      <a:r>
                        <a:rPr sz="2400" spc="-15" baseline="-20833" dirty="0">
                          <a:latin typeface="Carlito"/>
                          <a:cs typeface="Carlito"/>
                        </a:rPr>
                        <a:t>3</a:t>
                      </a:r>
                      <a:r>
                        <a:rPr sz="2400" spc="-10" dirty="0">
                          <a:latin typeface="Carlito"/>
                          <a:cs typeface="Carlito"/>
                        </a:rPr>
                        <a:t>]</a:t>
                      </a:r>
                      <a:endParaRPr sz="2400">
                        <a:latin typeface="Carlito"/>
                        <a:cs typeface="Carlito"/>
                      </a:endParaRPr>
                    </a:p>
                  </a:txBody>
                  <a:tcPr marL="0" marR="0" marT="0" marB="0"/>
                </a:tc>
                <a:extLst>
                  <a:ext uri="{0D108BD9-81ED-4DB2-BD59-A6C34878D82A}">
                    <a16:rowId xmlns:a16="http://schemas.microsoft.com/office/drawing/2014/main" val="10001"/>
                  </a:ext>
                </a:extLst>
              </a:tr>
              <a:tr h="359410">
                <a:tc>
                  <a:txBody>
                    <a:bodyPr/>
                    <a:lstStyle/>
                    <a:p>
                      <a:pPr marL="100330">
                        <a:lnSpc>
                          <a:spcPts val="2325"/>
                        </a:lnSpc>
                      </a:pPr>
                      <a:r>
                        <a:rPr sz="2400" spc="-10" dirty="0">
                          <a:latin typeface="Carlito"/>
                          <a:cs typeface="Carlito"/>
                        </a:rPr>
                        <a:t>Co(NO</a:t>
                      </a:r>
                      <a:r>
                        <a:rPr sz="2400" spc="-15" baseline="-20833" dirty="0">
                          <a:latin typeface="Carlito"/>
                          <a:cs typeface="Carlito"/>
                        </a:rPr>
                        <a:t>2</a:t>
                      </a:r>
                      <a:r>
                        <a:rPr sz="2400" spc="-10" dirty="0">
                          <a:latin typeface="Carlito"/>
                          <a:cs typeface="Carlito"/>
                        </a:rPr>
                        <a:t>)</a:t>
                      </a:r>
                      <a:r>
                        <a:rPr sz="2400" spc="-15" baseline="-20833" dirty="0">
                          <a:latin typeface="Carlito"/>
                          <a:cs typeface="Carlito"/>
                        </a:rPr>
                        <a:t>3</a:t>
                      </a:r>
                      <a:r>
                        <a:rPr sz="2400" spc="-10" dirty="0">
                          <a:latin typeface="Carlito"/>
                          <a:cs typeface="Carlito"/>
                        </a:rPr>
                        <a:t>.KNO</a:t>
                      </a:r>
                      <a:r>
                        <a:rPr sz="2400" spc="-15" baseline="-20833" dirty="0">
                          <a:latin typeface="Carlito"/>
                          <a:cs typeface="Carlito"/>
                        </a:rPr>
                        <a:t>2</a:t>
                      </a:r>
                      <a:r>
                        <a:rPr sz="2400" spc="-10" dirty="0">
                          <a:latin typeface="Carlito"/>
                          <a:cs typeface="Carlito"/>
                        </a:rPr>
                        <a:t>.2NH</a:t>
                      </a:r>
                      <a:r>
                        <a:rPr sz="2400" spc="-15" baseline="-20833" dirty="0">
                          <a:latin typeface="Carlito"/>
                          <a:cs typeface="Carlito"/>
                        </a:rPr>
                        <a:t>3</a:t>
                      </a:r>
                      <a:endParaRPr sz="2400" baseline="-20833">
                        <a:latin typeface="Carlito"/>
                        <a:cs typeface="Carlito"/>
                      </a:endParaRPr>
                    </a:p>
                  </a:txBody>
                  <a:tcPr marL="0" marR="0" marT="0" marB="0"/>
                </a:tc>
                <a:tc>
                  <a:txBody>
                    <a:bodyPr/>
                    <a:lstStyle/>
                    <a:p>
                      <a:pPr marL="208279">
                        <a:lnSpc>
                          <a:spcPts val="2325"/>
                        </a:lnSpc>
                      </a:pPr>
                      <a:r>
                        <a:rPr sz="2400" spc="-105" dirty="0">
                          <a:latin typeface="Carlito"/>
                          <a:cs typeface="Carlito"/>
                        </a:rPr>
                        <a:t>Erdman</a:t>
                      </a:r>
                      <a:r>
                        <a:rPr sz="2400" spc="-105" dirty="0">
                          <a:latin typeface="Komatuna"/>
                          <a:cs typeface="Komatuna"/>
                        </a:rPr>
                        <a:t>’</a:t>
                      </a:r>
                      <a:r>
                        <a:rPr sz="2400" spc="-105" dirty="0">
                          <a:latin typeface="Carlito"/>
                          <a:cs typeface="Carlito"/>
                        </a:rPr>
                        <a:t>s</a:t>
                      </a:r>
                      <a:r>
                        <a:rPr sz="2400" spc="-5" dirty="0">
                          <a:latin typeface="Carlito"/>
                          <a:cs typeface="Carlito"/>
                        </a:rPr>
                        <a:t> </a:t>
                      </a:r>
                      <a:r>
                        <a:rPr sz="2400" spc="-20" dirty="0">
                          <a:latin typeface="Carlito"/>
                          <a:cs typeface="Carlito"/>
                        </a:rPr>
                        <a:t>salt</a:t>
                      </a:r>
                      <a:endParaRPr sz="2400">
                        <a:latin typeface="Carlito"/>
                        <a:cs typeface="Carlito"/>
                      </a:endParaRPr>
                    </a:p>
                  </a:txBody>
                  <a:tcPr marL="0" marR="0" marT="0" marB="0"/>
                </a:tc>
                <a:tc>
                  <a:txBody>
                    <a:bodyPr/>
                    <a:lstStyle/>
                    <a:p>
                      <a:pPr marL="636270">
                        <a:lnSpc>
                          <a:spcPts val="2325"/>
                        </a:lnSpc>
                      </a:pPr>
                      <a:r>
                        <a:rPr sz="2400" spc="-10" dirty="0">
                          <a:latin typeface="Carlito"/>
                          <a:cs typeface="Carlito"/>
                        </a:rPr>
                        <a:t>K[Co(NH</a:t>
                      </a:r>
                      <a:r>
                        <a:rPr sz="2400" spc="-15" baseline="-20833" dirty="0">
                          <a:latin typeface="Carlito"/>
                          <a:cs typeface="Carlito"/>
                        </a:rPr>
                        <a:t>3</a:t>
                      </a:r>
                      <a:r>
                        <a:rPr sz="2400" spc="-10" dirty="0">
                          <a:latin typeface="Carlito"/>
                          <a:cs typeface="Carlito"/>
                        </a:rPr>
                        <a:t>)</a:t>
                      </a:r>
                      <a:r>
                        <a:rPr sz="2400" spc="-15" baseline="-20833" dirty="0">
                          <a:latin typeface="Carlito"/>
                          <a:cs typeface="Carlito"/>
                        </a:rPr>
                        <a:t>2</a:t>
                      </a:r>
                      <a:r>
                        <a:rPr sz="2400" spc="-10" dirty="0">
                          <a:latin typeface="Carlito"/>
                          <a:cs typeface="Carlito"/>
                        </a:rPr>
                        <a:t>(NO</a:t>
                      </a:r>
                      <a:r>
                        <a:rPr sz="2400" spc="-15" baseline="-20833" dirty="0">
                          <a:latin typeface="Carlito"/>
                          <a:cs typeface="Carlito"/>
                        </a:rPr>
                        <a:t>2</a:t>
                      </a:r>
                      <a:r>
                        <a:rPr sz="2400" spc="-10" dirty="0">
                          <a:latin typeface="Carlito"/>
                          <a:cs typeface="Carlito"/>
                        </a:rPr>
                        <a:t>)</a:t>
                      </a:r>
                      <a:r>
                        <a:rPr sz="2400" spc="-15" baseline="-20833" dirty="0">
                          <a:latin typeface="Carlito"/>
                          <a:cs typeface="Carlito"/>
                        </a:rPr>
                        <a:t>4</a:t>
                      </a:r>
                      <a:r>
                        <a:rPr sz="2400" spc="-10" dirty="0">
                          <a:latin typeface="Carlito"/>
                          <a:cs typeface="Carlito"/>
                        </a:rPr>
                        <a:t>]</a:t>
                      </a:r>
                      <a:endParaRPr sz="2400">
                        <a:latin typeface="Carlito"/>
                        <a:cs typeface="Carlito"/>
                      </a:endParaRPr>
                    </a:p>
                  </a:txBody>
                  <a:tcPr marL="0" marR="0" marT="0" marB="0"/>
                </a:tc>
                <a:extLst>
                  <a:ext uri="{0D108BD9-81ED-4DB2-BD59-A6C34878D82A}">
                    <a16:rowId xmlns:a16="http://schemas.microsoft.com/office/drawing/2014/main" val="10002"/>
                  </a:ext>
                </a:extLst>
              </a:tr>
            </a:tbl>
          </a:graphicData>
        </a:graphic>
      </p:graphicFrame>
      <p:sp>
        <p:nvSpPr>
          <p:cNvPr id="3" name="object 3"/>
          <p:cNvSpPr txBox="1"/>
          <p:nvPr/>
        </p:nvSpPr>
        <p:spPr>
          <a:xfrm>
            <a:off x="231140" y="1867865"/>
            <a:ext cx="8213725" cy="684530"/>
          </a:xfrm>
          <a:prstGeom prst="rect">
            <a:avLst/>
          </a:prstGeom>
        </p:spPr>
        <p:txBody>
          <a:bodyPr vert="horz" wrap="square" lIns="0" tIns="12700" rIns="0" bIns="0" rtlCol="0">
            <a:spAutoFit/>
          </a:bodyPr>
          <a:lstStyle/>
          <a:p>
            <a:pPr marL="12700">
              <a:lnSpc>
                <a:spcPts val="2595"/>
              </a:lnSpc>
              <a:spcBef>
                <a:spcPts val="100"/>
              </a:spcBef>
            </a:pPr>
            <a:r>
              <a:rPr sz="2400" dirty="0">
                <a:latin typeface="Carlito"/>
                <a:cs typeface="Carlito"/>
              </a:rPr>
              <a:t>Since</a:t>
            </a:r>
            <a:r>
              <a:rPr sz="2400" spc="-45" dirty="0">
                <a:latin typeface="Carlito"/>
                <a:cs typeface="Carlito"/>
              </a:rPr>
              <a:t> </a:t>
            </a:r>
            <a:r>
              <a:rPr sz="2400" dirty="0">
                <a:latin typeface="Carlito"/>
                <a:cs typeface="Carlito"/>
              </a:rPr>
              <a:t>many</a:t>
            </a:r>
            <a:r>
              <a:rPr sz="2400" spc="-60" dirty="0">
                <a:latin typeface="Carlito"/>
                <a:cs typeface="Carlito"/>
              </a:rPr>
              <a:t> </a:t>
            </a:r>
            <a:r>
              <a:rPr sz="2400" dirty="0">
                <a:latin typeface="Carlito"/>
                <a:cs typeface="Carlito"/>
              </a:rPr>
              <a:t>of</a:t>
            </a:r>
            <a:r>
              <a:rPr sz="2400" spc="-45" dirty="0">
                <a:latin typeface="Carlito"/>
                <a:cs typeface="Carlito"/>
              </a:rPr>
              <a:t> </a:t>
            </a:r>
            <a:r>
              <a:rPr sz="2400" dirty="0">
                <a:latin typeface="Carlito"/>
                <a:cs typeface="Carlito"/>
              </a:rPr>
              <a:t>the</a:t>
            </a:r>
            <a:r>
              <a:rPr sz="2400" spc="-35" dirty="0">
                <a:latin typeface="Carlito"/>
                <a:cs typeface="Carlito"/>
              </a:rPr>
              <a:t> </a:t>
            </a:r>
            <a:r>
              <a:rPr sz="2400" dirty="0">
                <a:latin typeface="Carlito"/>
                <a:cs typeface="Carlito"/>
              </a:rPr>
              <a:t>compounds</a:t>
            </a:r>
            <a:r>
              <a:rPr sz="2400" spc="-45" dirty="0">
                <a:latin typeface="Carlito"/>
                <a:cs typeface="Carlito"/>
              </a:rPr>
              <a:t> </a:t>
            </a:r>
            <a:r>
              <a:rPr sz="2400" dirty="0">
                <a:latin typeface="Carlito"/>
                <a:cs typeface="Carlito"/>
              </a:rPr>
              <a:t>are</a:t>
            </a:r>
            <a:r>
              <a:rPr sz="2400" spc="-35" dirty="0">
                <a:latin typeface="Carlito"/>
                <a:cs typeface="Carlito"/>
              </a:rPr>
              <a:t> </a:t>
            </a:r>
            <a:r>
              <a:rPr sz="2400" dirty="0">
                <a:latin typeface="Carlito"/>
                <a:cs typeface="Carlito"/>
              </a:rPr>
              <a:t>colored</a:t>
            </a:r>
            <a:r>
              <a:rPr sz="2400" spc="-40" dirty="0">
                <a:latin typeface="Carlito"/>
                <a:cs typeface="Carlito"/>
              </a:rPr>
              <a:t> </a:t>
            </a:r>
            <a:r>
              <a:rPr sz="2400" dirty="0">
                <a:latin typeface="Carlito"/>
                <a:cs typeface="Carlito"/>
              </a:rPr>
              <a:t>the</a:t>
            </a:r>
            <a:r>
              <a:rPr sz="2400" spc="-35" dirty="0">
                <a:latin typeface="Carlito"/>
                <a:cs typeface="Carlito"/>
              </a:rPr>
              <a:t> </a:t>
            </a:r>
            <a:r>
              <a:rPr sz="2400" dirty="0">
                <a:latin typeface="Carlito"/>
                <a:cs typeface="Carlito"/>
              </a:rPr>
              <a:t>next</a:t>
            </a:r>
            <a:r>
              <a:rPr sz="2400" spc="-55" dirty="0">
                <a:latin typeface="Carlito"/>
                <a:cs typeface="Carlito"/>
              </a:rPr>
              <a:t> </a:t>
            </a:r>
            <a:r>
              <a:rPr sz="2400" dirty="0">
                <a:latin typeface="Carlito"/>
                <a:cs typeface="Carlito"/>
              </a:rPr>
              <a:t>scheme</a:t>
            </a:r>
            <a:r>
              <a:rPr sz="2400" spc="-45" dirty="0">
                <a:latin typeface="Carlito"/>
                <a:cs typeface="Carlito"/>
              </a:rPr>
              <a:t> </a:t>
            </a:r>
            <a:r>
              <a:rPr sz="2400" dirty="0">
                <a:latin typeface="Carlito"/>
                <a:cs typeface="Carlito"/>
              </a:rPr>
              <a:t>was</a:t>
            </a:r>
            <a:r>
              <a:rPr sz="2400" spc="-55" dirty="0">
                <a:latin typeface="Carlito"/>
                <a:cs typeface="Carlito"/>
              </a:rPr>
              <a:t> </a:t>
            </a:r>
            <a:r>
              <a:rPr sz="2400" spc="-25" dirty="0">
                <a:latin typeface="Carlito"/>
                <a:cs typeface="Carlito"/>
              </a:rPr>
              <a:t>to</a:t>
            </a:r>
            <a:endParaRPr sz="2400">
              <a:latin typeface="Carlito"/>
              <a:cs typeface="Carlito"/>
            </a:endParaRPr>
          </a:p>
          <a:p>
            <a:pPr marL="355600">
              <a:lnSpc>
                <a:spcPts val="2595"/>
              </a:lnSpc>
            </a:pPr>
            <a:r>
              <a:rPr sz="2400" dirty="0">
                <a:latin typeface="Carlito"/>
                <a:cs typeface="Carlito"/>
              </a:rPr>
              <a:t>name</a:t>
            </a:r>
            <a:r>
              <a:rPr sz="2400" spc="-55" dirty="0">
                <a:latin typeface="Carlito"/>
                <a:cs typeface="Carlito"/>
              </a:rPr>
              <a:t> </a:t>
            </a:r>
            <a:r>
              <a:rPr sz="2400" dirty="0">
                <a:latin typeface="Carlito"/>
                <a:cs typeface="Carlito"/>
              </a:rPr>
              <a:t>compounds</a:t>
            </a:r>
            <a:r>
              <a:rPr sz="2400" spc="-50" dirty="0">
                <a:latin typeface="Carlito"/>
                <a:cs typeface="Carlito"/>
              </a:rPr>
              <a:t> </a:t>
            </a:r>
            <a:r>
              <a:rPr sz="2400" dirty="0">
                <a:latin typeface="Carlito"/>
                <a:cs typeface="Carlito"/>
              </a:rPr>
              <a:t>on</a:t>
            </a:r>
            <a:r>
              <a:rPr sz="2400" spc="-40" dirty="0">
                <a:latin typeface="Carlito"/>
                <a:cs typeface="Carlito"/>
              </a:rPr>
              <a:t> </a:t>
            </a:r>
            <a:r>
              <a:rPr sz="2400" dirty="0">
                <a:latin typeface="Carlito"/>
                <a:cs typeface="Carlito"/>
              </a:rPr>
              <a:t>the</a:t>
            </a:r>
            <a:r>
              <a:rPr sz="2400" spc="-55" dirty="0">
                <a:latin typeface="Carlito"/>
                <a:cs typeface="Carlito"/>
              </a:rPr>
              <a:t> </a:t>
            </a:r>
            <a:r>
              <a:rPr sz="2400" dirty="0">
                <a:latin typeface="Carlito"/>
                <a:cs typeface="Carlito"/>
              </a:rPr>
              <a:t>basis</a:t>
            </a:r>
            <a:r>
              <a:rPr sz="2400" spc="-50" dirty="0">
                <a:latin typeface="Carlito"/>
                <a:cs typeface="Carlito"/>
              </a:rPr>
              <a:t> </a:t>
            </a:r>
            <a:r>
              <a:rPr sz="2400" dirty="0">
                <a:latin typeface="Carlito"/>
                <a:cs typeface="Carlito"/>
              </a:rPr>
              <a:t>of</a:t>
            </a:r>
            <a:r>
              <a:rPr sz="2400" spc="-40" dirty="0">
                <a:latin typeface="Carlito"/>
                <a:cs typeface="Carlito"/>
              </a:rPr>
              <a:t> </a:t>
            </a:r>
            <a:r>
              <a:rPr sz="2400" spc="-10" dirty="0">
                <a:latin typeface="Carlito"/>
                <a:cs typeface="Carlito"/>
              </a:rPr>
              <a:t>colour.</a:t>
            </a:r>
            <a:endParaRPr sz="2400">
              <a:latin typeface="Carlito"/>
              <a:cs typeface="Carlito"/>
            </a:endParaRPr>
          </a:p>
        </p:txBody>
      </p:sp>
      <p:graphicFrame>
        <p:nvGraphicFramePr>
          <p:cNvPr id="4" name="object 4"/>
          <p:cNvGraphicFramePr>
            <a:graphicFrameLocks noGrp="1"/>
          </p:cNvGraphicFramePr>
          <p:nvPr/>
        </p:nvGraphicFramePr>
        <p:xfrm>
          <a:off x="212089" y="2615819"/>
          <a:ext cx="7578090" cy="2180590"/>
        </p:xfrm>
        <a:graphic>
          <a:graphicData uri="http://schemas.openxmlformats.org/drawingml/2006/table">
            <a:tbl>
              <a:tblPr firstRow="1" bandRow="1">
                <a:tableStyleId>{2D5ABB26-0587-4C30-8999-92F81FD0307C}</a:tableStyleId>
              </a:tblPr>
              <a:tblGrid>
                <a:gridCol w="2120265">
                  <a:extLst>
                    <a:ext uri="{9D8B030D-6E8A-4147-A177-3AD203B41FA5}">
                      <a16:colId xmlns:a16="http://schemas.microsoft.com/office/drawing/2014/main" val="20000"/>
                    </a:ext>
                  </a:extLst>
                </a:gridCol>
                <a:gridCol w="1745614">
                  <a:extLst>
                    <a:ext uri="{9D8B030D-6E8A-4147-A177-3AD203B41FA5}">
                      <a16:colId xmlns:a16="http://schemas.microsoft.com/office/drawing/2014/main" val="20001"/>
                    </a:ext>
                  </a:extLst>
                </a:gridCol>
                <a:gridCol w="3636010">
                  <a:extLst>
                    <a:ext uri="{9D8B030D-6E8A-4147-A177-3AD203B41FA5}">
                      <a16:colId xmlns:a16="http://schemas.microsoft.com/office/drawing/2014/main" val="20002"/>
                    </a:ext>
                  </a:extLst>
                </a:gridCol>
              </a:tblGrid>
              <a:tr h="334645">
                <a:tc>
                  <a:txBody>
                    <a:bodyPr/>
                    <a:lstStyle/>
                    <a:p>
                      <a:pPr marL="31750">
                        <a:lnSpc>
                          <a:spcPts val="2280"/>
                        </a:lnSpc>
                      </a:pPr>
                      <a:r>
                        <a:rPr sz="2400" u="sng" spc="-10" dirty="0">
                          <a:uFill>
                            <a:solidFill>
                              <a:srgbClr val="000000"/>
                            </a:solidFill>
                          </a:uFill>
                          <a:latin typeface="Carlito"/>
                          <a:cs typeface="Carlito"/>
                        </a:rPr>
                        <a:t>Compound</a:t>
                      </a:r>
                      <a:endParaRPr sz="2400">
                        <a:latin typeface="Carlito"/>
                        <a:cs typeface="Carlito"/>
                      </a:endParaRPr>
                    </a:p>
                  </a:txBody>
                  <a:tcPr marL="0" marR="0" marT="0" marB="0"/>
                </a:tc>
                <a:tc>
                  <a:txBody>
                    <a:bodyPr/>
                    <a:lstStyle/>
                    <a:p>
                      <a:pPr marL="575310">
                        <a:lnSpc>
                          <a:spcPts val="2280"/>
                        </a:lnSpc>
                      </a:pPr>
                      <a:r>
                        <a:rPr sz="2400" u="sng" spc="-10" dirty="0">
                          <a:uFill>
                            <a:solidFill>
                              <a:srgbClr val="000000"/>
                            </a:solidFill>
                          </a:uFill>
                          <a:latin typeface="Carlito"/>
                          <a:cs typeface="Carlito"/>
                        </a:rPr>
                        <a:t>Colour</a:t>
                      </a:r>
                      <a:endParaRPr sz="2400">
                        <a:latin typeface="Carlito"/>
                        <a:cs typeface="Carlito"/>
                      </a:endParaRPr>
                    </a:p>
                  </a:txBody>
                  <a:tcPr marL="0" marR="0" marT="0" marB="0"/>
                </a:tc>
                <a:tc>
                  <a:txBody>
                    <a:bodyPr/>
                    <a:lstStyle/>
                    <a:p>
                      <a:pPr marR="40005" algn="ctr">
                        <a:lnSpc>
                          <a:spcPts val="2280"/>
                        </a:lnSpc>
                      </a:pPr>
                      <a:r>
                        <a:rPr sz="2400" u="sng" spc="-20" dirty="0">
                          <a:uFill>
                            <a:solidFill>
                              <a:srgbClr val="000000"/>
                            </a:solidFill>
                          </a:uFill>
                          <a:latin typeface="Carlito"/>
                          <a:cs typeface="Carlito"/>
                        </a:rPr>
                        <a:t>Name</a:t>
                      </a:r>
                      <a:endParaRPr sz="2400">
                        <a:latin typeface="Carlito"/>
                        <a:cs typeface="Carlito"/>
                      </a:endParaRPr>
                    </a:p>
                  </a:txBody>
                  <a:tcPr marL="0" marR="0" marT="0" marB="0"/>
                </a:tc>
                <a:extLst>
                  <a:ext uri="{0D108BD9-81ED-4DB2-BD59-A6C34878D82A}">
                    <a16:rowId xmlns:a16="http://schemas.microsoft.com/office/drawing/2014/main" val="10000"/>
                  </a:ext>
                </a:extLst>
              </a:tr>
              <a:tr h="389890">
                <a:tc>
                  <a:txBody>
                    <a:bodyPr/>
                    <a:lstStyle/>
                    <a:p>
                      <a:pPr marL="31750">
                        <a:lnSpc>
                          <a:spcPts val="2520"/>
                        </a:lnSpc>
                      </a:pPr>
                      <a:r>
                        <a:rPr sz="2400" dirty="0">
                          <a:latin typeface="Carlito"/>
                          <a:cs typeface="Carlito"/>
                        </a:rPr>
                        <a:t>CoCl</a:t>
                      </a:r>
                      <a:r>
                        <a:rPr sz="2400" baseline="-20833" dirty="0">
                          <a:latin typeface="Carlito"/>
                          <a:cs typeface="Carlito"/>
                        </a:rPr>
                        <a:t>3</a:t>
                      </a:r>
                      <a:r>
                        <a:rPr sz="2400" dirty="0">
                          <a:latin typeface="Carlito"/>
                          <a:cs typeface="Carlito"/>
                        </a:rPr>
                        <a:t>.6NH</a:t>
                      </a:r>
                      <a:r>
                        <a:rPr sz="2400" baseline="-20833" dirty="0">
                          <a:latin typeface="Carlito"/>
                          <a:cs typeface="Carlito"/>
                        </a:rPr>
                        <a:t>3</a:t>
                      </a:r>
                      <a:r>
                        <a:rPr sz="2400" spc="-120" baseline="-20833" dirty="0">
                          <a:latin typeface="Carlito"/>
                          <a:cs typeface="Carlito"/>
                        </a:rPr>
                        <a:t> </a:t>
                      </a:r>
                      <a:r>
                        <a:rPr sz="2400" spc="-75" baseline="-20833" dirty="0">
                          <a:solidFill>
                            <a:srgbClr val="FF0000"/>
                          </a:solidFill>
                          <a:latin typeface="Carlito"/>
                          <a:cs typeface="Carlito"/>
                        </a:rPr>
                        <a:t>*</a:t>
                      </a:r>
                      <a:endParaRPr sz="2400" baseline="-20833">
                        <a:latin typeface="Carlito"/>
                        <a:cs typeface="Carlito"/>
                      </a:endParaRPr>
                    </a:p>
                  </a:txBody>
                  <a:tcPr marL="0" marR="0" marT="0" marB="0"/>
                </a:tc>
                <a:tc>
                  <a:txBody>
                    <a:bodyPr/>
                    <a:lstStyle/>
                    <a:p>
                      <a:pPr marL="588010">
                        <a:lnSpc>
                          <a:spcPts val="2520"/>
                        </a:lnSpc>
                      </a:pPr>
                      <a:r>
                        <a:rPr sz="2400" spc="-10" dirty="0">
                          <a:latin typeface="Carlito"/>
                          <a:cs typeface="Carlito"/>
                        </a:rPr>
                        <a:t>Yellow</a:t>
                      </a:r>
                      <a:endParaRPr sz="2400">
                        <a:latin typeface="Carlito"/>
                        <a:cs typeface="Carlito"/>
                      </a:endParaRPr>
                    </a:p>
                  </a:txBody>
                  <a:tcPr marL="0" marR="0" marT="0" marB="0"/>
                </a:tc>
                <a:tc>
                  <a:txBody>
                    <a:bodyPr/>
                    <a:lstStyle/>
                    <a:p>
                      <a:pPr marL="393700">
                        <a:lnSpc>
                          <a:spcPts val="2520"/>
                        </a:lnSpc>
                      </a:pPr>
                      <a:r>
                        <a:rPr sz="2400" dirty="0">
                          <a:latin typeface="Carlito"/>
                          <a:cs typeface="Carlito"/>
                        </a:rPr>
                        <a:t>Luteocobaltic</a:t>
                      </a:r>
                      <a:r>
                        <a:rPr sz="2400" spc="-105" dirty="0">
                          <a:latin typeface="Carlito"/>
                          <a:cs typeface="Carlito"/>
                        </a:rPr>
                        <a:t> </a:t>
                      </a:r>
                      <a:r>
                        <a:rPr sz="2400" spc="-10" dirty="0">
                          <a:latin typeface="Carlito"/>
                          <a:cs typeface="Carlito"/>
                        </a:rPr>
                        <a:t>chloride</a:t>
                      </a:r>
                      <a:endParaRPr sz="2400">
                        <a:latin typeface="Carlito"/>
                        <a:cs typeface="Carlito"/>
                      </a:endParaRPr>
                    </a:p>
                  </a:txBody>
                  <a:tcPr marL="0" marR="0" marT="0" marB="0"/>
                </a:tc>
                <a:extLst>
                  <a:ext uri="{0D108BD9-81ED-4DB2-BD59-A6C34878D82A}">
                    <a16:rowId xmlns:a16="http://schemas.microsoft.com/office/drawing/2014/main" val="10001"/>
                  </a:ext>
                </a:extLst>
              </a:tr>
              <a:tr h="365760">
                <a:tc>
                  <a:txBody>
                    <a:bodyPr/>
                    <a:lstStyle/>
                    <a:p>
                      <a:pPr marL="31750">
                        <a:lnSpc>
                          <a:spcPts val="2325"/>
                        </a:lnSpc>
                      </a:pPr>
                      <a:r>
                        <a:rPr sz="2400" spc="-10" dirty="0">
                          <a:latin typeface="Carlito"/>
                          <a:cs typeface="Carlito"/>
                        </a:rPr>
                        <a:t>CoCl</a:t>
                      </a:r>
                      <a:r>
                        <a:rPr sz="2400" spc="-15" baseline="-20833" dirty="0">
                          <a:latin typeface="Carlito"/>
                          <a:cs typeface="Carlito"/>
                        </a:rPr>
                        <a:t>3</a:t>
                      </a:r>
                      <a:r>
                        <a:rPr sz="2400" spc="-10" dirty="0">
                          <a:latin typeface="Carlito"/>
                          <a:cs typeface="Carlito"/>
                        </a:rPr>
                        <a:t>.5NH</a:t>
                      </a:r>
                      <a:r>
                        <a:rPr sz="2400" spc="-15" baseline="-20833" dirty="0">
                          <a:latin typeface="Carlito"/>
                          <a:cs typeface="Carlito"/>
                        </a:rPr>
                        <a:t>3</a:t>
                      </a:r>
                      <a:endParaRPr sz="2400" baseline="-20833">
                        <a:latin typeface="Carlito"/>
                        <a:cs typeface="Carlito"/>
                      </a:endParaRPr>
                    </a:p>
                  </a:txBody>
                  <a:tcPr marL="0" marR="0" marT="0" marB="0"/>
                </a:tc>
                <a:tc>
                  <a:txBody>
                    <a:bodyPr/>
                    <a:lstStyle/>
                    <a:p>
                      <a:pPr marL="578485">
                        <a:lnSpc>
                          <a:spcPts val="2325"/>
                        </a:lnSpc>
                      </a:pPr>
                      <a:r>
                        <a:rPr sz="2400" spc="-10" dirty="0">
                          <a:latin typeface="Carlito"/>
                          <a:cs typeface="Carlito"/>
                        </a:rPr>
                        <a:t>purple</a:t>
                      </a:r>
                      <a:endParaRPr sz="2400">
                        <a:latin typeface="Carlito"/>
                        <a:cs typeface="Carlito"/>
                      </a:endParaRPr>
                    </a:p>
                  </a:txBody>
                  <a:tcPr marL="0" marR="0" marT="0" marB="0"/>
                </a:tc>
                <a:tc>
                  <a:txBody>
                    <a:bodyPr/>
                    <a:lstStyle/>
                    <a:p>
                      <a:pPr marL="398145">
                        <a:lnSpc>
                          <a:spcPts val="2325"/>
                        </a:lnSpc>
                      </a:pPr>
                      <a:r>
                        <a:rPr sz="2400" dirty="0">
                          <a:latin typeface="Carlito"/>
                          <a:cs typeface="Carlito"/>
                        </a:rPr>
                        <a:t>Purpureocobaltic</a:t>
                      </a:r>
                      <a:r>
                        <a:rPr sz="2400" spc="-50" dirty="0">
                          <a:latin typeface="Carlito"/>
                          <a:cs typeface="Carlito"/>
                        </a:rPr>
                        <a:t> </a:t>
                      </a:r>
                      <a:r>
                        <a:rPr sz="2400" spc="-10" dirty="0">
                          <a:latin typeface="Carlito"/>
                          <a:cs typeface="Carlito"/>
                        </a:rPr>
                        <a:t>chloride</a:t>
                      </a:r>
                      <a:endParaRPr sz="2400">
                        <a:latin typeface="Carlito"/>
                        <a:cs typeface="Carlito"/>
                      </a:endParaRPr>
                    </a:p>
                  </a:txBody>
                  <a:tcPr marL="0" marR="0" marT="0" marB="0"/>
                </a:tc>
                <a:extLst>
                  <a:ext uri="{0D108BD9-81ED-4DB2-BD59-A6C34878D82A}">
                    <a16:rowId xmlns:a16="http://schemas.microsoft.com/office/drawing/2014/main" val="10002"/>
                  </a:ext>
                </a:extLst>
              </a:tr>
              <a:tr h="365760">
                <a:tc>
                  <a:txBody>
                    <a:bodyPr/>
                    <a:lstStyle/>
                    <a:p>
                      <a:pPr marL="31750">
                        <a:lnSpc>
                          <a:spcPts val="2325"/>
                        </a:lnSpc>
                      </a:pPr>
                      <a:r>
                        <a:rPr sz="2400" spc="-10" dirty="0">
                          <a:latin typeface="Carlito"/>
                          <a:cs typeface="Carlito"/>
                        </a:rPr>
                        <a:t>CoCl</a:t>
                      </a:r>
                      <a:r>
                        <a:rPr sz="2400" spc="-15" baseline="-20833" dirty="0">
                          <a:latin typeface="Carlito"/>
                          <a:cs typeface="Carlito"/>
                        </a:rPr>
                        <a:t>3</a:t>
                      </a:r>
                      <a:r>
                        <a:rPr sz="2400" spc="-10" dirty="0">
                          <a:latin typeface="Carlito"/>
                          <a:cs typeface="Carlito"/>
                        </a:rPr>
                        <a:t>.4NH</a:t>
                      </a:r>
                      <a:r>
                        <a:rPr sz="2400" spc="-15" baseline="-20833" dirty="0">
                          <a:latin typeface="Carlito"/>
                          <a:cs typeface="Carlito"/>
                        </a:rPr>
                        <a:t>3</a:t>
                      </a:r>
                      <a:endParaRPr sz="2400" baseline="-20833">
                        <a:latin typeface="Carlito"/>
                        <a:cs typeface="Carlito"/>
                      </a:endParaRPr>
                    </a:p>
                  </a:txBody>
                  <a:tcPr marL="0" marR="0" marT="0" marB="0"/>
                </a:tc>
                <a:tc>
                  <a:txBody>
                    <a:bodyPr/>
                    <a:lstStyle/>
                    <a:p>
                      <a:pPr marL="578485">
                        <a:lnSpc>
                          <a:spcPts val="2325"/>
                        </a:lnSpc>
                      </a:pPr>
                      <a:r>
                        <a:rPr sz="2400" spc="-10" dirty="0">
                          <a:latin typeface="Carlito"/>
                          <a:cs typeface="Carlito"/>
                        </a:rPr>
                        <a:t>Green</a:t>
                      </a:r>
                      <a:endParaRPr sz="2400">
                        <a:latin typeface="Carlito"/>
                        <a:cs typeface="Carlito"/>
                      </a:endParaRPr>
                    </a:p>
                  </a:txBody>
                  <a:tcPr marL="0" marR="0" marT="0" marB="0"/>
                </a:tc>
                <a:tc>
                  <a:txBody>
                    <a:bodyPr/>
                    <a:lstStyle/>
                    <a:p>
                      <a:pPr marL="347980">
                        <a:lnSpc>
                          <a:spcPts val="2325"/>
                        </a:lnSpc>
                      </a:pPr>
                      <a:r>
                        <a:rPr sz="2400" dirty="0">
                          <a:latin typeface="Carlito"/>
                          <a:cs typeface="Carlito"/>
                        </a:rPr>
                        <a:t>Praseocobaltic</a:t>
                      </a:r>
                      <a:r>
                        <a:rPr sz="2400" spc="-90" dirty="0">
                          <a:latin typeface="Carlito"/>
                          <a:cs typeface="Carlito"/>
                        </a:rPr>
                        <a:t> </a:t>
                      </a:r>
                      <a:r>
                        <a:rPr sz="2400" spc="-10" dirty="0">
                          <a:latin typeface="Carlito"/>
                          <a:cs typeface="Carlito"/>
                        </a:rPr>
                        <a:t>chloride</a:t>
                      </a:r>
                      <a:endParaRPr sz="2400">
                        <a:latin typeface="Carlito"/>
                        <a:cs typeface="Carlito"/>
                      </a:endParaRPr>
                    </a:p>
                  </a:txBody>
                  <a:tcPr marL="0" marR="0" marT="0" marB="0"/>
                </a:tc>
                <a:extLst>
                  <a:ext uri="{0D108BD9-81ED-4DB2-BD59-A6C34878D82A}">
                    <a16:rowId xmlns:a16="http://schemas.microsoft.com/office/drawing/2014/main" val="10003"/>
                  </a:ext>
                </a:extLst>
              </a:tr>
              <a:tr h="365125">
                <a:tc>
                  <a:txBody>
                    <a:bodyPr/>
                    <a:lstStyle/>
                    <a:p>
                      <a:pPr marL="31750">
                        <a:lnSpc>
                          <a:spcPts val="2325"/>
                        </a:lnSpc>
                      </a:pPr>
                      <a:r>
                        <a:rPr sz="2400" spc="-10" dirty="0">
                          <a:latin typeface="Carlito"/>
                          <a:cs typeface="Carlito"/>
                        </a:rPr>
                        <a:t>CoCl</a:t>
                      </a:r>
                      <a:r>
                        <a:rPr sz="2400" spc="-15" baseline="-20833" dirty="0">
                          <a:latin typeface="Carlito"/>
                          <a:cs typeface="Carlito"/>
                        </a:rPr>
                        <a:t>3</a:t>
                      </a:r>
                      <a:r>
                        <a:rPr sz="2400" spc="-10" dirty="0">
                          <a:latin typeface="Carlito"/>
                          <a:cs typeface="Carlito"/>
                        </a:rPr>
                        <a:t>.4NH</a:t>
                      </a:r>
                      <a:r>
                        <a:rPr sz="2400" spc="-15" baseline="-20833" dirty="0">
                          <a:latin typeface="Carlito"/>
                          <a:cs typeface="Carlito"/>
                        </a:rPr>
                        <a:t>3</a:t>
                      </a:r>
                      <a:endParaRPr sz="2400" baseline="-20833">
                        <a:latin typeface="Carlito"/>
                        <a:cs typeface="Carlito"/>
                      </a:endParaRPr>
                    </a:p>
                  </a:txBody>
                  <a:tcPr marL="0" marR="0" marT="0" marB="0"/>
                </a:tc>
                <a:tc>
                  <a:txBody>
                    <a:bodyPr/>
                    <a:lstStyle/>
                    <a:p>
                      <a:pPr marL="578485">
                        <a:lnSpc>
                          <a:spcPts val="2325"/>
                        </a:lnSpc>
                      </a:pPr>
                      <a:r>
                        <a:rPr sz="2400" spc="-10" dirty="0">
                          <a:latin typeface="Carlito"/>
                          <a:cs typeface="Carlito"/>
                        </a:rPr>
                        <a:t>Violet</a:t>
                      </a:r>
                      <a:endParaRPr sz="2400">
                        <a:latin typeface="Carlito"/>
                        <a:cs typeface="Carlito"/>
                      </a:endParaRPr>
                    </a:p>
                  </a:txBody>
                  <a:tcPr marL="0" marR="0" marT="0" marB="0"/>
                </a:tc>
                <a:tc>
                  <a:txBody>
                    <a:bodyPr/>
                    <a:lstStyle/>
                    <a:p>
                      <a:pPr marL="383540">
                        <a:lnSpc>
                          <a:spcPts val="2325"/>
                        </a:lnSpc>
                      </a:pPr>
                      <a:r>
                        <a:rPr sz="2400" dirty="0">
                          <a:latin typeface="Carlito"/>
                          <a:cs typeface="Carlito"/>
                        </a:rPr>
                        <a:t>Violeocobaltic</a:t>
                      </a:r>
                      <a:r>
                        <a:rPr sz="2400" spc="-65" dirty="0">
                          <a:latin typeface="Carlito"/>
                          <a:cs typeface="Carlito"/>
                        </a:rPr>
                        <a:t> </a:t>
                      </a:r>
                      <a:r>
                        <a:rPr sz="2400" spc="-10" dirty="0">
                          <a:latin typeface="Carlito"/>
                          <a:cs typeface="Carlito"/>
                        </a:rPr>
                        <a:t>chloride</a:t>
                      </a:r>
                      <a:endParaRPr sz="2400">
                        <a:latin typeface="Carlito"/>
                        <a:cs typeface="Carlito"/>
                      </a:endParaRPr>
                    </a:p>
                  </a:txBody>
                  <a:tcPr marL="0" marR="0" marT="0" marB="0"/>
                </a:tc>
                <a:extLst>
                  <a:ext uri="{0D108BD9-81ED-4DB2-BD59-A6C34878D82A}">
                    <a16:rowId xmlns:a16="http://schemas.microsoft.com/office/drawing/2014/main" val="10004"/>
                  </a:ext>
                </a:extLst>
              </a:tr>
              <a:tr h="359410">
                <a:tc>
                  <a:txBody>
                    <a:bodyPr/>
                    <a:lstStyle/>
                    <a:p>
                      <a:pPr marL="100330">
                        <a:lnSpc>
                          <a:spcPts val="2325"/>
                        </a:lnSpc>
                      </a:pPr>
                      <a:r>
                        <a:rPr sz="2400" dirty="0">
                          <a:latin typeface="Carlito"/>
                          <a:cs typeface="Carlito"/>
                        </a:rPr>
                        <a:t>IrCl</a:t>
                      </a:r>
                      <a:r>
                        <a:rPr sz="2400" baseline="-20833" dirty="0">
                          <a:latin typeface="Carlito"/>
                          <a:cs typeface="Carlito"/>
                        </a:rPr>
                        <a:t>3</a:t>
                      </a:r>
                      <a:r>
                        <a:rPr sz="2400" dirty="0">
                          <a:latin typeface="Carlito"/>
                          <a:cs typeface="Carlito"/>
                        </a:rPr>
                        <a:t>.6NH</a:t>
                      </a:r>
                      <a:r>
                        <a:rPr sz="2400" baseline="-20833" dirty="0">
                          <a:latin typeface="Carlito"/>
                          <a:cs typeface="Carlito"/>
                        </a:rPr>
                        <a:t>3</a:t>
                      </a:r>
                      <a:r>
                        <a:rPr sz="2400" spc="-112" baseline="-20833" dirty="0">
                          <a:latin typeface="Carlito"/>
                          <a:cs typeface="Carlito"/>
                        </a:rPr>
                        <a:t> </a:t>
                      </a:r>
                      <a:r>
                        <a:rPr sz="2400" spc="-75" baseline="-20833" dirty="0">
                          <a:solidFill>
                            <a:srgbClr val="FF0000"/>
                          </a:solidFill>
                          <a:latin typeface="Carlito"/>
                          <a:cs typeface="Carlito"/>
                        </a:rPr>
                        <a:t>*</a:t>
                      </a:r>
                      <a:endParaRPr sz="2400" baseline="-20833">
                        <a:latin typeface="Carlito"/>
                        <a:cs typeface="Carlito"/>
                      </a:endParaRPr>
                    </a:p>
                  </a:txBody>
                  <a:tcPr marL="0" marR="0" marT="0" marB="0"/>
                </a:tc>
                <a:tc>
                  <a:txBody>
                    <a:bodyPr/>
                    <a:lstStyle/>
                    <a:p>
                      <a:pPr marL="563245">
                        <a:lnSpc>
                          <a:spcPts val="2325"/>
                        </a:lnSpc>
                      </a:pPr>
                      <a:r>
                        <a:rPr sz="2400" spc="-10" dirty="0">
                          <a:latin typeface="Carlito"/>
                          <a:cs typeface="Carlito"/>
                        </a:rPr>
                        <a:t>White</a:t>
                      </a:r>
                      <a:endParaRPr sz="2400">
                        <a:latin typeface="Carlito"/>
                        <a:cs typeface="Carlito"/>
                      </a:endParaRPr>
                    </a:p>
                  </a:txBody>
                  <a:tcPr marL="0" marR="0" marT="0" marB="0"/>
                </a:tc>
                <a:tc>
                  <a:txBody>
                    <a:bodyPr/>
                    <a:lstStyle/>
                    <a:p>
                      <a:pPr marL="394335">
                        <a:lnSpc>
                          <a:spcPts val="2325"/>
                        </a:lnSpc>
                      </a:pPr>
                      <a:r>
                        <a:rPr sz="2400" dirty="0">
                          <a:latin typeface="Carlito"/>
                          <a:cs typeface="Carlito"/>
                        </a:rPr>
                        <a:t>luteoirridic</a:t>
                      </a:r>
                      <a:r>
                        <a:rPr sz="2400" spc="-60" dirty="0">
                          <a:latin typeface="Carlito"/>
                          <a:cs typeface="Carlito"/>
                        </a:rPr>
                        <a:t> </a:t>
                      </a:r>
                      <a:r>
                        <a:rPr sz="2400" spc="-10" dirty="0">
                          <a:latin typeface="Carlito"/>
                          <a:cs typeface="Carlito"/>
                        </a:rPr>
                        <a:t>chloride</a:t>
                      </a:r>
                      <a:endParaRPr sz="2400">
                        <a:latin typeface="Carlito"/>
                        <a:cs typeface="Carlito"/>
                      </a:endParaRPr>
                    </a:p>
                  </a:txBody>
                  <a:tcPr marL="0" marR="0" marT="0" marB="0"/>
                </a:tc>
                <a:extLst>
                  <a:ext uri="{0D108BD9-81ED-4DB2-BD59-A6C34878D82A}">
                    <a16:rowId xmlns:a16="http://schemas.microsoft.com/office/drawing/2014/main" val="10005"/>
                  </a:ext>
                </a:extLst>
              </a:tr>
            </a:tbl>
          </a:graphicData>
        </a:graphic>
      </p:graphicFrame>
      <p:sp>
        <p:nvSpPr>
          <p:cNvPr id="5" name="object 5"/>
          <p:cNvSpPr/>
          <p:nvPr/>
        </p:nvSpPr>
        <p:spPr>
          <a:xfrm>
            <a:off x="243840" y="5083657"/>
            <a:ext cx="7010400" cy="0"/>
          </a:xfrm>
          <a:custGeom>
            <a:avLst/>
            <a:gdLst/>
            <a:ahLst/>
            <a:cxnLst/>
            <a:rect l="l" t="t" r="r" b="b"/>
            <a:pathLst>
              <a:path w="7010400">
                <a:moveTo>
                  <a:pt x="0" y="0"/>
                </a:moveTo>
                <a:lnTo>
                  <a:pt x="7010400" y="0"/>
                </a:lnTo>
              </a:path>
            </a:pathLst>
          </a:custGeom>
          <a:ln w="19792">
            <a:solidFill>
              <a:srgbClr val="000000"/>
            </a:solidFill>
          </a:ln>
        </p:spPr>
        <p:txBody>
          <a:bodyPr wrap="square" lIns="0" tIns="0" rIns="0" bIns="0" rtlCol="0"/>
          <a:lstStyle/>
          <a:p>
            <a:endParaRPr/>
          </a:p>
        </p:txBody>
      </p:sp>
      <p:sp>
        <p:nvSpPr>
          <p:cNvPr id="6" name="object 6"/>
          <p:cNvSpPr txBox="1"/>
          <p:nvPr/>
        </p:nvSpPr>
        <p:spPr>
          <a:xfrm>
            <a:off x="205740" y="5087873"/>
            <a:ext cx="7005955" cy="391160"/>
          </a:xfrm>
          <a:prstGeom prst="rect">
            <a:avLst/>
          </a:prstGeom>
        </p:spPr>
        <p:txBody>
          <a:bodyPr vert="horz" wrap="square" lIns="0" tIns="12700" rIns="0" bIns="0" rtlCol="0">
            <a:spAutoFit/>
          </a:bodyPr>
          <a:lstStyle/>
          <a:p>
            <a:pPr marL="38100">
              <a:lnSpc>
                <a:spcPct val="100000"/>
              </a:lnSpc>
              <a:spcBef>
                <a:spcPts val="100"/>
              </a:spcBef>
            </a:pPr>
            <a:r>
              <a:rPr sz="2400" dirty="0">
                <a:solidFill>
                  <a:srgbClr val="FF0000"/>
                </a:solidFill>
                <a:latin typeface="Carlito"/>
                <a:cs typeface="Carlito"/>
              </a:rPr>
              <a:t>*</a:t>
            </a:r>
            <a:r>
              <a:rPr sz="2400" dirty="0">
                <a:latin typeface="Carlito"/>
                <a:cs typeface="Carlito"/>
              </a:rPr>
              <a:t>This</a:t>
            </a:r>
            <a:r>
              <a:rPr sz="2400" spc="-70" dirty="0">
                <a:latin typeface="Carlito"/>
                <a:cs typeface="Carlito"/>
              </a:rPr>
              <a:t> </a:t>
            </a:r>
            <a:r>
              <a:rPr sz="2400" dirty="0">
                <a:latin typeface="Carlito"/>
                <a:cs typeface="Carlito"/>
              </a:rPr>
              <a:t>compound</a:t>
            </a:r>
            <a:r>
              <a:rPr sz="2400" spc="-65" dirty="0">
                <a:latin typeface="Carlito"/>
                <a:cs typeface="Carlito"/>
              </a:rPr>
              <a:t> </a:t>
            </a:r>
            <a:r>
              <a:rPr sz="2400" dirty="0">
                <a:latin typeface="Carlito"/>
                <a:cs typeface="Carlito"/>
              </a:rPr>
              <a:t>called</a:t>
            </a:r>
            <a:r>
              <a:rPr sz="2400" spc="-65" dirty="0">
                <a:latin typeface="Carlito"/>
                <a:cs typeface="Carlito"/>
              </a:rPr>
              <a:t> </a:t>
            </a:r>
            <a:r>
              <a:rPr sz="2400" dirty="0">
                <a:solidFill>
                  <a:srgbClr val="FF0000"/>
                </a:solidFill>
                <a:latin typeface="Carlito"/>
                <a:cs typeface="Carlito"/>
              </a:rPr>
              <a:t>luteo</a:t>
            </a:r>
            <a:r>
              <a:rPr sz="2400" spc="-65" dirty="0">
                <a:solidFill>
                  <a:srgbClr val="FF0000"/>
                </a:solidFill>
                <a:latin typeface="Carlito"/>
                <a:cs typeface="Carlito"/>
              </a:rPr>
              <a:t> </a:t>
            </a:r>
            <a:r>
              <a:rPr sz="2400" dirty="0">
                <a:latin typeface="Carlito"/>
                <a:cs typeface="Carlito"/>
              </a:rPr>
              <a:t>because</a:t>
            </a:r>
            <a:r>
              <a:rPr sz="2400" spc="-60" dirty="0">
                <a:latin typeface="Carlito"/>
                <a:cs typeface="Carlito"/>
              </a:rPr>
              <a:t> </a:t>
            </a:r>
            <a:r>
              <a:rPr sz="2400" dirty="0">
                <a:latin typeface="Carlito"/>
                <a:cs typeface="Carlito"/>
              </a:rPr>
              <a:t>it</a:t>
            </a:r>
            <a:r>
              <a:rPr sz="2400" spc="-75" dirty="0">
                <a:latin typeface="Carlito"/>
                <a:cs typeface="Carlito"/>
              </a:rPr>
              <a:t> </a:t>
            </a:r>
            <a:r>
              <a:rPr sz="2400" dirty="0">
                <a:latin typeface="Carlito"/>
                <a:cs typeface="Carlito"/>
              </a:rPr>
              <a:t>contains</a:t>
            </a:r>
            <a:r>
              <a:rPr sz="2400" spc="-75" dirty="0">
                <a:latin typeface="Carlito"/>
                <a:cs typeface="Carlito"/>
              </a:rPr>
              <a:t> </a:t>
            </a:r>
            <a:r>
              <a:rPr sz="2400" dirty="0">
                <a:latin typeface="Carlito"/>
                <a:cs typeface="Carlito"/>
              </a:rPr>
              <a:t>six</a:t>
            </a:r>
            <a:r>
              <a:rPr sz="2400" spc="-75" dirty="0">
                <a:latin typeface="Carlito"/>
                <a:cs typeface="Carlito"/>
              </a:rPr>
              <a:t> </a:t>
            </a:r>
            <a:r>
              <a:rPr sz="2400" spc="-25" dirty="0">
                <a:latin typeface="Carlito"/>
                <a:cs typeface="Carlito"/>
              </a:rPr>
              <a:t>NH</a:t>
            </a:r>
            <a:r>
              <a:rPr sz="2400" spc="-37" baseline="-20833" dirty="0">
                <a:latin typeface="Carlito"/>
                <a:cs typeface="Carlito"/>
              </a:rPr>
              <a:t>3</a:t>
            </a:r>
            <a:endParaRPr sz="2400" baseline="-20833">
              <a:latin typeface="Carlito"/>
              <a:cs typeface="Carlito"/>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2700">
              <a:lnSpc>
                <a:spcPts val="1430"/>
              </a:lnSpc>
            </a:pPr>
            <a:r>
              <a:rPr spc="-25" dirty="0"/>
              <a:t>18</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12700">
              <a:lnSpc>
                <a:spcPts val="1430"/>
              </a:lnSpc>
            </a:pPr>
            <a:r>
              <a:rPr spc="-25" dirty="0"/>
              <a:t>19</a:t>
            </a:r>
          </a:p>
        </p:txBody>
      </p:sp>
      <p:sp>
        <p:nvSpPr>
          <p:cNvPr id="2" name="object 2"/>
          <p:cNvSpPr txBox="1"/>
          <p:nvPr/>
        </p:nvSpPr>
        <p:spPr>
          <a:xfrm>
            <a:off x="167639" y="469138"/>
            <a:ext cx="8605520" cy="4702810"/>
          </a:xfrm>
          <a:prstGeom prst="rect">
            <a:avLst/>
          </a:prstGeom>
        </p:spPr>
        <p:txBody>
          <a:bodyPr vert="horz" wrap="square" lIns="0" tIns="13335" rIns="0" bIns="0" rtlCol="0">
            <a:spAutoFit/>
          </a:bodyPr>
          <a:lstStyle/>
          <a:p>
            <a:pPr marL="419100" marR="304165" indent="-342900">
              <a:lnSpc>
                <a:spcPct val="100000"/>
              </a:lnSpc>
              <a:spcBef>
                <a:spcPts val="105"/>
              </a:spcBef>
              <a:buFont typeface="Arial"/>
              <a:buChar char="•"/>
              <a:tabLst>
                <a:tab pos="419100" algn="l"/>
                <a:tab pos="2144395" algn="l"/>
              </a:tabLst>
            </a:pPr>
            <a:r>
              <a:rPr sz="2600" dirty="0">
                <a:latin typeface="Carlito"/>
                <a:cs typeface="Carlito"/>
              </a:rPr>
              <a:t>The</a:t>
            </a:r>
            <a:r>
              <a:rPr sz="2600" spc="-50" dirty="0">
                <a:latin typeface="Carlito"/>
                <a:cs typeface="Carlito"/>
              </a:rPr>
              <a:t> </a:t>
            </a:r>
            <a:r>
              <a:rPr sz="2600" dirty="0">
                <a:latin typeface="Carlito"/>
                <a:cs typeface="Carlito"/>
              </a:rPr>
              <a:t>chloroammine</a:t>
            </a:r>
            <a:r>
              <a:rPr sz="2600" spc="-40" dirty="0">
                <a:latin typeface="Carlito"/>
                <a:cs typeface="Carlito"/>
              </a:rPr>
              <a:t> </a:t>
            </a:r>
            <a:r>
              <a:rPr sz="2600" spc="-10" dirty="0">
                <a:latin typeface="Carlito"/>
                <a:cs typeface="Carlito"/>
              </a:rPr>
              <a:t>complexes</a:t>
            </a:r>
            <a:r>
              <a:rPr sz="2600" spc="-65" dirty="0">
                <a:latin typeface="Carlito"/>
                <a:cs typeface="Carlito"/>
              </a:rPr>
              <a:t> </a:t>
            </a:r>
            <a:r>
              <a:rPr sz="2600" dirty="0">
                <a:latin typeface="Carlito"/>
                <a:cs typeface="Carlito"/>
              </a:rPr>
              <a:t>of</a:t>
            </a:r>
            <a:r>
              <a:rPr sz="2600" spc="-25" dirty="0">
                <a:latin typeface="Carlito"/>
                <a:cs typeface="Carlito"/>
              </a:rPr>
              <a:t> </a:t>
            </a:r>
            <a:r>
              <a:rPr sz="2600" dirty="0">
                <a:latin typeface="Carlito"/>
                <a:cs typeface="Carlito"/>
              </a:rPr>
              <a:t>Co</a:t>
            </a:r>
            <a:r>
              <a:rPr sz="2550" baseline="26143" dirty="0">
                <a:latin typeface="Carlito"/>
                <a:cs typeface="Carlito"/>
              </a:rPr>
              <a:t>3+</a:t>
            </a:r>
            <a:r>
              <a:rPr sz="2550" spc="270" baseline="26143" dirty="0">
                <a:latin typeface="Carlito"/>
                <a:cs typeface="Carlito"/>
              </a:rPr>
              <a:t> </a:t>
            </a:r>
            <a:r>
              <a:rPr sz="2600" dirty="0">
                <a:latin typeface="Carlito"/>
                <a:cs typeface="Carlito"/>
              </a:rPr>
              <a:t>and</a:t>
            </a:r>
            <a:r>
              <a:rPr sz="2600" spc="-35" dirty="0">
                <a:latin typeface="Carlito"/>
                <a:cs typeface="Carlito"/>
              </a:rPr>
              <a:t> </a:t>
            </a:r>
            <a:r>
              <a:rPr sz="2600" dirty="0">
                <a:latin typeface="Carlito"/>
                <a:cs typeface="Carlito"/>
              </a:rPr>
              <a:t>those</a:t>
            </a:r>
            <a:r>
              <a:rPr sz="2600" spc="-45" dirty="0">
                <a:latin typeface="Carlito"/>
                <a:cs typeface="Carlito"/>
              </a:rPr>
              <a:t> </a:t>
            </a:r>
            <a:r>
              <a:rPr sz="2600" dirty="0">
                <a:latin typeface="Carlito"/>
                <a:cs typeface="Carlito"/>
              </a:rPr>
              <a:t>of</a:t>
            </a:r>
            <a:r>
              <a:rPr sz="2600" spc="-25" dirty="0">
                <a:latin typeface="Carlito"/>
                <a:cs typeface="Carlito"/>
              </a:rPr>
              <a:t> </a:t>
            </a:r>
            <a:r>
              <a:rPr sz="2600" dirty="0">
                <a:latin typeface="Carlito"/>
                <a:cs typeface="Carlito"/>
              </a:rPr>
              <a:t>Cr</a:t>
            </a:r>
            <a:r>
              <a:rPr sz="2550" baseline="26143" dirty="0">
                <a:latin typeface="Carlito"/>
                <a:cs typeface="Carlito"/>
              </a:rPr>
              <a:t>3+</a:t>
            </a:r>
            <a:r>
              <a:rPr sz="2550" spc="270" baseline="26143" dirty="0">
                <a:latin typeface="Carlito"/>
                <a:cs typeface="Carlito"/>
              </a:rPr>
              <a:t> </a:t>
            </a:r>
            <a:r>
              <a:rPr sz="2600" spc="-25" dirty="0">
                <a:latin typeface="Carlito"/>
                <a:cs typeface="Carlito"/>
              </a:rPr>
              <a:t>not </a:t>
            </a:r>
            <a:r>
              <a:rPr sz="2600" dirty="0">
                <a:latin typeface="Carlito"/>
                <a:cs typeface="Carlito"/>
              </a:rPr>
              <a:t>only </a:t>
            </a:r>
            <a:r>
              <a:rPr sz="2600" spc="-10" dirty="0">
                <a:latin typeface="Carlito"/>
                <a:cs typeface="Carlito"/>
              </a:rPr>
              <a:t>exhibit</a:t>
            </a:r>
            <a:r>
              <a:rPr sz="2600" dirty="0">
                <a:latin typeface="Carlito"/>
                <a:cs typeface="Carlito"/>
              </a:rPr>
              <a:t>	a</a:t>
            </a:r>
            <a:r>
              <a:rPr sz="2600" spc="-45" dirty="0">
                <a:latin typeface="Carlito"/>
                <a:cs typeface="Carlito"/>
              </a:rPr>
              <a:t> </a:t>
            </a:r>
            <a:r>
              <a:rPr sz="2600" dirty="0">
                <a:latin typeface="Carlito"/>
                <a:cs typeface="Carlito"/>
              </a:rPr>
              <a:t>spectrum</a:t>
            </a:r>
            <a:r>
              <a:rPr sz="2600" spc="-65" dirty="0">
                <a:latin typeface="Carlito"/>
                <a:cs typeface="Carlito"/>
              </a:rPr>
              <a:t> </a:t>
            </a:r>
            <a:r>
              <a:rPr sz="2600" dirty="0">
                <a:latin typeface="Carlito"/>
                <a:cs typeface="Carlito"/>
              </a:rPr>
              <a:t>of</a:t>
            </a:r>
            <a:r>
              <a:rPr sz="2600" spc="-40" dirty="0">
                <a:latin typeface="Carlito"/>
                <a:cs typeface="Carlito"/>
              </a:rPr>
              <a:t> </a:t>
            </a:r>
            <a:r>
              <a:rPr sz="2600" dirty="0">
                <a:latin typeface="Carlito"/>
                <a:cs typeface="Carlito"/>
              </a:rPr>
              <a:t>colours</a:t>
            </a:r>
            <a:r>
              <a:rPr sz="2600" spc="-40" dirty="0">
                <a:latin typeface="Carlito"/>
                <a:cs typeface="Carlito"/>
              </a:rPr>
              <a:t> </a:t>
            </a:r>
            <a:r>
              <a:rPr sz="2600" dirty="0">
                <a:latin typeface="Carlito"/>
                <a:cs typeface="Carlito"/>
              </a:rPr>
              <a:t>but</a:t>
            </a:r>
            <a:r>
              <a:rPr sz="2600" spc="-40" dirty="0">
                <a:latin typeface="Carlito"/>
                <a:cs typeface="Carlito"/>
              </a:rPr>
              <a:t> </a:t>
            </a:r>
            <a:r>
              <a:rPr sz="2600" dirty="0">
                <a:latin typeface="Carlito"/>
                <a:cs typeface="Carlito"/>
              </a:rPr>
              <a:t>also</a:t>
            </a:r>
            <a:r>
              <a:rPr sz="2600" spc="-50" dirty="0">
                <a:latin typeface="Carlito"/>
                <a:cs typeface="Carlito"/>
              </a:rPr>
              <a:t> </a:t>
            </a:r>
            <a:r>
              <a:rPr sz="2600" dirty="0">
                <a:latin typeface="Carlito"/>
                <a:cs typeface="Carlito"/>
              </a:rPr>
              <a:t>differ</a:t>
            </a:r>
            <a:r>
              <a:rPr sz="2600" spc="-60" dirty="0">
                <a:latin typeface="Carlito"/>
                <a:cs typeface="Carlito"/>
              </a:rPr>
              <a:t> </a:t>
            </a:r>
            <a:r>
              <a:rPr sz="2600" dirty="0">
                <a:latin typeface="Carlito"/>
                <a:cs typeface="Carlito"/>
              </a:rPr>
              <a:t>in</a:t>
            </a:r>
            <a:r>
              <a:rPr sz="2600" spc="-55" dirty="0">
                <a:latin typeface="Carlito"/>
                <a:cs typeface="Carlito"/>
              </a:rPr>
              <a:t> </a:t>
            </a:r>
            <a:r>
              <a:rPr sz="2600" spc="-25" dirty="0">
                <a:latin typeface="Carlito"/>
                <a:cs typeface="Carlito"/>
              </a:rPr>
              <a:t>the </a:t>
            </a:r>
            <a:r>
              <a:rPr sz="2600" dirty="0">
                <a:latin typeface="Carlito"/>
                <a:cs typeface="Carlito"/>
              </a:rPr>
              <a:t>reactivity</a:t>
            </a:r>
            <a:r>
              <a:rPr sz="2600" spc="-60" dirty="0">
                <a:latin typeface="Carlito"/>
                <a:cs typeface="Carlito"/>
              </a:rPr>
              <a:t> </a:t>
            </a:r>
            <a:r>
              <a:rPr sz="2600" dirty="0">
                <a:latin typeface="Carlito"/>
                <a:cs typeface="Carlito"/>
              </a:rPr>
              <a:t>of</a:t>
            </a:r>
            <a:r>
              <a:rPr sz="2600" spc="-40" dirty="0">
                <a:latin typeface="Carlito"/>
                <a:cs typeface="Carlito"/>
              </a:rPr>
              <a:t> </a:t>
            </a:r>
            <a:r>
              <a:rPr sz="2600" dirty="0">
                <a:latin typeface="Carlito"/>
                <a:cs typeface="Carlito"/>
              </a:rPr>
              <a:t>their</a:t>
            </a:r>
            <a:r>
              <a:rPr sz="2600" spc="-50" dirty="0">
                <a:latin typeface="Carlito"/>
                <a:cs typeface="Carlito"/>
              </a:rPr>
              <a:t> </a:t>
            </a:r>
            <a:r>
              <a:rPr sz="2600" spc="-10" dirty="0">
                <a:latin typeface="Carlito"/>
                <a:cs typeface="Carlito"/>
              </a:rPr>
              <a:t>chlorides.</a:t>
            </a:r>
            <a:endParaRPr sz="2600">
              <a:latin typeface="Carlito"/>
              <a:cs typeface="Carlito"/>
            </a:endParaRPr>
          </a:p>
          <a:p>
            <a:pPr marL="419100" marR="318770" indent="-342900">
              <a:lnSpc>
                <a:spcPct val="100000"/>
              </a:lnSpc>
              <a:spcBef>
                <a:spcPts val="620"/>
              </a:spcBef>
              <a:buFont typeface="Arial"/>
              <a:buChar char="•"/>
              <a:tabLst>
                <a:tab pos="419100" algn="l"/>
              </a:tabLst>
            </a:pPr>
            <a:r>
              <a:rPr sz="2600" dirty="0">
                <a:latin typeface="Carlito"/>
                <a:cs typeface="Carlito"/>
              </a:rPr>
              <a:t>For</a:t>
            </a:r>
            <a:r>
              <a:rPr sz="2600" spc="-35" dirty="0">
                <a:latin typeface="Carlito"/>
                <a:cs typeface="Carlito"/>
              </a:rPr>
              <a:t> </a:t>
            </a:r>
            <a:r>
              <a:rPr sz="2600" dirty="0">
                <a:latin typeface="Carlito"/>
                <a:cs typeface="Carlito"/>
              </a:rPr>
              <a:t>ex:</a:t>
            </a:r>
            <a:r>
              <a:rPr sz="2600" spc="-45" dirty="0">
                <a:latin typeface="Carlito"/>
                <a:cs typeface="Carlito"/>
              </a:rPr>
              <a:t> </a:t>
            </a:r>
            <a:r>
              <a:rPr sz="2600" dirty="0">
                <a:latin typeface="Carlito"/>
                <a:cs typeface="Carlito"/>
              </a:rPr>
              <a:t>addition</a:t>
            </a:r>
            <a:r>
              <a:rPr sz="2600" spc="-50" dirty="0">
                <a:latin typeface="Carlito"/>
                <a:cs typeface="Carlito"/>
              </a:rPr>
              <a:t> </a:t>
            </a:r>
            <a:r>
              <a:rPr sz="2600" dirty="0">
                <a:latin typeface="Carlito"/>
                <a:cs typeface="Carlito"/>
              </a:rPr>
              <a:t>of</a:t>
            </a:r>
            <a:r>
              <a:rPr sz="2600" spc="-45" dirty="0">
                <a:latin typeface="Carlito"/>
                <a:cs typeface="Carlito"/>
              </a:rPr>
              <a:t> </a:t>
            </a:r>
            <a:r>
              <a:rPr sz="2600" dirty="0">
                <a:latin typeface="Carlito"/>
                <a:cs typeface="Carlito"/>
              </a:rPr>
              <a:t>AgNO</a:t>
            </a:r>
            <a:r>
              <a:rPr sz="2550" baseline="-21241" dirty="0">
                <a:latin typeface="Carlito"/>
                <a:cs typeface="Carlito"/>
              </a:rPr>
              <a:t>3</a:t>
            </a:r>
            <a:r>
              <a:rPr sz="2550" spc="217" baseline="-21241" dirty="0">
                <a:latin typeface="Carlito"/>
                <a:cs typeface="Carlito"/>
              </a:rPr>
              <a:t> </a:t>
            </a:r>
            <a:r>
              <a:rPr sz="2600" dirty="0">
                <a:latin typeface="Carlito"/>
                <a:cs typeface="Carlito"/>
              </a:rPr>
              <a:t>solution</a:t>
            </a:r>
            <a:r>
              <a:rPr sz="2600" spc="-40" dirty="0">
                <a:latin typeface="Carlito"/>
                <a:cs typeface="Carlito"/>
              </a:rPr>
              <a:t> </a:t>
            </a:r>
            <a:r>
              <a:rPr sz="2600" dirty="0">
                <a:latin typeface="Carlito"/>
                <a:cs typeface="Carlito"/>
              </a:rPr>
              <a:t>to</a:t>
            </a:r>
            <a:r>
              <a:rPr sz="2600" spc="-30" dirty="0">
                <a:latin typeface="Carlito"/>
                <a:cs typeface="Carlito"/>
              </a:rPr>
              <a:t> </a:t>
            </a:r>
            <a:r>
              <a:rPr sz="2600" dirty="0">
                <a:latin typeface="Carlito"/>
                <a:cs typeface="Carlito"/>
              </a:rPr>
              <a:t>a</a:t>
            </a:r>
            <a:r>
              <a:rPr sz="2600" spc="-45" dirty="0">
                <a:latin typeface="Carlito"/>
                <a:cs typeface="Carlito"/>
              </a:rPr>
              <a:t> </a:t>
            </a:r>
            <a:r>
              <a:rPr sz="2600" dirty="0">
                <a:latin typeface="Carlito"/>
                <a:cs typeface="Carlito"/>
              </a:rPr>
              <a:t>freshly</a:t>
            </a:r>
            <a:r>
              <a:rPr sz="2600" spc="-60" dirty="0">
                <a:latin typeface="Carlito"/>
                <a:cs typeface="Carlito"/>
              </a:rPr>
              <a:t> </a:t>
            </a:r>
            <a:r>
              <a:rPr sz="2600" spc="-10" dirty="0">
                <a:latin typeface="Carlito"/>
                <a:cs typeface="Carlito"/>
              </a:rPr>
              <a:t>prepared </a:t>
            </a:r>
            <a:r>
              <a:rPr sz="2600" dirty="0">
                <a:latin typeface="Carlito"/>
                <a:cs typeface="Carlito"/>
              </a:rPr>
              <a:t>solution</a:t>
            </a:r>
            <a:r>
              <a:rPr sz="2600" spc="-45" dirty="0">
                <a:latin typeface="Carlito"/>
                <a:cs typeface="Carlito"/>
              </a:rPr>
              <a:t> </a:t>
            </a:r>
            <a:r>
              <a:rPr sz="2600" dirty="0">
                <a:latin typeface="Carlito"/>
                <a:cs typeface="Carlito"/>
              </a:rPr>
              <a:t>of</a:t>
            </a:r>
            <a:r>
              <a:rPr sz="2600" spc="-35" dirty="0">
                <a:latin typeface="Carlito"/>
                <a:cs typeface="Carlito"/>
              </a:rPr>
              <a:t> </a:t>
            </a:r>
            <a:r>
              <a:rPr sz="2600" dirty="0">
                <a:latin typeface="Carlito"/>
                <a:cs typeface="Carlito"/>
              </a:rPr>
              <a:t>CoCl</a:t>
            </a:r>
            <a:r>
              <a:rPr sz="2550" baseline="-21241" dirty="0">
                <a:latin typeface="Carlito"/>
                <a:cs typeface="Carlito"/>
              </a:rPr>
              <a:t>3</a:t>
            </a:r>
            <a:r>
              <a:rPr sz="2600" dirty="0">
                <a:latin typeface="Carlito"/>
                <a:cs typeface="Carlito"/>
              </a:rPr>
              <a:t>.6NH</a:t>
            </a:r>
            <a:r>
              <a:rPr sz="2550" baseline="-21241" dirty="0">
                <a:latin typeface="Carlito"/>
                <a:cs typeface="Carlito"/>
              </a:rPr>
              <a:t>3</a:t>
            </a:r>
            <a:r>
              <a:rPr sz="2550" spc="240" baseline="-21241" dirty="0">
                <a:latin typeface="Carlito"/>
                <a:cs typeface="Carlito"/>
              </a:rPr>
              <a:t> </a:t>
            </a:r>
            <a:r>
              <a:rPr sz="2600" dirty="0">
                <a:latin typeface="Carlito"/>
                <a:cs typeface="Carlito"/>
              </a:rPr>
              <a:t>results</a:t>
            </a:r>
            <a:r>
              <a:rPr sz="2600" spc="-45" dirty="0">
                <a:latin typeface="Carlito"/>
                <a:cs typeface="Carlito"/>
              </a:rPr>
              <a:t> </a:t>
            </a:r>
            <a:r>
              <a:rPr sz="2600" dirty="0">
                <a:latin typeface="Carlito"/>
                <a:cs typeface="Carlito"/>
              </a:rPr>
              <a:t>in</a:t>
            </a:r>
            <a:r>
              <a:rPr sz="2600" spc="-45" dirty="0">
                <a:latin typeface="Carlito"/>
                <a:cs typeface="Carlito"/>
              </a:rPr>
              <a:t> </a:t>
            </a:r>
            <a:r>
              <a:rPr sz="2600" dirty="0">
                <a:latin typeface="Carlito"/>
                <a:cs typeface="Carlito"/>
              </a:rPr>
              <a:t>the</a:t>
            </a:r>
            <a:r>
              <a:rPr sz="2600" spc="-40" dirty="0">
                <a:latin typeface="Carlito"/>
                <a:cs typeface="Carlito"/>
              </a:rPr>
              <a:t> </a:t>
            </a:r>
            <a:r>
              <a:rPr sz="2600" dirty="0">
                <a:latin typeface="Carlito"/>
                <a:cs typeface="Carlito"/>
              </a:rPr>
              <a:t>immediate</a:t>
            </a:r>
            <a:r>
              <a:rPr sz="2600" spc="-65" dirty="0">
                <a:latin typeface="Carlito"/>
                <a:cs typeface="Carlito"/>
              </a:rPr>
              <a:t> </a:t>
            </a:r>
            <a:r>
              <a:rPr sz="2600" dirty="0">
                <a:latin typeface="Carlito"/>
                <a:cs typeface="Carlito"/>
              </a:rPr>
              <a:t>pptn.</a:t>
            </a:r>
            <a:r>
              <a:rPr sz="2600" spc="-40" dirty="0">
                <a:latin typeface="Carlito"/>
                <a:cs typeface="Carlito"/>
              </a:rPr>
              <a:t> </a:t>
            </a:r>
            <a:r>
              <a:rPr sz="2600" dirty="0">
                <a:latin typeface="Carlito"/>
                <a:cs typeface="Carlito"/>
              </a:rPr>
              <a:t>of</a:t>
            </a:r>
            <a:r>
              <a:rPr sz="2600" spc="-30" dirty="0">
                <a:latin typeface="Carlito"/>
                <a:cs typeface="Carlito"/>
              </a:rPr>
              <a:t> </a:t>
            </a:r>
            <a:r>
              <a:rPr sz="2600" spc="-25" dirty="0">
                <a:latin typeface="Carlito"/>
                <a:cs typeface="Carlito"/>
              </a:rPr>
              <a:t>all </a:t>
            </a:r>
            <a:r>
              <a:rPr sz="2600" dirty="0">
                <a:latin typeface="Carlito"/>
                <a:cs typeface="Carlito"/>
              </a:rPr>
              <a:t>three</a:t>
            </a:r>
            <a:r>
              <a:rPr sz="2600" spc="-65" dirty="0">
                <a:latin typeface="Carlito"/>
                <a:cs typeface="Carlito"/>
              </a:rPr>
              <a:t> </a:t>
            </a:r>
            <a:r>
              <a:rPr sz="2600" dirty="0">
                <a:latin typeface="Carlito"/>
                <a:cs typeface="Carlito"/>
              </a:rPr>
              <a:t>chloride</a:t>
            </a:r>
            <a:r>
              <a:rPr sz="2600" spc="-30" dirty="0">
                <a:latin typeface="Carlito"/>
                <a:cs typeface="Carlito"/>
              </a:rPr>
              <a:t> </a:t>
            </a:r>
            <a:r>
              <a:rPr sz="2600" dirty="0">
                <a:latin typeface="Carlito"/>
                <a:cs typeface="Carlito"/>
              </a:rPr>
              <a:t>ions.</a:t>
            </a:r>
            <a:r>
              <a:rPr sz="2600" spc="-35" dirty="0">
                <a:latin typeface="Carlito"/>
                <a:cs typeface="Carlito"/>
              </a:rPr>
              <a:t> </a:t>
            </a:r>
            <a:r>
              <a:rPr sz="2600" dirty="0">
                <a:latin typeface="Carlito"/>
                <a:cs typeface="Carlito"/>
              </a:rPr>
              <a:t>CoCl</a:t>
            </a:r>
            <a:r>
              <a:rPr sz="2550" baseline="-21241" dirty="0">
                <a:latin typeface="Carlito"/>
                <a:cs typeface="Carlito"/>
              </a:rPr>
              <a:t>3</a:t>
            </a:r>
            <a:r>
              <a:rPr sz="2600" dirty="0">
                <a:latin typeface="Carlito"/>
                <a:cs typeface="Carlito"/>
              </a:rPr>
              <a:t>.6NH</a:t>
            </a:r>
            <a:r>
              <a:rPr sz="2550" baseline="-21241" dirty="0">
                <a:latin typeface="Carlito"/>
                <a:cs typeface="Carlito"/>
              </a:rPr>
              <a:t>3</a:t>
            </a:r>
            <a:r>
              <a:rPr sz="2550" spc="270" baseline="-21241" dirty="0">
                <a:latin typeface="Carlito"/>
                <a:cs typeface="Carlito"/>
              </a:rPr>
              <a:t> </a:t>
            </a:r>
            <a:r>
              <a:rPr sz="2600" dirty="0">
                <a:latin typeface="Carlito"/>
                <a:cs typeface="Carlito"/>
              </a:rPr>
              <a:t>+</a:t>
            </a:r>
            <a:r>
              <a:rPr sz="2600" spc="-20" dirty="0">
                <a:latin typeface="Carlito"/>
                <a:cs typeface="Carlito"/>
              </a:rPr>
              <a:t> </a:t>
            </a:r>
            <a:r>
              <a:rPr sz="2600" dirty="0">
                <a:latin typeface="Carlito"/>
                <a:cs typeface="Carlito"/>
              </a:rPr>
              <a:t>AgNO</a:t>
            </a:r>
            <a:r>
              <a:rPr sz="2550" baseline="-21241" dirty="0">
                <a:latin typeface="Carlito"/>
                <a:cs typeface="Carlito"/>
              </a:rPr>
              <a:t>3</a:t>
            </a:r>
            <a:r>
              <a:rPr sz="2550" spc="232" baseline="-21241" dirty="0">
                <a:latin typeface="Carlito"/>
                <a:cs typeface="Carlito"/>
              </a:rPr>
              <a:t> </a:t>
            </a:r>
            <a:r>
              <a:rPr sz="2600" spc="1050" dirty="0">
                <a:latin typeface="Komatuna"/>
                <a:cs typeface="Komatuna"/>
              </a:rPr>
              <a:t>→</a:t>
            </a:r>
            <a:r>
              <a:rPr sz="2600" spc="-720" dirty="0">
                <a:latin typeface="Komatuna"/>
                <a:cs typeface="Komatuna"/>
              </a:rPr>
              <a:t> </a:t>
            </a:r>
            <a:r>
              <a:rPr sz="2600" spc="-10" dirty="0">
                <a:latin typeface="Carlito"/>
                <a:cs typeface="Carlito"/>
              </a:rPr>
              <a:t>3AgCl</a:t>
            </a:r>
            <a:endParaRPr sz="2600">
              <a:latin typeface="Carlito"/>
              <a:cs typeface="Carlito"/>
            </a:endParaRPr>
          </a:p>
          <a:p>
            <a:pPr marL="418465" indent="-342265">
              <a:lnSpc>
                <a:spcPct val="100000"/>
              </a:lnSpc>
              <a:spcBef>
                <a:spcPts val="630"/>
              </a:spcBef>
              <a:buFont typeface="Arial"/>
              <a:buChar char="•"/>
              <a:tabLst>
                <a:tab pos="418465" algn="l"/>
              </a:tabLst>
            </a:pPr>
            <a:r>
              <a:rPr sz="2600" dirty="0">
                <a:latin typeface="Carlito"/>
                <a:cs typeface="Carlito"/>
              </a:rPr>
              <a:t>CoCl</a:t>
            </a:r>
            <a:r>
              <a:rPr sz="2550" baseline="-21241" dirty="0">
                <a:latin typeface="Carlito"/>
                <a:cs typeface="Carlito"/>
              </a:rPr>
              <a:t>3</a:t>
            </a:r>
            <a:r>
              <a:rPr sz="2600" dirty="0">
                <a:latin typeface="Carlito"/>
                <a:cs typeface="Carlito"/>
              </a:rPr>
              <a:t>.5NH</a:t>
            </a:r>
            <a:r>
              <a:rPr sz="2550" baseline="-21241" dirty="0">
                <a:latin typeface="Carlito"/>
                <a:cs typeface="Carlito"/>
              </a:rPr>
              <a:t>3</a:t>
            </a:r>
            <a:r>
              <a:rPr sz="2550" spc="217" baseline="-21241" dirty="0">
                <a:latin typeface="Carlito"/>
                <a:cs typeface="Carlito"/>
              </a:rPr>
              <a:t> </a:t>
            </a:r>
            <a:r>
              <a:rPr sz="2600" dirty="0">
                <a:latin typeface="Carlito"/>
                <a:cs typeface="Carlito"/>
              </a:rPr>
              <a:t>+</a:t>
            </a:r>
            <a:r>
              <a:rPr sz="2600" spc="-15" dirty="0">
                <a:latin typeface="Carlito"/>
                <a:cs typeface="Carlito"/>
              </a:rPr>
              <a:t> </a:t>
            </a:r>
            <a:r>
              <a:rPr sz="2600" dirty="0">
                <a:latin typeface="Carlito"/>
                <a:cs typeface="Carlito"/>
              </a:rPr>
              <a:t>AgNO</a:t>
            </a:r>
            <a:r>
              <a:rPr sz="2550" baseline="-21241" dirty="0">
                <a:latin typeface="Carlito"/>
                <a:cs typeface="Carlito"/>
              </a:rPr>
              <a:t>3</a:t>
            </a:r>
            <a:r>
              <a:rPr sz="2550" spc="232" baseline="-21241" dirty="0">
                <a:latin typeface="Carlito"/>
                <a:cs typeface="Carlito"/>
              </a:rPr>
              <a:t> </a:t>
            </a:r>
            <a:r>
              <a:rPr sz="2600" spc="1050" dirty="0">
                <a:latin typeface="Komatuna"/>
                <a:cs typeface="Komatuna"/>
              </a:rPr>
              <a:t>→</a:t>
            </a:r>
            <a:r>
              <a:rPr sz="2600" spc="-720" dirty="0">
                <a:latin typeface="Komatuna"/>
                <a:cs typeface="Komatuna"/>
              </a:rPr>
              <a:t> </a:t>
            </a:r>
            <a:r>
              <a:rPr sz="2600" dirty="0">
                <a:latin typeface="Carlito"/>
                <a:cs typeface="Carlito"/>
              </a:rPr>
              <a:t>2AgCl</a:t>
            </a:r>
            <a:r>
              <a:rPr sz="2600" spc="-40" dirty="0">
                <a:latin typeface="Carlito"/>
                <a:cs typeface="Carlito"/>
              </a:rPr>
              <a:t> </a:t>
            </a:r>
            <a:r>
              <a:rPr sz="2600" dirty="0">
                <a:latin typeface="Carlito"/>
                <a:cs typeface="Carlito"/>
              </a:rPr>
              <a:t>only</a:t>
            </a:r>
            <a:r>
              <a:rPr sz="2600" spc="-25" dirty="0">
                <a:latin typeface="Carlito"/>
                <a:cs typeface="Carlito"/>
              </a:rPr>
              <a:t> </a:t>
            </a:r>
            <a:r>
              <a:rPr sz="2600" dirty="0">
                <a:latin typeface="Carlito"/>
                <a:cs typeface="Carlito"/>
              </a:rPr>
              <a:t>two</a:t>
            </a:r>
            <a:r>
              <a:rPr sz="2600" spc="-25" dirty="0">
                <a:latin typeface="Carlito"/>
                <a:cs typeface="Carlito"/>
              </a:rPr>
              <a:t> </a:t>
            </a:r>
            <a:r>
              <a:rPr sz="2600" dirty="0">
                <a:latin typeface="Carlito"/>
                <a:cs typeface="Carlito"/>
              </a:rPr>
              <a:t>chlorides</a:t>
            </a:r>
            <a:r>
              <a:rPr sz="2600" spc="-45" dirty="0">
                <a:latin typeface="Carlito"/>
                <a:cs typeface="Carlito"/>
              </a:rPr>
              <a:t> </a:t>
            </a:r>
            <a:r>
              <a:rPr sz="2600" spc="-20" dirty="0">
                <a:latin typeface="Carlito"/>
                <a:cs typeface="Carlito"/>
              </a:rPr>
              <a:t>ppt.</a:t>
            </a:r>
            <a:endParaRPr sz="2600">
              <a:latin typeface="Carlito"/>
              <a:cs typeface="Carlito"/>
            </a:endParaRPr>
          </a:p>
          <a:p>
            <a:pPr marL="419100" marR="1046480" indent="-342900">
              <a:lnSpc>
                <a:spcPct val="100000"/>
              </a:lnSpc>
              <a:spcBef>
                <a:spcPts val="625"/>
              </a:spcBef>
              <a:buFont typeface="Arial"/>
              <a:buChar char="•"/>
              <a:tabLst>
                <a:tab pos="419100" algn="l"/>
              </a:tabLst>
            </a:pPr>
            <a:r>
              <a:rPr sz="2600" dirty="0">
                <a:latin typeface="Carlito"/>
                <a:cs typeface="Carlito"/>
              </a:rPr>
              <a:t>These</a:t>
            </a:r>
            <a:r>
              <a:rPr sz="2600" spc="-75" dirty="0">
                <a:latin typeface="Carlito"/>
                <a:cs typeface="Carlito"/>
              </a:rPr>
              <a:t> </a:t>
            </a:r>
            <a:r>
              <a:rPr sz="2600" dirty="0">
                <a:latin typeface="Carlito"/>
                <a:cs typeface="Carlito"/>
              </a:rPr>
              <a:t>observations</a:t>
            </a:r>
            <a:r>
              <a:rPr sz="2600" spc="-60" dirty="0">
                <a:latin typeface="Carlito"/>
                <a:cs typeface="Carlito"/>
              </a:rPr>
              <a:t> </a:t>
            </a:r>
            <a:r>
              <a:rPr sz="2600" dirty="0">
                <a:latin typeface="Carlito"/>
                <a:cs typeface="Carlito"/>
              </a:rPr>
              <a:t>suggest</a:t>
            </a:r>
            <a:r>
              <a:rPr sz="2600" spc="-70" dirty="0">
                <a:latin typeface="Carlito"/>
                <a:cs typeface="Carlito"/>
              </a:rPr>
              <a:t> </a:t>
            </a:r>
            <a:r>
              <a:rPr sz="2600" dirty="0">
                <a:latin typeface="Carlito"/>
                <a:cs typeface="Carlito"/>
              </a:rPr>
              <a:t>that</a:t>
            </a:r>
            <a:r>
              <a:rPr sz="2600" spc="-35" dirty="0">
                <a:latin typeface="Carlito"/>
                <a:cs typeface="Carlito"/>
              </a:rPr>
              <a:t> </a:t>
            </a:r>
            <a:r>
              <a:rPr sz="2600" dirty="0">
                <a:latin typeface="Carlito"/>
                <a:cs typeface="Carlito"/>
              </a:rPr>
              <a:t>in</a:t>
            </a:r>
            <a:r>
              <a:rPr sz="2600" spc="-45" dirty="0">
                <a:latin typeface="Carlito"/>
                <a:cs typeface="Carlito"/>
              </a:rPr>
              <a:t> </a:t>
            </a:r>
            <a:r>
              <a:rPr sz="2600" dirty="0">
                <a:latin typeface="Carlito"/>
                <a:cs typeface="Carlito"/>
              </a:rPr>
              <a:t>CoCl</a:t>
            </a:r>
            <a:r>
              <a:rPr sz="2550" baseline="-21241" dirty="0">
                <a:latin typeface="Carlito"/>
                <a:cs typeface="Carlito"/>
              </a:rPr>
              <a:t>3</a:t>
            </a:r>
            <a:r>
              <a:rPr sz="2600" dirty="0">
                <a:latin typeface="Carlito"/>
                <a:cs typeface="Carlito"/>
              </a:rPr>
              <a:t>.5NH</a:t>
            </a:r>
            <a:r>
              <a:rPr sz="2550" baseline="-21241" dirty="0">
                <a:latin typeface="Carlito"/>
                <a:cs typeface="Carlito"/>
              </a:rPr>
              <a:t>3</a:t>
            </a:r>
            <a:r>
              <a:rPr sz="2550" spc="232" baseline="-21241" dirty="0">
                <a:latin typeface="Carlito"/>
                <a:cs typeface="Carlito"/>
              </a:rPr>
              <a:t> </a:t>
            </a:r>
            <a:r>
              <a:rPr sz="2600" spc="-25" dirty="0">
                <a:latin typeface="Carlito"/>
                <a:cs typeface="Carlito"/>
              </a:rPr>
              <a:t>and </a:t>
            </a:r>
            <a:r>
              <a:rPr sz="2600" dirty="0">
                <a:latin typeface="Carlito"/>
                <a:cs typeface="Carlito"/>
              </a:rPr>
              <a:t>CoCl</a:t>
            </a:r>
            <a:r>
              <a:rPr sz="2550" baseline="-21241" dirty="0">
                <a:latin typeface="Carlito"/>
                <a:cs typeface="Carlito"/>
              </a:rPr>
              <a:t>3</a:t>
            </a:r>
            <a:r>
              <a:rPr sz="2600" dirty="0">
                <a:latin typeface="Carlito"/>
                <a:cs typeface="Carlito"/>
              </a:rPr>
              <a:t>.4NH</a:t>
            </a:r>
            <a:r>
              <a:rPr sz="2550" baseline="-21241" dirty="0">
                <a:latin typeface="Carlito"/>
                <a:cs typeface="Carlito"/>
              </a:rPr>
              <a:t>3</a:t>
            </a:r>
            <a:r>
              <a:rPr sz="2550" spc="209" baseline="-21241" dirty="0">
                <a:latin typeface="Carlito"/>
                <a:cs typeface="Carlito"/>
              </a:rPr>
              <a:t> </a:t>
            </a:r>
            <a:r>
              <a:rPr sz="2600" dirty="0">
                <a:latin typeface="Carlito"/>
                <a:cs typeface="Carlito"/>
              </a:rPr>
              <a:t>there</a:t>
            </a:r>
            <a:r>
              <a:rPr sz="2600" spc="-70" dirty="0">
                <a:latin typeface="Carlito"/>
                <a:cs typeface="Carlito"/>
              </a:rPr>
              <a:t> </a:t>
            </a:r>
            <a:r>
              <a:rPr sz="2600" dirty="0">
                <a:latin typeface="Carlito"/>
                <a:cs typeface="Carlito"/>
              </a:rPr>
              <a:t>are</a:t>
            </a:r>
            <a:r>
              <a:rPr sz="2600" spc="-50" dirty="0">
                <a:latin typeface="Carlito"/>
                <a:cs typeface="Carlito"/>
              </a:rPr>
              <a:t> </a:t>
            </a:r>
            <a:r>
              <a:rPr sz="2600" dirty="0">
                <a:latin typeface="Carlito"/>
                <a:cs typeface="Carlito"/>
              </a:rPr>
              <a:t>two</a:t>
            </a:r>
            <a:r>
              <a:rPr sz="2600" spc="-50" dirty="0">
                <a:latin typeface="Carlito"/>
                <a:cs typeface="Carlito"/>
              </a:rPr>
              <a:t> </a:t>
            </a:r>
            <a:r>
              <a:rPr sz="2600" spc="-10" dirty="0">
                <a:latin typeface="Carlito"/>
                <a:cs typeface="Carlito"/>
              </a:rPr>
              <a:t>different</a:t>
            </a:r>
            <a:r>
              <a:rPr sz="2600" spc="-80" dirty="0">
                <a:latin typeface="Carlito"/>
                <a:cs typeface="Carlito"/>
              </a:rPr>
              <a:t> </a:t>
            </a:r>
            <a:r>
              <a:rPr sz="2600" dirty="0">
                <a:latin typeface="Carlito"/>
                <a:cs typeface="Carlito"/>
              </a:rPr>
              <a:t>kinds</a:t>
            </a:r>
            <a:r>
              <a:rPr sz="2600" spc="-65" dirty="0">
                <a:latin typeface="Carlito"/>
                <a:cs typeface="Carlito"/>
              </a:rPr>
              <a:t> </a:t>
            </a:r>
            <a:r>
              <a:rPr sz="2600" dirty="0">
                <a:latin typeface="Carlito"/>
                <a:cs typeface="Carlito"/>
              </a:rPr>
              <a:t>of</a:t>
            </a:r>
            <a:r>
              <a:rPr sz="2600" spc="-50" dirty="0">
                <a:latin typeface="Carlito"/>
                <a:cs typeface="Carlito"/>
              </a:rPr>
              <a:t> </a:t>
            </a:r>
            <a:r>
              <a:rPr sz="2600" spc="-10" dirty="0">
                <a:latin typeface="Carlito"/>
                <a:cs typeface="Carlito"/>
              </a:rPr>
              <a:t>chlorides.</a:t>
            </a:r>
            <a:endParaRPr sz="2600">
              <a:latin typeface="Carlito"/>
              <a:cs typeface="Carlito"/>
            </a:endParaRPr>
          </a:p>
          <a:p>
            <a:pPr marL="419100" marR="81280" indent="-342900">
              <a:lnSpc>
                <a:spcPct val="100000"/>
              </a:lnSpc>
              <a:spcBef>
                <a:spcPts val="625"/>
              </a:spcBef>
              <a:buFont typeface="Arial"/>
              <a:buChar char="•"/>
              <a:tabLst>
                <a:tab pos="419100" algn="l"/>
              </a:tabLst>
            </a:pPr>
            <a:r>
              <a:rPr sz="2600" dirty="0">
                <a:latin typeface="Carlito"/>
                <a:cs typeface="Carlito"/>
              </a:rPr>
              <a:t>One</a:t>
            </a:r>
            <a:r>
              <a:rPr sz="2600" spc="-35" dirty="0">
                <a:latin typeface="Carlito"/>
                <a:cs typeface="Carlito"/>
              </a:rPr>
              <a:t> </a:t>
            </a:r>
            <a:r>
              <a:rPr sz="2600" dirty="0">
                <a:latin typeface="Carlito"/>
                <a:cs typeface="Carlito"/>
              </a:rPr>
              <a:t>type</a:t>
            </a:r>
            <a:r>
              <a:rPr sz="2600" spc="-45" dirty="0">
                <a:latin typeface="Carlito"/>
                <a:cs typeface="Carlito"/>
              </a:rPr>
              <a:t> </a:t>
            </a:r>
            <a:r>
              <a:rPr sz="2600" dirty="0">
                <a:latin typeface="Carlito"/>
                <a:cs typeface="Carlito"/>
              </a:rPr>
              <a:t>is</a:t>
            </a:r>
            <a:r>
              <a:rPr sz="2600" spc="-20" dirty="0">
                <a:latin typeface="Carlito"/>
                <a:cs typeface="Carlito"/>
              </a:rPr>
              <a:t> </a:t>
            </a:r>
            <a:r>
              <a:rPr sz="2600" dirty="0">
                <a:latin typeface="Carlito"/>
                <a:cs typeface="Carlito"/>
              </a:rPr>
              <a:t>perhaps</a:t>
            </a:r>
            <a:r>
              <a:rPr sz="2600" spc="-60" dirty="0">
                <a:latin typeface="Carlito"/>
                <a:cs typeface="Carlito"/>
              </a:rPr>
              <a:t> </a:t>
            </a:r>
            <a:r>
              <a:rPr sz="2600" dirty="0">
                <a:latin typeface="Carlito"/>
                <a:cs typeface="Carlito"/>
              </a:rPr>
              <a:t>similar</a:t>
            </a:r>
            <a:r>
              <a:rPr sz="2600" spc="-35" dirty="0">
                <a:latin typeface="Carlito"/>
                <a:cs typeface="Carlito"/>
              </a:rPr>
              <a:t> </a:t>
            </a:r>
            <a:r>
              <a:rPr sz="2600" dirty="0">
                <a:latin typeface="Carlito"/>
                <a:cs typeface="Carlito"/>
              </a:rPr>
              <a:t>to</a:t>
            </a:r>
            <a:r>
              <a:rPr sz="2600" spc="-25" dirty="0">
                <a:latin typeface="Carlito"/>
                <a:cs typeface="Carlito"/>
              </a:rPr>
              <a:t> </a:t>
            </a:r>
            <a:r>
              <a:rPr sz="2600" dirty="0">
                <a:latin typeface="Carlito"/>
                <a:cs typeface="Carlito"/>
              </a:rPr>
              <a:t>that</a:t>
            </a:r>
            <a:r>
              <a:rPr sz="2600" spc="-30" dirty="0">
                <a:latin typeface="Carlito"/>
                <a:cs typeface="Carlito"/>
              </a:rPr>
              <a:t> </a:t>
            </a:r>
            <a:r>
              <a:rPr sz="2600" dirty="0">
                <a:latin typeface="Carlito"/>
                <a:cs typeface="Carlito"/>
              </a:rPr>
              <a:t>in</a:t>
            </a:r>
            <a:r>
              <a:rPr sz="2600" spc="-25" dirty="0">
                <a:latin typeface="Carlito"/>
                <a:cs typeface="Carlito"/>
              </a:rPr>
              <a:t> </a:t>
            </a:r>
            <a:r>
              <a:rPr sz="2600" dirty="0">
                <a:latin typeface="Carlito"/>
                <a:cs typeface="Carlito"/>
              </a:rPr>
              <a:t>NaCl</a:t>
            </a:r>
            <a:r>
              <a:rPr sz="2600" spc="-25" dirty="0">
                <a:latin typeface="Carlito"/>
                <a:cs typeface="Carlito"/>
              </a:rPr>
              <a:t> </a:t>
            </a:r>
            <a:r>
              <a:rPr sz="2600" dirty="0">
                <a:latin typeface="Carlito"/>
                <a:cs typeface="Carlito"/>
              </a:rPr>
              <a:t>and</a:t>
            </a:r>
            <a:r>
              <a:rPr sz="2600" spc="-40" dirty="0">
                <a:latin typeface="Carlito"/>
                <a:cs typeface="Carlito"/>
              </a:rPr>
              <a:t> </a:t>
            </a:r>
            <a:r>
              <a:rPr sz="2600" dirty="0">
                <a:latin typeface="Carlito"/>
                <a:cs typeface="Carlito"/>
              </a:rPr>
              <a:t>is</a:t>
            </a:r>
            <a:r>
              <a:rPr sz="2600" spc="-20" dirty="0">
                <a:latin typeface="Carlito"/>
                <a:cs typeface="Carlito"/>
              </a:rPr>
              <a:t> </a:t>
            </a:r>
            <a:r>
              <a:rPr sz="2600" dirty="0">
                <a:latin typeface="Carlito"/>
                <a:cs typeface="Carlito"/>
              </a:rPr>
              <a:t>readily</a:t>
            </a:r>
            <a:r>
              <a:rPr sz="2600" spc="-35" dirty="0">
                <a:latin typeface="Carlito"/>
                <a:cs typeface="Carlito"/>
              </a:rPr>
              <a:t> </a:t>
            </a:r>
            <a:r>
              <a:rPr sz="2600" spc="-20" dirty="0">
                <a:latin typeface="Carlito"/>
                <a:cs typeface="Carlito"/>
              </a:rPr>
              <a:t>ppt, </a:t>
            </a:r>
            <a:r>
              <a:rPr sz="2600" dirty="0">
                <a:latin typeface="Carlito"/>
                <a:cs typeface="Carlito"/>
              </a:rPr>
              <a:t>whereas</a:t>
            </a:r>
            <a:r>
              <a:rPr sz="2600" spc="-45" dirty="0">
                <a:latin typeface="Carlito"/>
                <a:cs typeface="Carlito"/>
              </a:rPr>
              <a:t> </a:t>
            </a:r>
            <a:r>
              <a:rPr sz="2600" dirty="0">
                <a:latin typeface="Carlito"/>
                <a:cs typeface="Carlito"/>
              </a:rPr>
              <a:t>the</a:t>
            </a:r>
            <a:r>
              <a:rPr sz="2600" spc="-25" dirty="0">
                <a:latin typeface="Carlito"/>
                <a:cs typeface="Carlito"/>
              </a:rPr>
              <a:t> </a:t>
            </a:r>
            <a:r>
              <a:rPr sz="2600" dirty="0">
                <a:latin typeface="Carlito"/>
                <a:cs typeface="Carlito"/>
              </a:rPr>
              <a:t>other</a:t>
            </a:r>
            <a:r>
              <a:rPr sz="2600" spc="-25" dirty="0">
                <a:latin typeface="Carlito"/>
                <a:cs typeface="Carlito"/>
              </a:rPr>
              <a:t> </a:t>
            </a:r>
            <a:r>
              <a:rPr sz="2600" dirty="0">
                <a:latin typeface="Carlito"/>
                <a:cs typeface="Carlito"/>
              </a:rPr>
              <a:t>types</a:t>
            </a:r>
            <a:r>
              <a:rPr sz="2600" spc="-45" dirty="0">
                <a:latin typeface="Carlito"/>
                <a:cs typeface="Carlito"/>
              </a:rPr>
              <a:t> </a:t>
            </a:r>
            <a:r>
              <a:rPr sz="2600" dirty="0">
                <a:latin typeface="Carlito"/>
                <a:cs typeface="Carlito"/>
              </a:rPr>
              <a:t>held</a:t>
            </a:r>
            <a:r>
              <a:rPr sz="2600" spc="-40" dirty="0">
                <a:latin typeface="Carlito"/>
                <a:cs typeface="Carlito"/>
              </a:rPr>
              <a:t> </a:t>
            </a:r>
            <a:r>
              <a:rPr sz="2600" dirty="0">
                <a:latin typeface="Carlito"/>
                <a:cs typeface="Carlito"/>
              </a:rPr>
              <a:t>more</a:t>
            </a:r>
            <a:r>
              <a:rPr sz="2600" spc="-15" dirty="0">
                <a:latin typeface="Carlito"/>
                <a:cs typeface="Carlito"/>
              </a:rPr>
              <a:t> </a:t>
            </a:r>
            <a:r>
              <a:rPr sz="2600" dirty="0">
                <a:latin typeface="Carlito"/>
                <a:cs typeface="Carlito"/>
              </a:rPr>
              <a:t>firmly</a:t>
            </a:r>
            <a:r>
              <a:rPr sz="2600" spc="-15" dirty="0">
                <a:latin typeface="Carlito"/>
                <a:cs typeface="Carlito"/>
              </a:rPr>
              <a:t> </a:t>
            </a:r>
            <a:r>
              <a:rPr sz="2600" dirty="0">
                <a:latin typeface="Carlito"/>
                <a:cs typeface="Carlito"/>
              </a:rPr>
              <a:t>and</a:t>
            </a:r>
            <a:r>
              <a:rPr sz="2600" spc="-40" dirty="0">
                <a:latin typeface="Carlito"/>
                <a:cs typeface="Carlito"/>
              </a:rPr>
              <a:t> </a:t>
            </a:r>
            <a:r>
              <a:rPr sz="2600" dirty="0">
                <a:latin typeface="Carlito"/>
                <a:cs typeface="Carlito"/>
              </a:rPr>
              <a:t>does</a:t>
            </a:r>
            <a:r>
              <a:rPr sz="2600" spc="-35" dirty="0">
                <a:latin typeface="Carlito"/>
                <a:cs typeface="Carlito"/>
              </a:rPr>
              <a:t> </a:t>
            </a:r>
            <a:r>
              <a:rPr sz="2600" dirty="0">
                <a:latin typeface="Carlito"/>
                <a:cs typeface="Carlito"/>
              </a:rPr>
              <a:t>not</a:t>
            </a:r>
            <a:r>
              <a:rPr sz="2600" spc="-15" dirty="0">
                <a:latin typeface="Carlito"/>
                <a:cs typeface="Carlito"/>
              </a:rPr>
              <a:t> </a:t>
            </a:r>
            <a:r>
              <a:rPr sz="2600" spc="-20" dirty="0">
                <a:latin typeface="Carlito"/>
                <a:cs typeface="Carlito"/>
              </a:rPr>
              <a:t>ppt.</a:t>
            </a:r>
            <a:endParaRPr sz="2600">
              <a:latin typeface="Carlito"/>
              <a:cs typeface="Carli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87147" rIns="0" bIns="0" rtlCol="0">
            <a:spAutoFit/>
          </a:bodyPr>
          <a:lstStyle/>
          <a:p>
            <a:pPr marL="320040">
              <a:lnSpc>
                <a:spcPct val="100000"/>
              </a:lnSpc>
              <a:spcBef>
                <a:spcPts val="100"/>
              </a:spcBef>
            </a:pPr>
            <a:r>
              <a:rPr sz="2400" b="1" u="sng" dirty="0">
                <a:uFill>
                  <a:solidFill>
                    <a:srgbClr val="000000"/>
                  </a:solidFill>
                </a:uFill>
                <a:latin typeface="Times New Roman"/>
                <a:cs typeface="Times New Roman"/>
              </a:rPr>
              <a:t>Coordination</a:t>
            </a:r>
            <a:r>
              <a:rPr sz="2400" b="1" u="sng" spc="-60" dirty="0">
                <a:uFill>
                  <a:solidFill>
                    <a:srgbClr val="000000"/>
                  </a:solidFill>
                </a:uFill>
                <a:latin typeface="Times New Roman"/>
                <a:cs typeface="Times New Roman"/>
              </a:rPr>
              <a:t> </a:t>
            </a:r>
            <a:r>
              <a:rPr sz="2400" b="1" u="sng" spc="-10" dirty="0">
                <a:uFill>
                  <a:solidFill>
                    <a:srgbClr val="000000"/>
                  </a:solidFill>
                </a:uFill>
                <a:latin typeface="Times New Roman"/>
                <a:cs typeface="Times New Roman"/>
              </a:rPr>
              <a:t>Chemistry</a:t>
            </a:r>
            <a:endParaRPr sz="2400">
              <a:latin typeface="Times New Roman"/>
              <a:cs typeface="Times New Roman"/>
            </a:endParaRPr>
          </a:p>
        </p:txBody>
      </p:sp>
      <p:sp>
        <p:nvSpPr>
          <p:cNvPr id="3" name="object 3"/>
          <p:cNvSpPr txBox="1"/>
          <p:nvPr/>
        </p:nvSpPr>
        <p:spPr>
          <a:xfrm>
            <a:off x="307340" y="999490"/>
            <a:ext cx="8535035" cy="3490595"/>
          </a:xfrm>
          <a:prstGeom prst="rect">
            <a:avLst/>
          </a:prstGeom>
        </p:spPr>
        <p:txBody>
          <a:bodyPr vert="horz" wrap="square" lIns="0" tIns="12065" rIns="0" bIns="0" rtlCol="0">
            <a:spAutoFit/>
          </a:bodyPr>
          <a:lstStyle/>
          <a:p>
            <a:pPr marL="393700">
              <a:lnSpc>
                <a:spcPct val="100000"/>
              </a:lnSpc>
              <a:spcBef>
                <a:spcPts val="95"/>
              </a:spcBef>
            </a:pPr>
            <a:r>
              <a:rPr sz="2200" b="1" dirty="0">
                <a:solidFill>
                  <a:srgbClr val="FF0000"/>
                </a:solidFill>
                <a:latin typeface="Times New Roman"/>
                <a:cs typeface="Times New Roman"/>
              </a:rPr>
              <a:t>Introduction</a:t>
            </a:r>
            <a:r>
              <a:rPr sz="2200" b="1" spc="-75" dirty="0">
                <a:solidFill>
                  <a:srgbClr val="FF0000"/>
                </a:solidFill>
                <a:latin typeface="Times New Roman"/>
                <a:cs typeface="Times New Roman"/>
              </a:rPr>
              <a:t> </a:t>
            </a:r>
            <a:r>
              <a:rPr sz="2200" b="1" dirty="0">
                <a:solidFill>
                  <a:srgbClr val="FF0000"/>
                </a:solidFill>
                <a:latin typeface="Times New Roman"/>
                <a:cs typeface="Times New Roman"/>
              </a:rPr>
              <a:t>and</a:t>
            </a:r>
            <a:r>
              <a:rPr sz="2200" b="1" spc="-100" dirty="0">
                <a:solidFill>
                  <a:srgbClr val="FF0000"/>
                </a:solidFill>
                <a:latin typeface="Times New Roman"/>
                <a:cs typeface="Times New Roman"/>
              </a:rPr>
              <a:t> </a:t>
            </a:r>
            <a:r>
              <a:rPr sz="2200" b="1" dirty="0">
                <a:solidFill>
                  <a:srgbClr val="FF0000"/>
                </a:solidFill>
                <a:latin typeface="Times New Roman"/>
                <a:cs typeface="Times New Roman"/>
              </a:rPr>
              <a:t>Historical</a:t>
            </a:r>
            <a:r>
              <a:rPr sz="2200" b="1" spc="-70" dirty="0">
                <a:solidFill>
                  <a:srgbClr val="FF0000"/>
                </a:solidFill>
                <a:latin typeface="Times New Roman"/>
                <a:cs typeface="Times New Roman"/>
              </a:rPr>
              <a:t> </a:t>
            </a:r>
            <a:r>
              <a:rPr sz="2200" b="1" spc="-10" dirty="0">
                <a:solidFill>
                  <a:srgbClr val="FF0000"/>
                </a:solidFill>
                <a:latin typeface="Times New Roman"/>
                <a:cs typeface="Times New Roman"/>
              </a:rPr>
              <a:t>Development</a:t>
            </a:r>
            <a:endParaRPr sz="2200">
              <a:latin typeface="Times New Roman"/>
              <a:cs typeface="Times New Roman"/>
            </a:endParaRPr>
          </a:p>
          <a:p>
            <a:pPr marL="12700" marR="5080" algn="just">
              <a:lnSpc>
                <a:spcPct val="148100"/>
              </a:lnSpc>
              <a:spcBef>
                <a:spcPts val="440"/>
              </a:spcBef>
            </a:pPr>
            <a:r>
              <a:rPr sz="1800" b="1" dirty="0">
                <a:latin typeface="Times New Roman"/>
                <a:cs typeface="Times New Roman"/>
              </a:rPr>
              <a:t>Coordination</a:t>
            </a:r>
            <a:r>
              <a:rPr sz="1800" b="1" spc="155" dirty="0">
                <a:latin typeface="Times New Roman"/>
                <a:cs typeface="Times New Roman"/>
              </a:rPr>
              <a:t>  </a:t>
            </a:r>
            <a:r>
              <a:rPr sz="1800" b="1" dirty="0">
                <a:latin typeface="Times New Roman"/>
                <a:cs typeface="Times New Roman"/>
              </a:rPr>
              <a:t>Compounds</a:t>
            </a:r>
            <a:r>
              <a:rPr sz="1800" b="1" spc="160" dirty="0">
                <a:latin typeface="Times New Roman"/>
                <a:cs typeface="Times New Roman"/>
              </a:rPr>
              <a:t>  </a:t>
            </a:r>
            <a:r>
              <a:rPr sz="1800" b="1" dirty="0">
                <a:latin typeface="Times New Roman"/>
                <a:cs typeface="Times New Roman"/>
              </a:rPr>
              <a:t>,</a:t>
            </a:r>
            <a:r>
              <a:rPr sz="1800" b="1" spc="160" dirty="0">
                <a:latin typeface="Times New Roman"/>
                <a:cs typeface="Times New Roman"/>
              </a:rPr>
              <a:t>  </a:t>
            </a:r>
            <a:r>
              <a:rPr sz="1800" b="1" dirty="0">
                <a:latin typeface="Times New Roman"/>
                <a:cs typeface="Times New Roman"/>
              </a:rPr>
              <a:t>Metal</a:t>
            </a:r>
            <a:r>
              <a:rPr sz="1800" b="1" spc="160" dirty="0">
                <a:latin typeface="Times New Roman"/>
                <a:cs typeface="Times New Roman"/>
              </a:rPr>
              <a:t>  </a:t>
            </a:r>
            <a:r>
              <a:rPr sz="1800" b="1" dirty="0">
                <a:latin typeface="Times New Roman"/>
                <a:cs typeface="Times New Roman"/>
              </a:rPr>
              <a:t>Complexes</a:t>
            </a:r>
            <a:r>
              <a:rPr sz="1800" b="1" spc="365" dirty="0">
                <a:latin typeface="Times New Roman"/>
                <a:cs typeface="Times New Roman"/>
              </a:rPr>
              <a:t>   </a:t>
            </a:r>
            <a:r>
              <a:rPr sz="1800" b="1" dirty="0">
                <a:latin typeface="Times New Roman"/>
                <a:cs typeface="Times New Roman"/>
              </a:rPr>
              <a:t>or</a:t>
            </a:r>
            <a:r>
              <a:rPr sz="1800" b="1" spc="140" dirty="0">
                <a:latin typeface="Times New Roman"/>
                <a:cs typeface="Times New Roman"/>
              </a:rPr>
              <a:t>  </a:t>
            </a:r>
            <a:r>
              <a:rPr sz="1800" b="1" dirty="0">
                <a:latin typeface="Times New Roman"/>
                <a:cs typeface="Times New Roman"/>
              </a:rPr>
              <a:t>just</a:t>
            </a:r>
            <a:r>
              <a:rPr sz="1800" b="1" spc="160" dirty="0">
                <a:latin typeface="Times New Roman"/>
                <a:cs typeface="Times New Roman"/>
              </a:rPr>
              <a:t>  </a:t>
            </a:r>
            <a:r>
              <a:rPr sz="1800" b="1" dirty="0">
                <a:solidFill>
                  <a:srgbClr val="00AFEF"/>
                </a:solidFill>
                <a:latin typeface="Times New Roman"/>
                <a:cs typeface="Times New Roman"/>
              </a:rPr>
              <a:t>Complexes</a:t>
            </a:r>
            <a:r>
              <a:rPr sz="1800" b="1" spc="165" dirty="0">
                <a:solidFill>
                  <a:srgbClr val="00AFEF"/>
                </a:solidFill>
                <a:latin typeface="Times New Roman"/>
                <a:cs typeface="Times New Roman"/>
              </a:rPr>
              <a:t>  </a:t>
            </a:r>
            <a:r>
              <a:rPr sz="1800" b="1" dirty="0">
                <a:solidFill>
                  <a:srgbClr val="00AFEF"/>
                </a:solidFill>
                <a:latin typeface="Times New Roman"/>
                <a:cs typeface="Times New Roman"/>
              </a:rPr>
              <a:t>.</a:t>
            </a:r>
            <a:r>
              <a:rPr sz="1800" b="1" spc="155" dirty="0">
                <a:solidFill>
                  <a:srgbClr val="00AFEF"/>
                </a:solidFill>
                <a:latin typeface="Times New Roman"/>
                <a:cs typeface="Times New Roman"/>
              </a:rPr>
              <a:t>  </a:t>
            </a:r>
            <a:r>
              <a:rPr sz="1800" b="1" dirty="0">
                <a:latin typeface="Times New Roman"/>
                <a:cs typeface="Times New Roman"/>
              </a:rPr>
              <a:t>These</a:t>
            </a:r>
            <a:r>
              <a:rPr sz="1800" b="1" spc="170" dirty="0">
                <a:latin typeface="Times New Roman"/>
                <a:cs typeface="Times New Roman"/>
              </a:rPr>
              <a:t>  </a:t>
            </a:r>
            <a:r>
              <a:rPr sz="1800" b="1" spc="-25" dirty="0">
                <a:latin typeface="Times New Roman"/>
                <a:cs typeface="Times New Roman"/>
              </a:rPr>
              <a:t>are </a:t>
            </a:r>
            <a:r>
              <a:rPr sz="1800" b="1" dirty="0">
                <a:latin typeface="Times New Roman"/>
                <a:cs typeface="Times New Roman"/>
              </a:rPr>
              <a:t>compounds</a:t>
            </a:r>
            <a:r>
              <a:rPr sz="1800" b="1" spc="30" dirty="0">
                <a:latin typeface="Times New Roman"/>
                <a:cs typeface="Times New Roman"/>
              </a:rPr>
              <a:t> </a:t>
            </a:r>
            <a:r>
              <a:rPr sz="1800" b="1" dirty="0">
                <a:latin typeface="Times New Roman"/>
                <a:cs typeface="Times New Roman"/>
              </a:rPr>
              <a:t>that</a:t>
            </a:r>
            <a:r>
              <a:rPr sz="1800" b="1" spc="40" dirty="0">
                <a:latin typeface="Times New Roman"/>
                <a:cs typeface="Times New Roman"/>
              </a:rPr>
              <a:t> </a:t>
            </a:r>
            <a:r>
              <a:rPr sz="1800" b="1" dirty="0">
                <a:latin typeface="Times New Roman"/>
                <a:cs typeface="Times New Roman"/>
              </a:rPr>
              <a:t>contain</a:t>
            </a:r>
            <a:r>
              <a:rPr sz="1800" b="1" spc="35" dirty="0">
                <a:latin typeface="Times New Roman"/>
                <a:cs typeface="Times New Roman"/>
              </a:rPr>
              <a:t> </a:t>
            </a:r>
            <a:r>
              <a:rPr sz="1800" b="1" dirty="0">
                <a:latin typeface="Times New Roman"/>
                <a:cs typeface="Times New Roman"/>
              </a:rPr>
              <a:t>a</a:t>
            </a:r>
            <a:r>
              <a:rPr sz="1800" b="1" spc="35" dirty="0">
                <a:latin typeface="Times New Roman"/>
                <a:cs typeface="Times New Roman"/>
              </a:rPr>
              <a:t> </a:t>
            </a:r>
            <a:r>
              <a:rPr sz="1800" b="1" dirty="0">
                <a:latin typeface="Times New Roman"/>
                <a:cs typeface="Times New Roman"/>
              </a:rPr>
              <a:t>central</a:t>
            </a:r>
            <a:r>
              <a:rPr sz="1800" b="1" spc="35" dirty="0">
                <a:latin typeface="Times New Roman"/>
                <a:cs typeface="Times New Roman"/>
              </a:rPr>
              <a:t> </a:t>
            </a:r>
            <a:r>
              <a:rPr sz="1800" b="1" dirty="0">
                <a:latin typeface="Times New Roman"/>
                <a:cs typeface="Times New Roman"/>
              </a:rPr>
              <a:t>atom</a:t>
            </a:r>
            <a:r>
              <a:rPr sz="1800" b="1" spc="40" dirty="0">
                <a:latin typeface="Times New Roman"/>
                <a:cs typeface="Times New Roman"/>
              </a:rPr>
              <a:t> </a:t>
            </a:r>
            <a:r>
              <a:rPr sz="1800" b="1" dirty="0">
                <a:latin typeface="Times New Roman"/>
                <a:cs typeface="Times New Roman"/>
              </a:rPr>
              <a:t>or</a:t>
            </a:r>
            <a:r>
              <a:rPr sz="1800" b="1" spc="-5" dirty="0">
                <a:latin typeface="Times New Roman"/>
                <a:cs typeface="Times New Roman"/>
              </a:rPr>
              <a:t> </a:t>
            </a:r>
            <a:r>
              <a:rPr sz="1800" b="1" dirty="0">
                <a:latin typeface="Times New Roman"/>
                <a:cs typeface="Times New Roman"/>
              </a:rPr>
              <a:t>ion,</a:t>
            </a:r>
            <a:r>
              <a:rPr sz="1800" b="1" spc="25" dirty="0">
                <a:latin typeface="Times New Roman"/>
                <a:cs typeface="Times New Roman"/>
              </a:rPr>
              <a:t> </a:t>
            </a:r>
            <a:r>
              <a:rPr sz="1800" b="1" dirty="0">
                <a:latin typeface="Times New Roman"/>
                <a:cs typeface="Times New Roman"/>
              </a:rPr>
              <a:t>usually</a:t>
            </a:r>
            <a:r>
              <a:rPr sz="1800" b="1" spc="60" dirty="0">
                <a:latin typeface="Times New Roman"/>
                <a:cs typeface="Times New Roman"/>
              </a:rPr>
              <a:t> </a:t>
            </a:r>
            <a:r>
              <a:rPr sz="1800" b="1" dirty="0">
                <a:latin typeface="Times New Roman"/>
                <a:cs typeface="Times New Roman"/>
              </a:rPr>
              <a:t>a</a:t>
            </a:r>
            <a:r>
              <a:rPr sz="1800" b="1" spc="25" dirty="0">
                <a:latin typeface="Times New Roman"/>
                <a:cs typeface="Times New Roman"/>
              </a:rPr>
              <a:t> </a:t>
            </a:r>
            <a:r>
              <a:rPr sz="1800" b="1" dirty="0">
                <a:latin typeface="Times New Roman"/>
                <a:cs typeface="Times New Roman"/>
              </a:rPr>
              <a:t>metal</a:t>
            </a:r>
            <a:r>
              <a:rPr sz="1800" b="1" spc="30" dirty="0">
                <a:latin typeface="Times New Roman"/>
                <a:cs typeface="Times New Roman"/>
              </a:rPr>
              <a:t> </a:t>
            </a:r>
            <a:r>
              <a:rPr sz="1800" b="1" dirty="0">
                <a:latin typeface="Times New Roman"/>
                <a:cs typeface="Times New Roman"/>
              </a:rPr>
              <a:t>surrounded</a:t>
            </a:r>
            <a:r>
              <a:rPr sz="1800" b="1" spc="40" dirty="0">
                <a:latin typeface="Times New Roman"/>
                <a:cs typeface="Times New Roman"/>
              </a:rPr>
              <a:t> </a:t>
            </a:r>
            <a:r>
              <a:rPr sz="1800" b="1" dirty="0">
                <a:latin typeface="Times New Roman"/>
                <a:cs typeface="Times New Roman"/>
              </a:rPr>
              <a:t>by</a:t>
            </a:r>
            <a:r>
              <a:rPr sz="1800" b="1" spc="45" dirty="0">
                <a:latin typeface="Times New Roman"/>
                <a:cs typeface="Times New Roman"/>
              </a:rPr>
              <a:t> </a:t>
            </a:r>
            <a:r>
              <a:rPr sz="1800" b="1" dirty="0">
                <a:latin typeface="Times New Roman"/>
                <a:cs typeface="Times New Roman"/>
              </a:rPr>
              <a:t>a</a:t>
            </a:r>
            <a:r>
              <a:rPr sz="1800" b="1" spc="35" dirty="0">
                <a:latin typeface="Times New Roman"/>
                <a:cs typeface="Times New Roman"/>
              </a:rPr>
              <a:t> </a:t>
            </a:r>
            <a:r>
              <a:rPr sz="1800" b="1" spc="-10" dirty="0">
                <a:latin typeface="Times New Roman"/>
                <a:cs typeface="Times New Roman"/>
              </a:rPr>
              <a:t>cluster </a:t>
            </a:r>
            <a:r>
              <a:rPr sz="1800" b="1" dirty="0">
                <a:latin typeface="Times New Roman"/>
                <a:cs typeface="Times New Roman"/>
              </a:rPr>
              <a:t>of</a:t>
            </a:r>
            <a:r>
              <a:rPr sz="1800" b="1" spc="-15" dirty="0">
                <a:latin typeface="Times New Roman"/>
                <a:cs typeface="Times New Roman"/>
              </a:rPr>
              <a:t> </a:t>
            </a:r>
            <a:r>
              <a:rPr sz="1800" b="1" dirty="0">
                <a:latin typeface="Times New Roman"/>
                <a:cs typeface="Times New Roman"/>
              </a:rPr>
              <a:t>ions</a:t>
            </a:r>
            <a:r>
              <a:rPr sz="1800" b="1" spc="420" dirty="0">
                <a:latin typeface="Times New Roman"/>
                <a:cs typeface="Times New Roman"/>
              </a:rPr>
              <a:t> </a:t>
            </a:r>
            <a:r>
              <a:rPr sz="1800" b="1" dirty="0">
                <a:latin typeface="Times New Roman"/>
                <a:cs typeface="Times New Roman"/>
              </a:rPr>
              <a:t>or</a:t>
            </a:r>
            <a:r>
              <a:rPr sz="1800" b="1" spc="-50" dirty="0">
                <a:latin typeface="Times New Roman"/>
                <a:cs typeface="Times New Roman"/>
              </a:rPr>
              <a:t> </a:t>
            </a:r>
            <a:r>
              <a:rPr sz="1800" b="1" dirty="0">
                <a:latin typeface="Times New Roman"/>
                <a:cs typeface="Times New Roman"/>
              </a:rPr>
              <a:t>molecules.</a:t>
            </a:r>
            <a:r>
              <a:rPr sz="1800" b="1" spc="430" dirty="0">
                <a:latin typeface="Times New Roman"/>
                <a:cs typeface="Times New Roman"/>
              </a:rPr>
              <a:t> </a:t>
            </a:r>
            <a:r>
              <a:rPr sz="1800" b="1" dirty="0">
                <a:latin typeface="Times New Roman"/>
                <a:cs typeface="Times New Roman"/>
              </a:rPr>
              <a:t>It</a:t>
            </a:r>
            <a:r>
              <a:rPr sz="1800" b="1" spc="-10" dirty="0">
                <a:latin typeface="Times New Roman"/>
                <a:cs typeface="Times New Roman"/>
              </a:rPr>
              <a:t> </a:t>
            </a:r>
            <a:r>
              <a:rPr sz="1800" b="1" dirty="0">
                <a:latin typeface="Times New Roman"/>
                <a:cs typeface="Times New Roman"/>
              </a:rPr>
              <a:t>may be</a:t>
            </a:r>
            <a:r>
              <a:rPr sz="1800" b="1" spc="-10" dirty="0">
                <a:latin typeface="Times New Roman"/>
                <a:cs typeface="Times New Roman"/>
              </a:rPr>
              <a:t> </a:t>
            </a:r>
            <a:r>
              <a:rPr sz="1800" b="1" dirty="0">
                <a:latin typeface="Times New Roman"/>
                <a:cs typeface="Times New Roman"/>
              </a:rPr>
              <a:t>a</a:t>
            </a:r>
            <a:r>
              <a:rPr sz="1800" b="1" spc="-10" dirty="0">
                <a:latin typeface="Times New Roman"/>
                <a:cs typeface="Times New Roman"/>
              </a:rPr>
              <a:t> </a:t>
            </a:r>
            <a:r>
              <a:rPr sz="1800" b="1" dirty="0">
                <a:latin typeface="Times New Roman"/>
                <a:cs typeface="Times New Roman"/>
              </a:rPr>
              <a:t>cation</a:t>
            </a:r>
            <a:r>
              <a:rPr sz="1800" b="1" spc="-30" dirty="0">
                <a:latin typeface="Times New Roman"/>
                <a:cs typeface="Times New Roman"/>
              </a:rPr>
              <a:t> </a:t>
            </a:r>
            <a:r>
              <a:rPr sz="1800" b="1" dirty="0">
                <a:latin typeface="Times New Roman"/>
                <a:cs typeface="Times New Roman"/>
              </a:rPr>
              <a:t>,</a:t>
            </a:r>
            <a:r>
              <a:rPr sz="1800" b="1" spc="-10" dirty="0">
                <a:latin typeface="Times New Roman"/>
                <a:cs typeface="Times New Roman"/>
              </a:rPr>
              <a:t> </a:t>
            </a:r>
            <a:r>
              <a:rPr sz="1800" b="1" dirty="0">
                <a:latin typeface="Times New Roman"/>
                <a:cs typeface="Times New Roman"/>
              </a:rPr>
              <a:t>anion</a:t>
            </a:r>
            <a:r>
              <a:rPr sz="1800" b="1" spc="-15" dirty="0">
                <a:latin typeface="Times New Roman"/>
                <a:cs typeface="Times New Roman"/>
              </a:rPr>
              <a:t> </a:t>
            </a:r>
            <a:r>
              <a:rPr sz="1800" b="1" dirty="0">
                <a:latin typeface="Times New Roman"/>
                <a:cs typeface="Times New Roman"/>
              </a:rPr>
              <a:t>or</a:t>
            </a:r>
            <a:r>
              <a:rPr sz="1800" b="1" spc="-45" dirty="0">
                <a:latin typeface="Times New Roman"/>
                <a:cs typeface="Times New Roman"/>
              </a:rPr>
              <a:t> </a:t>
            </a:r>
            <a:r>
              <a:rPr sz="1800" b="1" dirty="0">
                <a:latin typeface="Times New Roman"/>
                <a:cs typeface="Times New Roman"/>
              </a:rPr>
              <a:t>nonionic</a:t>
            </a:r>
            <a:r>
              <a:rPr sz="1800" b="1" spc="-10" dirty="0">
                <a:latin typeface="Times New Roman"/>
                <a:cs typeface="Times New Roman"/>
              </a:rPr>
              <a:t> </a:t>
            </a:r>
            <a:r>
              <a:rPr sz="1800" b="1" dirty="0">
                <a:latin typeface="Times New Roman"/>
                <a:cs typeface="Times New Roman"/>
              </a:rPr>
              <a:t>(neutral),</a:t>
            </a:r>
            <a:r>
              <a:rPr sz="1800" b="1" spc="-5" dirty="0">
                <a:latin typeface="Times New Roman"/>
                <a:cs typeface="Times New Roman"/>
              </a:rPr>
              <a:t> </a:t>
            </a:r>
            <a:r>
              <a:rPr sz="1800" b="1" dirty="0">
                <a:latin typeface="Times New Roman"/>
                <a:cs typeface="Times New Roman"/>
              </a:rPr>
              <a:t>depending</a:t>
            </a:r>
            <a:r>
              <a:rPr sz="1800" b="1" spc="-15" dirty="0">
                <a:latin typeface="Times New Roman"/>
                <a:cs typeface="Times New Roman"/>
              </a:rPr>
              <a:t> </a:t>
            </a:r>
            <a:r>
              <a:rPr sz="1800" b="1" dirty="0">
                <a:latin typeface="Times New Roman"/>
                <a:cs typeface="Times New Roman"/>
              </a:rPr>
              <a:t>on</a:t>
            </a:r>
            <a:r>
              <a:rPr sz="1800" b="1" spc="-20" dirty="0">
                <a:latin typeface="Times New Roman"/>
                <a:cs typeface="Times New Roman"/>
              </a:rPr>
              <a:t> </a:t>
            </a:r>
            <a:r>
              <a:rPr sz="1800" b="1" spc="-25" dirty="0">
                <a:latin typeface="Times New Roman"/>
                <a:cs typeface="Times New Roman"/>
              </a:rPr>
              <a:t>the </a:t>
            </a:r>
            <a:r>
              <a:rPr sz="1800" b="1" dirty="0">
                <a:latin typeface="Times New Roman"/>
                <a:cs typeface="Times New Roman"/>
              </a:rPr>
              <a:t>sum</a:t>
            </a:r>
            <a:r>
              <a:rPr sz="1800" b="1" spc="250" dirty="0">
                <a:latin typeface="Times New Roman"/>
                <a:cs typeface="Times New Roman"/>
              </a:rPr>
              <a:t> </a:t>
            </a:r>
            <a:r>
              <a:rPr sz="1800" b="1" dirty="0">
                <a:latin typeface="Times New Roman"/>
                <a:cs typeface="Times New Roman"/>
              </a:rPr>
              <a:t>of</a:t>
            </a:r>
            <a:r>
              <a:rPr sz="1800" b="1" spc="260" dirty="0">
                <a:latin typeface="Times New Roman"/>
                <a:cs typeface="Times New Roman"/>
              </a:rPr>
              <a:t> </a:t>
            </a:r>
            <a:r>
              <a:rPr sz="1800" b="1" dirty="0">
                <a:latin typeface="Times New Roman"/>
                <a:cs typeface="Times New Roman"/>
              </a:rPr>
              <a:t>the</a:t>
            </a:r>
            <a:r>
              <a:rPr sz="1800" b="1" spc="250" dirty="0">
                <a:latin typeface="Times New Roman"/>
                <a:cs typeface="Times New Roman"/>
              </a:rPr>
              <a:t> </a:t>
            </a:r>
            <a:r>
              <a:rPr sz="1800" b="1" dirty="0">
                <a:latin typeface="Times New Roman"/>
                <a:cs typeface="Times New Roman"/>
              </a:rPr>
              <a:t>charges</a:t>
            </a:r>
            <a:r>
              <a:rPr sz="1800" b="1" spc="254" dirty="0">
                <a:latin typeface="Times New Roman"/>
                <a:cs typeface="Times New Roman"/>
              </a:rPr>
              <a:t> </a:t>
            </a:r>
            <a:r>
              <a:rPr sz="1800" b="1" dirty="0">
                <a:latin typeface="Times New Roman"/>
                <a:cs typeface="Times New Roman"/>
              </a:rPr>
              <a:t>of</a:t>
            </a:r>
            <a:r>
              <a:rPr sz="1800" b="1" spc="250" dirty="0">
                <a:latin typeface="Times New Roman"/>
                <a:cs typeface="Times New Roman"/>
              </a:rPr>
              <a:t> </a:t>
            </a:r>
            <a:r>
              <a:rPr sz="1800" b="1" dirty="0">
                <a:latin typeface="Times New Roman"/>
                <a:cs typeface="Times New Roman"/>
              </a:rPr>
              <a:t>the</a:t>
            </a:r>
            <a:r>
              <a:rPr sz="1800" b="1" spc="260" dirty="0">
                <a:latin typeface="Times New Roman"/>
                <a:cs typeface="Times New Roman"/>
              </a:rPr>
              <a:t> </a:t>
            </a:r>
            <a:r>
              <a:rPr sz="1800" b="1" dirty="0">
                <a:latin typeface="Times New Roman"/>
                <a:cs typeface="Times New Roman"/>
              </a:rPr>
              <a:t>central</a:t>
            </a:r>
            <a:r>
              <a:rPr sz="1800" b="1" spc="260" dirty="0">
                <a:latin typeface="Times New Roman"/>
                <a:cs typeface="Times New Roman"/>
              </a:rPr>
              <a:t> </a:t>
            </a:r>
            <a:r>
              <a:rPr sz="1800" b="1" dirty="0">
                <a:latin typeface="Times New Roman"/>
                <a:cs typeface="Times New Roman"/>
              </a:rPr>
              <a:t>atom</a:t>
            </a:r>
            <a:r>
              <a:rPr sz="1800" b="1" spc="254" dirty="0">
                <a:latin typeface="Times New Roman"/>
                <a:cs typeface="Times New Roman"/>
              </a:rPr>
              <a:t> </a:t>
            </a:r>
            <a:r>
              <a:rPr sz="1800" b="1" dirty="0">
                <a:latin typeface="Times New Roman"/>
                <a:cs typeface="Times New Roman"/>
              </a:rPr>
              <a:t>and</a:t>
            </a:r>
            <a:r>
              <a:rPr sz="1800" b="1" spc="240" dirty="0">
                <a:latin typeface="Times New Roman"/>
                <a:cs typeface="Times New Roman"/>
              </a:rPr>
              <a:t> </a:t>
            </a:r>
            <a:r>
              <a:rPr sz="1800" b="1" dirty="0">
                <a:latin typeface="Times New Roman"/>
                <a:cs typeface="Times New Roman"/>
              </a:rPr>
              <a:t>the</a:t>
            </a:r>
            <a:r>
              <a:rPr sz="1800" b="1" spc="254" dirty="0">
                <a:latin typeface="Times New Roman"/>
                <a:cs typeface="Times New Roman"/>
              </a:rPr>
              <a:t> </a:t>
            </a:r>
            <a:r>
              <a:rPr sz="1800" b="1" dirty="0">
                <a:latin typeface="Times New Roman"/>
                <a:cs typeface="Times New Roman"/>
              </a:rPr>
              <a:t>surrounding</a:t>
            </a:r>
            <a:r>
              <a:rPr sz="1800" b="1" spc="254" dirty="0">
                <a:latin typeface="Times New Roman"/>
                <a:cs typeface="Times New Roman"/>
              </a:rPr>
              <a:t> </a:t>
            </a:r>
            <a:r>
              <a:rPr sz="1800" b="1" dirty="0">
                <a:latin typeface="Times New Roman"/>
                <a:cs typeface="Times New Roman"/>
              </a:rPr>
              <a:t>ions</a:t>
            </a:r>
            <a:r>
              <a:rPr sz="1800" b="1" spc="245" dirty="0">
                <a:latin typeface="Times New Roman"/>
                <a:cs typeface="Times New Roman"/>
              </a:rPr>
              <a:t> </a:t>
            </a:r>
            <a:r>
              <a:rPr sz="1800" b="1" dirty="0">
                <a:latin typeface="Times New Roman"/>
                <a:cs typeface="Times New Roman"/>
              </a:rPr>
              <a:t>and</a:t>
            </a:r>
            <a:r>
              <a:rPr sz="1800" b="1" spc="245" dirty="0">
                <a:latin typeface="Times New Roman"/>
                <a:cs typeface="Times New Roman"/>
              </a:rPr>
              <a:t> </a:t>
            </a:r>
            <a:r>
              <a:rPr sz="1800" b="1" dirty="0">
                <a:latin typeface="Times New Roman"/>
                <a:cs typeface="Times New Roman"/>
              </a:rPr>
              <a:t>molecules.</a:t>
            </a:r>
            <a:r>
              <a:rPr sz="1800" b="1" spc="254" dirty="0">
                <a:latin typeface="Times New Roman"/>
                <a:cs typeface="Times New Roman"/>
              </a:rPr>
              <a:t> </a:t>
            </a:r>
            <a:r>
              <a:rPr sz="1800" b="1" spc="-25" dirty="0">
                <a:latin typeface="Times New Roman"/>
                <a:cs typeface="Times New Roman"/>
              </a:rPr>
              <a:t>In </a:t>
            </a:r>
            <a:r>
              <a:rPr sz="1800" b="1" dirty="0">
                <a:latin typeface="Times New Roman"/>
                <a:cs typeface="Times New Roman"/>
              </a:rPr>
              <a:t>modern</a:t>
            </a:r>
            <a:r>
              <a:rPr sz="1800" b="1" spc="-40" dirty="0">
                <a:latin typeface="Times New Roman"/>
                <a:cs typeface="Times New Roman"/>
              </a:rPr>
              <a:t> </a:t>
            </a:r>
            <a:r>
              <a:rPr sz="1800" b="1" spc="-10" dirty="0">
                <a:latin typeface="Times New Roman"/>
                <a:cs typeface="Times New Roman"/>
              </a:rPr>
              <a:t>terminology,</a:t>
            </a:r>
            <a:r>
              <a:rPr sz="1800" b="1" spc="-50" dirty="0">
                <a:latin typeface="Times New Roman"/>
                <a:cs typeface="Times New Roman"/>
              </a:rPr>
              <a:t> </a:t>
            </a:r>
            <a:r>
              <a:rPr sz="1800" b="1" dirty="0">
                <a:latin typeface="Times New Roman"/>
                <a:cs typeface="Times New Roman"/>
              </a:rPr>
              <a:t>these</a:t>
            </a:r>
            <a:r>
              <a:rPr sz="1800" b="1" spc="-20" dirty="0">
                <a:latin typeface="Times New Roman"/>
                <a:cs typeface="Times New Roman"/>
              </a:rPr>
              <a:t> </a:t>
            </a:r>
            <a:r>
              <a:rPr sz="1800" b="1" dirty="0">
                <a:latin typeface="Times New Roman"/>
                <a:cs typeface="Times New Roman"/>
              </a:rPr>
              <a:t>compounds</a:t>
            </a:r>
            <a:r>
              <a:rPr sz="1800" b="1" spc="390" dirty="0">
                <a:latin typeface="Times New Roman"/>
                <a:cs typeface="Times New Roman"/>
              </a:rPr>
              <a:t> </a:t>
            </a:r>
            <a:r>
              <a:rPr sz="1800" b="1" dirty="0">
                <a:latin typeface="Times New Roman"/>
                <a:cs typeface="Times New Roman"/>
              </a:rPr>
              <a:t>are</a:t>
            </a:r>
            <a:r>
              <a:rPr sz="1800" b="1" spc="395" dirty="0">
                <a:latin typeface="Times New Roman"/>
                <a:cs typeface="Times New Roman"/>
              </a:rPr>
              <a:t> </a:t>
            </a:r>
            <a:r>
              <a:rPr sz="1800" b="1" dirty="0">
                <a:latin typeface="Times New Roman"/>
                <a:cs typeface="Times New Roman"/>
              </a:rPr>
              <a:t>called</a:t>
            </a:r>
            <a:r>
              <a:rPr sz="1800" b="1" spc="-45" dirty="0">
                <a:latin typeface="Times New Roman"/>
                <a:cs typeface="Times New Roman"/>
              </a:rPr>
              <a:t> </a:t>
            </a:r>
            <a:r>
              <a:rPr sz="1800" b="1" dirty="0">
                <a:latin typeface="Times New Roman"/>
                <a:cs typeface="Times New Roman"/>
              </a:rPr>
              <a:t>coordination</a:t>
            </a:r>
            <a:r>
              <a:rPr sz="1800" b="1" spc="-30" dirty="0">
                <a:latin typeface="Times New Roman"/>
                <a:cs typeface="Times New Roman"/>
              </a:rPr>
              <a:t> </a:t>
            </a:r>
            <a:r>
              <a:rPr sz="1800" b="1" spc="-10" dirty="0">
                <a:latin typeface="Times New Roman"/>
                <a:cs typeface="Times New Roman"/>
              </a:rPr>
              <a:t>compounds.</a:t>
            </a:r>
            <a:endParaRPr sz="1800">
              <a:latin typeface="Times New Roman"/>
              <a:cs typeface="Times New Roman"/>
            </a:endParaRPr>
          </a:p>
          <a:p>
            <a:pPr marL="12700" marR="3687445" algn="just">
              <a:lnSpc>
                <a:spcPts val="4200"/>
              </a:lnSpc>
              <a:spcBef>
                <a:spcPts val="90"/>
              </a:spcBef>
            </a:pPr>
            <a:r>
              <a:rPr sz="1800" b="1" dirty="0">
                <a:latin typeface="Times New Roman"/>
                <a:cs typeface="Times New Roman"/>
              </a:rPr>
              <a:t>Coordination</a:t>
            </a:r>
            <a:r>
              <a:rPr sz="1800" b="1" spc="-20" dirty="0">
                <a:latin typeface="Times New Roman"/>
                <a:cs typeface="Times New Roman"/>
              </a:rPr>
              <a:t> </a:t>
            </a:r>
            <a:r>
              <a:rPr sz="1800" b="1" dirty="0">
                <a:latin typeface="Times New Roman"/>
                <a:cs typeface="Times New Roman"/>
              </a:rPr>
              <a:t>compounds</a:t>
            </a:r>
            <a:r>
              <a:rPr sz="1800" b="1" spc="415" dirty="0">
                <a:latin typeface="Times New Roman"/>
                <a:cs typeface="Times New Roman"/>
              </a:rPr>
              <a:t> </a:t>
            </a:r>
            <a:r>
              <a:rPr sz="1800" b="1" dirty="0">
                <a:latin typeface="Times New Roman"/>
                <a:cs typeface="Times New Roman"/>
              </a:rPr>
              <a:t>(or)</a:t>
            </a:r>
            <a:r>
              <a:rPr sz="1800" b="1" spc="-30" dirty="0">
                <a:latin typeface="Times New Roman"/>
                <a:cs typeface="Times New Roman"/>
              </a:rPr>
              <a:t> </a:t>
            </a:r>
            <a:r>
              <a:rPr sz="1800" b="1" spc="-10" dirty="0">
                <a:latin typeface="Times New Roman"/>
                <a:cs typeface="Times New Roman"/>
              </a:rPr>
              <a:t>complexes </a:t>
            </a:r>
            <a:r>
              <a:rPr sz="1800" b="1" dirty="0">
                <a:latin typeface="Times New Roman"/>
                <a:cs typeface="Times New Roman"/>
              </a:rPr>
              <a:t>compounds</a:t>
            </a:r>
            <a:r>
              <a:rPr sz="1800" b="1" spc="-5" dirty="0">
                <a:latin typeface="Times New Roman"/>
                <a:cs typeface="Times New Roman"/>
              </a:rPr>
              <a:t> </a:t>
            </a:r>
            <a:r>
              <a:rPr sz="1800" b="1" dirty="0">
                <a:latin typeface="Times New Roman"/>
                <a:cs typeface="Times New Roman"/>
              </a:rPr>
              <a:t>are</a:t>
            </a:r>
            <a:r>
              <a:rPr sz="1800" b="1" spc="-20" dirty="0">
                <a:latin typeface="Times New Roman"/>
                <a:cs typeface="Times New Roman"/>
              </a:rPr>
              <a:t> </a:t>
            </a:r>
            <a:r>
              <a:rPr sz="1800" b="1" dirty="0">
                <a:latin typeface="Times New Roman"/>
                <a:cs typeface="Times New Roman"/>
              </a:rPr>
              <a:t>a</a:t>
            </a:r>
            <a:r>
              <a:rPr sz="1800" b="1" spc="420" dirty="0">
                <a:latin typeface="Times New Roman"/>
                <a:cs typeface="Times New Roman"/>
              </a:rPr>
              <a:t> </a:t>
            </a:r>
            <a:r>
              <a:rPr sz="1800" b="1" dirty="0">
                <a:latin typeface="Times New Roman"/>
                <a:cs typeface="Times New Roman"/>
              </a:rPr>
              <a:t>type</a:t>
            </a:r>
            <a:r>
              <a:rPr sz="1800" b="1" spc="405" dirty="0">
                <a:latin typeface="Times New Roman"/>
                <a:cs typeface="Times New Roman"/>
              </a:rPr>
              <a:t> </a:t>
            </a:r>
            <a:r>
              <a:rPr sz="1800" b="1" dirty="0">
                <a:latin typeface="Times New Roman"/>
                <a:cs typeface="Times New Roman"/>
              </a:rPr>
              <a:t>o</a:t>
            </a:r>
            <a:r>
              <a:rPr sz="1800" b="1" spc="420" dirty="0">
                <a:latin typeface="Times New Roman"/>
                <a:cs typeface="Times New Roman"/>
              </a:rPr>
              <a:t> </a:t>
            </a:r>
            <a:r>
              <a:rPr sz="1800" b="1" dirty="0">
                <a:latin typeface="Times New Roman"/>
                <a:cs typeface="Times New Roman"/>
              </a:rPr>
              <a:t>of</a:t>
            </a:r>
            <a:r>
              <a:rPr sz="1800" b="1" spc="-20" dirty="0">
                <a:latin typeface="Times New Roman"/>
                <a:cs typeface="Times New Roman"/>
              </a:rPr>
              <a:t> </a:t>
            </a:r>
            <a:r>
              <a:rPr sz="1800" b="1" dirty="0">
                <a:latin typeface="Times New Roman"/>
                <a:cs typeface="Times New Roman"/>
              </a:rPr>
              <a:t>addition</a:t>
            </a:r>
            <a:r>
              <a:rPr sz="1800" b="1" spc="-15" dirty="0">
                <a:latin typeface="Times New Roman"/>
                <a:cs typeface="Times New Roman"/>
              </a:rPr>
              <a:t> </a:t>
            </a:r>
            <a:r>
              <a:rPr sz="1800" b="1" spc="-10" dirty="0">
                <a:latin typeface="Times New Roman"/>
                <a:cs typeface="Times New Roman"/>
              </a:rPr>
              <a:t>compounds.</a:t>
            </a:r>
            <a:endParaRPr sz="1800">
              <a:latin typeface="Times New Roman"/>
              <a:cs typeface="Times New Roman"/>
            </a:endParaRPr>
          </a:p>
        </p:txBody>
      </p:sp>
      <p:pic>
        <p:nvPicPr>
          <p:cNvPr id="4" name="object 4"/>
          <p:cNvPicPr/>
          <p:nvPr/>
        </p:nvPicPr>
        <p:blipFill>
          <a:blip r:embed="rId2" cstate="print"/>
          <a:stretch>
            <a:fillRect/>
          </a:stretch>
        </p:blipFill>
        <p:spPr>
          <a:xfrm>
            <a:off x="5562600" y="3581400"/>
            <a:ext cx="3429000" cy="2743200"/>
          </a:xfrm>
          <a:prstGeom prst="rect">
            <a:avLst/>
          </a:prstGeom>
        </p:spPr>
      </p:pic>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97790">
              <a:lnSpc>
                <a:spcPts val="1430"/>
              </a:lnSpc>
            </a:pPr>
            <a:fld id="{81D60167-4931-47E6-BA6A-407CBD079E47}" type="slidenum">
              <a:rPr spc="-50" dirty="0"/>
              <a:t>2</a:t>
            </a:fld>
            <a:endParaRPr spc="-5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8411718" y="6445541"/>
            <a:ext cx="196215" cy="196215"/>
          </a:xfrm>
          <a:prstGeom prst="rect">
            <a:avLst/>
          </a:prstGeom>
        </p:spPr>
        <p:txBody>
          <a:bodyPr vert="horz" wrap="square" lIns="0" tIns="0" rIns="0" bIns="0" rtlCol="0">
            <a:spAutoFit/>
          </a:bodyPr>
          <a:lstStyle/>
          <a:p>
            <a:pPr marL="12700">
              <a:lnSpc>
                <a:spcPts val="1430"/>
              </a:lnSpc>
            </a:pPr>
            <a:r>
              <a:rPr sz="1200" spc="-25" dirty="0">
                <a:solidFill>
                  <a:srgbClr val="888888"/>
                </a:solidFill>
                <a:latin typeface="Arial"/>
                <a:cs typeface="Arial"/>
              </a:rPr>
              <a:t>20</a:t>
            </a:r>
            <a:endParaRPr sz="1200">
              <a:latin typeface="Arial"/>
              <a:cs typeface="Arial"/>
            </a:endParaRPr>
          </a:p>
        </p:txBody>
      </p:sp>
      <p:sp>
        <p:nvSpPr>
          <p:cNvPr id="2" name="object 2"/>
          <p:cNvSpPr txBox="1"/>
          <p:nvPr/>
        </p:nvSpPr>
        <p:spPr>
          <a:xfrm>
            <a:off x="154939" y="469138"/>
            <a:ext cx="8877935" cy="5574665"/>
          </a:xfrm>
          <a:prstGeom prst="rect">
            <a:avLst/>
          </a:prstGeom>
        </p:spPr>
        <p:txBody>
          <a:bodyPr vert="horz" wrap="square" lIns="0" tIns="13335" rIns="0" bIns="0" rtlCol="0">
            <a:spAutoFit/>
          </a:bodyPr>
          <a:lstStyle/>
          <a:p>
            <a:pPr marL="431800" marR="93980" indent="-342900">
              <a:lnSpc>
                <a:spcPct val="100000"/>
              </a:lnSpc>
              <a:spcBef>
                <a:spcPts val="105"/>
              </a:spcBef>
              <a:buFont typeface="Arial"/>
              <a:buChar char="•"/>
              <a:tabLst>
                <a:tab pos="431800" algn="l"/>
                <a:tab pos="5852795" algn="l"/>
              </a:tabLst>
            </a:pPr>
            <a:r>
              <a:rPr sz="2600" dirty="0">
                <a:latin typeface="Carlito"/>
                <a:cs typeface="Carlito"/>
              </a:rPr>
              <a:t>Another</a:t>
            </a:r>
            <a:r>
              <a:rPr sz="2600" spc="-65" dirty="0">
                <a:latin typeface="Carlito"/>
                <a:cs typeface="Carlito"/>
              </a:rPr>
              <a:t> </a:t>
            </a:r>
            <a:r>
              <a:rPr sz="2600" dirty="0">
                <a:latin typeface="Carlito"/>
                <a:cs typeface="Carlito"/>
              </a:rPr>
              <a:t>kind</a:t>
            </a:r>
            <a:r>
              <a:rPr sz="2600" spc="-45" dirty="0">
                <a:latin typeface="Carlito"/>
                <a:cs typeface="Carlito"/>
              </a:rPr>
              <a:t> </a:t>
            </a:r>
            <a:r>
              <a:rPr sz="2600" dirty="0">
                <a:latin typeface="Carlito"/>
                <a:cs typeface="Carlito"/>
              </a:rPr>
              <a:t>of</a:t>
            </a:r>
            <a:r>
              <a:rPr sz="2600" spc="-45" dirty="0">
                <a:latin typeface="Carlito"/>
                <a:cs typeface="Carlito"/>
              </a:rPr>
              <a:t> </a:t>
            </a:r>
            <a:r>
              <a:rPr sz="2600" spc="-10" dirty="0">
                <a:latin typeface="Carlito"/>
                <a:cs typeface="Carlito"/>
              </a:rPr>
              <a:t>experiment</a:t>
            </a:r>
            <a:r>
              <a:rPr sz="2600" spc="-75" dirty="0">
                <a:latin typeface="Carlito"/>
                <a:cs typeface="Carlito"/>
              </a:rPr>
              <a:t> </a:t>
            </a:r>
            <a:r>
              <a:rPr sz="2600" dirty="0">
                <a:latin typeface="Carlito"/>
                <a:cs typeface="Carlito"/>
              </a:rPr>
              <a:t>provides</a:t>
            </a:r>
            <a:r>
              <a:rPr sz="2600" spc="-70" dirty="0">
                <a:latin typeface="Carlito"/>
                <a:cs typeface="Carlito"/>
              </a:rPr>
              <a:t> </a:t>
            </a:r>
            <a:r>
              <a:rPr sz="2600" dirty="0">
                <a:latin typeface="Carlito"/>
                <a:cs typeface="Carlito"/>
              </a:rPr>
              <a:t>useful</a:t>
            </a:r>
            <a:r>
              <a:rPr sz="2600" spc="-65" dirty="0">
                <a:latin typeface="Carlito"/>
                <a:cs typeface="Carlito"/>
              </a:rPr>
              <a:t> </a:t>
            </a:r>
            <a:r>
              <a:rPr sz="2600" spc="-10" dirty="0">
                <a:latin typeface="Carlito"/>
                <a:cs typeface="Carlito"/>
              </a:rPr>
              <a:t>information</a:t>
            </a:r>
            <a:r>
              <a:rPr sz="2600" spc="-45" dirty="0">
                <a:latin typeface="Carlito"/>
                <a:cs typeface="Carlito"/>
              </a:rPr>
              <a:t> </a:t>
            </a:r>
            <a:r>
              <a:rPr sz="2600" spc="-10" dirty="0">
                <a:latin typeface="Carlito"/>
                <a:cs typeface="Carlito"/>
              </a:rPr>
              <a:t>about </a:t>
            </a:r>
            <a:r>
              <a:rPr sz="2600" dirty="0">
                <a:latin typeface="Carlito"/>
                <a:cs typeface="Carlito"/>
              </a:rPr>
              <a:t>the</a:t>
            </a:r>
            <a:r>
              <a:rPr sz="2600" spc="-35" dirty="0">
                <a:latin typeface="Carlito"/>
                <a:cs typeface="Carlito"/>
              </a:rPr>
              <a:t> </a:t>
            </a:r>
            <a:r>
              <a:rPr sz="2600" dirty="0">
                <a:latin typeface="Carlito"/>
                <a:cs typeface="Carlito"/>
              </a:rPr>
              <a:t>number</a:t>
            </a:r>
            <a:r>
              <a:rPr sz="2600" spc="-50" dirty="0">
                <a:latin typeface="Carlito"/>
                <a:cs typeface="Carlito"/>
              </a:rPr>
              <a:t> </a:t>
            </a:r>
            <a:r>
              <a:rPr sz="2600" dirty="0">
                <a:latin typeface="Carlito"/>
                <a:cs typeface="Carlito"/>
              </a:rPr>
              <a:t>of</a:t>
            </a:r>
            <a:r>
              <a:rPr sz="2600" spc="-20" dirty="0">
                <a:latin typeface="Carlito"/>
                <a:cs typeface="Carlito"/>
              </a:rPr>
              <a:t> </a:t>
            </a:r>
            <a:r>
              <a:rPr sz="2600" dirty="0">
                <a:latin typeface="Carlito"/>
                <a:cs typeface="Carlito"/>
              </a:rPr>
              <a:t>ions</a:t>
            </a:r>
            <a:r>
              <a:rPr sz="2600" spc="-35" dirty="0">
                <a:latin typeface="Carlito"/>
                <a:cs typeface="Carlito"/>
              </a:rPr>
              <a:t> </a:t>
            </a:r>
            <a:r>
              <a:rPr sz="2600" dirty="0">
                <a:latin typeface="Carlito"/>
                <a:cs typeface="Carlito"/>
              </a:rPr>
              <a:t>present</a:t>
            </a:r>
            <a:r>
              <a:rPr sz="2600" spc="-55" dirty="0">
                <a:latin typeface="Carlito"/>
                <a:cs typeface="Carlito"/>
              </a:rPr>
              <a:t> </a:t>
            </a:r>
            <a:r>
              <a:rPr sz="2600" dirty="0">
                <a:latin typeface="Carlito"/>
                <a:cs typeface="Carlito"/>
              </a:rPr>
              <a:t>in</a:t>
            </a:r>
            <a:r>
              <a:rPr sz="2600" spc="-30" dirty="0">
                <a:latin typeface="Carlito"/>
                <a:cs typeface="Carlito"/>
              </a:rPr>
              <a:t> </a:t>
            </a:r>
            <a:r>
              <a:rPr sz="2600" spc="-10" dirty="0">
                <a:latin typeface="Carlito"/>
                <a:cs typeface="Carlito"/>
              </a:rPr>
              <a:t>solutions</a:t>
            </a:r>
            <a:r>
              <a:rPr sz="2600" dirty="0">
                <a:latin typeface="Carlito"/>
                <a:cs typeface="Carlito"/>
              </a:rPr>
              <a:t>	of</a:t>
            </a:r>
            <a:r>
              <a:rPr sz="2600" spc="-15" dirty="0">
                <a:latin typeface="Carlito"/>
                <a:cs typeface="Carlito"/>
              </a:rPr>
              <a:t> </a:t>
            </a:r>
            <a:r>
              <a:rPr sz="2600" spc="-10" dirty="0">
                <a:latin typeface="Carlito"/>
                <a:cs typeface="Carlito"/>
              </a:rPr>
              <a:t>different complexes.</a:t>
            </a:r>
            <a:endParaRPr sz="2600">
              <a:latin typeface="Carlito"/>
              <a:cs typeface="Carlito"/>
            </a:endParaRPr>
          </a:p>
          <a:p>
            <a:pPr marL="431800" marR="100965" indent="-342900">
              <a:lnSpc>
                <a:spcPct val="100000"/>
              </a:lnSpc>
              <a:spcBef>
                <a:spcPts val="620"/>
              </a:spcBef>
              <a:buFont typeface="Arial"/>
              <a:buChar char="•"/>
              <a:tabLst>
                <a:tab pos="431800" algn="l"/>
              </a:tabLst>
            </a:pPr>
            <a:r>
              <a:rPr sz="2600" dirty="0">
                <a:latin typeface="Carlito"/>
                <a:cs typeface="Carlito"/>
              </a:rPr>
              <a:t>The</a:t>
            </a:r>
            <a:r>
              <a:rPr sz="2600" spc="-50" dirty="0">
                <a:latin typeface="Carlito"/>
                <a:cs typeface="Carlito"/>
              </a:rPr>
              <a:t> </a:t>
            </a:r>
            <a:r>
              <a:rPr sz="2600" dirty="0">
                <a:latin typeface="Carlito"/>
                <a:cs typeface="Carlito"/>
              </a:rPr>
              <a:t>greater</a:t>
            </a:r>
            <a:r>
              <a:rPr sz="2600" spc="-35" dirty="0">
                <a:latin typeface="Carlito"/>
                <a:cs typeface="Carlito"/>
              </a:rPr>
              <a:t> </a:t>
            </a:r>
            <a:r>
              <a:rPr sz="2600" dirty="0">
                <a:latin typeface="Carlito"/>
                <a:cs typeface="Carlito"/>
              </a:rPr>
              <a:t>the</a:t>
            </a:r>
            <a:r>
              <a:rPr sz="2600" spc="-50" dirty="0">
                <a:latin typeface="Carlito"/>
                <a:cs typeface="Carlito"/>
              </a:rPr>
              <a:t> </a:t>
            </a:r>
            <a:r>
              <a:rPr sz="2600" dirty="0">
                <a:latin typeface="Carlito"/>
                <a:cs typeface="Carlito"/>
              </a:rPr>
              <a:t>number</a:t>
            </a:r>
            <a:r>
              <a:rPr sz="2600" spc="-45" dirty="0">
                <a:latin typeface="Carlito"/>
                <a:cs typeface="Carlito"/>
              </a:rPr>
              <a:t> </a:t>
            </a:r>
            <a:r>
              <a:rPr sz="2600" dirty="0">
                <a:latin typeface="Carlito"/>
                <a:cs typeface="Carlito"/>
              </a:rPr>
              <a:t>of</a:t>
            </a:r>
            <a:r>
              <a:rPr sz="2600" spc="-35" dirty="0">
                <a:latin typeface="Carlito"/>
                <a:cs typeface="Carlito"/>
              </a:rPr>
              <a:t> </a:t>
            </a:r>
            <a:r>
              <a:rPr sz="2600" dirty="0">
                <a:latin typeface="Carlito"/>
                <a:cs typeface="Carlito"/>
              </a:rPr>
              <a:t>ions</a:t>
            </a:r>
            <a:r>
              <a:rPr sz="2600" spc="-20" dirty="0">
                <a:latin typeface="Carlito"/>
                <a:cs typeface="Carlito"/>
              </a:rPr>
              <a:t> </a:t>
            </a:r>
            <a:r>
              <a:rPr sz="2600" dirty="0">
                <a:latin typeface="Carlito"/>
                <a:cs typeface="Carlito"/>
              </a:rPr>
              <a:t>in</a:t>
            </a:r>
            <a:r>
              <a:rPr sz="2600" spc="-45" dirty="0">
                <a:latin typeface="Carlito"/>
                <a:cs typeface="Carlito"/>
              </a:rPr>
              <a:t> </a:t>
            </a:r>
            <a:r>
              <a:rPr sz="2600" dirty="0">
                <a:latin typeface="Carlito"/>
                <a:cs typeface="Carlito"/>
              </a:rPr>
              <a:t>a</a:t>
            </a:r>
            <a:r>
              <a:rPr sz="2600" spc="-20" dirty="0">
                <a:latin typeface="Carlito"/>
                <a:cs typeface="Carlito"/>
              </a:rPr>
              <a:t> </a:t>
            </a:r>
            <a:r>
              <a:rPr sz="2600" dirty="0">
                <a:latin typeface="Carlito"/>
                <a:cs typeface="Carlito"/>
              </a:rPr>
              <a:t>solution,</a:t>
            </a:r>
            <a:r>
              <a:rPr sz="2600" spc="-25" dirty="0">
                <a:latin typeface="Carlito"/>
                <a:cs typeface="Carlito"/>
              </a:rPr>
              <a:t> </a:t>
            </a:r>
            <a:r>
              <a:rPr sz="2600" dirty="0">
                <a:latin typeface="Carlito"/>
                <a:cs typeface="Carlito"/>
              </a:rPr>
              <a:t>the</a:t>
            </a:r>
            <a:r>
              <a:rPr sz="2600" spc="-40" dirty="0">
                <a:latin typeface="Carlito"/>
                <a:cs typeface="Carlito"/>
              </a:rPr>
              <a:t> </a:t>
            </a:r>
            <a:r>
              <a:rPr sz="2600" spc="-35" dirty="0">
                <a:latin typeface="Carlito"/>
                <a:cs typeface="Carlito"/>
              </a:rPr>
              <a:t>greater,is</a:t>
            </a:r>
            <a:r>
              <a:rPr sz="2600" spc="-55" dirty="0">
                <a:latin typeface="Carlito"/>
                <a:cs typeface="Carlito"/>
              </a:rPr>
              <a:t> </a:t>
            </a:r>
            <a:r>
              <a:rPr sz="2600" spc="-25" dirty="0">
                <a:latin typeface="Carlito"/>
                <a:cs typeface="Carlito"/>
              </a:rPr>
              <a:t>the </a:t>
            </a:r>
            <a:r>
              <a:rPr sz="2600" dirty="0">
                <a:latin typeface="Carlito"/>
                <a:cs typeface="Carlito"/>
              </a:rPr>
              <a:t>electrical</a:t>
            </a:r>
            <a:r>
              <a:rPr sz="2600" spc="-45" dirty="0">
                <a:latin typeface="Carlito"/>
                <a:cs typeface="Carlito"/>
              </a:rPr>
              <a:t> </a:t>
            </a:r>
            <a:r>
              <a:rPr sz="2600" dirty="0">
                <a:latin typeface="Carlito"/>
                <a:cs typeface="Carlito"/>
              </a:rPr>
              <a:t>conductivity</a:t>
            </a:r>
            <a:r>
              <a:rPr sz="2600" spc="-40" dirty="0">
                <a:latin typeface="Carlito"/>
                <a:cs typeface="Carlito"/>
              </a:rPr>
              <a:t> </a:t>
            </a:r>
            <a:r>
              <a:rPr sz="2600" dirty="0">
                <a:latin typeface="Carlito"/>
                <a:cs typeface="Carlito"/>
              </a:rPr>
              <a:t>of</a:t>
            </a:r>
            <a:r>
              <a:rPr sz="2600" spc="-20" dirty="0">
                <a:latin typeface="Carlito"/>
                <a:cs typeface="Carlito"/>
              </a:rPr>
              <a:t> </a:t>
            </a:r>
            <a:r>
              <a:rPr sz="2600" dirty="0">
                <a:latin typeface="Carlito"/>
                <a:cs typeface="Carlito"/>
              </a:rPr>
              <a:t>the</a:t>
            </a:r>
            <a:r>
              <a:rPr sz="2600" spc="-50" dirty="0">
                <a:latin typeface="Carlito"/>
                <a:cs typeface="Carlito"/>
              </a:rPr>
              <a:t> </a:t>
            </a:r>
            <a:r>
              <a:rPr sz="2600" spc="-10" dirty="0">
                <a:latin typeface="Carlito"/>
                <a:cs typeface="Carlito"/>
              </a:rPr>
              <a:t>solution.</a:t>
            </a:r>
            <a:endParaRPr sz="2600">
              <a:latin typeface="Carlito"/>
              <a:cs typeface="Carlito"/>
            </a:endParaRPr>
          </a:p>
          <a:p>
            <a:pPr marL="431800" marR="1008380" indent="-342900" algn="just">
              <a:lnSpc>
                <a:spcPct val="100000"/>
              </a:lnSpc>
              <a:spcBef>
                <a:spcPts val="630"/>
              </a:spcBef>
              <a:buFont typeface="Arial"/>
              <a:buChar char="•"/>
              <a:tabLst>
                <a:tab pos="431800" algn="l"/>
              </a:tabLst>
            </a:pPr>
            <a:r>
              <a:rPr sz="2600" dirty="0">
                <a:solidFill>
                  <a:srgbClr val="0000FF"/>
                </a:solidFill>
                <a:latin typeface="Carlito"/>
                <a:cs typeface="Carlito"/>
              </a:rPr>
              <a:t>One</a:t>
            </a:r>
            <a:r>
              <a:rPr sz="2600" spc="-50" dirty="0">
                <a:solidFill>
                  <a:srgbClr val="0000FF"/>
                </a:solidFill>
                <a:latin typeface="Carlito"/>
                <a:cs typeface="Carlito"/>
              </a:rPr>
              <a:t> </a:t>
            </a:r>
            <a:r>
              <a:rPr sz="2600" dirty="0">
                <a:solidFill>
                  <a:srgbClr val="0000FF"/>
                </a:solidFill>
                <a:latin typeface="Carlito"/>
                <a:cs typeface="Carlito"/>
              </a:rPr>
              <a:t>other</a:t>
            </a:r>
            <a:r>
              <a:rPr sz="2600" spc="-50" dirty="0">
                <a:solidFill>
                  <a:srgbClr val="0000FF"/>
                </a:solidFill>
                <a:latin typeface="Carlito"/>
                <a:cs typeface="Carlito"/>
              </a:rPr>
              <a:t> </a:t>
            </a:r>
            <a:r>
              <a:rPr sz="2600" spc="-10" dirty="0">
                <a:solidFill>
                  <a:srgbClr val="0000FF"/>
                </a:solidFill>
                <a:latin typeface="Carlito"/>
                <a:cs typeface="Carlito"/>
              </a:rPr>
              <a:t>important</a:t>
            </a:r>
            <a:r>
              <a:rPr sz="2600" spc="-40" dirty="0">
                <a:solidFill>
                  <a:srgbClr val="0000FF"/>
                </a:solidFill>
                <a:latin typeface="Carlito"/>
                <a:cs typeface="Carlito"/>
              </a:rPr>
              <a:t> </a:t>
            </a:r>
            <a:r>
              <a:rPr sz="2600" dirty="0">
                <a:solidFill>
                  <a:srgbClr val="0000FF"/>
                </a:solidFill>
                <a:latin typeface="Carlito"/>
                <a:cs typeface="Carlito"/>
              </a:rPr>
              <a:t>early</a:t>
            </a:r>
            <a:r>
              <a:rPr sz="2600" spc="-50" dirty="0">
                <a:solidFill>
                  <a:srgbClr val="0000FF"/>
                </a:solidFill>
                <a:latin typeface="Carlito"/>
                <a:cs typeface="Carlito"/>
              </a:rPr>
              <a:t> </a:t>
            </a:r>
            <a:r>
              <a:rPr sz="2600" dirty="0">
                <a:solidFill>
                  <a:srgbClr val="0000FF"/>
                </a:solidFill>
                <a:latin typeface="Carlito"/>
                <a:cs typeface="Carlito"/>
              </a:rPr>
              <a:t>observation</a:t>
            </a:r>
            <a:r>
              <a:rPr sz="2600" spc="-50" dirty="0">
                <a:solidFill>
                  <a:srgbClr val="0000FF"/>
                </a:solidFill>
                <a:latin typeface="Carlito"/>
                <a:cs typeface="Carlito"/>
              </a:rPr>
              <a:t> </a:t>
            </a:r>
            <a:r>
              <a:rPr sz="2600" dirty="0">
                <a:latin typeface="Carlito"/>
                <a:cs typeface="Carlito"/>
              </a:rPr>
              <a:t>was</a:t>
            </a:r>
            <a:r>
              <a:rPr sz="2600" spc="-50" dirty="0">
                <a:latin typeface="Carlito"/>
                <a:cs typeface="Carlito"/>
              </a:rPr>
              <a:t> </a:t>
            </a:r>
            <a:r>
              <a:rPr sz="2600" dirty="0">
                <a:latin typeface="Carlito"/>
                <a:cs typeface="Carlito"/>
              </a:rPr>
              <a:t>that</a:t>
            </a:r>
            <a:r>
              <a:rPr sz="2600" spc="-40" dirty="0">
                <a:latin typeface="Carlito"/>
                <a:cs typeface="Carlito"/>
              </a:rPr>
              <a:t> </a:t>
            </a:r>
            <a:r>
              <a:rPr sz="2600" spc="-10" dirty="0">
                <a:latin typeface="Carlito"/>
                <a:cs typeface="Carlito"/>
              </a:rPr>
              <a:t>certain complexes</a:t>
            </a:r>
            <a:r>
              <a:rPr sz="2600" spc="-80" dirty="0">
                <a:latin typeface="Carlito"/>
                <a:cs typeface="Carlito"/>
              </a:rPr>
              <a:t> </a:t>
            </a:r>
            <a:r>
              <a:rPr sz="2600" dirty="0">
                <a:latin typeface="Carlito"/>
                <a:cs typeface="Carlito"/>
              </a:rPr>
              <a:t>exist</a:t>
            </a:r>
            <a:r>
              <a:rPr sz="2600" spc="-90" dirty="0">
                <a:latin typeface="Carlito"/>
                <a:cs typeface="Carlito"/>
              </a:rPr>
              <a:t> </a:t>
            </a:r>
            <a:r>
              <a:rPr sz="2600" dirty="0">
                <a:latin typeface="Carlito"/>
                <a:cs typeface="Carlito"/>
              </a:rPr>
              <a:t>in</a:t>
            </a:r>
            <a:r>
              <a:rPr sz="2600" spc="-60" dirty="0">
                <a:latin typeface="Carlito"/>
                <a:cs typeface="Carlito"/>
              </a:rPr>
              <a:t> </a:t>
            </a:r>
            <a:r>
              <a:rPr sz="2600" dirty="0">
                <a:latin typeface="Carlito"/>
                <a:cs typeface="Carlito"/>
              </a:rPr>
              <a:t>two</a:t>
            </a:r>
            <a:r>
              <a:rPr sz="2600" spc="-60" dirty="0">
                <a:latin typeface="Carlito"/>
                <a:cs typeface="Carlito"/>
              </a:rPr>
              <a:t> </a:t>
            </a:r>
            <a:r>
              <a:rPr sz="2600" spc="-10" dirty="0">
                <a:latin typeface="Carlito"/>
                <a:cs typeface="Carlito"/>
              </a:rPr>
              <a:t>different</a:t>
            </a:r>
            <a:r>
              <a:rPr sz="2600" spc="-90" dirty="0">
                <a:latin typeface="Carlito"/>
                <a:cs typeface="Carlito"/>
              </a:rPr>
              <a:t> </a:t>
            </a:r>
            <a:r>
              <a:rPr sz="2600" dirty="0">
                <a:latin typeface="Carlito"/>
                <a:cs typeface="Carlito"/>
              </a:rPr>
              <a:t>forms</a:t>
            </a:r>
            <a:r>
              <a:rPr sz="2600" spc="-55" dirty="0">
                <a:latin typeface="Carlito"/>
                <a:cs typeface="Carlito"/>
              </a:rPr>
              <a:t> </a:t>
            </a:r>
            <a:r>
              <a:rPr sz="2600" dirty="0">
                <a:latin typeface="Carlito"/>
                <a:cs typeface="Carlito"/>
              </a:rPr>
              <a:t>having</a:t>
            </a:r>
            <a:r>
              <a:rPr sz="2600" spc="-70" dirty="0">
                <a:latin typeface="Carlito"/>
                <a:cs typeface="Carlito"/>
              </a:rPr>
              <a:t> </a:t>
            </a:r>
            <a:r>
              <a:rPr sz="2600" dirty="0">
                <a:latin typeface="Carlito"/>
                <a:cs typeface="Carlito"/>
              </a:rPr>
              <a:t>the</a:t>
            </a:r>
            <a:r>
              <a:rPr sz="2600" spc="-65" dirty="0">
                <a:latin typeface="Carlito"/>
                <a:cs typeface="Carlito"/>
              </a:rPr>
              <a:t> </a:t>
            </a:r>
            <a:r>
              <a:rPr sz="2600" spc="-20" dirty="0">
                <a:latin typeface="Carlito"/>
                <a:cs typeface="Carlito"/>
              </a:rPr>
              <a:t>same </a:t>
            </a:r>
            <a:r>
              <a:rPr sz="2600" dirty="0">
                <a:latin typeface="Carlito"/>
                <a:cs typeface="Carlito"/>
              </a:rPr>
              <a:t>chemical</a:t>
            </a:r>
            <a:r>
              <a:rPr sz="2600" spc="-75" dirty="0">
                <a:latin typeface="Carlito"/>
                <a:cs typeface="Carlito"/>
              </a:rPr>
              <a:t> </a:t>
            </a:r>
            <a:r>
              <a:rPr sz="2600" spc="-10" dirty="0">
                <a:latin typeface="Carlito"/>
                <a:cs typeface="Carlito"/>
              </a:rPr>
              <a:t>composition.</a:t>
            </a:r>
            <a:endParaRPr sz="2600">
              <a:latin typeface="Carlito"/>
              <a:cs typeface="Carlito"/>
            </a:endParaRPr>
          </a:p>
          <a:p>
            <a:pPr marL="431165" indent="-342265">
              <a:lnSpc>
                <a:spcPct val="100000"/>
              </a:lnSpc>
              <a:spcBef>
                <a:spcPts val="625"/>
              </a:spcBef>
              <a:buFont typeface="Arial"/>
              <a:buChar char="•"/>
              <a:tabLst>
                <a:tab pos="431165" algn="l"/>
              </a:tabLst>
            </a:pPr>
            <a:r>
              <a:rPr sz="2600" dirty="0">
                <a:latin typeface="Carlito"/>
                <a:cs typeface="Carlito"/>
              </a:rPr>
              <a:t>Ex:</a:t>
            </a:r>
            <a:r>
              <a:rPr sz="2600" spc="-45" dirty="0">
                <a:latin typeface="Carlito"/>
                <a:cs typeface="Carlito"/>
              </a:rPr>
              <a:t> </a:t>
            </a:r>
            <a:r>
              <a:rPr sz="2600" dirty="0">
                <a:solidFill>
                  <a:srgbClr val="C0504D"/>
                </a:solidFill>
                <a:latin typeface="Carlito"/>
                <a:cs typeface="Carlito"/>
              </a:rPr>
              <a:t>green</a:t>
            </a:r>
            <a:r>
              <a:rPr sz="2600" spc="-50" dirty="0">
                <a:solidFill>
                  <a:srgbClr val="C0504D"/>
                </a:solidFill>
                <a:latin typeface="Carlito"/>
                <a:cs typeface="Carlito"/>
              </a:rPr>
              <a:t> </a:t>
            </a:r>
            <a:r>
              <a:rPr sz="2600" dirty="0">
                <a:latin typeface="Carlito"/>
                <a:cs typeface="Carlito"/>
              </a:rPr>
              <a:t>and</a:t>
            </a:r>
            <a:r>
              <a:rPr sz="2600" spc="-55" dirty="0">
                <a:latin typeface="Carlito"/>
                <a:cs typeface="Carlito"/>
              </a:rPr>
              <a:t> </a:t>
            </a:r>
            <a:r>
              <a:rPr sz="2600" dirty="0">
                <a:solidFill>
                  <a:srgbClr val="0000FF"/>
                </a:solidFill>
                <a:latin typeface="Carlito"/>
                <a:cs typeface="Carlito"/>
              </a:rPr>
              <a:t>violet</a:t>
            </a:r>
            <a:r>
              <a:rPr sz="2600" spc="-55" dirty="0">
                <a:solidFill>
                  <a:srgbClr val="0000FF"/>
                </a:solidFill>
                <a:latin typeface="Carlito"/>
                <a:cs typeface="Carlito"/>
              </a:rPr>
              <a:t> </a:t>
            </a:r>
            <a:r>
              <a:rPr sz="2600" dirty="0">
                <a:latin typeface="Carlito"/>
                <a:cs typeface="Carlito"/>
              </a:rPr>
              <a:t>form</a:t>
            </a:r>
            <a:r>
              <a:rPr sz="2600" spc="-40" dirty="0">
                <a:latin typeface="Carlito"/>
                <a:cs typeface="Carlito"/>
              </a:rPr>
              <a:t> </a:t>
            </a:r>
            <a:r>
              <a:rPr sz="2600" dirty="0">
                <a:latin typeface="Carlito"/>
                <a:cs typeface="Carlito"/>
              </a:rPr>
              <a:t>of</a:t>
            </a:r>
            <a:r>
              <a:rPr sz="2600" spc="-40" dirty="0">
                <a:latin typeface="Carlito"/>
                <a:cs typeface="Carlito"/>
              </a:rPr>
              <a:t> </a:t>
            </a:r>
            <a:r>
              <a:rPr sz="2600" spc="-10" dirty="0">
                <a:latin typeface="Carlito"/>
                <a:cs typeface="Carlito"/>
              </a:rPr>
              <a:t>CoCl</a:t>
            </a:r>
            <a:r>
              <a:rPr sz="2550" spc="-15" baseline="-21241" dirty="0">
                <a:latin typeface="Carlito"/>
                <a:cs typeface="Carlito"/>
              </a:rPr>
              <a:t>3</a:t>
            </a:r>
            <a:r>
              <a:rPr sz="2600" spc="-10" dirty="0">
                <a:latin typeface="Carlito"/>
                <a:cs typeface="Carlito"/>
              </a:rPr>
              <a:t>.4NH</a:t>
            </a:r>
            <a:r>
              <a:rPr sz="2550" spc="-15" baseline="-21241" dirty="0">
                <a:latin typeface="Carlito"/>
                <a:cs typeface="Carlito"/>
              </a:rPr>
              <a:t>3</a:t>
            </a:r>
            <a:r>
              <a:rPr sz="2600" spc="-10" dirty="0">
                <a:latin typeface="Carlito"/>
                <a:cs typeface="Carlito"/>
              </a:rPr>
              <a:t>.</a:t>
            </a:r>
            <a:endParaRPr sz="2600">
              <a:latin typeface="Carlito"/>
              <a:cs typeface="Carlito"/>
            </a:endParaRPr>
          </a:p>
          <a:p>
            <a:pPr marL="431800" marR="457834" indent="-342900">
              <a:lnSpc>
                <a:spcPct val="100000"/>
              </a:lnSpc>
              <a:spcBef>
                <a:spcPts val="625"/>
              </a:spcBef>
              <a:buFont typeface="Arial"/>
              <a:buChar char="•"/>
              <a:tabLst>
                <a:tab pos="431800" algn="l"/>
              </a:tabLst>
            </a:pPr>
            <a:r>
              <a:rPr sz="2600" dirty="0">
                <a:solidFill>
                  <a:srgbClr val="FF0000"/>
                </a:solidFill>
                <a:latin typeface="Carlito"/>
                <a:cs typeface="Carlito"/>
              </a:rPr>
              <a:t>Isomers</a:t>
            </a:r>
            <a:r>
              <a:rPr sz="2600" dirty="0">
                <a:latin typeface="Carlito"/>
                <a:cs typeface="Carlito"/>
              </a:rPr>
              <a:t>:</a:t>
            </a:r>
            <a:r>
              <a:rPr sz="2600" spc="-75" dirty="0">
                <a:latin typeface="Carlito"/>
                <a:cs typeface="Carlito"/>
              </a:rPr>
              <a:t> </a:t>
            </a:r>
            <a:r>
              <a:rPr sz="2600" dirty="0">
                <a:latin typeface="Carlito"/>
                <a:cs typeface="Carlito"/>
              </a:rPr>
              <a:t>compounds</a:t>
            </a:r>
            <a:r>
              <a:rPr sz="2600" spc="-65" dirty="0">
                <a:latin typeface="Carlito"/>
                <a:cs typeface="Carlito"/>
              </a:rPr>
              <a:t> </a:t>
            </a:r>
            <a:r>
              <a:rPr sz="2600" dirty="0">
                <a:latin typeface="Carlito"/>
                <a:cs typeface="Carlito"/>
              </a:rPr>
              <a:t>having</a:t>
            </a:r>
            <a:r>
              <a:rPr sz="2600" spc="-65" dirty="0">
                <a:latin typeface="Carlito"/>
                <a:cs typeface="Carlito"/>
              </a:rPr>
              <a:t> </a:t>
            </a:r>
            <a:r>
              <a:rPr sz="2600" dirty="0">
                <a:latin typeface="Carlito"/>
                <a:cs typeface="Carlito"/>
              </a:rPr>
              <a:t>the</a:t>
            </a:r>
            <a:r>
              <a:rPr sz="2600" spc="-60" dirty="0">
                <a:latin typeface="Carlito"/>
                <a:cs typeface="Carlito"/>
              </a:rPr>
              <a:t> </a:t>
            </a:r>
            <a:r>
              <a:rPr sz="2600" dirty="0">
                <a:latin typeface="Carlito"/>
                <a:cs typeface="Carlito"/>
              </a:rPr>
              <a:t>same</a:t>
            </a:r>
            <a:r>
              <a:rPr sz="2600" spc="-65" dirty="0">
                <a:latin typeface="Carlito"/>
                <a:cs typeface="Carlito"/>
              </a:rPr>
              <a:t> </a:t>
            </a:r>
            <a:r>
              <a:rPr sz="2600" dirty="0">
                <a:latin typeface="Carlito"/>
                <a:cs typeface="Carlito"/>
              </a:rPr>
              <a:t>chemical</a:t>
            </a:r>
            <a:r>
              <a:rPr sz="2600" spc="-75" dirty="0">
                <a:latin typeface="Carlito"/>
                <a:cs typeface="Carlito"/>
              </a:rPr>
              <a:t> </a:t>
            </a:r>
            <a:r>
              <a:rPr sz="2600" dirty="0">
                <a:latin typeface="Carlito"/>
                <a:cs typeface="Carlito"/>
              </a:rPr>
              <a:t>formula</a:t>
            </a:r>
            <a:r>
              <a:rPr sz="2600" spc="-50" dirty="0">
                <a:latin typeface="Carlito"/>
                <a:cs typeface="Carlito"/>
              </a:rPr>
              <a:t> </a:t>
            </a:r>
            <a:r>
              <a:rPr sz="2600" spc="-25" dirty="0">
                <a:latin typeface="Carlito"/>
                <a:cs typeface="Carlito"/>
              </a:rPr>
              <a:t>but </a:t>
            </a:r>
            <a:r>
              <a:rPr sz="2600" spc="-10" dirty="0">
                <a:latin typeface="Carlito"/>
                <a:cs typeface="Carlito"/>
              </a:rPr>
              <a:t>different</a:t>
            </a:r>
            <a:r>
              <a:rPr sz="2600" spc="-130" dirty="0">
                <a:latin typeface="Carlito"/>
                <a:cs typeface="Carlito"/>
              </a:rPr>
              <a:t> </a:t>
            </a:r>
            <a:r>
              <a:rPr sz="2600" spc="-10" dirty="0">
                <a:latin typeface="Carlito"/>
                <a:cs typeface="Carlito"/>
              </a:rPr>
              <a:t>structures.</a:t>
            </a:r>
            <a:endParaRPr sz="2600">
              <a:latin typeface="Carlito"/>
              <a:cs typeface="Carlito"/>
            </a:endParaRPr>
          </a:p>
          <a:p>
            <a:pPr marL="431800" marR="142875" indent="-342900">
              <a:lnSpc>
                <a:spcPct val="100000"/>
              </a:lnSpc>
              <a:spcBef>
                <a:spcPts val="625"/>
              </a:spcBef>
              <a:buFont typeface="Arial"/>
              <a:buChar char="•"/>
              <a:tabLst>
                <a:tab pos="431800" algn="l"/>
              </a:tabLst>
            </a:pPr>
            <a:r>
              <a:rPr sz="2600" dirty="0">
                <a:solidFill>
                  <a:srgbClr val="FF0000"/>
                </a:solidFill>
                <a:latin typeface="Carlito"/>
                <a:cs typeface="Carlito"/>
              </a:rPr>
              <a:t>Several</a:t>
            </a:r>
            <a:r>
              <a:rPr sz="2600" spc="-90" dirty="0">
                <a:solidFill>
                  <a:srgbClr val="FF0000"/>
                </a:solidFill>
                <a:latin typeface="Carlito"/>
                <a:cs typeface="Carlito"/>
              </a:rPr>
              <a:t> </a:t>
            </a:r>
            <a:r>
              <a:rPr sz="2600" dirty="0">
                <a:solidFill>
                  <a:srgbClr val="FF0000"/>
                </a:solidFill>
                <a:latin typeface="Carlito"/>
                <a:cs typeface="Carlito"/>
              </a:rPr>
              <a:t>hypothesis</a:t>
            </a:r>
            <a:r>
              <a:rPr sz="2600" spc="-95" dirty="0">
                <a:solidFill>
                  <a:srgbClr val="FF0000"/>
                </a:solidFill>
                <a:latin typeface="Carlito"/>
                <a:cs typeface="Carlito"/>
              </a:rPr>
              <a:t> </a:t>
            </a:r>
            <a:r>
              <a:rPr sz="2600" dirty="0">
                <a:solidFill>
                  <a:srgbClr val="FF0000"/>
                </a:solidFill>
                <a:latin typeface="Carlito"/>
                <a:cs typeface="Carlito"/>
              </a:rPr>
              <a:t>and</a:t>
            </a:r>
            <a:r>
              <a:rPr sz="2600" spc="-80" dirty="0">
                <a:solidFill>
                  <a:srgbClr val="FF0000"/>
                </a:solidFill>
                <a:latin typeface="Carlito"/>
                <a:cs typeface="Carlito"/>
              </a:rPr>
              <a:t> </a:t>
            </a:r>
            <a:r>
              <a:rPr sz="2600" dirty="0">
                <a:solidFill>
                  <a:srgbClr val="FF0000"/>
                </a:solidFill>
                <a:latin typeface="Carlito"/>
                <a:cs typeface="Carlito"/>
              </a:rPr>
              <a:t>theories</a:t>
            </a:r>
            <a:r>
              <a:rPr sz="2600" spc="-75" dirty="0">
                <a:solidFill>
                  <a:srgbClr val="FF0000"/>
                </a:solidFill>
                <a:latin typeface="Carlito"/>
                <a:cs typeface="Carlito"/>
              </a:rPr>
              <a:t> </a:t>
            </a:r>
            <a:r>
              <a:rPr sz="2600" dirty="0">
                <a:latin typeface="Carlito"/>
                <a:cs typeface="Carlito"/>
              </a:rPr>
              <a:t>were</a:t>
            </a:r>
            <a:r>
              <a:rPr sz="2600" spc="-80" dirty="0">
                <a:latin typeface="Carlito"/>
                <a:cs typeface="Carlito"/>
              </a:rPr>
              <a:t> </a:t>
            </a:r>
            <a:r>
              <a:rPr sz="2600" dirty="0">
                <a:latin typeface="Carlito"/>
                <a:cs typeface="Carlito"/>
              </a:rPr>
              <a:t>proposed</a:t>
            </a:r>
            <a:r>
              <a:rPr sz="2600" spc="-95" dirty="0">
                <a:latin typeface="Carlito"/>
                <a:cs typeface="Carlito"/>
              </a:rPr>
              <a:t> </a:t>
            </a:r>
            <a:r>
              <a:rPr sz="2600" dirty="0">
                <a:latin typeface="Carlito"/>
                <a:cs typeface="Carlito"/>
              </a:rPr>
              <a:t>to</a:t>
            </a:r>
            <a:r>
              <a:rPr sz="2600" spc="-70" dirty="0">
                <a:latin typeface="Carlito"/>
                <a:cs typeface="Carlito"/>
              </a:rPr>
              <a:t> </a:t>
            </a:r>
            <a:r>
              <a:rPr sz="2600" dirty="0">
                <a:latin typeface="Carlito"/>
                <a:cs typeface="Carlito"/>
              </a:rPr>
              <a:t>account</a:t>
            </a:r>
            <a:r>
              <a:rPr sz="2600" spc="-75" dirty="0">
                <a:latin typeface="Carlito"/>
                <a:cs typeface="Carlito"/>
              </a:rPr>
              <a:t> </a:t>
            </a:r>
            <a:r>
              <a:rPr sz="2600" spc="-25" dirty="0">
                <a:latin typeface="Carlito"/>
                <a:cs typeface="Carlito"/>
              </a:rPr>
              <a:t>for </a:t>
            </a:r>
            <a:r>
              <a:rPr sz="2600" dirty="0">
                <a:latin typeface="Carlito"/>
                <a:cs typeface="Carlito"/>
              </a:rPr>
              <a:t>all</a:t>
            </a:r>
            <a:r>
              <a:rPr sz="2600" spc="-30" dirty="0">
                <a:latin typeface="Carlito"/>
                <a:cs typeface="Carlito"/>
              </a:rPr>
              <a:t> </a:t>
            </a:r>
            <a:r>
              <a:rPr sz="2600" dirty="0">
                <a:latin typeface="Carlito"/>
                <a:cs typeface="Carlito"/>
              </a:rPr>
              <a:t>of</a:t>
            </a:r>
            <a:r>
              <a:rPr sz="2600" spc="-25" dirty="0">
                <a:latin typeface="Carlito"/>
                <a:cs typeface="Carlito"/>
              </a:rPr>
              <a:t> </a:t>
            </a:r>
            <a:r>
              <a:rPr sz="2600" dirty="0">
                <a:latin typeface="Carlito"/>
                <a:cs typeface="Carlito"/>
              </a:rPr>
              <a:t>these</a:t>
            </a:r>
            <a:r>
              <a:rPr sz="2600" spc="-45" dirty="0">
                <a:latin typeface="Carlito"/>
                <a:cs typeface="Carlito"/>
              </a:rPr>
              <a:t> </a:t>
            </a:r>
            <a:r>
              <a:rPr sz="2600" spc="-10" dirty="0">
                <a:latin typeface="Carlito"/>
                <a:cs typeface="Carlito"/>
              </a:rPr>
              <a:t>experimental</a:t>
            </a:r>
            <a:r>
              <a:rPr sz="2600" spc="-60" dirty="0">
                <a:latin typeface="Carlito"/>
                <a:cs typeface="Carlito"/>
              </a:rPr>
              <a:t> </a:t>
            </a:r>
            <a:r>
              <a:rPr sz="2600" dirty="0">
                <a:latin typeface="Carlito"/>
                <a:cs typeface="Carlito"/>
              </a:rPr>
              <a:t>facts</a:t>
            </a:r>
            <a:r>
              <a:rPr sz="2600" spc="-35" dirty="0">
                <a:latin typeface="Carlito"/>
                <a:cs typeface="Carlito"/>
              </a:rPr>
              <a:t> </a:t>
            </a:r>
            <a:r>
              <a:rPr sz="2600" dirty="0">
                <a:latin typeface="Carlito"/>
                <a:cs typeface="Carlito"/>
              </a:rPr>
              <a:t>among</a:t>
            </a:r>
            <a:r>
              <a:rPr sz="2600" spc="-25" dirty="0">
                <a:latin typeface="Carlito"/>
                <a:cs typeface="Carlito"/>
              </a:rPr>
              <a:t> </a:t>
            </a:r>
            <a:r>
              <a:rPr sz="2600" dirty="0">
                <a:latin typeface="Carlito"/>
                <a:cs typeface="Carlito"/>
              </a:rPr>
              <a:t>these</a:t>
            </a:r>
            <a:r>
              <a:rPr sz="2600" spc="-45" dirty="0">
                <a:latin typeface="Carlito"/>
                <a:cs typeface="Carlito"/>
              </a:rPr>
              <a:t> </a:t>
            </a:r>
            <a:r>
              <a:rPr sz="2600" spc="-20" dirty="0">
                <a:latin typeface="Carlito"/>
                <a:cs typeface="Carlito"/>
              </a:rPr>
              <a:t>are:</a:t>
            </a:r>
            <a:endParaRPr sz="2600">
              <a:latin typeface="Carlito"/>
              <a:cs typeface="Carli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40" y="316179"/>
            <a:ext cx="6209665" cy="422909"/>
          </a:xfrm>
          <a:prstGeom prst="rect">
            <a:avLst/>
          </a:prstGeom>
        </p:spPr>
        <p:txBody>
          <a:bodyPr vert="horz" wrap="square" lIns="0" tIns="13335" rIns="0" bIns="0" rtlCol="0">
            <a:spAutoFit/>
          </a:bodyPr>
          <a:lstStyle/>
          <a:p>
            <a:pPr marL="12700">
              <a:lnSpc>
                <a:spcPct val="100000"/>
              </a:lnSpc>
              <a:spcBef>
                <a:spcPts val="105"/>
              </a:spcBef>
            </a:pPr>
            <a:r>
              <a:rPr sz="2600" b="1" spc="-20" dirty="0">
                <a:latin typeface="Carlito"/>
                <a:cs typeface="Carlito"/>
              </a:rPr>
              <a:t>1-</a:t>
            </a:r>
            <a:r>
              <a:rPr sz="2600" b="1" spc="-25" dirty="0">
                <a:latin typeface="Carlito"/>
                <a:cs typeface="Carlito"/>
              </a:rPr>
              <a:t>Blomstrand-</a:t>
            </a:r>
            <a:r>
              <a:rPr sz="2600" b="1" dirty="0">
                <a:latin typeface="Carlito"/>
                <a:cs typeface="Carlito"/>
              </a:rPr>
              <a:t>Jorgensen</a:t>
            </a:r>
            <a:r>
              <a:rPr sz="2600" b="1" spc="5" dirty="0">
                <a:latin typeface="Carlito"/>
                <a:cs typeface="Carlito"/>
              </a:rPr>
              <a:t> </a:t>
            </a:r>
            <a:r>
              <a:rPr sz="2600" b="1" dirty="0">
                <a:latin typeface="Carlito"/>
                <a:cs typeface="Carlito"/>
              </a:rPr>
              <a:t>Chain</a:t>
            </a:r>
            <a:r>
              <a:rPr sz="2600" b="1" spc="-10" dirty="0">
                <a:latin typeface="Carlito"/>
                <a:cs typeface="Carlito"/>
              </a:rPr>
              <a:t> Theory(1869):</a:t>
            </a:r>
            <a:endParaRPr sz="2600">
              <a:latin typeface="Carlito"/>
              <a:cs typeface="Carlito"/>
            </a:endParaRPr>
          </a:p>
        </p:txBody>
      </p:sp>
      <p:sp>
        <p:nvSpPr>
          <p:cNvPr id="3" name="object 3"/>
          <p:cNvSpPr txBox="1"/>
          <p:nvPr/>
        </p:nvSpPr>
        <p:spPr>
          <a:xfrm>
            <a:off x="218440" y="784606"/>
            <a:ext cx="8604885" cy="3392170"/>
          </a:xfrm>
          <a:prstGeom prst="rect">
            <a:avLst/>
          </a:prstGeom>
        </p:spPr>
        <p:txBody>
          <a:bodyPr vert="horz" wrap="square" lIns="0" tIns="10160" rIns="0" bIns="0" rtlCol="0">
            <a:spAutoFit/>
          </a:bodyPr>
          <a:lstStyle/>
          <a:p>
            <a:pPr marL="25400" marR="19050">
              <a:lnSpc>
                <a:spcPct val="100899"/>
              </a:lnSpc>
              <a:spcBef>
                <a:spcPts val="80"/>
              </a:spcBef>
            </a:pPr>
            <a:r>
              <a:rPr sz="2300" dirty="0">
                <a:latin typeface="Carlito"/>
                <a:cs typeface="Carlito"/>
              </a:rPr>
              <a:t>The</a:t>
            </a:r>
            <a:r>
              <a:rPr sz="2300" spc="-55" dirty="0">
                <a:latin typeface="Carlito"/>
                <a:cs typeface="Carlito"/>
              </a:rPr>
              <a:t> </a:t>
            </a:r>
            <a:r>
              <a:rPr sz="2300" dirty="0">
                <a:latin typeface="Carlito"/>
                <a:cs typeface="Carlito"/>
              </a:rPr>
              <a:t>concept</a:t>
            </a:r>
            <a:r>
              <a:rPr sz="2300" spc="-25" dirty="0">
                <a:latin typeface="Carlito"/>
                <a:cs typeface="Carlito"/>
              </a:rPr>
              <a:t> </a:t>
            </a:r>
            <a:r>
              <a:rPr sz="2300" dirty="0">
                <a:latin typeface="Carlito"/>
                <a:cs typeface="Carlito"/>
              </a:rPr>
              <a:t>of</a:t>
            </a:r>
            <a:r>
              <a:rPr sz="2300" spc="-50" dirty="0">
                <a:latin typeface="Carlito"/>
                <a:cs typeface="Carlito"/>
              </a:rPr>
              <a:t> </a:t>
            </a:r>
            <a:r>
              <a:rPr sz="2300" dirty="0">
                <a:latin typeface="Carlito"/>
                <a:cs typeface="Carlito"/>
              </a:rPr>
              <a:t>the</a:t>
            </a:r>
            <a:r>
              <a:rPr sz="2300" spc="-50" dirty="0">
                <a:latin typeface="Carlito"/>
                <a:cs typeface="Carlito"/>
              </a:rPr>
              <a:t> </a:t>
            </a:r>
            <a:r>
              <a:rPr sz="2300" dirty="0">
                <a:latin typeface="Carlito"/>
                <a:cs typeface="Carlito"/>
              </a:rPr>
              <a:t>tetra</a:t>
            </a:r>
            <a:r>
              <a:rPr sz="2300" spc="-45" dirty="0">
                <a:latin typeface="Carlito"/>
                <a:cs typeface="Carlito"/>
              </a:rPr>
              <a:t> </a:t>
            </a:r>
            <a:r>
              <a:rPr sz="2300" dirty="0">
                <a:latin typeface="Carlito"/>
                <a:cs typeface="Carlito"/>
              </a:rPr>
              <a:t>valency</a:t>
            </a:r>
            <a:r>
              <a:rPr sz="2300" spc="-50" dirty="0">
                <a:latin typeface="Carlito"/>
                <a:cs typeface="Carlito"/>
              </a:rPr>
              <a:t> </a:t>
            </a:r>
            <a:r>
              <a:rPr sz="2300" dirty="0">
                <a:latin typeface="Carlito"/>
                <a:cs typeface="Carlito"/>
              </a:rPr>
              <a:t>of</a:t>
            </a:r>
            <a:r>
              <a:rPr sz="2300" spc="-50" dirty="0">
                <a:latin typeface="Carlito"/>
                <a:cs typeface="Carlito"/>
              </a:rPr>
              <a:t> </a:t>
            </a:r>
            <a:r>
              <a:rPr sz="2300" dirty="0">
                <a:latin typeface="Carlito"/>
                <a:cs typeface="Carlito"/>
              </a:rPr>
              <a:t>carbon</a:t>
            </a:r>
            <a:r>
              <a:rPr sz="2300" spc="-50" dirty="0">
                <a:latin typeface="Carlito"/>
                <a:cs typeface="Carlito"/>
              </a:rPr>
              <a:t> </a:t>
            </a:r>
            <a:r>
              <a:rPr sz="2300" dirty="0">
                <a:latin typeface="Carlito"/>
                <a:cs typeface="Carlito"/>
              </a:rPr>
              <a:t>and</a:t>
            </a:r>
            <a:r>
              <a:rPr sz="2300" spc="-55" dirty="0">
                <a:latin typeface="Carlito"/>
                <a:cs typeface="Carlito"/>
              </a:rPr>
              <a:t> </a:t>
            </a:r>
            <a:r>
              <a:rPr sz="2300" dirty="0">
                <a:latin typeface="Carlito"/>
                <a:cs typeface="Carlito"/>
              </a:rPr>
              <a:t>the</a:t>
            </a:r>
            <a:r>
              <a:rPr sz="2300" spc="-40" dirty="0">
                <a:latin typeface="Carlito"/>
                <a:cs typeface="Carlito"/>
              </a:rPr>
              <a:t> </a:t>
            </a:r>
            <a:r>
              <a:rPr sz="2300" dirty="0">
                <a:latin typeface="Carlito"/>
                <a:cs typeface="Carlito"/>
              </a:rPr>
              <a:t>formation</a:t>
            </a:r>
            <a:r>
              <a:rPr sz="2300" spc="-55" dirty="0">
                <a:latin typeface="Carlito"/>
                <a:cs typeface="Carlito"/>
              </a:rPr>
              <a:t> </a:t>
            </a:r>
            <a:r>
              <a:rPr sz="2300" dirty="0">
                <a:latin typeface="Carlito"/>
                <a:cs typeface="Carlito"/>
              </a:rPr>
              <a:t>of</a:t>
            </a:r>
            <a:r>
              <a:rPr sz="2300" spc="-45" dirty="0">
                <a:latin typeface="Carlito"/>
                <a:cs typeface="Carlito"/>
              </a:rPr>
              <a:t> </a:t>
            </a:r>
            <a:r>
              <a:rPr sz="2300" spc="-10" dirty="0">
                <a:latin typeface="Carlito"/>
                <a:cs typeface="Carlito"/>
              </a:rPr>
              <a:t>carbon- </a:t>
            </a:r>
            <a:r>
              <a:rPr sz="2300" dirty="0">
                <a:latin typeface="Carlito"/>
                <a:cs typeface="Carlito"/>
              </a:rPr>
              <a:t>carbon</a:t>
            </a:r>
            <a:r>
              <a:rPr sz="2300" spc="-60" dirty="0">
                <a:latin typeface="Carlito"/>
                <a:cs typeface="Carlito"/>
              </a:rPr>
              <a:t> </a:t>
            </a:r>
            <a:r>
              <a:rPr sz="2300" dirty="0">
                <a:latin typeface="Carlito"/>
                <a:cs typeface="Carlito"/>
              </a:rPr>
              <a:t>chains</a:t>
            </a:r>
            <a:r>
              <a:rPr sz="2300" spc="-65" dirty="0">
                <a:latin typeface="Carlito"/>
                <a:cs typeface="Carlito"/>
              </a:rPr>
              <a:t> </a:t>
            </a:r>
            <a:r>
              <a:rPr sz="2300" dirty="0">
                <a:latin typeface="Carlito"/>
                <a:cs typeface="Carlito"/>
              </a:rPr>
              <a:t>in</a:t>
            </a:r>
            <a:r>
              <a:rPr sz="2300" spc="-65" dirty="0">
                <a:latin typeface="Carlito"/>
                <a:cs typeface="Carlito"/>
              </a:rPr>
              <a:t> </a:t>
            </a:r>
            <a:r>
              <a:rPr sz="2300" dirty="0">
                <a:latin typeface="Carlito"/>
                <a:cs typeface="Carlito"/>
              </a:rPr>
              <a:t>organic</a:t>
            </a:r>
            <a:r>
              <a:rPr sz="2300" spc="-50" dirty="0">
                <a:latin typeface="Carlito"/>
                <a:cs typeface="Carlito"/>
              </a:rPr>
              <a:t> </a:t>
            </a:r>
            <a:r>
              <a:rPr sz="2300" dirty="0">
                <a:latin typeface="Carlito"/>
                <a:cs typeface="Carlito"/>
              </a:rPr>
              <a:t>compounds</a:t>
            </a:r>
            <a:r>
              <a:rPr sz="2300" spc="-60" dirty="0">
                <a:latin typeface="Carlito"/>
                <a:cs typeface="Carlito"/>
              </a:rPr>
              <a:t> </a:t>
            </a:r>
            <a:r>
              <a:rPr sz="2300" dirty="0">
                <a:latin typeface="Carlito"/>
                <a:cs typeface="Carlito"/>
              </a:rPr>
              <a:t>was</a:t>
            </a:r>
            <a:r>
              <a:rPr sz="2300" spc="-65" dirty="0">
                <a:latin typeface="Carlito"/>
                <a:cs typeface="Carlito"/>
              </a:rPr>
              <a:t> </a:t>
            </a:r>
            <a:r>
              <a:rPr sz="2300" dirty="0">
                <a:latin typeface="Carlito"/>
                <a:cs typeface="Carlito"/>
              </a:rPr>
              <a:t>already</a:t>
            </a:r>
            <a:r>
              <a:rPr sz="2300" spc="-75" dirty="0">
                <a:latin typeface="Carlito"/>
                <a:cs typeface="Carlito"/>
              </a:rPr>
              <a:t> </a:t>
            </a:r>
            <a:r>
              <a:rPr sz="2300" dirty="0">
                <a:latin typeface="Carlito"/>
                <a:cs typeface="Carlito"/>
              </a:rPr>
              <a:t>well</a:t>
            </a:r>
            <a:r>
              <a:rPr sz="2300" spc="-55" dirty="0">
                <a:latin typeface="Carlito"/>
                <a:cs typeface="Carlito"/>
              </a:rPr>
              <a:t> </a:t>
            </a:r>
            <a:r>
              <a:rPr sz="2300" spc="-10" dirty="0">
                <a:latin typeface="Carlito"/>
                <a:cs typeface="Carlito"/>
              </a:rPr>
              <a:t>recognized.</a:t>
            </a:r>
            <a:endParaRPr sz="2300">
              <a:latin typeface="Carlito"/>
              <a:cs typeface="Carlito"/>
            </a:endParaRPr>
          </a:p>
          <a:p>
            <a:pPr marL="25400">
              <a:lnSpc>
                <a:spcPct val="100000"/>
              </a:lnSpc>
              <a:spcBef>
                <a:spcPts val="525"/>
              </a:spcBef>
            </a:pPr>
            <a:r>
              <a:rPr sz="2300" dirty="0">
                <a:latin typeface="Carlito"/>
                <a:cs typeface="Carlito"/>
              </a:rPr>
              <a:t>Because</a:t>
            </a:r>
            <a:r>
              <a:rPr sz="2300" spc="-40" dirty="0">
                <a:latin typeface="Carlito"/>
                <a:cs typeface="Carlito"/>
              </a:rPr>
              <a:t> </a:t>
            </a:r>
            <a:r>
              <a:rPr sz="2300" dirty="0">
                <a:latin typeface="Carlito"/>
                <a:cs typeface="Carlito"/>
              </a:rPr>
              <a:t>it</a:t>
            </a:r>
            <a:r>
              <a:rPr sz="2300" spc="-50" dirty="0">
                <a:latin typeface="Carlito"/>
                <a:cs typeface="Carlito"/>
              </a:rPr>
              <a:t> </a:t>
            </a:r>
            <a:r>
              <a:rPr sz="2300" dirty="0">
                <a:latin typeface="Carlito"/>
                <a:cs typeface="Carlito"/>
              </a:rPr>
              <a:t>was</a:t>
            </a:r>
            <a:r>
              <a:rPr sz="2300" spc="-50" dirty="0">
                <a:latin typeface="Carlito"/>
                <a:cs typeface="Carlito"/>
              </a:rPr>
              <a:t> </a:t>
            </a:r>
            <a:r>
              <a:rPr sz="2300" dirty="0">
                <a:latin typeface="Carlito"/>
                <a:cs typeface="Carlito"/>
              </a:rPr>
              <a:t>felt</a:t>
            </a:r>
            <a:r>
              <a:rPr sz="2300" spc="-45" dirty="0">
                <a:latin typeface="Carlito"/>
                <a:cs typeface="Carlito"/>
              </a:rPr>
              <a:t> </a:t>
            </a:r>
            <a:r>
              <a:rPr sz="2300" dirty="0">
                <a:latin typeface="Carlito"/>
                <a:cs typeface="Carlito"/>
              </a:rPr>
              <a:t>that</a:t>
            </a:r>
            <a:r>
              <a:rPr sz="2300" spc="-40" dirty="0">
                <a:latin typeface="Carlito"/>
                <a:cs typeface="Carlito"/>
              </a:rPr>
              <a:t> </a:t>
            </a:r>
            <a:r>
              <a:rPr sz="2300" dirty="0">
                <a:latin typeface="Carlito"/>
                <a:cs typeface="Carlito"/>
              </a:rPr>
              <a:t>elements</a:t>
            </a:r>
            <a:r>
              <a:rPr sz="2300" spc="-50" dirty="0">
                <a:latin typeface="Carlito"/>
                <a:cs typeface="Carlito"/>
              </a:rPr>
              <a:t> </a:t>
            </a:r>
            <a:r>
              <a:rPr sz="2300" dirty="0">
                <a:latin typeface="Carlito"/>
                <a:cs typeface="Carlito"/>
              </a:rPr>
              <a:t>had</a:t>
            </a:r>
            <a:r>
              <a:rPr sz="2300" spc="-40" dirty="0">
                <a:latin typeface="Carlito"/>
                <a:cs typeface="Carlito"/>
              </a:rPr>
              <a:t> </a:t>
            </a:r>
            <a:r>
              <a:rPr sz="2300" dirty="0">
                <a:latin typeface="Carlito"/>
                <a:cs typeface="Carlito"/>
              </a:rPr>
              <a:t>only</a:t>
            </a:r>
            <a:r>
              <a:rPr sz="2300" spc="-50" dirty="0">
                <a:latin typeface="Carlito"/>
                <a:cs typeface="Carlito"/>
              </a:rPr>
              <a:t> </a:t>
            </a:r>
            <a:r>
              <a:rPr sz="2300" dirty="0">
                <a:latin typeface="Carlito"/>
                <a:cs typeface="Carlito"/>
              </a:rPr>
              <a:t>one</a:t>
            </a:r>
            <a:r>
              <a:rPr sz="2300" spc="-45" dirty="0">
                <a:latin typeface="Carlito"/>
                <a:cs typeface="Carlito"/>
              </a:rPr>
              <a:t> </a:t>
            </a:r>
            <a:r>
              <a:rPr sz="2300" dirty="0">
                <a:latin typeface="Carlito"/>
                <a:cs typeface="Carlito"/>
              </a:rPr>
              <a:t>type</a:t>
            </a:r>
            <a:r>
              <a:rPr sz="2300" spc="-45" dirty="0">
                <a:latin typeface="Carlito"/>
                <a:cs typeface="Carlito"/>
              </a:rPr>
              <a:t> </a:t>
            </a:r>
            <a:r>
              <a:rPr sz="2300" dirty="0">
                <a:latin typeface="Carlito"/>
                <a:cs typeface="Carlito"/>
              </a:rPr>
              <a:t>of</a:t>
            </a:r>
            <a:r>
              <a:rPr sz="2300" spc="-50" dirty="0">
                <a:latin typeface="Carlito"/>
                <a:cs typeface="Carlito"/>
              </a:rPr>
              <a:t> </a:t>
            </a:r>
            <a:r>
              <a:rPr sz="2300" spc="-10" dirty="0">
                <a:latin typeface="Carlito"/>
                <a:cs typeface="Carlito"/>
              </a:rPr>
              <a:t>valence,</a:t>
            </a:r>
            <a:endParaRPr sz="2300">
              <a:latin typeface="Carlito"/>
              <a:cs typeface="Carlito"/>
            </a:endParaRPr>
          </a:p>
          <a:p>
            <a:pPr marL="25400" marR="17780">
              <a:lnSpc>
                <a:spcPct val="100000"/>
              </a:lnSpc>
              <a:spcBef>
                <a:spcPts val="555"/>
              </a:spcBef>
              <a:tabLst>
                <a:tab pos="1054100" algn="l"/>
                <a:tab pos="6757670" algn="l"/>
              </a:tabLst>
            </a:pPr>
            <a:r>
              <a:rPr sz="2300" spc="-10" dirty="0">
                <a:solidFill>
                  <a:srgbClr val="FF0000"/>
                </a:solidFill>
                <a:latin typeface="Carlito"/>
                <a:cs typeface="Carlito"/>
              </a:rPr>
              <a:t>Blomst.</a:t>
            </a:r>
            <a:r>
              <a:rPr sz="2300" dirty="0">
                <a:solidFill>
                  <a:srgbClr val="FF0000"/>
                </a:solidFill>
                <a:latin typeface="Carlito"/>
                <a:cs typeface="Carlito"/>
              </a:rPr>
              <a:t>	</a:t>
            </a:r>
            <a:r>
              <a:rPr sz="2300" dirty="0">
                <a:latin typeface="Carlito"/>
                <a:cs typeface="Carlito"/>
              </a:rPr>
              <a:t>And</a:t>
            </a:r>
            <a:r>
              <a:rPr sz="2300" spc="-55" dirty="0">
                <a:latin typeface="Carlito"/>
                <a:cs typeface="Carlito"/>
              </a:rPr>
              <a:t> </a:t>
            </a:r>
            <a:r>
              <a:rPr sz="2300" dirty="0">
                <a:latin typeface="Carlito"/>
                <a:cs typeface="Carlito"/>
              </a:rPr>
              <a:t>his</a:t>
            </a:r>
            <a:r>
              <a:rPr sz="2300" spc="-50" dirty="0">
                <a:latin typeface="Carlito"/>
                <a:cs typeface="Carlito"/>
              </a:rPr>
              <a:t> </a:t>
            </a:r>
            <a:r>
              <a:rPr sz="2300" dirty="0">
                <a:latin typeface="Carlito"/>
                <a:cs typeface="Carlito"/>
              </a:rPr>
              <a:t>student</a:t>
            </a:r>
            <a:r>
              <a:rPr sz="2300" spc="-40" dirty="0">
                <a:latin typeface="Carlito"/>
                <a:cs typeface="Carlito"/>
              </a:rPr>
              <a:t> </a:t>
            </a:r>
            <a:r>
              <a:rPr sz="2300" spc="-10" dirty="0">
                <a:solidFill>
                  <a:srgbClr val="FF0000"/>
                </a:solidFill>
                <a:latin typeface="Carlito"/>
                <a:cs typeface="Carlito"/>
              </a:rPr>
              <a:t>Jorgensen</a:t>
            </a:r>
            <a:r>
              <a:rPr sz="2300" spc="-25" dirty="0">
                <a:solidFill>
                  <a:srgbClr val="FF0000"/>
                </a:solidFill>
                <a:latin typeface="Carlito"/>
                <a:cs typeface="Carlito"/>
              </a:rPr>
              <a:t> </a:t>
            </a:r>
            <a:r>
              <a:rPr sz="2300" spc="-10" dirty="0">
                <a:latin typeface="Carlito"/>
                <a:cs typeface="Carlito"/>
              </a:rPr>
              <a:t>suggested</a:t>
            </a:r>
            <a:r>
              <a:rPr sz="2300" spc="-35" dirty="0">
                <a:latin typeface="Carlito"/>
                <a:cs typeface="Carlito"/>
              </a:rPr>
              <a:t> </a:t>
            </a:r>
            <a:r>
              <a:rPr sz="2300" spc="-10" dirty="0">
                <a:latin typeface="Carlito"/>
                <a:cs typeface="Carlito"/>
              </a:rPr>
              <a:t>,there</a:t>
            </a:r>
            <a:r>
              <a:rPr sz="2300" spc="-45" dirty="0">
                <a:latin typeface="Carlito"/>
                <a:cs typeface="Carlito"/>
              </a:rPr>
              <a:t> </a:t>
            </a:r>
            <a:r>
              <a:rPr sz="2300" dirty="0">
                <a:latin typeface="Carlito"/>
                <a:cs typeface="Carlito"/>
              </a:rPr>
              <a:t>could</a:t>
            </a:r>
            <a:r>
              <a:rPr sz="2300" spc="-50" dirty="0">
                <a:latin typeface="Carlito"/>
                <a:cs typeface="Carlito"/>
              </a:rPr>
              <a:t> </a:t>
            </a:r>
            <a:r>
              <a:rPr sz="2300" dirty="0">
                <a:latin typeface="Carlito"/>
                <a:cs typeface="Carlito"/>
              </a:rPr>
              <a:t>be</a:t>
            </a:r>
            <a:r>
              <a:rPr sz="2300" spc="-30" dirty="0">
                <a:latin typeface="Carlito"/>
                <a:cs typeface="Carlito"/>
              </a:rPr>
              <a:t> </a:t>
            </a:r>
            <a:r>
              <a:rPr sz="2300" dirty="0">
                <a:solidFill>
                  <a:srgbClr val="FF0000"/>
                </a:solidFill>
                <a:latin typeface="Carlito"/>
                <a:cs typeface="Carlito"/>
              </a:rPr>
              <a:t>only</a:t>
            </a:r>
            <a:r>
              <a:rPr sz="2300" spc="-60" dirty="0">
                <a:solidFill>
                  <a:srgbClr val="FF0000"/>
                </a:solidFill>
                <a:latin typeface="Carlito"/>
                <a:cs typeface="Carlito"/>
              </a:rPr>
              <a:t> </a:t>
            </a:r>
            <a:r>
              <a:rPr sz="2300" spc="-10" dirty="0">
                <a:solidFill>
                  <a:srgbClr val="FF0000"/>
                </a:solidFill>
                <a:latin typeface="Carlito"/>
                <a:cs typeface="Carlito"/>
              </a:rPr>
              <a:t>three </a:t>
            </a:r>
            <a:r>
              <a:rPr sz="2300" dirty="0">
                <a:solidFill>
                  <a:srgbClr val="FF0000"/>
                </a:solidFill>
                <a:latin typeface="Carlito"/>
                <a:cs typeface="Carlito"/>
              </a:rPr>
              <a:t>bonds</a:t>
            </a:r>
            <a:r>
              <a:rPr sz="2300" spc="-105" dirty="0">
                <a:solidFill>
                  <a:srgbClr val="FF0000"/>
                </a:solidFill>
                <a:latin typeface="Carlito"/>
                <a:cs typeface="Carlito"/>
              </a:rPr>
              <a:t> </a:t>
            </a:r>
            <a:r>
              <a:rPr sz="2300" dirty="0">
                <a:latin typeface="Carlito"/>
                <a:cs typeface="Carlito"/>
              </a:rPr>
              <a:t>to</a:t>
            </a:r>
            <a:r>
              <a:rPr sz="2300" spc="-60" dirty="0">
                <a:latin typeface="Carlito"/>
                <a:cs typeface="Carlito"/>
              </a:rPr>
              <a:t> </a:t>
            </a:r>
            <a:r>
              <a:rPr sz="2300" dirty="0">
                <a:latin typeface="Carlito"/>
                <a:cs typeface="Carlito"/>
              </a:rPr>
              <a:t>cobalt(III)</a:t>
            </a:r>
            <a:r>
              <a:rPr sz="2300" spc="-55" dirty="0">
                <a:latin typeface="Carlito"/>
                <a:cs typeface="Carlito"/>
              </a:rPr>
              <a:t> </a:t>
            </a:r>
            <a:r>
              <a:rPr sz="2300" dirty="0">
                <a:latin typeface="Carlito"/>
                <a:cs typeface="Carlito"/>
              </a:rPr>
              <a:t>in</a:t>
            </a:r>
            <a:r>
              <a:rPr sz="2300" spc="-55" dirty="0">
                <a:latin typeface="Carlito"/>
                <a:cs typeface="Carlito"/>
              </a:rPr>
              <a:t> </a:t>
            </a:r>
            <a:r>
              <a:rPr sz="2300" spc="-165" dirty="0">
                <a:latin typeface="Carlito"/>
                <a:cs typeface="Carlito"/>
              </a:rPr>
              <a:t>it</a:t>
            </a:r>
            <a:r>
              <a:rPr sz="2300" spc="-165" dirty="0">
                <a:latin typeface="Komatuna"/>
                <a:cs typeface="Komatuna"/>
              </a:rPr>
              <a:t>’</a:t>
            </a:r>
            <a:r>
              <a:rPr sz="2300" spc="-165" dirty="0">
                <a:latin typeface="Carlito"/>
                <a:cs typeface="Carlito"/>
              </a:rPr>
              <a:t>s</a:t>
            </a:r>
            <a:r>
              <a:rPr sz="2300" dirty="0">
                <a:latin typeface="Carlito"/>
                <a:cs typeface="Carlito"/>
              </a:rPr>
              <a:t> </a:t>
            </a:r>
            <a:r>
              <a:rPr sz="2300" spc="-10" dirty="0">
                <a:latin typeface="Carlito"/>
                <a:cs typeface="Carlito"/>
              </a:rPr>
              <a:t>complexes,</a:t>
            </a:r>
            <a:r>
              <a:rPr sz="2300" spc="-50" dirty="0">
                <a:latin typeface="Carlito"/>
                <a:cs typeface="Carlito"/>
              </a:rPr>
              <a:t> </a:t>
            </a:r>
            <a:r>
              <a:rPr sz="2300" spc="-10" dirty="0">
                <a:latin typeface="Carlito"/>
                <a:cs typeface="Carlito"/>
              </a:rPr>
              <a:t>therefore</a:t>
            </a:r>
            <a:r>
              <a:rPr sz="2300" spc="-45" dirty="0">
                <a:latin typeface="Carlito"/>
                <a:cs typeface="Carlito"/>
              </a:rPr>
              <a:t> </a:t>
            </a:r>
            <a:r>
              <a:rPr sz="2300" dirty="0">
                <a:latin typeface="Carlito"/>
                <a:cs typeface="Carlito"/>
              </a:rPr>
              <a:t>a</a:t>
            </a:r>
            <a:r>
              <a:rPr sz="2300" spc="-55" dirty="0">
                <a:latin typeface="Carlito"/>
                <a:cs typeface="Carlito"/>
              </a:rPr>
              <a:t> </a:t>
            </a:r>
            <a:r>
              <a:rPr sz="2300" dirty="0">
                <a:latin typeface="Carlito"/>
                <a:cs typeface="Carlito"/>
              </a:rPr>
              <a:t>chain</a:t>
            </a:r>
            <a:r>
              <a:rPr sz="2300" spc="-55" dirty="0">
                <a:latin typeface="Carlito"/>
                <a:cs typeface="Carlito"/>
              </a:rPr>
              <a:t> </a:t>
            </a:r>
            <a:r>
              <a:rPr sz="2300" dirty="0">
                <a:latin typeface="Carlito"/>
                <a:cs typeface="Carlito"/>
              </a:rPr>
              <a:t>structure</a:t>
            </a:r>
            <a:r>
              <a:rPr sz="2300" spc="-40" dirty="0">
                <a:latin typeface="Carlito"/>
                <a:cs typeface="Carlito"/>
              </a:rPr>
              <a:t> </a:t>
            </a:r>
            <a:r>
              <a:rPr sz="2300" spc="-25" dirty="0">
                <a:latin typeface="Carlito"/>
                <a:cs typeface="Carlito"/>
              </a:rPr>
              <a:t>was </a:t>
            </a:r>
            <a:r>
              <a:rPr sz="2300" dirty="0">
                <a:latin typeface="Carlito"/>
                <a:cs typeface="Carlito"/>
              </a:rPr>
              <a:t>used</a:t>
            </a:r>
            <a:r>
              <a:rPr sz="2300" spc="-35" dirty="0">
                <a:latin typeface="Carlito"/>
                <a:cs typeface="Carlito"/>
              </a:rPr>
              <a:t> </a:t>
            </a:r>
            <a:r>
              <a:rPr sz="2300" dirty="0">
                <a:latin typeface="Carlito"/>
                <a:cs typeface="Carlito"/>
              </a:rPr>
              <a:t>to</a:t>
            </a:r>
            <a:r>
              <a:rPr sz="2300" spc="-50" dirty="0">
                <a:latin typeface="Carlito"/>
                <a:cs typeface="Carlito"/>
              </a:rPr>
              <a:t> </a:t>
            </a:r>
            <a:r>
              <a:rPr sz="2300" dirty="0">
                <a:latin typeface="Carlito"/>
                <a:cs typeface="Carlito"/>
              </a:rPr>
              <a:t>account</a:t>
            </a:r>
            <a:r>
              <a:rPr sz="2300" spc="-35" dirty="0">
                <a:latin typeface="Carlito"/>
                <a:cs typeface="Carlito"/>
              </a:rPr>
              <a:t> </a:t>
            </a:r>
            <a:r>
              <a:rPr sz="2300" dirty="0">
                <a:latin typeface="Carlito"/>
                <a:cs typeface="Carlito"/>
              </a:rPr>
              <a:t>for</a:t>
            </a:r>
            <a:r>
              <a:rPr sz="2300" spc="-55" dirty="0">
                <a:latin typeface="Carlito"/>
                <a:cs typeface="Carlito"/>
              </a:rPr>
              <a:t> </a:t>
            </a:r>
            <a:r>
              <a:rPr sz="2300" dirty="0">
                <a:latin typeface="Carlito"/>
                <a:cs typeface="Carlito"/>
              </a:rPr>
              <a:t>the</a:t>
            </a:r>
            <a:r>
              <a:rPr sz="2300" spc="-35" dirty="0">
                <a:latin typeface="Carlito"/>
                <a:cs typeface="Carlito"/>
              </a:rPr>
              <a:t> </a:t>
            </a:r>
            <a:r>
              <a:rPr sz="2300" dirty="0">
                <a:latin typeface="Carlito"/>
                <a:cs typeface="Carlito"/>
              </a:rPr>
              <a:t>addition</a:t>
            </a:r>
            <a:r>
              <a:rPr sz="2300" spc="-50" dirty="0">
                <a:latin typeface="Carlito"/>
                <a:cs typeface="Carlito"/>
              </a:rPr>
              <a:t> </a:t>
            </a:r>
            <a:r>
              <a:rPr sz="2300" dirty="0">
                <a:latin typeface="Carlito"/>
                <a:cs typeface="Carlito"/>
              </a:rPr>
              <a:t>of</a:t>
            </a:r>
            <a:r>
              <a:rPr sz="2300" spc="-45" dirty="0">
                <a:latin typeface="Carlito"/>
                <a:cs typeface="Carlito"/>
              </a:rPr>
              <a:t> </a:t>
            </a:r>
            <a:r>
              <a:rPr sz="2300" dirty="0">
                <a:latin typeface="Carlito"/>
                <a:cs typeface="Carlito"/>
              </a:rPr>
              <a:t>six</a:t>
            </a:r>
            <a:r>
              <a:rPr sz="2300" spc="-40" dirty="0">
                <a:latin typeface="Carlito"/>
                <a:cs typeface="Carlito"/>
              </a:rPr>
              <a:t> </a:t>
            </a:r>
            <a:r>
              <a:rPr sz="2300" dirty="0">
                <a:latin typeface="Carlito"/>
                <a:cs typeface="Carlito"/>
              </a:rPr>
              <a:t>NH</a:t>
            </a:r>
            <a:r>
              <a:rPr sz="2250" baseline="-20370" dirty="0">
                <a:latin typeface="Carlito"/>
                <a:cs typeface="Carlito"/>
              </a:rPr>
              <a:t>3</a:t>
            </a:r>
            <a:r>
              <a:rPr sz="2250" spc="187" baseline="-20370" dirty="0">
                <a:latin typeface="Carlito"/>
                <a:cs typeface="Carlito"/>
              </a:rPr>
              <a:t> </a:t>
            </a:r>
            <a:r>
              <a:rPr sz="2300" dirty="0">
                <a:latin typeface="Carlito"/>
                <a:cs typeface="Carlito"/>
              </a:rPr>
              <a:t>molecules</a:t>
            </a:r>
            <a:r>
              <a:rPr sz="2300" spc="-45" dirty="0">
                <a:latin typeface="Carlito"/>
                <a:cs typeface="Carlito"/>
              </a:rPr>
              <a:t> </a:t>
            </a:r>
            <a:r>
              <a:rPr sz="2300" spc="-25" dirty="0">
                <a:latin typeface="Carlito"/>
                <a:cs typeface="Carlito"/>
              </a:rPr>
              <a:t>in</a:t>
            </a:r>
            <a:r>
              <a:rPr sz="2300" dirty="0">
                <a:latin typeface="Carlito"/>
                <a:cs typeface="Carlito"/>
              </a:rPr>
              <a:t>	</a:t>
            </a:r>
            <a:r>
              <a:rPr sz="2300" dirty="0">
                <a:solidFill>
                  <a:srgbClr val="0000FF"/>
                </a:solidFill>
                <a:latin typeface="Carlito"/>
                <a:cs typeface="Carlito"/>
              </a:rPr>
              <a:t>CoCl</a:t>
            </a:r>
            <a:r>
              <a:rPr sz="2250" baseline="-20370" dirty="0">
                <a:solidFill>
                  <a:srgbClr val="0000FF"/>
                </a:solidFill>
                <a:latin typeface="Carlito"/>
                <a:cs typeface="Carlito"/>
              </a:rPr>
              <a:t>3</a:t>
            </a:r>
            <a:r>
              <a:rPr sz="2300" dirty="0">
                <a:solidFill>
                  <a:srgbClr val="0000FF"/>
                </a:solidFill>
                <a:latin typeface="Carlito"/>
                <a:cs typeface="Carlito"/>
              </a:rPr>
              <a:t>.6NH</a:t>
            </a:r>
            <a:r>
              <a:rPr sz="2250" baseline="-20370" dirty="0">
                <a:solidFill>
                  <a:srgbClr val="0000FF"/>
                </a:solidFill>
                <a:latin typeface="Carlito"/>
                <a:cs typeface="Carlito"/>
              </a:rPr>
              <a:t>3</a:t>
            </a:r>
            <a:r>
              <a:rPr sz="2250" spc="-60" baseline="-20370" dirty="0">
                <a:solidFill>
                  <a:srgbClr val="0000FF"/>
                </a:solidFill>
                <a:latin typeface="Carlito"/>
                <a:cs typeface="Carlito"/>
              </a:rPr>
              <a:t> </a:t>
            </a:r>
            <a:r>
              <a:rPr sz="2300" spc="-20" dirty="0">
                <a:solidFill>
                  <a:srgbClr val="0000FF"/>
                </a:solidFill>
                <a:latin typeface="Carlito"/>
                <a:cs typeface="Carlito"/>
              </a:rPr>
              <a:t>(I).</a:t>
            </a:r>
            <a:endParaRPr sz="2300">
              <a:latin typeface="Carlito"/>
              <a:cs typeface="Carlito"/>
            </a:endParaRPr>
          </a:p>
          <a:p>
            <a:pPr marL="25400">
              <a:lnSpc>
                <a:spcPct val="100000"/>
              </a:lnSpc>
            </a:pPr>
            <a:r>
              <a:rPr sz="2300" dirty="0">
                <a:latin typeface="Carlito"/>
                <a:cs typeface="Carlito"/>
              </a:rPr>
              <a:t>The</a:t>
            </a:r>
            <a:r>
              <a:rPr sz="2300" spc="-55" dirty="0">
                <a:latin typeface="Carlito"/>
                <a:cs typeface="Carlito"/>
              </a:rPr>
              <a:t> </a:t>
            </a:r>
            <a:r>
              <a:rPr sz="2300" dirty="0">
                <a:latin typeface="Carlito"/>
                <a:cs typeface="Carlito"/>
              </a:rPr>
              <a:t>three</a:t>
            </a:r>
            <a:r>
              <a:rPr sz="2300" spc="-35" dirty="0">
                <a:latin typeface="Carlito"/>
                <a:cs typeface="Carlito"/>
              </a:rPr>
              <a:t> </a:t>
            </a:r>
            <a:r>
              <a:rPr sz="2300" dirty="0">
                <a:latin typeface="Carlito"/>
                <a:cs typeface="Carlito"/>
              </a:rPr>
              <a:t>chlorides</a:t>
            </a:r>
            <a:r>
              <a:rPr sz="2300" spc="-50" dirty="0">
                <a:latin typeface="Carlito"/>
                <a:cs typeface="Carlito"/>
              </a:rPr>
              <a:t> </a:t>
            </a:r>
            <a:r>
              <a:rPr sz="2300" dirty="0">
                <a:latin typeface="Carlito"/>
                <a:cs typeface="Carlito"/>
              </a:rPr>
              <a:t>are</a:t>
            </a:r>
            <a:r>
              <a:rPr sz="2300" spc="-50" dirty="0">
                <a:latin typeface="Carlito"/>
                <a:cs typeface="Carlito"/>
              </a:rPr>
              <a:t> </a:t>
            </a:r>
            <a:r>
              <a:rPr sz="2300" spc="-10" dirty="0">
                <a:latin typeface="Carlito"/>
                <a:cs typeface="Carlito"/>
              </a:rPr>
              <a:t>separated</a:t>
            </a:r>
            <a:r>
              <a:rPr sz="2300" spc="-55" dirty="0">
                <a:latin typeface="Carlito"/>
                <a:cs typeface="Carlito"/>
              </a:rPr>
              <a:t> </a:t>
            </a:r>
            <a:r>
              <a:rPr sz="2300" dirty="0">
                <a:latin typeface="Carlito"/>
                <a:cs typeface="Carlito"/>
              </a:rPr>
              <a:t>by</a:t>
            </a:r>
            <a:r>
              <a:rPr sz="2300" spc="-45" dirty="0">
                <a:latin typeface="Carlito"/>
                <a:cs typeface="Carlito"/>
              </a:rPr>
              <a:t> </a:t>
            </a:r>
            <a:r>
              <a:rPr sz="2300" dirty="0">
                <a:latin typeface="Carlito"/>
                <a:cs typeface="Carlito"/>
              </a:rPr>
              <a:t>some</a:t>
            </a:r>
            <a:r>
              <a:rPr sz="2300" spc="-55" dirty="0">
                <a:latin typeface="Carlito"/>
                <a:cs typeface="Carlito"/>
              </a:rPr>
              <a:t> </a:t>
            </a:r>
            <a:r>
              <a:rPr sz="2300" dirty="0">
                <a:latin typeface="Carlito"/>
                <a:cs typeface="Carlito"/>
              </a:rPr>
              <a:t>distance</a:t>
            </a:r>
            <a:r>
              <a:rPr sz="2300" spc="-40" dirty="0">
                <a:latin typeface="Carlito"/>
                <a:cs typeface="Carlito"/>
              </a:rPr>
              <a:t> </a:t>
            </a:r>
            <a:r>
              <a:rPr sz="2300" dirty="0">
                <a:latin typeface="Carlito"/>
                <a:cs typeface="Carlito"/>
              </a:rPr>
              <a:t>from</a:t>
            </a:r>
            <a:r>
              <a:rPr sz="2300" spc="-60" dirty="0">
                <a:latin typeface="Carlito"/>
                <a:cs typeface="Carlito"/>
              </a:rPr>
              <a:t> </a:t>
            </a:r>
            <a:r>
              <a:rPr sz="2300" spc="-10" dirty="0">
                <a:latin typeface="Carlito"/>
                <a:cs typeface="Carlito"/>
              </a:rPr>
              <a:t>cobalt</a:t>
            </a:r>
            <a:endParaRPr sz="2300">
              <a:latin typeface="Carlito"/>
              <a:cs typeface="Carlito"/>
            </a:endParaRPr>
          </a:p>
          <a:p>
            <a:pPr marL="25400">
              <a:lnSpc>
                <a:spcPct val="100000"/>
              </a:lnSpc>
            </a:pPr>
            <a:r>
              <a:rPr sz="2300" spc="-10" dirty="0">
                <a:latin typeface="Carlito"/>
                <a:cs typeface="Carlito"/>
              </a:rPr>
              <a:t>therefore</a:t>
            </a:r>
            <a:r>
              <a:rPr sz="2300" spc="-40" dirty="0">
                <a:latin typeface="Carlito"/>
                <a:cs typeface="Carlito"/>
              </a:rPr>
              <a:t> </a:t>
            </a:r>
            <a:r>
              <a:rPr sz="2300" dirty="0">
                <a:latin typeface="Carlito"/>
                <a:cs typeface="Carlito"/>
              </a:rPr>
              <a:t>believed</a:t>
            </a:r>
            <a:r>
              <a:rPr sz="2300" spc="-50" dirty="0">
                <a:latin typeface="Carlito"/>
                <a:cs typeface="Carlito"/>
              </a:rPr>
              <a:t> </a:t>
            </a:r>
            <a:r>
              <a:rPr sz="2300" dirty="0">
                <a:latin typeface="Carlito"/>
                <a:cs typeface="Carlito"/>
              </a:rPr>
              <a:t>to</a:t>
            </a:r>
            <a:r>
              <a:rPr sz="2300" spc="-35" dirty="0">
                <a:latin typeface="Carlito"/>
                <a:cs typeface="Carlito"/>
              </a:rPr>
              <a:t> </a:t>
            </a:r>
            <a:r>
              <a:rPr sz="2300" spc="-10" dirty="0">
                <a:latin typeface="Carlito"/>
                <a:cs typeface="Carlito"/>
              </a:rPr>
              <a:t>precipitate</a:t>
            </a:r>
            <a:r>
              <a:rPr sz="2300" spc="-35" dirty="0">
                <a:latin typeface="Carlito"/>
                <a:cs typeface="Carlito"/>
              </a:rPr>
              <a:t> </a:t>
            </a:r>
            <a:r>
              <a:rPr sz="2300" dirty="0">
                <a:latin typeface="Carlito"/>
                <a:cs typeface="Carlito"/>
              </a:rPr>
              <a:t>readily</a:t>
            </a:r>
            <a:r>
              <a:rPr sz="2300" spc="-55" dirty="0">
                <a:latin typeface="Carlito"/>
                <a:cs typeface="Carlito"/>
              </a:rPr>
              <a:t> </a:t>
            </a:r>
            <a:r>
              <a:rPr sz="2300" dirty="0">
                <a:latin typeface="Carlito"/>
                <a:cs typeface="Carlito"/>
              </a:rPr>
              <a:t>as</a:t>
            </a:r>
            <a:r>
              <a:rPr sz="2300" spc="-40" dirty="0">
                <a:latin typeface="Carlito"/>
                <a:cs typeface="Carlito"/>
              </a:rPr>
              <a:t> </a:t>
            </a:r>
            <a:r>
              <a:rPr sz="2300" dirty="0">
                <a:latin typeface="Carlito"/>
                <a:cs typeface="Carlito"/>
              </a:rPr>
              <a:t>AgCl</a:t>
            </a:r>
            <a:r>
              <a:rPr sz="2300" spc="-45" dirty="0">
                <a:latin typeface="Carlito"/>
                <a:cs typeface="Carlito"/>
              </a:rPr>
              <a:t> </a:t>
            </a:r>
            <a:r>
              <a:rPr sz="2300" dirty="0">
                <a:latin typeface="Carlito"/>
                <a:cs typeface="Carlito"/>
              </a:rPr>
              <a:t>on</a:t>
            </a:r>
            <a:r>
              <a:rPr sz="2300" spc="-40" dirty="0">
                <a:latin typeface="Carlito"/>
                <a:cs typeface="Carlito"/>
              </a:rPr>
              <a:t> </a:t>
            </a:r>
            <a:r>
              <a:rPr sz="2300" dirty="0">
                <a:latin typeface="Carlito"/>
                <a:cs typeface="Carlito"/>
              </a:rPr>
              <a:t>addition</a:t>
            </a:r>
            <a:r>
              <a:rPr sz="2300" spc="-35" dirty="0">
                <a:latin typeface="Carlito"/>
                <a:cs typeface="Carlito"/>
              </a:rPr>
              <a:t> </a:t>
            </a:r>
            <a:r>
              <a:rPr sz="2300" dirty="0">
                <a:latin typeface="Carlito"/>
                <a:cs typeface="Carlito"/>
              </a:rPr>
              <a:t>of</a:t>
            </a:r>
            <a:r>
              <a:rPr sz="2300" spc="-45" dirty="0">
                <a:latin typeface="Carlito"/>
                <a:cs typeface="Carlito"/>
              </a:rPr>
              <a:t> </a:t>
            </a:r>
            <a:r>
              <a:rPr sz="2300" spc="-25" dirty="0">
                <a:latin typeface="Carlito"/>
                <a:cs typeface="Carlito"/>
              </a:rPr>
              <a:t>Ag</a:t>
            </a:r>
            <a:r>
              <a:rPr sz="2250" spc="-37" baseline="25925" dirty="0">
                <a:latin typeface="Carlito"/>
                <a:cs typeface="Carlito"/>
              </a:rPr>
              <a:t>+</a:t>
            </a:r>
            <a:endParaRPr sz="2250" baseline="25925">
              <a:latin typeface="Carlito"/>
              <a:cs typeface="Carlito"/>
            </a:endParaRPr>
          </a:p>
          <a:p>
            <a:pPr marL="2768600">
              <a:lnSpc>
                <a:spcPct val="100000"/>
              </a:lnSpc>
              <a:spcBef>
                <a:spcPts val="555"/>
              </a:spcBef>
            </a:pPr>
            <a:r>
              <a:rPr sz="2300" b="1" spc="-25" dirty="0">
                <a:solidFill>
                  <a:srgbClr val="FF0000"/>
                </a:solidFill>
                <a:latin typeface="Carlito"/>
                <a:cs typeface="Carlito"/>
              </a:rPr>
              <a:t>Cl</a:t>
            </a:r>
            <a:r>
              <a:rPr sz="2250" b="1" spc="-37" baseline="25925" dirty="0">
                <a:solidFill>
                  <a:srgbClr val="FF0000"/>
                </a:solidFill>
                <a:latin typeface="Noto Sans Mono CJK HK"/>
                <a:cs typeface="Noto Sans Mono CJK HK"/>
              </a:rPr>
              <a:t>–</a:t>
            </a:r>
            <a:r>
              <a:rPr sz="2250" b="1" spc="-367" baseline="25925" dirty="0">
                <a:solidFill>
                  <a:srgbClr val="FF0000"/>
                </a:solidFill>
                <a:latin typeface="Noto Sans Mono CJK HK"/>
                <a:cs typeface="Noto Sans Mono CJK HK"/>
              </a:rPr>
              <a:t> </a:t>
            </a:r>
            <a:r>
              <a:rPr sz="2300" b="1" spc="-10" dirty="0">
                <a:solidFill>
                  <a:srgbClr val="FF0000"/>
                </a:solidFill>
                <a:latin typeface="Carlito"/>
                <a:cs typeface="Carlito"/>
              </a:rPr>
              <a:t>attached</a:t>
            </a:r>
            <a:r>
              <a:rPr sz="2300" b="1" spc="-55" dirty="0">
                <a:solidFill>
                  <a:srgbClr val="FF0000"/>
                </a:solidFill>
                <a:latin typeface="Carlito"/>
                <a:cs typeface="Carlito"/>
              </a:rPr>
              <a:t> </a:t>
            </a:r>
            <a:r>
              <a:rPr sz="2300" b="1" dirty="0">
                <a:solidFill>
                  <a:srgbClr val="FF0000"/>
                </a:solidFill>
                <a:latin typeface="Carlito"/>
                <a:cs typeface="Carlito"/>
              </a:rPr>
              <a:t>to</a:t>
            </a:r>
            <a:r>
              <a:rPr sz="2300" b="1" spc="-30" dirty="0">
                <a:solidFill>
                  <a:srgbClr val="FF0000"/>
                </a:solidFill>
                <a:latin typeface="Carlito"/>
                <a:cs typeface="Carlito"/>
              </a:rPr>
              <a:t> </a:t>
            </a:r>
            <a:r>
              <a:rPr sz="2300" b="1" dirty="0">
                <a:solidFill>
                  <a:srgbClr val="FF0000"/>
                </a:solidFill>
                <a:latin typeface="Carlito"/>
                <a:cs typeface="Carlito"/>
              </a:rPr>
              <a:t>NH</a:t>
            </a:r>
            <a:r>
              <a:rPr sz="2250" b="1" baseline="-20370" dirty="0">
                <a:solidFill>
                  <a:srgbClr val="FF0000"/>
                </a:solidFill>
                <a:latin typeface="Carlito"/>
                <a:cs typeface="Carlito"/>
              </a:rPr>
              <a:t>3</a:t>
            </a:r>
            <a:r>
              <a:rPr sz="2250" b="1" spc="217" baseline="-20370" dirty="0">
                <a:solidFill>
                  <a:srgbClr val="FF0000"/>
                </a:solidFill>
                <a:latin typeface="Carlito"/>
                <a:cs typeface="Carlito"/>
              </a:rPr>
              <a:t> </a:t>
            </a:r>
            <a:r>
              <a:rPr sz="2300" b="1" dirty="0">
                <a:solidFill>
                  <a:srgbClr val="FF0000"/>
                </a:solidFill>
                <a:latin typeface="Carlito"/>
                <a:cs typeface="Carlito"/>
              </a:rPr>
              <a:t>may</a:t>
            </a:r>
            <a:r>
              <a:rPr sz="2300" b="1" spc="-30" dirty="0">
                <a:solidFill>
                  <a:srgbClr val="FF0000"/>
                </a:solidFill>
                <a:latin typeface="Carlito"/>
                <a:cs typeface="Carlito"/>
              </a:rPr>
              <a:t> </a:t>
            </a:r>
            <a:r>
              <a:rPr sz="2300" b="1" dirty="0">
                <a:solidFill>
                  <a:srgbClr val="FF0000"/>
                </a:solidFill>
                <a:latin typeface="Carlito"/>
                <a:cs typeface="Carlito"/>
              </a:rPr>
              <a:t>be</a:t>
            </a:r>
            <a:r>
              <a:rPr sz="2300" b="1" spc="-35" dirty="0">
                <a:solidFill>
                  <a:srgbClr val="FF0000"/>
                </a:solidFill>
                <a:latin typeface="Carlito"/>
                <a:cs typeface="Carlito"/>
              </a:rPr>
              <a:t> </a:t>
            </a:r>
            <a:r>
              <a:rPr sz="2300" b="1" spc="-10" dirty="0">
                <a:solidFill>
                  <a:srgbClr val="FF0000"/>
                </a:solidFill>
                <a:latin typeface="Carlito"/>
                <a:cs typeface="Carlito"/>
              </a:rPr>
              <a:t>dissociated</a:t>
            </a:r>
            <a:endParaRPr sz="2300">
              <a:latin typeface="Carlito"/>
              <a:cs typeface="Carlito"/>
            </a:endParaRPr>
          </a:p>
        </p:txBody>
      </p:sp>
      <p:sp>
        <p:nvSpPr>
          <p:cNvPr id="4" name="object 4"/>
          <p:cNvSpPr/>
          <p:nvPr/>
        </p:nvSpPr>
        <p:spPr>
          <a:xfrm>
            <a:off x="842187" y="5094947"/>
            <a:ext cx="541655" cy="407034"/>
          </a:xfrm>
          <a:custGeom>
            <a:avLst/>
            <a:gdLst/>
            <a:ahLst/>
            <a:cxnLst/>
            <a:rect l="l" t="t" r="r" b="b"/>
            <a:pathLst>
              <a:path w="541655" h="407035">
                <a:moveTo>
                  <a:pt x="343674" y="16637"/>
                </a:moveTo>
                <a:lnTo>
                  <a:pt x="327685" y="0"/>
                </a:lnTo>
                <a:lnTo>
                  <a:pt x="0" y="324777"/>
                </a:lnTo>
                <a:lnTo>
                  <a:pt x="13360" y="341414"/>
                </a:lnTo>
                <a:lnTo>
                  <a:pt x="343674" y="16637"/>
                </a:lnTo>
                <a:close/>
              </a:path>
              <a:path w="541655" h="407035">
                <a:moveTo>
                  <a:pt x="541604" y="382168"/>
                </a:moveTo>
                <a:lnTo>
                  <a:pt x="48577" y="382168"/>
                </a:lnTo>
                <a:lnTo>
                  <a:pt x="48577" y="406628"/>
                </a:lnTo>
                <a:lnTo>
                  <a:pt x="541604" y="406628"/>
                </a:lnTo>
                <a:lnTo>
                  <a:pt x="541604" y="382168"/>
                </a:lnTo>
                <a:close/>
              </a:path>
            </a:pathLst>
          </a:custGeom>
          <a:solidFill>
            <a:srgbClr val="000000"/>
          </a:solidFill>
        </p:spPr>
        <p:txBody>
          <a:bodyPr wrap="square" lIns="0" tIns="0" rIns="0" bIns="0" rtlCol="0"/>
          <a:lstStyle/>
          <a:p>
            <a:endParaRPr/>
          </a:p>
        </p:txBody>
      </p:sp>
      <p:sp>
        <p:nvSpPr>
          <p:cNvPr id="5" name="object 5"/>
          <p:cNvSpPr/>
          <p:nvPr/>
        </p:nvSpPr>
        <p:spPr>
          <a:xfrm>
            <a:off x="871859" y="5575256"/>
            <a:ext cx="320040" cy="322580"/>
          </a:xfrm>
          <a:custGeom>
            <a:avLst/>
            <a:gdLst/>
            <a:ahLst/>
            <a:cxnLst/>
            <a:rect l="l" t="t" r="r" b="b"/>
            <a:pathLst>
              <a:path w="320040" h="322579">
                <a:moveTo>
                  <a:pt x="16303" y="0"/>
                </a:moveTo>
                <a:lnTo>
                  <a:pt x="0" y="16634"/>
                </a:lnTo>
                <a:lnTo>
                  <a:pt x="303251" y="322169"/>
                </a:lnTo>
                <a:lnTo>
                  <a:pt x="319555" y="305858"/>
                </a:lnTo>
                <a:lnTo>
                  <a:pt x="16303" y="0"/>
                </a:lnTo>
                <a:close/>
              </a:path>
            </a:pathLst>
          </a:custGeom>
          <a:solidFill>
            <a:srgbClr val="000000"/>
          </a:solidFill>
        </p:spPr>
        <p:txBody>
          <a:bodyPr wrap="square" lIns="0" tIns="0" rIns="0" bIns="0" rtlCol="0"/>
          <a:lstStyle/>
          <a:p>
            <a:endParaRPr/>
          </a:p>
        </p:txBody>
      </p:sp>
      <p:sp>
        <p:nvSpPr>
          <p:cNvPr id="6" name="object 6"/>
          <p:cNvSpPr/>
          <p:nvPr/>
        </p:nvSpPr>
        <p:spPr>
          <a:xfrm>
            <a:off x="1705943" y="4996795"/>
            <a:ext cx="173355" cy="33020"/>
          </a:xfrm>
          <a:custGeom>
            <a:avLst/>
            <a:gdLst/>
            <a:ahLst/>
            <a:cxnLst/>
            <a:rect l="l" t="t" r="r" b="b"/>
            <a:pathLst>
              <a:path w="173355" h="33020">
                <a:moveTo>
                  <a:pt x="0" y="0"/>
                </a:moveTo>
                <a:lnTo>
                  <a:pt x="0" y="21842"/>
                </a:lnTo>
                <a:lnTo>
                  <a:pt x="173144" y="32931"/>
                </a:lnTo>
                <a:lnTo>
                  <a:pt x="173144" y="11089"/>
                </a:lnTo>
                <a:lnTo>
                  <a:pt x="0" y="0"/>
                </a:lnTo>
                <a:close/>
              </a:path>
            </a:pathLst>
          </a:custGeom>
          <a:solidFill>
            <a:srgbClr val="000000"/>
          </a:solidFill>
        </p:spPr>
        <p:txBody>
          <a:bodyPr wrap="square" lIns="0" tIns="0" rIns="0" bIns="0" rtlCol="0"/>
          <a:lstStyle/>
          <a:p>
            <a:endParaRPr/>
          </a:p>
        </p:txBody>
      </p:sp>
      <p:sp>
        <p:nvSpPr>
          <p:cNvPr id="7" name="object 7"/>
          <p:cNvSpPr/>
          <p:nvPr/>
        </p:nvSpPr>
        <p:spPr>
          <a:xfrm>
            <a:off x="1903597" y="5490801"/>
            <a:ext cx="187325" cy="27940"/>
          </a:xfrm>
          <a:custGeom>
            <a:avLst/>
            <a:gdLst/>
            <a:ahLst/>
            <a:cxnLst/>
            <a:rect l="l" t="t" r="r" b="b"/>
            <a:pathLst>
              <a:path w="187325" h="27939">
                <a:moveTo>
                  <a:pt x="0" y="0"/>
                </a:moveTo>
                <a:lnTo>
                  <a:pt x="0" y="21842"/>
                </a:lnTo>
                <a:lnTo>
                  <a:pt x="186753" y="27387"/>
                </a:lnTo>
                <a:lnTo>
                  <a:pt x="186753" y="5544"/>
                </a:lnTo>
                <a:lnTo>
                  <a:pt x="0" y="0"/>
                </a:lnTo>
                <a:close/>
              </a:path>
            </a:pathLst>
          </a:custGeom>
          <a:solidFill>
            <a:srgbClr val="000000"/>
          </a:solidFill>
        </p:spPr>
        <p:txBody>
          <a:bodyPr wrap="square" lIns="0" tIns="0" rIns="0" bIns="0" rtlCol="0"/>
          <a:lstStyle/>
          <a:p>
            <a:endParaRPr/>
          </a:p>
        </p:txBody>
      </p:sp>
      <p:sp>
        <p:nvSpPr>
          <p:cNvPr id="8" name="object 8"/>
          <p:cNvSpPr/>
          <p:nvPr/>
        </p:nvSpPr>
        <p:spPr>
          <a:xfrm>
            <a:off x="2613016" y="5498958"/>
            <a:ext cx="192405" cy="22225"/>
          </a:xfrm>
          <a:custGeom>
            <a:avLst/>
            <a:gdLst/>
            <a:ahLst/>
            <a:cxnLst/>
            <a:rect l="l" t="t" r="r" b="b"/>
            <a:pathLst>
              <a:path w="192405" h="22225">
                <a:moveTo>
                  <a:pt x="192062" y="0"/>
                </a:moveTo>
                <a:lnTo>
                  <a:pt x="0" y="0"/>
                </a:lnTo>
                <a:lnTo>
                  <a:pt x="0" y="21847"/>
                </a:lnTo>
                <a:lnTo>
                  <a:pt x="192062" y="21847"/>
                </a:lnTo>
                <a:lnTo>
                  <a:pt x="192062" y="0"/>
                </a:lnTo>
                <a:close/>
              </a:path>
            </a:pathLst>
          </a:custGeom>
          <a:solidFill>
            <a:srgbClr val="000000"/>
          </a:solidFill>
        </p:spPr>
        <p:txBody>
          <a:bodyPr wrap="square" lIns="0" tIns="0" rIns="0" bIns="0" rtlCol="0"/>
          <a:lstStyle/>
          <a:p>
            <a:endParaRPr/>
          </a:p>
        </p:txBody>
      </p:sp>
      <p:sp>
        <p:nvSpPr>
          <p:cNvPr id="9" name="object 9"/>
          <p:cNvSpPr/>
          <p:nvPr/>
        </p:nvSpPr>
        <p:spPr>
          <a:xfrm>
            <a:off x="3325266" y="5498958"/>
            <a:ext cx="189865" cy="22225"/>
          </a:xfrm>
          <a:custGeom>
            <a:avLst/>
            <a:gdLst/>
            <a:ahLst/>
            <a:cxnLst/>
            <a:rect l="l" t="t" r="r" b="b"/>
            <a:pathLst>
              <a:path w="189864" h="22225">
                <a:moveTo>
                  <a:pt x="189448" y="0"/>
                </a:moveTo>
                <a:lnTo>
                  <a:pt x="0" y="0"/>
                </a:lnTo>
                <a:lnTo>
                  <a:pt x="0" y="21847"/>
                </a:lnTo>
                <a:lnTo>
                  <a:pt x="189448" y="21847"/>
                </a:lnTo>
                <a:lnTo>
                  <a:pt x="189448" y="0"/>
                </a:lnTo>
                <a:close/>
              </a:path>
            </a:pathLst>
          </a:custGeom>
          <a:solidFill>
            <a:srgbClr val="000000"/>
          </a:solidFill>
        </p:spPr>
        <p:txBody>
          <a:bodyPr wrap="square" lIns="0" tIns="0" rIns="0" bIns="0" rtlCol="0"/>
          <a:lstStyle/>
          <a:p>
            <a:endParaRPr/>
          </a:p>
        </p:txBody>
      </p:sp>
      <p:sp>
        <p:nvSpPr>
          <p:cNvPr id="10" name="object 10"/>
          <p:cNvSpPr/>
          <p:nvPr/>
        </p:nvSpPr>
        <p:spPr>
          <a:xfrm>
            <a:off x="4034685" y="5498958"/>
            <a:ext cx="184150" cy="22225"/>
          </a:xfrm>
          <a:custGeom>
            <a:avLst/>
            <a:gdLst/>
            <a:ahLst/>
            <a:cxnLst/>
            <a:rect l="l" t="t" r="r" b="b"/>
            <a:pathLst>
              <a:path w="184150" h="22225">
                <a:moveTo>
                  <a:pt x="183910" y="0"/>
                </a:moveTo>
                <a:lnTo>
                  <a:pt x="0" y="0"/>
                </a:lnTo>
                <a:lnTo>
                  <a:pt x="0" y="21847"/>
                </a:lnTo>
                <a:lnTo>
                  <a:pt x="183910" y="21847"/>
                </a:lnTo>
                <a:lnTo>
                  <a:pt x="183910" y="0"/>
                </a:lnTo>
                <a:close/>
              </a:path>
            </a:pathLst>
          </a:custGeom>
          <a:solidFill>
            <a:srgbClr val="000000"/>
          </a:solidFill>
        </p:spPr>
        <p:txBody>
          <a:bodyPr wrap="square" lIns="0" tIns="0" rIns="0" bIns="0" rtlCol="0"/>
          <a:lstStyle/>
          <a:p>
            <a:endParaRPr/>
          </a:p>
        </p:txBody>
      </p:sp>
      <p:sp>
        <p:nvSpPr>
          <p:cNvPr id="11" name="object 11"/>
          <p:cNvSpPr/>
          <p:nvPr/>
        </p:nvSpPr>
        <p:spPr>
          <a:xfrm>
            <a:off x="1695190" y="5984816"/>
            <a:ext cx="181610" cy="22225"/>
          </a:xfrm>
          <a:custGeom>
            <a:avLst/>
            <a:gdLst/>
            <a:ahLst/>
            <a:cxnLst/>
            <a:rect l="l" t="t" r="r" b="b"/>
            <a:pathLst>
              <a:path w="181610" h="22225">
                <a:moveTo>
                  <a:pt x="181296" y="0"/>
                </a:moveTo>
                <a:lnTo>
                  <a:pt x="0" y="0"/>
                </a:lnTo>
                <a:lnTo>
                  <a:pt x="0" y="21847"/>
                </a:lnTo>
                <a:lnTo>
                  <a:pt x="181296" y="21847"/>
                </a:lnTo>
                <a:lnTo>
                  <a:pt x="181296" y="0"/>
                </a:lnTo>
                <a:close/>
              </a:path>
            </a:pathLst>
          </a:custGeom>
          <a:solidFill>
            <a:srgbClr val="000000"/>
          </a:solidFill>
        </p:spPr>
        <p:txBody>
          <a:bodyPr wrap="square" lIns="0" tIns="0" rIns="0" bIns="0" rtlCol="0"/>
          <a:lstStyle/>
          <a:p>
            <a:endParaRPr/>
          </a:p>
        </p:txBody>
      </p:sp>
      <p:sp>
        <p:nvSpPr>
          <p:cNvPr id="12" name="object 12"/>
          <p:cNvSpPr txBox="1"/>
          <p:nvPr/>
        </p:nvSpPr>
        <p:spPr>
          <a:xfrm>
            <a:off x="531460" y="5327486"/>
            <a:ext cx="332105" cy="321310"/>
          </a:xfrm>
          <a:prstGeom prst="rect">
            <a:avLst/>
          </a:prstGeom>
        </p:spPr>
        <p:txBody>
          <a:bodyPr vert="horz" wrap="square" lIns="0" tIns="17145" rIns="0" bIns="0" rtlCol="0">
            <a:spAutoFit/>
          </a:bodyPr>
          <a:lstStyle/>
          <a:p>
            <a:pPr marL="12700">
              <a:lnSpc>
                <a:spcPct val="100000"/>
              </a:lnSpc>
              <a:spcBef>
                <a:spcPts val="135"/>
              </a:spcBef>
            </a:pPr>
            <a:r>
              <a:rPr sz="1900" spc="-25" dirty="0">
                <a:latin typeface="Arial"/>
                <a:cs typeface="Arial"/>
              </a:rPr>
              <a:t>Co</a:t>
            </a:r>
            <a:endParaRPr sz="1900">
              <a:latin typeface="Arial"/>
              <a:cs typeface="Arial"/>
            </a:endParaRPr>
          </a:p>
        </p:txBody>
      </p:sp>
      <p:sp>
        <p:nvSpPr>
          <p:cNvPr id="16" name="object 16"/>
          <p:cNvSpPr txBox="1">
            <a:spLocks noGrp="1"/>
          </p:cNvSpPr>
          <p:nvPr>
            <p:ph type="sldNum" sz="quarter" idx="7"/>
          </p:nvPr>
        </p:nvSpPr>
        <p:spPr>
          <a:prstGeom prst="rect">
            <a:avLst/>
          </a:prstGeom>
        </p:spPr>
        <p:txBody>
          <a:bodyPr vert="horz" wrap="square" lIns="0" tIns="0" rIns="0" bIns="0" rtlCol="0">
            <a:spAutoFit/>
          </a:bodyPr>
          <a:lstStyle/>
          <a:p>
            <a:pPr marL="12700">
              <a:lnSpc>
                <a:spcPts val="1430"/>
              </a:lnSpc>
            </a:pPr>
            <a:r>
              <a:rPr spc="-25" dirty="0"/>
              <a:t>21</a:t>
            </a:r>
          </a:p>
        </p:txBody>
      </p:sp>
      <p:sp>
        <p:nvSpPr>
          <p:cNvPr id="13" name="object 13"/>
          <p:cNvSpPr txBox="1"/>
          <p:nvPr/>
        </p:nvSpPr>
        <p:spPr>
          <a:xfrm>
            <a:off x="1167005" y="4825317"/>
            <a:ext cx="541020" cy="321310"/>
          </a:xfrm>
          <a:prstGeom prst="rect">
            <a:avLst/>
          </a:prstGeom>
        </p:spPr>
        <p:txBody>
          <a:bodyPr vert="horz" wrap="square" lIns="0" tIns="17145" rIns="0" bIns="0" rtlCol="0">
            <a:spAutoFit/>
          </a:bodyPr>
          <a:lstStyle/>
          <a:p>
            <a:pPr marL="38100">
              <a:lnSpc>
                <a:spcPct val="100000"/>
              </a:lnSpc>
              <a:spcBef>
                <a:spcPts val="135"/>
              </a:spcBef>
            </a:pPr>
            <a:r>
              <a:rPr sz="1900" spc="-25" dirty="0">
                <a:latin typeface="Arial"/>
                <a:cs typeface="Arial"/>
              </a:rPr>
              <a:t>NH</a:t>
            </a:r>
            <a:r>
              <a:rPr sz="2400" spc="-37" baseline="-13888" dirty="0">
                <a:latin typeface="Arial"/>
                <a:cs typeface="Arial"/>
              </a:rPr>
              <a:t>3</a:t>
            </a:r>
            <a:endParaRPr sz="2400" baseline="-13888">
              <a:latin typeface="Arial"/>
              <a:cs typeface="Arial"/>
            </a:endParaRPr>
          </a:p>
        </p:txBody>
      </p:sp>
      <p:sp>
        <p:nvSpPr>
          <p:cNvPr id="14" name="object 14"/>
          <p:cNvSpPr txBox="1"/>
          <p:nvPr/>
        </p:nvSpPr>
        <p:spPr>
          <a:xfrm>
            <a:off x="1372757" y="5327486"/>
            <a:ext cx="541020" cy="321310"/>
          </a:xfrm>
          <a:prstGeom prst="rect">
            <a:avLst/>
          </a:prstGeom>
        </p:spPr>
        <p:txBody>
          <a:bodyPr vert="horz" wrap="square" lIns="0" tIns="17145" rIns="0" bIns="0" rtlCol="0">
            <a:spAutoFit/>
          </a:bodyPr>
          <a:lstStyle/>
          <a:p>
            <a:pPr marL="38100">
              <a:lnSpc>
                <a:spcPct val="100000"/>
              </a:lnSpc>
              <a:spcBef>
                <a:spcPts val="135"/>
              </a:spcBef>
            </a:pPr>
            <a:r>
              <a:rPr sz="1900" spc="-25" dirty="0">
                <a:latin typeface="Arial"/>
                <a:cs typeface="Arial"/>
              </a:rPr>
              <a:t>NH</a:t>
            </a:r>
            <a:r>
              <a:rPr sz="2400" spc="-37" baseline="-13888" dirty="0">
                <a:latin typeface="Arial"/>
                <a:cs typeface="Arial"/>
              </a:rPr>
              <a:t>3</a:t>
            </a:r>
            <a:endParaRPr sz="2400" baseline="-13888">
              <a:latin typeface="Arial"/>
              <a:cs typeface="Arial"/>
            </a:endParaRPr>
          </a:p>
        </p:txBody>
      </p:sp>
      <p:sp>
        <p:nvSpPr>
          <p:cNvPr id="15" name="object 15"/>
          <p:cNvSpPr txBox="1"/>
          <p:nvPr/>
        </p:nvSpPr>
        <p:spPr>
          <a:xfrm>
            <a:off x="1151367" y="4860867"/>
            <a:ext cx="3402965" cy="1295400"/>
          </a:xfrm>
          <a:prstGeom prst="rect">
            <a:avLst/>
          </a:prstGeom>
        </p:spPr>
        <p:txBody>
          <a:bodyPr vert="horz" wrap="square" lIns="0" tIns="17145" rIns="0" bIns="0" rtlCol="0">
            <a:spAutoFit/>
          </a:bodyPr>
          <a:lstStyle/>
          <a:p>
            <a:pPr marR="2407920" algn="r">
              <a:lnSpc>
                <a:spcPct val="100000"/>
              </a:lnSpc>
              <a:spcBef>
                <a:spcPts val="135"/>
              </a:spcBef>
            </a:pPr>
            <a:r>
              <a:rPr sz="1900" spc="-25" dirty="0">
                <a:latin typeface="Arial"/>
                <a:cs typeface="Arial"/>
              </a:rPr>
              <a:t>Cl</a:t>
            </a:r>
            <a:endParaRPr sz="1900">
              <a:latin typeface="Arial"/>
              <a:cs typeface="Arial"/>
            </a:endParaRPr>
          </a:p>
          <a:p>
            <a:pPr marL="968375">
              <a:lnSpc>
                <a:spcPct val="100000"/>
              </a:lnSpc>
              <a:spcBef>
                <a:spcPts val="1570"/>
              </a:spcBef>
              <a:tabLst>
                <a:tab pos="1680210" algn="l"/>
                <a:tab pos="2390140" algn="l"/>
                <a:tab pos="3101975" algn="l"/>
              </a:tabLst>
            </a:pPr>
            <a:r>
              <a:rPr sz="1900" spc="-25" dirty="0">
                <a:latin typeface="Arial"/>
                <a:cs typeface="Arial"/>
              </a:rPr>
              <a:t>NH</a:t>
            </a:r>
            <a:r>
              <a:rPr sz="2400" spc="-37" baseline="-13888" dirty="0">
                <a:latin typeface="Arial"/>
                <a:cs typeface="Arial"/>
              </a:rPr>
              <a:t>3</a:t>
            </a:r>
            <a:r>
              <a:rPr sz="2400" baseline="-13888" dirty="0">
                <a:latin typeface="Arial"/>
                <a:cs typeface="Arial"/>
              </a:rPr>
              <a:t>	</a:t>
            </a:r>
            <a:r>
              <a:rPr sz="1900" spc="-25" dirty="0">
                <a:latin typeface="Arial"/>
                <a:cs typeface="Arial"/>
              </a:rPr>
              <a:t>NH</a:t>
            </a:r>
            <a:r>
              <a:rPr sz="2400" spc="-37" baseline="-13888" dirty="0">
                <a:latin typeface="Arial"/>
                <a:cs typeface="Arial"/>
              </a:rPr>
              <a:t>3</a:t>
            </a:r>
            <a:r>
              <a:rPr sz="2400" baseline="-13888" dirty="0">
                <a:latin typeface="Arial"/>
                <a:cs typeface="Arial"/>
              </a:rPr>
              <a:t>	</a:t>
            </a:r>
            <a:r>
              <a:rPr sz="1900" spc="-25" dirty="0">
                <a:latin typeface="Arial"/>
                <a:cs typeface="Arial"/>
              </a:rPr>
              <a:t>NH</a:t>
            </a:r>
            <a:r>
              <a:rPr sz="2400" spc="-37" baseline="-13888" dirty="0">
                <a:latin typeface="Arial"/>
                <a:cs typeface="Arial"/>
              </a:rPr>
              <a:t>3</a:t>
            </a:r>
            <a:r>
              <a:rPr sz="2400" baseline="-13888" dirty="0">
                <a:latin typeface="Arial"/>
                <a:cs typeface="Arial"/>
              </a:rPr>
              <a:t>	</a:t>
            </a:r>
            <a:r>
              <a:rPr sz="1900" spc="-25" dirty="0">
                <a:latin typeface="Arial"/>
                <a:cs typeface="Arial"/>
              </a:rPr>
              <a:t>Cl</a:t>
            </a:r>
            <a:endParaRPr sz="1900">
              <a:latin typeface="Arial"/>
              <a:cs typeface="Arial"/>
            </a:endParaRPr>
          </a:p>
          <a:p>
            <a:pPr marR="2410460" algn="r">
              <a:lnSpc>
                <a:spcPct val="100000"/>
              </a:lnSpc>
              <a:spcBef>
                <a:spcPts val="1540"/>
              </a:spcBef>
              <a:tabLst>
                <a:tab pos="709295" algn="l"/>
              </a:tabLst>
            </a:pPr>
            <a:r>
              <a:rPr sz="1900" spc="-25" dirty="0">
                <a:latin typeface="Arial"/>
                <a:cs typeface="Arial"/>
              </a:rPr>
              <a:t>NH</a:t>
            </a:r>
            <a:r>
              <a:rPr sz="2400" spc="-37" baseline="-13888" dirty="0">
                <a:latin typeface="Arial"/>
                <a:cs typeface="Arial"/>
              </a:rPr>
              <a:t>3</a:t>
            </a:r>
            <a:r>
              <a:rPr sz="2400" baseline="-13888" dirty="0">
                <a:latin typeface="Arial"/>
                <a:cs typeface="Arial"/>
              </a:rPr>
              <a:t>	</a:t>
            </a:r>
            <a:r>
              <a:rPr sz="1900" spc="-25" dirty="0">
                <a:latin typeface="Arial"/>
                <a:cs typeface="Arial"/>
              </a:rPr>
              <a:t>Cl</a:t>
            </a:r>
            <a:endParaRPr sz="190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81940" y="82295"/>
            <a:ext cx="8217534" cy="1703070"/>
          </a:xfrm>
          <a:prstGeom prst="rect">
            <a:avLst/>
          </a:prstGeom>
        </p:spPr>
        <p:txBody>
          <a:bodyPr vert="horz" wrap="square" lIns="0" tIns="83185" rIns="0" bIns="0" rtlCol="0">
            <a:spAutoFit/>
          </a:bodyPr>
          <a:lstStyle/>
          <a:p>
            <a:pPr marL="38100">
              <a:lnSpc>
                <a:spcPct val="100000"/>
              </a:lnSpc>
              <a:spcBef>
                <a:spcPts val="655"/>
              </a:spcBef>
              <a:tabLst>
                <a:tab pos="1598295" algn="l"/>
                <a:tab pos="4512945" algn="l"/>
              </a:tabLst>
            </a:pPr>
            <a:r>
              <a:rPr sz="2400" dirty="0">
                <a:latin typeface="Carlito"/>
                <a:cs typeface="Carlito"/>
              </a:rPr>
              <a:t>The</a:t>
            </a:r>
            <a:r>
              <a:rPr sz="2400" spc="-35" dirty="0">
                <a:latin typeface="Carlito"/>
                <a:cs typeface="Carlito"/>
              </a:rPr>
              <a:t> </a:t>
            </a:r>
            <a:r>
              <a:rPr sz="2400" spc="-10" dirty="0">
                <a:latin typeface="Carlito"/>
                <a:cs typeface="Carlito"/>
              </a:rPr>
              <a:t>second</a:t>
            </a:r>
            <a:r>
              <a:rPr sz="2400" dirty="0">
                <a:latin typeface="Carlito"/>
                <a:cs typeface="Carlito"/>
              </a:rPr>
              <a:t>	compound</a:t>
            </a:r>
            <a:r>
              <a:rPr sz="2400" spc="-85" dirty="0">
                <a:latin typeface="Carlito"/>
                <a:cs typeface="Carlito"/>
              </a:rPr>
              <a:t> </a:t>
            </a:r>
            <a:r>
              <a:rPr sz="2400" spc="-10" dirty="0">
                <a:solidFill>
                  <a:srgbClr val="C0504D"/>
                </a:solidFill>
                <a:latin typeface="Carlito"/>
                <a:cs typeface="Carlito"/>
              </a:rPr>
              <a:t>CoCl</a:t>
            </a:r>
            <a:r>
              <a:rPr sz="2400" spc="-15" baseline="-20833" dirty="0">
                <a:solidFill>
                  <a:srgbClr val="C0504D"/>
                </a:solidFill>
                <a:latin typeface="Carlito"/>
                <a:cs typeface="Carlito"/>
              </a:rPr>
              <a:t>3</a:t>
            </a:r>
            <a:r>
              <a:rPr sz="2400" spc="-10" dirty="0">
                <a:solidFill>
                  <a:srgbClr val="C0504D"/>
                </a:solidFill>
                <a:latin typeface="Carlito"/>
                <a:cs typeface="Carlito"/>
              </a:rPr>
              <a:t>.5NH</a:t>
            </a:r>
            <a:r>
              <a:rPr sz="2400" spc="-15" baseline="-20833" dirty="0">
                <a:solidFill>
                  <a:srgbClr val="C0504D"/>
                </a:solidFill>
                <a:latin typeface="Carlito"/>
                <a:cs typeface="Carlito"/>
              </a:rPr>
              <a:t>3</a:t>
            </a:r>
            <a:r>
              <a:rPr sz="2400" baseline="-20833" dirty="0">
                <a:solidFill>
                  <a:srgbClr val="C0504D"/>
                </a:solidFill>
                <a:latin typeface="Carlito"/>
                <a:cs typeface="Carlito"/>
              </a:rPr>
              <a:t>	</a:t>
            </a:r>
            <a:r>
              <a:rPr sz="2400" dirty="0">
                <a:solidFill>
                  <a:srgbClr val="C0504D"/>
                </a:solidFill>
                <a:latin typeface="Carlito"/>
                <a:cs typeface="Carlito"/>
              </a:rPr>
              <a:t>(b)</a:t>
            </a:r>
            <a:r>
              <a:rPr sz="2400" spc="-25" dirty="0">
                <a:solidFill>
                  <a:srgbClr val="C0504D"/>
                </a:solidFill>
                <a:latin typeface="Carlito"/>
                <a:cs typeface="Carlito"/>
              </a:rPr>
              <a:t> </a:t>
            </a:r>
            <a:r>
              <a:rPr sz="2400" spc="-50" dirty="0">
                <a:solidFill>
                  <a:srgbClr val="C0504D"/>
                </a:solidFill>
                <a:latin typeface="Carlito"/>
                <a:cs typeface="Carlito"/>
              </a:rPr>
              <a:t>2</a:t>
            </a:r>
            <a:endParaRPr sz="2400">
              <a:latin typeface="Carlito"/>
              <a:cs typeface="Carlito"/>
            </a:endParaRPr>
          </a:p>
          <a:p>
            <a:pPr marL="38100" marR="30480">
              <a:lnSpc>
                <a:spcPct val="100000"/>
              </a:lnSpc>
              <a:spcBef>
                <a:spcPts val="555"/>
              </a:spcBef>
            </a:pPr>
            <a:r>
              <a:rPr sz="2400" dirty="0">
                <a:latin typeface="Carlito"/>
                <a:cs typeface="Carlito"/>
              </a:rPr>
              <a:t>One</a:t>
            </a:r>
            <a:r>
              <a:rPr sz="2400" spc="-40" dirty="0">
                <a:latin typeface="Carlito"/>
                <a:cs typeface="Carlito"/>
              </a:rPr>
              <a:t> </a:t>
            </a:r>
            <a:r>
              <a:rPr sz="2400" dirty="0">
                <a:latin typeface="Carlito"/>
                <a:cs typeface="Carlito"/>
              </a:rPr>
              <a:t>chloride</a:t>
            </a:r>
            <a:r>
              <a:rPr sz="2400" spc="-40" dirty="0">
                <a:latin typeface="Carlito"/>
                <a:cs typeface="Carlito"/>
              </a:rPr>
              <a:t> </a:t>
            </a:r>
            <a:r>
              <a:rPr sz="2400" dirty="0">
                <a:latin typeface="Carlito"/>
                <a:cs typeface="Carlito"/>
              </a:rPr>
              <a:t>is</a:t>
            </a:r>
            <a:r>
              <a:rPr sz="2400" spc="-50" dirty="0">
                <a:latin typeface="Carlito"/>
                <a:cs typeface="Carlito"/>
              </a:rPr>
              <a:t> </a:t>
            </a:r>
            <a:r>
              <a:rPr sz="2400" spc="-10" dirty="0">
                <a:latin typeface="Carlito"/>
                <a:cs typeface="Carlito"/>
              </a:rPr>
              <a:t>attached</a:t>
            </a:r>
            <a:r>
              <a:rPr sz="2400" spc="-55" dirty="0">
                <a:latin typeface="Carlito"/>
                <a:cs typeface="Carlito"/>
              </a:rPr>
              <a:t> </a:t>
            </a:r>
            <a:r>
              <a:rPr sz="2400" dirty="0">
                <a:latin typeface="Carlito"/>
                <a:cs typeface="Carlito"/>
              </a:rPr>
              <a:t>directly</a:t>
            </a:r>
            <a:r>
              <a:rPr sz="2400" spc="-60" dirty="0">
                <a:latin typeface="Carlito"/>
                <a:cs typeface="Carlito"/>
              </a:rPr>
              <a:t> </a:t>
            </a:r>
            <a:r>
              <a:rPr sz="2400" dirty="0">
                <a:latin typeface="Carlito"/>
                <a:cs typeface="Carlito"/>
              </a:rPr>
              <a:t>to</a:t>
            </a:r>
            <a:r>
              <a:rPr sz="2400" spc="-50" dirty="0">
                <a:latin typeface="Carlito"/>
                <a:cs typeface="Carlito"/>
              </a:rPr>
              <a:t> </a:t>
            </a:r>
            <a:r>
              <a:rPr sz="2400" dirty="0">
                <a:latin typeface="Carlito"/>
                <a:cs typeface="Carlito"/>
              </a:rPr>
              <a:t>cobalt,</a:t>
            </a:r>
            <a:r>
              <a:rPr sz="2400" spc="-55" dirty="0">
                <a:latin typeface="Carlito"/>
                <a:cs typeface="Carlito"/>
              </a:rPr>
              <a:t> </a:t>
            </a:r>
            <a:r>
              <a:rPr sz="2400" dirty="0">
                <a:latin typeface="Carlito"/>
                <a:cs typeface="Carlito"/>
              </a:rPr>
              <a:t>so</a:t>
            </a:r>
            <a:r>
              <a:rPr sz="2400" spc="-50" dirty="0">
                <a:latin typeface="Carlito"/>
                <a:cs typeface="Carlito"/>
              </a:rPr>
              <a:t> </a:t>
            </a:r>
            <a:r>
              <a:rPr sz="2400" dirty="0">
                <a:latin typeface="Carlito"/>
                <a:cs typeface="Carlito"/>
              </a:rPr>
              <a:t>it</a:t>
            </a:r>
            <a:r>
              <a:rPr sz="2400" spc="-40" dirty="0">
                <a:latin typeface="Carlito"/>
                <a:cs typeface="Carlito"/>
              </a:rPr>
              <a:t> </a:t>
            </a:r>
            <a:r>
              <a:rPr sz="2400" dirty="0">
                <a:latin typeface="Carlito"/>
                <a:cs typeface="Carlito"/>
              </a:rPr>
              <a:t>was</a:t>
            </a:r>
            <a:r>
              <a:rPr sz="2400" spc="-50" dirty="0">
                <a:latin typeface="Carlito"/>
                <a:cs typeface="Carlito"/>
              </a:rPr>
              <a:t> </a:t>
            </a:r>
            <a:r>
              <a:rPr sz="2400" spc="-10" dirty="0">
                <a:latin typeface="Carlito"/>
                <a:cs typeface="Carlito"/>
              </a:rPr>
              <a:t>expected</a:t>
            </a:r>
            <a:r>
              <a:rPr sz="2400" spc="-65" dirty="0">
                <a:latin typeface="Carlito"/>
                <a:cs typeface="Carlito"/>
              </a:rPr>
              <a:t> </a:t>
            </a:r>
            <a:r>
              <a:rPr sz="2400" spc="-20" dirty="0">
                <a:latin typeface="Carlito"/>
                <a:cs typeface="Carlito"/>
              </a:rPr>
              <a:t>that </a:t>
            </a:r>
            <a:r>
              <a:rPr sz="2400" dirty="0">
                <a:latin typeface="Carlito"/>
                <a:cs typeface="Carlito"/>
              </a:rPr>
              <a:t>this</a:t>
            </a:r>
            <a:r>
              <a:rPr sz="2400" spc="-40" dirty="0">
                <a:latin typeface="Carlito"/>
                <a:cs typeface="Carlito"/>
              </a:rPr>
              <a:t> </a:t>
            </a:r>
            <a:r>
              <a:rPr sz="2400" dirty="0">
                <a:latin typeface="Carlito"/>
                <a:cs typeface="Carlito"/>
              </a:rPr>
              <a:t>is</a:t>
            </a:r>
            <a:r>
              <a:rPr sz="2400" spc="-60" dirty="0">
                <a:latin typeface="Carlito"/>
                <a:cs typeface="Carlito"/>
              </a:rPr>
              <a:t> </a:t>
            </a:r>
            <a:r>
              <a:rPr sz="2400" dirty="0">
                <a:latin typeface="Carlito"/>
                <a:cs typeface="Carlito"/>
              </a:rPr>
              <a:t>the</a:t>
            </a:r>
            <a:r>
              <a:rPr sz="2400" spc="-30" dirty="0">
                <a:latin typeface="Carlito"/>
                <a:cs typeface="Carlito"/>
              </a:rPr>
              <a:t> </a:t>
            </a:r>
            <a:r>
              <a:rPr sz="2400" dirty="0">
                <a:latin typeface="Carlito"/>
                <a:cs typeface="Carlito"/>
              </a:rPr>
              <a:t>one</a:t>
            </a:r>
            <a:r>
              <a:rPr sz="2400" spc="-35" dirty="0">
                <a:latin typeface="Carlito"/>
                <a:cs typeface="Carlito"/>
              </a:rPr>
              <a:t> </a:t>
            </a:r>
            <a:r>
              <a:rPr sz="2400" dirty="0">
                <a:latin typeface="Carlito"/>
                <a:cs typeface="Carlito"/>
              </a:rPr>
              <a:t>that</a:t>
            </a:r>
            <a:r>
              <a:rPr sz="2400" spc="-40" dirty="0">
                <a:latin typeface="Carlito"/>
                <a:cs typeface="Carlito"/>
              </a:rPr>
              <a:t> </a:t>
            </a:r>
            <a:r>
              <a:rPr sz="2400" dirty="0">
                <a:latin typeface="Carlito"/>
                <a:cs typeface="Carlito"/>
              </a:rPr>
              <a:t>does</a:t>
            </a:r>
            <a:r>
              <a:rPr sz="2400" spc="-45" dirty="0">
                <a:latin typeface="Carlito"/>
                <a:cs typeface="Carlito"/>
              </a:rPr>
              <a:t> </a:t>
            </a:r>
            <a:r>
              <a:rPr sz="2400" dirty="0">
                <a:latin typeface="Carlito"/>
                <a:cs typeface="Carlito"/>
              </a:rPr>
              <a:t>not</a:t>
            </a:r>
            <a:r>
              <a:rPr sz="2400" spc="-40" dirty="0">
                <a:latin typeface="Carlito"/>
                <a:cs typeface="Carlito"/>
              </a:rPr>
              <a:t> </a:t>
            </a:r>
            <a:r>
              <a:rPr sz="2400" dirty="0">
                <a:latin typeface="Carlito"/>
                <a:cs typeface="Carlito"/>
              </a:rPr>
              <a:t>ionize</a:t>
            </a:r>
            <a:r>
              <a:rPr sz="2400" spc="-45" dirty="0">
                <a:latin typeface="Carlito"/>
                <a:cs typeface="Carlito"/>
              </a:rPr>
              <a:t> </a:t>
            </a:r>
            <a:r>
              <a:rPr sz="2400" dirty="0">
                <a:latin typeface="Carlito"/>
                <a:cs typeface="Carlito"/>
              </a:rPr>
              <a:t>and</a:t>
            </a:r>
            <a:r>
              <a:rPr sz="2400" spc="-40" dirty="0">
                <a:latin typeface="Carlito"/>
                <a:cs typeface="Carlito"/>
              </a:rPr>
              <a:t> </a:t>
            </a:r>
            <a:r>
              <a:rPr sz="2400" dirty="0">
                <a:latin typeface="Carlito"/>
                <a:cs typeface="Carlito"/>
              </a:rPr>
              <a:t>does</a:t>
            </a:r>
            <a:r>
              <a:rPr sz="2400" spc="-35" dirty="0">
                <a:latin typeface="Carlito"/>
                <a:cs typeface="Carlito"/>
              </a:rPr>
              <a:t> </a:t>
            </a:r>
            <a:r>
              <a:rPr sz="2400" dirty="0">
                <a:latin typeface="Carlito"/>
                <a:cs typeface="Carlito"/>
              </a:rPr>
              <a:t>not</a:t>
            </a:r>
            <a:r>
              <a:rPr sz="2400" spc="-40" dirty="0">
                <a:latin typeface="Carlito"/>
                <a:cs typeface="Carlito"/>
              </a:rPr>
              <a:t> </a:t>
            </a:r>
            <a:r>
              <a:rPr sz="2400" dirty="0">
                <a:latin typeface="Carlito"/>
                <a:cs typeface="Carlito"/>
              </a:rPr>
              <a:t>ppt.</a:t>
            </a:r>
            <a:r>
              <a:rPr sz="2400" spc="-40" dirty="0">
                <a:latin typeface="Carlito"/>
                <a:cs typeface="Carlito"/>
              </a:rPr>
              <a:t> </a:t>
            </a:r>
            <a:r>
              <a:rPr sz="2400" spc="-25" dirty="0">
                <a:latin typeface="Carlito"/>
                <a:cs typeface="Carlito"/>
              </a:rPr>
              <a:t>as</a:t>
            </a:r>
            <a:endParaRPr sz="2400">
              <a:latin typeface="Carlito"/>
              <a:cs typeface="Carlito"/>
            </a:endParaRPr>
          </a:p>
          <a:p>
            <a:pPr marL="38100">
              <a:lnSpc>
                <a:spcPct val="100000"/>
              </a:lnSpc>
              <a:spcBef>
                <a:spcPts val="575"/>
              </a:spcBef>
            </a:pPr>
            <a:r>
              <a:rPr sz="2400" spc="-10" dirty="0">
                <a:latin typeface="Carlito"/>
                <a:cs typeface="Carlito"/>
              </a:rPr>
              <a:t>AgCl.</a:t>
            </a:r>
            <a:endParaRPr sz="2400">
              <a:latin typeface="Carlito"/>
              <a:cs typeface="Carlito"/>
            </a:endParaRPr>
          </a:p>
        </p:txBody>
      </p:sp>
      <p:pic>
        <p:nvPicPr>
          <p:cNvPr id="3" name="object 3"/>
          <p:cNvPicPr/>
          <p:nvPr/>
        </p:nvPicPr>
        <p:blipFill>
          <a:blip r:embed="rId2" cstate="print"/>
          <a:stretch>
            <a:fillRect/>
          </a:stretch>
        </p:blipFill>
        <p:spPr>
          <a:xfrm>
            <a:off x="381000" y="1828800"/>
            <a:ext cx="8534400" cy="4800600"/>
          </a:xfrm>
          <a:prstGeom prst="rect">
            <a:avLst/>
          </a:prstGeom>
        </p:spPr>
      </p:pic>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2700">
              <a:lnSpc>
                <a:spcPts val="1430"/>
              </a:lnSpc>
            </a:pPr>
            <a:r>
              <a:rPr spc="-25" dirty="0"/>
              <a:t>22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12700">
              <a:lnSpc>
                <a:spcPts val="1430"/>
              </a:lnSpc>
            </a:pPr>
            <a:r>
              <a:rPr spc="-25" dirty="0"/>
              <a:t>23</a:t>
            </a:r>
          </a:p>
        </p:txBody>
      </p:sp>
      <p:sp>
        <p:nvSpPr>
          <p:cNvPr id="2" name="object 2"/>
          <p:cNvSpPr txBox="1"/>
          <p:nvPr/>
        </p:nvSpPr>
        <p:spPr>
          <a:xfrm>
            <a:off x="91439" y="466699"/>
            <a:ext cx="8827770" cy="5494655"/>
          </a:xfrm>
          <a:prstGeom prst="rect">
            <a:avLst/>
          </a:prstGeom>
        </p:spPr>
        <p:txBody>
          <a:bodyPr vert="horz" wrap="square" lIns="0" tIns="91440" rIns="0" bIns="0" rtlCol="0">
            <a:spAutoFit/>
          </a:bodyPr>
          <a:lstStyle/>
          <a:p>
            <a:pPr marL="76200">
              <a:lnSpc>
                <a:spcPct val="100000"/>
              </a:lnSpc>
              <a:spcBef>
                <a:spcPts val="720"/>
              </a:spcBef>
              <a:tabLst>
                <a:tab pos="4302760" algn="l"/>
              </a:tabLst>
            </a:pPr>
            <a:r>
              <a:rPr sz="2600" dirty="0">
                <a:latin typeface="Carlito"/>
                <a:cs typeface="Carlito"/>
              </a:rPr>
              <a:t>The</a:t>
            </a:r>
            <a:r>
              <a:rPr sz="2600" spc="-40" dirty="0">
                <a:latin typeface="Carlito"/>
                <a:cs typeface="Carlito"/>
              </a:rPr>
              <a:t> </a:t>
            </a:r>
            <a:r>
              <a:rPr sz="2600" dirty="0">
                <a:latin typeface="Carlito"/>
                <a:cs typeface="Carlito"/>
              </a:rPr>
              <a:t>3</a:t>
            </a:r>
            <a:r>
              <a:rPr sz="2550" baseline="26143" dirty="0">
                <a:latin typeface="Carlito"/>
                <a:cs typeface="Carlito"/>
              </a:rPr>
              <a:t>rd</a:t>
            </a:r>
            <a:r>
              <a:rPr sz="2550" spc="577" baseline="26143" dirty="0">
                <a:latin typeface="Carlito"/>
                <a:cs typeface="Carlito"/>
              </a:rPr>
              <a:t> </a:t>
            </a:r>
            <a:r>
              <a:rPr sz="2600" dirty="0">
                <a:latin typeface="Carlito"/>
                <a:cs typeface="Carlito"/>
              </a:rPr>
              <a:t>Compound</a:t>
            </a:r>
            <a:r>
              <a:rPr sz="2600" spc="-35" dirty="0">
                <a:latin typeface="Carlito"/>
                <a:cs typeface="Carlito"/>
              </a:rPr>
              <a:t> </a:t>
            </a:r>
            <a:r>
              <a:rPr sz="2600" spc="-10" dirty="0">
                <a:solidFill>
                  <a:srgbClr val="FF0000"/>
                </a:solidFill>
                <a:latin typeface="Carlito"/>
                <a:cs typeface="Carlito"/>
              </a:rPr>
              <a:t>CoCl</a:t>
            </a:r>
            <a:r>
              <a:rPr sz="2550" spc="-15" baseline="-21241" dirty="0">
                <a:solidFill>
                  <a:srgbClr val="FF0000"/>
                </a:solidFill>
                <a:latin typeface="Carlito"/>
                <a:cs typeface="Carlito"/>
              </a:rPr>
              <a:t>3</a:t>
            </a:r>
            <a:r>
              <a:rPr sz="2600" spc="-10" dirty="0">
                <a:solidFill>
                  <a:srgbClr val="FF0000"/>
                </a:solidFill>
                <a:latin typeface="Carlito"/>
                <a:cs typeface="Carlito"/>
              </a:rPr>
              <a:t>.4NH</a:t>
            </a:r>
            <a:r>
              <a:rPr sz="2550" spc="-15" baseline="-21241" dirty="0">
                <a:solidFill>
                  <a:srgbClr val="FF0000"/>
                </a:solidFill>
                <a:latin typeface="Carlito"/>
                <a:cs typeface="Carlito"/>
              </a:rPr>
              <a:t>3</a:t>
            </a:r>
            <a:r>
              <a:rPr sz="2550" baseline="-21241" dirty="0">
                <a:solidFill>
                  <a:srgbClr val="FF0000"/>
                </a:solidFill>
                <a:latin typeface="Carlito"/>
                <a:cs typeface="Carlito"/>
              </a:rPr>
              <a:t>	</a:t>
            </a:r>
            <a:r>
              <a:rPr sz="2600" spc="-10" dirty="0">
                <a:solidFill>
                  <a:srgbClr val="FF0000"/>
                </a:solidFill>
                <a:latin typeface="Carlito"/>
                <a:cs typeface="Carlito"/>
              </a:rPr>
              <a:t>(b)3:</a:t>
            </a:r>
            <a:endParaRPr sz="2600">
              <a:latin typeface="Carlito"/>
              <a:cs typeface="Carlito"/>
            </a:endParaRPr>
          </a:p>
          <a:p>
            <a:pPr marL="419100" marR="108585" indent="-44450">
              <a:lnSpc>
                <a:spcPct val="100000"/>
              </a:lnSpc>
              <a:spcBef>
                <a:spcPts val="625"/>
              </a:spcBef>
            </a:pPr>
            <a:r>
              <a:rPr sz="2600" dirty="0">
                <a:latin typeface="Carlito"/>
                <a:cs typeface="Carlito"/>
              </a:rPr>
              <a:t>Is</a:t>
            </a:r>
            <a:r>
              <a:rPr sz="2600" spc="-65" dirty="0">
                <a:latin typeface="Carlito"/>
                <a:cs typeface="Carlito"/>
              </a:rPr>
              <a:t> </a:t>
            </a:r>
            <a:r>
              <a:rPr sz="2600" dirty="0">
                <a:latin typeface="Carlito"/>
                <a:cs typeface="Carlito"/>
              </a:rPr>
              <a:t>also</a:t>
            </a:r>
            <a:r>
              <a:rPr sz="2600" spc="-45" dirty="0">
                <a:latin typeface="Carlito"/>
                <a:cs typeface="Carlito"/>
              </a:rPr>
              <a:t> </a:t>
            </a:r>
            <a:r>
              <a:rPr sz="2600" dirty="0">
                <a:latin typeface="Carlito"/>
                <a:cs typeface="Carlito"/>
              </a:rPr>
              <a:t>in</a:t>
            </a:r>
            <a:r>
              <a:rPr sz="2600" spc="-45" dirty="0">
                <a:latin typeface="Carlito"/>
                <a:cs typeface="Carlito"/>
              </a:rPr>
              <a:t> </a:t>
            </a:r>
            <a:r>
              <a:rPr sz="2600" dirty="0">
                <a:latin typeface="Carlito"/>
                <a:cs typeface="Carlito"/>
              </a:rPr>
              <a:t>accord</a:t>
            </a:r>
            <a:r>
              <a:rPr sz="2600" spc="-50" dirty="0">
                <a:latin typeface="Carlito"/>
                <a:cs typeface="Carlito"/>
              </a:rPr>
              <a:t> </a:t>
            </a:r>
            <a:r>
              <a:rPr sz="2600" dirty="0">
                <a:latin typeface="Carlito"/>
                <a:cs typeface="Carlito"/>
              </a:rPr>
              <a:t>with</a:t>
            </a:r>
            <a:r>
              <a:rPr sz="2600" spc="-50" dirty="0">
                <a:latin typeface="Carlito"/>
                <a:cs typeface="Carlito"/>
              </a:rPr>
              <a:t> </a:t>
            </a:r>
            <a:r>
              <a:rPr sz="2600" spc="-10" dirty="0">
                <a:latin typeface="Carlito"/>
                <a:cs typeface="Carlito"/>
              </a:rPr>
              <a:t>experiments</a:t>
            </a:r>
            <a:r>
              <a:rPr sz="2600" spc="-85" dirty="0">
                <a:latin typeface="Carlito"/>
                <a:cs typeface="Carlito"/>
              </a:rPr>
              <a:t> </a:t>
            </a:r>
            <a:r>
              <a:rPr sz="2600" dirty="0">
                <a:latin typeface="Carlito"/>
                <a:cs typeface="Carlito"/>
              </a:rPr>
              <a:t>that</a:t>
            </a:r>
            <a:r>
              <a:rPr sz="2600" spc="-40" dirty="0">
                <a:latin typeface="Carlito"/>
                <a:cs typeface="Carlito"/>
              </a:rPr>
              <a:t> </a:t>
            </a:r>
            <a:r>
              <a:rPr sz="2600" dirty="0">
                <a:latin typeface="Carlito"/>
                <a:cs typeface="Carlito"/>
              </a:rPr>
              <a:t>show</a:t>
            </a:r>
            <a:r>
              <a:rPr sz="2600" spc="-55" dirty="0">
                <a:latin typeface="Carlito"/>
                <a:cs typeface="Carlito"/>
              </a:rPr>
              <a:t> </a:t>
            </a:r>
            <a:r>
              <a:rPr sz="2600" dirty="0">
                <a:latin typeface="Carlito"/>
                <a:cs typeface="Carlito"/>
              </a:rPr>
              <a:t>two</a:t>
            </a:r>
            <a:r>
              <a:rPr sz="2600" spc="-45" dirty="0">
                <a:latin typeface="Carlito"/>
                <a:cs typeface="Carlito"/>
              </a:rPr>
              <a:t> </a:t>
            </a:r>
            <a:r>
              <a:rPr sz="2600" dirty="0">
                <a:latin typeface="Carlito"/>
                <a:cs typeface="Carlito"/>
              </a:rPr>
              <a:t>chlorides</a:t>
            </a:r>
            <a:r>
              <a:rPr sz="2600" spc="-70" dirty="0">
                <a:latin typeface="Carlito"/>
                <a:cs typeface="Carlito"/>
              </a:rPr>
              <a:t> </a:t>
            </a:r>
            <a:r>
              <a:rPr sz="2600" spc="-25" dirty="0">
                <a:latin typeface="Carlito"/>
                <a:cs typeface="Carlito"/>
              </a:rPr>
              <a:t>are </a:t>
            </a:r>
            <a:r>
              <a:rPr sz="2600" dirty="0">
                <a:latin typeface="Carlito"/>
                <a:cs typeface="Carlito"/>
              </a:rPr>
              <a:t>held</a:t>
            </a:r>
            <a:r>
              <a:rPr sz="2600" spc="-60" dirty="0">
                <a:latin typeface="Carlito"/>
                <a:cs typeface="Carlito"/>
              </a:rPr>
              <a:t> </a:t>
            </a:r>
            <a:r>
              <a:rPr sz="2600" dirty="0">
                <a:latin typeface="Carlito"/>
                <a:cs typeface="Carlito"/>
              </a:rPr>
              <a:t>more</a:t>
            </a:r>
            <a:r>
              <a:rPr sz="2600" spc="-30" dirty="0">
                <a:latin typeface="Carlito"/>
                <a:cs typeface="Carlito"/>
              </a:rPr>
              <a:t> </a:t>
            </a:r>
            <a:r>
              <a:rPr sz="2600" dirty="0">
                <a:latin typeface="Carlito"/>
                <a:cs typeface="Carlito"/>
              </a:rPr>
              <a:t>firmly</a:t>
            </a:r>
            <a:r>
              <a:rPr sz="2600" spc="-30" dirty="0">
                <a:latin typeface="Carlito"/>
                <a:cs typeface="Carlito"/>
              </a:rPr>
              <a:t> </a:t>
            </a:r>
            <a:r>
              <a:rPr sz="2600" dirty="0">
                <a:latin typeface="Carlito"/>
                <a:cs typeface="Carlito"/>
              </a:rPr>
              <a:t>than</a:t>
            </a:r>
            <a:r>
              <a:rPr sz="2600" spc="-45" dirty="0">
                <a:latin typeface="Carlito"/>
                <a:cs typeface="Carlito"/>
              </a:rPr>
              <a:t> </a:t>
            </a:r>
            <a:r>
              <a:rPr sz="2600" dirty="0">
                <a:latin typeface="Carlito"/>
                <a:cs typeface="Carlito"/>
              </a:rPr>
              <a:t>the</a:t>
            </a:r>
            <a:r>
              <a:rPr sz="2600" spc="-45" dirty="0">
                <a:latin typeface="Carlito"/>
                <a:cs typeface="Carlito"/>
              </a:rPr>
              <a:t> </a:t>
            </a:r>
            <a:r>
              <a:rPr sz="2600" dirty="0">
                <a:latin typeface="Carlito"/>
                <a:cs typeface="Carlito"/>
              </a:rPr>
              <a:t>third</a:t>
            </a:r>
            <a:r>
              <a:rPr sz="2600" spc="-45" dirty="0">
                <a:latin typeface="Carlito"/>
                <a:cs typeface="Carlito"/>
              </a:rPr>
              <a:t> </a:t>
            </a:r>
            <a:r>
              <a:rPr sz="2600" spc="-20" dirty="0">
                <a:latin typeface="Carlito"/>
                <a:cs typeface="Carlito"/>
              </a:rPr>
              <a:t>,therefore</a:t>
            </a:r>
            <a:r>
              <a:rPr sz="2600" spc="-45" dirty="0">
                <a:latin typeface="Carlito"/>
                <a:cs typeface="Carlito"/>
              </a:rPr>
              <a:t> </a:t>
            </a:r>
            <a:r>
              <a:rPr sz="2600" dirty="0">
                <a:latin typeface="Carlito"/>
                <a:cs typeface="Carlito"/>
              </a:rPr>
              <a:t>it</a:t>
            </a:r>
            <a:r>
              <a:rPr sz="2600" spc="-30" dirty="0">
                <a:latin typeface="Carlito"/>
                <a:cs typeface="Carlito"/>
              </a:rPr>
              <a:t> </a:t>
            </a:r>
            <a:r>
              <a:rPr sz="2600" dirty="0">
                <a:latin typeface="Carlito"/>
                <a:cs typeface="Carlito"/>
              </a:rPr>
              <a:t>is</a:t>
            </a:r>
            <a:r>
              <a:rPr sz="2600" spc="-35" dirty="0">
                <a:latin typeface="Carlito"/>
                <a:cs typeface="Carlito"/>
              </a:rPr>
              <a:t> </a:t>
            </a:r>
            <a:r>
              <a:rPr sz="2600" dirty="0">
                <a:latin typeface="Carlito"/>
                <a:cs typeface="Carlito"/>
              </a:rPr>
              <a:t>expected</a:t>
            </a:r>
            <a:r>
              <a:rPr sz="2600" spc="-80" dirty="0">
                <a:latin typeface="Carlito"/>
                <a:cs typeface="Carlito"/>
              </a:rPr>
              <a:t> </a:t>
            </a:r>
            <a:r>
              <a:rPr sz="2600" spc="-20" dirty="0">
                <a:latin typeface="Carlito"/>
                <a:cs typeface="Carlito"/>
              </a:rPr>
              <a:t>that </a:t>
            </a:r>
            <a:r>
              <a:rPr sz="2600" dirty="0">
                <a:latin typeface="Carlito"/>
                <a:cs typeface="Carlito"/>
              </a:rPr>
              <a:t>only</a:t>
            </a:r>
            <a:r>
              <a:rPr sz="2600" spc="-30" dirty="0">
                <a:latin typeface="Carlito"/>
                <a:cs typeface="Carlito"/>
              </a:rPr>
              <a:t> </a:t>
            </a:r>
            <a:r>
              <a:rPr sz="2600" dirty="0">
                <a:latin typeface="Carlito"/>
                <a:cs typeface="Carlito"/>
              </a:rPr>
              <a:t>one</a:t>
            </a:r>
            <a:r>
              <a:rPr sz="2600" spc="-35" dirty="0">
                <a:latin typeface="Carlito"/>
                <a:cs typeface="Carlito"/>
              </a:rPr>
              <a:t> </a:t>
            </a:r>
            <a:r>
              <a:rPr sz="2600" dirty="0">
                <a:latin typeface="Carlito"/>
                <a:cs typeface="Carlito"/>
              </a:rPr>
              <a:t>chloride</a:t>
            </a:r>
            <a:r>
              <a:rPr sz="2600" spc="-30" dirty="0">
                <a:latin typeface="Carlito"/>
                <a:cs typeface="Carlito"/>
              </a:rPr>
              <a:t> </a:t>
            </a:r>
            <a:r>
              <a:rPr sz="2600" dirty="0">
                <a:latin typeface="Carlito"/>
                <a:cs typeface="Carlito"/>
              </a:rPr>
              <a:t>will</a:t>
            </a:r>
            <a:r>
              <a:rPr sz="2600" spc="-15" dirty="0">
                <a:latin typeface="Carlito"/>
                <a:cs typeface="Carlito"/>
              </a:rPr>
              <a:t> </a:t>
            </a:r>
            <a:r>
              <a:rPr sz="2600" dirty="0">
                <a:latin typeface="Carlito"/>
                <a:cs typeface="Carlito"/>
              </a:rPr>
              <a:t>be</a:t>
            </a:r>
            <a:r>
              <a:rPr sz="2600" spc="-35" dirty="0">
                <a:latin typeface="Carlito"/>
                <a:cs typeface="Carlito"/>
              </a:rPr>
              <a:t> </a:t>
            </a:r>
            <a:r>
              <a:rPr sz="2600" dirty="0">
                <a:latin typeface="Carlito"/>
                <a:cs typeface="Carlito"/>
              </a:rPr>
              <a:t>ppt.</a:t>
            </a:r>
            <a:r>
              <a:rPr sz="2600" spc="-15" dirty="0">
                <a:latin typeface="Carlito"/>
                <a:cs typeface="Carlito"/>
              </a:rPr>
              <a:t> </a:t>
            </a:r>
            <a:r>
              <a:rPr sz="2600" dirty="0">
                <a:latin typeface="Carlito"/>
                <a:cs typeface="Carlito"/>
              </a:rPr>
              <a:t>upon</a:t>
            </a:r>
            <a:r>
              <a:rPr sz="2600" spc="-30" dirty="0">
                <a:latin typeface="Carlito"/>
                <a:cs typeface="Carlito"/>
              </a:rPr>
              <a:t> </a:t>
            </a:r>
            <a:r>
              <a:rPr sz="2600" dirty="0">
                <a:latin typeface="Carlito"/>
                <a:cs typeface="Carlito"/>
              </a:rPr>
              <a:t>addition</a:t>
            </a:r>
            <a:r>
              <a:rPr sz="2600" spc="-15" dirty="0">
                <a:latin typeface="Carlito"/>
                <a:cs typeface="Carlito"/>
              </a:rPr>
              <a:t> </a:t>
            </a:r>
            <a:r>
              <a:rPr sz="2600" dirty="0">
                <a:latin typeface="Carlito"/>
                <a:cs typeface="Carlito"/>
              </a:rPr>
              <a:t>of</a:t>
            </a:r>
            <a:r>
              <a:rPr sz="2600" spc="-15" dirty="0">
                <a:latin typeface="Carlito"/>
                <a:cs typeface="Carlito"/>
              </a:rPr>
              <a:t> </a:t>
            </a:r>
            <a:r>
              <a:rPr sz="2600" dirty="0">
                <a:latin typeface="Carlito"/>
                <a:cs typeface="Carlito"/>
              </a:rPr>
              <a:t>Ag</a:t>
            </a:r>
            <a:r>
              <a:rPr sz="2550" baseline="26143" dirty="0">
                <a:latin typeface="Carlito"/>
                <a:cs typeface="Carlito"/>
              </a:rPr>
              <a:t>+</a:t>
            </a:r>
            <a:r>
              <a:rPr sz="2550" spc="270" baseline="26143" dirty="0">
                <a:latin typeface="Carlito"/>
                <a:cs typeface="Carlito"/>
              </a:rPr>
              <a:t> </a:t>
            </a:r>
            <a:r>
              <a:rPr sz="2600" spc="-50" dirty="0">
                <a:latin typeface="Carlito"/>
                <a:cs typeface="Carlito"/>
              </a:rPr>
              <a:t>.</a:t>
            </a:r>
            <a:endParaRPr sz="2600">
              <a:latin typeface="Carlito"/>
              <a:cs typeface="Carlito"/>
            </a:endParaRPr>
          </a:p>
          <a:p>
            <a:pPr>
              <a:lnSpc>
                <a:spcPct val="100000"/>
              </a:lnSpc>
              <a:spcBef>
                <a:spcPts val="1195"/>
              </a:spcBef>
            </a:pPr>
            <a:endParaRPr sz="2600">
              <a:latin typeface="Carlito"/>
              <a:cs typeface="Carlito"/>
            </a:endParaRPr>
          </a:p>
          <a:p>
            <a:pPr marL="76200">
              <a:lnSpc>
                <a:spcPct val="100000"/>
              </a:lnSpc>
              <a:spcBef>
                <a:spcPts val="5"/>
              </a:spcBef>
              <a:tabLst>
                <a:tab pos="2708275" algn="l"/>
                <a:tab pos="4351020" algn="l"/>
              </a:tabLst>
            </a:pPr>
            <a:r>
              <a:rPr sz="2600" dirty="0">
                <a:latin typeface="Carlito"/>
                <a:cs typeface="Carlito"/>
              </a:rPr>
              <a:t>The</a:t>
            </a:r>
            <a:r>
              <a:rPr sz="2600" spc="-25" dirty="0">
                <a:latin typeface="Carlito"/>
                <a:cs typeface="Carlito"/>
              </a:rPr>
              <a:t> </a:t>
            </a:r>
            <a:r>
              <a:rPr sz="2600" dirty="0">
                <a:latin typeface="Carlito"/>
                <a:cs typeface="Carlito"/>
              </a:rPr>
              <a:t>4</a:t>
            </a:r>
            <a:r>
              <a:rPr sz="2550" baseline="26143" dirty="0">
                <a:latin typeface="Carlito"/>
                <a:cs typeface="Carlito"/>
              </a:rPr>
              <a:t>th</a:t>
            </a:r>
            <a:r>
              <a:rPr sz="2550" spc="300" baseline="26143" dirty="0">
                <a:latin typeface="Carlito"/>
                <a:cs typeface="Carlito"/>
              </a:rPr>
              <a:t> </a:t>
            </a:r>
            <a:r>
              <a:rPr sz="2600" spc="-10" dirty="0">
                <a:latin typeface="Carlito"/>
                <a:cs typeface="Carlito"/>
              </a:rPr>
              <a:t>Compound</a:t>
            </a:r>
            <a:r>
              <a:rPr sz="2600" dirty="0">
                <a:latin typeface="Carlito"/>
                <a:cs typeface="Carlito"/>
              </a:rPr>
              <a:t>	</a:t>
            </a:r>
            <a:r>
              <a:rPr sz="2600" spc="-10" dirty="0">
                <a:solidFill>
                  <a:srgbClr val="C0504D"/>
                </a:solidFill>
                <a:latin typeface="Carlito"/>
                <a:cs typeface="Carlito"/>
              </a:rPr>
              <a:t>CoCl</a:t>
            </a:r>
            <a:r>
              <a:rPr sz="2550" spc="-15" baseline="-21241" dirty="0">
                <a:solidFill>
                  <a:srgbClr val="C0504D"/>
                </a:solidFill>
                <a:latin typeface="Carlito"/>
                <a:cs typeface="Carlito"/>
              </a:rPr>
              <a:t>3</a:t>
            </a:r>
            <a:r>
              <a:rPr sz="2600" spc="-10" dirty="0">
                <a:solidFill>
                  <a:srgbClr val="C0504D"/>
                </a:solidFill>
                <a:latin typeface="Carlito"/>
                <a:cs typeface="Carlito"/>
              </a:rPr>
              <a:t>.3NH</a:t>
            </a:r>
            <a:r>
              <a:rPr sz="2550" spc="-15" baseline="-21241" dirty="0">
                <a:solidFill>
                  <a:srgbClr val="C0504D"/>
                </a:solidFill>
                <a:latin typeface="Carlito"/>
                <a:cs typeface="Carlito"/>
              </a:rPr>
              <a:t>3</a:t>
            </a:r>
            <a:r>
              <a:rPr sz="2550" baseline="-21241" dirty="0">
                <a:solidFill>
                  <a:srgbClr val="C0504D"/>
                </a:solidFill>
                <a:latin typeface="Carlito"/>
                <a:cs typeface="Carlito"/>
              </a:rPr>
              <a:t>	</a:t>
            </a:r>
            <a:r>
              <a:rPr sz="2600" dirty="0">
                <a:solidFill>
                  <a:srgbClr val="C0504D"/>
                </a:solidFill>
                <a:latin typeface="Carlito"/>
                <a:cs typeface="Carlito"/>
              </a:rPr>
              <a:t>(b)</a:t>
            </a:r>
            <a:r>
              <a:rPr sz="2600" spc="-30" dirty="0">
                <a:solidFill>
                  <a:srgbClr val="C0504D"/>
                </a:solidFill>
                <a:latin typeface="Carlito"/>
                <a:cs typeface="Carlito"/>
              </a:rPr>
              <a:t> </a:t>
            </a:r>
            <a:r>
              <a:rPr sz="2600" spc="-25" dirty="0">
                <a:solidFill>
                  <a:srgbClr val="F79546"/>
                </a:solidFill>
                <a:latin typeface="Carlito"/>
                <a:cs typeface="Carlito"/>
              </a:rPr>
              <a:t>4</a:t>
            </a:r>
            <a:r>
              <a:rPr sz="2600" spc="-25" dirty="0">
                <a:latin typeface="Carlito"/>
                <a:cs typeface="Carlito"/>
              </a:rPr>
              <a:t>:</a:t>
            </a:r>
            <a:endParaRPr sz="2600">
              <a:latin typeface="Carlito"/>
              <a:cs typeface="Carlito"/>
            </a:endParaRPr>
          </a:p>
          <a:p>
            <a:pPr marL="419100" marR="68580">
              <a:lnSpc>
                <a:spcPct val="100000"/>
              </a:lnSpc>
              <a:tabLst>
                <a:tab pos="816610" algn="l"/>
                <a:tab pos="1769745" algn="l"/>
                <a:tab pos="2462530" algn="l"/>
                <a:tab pos="3359150" algn="l"/>
              </a:tabLst>
            </a:pPr>
            <a:r>
              <a:rPr sz="2600" dirty="0">
                <a:latin typeface="Carlito"/>
                <a:cs typeface="Carlito"/>
              </a:rPr>
              <a:t>One</a:t>
            </a:r>
            <a:r>
              <a:rPr sz="2600" spc="-45" dirty="0">
                <a:latin typeface="Carlito"/>
                <a:cs typeface="Carlito"/>
              </a:rPr>
              <a:t> </a:t>
            </a:r>
            <a:r>
              <a:rPr sz="2600" dirty="0">
                <a:latin typeface="Carlito"/>
                <a:cs typeface="Carlito"/>
              </a:rPr>
              <a:t>would</a:t>
            </a:r>
            <a:r>
              <a:rPr sz="2600" spc="-50" dirty="0">
                <a:latin typeface="Carlito"/>
                <a:cs typeface="Carlito"/>
              </a:rPr>
              <a:t> </a:t>
            </a:r>
            <a:r>
              <a:rPr sz="2600" dirty="0">
                <a:latin typeface="Carlito"/>
                <a:cs typeface="Carlito"/>
              </a:rPr>
              <a:t>predict</a:t>
            </a:r>
            <a:r>
              <a:rPr sz="2600" spc="-50" dirty="0">
                <a:latin typeface="Carlito"/>
                <a:cs typeface="Carlito"/>
              </a:rPr>
              <a:t> </a:t>
            </a:r>
            <a:r>
              <a:rPr sz="2600" dirty="0">
                <a:latin typeface="Carlito"/>
                <a:cs typeface="Carlito"/>
              </a:rPr>
              <a:t>that</a:t>
            </a:r>
            <a:r>
              <a:rPr sz="2600" spc="-35" dirty="0">
                <a:latin typeface="Carlito"/>
                <a:cs typeface="Carlito"/>
              </a:rPr>
              <a:t> </a:t>
            </a:r>
            <a:r>
              <a:rPr sz="2600" dirty="0">
                <a:latin typeface="Carlito"/>
                <a:cs typeface="Carlito"/>
              </a:rPr>
              <a:t>the</a:t>
            </a:r>
            <a:r>
              <a:rPr sz="2600" spc="-30" dirty="0">
                <a:latin typeface="Carlito"/>
                <a:cs typeface="Carlito"/>
              </a:rPr>
              <a:t> </a:t>
            </a:r>
            <a:r>
              <a:rPr sz="2600" dirty="0">
                <a:latin typeface="Carlito"/>
                <a:cs typeface="Carlito"/>
              </a:rPr>
              <a:t>chlorides</a:t>
            </a:r>
            <a:r>
              <a:rPr sz="2600" spc="-60" dirty="0">
                <a:latin typeface="Carlito"/>
                <a:cs typeface="Carlito"/>
              </a:rPr>
              <a:t> </a:t>
            </a:r>
            <a:r>
              <a:rPr sz="2600" dirty="0">
                <a:latin typeface="Carlito"/>
                <a:cs typeface="Carlito"/>
              </a:rPr>
              <a:t>would</a:t>
            </a:r>
            <a:r>
              <a:rPr sz="2600" spc="-35" dirty="0">
                <a:latin typeface="Carlito"/>
                <a:cs typeface="Carlito"/>
              </a:rPr>
              <a:t> </a:t>
            </a:r>
            <a:r>
              <a:rPr sz="2600" dirty="0">
                <a:latin typeface="Carlito"/>
                <a:cs typeface="Carlito"/>
              </a:rPr>
              <a:t>behave</a:t>
            </a:r>
            <a:r>
              <a:rPr sz="2600" spc="-60" dirty="0">
                <a:latin typeface="Carlito"/>
                <a:cs typeface="Carlito"/>
              </a:rPr>
              <a:t> </a:t>
            </a:r>
            <a:r>
              <a:rPr sz="2600" dirty="0">
                <a:latin typeface="Carlito"/>
                <a:cs typeface="Carlito"/>
              </a:rPr>
              <a:t>as</a:t>
            </a:r>
            <a:r>
              <a:rPr sz="2600" spc="-40" dirty="0">
                <a:latin typeface="Carlito"/>
                <a:cs typeface="Carlito"/>
              </a:rPr>
              <a:t> </a:t>
            </a:r>
            <a:r>
              <a:rPr sz="2600" dirty="0">
                <a:latin typeface="Carlito"/>
                <a:cs typeface="Carlito"/>
              </a:rPr>
              <a:t>they</a:t>
            </a:r>
            <a:r>
              <a:rPr sz="2600" spc="-65" dirty="0">
                <a:latin typeface="Carlito"/>
                <a:cs typeface="Carlito"/>
              </a:rPr>
              <a:t> </a:t>
            </a:r>
            <a:r>
              <a:rPr sz="2600" spc="-25" dirty="0">
                <a:latin typeface="Carlito"/>
                <a:cs typeface="Carlito"/>
              </a:rPr>
              <a:t>do in</a:t>
            </a:r>
            <a:r>
              <a:rPr sz="2600" dirty="0">
                <a:latin typeface="Carlito"/>
                <a:cs typeface="Carlito"/>
              </a:rPr>
              <a:t>	</a:t>
            </a:r>
            <a:r>
              <a:rPr sz="2600" spc="-10" dirty="0">
                <a:solidFill>
                  <a:srgbClr val="FF0000"/>
                </a:solidFill>
                <a:latin typeface="Carlito"/>
                <a:cs typeface="Carlito"/>
              </a:rPr>
              <a:t>CoCl</a:t>
            </a:r>
            <a:r>
              <a:rPr sz="2550" spc="-15" baseline="-21241" dirty="0">
                <a:solidFill>
                  <a:srgbClr val="FF0000"/>
                </a:solidFill>
                <a:latin typeface="Carlito"/>
                <a:cs typeface="Carlito"/>
              </a:rPr>
              <a:t>3</a:t>
            </a:r>
            <a:r>
              <a:rPr sz="2600" spc="-10" dirty="0">
                <a:solidFill>
                  <a:srgbClr val="FF0000"/>
                </a:solidFill>
                <a:latin typeface="Carlito"/>
                <a:cs typeface="Carlito"/>
              </a:rPr>
              <a:t>.4NH</a:t>
            </a:r>
            <a:r>
              <a:rPr sz="2550" spc="-15" baseline="-21241" dirty="0">
                <a:solidFill>
                  <a:srgbClr val="FF0000"/>
                </a:solidFill>
                <a:latin typeface="Carlito"/>
                <a:cs typeface="Carlito"/>
              </a:rPr>
              <a:t>3</a:t>
            </a:r>
            <a:r>
              <a:rPr sz="2550" baseline="-21241" dirty="0">
                <a:solidFill>
                  <a:srgbClr val="FF0000"/>
                </a:solidFill>
                <a:latin typeface="Carlito"/>
                <a:cs typeface="Carlito"/>
              </a:rPr>
              <a:t>	</a:t>
            </a:r>
            <a:r>
              <a:rPr sz="2600" dirty="0">
                <a:solidFill>
                  <a:srgbClr val="FF0000"/>
                </a:solidFill>
                <a:latin typeface="Carlito"/>
                <a:cs typeface="Carlito"/>
              </a:rPr>
              <a:t>(b)</a:t>
            </a:r>
            <a:r>
              <a:rPr sz="2600" spc="-45" dirty="0">
                <a:solidFill>
                  <a:srgbClr val="FF0000"/>
                </a:solidFill>
                <a:latin typeface="Carlito"/>
                <a:cs typeface="Carlito"/>
              </a:rPr>
              <a:t> </a:t>
            </a:r>
            <a:r>
              <a:rPr sz="2600" dirty="0">
                <a:solidFill>
                  <a:srgbClr val="FF0000"/>
                </a:solidFill>
                <a:latin typeface="Carlito"/>
                <a:cs typeface="Carlito"/>
              </a:rPr>
              <a:t>3</a:t>
            </a:r>
            <a:r>
              <a:rPr sz="2600" spc="-20" dirty="0">
                <a:solidFill>
                  <a:srgbClr val="FF0000"/>
                </a:solidFill>
                <a:latin typeface="Carlito"/>
                <a:cs typeface="Carlito"/>
              </a:rPr>
              <a:t> </a:t>
            </a:r>
            <a:r>
              <a:rPr sz="2600" dirty="0">
                <a:latin typeface="Carlito"/>
                <a:cs typeface="Carlito"/>
              </a:rPr>
              <a:t>,</a:t>
            </a:r>
            <a:r>
              <a:rPr sz="2600" spc="-25" dirty="0">
                <a:latin typeface="Carlito"/>
                <a:cs typeface="Carlito"/>
              </a:rPr>
              <a:t> </a:t>
            </a:r>
            <a:r>
              <a:rPr sz="2600" dirty="0">
                <a:latin typeface="Carlito"/>
                <a:cs typeface="Carlito"/>
              </a:rPr>
              <a:t>Jorgensen</a:t>
            </a:r>
            <a:r>
              <a:rPr sz="2600" spc="-45" dirty="0">
                <a:latin typeface="Carlito"/>
                <a:cs typeface="Carlito"/>
              </a:rPr>
              <a:t> </a:t>
            </a:r>
            <a:r>
              <a:rPr sz="2600" dirty="0">
                <a:latin typeface="Carlito"/>
                <a:cs typeface="Carlito"/>
              </a:rPr>
              <a:t>did</a:t>
            </a:r>
            <a:r>
              <a:rPr sz="2600" spc="-40" dirty="0">
                <a:latin typeface="Carlito"/>
                <a:cs typeface="Carlito"/>
              </a:rPr>
              <a:t> </a:t>
            </a:r>
            <a:r>
              <a:rPr sz="2600" dirty="0">
                <a:latin typeface="Carlito"/>
                <a:cs typeface="Carlito"/>
              </a:rPr>
              <a:t>not</a:t>
            </a:r>
            <a:r>
              <a:rPr sz="2600" spc="-20" dirty="0">
                <a:latin typeface="Carlito"/>
                <a:cs typeface="Carlito"/>
              </a:rPr>
              <a:t> </a:t>
            </a:r>
            <a:r>
              <a:rPr sz="2600" dirty="0">
                <a:latin typeface="Carlito"/>
                <a:cs typeface="Carlito"/>
              </a:rPr>
              <a:t>succeed</a:t>
            </a:r>
            <a:r>
              <a:rPr sz="2600" spc="-65" dirty="0">
                <a:latin typeface="Carlito"/>
                <a:cs typeface="Carlito"/>
              </a:rPr>
              <a:t> </a:t>
            </a:r>
            <a:r>
              <a:rPr sz="2600" dirty="0">
                <a:latin typeface="Carlito"/>
                <a:cs typeface="Carlito"/>
              </a:rPr>
              <a:t>in</a:t>
            </a:r>
            <a:r>
              <a:rPr sz="2600" spc="-40" dirty="0">
                <a:latin typeface="Carlito"/>
                <a:cs typeface="Carlito"/>
              </a:rPr>
              <a:t> </a:t>
            </a:r>
            <a:r>
              <a:rPr sz="2600" spc="-10" dirty="0">
                <a:latin typeface="Carlito"/>
                <a:cs typeface="Carlito"/>
              </a:rPr>
              <a:t>preparing </a:t>
            </a:r>
            <a:r>
              <a:rPr sz="2600" dirty="0">
                <a:latin typeface="Carlito"/>
                <a:cs typeface="Carlito"/>
              </a:rPr>
              <a:t>the</a:t>
            </a:r>
            <a:r>
              <a:rPr sz="2600" spc="-45" dirty="0">
                <a:latin typeface="Carlito"/>
                <a:cs typeface="Carlito"/>
              </a:rPr>
              <a:t> </a:t>
            </a:r>
            <a:r>
              <a:rPr sz="2600" dirty="0">
                <a:latin typeface="Carlito"/>
                <a:cs typeface="Carlito"/>
              </a:rPr>
              <a:t>last</a:t>
            </a:r>
            <a:r>
              <a:rPr sz="2600" spc="-45" dirty="0">
                <a:latin typeface="Carlito"/>
                <a:cs typeface="Carlito"/>
              </a:rPr>
              <a:t> </a:t>
            </a:r>
            <a:r>
              <a:rPr sz="2600" dirty="0">
                <a:latin typeface="Carlito"/>
                <a:cs typeface="Carlito"/>
              </a:rPr>
              <a:t>compound</a:t>
            </a:r>
            <a:r>
              <a:rPr sz="2600" spc="-50" dirty="0">
                <a:latin typeface="Carlito"/>
                <a:cs typeface="Carlito"/>
              </a:rPr>
              <a:t> </a:t>
            </a:r>
            <a:r>
              <a:rPr sz="2600" dirty="0">
                <a:latin typeface="Carlito"/>
                <a:cs typeface="Carlito"/>
              </a:rPr>
              <a:t>,but</a:t>
            </a:r>
            <a:r>
              <a:rPr sz="2600" spc="-45" dirty="0">
                <a:latin typeface="Carlito"/>
                <a:cs typeface="Carlito"/>
              </a:rPr>
              <a:t> </a:t>
            </a:r>
            <a:r>
              <a:rPr sz="2600" dirty="0">
                <a:latin typeface="Carlito"/>
                <a:cs typeface="Carlito"/>
              </a:rPr>
              <a:t>made</a:t>
            </a:r>
            <a:r>
              <a:rPr sz="2600" spc="-50" dirty="0">
                <a:latin typeface="Carlito"/>
                <a:cs typeface="Carlito"/>
              </a:rPr>
              <a:t> </a:t>
            </a:r>
            <a:r>
              <a:rPr sz="2600" dirty="0">
                <a:latin typeface="Carlito"/>
                <a:cs typeface="Carlito"/>
              </a:rPr>
              <a:t>instead</a:t>
            </a:r>
            <a:r>
              <a:rPr sz="2600" spc="-70" dirty="0">
                <a:latin typeface="Carlito"/>
                <a:cs typeface="Carlito"/>
              </a:rPr>
              <a:t> </a:t>
            </a:r>
            <a:r>
              <a:rPr sz="2600" dirty="0">
                <a:latin typeface="Carlito"/>
                <a:cs typeface="Carlito"/>
              </a:rPr>
              <a:t>the</a:t>
            </a:r>
            <a:r>
              <a:rPr sz="2600" spc="-45" dirty="0">
                <a:latin typeface="Carlito"/>
                <a:cs typeface="Carlito"/>
              </a:rPr>
              <a:t> </a:t>
            </a:r>
            <a:r>
              <a:rPr sz="2600" dirty="0">
                <a:latin typeface="Carlito"/>
                <a:cs typeface="Carlito"/>
              </a:rPr>
              <a:t>analogous</a:t>
            </a:r>
            <a:r>
              <a:rPr sz="2600" spc="-50" dirty="0">
                <a:latin typeface="Carlito"/>
                <a:cs typeface="Carlito"/>
              </a:rPr>
              <a:t> </a:t>
            </a:r>
            <a:r>
              <a:rPr sz="2600" spc="-10" dirty="0">
                <a:latin typeface="Carlito"/>
                <a:cs typeface="Carlito"/>
              </a:rPr>
              <a:t>iridium complex</a:t>
            </a:r>
            <a:r>
              <a:rPr sz="2600" dirty="0">
                <a:latin typeface="Carlito"/>
                <a:cs typeface="Carlito"/>
              </a:rPr>
              <a:t>	</a:t>
            </a:r>
            <a:r>
              <a:rPr sz="2600" spc="-10" dirty="0">
                <a:latin typeface="Carlito"/>
                <a:cs typeface="Carlito"/>
              </a:rPr>
              <a:t>IrCl</a:t>
            </a:r>
            <a:r>
              <a:rPr sz="2550" spc="-15" baseline="-21241" dirty="0">
                <a:latin typeface="Carlito"/>
                <a:cs typeface="Carlito"/>
              </a:rPr>
              <a:t>3</a:t>
            </a:r>
            <a:r>
              <a:rPr sz="2600" spc="-10" dirty="0">
                <a:latin typeface="Carlito"/>
                <a:cs typeface="Carlito"/>
              </a:rPr>
              <a:t>.3NH</a:t>
            </a:r>
            <a:r>
              <a:rPr sz="2550" spc="-15" baseline="-21241" dirty="0">
                <a:latin typeface="Carlito"/>
                <a:cs typeface="Carlito"/>
              </a:rPr>
              <a:t>3</a:t>
            </a:r>
            <a:r>
              <a:rPr sz="2550" baseline="-21241" dirty="0">
                <a:latin typeface="Carlito"/>
                <a:cs typeface="Carlito"/>
              </a:rPr>
              <a:t>	</a:t>
            </a:r>
            <a:r>
              <a:rPr sz="2600" spc="-25" dirty="0">
                <a:latin typeface="Carlito"/>
                <a:cs typeface="Carlito"/>
              </a:rPr>
              <a:t>.The</a:t>
            </a:r>
            <a:r>
              <a:rPr sz="2600" spc="-60" dirty="0">
                <a:latin typeface="Carlito"/>
                <a:cs typeface="Carlito"/>
              </a:rPr>
              <a:t> </a:t>
            </a:r>
            <a:r>
              <a:rPr sz="2600" dirty="0">
                <a:latin typeface="Carlito"/>
                <a:cs typeface="Carlito"/>
              </a:rPr>
              <a:t>solution</a:t>
            </a:r>
            <a:r>
              <a:rPr sz="2600" spc="-40" dirty="0">
                <a:latin typeface="Carlito"/>
                <a:cs typeface="Carlito"/>
              </a:rPr>
              <a:t> </a:t>
            </a:r>
            <a:r>
              <a:rPr sz="2600" dirty="0">
                <a:latin typeface="Carlito"/>
                <a:cs typeface="Carlito"/>
              </a:rPr>
              <a:t>of</a:t>
            </a:r>
            <a:r>
              <a:rPr sz="2600" spc="-35" dirty="0">
                <a:latin typeface="Carlito"/>
                <a:cs typeface="Carlito"/>
              </a:rPr>
              <a:t> </a:t>
            </a:r>
            <a:r>
              <a:rPr sz="2600" dirty="0">
                <a:latin typeface="Carlito"/>
                <a:cs typeface="Carlito"/>
              </a:rPr>
              <a:t>this</a:t>
            </a:r>
            <a:r>
              <a:rPr sz="2600" spc="-50" dirty="0">
                <a:latin typeface="Carlito"/>
                <a:cs typeface="Carlito"/>
              </a:rPr>
              <a:t> </a:t>
            </a:r>
            <a:r>
              <a:rPr sz="2600" dirty="0">
                <a:latin typeface="Carlito"/>
                <a:cs typeface="Carlito"/>
              </a:rPr>
              <a:t>compound</a:t>
            </a:r>
            <a:r>
              <a:rPr sz="2600" spc="-55" dirty="0">
                <a:latin typeface="Carlito"/>
                <a:cs typeface="Carlito"/>
              </a:rPr>
              <a:t> </a:t>
            </a:r>
            <a:r>
              <a:rPr sz="2600" dirty="0">
                <a:latin typeface="Carlito"/>
                <a:cs typeface="Carlito"/>
              </a:rPr>
              <a:t>did</a:t>
            </a:r>
            <a:r>
              <a:rPr sz="2600" spc="-50" dirty="0">
                <a:latin typeface="Carlito"/>
                <a:cs typeface="Carlito"/>
              </a:rPr>
              <a:t> </a:t>
            </a:r>
            <a:r>
              <a:rPr sz="2600" spc="-25" dirty="0">
                <a:latin typeface="Carlito"/>
                <a:cs typeface="Carlito"/>
              </a:rPr>
              <a:t>not </a:t>
            </a:r>
            <a:r>
              <a:rPr sz="2600" dirty="0">
                <a:latin typeface="Carlito"/>
                <a:cs typeface="Carlito"/>
              </a:rPr>
              <a:t>conduct</a:t>
            </a:r>
            <a:r>
              <a:rPr sz="2600" spc="-40" dirty="0">
                <a:latin typeface="Carlito"/>
                <a:cs typeface="Carlito"/>
              </a:rPr>
              <a:t> </a:t>
            </a:r>
            <a:r>
              <a:rPr sz="2600" dirty="0">
                <a:latin typeface="Carlito"/>
                <a:cs typeface="Carlito"/>
              </a:rPr>
              <a:t>current</a:t>
            </a:r>
            <a:r>
              <a:rPr sz="2600" spc="-50" dirty="0">
                <a:latin typeface="Carlito"/>
                <a:cs typeface="Carlito"/>
              </a:rPr>
              <a:t> </a:t>
            </a:r>
            <a:r>
              <a:rPr sz="2600" dirty="0">
                <a:latin typeface="Carlito"/>
                <a:cs typeface="Carlito"/>
              </a:rPr>
              <a:t>nor</a:t>
            </a:r>
            <a:r>
              <a:rPr sz="2600" spc="-30" dirty="0">
                <a:latin typeface="Carlito"/>
                <a:cs typeface="Carlito"/>
              </a:rPr>
              <a:t> </a:t>
            </a:r>
            <a:r>
              <a:rPr sz="2600" dirty="0">
                <a:latin typeface="Carlito"/>
                <a:cs typeface="Carlito"/>
              </a:rPr>
              <a:t>did</a:t>
            </a:r>
            <a:r>
              <a:rPr sz="2600" spc="-45" dirty="0">
                <a:latin typeface="Carlito"/>
                <a:cs typeface="Carlito"/>
              </a:rPr>
              <a:t> </a:t>
            </a:r>
            <a:r>
              <a:rPr sz="2600" dirty="0">
                <a:latin typeface="Carlito"/>
                <a:cs typeface="Carlito"/>
              </a:rPr>
              <a:t>give</a:t>
            </a:r>
            <a:r>
              <a:rPr sz="2600" spc="-40" dirty="0">
                <a:latin typeface="Carlito"/>
                <a:cs typeface="Carlito"/>
              </a:rPr>
              <a:t> </a:t>
            </a:r>
            <a:r>
              <a:rPr sz="2600" dirty="0">
                <a:latin typeface="Carlito"/>
                <a:cs typeface="Carlito"/>
              </a:rPr>
              <a:t>a</a:t>
            </a:r>
            <a:r>
              <a:rPr sz="2600" spc="-30" dirty="0">
                <a:latin typeface="Carlito"/>
                <a:cs typeface="Carlito"/>
              </a:rPr>
              <a:t> </a:t>
            </a:r>
            <a:r>
              <a:rPr sz="2600" dirty="0">
                <a:latin typeface="Carlito"/>
                <a:cs typeface="Carlito"/>
              </a:rPr>
              <a:t>pptn.</a:t>
            </a:r>
            <a:r>
              <a:rPr sz="2600" spc="-40" dirty="0">
                <a:latin typeface="Carlito"/>
                <a:cs typeface="Carlito"/>
              </a:rPr>
              <a:t> </a:t>
            </a:r>
            <a:r>
              <a:rPr sz="2600" dirty="0">
                <a:latin typeface="Carlito"/>
                <a:cs typeface="Carlito"/>
              </a:rPr>
              <a:t>upon</a:t>
            </a:r>
            <a:r>
              <a:rPr sz="2600" spc="-45" dirty="0">
                <a:latin typeface="Carlito"/>
                <a:cs typeface="Carlito"/>
              </a:rPr>
              <a:t> </a:t>
            </a:r>
            <a:r>
              <a:rPr sz="2600" dirty="0">
                <a:latin typeface="Carlito"/>
                <a:cs typeface="Carlito"/>
              </a:rPr>
              <a:t>addition</a:t>
            </a:r>
            <a:r>
              <a:rPr sz="2600" spc="-45" dirty="0">
                <a:latin typeface="Carlito"/>
                <a:cs typeface="Carlito"/>
              </a:rPr>
              <a:t> </a:t>
            </a:r>
            <a:r>
              <a:rPr sz="2600" dirty="0">
                <a:latin typeface="Carlito"/>
                <a:cs typeface="Carlito"/>
              </a:rPr>
              <a:t>of</a:t>
            </a:r>
            <a:r>
              <a:rPr sz="2600" spc="-30" dirty="0">
                <a:latin typeface="Carlito"/>
                <a:cs typeface="Carlito"/>
              </a:rPr>
              <a:t> </a:t>
            </a:r>
            <a:r>
              <a:rPr sz="2600" dirty="0">
                <a:latin typeface="Carlito"/>
                <a:cs typeface="Carlito"/>
              </a:rPr>
              <a:t>AgNO</a:t>
            </a:r>
            <a:r>
              <a:rPr sz="2550" baseline="-21241" dirty="0">
                <a:latin typeface="Carlito"/>
                <a:cs typeface="Carlito"/>
              </a:rPr>
              <a:t>3</a:t>
            </a:r>
            <a:r>
              <a:rPr sz="2550" spc="494" baseline="-21241" dirty="0">
                <a:latin typeface="Carlito"/>
                <a:cs typeface="Carlito"/>
              </a:rPr>
              <a:t> </a:t>
            </a:r>
            <a:r>
              <a:rPr sz="2600" spc="-50" dirty="0">
                <a:latin typeface="Carlito"/>
                <a:cs typeface="Carlito"/>
              </a:rPr>
              <a:t>. </a:t>
            </a:r>
            <a:r>
              <a:rPr sz="2600" dirty="0">
                <a:latin typeface="Carlito"/>
                <a:cs typeface="Carlito"/>
              </a:rPr>
              <a:t>Thus</a:t>
            </a:r>
            <a:r>
              <a:rPr sz="2600" spc="-40" dirty="0">
                <a:latin typeface="Carlito"/>
                <a:cs typeface="Carlito"/>
              </a:rPr>
              <a:t> </a:t>
            </a:r>
            <a:r>
              <a:rPr sz="2600" spc="-10" dirty="0">
                <a:latin typeface="Carlito"/>
                <a:cs typeface="Carlito"/>
              </a:rPr>
              <a:t>Jorgensen</a:t>
            </a:r>
            <a:r>
              <a:rPr sz="2600" spc="-55" dirty="0">
                <a:latin typeface="Carlito"/>
                <a:cs typeface="Carlito"/>
              </a:rPr>
              <a:t> </a:t>
            </a:r>
            <a:r>
              <a:rPr sz="2600" dirty="0">
                <a:latin typeface="Carlito"/>
                <a:cs typeface="Carlito"/>
              </a:rPr>
              <a:t>had</a:t>
            </a:r>
            <a:r>
              <a:rPr sz="2600" spc="-25" dirty="0">
                <a:latin typeface="Carlito"/>
                <a:cs typeface="Carlito"/>
              </a:rPr>
              <a:t> </a:t>
            </a:r>
            <a:r>
              <a:rPr sz="2600" dirty="0">
                <a:latin typeface="Carlito"/>
                <a:cs typeface="Carlito"/>
              </a:rPr>
              <a:t>succeeded</a:t>
            </a:r>
            <a:r>
              <a:rPr sz="2600" spc="-60" dirty="0">
                <a:latin typeface="Carlito"/>
                <a:cs typeface="Carlito"/>
              </a:rPr>
              <a:t> </a:t>
            </a:r>
            <a:r>
              <a:rPr sz="2600" dirty="0">
                <a:latin typeface="Carlito"/>
                <a:cs typeface="Carlito"/>
              </a:rPr>
              <a:t>in</a:t>
            </a:r>
            <a:r>
              <a:rPr sz="2600" spc="-35" dirty="0">
                <a:latin typeface="Carlito"/>
                <a:cs typeface="Carlito"/>
              </a:rPr>
              <a:t> </a:t>
            </a:r>
            <a:r>
              <a:rPr sz="2600" dirty="0">
                <a:latin typeface="Carlito"/>
                <a:cs typeface="Carlito"/>
              </a:rPr>
              <a:t>showing</a:t>
            </a:r>
            <a:r>
              <a:rPr sz="2600" spc="-20" dirty="0">
                <a:latin typeface="Carlito"/>
                <a:cs typeface="Carlito"/>
              </a:rPr>
              <a:t> </a:t>
            </a:r>
            <a:r>
              <a:rPr sz="2600" dirty="0">
                <a:latin typeface="Carlito"/>
                <a:cs typeface="Carlito"/>
              </a:rPr>
              <a:t>that</a:t>
            </a:r>
            <a:r>
              <a:rPr sz="2600" spc="-30" dirty="0">
                <a:latin typeface="Carlito"/>
                <a:cs typeface="Carlito"/>
              </a:rPr>
              <a:t> </a:t>
            </a:r>
            <a:r>
              <a:rPr sz="2600" dirty="0">
                <a:latin typeface="Carlito"/>
                <a:cs typeface="Carlito"/>
              </a:rPr>
              <a:t>his</a:t>
            </a:r>
            <a:r>
              <a:rPr sz="2600" spc="-25" dirty="0">
                <a:latin typeface="Carlito"/>
                <a:cs typeface="Carlito"/>
              </a:rPr>
              <a:t> </a:t>
            </a:r>
            <a:r>
              <a:rPr sz="2600" spc="-10" dirty="0">
                <a:latin typeface="Carlito"/>
                <a:cs typeface="Carlito"/>
              </a:rPr>
              <a:t>chain </a:t>
            </a:r>
            <a:r>
              <a:rPr sz="2600" dirty="0">
                <a:latin typeface="Carlito"/>
                <a:cs typeface="Carlito"/>
              </a:rPr>
              <a:t>theory</a:t>
            </a:r>
            <a:r>
              <a:rPr sz="2600" spc="-35" dirty="0">
                <a:latin typeface="Carlito"/>
                <a:cs typeface="Carlito"/>
              </a:rPr>
              <a:t> </a:t>
            </a:r>
            <a:r>
              <a:rPr sz="2600" dirty="0">
                <a:latin typeface="Carlito"/>
                <a:cs typeface="Carlito"/>
              </a:rPr>
              <a:t>could</a:t>
            </a:r>
            <a:r>
              <a:rPr sz="2600" spc="-10" dirty="0">
                <a:latin typeface="Carlito"/>
                <a:cs typeface="Carlito"/>
              </a:rPr>
              <a:t> </a:t>
            </a:r>
            <a:r>
              <a:rPr sz="2600" dirty="0">
                <a:latin typeface="Carlito"/>
                <a:cs typeface="Carlito"/>
              </a:rPr>
              <a:t>not</a:t>
            </a:r>
            <a:r>
              <a:rPr sz="2600" spc="-10" dirty="0">
                <a:latin typeface="Carlito"/>
                <a:cs typeface="Carlito"/>
              </a:rPr>
              <a:t> </a:t>
            </a:r>
            <a:r>
              <a:rPr sz="2600" dirty="0">
                <a:latin typeface="Carlito"/>
                <a:cs typeface="Carlito"/>
              </a:rPr>
              <a:t>be</a:t>
            </a:r>
            <a:r>
              <a:rPr sz="2600" spc="-20" dirty="0">
                <a:latin typeface="Carlito"/>
                <a:cs typeface="Carlito"/>
              </a:rPr>
              <a:t> </a:t>
            </a:r>
            <a:r>
              <a:rPr sz="2600" spc="-10" dirty="0">
                <a:latin typeface="Carlito"/>
                <a:cs typeface="Carlito"/>
              </a:rPr>
              <a:t>correct.</a:t>
            </a:r>
            <a:endParaRPr sz="2600">
              <a:latin typeface="Carlito"/>
              <a:cs typeface="Carli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2700">
              <a:lnSpc>
                <a:spcPts val="1430"/>
              </a:lnSpc>
            </a:pPr>
            <a:r>
              <a:rPr spc="-25" dirty="0"/>
              <a:t>24</a:t>
            </a:r>
          </a:p>
        </p:txBody>
      </p:sp>
      <p:sp>
        <p:nvSpPr>
          <p:cNvPr id="2" name="object 2"/>
          <p:cNvSpPr txBox="1">
            <a:spLocks noGrp="1"/>
          </p:cNvSpPr>
          <p:nvPr>
            <p:ph type="title"/>
          </p:nvPr>
        </p:nvSpPr>
        <p:spPr>
          <a:prstGeom prst="rect">
            <a:avLst/>
          </a:prstGeom>
        </p:spPr>
        <p:txBody>
          <a:bodyPr vert="horz" wrap="square" lIns="0" tIns="184657" rIns="0" bIns="0" rtlCol="0">
            <a:spAutoFit/>
          </a:bodyPr>
          <a:lstStyle/>
          <a:p>
            <a:pPr marL="167640">
              <a:lnSpc>
                <a:spcPct val="100000"/>
              </a:lnSpc>
              <a:spcBef>
                <a:spcPts val="100"/>
              </a:spcBef>
            </a:pPr>
            <a:r>
              <a:rPr sz="3200" b="1" u="sng" spc="-25" dirty="0">
                <a:uFill>
                  <a:solidFill>
                    <a:srgbClr val="000000"/>
                  </a:solidFill>
                </a:uFill>
                <a:latin typeface="Times New Roman"/>
                <a:cs typeface="Times New Roman"/>
              </a:rPr>
              <a:t>Werner’s</a:t>
            </a:r>
            <a:r>
              <a:rPr sz="3200" b="1" u="sng" spc="-150" dirty="0">
                <a:uFill>
                  <a:solidFill>
                    <a:srgbClr val="000000"/>
                  </a:solidFill>
                </a:uFill>
                <a:latin typeface="Times New Roman"/>
                <a:cs typeface="Times New Roman"/>
              </a:rPr>
              <a:t> </a:t>
            </a:r>
            <a:r>
              <a:rPr sz="3200" b="1" u="sng" spc="-10" dirty="0">
                <a:uFill>
                  <a:solidFill>
                    <a:srgbClr val="000000"/>
                  </a:solidFill>
                </a:uFill>
                <a:latin typeface="Times New Roman"/>
                <a:cs typeface="Times New Roman"/>
              </a:rPr>
              <a:t>Theory:</a:t>
            </a:r>
            <a:endParaRPr sz="3200">
              <a:latin typeface="Times New Roman"/>
              <a:cs typeface="Times New Roman"/>
            </a:endParaRPr>
          </a:p>
        </p:txBody>
      </p:sp>
      <p:sp>
        <p:nvSpPr>
          <p:cNvPr id="3" name="object 3"/>
          <p:cNvSpPr txBox="1"/>
          <p:nvPr/>
        </p:nvSpPr>
        <p:spPr>
          <a:xfrm>
            <a:off x="167639" y="1179322"/>
            <a:ext cx="8742680" cy="4050665"/>
          </a:xfrm>
          <a:prstGeom prst="rect">
            <a:avLst/>
          </a:prstGeom>
        </p:spPr>
        <p:txBody>
          <a:bodyPr vert="horz" wrap="square" lIns="0" tIns="12065" rIns="0" bIns="0" rtlCol="0">
            <a:spAutoFit/>
          </a:bodyPr>
          <a:lstStyle/>
          <a:p>
            <a:pPr marL="76200" marR="17780">
              <a:lnSpc>
                <a:spcPct val="100000"/>
              </a:lnSpc>
              <a:spcBef>
                <a:spcPts val="95"/>
              </a:spcBef>
            </a:pPr>
            <a:r>
              <a:rPr sz="2800" dirty="0">
                <a:solidFill>
                  <a:srgbClr val="FF0000"/>
                </a:solidFill>
                <a:latin typeface="Times New Roman"/>
                <a:cs typeface="Times New Roman"/>
              </a:rPr>
              <a:t>Alfred</a:t>
            </a:r>
            <a:r>
              <a:rPr sz="2800" spc="-160" dirty="0">
                <a:solidFill>
                  <a:srgbClr val="FF0000"/>
                </a:solidFill>
                <a:latin typeface="Times New Roman"/>
                <a:cs typeface="Times New Roman"/>
              </a:rPr>
              <a:t> </a:t>
            </a:r>
            <a:r>
              <a:rPr sz="2800" spc="-25" dirty="0">
                <a:solidFill>
                  <a:srgbClr val="FF0000"/>
                </a:solidFill>
                <a:latin typeface="Times New Roman"/>
                <a:cs typeface="Times New Roman"/>
              </a:rPr>
              <a:t>Werner</a:t>
            </a:r>
            <a:r>
              <a:rPr sz="2800" spc="-45" dirty="0">
                <a:solidFill>
                  <a:srgbClr val="FF0000"/>
                </a:solidFill>
                <a:latin typeface="Times New Roman"/>
                <a:cs typeface="Times New Roman"/>
              </a:rPr>
              <a:t> </a:t>
            </a:r>
            <a:r>
              <a:rPr sz="2800" spc="-10" dirty="0">
                <a:latin typeface="Times New Roman"/>
                <a:cs typeface="Times New Roman"/>
              </a:rPr>
              <a:t>(1866-</a:t>
            </a:r>
            <a:r>
              <a:rPr sz="2800" dirty="0">
                <a:latin typeface="Times New Roman"/>
                <a:cs typeface="Times New Roman"/>
              </a:rPr>
              <a:t>1919),</a:t>
            </a:r>
            <a:r>
              <a:rPr sz="2800" spc="-70" dirty="0">
                <a:latin typeface="Times New Roman"/>
                <a:cs typeface="Times New Roman"/>
              </a:rPr>
              <a:t> </a:t>
            </a:r>
            <a:r>
              <a:rPr sz="2800" dirty="0">
                <a:latin typeface="Times New Roman"/>
                <a:cs typeface="Times New Roman"/>
              </a:rPr>
              <a:t>age</a:t>
            </a:r>
            <a:r>
              <a:rPr sz="2800" spc="-70" dirty="0">
                <a:latin typeface="Times New Roman"/>
                <a:cs typeface="Times New Roman"/>
              </a:rPr>
              <a:t> </a:t>
            </a:r>
            <a:r>
              <a:rPr sz="2800" spc="-10" dirty="0">
                <a:latin typeface="Times New Roman"/>
                <a:cs typeface="Times New Roman"/>
              </a:rPr>
              <a:t>26:</a:t>
            </a:r>
            <a:r>
              <a:rPr sz="2800" spc="-170" dirty="0">
                <a:latin typeface="Times New Roman"/>
                <a:cs typeface="Times New Roman"/>
              </a:rPr>
              <a:t> </a:t>
            </a:r>
            <a:r>
              <a:rPr sz="2800" dirty="0">
                <a:latin typeface="Times New Roman"/>
                <a:cs typeface="Times New Roman"/>
              </a:rPr>
              <a:t>Alfred</a:t>
            </a:r>
            <a:r>
              <a:rPr sz="2800" spc="-100" dirty="0">
                <a:latin typeface="Times New Roman"/>
                <a:cs typeface="Times New Roman"/>
              </a:rPr>
              <a:t> </a:t>
            </a:r>
            <a:r>
              <a:rPr sz="2800" spc="-25" dirty="0">
                <a:latin typeface="Times New Roman"/>
                <a:cs typeface="Times New Roman"/>
              </a:rPr>
              <a:t>Werner</a:t>
            </a:r>
            <a:r>
              <a:rPr sz="2800" spc="-65" dirty="0">
                <a:latin typeface="Times New Roman"/>
                <a:cs typeface="Times New Roman"/>
              </a:rPr>
              <a:t> </a:t>
            </a:r>
            <a:r>
              <a:rPr sz="2800" spc="-10" dirty="0">
                <a:latin typeface="Times New Roman"/>
                <a:cs typeface="Times New Roman"/>
              </a:rPr>
              <a:t>proposed </a:t>
            </a:r>
            <a:r>
              <a:rPr sz="2800" spc="-30" dirty="0">
                <a:latin typeface="Times New Roman"/>
                <a:cs typeface="Times New Roman"/>
              </a:rPr>
              <a:t>Werner’s</a:t>
            </a:r>
            <a:r>
              <a:rPr sz="2800" spc="-55" dirty="0">
                <a:latin typeface="Times New Roman"/>
                <a:cs typeface="Times New Roman"/>
              </a:rPr>
              <a:t> </a:t>
            </a:r>
            <a:r>
              <a:rPr sz="2800" dirty="0">
                <a:latin typeface="Times New Roman"/>
                <a:cs typeface="Times New Roman"/>
              </a:rPr>
              <a:t>theory</a:t>
            </a:r>
            <a:r>
              <a:rPr sz="2800" spc="-60" dirty="0">
                <a:latin typeface="Times New Roman"/>
                <a:cs typeface="Times New Roman"/>
              </a:rPr>
              <a:t> </a:t>
            </a:r>
            <a:r>
              <a:rPr sz="2800" dirty="0">
                <a:latin typeface="Times New Roman"/>
                <a:cs typeface="Times New Roman"/>
              </a:rPr>
              <a:t>of</a:t>
            </a:r>
            <a:r>
              <a:rPr sz="2800" spc="-40" dirty="0">
                <a:latin typeface="Times New Roman"/>
                <a:cs typeface="Times New Roman"/>
              </a:rPr>
              <a:t> </a:t>
            </a:r>
            <a:r>
              <a:rPr sz="2800" dirty="0">
                <a:latin typeface="Times New Roman"/>
                <a:cs typeface="Times New Roman"/>
              </a:rPr>
              <a:t>coordination</a:t>
            </a:r>
            <a:r>
              <a:rPr sz="2800" spc="-70" dirty="0">
                <a:latin typeface="Times New Roman"/>
                <a:cs typeface="Times New Roman"/>
              </a:rPr>
              <a:t> </a:t>
            </a:r>
            <a:r>
              <a:rPr sz="2800" dirty="0">
                <a:latin typeface="Times New Roman"/>
                <a:cs typeface="Times New Roman"/>
              </a:rPr>
              <a:t>compounds</a:t>
            </a:r>
            <a:r>
              <a:rPr sz="2800" spc="-50" dirty="0">
                <a:latin typeface="Times New Roman"/>
                <a:cs typeface="Times New Roman"/>
              </a:rPr>
              <a:t> </a:t>
            </a:r>
            <a:r>
              <a:rPr sz="2800" dirty="0">
                <a:latin typeface="Times New Roman"/>
                <a:cs typeface="Times New Roman"/>
              </a:rPr>
              <a:t>in</a:t>
            </a:r>
            <a:r>
              <a:rPr sz="2800" spc="-20" dirty="0">
                <a:latin typeface="Times New Roman"/>
                <a:cs typeface="Times New Roman"/>
              </a:rPr>
              <a:t> </a:t>
            </a:r>
            <a:r>
              <a:rPr sz="2800" dirty="0">
                <a:latin typeface="Times New Roman"/>
                <a:cs typeface="Times New Roman"/>
              </a:rPr>
              <a:t>1898,</a:t>
            </a:r>
            <a:r>
              <a:rPr sz="2800" spc="-65" dirty="0">
                <a:latin typeface="Times New Roman"/>
                <a:cs typeface="Times New Roman"/>
              </a:rPr>
              <a:t> </a:t>
            </a:r>
            <a:r>
              <a:rPr sz="2800" spc="-10" dirty="0">
                <a:latin typeface="Times New Roman"/>
                <a:cs typeface="Times New Roman"/>
              </a:rPr>
              <a:t>which </a:t>
            </a:r>
            <a:r>
              <a:rPr sz="2800" dirty="0">
                <a:latin typeface="Times New Roman"/>
                <a:cs typeface="Times New Roman"/>
              </a:rPr>
              <a:t>explains</a:t>
            </a:r>
            <a:r>
              <a:rPr sz="2800" spc="-50" dirty="0">
                <a:latin typeface="Times New Roman"/>
                <a:cs typeface="Times New Roman"/>
              </a:rPr>
              <a:t> </a:t>
            </a:r>
            <a:r>
              <a:rPr sz="2800" dirty="0">
                <a:latin typeface="Times New Roman"/>
                <a:cs typeface="Times New Roman"/>
              </a:rPr>
              <a:t>the</a:t>
            </a:r>
            <a:r>
              <a:rPr sz="2800" spc="-35" dirty="0">
                <a:latin typeface="Times New Roman"/>
                <a:cs typeface="Times New Roman"/>
              </a:rPr>
              <a:t> </a:t>
            </a:r>
            <a:r>
              <a:rPr sz="2800" dirty="0">
                <a:latin typeface="Times New Roman"/>
                <a:cs typeface="Times New Roman"/>
              </a:rPr>
              <a:t>structure</a:t>
            </a:r>
            <a:r>
              <a:rPr sz="2800" spc="-45" dirty="0">
                <a:latin typeface="Times New Roman"/>
                <a:cs typeface="Times New Roman"/>
              </a:rPr>
              <a:t> </a:t>
            </a:r>
            <a:r>
              <a:rPr sz="2800" dirty="0">
                <a:latin typeface="Times New Roman"/>
                <a:cs typeface="Times New Roman"/>
              </a:rPr>
              <a:t>of</a:t>
            </a:r>
            <a:r>
              <a:rPr sz="2800" spc="-20" dirty="0">
                <a:latin typeface="Times New Roman"/>
                <a:cs typeface="Times New Roman"/>
              </a:rPr>
              <a:t> </a:t>
            </a:r>
            <a:r>
              <a:rPr sz="2800" dirty="0">
                <a:latin typeface="Times New Roman"/>
                <a:cs typeface="Times New Roman"/>
              </a:rPr>
              <a:t>coordination</a:t>
            </a:r>
            <a:r>
              <a:rPr sz="2800" spc="-50" dirty="0">
                <a:latin typeface="Times New Roman"/>
                <a:cs typeface="Times New Roman"/>
              </a:rPr>
              <a:t> </a:t>
            </a:r>
            <a:r>
              <a:rPr sz="2800" spc="-10" dirty="0">
                <a:latin typeface="Times New Roman"/>
                <a:cs typeface="Times New Roman"/>
              </a:rPr>
              <a:t>compounds.</a:t>
            </a:r>
            <a:endParaRPr sz="2800">
              <a:latin typeface="Times New Roman"/>
              <a:cs typeface="Times New Roman"/>
            </a:endParaRPr>
          </a:p>
          <a:p>
            <a:pPr marL="139700" marR="3881120" indent="-64135">
              <a:lnSpc>
                <a:spcPct val="100000"/>
              </a:lnSpc>
              <a:spcBef>
                <a:spcPts val="2890"/>
              </a:spcBef>
              <a:tabLst>
                <a:tab pos="3690620" algn="l"/>
              </a:tabLst>
            </a:pPr>
            <a:r>
              <a:rPr sz="2600" dirty="0">
                <a:latin typeface="Times New Roman"/>
                <a:cs typeface="Times New Roman"/>
              </a:rPr>
              <a:t>Nobel</a:t>
            </a:r>
            <a:r>
              <a:rPr sz="2600" spc="-55" dirty="0">
                <a:latin typeface="Times New Roman"/>
                <a:cs typeface="Times New Roman"/>
              </a:rPr>
              <a:t> </a:t>
            </a:r>
            <a:r>
              <a:rPr sz="2600" dirty="0">
                <a:latin typeface="Times New Roman"/>
                <a:cs typeface="Times New Roman"/>
              </a:rPr>
              <a:t>prize</a:t>
            </a:r>
            <a:r>
              <a:rPr sz="2600" spc="-40" dirty="0">
                <a:latin typeface="Times New Roman"/>
                <a:cs typeface="Times New Roman"/>
              </a:rPr>
              <a:t> </a:t>
            </a:r>
            <a:r>
              <a:rPr sz="2600" dirty="0">
                <a:latin typeface="Times New Roman"/>
                <a:cs typeface="Times New Roman"/>
              </a:rPr>
              <a:t>for</a:t>
            </a:r>
            <a:r>
              <a:rPr sz="2600" spc="-45" dirty="0">
                <a:latin typeface="Times New Roman"/>
                <a:cs typeface="Times New Roman"/>
              </a:rPr>
              <a:t> </a:t>
            </a:r>
            <a:r>
              <a:rPr sz="2600" spc="-10" dirty="0">
                <a:latin typeface="Times New Roman"/>
                <a:cs typeface="Times New Roman"/>
              </a:rPr>
              <a:t>Chemistry,</a:t>
            </a:r>
            <a:r>
              <a:rPr sz="2600" spc="-25" dirty="0">
                <a:latin typeface="Times New Roman"/>
                <a:cs typeface="Times New Roman"/>
              </a:rPr>
              <a:t> </a:t>
            </a:r>
            <a:r>
              <a:rPr sz="2600" spc="-10" dirty="0">
                <a:latin typeface="Times New Roman"/>
                <a:cs typeface="Times New Roman"/>
              </a:rPr>
              <a:t>1913. </a:t>
            </a:r>
            <a:r>
              <a:rPr sz="2600" dirty="0">
                <a:latin typeface="Times New Roman"/>
                <a:cs typeface="Times New Roman"/>
              </a:rPr>
              <a:t>Addition</a:t>
            </a:r>
            <a:r>
              <a:rPr sz="2600" spc="-30" dirty="0">
                <a:latin typeface="Times New Roman"/>
                <a:cs typeface="Times New Roman"/>
              </a:rPr>
              <a:t> </a:t>
            </a:r>
            <a:r>
              <a:rPr sz="2600" dirty="0">
                <a:latin typeface="Times New Roman"/>
                <a:cs typeface="Times New Roman"/>
              </a:rPr>
              <a:t>of 6</a:t>
            </a:r>
            <a:r>
              <a:rPr sz="2600" spc="-10" dirty="0">
                <a:latin typeface="Times New Roman"/>
                <a:cs typeface="Times New Roman"/>
              </a:rPr>
              <a:t> </a:t>
            </a:r>
            <a:r>
              <a:rPr sz="2600" dirty="0">
                <a:latin typeface="Times New Roman"/>
                <a:cs typeface="Times New Roman"/>
              </a:rPr>
              <a:t>mol NH</a:t>
            </a:r>
            <a:r>
              <a:rPr sz="2550" baseline="-21241" dirty="0">
                <a:latin typeface="Times New Roman"/>
                <a:cs typeface="Times New Roman"/>
              </a:rPr>
              <a:t>3</a:t>
            </a:r>
            <a:r>
              <a:rPr sz="2550" spc="284" baseline="-21241" dirty="0">
                <a:latin typeface="Times New Roman"/>
                <a:cs typeface="Times New Roman"/>
              </a:rPr>
              <a:t> </a:t>
            </a:r>
            <a:r>
              <a:rPr sz="2600" spc="-25" dirty="0">
                <a:latin typeface="Times New Roman"/>
                <a:cs typeface="Times New Roman"/>
              </a:rPr>
              <a:t>to</a:t>
            </a:r>
            <a:r>
              <a:rPr sz="2600" dirty="0">
                <a:latin typeface="Times New Roman"/>
                <a:cs typeface="Times New Roman"/>
              </a:rPr>
              <a:t>	</a:t>
            </a:r>
            <a:r>
              <a:rPr sz="2600" spc="-10" dirty="0">
                <a:latin typeface="Times New Roman"/>
                <a:cs typeface="Times New Roman"/>
              </a:rPr>
              <a:t>CoCl</a:t>
            </a:r>
            <a:r>
              <a:rPr sz="2550" spc="-15" baseline="-21241" dirty="0">
                <a:latin typeface="Times New Roman"/>
                <a:cs typeface="Times New Roman"/>
              </a:rPr>
              <a:t>3(aq)</a:t>
            </a:r>
            <a:endParaRPr sz="2550" baseline="-21241">
              <a:latin typeface="Times New Roman"/>
              <a:cs typeface="Times New Roman"/>
            </a:endParaRPr>
          </a:p>
          <a:p>
            <a:pPr>
              <a:lnSpc>
                <a:spcPct val="100000"/>
              </a:lnSpc>
              <a:spcBef>
                <a:spcPts val="130"/>
              </a:spcBef>
            </a:pPr>
            <a:endParaRPr sz="2600">
              <a:latin typeface="Times New Roman"/>
              <a:cs typeface="Times New Roman"/>
            </a:endParaRPr>
          </a:p>
          <a:p>
            <a:pPr marL="914400" indent="-838200">
              <a:lnSpc>
                <a:spcPct val="100000"/>
              </a:lnSpc>
              <a:spcBef>
                <a:spcPts val="5"/>
              </a:spcBef>
              <a:buClr>
                <a:srgbClr val="C0504D"/>
              </a:buClr>
              <a:buFont typeface="Wingdings"/>
              <a:buChar char=""/>
              <a:tabLst>
                <a:tab pos="914400" algn="l"/>
              </a:tabLst>
            </a:pPr>
            <a:r>
              <a:rPr sz="2600" b="1" i="1" dirty="0">
                <a:latin typeface="Times New Roman"/>
                <a:cs typeface="Times New Roman"/>
              </a:rPr>
              <a:t>Conductivity</a:t>
            </a:r>
            <a:r>
              <a:rPr sz="2600" b="1" i="1" spc="-35" dirty="0">
                <a:latin typeface="Times New Roman"/>
                <a:cs typeface="Times New Roman"/>
              </a:rPr>
              <a:t> </a:t>
            </a:r>
            <a:r>
              <a:rPr sz="2600" b="1" i="1" spc="-10" dirty="0">
                <a:latin typeface="Times New Roman"/>
                <a:cs typeface="Times New Roman"/>
              </a:rPr>
              <a:t>studies</a:t>
            </a:r>
            <a:endParaRPr sz="2600">
              <a:latin typeface="Times New Roman"/>
              <a:cs typeface="Times New Roman"/>
            </a:endParaRPr>
          </a:p>
          <a:p>
            <a:pPr>
              <a:lnSpc>
                <a:spcPct val="100000"/>
              </a:lnSpc>
              <a:spcBef>
                <a:spcPts val="125"/>
              </a:spcBef>
              <a:buFont typeface="Wingdings"/>
              <a:buChar char=""/>
            </a:pPr>
            <a:endParaRPr sz="2600">
              <a:latin typeface="Times New Roman"/>
              <a:cs typeface="Times New Roman"/>
            </a:endParaRPr>
          </a:p>
          <a:p>
            <a:pPr marL="831850" indent="-755650">
              <a:lnSpc>
                <a:spcPct val="100000"/>
              </a:lnSpc>
              <a:spcBef>
                <a:spcPts val="5"/>
              </a:spcBef>
              <a:buFont typeface="Wingdings"/>
              <a:buChar char=""/>
              <a:tabLst>
                <a:tab pos="831850" algn="l"/>
              </a:tabLst>
            </a:pPr>
            <a:r>
              <a:rPr sz="2600" b="1" i="1" dirty="0">
                <a:latin typeface="Times New Roman"/>
                <a:cs typeface="Times New Roman"/>
              </a:rPr>
              <a:t>Precipitation</a:t>
            </a:r>
            <a:r>
              <a:rPr sz="2600" b="1" i="1" spc="-55" dirty="0">
                <a:latin typeface="Times New Roman"/>
                <a:cs typeface="Times New Roman"/>
              </a:rPr>
              <a:t> </a:t>
            </a:r>
            <a:r>
              <a:rPr sz="2600" b="1" i="1" dirty="0">
                <a:latin typeface="Times New Roman"/>
                <a:cs typeface="Times New Roman"/>
              </a:rPr>
              <a:t>with</a:t>
            </a:r>
            <a:r>
              <a:rPr sz="2600" b="1" i="1" spc="-125" dirty="0">
                <a:latin typeface="Times New Roman"/>
                <a:cs typeface="Times New Roman"/>
              </a:rPr>
              <a:t> </a:t>
            </a:r>
            <a:r>
              <a:rPr sz="2600" b="1" i="1" spc="-10" dirty="0">
                <a:latin typeface="Times New Roman"/>
                <a:cs typeface="Times New Roman"/>
              </a:rPr>
              <a:t>AgNO3</a:t>
            </a:r>
            <a:endParaRPr sz="2600">
              <a:latin typeface="Times New Roman"/>
              <a:cs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1140" y="1348485"/>
            <a:ext cx="5918835" cy="4891405"/>
          </a:xfrm>
          <a:prstGeom prst="rect">
            <a:avLst/>
          </a:prstGeom>
        </p:spPr>
        <p:txBody>
          <a:bodyPr vert="horz" wrap="square" lIns="0" tIns="48895" rIns="0" bIns="0" rtlCol="0">
            <a:spAutoFit/>
          </a:bodyPr>
          <a:lstStyle/>
          <a:p>
            <a:pPr marL="355600" marR="144145" indent="-342900">
              <a:lnSpc>
                <a:spcPct val="90100"/>
              </a:lnSpc>
              <a:spcBef>
                <a:spcPts val="385"/>
              </a:spcBef>
              <a:buFont typeface="Arial"/>
              <a:buChar char="•"/>
              <a:tabLst>
                <a:tab pos="355600" algn="l"/>
              </a:tabLst>
            </a:pPr>
            <a:r>
              <a:rPr sz="2400" dirty="0">
                <a:latin typeface="Carlito"/>
                <a:cs typeface="Carlito"/>
              </a:rPr>
              <a:t>Alfred</a:t>
            </a:r>
            <a:r>
              <a:rPr sz="2400" spc="-70" dirty="0">
                <a:latin typeface="Carlito"/>
                <a:cs typeface="Carlito"/>
              </a:rPr>
              <a:t> </a:t>
            </a:r>
            <a:r>
              <a:rPr sz="2400" spc="-10" dirty="0">
                <a:latin typeface="Carlito"/>
                <a:cs typeface="Carlito"/>
              </a:rPr>
              <a:t>Werner</a:t>
            </a:r>
            <a:r>
              <a:rPr sz="2400" spc="-75" dirty="0">
                <a:latin typeface="Carlito"/>
                <a:cs typeface="Carlito"/>
              </a:rPr>
              <a:t> </a:t>
            </a:r>
            <a:r>
              <a:rPr sz="2400" dirty="0">
                <a:latin typeface="Carlito"/>
                <a:cs typeface="Carlito"/>
              </a:rPr>
              <a:t>suggested</a:t>
            </a:r>
            <a:r>
              <a:rPr sz="2400" spc="-65" dirty="0">
                <a:latin typeface="Carlito"/>
                <a:cs typeface="Carlito"/>
              </a:rPr>
              <a:t> </a:t>
            </a:r>
            <a:r>
              <a:rPr sz="2400" dirty="0">
                <a:latin typeface="Carlito"/>
                <a:cs typeface="Carlito"/>
              </a:rPr>
              <a:t>in</a:t>
            </a:r>
            <a:r>
              <a:rPr sz="2400" spc="-55" dirty="0">
                <a:latin typeface="Carlito"/>
                <a:cs typeface="Carlito"/>
              </a:rPr>
              <a:t> </a:t>
            </a:r>
            <a:r>
              <a:rPr sz="2400" dirty="0">
                <a:latin typeface="Carlito"/>
                <a:cs typeface="Carlito"/>
              </a:rPr>
              <a:t>1893</a:t>
            </a:r>
            <a:r>
              <a:rPr sz="2400" spc="-75" dirty="0">
                <a:latin typeface="Carlito"/>
                <a:cs typeface="Carlito"/>
              </a:rPr>
              <a:t> </a:t>
            </a:r>
            <a:r>
              <a:rPr sz="2400" dirty="0">
                <a:latin typeface="Carlito"/>
                <a:cs typeface="Carlito"/>
              </a:rPr>
              <a:t>that</a:t>
            </a:r>
            <a:r>
              <a:rPr sz="2400" spc="-75" dirty="0">
                <a:latin typeface="Carlito"/>
                <a:cs typeface="Carlito"/>
              </a:rPr>
              <a:t> </a:t>
            </a:r>
            <a:r>
              <a:rPr sz="2400" spc="-10" dirty="0">
                <a:latin typeface="Carlito"/>
                <a:cs typeface="Carlito"/>
              </a:rPr>
              <a:t>metal </a:t>
            </a:r>
            <a:r>
              <a:rPr sz="2400" dirty="0">
                <a:latin typeface="Carlito"/>
                <a:cs typeface="Carlito"/>
              </a:rPr>
              <a:t>ions</a:t>
            </a:r>
            <a:r>
              <a:rPr sz="2400" spc="-50" dirty="0">
                <a:latin typeface="Carlito"/>
                <a:cs typeface="Carlito"/>
              </a:rPr>
              <a:t> </a:t>
            </a:r>
            <a:r>
              <a:rPr sz="2400" dirty="0">
                <a:latin typeface="Carlito"/>
                <a:cs typeface="Carlito"/>
              </a:rPr>
              <a:t>exhibit</a:t>
            </a:r>
            <a:r>
              <a:rPr sz="2400" spc="-60" dirty="0">
                <a:latin typeface="Carlito"/>
                <a:cs typeface="Carlito"/>
              </a:rPr>
              <a:t> </a:t>
            </a:r>
            <a:r>
              <a:rPr sz="2400" dirty="0">
                <a:latin typeface="Carlito"/>
                <a:cs typeface="Carlito"/>
              </a:rPr>
              <a:t>what</a:t>
            </a:r>
            <a:r>
              <a:rPr sz="2400" spc="-65" dirty="0">
                <a:latin typeface="Carlito"/>
                <a:cs typeface="Carlito"/>
              </a:rPr>
              <a:t> </a:t>
            </a:r>
            <a:r>
              <a:rPr sz="2400" dirty="0">
                <a:latin typeface="Carlito"/>
                <a:cs typeface="Carlito"/>
              </a:rPr>
              <a:t>he</a:t>
            </a:r>
            <a:r>
              <a:rPr sz="2400" spc="-50" dirty="0">
                <a:latin typeface="Carlito"/>
                <a:cs typeface="Carlito"/>
              </a:rPr>
              <a:t> </a:t>
            </a:r>
            <a:r>
              <a:rPr sz="2400" dirty="0">
                <a:latin typeface="Carlito"/>
                <a:cs typeface="Carlito"/>
              </a:rPr>
              <a:t>called</a:t>
            </a:r>
            <a:r>
              <a:rPr sz="2400" spc="-35" dirty="0">
                <a:latin typeface="Carlito"/>
                <a:cs typeface="Carlito"/>
              </a:rPr>
              <a:t> </a:t>
            </a:r>
            <a:r>
              <a:rPr sz="2400" i="1" dirty="0">
                <a:solidFill>
                  <a:srgbClr val="00187C"/>
                </a:solidFill>
                <a:latin typeface="Carlito"/>
                <a:cs typeface="Carlito"/>
              </a:rPr>
              <a:t>primary</a:t>
            </a:r>
            <a:r>
              <a:rPr sz="2400" i="1" spc="-60" dirty="0">
                <a:solidFill>
                  <a:srgbClr val="00187C"/>
                </a:solidFill>
                <a:latin typeface="Carlito"/>
                <a:cs typeface="Carlito"/>
              </a:rPr>
              <a:t> </a:t>
            </a:r>
            <a:r>
              <a:rPr sz="2400" spc="-25" dirty="0">
                <a:latin typeface="Carlito"/>
                <a:cs typeface="Carlito"/>
              </a:rPr>
              <a:t>and </a:t>
            </a:r>
            <a:r>
              <a:rPr sz="2400" i="1" dirty="0">
                <a:solidFill>
                  <a:srgbClr val="00187C"/>
                </a:solidFill>
                <a:latin typeface="Carlito"/>
                <a:cs typeface="Carlito"/>
              </a:rPr>
              <a:t>secondary</a:t>
            </a:r>
            <a:r>
              <a:rPr sz="2400" i="1" spc="-110" dirty="0">
                <a:solidFill>
                  <a:srgbClr val="00187C"/>
                </a:solidFill>
                <a:latin typeface="Carlito"/>
                <a:cs typeface="Carlito"/>
              </a:rPr>
              <a:t> </a:t>
            </a:r>
            <a:r>
              <a:rPr sz="2400" spc="-10" dirty="0">
                <a:latin typeface="Carlito"/>
                <a:cs typeface="Carlito"/>
              </a:rPr>
              <a:t>valences.</a:t>
            </a:r>
            <a:endParaRPr sz="2400">
              <a:latin typeface="Carlito"/>
              <a:cs typeface="Carlito"/>
            </a:endParaRPr>
          </a:p>
          <a:p>
            <a:pPr marL="755015" marR="5080" lvl="1" indent="-285750">
              <a:lnSpc>
                <a:spcPts val="2590"/>
              </a:lnSpc>
              <a:spcBef>
                <a:spcPts val="615"/>
              </a:spcBef>
              <a:buFont typeface="Arial"/>
              <a:buChar char="–"/>
              <a:tabLst>
                <a:tab pos="756285" algn="l"/>
              </a:tabLst>
            </a:pPr>
            <a:r>
              <a:rPr sz="2400" dirty="0">
                <a:latin typeface="Carlito"/>
                <a:cs typeface="Carlito"/>
              </a:rPr>
              <a:t>Primary</a:t>
            </a:r>
            <a:r>
              <a:rPr sz="2400" spc="-80" dirty="0">
                <a:latin typeface="Carlito"/>
                <a:cs typeface="Carlito"/>
              </a:rPr>
              <a:t> </a:t>
            </a:r>
            <a:r>
              <a:rPr sz="2400" dirty="0">
                <a:latin typeface="Carlito"/>
                <a:cs typeface="Carlito"/>
              </a:rPr>
              <a:t>valences</a:t>
            </a:r>
            <a:r>
              <a:rPr sz="2400" spc="-65" dirty="0">
                <a:latin typeface="Carlito"/>
                <a:cs typeface="Carlito"/>
              </a:rPr>
              <a:t> </a:t>
            </a:r>
            <a:r>
              <a:rPr sz="2400" dirty="0">
                <a:latin typeface="Carlito"/>
                <a:cs typeface="Carlito"/>
              </a:rPr>
              <a:t>were</a:t>
            </a:r>
            <a:r>
              <a:rPr sz="2400" spc="-55" dirty="0">
                <a:latin typeface="Carlito"/>
                <a:cs typeface="Carlito"/>
              </a:rPr>
              <a:t> </a:t>
            </a:r>
            <a:r>
              <a:rPr sz="2400" dirty="0">
                <a:latin typeface="Carlito"/>
                <a:cs typeface="Carlito"/>
              </a:rPr>
              <a:t>the</a:t>
            </a:r>
            <a:r>
              <a:rPr sz="2400" spc="-55" dirty="0">
                <a:latin typeface="Carlito"/>
                <a:cs typeface="Carlito"/>
              </a:rPr>
              <a:t> </a:t>
            </a:r>
            <a:r>
              <a:rPr sz="2400" spc="-10" dirty="0">
                <a:latin typeface="Carlito"/>
                <a:cs typeface="Carlito"/>
              </a:rPr>
              <a:t>oxidation 	</a:t>
            </a:r>
            <a:r>
              <a:rPr sz="2400" dirty="0">
                <a:latin typeface="Carlito"/>
                <a:cs typeface="Carlito"/>
              </a:rPr>
              <a:t>number</a:t>
            </a:r>
            <a:r>
              <a:rPr sz="2400" spc="-35" dirty="0">
                <a:latin typeface="Carlito"/>
                <a:cs typeface="Carlito"/>
              </a:rPr>
              <a:t> </a:t>
            </a:r>
            <a:r>
              <a:rPr sz="2400" dirty="0">
                <a:latin typeface="Carlito"/>
                <a:cs typeface="Carlito"/>
              </a:rPr>
              <a:t>for</a:t>
            </a:r>
            <a:r>
              <a:rPr sz="2400" spc="-35" dirty="0">
                <a:latin typeface="Carlito"/>
                <a:cs typeface="Carlito"/>
              </a:rPr>
              <a:t> </a:t>
            </a:r>
            <a:r>
              <a:rPr sz="2400" dirty="0">
                <a:latin typeface="Carlito"/>
                <a:cs typeface="Carlito"/>
              </a:rPr>
              <a:t>the</a:t>
            </a:r>
            <a:r>
              <a:rPr sz="2400" spc="-50" dirty="0">
                <a:latin typeface="Carlito"/>
                <a:cs typeface="Carlito"/>
              </a:rPr>
              <a:t> </a:t>
            </a:r>
            <a:r>
              <a:rPr sz="2400" dirty="0">
                <a:latin typeface="Carlito"/>
                <a:cs typeface="Carlito"/>
              </a:rPr>
              <a:t>metal</a:t>
            </a:r>
            <a:r>
              <a:rPr sz="2400" spc="-60" dirty="0">
                <a:latin typeface="Carlito"/>
                <a:cs typeface="Carlito"/>
              </a:rPr>
              <a:t> </a:t>
            </a:r>
            <a:r>
              <a:rPr sz="2400" dirty="0">
                <a:latin typeface="Carlito"/>
                <a:cs typeface="Carlito"/>
              </a:rPr>
              <a:t>(3+</a:t>
            </a:r>
            <a:r>
              <a:rPr sz="2400" spc="-35" dirty="0">
                <a:latin typeface="Carlito"/>
                <a:cs typeface="Carlito"/>
              </a:rPr>
              <a:t> </a:t>
            </a:r>
            <a:r>
              <a:rPr sz="2400" dirty="0">
                <a:latin typeface="Carlito"/>
                <a:cs typeface="Carlito"/>
              </a:rPr>
              <a:t>on</a:t>
            </a:r>
            <a:r>
              <a:rPr sz="2400" spc="-40" dirty="0">
                <a:latin typeface="Carlito"/>
                <a:cs typeface="Carlito"/>
              </a:rPr>
              <a:t> </a:t>
            </a:r>
            <a:r>
              <a:rPr sz="2400" dirty="0">
                <a:latin typeface="Carlito"/>
                <a:cs typeface="Carlito"/>
              </a:rPr>
              <a:t>the</a:t>
            </a:r>
            <a:r>
              <a:rPr sz="2400" spc="-50" dirty="0">
                <a:latin typeface="Carlito"/>
                <a:cs typeface="Carlito"/>
              </a:rPr>
              <a:t> </a:t>
            </a:r>
            <a:r>
              <a:rPr sz="2400" dirty="0">
                <a:latin typeface="Carlito"/>
                <a:cs typeface="Carlito"/>
              </a:rPr>
              <a:t>cobalt</a:t>
            </a:r>
            <a:r>
              <a:rPr sz="2400" spc="-40" dirty="0">
                <a:latin typeface="Carlito"/>
                <a:cs typeface="Carlito"/>
              </a:rPr>
              <a:t> </a:t>
            </a:r>
            <a:r>
              <a:rPr sz="2400" spc="-25" dirty="0">
                <a:latin typeface="Carlito"/>
                <a:cs typeface="Carlito"/>
              </a:rPr>
              <a:t>at 	</a:t>
            </a:r>
            <a:r>
              <a:rPr sz="2400" dirty="0">
                <a:latin typeface="Carlito"/>
                <a:cs typeface="Carlito"/>
              </a:rPr>
              <a:t>the</a:t>
            </a:r>
            <a:r>
              <a:rPr sz="2400" spc="-35" dirty="0">
                <a:latin typeface="Carlito"/>
                <a:cs typeface="Carlito"/>
              </a:rPr>
              <a:t> </a:t>
            </a:r>
            <a:r>
              <a:rPr sz="2400" spc="-10" dirty="0">
                <a:latin typeface="Carlito"/>
                <a:cs typeface="Carlito"/>
              </a:rPr>
              <a:t>right).</a:t>
            </a:r>
            <a:endParaRPr sz="2400">
              <a:latin typeface="Carlito"/>
              <a:cs typeface="Carlito"/>
            </a:endParaRPr>
          </a:p>
          <a:p>
            <a:pPr marL="755015" marR="177165" lvl="1" indent="-285750">
              <a:lnSpc>
                <a:spcPct val="90000"/>
              </a:lnSpc>
              <a:spcBef>
                <a:spcPts val="540"/>
              </a:spcBef>
              <a:buFont typeface="Arial"/>
              <a:buChar char="–"/>
              <a:tabLst>
                <a:tab pos="756285" algn="l"/>
              </a:tabLst>
            </a:pPr>
            <a:r>
              <a:rPr sz="2400" dirty="0">
                <a:latin typeface="Carlito"/>
                <a:cs typeface="Carlito"/>
              </a:rPr>
              <a:t>Secondary</a:t>
            </a:r>
            <a:r>
              <a:rPr sz="2400" spc="-105" dirty="0">
                <a:latin typeface="Carlito"/>
                <a:cs typeface="Carlito"/>
              </a:rPr>
              <a:t> </a:t>
            </a:r>
            <a:r>
              <a:rPr sz="2400" dirty="0">
                <a:latin typeface="Carlito"/>
                <a:cs typeface="Carlito"/>
              </a:rPr>
              <a:t>valences</a:t>
            </a:r>
            <a:r>
              <a:rPr sz="2400" spc="-80" dirty="0">
                <a:latin typeface="Carlito"/>
                <a:cs typeface="Carlito"/>
              </a:rPr>
              <a:t> </a:t>
            </a:r>
            <a:r>
              <a:rPr sz="2400" dirty="0">
                <a:latin typeface="Carlito"/>
                <a:cs typeface="Carlito"/>
              </a:rPr>
              <a:t>were</a:t>
            </a:r>
            <a:r>
              <a:rPr sz="2400" spc="-80" dirty="0">
                <a:latin typeface="Carlito"/>
                <a:cs typeface="Carlito"/>
              </a:rPr>
              <a:t> </a:t>
            </a:r>
            <a:r>
              <a:rPr sz="2400" spc="-25" dirty="0">
                <a:latin typeface="Carlito"/>
                <a:cs typeface="Carlito"/>
              </a:rPr>
              <a:t>the 	</a:t>
            </a:r>
            <a:r>
              <a:rPr sz="2400" spc="-10" dirty="0">
                <a:latin typeface="Carlito"/>
                <a:cs typeface="Carlito"/>
              </a:rPr>
              <a:t>coordination</a:t>
            </a:r>
            <a:r>
              <a:rPr sz="2400" spc="-70" dirty="0">
                <a:latin typeface="Carlito"/>
                <a:cs typeface="Carlito"/>
              </a:rPr>
              <a:t> </a:t>
            </a:r>
            <a:r>
              <a:rPr sz="2400" spc="-30" dirty="0">
                <a:latin typeface="Carlito"/>
                <a:cs typeface="Carlito"/>
              </a:rPr>
              <a:t>number,</a:t>
            </a:r>
            <a:r>
              <a:rPr sz="2400" spc="-70" dirty="0">
                <a:latin typeface="Carlito"/>
                <a:cs typeface="Carlito"/>
              </a:rPr>
              <a:t> </a:t>
            </a:r>
            <a:r>
              <a:rPr sz="2400" dirty="0">
                <a:latin typeface="Carlito"/>
                <a:cs typeface="Carlito"/>
              </a:rPr>
              <a:t>the</a:t>
            </a:r>
            <a:r>
              <a:rPr sz="2400" spc="-55" dirty="0">
                <a:latin typeface="Carlito"/>
                <a:cs typeface="Carlito"/>
              </a:rPr>
              <a:t> </a:t>
            </a:r>
            <a:r>
              <a:rPr sz="2400" dirty="0">
                <a:latin typeface="Carlito"/>
                <a:cs typeface="Carlito"/>
              </a:rPr>
              <a:t>number</a:t>
            </a:r>
            <a:r>
              <a:rPr sz="2400" spc="-55" dirty="0">
                <a:latin typeface="Carlito"/>
                <a:cs typeface="Carlito"/>
              </a:rPr>
              <a:t> </a:t>
            </a:r>
            <a:r>
              <a:rPr sz="2400" spc="-25" dirty="0">
                <a:latin typeface="Carlito"/>
                <a:cs typeface="Carlito"/>
              </a:rPr>
              <a:t>of 	</a:t>
            </a:r>
            <a:r>
              <a:rPr sz="2400" dirty="0">
                <a:latin typeface="Carlito"/>
                <a:cs typeface="Carlito"/>
              </a:rPr>
              <a:t>atoms</a:t>
            </a:r>
            <a:r>
              <a:rPr sz="2400" spc="-70" dirty="0">
                <a:latin typeface="Carlito"/>
                <a:cs typeface="Carlito"/>
              </a:rPr>
              <a:t> </a:t>
            </a:r>
            <a:r>
              <a:rPr sz="2400" dirty="0">
                <a:latin typeface="Carlito"/>
                <a:cs typeface="Carlito"/>
              </a:rPr>
              <a:t>directly</a:t>
            </a:r>
            <a:r>
              <a:rPr sz="2400" spc="-55" dirty="0">
                <a:latin typeface="Carlito"/>
                <a:cs typeface="Carlito"/>
              </a:rPr>
              <a:t> </a:t>
            </a:r>
            <a:r>
              <a:rPr sz="2400" dirty="0">
                <a:latin typeface="Carlito"/>
                <a:cs typeface="Carlito"/>
              </a:rPr>
              <a:t>bonded</a:t>
            </a:r>
            <a:r>
              <a:rPr sz="2400" spc="-45" dirty="0">
                <a:latin typeface="Carlito"/>
                <a:cs typeface="Carlito"/>
              </a:rPr>
              <a:t> </a:t>
            </a:r>
            <a:r>
              <a:rPr sz="2400" dirty="0">
                <a:latin typeface="Carlito"/>
                <a:cs typeface="Carlito"/>
              </a:rPr>
              <a:t>to</a:t>
            </a:r>
            <a:r>
              <a:rPr sz="2400" spc="-70" dirty="0">
                <a:latin typeface="Carlito"/>
                <a:cs typeface="Carlito"/>
              </a:rPr>
              <a:t> </a:t>
            </a:r>
            <a:r>
              <a:rPr sz="2400" dirty="0">
                <a:latin typeface="Carlito"/>
                <a:cs typeface="Carlito"/>
              </a:rPr>
              <a:t>the</a:t>
            </a:r>
            <a:r>
              <a:rPr sz="2400" spc="-50" dirty="0">
                <a:latin typeface="Carlito"/>
                <a:cs typeface="Carlito"/>
              </a:rPr>
              <a:t> </a:t>
            </a:r>
            <a:r>
              <a:rPr sz="2400" dirty="0">
                <a:latin typeface="Carlito"/>
                <a:cs typeface="Carlito"/>
              </a:rPr>
              <a:t>metal</a:t>
            </a:r>
            <a:r>
              <a:rPr sz="2400" spc="-70" dirty="0">
                <a:latin typeface="Carlito"/>
                <a:cs typeface="Carlito"/>
              </a:rPr>
              <a:t> </a:t>
            </a:r>
            <a:r>
              <a:rPr sz="2400" dirty="0">
                <a:latin typeface="Carlito"/>
                <a:cs typeface="Carlito"/>
              </a:rPr>
              <a:t>(6</a:t>
            </a:r>
            <a:r>
              <a:rPr sz="2400" spc="-65" dirty="0">
                <a:latin typeface="Carlito"/>
                <a:cs typeface="Carlito"/>
              </a:rPr>
              <a:t> </a:t>
            </a:r>
            <a:r>
              <a:rPr sz="2400" spc="-25" dirty="0">
                <a:latin typeface="Carlito"/>
                <a:cs typeface="Carlito"/>
              </a:rPr>
              <a:t>in 	</a:t>
            </a:r>
            <a:r>
              <a:rPr sz="2400" dirty="0">
                <a:latin typeface="Carlito"/>
                <a:cs typeface="Carlito"/>
              </a:rPr>
              <a:t>the</a:t>
            </a:r>
            <a:r>
              <a:rPr sz="2400" spc="-40" dirty="0">
                <a:latin typeface="Carlito"/>
                <a:cs typeface="Carlito"/>
              </a:rPr>
              <a:t> </a:t>
            </a:r>
            <a:r>
              <a:rPr sz="2400" dirty="0">
                <a:latin typeface="Carlito"/>
                <a:cs typeface="Carlito"/>
              </a:rPr>
              <a:t>complex</a:t>
            </a:r>
            <a:r>
              <a:rPr sz="2400" spc="-65" dirty="0">
                <a:latin typeface="Carlito"/>
                <a:cs typeface="Carlito"/>
              </a:rPr>
              <a:t> </a:t>
            </a:r>
            <a:r>
              <a:rPr sz="2400" dirty="0">
                <a:latin typeface="Carlito"/>
                <a:cs typeface="Carlito"/>
              </a:rPr>
              <a:t>at</a:t>
            </a:r>
            <a:r>
              <a:rPr sz="2400" spc="-45" dirty="0">
                <a:latin typeface="Carlito"/>
                <a:cs typeface="Carlito"/>
              </a:rPr>
              <a:t> </a:t>
            </a:r>
            <a:r>
              <a:rPr sz="2400" dirty="0">
                <a:latin typeface="Carlito"/>
                <a:cs typeface="Carlito"/>
              </a:rPr>
              <a:t>the</a:t>
            </a:r>
            <a:r>
              <a:rPr sz="2400" spc="-55" dirty="0">
                <a:latin typeface="Carlito"/>
                <a:cs typeface="Carlito"/>
              </a:rPr>
              <a:t> </a:t>
            </a:r>
            <a:r>
              <a:rPr sz="2400" spc="-10" dirty="0">
                <a:latin typeface="Carlito"/>
                <a:cs typeface="Carlito"/>
              </a:rPr>
              <a:t>right).</a:t>
            </a:r>
            <a:endParaRPr sz="2400">
              <a:latin typeface="Carlito"/>
              <a:cs typeface="Carlito"/>
            </a:endParaRPr>
          </a:p>
          <a:p>
            <a:pPr marL="755015" marR="200025" lvl="1" indent="-285750">
              <a:lnSpc>
                <a:spcPct val="90000"/>
              </a:lnSpc>
              <a:spcBef>
                <a:spcPts val="580"/>
              </a:spcBef>
              <a:buFont typeface="Arial"/>
              <a:buChar char="–"/>
              <a:tabLst>
                <a:tab pos="756285" algn="l"/>
              </a:tabLst>
            </a:pPr>
            <a:r>
              <a:rPr sz="2400" dirty="0">
                <a:latin typeface="Carlito"/>
                <a:cs typeface="Carlito"/>
              </a:rPr>
              <a:t>Primary</a:t>
            </a:r>
            <a:r>
              <a:rPr sz="2400" spc="-105" dirty="0">
                <a:latin typeface="Carlito"/>
                <a:cs typeface="Carlito"/>
              </a:rPr>
              <a:t> </a:t>
            </a:r>
            <a:r>
              <a:rPr sz="2400" dirty="0">
                <a:latin typeface="Carlito"/>
                <a:cs typeface="Carlito"/>
              </a:rPr>
              <a:t>valences</a:t>
            </a:r>
            <a:r>
              <a:rPr sz="2400" spc="-75" dirty="0">
                <a:latin typeface="Carlito"/>
                <a:cs typeface="Carlito"/>
              </a:rPr>
              <a:t> </a:t>
            </a:r>
            <a:r>
              <a:rPr sz="2400" spc="-10" dirty="0">
                <a:latin typeface="Carlito"/>
                <a:cs typeface="Carlito"/>
              </a:rPr>
              <a:t>always</a:t>
            </a:r>
            <a:r>
              <a:rPr sz="2400" spc="-95" dirty="0">
                <a:latin typeface="Carlito"/>
                <a:cs typeface="Carlito"/>
              </a:rPr>
              <a:t> </a:t>
            </a:r>
            <a:r>
              <a:rPr sz="2400" dirty="0">
                <a:latin typeface="Carlito"/>
                <a:cs typeface="Carlito"/>
              </a:rPr>
              <a:t>satisfied</a:t>
            </a:r>
            <a:r>
              <a:rPr sz="2400" spc="-75" dirty="0">
                <a:latin typeface="Carlito"/>
                <a:cs typeface="Carlito"/>
              </a:rPr>
              <a:t> </a:t>
            </a:r>
            <a:r>
              <a:rPr sz="2400" spc="-25" dirty="0">
                <a:latin typeface="Carlito"/>
                <a:cs typeface="Carlito"/>
              </a:rPr>
              <a:t>by 	</a:t>
            </a:r>
            <a:r>
              <a:rPr sz="2400" spc="-10" dirty="0">
                <a:latin typeface="Carlito"/>
                <a:cs typeface="Carlito"/>
              </a:rPr>
              <a:t>negative</a:t>
            </a:r>
            <a:r>
              <a:rPr sz="2400" spc="-65" dirty="0">
                <a:latin typeface="Carlito"/>
                <a:cs typeface="Carlito"/>
              </a:rPr>
              <a:t> </a:t>
            </a:r>
            <a:r>
              <a:rPr sz="2400" dirty="0">
                <a:latin typeface="Carlito"/>
                <a:cs typeface="Carlito"/>
              </a:rPr>
              <a:t>ions</a:t>
            </a:r>
            <a:r>
              <a:rPr sz="2400" spc="-75" dirty="0">
                <a:latin typeface="Carlito"/>
                <a:cs typeface="Carlito"/>
              </a:rPr>
              <a:t> </a:t>
            </a:r>
            <a:r>
              <a:rPr sz="2400" dirty="0">
                <a:latin typeface="Carlito"/>
                <a:cs typeface="Carlito"/>
              </a:rPr>
              <a:t>while</a:t>
            </a:r>
            <a:r>
              <a:rPr sz="2400" spc="-60" dirty="0">
                <a:latin typeface="Carlito"/>
                <a:cs typeface="Carlito"/>
              </a:rPr>
              <a:t> </a:t>
            </a:r>
            <a:r>
              <a:rPr sz="2400" dirty="0">
                <a:latin typeface="Carlito"/>
                <a:cs typeface="Carlito"/>
              </a:rPr>
              <a:t>secondary</a:t>
            </a:r>
            <a:r>
              <a:rPr sz="2400" spc="-75" dirty="0">
                <a:latin typeface="Carlito"/>
                <a:cs typeface="Carlito"/>
              </a:rPr>
              <a:t> </a:t>
            </a:r>
            <a:r>
              <a:rPr sz="2400" spc="-10" dirty="0">
                <a:latin typeface="Carlito"/>
                <a:cs typeface="Carlito"/>
              </a:rPr>
              <a:t>valence 	</a:t>
            </a:r>
            <a:r>
              <a:rPr sz="2400" dirty="0">
                <a:latin typeface="Carlito"/>
                <a:cs typeface="Carlito"/>
              </a:rPr>
              <a:t>satisfy</a:t>
            </a:r>
            <a:r>
              <a:rPr sz="2400" spc="-45" dirty="0">
                <a:latin typeface="Carlito"/>
                <a:cs typeface="Carlito"/>
              </a:rPr>
              <a:t> </a:t>
            </a:r>
            <a:r>
              <a:rPr sz="2400" dirty="0">
                <a:latin typeface="Carlito"/>
                <a:cs typeface="Carlito"/>
              </a:rPr>
              <a:t>by</a:t>
            </a:r>
            <a:r>
              <a:rPr sz="2400" spc="-55" dirty="0">
                <a:latin typeface="Carlito"/>
                <a:cs typeface="Carlito"/>
              </a:rPr>
              <a:t> </a:t>
            </a:r>
            <a:r>
              <a:rPr sz="2400" dirty="0">
                <a:latin typeface="Carlito"/>
                <a:cs typeface="Carlito"/>
              </a:rPr>
              <a:t>either</a:t>
            </a:r>
            <a:r>
              <a:rPr sz="2400" spc="-45" dirty="0">
                <a:latin typeface="Carlito"/>
                <a:cs typeface="Carlito"/>
              </a:rPr>
              <a:t> </a:t>
            </a:r>
            <a:r>
              <a:rPr sz="2400" spc="-10" dirty="0">
                <a:latin typeface="Carlito"/>
                <a:cs typeface="Carlito"/>
              </a:rPr>
              <a:t>negative</a:t>
            </a:r>
            <a:r>
              <a:rPr sz="2400" spc="-45" dirty="0">
                <a:latin typeface="Carlito"/>
                <a:cs typeface="Carlito"/>
              </a:rPr>
              <a:t> </a:t>
            </a:r>
            <a:r>
              <a:rPr sz="2400" dirty="0">
                <a:latin typeface="Carlito"/>
                <a:cs typeface="Carlito"/>
              </a:rPr>
              <a:t>ions</a:t>
            </a:r>
            <a:r>
              <a:rPr sz="2400" spc="-55" dirty="0">
                <a:latin typeface="Carlito"/>
                <a:cs typeface="Carlito"/>
              </a:rPr>
              <a:t> </a:t>
            </a:r>
            <a:r>
              <a:rPr sz="2400" dirty="0">
                <a:latin typeface="Carlito"/>
                <a:cs typeface="Carlito"/>
              </a:rPr>
              <a:t>or</a:t>
            </a:r>
            <a:r>
              <a:rPr sz="2400" spc="-40" dirty="0">
                <a:latin typeface="Carlito"/>
                <a:cs typeface="Carlito"/>
              </a:rPr>
              <a:t> </a:t>
            </a:r>
            <a:r>
              <a:rPr sz="2400" spc="-10" dirty="0">
                <a:latin typeface="Carlito"/>
                <a:cs typeface="Carlito"/>
              </a:rPr>
              <a:t>neutral 	molecules</a:t>
            </a:r>
            <a:r>
              <a:rPr sz="2200" spc="-10" dirty="0">
                <a:latin typeface="Carlito"/>
                <a:cs typeface="Carlito"/>
              </a:rPr>
              <a:t>.</a:t>
            </a:r>
            <a:endParaRPr sz="2200">
              <a:latin typeface="Carlito"/>
              <a:cs typeface="Carlito"/>
            </a:endParaRPr>
          </a:p>
        </p:txBody>
      </p:sp>
      <p:pic>
        <p:nvPicPr>
          <p:cNvPr id="3" name="object 3"/>
          <p:cNvPicPr/>
          <p:nvPr/>
        </p:nvPicPr>
        <p:blipFill>
          <a:blip r:embed="rId2" cstate="print"/>
          <a:stretch>
            <a:fillRect/>
          </a:stretch>
        </p:blipFill>
        <p:spPr>
          <a:xfrm>
            <a:off x="6454431" y="1985772"/>
            <a:ext cx="2459444" cy="3119628"/>
          </a:xfrm>
          <a:prstGeom prst="rect">
            <a:avLst/>
          </a:prstGeom>
        </p:spPr>
      </p:pic>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2700">
              <a:lnSpc>
                <a:spcPts val="1430"/>
              </a:lnSpc>
            </a:pPr>
            <a:r>
              <a:rPr spc="-25" dirty="0"/>
              <a:t>25</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26440" y="773938"/>
            <a:ext cx="7710805" cy="1691005"/>
          </a:xfrm>
          <a:prstGeom prst="rect">
            <a:avLst/>
          </a:prstGeom>
        </p:spPr>
        <p:txBody>
          <a:bodyPr vert="horz" wrap="square" lIns="0" tIns="13335" rIns="0" bIns="0" rtlCol="0">
            <a:spAutoFit/>
          </a:bodyPr>
          <a:lstStyle/>
          <a:p>
            <a:pPr marL="393700" marR="55880" indent="-343535">
              <a:lnSpc>
                <a:spcPct val="100000"/>
              </a:lnSpc>
              <a:spcBef>
                <a:spcPts val="105"/>
              </a:spcBef>
              <a:buFont typeface="Arial"/>
              <a:buChar char="•"/>
              <a:tabLst>
                <a:tab pos="393700" algn="l"/>
              </a:tabLst>
            </a:pPr>
            <a:r>
              <a:rPr sz="2600" dirty="0">
                <a:latin typeface="Carlito"/>
                <a:cs typeface="Carlito"/>
              </a:rPr>
              <a:t>The</a:t>
            </a:r>
            <a:r>
              <a:rPr sz="2600" spc="-70" dirty="0">
                <a:latin typeface="Carlito"/>
                <a:cs typeface="Carlito"/>
              </a:rPr>
              <a:t> </a:t>
            </a:r>
            <a:r>
              <a:rPr sz="2600" dirty="0">
                <a:latin typeface="Carlito"/>
                <a:cs typeface="Carlito"/>
              </a:rPr>
              <a:t>central</a:t>
            </a:r>
            <a:r>
              <a:rPr sz="2600" spc="-75" dirty="0">
                <a:latin typeface="Carlito"/>
                <a:cs typeface="Carlito"/>
              </a:rPr>
              <a:t> </a:t>
            </a:r>
            <a:r>
              <a:rPr sz="2600" dirty="0">
                <a:latin typeface="Carlito"/>
                <a:cs typeface="Carlito"/>
              </a:rPr>
              <a:t>metal</a:t>
            </a:r>
            <a:r>
              <a:rPr sz="2600" spc="-45" dirty="0">
                <a:latin typeface="Carlito"/>
                <a:cs typeface="Carlito"/>
              </a:rPr>
              <a:t> </a:t>
            </a:r>
            <a:r>
              <a:rPr sz="2600" dirty="0">
                <a:latin typeface="Carlito"/>
                <a:cs typeface="Carlito"/>
              </a:rPr>
              <a:t>and</a:t>
            </a:r>
            <a:r>
              <a:rPr sz="2600" spc="-60" dirty="0">
                <a:latin typeface="Carlito"/>
                <a:cs typeface="Carlito"/>
              </a:rPr>
              <a:t> </a:t>
            </a:r>
            <a:r>
              <a:rPr sz="2600" dirty="0">
                <a:latin typeface="Carlito"/>
                <a:cs typeface="Carlito"/>
              </a:rPr>
              <a:t>the</a:t>
            </a:r>
            <a:r>
              <a:rPr sz="2600" spc="-60" dirty="0">
                <a:latin typeface="Carlito"/>
                <a:cs typeface="Carlito"/>
              </a:rPr>
              <a:t> </a:t>
            </a:r>
            <a:r>
              <a:rPr sz="2600" dirty="0">
                <a:latin typeface="Carlito"/>
                <a:cs typeface="Carlito"/>
              </a:rPr>
              <a:t>ligands</a:t>
            </a:r>
            <a:r>
              <a:rPr sz="2600" spc="-70" dirty="0">
                <a:latin typeface="Carlito"/>
                <a:cs typeface="Carlito"/>
              </a:rPr>
              <a:t> </a:t>
            </a:r>
            <a:r>
              <a:rPr sz="2600" dirty="0">
                <a:latin typeface="Carlito"/>
                <a:cs typeface="Carlito"/>
              </a:rPr>
              <a:t>directly</a:t>
            </a:r>
            <a:r>
              <a:rPr sz="2600" spc="-60" dirty="0">
                <a:latin typeface="Carlito"/>
                <a:cs typeface="Carlito"/>
              </a:rPr>
              <a:t> </a:t>
            </a:r>
            <a:r>
              <a:rPr sz="2600" dirty="0">
                <a:latin typeface="Carlito"/>
                <a:cs typeface="Carlito"/>
              </a:rPr>
              <a:t>bonded</a:t>
            </a:r>
            <a:r>
              <a:rPr sz="2600" spc="-75" dirty="0">
                <a:latin typeface="Carlito"/>
                <a:cs typeface="Carlito"/>
              </a:rPr>
              <a:t> </a:t>
            </a:r>
            <a:r>
              <a:rPr sz="2600" dirty="0">
                <a:latin typeface="Carlito"/>
                <a:cs typeface="Carlito"/>
              </a:rPr>
              <a:t>to</a:t>
            </a:r>
            <a:r>
              <a:rPr sz="2600" spc="-55" dirty="0">
                <a:latin typeface="Carlito"/>
                <a:cs typeface="Carlito"/>
              </a:rPr>
              <a:t> </a:t>
            </a:r>
            <a:r>
              <a:rPr sz="2600" spc="-25" dirty="0">
                <a:latin typeface="Carlito"/>
                <a:cs typeface="Carlito"/>
              </a:rPr>
              <a:t>it </a:t>
            </a:r>
            <a:r>
              <a:rPr sz="2600" dirty="0">
                <a:latin typeface="Carlito"/>
                <a:cs typeface="Carlito"/>
              </a:rPr>
              <a:t>make</a:t>
            </a:r>
            <a:r>
              <a:rPr sz="2600" spc="-50" dirty="0">
                <a:latin typeface="Carlito"/>
                <a:cs typeface="Carlito"/>
              </a:rPr>
              <a:t> </a:t>
            </a:r>
            <a:r>
              <a:rPr sz="2600" dirty="0">
                <a:latin typeface="Carlito"/>
                <a:cs typeface="Carlito"/>
              </a:rPr>
              <a:t>up</a:t>
            </a:r>
            <a:r>
              <a:rPr sz="2600" spc="-50" dirty="0">
                <a:latin typeface="Carlito"/>
                <a:cs typeface="Carlito"/>
              </a:rPr>
              <a:t> </a:t>
            </a:r>
            <a:r>
              <a:rPr sz="2600" dirty="0">
                <a:latin typeface="Carlito"/>
                <a:cs typeface="Carlito"/>
              </a:rPr>
              <a:t>the</a:t>
            </a:r>
            <a:r>
              <a:rPr sz="2600" spc="-50" dirty="0">
                <a:latin typeface="Carlito"/>
                <a:cs typeface="Carlito"/>
              </a:rPr>
              <a:t> </a:t>
            </a:r>
            <a:r>
              <a:rPr sz="2600" spc="-10" dirty="0">
                <a:solidFill>
                  <a:srgbClr val="00187C"/>
                </a:solidFill>
                <a:latin typeface="Carlito"/>
                <a:cs typeface="Carlito"/>
              </a:rPr>
              <a:t>coordination</a:t>
            </a:r>
            <a:r>
              <a:rPr sz="2600" spc="-40" dirty="0">
                <a:solidFill>
                  <a:srgbClr val="00187C"/>
                </a:solidFill>
                <a:latin typeface="Carlito"/>
                <a:cs typeface="Carlito"/>
              </a:rPr>
              <a:t> </a:t>
            </a:r>
            <a:r>
              <a:rPr sz="2600" dirty="0">
                <a:solidFill>
                  <a:srgbClr val="00187C"/>
                </a:solidFill>
                <a:latin typeface="Carlito"/>
                <a:cs typeface="Carlito"/>
              </a:rPr>
              <a:t>sphere</a:t>
            </a:r>
            <a:r>
              <a:rPr sz="2600" spc="-60" dirty="0">
                <a:solidFill>
                  <a:srgbClr val="00187C"/>
                </a:solidFill>
                <a:latin typeface="Carlito"/>
                <a:cs typeface="Carlito"/>
              </a:rPr>
              <a:t> </a:t>
            </a:r>
            <a:r>
              <a:rPr sz="2600" dirty="0">
                <a:latin typeface="Carlito"/>
                <a:cs typeface="Carlito"/>
              </a:rPr>
              <a:t>of</a:t>
            </a:r>
            <a:r>
              <a:rPr sz="2600" spc="-35" dirty="0">
                <a:latin typeface="Carlito"/>
                <a:cs typeface="Carlito"/>
              </a:rPr>
              <a:t> </a:t>
            </a:r>
            <a:r>
              <a:rPr sz="2600" dirty="0">
                <a:latin typeface="Carlito"/>
                <a:cs typeface="Carlito"/>
              </a:rPr>
              <a:t>the</a:t>
            </a:r>
            <a:r>
              <a:rPr sz="2600" spc="-65" dirty="0">
                <a:latin typeface="Carlito"/>
                <a:cs typeface="Carlito"/>
              </a:rPr>
              <a:t> </a:t>
            </a:r>
            <a:r>
              <a:rPr sz="2600" spc="-10" dirty="0">
                <a:latin typeface="Carlito"/>
                <a:cs typeface="Carlito"/>
              </a:rPr>
              <a:t>complex.</a:t>
            </a:r>
            <a:endParaRPr sz="2600">
              <a:latin typeface="Carlito"/>
              <a:cs typeface="Carlito"/>
            </a:endParaRPr>
          </a:p>
          <a:p>
            <a:pPr marL="393700" marR="71755" indent="-343535">
              <a:lnSpc>
                <a:spcPts val="3080"/>
              </a:lnSpc>
              <a:spcBef>
                <a:spcPts val="805"/>
              </a:spcBef>
              <a:buFont typeface="Arial"/>
              <a:buChar char="•"/>
              <a:tabLst>
                <a:tab pos="393700" algn="l"/>
              </a:tabLst>
            </a:pPr>
            <a:r>
              <a:rPr sz="2600" dirty="0">
                <a:latin typeface="Carlito"/>
                <a:cs typeface="Carlito"/>
              </a:rPr>
              <a:t>In</a:t>
            </a:r>
            <a:r>
              <a:rPr sz="2600" spc="-45" dirty="0">
                <a:latin typeface="Carlito"/>
                <a:cs typeface="Carlito"/>
              </a:rPr>
              <a:t> </a:t>
            </a:r>
            <a:r>
              <a:rPr sz="2600" dirty="0">
                <a:latin typeface="Carlito"/>
                <a:cs typeface="Carlito"/>
              </a:rPr>
              <a:t>CoCl</a:t>
            </a:r>
            <a:r>
              <a:rPr sz="2550" baseline="-21241" dirty="0">
                <a:latin typeface="Carlito"/>
                <a:cs typeface="Carlito"/>
              </a:rPr>
              <a:t>3</a:t>
            </a:r>
            <a:r>
              <a:rPr sz="2550" spc="-22" baseline="-21241" dirty="0">
                <a:latin typeface="Carlito"/>
                <a:cs typeface="Carlito"/>
              </a:rPr>
              <a:t> </a:t>
            </a:r>
            <a:r>
              <a:rPr sz="2600" spc="-780" dirty="0">
                <a:latin typeface="AoyagiKouzanFontT"/>
                <a:cs typeface="AoyagiKouzanFontT"/>
              </a:rPr>
              <a:t>∙</a:t>
            </a:r>
            <a:r>
              <a:rPr sz="2600" spc="-730" dirty="0">
                <a:latin typeface="AoyagiKouzanFontT"/>
                <a:cs typeface="AoyagiKouzanFontT"/>
              </a:rPr>
              <a:t> </a:t>
            </a:r>
            <a:r>
              <a:rPr sz="2600" dirty="0">
                <a:latin typeface="Carlito"/>
                <a:cs typeface="Carlito"/>
              </a:rPr>
              <a:t>6</a:t>
            </a:r>
            <a:r>
              <a:rPr sz="2600" spc="-20" dirty="0">
                <a:latin typeface="Carlito"/>
                <a:cs typeface="Carlito"/>
              </a:rPr>
              <a:t> </a:t>
            </a:r>
            <a:r>
              <a:rPr sz="2600" dirty="0">
                <a:latin typeface="Carlito"/>
                <a:cs typeface="Carlito"/>
              </a:rPr>
              <a:t>NH</a:t>
            </a:r>
            <a:r>
              <a:rPr sz="2550" baseline="-21241" dirty="0">
                <a:latin typeface="Carlito"/>
                <a:cs typeface="Carlito"/>
              </a:rPr>
              <a:t>3</a:t>
            </a:r>
            <a:r>
              <a:rPr sz="2600" dirty="0">
                <a:latin typeface="Carlito"/>
                <a:cs typeface="Carlito"/>
              </a:rPr>
              <a:t>,</a:t>
            </a:r>
            <a:r>
              <a:rPr sz="2600" spc="-15" dirty="0">
                <a:latin typeface="Carlito"/>
                <a:cs typeface="Carlito"/>
              </a:rPr>
              <a:t> </a:t>
            </a:r>
            <a:r>
              <a:rPr sz="2600" dirty="0">
                <a:latin typeface="Carlito"/>
                <a:cs typeface="Carlito"/>
              </a:rPr>
              <a:t>all</a:t>
            </a:r>
            <a:r>
              <a:rPr sz="2600" spc="-20" dirty="0">
                <a:latin typeface="Carlito"/>
                <a:cs typeface="Carlito"/>
              </a:rPr>
              <a:t> </a:t>
            </a:r>
            <a:r>
              <a:rPr sz="2600" dirty="0">
                <a:latin typeface="Carlito"/>
                <a:cs typeface="Carlito"/>
              </a:rPr>
              <a:t>six</a:t>
            </a:r>
            <a:r>
              <a:rPr sz="2600" spc="-30" dirty="0">
                <a:latin typeface="Carlito"/>
                <a:cs typeface="Carlito"/>
              </a:rPr>
              <a:t> </a:t>
            </a:r>
            <a:r>
              <a:rPr sz="2600" dirty="0">
                <a:latin typeface="Carlito"/>
                <a:cs typeface="Carlito"/>
              </a:rPr>
              <a:t>of</a:t>
            </a:r>
            <a:r>
              <a:rPr sz="2600" spc="-25" dirty="0">
                <a:latin typeface="Carlito"/>
                <a:cs typeface="Carlito"/>
              </a:rPr>
              <a:t> </a:t>
            </a:r>
            <a:r>
              <a:rPr sz="2600" dirty="0">
                <a:latin typeface="Carlito"/>
                <a:cs typeface="Carlito"/>
              </a:rPr>
              <a:t>the</a:t>
            </a:r>
            <a:r>
              <a:rPr sz="2600" spc="-30" dirty="0">
                <a:latin typeface="Carlito"/>
                <a:cs typeface="Carlito"/>
              </a:rPr>
              <a:t> </a:t>
            </a:r>
            <a:r>
              <a:rPr sz="2600" dirty="0">
                <a:latin typeface="Carlito"/>
                <a:cs typeface="Carlito"/>
              </a:rPr>
              <a:t>ligands</a:t>
            </a:r>
            <a:r>
              <a:rPr sz="2600" spc="-30" dirty="0">
                <a:latin typeface="Carlito"/>
                <a:cs typeface="Carlito"/>
              </a:rPr>
              <a:t> </a:t>
            </a:r>
            <a:r>
              <a:rPr sz="2600" dirty="0">
                <a:latin typeface="Carlito"/>
                <a:cs typeface="Carlito"/>
              </a:rPr>
              <a:t>are</a:t>
            </a:r>
            <a:r>
              <a:rPr sz="2600" spc="-30" dirty="0">
                <a:latin typeface="Carlito"/>
                <a:cs typeface="Carlito"/>
              </a:rPr>
              <a:t> </a:t>
            </a:r>
            <a:r>
              <a:rPr sz="2600" dirty="0">
                <a:latin typeface="Carlito"/>
                <a:cs typeface="Carlito"/>
              </a:rPr>
              <a:t>NH</a:t>
            </a:r>
            <a:r>
              <a:rPr sz="2550" baseline="-21241" dirty="0">
                <a:latin typeface="Carlito"/>
                <a:cs typeface="Carlito"/>
              </a:rPr>
              <a:t>3</a:t>
            </a:r>
            <a:r>
              <a:rPr sz="2550" spc="277" baseline="-21241" dirty="0">
                <a:latin typeface="Carlito"/>
                <a:cs typeface="Carlito"/>
              </a:rPr>
              <a:t> </a:t>
            </a:r>
            <a:r>
              <a:rPr sz="2600" dirty="0">
                <a:latin typeface="Carlito"/>
                <a:cs typeface="Carlito"/>
              </a:rPr>
              <a:t>and</a:t>
            </a:r>
            <a:r>
              <a:rPr sz="2600" spc="-15" dirty="0">
                <a:latin typeface="Carlito"/>
                <a:cs typeface="Carlito"/>
              </a:rPr>
              <a:t> </a:t>
            </a:r>
            <a:r>
              <a:rPr sz="2600" dirty="0">
                <a:latin typeface="Carlito"/>
                <a:cs typeface="Carlito"/>
              </a:rPr>
              <a:t>the</a:t>
            </a:r>
            <a:r>
              <a:rPr sz="2600" spc="-40" dirty="0">
                <a:latin typeface="Carlito"/>
                <a:cs typeface="Carlito"/>
              </a:rPr>
              <a:t> </a:t>
            </a:r>
            <a:r>
              <a:rPr sz="2600" spc="-50" dirty="0">
                <a:latin typeface="Carlito"/>
                <a:cs typeface="Carlito"/>
              </a:rPr>
              <a:t>3 </a:t>
            </a:r>
            <a:r>
              <a:rPr sz="2600" dirty="0">
                <a:latin typeface="Carlito"/>
                <a:cs typeface="Carlito"/>
              </a:rPr>
              <a:t>chloride</a:t>
            </a:r>
            <a:r>
              <a:rPr sz="2600" spc="-35" dirty="0">
                <a:latin typeface="Carlito"/>
                <a:cs typeface="Carlito"/>
              </a:rPr>
              <a:t> </a:t>
            </a:r>
            <a:r>
              <a:rPr sz="2600" dirty="0">
                <a:latin typeface="Carlito"/>
                <a:cs typeface="Carlito"/>
              </a:rPr>
              <a:t>ions</a:t>
            </a:r>
            <a:r>
              <a:rPr sz="2600" spc="-40" dirty="0">
                <a:latin typeface="Carlito"/>
                <a:cs typeface="Carlito"/>
              </a:rPr>
              <a:t> </a:t>
            </a:r>
            <a:r>
              <a:rPr sz="2600" dirty="0">
                <a:latin typeface="Carlito"/>
                <a:cs typeface="Carlito"/>
              </a:rPr>
              <a:t>are</a:t>
            </a:r>
            <a:r>
              <a:rPr sz="2600" spc="-25" dirty="0">
                <a:latin typeface="Carlito"/>
                <a:cs typeface="Carlito"/>
              </a:rPr>
              <a:t> </a:t>
            </a:r>
            <a:r>
              <a:rPr sz="2600" dirty="0">
                <a:latin typeface="Carlito"/>
                <a:cs typeface="Carlito"/>
              </a:rPr>
              <a:t>outside</a:t>
            </a:r>
            <a:r>
              <a:rPr sz="2600" spc="-50" dirty="0">
                <a:latin typeface="Carlito"/>
                <a:cs typeface="Carlito"/>
              </a:rPr>
              <a:t> </a:t>
            </a:r>
            <a:r>
              <a:rPr sz="2600" dirty="0">
                <a:latin typeface="Carlito"/>
                <a:cs typeface="Carlito"/>
              </a:rPr>
              <a:t>the</a:t>
            </a:r>
            <a:r>
              <a:rPr sz="2600" spc="-35" dirty="0">
                <a:latin typeface="Carlito"/>
                <a:cs typeface="Carlito"/>
              </a:rPr>
              <a:t> </a:t>
            </a:r>
            <a:r>
              <a:rPr sz="2600" spc="-10" dirty="0">
                <a:latin typeface="Carlito"/>
                <a:cs typeface="Carlito"/>
              </a:rPr>
              <a:t>coordination</a:t>
            </a:r>
            <a:r>
              <a:rPr sz="2600" spc="-30" dirty="0">
                <a:latin typeface="Carlito"/>
                <a:cs typeface="Carlito"/>
              </a:rPr>
              <a:t> </a:t>
            </a:r>
            <a:r>
              <a:rPr sz="2600" spc="-10" dirty="0">
                <a:latin typeface="Carlito"/>
                <a:cs typeface="Carlito"/>
              </a:rPr>
              <a:t>sphere.</a:t>
            </a:r>
            <a:endParaRPr sz="2600">
              <a:latin typeface="Carlito"/>
              <a:cs typeface="Carlito"/>
            </a:endParaRPr>
          </a:p>
        </p:txBody>
      </p:sp>
      <p:sp>
        <p:nvSpPr>
          <p:cNvPr id="3" name="object 3"/>
          <p:cNvSpPr/>
          <p:nvPr/>
        </p:nvSpPr>
        <p:spPr>
          <a:xfrm>
            <a:off x="1636177" y="3947006"/>
            <a:ext cx="28575" cy="541020"/>
          </a:xfrm>
          <a:custGeom>
            <a:avLst/>
            <a:gdLst/>
            <a:ahLst/>
            <a:cxnLst/>
            <a:rect l="l" t="t" r="r" b="b"/>
            <a:pathLst>
              <a:path w="28575" h="541020">
                <a:moveTo>
                  <a:pt x="28307" y="0"/>
                </a:moveTo>
                <a:lnTo>
                  <a:pt x="0" y="0"/>
                </a:lnTo>
                <a:lnTo>
                  <a:pt x="0" y="540986"/>
                </a:lnTo>
                <a:lnTo>
                  <a:pt x="28307" y="540986"/>
                </a:lnTo>
                <a:lnTo>
                  <a:pt x="28307" y="0"/>
                </a:lnTo>
                <a:close/>
              </a:path>
            </a:pathLst>
          </a:custGeom>
          <a:solidFill>
            <a:srgbClr val="000000"/>
          </a:solidFill>
        </p:spPr>
        <p:txBody>
          <a:bodyPr wrap="square" lIns="0" tIns="0" rIns="0" bIns="0" rtlCol="0"/>
          <a:lstStyle/>
          <a:p>
            <a:endParaRPr/>
          </a:p>
        </p:txBody>
      </p:sp>
      <p:sp>
        <p:nvSpPr>
          <p:cNvPr id="4" name="object 4"/>
          <p:cNvSpPr/>
          <p:nvPr/>
        </p:nvSpPr>
        <p:spPr>
          <a:xfrm>
            <a:off x="1636177" y="4834694"/>
            <a:ext cx="28575" cy="602615"/>
          </a:xfrm>
          <a:custGeom>
            <a:avLst/>
            <a:gdLst/>
            <a:ahLst/>
            <a:cxnLst/>
            <a:rect l="l" t="t" r="r" b="b"/>
            <a:pathLst>
              <a:path w="28575" h="602614">
                <a:moveTo>
                  <a:pt x="28307" y="0"/>
                </a:moveTo>
                <a:lnTo>
                  <a:pt x="0" y="0"/>
                </a:lnTo>
                <a:lnTo>
                  <a:pt x="0" y="602231"/>
                </a:lnTo>
                <a:lnTo>
                  <a:pt x="28307" y="602231"/>
                </a:lnTo>
                <a:lnTo>
                  <a:pt x="28307" y="0"/>
                </a:lnTo>
                <a:close/>
              </a:path>
            </a:pathLst>
          </a:custGeom>
          <a:solidFill>
            <a:srgbClr val="000000"/>
          </a:solidFill>
        </p:spPr>
        <p:txBody>
          <a:bodyPr wrap="square" lIns="0" tIns="0" rIns="0" bIns="0" rtlCol="0"/>
          <a:lstStyle/>
          <a:p>
            <a:endParaRPr/>
          </a:p>
        </p:txBody>
      </p:sp>
      <p:sp>
        <p:nvSpPr>
          <p:cNvPr id="5" name="object 5"/>
          <p:cNvSpPr/>
          <p:nvPr/>
        </p:nvSpPr>
        <p:spPr>
          <a:xfrm>
            <a:off x="971603" y="4739370"/>
            <a:ext cx="474980" cy="248285"/>
          </a:xfrm>
          <a:custGeom>
            <a:avLst/>
            <a:gdLst/>
            <a:ahLst/>
            <a:cxnLst/>
            <a:rect l="l" t="t" r="r" b="b"/>
            <a:pathLst>
              <a:path w="474980" h="248285">
                <a:moveTo>
                  <a:pt x="467694" y="0"/>
                </a:moveTo>
                <a:lnTo>
                  <a:pt x="0" y="72750"/>
                </a:lnTo>
                <a:lnTo>
                  <a:pt x="45618" y="247719"/>
                </a:lnTo>
                <a:lnTo>
                  <a:pt x="474870" y="26707"/>
                </a:lnTo>
                <a:lnTo>
                  <a:pt x="467694" y="0"/>
                </a:lnTo>
                <a:close/>
              </a:path>
            </a:pathLst>
          </a:custGeom>
          <a:solidFill>
            <a:srgbClr val="000000"/>
          </a:solidFill>
        </p:spPr>
        <p:txBody>
          <a:bodyPr wrap="square" lIns="0" tIns="0" rIns="0" bIns="0" rtlCol="0"/>
          <a:lstStyle/>
          <a:p>
            <a:endParaRPr/>
          </a:p>
        </p:txBody>
      </p:sp>
      <p:sp>
        <p:nvSpPr>
          <p:cNvPr id="6" name="object 6"/>
          <p:cNvSpPr/>
          <p:nvPr/>
        </p:nvSpPr>
        <p:spPr>
          <a:xfrm>
            <a:off x="1857969" y="4743523"/>
            <a:ext cx="471170" cy="255270"/>
          </a:xfrm>
          <a:custGeom>
            <a:avLst/>
            <a:gdLst/>
            <a:ahLst/>
            <a:cxnLst/>
            <a:rect l="l" t="t" r="r" b="b"/>
            <a:pathLst>
              <a:path w="471169" h="255270">
                <a:moveTo>
                  <a:pt x="6773" y="0"/>
                </a:moveTo>
                <a:lnTo>
                  <a:pt x="0" y="30383"/>
                </a:lnTo>
                <a:lnTo>
                  <a:pt x="418252" y="255072"/>
                </a:lnTo>
                <a:lnTo>
                  <a:pt x="471151" y="79645"/>
                </a:lnTo>
                <a:lnTo>
                  <a:pt x="6773" y="0"/>
                </a:lnTo>
                <a:close/>
              </a:path>
            </a:pathLst>
          </a:custGeom>
          <a:solidFill>
            <a:srgbClr val="000000"/>
          </a:solidFill>
        </p:spPr>
        <p:txBody>
          <a:bodyPr wrap="square" lIns="0" tIns="0" rIns="0" bIns="0" rtlCol="0"/>
          <a:lstStyle/>
          <a:p>
            <a:endParaRPr/>
          </a:p>
        </p:txBody>
      </p:sp>
      <p:grpSp>
        <p:nvGrpSpPr>
          <p:cNvPr id="7" name="object 7"/>
          <p:cNvGrpSpPr/>
          <p:nvPr/>
        </p:nvGrpSpPr>
        <p:grpSpPr>
          <a:xfrm>
            <a:off x="1840232" y="4350779"/>
            <a:ext cx="499745" cy="278130"/>
            <a:chOff x="1840232" y="4350779"/>
            <a:chExt cx="499745" cy="278130"/>
          </a:xfrm>
        </p:grpSpPr>
        <p:sp>
          <p:nvSpPr>
            <p:cNvPr id="8" name="object 8"/>
            <p:cNvSpPr/>
            <p:nvPr/>
          </p:nvSpPr>
          <p:spPr>
            <a:xfrm>
              <a:off x="1860728" y="4609776"/>
              <a:ext cx="7620" cy="15240"/>
            </a:xfrm>
            <a:custGeom>
              <a:avLst/>
              <a:gdLst/>
              <a:ahLst/>
              <a:cxnLst/>
              <a:rect l="l" t="t" r="r" b="b"/>
              <a:pathLst>
                <a:path w="7619" h="15239">
                  <a:moveTo>
                    <a:pt x="0" y="0"/>
                  </a:moveTo>
                  <a:lnTo>
                    <a:pt x="7175" y="15182"/>
                  </a:lnTo>
                </a:path>
              </a:pathLst>
            </a:custGeom>
            <a:ln w="3436">
              <a:solidFill>
                <a:srgbClr val="000000"/>
              </a:solidFill>
            </a:ln>
          </p:spPr>
          <p:txBody>
            <a:bodyPr wrap="square" lIns="0" tIns="0" rIns="0" bIns="0" rtlCol="0"/>
            <a:lstStyle/>
            <a:p>
              <a:endParaRPr/>
            </a:p>
          </p:txBody>
        </p:sp>
        <p:sp>
          <p:nvSpPr>
            <p:cNvPr id="9" name="object 9"/>
            <p:cNvSpPr/>
            <p:nvPr/>
          </p:nvSpPr>
          <p:spPr>
            <a:xfrm>
              <a:off x="1840232" y="4594803"/>
              <a:ext cx="35560" cy="34290"/>
            </a:xfrm>
            <a:custGeom>
              <a:avLst/>
              <a:gdLst/>
              <a:ahLst/>
              <a:cxnLst/>
              <a:rect l="l" t="t" r="r" b="b"/>
              <a:pathLst>
                <a:path w="35560" h="34289">
                  <a:moveTo>
                    <a:pt x="28300" y="0"/>
                  </a:moveTo>
                  <a:lnTo>
                    <a:pt x="0" y="7829"/>
                  </a:lnTo>
                  <a:lnTo>
                    <a:pt x="7175" y="34079"/>
                  </a:lnTo>
                  <a:lnTo>
                    <a:pt x="35074" y="26707"/>
                  </a:lnTo>
                  <a:lnTo>
                    <a:pt x="28300" y="0"/>
                  </a:lnTo>
                  <a:close/>
                </a:path>
              </a:pathLst>
            </a:custGeom>
            <a:solidFill>
              <a:srgbClr val="000000"/>
            </a:solidFill>
          </p:spPr>
          <p:txBody>
            <a:bodyPr wrap="square" lIns="0" tIns="0" rIns="0" bIns="0" rtlCol="0"/>
            <a:lstStyle/>
            <a:p>
              <a:endParaRPr/>
            </a:p>
          </p:txBody>
        </p:sp>
        <p:sp>
          <p:nvSpPr>
            <p:cNvPr id="10" name="object 10"/>
            <p:cNvSpPr/>
            <p:nvPr/>
          </p:nvSpPr>
          <p:spPr>
            <a:xfrm>
              <a:off x="1927402" y="4567410"/>
              <a:ext cx="18415" cy="46355"/>
            </a:xfrm>
            <a:custGeom>
              <a:avLst/>
              <a:gdLst/>
              <a:ahLst/>
              <a:cxnLst/>
              <a:rect l="l" t="t" r="r" b="b"/>
              <a:pathLst>
                <a:path w="18414" h="46354">
                  <a:moveTo>
                    <a:pt x="0" y="0"/>
                  </a:moveTo>
                  <a:lnTo>
                    <a:pt x="17807" y="46042"/>
                  </a:lnTo>
                </a:path>
              </a:pathLst>
            </a:custGeom>
            <a:ln w="3420">
              <a:solidFill>
                <a:srgbClr val="000000"/>
              </a:solidFill>
            </a:ln>
          </p:spPr>
          <p:txBody>
            <a:bodyPr wrap="square" lIns="0" tIns="0" rIns="0" bIns="0" rtlCol="0"/>
            <a:lstStyle/>
            <a:p>
              <a:endParaRPr/>
            </a:p>
          </p:txBody>
        </p:sp>
        <p:sp>
          <p:nvSpPr>
            <p:cNvPr id="11" name="object 11"/>
            <p:cNvSpPr/>
            <p:nvPr/>
          </p:nvSpPr>
          <p:spPr>
            <a:xfrm>
              <a:off x="1906975" y="4552913"/>
              <a:ext cx="45720" cy="65405"/>
            </a:xfrm>
            <a:custGeom>
              <a:avLst/>
              <a:gdLst/>
              <a:ahLst/>
              <a:cxnLst/>
              <a:rect l="l" t="t" r="r" b="b"/>
              <a:pathLst>
                <a:path w="45719" h="65404">
                  <a:moveTo>
                    <a:pt x="28282" y="0"/>
                  </a:moveTo>
                  <a:lnTo>
                    <a:pt x="0" y="7353"/>
                  </a:lnTo>
                  <a:lnTo>
                    <a:pt x="17807" y="64920"/>
                  </a:lnTo>
                  <a:lnTo>
                    <a:pt x="45566" y="57091"/>
                  </a:lnTo>
                  <a:lnTo>
                    <a:pt x="28282" y="0"/>
                  </a:lnTo>
                  <a:close/>
                </a:path>
              </a:pathLst>
            </a:custGeom>
            <a:solidFill>
              <a:srgbClr val="000000"/>
            </a:solidFill>
          </p:spPr>
          <p:txBody>
            <a:bodyPr wrap="square" lIns="0" tIns="0" rIns="0" bIns="0" rtlCol="0"/>
            <a:lstStyle/>
            <a:p>
              <a:endParaRPr/>
            </a:p>
          </p:txBody>
        </p:sp>
        <p:pic>
          <p:nvPicPr>
            <p:cNvPr id="12" name="object 12"/>
            <p:cNvPicPr/>
            <p:nvPr/>
          </p:nvPicPr>
          <p:blipFill>
            <a:blip r:embed="rId2" cstate="print"/>
            <a:stretch>
              <a:fillRect/>
            </a:stretch>
          </p:blipFill>
          <p:spPr>
            <a:xfrm>
              <a:off x="1977508" y="4350779"/>
              <a:ext cx="362088" cy="255530"/>
            </a:xfrm>
            <a:prstGeom prst="rect">
              <a:avLst/>
            </a:prstGeom>
          </p:spPr>
        </p:pic>
      </p:grpSp>
      <p:grpSp>
        <p:nvGrpSpPr>
          <p:cNvPr id="13" name="object 13"/>
          <p:cNvGrpSpPr/>
          <p:nvPr/>
        </p:nvGrpSpPr>
        <p:grpSpPr>
          <a:xfrm>
            <a:off x="961041" y="4358608"/>
            <a:ext cx="485775" cy="271780"/>
            <a:chOff x="961041" y="4358608"/>
            <a:chExt cx="485775" cy="271780"/>
          </a:xfrm>
        </p:grpSpPr>
        <p:sp>
          <p:nvSpPr>
            <p:cNvPr id="14" name="object 14"/>
            <p:cNvSpPr/>
            <p:nvPr/>
          </p:nvSpPr>
          <p:spPr>
            <a:xfrm>
              <a:off x="1431896" y="4609776"/>
              <a:ext cx="7620" cy="19050"/>
            </a:xfrm>
            <a:custGeom>
              <a:avLst/>
              <a:gdLst/>
              <a:ahLst/>
              <a:cxnLst/>
              <a:rect l="l" t="t" r="r" b="b"/>
              <a:pathLst>
                <a:path w="7619" h="19050">
                  <a:moveTo>
                    <a:pt x="0" y="18878"/>
                  </a:moveTo>
                  <a:lnTo>
                    <a:pt x="7192" y="0"/>
                  </a:lnTo>
                </a:path>
              </a:pathLst>
            </a:custGeom>
            <a:ln w="3419">
              <a:solidFill>
                <a:srgbClr val="000000"/>
              </a:solidFill>
            </a:ln>
          </p:spPr>
          <p:txBody>
            <a:bodyPr wrap="square" lIns="0" tIns="0" rIns="0" bIns="0" rtlCol="0"/>
            <a:lstStyle/>
            <a:p>
              <a:endParaRPr/>
            </a:p>
          </p:txBody>
        </p:sp>
        <p:sp>
          <p:nvSpPr>
            <p:cNvPr id="15" name="object 15"/>
            <p:cNvSpPr/>
            <p:nvPr/>
          </p:nvSpPr>
          <p:spPr>
            <a:xfrm>
              <a:off x="1411417" y="4591127"/>
              <a:ext cx="35560" cy="38100"/>
            </a:xfrm>
            <a:custGeom>
              <a:avLst/>
              <a:gdLst/>
              <a:ahLst/>
              <a:cxnLst/>
              <a:rect l="l" t="t" r="r" b="b"/>
              <a:pathLst>
                <a:path w="35559" h="38100">
                  <a:moveTo>
                    <a:pt x="6756" y="0"/>
                  </a:moveTo>
                  <a:lnTo>
                    <a:pt x="0" y="30383"/>
                  </a:lnTo>
                  <a:lnTo>
                    <a:pt x="27881" y="37756"/>
                  </a:lnTo>
                  <a:lnTo>
                    <a:pt x="35056" y="7353"/>
                  </a:lnTo>
                  <a:lnTo>
                    <a:pt x="6756" y="0"/>
                  </a:lnTo>
                  <a:close/>
                </a:path>
              </a:pathLst>
            </a:custGeom>
            <a:solidFill>
              <a:srgbClr val="000000"/>
            </a:solidFill>
          </p:spPr>
          <p:txBody>
            <a:bodyPr wrap="square" lIns="0" tIns="0" rIns="0" bIns="0" rtlCol="0"/>
            <a:lstStyle/>
            <a:p>
              <a:endParaRPr/>
            </a:p>
          </p:txBody>
        </p:sp>
        <p:sp>
          <p:nvSpPr>
            <p:cNvPr id="16" name="object 16"/>
            <p:cNvSpPr/>
            <p:nvPr/>
          </p:nvSpPr>
          <p:spPr>
            <a:xfrm>
              <a:off x="1357959" y="4571544"/>
              <a:ext cx="17780" cy="45720"/>
            </a:xfrm>
            <a:custGeom>
              <a:avLst/>
              <a:gdLst/>
              <a:ahLst/>
              <a:cxnLst/>
              <a:rect l="l" t="t" r="r" b="b"/>
              <a:pathLst>
                <a:path w="17780" h="45720">
                  <a:moveTo>
                    <a:pt x="0" y="45585"/>
                  </a:moveTo>
                  <a:lnTo>
                    <a:pt x="17755" y="0"/>
                  </a:lnTo>
                </a:path>
              </a:pathLst>
            </a:custGeom>
            <a:ln w="3420">
              <a:solidFill>
                <a:srgbClr val="000000"/>
              </a:solidFill>
            </a:ln>
          </p:spPr>
          <p:txBody>
            <a:bodyPr wrap="square" lIns="0" tIns="0" rIns="0" bIns="0" rtlCol="0"/>
            <a:lstStyle/>
            <a:p>
              <a:endParaRPr/>
            </a:p>
          </p:txBody>
        </p:sp>
        <p:sp>
          <p:nvSpPr>
            <p:cNvPr id="17" name="object 17"/>
            <p:cNvSpPr/>
            <p:nvPr/>
          </p:nvSpPr>
          <p:spPr>
            <a:xfrm>
              <a:off x="1337480" y="4552913"/>
              <a:ext cx="42545" cy="65405"/>
            </a:xfrm>
            <a:custGeom>
              <a:avLst/>
              <a:gdLst/>
              <a:ahLst/>
              <a:cxnLst/>
              <a:rect l="l" t="t" r="r" b="b"/>
              <a:pathLst>
                <a:path w="42544" h="65404">
                  <a:moveTo>
                    <a:pt x="13931" y="0"/>
                  </a:moveTo>
                  <a:lnTo>
                    <a:pt x="0" y="57091"/>
                  </a:lnTo>
                  <a:lnTo>
                    <a:pt x="27881" y="64920"/>
                  </a:lnTo>
                  <a:lnTo>
                    <a:pt x="42249" y="7353"/>
                  </a:lnTo>
                  <a:lnTo>
                    <a:pt x="13931" y="0"/>
                  </a:lnTo>
                  <a:close/>
                </a:path>
              </a:pathLst>
            </a:custGeom>
            <a:solidFill>
              <a:srgbClr val="000000"/>
            </a:solidFill>
          </p:spPr>
          <p:txBody>
            <a:bodyPr wrap="square" lIns="0" tIns="0" rIns="0" bIns="0" rtlCol="0"/>
            <a:lstStyle/>
            <a:p>
              <a:endParaRPr/>
            </a:p>
          </p:txBody>
        </p:sp>
        <p:pic>
          <p:nvPicPr>
            <p:cNvPr id="18" name="object 18"/>
            <p:cNvPicPr/>
            <p:nvPr/>
          </p:nvPicPr>
          <p:blipFill>
            <a:blip r:embed="rId3" cstate="print"/>
            <a:stretch>
              <a:fillRect/>
            </a:stretch>
          </p:blipFill>
          <p:spPr>
            <a:xfrm>
              <a:off x="961041" y="4358608"/>
              <a:ext cx="351927" cy="252874"/>
            </a:xfrm>
            <a:prstGeom prst="rect">
              <a:avLst/>
            </a:prstGeom>
          </p:spPr>
        </p:pic>
      </p:grpSp>
      <p:sp>
        <p:nvSpPr>
          <p:cNvPr id="19" name="object 19"/>
          <p:cNvSpPr/>
          <p:nvPr/>
        </p:nvSpPr>
        <p:spPr>
          <a:xfrm>
            <a:off x="215772" y="3497647"/>
            <a:ext cx="144145" cy="2499360"/>
          </a:xfrm>
          <a:custGeom>
            <a:avLst/>
            <a:gdLst/>
            <a:ahLst/>
            <a:cxnLst/>
            <a:rect l="l" t="t" r="r" b="b"/>
            <a:pathLst>
              <a:path w="144145" h="2499360">
                <a:moveTo>
                  <a:pt x="144069" y="0"/>
                </a:moveTo>
                <a:lnTo>
                  <a:pt x="0" y="0"/>
                </a:lnTo>
                <a:lnTo>
                  <a:pt x="0" y="2499140"/>
                </a:lnTo>
                <a:lnTo>
                  <a:pt x="144069" y="2499140"/>
                </a:lnTo>
              </a:path>
            </a:pathLst>
          </a:custGeom>
          <a:ln w="28315">
            <a:solidFill>
              <a:srgbClr val="000000"/>
            </a:solidFill>
          </a:ln>
        </p:spPr>
        <p:txBody>
          <a:bodyPr wrap="square" lIns="0" tIns="0" rIns="0" bIns="0" rtlCol="0"/>
          <a:lstStyle/>
          <a:p>
            <a:endParaRPr/>
          </a:p>
        </p:txBody>
      </p:sp>
      <p:sp>
        <p:nvSpPr>
          <p:cNvPr id="20" name="object 20"/>
          <p:cNvSpPr/>
          <p:nvPr/>
        </p:nvSpPr>
        <p:spPr>
          <a:xfrm>
            <a:off x="2884650" y="3497647"/>
            <a:ext cx="144145" cy="2499360"/>
          </a:xfrm>
          <a:custGeom>
            <a:avLst/>
            <a:gdLst/>
            <a:ahLst/>
            <a:cxnLst/>
            <a:rect l="l" t="t" r="r" b="b"/>
            <a:pathLst>
              <a:path w="144144" h="2499360">
                <a:moveTo>
                  <a:pt x="0" y="0"/>
                </a:moveTo>
                <a:lnTo>
                  <a:pt x="144032" y="0"/>
                </a:lnTo>
                <a:lnTo>
                  <a:pt x="144032" y="2499140"/>
                </a:lnTo>
                <a:lnTo>
                  <a:pt x="0" y="2499140"/>
                </a:lnTo>
              </a:path>
            </a:pathLst>
          </a:custGeom>
          <a:ln w="28315">
            <a:solidFill>
              <a:srgbClr val="000000"/>
            </a:solidFill>
          </a:ln>
        </p:spPr>
        <p:txBody>
          <a:bodyPr wrap="square" lIns="0" tIns="0" rIns="0" bIns="0" rtlCol="0"/>
          <a:lstStyle/>
          <a:p>
            <a:endParaRPr/>
          </a:p>
        </p:txBody>
      </p:sp>
      <p:sp>
        <p:nvSpPr>
          <p:cNvPr id="21" name="object 21"/>
          <p:cNvSpPr txBox="1"/>
          <p:nvPr/>
        </p:nvSpPr>
        <p:spPr>
          <a:xfrm>
            <a:off x="1524560" y="3587243"/>
            <a:ext cx="594360" cy="391795"/>
          </a:xfrm>
          <a:prstGeom prst="rect">
            <a:avLst/>
          </a:prstGeom>
        </p:spPr>
        <p:txBody>
          <a:bodyPr vert="horz" wrap="square" lIns="0" tIns="12700" rIns="0" bIns="0" rtlCol="0">
            <a:spAutoFit/>
          </a:bodyPr>
          <a:lstStyle/>
          <a:p>
            <a:pPr marL="38100">
              <a:lnSpc>
                <a:spcPct val="100000"/>
              </a:lnSpc>
              <a:spcBef>
                <a:spcPts val="100"/>
              </a:spcBef>
            </a:pPr>
            <a:r>
              <a:rPr sz="2400" spc="-75" dirty="0">
                <a:latin typeface="Arial"/>
                <a:cs typeface="Arial"/>
              </a:rPr>
              <a:t>NH</a:t>
            </a:r>
            <a:r>
              <a:rPr sz="2850" spc="-112" baseline="-11695" dirty="0">
                <a:latin typeface="Arial"/>
                <a:cs typeface="Arial"/>
              </a:rPr>
              <a:t>3</a:t>
            </a:r>
            <a:endParaRPr sz="2850" baseline="-11695">
              <a:latin typeface="Arial"/>
              <a:cs typeface="Arial"/>
            </a:endParaRPr>
          </a:p>
        </p:txBody>
      </p:sp>
      <p:sp>
        <p:nvSpPr>
          <p:cNvPr id="22" name="object 22"/>
          <p:cNvSpPr txBox="1"/>
          <p:nvPr/>
        </p:nvSpPr>
        <p:spPr>
          <a:xfrm>
            <a:off x="1468848" y="4471235"/>
            <a:ext cx="373380" cy="391795"/>
          </a:xfrm>
          <a:prstGeom prst="rect">
            <a:avLst/>
          </a:prstGeom>
        </p:spPr>
        <p:txBody>
          <a:bodyPr vert="horz" wrap="square" lIns="0" tIns="12700" rIns="0" bIns="0" rtlCol="0">
            <a:spAutoFit/>
          </a:bodyPr>
          <a:lstStyle/>
          <a:p>
            <a:pPr marL="12700">
              <a:lnSpc>
                <a:spcPct val="100000"/>
              </a:lnSpc>
              <a:spcBef>
                <a:spcPts val="100"/>
              </a:spcBef>
            </a:pPr>
            <a:r>
              <a:rPr sz="2400" spc="-150" dirty="0">
                <a:latin typeface="Arial"/>
                <a:cs typeface="Arial"/>
              </a:rPr>
              <a:t>Co</a:t>
            </a:r>
            <a:endParaRPr sz="2400">
              <a:latin typeface="Arial"/>
              <a:cs typeface="Arial"/>
            </a:endParaRPr>
          </a:p>
        </p:txBody>
      </p:sp>
      <p:sp>
        <p:nvSpPr>
          <p:cNvPr id="23" name="object 23"/>
          <p:cNvSpPr txBox="1"/>
          <p:nvPr/>
        </p:nvSpPr>
        <p:spPr>
          <a:xfrm>
            <a:off x="1524560" y="5416014"/>
            <a:ext cx="594360" cy="391795"/>
          </a:xfrm>
          <a:prstGeom prst="rect">
            <a:avLst/>
          </a:prstGeom>
        </p:spPr>
        <p:txBody>
          <a:bodyPr vert="horz" wrap="square" lIns="0" tIns="12700" rIns="0" bIns="0" rtlCol="0">
            <a:spAutoFit/>
          </a:bodyPr>
          <a:lstStyle/>
          <a:p>
            <a:pPr marL="38100">
              <a:lnSpc>
                <a:spcPct val="100000"/>
              </a:lnSpc>
              <a:spcBef>
                <a:spcPts val="100"/>
              </a:spcBef>
            </a:pPr>
            <a:r>
              <a:rPr sz="2400" spc="-75" dirty="0">
                <a:latin typeface="Arial"/>
                <a:cs typeface="Arial"/>
              </a:rPr>
              <a:t>NH</a:t>
            </a:r>
            <a:r>
              <a:rPr sz="2850" spc="-112" baseline="-11695" dirty="0">
                <a:latin typeface="Arial"/>
                <a:cs typeface="Arial"/>
              </a:rPr>
              <a:t>3</a:t>
            </a:r>
            <a:endParaRPr sz="2850" baseline="-11695">
              <a:latin typeface="Arial"/>
              <a:cs typeface="Arial"/>
            </a:endParaRPr>
          </a:p>
        </p:txBody>
      </p:sp>
      <p:sp>
        <p:nvSpPr>
          <p:cNvPr id="24" name="object 24"/>
          <p:cNvSpPr txBox="1"/>
          <p:nvPr/>
        </p:nvSpPr>
        <p:spPr>
          <a:xfrm>
            <a:off x="388485" y="4037211"/>
            <a:ext cx="598805" cy="1107440"/>
          </a:xfrm>
          <a:prstGeom prst="rect">
            <a:avLst/>
          </a:prstGeom>
        </p:spPr>
        <p:txBody>
          <a:bodyPr vert="horz" wrap="square" lIns="0" tIns="12700" rIns="0" bIns="0" rtlCol="0">
            <a:spAutoFit/>
          </a:bodyPr>
          <a:lstStyle/>
          <a:p>
            <a:pPr marL="38100" marR="30480" indent="3810">
              <a:lnSpc>
                <a:spcPct val="147900"/>
              </a:lnSpc>
              <a:spcBef>
                <a:spcPts val="100"/>
              </a:spcBef>
            </a:pPr>
            <a:r>
              <a:rPr sz="3600" spc="-254" baseline="-2314" dirty="0">
                <a:latin typeface="Arial"/>
                <a:cs typeface="Arial"/>
              </a:rPr>
              <a:t>H</a:t>
            </a:r>
            <a:r>
              <a:rPr sz="2850" spc="-254" baseline="-14619" dirty="0">
                <a:latin typeface="Arial"/>
                <a:cs typeface="Arial"/>
              </a:rPr>
              <a:t>3</a:t>
            </a:r>
            <a:r>
              <a:rPr sz="2400" spc="-170" dirty="0">
                <a:latin typeface="Arial"/>
                <a:cs typeface="Arial"/>
              </a:rPr>
              <a:t>N </a:t>
            </a:r>
            <a:r>
              <a:rPr sz="3600" spc="-240" baseline="-2314" dirty="0">
                <a:latin typeface="Arial"/>
                <a:cs typeface="Arial"/>
              </a:rPr>
              <a:t>H</a:t>
            </a:r>
            <a:r>
              <a:rPr sz="2850" spc="-240" baseline="-14619" dirty="0">
                <a:latin typeface="Arial"/>
                <a:cs typeface="Arial"/>
              </a:rPr>
              <a:t>3</a:t>
            </a:r>
            <a:r>
              <a:rPr sz="2400" spc="-160" dirty="0">
                <a:latin typeface="Arial"/>
                <a:cs typeface="Arial"/>
              </a:rPr>
              <a:t>N</a:t>
            </a:r>
            <a:endParaRPr sz="2400">
              <a:latin typeface="Arial"/>
              <a:cs typeface="Arial"/>
            </a:endParaRPr>
          </a:p>
        </p:txBody>
      </p:sp>
      <p:sp>
        <p:nvSpPr>
          <p:cNvPr id="25" name="object 25"/>
          <p:cNvSpPr txBox="1"/>
          <p:nvPr/>
        </p:nvSpPr>
        <p:spPr>
          <a:xfrm>
            <a:off x="2325938" y="4026181"/>
            <a:ext cx="598805" cy="1145540"/>
          </a:xfrm>
          <a:prstGeom prst="rect">
            <a:avLst/>
          </a:prstGeom>
        </p:spPr>
        <p:txBody>
          <a:bodyPr vert="horz" wrap="square" lIns="0" tIns="206375" rIns="0" bIns="0" rtlCol="0">
            <a:spAutoFit/>
          </a:bodyPr>
          <a:lstStyle/>
          <a:p>
            <a:pPr marL="38100">
              <a:lnSpc>
                <a:spcPct val="100000"/>
              </a:lnSpc>
              <a:spcBef>
                <a:spcPts val="1625"/>
              </a:spcBef>
            </a:pPr>
            <a:r>
              <a:rPr sz="2400" spc="-65" dirty="0">
                <a:latin typeface="Arial"/>
                <a:cs typeface="Arial"/>
              </a:rPr>
              <a:t>NH</a:t>
            </a:r>
            <a:r>
              <a:rPr sz="2850" spc="-97" baseline="-11695" dirty="0">
                <a:latin typeface="Arial"/>
                <a:cs typeface="Arial"/>
              </a:rPr>
              <a:t>3</a:t>
            </a:r>
            <a:endParaRPr sz="2850" baseline="-11695">
              <a:latin typeface="Arial"/>
              <a:cs typeface="Arial"/>
            </a:endParaRPr>
          </a:p>
          <a:p>
            <a:pPr marL="41910">
              <a:lnSpc>
                <a:spcPct val="100000"/>
              </a:lnSpc>
              <a:spcBef>
                <a:spcPts val="1530"/>
              </a:spcBef>
            </a:pPr>
            <a:r>
              <a:rPr sz="2400" spc="-75" dirty="0">
                <a:latin typeface="Arial"/>
                <a:cs typeface="Arial"/>
              </a:rPr>
              <a:t>NH</a:t>
            </a:r>
            <a:r>
              <a:rPr sz="2850" spc="-112" baseline="-11695" dirty="0">
                <a:latin typeface="Arial"/>
                <a:cs typeface="Arial"/>
              </a:rPr>
              <a:t>3</a:t>
            </a:r>
            <a:endParaRPr sz="2850" baseline="-11695">
              <a:latin typeface="Arial"/>
              <a:cs typeface="Arial"/>
            </a:endParaRPr>
          </a:p>
        </p:txBody>
      </p:sp>
      <p:sp>
        <p:nvSpPr>
          <p:cNvPr id="26" name="object 26"/>
          <p:cNvSpPr txBox="1"/>
          <p:nvPr/>
        </p:nvSpPr>
        <p:spPr>
          <a:xfrm>
            <a:off x="3170664" y="3469326"/>
            <a:ext cx="350520" cy="391795"/>
          </a:xfrm>
          <a:prstGeom prst="rect">
            <a:avLst/>
          </a:prstGeom>
        </p:spPr>
        <p:txBody>
          <a:bodyPr vert="horz" wrap="square" lIns="0" tIns="12700" rIns="0" bIns="0" rtlCol="0">
            <a:spAutoFit/>
          </a:bodyPr>
          <a:lstStyle/>
          <a:p>
            <a:pPr marL="12700">
              <a:lnSpc>
                <a:spcPct val="100000"/>
              </a:lnSpc>
              <a:spcBef>
                <a:spcPts val="100"/>
              </a:spcBef>
            </a:pPr>
            <a:r>
              <a:rPr sz="2400" spc="-70" dirty="0">
                <a:latin typeface="Arial"/>
                <a:cs typeface="Arial"/>
              </a:rPr>
              <a:t>3+</a:t>
            </a:r>
            <a:endParaRPr sz="2400">
              <a:latin typeface="Arial"/>
              <a:cs typeface="Arial"/>
            </a:endParaRPr>
          </a:p>
        </p:txBody>
      </p:sp>
      <p:pic>
        <p:nvPicPr>
          <p:cNvPr id="27" name="object 27"/>
          <p:cNvPicPr/>
          <p:nvPr/>
        </p:nvPicPr>
        <p:blipFill>
          <a:blip r:embed="rId4" cstate="print"/>
          <a:stretch>
            <a:fillRect/>
          </a:stretch>
        </p:blipFill>
        <p:spPr>
          <a:xfrm>
            <a:off x="6248400" y="3200400"/>
            <a:ext cx="2590800" cy="2667000"/>
          </a:xfrm>
          <a:prstGeom prst="rect">
            <a:avLst/>
          </a:prstGeom>
        </p:spPr>
      </p:pic>
      <p:pic>
        <p:nvPicPr>
          <p:cNvPr id="28" name="object 28"/>
          <p:cNvPicPr/>
          <p:nvPr/>
        </p:nvPicPr>
        <p:blipFill>
          <a:blip r:embed="rId5" cstate="print"/>
          <a:stretch>
            <a:fillRect/>
          </a:stretch>
        </p:blipFill>
        <p:spPr>
          <a:xfrm>
            <a:off x="3657600" y="3200400"/>
            <a:ext cx="2438400" cy="2667000"/>
          </a:xfrm>
          <a:prstGeom prst="rect">
            <a:avLst/>
          </a:prstGeom>
        </p:spPr>
      </p:pic>
      <p:sp>
        <p:nvSpPr>
          <p:cNvPr id="29" name="object 29"/>
          <p:cNvSpPr txBox="1">
            <a:spLocks noGrp="1"/>
          </p:cNvSpPr>
          <p:nvPr>
            <p:ph type="sldNum" sz="quarter" idx="7"/>
          </p:nvPr>
        </p:nvSpPr>
        <p:spPr>
          <a:prstGeom prst="rect">
            <a:avLst/>
          </a:prstGeom>
        </p:spPr>
        <p:txBody>
          <a:bodyPr vert="horz" wrap="square" lIns="0" tIns="0" rIns="0" bIns="0" rtlCol="0">
            <a:spAutoFit/>
          </a:bodyPr>
          <a:lstStyle/>
          <a:p>
            <a:pPr marL="12700">
              <a:lnSpc>
                <a:spcPts val="1430"/>
              </a:lnSpc>
            </a:pPr>
            <a:r>
              <a:rPr spc="-25" dirty="0"/>
              <a:t>26</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12700">
              <a:lnSpc>
                <a:spcPts val="1430"/>
              </a:lnSpc>
            </a:pPr>
            <a:r>
              <a:rPr spc="-25" dirty="0"/>
              <a:t>27</a:t>
            </a:r>
          </a:p>
        </p:txBody>
      </p:sp>
      <p:sp>
        <p:nvSpPr>
          <p:cNvPr id="2" name="object 2"/>
          <p:cNvSpPr txBox="1"/>
          <p:nvPr/>
        </p:nvSpPr>
        <p:spPr>
          <a:xfrm>
            <a:off x="205740" y="924813"/>
            <a:ext cx="8582025" cy="4805045"/>
          </a:xfrm>
          <a:prstGeom prst="rect">
            <a:avLst/>
          </a:prstGeom>
        </p:spPr>
        <p:txBody>
          <a:bodyPr vert="horz" wrap="square" lIns="0" tIns="93980" rIns="0" bIns="0" rtlCol="0">
            <a:spAutoFit/>
          </a:bodyPr>
          <a:lstStyle/>
          <a:p>
            <a:pPr marL="381000" marR="30480" algn="just">
              <a:lnSpc>
                <a:spcPts val="2690"/>
              </a:lnSpc>
              <a:spcBef>
                <a:spcPts val="740"/>
              </a:spcBef>
            </a:pPr>
            <a:r>
              <a:rPr sz="2800" spc="-15" dirty="0">
                <a:latin typeface="Carlito"/>
                <a:cs typeface="Carlito"/>
              </a:rPr>
              <a:t>In</a:t>
            </a:r>
            <a:r>
              <a:rPr sz="2800" spc="45" dirty="0">
                <a:latin typeface="Carlito"/>
                <a:cs typeface="Carlito"/>
              </a:rPr>
              <a:t> </a:t>
            </a:r>
            <a:r>
              <a:rPr sz="2800" spc="-5" dirty="0">
                <a:latin typeface="Carlito"/>
                <a:cs typeface="Carlito"/>
              </a:rPr>
              <a:t>CoCl</a:t>
            </a:r>
            <a:r>
              <a:rPr sz="2775" spc="-7" baseline="-21021" dirty="0">
                <a:latin typeface="Carlito"/>
                <a:cs typeface="Carlito"/>
              </a:rPr>
              <a:t>3</a:t>
            </a:r>
            <a:r>
              <a:rPr sz="2775" spc="15" baseline="-21021" dirty="0">
                <a:latin typeface="Carlito"/>
                <a:cs typeface="Carlito"/>
              </a:rPr>
              <a:t> </a:t>
            </a:r>
            <a:r>
              <a:rPr sz="2800" spc="-840" dirty="0">
                <a:latin typeface="AoyagiKouzanFontT"/>
                <a:cs typeface="AoyagiKouzanFontT"/>
              </a:rPr>
              <a:t>∙</a:t>
            </a:r>
            <a:r>
              <a:rPr sz="2800" spc="-710" dirty="0">
                <a:latin typeface="AoyagiKouzanFontT"/>
                <a:cs typeface="AoyagiKouzanFontT"/>
              </a:rPr>
              <a:t> </a:t>
            </a:r>
            <a:r>
              <a:rPr sz="2800" spc="-15" dirty="0">
                <a:latin typeface="Carlito"/>
                <a:cs typeface="Carlito"/>
              </a:rPr>
              <a:t>5</a:t>
            </a:r>
            <a:r>
              <a:rPr sz="2800" spc="60" dirty="0">
                <a:latin typeface="Carlito"/>
                <a:cs typeface="Carlito"/>
              </a:rPr>
              <a:t> </a:t>
            </a:r>
            <a:r>
              <a:rPr sz="2800" spc="-10" dirty="0">
                <a:latin typeface="Carlito"/>
                <a:cs typeface="Carlito"/>
              </a:rPr>
              <a:t>NH</a:t>
            </a:r>
            <a:r>
              <a:rPr sz="2775" spc="-15" baseline="-21021" dirty="0">
                <a:latin typeface="Carlito"/>
                <a:cs typeface="Carlito"/>
              </a:rPr>
              <a:t>3</a:t>
            </a:r>
            <a:r>
              <a:rPr sz="2775" spc="397" baseline="-21021" dirty="0">
                <a:latin typeface="Carlito"/>
                <a:cs typeface="Carlito"/>
              </a:rPr>
              <a:t> </a:t>
            </a:r>
            <a:r>
              <a:rPr sz="2800" spc="-15" dirty="0">
                <a:latin typeface="Carlito"/>
                <a:cs typeface="Carlito"/>
              </a:rPr>
              <a:t>the</a:t>
            </a:r>
            <a:r>
              <a:rPr sz="2800" spc="50" dirty="0">
                <a:latin typeface="Carlito"/>
                <a:cs typeface="Carlito"/>
              </a:rPr>
              <a:t> </a:t>
            </a:r>
            <a:r>
              <a:rPr sz="2800" dirty="0">
                <a:latin typeface="Carlito"/>
                <a:cs typeface="Carlito"/>
              </a:rPr>
              <a:t>fi</a:t>
            </a:r>
            <a:r>
              <a:rPr sz="2800" spc="-25" dirty="0">
                <a:latin typeface="Carlito"/>
                <a:cs typeface="Carlito"/>
              </a:rPr>
              <a:t>v</a:t>
            </a:r>
            <a:r>
              <a:rPr sz="2800" dirty="0">
                <a:latin typeface="Carlito"/>
                <a:cs typeface="Carlito"/>
              </a:rPr>
              <a:t>e</a:t>
            </a:r>
            <a:r>
              <a:rPr sz="2800" spc="45" dirty="0">
                <a:latin typeface="Carlito"/>
                <a:cs typeface="Carlito"/>
              </a:rPr>
              <a:t> </a:t>
            </a:r>
            <a:r>
              <a:rPr sz="2800" spc="-10" dirty="0">
                <a:latin typeface="Carlito"/>
                <a:cs typeface="Carlito"/>
              </a:rPr>
              <a:t>NH</a:t>
            </a:r>
            <a:r>
              <a:rPr sz="2775" spc="-15" baseline="-21021" dirty="0">
                <a:latin typeface="Carlito"/>
                <a:cs typeface="Carlito"/>
              </a:rPr>
              <a:t>3</a:t>
            </a:r>
            <a:r>
              <a:rPr sz="2775" spc="397" baseline="-21021" dirty="0">
                <a:latin typeface="Carlito"/>
                <a:cs typeface="Carlito"/>
              </a:rPr>
              <a:t> </a:t>
            </a:r>
            <a:r>
              <a:rPr sz="2800" spc="-25" dirty="0">
                <a:latin typeface="Carlito"/>
                <a:cs typeface="Carlito"/>
              </a:rPr>
              <a:t>groups</a:t>
            </a:r>
            <a:r>
              <a:rPr sz="2800" spc="65" dirty="0">
                <a:latin typeface="Carlito"/>
                <a:cs typeface="Carlito"/>
              </a:rPr>
              <a:t> </a:t>
            </a:r>
            <a:r>
              <a:rPr sz="2800" spc="-15" dirty="0">
                <a:latin typeface="Carlito"/>
                <a:cs typeface="Carlito"/>
              </a:rPr>
              <a:t>and</a:t>
            </a:r>
            <a:r>
              <a:rPr sz="2800" spc="45" dirty="0">
                <a:latin typeface="Carlito"/>
                <a:cs typeface="Carlito"/>
              </a:rPr>
              <a:t> </a:t>
            </a:r>
            <a:r>
              <a:rPr sz="2800" spc="-20" dirty="0">
                <a:latin typeface="Carlito"/>
                <a:cs typeface="Carlito"/>
              </a:rPr>
              <a:t>one</a:t>
            </a:r>
            <a:r>
              <a:rPr sz="2800" spc="25" dirty="0">
                <a:latin typeface="Carlito"/>
                <a:cs typeface="Carlito"/>
              </a:rPr>
              <a:t> </a:t>
            </a:r>
            <a:r>
              <a:rPr sz="2800" spc="-15" dirty="0">
                <a:latin typeface="Carlito"/>
                <a:cs typeface="Carlito"/>
              </a:rPr>
              <a:t>chlorine</a:t>
            </a:r>
            <a:r>
              <a:rPr sz="2800" spc="-5" dirty="0">
                <a:latin typeface="Carlito"/>
                <a:cs typeface="Carlito"/>
              </a:rPr>
              <a:t> </a:t>
            </a:r>
            <a:r>
              <a:rPr sz="2800" dirty="0">
                <a:latin typeface="Carlito"/>
                <a:cs typeface="Carlito"/>
              </a:rPr>
              <a:t>a</a:t>
            </a:r>
            <a:r>
              <a:rPr sz="2800" spc="-60" dirty="0">
                <a:latin typeface="Carlito"/>
                <a:cs typeface="Carlito"/>
              </a:rPr>
              <a:t>r</a:t>
            </a:r>
            <a:r>
              <a:rPr sz="2800" dirty="0">
                <a:latin typeface="Carlito"/>
                <a:cs typeface="Carlito"/>
              </a:rPr>
              <a:t>e </a:t>
            </a:r>
            <a:r>
              <a:rPr sz="2800" spc="-20" dirty="0">
                <a:latin typeface="Carlito"/>
                <a:cs typeface="Carlito"/>
              </a:rPr>
              <a:t>bonded</a:t>
            </a:r>
            <a:r>
              <a:rPr sz="2800" spc="370" dirty="0">
                <a:latin typeface="Carlito"/>
                <a:cs typeface="Carlito"/>
              </a:rPr>
              <a:t> </a:t>
            </a:r>
            <a:r>
              <a:rPr sz="2800" spc="-30" dirty="0">
                <a:latin typeface="Carlito"/>
                <a:cs typeface="Carlito"/>
              </a:rPr>
              <a:t>to</a:t>
            </a:r>
            <a:r>
              <a:rPr sz="2800" spc="355" dirty="0">
                <a:latin typeface="Carlito"/>
                <a:cs typeface="Carlito"/>
              </a:rPr>
              <a:t> </a:t>
            </a:r>
            <a:r>
              <a:rPr sz="2800" spc="-15" dirty="0">
                <a:latin typeface="Carlito"/>
                <a:cs typeface="Carlito"/>
              </a:rPr>
              <a:t>the</a:t>
            </a:r>
            <a:r>
              <a:rPr sz="2800" spc="350" dirty="0">
                <a:latin typeface="Carlito"/>
                <a:cs typeface="Carlito"/>
              </a:rPr>
              <a:t> </a:t>
            </a:r>
            <a:r>
              <a:rPr sz="2800" spc="-15" dirty="0">
                <a:latin typeface="Carlito"/>
                <a:cs typeface="Carlito"/>
              </a:rPr>
              <a:t>cobalt,</a:t>
            </a:r>
            <a:r>
              <a:rPr sz="2800" spc="345" dirty="0">
                <a:latin typeface="Carlito"/>
                <a:cs typeface="Carlito"/>
              </a:rPr>
              <a:t> </a:t>
            </a:r>
            <a:r>
              <a:rPr sz="2800" spc="-15" dirty="0">
                <a:latin typeface="Carlito"/>
                <a:cs typeface="Carlito"/>
              </a:rPr>
              <a:t>and</a:t>
            </a:r>
            <a:r>
              <a:rPr sz="2800" spc="360" dirty="0">
                <a:latin typeface="Carlito"/>
                <a:cs typeface="Carlito"/>
              </a:rPr>
              <a:t> </a:t>
            </a:r>
            <a:r>
              <a:rPr sz="2800" spc="-15" dirty="0">
                <a:latin typeface="Carlito"/>
                <a:cs typeface="Carlito"/>
              </a:rPr>
              <a:t>the</a:t>
            </a:r>
            <a:r>
              <a:rPr sz="2800" spc="350" dirty="0">
                <a:latin typeface="Carlito"/>
                <a:cs typeface="Carlito"/>
              </a:rPr>
              <a:t> </a:t>
            </a:r>
            <a:r>
              <a:rPr sz="2800" spc="-15" dirty="0">
                <a:latin typeface="Carlito"/>
                <a:cs typeface="Carlito"/>
              </a:rPr>
              <a:t>other</a:t>
            </a:r>
            <a:r>
              <a:rPr sz="2800" spc="350" dirty="0">
                <a:latin typeface="Carlito"/>
                <a:cs typeface="Carlito"/>
              </a:rPr>
              <a:t> </a:t>
            </a:r>
            <a:r>
              <a:rPr sz="2800" spc="-20" dirty="0">
                <a:latin typeface="Carlito"/>
                <a:cs typeface="Carlito"/>
              </a:rPr>
              <a:t>two</a:t>
            </a:r>
            <a:r>
              <a:rPr sz="2800" spc="345" dirty="0">
                <a:latin typeface="Carlito"/>
                <a:cs typeface="Carlito"/>
              </a:rPr>
              <a:t> </a:t>
            </a:r>
            <a:r>
              <a:rPr sz="2800" spc="-10" dirty="0">
                <a:latin typeface="Carlito"/>
                <a:cs typeface="Carlito"/>
              </a:rPr>
              <a:t>chloride</a:t>
            </a:r>
            <a:r>
              <a:rPr sz="2800" spc="355" dirty="0">
                <a:latin typeface="Carlito"/>
                <a:cs typeface="Carlito"/>
              </a:rPr>
              <a:t> </a:t>
            </a:r>
            <a:r>
              <a:rPr sz="2800" spc="-15" dirty="0">
                <a:latin typeface="Carlito"/>
                <a:cs typeface="Carlito"/>
              </a:rPr>
              <a:t>ions</a:t>
            </a:r>
            <a:r>
              <a:rPr sz="2800" spc="-10" dirty="0">
                <a:latin typeface="Carlito"/>
                <a:cs typeface="Carlito"/>
              </a:rPr>
              <a:t> </a:t>
            </a:r>
            <a:r>
              <a:rPr sz="2800" dirty="0">
                <a:latin typeface="Carlito"/>
                <a:cs typeface="Carlito"/>
              </a:rPr>
              <a:t>a</a:t>
            </a:r>
            <a:r>
              <a:rPr sz="2800" spc="-40" dirty="0">
                <a:latin typeface="Carlito"/>
                <a:cs typeface="Carlito"/>
              </a:rPr>
              <a:t>r</a:t>
            </a:r>
            <a:r>
              <a:rPr sz="2800" dirty="0">
                <a:latin typeface="Carlito"/>
                <a:cs typeface="Carlito"/>
              </a:rPr>
              <a:t>e</a:t>
            </a:r>
            <a:r>
              <a:rPr sz="2800" spc="-10" dirty="0">
                <a:latin typeface="Carlito"/>
                <a:cs typeface="Carlito"/>
              </a:rPr>
              <a:t> </a:t>
            </a:r>
            <a:r>
              <a:rPr sz="2800" spc="-15" dirty="0">
                <a:latin typeface="Carlito"/>
                <a:cs typeface="Carlito"/>
              </a:rPr>
              <a:t>outside</a:t>
            </a:r>
            <a:r>
              <a:rPr sz="2800" spc="20" dirty="0">
                <a:latin typeface="Carlito"/>
                <a:cs typeface="Carlito"/>
              </a:rPr>
              <a:t> </a:t>
            </a:r>
            <a:r>
              <a:rPr sz="2800" dirty="0">
                <a:latin typeface="Carlito"/>
                <a:cs typeface="Carlito"/>
              </a:rPr>
              <a:t>the </a:t>
            </a:r>
            <a:r>
              <a:rPr sz="2800" spc="-20" dirty="0">
                <a:latin typeface="Carlito"/>
                <a:cs typeface="Carlito"/>
              </a:rPr>
              <a:t>sphere.</a:t>
            </a:r>
            <a:endParaRPr sz="2800">
              <a:latin typeface="Carlito"/>
              <a:cs typeface="Carlito"/>
            </a:endParaRPr>
          </a:p>
          <a:p>
            <a:pPr marL="381000" marR="33020" indent="-342900" algn="just">
              <a:lnSpc>
                <a:spcPct val="80000"/>
              </a:lnSpc>
              <a:spcBef>
                <a:spcPts val="695"/>
              </a:spcBef>
            </a:pPr>
            <a:r>
              <a:rPr sz="2800" dirty="0">
                <a:latin typeface="Carlito"/>
                <a:cs typeface="Carlito"/>
              </a:rPr>
              <a:t>Thus</a:t>
            </a:r>
            <a:r>
              <a:rPr sz="2800" spc="640" dirty="0">
                <a:latin typeface="Carlito"/>
                <a:cs typeface="Carlito"/>
              </a:rPr>
              <a:t> </a:t>
            </a:r>
            <a:r>
              <a:rPr sz="2800" dirty="0">
                <a:latin typeface="Carlito"/>
                <a:cs typeface="Carlito"/>
              </a:rPr>
              <a:t>one</a:t>
            </a:r>
            <a:r>
              <a:rPr sz="2800" spc="635" dirty="0">
                <a:latin typeface="Carlito"/>
                <a:cs typeface="Carlito"/>
              </a:rPr>
              <a:t> </a:t>
            </a:r>
            <a:r>
              <a:rPr sz="2800" dirty="0">
                <a:latin typeface="Carlito"/>
                <a:cs typeface="Carlito"/>
              </a:rPr>
              <a:t>chloride</a:t>
            </a:r>
            <a:r>
              <a:rPr sz="2800" spc="630" dirty="0">
                <a:latin typeface="Carlito"/>
                <a:cs typeface="Carlito"/>
              </a:rPr>
              <a:t> </a:t>
            </a:r>
            <a:r>
              <a:rPr sz="2800" dirty="0">
                <a:latin typeface="Carlito"/>
                <a:cs typeface="Carlito"/>
              </a:rPr>
              <a:t>ion</a:t>
            </a:r>
            <a:r>
              <a:rPr sz="2800" spc="630" dirty="0">
                <a:latin typeface="Carlito"/>
                <a:cs typeface="Carlito"/>
              </a:rPr>
              <a:t> </a:t>
            </a:r>
            <a:r>
              <a:rPr sz="2800" dirty="0">
                <a:latin typeface="Carlito"/>
                <a:cs typeface="Carlito"/>
              </a:rPr>
              <a:t>must</a:t>
            </a:r>
            <a:r>
              <a:rPr sz="2800" spc="650" dirty="0">
                <a:latin typeface="Carlito"/>
                <a:cs typeface="Carlito"/>
              </a:rPr>
              <a:t> </a:t>
            </a:r>
            <a:r>
              <a:rPr sz="2800" dirty="0">
                <a:latin typeface="Carlito"/>
                <a:cs typeface="Carlito"/>
              </a:rPr>
              <a:t>serve</a:t>
            </a:r>
            <a:r>
              <a:rPr sz="2800" spc="640" dirty="0">
                <a:latin typeface="Carlito"/>
                <a:cs typeface="Carlito"/>
              </a:rPr>
              <a:t> </a:t>
            </a:r>
            <a:r>
              <a:rPr sz="2800" dirty="0">
                <a:latin typeface="Carlito"/>
                <a:cs typeface="Carlito"/>
              </a:rPr>
              <a:t>the</a:t>
            </a:r>
            <a:r>
              <a:rPr sz="2800" spc="645" dirty="0">
                <a:latin typeface="Carlito"/>
                <a:cs typeface="Carlito"/>
              </a:rPr>
              <a:t> </a:t>
            </a:r>
            <a:r>
              <a:rPr sz="2800" dirty="0">
                <a:latin typeface="Carlito"/>
                <a:cs typeface="Carlito"/>
              </a:rPr>
              <a:t>dual</a:t>
            </a:r>
            <a:r>
              <a:rPr sz="2800" spc="635" dirty="0">
                <a:latin typeface="Carlito"/>
                <a:cs typeface="Carlito"/>
              </a:rPr>
              <a:t> </a:t>
            </a:r>
            <a:r>
              <a:rPr sz="2800" dirty="0">
                <a:latin typeface="Carlito"/>
                <a:cs typeface="Carlito"/>
              </a:rPr>
              <a:t>function</a:t>
            </a:r>
            <a:r>
              <a:rPr sz="2800" spc="635" dirty="0">
                <a:latin typeface="Carlito"/>
                <a:cs typeface="Carlito"/>
              </a:rPr>
              <a:t> </a:t>
            </a:r>
            <a:r>
              <a:rPr sz="2800" spc="-25" dirty="0">
                <a:latin typeface="Carlito"/>
                <a:cs typeface="Carlito"/>
              </a:rPr>
              <a:t>of </a:t>
            </a:r>
            <a:r>
              <a:rPr sz="2800" dirty="0">
                <a:latin typeface="Carlito"/>
                <a:cs typeface="Carlito"/>
              </a:rPr>
              <a:t>satisfying</a:t>
            </a:r>
            <a:r>
              <a:rPr sz="2800" spc="-85" dirty="0">
                <a:latin typeface="Carlito"/>
                <a:cs typeface="Carlito"/>
              </a:rPr>
              <a:t> </a:t>
            </a:r>
            <a:r>
              <a:rPr sz="2800" dirty="0">
                <a:latin typeface="Carlito"/>
                <a:cs typeface="Carlito"/>
              </a:rPr>
              <a:t>both</a:t>
            </a:r>
            <a:r>
              <a:rPr sz="2800" spc="-80" dirty="0">
                <a:latin typeface="Carlito"/>
                <a:cs typeface="Carlito"/>
              </a:rPr>
              <a:t> </a:t>
            </a:r>
            <a:r>
              <a:rPr sz="2800" dirty="0">
                <a:latin typeface="Carlito"/>
                <a:cs typeface="Carlito"/>
              </a:rPr>
              <a:t>primary</a:t>
            </a:r>
            <a:r>
              <a:rPr sz="2800" spc="-85" dirty="0">
                <a:latin typeface="Carlito"/>
                <a:cs typeface="Carlito"/>
              </a:rPr>
              <a:t> </a:t>
            </a:r>
            <a:r>
              <a:rPr sz="2800" dirty="0">
                <a:latin typeface="Carlito"/>
                <a:cs typeface="Carlito"/>
              </a:rPr>
              <a:t>and</a:t>
            </a:r>
            <a:r>
              <a:rPr sz="2800" spc="-75" dirty="0">
                <a:latin typeface="Carlito"/>
                <a:cs typeface="Carlito"/>
              </a:rPr>
              <a:t> </a:t>
            </a:r>
            <a:r>
              <a:rPr sz="2800" dirty="0">
                <a:latin typeface="Carlito"/>
                <a:cs typeface="Carlito"/>
              </a:rPr>
              <a:t>secondary</a:t>
            </a:r>
            <a:r>
              <a:rPr sz="2800" spc="-80" dirty="0">
                <a:latin typeface="Carlito"/>
                <a:cs typeface="Carlito"/>
              </a:rPr>
              <a:t> </a:t>
            </a:r>
            <a:r>
              <a:rPr sz="2800" spc="-10" dirty="0">
                <a:latin typeface="Carlito"/>
                <a:cs typeface="Carlito"/>
              </a:rPr>
              <a:t>valence.</a:t>
            </a:r>
            <a:endParaRPr sz="2800">
              <a:latin typeface="Carlito"/>
              <a:cs typeface="Carlito"/>
            </a:endParaRPr>
          </a:p>
          <a:p>
            <a:pPr marL="381000" marR="31115" indent="-262255" algn="just">
              <a:lnSpc>
                <a:spcPct val="80000"/>
              </a:lnSpc>
              <a:spcBef>
                <a:spcPts val="675"/>
              </a:spcBef>
            </a:pPr>
            <a:r>
              <a:rPr sz="2800" dirty="0">
                <a:latin typeface="Carlito"/>
                <a:cs typeface="Carlito"/>
              </a:rPr>
              <a:t>Such</a:t>
            </a:r>
            <a:r>
              <a:rPr sz="2800" spc="110" dirty="0">
                <a:latin typeface="Carlito"/>
                <a:cs typeface="Carlito"/>
              </a:rPr>
              <a:t> </a:t>
            </a:r>
            <a:r>
              <a:rPr sz="2800" dirty="0">
                <a:latin typeface="Carlito"/>
                <a:cs typeface="Carlito"/>
              </a:rPr>
              <a:t>a</a:t>
            </a:r>
            <a:r>
              <a:rPr sz="2800" spc="114" dirty="0">
                <a:latin typeface="Carlito"/>
                <a:cs typeface="Carlito"/>
              </a:rPr>
              <a:t> </a:t>
            </a:r>
            <a:r>
              <a:rPr sz="2800" dirty="0">
                <a:latin typeface="Carlito"/>
                <a:cs typeface="Carlito"/>
              </a:rPr>
              <a:t>chloride</a:t>
            </a:r>
            <a:r>
              <a:rPr sz="2800" spc="105" dirty="0">
                <a:latin typeface="Carlito"/>
                <a:cs typeface="Carlito"/>
              </a:rPr>
              <a:t> </a:t>
            </a:r>
            <a:r>
              <a:rPr sz="2800" dirty="0">
                <a:latin typeface="Carlito"/>
                <a:cs typeface="Carlito"/>
              </a:rPr>
              <a:t>is</a:t>
            </a:r>
            <a:r>
              <a:rPr sz="2800" spc="110" dirty="0">
                <a:latin typeface="Carlito"/>
                <a:cs typeface="Carlito"/>
              </a:rPr>
              <a:t> </a:t>
            </a:r>
            <a:r>
              <a:rPr sz="2800" dirty="0">
                <a:latin typeface="Carlito"/>
                <a:cs typeface="Carlito"/>
              </a:rPr>
              <a:t>not</a:t>
            </a:r>
            <a:r>
              <a:rPr sz="2800" spc="120" dirty="0">
                <a:latin typeface="Carlito"/>
                <a:cs typeface="Carlito"/>
              </a:rPr>
              <a:t> </a:t>
            </a:r>
            <a:r>
              <a:rPr sz="2800" dirty="0">
                <a:latin typeface="Carlito"/>
                <a:cs typeface="Carlito"/>
              </a:rPr>
              <a:t>readily</a:t>
            </a:r>
            <a:r>
              <a:rPr sz="2800" spc="100" dirty="0">
                <a:latin typeface="Carlito"/>
                <a:cs typeface="Carlito"/>
              </a:rPr>
              <a:t> </a:t>
            </a:r>
            <a:r>
              <a:rPr sz="2800" dirty="0">
                <a:latin typeface="Carlito"/>
                <a:cs typeface="Carlito"/>
              </a:rPr>
              <a:t>precipitate</a:t>
            </a:r>
            <a:r>
              <a:rPr sz="2800" spc="110" dirty="0">
                <a:latin typeface="Carlito"/>
                <a:cs typeface="Carlito"/>
              </a:rPr>
              <a:t> </a:t>
            </a:r>
            <a:r>
              <a:rPr sz="2800" dirty="0">
                <a:latin typeface="Carlito"/>
                <a:cs typeface="Carlito"/>
              </a:rPr>
              <a:t>from</a:t>
            </a:r>
            <a:r>
              <a:rPr sz="2800" spc="110" dirty="0">
                <a:latin typeface="Carlito"/>
                <a:cs typeface="Carlito"/>
              </a:rPr>
              <a:t> </a:t>
            </a:r>
            <a:r>
              <a:rPr sz="2800" dirty="0">
                <a:latin typeface="Carlito"/>
                <a:cs typeface="Carlito"/>
              </a:rPr>
              <a:t>solution</a:t>
            </a:r>
            <a:r>
              <a:rPr sz="2800" spc="114" dirty="0">
                <a:latin typeface="Carlito"/>
                <a:cs typeface="Carlito"/>
              </a:rPr>
              <a:t> </a:t>
            </a:r>
            <a:r>
              <a:rPr sz="2800" spc="-25" dirty="0">
                <a:latin typeface="Carlito"/>
                <a:cs typeface="Carlito"/>
              </a:rPr>
              <a:t>by </a:t>
            </a:r>
            <a:r>
              <a:rPr sz="2800" dirty="0">
                <a:latin typeface="Carlito"/>
                <a:cs typeface="Carlito"/>
              </a:rPr>
              <a:t>Ag</a:t>
            </a:r>
            <a:r>
              <a:rPr sz="2775" baseline="25525" dirty="0">
                <a:latin typeface="Carlito"/>
                <a:cs typeface="Carlito"/>
              </a:rPr>
              <a:t>+</a:t>
            </a:r>
            <a:r>
              <a:rPr sz="2775" spc="292" baseline="25525" dirty="0">
                <a:latin typeface="Carlito"/>
                <a:cs typeface="Carlito"/>
              </a:rPr>
              <a:t>  </a:t>
            </a:r>
            <a:r>
              <a:rPr sz="2800" dirty="0">
                <a:latin typeface="Carlito"/>
                <a:cs typeface="Carlito"/>
              </a:rPr>
              <a:t>ion</a:t>
            </a:r>
            <a:r>
              <a:rPr sz="2800" spc="580" dirty="0">
                <a:latin typeface="Carlito"/>
                <a:cs typeface="Carlito"/>
              </a:rPr>
              <a:t> </a:t>
            </a:r>
            <a:r>
              <a:rPr sz="2800" dirty="0">
                <a:latin typeface="Carlito"/>
                <a:cs typeface="Carlito"/>
              </a:rPr>
              <a:t>The</a:t>
            </a:r>
            <a:r>
              <a:rPr sz="2800" spc="590" dirty="0">
                <a:latin typeface="Carlito"/>
                <a:cs typeface="Carlito"/>
              </a:rPr>
              <a:t> </a:t>
            </a:r>
            <a:r>
              <a:rPr sz="2800" dirty="0">
                <a:latin typeface="Carlito"/>
                <a:cs typeface="Carlito"/>
              </a:rPr>
              <a:t>other</a:t>
            </a:r>
            <a:r>
              <a:rPr sz="2800" spc="595" dirty="0">
                <a:latin typeface="Carlito"/>
                <a:cs typeface="Carlito"/>
              </a:rPr>
              <a:t> </a:t>
            </a:r>
            <a:r>
              <a:rPr sz="2800" dirty="0">
                <a:latin typeface="Carlito"/>
                <a:cs typeface="Carlito"/>
              </a:rPr>
              <a:t>two</a:t>
            </a:r>
            <a:r>
              <a:rPr sz="2800" spc="590" dirty="0">
                <a:latin typeface="Carlito"/>
                <a:cs typeface="Carlito"/>
              </a:rPr>
              <a:t> </a:t>
            </a:r>
            <a:r>
              <a:rPr sz="2800" dirty="0">
                <a:latin typeface="Carlito"/>
                <a:cs typeface="Carlito"/>
              </a:rPr>
              <a:t>chlorides</a:t>
            </a:r>
            <a:r>
              <a:rPr sz="2800" spc="590" dirty="0">
                <a:latin typeface="Carlito"/>
                <a:cs typeface="Carlito"/>
              </a:rPr>
              <a:t> </a:t>
            </a:r>
            <a:r>
              <a:rPr sz="2800" dirty="0">
                <a:latin typeface="Carlito"/>
                <a:cs typeface="Carlito"/>
              </a:rPr>
              <a:t>which</a:t>
            </a:r>
            <a:r>
              <a:rPr sz="2800" spc="605" dirty="0">
                <a:latin typeface="Carlito"/>
                <a:cs typeface="Carlito"/>
              </a:rPr>
              <a:t> </a:t>
            </a:r>
            <a:r>
              <a:rPr sz="2800" dirty="0">
                <a:latin typeface="Carlito"/>
                <a:cs typeface="Carlito"/>
              </a:rPr>
              <a:t>lie</a:t>
            </a:r>
            <a:r>
              <a:rPr sz="2800" spc="595" dirty="0">
                <a:latin typeface="Carlito"/>
                <a:cs typeface="Carlito"/>
              </a:rPr>
              <a:t> </a:t>
            </a:r>
            <a:r>
              <a:rPr sz="2800" dirty="0">
                <a:latin typeface="Carlito"/>
                <a:cs typeface="Carlito"/>
              </a:rPr>
              <a:t>outside</a:t>
            </a:r>
            <a:r>
              <a:rPr sz="2800" spc="585" dirty="0">
                <a:latin typeface="Carlito"/>
                <a:cs typeface="Carlito"/>
              </a:rPr>
              <a:t> </a:t>
            </a:r>
            <a:r>
              <a:rPr sz="2800" spc="-25" dirty="0">
                <a:latin typeface="Carlito"/>
                <a:cs typeface="Carlito"/>
              </a:rPr>
              <a:t>of </a:t>
            </a:r>
            <a:r>
              <a:rPr sz="2800" dirty="0">
                <a:latin typeface="Carlito"/>
                <a:cs typeface="Carlito"/>
              </a:rPr>
              <a:t>coordination</a:t>
            </a:r>
            <a:r>
              <a:rPr sz="2800" spc="445" dirty="0">
                <a:latin typeface="Carlito"/>
                <a:cs typeface="Carlito"/>
              </a:rPr>
              <a:t> </a:t>
            </a:r>
            <a:r>
              <a:rPr sz="2800" dirty="0">
                <a:latin typeface="Carlito"/>
                <a:cs typeface="Carlito"/>
              </a:rPr>
              <a:t>sphere</a:t>
            </a:r>
            <a:r>
              <a:rPr sz="2800" spc="450" dirty="0">
                <a:latin typeface="Carlito"/>
                <a:cs typeface="Carlito"/>
              </a:rPr>
              <a:t> </a:t>
            </a:r>
            <a:r>
              <a:rPr sz="2800" dirty="0">
                <a:latin typeface="Carlito"/>
                <a:cs typeface="Carlito"/>
              </a:rPr>
              <a:t>readily</a:t>
            </a:r>
            <a:r>
              <a:rPr sz="2800" spc="440" dirty="0">
                <a:latin typeface="Carlito"/>
                <a:cs typeface="Carlito"/>
              </a:rPr>
              <a:t> </a:t>
            </a:r>
            <a:r>
              <a:rPr sz="2800" dirty="0">
                <a:latin typeface="Carlito"/>
                <a:cs typeface="Carlito"/>
              </a:rPr>
              <a:t>ppt.</a:t>
            </a:r>
            <a:r>
              <a:rPr sz="2800" spc="465" dirty="0">
                <a:latin typeface="Carlito"/>
                <a:cs typeface="Carlito"/>
              </a:rPr>
              <a:t> </a:t>
            </a:r>
            <a:r>
              <a:rPr sz="2800" dirty="0">
                <a:latin typeface="Carlito"/>
                <a:cs typeface="Carlito"/>
              </a:rPr>
              <a:t>upon</a:t>
            </a:r>
            <a:r>
              <a:rPr sz="2800" spc="459" dirty="0">
                <a:latin typeface="Carlito"/>
                <a:cs typeface="Carlito"/>
              </a:rPr>
              <a:t> </a:t>
            </a:r>
            <a:r>
              <a:rPr sz="2800" dirty="0">
                <a:latin typeface="Carlito"/>
                <a:cs typeface="Carlito"/>
              </a:rPr>
              <a:t>addition</a:t>
            </a:r>
            <a:r>
              <a:rPr sz="2800" spc="455" dirty="0">
                <a:latin typeface="Carlito"/>
                <a:cs typeface="Carlito"/>
              </a:rPr>
              <a:t> </a:t>
            </a:r>
            <a:r>
              <a:rPr sz="2800" dirty="0">
                <a:latin typeface="Carlito"/>
                <a:cs typeface="Carlito"/>
              </a:rPr>
              <a:t>of</a:t>
            </a:r>
            <a:r>
              <a:rPr sz="2800" spc="450" dirty="0">
                <a:latin typeface="Carlito"/>
                <a:cs typeface="Carlito"/>
              </a:rPr>
              <a:t> </a:t>
            </a:r>
            <a:r>
              <a:rPr sz="2800" spc="-25" dirty="0">
                <a:latin typeface="Carlito"/>
                <a:cs typeface="Carlito"/>
              </a:rPr>
              <a:t>Ag</a:t>
            </a:r>
            <a:r>
              <a:rPr sz="2775" spc="-37" baseline="25525" dirty="0">
                <a:latin typeface="Carlito"/>
                <a:cs typeface="Carlito"/>
              </a:rPr>
              <a:t>+ </a:t>
            </a:r>
            <a:r>
              <a:rPr sz="2800" dirty="0">
                <a:latin typeface="Carlito"/>
                <a:cs typeface="Carlito"/>
              </a:rPr>
              <a:t>ion</a:t>
            </a:r>
            <a:r>
              <a:rPr sz="2800" spc="-90" dirty="0">
                <a:latin typeface="Carlito"/>
                <a:cs typeface="Carlito"/>
              </a:rPr>
              <a:t> </a:t>
            </a:r>
            <a:r>
              <a:rPr sz="2800" spc="-40" dirty="0">
                <a:latin typeface="Carlito"/>
                <a:cs typeface="Carlito"/>
              </a:rPr>
              <a:t>.The</a:t>
            </a:r>
            <a:r>
              <a:rPr sz="2800" spc="-100" dirty="0">
                <a:latin typeface="Carlito"/>
                <a:cs typeface="Carlito"/>
              </a:rPr>
              <a:t> </a:t>
            </a:r>
            <a:r>
              <a:rPr sz="2800" dirty="0">
                <a:latin typeface="Carlito"/>
                <a:cs typeface="Carlito"/>
              </a:rPr>
              <a:t>formula</a:t>
            </a:r>
            <a:r>
              <a:rPr sz="2800" spc="-90" dirty="0">
                <a:latin typeface="Carlito"/>
                <a:cs typeface="Carlito"/>
              </a:rPr>
              <a:t> </a:t>
            </a:r>
            <a:r>
              <a:rPr sz="2800" dirty="0">
                <a:latin typeface="Carlito"/>
                <a:cs typeface="Carlito"/>
              </a:rPr>
              <a:t>is</a:t>
            </a:r>
            <a:r>
              <a:rPr sz="2800" spc="-85" dirty="0">
                <a:latin typeface="Carlito"/>
                <a:cs typeface="Carlito"/>
              </a:rPr>
              <a:t> </a:t>
            </a:r>
            <a:r>
              <a:rPr sz="2800" dirty="0">
                <a:latin typeface="Carlito"/>
                <a:cs typeface="Carlito"/>
              </a:rPr>
              <a:t>[Co(NH</a:t>
            </a:r>
            <a:r>
              <a:rPr sz="2775" baseline="-21021" dirty="0">
                <a:latin typeface="Carlito"/>
                <a:cs typeface="Carlito"/>
              </a:rPr>
              <a:t>3</a:t>
            </a:r>
            <a:r>
              <a:rPr sz="2800" dirty="0">
                <a:latin typeface="Carlito"/>
                <a:cs typeface="Carlito"/>
              </a:rPr>
              <a:t>)</a:t>
            </a:r>
            <a:r>
              <a:rPr sz="2775" baseline="-21021" dirty="0">
                <a:latin typeface="Carlito"/>
                <a:cs typeface="Carlito"/>
              </a:rPr>
              <a:t>5</a:t>
            </a:r>
            <a:r>
              <a:rPr sz="2800" dirty="0">
                <a:latin typeface="Carlito"/>
                <a:cs typeface="Carlito"/>
              </a:rPr>
              <a:t>Cl]Cl</a:t>
            </a:r>
            <a:r>
              <a:rPr sz="2775" baseline="-21021" dirty="0">
                <a:latin typeface="Carlito"/>
                <a:cs typeface="Carlito"/>
              </a:rPr>
              <a:t>2</a:t>
            </a:r>
            <a:r>
              <a:rPr sz="2775" spc="-22" baseline="-21021" dirty="0">
                <a:latin typeface="Carlito"/>
                <a:cs typeface="Carlito"/>
              </a:rPr>
              <a:t> </a:t>
            </a:r>
            <a:r>
              <a:rPr sz="2775" spc="-75" baseline="-21021" dirty="0">
                <a:latin typeface="Carlito"/>
                <a:cs typeface="Carlito"/>
              </a:rPr>
              <a:t>.</a:t>
            </a:r>
            <a:endParaRPr sz="2775" baseline="-21021">
              <a:latin typeface="Carlito"/>
              <a:cs typeface="Carlito"/>
            </a:endParaRPr>
          </a:p>
          <a:p>
            <a:pPr marL="381000" marR="31750" indent="-342900" algn="just">
              <a:lnSpc>
                <a:spcPct val="80000"/>
              </a:lnSpc>
              <a:spcBef>
                <a:spcPts val="670"/>
              </a:spcBef>
            </a:pPr>
            <a:r>
              <a:rPr sz="2800" dirty="0">
                <a:latin typeface="Carlito"/>
                <a:cs typeface="Carlito"/>
              </a:rPr>
              <a:t>Werner</a:t>
            </a:r>
            <a:r>
              <a:rPr sz="2800" spc="-60" dirty="0">
                <a:latin typeface="Carlito"/>
                <a:cs typeface="Carlito"/>
              </a:rPr>
              <a:t> </a:t>
            </a:r>
            <a:r>
              <a:rPr sz="2800" dirty="0">
                <a:latin typeface="Carlito"/>
                <a:cs typeface="Carlito"/>
              </a:rPr>
              <a:t>proposed</a:t>
            </a:r>
            <a:r>
              <a:rPr sz="2800" spc="-55" dirty="0">
                <a:latin typeface="Carlito"/>
                <a:cs typeface="Carlito"/>
              </a:rPr>
              <a:t> </a:t>
            </a:r>
            <a:r>
              <a:rPr sz="2800" dirty="0">
                <a:latin typeface="Carlito"/>
                <a:cs typeface="Carlito"/>
              </a:rPr>
              <a:t>putting</a:t>
            </a:r>
            <a:r>
              <a:rPr sz="2800" spc="-45" dirty="0">
                <a:latin typeface="Carlito"/>
                <a:cs typeface="Carlito"/>
              </a:rPr>
              <a:t> </a:t>
            </a:r>
            <a:r>
              <a:rPr sz="2800" dirty="0">
                <a:latin typeface="Carlito"/>
                <a:cs typeface="Carlito"/>
              </a:rPr>
              <a:t>all</a:t>
            </a:r>
            <a:r>
              <a:rPr sz="2800" spc="-65" dirty="0">
                <a:latin typeface="Carlito"/>
                <a:cs typeface="Carlito"/>
              </a:rPr>
              <a:t> </a:t>
            </a:r>
            <a:r>
              <a:rPr sz="2800" dirty="0">
                <a:latin typeface="Carlito"/>
                <a:cs typeface="Carlito"/>
              </a:rPr>
              <a:t>molecules</a:t>
            </a:r>
            <a:r>
              <a:rPr sz="2800" spc="-60" dirty="0">
                <a:latin typeface="Carlito"/>
                <a:cs typeface="Carlito"/>
              </a:rPr>
              <a:t> </a:t>
            </a:r>
            <a:r>
              <a:rPr sz="2800" dirty="0">
                <a:latin typeface="Carlito"/>
                <a:cs typeface="Carlito"/>
              </a:rPr>
              <a:t>and</a:t>
            </a:r>
            <a:r>
              <a:rPr sz="2800" spc="-60" dirty="0">
                <a:latin typeface="Carlito"/>
                <a:cs typeface="Carlito"/>
              </a:rPr>
              <a:t> </a:t>
            </a:r>
            <a:r>
              <a:rPr sz="2800" dirty="0">
                <a:latin typeface="Carlito"/>
                <a:cs typeface="Carlito"/>
              </a:rPr>
              <a:t>ions</a:t>
            </a:r>
            <a:r>
              <a:rPr sz="2800" spc="-50" dirty="0">
                <a:latin typeface="Carlito"/>
                <a:cs typeface="Carlito"/>
              </a:rPr>
              <a:t> </a:t>
            </a:r>
            <a:r>
              <a:rPr sz="2800" dirty="0">
                <a:latin typeface="Carlito"/>
                <a:cs typeface="Carlito"/>
              </a:rPr>
              <a:t>within</a:t>
            </a:r>
            <a:r>
              <a:rPr sz="2800" spc="-55" dirty="0">
                <a:latin typeface="Carlito"/>
                <a:cs typeface="Carlito"/>
              </a:rPr>
              <a:t> </a:t>
            </a:r>
            <a:r>
              <a:rPr sz="2800" spc="-25" dirty="0">
                <a:latin typeface="Carlito"/>
                <a:cs typeface="Carlito"/>
              </a:rPr>
              <a:t>the </a:t>
            </a:r>
            <a:r>
              <a:rPr sz="2800" dirty="0">
                <a:latin typeface="Carlito"/>
                <a:cs typeface="Carlito"/>
              </a:rPr>
              <a:t>sphere</a:t>
            </a:r>
            <a:r>
              <a:rPr sz="2800" spc="305" dirty="0">
                <a:latin typeface="Carlito"/>
                <a:cs typeface="Carlito"/>
              </a:rPr>
              <a:t>  </a:t>
            </a:r>
            <a:r>
              <a:rPr sz="2800" dirty="0">
                <a:latin typeface="Carlito"/>
                <a:cs typeface="Carlito"/>
              </a:rPr>
              <a:t>in</a:t>
            </a:r>
            <a:r>
              <a:rPr sz="2800" spc="315" dirty="0">
                <a:latin typeface="Carlito"/>
                <a:cs typeface="Carlito"/>
              </a:rPr>
              <a:t>  </a:t>
            </a:r>
            <a:r>
              <a:rPr sz="2800" dirty="0">
                <a:latin typeface="Carlito"/>
                <a:cs typeface="Carlito"/>
              </a:rPr>
              <a:t>brackets</a:t>
            </a:r>
            <a:r>
              <a:rPr sz="2800" spc="315" dirty="0">
                <a:latin typeface="Carlito"/>
                <a:cs typeface="Carlito"/>
              </a:rPr>
              <a:t>  </a:t>
            </a:r>
            <a:r>
              <a:rPr sz="2800" dirty="0">
                <a:latin typeface="Carlito"/>
                <a:cs typeface="Carlito"/>
              </a:rPr>
              <a:t>and</a:t>
            </a:r>
            <a:r>
              <a:rPr sz="2800" spc="310" dirty="0">
                <a:latin typeface="Carlito"/>
                <a:cs typeface="Carlito"/>
              </a:rPr>
              <a:t>  </a:t>
            </a:r>
            <a:r>
              <a:rPr sz="2800" dirty="0">
                <a:latin typeface="Carlito"/>
                <a:cs typeface="Carlito"/>
              </a:rPr>
              <a:t>those</a:t>
            </a:r>
            <a:r>
              <a:rPr sz="2800" spc="310" dirty="0">
                <a:latin typeface="Carlito"/>
                <a:cs typeface="Carlito"/>
              </a:rPr>
              <a:t>  </a:t>
            </a:r>
            <a:r>
              <a:rPr sz="2800" dirty="0">
                <a:latin typeface="Komatuna"/>
                <a:cs typeface="Komatuna"/>
              </a:rPr>
              <a:t>“</a:t>
            </a:r>
            <a:r>
              <a:rPr sz="2800" dirty="0">
                <a:latin typeface="Carlito"/>
                <a:cs typeface="Carlito"/>
              </a:rPr>
              <a:t>free</a:t>
            </a:r>
            <a:r>
              <a:rPr sz="2800" dirty="0">
                <a:latin typeface="Komatuna"/>
                <a:cs typeface="Komatuna"/>
              </a:rPr>
              <a:t>”</a:t>
            </a:r>
            <a:r>
              <a:rPr sz="2800" spc="480" dirty="0">
                <a:latin typeface="Komatuna"/>
                <a:cs typeface="Komatuna"/>
              </a:rPr>
              <a:t> </a:t>
            </a:r>
            <a:r>
              <a:rPr sz="2800" dirty="0">
                <a:latin typeface="Carlito"/>
                <a:cs typeface="Carlito"/>
              </a:rPr>
              <a:t>anions</a:t>
            </a:r>
            <a:r>
              <a:rPr sz="2800" spc="315" dirty="0">
                <a:latin typeface="Carlito"/>
                <a:cs typeface="Carlito"/>
              </a:rPr>
              <a:t>  </a:t>
            </a:r>
            <a:r>
              <a:rPr sz="2800" spc="-10" dirty="0">
                <a:latin typeface="Carlito"/>
                <a:cs typeface="Carlito"/>
              </a:rPr>
              <a:t>(that </a:t>
            </a:r>
            <a:r>
              <a:rPr sz="2800" dirty="0">
                <a:latin typeface="Carlito"/>
                <a:cs typeface="Carlito"/>
              </a:rPr>
              <a:t>dissociate</a:t>
            </a:r>
            <a:r>
              <a:rPr sz="2800" spc="160" dirty="0">
                <a:latin typeface="Carlito"/>
                <a:cs typeface="Carlito"/>
              </a:rPr>
              <a:t>  </a:t>
            </a:r>
            <a:r>
              <a:rPr sz="2800" dirty="0">
                <a:latin typeface="Carlito"/>
                <a:cs typeface="Carlito"/>
              </a:rPr>
              <a:t>from</a:t>
            </a:r>
            <a:r>
              <a:rPr sz="2800" spc="165" dirty="0">
                <a:latin typeface="Carlito"/>
                <a:cs typeface="Carlito"/>
              </a:rPr>
              <a:t>  </a:t>
            </a:r>
            <a:r>
              <a:rPr sz="2800" dirty="0">
                <a:latin typeface="Carlito"/>
                <a:cs typeface="Carlito"/>
              </a:rPr>
              <a:t>the</a:t>
            </a:r>
            <a:r>
              <a:rPr sz="2800" spc="165" dirty="0">
                <a:latin typeface="Carlito"/>
                <a:cs typeface="Carlito"/>
              </a:rPr>
              <a:t>  </a:t>
            </a:r>
            <a:r>
              <a:rPr sz="2800" dirty="0">
                <a:latin typeface="Carlito"/>
                <a:cs typeface="Carlito"/>
              </a:rPr>
              <a:t>complex</a:t>
            </a:r>
            <a:r>
              <a:rPr sz="2800" spc="155" dirty="0">
                <a:latin typeface="Carlito"/>
                <a:cs typeface="Carlito"/>
              </a:rPr>
              <a:t>  </a:t>
            </a:r>
            <a:r>
              <a:rPr sz="2800" dirty="0">
                <a:latin typeface="Carlito"/>
                <a:cs typeface="Carlito"/>
              </a:rPr>
              <a:t>ion</a:t>
            </a:r>
            <a:r>
              <a:rPr sz="2800" spc="165" dirty="0">
                <a:latin typeface="Carlito"/>
                <a:cs typeface="Carlito"/>
              </a:rPr>
              <a:t>  </a:t>
            </a:r>
            <a:r>
              <a:rPr sz="2800" dirty="0">
                <a:latin typeface="Carlito"/>
                <a:cs typeface="Carlito"/>
              </a:rPr>
              <a:t>when</a:t>
            </a:r>
            <a:r>
              <a:rPr sz="2800" spc="165" dirty="0">
                <a:latin typeface="Carlito"/>
                <a:cs typeface="Carlito"/>
              </a:rPr>
              <a:t>  </a:t>
            </a:r>
            <a:r>
              <a:rPr sz="2800" dirty="0">
                <a:latin typeface="Carlito"/>
                <a:cs typeface="Carlito"/>
              </a:rPr>
              <a:t>dissolved</a:t>
            </a:r>
            <a:r>
              <a:rPr sz="2800" spc="155" dirty="0">
                <a:latin typeface="Carlito"/>
                <a:cs typeface="Carlito"/>
              </a:rPr>
              <a:t>  </a:t>
            </a:r>
            <a:r>
              <a:rPr sz="2800" spc="-25" dirty="0">
                <a:latin typeface="Carlito"/>
                <a:cs typeface="Carlito"/>
              </a:rPr>
              <a:t>in </a:t>
            </a:r>
            <a:r>
              <a:rPr sz="2800" dirty="0">
                <a:latin typeface="Carlito"/>
                <a:cs typeface="Carlito"/>
              </a:rPr>
              <a:t>water)</a:t>
            </a:r>
            <a:r>
              <a:rPr sz="2800" spc="-90" dirty="0">
                <a:latin typeface="Carlito"/>
                <a:cs typeface="Carlito"/>
              </a:rPr>
              <a:t> </a:t>
            </a:r>
            <a:r>
              <a:rPr sz="2800" dirty="0">
                <a:latin typeface="Carlito"/>
                <a:cs typeface="Carlito"/>
              </a:rPr>
              <a:t>outside</a:t>
            </a:r>
            <a:r>
              <a:rPr sz="2800" spc="-80" dirty="0">
                <a:latin typeface="Carlito"/>
                <a:cs typeface="Carlito"/>
              </a:rPr>
              <a:t> </a:t>
            </a:r>
            <a:r>
              <a:rPr sz="2800" dirty="0">
                <a:latin typeface="Carlito"/>
                <a:cs typeface="Carlito"/>
              </a:rPr>
              <a:t>the</a:t>
            </a:r>
            <a:r>
              <a:rPr sz="2800" spc="-75" dirty="0">
                <a:latin typeface="Carlito"/>
                <a:cs typeface="Carlito"/>
              </a:rPr>
              <a:t> </a:t>
            </a:r>
            <a:r>
              <a:rPr sz="2800" spc="-10" dirty="0">
                <a:latin typeface="Carlito"/>
                <a:cs typeface="Carlito"/>
              </a:rPr>
              <a:t>brackets.</a:t>
            </a:r>
            <a:endParaRPr sz="2800">
              <a:latin typeface="Carlito"/>
              <a:cs typeface="Carli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191000" y="457214"/>
            <a:ext cx="4800600" cy="5852145"/>
          </a:xfrm>
          <a:prstGeom prst="rect">
            <a:avLst/>
          </a:prstGeom>
        </p:spPr>
      </p:pic>
      <p:sp>
        <p:nvSpPr>
          <p:cNvPr id="3" name="object 3"/>
          <p:cNvSpPr txBox="1"/>
          <p:nvPr/>
        </p:nvSpPr>
        <p:spPr>
          <a:xfrm>
            <a:off x="231140" y="2078863"/>
            <a:ext cx="3379470" cy="2952750"/>
          </a:xfrm>
          <a:prstGeom prst="rect">
            <a:avLst/>
          </a:prstGeom>
        </p:spPr>
        <p:txBody>
          <a:bodyPr vert="horz" wrap="square" lIns="0" tIns="13335" rIns="0" bIns="0" rtlCol="0">
            <a:spAutoFit/>
          </a:bodyPr>
          <a:lstStyle/>
          <a:p>
            <a:pPr marL="12700" marR="5080">
              <a:lnSpc>
                <a:spcPct val="100000"/>
              </a:lnSpc>
              <a:spcBef>
                <a:spcPts val="105"/>
              </a:spcBef>
            </a:pPr>
            <a:r>
              <a:rPr sz="3200" dirty="0">
                <a:latin typeface="Times New Roman"/>
                <a:cs typeface="Times New Roman"/>
              </a:rPr>
              <a:t>Some</a:t>
            </a:r>
            <a:r>
              <a:rPr sz="3200" spc="-30" dirty="0">
                <a:latin typeface="Times New Roman"/>
                <a:cs typeface="Times New Roman"/>
              </a:rPr>
              <a:t> </a:t>
            </a:r>
            <a:r>
              <a:rPr sz="3200" dirty="0">
                <a:latin typeface="Times New Roman"/>
                <a:cs typeface="Times New Roman"/>
              </a:rPr>
              <a:t>chloride</a:t>
            </a:r>
            <a:r>
              <a:rPr sz="3200" spc="-40" dirty="0">
                <a:latin typeface="Times New Roman"/>
                <a:cs typeface="Times New Roman"/>
              </a:rPr>
              <a:t> </a:t>
            </a:r>
            <a:r>
              <a:rPr sz="3200" spc="-20" dirty="0">
                <a:latin typeface="Times New Roman"/>
                <a:cs typeface="Times New Roman"/>
              </a:rPr>
              <a:t>ions </a:t>
            </a:r>
            <a:r>
              <a:rPr sz="3200" dirty="0">
                <a:latin typeface="Times New Roman"/>
                <a:cs typeface="Times New Roman"/>
              </a:rPr>
              <a:t>must</a:t>
            </a:r>
            <a:r>
              <a:rPr sz="3200" spc="-35" dirty="0">
                <a:latin typeface="Times New Roman"/>
                <a:cs typeface="Times New Roman"/>
              </a:rPr>
              <a:t> </a:t>
            </a:r>
            <a:r>
              <a:rPr sz="3200" dirty="0">
                <a:latin typeface="Times New Roman"/>
                <a:cs typeface="Times New Roman"/>
              </a:rPr>
              <a:t>do</a:t>
            </a:r>
            <a:r>
              <a:rPr sz="3200" spc="10" dirty="0">
                <a:latin typeface="Times New Roman"/>
                <a:cs typeface="Times New Roman"/>
              </a:rPr>
              <a:t> </a:t>
            </a:r>
            <a:r>
              <a:rPr sz="3200" b="1" i="1" dirty="0">
                <a:solidFill>
                  <a:srgbClr val="FF0066"/>
                </a:solidFill>
                <a:latin typeface="Times New Roman"/>
                <a:cs typeface="Times New Roman"/>
              </a:rPr>
              <a:t>double</a:t>
            </a:r>
            <a:r>
              <a:rPr sz="3200" b="1" i="1" spc="-25" dirty="0">
                <a:solidFill>
                  <a:srgbClr val="FF0066"/>
                </a:solidFill>
                <a:latin typeface="Times New Roman"/>
                <a:cs typeface="Times New Roman"/>
              </a:rPr>
              <a:t> </a:t>
            </a:r>
            <a:r>
              <a:rPr sz="3200" b="1" i="1" spc="-20" dirty="0">
                <a:solidFill>
                  <a:srgbClr val="FF0066"/>
                </a:solidFill>
                <a:latin typeface="Times New Roman"/>
                <a:cs typeface="Times New Roman"/>
              </a:rPr>
              <a:t>duty </a:t>
            </a:r>
            <a:r>
              <a:rPr sz="3200" dirty="0">
                <a:latin typeface="Times New Roman"/>
                <a:cs typeface="Times New Roman"/>
              </a:rPr>
              <a:t>and</a:t>
            </a:r>
            <a:r>
              <a:rPr sz="3200" spc="-15" dirty="0">
                <a:latin typeface="Times New Roman"/>
                <a:cs typeface="Times New Roman"/>
              </a:rPr>
              <a:t> </a:t>
            </a:r>
            <a:r>
              <a:rPr sz="3200" dirty="0">
                <a:latin typeface="Times New Roman"/>
                <a:cs typeface="Times New Roman"/>
              </a:rPr>
              <a:t>help</a:t>
            </a:r>
            <a:r>
              <a:rPr sz="3200" spc="-15" dirty="0">
                <a:latin typeface="Times New Roman"/>
                <a:cs typeface="Times New Roman"/>
              </a:rPr>
              <a:t> </a:t>
            </a:r>
            <a:r>
              <a:rPr sz="3200" dirty="0">
                <a:latin typeface="Times New Roman"/>
                <a:cs typeface="Times New Roman"/>
              </a:rPr>
              <a:t>satisfy </a:t>
            </a:r>
            <a:r>
              <a:rPr sz="3200" spc="-25" dirty="0">
                <a:latin typeface="Times New Roman"/>
                <a:cs typeface="Times New Roman"/>
              </a:rPr>
              <a:t>the </a:t>
            </a:r>
            <a:r>
              <a:rPr sz="3200" dirty="0">
                <a:latin typeface="Times New Roman"/>
                <a:cs typeface="Times New Roman"/>
              </a:rPr>
              <a:t>both</a:t>
            </a:r>
            <a:r>
              <a:rPr sz="3200" spc="-20" dirty="0">
                <a:latin typeface="Times New Roman"/>
                <a:cs typeface="Times New Roman"/>
              </a:rPr>
              <a:t> </a:t>
            </a:r>
            <a:r>
              <a:rPr sz="3200" dirty="0">
                <a:latin typeface="Times New Roman"/>
                <a:cs typeface="Times New Roman"/>
              </a:rPr>
              <a:t>of</a:t>
            </a:r>
            <a:r>
              <a:rPr sz="3200" spc="-10" dirty="0">
                <a:latin typeface="Times New Roman"/>
                <a:cs typeface="Times New Roman"/>
              </a:rPr>
              <a:t> primary </a:t>
            </a:r>
            <a:r>
              <a:rPr sz="3200" dirty="0">
                <a:latin typeface="Times New Roman"/>
                <a:cs typeface="Times New Roman"/>
              </a:rPr>
              <a:t>valence</a:t>
            </a:r>
            <a:r>
              <a:rPr sz="3200" spc="-120" dirty="0">
                <a:latin typeface="Times New Roman"/>
                <a:cs typeface="Times New Roman"/>
              </a:rPr>
              <a:t> </a:t>
            </a:r>
            <a:r>
              <a:rPr sz="3200" spc="-25" dirty="0">
                <a:latin typeface="Times New Roman"/>
                <a:cs typeface="Times New Roman"/>
              </a:rPr>
              <a:t>and </a:t>
            </a:r>
            <a:r>
              <a:rPr sz="3200" dirty="0">
                <a:latin typeface="Times New Roman"/>
                <a:cs typeface="Times New Roman"/>
              </a:rPr>
              <a:t>secondary</a:t>
            </a:r>
            <a:r>
              <a:rPr sz="3200" spc="-95" dirty="0">
                <a:latin typeface="Times New Roman"/>
                <a:cs typeface="Times New Roman"/>
              </a:rPr>
              <a:t> </a:t>
            </a:r>
            <a:r>
              <a:rPr sz="3200" spc="-10" dirty="0">
                <a:latin typeface="Times New Roman"/>
                <a:cs typeface="Times New Roman"/>
              </a:rPr>
              <a:t>valence.</a:t>
            </a:r>
            <a:endParaRPr sz="3200">
              <a:latin typeface="Times New Roman"/>
              <a:cs typeface="Times New Roman"/>
            </a:endParaRPr>
          </a:p>
        </p:txBody>
      </p:sp>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2700">
              <a:lnSpc>
                <a:spcPts val="1430"/>
              </a:lnSpc>
            </a:pPr>
            <a:r>
              <a:rPr spc="-25" dirty="0"/>
              <a:t>28</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94715" y="3124200"/>
            <a:ext cx="8202295" cy="757555"/>
          </a:xfrm>
          <a:custGeom>
            <a:avLst/>
            <a:gdLst/>
            <a:ahLst/>
            <a:cxnLst/>
            <a:rect l="l" t="t" r="r" b="b"/>
            <a:pathLst>
              <a:path w="8202295" h="757554">
                <a:moveTo>
                  <a:pt x="8202168" y="0"/>
                </a:moveTo>
                <a:lnTo>
                  <a:pt x="0" y="0"/>
                </a:lnTo>
                <a:lnTo>
                  <a:pt x="0" y="757427"/>
                </a:lnTo>
                <a:lnTo>
                  <a:pt x="8202168" y="757427"/>
                </a:lnTo>
                <a:lnTo>
                  <a:pt x="8202168" y="0"/>
                </a:lnTo>
                <a:close/>
              </a:path>
            </a:pathLst>
          </a:custGeom>
          <a:solidFill>
            <a:srgbClr val="CCEBFF"/>
          </a:solidFill>
        </p:spPr>
        <p:txBody>
          <a:bodyPr wrap="square" lIns="0" tIns="0" rIns="0" bIns="0" rtlCol="0"/>
          <a:lstStyle/>
          <a:p>
            <a:endParaRPr/>
          </a:p>
        </p:txBody>
      </p:sp>
      <p:sp>
        <p:nvSpPr>
          <p:cNvPr id="3" name="object 3"/>
          <p:cNvSpPr txBox="1"/>
          <p:nvPr/>
        </p:nvSpPr>
        <p:spPr>
          <a:xfrm>
            <a:off x="193039" y="114782"/>
            <a:ext cx="8686800" cy="3521710"/>
          </a:xfrm>
          <a:prstGeom prst="rect">
            <a:avLst/>
          </a:prstGeom>
        </p:spPr>
        <p:txBody>
          <a:bodyPr vert="horz" wrap="square" lIns="0" tIns="11430" rIns="0" bIns="0" rtlCol="0">
            <a:spAutoFit/>
          </a:bodyPr>
          <a:lstStyle/>
          <a:p>
            <a:pPr marL="50800" marR="111760">
              <a:lnSpc>
                <a:spcPct val="107000"/>
              </a:lnSpc>
              <a:spcBef>
                <a:spcPts val="90"/>
              </a:spcBef>
            </a:pPr>
            <a:r>
              <a:rPr sz="2200" dirty="0">
                <a:latin typeface="Times New Roman"/>
                <a:cs typeface="Times New Roman"/>
              </a:rPr>
              <a:t>As</a:t>
            </a:r>
            <a:r>
              <a:rPr sz="2200" spc="-75" dirty="0">
                <a:latin typeface="Times New Roman"/>
                <a:cs typeface="Times New Roman"/>
              </a:rPr>
              <a:t> </a:t>
            </a:r>
            <a:r>
              <a:rPr sz="2200" dirty="0">
                <a:latin typeface="Times New Roman"/>
                <a:cs typeface="Times New Roman"/>
              </a:rPr>
              <a:t>a</a:t>
            </a:r>
            <a:r>
              <a:rPr sz="2200" spc="-40" dirty="0">
                <a:latin typeface="Times New Roman"/>
                <a:cs typeface="Times New Roman"/>
              </a:rPr>
              <a:t> </a:t>
            </a:r>
            <a:r>
              <a:rPr sz="2200" dirty="0">
                <a:latin typeface="Times New Roman"/>
                <a:cs typeface="Times New Roman"/>
              </a:rPr>
              <a:t>result</a:t>
            </a:r>
            <a:r>
              <a:rPr sz="2200" spc="-35" dirty="0">
                <a:latin typeface="Times New Roman"/>
                <a:cs typeface="Times New Roman"/>
              </a:rPr>
              <a:t> </a:t>
            </a:r>
            <a:r>
              <a:rPr sz="2200" dirty="0">
                <a:latin typeface="Times New Roman"/>
                <a:cs typeface="Times New Roman"/>
              </a:rPr>
              <a:t>of</a:t>
            </a:r>
            <a:r>
              <a:rPr sz="2200" spc="-65" dirty="0">
                <a:latin typeface="Times New Roman"/>
                <a:cs typeface="Times New Roman"/>
              </a:rPr>
              <a:t> </a:t>
            </a:r>
            <a:r>
              <a:rPr sz="2200" spc="-25" dirty="0">
                <a:latin typeface="Times New Roman"/>
                <a:cs typeface="Times New Roman"/>
              </a:rPr>
              <a:t>Werner’s</a:t>
            </a:r>
            <a:r>
              <a:rPr sz="2200" spc="-45" dirty="0">
                <a:latin typeface="Times New Roman"/>
                <a:cs typeface="Times New Roman"/>
              </a:rPr>
              <a:t> </a:t>
            </a:r>
            <a:r>
              <a:rPr sz="2200" dirty="0">
                <a:latin typeface="Times New Roman"/>
                <a:cs typeface="Times New Roman"/>
              </a:rPr>
              <a:t>Experiment,</a:t>
            </a:r>
            <a:r>
              <a:rPr sz="2200" spc="-10" dirty="0">
                <a:latin typeface="Times New Roman"/>
                <a:cs typeface="Times New Roman"/>
              </a:rPr>
              <a:t> </a:t>
            </a:r>
            <a:r>
              <a:rPr sz="2200" spc="-20" dirty="0">
                <a:latin typeface="Times New Roman"/>
                <a:cs typeface="Times New Roman"/>
              </a:rPr>
              <a:t>when</a:t>
            </a:r>
            <a:r>
              <a:rPr sz="2200" spc="-130" dirty="0">
                <a:latin typeface="Times New Roman"/>
                <a:cs typeface="Times New Roman"/>
              </a:rPr>
              <a:t> </a:t>
            </a:r>
            <a:r>
              <a:rPr sz="2200" dirty="0">
                <a:latin typeface="Times New Roman"/>
                <a:cs typeface="Times New Roman"/>
              </a:rPr>
              <a:t>AgNO</a:t>
            </a:r>
            <a:r>
              <a:rPr sz="2175" baseline="-21072" dirty="0">
                <a:latin typeface="Times New Roman"/>
                <a:cs typeface="Times New Roman"/>
              </a:rPr>
              <a:t>3</a:t>
            </a:r>
            <a:r>
              <a:rPr sz="2175" spc="232" baseline="-21072" dirty="0">
                <a:latin typeface="Times New Roman"/>
                <a:cs typeface="Times New Roman"/>
              </a:rPr>
              <a:t> </a:t>
            </a:r>
            <a:r>
              <a:rPr sz="2200" dirty="0">
                <a:latin typeface="Times New Roman"/>
                <a:cs typeface="Times New Roman"/>
              </a:rPr>
              <a:t>(silver</a:t>
            </a:r>
            <a:r>
              <a:rPr sz="2200" spc="-30" dirty="0">
                <a:latin typeface="Times New Roman"/>
                <a:cs typeface="Times New Roman"/>
              </a:rPr>
              <a:t> </a:t>
            </a:r>
            <a:r>
              <a:rPr sz="2200" dirty="0">
                <a:latin typeface="Times New Roman"/>
                <a:cs typeface="Times New Roman"/>
              </a:rPr>
              <a:t>nitrate)</a:t>
            </a:r>
            <a:r>
              <a:rPr sz="2200" spc="-25" dirty="0">
                <a:latin typeface="Times New Roman"/>
                <a:cs typeface="Times New Roman"/>
              </a:rPr>
              <a:t> </a:t>
            </a:r>
            <a:r>
              <a:rPr sz="2200" dirty="0">
                <a:latin typeface="Times New Roman"/>
                <a:cs typeface="Times New Roman"/>
              </a:rPr>
              <a:t>was</a:t>
            </a:r>
            <a:r>
              <a:rPr sz="2200" spc="-45" dirty="0">
                <a:latin typeface="Times New Roman"/>
                <a:cs typeface="Times New Roman"/>
              </a:rPr>
              <a:t> </a:t>
            </a:r>
            <a:r>
              <a:rPr sz="2200" spc="-10" dirty="0">
                <a:latin typeface="Times New Roman"/>
                <a:cs typeface="Times New Roman"/>
              </a:rPr>
              <a:t>mixed </a:t>
            </a:r>
            <a:r>
              <a:rPr sz="2200" dirty="0">
                <a:latin typeface="Times New Roman"/>
                <a:cs typeface="Times New Roman"/>
              </a:rPr>
              <a:t>with</a:t>
            </a:r>
            <a:r>
              <a:rPr sz="2200" spc="-70" dirty="0">
                <a:latin typeface="Times New Roman"/>
                <a:cs typeface="Times New Roman"/>
              </a:rPr>
              <a:t> </a:t>
            </a:r>
            <a:r>
              <a:rPr sz="2200" dirty="0">
                <a:latin typeface="Times New Roman"/>
                <a:cs typeface="Times New Roman"/>
              </a:rPr>
              <a:t>CoCl</a:t>
            </a:r>
            <a:r>
              <a:rPr sz="2175" baseline="-21072" dirty="0">
                <a:latin typeface="Times New Roman"/>
                <a:cs typeface="Times New Roman"/>
              </a:rPr>
              <a:t>3</a:t>
            </a:r>
            <a:r>
              <a:rPr sz="2200" dirty="0">
                <a:latin typeface="Times New Roman"/>
                <a:cs typeface="Times New Roman"/>
              </a:rPr>
              <a:t>.6NH</a:t>
            </a:r>
            <a:r>
              <a:rPr sz="2175" baseline="-21072" dirty="0">
                <a:latin typeface="Times New Roman"/>
                <a:cs typeface="Times New Roman"/>
              </a:rPr>
              <a:t>3</a:t>
            </a:r>
            <a:r>
              <a:rPr sz="2200" dirty="0">
                <a:latin typeface="Times New Roman"/>
                <a:cs typeface="Times New Roman"/>
              </a:rPr>
              <a:t>,</a:t>
            </a:r>
            <a:r>
              <a:rPr sz="2200" spc="-40" dirty="0">
                <a:latin typeface="Times New Roman"/>
                <a:cs typeface="Times New Roman"/>
              </a:rPr>
              <a:t> </a:t>
            </a:r>
            <a:r>
              <a:rPr sz="2200" dirty="0">
                <a:latin typeface="Times New Roman"/>
                <a:cs typeface="Times New Roman"/>
              </a:rPr>
              <a:t>all</a:t>
            </a:r>
            <a:r>
              <a:rPr sz="2200" spc="-40" dirty="0">
                <a:latin typeface="Times New Roman"/>
                <a:cs typeface="Times New Roman"/>
              </a:rPr>
              <a:t> </a:t>
            </a:r>
            <a:r>
              <a:rPr sz="2200" dirty="0">
                <a:latin typeface="Times New Roman"/>
                <a:cs typeface="Times New Roman"/>
              </a:rPr>
              <a:t>three</a:t>
            </a:r>
            <a:r>
              <a:rPr sz="2200" spc="-35" dirty="0">
                <a:latin typeface="Times New Roman"/>
                <a:cs typeface="Times New Roman"/>
              </a:rPr>
              <a:t> </a:t>
            </a:r>
            <a:r>
              <a:rPr sz="2200" dirty="0">
                <a:latin typeface="Times New Roman"/>
                <a:cs typeface="Times New Roman"/>
              </a:rPr>
              <a:t>chloride</a:t>
            </a:r>
            <a:r>
              <a:rPr sz="2200" spc="-55" dirty="0">
                <a:latin typeface="Times New Roman"/>
                <a:cs typeface="Times New Roman"/>
              </a:rPr>
              <a:t> </a:t>
            </a:r>
            <a:r>
              <a:rPr sz="2200" dirty="0">
                <a:latin typeface="Times New Roman"/>
                <a:cs typeface="Times New Roman"/>
              </a:rPr>
              <a:t>ions</a:t>
            </a:r>
            <a:r>
              <a:rPr sz="2200" spc="-45" dirty="0">
                <a:latin typeface="Times New Roman"/>
                <a:cs typeface="Times New Roman"/>
              </a:rPr>
              <a:t> </a:t>
            </a:r>
            <a:r>
              <a:rPr sz="2200" dirty="0">
                <a:latin typeface="Times New Roman"/>
                <a:cs typeface="Times New Roman"/>
              </a:rPr>
              <a:t>were</a:t>
            </a:r>
            <a:r>
              <a:rPr sz="2200" spc="-30" dirty="0">
                <a:latin typeface="Times New Roman"/>
                <a:cs typeface="Times New Roman"/>
              </a:rPr>
              <a:t> </a:t>
            </a:r>
            <a:r>
              <a:rPr sz="2200" dirty="0">
                <a:latin typeface="Times New Roman"/>
                <a:cs typeface="Times New Roman"/>
              </a:rPr>
              <a:t>transformed</a:t>
            </a:r>
            <a:r>
              <a:rPr sz="2200" spc="-25" dirty="0">
                <a:latin typeface="Times New Roman"/>
                <a:cs typeface="Times New Roman"/>
              </a:rPr>
              <a:t> </a:t>
            </a:r>
            <a:r>
              <a:rPr sz="2200" spc="-10" dirty="0">
                <a:latin typeface="Times New Roman"/>
                <a:cs typeface="Times New Roman"/>
              </a:rPr>
              <a:t>to</a:t>
            </a:r>
            <a:r>
              <a:rPr sz="2200" spc="-130" dirty="0">
                <a:latin typeface="Times New Roman"/>
                <a:cs typeface="Times New Roman"/>
              </a:rPr>
              <a:t> </a:t>
            </a:r>
            <a:r>
              <a:rPr sz="2200" dirty="0">
                <a:latin typeface="Times New Roman"/>
                <a:cs typeface="Times New Roman"/>
              </a:rPr>
              <a:t>AgCl</a:t>
            </a:r>
            <a:r>
              <a:rPr sz="2200" spc="-40" dirty="0">
                <a:latin typeface="Times New Roman"/>
                <a:cs typeface="Times New Roman"/>
              </a:rPr>
              <a:t> </a:t>
            </a:r>
            <a:r>
              <a:rPr sz="2200" spc="-10" dirty="0">
                <a:latin typeface="Times New Roman"/>
                <a:cs typeface="Times New Roman"/>
              </a:rPr>
              <a:t>(silver </a:t>
            </a:r>
            <a:r>
              <a:rPr sz="2200" dirty="0">
                <a:latin typeface="Times New Roman"/>
                <a:cs typeface="Times New Roman"/>
              </a:rPr>
              <a:t>chloride).</a:t>
            </a:r>
            <a:r>
              <a:rPr sz="2200" spc="-60" dirty="0">
                <a:latin typeface="Times New Roman"/>
                <a:cs typeface="Times New Roman"/>
              </a:rPr>
              <a:t> </a:t>
            </a:r>
            <a:r>
              <a:rPr sz="2200" dirty="0">
                <a:latin typeface="Times New Roman"/>
                <a:cs typeface="Times New Roman"/>
              </a:rPr>
              <a:t>But</a:t>
            </a:r>
            <a:r>
              <a:rPr sz="2200" spc="-35" dirty="0">
                <a:latin typeface="Times New Roman"/>
                <a:cs typeface="Times New Roman"/>
              </a:rPr>
              <a:t> </a:t>
            </a:r>
            <a:r>
              <a:rPr sz="2200" spc="-20" dirty="0">
                <a:latin typeface="Times New Roman"/>
                <a:cs typeface="Times New Roman"/>
              </a:rPr>
              <a:t>when</a:t>
            </a:r>
            <a:r>
              <a:rPr sz="2200" spc="-130" dirty="0">
                <a:latin typeface="Times New Roman"/>
                <a:cs typeface="Times New Roman"/>
              </a:rPr>
              <a:t> </a:t>
            </a:r>
            <a:r>
              <a:rPr sz="2200" dirty="0">
                <a:latin typeface="Times New Roman"/>
                <a:cs typeface="Times New Roman"/>
              </a:rPr>
              <a:t>AgNO</a:t>
            </a:r>
            <a:r>
              <a:rPr sz="2175" baseline="-21072" dirty="0">
                <a:latin typeface="Times New Roman"/>
                <a:cs typeface="Times New Roman"/>
              </a:rPr>
              <a:t>3</a:t>
            </a:r>
            <a:r>
              <a:rPr sz="2175" spc="247" baseline="-21072" dirty="0">
                <a:latin typeface="Times New Roman"/>
                <a:cs typeface="Times New Roman"/>
              </a:rPr>
              <a:t> </a:t>
            </a:r>
            <a:r>
              <a:rPr sz="2200" dirty="0">
                <a:latin typeface="Times New Roman"/>
                <a:cs typeface="Times New Roman"/>
              </a:rPr>
              <a:t>was</a:t>
            </a:r>
            <a:r>
              <a:rPr sz="2200" spc="-40" dirty="0">
                <a:latin typeface="Times New Roman"/>
                <a:cs typeface="Times New Roman"/>
              </a:rPr>
              <a:t> </a:t>
            </a:r>
            <a:r>
              <a:rPr sz="2200" dirty="0">
                <a:latin typeface="Times New Roman"/>
                <a:cs typeface="Times New Roman"/>
              </a:rPr>
              <a:t>combined</a:t>
            </a:r>
            <a:r>
              <a:rPr sz="2200" spc="-15" dirty="0">
                <a:latin typeface="Times New Roman"/>
                <a:cs typeface="Times New Roman"/>
              </a:rPr>
              <a:t> </a:t>
            </a:r>
            <a:r>
              <a:rPr sz="2200" dirty="0">
                <a:latin typeface="Times New Roman"/>
                <a:cs typeface="Times New Roman"/>
              </a:rPr>
              <a:t>with</a:t>
            </a:r>
            <a:r>
              <a:rPr sz="2200" spc="-30" dirty="0">
                <a:latin typeface="Times New Roman"/>
                <a:cs typeface="Times New Roman"/>
              </a:rPr>
              <a:t> </a:t>
            </a:r>
            <a:r>
              <a:rPr sz="2200" dirty="0">
                <a:latin typeface="Times New Roman"/>
                <a:cs typeface="Times New Roman"/>
              </a:rPr>
              <a:t>CoCl</a:t>
            </a:r>
            <a:r>
              <a:rPr sz="2175" baseline="-21072" dirty="0">
                <a:latin typeface="Times New Roman"/>
                <a:cs typeface="Times New Roman"/>
              </a:rPr>
              <a:t>3</a:t>
            </a:r>
            <a:r>
              <a:rPr sz="2200" dirty="0">
                <a:latin typeface="Times New Roman"/>
                <a:cs typeface="Times New Roman"/>
              </a:rPr>
              <a:t>.5NH</a:t>
            </a:r>
            <a:r>
              <a:rPr sz="2175" baseline="-21072" dirty="0">
                <a:latin typeface="Times New Roman"/>
                <a:cs typeface="Times New Roman"/>
              </a:rPr>
              <a:t>3</a:t>
            </a:r>
            <a:r>
              <a:rPr sz="2200" dirty="0">
                <a:latin typeface="Times New Roman"/>
                <a:cs typeface="Times New Roman"/>
              </a:rPr>
              <a:t>,</a:t>
            </a:r>
            <a:r>
              <a:rPr sz="2200" spc="-25" dirty="0">
                <a:latin typeface="Times New Roman"/>
                <a:cs typeface="Times New Roman"/>
              </a:rPr>
              <a:t> </a:t>
            </a:r>
            <a:r>
              <a:rPr sz="2200" dirty="0">
                <a:latin typeface="Times New Roman"/>
                <a:cs typeface="Times New Roman"/>
              </a:rPr>
              <a:t>the</a:t>
            </a:r>
            <a:r>
              <a:rPr sz="2200" spc="-35" dirty="0">
                <a:latin typeface="Times New Roman"/>
                <a:cs typeface="Times New Roman"/>
              </a:rPr>
              <a:t> </a:t>
            </a:r>
            <a:r>
              <a:rPr sz="2200" dirty="0">
                <a:latin typeface="Times New Roman"/>
                <a:cs typeface="Times New Roman"/>
              </a:rPr>
              <a:t>result</a:t>
            </a:r>
            <a:r>
              <a:rPr sz="2200" spc="-25" dirty="0">
                <a:latin typeface="Times New Roman"/>
                <a:cs typeface="Times New Roman"/>
              </a:rPr>
              <a:t> was </a:t>
            </a:r>
            <a:r>
              <a:rPr sz="2200" dirty="0">
                <a:latin typeface="Times New Roman"/>
                <a:cs typeface="Times New Roman"/>
              </a:rPr>
              <a:t>the</a:t>
            </a:r>
            <a:r>
              <a:rPr sz="2200" spc="-65" dirty="0">
                <a:latin typeface="Times New Roman"/>
                <a:cs typeface="Times New Roman"/>
              </a:rPr>
              <a:t> </a:t>
            </a:r>
            <a:r>
              <a:rPr sz="2200" dirty="0">
                <a:latin typeface="Times New Roman"/>
                <a:cs typeface="Times New Roman"/>
              </a:rPr>
              <a:t>formation</a:t>
            </a:r>
            <a:r>
              <a:rPr sz="2200" spc="-15" dirty="0">
                <a:latin typeface="Times New Roman"/>
                <a:cs typeface="Times New Roman"/>
              </a:rPr>
              <a:t> </a:t>
            </a:r>
            <a:r>
              <a:rPr sz="2200" dirty="0">
                <a:latin typeface="Times New Roman"/>
                <a:cs typeface="Times New Roman"/>
              </a:rPr>
              <a:t>of</a:t>
            </a:r>
            <a:r>
              <a:rPr sz="2200" spc="-45" dirty="0">
                <a:latin typeface="Times New Roman"/>
                <a:cs typeface="Times New Roman"/>
              </a:rPr>
              <a:t> </a:t>
            </a:r>
            <a:r>
              <a:rPr sz="2200" dirty="0">
                <a:latin typeface="Times New Roman"/>
                <a:cs typeface="Times New Roman"/>
              </a:rPr>
              <a:t>two</a:t>
            </a:r>
            <a:r>
              <a:rPr sz="2200" spc="-45" dirty="0">
                <a:latin typeface="Times New Roman"/>
                <a:cs typeface="Times New Roman"/>
              </a:rPr>
              <a:t> </a:t>
            </a:r>
            <a:r>
              <a:rPr sz="2200" dirty="0">
                <a:latin typeface="Times New Roman"/>
                <a:cs typeface="Times New Roman"/>
              </a:rPr>
              <a:t>moles</a:t>
            </a:r>
            <a:r>
              <a:rPr sz="2200" spc="-35" dirty="0">
                <a:latin typeface="Times New Roman"/>
                <a:cs typeface="Times New Roman"/>
              </a:rPr>
              <a:t> </a:t>
            </a:r>
            <a:r>
              <a:rPr sz="2200" dirty="0">
                <a:latin typeface="Times New Roman"/>
                <a:cs typeface="Times New Roman"/>
              </a:rPr>
              <a:t>of</a:t>
            </a:r>
            <a:r>
              <a:rPr sz="2200" spc="-135" dirty="0">
                <a:latin typeface="Times New Roman"/>
                <a:cs typeface="Times New Roman"/>
              </a:rPr>
              <a:t> </a:t>
            </a:r>
            <a:r>
              <a:rPr sz="2200" spc="-10" dirty="0">
                <a:latin typeface="Times New Roman"/>
                <a:cs typeface="Times New Roman"/>
              </a:rPr>
              <a:t>AgCl.</a:t>
            </a:r>
            <a:endParaRPr sz="2200">
              <a:latin typeface="Times New Roman"/>
              <a:cs typeface="Times New Roman"/>
            </a:endParaRPr>
          </a:p>
          <a:p>
            <a:pPr marL="50800">
              <a:lnSpc>
                <a:spcPct val="100000"/>
              </a:lnSpc>
              <a:spcBef>
                <a:spcPts val="180"/>
              </a:spcBef>
            </a:pPr>
            <a:r>
              <a:rPr sz="2200" spc="-20" dirty="0">
                <a:latin typeface="Times New Roman"/>
                <a:cs typeface="Times New Roman"/>
              </a:rPr>
              <a:t>A</a:t>
            </a:r>
            <a:r>
              <a:rPr sz="2200" spc="-125" dirty="0">
                <a:latin typeface="Times New Roman"/>
                <a:cs typeface="Times New Roman"/>
              </a:rPr>
              <a:t> </a:t>
            </a:r>
            <a:r>
              <a:rPr sz="2200" dirty="0">
                <a:latin typeface="Times New Roman"/>
                <a:cs typeface="Times New Roman"/>
              </a:rPr>
              <a:t>further</a:t>
            </a:r>
            <a:r>
              <a:rPr sz="2200" spc="-85" dirty="0">
                <a:latin typeface="Times New Roman"/>
                <a:cs typeface="Times New Roman"/>
              </a:rPr>
              <a:t> </a:t>
            </a:r>
            <a:r>
              <a:rPr sz="2200" dirty="0">
                <a:latin typeface="Times New Roman"/>
                <a:cs typeface="Times New Roman"/>
              </a:rPr>
              <a:t>result</a:t>
            </a:r>
            <a:r>
              <a:rPr sz="2200" spc="-40" dirty="0">
                <a:latin typeface="Times New Roman"/>
                <a:cs typeface="Times New Roman"/>
              </a:rPr>
              <a:t> </a:t>
            </a:r>
            <a:r>
              <a:rPr sz="2200" dirty="0">
                <a:latin typeface="Times New Roman"/>
                <a:cs typeface="Times New Roman"/>
              </a:rPr>
              <a:t>of</a:t>
            </a:r>
            <a:r>
              <a:rPr sz="2200" spc="-40" dirty="0">
                <a:latin typeface="Times New Roman"/>
                <a:cs typeface="Times New Roman"/>
              </a:rPr>
              <a:t> </a:t>
            </a:r>
            <a:r>
              <a:rPr sz="2200" dirty="0">
                <a:latin typeface="Times New Roman"/>
                <a:cs typeface="Times New Roman"/>
              </a:rPr>
              <a:t>combining</a:t>
            </a:r>
            <a:r>
              <a:rPr sz="2200" spc="-35" dirty="0">
                <a:latin typeface="Times New Roman"/>
                <a:cs typeface="Times New Roman"/>
              </a:rPr>
              <a:t> </a:t>
            </a:r>
            <a:r>
              <a:rPr sz="2200" dirty="0">
                <a:latin typeface="Times New Roman"/>
                <a:cs typeface="Times New Roman"/>
              </a:rPr>
              <a:t>CoCl</a:t>
            </a:r>
            <a:r>
              <a:rPr sz="2175" baseline="-21072" dirty="0">
                <a:latin typeface="Times New Roman"/>
                <a:cs typeface="Times New Roman"/>
              </a:rPr>
              <a:t>3</a:t>
            </a:r>
            <a:r>
              <a:rPr sz="2200" dirty="0">
                <a:latin typeface="Times New Roman"/>
                <a:cs typeface="Times New Roman"/>
              </a:rPr>
              <a:t>.4NH</a:t>
            </a:r>
            <a:r>
              <a:rPr sz="2175" baseline="-21072" dirty="0">
                <a:latin typeface="Times New Roman"/>
                <a:cs typeface="Times New Roman"/>
              </a:rPr>
              <a:t>3</a:t>
            </a:r>
            <a:r>
              <a:rPr sz="2175" spc="209" baseline="-21072" dirty="0">
                <a:latin typeface="Times New Roman"/>
                <a:cs typeface="Times New Roman"/>
              </a:rPr>
              <a:t> </a:t>
            </a:r>
            <a:r>
              <a:rPr sz="2200" spc="-10" dirty="0">
                <a:latin typeface="Times New Roman"/>
                <a:cs typeface="Times New Roman"/>
              </a:rPr>
              <a:t>with</a:t>
            </a:r>
            <a:r>
              <a:rPr sz="2200" spc="-125" dirty="0">
                <a:latin typeface="Times New Roman"/>
                <a:cs typeface="Times New Roman"/>
              </a:rPr>
              <a:t> </a:t>
            </a:r>
            <a:r>
              <a:rPr sz="2200" dirty="0">
                <a:latin typeface="Times New Roman"/>
                <a:cs typeface="Times New Roman"/>
              </a:rPr>
              <a:t>AgNO</a:t>
            </a:r>
            <a:r>
              <a:rPr sz="2175" baseline="-21072" dirty="0">
                <a:latin typeface="Times New Roman"/>
                <a:cs typeface="Times New Roman"/>
              </a:rPr>
              <a:t>3</a:t>
            </a:r>
            <a:r>
              <a:rPr sz="2175" spc="232" baseline="-21072" dirty="0">
                <a:latin typeface="Times New Roman"/>
                <a:cs typeface="Times New Roman"/>
              </a:rPr>
              <a:t> </a:t>
            </a:r>
            <a:r>
              <a:rPr sz="2200" dirty="0">
                <a:latin typeface="Times New Roman"/>
                <a:cs typeface="Times New Roman"/>
              </a:rPr>
              <a:t>was</a:t>
            </a:r>
            <a:r>
              <a:rPr sz="2200" spc="-50" dirty="0">
                <a:latin typeface="Times New Roman"/>
                <a:cs typeface="Times New Roman"/>
              </a:rPr>
              <a:t> </a:t>
            </a:r>
            <a:r>
              <a:rPr sz="2200" dirty="0">
                <a:latin typeface="Times New Roman"/>
                <a:cs typeface="Times New Roman"/>
              </a:rPr>
              <a:t>the</a:t>
            </a:r>
            <a:r>
              <a:rPr sz="2200" spc="-45" dirty="0">
                <a:latin typeface="Times New Roman"/>
                <a:cs typeface="Times New Roman"/>
              </a:rPr>
              <a:t> </a:t>
            </a:r>
            <a:r>
              <a:rPr sz="2200" dirty="0">
                <a:latin typeface="Times New Roman"/>
                <a:cs typeface="Times New Roman"/>
              </a:rPr>
              <a:t>formation</a:t>
            </a:r>
            <a:r>
              <a:rPr sz="2200" spc="-15" dirty="0">
                <a:latin typeface="Times New Roman"/>
                <a:cs typeface="Times New Roman"/>
              </a:rPr>
              <a:t> </a:t>
            </a:r>
            <a:r>
              <a:rPr sz="2200" spc="-25" dirty="0">
                <a:latin typeface="Times New Roman"/>
                <a:cs typeface="Times New Roman"/>
              </a:rPr>
              <a:t>of</a:t>
            </a:r>
            <a:endParaRPr sz="2200">
              <a:latin typeface="Times New Roman"/>
              <a:cs typeface="Times New Roman"/>
            </a:endParaRPr>
          </a:p>
          <a:p>
            <a:pPr marL="50800">
              <a:lnSpc>
                <a:spcPct val="100000"/>
              </a:lnSpc>
              <a:spcBef>
                <a:spcPts val="195"/>
              </a:spcBef>
            </a:pPr>
            <a:r>
              <a:rPr sz="2200" dirty="0">
                <a:latin typeface="Times New Roman"/>
                <a:cs typeface="Times New Roman"/>
              </a:rPr>
              <a:t>one</a:t>
            </a:r>
            <a:r>
              <a:rPr sz="2200" spc="-55" dirty="0">
                <a:latin typeface="Times New Roman"/>
                <a:cs typeface="Times New Roman"/>
              </a:rPr>
              <a:t> </a:t>
            </a:r>
            <a:r>
              <a:rPr sz="2200" dirty="0">
                <a:latin typeface="Times New Roman"/>
                <a:cs typeface="Times New Roman"/>
              </a:rPr>
              <a:t>mole</a:t>
            </a:r>
            <a:r>
              <a:rPr sz="2200" spc="-15" dirty="0">
                <a:latin typeface="Times New Roman"/>
                <a:cs typeface="Times New Roman"/>
              </a:rPr>
              <a:t> </a:t>
            </a:r>
            <a:r>
              <a:rPr sz="2200" dirty="0">
                <a:latin typeface="Times New Roman"/>
                <a:cs typeface="Times New Roman"/>
              </a:rPr>
              <a:t>of</a:t>
            </a:r>
            <a:r>
              <a:rPr sz="2200" spc="-135" dirty="0">
                <a:latin typeface="Times New Roman"/>
                <a:cs typeface="Times New Roman"/>
              </a:rPr>
              <a:t> </a:t>
            </a:r>
            <a:r>
              <a:rPr sz="2200" spc="-10" dirty="0">
                <a:latin typeface="Times New Roman"/>
                <a:cs typeface="Times New Roman"/>
              </a:rPr>
              <a:t>AgCl.</a:t>
            </a:r>
            <a:endParaRPr sz="2200">
              <a:latin typeface="Times New Roman"/>
              <a:cs typeface="Times New Roman"/>
            </a:endParaRPr>
          </a:p>
          <a:p>
            <a:pPr marL="50800" marR="148590">
              <a:lnSpc>
                <a:spcPts val="2830"/>
              </a:lnSpc>
              <a:spcBef>
                <a:spcPts val="114"/>
              </a:spcBef>
            </a:pPr>
            <a:r>
              <a:rPr sz="2200" dirty="0">
                <a:latin typeface="Times New Roman"/>
                <a:cs typeface="Times New Roman"/>
              </a:rPr>
              <a:t>Upon</a:t>
            </a:r>
            <a:r>
              <a:rPr sz="2200" spc="-65" dirty="0">
                <a:latin typeface="Times New Roman"/>
                <a:cs typeface="Times New Roman"/>
              </a:rPr>
              <a:t> </a:t>
            </a:r>
            <a:r>
              <a:rPr sz="2200" dirty="0">
                <a:latin typeface="Times New Roman"/>
                <a:cs typeface="Times New Roman"/>
              </a:rPr>
              <a:t>addition</a:t>
            </a:r>
            <a:r>
              <a:rPr sz="2200" spc="-45" dirty="0">
                <a:latin typeface="Times New Roman"/>
                <a:cs typeface="Times New Roman"/>
              </a:rPr>
              <a:t> </a:t>
            </a:r>
            <a:r>
              <a:rPr sz="2200" spc="-10" dirty="0">
                <a:latin typeface="Times New Roman"/>
                <a:cs typeface="Times New Roman"/>
              </a:rPr>
              <a:t>of</a:t>
            </a:r>
            <a:r>
              <a:rPr sz="2200" spc="-130" dirty="0">
                <a:latin typeface="Times New Roman"/>
                <a:cs typeface="Times New Roman"/>
              </a:rPr>
              <a:t> </a:t>
            </a:r>
            <a:r>
              <a:rPr sz="2200" dirty="0">
                <a:latin typeface="Times New Roman"/>
                <a:cs typeface="Times New Roman"/>
              </a:rPr>
              <a:t>AgNO</a:t>
            </a:r>
            <a:r>
              <a:rPr sz="2175" baseline="-21072" dirty="0">
                <a:latin typeface="Times New Roman"/>
                <a:cs typeface="Times New Roman"/>
              </a:rPr>
              <a:t>3</a:t>
            </a:r>
            <a:r>
              <a:rPr sz="2175" spc="247" baseline="-21072" dirty="0">
                <a:latin typeface="Times New Roman"/>
                <a:cs typeface="Times New Roman"/>
              </a:rPr>
              <a:t> </a:t>
            </a:r>
            <a:r>
              <a:rPr sz="2200" dirty="0">
                <a:latin typeface="Times New Roman"/>
                <a:cs typeface="Times New Roman"/>
              </a:rPr>
              <a:t>the</a:t>
            </a:r>
            <a:r>
              <a:rPr sz="2200" spc="-55" dirty="0">
                <a:latin typeface="Times New Roman"/>
                <a:cs typeface="Times New Roman"/>
              </a:rPr>
              <a:t> </a:t>
            </a:r>
            <a:r>
              <a:rPr sz="2200" dirty="0">
                <a:latin typeface="Times New Roman"/>
                <a:cs typeface="Times New Roman"/>
              </a:rPr>
              <a:t>chlorides</a:t>
            </a:r>
            <a:r>
              <a:rPr sz="2200" spc="-40" dirty="0">
                <a:latin typeface="Times New Roman"/>
                <a:cs typeface="Times New Roman"/>
              </a:rPr>
              <a:t> </a:t>
            </a:r>
            <a:r>
              <a:rPr sz="2200" dirty="0">
                <a:latin typeface="Times New Roman"/>
                <a:cs typeface="Times New Roman"/>
              </a:rPr>
              <a:t>which</a:t>
            </a:r>
            <a:r>
              <a:rPr sz="2200" spc="-40" dirty="0">
                <a:latin typeface="Times New Roman"/>
                <a:cs typeface="Times New Roman"/>
              </a:rPr>
              <a:t> </a:t>
            </a:r>
            <a:r>
              <a:rPr sz="2200" dirty="0">
                <a:latin typeface="Times New Roman"/>
                <a:cs typeface="Times New Roman"/>
              </a:rPr>
              <a:t>lie</a:t>
            </a:r>
            <a:r>
              <a:rPr sz="2200" spc="-40" dirty="0">
                <a:latin typeface="Times New Roman"/>
                <a:cs typeface="Times New Roman"/>
              </a:rPr>
              <a:t> </a:t>
            </a:r>
            <a:r>
              <a:rPr sz="2200" dirty="0">
                <a:latin typeface="Times New Roman"/>
                <a:cs typeface="Times New Roman"/>
              </a:rPr>
              <a:t>outside</a:t>
            </a:r>
            <a:r>
              <a:rPr sz="2200" spc="-60" dirty="0">
                <a:latin typeface="Times New Roman"/>
                <a:cs typeface="Times New Roman"/>
              </a:rPr>
              <a:t> </a:t>
            </a:r>
            <a:r>
              <a:rPr sz="2200" dirty="0">
                <a:latin typeface="Times New Roman"/>
                <a:cs typeface="Times New Roman"/>
              </a:rPr>
              <a:t>of</a:t>
            </a:r>
            <a:r>
              <a:rPr sz="2200" spc="-35" dirty="0">
                <a:latin typeface="Times New Roman"/>
                <a:cs typeface="Times New Roman"/>
              </a:rPr>
              <a:t> </a:t>
            </a:r>
            <a:r>
              <a:rPr sz="2200" dirty="0">
                <a:latin typeface="Times New Roman"/>
                <a:cs typeface="Times New Roman"/>
              </a:rPr>
              <a:t>the</a:t>
            </a:r>
            <a:r>
              <a:rPr sz="2200" spc="-45" dirty="0">
                <a:latin typeface="Times New Roman"/>
                <a:cs typeface="Times New Roman"/>
              </a:rPr>
              <a:t> </a:t>
            </a:r>
            <a:r>
              <a:rPr sz="2200" spc="-10" dirty="0">
                <a:latin typeface="Times New Roman"/>
                <a:cs typeface="Times New Roman"/>
              </a:rPr>
              <a:t>coordination </a:t>
            </a:r>
            <a:r>
              <a:rPr sz="2200" dirty="0">
                <a:latin typeface="Times New Roman"/>
                <a:cs typeface="Times New Roman"/>
              </a:rPr>
              <a:t>sphere</a:t>
            </a:r>
            <a:r>
              <a:rPr sz="2200" spc="-45" dirty="0">
                <a:latin typeface="Times New Roman"/>
                <a:cs typeface="Times New Roman"/>
              </a:rPr>
              <a:t> </a:t>
            </a:r>
            <a:r>
              <a:rPr sz="2200" dirty="0">
                <a:latin typeface="Times New Roman"/>
                <a:cs typeface="Times New Roman"/>
              </a:rPr>
              <a:t>would</a:t>
            </a:r>
            <a:r>
              <a:rPr sz="2200" spc="-45" dirty="0">
                <a:latin typeface="Times New Roman"/>
                <a:cs typeface="Times New Roman"/>
              </a:rPr>
              <a:t> </a:t>
            </a:r>
            <a:r>
              <a:rPr sz="2200" spc="-10" dirty="0">
                <a:latin typeface="Times New Roman"/>
                <a:cs typeface="Times New Roman"/>
              </a:rPr>
              <a:t>precipitated.</a:t>
            </a:r>
            <a:endParaRPr sz="2200">
              <a:latin typeface="Times New Roman"/>
              <a:cs typeface="Times New Roman"/>
            </a:endParaRPr>
          </a:p>
          <a:p>
            <a:pPr marL="203200">
              <a:lnSpc>
                <a:spcPct val="100000"/>
              </a:lnSpc>
              <a:spcBef>
                <a:spcPts val="1925"/>
              </a:spcBef>
              <a:tabLst>
                <a:tab pos="3235325" algn="l"/>
                <a:tab pos="5732145" algn="l"/>
              </a:tabLst>
            </a:pPr>
            <a:r>
              <a:rPr sz="2400" spc="-10" dirty="0">
                <a:latin typeface="Arial"/>
                <a:cs typeface="Arial"/>
              </a:rPr>
              <a:t>Compound</a:t>
            </a:r>
            <a:r>
              <a:rPr sz="2400" dirty="0">
                <a:latin typeface="Arial"/>
                <a:cs typeface="Arial"/>
              </a:rPr>
              <a:t>	Moles</a:t>
            </a:r>
            <a:r>
              <a:rPr sz="2400" spc="-30" dirty="0">
                <a:latin typeface="Arial"/>
                <a:cs typeface="Arial"/>
              </a:rPr>
              <a:t> </a:t>
            </a:r>
            <a:r>
              <a:rPr sz="2400" dirty="0">
                <a:latin typeface="Arial"/>
                <a:cs typeface="Arial"/>
              </a:rPr>
              <a:t>of</a:t>
            </a:r>
            <a:r>
              <a:rPr sz="2400" spc="-50" dirty="0">
                <a:latin typeface="Arial"/>
                <a:cs typeface="Arial"/>
              </a:rPr>
              <a:t> </a:t>
            </a:r>
            <a:r>
              <a:rPr sz="2400" spc="-20" dirty="0">
                <a:latin typeface="Arial"/>
                <a:cs typeface="Arial"/>
              </a:rPr>
              <a:t>ions</a:t>
            </a:r>
            <a:r>
              <a:rPr sz="2400" dirty="0">
                <a:latin typeface="Arial"/>
                <a:cs typeface="Arial"/>
              </a:rPr>
              <a:t>	Moles</a:t>
            </a:r>
            <a:r>
              <a:rPr sz="2400" spc="-45" dirty="0">
                <a:latin typeface="Arial"/>
                <a:cs typeface="Arial"/>
              </a:rPr>
              <a:t> </a:t>
            </a:r>
            <a:r>
              <a:rPr sz="2400" dirty="0">
                <a:latin typeface="Arial"/>
                <a:cs typeface="Arial"/>
              </a:rPr>
              <a:t>of</a:t>
            </a:r>
            <a:r>
              <a:rPr sz="2400" spc="-165" dirty="0">
                <a:latin typeface="Arial"/>
                <a:cs typeface="Arial"/>
              </a:rPr>
              <a:t> </a:t>
            </a:r>
            <a:r>
              <a:rPr sz="2400" spc="-10" dirty="0">
                <a:latin typeface="Arial"/>
                <a:cs typeface="Arial"/>
              </a:rPr>
              <a:t>AgCl(s)</a:t>
            </a:r>
            <a:endParaRPr sz="2400">
              <a:latin typeface="Arial"/>
              <a:cs typeface="Arial"/>
            </a:endParaRPr>
          </a:p>
        </p:txBody>
      </p:sp>
      <p:sp>
        <p:nvSpPr>
          <p:cNvPr id="4" name="object 4"/>
          <p:cNvSpPr txBox="1"/>
          <p:nvPr/>
        </p:nvSpPr>
        <p:spPr>
          <a:xfrm>
            <a:off x="358140" y="4003040"/>
            <a:ext cx="1845310" cy="2381250"/>
          </a:xfrm>
          <a:prstGeom prst="rect">
            <a:avLst/>
          </a:prstGeom>
        </p:spPr>
        <p:txBody>
          <a:bodyPr vert="horz" wrap="square" lIns="0" tIns="12700" rIns="0" bIns="0" rtlCol="0">
            <a:spAutoFit/>
          </a:bodyPr>
          <a:lstStyle/>
          <a:p>
            <a:pPr marL="38100">
              <a:lnSpc>
                <a:spcPts val="1050"/>
              </a:lnSpc>
              <a:spcBef>
                <a:spcPts val="100"/>
              </a:spcBef>
            </a:pPr>
            <a:r>
              <a:rPr sz="2400" dirty="0">
                <a:latin typeface="Arial"/>
                <a:cs typeface="Arial"/>
              </a:rPr>
              <a:t>“CoCl</a:t>
            </a:r>
            <a:r>
              <a:rPr sz="2400" baseline="-20833" dirty="0">
                <a:latin typeface="Arial"/>
                <a:cs typeface="Arial"/>
              </a:rPr>
              <a:t>3</a:t>
            </a:r>
            <a:r>
              <a:rPr sz="2400" spc="-135" baseline="-20833" dirty="0">
                <a:latin typeface="Arial"/>
                <a:cs typeface="Arial"/>
              </a:rPr>
              <a:t> </a:t>
            </a:r>
            <a:r>
              <a:rPr sz="2400" spc="-20" dirty="0">
                <a:latin typeface="Arial"/>
                <a:cs typeface="Arial"/>
              </a:rPr>
              <a:t>6NH</a:t>
            </a:r>
            <a:r>
              <a:rPr sz="2400" spc="-30" baseline="-20833" dirty="0">
                <a:latin typeface="Arial"/>
                <a:cs typeface="Arial"/>
              </a:rPr>
              <a:t>3</a:t>
            </a:r>
            <a:r>
              <a:rPr sz="2400" spc="-20" dirty="0">
                <a:latin typeface="Arial"/>
                <a:cs typeface="Arial"/>
              </a:rPr>
              <a:t>”</a:t>
            </a:r>
            <a:endParaRPr sz="2400">
              <a:latin typeface="Arial"/>
              <a:cs typeface="Arial"/>
            </a:endParaRPr>
          </a:p>
          <a:p>
            <a:pPr marL="67310" algn="ctr">
              <a:lnSpc>
                <a:spcPts val="950"/>
              </a:lnSpc>
            </a:pPr>
            <a:r>
              <a:rPr sz="1600" b="1" spc="-50" dirty="0">
                <a:latin typeface="Arial"/>
                <a:cs typeface="Arial"/>
              </a:rPr>
              <a:t>.</a:t>
            </a:r>
            <a:endParaRPr sz="1600">
              <a:latin typeface="Arial"/>
              <a:cs typeface="Arial"/>
            </a:endParaRPr>
          </a:p>
          <a:p>
            <a:pPr>
              <a:lnSpc>
                <a:spcPct val="100000"/>
              </a:lnSpc>
              <a:spcBef>
                <a:spcPts val="1380"/>
              </a:spcBef>
            </a:pPr>
            <a:endParaRPr sz="1600">
              <a:latin typeface="Arial"/>
              <a:cs typeface="Arial"/>
            </a:endParaRPr>
          </a:p>
          <a:p>
            <a:pPr marL="38100">
              <a:lnSpc>
                <a:spcPts val="1050"/>
              </a:lnSpc>
            </a:pPr>
            <a:r>
              <a:rPr sz="2400" dirty="0">
                <a:latin typeface="Arial"/>
                <a:cs typeface="Arial"/>
              </a:rPr>
              <a:t>“CoCl</a:t>
            </a:r>
            <a:r>
              <a:rPr sz="2400" baseline="-20833" dirty="0">
                <a:latin typeface="Arial"/>
                <a:cs typeface="Arial"/>
              </a:rPr>
              <a:t>3</a:t>
            </a:r>
            <a:r>
              <a:rPr sz="2400" spc="-135" baseline="-20833" dirty="0">
                <a:latin typeface="Arial"/>
                <a:cs typeface="Arial"/>
              </a:rPr>
              <a:t> </a:t>
            </a:r>
            <a:r>
              <a:rPr sz="2400" spc="-20" dirty="0">
                <a:latin typeface="Arial"/>
                <a:cs typeface="Arial"/>
              </a:rPr>
              <a:t>5NH</a:t>
            </a:r>
            <a:r>
              <a:rPr sz="2400" spc="-30" baseline="-20833" dirty="0">
                <a:latin typeface="Arial"/>
                <a:cs typeface="Arial"/>
              </a:rPr>
              <a:t>3</a:t>
            </a:r>
            <a:r>
              <a:rPr sz="2400" spc="-20" dirty="0">
                <a:latin typeface="Arial"/>
                <a:cs typeface="Arial"/>
              </a:rPr>
              <a:t>”</a:t>
            </a:r>
            <a:endParaRPr sz="2400">
              <a:latin typeface="Arial"/>
              <a:cs typeface="Arial"/>
            </a:endParaRPr>
          </a:p>
          <a:p>
            <a:pPr marL="67310" algn="ctr">
              <a:lnSpc>
                <a:spcPts val="950"/>
              </a:lnSpc>
            </a:pPr>
            <a:r>
              <a:rPr sz="1600" b="1" spc="-50" dirty="0">
                <a:latin typeface="Arial"/>
                <a:cs typeface="Arial"/>
              </a:rPr>
              <a:t>.</a:t>
            </a:r>
            <a:endParaRPr sz="1600">
              <a:latin typeface="Arial"/>
              <a:cs typeface="Arial"/>
            </a:endParaRPr>
          </a:p>
          <a:p>
            <a:pPr>
              <a:lnSpc>
                <a:spcPct val="100000"/>
              </a:lnSpc>
              <a:spcBef>
                <a:spcPts val="1385"/>
              </a:spcBef>
            </a:pPr>
            <a:endParaRPr sz="1600">
              <a:latin typeface="Arial"/>
              <a:cs typeface="Arial"/>
            </a:endParaRPr>
          </a:p>
          <a:p>
            <a:pPr marL="38100">
              <a:lnSpc>
                <a:spcPts val="1050"/>
              </a:lnSpc>
            </a:pPr>
            <a:r>
              <a:rPr sz="2400" dirty="0">
                <a:latin typeface="Arial"/>
                <a:cs typeface="Arial"/>
              </a:rPr>
              <a:t>“CoCl</a:t>
            </a:r>
            <a:r>
              <a:rPr sz="2400" baseline="-20833" dirty="0">
                <a:latin typeface="Arial"/>
                <a:cs typeface="Arial"/>
              </a:rPr>
              <a:t>3</a:t>
            </a:r>
            <a:r>
              <a:rPr sz="2400" spc="-135" baseline="-20833" dirty="0">
                <a:latin typeface="Arial"/>
                <a:cs typeface="Arial"/>
              </a:rPr>
              <a:t> </a:t>
            </a:r>
            <a:r>
              <a:rPr sz="2400" spc="-20" dirty="0">
                <a:latin typeface="Arial"/>
                <a:cs typeface="Arial"/>
              </a:rPr>
              <a:t>4NH</a:t>
            </a:r>
            <a:r>
              <a:rPr sz="2400" spc="-30" baseline="-20833" dirty="0">
                <a:latin typeface="Arial"/>
                <a:cs typeface="Arial"/>
              </a:rPr>
              <a:t>3</a:t>
            </a:r>
            <a:r>
              <a:rPr sz="2400" spc="-20" dirty="0">
                <a:latin typeface="Arial"/>
                <a:cs typeface="Arial"/>
              </a:rPr>
              <a:t>”</a:t>
            </a:r>
            <a:endParaRPr sz="2400">
              <a:latin typeface="Arial"/>
              <a:cs typeface="Arial"/>
            </a:endParaRPr>
          </a:p>
          <a:p>
            <a:pPr marL="67310" algn="ctr">
              <a:lnSpc>
                <a:spcPts val="950"/>
              </a:lnSpc>
            </a:pPr>
            <a:r>
              <a:rPr sz="1600" b="1" spc="-50" dirty="0">
                <a:latin typeface="Arial"/>
                <a:cs typeface="Arial"/>
              </a:rPr>
              <a:t>.</a:t>
            </a:r>
            <a:endParaRPr sz="1600">
              <a:latin typeface="Arial"/>
              <a:cs typeface="Arial"/>
            </a:endParaRPr>
          </a:p>
          <a:p>
            <a:pPr>
              <a:lnSpc>
                <a:spcPct val="100000"/>
              </a:lnSpc>
              <a:spcBef>
                <a:spcPts val="1380"/>
              </a:spcBef>
            </a:pPr>
            <a:endParaRPr sz="1600">
              <a:latin typeface="Arial"/>
              <a:cs typeface="Arial"/>
            </a:endParaRPr>
          </a:p>
          <a:p>
            <a:pPr marL="38100">
              <a:lnSpc>
                <a:spcPts val="1050"/>
              </a:lnSpc>
            </a:pPr>
            <a:r>
              <a:rPr sz="2400" dirty="0">
                <a:latin typeface="Arial"/>
                <a:cs typeface="Arial"/>
              </a:rPr>
              <a:t>“CoCl</a:t>
            </a:r>
            <a:r>
              <a:rPr sz="2400" baseline="-20833" dirty="0">
                <a:latin typeface="Arial"/>
                <a:cs typeface="Arial"/>
              </a:rPr>
              <a:t>3</a:t>
            </a:r>
            <a:r>
              <a:rPr sz="2400" spc="-127" baseline="-20833" dirty="0">
                <a:latin typeface="Arial"/>
                <a:cs typeface="Arial"/>
              </a:rPr>
              <a:t> </a:t>
            </a:r>
            <a:r>
              <a:rPr sz="2400" spc="-10" dirty="0">
                <a:latin typeface="Arial"/>
                <a:cs typeface="Arial"/>
              </a:rPr>
              <a:t>3NH</a:t>
            </a:r>
            <a:r>
              <a:rPr sz="2400" spc="-15" baseline="-20833" dirty="0">
                <a:latin typeface="Arial"/>
                <a:cs typeface="Arial"/>
              </a:rPr>
              <a:t>3</a:t>
            </a:r>
            <a:r>
              <a:rPr sz="2400" spc="-10" dirty="0">
                <a:latin typeface="Arial"/>
                <a:cs typeface="Arial"/>
              </a:rPr>
              <a:t>”</a:t>
            </a:r>
            <a:endParaRPr sz="2400">
              <a:latin typeface="Arial"/>
              <a:cs typeface="Arial"/>
            </a:endParaRPr>
          </a:p>
          <a:p>
            <a:pPr marL="67310" algn="ctr">
              <a:lnSpc>
                <a:spcPts val="950"/>
              </a:lnSpc>
            </a:pPr>
            <a:r>
              <a:rPr sz="1600" b="1" spc="-50" dirty="0">
                <a:latin typeface="Arial"/>
                <a:cs typeface="Arial"/>
              </a:rPr>
              <a:t>.</a:t>
            </a:r>
            <a:endParaRPr sz="1600">
              <a:latin typeface="Arial"/>
              <a:cs typeface="Arial"/>
            </a:endParaRPr>
          </a:p>
        </p:txBody>
      </p:sp>
      <p:sp>
        <p:nvSpPr>
          <p:cNvPr id="5" name="object 5"/>
          <p:cNvSpPr txBox="1"/>
          <p:nvPr/>
        </p:nvSpPr>
        <p:spPr>
          <a:xfrm>
            <a:off x="4307585" y="4003040"/>
            <a:ext cx="2870835" cy="2381250"/>
          </a:xfrm>
          <a:prstGeom prst="rect">
            <a:avLst/>
          </a:prstGeom>
        </p:spPr>
        <p:txBody>
          <a:bodyPr vert="horz" wrap="square" lIns="0" tIns="12700" rIns="0" bIns="0" rtlCol="0">
            <a:spAutoFit/>
          </a:bodyPr>
          <a:lstStyle/>
          <a:p>
            <a:pPr marL="12700">
              <a:lnSpc>
                <a:spcPct val="100000"/>
              </a:lnSpc>
              <a:spcBef>
                <a:spcPts val="100"/>
              </a:spcBef>
              <a:tabLst>
                <a:tab pos="2687955" algn="l"/>
              </a:tabLst>
            </a:pPr>
            <a:r>
              <a:rPr sz="2400" spc="-50" dirty="0">
                <a:latin typeface="Arial"/>
                <a:cs typeface="Arial"/>
              </a:rPr>
              <a:t>4</a:t>
            </a:r>
            <a:r>
              <a:rPr sz="2400" dirty="0">
                <a:latin typeface="Arial"/>
                <a:cs typeface="Arial"/>
              </a:rPr>
              <a:t>	</a:t>
            </a:r>
            <a:r>
              <a:rPr sz="2400" spc="-50" dirty="0">
                <a:latin typeface="Arial"/>
                <a:cs typeface="Arial"/>
              </a:rPr>
              <a:t>3</a:t>
            </a:r>
            <a:endParaRPr sz="2400">
              <a:latin typeface="Arial"/>
              <a:cs typeface="Arial"/>
            </a:endParaRPr>
          </a:p>
          <a:p>
            <a:pPr marL="12700">
              <a:lnSpc>
                <a:spcPct val="100000"/>
              </a:lnSpc>
              <a:spcBef>
                <a:spcPts val="2340"/>
              </a:spcBef>
              <a:tabLst>
                <a:tab pos="2687955" algn="l"/>
              </a:tabLst>
            </a:pPr>
            <a:r>
              <a:rPr sz="2400" spc="-50" dirty="0">
                <a:latin typeface="Arial"/>
                <a:cs typeface="Arial"/>
              </a:rPr>
              <a:t>3</a:t>
            </a:r>
            <a:r>
              <a:rPr sz="2400" dirty="0">
                <a:latin typeface="Arial"/>
                <a:cs typeface="Arial"/>
              </a:rPr>
              <a:t>	</a:t>
            </a:r>
            <a:r>
              <a:rPr sz="2400" spc="-50" dirty="0">
                <a:latin typeface="Arial"/>
                <a:cs typeface="Arial"/>
              </a:rPr>
              <a:t>2</a:t>
            </a:r>
            <a:endParaRPr sz="2400">
              <a:latin typeface="Arial"/>
              <a:cs typeface="Arial"/>
            </a:endParaRPr>
          </a:p>
          <a:p>
            <a:pPr marL="12700">
              <a:lnSpc>
                <a:spcPct val="100000"/>
              </a:lnSpc>
              <a:spcBef>
                <a:spcPts val="2345"/>
              </a:spcBef>
              <a:tabLst>
                <a:tab pos="2687955" algn="l"/>
              </a:tabLst>
            </a:pPr>
            <a:r>
              <a:rPr sz="2400" spc="-50" dirty="0">
                <a:latin typeface="Arial"/>
                <a:cs typeface="Arial"/>
              </a:rPr>
              <a:t>2</a:t>
            </a:r>
            <a:r>
              <a:rPr sz="2400" dirty="0">
                <a:latin typeface="Arial"/>
                <a:cs typeface="Arial"/>
              </a:rPr>
              <a:t>	</a:t>
            </a:r>
            <a:r>
              <a:rPr sz="2400" spc="-50" dirty="0">
                <a:latin typeface="Arial"/>
                <a:cs typeface="Arial"/>
              </a:rPr>
              <a:t>1</a:t>
            </a:r>
            <a:endParaRPr sz="2400">
              <a:latin typeface="Arial"/>
              <a:cs typeface="Arial"/>
            </a:endParaRPr>
          </a:p>
          <a:p>
            <a:pPr marL="12700">
              <a:lnSpc>
                <a:spcPct val="100000"/>
              </a:lnSpc>
              <a:spcBef>
                <a:spcPts val="2340"/>
              </a:spcBef>
              <a:tabLst>
                <a:tab pos="2687955" algn="l"/>
              </a:tabLst>
            </a:pPr>
            <a:r>
              <a:rPr sz="2400" spc="-50" dirty="0">
                <a:latin typeface="Arial"/>
                <a:cs typeface="Arial"/>
              </a:rPr>
              <a:t>0</a:t>
            </a:r>
            <a:r>
              <a:rPr sz="2400" dirty="0">
                <a:latin typeface="Arial"/>
                <a:cs typeface="Arial"/>
              </a:rPr>
              <a:t>	</a:t>
            </a:r>
            <a:r>
              <a:rPr sz="2400" spc="-50" dirty="0">
                <a:latin typeface="Arial"/>
                <a:cs typeface="Arial"/>
              </a:rPr>
              <a:t>0</a:t>
            </a:r>
            <a:endParaRPr sz="2400">
              <a:latin typeface="Arial"/>
              <a:cs typeface="Arial"/>
            </a:endParaRPr>
          </a:p>
        </p:txBody>
      </p:sp>
      <p:sp>
        <p:nvSpPr>
          <p:cNvPr id="6" name="object 6"/>
          <p:cNvSpPr/>
          <p:nvPr/>
        </p:nvSpPr>
        <p:spPr>
          <a:xfrm>
            <a:off x="395478" y="3110674"/>
            <a:ext cx="8202295" cy="786130"/>
          </a:xfrm>
          <a:custGeom>
            <a:avLst/>
            <a:gdLst/>
            <a:ahLst/>
            <a:cxnLst/>
            <a:rect l="l" t="t" r="r" b="b"/>
            <a:pathLst>
              <a:path w="8202295" h="786129">
                <a:moveTo>
                  <a:pt x="8202168" y="757428"/>
                </a:moveTo>
                <a:lnTo>
                  <a:pt x="0" y="757428"/>
                </a:lnTo>
                <a:lnTo>
                  <a:pt x="0" y="786003"/>
                </a:lnTo>
                <a:lnTo>
                  <a:pt x="8202168" y="786003"/>
                </a:lnTo>
                <a:lnTo>
                  <a:pt x="8202168" y="757428"/>
                </a:lnTo>
                <a:close/>
              </a:path>
              <a:path w="8202295" h="786129">
                <a:moveTo>
                  <a:pt x="8202168" y="0"/>
                </a:moveTo>
                <a:lnTo>
                  <a:pt x="0" y="0"/>
                </a:lnTo>
                <a:lnTo>
                  <a:pt x="0" y="28575"/>
                </a:lnTo>
                <a:lnTo>
                  <a:pt x="8202168" y="28575"/>
                </a:lnTo>
                <a:lnTo>
                  <a:pt x="8202168" y="0"/>
                </a:lnTo>
                <a:close/>
              </a:path>
            </a:pathLst>
          </a:custGeom>
          <a:solidFill>
            <a:srgbClr val="000000"/>
          </a:solidFill>
        </p:spPr>
        <p:txBody>
          <a:bodyPr wrap="square" lIns="0" tIns="0" rIns="0" bIns="0" rtlCol="0"/>
          <a:lstStyle/>
          <a:p>
            <a:endParaRPr/>
          </a:p>
        </p:txBody>
      </p:sp>
      <p:sp>
        <p:nvSpPr>
          <p:cNvPr id="7" name="object 7"/>
          <p:cNvSpPr/>
          <p:nvPr/>
        </p:nvSpPr>
        <p:spPr>
          <a:xfrm>
            <a:off x="395477" y="6630161"/>
            <a:ext cx="8202295" cy="0"/>
          </a:xfrm>
          <a:custGeom>
            <a:avLst/>
            <a:gdLst/>
            <a:ahLst/>
            <a:cxnLst/>
            <a:rect l="l" t="t" r="r" b="b"/>
            <a:pathLst>
              <a:path w="8202295">
                <a:moveTo>
                  <a:pt x="0" y="0"/>
                </a:moveTo>
                <a:lnTo>
                  <a:pt x="8202168" y="0"/>
                </a:lnTo>
              </a:path>
            </a:pathLst>
          </a:custGeom>
          <a:ln w="28575">
            <a:solidFill>
              <a:srgbClr val="000000"/>
            </a:solidFill>
          </a:ln>
        </p:spPr>
        <p:txBody>
          <a:bodyPr wrap="square" lIns="0" tIns="0" rIns="0" bIns="0" rtlCol="0"/>
          <a:lstStyle/>
          <a:p>
            <a:endParaRP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2700">
              <a:lnSpc>
                <a:spcPts val="1430"/>
              </a:lnSpc>
            </a:pPr>
            <a:r>
              <a:rPr spc="-25" dirty="0"/>
              <a:t>29</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97790">
              <a:lnSpc>
                <a:spcPts val="1430"/>
              </a:lnSpc>
            </a:pPr>
            <a:fld id="{81D60167-4931-47E6-BA6A-407CBD079E47}" type="slidenum">
              <a:rPr spc="-50" dirty="0"/>
              <a:t>3</a:t>
            </a:fld>
            <a:endParaRPr spc="-50" dirty="0"/>
          </a:p>
        </p:txBody>
      </p:sp>
      <p:sp>
        <p:nvSpPr>
          <p:cNvPr id="2" name="object 2"/>
          <p:cNvSpPr txBox="1">
            <a:spLocks noGrp="1"/>
          </p:cNvSpPr>
          <p:nvPr>
            <p:ph type="title"/>
          </p:nvPr>
        </p:nvSpPr>
        <p:spPr>
          <a:xfrm>
            <a:off x="351840" y="765759"/>
            <a:ext cx="7532370" cy="1123315"/>
          </a:xfrm>
          <a:prstGeom prst="rect">
            <a:avLst/>
          </a:prstGeom>
        </p:spPr>
        <p:txBody>
          <a:bodyPr vert="horz" wrap="square" lIns="0" tIns="12700" rIns="0" bIns="0" rtlCol="0">
            <a:spAutoFit/>
          </a:bodyPr>
          <a:lstStyle/>
          <a:p>
            <a:pPr marL="1620520" marR="5080" indent="-1608455">
              <a:lnSpc>
                <a:spcPct val="100000"/>
              </a:lnSpc>
              <a:spcBef>
                <a:spcPts val="100"/>
              </a:spcBef>
            </a:pPr>
            <a:r>
              <a:rPr sz="3600" dirty="0">
                <a:solidFill>
                  <a:srgbClr val="C00000"/>
                </a:solidFill>
              </a:rPr>
              <a:t>Applications</a:t>
            </a:r>
            <a:r>
              <a:rPr sz="3600" spc="-130" dirty="0">
                <a:solidFill>
                  <a:srgbClr val="C00000"/>
                </a:solidFill>
              </a:rPr>
              <a:t> </a:t>
            </a:r>
            <a:r>
              <a:rPr sz="3600" dirty="0">
                <a:solidFill>
                  <a:srgbClr val="C00000"/>
                </a:solidFill>
              </a:rPr>
              <a:t>of</a:t>
            </a:r>
            <a:r>
              <a:rPr sz="3600" spc="-90" dirty="0">
                <a:solidFill>
                  <a:srgbClr val="C00000"/>
                </a:solidFill>
              </a:rPr>
              <a:t> </a:t>
            </a:r>
            <a:r>
              <a:rPr sz="3600" dirty="0">
                <a:solidFill>
                  <a:srgbClr val="C00000"/>
                </a:solidFill>
              </a:rPr>
              <a:t>coordination</a:t>
            </a:r>
            <a:r>
              <a:rPr sz="3600" spc="-130" dirty="0">
                <a:solidFill>
                  <a:srgbClr val="C00000"/>
                </a:solidFill>
              </a:rPr>
              <a:t> </a:t>
            </a:r>
            <a:r>
              <a:rPr sz="3600" spc="-10" dirty="0">
                <a:solidFill>
                  <a:srgbClr val="C00000"/>
                </a:solidFill>
              </a:rPr>
              <a:t>compounds </a:t>
            </a:r>
            <a:r>
              <a:rPr sz="3600" dirty="0">
                <a:solidFill>
                  <a:srgbClr val="C00000"/>
                </a:solidFill>
              </a:rPr>
              <a:t>in</a:t>
            </a:r>
            <a:r>
              <a:rPr sz="3600" spc="-70" dirty="0">
                <a:solidFill>
                  <a:srgbClr val="C00000"/>
                </a:solidFill>
              </a:rPr>
              <a:t> </a:t>
            </a:r>
            <a:r>
              <a:rPr sz="3600" dirty="0">
                <a:solidFill>
                  <a:srgbClr val="C00000"/>
                </a:solidFill>
              </a:rPr>
              <a:t>life</a:t>
            </a:r>
            <a:r>
              <a:rPr sz="3600" spc="-70" dirty="0">
                <a:solidFill>
                  <a:srgbClr val="C00000"/>
                </a:solidFill>
              </a:rPr>
              <a:t> </a:t>
            </a:r>
            <a:r>
              <a:rPr sz="3600" spc="-10" dirty="0">
                <a:solidFill>
                  <a:srgbClr val="C00000"/>
                </a:solidFill>
              </a:rPr>
              <a:t>itself</a:t>
            </a:r>
            <a:endParaRPr sz="3600"/>
          </a:p>
        </p:txBody>
      </p:sp>
      <p:sp>
        <p:nvSpPr>
          <p:cNvPr id="3" name="object 3"/>
          <p:cNvSpPr txBox="1"/>
          <p:nvPr/>
        </p:nvSpPr>
        <p:spPr>
          <a:xfrm>
            <a:off x="231140" y="2292223"/>
            <a:ext cx="7148830" cy="3439160"/>
          </a:xfrm>
          <a:prstGeom prst="rect">
            <a:avLst/>
          </a:prstGeom>
        </p:spPr>
        <p:txBody>
          <a:bodyPr vert="horz" wrap="square" lIns="0" tIns="12065" rIns="0" bIns="0" rtlCol="0">
            <a:spAutoFit/>
          </a:bodyPr>
          <a:lstStyle/>
          <a:p>
            <a:pPr marL="308610" indent="-298450">
              <a:lnSpc>
                <a:spcPct val="100000"/>
              </a:lnSpc>
              <a:spcBef>
                <a:spcPts val="95"/>
              </a:spcBef>
              <a:buSzPct val="96428"/>
              <a:buAutoNum type="arabicPlain"/>
              <a:tabLst>
                <a:tab pos="308610" algn="l"/>
              </a:tabLst>
            </a:pPr>
            <a:r>
              <a:rPr sz="2800" dirty="0">
                <a:solidFill>
                  <a:srgbClr val="001F5F"/>
                </a:solidFill>
                <a:latin typeface="Times New Roman"/>
                <a:cs typeface="Times New Roman"/>
              </a:rPr>
              <a:t>In</a:t>
            </a:r>
            <a:r>
              <a:rPr sz="2800" spc="-20" dirty="0">
                <a:solidFill>
                  <a:srgbClr val="001F5F"/>
                </a:solidFill>
                <a:latin typeface="Times New Roman"/>
                <a:cs typeface="Times New Roman"/>
              </a:rPr>
              <a:t> </a:t>
            </a:r>
            <a:r>
              <a:rPr sz="2800" spc="-10" dirty="0">
                <a:solidFill>
                  <a:srgbClr val="001F5F"/>
                </a:solidFill>
                <a:latin typeface="Times New Roman"/>
                <a:cs typeface="Times New Roman"/>
              </a:rPr>
              <a:t>industria.</a:t>
            </a:r>
            <a:endParaRPr sz="2800">
              <a:latin typeface="Times New Roman"/>
              <a:cs typeface="Times New Roman"/>
            </a:endParaRPr>
          </a:p>
          <a:p>
            <a:pPr marL="12700" marR="3799204" indent="-2540">
              <a:lnSpc>
                <a:spcPct val="100000"/>
              </a:lnSpc>
              <a:buSzPct val="96428"/>
              <a:buAutoNum type="arabicPlain"/>
              <a:tabLst>
                <a:tab pos="308610" algn="l"/>
              </a:tabLst>
            </a:pPr>
            <a:r>
              <a:rPr sz="2800" dirty="0">
                <a:solidFill>
                  <a:srgbClr val="001F5F"/>
                </a:solidFill>
                <a:latin typeface="Times New Roman"/>
                <a:cs typeface="Times New Roman"/>
              </a:rPr>
              <a:t>	Extraction</a:t>
            </a:r>
            <a:r>
              <a:rPr sz="2800" spc="-55" dirty="0">
                <a:solidFill>
                  <a:srgbClr val="001F5F"/>
                </a:solidFill>
                <a:latin typeface="Times New Roman"/>
                <a:cs typeface="Times New Roman"/>
              </a:rPr>
              <a:t> </a:t>
            </a:r>
            <a:r>
              <a:rPr sz="2800" dirty="0">
                <a:solidFill>
                  <a:srgbClr val="001F5F"/>
                </a:solidFill>
                <a:latin typeface="Times New Roman"/>
                <a:cs typeface="Times New Roman"/>
              </a:rPr>
              <a:t>of</a:t>
            </a:r>
            <a:r>
              <a:rPr sz="2800" spc="-45" dirty="0">
                <a:solidFill>
                  <a:srgbClr val="001F5F"/>
                </a:solidFill>
                <a:latin typeface="Times New Roman"/>
                <a:cs typeface="Times New Roman"/>
              </a:rPr>
              <a:t> </a:t>
            </a:r>
            <a:r>
              <a:rPr sz="2800" spc="-10" dirty="0">
                <a:solidFill>
                  <a:srgbClr val="001F5F"/>
                </a:solidFill>
                <a:latin typeface="Times New Roman"/>
                <a:cs typeface="Times New Roman"/>
              </a:rPr>
              <a:t>metals. </a:t>
            </a:r>
            <a:r>
              <a:rPr sz="2800" spc="-20" dirty="0">
                <a:solidFill>
                  <a:srgbClr val="001F5F"/>
                </a:solidFill>
                <a:latin typeface="Times New Roman"/>
                <a:cs typeface="Times New Roman"/>
              </a:rPr>
              <a:t>3-</a:t>
            </a:r>
            <a:r>
              <a:rPr sz="2800" dirty="0">
                <a:solidFill>
                  <a:srgbClr val="001F5F"/>
                </a:solidFill>
                <a:latin typeface="Times New Roman"/>
                <a:cs typeface="Times New Roman"/>
              </a:rPr>
              <a:t>Analytical</a:t>
            </a:r>
            <a:r>
              <a:rPr sz="2800" spc="-10" dirty="0">
                <a:solidFill>
                  <a:srgbClr val="001F5F"/>
                </a:solidFill>
                <a:latin typeface="Times New Roman"/>
                <a:cs typeface="Times New Roman"/>
              </a:rPr>
              <a:t> </a:t>
            </a:r>
            <a:r>
              <a:rPr sz="2800" spc="-25" dirty="0">
                <a:solidFill>
                  <a:srgbClr val="001F5F"/>
                </a:solidFill>
                <a:latin typeface="Times New Roman"/>
                <a:cs typeface="Times New Roman"/>
              </a:rPr>
              <a:t>chemistry.</a:t>
            </a:r>
            <a:endParaRPr sz="2800">
              <a:latin typeface="Times New Roman"/>
              <a:cs typeface="Times New Roman"/>
            </a:endParaRPr>
          </a:p>
          <a:p>
            <a:pPr marL="308610" indent="-298450">
              <a:lnSpc>
                <a:spcPct val="100000"/>
              </a:lnSpc>
              <a:buSzPct val="96428"/>
              <a:buAutoNum type="arabicPlain" startAt="4"/>
              <a:tabLst>
                <a:tab pos="308610" algn="l"/>
              </a:tabLst>
            </a:pPr>
            <a:r>
              <a:rPr sz="2800" dirty="0">
                <a:solidFill>
                  <a:srgbClr val="001F5F"/>
                </a:solidFill>
                <a:latin typeface="Times New Roman"/>
                <a:cs typeface="Times New Roman"/>
              </a:rPr>
              <a:t>Biological</a:t>
            </a:r>
            <a:r>
              <a:rPr sz="2800" spc="-60" dirty="0">
                <a:solidFill>
                  <a:srgbClr val="001F5F"/>
                </a:solidFill>
                <a:latin typeface="Times New Roman"/>
                <a:cs typeface="Times New Roman"/>
              </a:rPr>
              <a:t> </a:t>
            </a:r>
            <a:r>
              <a:rPr sz="2800" spc="-10" dirty="0">
                <a:solidFill>
                  <a:srgbClr val="001F5F"/>
                </a:solidFill>
                <a:latin typeface="Times New Roman"/>
                <a:cs typeface="Times New Roman"/>
              </a:rPr>
              <a:t>importance.</a:t>
            </a:r>
            <a:endParaRPr sz="2800">
              <a:latin typeface="Times New Roman"/>
              <a:cs typeface="Times New Roman"/>
            </a:endParaRPr>
          </a:p>
          <a:p>
            <a:pPr marL="308610" indent="-298450">
              <a:lnSpc>
                <a:spcPct val="100000"/>
              </a:lnSpc>
              <a:buSzPct val="96428"/>
              <a:buAutoNum type="arabicPlain" startAt="4"/>
              <a:tabLst>
                <a:tab pos="308610" algn="l"/>
              </a:tabLst>
            </a:pPr>
            <a:r>
              <a:rPr sz="2800" dirty="0">
                <a:solidFill>
                  <a:srgbClr val="001F5F"/>
                </a:solidFill>
                <a:latin typeface="Times New Roman"/>
                <a:cs typeface="Times New Roman"/>
              </a:rPr>
              <a:t>In</a:t>
            </a:r>
            <a:r>
              <a:rPr sz="2800" spc="-20" dirty="0">
                <a:solidFill>
                  <a:srgbClr val="001F5F"/>
                </a:solidFill>
                <a:latin typeface="Times New Roman"/>
                <a:cs typeface="Times New Roman"/>
              </a:rPr>
              <a:t> </a:t>
            </a:r>
            <a:r>
              <a:rPr sz="2800" spc="-10" dirty="0">
                <a:solidFill>
                  <a:srgbClr val="001F5F"/>
                </a:solidFill>
                <a:latin typeface="Times New Roman"/>
                <a:cs typeface="Times New Roman"/>
              </a:rPr>
              <a:t>medicine.</a:t>
            </a:r>
            <a:endParaRPr sz="2800">
              <a:latin typeface="Times New Roman"/>
              <a:cs typeface="Times New Roman"/>
            </a:endParaRPr>
          </a:p>
          <a:p>
            <a:pPr marL="308610" indent="-298450">
              <a:lnSpc>
                <a:spcPct val="100000"/>
              </a:lnSpc>
              <a:buSzPct val="96428"/>
              <a:buAutoNum type="arabicPlain" startAt="4"/>
              <a:tabLst>
                <a:tab pos="308610" algn="l"/>
              </a:tabLst>
            </a:pPr>
            <a:r>
              <a:rPr sz="2800" dirty="0">
                <a:solidFill>
                  <a:srgbClr val="001F5F"/>
                </a:solidFill>
                <a:latin typeface="Times New Roman"/>
                <a:cs typeface="Times New Roman"/>
              </a:rPr>
              <a:t>In</a:t>
            </a:r>
            <a:r>
              <a:rPr sz="2800" spc="-20" dirty="0">
                <a:solidFill>
                  <a:srgbClr val="001F5F"/>
                </a:solidFill>
                <a:latin typeface="Times New Roman"/>
                <a:cs typeface="Times New Roman"/>
              </a:rPr>
              <a:t> </a:t>
            </a:r>
            <a:r>
              <a:rPr sz="2800" spc="-10" dirty="0">
                <a:solidFill>
                  <a:srgbClr val="001F5F"/>
                </a:solidFill>
                <a:latin typeface="Times New Roman"/>
                <a:cs typeface="Times New Roman"/>
              </a:rPr>
              <a:t>electroplating.</a:t>
            </a:r>
            <a:endParaRPr sz="2800">
              <a:latin typeface="Times New Roman"/>
              <a:cs typeface="Times New Roman"/>
            </a:endParaRPr>
          </a:p>
          <a:p>
            <a:pPr marL="308610" indent="-298450">
              <a:lnSpc>
                <a:spcPct val="100000"/>
              </a:lnSpc>
              <a:buSzPct val="96428"/>
              <a:buAutoNum type="arabicPlain" startAt="4"/>
              <a:tabLst>
                <a:tab pos="308610" algn="l"/>
                <a:tab pos="981710" algn="l"/>
              </a:tabLst>
            </a:pPr>
            <a:r>
              <a:rPr sz="2800" spc="-25" dirty="0">
                <a:solidFill>
                  <a:srgbClr val="001F5F"/>
                </a:solidFill>
                <a:latin typeface="Times New Roman"/>
                <a:cs typeface="Times New Roman"/>
              </a:rPr>
              <a:t>For</a:t>
            </a:r>
            <a:r>
              <a:rPr sz="2800" dirty="0">
                <a:solidFill>
                  <a:srgbClr val="001F5F"/>
                </a:solidFill>
                <a:latin typeface="Times New Roman"/>
                <a:cs typeface="Times New Roman"/>
              </a:rPr>
              <a:t>	estimation</a:t>
            </a:r>
            <a:r>
              <a:rPr sz="2800" spc="-40" dirty="0">
                <a:solidFill>
                  <a:srgbClr val="001F5F"/>
                </a:solidFill>
                <a:latin typeface="Times New Roman"/>
                <a:cs typeface="Times New Roman"/>
              </a:rPr>
              <a:t> </a:t>
            </a:r>
            <a:r>
              <a:rPr sz="2800" dirty="0">
                <a:solidFill>
                  <a:srgbClr val="001F5F"/>
                </a:solidFill>
                <a:latin typeface="Times New Roman"/>
                <a:cs typeface="Times New Roman"/>
              </a:rPr>
              <a:t>of</a:t>
            </a:r>
            <a:r>
              <a:rPr sz="2800" spc="-35" dirty="0">
                <a:solidFill>
                  <a:srgbClr val="001F5F"/>
                </a:solidFill>
                <a:latin typeface="Times New Roman"/>
                <a:cs typeface="Times New Roman"/>
              </a:rPr>
              <a:t> </a:t>
            </a:r>
            <a:r>
              <a:rPr sz="2800" dirty="0">
                <a:solidFill>
                  <a:srgbClr val="001F5F"/>
                </a:solidFill>
                <a:latin typeface="Times New Roman"/>
                <a:cs typeface="Times New Roman"/>
              </a:rPr>
              <a:t>hardness</a:t>
            </a:r>
            <a:r>
              <a:rPr sz="2800" spc="-40" dirty="0">
                <a:solidFill>
                  <a:srgbClr val="001F5F"/>
                </a:solidFill>
                <a:latin typeface="Times New Roman"/>
                <a:cs typeface="Times New Roman"/>
              </a:rPr>
              <a:t> </a:t>
            </a:r>
            <a:r>
              <a:rPr sz="2800" dirty="0">
                <a:solidFill>
                  <a:srgbClr val="001F5F"/>
                </a:solidFill>
                <a:latin typeface="Times New Roman"/>
                <a:cs typeface="Times New Roman"/>
              </a:rPr>
              <a:t>of</a:t>
            </a:r>
            <a:r>
              <a:rPr sz="2800" spc="-30" dirty="0">
                <a:solidFill>
                  <a:srgbClr val="001F5F"/>
                </a:solidFill>
                <a:latin typeface="Times New Roman"/>
                <a:cs typeface="Times New Roman"/>
              </a:rPr>
              <a:t> </a:t>
            </a:r>
            <a:r>
              <a:rPr sz="2800" spc="-10" dirty="0">
                <a:solidFill>
                  <a:srgbClr val="001F5F"/>
                </a:solidFill>
                <a:latin typeface="Times New Roman"/>
                <a:cs typeface="Times New Roman"/>
              </a:rPr>
              <a:t>water.</a:t>
            </a:r>
            <a:endParaRPr sz="2800">
              <a:latin typeface="Times New Roman"/>
              <a:cs typeface="Times New Roman"/>
            </a:endParaRPr>
          </a:p>
          <a:p>
            <a:pPr marL="308610" indent="-298450">
              <a:lnSpc>
                <a:spcPct val="100000"/>
              </a:lnSpc>
              <a:spcBef>
                <a:spcPts val="5"/>
              </a:spcBef>
              <a:buSzPct val="96428"/>
              <a:buAutoNum type="arabicPlain" startAt="4"/>
              <a:tabLst>
                <a:tab pos="308610" algn="l"/>
                <a:tab pos="2874010" algn="l"/>
                <a:tab pos="3860800" algn="l"/>
              </a:tabLst>
            </a:pPr>
            <a:r>
              <a:rPr sz="2800" dirty="0">
                <a:solidFill>
                  <a:srgbClr val="001F5F"/>
                </a:solidFill>
                <a:latin typeface="Times New Roman"/>
                <a:cs typeface="Times New Roman"/>
              </a:rPr>
              <a:t>In</a:t>
            </a:r>
            <a:r>
              <a:rPr sz="2800" spc="-55" dirty="0">
                <a:solidFill>
                  <a:srgbClr val="001F5F"/>
                </a:solidFill>
                <a:latin typeface="Times New Roman"/>
                <a:cs typeface="Times New Roman"/>
              </a:rPr>
              <a:t> </a:t>
            </a:r>
            <a:r>
              <a:rPr sz="2800" dirty="0">
                <a:solidFill>
                  <a:srgbClr val="001F5F"/>
                </a:solidFill>
                <a:latin typeface="Times New Roman"/>
                <a:cs typeface="Times New Roman"/>
              </a:rPr>
              <a:t>modifying</a:t>
            </a:r>
            <a:r>
              <a:rPr sz="2800" spc="-70" dirty="0">
                <a:solidFill>
                  <a:srgbClr val="001F5F"/>
                </a:solidFill>
                <a:latin typeface="Times New Roman"/>
                <a:cs typeface="Times New Roman"/>
              </a:rPr>
              <a:t> </a:t>
            </a:r>
            <a:r>
              <a:rPr sz="2800" spc="-25" dirty="0">
                <a:solidFill>
                  <a:srgbClr val="001F5F"/>
                </a:solidFill>
                <a:latin typeface="Times New Roman"/>
                <a:cs typeface="Times New Roman"/>
              </a:rPr>
              <a:t>the</a:t>
            </a:r>
            <a:r>
              <a:rPr sz="2800" dirty="0">
                <a:solidFill>
                  <a:srgbClr val="001F5F"/>
                </a:solidFill>
                <a:latin typeface="Times New Roman"/>
                <a:cs typeface="Times New Roman"/>
              </a:rPr>
              <a:t>	</a:t>
            </a:r>
            <a:r>
              <a:rPr sz="2800" spc="-10" dirty="0">
                <a:solidFill>
                  <a:srgbClr val="001F5F"/>
                </a:solidFill>
                <a:latin typeface="Times New Roman"/>
                <a:cs typeface="Times New Roman"/>
              </a:rPr>
              <a:t>redox</a:t>
            </a:r>
            <a:r>
              <a:rPr sz="2800" dirty="0">
                <a:solidFill>
                  <a:srgbClr val="001F5F"/>
                </a:solidFill>
                <a:latin typeface="Times New Roman"/>
                <a:cs typeface="Times New Roman"/>
              </a:rPr>
              <a:t>	behavior</a:t>
            </a:r>
            <a:r>
              <a:rPr sz="2800" spc="-35" dirty="0">
                <a:solidFill>
                  <a:srgbClr val="001F5F"/>
                </a:solidFill>
                <a:latin typeface="Times New Roman"/>
                <a:cs typeface="Times New Roman"/>
              </a:rPr>
              <a:t> </a:t>
            </a:r>
            <a:r>
              <a:rPr sz="2800" dirty="0">
                <a:solidFill>
                  <a:srgbClr val="001F5F"/>
                </a:solidFill>
                <a:latin typeface="Times New Roman"/>
                <a:cs typeface="Times New Roman"/>
              </a:rPr>
              <a:t>of</a:t>
            </a:r>
            <a:r>
              <a:rPr sz="2800" spc="-15" dirty="0">
                <a:solidFill>
                  <a:srgbClr val="001F5F"/>
                </a:solidFill>
                <a:latin typeface="Times New Roman"/>
                <a:cs typeface="Times New Roman"/>
              </a:rPr>
              <a:t> </a:t>
            </a:r>
            <a:r>
              <a:rPr sz="2800" dirty="0">
                <a:solidFill>
                  <a:srgbClr val="001F5F"/>
                </a:solidFill>
                <a:latin typeface="Times New Roman"/>
                <a:cs typeface="Times New Roman"/>
              </a:rPr>
              <a:t>metal</a:t>
            </a:r>
            <a:r>
              <a:rPr sz="2800" spc="-25" dirty="0">
                <a:solidFill>
                  <a:srgbClr val="001F5F"/>
                </a:solidFill>
                <a:latin typeface="Times New Roman"/>
                <a:cs typeface="Times New Roman"/>
              </a:rPr>
              <a:t> </a:t>
            </a:r>
            <a:r>
              <a:rPr sz="2800" spc="-10" dirty="0">
                <a:solidFill>
                  <a:srgbClr val="001F5F"/>
                </a:solidFill>
                <a:latin typeface="Times New Roman"/>
                <a:cs typeface="Times New Roman"/>
              </a:rPr>
              <a:t>ions.</a:t>
            </a:r>
            <a:endParaRPr sz="2800">
              <a:latin typeface="Times New Roman"/>
              <a:cs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8411718" y="6445541"/>
            <a:ext cx="196215" cy="196215"/>
          </a:xfrm>
          <a:prstGeom prst="rect">
            <a:avLst/>
          </a:prstGeom>
        </p:spPr>
        <p:txBody>
          <a:bodyPr vert="horz" wrap="square" lIns="0" tIns="0" rIns="0" bIns="0" rtlCol="0">
            <a:spAutoFit/>
          </a:bodyPr>
          <a:lstStyle/>
          <a:p>
            <a:pPr marL="12700">
              <a:lnSpc>
                <a:spcPts val="1430"/>
              </a:lnSpc>
            </a:pPr>
            <a:r>
              <a:rPr sz="1200" spc="-25" dirty="0">
                <a:solidFill>
                  <a:srgbClr val="888888"/>
                </a:solidFill>
                <a:latin typeface="Arial"/>
                <a:cs typeface="Arial"/>
              </a:rPr>
              <a:t>30</a:t>
            </a:r>
            <a:endParaRPr sz="1200">
              <a:latin typeface="Arial"/>
              <a:cs typeface="Arial"/>
            </a:endParaRPr>
          </a:p>
        </p:txBody>
      </p:sp>
      <p:sp>
        <p:nvSpPr>
          <p:cNvPr id="2" name="object 2"/>
          <p:cNvSpPr txBox="1">
            <a:spLocks noGrp="1"/>
          </p:cNvSpPr>
          <p:nvPr>
            <p:ph type="title"/>
          </p:nvPr>
        </p:nvSpPr>
        <p:spPr>
          <a:xfrm>
            <a:off x="231140" y="625551"/>
            <a:ext cx="4835525" cy="514350"/>
          </a:xfrm>
          <a:prstGeom prst="rect">
            <a:avLst/>
          </a:prstGeom>
        </p:spPr>
        <p:txBody>
          <a:bodyPr vert="horz" wrap="square" lIns="0" tIns="13335" rIns="0" bIns="0" rtlCol="0">
            <a:spAutoFit/>
          </a:bodyPr>
          <a:lstStyle/>
          <a:p>
            <a:pPr marL="12700">
              <a:lnSpc>
                <a:spcPct val="100000"/>
              </a:lnSpc>
              <a:spcBef>
                <a:spcPts val="105"/>
              </a:spcBef>
            </a:pPr>
            <a:r>
              <a:rPr sz="3200" b="1" spc="-350" dirty="0">
                <a:latin typeface="Carlito"/>
                <a:cs typeface="Carlito"/>
              </a:rPr>
              <a:t>W</a:t>
            </a:r>
            <a:r>
              <a:rPr sz="3200" b="1" spc="-245" dirty="0">
                <a:latin typeface="Carlito"/>
                <a:cs typeface="Carlito"/>
              </a:rPr>
              <a:t>ern</a:t>
            </a:r>
            <a:r>
              <a:rPr sz="3200" b="1" spc="-254" dirty="0">
                <a:latin typeface="Carlito"/>
                <a:cs typeface="Carlito"/>
              </a:rPr>
              <a:t>e</a:t>
            </a:r>
            <a:r>
              <a:rPr sz="3200" b="1" spc="-120" dirty="0">
                <a:latin typeface="Carlito"/>
                <a:cs typeface="Carlito"/>
              </a:rPr>
              <a:t>r</a:t>
            </a:r>
            <a:r>
              <a:rPr sz="3200" b="1" spc="-960" dirty="0">
                <a:latin typeface="Noto Sans Mono CJK HK"/>
                <a:cs typeface="Noto Sans Mono CJK HK"/>
              </a:rPr>
              <a:t>’</a:t>
            </a:r>
            <a:r>
              <a:rPr sz="3200" b="1" spc="-240" dirty="0">
                <a:latin typeface="Carlito"/>
                <a:cs typeface="Carlito"/>
              </a:rPr>
              <a:t>s</a:t>
            </a:r>
            <a:r>
              <a:rPr sz="3200" b="1" spc="-20" dirty="0">
                <a:latin typeface="Carlito"/>
                <a:cs typeface="Carlito"/>
              </a:rPr>
              <a:t> </a:t>
            </a:r>
            <a:r>
              <a:rPr sz="3200" b="1" dirty="0">
                <a:latin typeface="Carlito"/>
                <a:cs typeface="Carlito"/>
              </a:rPr>
              <a:t>Theory</a:t>
            </a:r>
            <a:r>
              <a:rPr sz="3200" b="1" spc="25" dirty="0">
                <a:latin typeface="Carlito"/>
                <a:cs typeface="Carlito"/>
              </a:rPr>
              <a:t> </a:t>
            </a:r>
            <a:r>
              <a:rPr sz="3200" b="1" spc="-10" dirty="0">
                <a:latin typeface="Carlito"/>
                <a:cs typeface="Carlito"/>
              </a:rPr>
              <a:t>limitations.</a:t>
            </a:r>
            <a:endParaRPr sz="3200">
              <a:latin typeface="Carlito"/>
              <a:cs typeface="Carlito"/>
            </a:endParaRPr>
          </a:p>
        </p:txBody>
      </p:sp>
      <p:sp>
        <p:nvSpPr>
          <p:cNvPr id="3" name="object 3"/>
          <p:cNvSpPr txBox="1"/>
          <p:nvPr/>
        </p:nvSpPr>
        <p:spPr>
          <a:xfrm>
            <a:off x="231140" y="1646275"/>
            <a:ext cx="8510905" cy="4264660"/>
          </a:xfrm>
          <a:prstGeom prst="rect">
            <a:avLst/>
          </a:prstGeom>
        </p:spPr>
        <p:txBody>
          <a:bodyPr vert="horz" wrap="square" lIns="0" tIns="12065" rIns="0" bIns="0" rtlCol="0">
            <a:spAutoFit/>
          </a:bodyPr>
          <a:lstStyle/>
          <a:p>
            <a:pPr marL="12700" marR="174625" indent="-2540">
              <a:lnSpc>
                <a:spcPct val="107000"/>
              </a:lnSpc>
              <a:spcBef>
                <a:spcPts val="95"/>
              </a:spcBef>
              <a:buSzPct val="96153"/>
              <a:buFont typeface="Times New Roman"/>
              <a:buAutoNum type="arabicPlain"/>
              <a:tabLst>
                <a:tab pos="287655" algn="l"/>
              </a:tabLst>
            </a:pPr>
            <a:r>
              <a:rPr sz="2600" dirty="0">
                <a:latin typeface="Carlito"/>
                <a:cs typeface="Carlito"/>
              </a:rPr>
              <a:t>	It</a:t>
            </a:r>
            <a:r>
              <a:rPr sz="2600" spc="-55" dirty="0">
                <a:latin typeface="Carlito"/>
                <a:cs typeface="Carlito"/>
              </a:rPr>
              <a:t> </a:t>
            </a:r>
            <a:r>
              <a:rPr sz="2600" dirty="0">
                <a:latin typeface="Carlito"/>
                <a:cs typeface="Carlito"/>
              </a:rPr>
              <a:t>is</a:t>
            </a:r>
            <a:r>
              <a:rPr sz="2600" spc="-35" dirty="0">
                <a:latin typeface="Carlito"/>
                <a:cs typeface="Carlito"/>
              </a:rPr>
              <a:t> </a:t>
            </a:r>
            <a:r>
              <a:rPr sz="2600" dirty="0">
                <a:latin typeface="Carlito"/>
                <a:cs typeface="Carlito"/>
              </a:rPr>
              <a:t>unable</a:t>
            </a:r>
            <a:r>
              <a:rPr sz="2600" spc="-50" dirty="0">
                <a:latin typeface="Carlito"/>
                <a:cs typeface="Carlito"/>
              </a:rPr>
              <a:t> </a:t>
            </a:r>
            <a:r>
              <a:rPr sz="2600" dirty="0">
                <a:latin typeface="Carlito"/>
                <a:cs typeface="Carlito"/>
              </a:rPr>
              <a:t>to</a:t>
            </a:r>
            <a:r>
              <a:rPr sz="2600" spc="-40" dirty="0">
                <a:latin typeface="Carlito"/>
                <a:cs typeface="Carlito"/>
              </a:rPr>
              <a:t> </a:t>
            </a:r>
            <a:r>
              <a:rPr sz="2600" dirty="0">
                <a:latin typeface="Carlito"/>
                <a:cs typeface="Carlito"/>
              </a:rPr>
              <a:t>explain</a:t>
            </a:r>
            <a:r>
              <a:rPr sz="2600" spc="-50" dirty="0">
                <a:latin typeface="Carlito"/>
                <a:cs typeface="Carlito"/>
              </a:rPr>
              <a:t> </a:t>
            </a:r>
            <a:r>
              <a:rPr sz="2600" dirty="0">
                <a:latin typeface="Carlito"/>
                <a:cs typeface="Carlito"/>
              </a:rPr>
              <a:t>the</a:t>
            </a:r>
            <a:r>
              <a:rPr sz="2600" spc="-45" dirty="0">
                <a:latin typeface="Carlito"/>
                <a:cs typeface="Carlito"/>
              </a:rPr>
              <a:t> </a:t>
            </a:r>
            <a:r>
              <a:rPr sz="2600" dirty="0">
                <a:latin typeface="Carlito"/>
                <a:cs typeface="Carlito"/>
              </a:rPr>
              <a:t>magnetic,</a:t>
            </a:r>
            <a:r>
              <a:rPr sz="2600" spc="-55" dirty="0">
                <a:latin typeface="Carlito"/>
                <a:cs typeface="Carlito"/>
              </a:rPr>
              <a:t> </a:t>
            </a:r>
            <a:r>
              <a:rPr sz="2600" spc="-30" dirty="0">
                <a:latin typeface="Carlito"/>
                <a:cs typeface="Carlito"/>
              </a:rPr>
              <a:t>colour,</a:t>
            </a:r>
            <a:r>
              <a:rPr sz="2600" spc="-25" dirty="0">
                <a:latin typeface="Carlito"/>
                <a:cs typeface="Carlito"/>
              </a:rPr>
              <a:t> </a:t>
            </a:r>
            <a:r>
              <a:rPr sz="2600" dirty="0">
                <a:latin typeface="Carlito"/>
                <a:cs typeface="Carlito"/>
              </a:rPr>
              <a:t>and</a:t>
            </a:r>
            <a:r>
              <a:rPr sz="2600" spc="-40" dirty="0">
                <a:latin typeface="Carlito"/>
                <a:cs typeface="Carlito"/>
              </a:rPr>
              <a:t> </a:t>
            </a:r>
            <a:r>
              <a:rPr sz="2600" spc="-10" dirty="0">
                <a:latin typeface="Carlito"/>
                <a:cs typeface="Carlito"/>
              </a:rPr>
              <a:t>optical features</a:t>
            </a:r>
            <a:r>
              <a:rPr sz="2600" spc="-85" dirty="0">
                <a:latin typeface="Carlito"/>
                <a:cs typeface="Carlito"/>
              </a:rPr>
              <a:t> </a:t>
            </a:r>
            <a:r>
              <a:rPr sz="2600" dirty="0">
                <a:latin typeface="Carlito"/>
                <a:cs typeface="Carlito"/>
              </a:rPr>
              <a:t>exhibited</a:t>
            </a:r>
            <a:r>
              <a:rPr sz="2600" spc="-90" dirty="0">
                <a:latin typeface="Carlito"/>
                <a:cs typeface="Carlito"/>
              </a:rPr>
              <a:t> </a:t>
            </a:r>
            <a:r>
              <a:rPr sz="2600" dirty="0">
                <a:latin typeface="Carlito"/>
                <a:cs typeface="Carlito"/>
              </a:rPr>
              <a:t>by</a:t>
            </a:r>
            <a:r>
              <a:rPr sz="2600" spc="-45" dirty="0">
                <a:latin typeface="Carlito"/>
                <a:cs typeface="Carlito"/>
              </a:rPr>
              <a:t> </a:t>
            </a:r>
            <a:r>
              <a:rPr sz="2600" spc="-10" dirty="0">
                <a:latin typeface="Carlito"/>
                <a:cs typeface="Carlito"/>
              </a:rPr>
              <a:t>coordination</a:t>
            </a:r>
            <a:r>
              <a:rPr sz="2600" spc="-45" dirty="0">
                <a:latin typeface="Carlito"/>
                <a:cs typeface="Carlito"/>
              </a:rPr>
              <a:t> </a:t>
            </a:r>
            <a:r>
              <a:rPr sz="2600" dirty="0">
                <a:latin typeface="Carlito"/>
                <a:cs typeface="Carlito"/>
              </a:rPr>
              <a:t>compounds</a:t>
            </a:r>
            <a:r>
              <a:rPr sz="2600" spc="-70" dirty="0">
                <a:latin typeface="Carlito"/>
                <a:cs typeface="Carlito"/>
              </a:rPr>
              <a:t> </a:t>
            </a:r>
            <a:r>
              <a:rPr sz="2600" dirty="0">
                <a:latin typeface="Carlito"/>
                <a:cs typeface="Carlito"/>
              </a:rPr>
              <a:t>in</a:t>
            </a:r>
            <a:r>
              <a:rPr sz="2600" spc="-50" dirty="0">
                <a:latin typeface="Carlito"/>
                <a:cs typeface="Carlito"/>
              </a:rPr>
              <a:t> </a:t>
            </a:r>
            <a:r>
              <a:rPr sz="2600" dirty="0">
                <a:latin typeface="Carlito"/>
                <a:cs typeface="Carlito"/>
              </a:rPr>
              <a:t>their</a:t>
            </a:r>
            <a:r>
              <a:rPr sz="2600" spc="-50" dirty="0">
                <a:latin typeface="Carlito"/>
                <a:cs typeface="Carlito"/>
              </a:rPr>
              <a:t> </a:t>
            </a:r>
            <a:r>
              <a:rPr sz="2600" spc="-10" dirty="0">
                <a:latin typeface="Carlito"/>
                <a:cs typeface="Carlito"/>
              </a:rPr>
              <a:t>natural state.</a:t>
            </a:r>
            <a:endParaRPr sz="2600">
              <a:latin typeface="Carlito"/>
              <a:cs typeface="Carlito"/>
            </a:endParaRPr>
          </a:p>
          <a:p>
            <a:pPr marL="12700" marR="139700" indent="-2540">
              <a:lnSpc>
                <a:spcPct val="106900"/>
              </a:lnSpc>
              <a:buSzPct val="96153"/>
              <a:buFont typeface="Times New Roman"/>
              <a:buAutoNum type="arabicPlain"/>
              <a:tabLst>
                <a:tab pos="287655" algn="l"/>
              </a:tabLst>
            </a:pPr>
            <a:r>
              <a:rPr sz="2600" dirty="0">
                <a:latin typeface="Carlito"/>
                <a:cs typeface="Carlito"/>
              </a:rPr>
              <a:t>	It</a:t>
            </a:r>
            <a:r>
              <a:rPr sz="2600" spc="-70" dirty="0">
                <a:latin typeface="Carlito"/>
                <a:cs typeface="Carlito"/>
              </a:rPr>
              <a:t> </a:t>
            </a:r>
            <a:r>
              <a:rPr sz="2600" dirty="0">
                <a:latin typeface="Carlito"/>
                <a:cs typeface="Carlito"/>
              </a:rPr>
              <a:t>was</a:t>
            </a:r>
            <a:r>
              <a:rPr sz="2600" spc="-45" dirty="0">
                <a:latin typeface="Carlito"/>
                <a:cs typeface="Carlito"/>
              </a:rPr>
              <a:t> </a:t>
            </a:r>
            <a:r>
              <a:rPr sz="2600" dirty="0">
                <a:latin typeface="Carlito"/>
                <a:cs typeface="Carlito"/>
              </a:rPr>
              <a:t>unable</a:t>
            </a:r>
            <a:r>
              <a:rPr sz="2600" spc="-65" dirty="0">
                <a:latin typeface="Carlito"/>
                <a:cs typeface="Carlito"/>
              </a:rPr>
              <a:t> </a:t>
            </a:r>
            <a:r>
              <a:rPr sz="2600" dirty="0">
                <a:latin typeface="Carlito"/>
                <a:cs typeface="Carlito"/>
              </a:rPr>
              <a:t>to</a:t>
            </a:r>
            <a:r>
              <a:rPr sz="2600" spc="-55" dirty="0">
                <a:latin typeface="Carlito"/>
                <a:cs typeface="Carlito"/>
              </a:rPr>
              <a:t> </a:t>
            </a:r>
            <a:r>
              <a:rPr sz="2600" dirty="0">
                <a:latin typeface="Carlito"/>
                <a:cs typeface="Carlito"/>
              </a:rPr>
              <a:t>provide</a:t>
            </a:r>
            <a:r>
              <a:rPr sz="2600" spc="-70" dirty="0">
                <a:latin typeface="Carlito"/>
                <a:cs typeface="Carlito"/>
              </a:rPr>
              <a:t> </a:t>
            </a:r>
            <a:r>
              <a:rPr sz="2600" dirty="0">
                <a:latin typeface="Carlito"/>
                <a:cs typeface="Carlito"/>
              </a:rPr>
              <a:t>an</a:t>
            </a:r>
            <a:r>
              <a:rPr sz="2600" spc="-55" dirty="0">
                <a:latin typeface="Carlito"/>
                <a:cs typeface="Carlito"/>
              </a:rPr>
              <a:t> </a:t>
            </a:r>
            <a:r>
              <a:rPr sz="2600" dirty="0">
                <a:latin typeface="Carlito"/>
                <a:cs typeface="Carlito"/>
              </a:rPr>
              <a:t>explanation</a:t>
            </a:r>
            <a:r>
              <a:rPr sz="2600" spc="-70" dirty="0">
                <a:latin typeface="Carlito"/>
                <a:cs typeface="Carlito"/>
              </a:rPr>
              <a:t> </a:t>
            </a:r>
            <a:r>
              <a:rPr sz="2600" dirty="0">
                <a:latin typeface="Carlito"/>
                <a:cs typeface="Carlito"/>
              </a:rPr>
              <a:t>for</a:t>
            </a:r>
            <a:r>
              <a:rPr sz="2600" spc="-40" dirty="0">
                <a:latin typeface="Carlito"/>
                <a:cs typeface="Carlito"/>
              </a:rPr>
              <a:t> </a:t>
            </a:r>
            <a:r>
              <a:rPr sz="2600" dirty="0">
                <a:latin typeface="Carlito"/>
                <a:cs typeface="Carlito"/>
              </a:rPr>
              <a:t>why</a:t>
            </a:r>
            <a:r>
              <a:rPr sz="2600" spc="-65" dirty="0">
                <a:latin typeface="Carlito"/>
                <a:cs typeface="Carlito"/>
              </a:rPr>
              <a:t> </a:t>
            </a:r>
            <a:r>
              <a:rPr sz="2600" dirty="0">
                <a:latin typeface="Carlito"/>
                <a:cs typeface="Carlito"/>
              </a:rPr>
              <a:t>all</a:t>
            </a:r>
            <a:r>
              <a:rPr sz="2600" spc="-30" dirty="0">
                <a:latin typeface="Carlito"/>
                <a:cs typeface="Carlito"/>
              </a:rPr>
              <a:t> </a:t>
            </a:r>
            <a:r>
              <a:rPr sz="2600" spc="-10" dirty="0">
                <a:latin typeface="Carlito"/>
                <a:cs typeface="Carlito"/>
              </a:rPr>
              <a:t>elements </a:t>
            </a:r>
            <a:r>
              <a:rPr sz="2600" dirty="0">
                <a:latin typeface="Carlito"/>
                <a:cs typeface="Carlito"/>
              </a:rPr>
              <a:t>do</a:t>
            </a:r>
            <a:r>
              <a:rPr sz="2600" spc="-55" dirty="0">
                <a:latin typeface="Carlito"/>
                <a:cs typeface="Carlito"/>
              </a:rPr>
              <a:t> </a:t>
            </a:r>
            <a:r>
              <a:rPr sz="2600" dirty="0">
                <a:latin typeface="Carlito"/>
                <a:cs typeface="Carlito"/>
              </a:rPr>
              <a:t>not</a:t>
            </a:r>
            <a:r>
              <a:rPr sz="2600" spc="-45" dirty="0">
                <a:latin typeface="Carlito"/>
                <a:cs typeface="Carlito"/>
              </a:rPr>
              <a:t> </a:t>
            </a:r>
            <a:r>
              <a:rPr sz="2600" dirty="0">
                <a:latin typeface="Carlito"/>
                <a:cs typeface="Carlito"/>
              </a:rPr>
              <a:t>form</a:t>
            </a:r>
            <a:r>
              <a:rPr sz="2600" spc="-50" dirty="0">
                <a:latin typeface="Carlito"/>
                <a:cs typeface="Carlito"/>
              </a:rPr>
              <a:t> </a:t>
            </a:r>
            <a:r>
              <a:rPr sz="2600" spc="-10" dirty="0">
                <a:latin typeface="Carlito"/>
                <a:cs typeface="Carlito"/>
              </a:rPr>
              <a:t>coordination</a:t>
            </a:r>
            <a:r>
              <a:rPr sz="2600" spc="-50" dirty="0">
                <a:latin typeface="Carlito"/>
                <a:cs typeface="Carlito"/>
              </a:rPr>
              <a:t> </a:t>
            </a:r>
            <a:r>
              <a:rPr sz="2600" spc="-10" dirty="0">
                <a:latin typeface="Carlito"/>
                <a:cs typeface="Carlito"/>
              </a:rPr>
              <a:t>compounds.</a:t>
            </a:r>
            <a:endParaRPr sz="2600">
              <a:latin typeface="Carlito"/>
              <a:cs typeface="Carlito"/>
            </a:endParaRPr>
          </a:p>
          <a:p>
            <a:pPr marL="12700" marR="120650" indent="-3175">
              <a:lnSpc>
                <a:spcPct val="107000"/>
              </a:lnSpc>
              <a:spcBef>
                <a:spcPts val="10"/>
              </a:spcBef>
              <a:buSzPct val="96153"/>
              <a:buFont typeface="Times New Roman"/>
              <a:buAutoNum type="arabicPlain"/>
              <a:tabLst>
                <a:tab pos="287655" algn="l"/>
              </a:tabLst>
            </a:pPr>
            <a:r>
              <a:rPr sz="2600" dirty="0">
                <a:latin typeface="Carlito"/>
                <a:cs typeface="Carlito"/>
              </a:rPr>
              <a:t>	It</a:t>
            </a:r>
            <a:r>
              <a:rPr sz="2600" spc="-45" dirty="0">
                <a:latin typeface="Carlito"/>
                <a:cs typeface="Carlito"/>
              </a:rPr>
              <a:t> </a:t>
            </a:r>
            <a:r>
              <a:rPr sz="2600" dirty="0">
                <a:latin typeface="Carlito"/>
                <a:cs typeface="Carlito"/>
              </a:rPr>
              <a:t>was</a:t>
            </a:r>
            <a:r>
              <a:rPr sz="2600" spc="-20" dirty="0">
                <a:latin typeface="Carlito"/>
                <a:cs typeface="Carlito"/>
              </a:rPr>
              <a:t> </a:t>
            </a:r>
            <a:r>
              <a:rPr sz="2600" dirty="0">
                <a:latin typeface="Carlito"/>
                <a:cs typeface="Carlito"/>
              </a:rPr>
              <a:t>unable</a:t>
            </a:r>
            <a:r>
              <a:rPr sz="2600" spc="-55" dirty="0">
                <a:latin typeface="Carlito"/>
                <a:cs typeface="Carlito"/>
              </a:rPr>
              <a:t> </a:t>
            </a:r>
            <a:r>
              <a:rPr sz="2600" dirty="0">
                <a:latin typeface="Carlito"/>
                <a:cs typeface="Carlito"/>
              </a:rPr>
              <a:t>to</a:t>
            </a:r>
            <a:r>
              <a:rPr sz="2600" spc="-20" dirty="0">
                <a:latin typeface="Carlito"/>
                <a:cs typeface="Carlito"/>
              </a:rPr>
              <a:t> </a:t>
            </a:r>
            <a:r>
              <a:rPr sz="2600" dirty="0">
                <a:latin typeface="Carlito"/>
                <a:cs typeface="Carlito"/>
              </a:rPr>
              <a:t>describe</a:t>
            </a:r>
            <a:r>
              <a:rPr sz="2600" spc="-60" dirty="0">
                <a:latin typeface="Carlito"/>
                <a:cs typeface="Carlito"/>
              </a:rPr>
              <a:t> </a:t>
            </a:r>
            <a:r>
              <a:rPr sz="2600" dirty="0">
                <a:latin typeface="Carlito"/>
                <a:cs typeface="Carlito"/>
              </a:rPr>
              <a:t>the</a:t>
            </a:r>
            <a:r>
              <a:rPr sz="2600" spc="-45" dirty="0">
                <a:latin typeface="Carlito"/>
                <a:cs typeface="Carlito"/>
              </a:rPr>
              <a:t> </a:t>
            </a:r>
            <a:r>
              <a:rPr sz="2600" dirty="0">
                <a:latin typeface="Carlito"/>
                <a:cs typeface="Carlito"/>
              </a:rPr>
              <a:t>directional</a:t>
            </a:r>
            <a:r>
              <a:rPr sz="2600" spc="-35" dirty="0">
                <a:latin typeface="Carlito"/>
                <a:cs typeface="Carlito"/>
              </a:rPr>
              <a:t> </a:t>
            </a:r>
            <a:r>
              <a:rPr sz="2600" dirty="0">
                <a:latin typeface="Carlito"/>
                <a:cs typeface="Carlito"/>
              </a:rPr>
              <a:t>properties</a:t>
            </a:r>
            <a:r>
              <a:rPr sz="2600" spc="-60" dirty="0">
                <a:latin typeface="Carlito"/>
                <a:cs typeface="Carlito"/>
              </a:rPr>
              <a:t> </a:t>
            </a:r>
            <a:r>
              <a:rPr sz="2600" dirty="0">
                <a:latin typeface="Carlito"/>
                <a:cs typeface="Carlito"/>
              </a:rPr>
              <a:t>of</a:t>
            </a:r>
            <a:r>
              <a:rPr sz="2600" spc="-30" dirty="0">
                <a:latin typeface="Carlito"/>
                <a:cs typeface="Carlito"/>
              </a:rPr>
              <a:t> </a:t>
            </a:r>
            <a:r>
              <a:rPr sz="2600" spc="-10" dirty="0">
                <a:latin typeface="Carlito"/>
                <a:cs typeface="Carlito"/>
              </a:rPr>
              <a:t>bonds </a:t>
            </a:r>
            <a:r>
              <a:rPr sz="2600" dirty="0">
                <a:latin typeface="Carlito"/>
                <a:cs typeface="Carlito"/>
              </a:rPr>
              <a:t>in</a:t>
            </a:r>
            <a:r>
              <a:rPr sz="2600" spc="-50" dirty="0">
                <a:latin typeface="Carlito"/>
                <a:cs typeface="Carlito"/>
              </a:rPr>
              <a:t> </a:t>
            </a:r>
            <a:r>
              <a:rPr sz="2600" spc="-10" dirty="0">
                <a:latin typeface="Carlito"/>
                <a:cs typeface="Carlito"/>
              </a:rPr>
              <a:t>coordination</a:t>
            </a:r>
            <a:r>
              <a:rPr sz="2600" spc="-20" dirty="0">
                <a:latin typeface="Carlito"/>
                <a:cs typeface="Carlito"/>
              </a:rPr>
              <a:t> </a:t>
            </a:r>
            <a:r>
              <a:rPr sz="2600" dirty="0">
                <a:latin typeface="Carlito"/>
                <a:cs typeface="Carlito"/>
              </a:rPr>
              <a:t>compounds</a:t>
            </a:r>
            <a:r>
              <a:rPr sz="2600" spc="-55" dirty="0">
                <a:latin typeface="Carlito"/>
                <a:cs typeface="Carlito"/>
              </a:rPr>
              <a:t> </a:t>
            </a:r>
            <a:r>
              <a:rPr sz="2600" dirty="0">
                <a:latin typeface="Carlito"/>
                <a:cs typeface="Carlito"/>
              </a:rPr>
              <a:t>because</a:t>
            </a:r>
            <a:r>
              <a:rPr sz="2600" spc="-65" dirty="0">
                <a:latin typeface="Carlito"/>
                <a:cs typeface="Carlito"/>
              </a:rPr>
              <a:t> </a:t>
            </a:r>
            <a:r>
              <a:rPr sz="2600" dirty="0">
                <a:latin typeface="Carlito"/>
                <a:cs typeface="Carlito"/>
              </a:rPr>
              <a:t>of</a:t>
            </a:r>
            <a:r>
              <a:rPr sz="2600" spc="-30" dirty="0">
                <a:latin typeface="Carlito"/>
                <a:cs typeface="Carlito"/>
              </a:rPr>
              <a:t> </a:t>
            </a:r>
            <a:r>
              <a:rPr sz="2600" dirty="0">
                <a:latin typeface="Carlito"/>
                <a:cs typeface="Carlito"/>
              </a:rPr>
              <a:t>this</a:t>
            </a:r>
            <a:r>
              <a:rPr sz="2600" spc="-55" dirty="0">
                <a:latin typeface="Carlito"/>
                <a:cs typeface="Carlito"/>
              </a:rPr>
              <a:t> </a:t>
            </a:r>
            <a:r>
              <a:rPr sz="2600" spc="-10" dirty="0">
                <a:latin typeface="Carlito"/>
                <a:cs typeface="Carlito"/>
              </a:rPr>
              <a:t>limitation.</a:t>
            </a:r>
            <a:endParaRPr sz="2600">
              <a:latin typeface="Carlito"/>
              <a:cs typeface="Carlito"/>
            </a:endParaRPr>
          </a:p>
          <a:p>
            <a:pPr marL="12700" marR="5080" indent="-2540">
              <a:lnSpc>
                <a:spcPct val="106900"/>
              </a:lnSpc>
              <a:buSzPct val="96153"/>
              <a:buFont typeface="Times New Roman"/>
              <a:buAutoNum type="arabicPlain"/>
              <a:tabLst>
                <a:tab pos="287655" algn="l"/>
              </a:tabLst>
            </a:pPr>
            <a:r>
              <a:rPr sz="2600" dirty="0">
                <a:latin typeface="Carlito"/>
                <a:cs typeface="Carlito"/>
              </a:rPr>
              <a:t>	This</a:t>
            </a:r>
            <a:r>
              <a:rPr sz="2600" spc="-60" dirty="0">
                <a:latin typeface="Carlito"/>
                <a:cs typeface="Carlito"/>
              </a:rPr>
              <a:t> </a:t>
            </a:r>
            <a:r>
              <a:rPr sz="2600" dirty="0">
                <a:latin typeface="Carlito"/>
                <a:cs typeface="Carlito"/>
              </a:rPr>
              <a:t>theory</a:t>
            </a:r>
            <a:r>
              <a:rPr sz="2600" spc="-30" dirty="0">
                <a:latin typeface="Carlito"/>
                <a:cs typeface="Carlito"/>
              </a:rPr>
              <a:t> </a:t>
            </a:r>
            <a:r>
              <a:rPr sz="2600" dirty="0">
                <a:latin typeface="Carlito"/>
                <a:cs typeface="Carlito"/>
              </a:rPr>
              <a:t>is</a:t>
            </a:r>
            <a:r>
              <a:rPr sz="2600" spc="-45" dirty="0">
                <a:latin typeface="Carlito"/>
                <a:cs typeface="Carlito"/>
              </a:rPr>
              <a:t> </a:t>
            </a:r>
            <a:r>
              <a:rPr sz="2600" dirty="0">
                <a:latin typeface="Carlito"/>
                <a:cs typeface="Carlito"/>
              </a:rPr>
              <a:t>unable</a:t>
            </a:r>
            <a:r>
              <a:rPr sz="2600" spc="-50" dirty="0">
                <a:latin typeface="Carlito"/>
                <a:cs typeface="Carlito"/>
              </a:rPr>
              <a:t> </a:t>
            </a:r>
            <a:r>
              <a:rPr sz="2600" dirty="0">
                <a:latin typeface="Carlito"/>
                <a:cs typeface="Carlito"/>
              </a:rPr>
              <a:t>to</a:t>
            </a:r>
            <a:r>
              <a:rPr sz="2600" spc="-35" dirty="0">
                <a:latin typeface="Carlito"/>
                <a:cs typeface="Carlito"/>
              </a:rPr>
              <a:t> </a:t>
            </a:r>
            <a:r>
              <a:rPr sz="2600" dirty="0">
                <a:latin typeface="Carlito"/>
                <a:cs typeface="Carlito"/>
              </a:rPr>
              <a:t>explain</a:t>
            </a:r>
            <a:r>
              <a:rPr sz="2600" spc="-45" dirty="0">
                <a:latin typeface="Carlito"/>
                <a:cs typeface="Carlito"/>
              </a:rPr>
              <a:t> </a:t>
            </a:r>
            <a:r>
              <a:rPr sz="2600" dirty="0">
                <a:latin typeface="Carlito"/>
                <a:cs typeface="Carlito"/>
              </a:rPr>
              <a:t>the</a:t>
            </a:r>
            <a:r>
              <a:rPr sz="2600" spc="-40" dirty="0">
                <a:latin typeface="Carlito"/>
                <a:cs typeface="Carlito"/>
              </a:rPr>
              <a:t> </a:t>
            </a:r>
            <a:r>
              <a:rPr sz="2600" dirty="0">
                <a:latin typeface="Carlito"/>
                <a:cs typeface="Carlito"/>
              </a:rPr>
              <a:t>stability</a:t>
            </a:r>
            <a:r>
              <a:rPr sz="2600" spc="-45" dirty="0">
                <a:latin typeface="Carlito"/>
                <a:cs typeface="Carlito"/>
              </a:rPr>
              <a:t> </a:t>
            </a:r>
            <a:r>
              <a:rPr sz="2600" dirty="0">
                <a:latin typeface="Carlito"/>
                <a:cs typeface="Carlito"/>
              </a:rPr>
              <a:t>of</a:t>
            </a:r>
            <a:r>
              <a:rPr sz="2600" spc="-30" dirty="0">
                <a:latin typeface="Carlito"/>
                <a:cs typeface="Carlito"/>
              </a:rPr>
              <a:t> </a:t>
            </a:r>
            <a:r>
              <a:rPr sz="2600" dirty="0">
                <a:latin typeface="Carlito"/>
                <a:cs typeface="Carlito"/>
              </a:rPr>
              <a:t>the</a:t>
            </a:r>
            <a:r>
              <a:rPr sz="2600" spc="-45" dirty="0">
                <a:latin typeface="Carlito"/>
                <a:cs typeface="Carlito"/>
              </a:rPr>
              <a:t> </a:t>
            </a:r>
            <a:r>
              <a:rPr sz="2600" dirty="0">
                <a:latin typeface="Carlito"/>
                <a:cs typeface="Carlito"/>
              </a:rPr>
              <a:t>complex</a:t>
            </a:r>
            <a:r>
              <a:rPr sz="2600" spc="-50" dirty="0">
                <a:latin typeface="Carlito"/>
                <a:cs typeface="Carlito"/>
              </a:rPr>
              <a:t> </a:t>
            </a:r>
            <a:r>
              <a:rPr sz="2600" spc="-25" dirty="0">
                <a:latin typeface="Carlito"/>
                <a:cs typeface="Carlito"/>
              </a:rPr>
              <a:t>in </a:t>
            </a:r>
            <a:r>
              <a:rPr sz="2600" dirty="0">
                <a:latin typeface="Carlito"/>
                <a:cs typeface="Carlito"/>
              </a:rPr>
              <a:t>any</a:t>
            </a:r>
            <a:r>
              <a:rPr sz="2600" spc="-65" dirty="0">
                <a:latin typeface="Carlito"/>
                <a:cs typeface="Carlito"/>
              </a:rPr>
              <a:t> </a:t>
            </a:r>
            <a:r>
              <a:rPr sz="2600" spc="-20" dirty="0">
                <a:latin typeface="Carlito"/>
                <a:cs typeface="Carlito"/>
              </a:rPr>
              <a:t>way.</a:t>
            </a:r>
            <a:endParaRPr sz="2600">
              <a:latin typeface="Carlito"/>
              <a:cs typeface="Carlito"/>
            </a:endParaRPr>
          </a:p>
          <a:p>
            <a:pPr marL="287655" indent="-278130">
              <a:lnSpc>
                <a:spcPct val="100000"/>
              </a:lnSpc>
              <a:spcBef>
                <a:spcPts val="219"/>
              </a:spcBef>
              <a:buSzPct val="96153"/>
              <a:buFont typeface="Times New Roman"/>
              <a:buAutoNum type="arabicPlain"/>
              <a:tabLst>
                <a:tab pos="287655" algn="l"/>
              </a:tabLst>
            </a:pPr>
            <a:r>
              <a:rPr sz="2600" dirty="0">
                <a:latin typeface="Carlito"/>
                <a:cs typeface="Carlito"/>
              </a:rPr>
              <a:t>The</a:t>
            </a:r>
            <a:r>
              <a:rPr sz="2600" spc="-65" dirty="0">
                <a:latin typeface="Carlito"/>
                <a:cs typeface="Carlito"/>
              </a:rPr>
              <a:t> </a:t>
            </a:r>
            <a:r>
              <a:rPr sz="2600" dirty="0">
                <a:latin typeface="Carlito"/>
                <a:cs typeface="Carlito"/>
              </a:rPr>
              <a:t>nature</a:t>
            </a:r>
            <a:r>
              <a:rPr sz="2600" spc="-45" dirty="0">
                <a:latin typeface="Carlito"/>
                <a:cs typeface="Carlito"/>
              </a:rPr>
              <a:t> </a:t>
            </a:r>
            <a:r>
              <a:rPr sz="2600" dirty="0">
                <a:latin typeface="Carlito"/>
                <a:cs typeface="Carlito"/>
              </a:rPr>
              <a:t>of</a:t>
            </a:r>
            <a:r>
              <a:rPr sz="2600" spc="-40" dirty="0">
                <a:latin typeface="Carlito"/>
                <a:cs typeface="Carlito"/>
              </a:rPr>
              <a:t> </a:t>
            </a:r>
            <a:r>
              <a:rPr sz="2600" spc="-10" dirty="0">
                <a:latin typeface="Carlito"/>
                <a:cs typeface="Carlito"/>
              </a:rPr>
              <a:t>complexes</a:t>
            </a:r>
            <a:r>
              <a:rPr sz="2600" spc="-55" dirty="0">
                <a:latin typeface="Carlito"/>
                <a:cs typeface="Carlito"/>
              </a:rPr>
              <a:t> </a:t>
            </a:r>
            <a:r>
              <a:rPr sz="2600" dirty="0">
                <a:latin typeface="Carlito"/>
                <a:cs typeface="Carlito"/>
              </a:rPr>
              <a:t>could</a:t>
            </a:r>
            <a:r>
              <a:rPr sz="2600" spc="-50" dirty="0">
                <a:latin typeface="Carlito"/>
                <a:cs typeface="Carlito"/>
              </a:rPr>
              <a:t> </a:t>
            </a:r>
            <a:r>
              <a:rPr sz="2600" dirty="0">
                <a:latin typeface="Carlito"/>
                <a:cs typeface="Carlito"/>
              </a:rPr>
              <a:t>not</a:t>
            </a:r>
            <a:r>
              <a:rPr sz="2600" spc="-30" dirty="0">
                <a:latin typeface="Carlito"/>
                <a:cs typeface="Carlito"/>
              </a:rPr>
              <a:t> </a:t>
            </a:r>
            <a:r>
              <a:rPr sz="2600" dirty="0">
                <a:latin typeface="Carlito"/>
                <a:cs typeface="Carlito"/>
              </a:rPr>
              <a:t>be</a:t>
            </a:r>
            <a:r>
              <a:rPr sz="2600" spc="-45" dirty="0">
                <a:latin typeface="Carlito"/>
                <a:cs typeface="Carlito"/>
              </a:rPr>
              <a:t> </a:t>
            </a:r>
            <a:r>
              <a:rPr sz="2600" dirty="0">
                <a:latin typeface="Carlito"/>
                <a:cs typeface="Carlito"/>
              </a:rPr>
              <a:t>explained</a:t>
            </a:r>
            <a:r>
              <a:rPr sz="2600" spc="-70" dirty="0">
                <a:latin typeface="Carlito"/>
                <a:cs typeface="Carlito"/>
              </a:rPr>
              <a:t> </a:t>
            </a:r>
            <a:r>
              <a:rPr sz="2600" dirty="0">
                <a:latin typeface="Carlito"/>
                <a:cs typeface="Carlito"/>
              </a:rPr>
              <a:t>by</a:t>
            </a:r>
            <a:r>
              <a:rPr sz="2600" spc="-50" dirty="0">
                <a:latin typeface="Carlito"/>
                <a:cs typeface="Carlito"/>
              </a:rPr>
              <a:t> </a:t>
            </a:r>
            <a:r>
              <a:rPr sz="2600" dirty="0">
                <a:latin typeface="Carlito"/>
                <a:cs typeface="Carlito"/>
              </a:rPr>
              <a:t>this</a:t>
            </a:r>
            <a:r>
              <a:rPr sz="2600" spc="-35" dirty="0">
                <a:latin typeface="Carlito"/>
                <a:cs typeface="Carlito"/>
              </a:rPr>
              <a:t> </a:t>
            </a:r>
            <a:r>
              <a:rPr sz="2600" spc="-10" dirty="0">
                <a:latin typeface="Carlito"/>
                <a:cs typeface="Carlito"/>
              </a:rPr>
              <a:t>idea.</a:t>
            </a:r>
            <a:endParaRPr sz="2600">
              <a:latin typeface="Carlito"/>
              <a:cs typeface="Carli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2700">
              <a:lnSpc>
                <a:spcPts val="1430"/>
              </a:lnSpc>
            </a:pPr>
            <a:r>
              <a:rPr spc="-25" dirty="0"/>
              <a:t>31</a:t>
            </a:r>
          </a:p>
        </p:txBody>
      </p:sp>
      <p:sp>
        <p:nvSpPr>
          <p:cNvPr id="2" name="object 2"/>
          <p:cNvSpPr txBox="1">
            <a:spLocks noGrp="1"/>
          </p:cNvSpPr>
          <p:nvPr>
            <p:ph type="title"/>
          </p:nvPr>
        </p:nvSpPr>
        <p:spPr>
          <a:prstGeom prst="rect">
            <a:avLst/>
          </a:prstGeom>
        </p:spPr>
        <p:txBody>
          <a:bodyPr vert="horz" wrap="square" lIns="0" tIns="355345" rIns="0" bIns="0" rtlCol="0">
            <a:spAutoFit/>
          </a:bodyPr>
          <a:lstStyle/>
          <a:p>
            <a:pPr marL="167640">
              <a:lnSpc>
                <a:spcPct val="100000"/>
              </a:lnSpc>
              <a:spcBef>
                <a:spcPts val="95"/>
              </a:spcBef>
            </a:pPr>
            <a:r>
              <a:rPr sz="2800" b="1" dirty="0">
                <a:latin typeface="Times New Roman"/>
                <a:cs typeface="Times New Roman"/>
              </a:rPr>
              <a:t>Coordination</a:t>
            </a:r>
            <a:r>
              <a:rPr sz="2800" b="1" spc="-85" dirty="0">
                <a:latin typeface="Times New Roman"/>
                <a:cs typeface="Times New Roman"/>
              </a:rPr>
              <a:t> </a:t>
            </a:r>
            <a:r>
              <a:rPr sz="2800" b="1" dirty="0">
                <a:latin typeface="Times New Roman"/>
                <a:cs typeface="Times New Roman"/>
              </a:rPr>
              <a:t>Compounds</a:t>
            </a:r>
            <a:r>
              <a:rPr sz="2800" b="1" spc="-75" dirty="0">
                <a:latin typeface="Times New Roman"/>
                <a:cs typeface="Times New Roman"/>
              </a:rPr>
              <a:t> </a:t>
            </a:r>
            <a:r>
              <a:rPr sz="2800" b="1" dirty="0">
                <a:latin typeface="Times New Roman"/>
                <a:cs typeface="Times New Roman"/>
              </a:rPr>
              <a:t>and</a:t>
            </a:r>
            <a:r>
              <a:rPr sz="2800" b="1" spc="-70" dirty="0">
                <a:latin typeface="Times New Roman"/>
                <a:cs typeface="Times New Roman"/>
              </a:rPr>
              <a:t> </a:t>
            </a:r>
            <a:r>
              <a:rPr sz="2800" b="1" dirty="0">
                <a:latin typeface="Times New Roman"/>
                <a:cs typeface="Times New Roman"/>
              </a:rPr>
              <a:t>its</a:t>
            </a:r>
            <a:r>
              <a:rPr sz="2800" b="1" spc="-75" dirty="0">
                <a:latin typeface="Times New Roman"/>
                <a:cs typeface="Times New Roman"/>
              </a:rPr>
              <a:t> </a:t>
            </a:r>
            <a:r>
              <a:rPr sz="2800" b="1" spc="-10" dirty="0">
                <a:latin typeface="Times New Roman"/>
                <a:cs typeface="Times New Roman"/>
              </a:rPr>
              <a:t>Structure:</a:t>
            </a:r>
            <a:endParaRPr sz="2800">
              <a:latin typeface="Times New Roman"/>
              <a:cs typeface="Times New Roman"/>
            </a:endParaRPr>
          </a:p>
        </p:txBody>
      </p:sp>
      <p:sp>
        <p:nvSpPr>
          <p:cNvPr id="3" name="object 3"/>
          <p:cNvSpPr txBox="1"/>
          <p:nvPr/>
        </p:nvSpPr>
        <p:spPr>
          <a:xfrm>
            <a:off x="205740" y="1319022"/>
            <a:ext cx="8612505" cy="5114925"/>
          </a:xfrm>
          <a:prstGeom prst="rect">
            <a:avLst/>
          </a:prstGeom>
        </p:spPr>
        <p:txBody>
          <a:bodyPr vert="horz" wrap="square" lIns="0" tIns="12700" rIns="0" bIns="0" rtlCol="0">
            <a:spAutoFit/>
          </a:bodyPr>
          <a:lstStyle/>
          <a:p>
            <a:pPr marL="38100" marR="30480">
              <a:lnSpc>
                <a:spcPct val="107000"/>
              </a:lnSpc>
              <a:spcBef>
                <a:spcPts val="100"/>
              </a:spcBef>
              <a:tabLst>
                <a:tab pos="3716654" algn="l"/>
              </a:tabLst>
            </a:pPr>
            <a:r>
              <a:rPr sz="2400" spc="-20" dirty="0">
                <a:latin typeface="Times New Roman"/>
                <a:cs typeface="Times New Roman"/>
              </a:rPr>
              <a:t>Werner’s</a:t>
            </a:r>
            <a:r>
              <a:rPr sz="2400" spc="-45" dirty="0">
                <a:latin typeface="Times New Roman"/>
                <a:cs typeface="Times New Roman"/>
              </a:rPr>
              <a:t> </a:t>
            </a:r>
            <a:r>
              <a:rPr sz="2400" dirty="0">
                <a:latin typeface="Times New Roman"/>
                <a:cs typeface="Times New Roman"/>
              </a:rPr>
              <a:t>original</a:t>
            </a:r>
            <a:r>
              <a:rPr sz="2400" spc="-65" dirty="0">
                <a:latin typeface="Times New Roman"/>
                <a:cs typeface="Times New Roman"/>
              </a:rPr>
              <a:t> </a:t>
            </a:r>
            <a:r>
              <a:rPr sz="2400" dirty="0">
                <a:latin typeface="Times New Roman"/>
                <a:cs typeface="Times New Roman"/>
              </a:rPr>
              <a:t>hypothesis</a:t>
            </a:r>
            <a:r>
              <a:rPr sz="2400" spc="-60" dirty="0">
                <a:latin typeface="Times New Roman"/>
                <a:cs typeface="Times New Roman"/>
              </a:rPr>
              <a:t> </a:t>
            </a:r>
            <a:r>
              <a:rPr sz="2400" dirty="0">
                <a:latin typeface="Times New Roman"/>
                <a:cs typeface="Times New Roman"/>
              </a:rPr>
              <a:t>was</a:t>
            </a:r>
            <a:r>
              <a:rPr sz="2400" spc="-40" dirty="0">
                <a:latin typeface="Times New Roman"/>
                <a:cs typeface="Times New Roman"/>
              </a:rPr>
              <a:t> </a:t>
            </a:r>
            <a:r>
              <a:rPr sz="2400" dirty="0">
                <a:latin typeface="Times New Roman"/>
                <a:cs typeface="Times New Roman"/>
              </a:rPr>
              <a:t>that</a:t>
            </a:r>
            <a:r>
              <a:rPr sz="2400" spc="-50" dirty="0">
                <a:latin typeface="Times New Roman"/>
                <a:cs typeface="Times New Roman"/>
              </a:rPr>
              <a:t> </a:t>
            </a:r>
            <a:r>
              <a:rPr sz="2400" dirty="0">
                <a:latin typeface="Times New Roman"/>
                <a:cs typeface="Times New Roman"/>
              </a:rPr>
              <a:t>coordination</a:t>
            </a:r>
            <a:r>
              <a:rPr sz="2400" spc="-80" dirty="0">
                <a:latin typeface="Times New Roman"/>
                <a:cs typeface="Times New Roman"/>
              </a:rPr>
              <a:t> </a:t>
            </a:r>
            <a:r>
              <a:rPr sz="2400" dirty="0">
                <a:latin typeface="Times New Roman"/>
                <a:cs typeface="Times New Roman"/>
              </a:rPr>
              <a:t>compounds</a:t>
            </a:r>
            <a:r>
              <a:rPr sz="2400" spc="-30" dirty="0">
                <a:latin typeface="Times New Roman"/>
                <a:cs typeface="Times New Roman"/>
              </a:rPr>
              <a:t> </a:t>
            </a:r>
            <a:r>
              <a:rPr sz="2400" spc="-25" dirty="0">
                <a:latin typeface="Times New Roman"/>
                <a:cs typeface="Times New Roman"/>
              </a:rPr>
              <a:t>are </a:t>
            </a:r>
            <a:r>
              <a:rPr sz="2400" dirty="0">
                <a:latin typeface="Times New Roman"/>
                <a:cs typeface="Times New Roman"/>
              </a:rPr>
              <a:t>produced</a:t>
            </a:r>
            <a:r>
              <a:rPr sz="2400" spc="-15" dirty="0">
                <a:latin typeface="Times New Roman"/>
                <a:cs typeface="Times New Roman"/>
              </a:rPr>
              <a:t> </a:t>
            </a:r>
            <a:r>
              <a:rPr sz="2400" dirty="0">
                <a:latin typeface="Times New Roman"/>
                <a:cs typeface="Times New Roman"/>
              </a:rPr>
              <a:t>because</a:t>
            </a:r>
            <a:r>
              <a:rPr sz="2400" spc="-25" dirty="0">
                <a:latin typeface="Times New Roman"/>
                <a:cs typeface="Times New Roman"/>
              </a:rPr>
              <a:t> </a:t>
            </a:r>
            <a:r>
              <a:rPr sz="2400" dirty="0">
                <a:latin typeface="Times New Roman"/>
                <a:cs typeface="Times New Roman"/>
              </a:rPr>
              <a:t>the central</a:t>
            </a:r>
            <a:r>
              <a:rPr sz="2400" spc="-30" dirty="0">
                <a:latin typeface="Times New Roman"/>
                <a:cs typeface="Times New Roman"/>
              </a:rPr>
              <a:t> </a:t>
            </a:r>
            <a:r>
              <a:rPr sz="2400" dirty="0">
                <a:latin typeface="Times New Roman"/>
                <a:cs typeface="Times New Roman"/>
              </a:rPr>
              <a:t>atoms have</a:t>
            </a:r>
            <a:r>
              <a:rPr sz="2400" spc="-10" dirty="0">
                <a:latin typeface="Times New Roman"/>
                <a:cs typeface="Times New Roman"/>
              </a:rPr>
              <a:t> </a:t>
            </a:r>
            <a:r>
              <a:rPr sz="2400" dirty="0">
                <a:latin typeface="Times New Roman"/>
                <a:cs typeface="Times New Roman"/>
              </a:rPr>
              <a:t>the</a:t>
            </a:r>
            <a:r>
              <a:rPr sz="2400" spc="-20" dirty="0">
                <a:latin typeface="Times New Roman"/>
                <a:cs typeface="Times New Roman"/>
              </a:rPr>
              <a:t> </a:t>
            </a:r>
            <a:r>
              <a:rPr sz="2400" dirty="0">
                <a:latin typeface="Times New Roman"/>
                <a:cs typeface="Times New Roman"/>
              </a:rPr>
              <a:t>ability</a:t>
            </a:r>
            <a:r>
              <a:rPr sz="2400" spc="-40" dirty="0">
                <a:latin typeface="Times New Roman"/>
                <a:cs typeface="Times New Roman"/>
              </a:rPr>
              <a:t> </a:t>
            </a:r>
            <a:r>
              <a:rPr sz="2400" dirty="0">
                <a:latin typeface="Times New Roman"/>
                <a:cs typeface="Times New Roman"/>
              </a:rPr>
              <a:t>to</a:t>
            </a:r>
            <a:r>
              <a:rPr sz="2400" spc="-10" dirty="0">
                <a:latin typeface="Times New Roman"/>
                <a:cs typeface="Times New Roman"/>
              </a:rPr>
              <a:t> </a:t>
            </a:r>
            <a:r>
              <a:rPr sz="2400" spc="-20" dirty="0">
                <a:latin typeface="Times New Roman"/>
                <a:cs typeface="Times New Roman"/>
              </a:rPr>
              <a:t>make </a:t>
            </a:r>
            <a:r>
              <a:rPr sz="2400" dirty="0">
                <a:latin typeface="Times New Roman"/>
                <a:cs typeface="Times New Roman"/>
              </a:rPr>
              <a:t>coordinate</a:t>
            </a:r>
            <a:r>
              <a:rPr sz="2400" spc="-45" dirty="0">
                <a:latin typeface="Times New Roman"/>
                <a:cs typeface="Times New Roman"/>
              </a:rPr>
              <a:t> </a:t>
            </a:r>
            <a:r>
              <a:rPr sz="2400" dirty="0">
                <a:latin typeface="Times New Roman"/>
                <a:cs typeface="Times New Roman"/>
              </a:rPr>
              <a:t>or</a:t>
            </a:r>
            <a:r>
              <a:rPr sz="2400" spc="-10" dirty="0">
                <a:latin typeface="Times New Roman"/>
                <a:cs typeface="Times New Roman"/>
              </a:rPr>
              <a:t> </a:t>
            </a:r>
            <a:r>
              <a:rPr sz="2400" dirty="0">
                <a:latin typeface="Times New Roman"/>
                <a:cs typeface="Times New Roman"/>
              </a:rPr>
              <a:t>secondary</a:t>
            </a:r>
            <a:r>
              <a:rPr sz="2400" spc="-10" dirty="0">
                <a:latin typeface="Times New Roman"/>
                <a:cs typeface="Times New Roman"/>
              </a:rPr>
              <a:t> </a:t>
            </a:r>
            <a:r>
              <a:rPr sz="2400" dirty="0">
                <a:latin typeface="Times New Roman"/>
                <a:cs typeface="Times New Roman"/>
              </a:rPr>
              <a:t>bonds</a:t>
            </a:r>
            <a:r>
              <a:rPr sz="2400" spc="-10" dirty="0">
                <a:latin typeface="Times New Roman"/>
                <a:cs typeface="Times New Roman"/>
              </a:rPr>
              <a:t> </a:t>
            </a:r>
            <a:r>
              <a:rPr sz="2400" dirty="0">
                <a:latin typeface="Times New Roman"/>
                <a:cs typeface="Times New Roman"/>
              </a:rPr>
              <a:t>in</a:t>
            </a:r>
            <a:r>
              <a:rPr sz="2400" spc="-20" dirty="0">
                <a:latin typeface="Times New Roman"/>
                <a:cs typeface="Times New Roman"/>
              </a:rPr>
              <a:t> </a:t>
            </a:r>
            <a:r>
              <a:rPr sz="2400" dirty="0">
                <a:latin typeface="Times New Roman"/>
                <a:cs typeface="Times New Roman"/>
              </a:rPr>
              <a:t>addition</a:t>
            </a:r>
            <a:r>
              <a:rPr sz="2400" spc="-40" dirty="0">
                <a:latin typeface="Times New Roman"/>
                <a:cs typeface="Times New Roman"/>
              </a:rPr>
              <a:t> </a:t>
            </a:r>
            <a:r>
              <a:rPr sz="2400" dirty="0">
                <a:latin typeface="Times New Roman"/>
                <a:cs typeface="Times New Roman"/>
              </a:rPr>
              <a:t>to</a:t>
            </a:r>
            <a:r>
              <a:rPr sz="2400" spc="-10" dirty="0">
                <a:latin typeface="Times New Roman"/>
                <a:cs typeface="Times New Roman"/>
              </a:rPr>
              <a:t> </a:t>
            </a:r>
            <a:r>
              <a:rPr sz="2400" dirty="0">
                <a:latin typeface="Times New Roman"/>
                <a:cs typeface="Times New Roman"/>
              </a:rPr>
              <a:t>valence</a:t>
            </a:r>
            <a:r>
              <a:rPr sz="2400" spc="-40" dirty="0">
                <a:latin typeface="Times New Roman"/>
                <a:cs typeface="Times New Roman"/>
              </a:rPr>
              <a:t> </a:t>
            </a:r>
            <a:r>
              <a:rPr sz="2400" dirty="0">
                <a:latin typeface="Times New Roman"/>
                <a:cs typeface="Times New Roman"/>
              </a:rPr>
              <a:t>or</a:t>
            </a:r>
            <a:r>
              <a:rPr sz="2400" spc="-10" dirty="0">
                <a:latin typeface="Times New Roman"/>
                <a:cs typeface="Times New Roman"/>
              </a:rPr>
              <a:t> normal</a:t>
            </a:r>
            <a:r>
              <a:rPr sz="2400" spc="600" dirty="0">
                <a:latin typeface="Times New Roman"/>
                <a:cs typeface="Times New Roman"/>
              </a:rPr>
              <a:t> </a:t>
            </a:r>
            <a:r>
              <a:rPr sz="2400" dirty="0">
                <a:latin typeface="Times New Roman"/>
                <a:cs typeface="Times New Roman"/>
              </a:rPr>
              <a:t>bonds,</a:t>
            </a:r>
            <a:r>
              <a:rPr sz="2400" spc="-10" dirty="0">
                <a:latin typeface="Times New Roman"/>
                <a:cs typeface="Times New Roman"/>
              </a:rPr>
              <a:t> </a:t>
            </a:r>
            <a:r>
              <a:rPr sz="2400" dirty="0">
                <a:latin typeface="Times New Roman"/>
                <a:cs typeface="Times New Roman"/>
              </a:rPr>
              <a:t>and</a:t>
            </a:r>
            <a:r>
              <a:rPr sz="2400" spc="-5" dirty="0">
                <a:latin typeface="Times New Roman"/>
                <a:cs typeface="Times New Roman"/>
              </a:rPr>
              <a:t> </a:t>
            </a:r>
            <a:r>
              <a:rPr sz="2400" dirty="0">
                <a:latin typeface="Times New Roman"/>
                <a:cs typeface="Times New Roman"/>
              </a:rPr>
              <a:t>that</a:t>
            </a:r>
            <a:r>
              <a:rPr sz="2400" spc="-30" dirty="0">
                <a:latin typeface="Times New Roman"/>
                <a:cs typeface="Times New Roman"/>
              </a:rPr>
              <a:t> </a:t>
            </a:r>
            <a:r>
              <a:rPr sz="2400" dirty="0">
                <a:latin typeface="Times New Roman"/>
                <a:cs typeface="Times New Roman"/>
              </a:rPr>
              <a:t>this</a:t>
            </a:r>
            <a:r>
              <a:rPr sz="2400" spc="-30" dirty="0">
                <a:latin typeface="Times New Roman"/>
                <a:cs typeface="Times New Roman"/>
              </a:rPr>
              <a:t> </a:t>
            </a:r>
            <a:r>
              <a:rPr sz="2400" dirty="0">
                <a:latin typeface="Times New Roman"/>
                <a:cs typeface="Times New Roman"/>
              </a:rPr>
              <a:t>is</a:t>
            </a:r>
            <a:r>
              <a:rPr sz="2400" spc="-5" dirty="0">
                <a:latin typeface="Times New Roman"/>
                <a:cs typeface="Times New Roman"/>
              </a:rPr>
              <a:t> </a:t>
            </a:r>
            <a:r>
              <a:rPr sz="2400" dirty="0">
                <a:latin typeface="Times New Roman"/>
                <a:cs typeface="Times New Roman"/>
              </a:rPr>
              <a:t>the</a:t>
            </a:r>
            <a:r>
              <a:rPr sz="2400" spc="-30" dirty="0">
                <a:latin typeface="Times New Roman"/>
                <a:cs typeface="Times New Roman"/>
              </a:rPr>
              <a:t> </a:t>
            </a:r>
            <a:r>
              <a:rPr sz="2400" dirty="0">
                <a:latin typeface="Times New Roman"/>
                <a:cs typeface="Times New Roman"/>
              </a:rPr>
              <a:t>reason</a:t>
            </a:r>
            <a:r>
              <a:rPr sz="2400" spc="-25" dirty="0">
                <a:latin typeface="Times New Roman"/>
                <a:cs typeface="Times New Roman"/>
              </a:rPr>
              <a:t> </a:t>
            </a:r>
            <a:r>
              <a:rPr sz="2400" dirty="0">
                <a:latin typeface="Times New Roman"/>
                <a:cs typeface="Times New Roman"/>
              </a:rPr>
              <a:t>why coordination</a:t>
            </a:r>
            <a:r>
              <a:rPr sz="2400" spc="-45" dirty="0">
                <a:latin typeface="Times New Roman"/>
                <a:cs typeface="Times New Roman"/>
              </a:rPr>
              <a:t> </a:t>
            </a:r>
            <a:r>
              <a:rPr sz="2400" dirty="0">
                <a:latin typeface="Times New Roman"/>
                <a:cs typeface="Times New Roman"/>
              </a:rPr>
              <a:t>compounds</a:t>
            </a:r>
            <a:r>
              <a:rPr sz="2400" spc="-5" dirty="0">
                <a:latin typeface="Times New Roman"/>
                <a:cs typeface="Times New Roman"/>
              </a:rPr>
              <a:t> </a:t>
            </a:r>
            <a:r>
              <a:rPr sz="2400" spc="-25" dirty="0">
                <a:latin typeface="Times New Roman"/>
                <a:cs typeface="Times New Roman"/>
              </a:rPr>
              <a:t>are </a:t>
            </a:r>
            <a:r>
              <a:rPr sz="2400" dirty="0">
                <a:latin typeface="Times New Roman"/>
                <a:cs typeface="Times New Roman"/>
              </a:rPr>
              <a:t>generated.</a:t>
            </a:r>
            <a:r>
              <a:rPr sz="2400" spc="-45" dirty="0">
                <a:latin typeface="Times New Roman"/>
                <a:cs typeface="Times New Roman"/>
              </a:rPr>
              <a:t> </a:t>
            </a:r>
            <a:r>
              <a:rPr sz="2400" dirty="0">
                <a:latin typeface="Times New Roman"/>
                <a:cs typeface="Times New Roman"/>
              </a:rPr>
              <a:t>Following</a:t>
            </a:r>
            <a:r>
              <a:rPr sz="2400" spc="-15" dirty="0">
                <a:latin typeface="Times New Roman"/>
                <a:cs typeface="Times New Roman"/>
              </a:rPr>
              <a:t> </a:t>
            </a:r>
            <a:r>
              <a:rPr sz="2400" dirty="0">
                <a:latin typeface="Times New Roman"/>
                <a:cs typeface="Times New Roman"/>
              </a:rPr>
              <a:t>the</a:t>
            </a:r>
            <a:r>
              <a:rPr sz="2400" spc="-5" dirty="0">
                <a:latin typeface="Times New Roman"/>
                <a:cs typeface="Times New Roman"/>
              </a:rPr>
              <a:t> </a:t>
            </a:r>
            <a:r>
              <a:rPr sz="2400" dirty="0">
                <a:latin typeface="Times New Roman"/>
                <a:cs typeface="Times New Roman"/>
              </a:rPr>
              <a:t>development</a:t>
            </a:r>
            <a:r>
              <a:rPr sz="2400" spc="-20" dirty="0">
                <a:latin typeface="Times New Roman"/>
                <a:cs typeface="Times New Roman"/>
              </a:rPr>
              <a:t> </a:t>
            </a:r>
            <a:r>
              <a:rPr sz="2400" dirty="0">
                <a:latin typeface="Times New Roman"/>
                <a:cs typeface="Times New Roman"/>
              </a:rPr>
              <a:t>of</a:t>
            </a:r>
            <a:r>
              <a:rPr sz="2400" spc="-5" dirty="0">
                <a:latin typeface="Times New Roman"/>
                <a:cs typeface="Times New Roman"/>
              </a:rPr>
              <a:t> </a:t>
            </a:r>
            <a:r>
              <a:rPr sz="2400" dirty="0">
                <a:latin typeface="Times New Roman"/>
                <a:cs typeface="Times New Roman"/>
              </a:rPr>
              <a:t>the</a:t>
            </a:r>
            <a:r>
              <a:rPr sz="2400" spc="-25" dirty="0">
                <a:latin typeface="Times New Roman"/>
                <a:cs typeface="Times New Roman"/>
              </a:rPr>
              <a:t> </a:t>
            </a:r>
            <a:r>
              <a:rPr sz="2400" dirty="0">
                <a:latin typeface="Times New Roman"/>
                <a:cs typeface="Times New Roman"/>
              </a:rPr>
              <a:t>concept</a:t>
            </a:r>
            <a:r>
              <a:rPr sz="2400" spc="-20" dirty="0">
                <a:latin typeface="Times New Roman"/>
                <a:cs typeface="Times New Roman"/>
              </a:rPr>
              <a:t> </a:t>
            </a:r>
            <a:r>
              <a:rPr sz="2400" dirty="0">
                <a:latin typeface="Times New Roman"/>
                <a:cs typeface="Times New Roman"/>
              </a:rPr>
              <a:t>that</a:t>
            </a:r>
            <a:r>
              <a:rPr sz="2400" spc="-15" dirty="0">
                <a:latin typeface="Times New Roman"/>
                <a:cs typeface="Times New Roman"/>
              </a:rPr>
              <a:t> </a:t>
            </a:r>
            <a:r>
              <a:rPr sz="2400" dirty="0">
                <a:latin typeface="Times New Roman"/>
                <a:cs typeface="Times New Roman"/>
              </a:rPr>
              <a:t>all</a:t>
            </a:r>
            <a:r>
              <a:rPr sz="2400" spc="-15" dirty="0">
                <a:latin typeface="Times New Roman"/>
                <a:cs typeface="Times New Roman"/>
              </a:rPr>
              <a:t> </a:t>
            </a:r>
            <a:r>
              <a:rPr sz="2400" spc="-10" dirty="0">
                <a:latin typeface="Times New Roman"/>
                <a:cs typeface="Times New Roman"/>
              </a:rPr>
              <a:t>covalent </a:t>
            </a:r>
            <a:r>
              <a:rPr sz="2400" dirty="0">
                <a:latin typeface="Times New Roman"/>
                <a:cs typeface="Times New Roman"/>
              </a:rPr>
              <a:t>bonds</a:t>
            </a:r>
            <a:r>
              <a:rPr sz="2400" spc="-15" dirty="0">
                <a:latin typeface="Times New Roman"/>
                <a:cs typeface="Times New Roman"/>
              </a:rPr>
              <a:t> </a:t>
            </a:r>
            <a:r>
              <a:rPr sz="2400" dirty="0">
                <a:latin typeface="Times New Roman"/>
                <a:cs typeface="Times New Roman"/>
              </a:rPr>
              <a:t>are</a:t>
            </a:r>
            <a:r>
              <a:rPr sz="2400" spc="-25" dirty="0">
                <a:latin typeface="Times New Roman"/>
                <a:cs typeface="Times New Roman"/>
              </a:rPr>
              <a:t> </a:t>
            </a:r>
            <a:r>
              <a:rPr sz="2400" dirty="0">
                <a:latin typeface="Times New Roman"/>
                <a:cs typeface="Times New Roman"/>
              </a:rPr>
              <a:t>made</a:t>
            </a:r>
            <a:r>
              <a:rPr sz="2400" spc="-15" dirty="0">
                <a:latin typeface="Times New Roman"/>
                <a:cs typeface="Times New Roman"/>
              </a:rPr>
              <a:t> </a:t>
            </a:r>
            <a:r>
              <a:rPr sz="2400" dirty="0">
                <a:latin typeface="Times New Roman"/>
                <a:cs typeface="Times New Roman"/>
              </a:rPr>
              <a:t>up</a:t>
            </a:r>
            <a:r>
              <a:rPr sz="2400" spc="-15" dirty="0">
                <a:latin typeface="Times New Roman"/>
                <a:cs typeface="Times New Roman"/>
              </a:rPr>
              <a:t> </a:t>
            </a:r>
            <a:r>
              <a:rPr sz="2400" dirty="0">
                <a:latin typeface="Times New Roman"/>
                <a:cs typeface="Times New Roman"/>
              </a:rPr>
              <a:t>of</a:t>
            </a:r>
            <a:r>
              <a:rPr sz="2400" spc="-5" dirty="0">
                <a:latin typeface="Times New Roman"/>
                <a:cs typeface="Times New Roman"/>
              </a:rPr>
              <a:t> </a:t>
            </a:r>
            <a:r>
              <a:rPr sz="2400" dirty="0">
                <a:latin typeface="Times New Roman"/>
                <a:cs typeface="Times New Roman"/>
              </a:rPr>
              <a:t>electron</a:t>
            </a:r>
            <a:r>
              <a:rPr sz="2400" spc="-55" dirty="0">
                <a:latin typeface="Times New Roman"/>
                <a:cs typeface="Times New Roman"/>
              </a:rPr>
              <a:t> </a:t>
            </a:r>
            <a:r>
              <a:rPr sz="2400" dirty="0">
                <a:latin typeface="Times New Roman"/>
                <a:cs typeface="Times New Roman"/>
              </a:rPr>
              <a:t>pairs</a:t>
            </a:r>
            <a:r>
              <a:rPr sz="2400" spc="-40" dirty="0">
                <a:latin typeface="Times New Roman"/>
                <a:cs typeface="Times New Roman"/>
              </a:rPr>
              <a:t> </a:t>
            </a:r>
            <a:r>
              <a:rPr sz="2400" dirty="0">
                <a:latin typeface="Times New Roman"/>
                <a:cs typeface="Times New Roman"/>
              </a:rPr>
              <a:t>shared</a:t>
            </a:r>
            <a:r>
              <a:rPr sz="2400" spc="-20" dirty="0">
                <a:latin typeface="Times New Roman"/>
                <a:cs typeface="Times New Roman"/>
              </a:rPr>
              <a:t> </a:t>
            </a:r>
            <a:r>
              <a:rPr sz="2400" dirty="0">
                <a:latin typeface="Times New Roman"/>
                <a:cs typeface="Times New Roman"/>
              </a:rPr>
              <a:t>between</a:t>
            </a:r>
            <a:r>
              <a:rPr sz="2400" spc="-15" dirty="0">
                <a:latin typeface="Times New Roman"/>
                <a:cs typeface="Times New Roman"/>
              </a:rPr>
              <a:t> </a:t>
            </a:r>
            <a:r>
              <a:rPr sz="2400" dirty="0">
                <a:latin typeface="Times New Roman"/>
                <a:cs typeface="Times New Roman"/>
              </a:rPr>
              <a:t>atoms</a:t>
            </a:r>
            <a:r>
              <a:rPr sz="2400" spc="-15" dirty="0">
                <a:latin typeface="Times New Roman"/>
                <a:cs typeface="Times New Roman"/>
              </a:rPr>
              <a:t> </a:t>
            </a:r>
            <a:r>
              <a:rPr sz="2400" dirty="0">
                <a:latin typeface="Times New Roman"/>
                <a:cs typeface="Times New Roman"/>
              </a:rPr>
              <a:t>in</a:t>
            </a:r>
            <a:r>
              <a:rPr sz="2400" spc="-15" dirty="0">
                <a:latin typeface="Times New Roman"/>
                <a:cs typeface="Times New Roman"/>
              </a:rPr>
              <a:t> </a:t>
            </a:r>
            <a:r>
              <a:rPr sz="2400" spc="-25" dirty="0">
                <a:latin typeface="Times New Roman"/>
                <a:cs typeface="Times New Roman"/>
              </a:rPr>
              <a:t>the </a:t>
            </a:r>
            <a:r>
              <a:rPr sz="2400" dirty="0">
                <a:latin typeface="Times New Roman"/>
                <a:cs typeface="Times New Roman"/>
              </a:rPr>
              <a:t>1920s,</a:t>
            </a:r>
            <a:r>
              <a:rPr sz="2400" spc="-10" dirty="0">
                <a:latin typeface="Times New Roman"/>
                <a:cs typeface="Times New Roman"/>
              </a:rPr>
              <a:t> </a:t>
            </a:r>
            <a:r>
              <a:rPr sz="2400" dirty="0">
                <a:latin typeface="Times New Roman"/>
                <a:cs typeface="Times New Roman"/>
              </a:rPr>
              <a:t>it</a:t>
            </a:r>
            <a:r>
              <a:rPr sz="2400" spc="-10" dirty="0">
                <a:latin typeface="Times New Roman"/>
                <a:cs typeface="Times New Roman"/>
              </a:rPr>
              <a:t> </a:t>
            </a:r>
            <a:r>
              <a:rPr sz="2400" dirty="0">
                <a:latin typeface="Times New Roman"/>
                <a:cs typeface="Times New Roman"/>
              </a:rPr>
              <a:t>became</a:t>
            </a:r>
            <a:r>
              <a:rPr sz="2400" spc="-5" dirty="0">
                <a:latin typeface="Times New Roman"/>
                <a:cs typeface="Times New Roman"/>
              </a:rPr>
              <a:t> </a:t>
            </a:r>
            <a:r>
              <a:rPr sz="2400" dirty="0">
                <a:latin typeface="Times New Roman"/>
                <a:cs typeface="Times New Roman"/>
              </a:rPr>
              <a:t>possible</a:t>
            </a:r>
            <a:r>
              <a:rPr sz="2400" spc="-25" dirty="0">
                <a:latin typeface="Times New Roman"/>
                <a:cs typeface="Times New Roman"/>
              </a:rPr>
              <a:t> </a:t>
            </a:r>
            <a:r>
              <a:rPr sz="2400" dirty="0">
                <a:latin typeface="Times New Roman"/>
                <a:cs typeface="Times New Roman"/>
              </a:rPr>
              <a:t>to</a:t>
            </a:r>
            <a:r>
              <a:rPr sz="2400" spc="-15" dirty="0">
                <a:latin typeface="Times New Roman"/>
                <a:cs typeface="Times New Roman"/>
              </a:rPr>
              <a:t> </a:t>
            </a:r>
            <a:r>
              <a:rPr sz="2400" dirty="0">
                <a:latin typeface="Times New Roman"/>
                <a:cs typeface="Times New Roman"/>
              </a:rPr>
              <a:t>give</a:t>
            </a:r>
            <a:r>
              <a:rPr sz="2400" spc="-5" dirty="0">
                <a:latin typeface="Times New Roman"/>
                <a:cs typeface="Times New Roman"/>
              </a:rPr>
              <a:t> </a:t>
            </a:r>
            <a:r>
              <a:rPr sz="2400" dirty="0">
                <a:latin typeface="Times New Roman"/>
                <a:cs typeface="Times New Roman"/>
              </a:rPr>
              <a:t>a</a:t>
            </a:r>
            <a:r>
              <a:rPr sz="2400" spc="-10" dirty="0">
                <a:latin typeface="Times New Roman"/>
                <a:cs typeface="Times New Roman"/>
              </a:rPr>
              <a:t> </a:t>
            </a:r>
            <a:r>
              <a:rPr sz="2400" dirty="0">
                <a:latin typeface="Times New Roman"/>
                <a:cs typeface="Times New Roman"/>
              </a:rPr>
              <a:t>thorough</a:t>
            </a:r>
            <a:r>
              <a:rPr sz="2400" spc="-15" dirty="0">
                <a:latin typeface="Times New Roman"/>
                <a:cs typeface="Times New Roman"/>
              </a:rPr>
              <a:t> </a:t>
            </a:r>
            <a:r>
              <a:rPr sz="2400" dirty="0">
                <a:latin typeface="Times New Roman"/>
                <a:cs typeface="Times New Roman"/>
              </a:rPr>
              <a:t>account</a:t>
            </a:r>
            <a:r>
              <a:rPr sz="2400" spc="-40" dirty="0">
                <a:latin typeface="Times New Roman"/>
                <a:cs typeface="Times New Roman"/>
              </a:rPr>
              <a:t> </a:t>
            </a:r>
            <a:r>
              <a:rPr sz="2400" dirty="0">
                <a:latin typeface="Times New Roman"/>
                <a:cs typeface="Times New Roman"/>
              </a:rPr>
              <a:t>of</a:t>
            </a:r>
            <a:r>
              <a:rPr sz="2400" spc="-5" dirty="0">
                <a:latin typeface="Times New Roman"/>
                <a:cs typeface="Times New Roman"/>
              </a:rPr>
              <a:t> </a:t>
            </a:r>
            <a:r>
              <a:rPr sz="2400" spc="-10" dirty="0">
                <a:latin typeface="Times New Roman"/>
                <a:cs typeface="Times New Roman"/>
              </a:rPr>
              <a:t>coordinate </a:t>
            </a:r>
            <a:r>
              <a:rPr sz="2400" dirty="0">
                <a:latin typeface="Times New Roman"/>
                <a:cs typeface="Times New Roman"/>
              </a:rPr>
              <a:t>bonding</a:t>
            </a:r>
            <a:r>
              <a:rPr sz="2400" spc="-30" dirty="0">
                <a:latin typeface="Times New Roman"/>
                <a:cs typeface="Times New Roman"/>
              </a:rPr>
              <a:t> </a:t>
            </a:r>
            <a:r>
              <a:rPr sz="2400" dirty="0">
                <a:latin typeface="Times New Roman"/>
                <a:cs typeface="Times New Roman"/>
              </a:rPr>
              <a:t>in</a:t>
            </a:r>
            <a:r>
              <a:rPr sz="2400" spc="-15" dirty="0">
                <a:latin typeface="Times New Roman"/>
                <a:cs typeface="Times New Roman"/>
              </a:rPr>
              <a:t> </a:t>
            </a:r>
            <a:r>
              <a:rPr sz="2400" dirty="0">
                <a:latin typeface="Times New Roman"/>
                <a:cs typeface="Times New Roman"/>
              </a:rPr>
              <a:t>terms</a:t>
            </a:r>
            <a:r>
              <a:rPr sz="2400" spc="-10" dirty="0">
                <a:latin typeface="Times New Roman"/>
                <a:cs typeface="Times New Roman"/>
              </a:rPr>
              <a:t> </a:t>
            </a:r>
            <a:r>
              <a:rPr sz="2400" dirty="0">
                <a:latin typeface="Times New Roman"/>
                <a:cs typeface="Times New Roman"/>
              </a:rPr>
              <a:t>of</a:t>
            </a:r>
            <a:r>
              <a:rPr sz="2400" spc="-5" dirty="0">
                <a:latin typeface="Times New Roman"/>
                <a:cs typeface="Times New Roman"/>
              </a:rPr>
              <a:t> </a:t>
            </a:r>
            <a:r>
              <a:rPr sz="2400" dirty="0">
                <a:latin typeface="Times New Roman"/>
                <a:cs typeface="Times New Roman"/>
              </a:rPr>
              <a:t>electron</a:t>
            </a:r>
            <a:r>
              <a:rPr sz="2400" spc="-45" dirty="0">
                <a:latin typeface="Times New Roman"/>
                <a:cs typeface="Times New Roman"/>
              </a:rPr>
              <a:t> </a:t>
            </a:r>
            <a:r>
              <a:rPr sz="2400" dirty="0">
                <a:latin typeface="Times New Roman"/>
                <a:cs typeface="Times New Roman"/>
              </a:rPr>
              <a:t>pairs.</a:t>
            </a:r>
            <a:r>
              <a:rPr sz="2400" spc="-35" dirty="0">
                <a:latin typeface="Times New Roman"/>
                <a:cs typeface="Times New Roman"/>
              </a:rPr>
              <a:t> </a:t>
            </a:r>
            <a:r>
              <a:rPr sz="2400" dirty="0">
                <a:latin typeface="Times New Roman"/>
                <a:cs typeface="Times New Roman"/>
              </a:rPr>
              <a:t>Gilbert</a:t>
            </a:r>
            <a:r>
              <a:rPr sz="2400" spc="-25" dirty="0">
                <a:latin typeface="Times New Roman"/>
                <a:cs typeface="Times New Roman"/>
              </a:rPr>
              <a:t> </a:t>
            </a:r>
            <a:r>
              <a:rPr sz="2400" dirty="0">
                <a:latin typeface="Times New Roman"/>
                <a:cs typeface="Times New Roman"/>
              </a:rPr>
              <a:t>N.</a:t>
            </a:r>
            <a:r>
              <a:rPr sz="2400" spc="-5" dirty="0">
                <a:latin typeface="Times New Roman"/>
                <a:cs typeface="Times New Roman"/>
              </a:rPr>
              <a:t> </a:t>
            </a:r>
            <a:r>
              <a:rPr sz="2400" dirty="0">
                <a:latin typeface="Times New Roman"/>
                <a:cs typeface="Times New Roman"/>
              </a:rPr>
              <a:t>Lewis,</a:t>
            </a:r>
            <a:r>
              <a:rPr sz="2400" spc="-25" dirty="0">
                <a:latin typeface="Times New Roman"/>
                <a:cs typeface="Times New Roman"/>
              </a:rPr>
              <a:t> </a:t>
            </a:r>
            <a:r>
              <a:rPr sz="2400" dirty="0">
                <a:latin typeface="Times New Roman"/>
                <a:cs typeface="Times New Roman"/>
              </a:rPr>
              <a:t>a</a:t>
            </a:r>
            <a:r>
              <a:rPr sz="2400" spc="-5" dirty="0">
                <a:latin typeface="Times New Roman"/>
                <a:cs typeface="Times New Roman"/>
              </a:rPr>
              <a:t> </a:t>
            </a:r>
            <a:r>
              <a:rPr sz="2400" spc="-10" dirty="0">
                <a:latin typeface="Times New Roman"/>
                <a:cs typeface="Times New Roman"/>
              </a:rPr>
              <a:t>physical </a:t>
            </a:r>
            <a:r>
              <a:rPr sz="2400" dirty="0">
                <a:latin typeface="Times New Roman"/>
                <a:cs typeface="Times New Roman"/>
              </a:rPr>
              <a:t>chemist</a:t>
            </a:r>
            <a:r>
              <a:rPr sz="2400" spc="-15" dirty="0">
                <a:latin typeface="Times New Roman"/>
                <a:cs typeface="Times New Roman"/>
              </a:rPr>
              <a:t> </a:t>
            </a:r>
            <a:r>
              <a:rPr sz="2400" dirty="0">
                <a:latin typeface="Times New Roman"/>
                <a:cs typeface="Times New Roman"/>
              </a:rPr>
              <a:t>from</a:t>
            </a:r>
            <a:r>
              <a:rPr sz="2400" spc="-20" dirty="0">
                <a:latin typeface="Times New Roman"/>
                <a:cs typeface="Times New Roman"/>
              </a:rPr>
              <a:t> </a:t>
            </a:r>
            <a:r>
              <a:rPr sz="2400" dirty="0">
                <a:latin typeface="Times New Roman"/>
                <a:cs typeface="Times New Roman"/>
              </a:rPr>
              <a:t>the</a:t>
            </a:r>
            <a:r>
              <a:rPr sz="2400" spc="-5" dirty="0">
                <a:latin typeface="Times New Roman"/>
                <a:cs typeface="Times New Roman"/>
              </a:rPr>
              <a:t> </a:t>
            </a:r>
            <a:r>
              <a:rPr sz="2400" dirty="0">
                <a:latin typeface="Times New Roman"/>
                <a:cs typeface="Times New Roman"/>
              </a:rPr>
              <a:t>United</a:t>
            </a:r>
            <a:r>
              <a:rPr sz="2400" spc="-15" dirty="0">
                <a:latin typeface="Times New Roman"/>
                <a:cs typeface="Times New Roman"/>
              </a:rPr>
              <a:t> </a:t>
            </a:r>
            <a:r>
              <a:rPr sz="2400" dirty="0">
                <a:latin typeface="Times New Roman"/>
                <a:cs typeface="Times New Roman"/>
              </a:rPr>
              <a:t>States,</a:t>
            </a:r>
            <a:r>
              <a:rPr sz="2400" spc="-25" dirty="0">
                <a:latin typeface="Times New Roman"/>
                <a:cs typeface="Times New Roman"/>
              </a:rPr>
              <a:t> </a:t>
            </a:r>
            <a:r>
              <a:rPr sz="2400" dirty="0">
                <a:latin typeface="Times New Roman"/>
                <a:cs typeface="Times New Roman"/>
              </a:rPr>
              <a:t>is</a:t>
            </a:r>
            <a:r>
              <a:rPr sz="2400" spc="-5" dirty="0">
                <a:latin typeface="Times New Roman"/>
                <a:cs typeface="Times New Roman"/>
              </a:rPr>
              <a:t> </a:t>
            </a:r>
            <a:r>
              <a:rPr sz="2400" dirty="0">
                <a:latin typeface="Times New Roman"/>
                <a:cs typeface="Times New Roman"/>
              </a:rPr>
              <a:t>credited</a:t>
            </a:r>
            <a:r>
              <a:rPr sz="2400" spc="-35" dirty="0">
                <a:latin typeface="Times New Roman"/>
                <a:cs typeface="Times New Roman"/>
              </a:rPr>
              <a:t> </a:t>
            </a:r>
            <a:r>
              <a:rPr sz="2400" dirty="0">
                <a:latin typeface="Times New Roman"/>
                <a:cs typeface="Times New Roman"/>
              </a:rPr>
              <a:t>with</a:t>
            </a:r>
            <a:r>
              <a:rPr sz="2400" spc="-15" dirty="0">
                <a:latin typeface="Times New Roman"/>
                <a:cs typeface="Times New Roman"/>
              </a:rPr>
              <a:t> </a:t>
            </a:r>
            <a:r>
              <a:rPr sz="2400" dirty="0">
                <a:latin typeface="Times New Roman"/>
                <a:cs typeface="Times New Roman"/>
              </a:rPr>
              <a:t>popularizing</a:t>
            </a:r>
            <a:r>
              <a:rPr sz="2400" spc="-35" dirty="0">
                <a:latin typeface="Times New Roman"/>
                <a:cs typeface="Times New Roman"/>
              </a:rPr>
              <a:t> </a:t>
            </a:r>
            <a:r>
              <a:rPr sz="2400" spc="-25" dirty="0">
                <a:latin typeface="Times New Roman"/>
                <a:cs typeface="Times New Roman"/>
              </a:rPr>
              <a:t>the </a:t>
            </a:r>
            <a:r>
              <a:rPr sz="2400" dirty="0">
                <a:latin typeface="Times New Roman"/>
                <a:cs typeface="Times New Roman"/>
              </a:rPr>
              <a:t>concept.</a:t>
            </a:r>
            <a:r>
              <a:rPr sz="2400" spc="-160" dirty="0">
                <a:latin typeface="Times New Roman"/>
                <a:cs typeface="Times New Roman"/>
              </a:rPr>
              <a:t> </a:t>
            </a:r>
            <a:r>
              <a:rPr sz="2400" dirty="0">
                <a:latin typeface="Times New Roman"/>
                <a:cs typeface="Times New Roman"/>
              </a:rPr>
              <a:t>According</a:t>
            </a:r>
            <a:r>
              <a:rPr sz="2400" spc="-55" dirty="0">
                <a:latin typeface="Times New Roman"/>
                <a:cs typeface="Times New Roman"/>
              </a:rPr>
              <a:t> </a:t>
            </a:r>
            <a:r>
              <a:rPr sz="2400" dirty="0">
                <a:latin typeface="Times New Roman"/>
                <a:cs typeface="Times New Roman"/>
              </a:rPr>
              <a:t>to</a:t>
            </a:r>
            <a:r>
              <a:rPr sz="2400" spc="-30" dirty="0">
                <a:latin typeface="Times New Roman"/>
                <a:cs typeface="Times New Roman"/>
              </a:rPr>
              <a:t> </a:t>
            </a:r>
            <a:r>
              <a:rPr sz="2400" dirty="0">
                <a:latin typeface="Times New Roman"/>
                <a:cs typeface="Times New Roman"/>
              </a:rPr>
              <a:t>Lewis’s</a:t>
            </a:r>
            <a:r>
              <a:rPr sz="2400" spc="-35" dirty="0">
                <a:latin typeface="Times New Roman"/>
                <a:cs typeface="Times New Roman"/>
              </a:rPr>
              <a:t> </a:t>
            </a:r>
            <a:r>
              <a:rPr sz="2400" dirty="0">
                <a:latin typeface="Times New Roman"/>
                <a:cs typeface="Times New Roman"/>
              </a:rPr>
              <a:t>definition,</a:t>
            </a:r>
            <a:r>
              <a:rPr sz="2400" spc="-55" dirty="0">
                <a:latin typeface="Times New Roman"/>
                <a:cs typeface="Times New Roman"/>
              </a:rPr>
              <a:t> </a:t>
            </a:r>
            <a:r>
              <a:rPr sz="2400" dirty="0">
                <a:latin typeface="Times New Roman"/>
                <a:cs typeface="Times New Roman"/>
              </a:rPr>
              <a:t>when</a:t>
            </a:r>
            <a:r>
              <a:rPr sz="2400" spc="-20" dirty="0">
                <a:latin typeface="Times New Roman"/>
                <a:cs typeface="Times New Roman"/>
              </a:rPr>
              <a:t> </a:t>
            </a:r>
            <a:r>
              <a:rPr sz="2400" dirty="0">
                <a:latin typeface="Times New Roman"/>
                <a:cs typeface="Times New Roman"/>
              </a:rPr>
              <a:t>one</a:t>
            </a:r>
            <a:r>
              <a:rPr sz="2400" spc="-25" dirty="0">
                <a:latin typeface="Times New Roman"/>
                <a:cs typeface="Times New Roman"/>
              </a:rPr>
              <a:t> </a:t>
            </a:r>
            <a:r>
              <a:rPr sz="2400" dirty="0">
                <a:latin typeface="Times New Roman"/>
                <a:cs typeface="Times New Roman"/>
              </a:rPr>
              <a:t>of</a:t>
            </a:r>
            <a:r>
              <a:rPr sz="2400" spc="-20" dirty="0">
                <a:latin typeface="Times New Roman"/>
                <a:cs typeface="Times New Roman"/>
              </a:rPr>
              <a:t> </a:t>
            </a:r>
            <a:r>
              <a:rPr sz="2400" dirty="0">
                <a:latin typeface="Times New Roman"/>
                <a:cs typeface="Times New Roman"/>
              </a:rPr>
              <a:t>the</a:t>
            </a:r>
            <a:r>
              <a:rPr sz="2400" spc="-40" dirty="0">
                <a:latin typeface="Times New Roman"/>
                <a:cs typeface="Times New Roman"/>
              </a:rPr>
              <a:t> </a:t>
            </a:r>
            <a:r>
              <a:rPr sz="2400" spc="-10" dirty="0">
                <a:latin typeface="Times New Roman"/>
                <a:cs typeface="Times New Roman"/>
              </a:rPr>
              <a:t>atoms </a:t>
            </a:r>
            <a:r>
              <a:rPr sz="2400" dirty="0">
                <a:latin typeface="Times New Roman"/>
                <a:cs typeface="Times New Roman"/>
              </a:rPr>
              <a:t>contributes</a:t>
            </a:r>
            <a:r>
              <a:rPr sz="2400" spc="-40" dirty="0">
                <a:latin typeface="Times New Roman"/>
                <a:cs typeface="Times New Roman"/>
              </a:rPr>
              <a:t> </a:t>
            </a:r>
            <a:r>
              <a:rPr sz="2400" dirty="0">
                <a:latin typeface="Times New Roman"/>
                <a:cs typeface="Times New Roman"/>
              </a:rPr>
              <a:t>both electrons</a:t>
            </a:r>
            <a:r>
              <a:rPr sz="2400" spc="-25" dirty="0">
                <a:latin typeface="Times New Roman"/>
                <a:cs typeface="Times New Roman"/>
              </a:rPr>
              <a:t> </a:t>
            </a:r>
            <a:r>
              <a:rPr sz="2400" dirty="0">
                <a:latin typeface="Times New Roman"/>
                <a:cs typeface="Times New Roman"/>
              </a:rPr>
              <a:t>to</a:t>
            </a:r>
            <a:r>
              <a:rPr sz="2400" spc="-15" dirty="0">
                <a:latin typeface="Times New Roman"/>
                <a:cs typeface="Times New Roman"/>
              </a:rPr>
              <a:t> </a:t>
            </a:r>
            <a:r>
              <a:rPr sz="2400" dirty="0">
                <a:latin typeface="Times New Roman"/>
                <a:cs typeface="Times New Roman"/>
              </a:rPr>
              <a:t>the link,</a:t>
            </a:r>
            <a:r>
              <a:rPr sz="2400" spc="-20" dirty="0">
                <a:latin typeface="Times New Roman"/>
                <a:cs typeface="Times New Roman"/>
              </a:rPr>
              <a:t> </a:t>
            </a:r>
            <a:r>
              <a:rPr sz="2400" dirty="0">
                <a:latin typeface="Times New Roman"/>
                <a:cs typeface="Times New Roman"/>
              </a:rPr>
              <a:t>such</a:t>
            </a:r>
            <a:r>
              <a:rPr sz="2400" spc="-5" dirty="0">
                <a:latin typeface="Times New Roman"/>
                <a:cs typeface="Times New Roman"/>
              </a:rPr>
              <a:t> </a:t>
            </a:r>
            <a:r>
              <a:rPr sz="2400" dirty="0">
                <a:latin typeface="Times New Roman"/>
                <a:cs typeface="Times New Roman"/>
              </a:rPr>
              <a:t>as</a:t>
            </a:r>
            <a:r>
              <a:rPr sz="2400" spc="-10" dirty="0">
                <a:latin typeface="Times New Roman"/>
                <a:cs typeface="Times New Roman"/>
              </a:rPr>
              <a:t> </a:t>
            </a:r>
            <a:r>
              <a:rPr sz="2400" dirty="0">
                <a:latin typeface="Times New Roman"/>
                <a:cs typeface="Times New Roman"/>
              </a:rPr>
              <a:t>the</a:t>
            </a:r>
            <a:r>
              <a:rPr sz="2400" spc="-5" dirty="0">
                <a:latin typeface="Times New Roman"/>
                <a:cs typeface="Times New Roman"/>
              </a:rPr>
              <a:t> </a:t>
            </a:r>
            <a:r>
              <a:rPr sz="2400" spc="-10" dirty="0">
                <a:latin typeface="Times New Roman"/>
                <a:cs typeface="Times New Roman"/>
              </a:rPr>
              <a:t>boron-</a:t>
            </a:r>
            <a:r>
              <a:rPr sz="2400" dirty="0">
                <a:latin typeface="Times New Roman"/>
                <a:cs typeface="Times New Roman"/>
              </a:rPr>
              <a:t>nitrogen</a:t>
            </a:r>
            <a:r>
              <a:rPr sz="2400" spc="-35" dirty="0">
                <a:latin typeface="Times New Roman"/>
                <a:cs typeface="Times New Roman"/>
              </a:rPr>
              <a:t> </a:t>
            </a:r>
            <a:r>
              <a:rPr sz="2400" spc="-20" dirty="0">
                <a:latin typeface="Times New Roman"/>
                <a:cs typeface="Times New Roman"/>
              </a:rPr>
              <a:t>bond </a:t>
            </a:r>
            <a:r>
              <a:rPr sz="2400" dirty="0">
                <a:latin typeface="Times New Roman"/>
                <a:cs typeface="Times New Roman"/>
              </a:rPr>
              <a:t>created</a:t>
            </a:r>
            <a:r>
              <a:rPr sz="2400" spc="-45" dirty="0">
                <a:latin typeface="Times New Roman"/>
                <a:cs typeface="Times New Roman"/>
              </a:rPr>
              <a:t> </a:t>
            </a:r>
            <a:r>
              <a:rPr sz="2400" dirty="0">
                <a:latin typeface="Times New Roman"/>
                <a:cs typeface="Times New Roman"/>
              </a:rPr>
              <a:t>when</a:t>
            </a:r>
            <a:r>
              <a:rPr sz="2400" spc="-10" dirty="0">
                <a:latin typeface="Times New Roman"/>
                <a:cs typeface="Times New Roman"/>
              </a:rPr>
              <a:t> </a:t>
            </a:r>
            <a:r>
              <a:rPr sz="2400" dirty="0">
                <a:latin typeface="Times New Roman"/>
                <a:cs typeface="Times New Roman"/>
              </a:rPr>
              <a:t>the</a:t>
            </a:r>
            <a:r>
              <a:rPr sz="2400" spc="-20" dirty="0">
                <a:latin typeface="Times New Roman"/>
                <a:cs typeface="Times New Roman"/>
              </a:rPr>
              <a:t> </a:t>
            </a:r>
            <a:r>
              <a:rPr sz="2400" dirty="0">
                <a:latin typeface="Times New Roman"/>
                <a:cs typeface="Times New Roman"/>
              </a:rPr>
              <a:t>chemical</a:t>
            </a:r>
            <a:r>
              <a:rPr sz="2400" spc="-25" dirty="0">
                <a:latin typeface="Times New Roman"/>
                <a:cs typeface="Times New Roman"/>
              </a:rPr>
              <a:t> </a:t>
            </a:r>
            <a:r>
              <a:rPr sz="2400" dirty="0">
                <a:latin typeface="Times New Roman"/>
                <a:cs typeface="Times New Roman"/>
              </a:rPr>
              <a:t>boron</a:t>
            </a:r>
            <a:r>
              <a:rPr sz="2400" spc="-10" dirty="0">
                <a:latin typeface="Times New Roman"/>
                <a:cs typeface="Times New Roman"/>
              </a:rPr>
              <a:t> </a:t>
            </a:r>
            <a:r>
              <a:rPr sz="2400" dirty="0">
                <a:latin typeface="Times New Roman"/>
                <a:cs typeface="Times New Roman"/>
              </a:rPr>
              <a:t>trifluoride</a:t>
            </a:r>
            <a:r>
              <a:rPr sz="2400" spc="-45" dirty="0">
                <a:latin typeface="Times New Roman"/>
                <a:cs typeface="Times New Roman"/>
              </a:rPr>
              <a:t> </a:t>
            </a:r>
            <a:r>
              <a:rPr sz="2400" dirty="0">
                <a:latin typeface="Times New Roman"/>
                <a:cs typeface="Times New Roman"/>
              </a:rPr>
              <a:t>(BF</a:t>
            </a:r>
            <a:r>
              <a:rPr sz="2400" baseline="-20833" dirty="0">
                <a:latin typeface="Times New Roman"/>
                <a:cs typeface="Times New Roman"/>
              </a:rPr>
              <a:t>3</a:t>
            </a:r>
            <a:r>
              <a:rPr sz="2400" dirty="0">
                <a:latin typeface="Times New Roman"/>
                <a:cs typeface="Times New Roman"/>
              </a:rPr>
              <a:t>)</a:t>
            </a:r>
            <a:r>
              <a:rPr sz="2400" spc="-10" dirty="0">
                <a:latin typeface="Times New Roman"/>
                <a:cs typeface="Times New Roman"/>
              </a:rPr>
              <a:t> </a:t>
            </a:r>
            <a:r>
              <a:rPr sz="2400" dirty="0">
                <a:latin typeface="Times New Roman"/>
                <a:cs typeface="Times New Roman"/>
              </a:rPr>
              <a:t>reacts</a:t>
            </a:r>
            <a:r>
              <a:rPr sz="2400" spc="-50" dirty="0">
                <a:latin typeface="Times New Roman"/>
                <a:cs typeface="Times New Roman"/>
              </a:rPr>
              <a:t> </a:t>
            </a:r>
            <a:r>
              <a:rPr sz="2400" spc="-20" dirty="0">
                <a:latin typeface="Times New Roman"/>
                <a:cs typeface="Times New Roman"/>
              </a:rPr>
              <a:t>with </a:t>
            </a:r>
            <a:r>
              <a:rPr sz="2400" dirty="0">
                <a:latin typeface="Times New Roman"/>
                <a:cs typeface="Times New Roman"/>
              </a:rPr>
              <a:t>ammonia, the</a:t>
            </a:r>
            <a:r>
              <a:rPr sz="2400" spc="-25" dirty="0">
                <a:latin typeface="Times New Roman"/>
                <a:cs typeface="Times New Roman"/>
              </a:rPr>
              <a:t> </a:t>
            </a:r>
            <a:r>
              <a:rPr sz="2400" dirty="0">
                <a:latin typeface="Times New Roman"/>
                <a:cs typeface="Times New Roman"/>
              </a:rPr>
              <a:t>bond</a:t>
            </a:r>
            <a:r>
              <a:rPr sz="2400" spc="-10" dirty="0">
                <a:latin typeface="Times New Roman"/>
                <a:cs typeface="Times New Roman"/>
              </a:rPr>
              <a:t> </a:t>
            </a:r>
            <a:r>
              <a:rPr sz="2400" dirty="0">
                <a:latin typeface="Times New Roman"/>
                <a:cs typeface="Times New Roman"/>
              </a:rPr>
              <a:t>is</a:t>
            </a:r>
            <a:r>
              <a:rPr sz="2400" spc="-10" dirty="0">
                <a:latin typeface="Times New Roman"/>
                <a:cs typeface="Times New Roman"/>
              </a:rPr>
              <a:t> known</a:t>
            </a:r>
            <a:r>
              <a:rPr sz="2400" dirty="0">
                <a:latin typeface="Times New Roman"/>
                <a:cs typeface="Times New Roman"/>
              </a:rPr>
              <a:t>	as</a:t>
            </a:r>
            <a:r>
              <a:rPr sz="2400" spc="-10" dirty="0">
                <a:latin typeface="Times New Roman"/>
                <a:cs typeface="Times New Roman"/>
              </a:rPr>
              <a:t> </a:t>
            </a:r>
            <a:r>
              <a:rPr sz="2400" dirty="0">
                <a:latin typeface="Times New Roman"/>
                <a:cs typeface="Times New Roman"/>
              </a:rPr>
              <a:t>a coordinate</a:t>
            </a:r>
            <a:r>
              <a:rPr sz="2400" spc="-30" dirty="0">
                <a:latin typeface="Times New Roman"/>
                <a:cs typeface="Times New Roman"/>
              </a:rPr>
              <a:t> </a:t>
            </a:r>
            <a:r>
              <a:rPr sz="2400" spc="-10" dirty="0">
                <a:latin typeface="Times New Roman"/>
                <a:cs typeface="Times New Roman"/>
              </a:rPr>
              <a:t>bond.</a:t>
            </a:r>
            <a:endParaRPr sz="2400">
              <a:latin typeface="Times New Roman"/>
              <a:cs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2700">
              <a:lnSpc>
                <a:spcPts val="1430"/>
              </a:lnSpc>
            </a:pPr>
            <a:r>
              <a:rPr spc="-25" dirty="0"/>
              <a:t>32</a:t>
            </a:r>
          </a:p>
        </p:txBody>
      </p:sp>
      <p:sp>
        <p:nvSpPr>
          <p:cNvPr id="2" name="object 2"/>
          <p:cNvSpPr txBox="1">
            <a:spLocks noGrp="1"/>
          </p:cNvSpPr>
          <p:nvPr>
            <p:ph type="title"/>
          </p:nvPr>
        </p:nvSpPr>
        <p:spPr>
          <a:xfrm>
            <a:off x="307340" y="925525"/>
            <a:ext cx="7298690" cy="514350"/>
          </a:xfrm>
          <a:prstGeom prst="rect">
            <a:avLst/>
          </a:prstGeom>
        </p:spPr>
        <p:txBody>
          <a:bodyPr vert="horz" wrap="square" lIns="0" tIns="13335" rIns="0" bIns="0" rtlCol="0">
            <a:spAutoFit/>
          </a:bodyPr>
          <a:lstStyle/>
          <a:p>
            <a:pPr marL="12700">
              <a:lnSpc>
                <a:spcPct val="100000"/>
              </a:lnSpc>
              <a:spcBef>
                <a:spcPts val="105"/>
              </a:spcBef>
            </a:pPr>
            <a:r>
              <a:rPr sz="3200" b="1" dirty="0">
                <a:latin typeface="Times New Roman"/>
                <a:cs typeface="Times New Roman"/>
              </a:rPr>
              <a:t>Coordination</a:t>
            </a:r>
            <a:r>
              <a:rPr sz="3200" b="1" spc="-70" dirty="0">
                <a:latin typeface="Times New Roman"/>
                <a:cs typeface="Times New Roman"/>
              </a:rPr>
              <a:t> </a:t>
            </a:r>
            <a:r>
              <a:rPr sz="3200" b="1" dirty="0">
                <a:latin typeface="Times New Roman"/>
                <a:cs typeface="Times New Roman"/>
              </a:rPr>
              <a:t>Compounds</a:t>
            </a:r>
            <a:r>
              <a:rPr sz="3200" b="1" spc="-60" dirty="0">
                <a:latin typeface="Times New Roman"/>
                <a:cs typeface="Times New Roman"/>
              </a:rPr>
              <a:t> </a:t>
            </a:r>
            <a:r>
              <a:rPr sz="3200" b="1" spc="-10" dirty="0">
                <a:latin typeface="Times New Roman"/>
                <a:cs typeface="Times New Roman"/>
              </a:rPr>
              <a:t>Characteristics</a:t>
            </a:r>
            <a:endParaRPr sz="3200">
              <a:latin typeface="Times New Roman"/>
              <a:cs typeface="Times New Roman"/>
            </a:endParaRPr>
          </a:p>
        </p:txBody>
      </p:sp>
      <p:sp>
        <p:nvSpPr>
          <p:cNvPr id="3" name="object 3"/>
          <p:cNvSpPr txBox="1"/>
          <p:nvPr/>
        </p:nvSpPr>
        <p:spPr>
          <a:xfrm>
            <a:off x="307340" y="1721612"/>
            <a:ext cx="8517890" cy="3546475"/>
          </a:xfrm>
          <a:prstGeom prst="rect">
            <a:avLst/>
          </a:prstGeom>
        </p:spPr>
        <p:txBody>
          <a:bodyPr vert="horz" wrap="square" lIns="0" tIns="11430" rIns="0" bIns="0" rtlCol="0">
            <a:spAutoFit/>
          </a:bodyPr>
          <a:lstStyle/>
          <a:p>
            <a:pPr marL="12700" marR="5080">
              <a:lnSpc>
                <a:spcPct val="107000"/>
              </a:lnSpc>
              <a:spcBef>
                <a:spcPts val="90"/>
              </a:spcBef>
            </a:pPr>
            <a:r>
              <a:rPr sz="2400" dirty="0">
                <a:latin typeface="Times New Roman"/>
                <a:cs typeface="Times New Roman"/>
              </a:rPr>
              <a:t>Due</a:t>
            </a:r>
            <a:r>
              <a:rPr sz="2400" spc="-20" dirty="0">
                <a:latin typeface="Times New Roman"/>
                <a:cs typeface="Times New Roman"/>
              </a:rPr>
              <a:t> </a:t>
            </a:r>
            <a:r>
              <a:rPr sz="2400" dirty="0">
                <a:latin typeface="Times New Roman"/>
                <a:cs typeface="Times New Roman"/>
              </a:rPr>
              <a:t>to</a:t>
            </a:r>
            <a:r>
              <a:rPr sz="2400" spc="-15" dirty="0">
                <a:latin typeface="Times New Roman"/>
                <a:cs typeface="Times New Roman"/>
              </a:rPr>
              <a:t> </a:t>
            </a:r>
            <a:r>
              <a:rPr sz="2400" dirty="0">
                <a:latin typeface="Times New Roman"/>
                <a:cs typeface="Times New Roman"/>
              </a:rPr>
              <a:t>the</a:t>
            </a:r>
            <a:r>
              <a:rPr sz="2400" spc="-35" dirty="0">
                <a:latin typeface="Times New Roman"/>
                <a:cs typeface="Times New Roman"/>
              </a:rPr>
              <a:t> </a:t>
            </a:r>
            <a:r>
              <a:rPr sz="2400" dirty="0">
                <a:latin typeface="Times New Roman"/>
                <a:cs typeface="Times New Roman"/>
              </a:rPr>
              <a:t>fact</a:t>
            </a:r>
            <a:r>
              <a:rPr sz="2400" spc="-25" dirty="0">
                <a:latin typeface="Times New Roman"/>
                <a:cs typeface="Times New Roman"/>
              </a:rPr>
              <a:t> </a:t>
            </a:r>
            <a:r>
              <a:rPr sz="2400" dirty="0">
                <a:latin typeface="Times New Roman"/>
                <a:cs typeface="Times New Roman"/>
              </a:rPr>
              <a:t>that</a:t>
            </a:r>
            <a:r>
              <a:rPr sz="2400" spc="-30" dirty="0">
                <a:latin typeface="Times New Roman"/>
                <a:cs typeface="Times New Roman"/>
              </a:rPr>
              <a:t> </a:t>
            </a:r>
            <a:r>
              <a:rPr sz="2400" dirty="0">
                <a:latin typeface="Times New Roman"/>
                <a:cs typeface="Times New Roman"/>
              </a:rPr>
              <a:t>coordination</a:t>
            </a:r>
            <a:r>
              <a:rPr sz="2400" spc="-50" dirty="0">
                <a:latin typeface="Times New Roman"/>
                <a:cs typeface="Times New Roman"/>
              </a:rPr>
              <a:t> </a:t>
            </a:r>
            <a:r>
              <a:rPr sz="2400" dirty="0">
                <a:latin typeface="Times New Roman"/>
                <a:cs typeface="Times New Roman"/>
              </a:rPr>
              <a:t>compounds</a:t>
            </a:r>
            <a:r>
              <a:rPr sz="2400" spc="-20" dirty="0">
                <a:latin typeface="Times New Roman"/>
                <a:cs typeface="Times New Roman"/>
              </a:rPr>
              <a:t> </a:t>
            </a:r>
            <a:r>
              <a:rPr sz="2400" dirty="0">
                <a:latin typeface="Times New Roman"/>
                <a:cs typeface="Times New Roman"/>
              </a:rPr>
              <a:t>reveal</a:t>
            </a:r>
            <a:r>
              <a:rPr sz="2400" spc="-30" dirty="0">
                <a:latin typeface="Times New Roman"/>
                <a:cs typeface="Times New Roman"/>
              </a:rPr>
              <a:t> </a:t>
            </a:r>
            <a:r>
              <a:rPr sz="2400" dirty="0">
                <a:latin typeface="Times New Roman"/>
                <a:cs typeface="Times New Roman"/>
              </a:rPr>
              <a:t>chemical</a:t>
            </a:r>
            <a:r>
              <a:rPr sz="2400" spc="-35" dirty="0">
                <a:latin typeface="Times New Roman"/>
                <a:cs typeface="Times New Roman"/>
              </a:rPr>
              <a:t> </a:t>
            </a:r>
            <a:r>
              <a:rPr sz="2400" spc="-10" dirty="0">
                <a:latin typeface="Times New Roman"/>
                <a:cs typeface="Times New Roman"/>
              </a:rPr>
              <a:t>bonding </a:t>
            </a:r>
            <a:r>
              <a:rPr sz="2400" dirty="0">
                <a:latin typeface="Times New Roman"/>
                <a:cs typeface="Times New Roman"/>
              </a:rPr>
              <a:t>and</a:t>
            </a:r>
            <a:r>
              <a:rPr sz="2400" spc="-5" dirty="0">
                <a:latin typeface="Times New Roman"/>
                <a:cs typeface="Times New Roman"/>
              </a:rPr>
              <a:t> </a:t>
            </a:r>
            <a:r>
              <a:rPr sz="2400" dirty="0">
                <a:latin typeface="Times New Roman"/>
                <a:cs typeface="Times New Roman"/>
              </a:rPr>
              <a:t>molecular</a:t>
            </a:r>
            <a:r>
              <a:rPr sz="2400" spc="-35" dirty="0">
                <a:latin typeface="Times New Roman"/>
                <a:cs typeface="Times New Roman"/>
              </a:rPr>
              <a:t> </a:t>
            </a:r>
            <a:r>
              <a:rPr sz="2400" dirty="0">
                <a:latin typeface="Times New Roman"/>
                <a:cs typeface="Times New Roman"/>
              </a:rPr>
              <a:t>structure</a:t>
            </a:r>
            <a:r>
              <a:rPr sz="2400" spc="-35" dirty="0">
                <a:latin typeface="Times New Roman"/>
                <a:cs typeface="Times New Roman"/>
              </a:rPr>
              <a:t> </a:t>
            </a:r>
            <a:r>
              <a:rPr sz="2400" dirty="0">
                <a:latin typeface="Times New Roman"/>
                <a:cs typeface="Times New Roman"/>
              </a:rPr>
              <a:t>as</a:t>
            </a:r>
            <a:r>
              <a:rPr sz="2400" spc="-5" dirty="0">
                <a:latin typeface="Times New Roman"/>
                <a:cs typeface="Times New Roman"/>
              </a:rPr>
              <a:t> </a:t>
            </a:r>
            <a:r>
              <a:rPr sz="2400" dirty="0">
                <a:latin typeface="Times New Roman"/>
                <a:cs typeface="Times New Roman"/>
              </a:rPr>
              <a:t>well</a:t>
            </a:r>
            <a:r>
              <a:rPr sz="2400" spc="-5" dirty="0">
                <a:latin typeface="Times New Roman"/>
                <a:cs typeface="Times New Roman"/>
              </a:rPr>
              <a:t> </a:t>
            </a:r>
            <a:r>
              <a:rPr sz="2400" dirty="0">
                <a:latin typeface="Times New Roman"/>
                <a:cs typeface="Times New Roman"/>
              </a:rPr>
              <a:t>as</a:t>
            </a:r>
            <a:r>
              <a:rPr sz="2400" spc="-5" dirty="0">
                <a:latin typeface="Times New Roman"/>
                <a:cs typeface="Times New Roman"/>
              </a:rPr>
              <a:t> </a:t>
            </a:r>
            <a:r>
              <a:rPr sz="2400" dirty="0">
                <a:latin typeface="Times New Roman"/>
                <a:cs typeface="Times New Roman"/>
              </a:rPr>
              <a:t>the</a:t>
            </a:r>
            <a:r>
              <a:rPr sz="2400" spc="-30" dirty="0">
                <a:latin typeface="Times New Roman"/>
                <a:cs typeface="Times New Roman"/>
              </a:rPr>
              <a:t> </a:t>
            </a:r>
            <a:r>
              <a:rPr sz="2400" dirty="0">
                <a:latin typeface="Times New Roman"/>
                <a:cs typeface="Times New Roman"/>
              </a:rPr>
              <a:t>useful qualities</a:t>
            </a:r>
            <a:r>
              <a:rPr sz="2400" spc="-45" dirty="0">
                <a:latin typeface="Times New Roman"/>
                <a:cs typeface="Times New Roman"/>
              </a:rPr>
              <a:t> </a:t>
            </a:r>
            <a:r>
              <a:rPr sz="2400" dirty="0">
                <a:latin typeface="Times New Roman"/>
                <a:cs typeface="Times New Roman"/>
              </a:rPr>
              <a:t>and</a:t>
            </a:r>
            <a:r>
              <a:rPr sz="2400" spc="-10" dirty="0">
                <a:latin typeface="Times New Roman"/>
                <a:cs typeface="Times New Roman"/>
              </a:rPr>
              <a:t> distinctive </a:t>
            </a:r>
            <a:r>
              <a:rPr sz="2400" dirty="0">
                <a:latin typeface="Times New Roman"/>
                <a:cs typeface="Times New Roman"/>
              </a:rPr>
              <a:t>chemical</a:t>
            </a:r>
            <a:r>
              <a:rPr sz="2400" spc="-40" dirty="0">
                <a:latin typeface="Times New Roman"/>
                <a:cs typeface="Times New Roman"/>
              </a:rPr>
              <a:t> </a:t>
            </a:r>
            <a:r>
              <a:rPr sz="2400" dirty="0">
                <a:latin typeface="Times New Roman"/>
                <a:cs typeface="Times New Roman"/>
              </a:rPr>
              <a:t>nature</a:t>
            </a:r>
            <a:r>
              <a:rPr sz="2400" spc="-45" dirty="0">
                <a:latin typeface="Times New Roman"/>
                <a:cs typeface="Times New Roman"/>
              </a:rPr>
              <a:t> </a:t>
            </a:r>
            <a:r>
              <a:rPr sz="2400" dirty="0">
                <a:latin typeface="Times New Roman"/>
                <a:cs typeface="Times New Roman"/>
              </a:rPr>
              <a:t>of</a:t>
            </a:r>
            <a:r>
              <a:rPr sz="2400" spc="-20" dirty="0">
                <a:latin typeface="Times New Roman"/>
                <a:cs typeface="Times New Roman"/>
              </a:rPr>
              <a:t> </a:t>
            </a:r>
            <a:r>
              <a:rPr sz="2400" dirty="0">
                <a:latin typeface="Times New Roman"/>
                <a:cs typeface="Times New Roman"/>
              </a:rPr>
              <a:t>specific</a:t>
            </a:r>
            <a:r>
              <a:rPr sz="2400" spc="-40" dirty="0">
                <a:latin typeface="Times New Roman"/>
                <a:cs typeface="Times New Roman"/>
              </a:rPr>
              <a:t> </a:t>
            </a:r>
            <a:r>
              <a:rPr sz="2400" dirty="0">
                <a:latin typeface="Times New Roman"/>
                <a:cs typeface="Times New Roman"/>
              </a:rPr>
              <a:t>coordination</a:t>
            </a:r>
            <a:r>
              <a:rPr sz="2400" spc="-55" dirty="0">
                <a:latin typeface="Times New Roman"/>
                <a:cs typeface="Times New Roman"/>
              </a:rPr>
              <a:t> </a:t>
            </a:r>
            <a:r>
              <a:rPr sz="2400" dirty="0">
                <a:latin typeface="Times New Roman"/>
                <a:cs typeface="Times New Roman"/>
              </a:rPr>
              <a:t>compounds,</a:t>
            </a:r>
            <a:r>
              <a:rPr sz="2400" spc="-10" dirty="0">
                <a:latin typeface="Times New Roman"/>
                <a:cs typeface="Times New Roman"/>
              </a:rPr>
              <a:t> coordination </a:t>
            </a:r>
            <a:r>
              <a:rPr sz="2400" dirty="0">
                <a:latin typeface="Times New Roman"/>
                <a:cs typeface="Times New Roman"/>
              </a:rPr>
              <a:t>compounds</a:t>
            </a:r>
            <a:r>
              <a:rPr sz="2400" spc="-10" dirty="0">
                <a:latin typeface="Times New Roman"/>
                <a:cs typeface="Times New Roman"/>
              </a:rPr>
              <a:t> </a:t>
            </a:r>
            <a:r>
              <a:rPr sz="2400" dirty="0">
                <a:latin typeface="Times New Roman"/>
                <a:cs typeface="Times New Roman"/>
              </a:rPr>
              <a:t>have</a:t>
            </a:r>
            <a:r>
              <a:rPr sz="2400" spc="-30" dirty="0">
                <a:latin typeface="Times New Roman"/>
                <a:cs typeface="Times New Roman"/>
              </a:rPr>
              <a:t> </a:t>
            </a:r>
            <a:r>
              <a:rPr sz="2400" dirty="0">
                <a:latin typeface="Times New Roman"/>
                <a:cs typeface="Times New Roman"/>
              </a:rPr>
              <a:t>been</a:t>
            </a:r>
            <a:r>
              <a:rPr sz="2400" spc="-30" dirty="0">
                <a:latin typeface="Times New Roman"/>
                <a:cs typeface="Times New Roman"/>
              </a:rPr>
              <a:t> </a:t>
            </a:r>
            <a:r>
              <a:rPr sz="2400" dirty="0">
                <a:latin typeface="Times New Roman"/>
                <a:cs typeface="Times New Roman"/>
              </a:rPr>
              <a:t>extensively</a:t>
            </a:r>
            <a:r>
              <a:rPr sz="2400" spc="-60" dirty="0">
                <a:latin typeface="Times New Roman"/>
                <a:cs typeface="Times New Roman"/>
              </a:rPr>
              <a:t> </a:t>
            </a:r>
            <a:r>
              <a:rPr sz="2400" dirty="0">
                <a:latin typeface="Times New Roman"/>
                <a:cs typeface="Times New Roman"/>
              </a:rPr>
              <a:t>explored.</a:t>
            </a:r>
            <a:r>
              <a:rPr sz="2400" spc="-45" dirty="0">
                <a:latin typeface="Times New Roman"/>
                <a:cs typeface="Times New Roman"/>
              </a:rPr>
              <a:t> </a:t>
            </a:r>
            <a:r>
              <a:rPr sz="2400" dirty="0">
                <a:latin typeface="Times New Roman"/>
                <a:cs typeface="Times New Roman"/>
              </a:rPr>
              <a:t>Complexes,</a:t>
            </a:r>
            <a:r>
              <a:rPr sz="2400" spc="-20" dirty="0">
                <a:latin typeface="Times New Roman"/>
                <a:cs typeface="Times New Roman"/>
              </a:rPr>
              <a:t> </a:t>
            </a:r>
            <a:r>
              <a:rPr sz="2400" dirty="0">
                <a:latin typeface="Times New Roman"/>
                <a:cs typeface="Times New Roman"/>
              </a:rPr>
              <a:t>or</a:t>
            </a:r>
            <a:r>
              <a:rPr sz="2400" spc="-15" dirty="0">
                <a:latin typeface="Times New Roman"/>
                <a:cs typeface="Times New Roman"/>
              </a:rPr>
              <a:t> </a:t>
            </a:r>
            <a:r>
              <a:rPr sz="2400" spc="-25" dirty="0">
                <a:latin typeface="Times New Roman"/>
                <a:cs typeface="Times New Roman"/>
              </a:rPr>
              <a:t>the </a:t>
            </a:r>
            <a:r>
              <a:rPr sz="2400" dirty="0">
                <a:latin typeface="Times New Roman"/>
                <a:cs typeface="Times New Roman"/>
              </a:rPr>
              <a:t>general</a:t>
            </a:r>
            <a:r>
              <a:rPr sz="2400" spc="-50" dirty="0">
                <a:latin typeface="Times New Roman"/>
                <a:cs typeface="Times New Roman"/>
              </a:rPr>
              <a:t> </a:t>
            </a:r>
            <a:r>
              <a:rPr sz="2400" dirty="0">
                <a:latin typeface="Times New Roman"/>
                <a:cs typeface="Times New Roman"/>
              </a:rPr>
              <a:t>class</a:t>
            </a:r>
            <a:r>
              <a:rPr sz="2400" spc="-25" dirty="0">
                <a:latin typeface="Times New Roman"/>
                <a:cs typeface="Times New Roman"/>
              </a:rPr>
              <a:t> </a:t>
            </a:r>
            <a:r>
              <a:rPr sz="2400" dirty="0">
                <a:latin typeface="Times New Roman"/>
                <a:cs typeface="Times New Roman"/>
              </a:rPr>
              <a:t>of</a:t>
            </a:r>
            <a:r>
              <a:rPr sz="2400" spc="-20" dirty="0">
                <a:latin typeface="Times New Roman"/>
                <a:cs typeface="Times New Roman"/>
              </a:rPr>
              <a:t> </a:t>
            </a:r>
            <a:r>
              <a:rPr sz="2400" dirty="0">
                <a:latin typeface="Times New Roman"/>
                <a:cs typeface="Times New Roman"/>
              </a:rPr>
              <a:t>coordination</a:t>
            </a:r>
            <a:r>
              <a:rPr sz="2400" spc="-55" dirty="0">
                <a:latin typeface="Times New Roman"/>
                <a:cs typeface="Times New Roman"/>
              </a:rPr>
              <a:t> </a:t>
            </a:r>
            <a:r>
              <a:rPr sz="2400" dirty="0">
                <a:latin typeface="Times New Roman"/>
                <a:cs typeface="Times New Roman"/>
              </a:rPr>
              <a:t>compounds,</a:t>
            </a:r>
            <a:r>
              <a:rPr sz="2400" spc="-5" dirty="0">
                <a:latin typeface="Times New Roman"/>
                <a:cs typeface="Times New Roman"/>
              </a:rPr>
              <a:t> </a:t>
            </a:r>
            <a:r>
              <a:rPr sz="2400" dirty="0">
                <a:latin typeface="Times New Roman"/>
                <a:cs typeface="Times New Roman"/>
              </a:rPr>
              <a:t>as</a:t>
            </a:r>
            <a:r>
              <a:rPr sz="2400" spc="-20" dirty="0">
                <a:latin typeface="Times New Roman"/>
                <a:cs typeface="Times New Roman"/>
              </a:rPr>
              <a:t> </a:t>
            </a:r>
            <a:r>
              <a:rPr sz="2400" dirty="0">
                <a:latin typeface="Times New Roman"/>
                <a:cs typeface="Times New Roman"/>
              </a:rPr>
              <a:t>they</a:t>
            </a:r>
            <a:r>
              <a:rPr sz="2400" spc="-40" dirty="0">
                <a:latin typeface="Times New Roman"/>
                <a:cs typeface="Times New Roman"/>
              </a:rPr>
              <a:t> </a:t>
            </a:r>
            <a:r>
              <a:rPr sz="2400" dirty="0">
                <a:latin typeface="Times New Roman"/>
                <a:cs typeface="Times New Roman"/>
              </a:rPr>
              <a:t>are</a:t>
            </a:r>
            <a:r>
              <a:rPr sz="2400" spc="-20" dirty="0">
                <a:latin typeface="Times New Roman"/>
                <a:cs typeface="Times New Roman"/>
              </a:rPr>
              <a:t> </a:t>
            </a:r>
            <a:r>
              <a:rPr sz="2400" spc="-10" dirty="0">
                <a:latin typeface="Times New Roman"/>
                <a:cs typeface="Times New Roman"/>
              </a:rPr>
              <a:t>frequently </a:t>
            </a:r>
            <a:r>
              <a:rPr sz="2400" dirty="0">
                <a:latin typeface="Times New Roman"/>
                <a:cs typeface="Times New Roman"/>
              </a:rPr>
              <a:t>referred</a:t>
            </a:r>
            <a:r>
              <a:rPr sz="2400" spc="-40" dirty="0">
                <a:latin typeface="Times New Roman"/>
                <a:cs typeface="Times New Roman"/>
              </a:rPr>
              <a:t> </a:t>
            </a:r>
            <a:r>
              <a:rPr sz="2400" dirty="0">
                <a:latin typeface="Times New Roman"/>
                <a:cs typeface="Times New Roman"/>
              </a:rPr>
              <a:t>to,</a:t>
            </a:r>
            <a:r>
              <a:rPr sz="2400" spc="-25" dirty="0">
                <a:latin typeface="Times New Roman"/>
                <a:cs typeface="Times New Roman"/>
              </a:rPr>
              <a:t> </a:t>
            </a:r>
            <a:r>
              <a:rPr sz="2400" dirty="0">
                <a:latin typeface="Times New Roman"/>
                <a:cs typeface="Times New Roman"/>
              </a:rPr>
              <a:t>are</a:t>
            </a:r>
            <a:r>
              <a:rPr sz="2400" spc="-20" dirty="0">
                <a:latin typeface="Times New Roman"/>
                <a:cs typeface="Times New Roman"/>
              </a:rPr>
              <a:t> </a:t>
            </a:r>
            <a:r>
              <a:rPr sz="2400" dirty="0">
                <a:latin typeface="Times New Roman"/>
                <a:cs typeface="Times New Roman"/>
              </a:rPr>
              <a:t>a</a:t>
            </a:r>
            <a:r>
              <a:rPr sz="2400" spc="-15" dirty="0">
                <a:latin typeface="Times New Roman"/>
                <a:cs typeface="Times New Roman"/>
              </a:rPr>
              <a:t> </a:t>
            </a:r>
            <a:r>
              <a:rPr sz="2400" dirty="0">
                <a:latin typeface="Times New Roman"/>
                <a:cs typeface="Times New Roman"/>
              </a:rPr>
              <a:t>diverse</a:t>
            </a:r>
            <a:r>
              <a:rPr sz="2400" spc="-35" dirty="0">
                <a:latin typeface="Times New Roman"/>
                <a:cs typeface="Times New Roman"/>
              </a:rPr>
              <a:t> </a:t>
            </a:r>
            <a:r>
              <a:rPr sz="2400" dirty="0">
                <a:latin typeface="Times New Roman"/>
                <a:cs typeface="Times New Roman"/>
              </a:rPr>
              <a:t>and</a:t>
            </a:r>
            <a:r>
              <a:rPr sz="2400" spc="-25" dirty="0">
                <a:latin typeface="Times New Roman"/>
                <a:cs typeface="Times New Roman"/>
              </a:rPr>
              <a:t> </a:t>
            </a:r>
            <a:r>
              <a:rPr sz="2400" dirty="0">
                <a:latin typeface="Times New Roman"/>
                <a:cs typeface="Times New Roman"/>
              </a:rPr>
              <a:t>large</a:t>
            </a:r>
            <a:r>
              <a:rPr sz="2400" spc="-25" dirty="0">
                <a:latin typeface="Times New Roman"/>
                <a:cs typeface="Times New Roman"/>
              </a:rPr>
              <a:t> </a:t>
            </a:r>
            <a:r>
              <a:rPr sz="2400" dirty="0">
                <a:latin typeface="Times New Roman"/>
                <a:cs typeface="Times New Roman"/>
              </a:rPr>
              <a:t>group</a:t>
            </a:r>
            <a:r>
              <a:rPr sz="2400" spc="-25" dirty="0">
                <a:latin typeface="Times New Roman"/>
                <a:cs typeface="Times New Roman"/>
              </a:rPr>
              <a:t> </a:t>
            </a:r>
            <a:r>
              <a:rPr sz="2400" dirty="0">
                <a:latin typeface="Times New Roman"/>
                <a:cs typeface="Times New Roman"/>
              </a:rPr>
              <a:t>of</a:t>
            </a:r>
            <a:r>
              <a:rPr sz="2400" spc="-15" dirty="0">
                <a:latin typeface="Times New Roman"/>
                <a:cs typeface="Times New Roman"/>
              </a:rPr>
              <a:t> </a:t>
            </a:r>
            <a:r>
              <a:rPr sz="2400" dirty="0">
                <a:latin typeface="Times New Roman"/>
                <a:cs typeface="Times New Roman"/>
              </a:rPr>
              <a:t>chemicals.</a:t>
            </a:r>
            <a:r>
              <a:rPr sz="2400" spc="-75" dirty="0">
                <a:latin typeface="Times New Roman"/>
                <a:cs typeface="Times New Roman"/>
              </a:rPr>
              <a:t> </a:t>
            </a:r>
            <a:r>
              <a:rPr sz="2400" spc="-25" dirty="0">
                <a:latin typeface="Times New Roman"/>
                <a:cs typeface="Times New Roman"/>
              </a:rPr>
              <a:t>The </a:t>
            </a:r>
            <a:r>
              <a:rPr sz="2400" dirty="0">
                <a:latin typeface="Times New Roman"/>
                <a:cs typeface="Times New Roman"/>
              </a:rPr>
              <a:t>compounds</a:t>
            </a:r>
            <a:r>
              <a:rPr sz="2400" spc="-10" dirty="0">
                <a:latin typeface="Times New Roman"/>
                <a:cs typeface="Times New Roman"/>
              </a:rPr>
              <a:t> </a:t>
            </a:r>
            <a:r>
              <a:rPr sz="2400" dirty="0">
                <a:latin typeface="Times New Roman"/>
                <a:cs typeface="Times New Roman"/>
              </a:rPr>
              <a:t>in</a:t>
            </a:r>
            <a:r>
              <a:rPr sz="2400" spc="-25" dirty="0">
                <a:latin typeface="Times New Roman"/>
                <a:cs typeface="Times New Roman"/>
              </a:rPr>
              <a:t> </a:t>
            </a:r>
            <a:r>
              <a:rPr sz="2400" dirty="0">
                <a:latin typeface="Times New Roman"/>
                <a:cs typeface="Times New Roman"/>
              </a:rPr>
              <a:t>this</a:t>
            </a:r>
            <a:r>
              <a:rPr sz="2400" spc="-25" dirty="0">
                <a:latin typeface="Times New Roman"/>
                <a:cs typeface="Times New Roman"/>
              </a:rPr>
              <a:t> </a:t>
            </a:r>
            <a:r>
              <a:rPr sz="2400" dirty="0">
                <a:latin typeface="Times New Roman"/>
                <a:cs typeface="Times New Roman"/>
              </a:rPr>
              <a:t>category</a:t>
            </a:r>
            <a:r>
              <a:rPr sz="2400" spc="-55" dirty="0">
                <a:latin typeface="Times New Roman"/>
                <a:cs typeface="Times New Roman"/>
              </a:rPr>
              <a:t> </a:t>
            </a:r>
            <a:r>
              <a:rPr sz="2400" dirty="0">
                <a:latin typeface="Times New Roman"/>
                <a:cs typeface="Times New Roman"/>
              </a:rPr>
              <a:t>might</a:t>
            </a:r>
            <a:r>
              <a:rPr sz="2400" spc="-10" dirty="0">
                <a:latin typeface="Times New Roman"/>
                <a:cs typeface="Times New Roman"/>
              </a:rPr>
              <a:t> </a:t>
            </a:r>
            <a:r>
              <a:rPr sz="2400" dirty="0">
                <a:latin typeface="Times New Roman"/>
                <a:cs typeface="Times New Roman"/>
              </a:rPr>
              <a:t>be</a:t>
            </a:r>
            <a:r>
              <a:rPr sz="2400" spc="-25" dirty="0">
                <a:latin typeface="Times New Roman"/>
                <a:cs typeface="Times New Roman"/>
              </a:rPr>
              <a:t> </a:t>
            </a:r>
            <a:r>
              <a:rPr sz="2400" dirty="0">
                <a:latin typeface="Times New Roman"/>
                <a:cs typeface="Times New Roman"/>
              </a:rPr>
              <a:t>made</a:t>
            </a:r>
            <a:r>
              <a:rPr sz="2400" spc="-5" dirty="0">
                <a:latin typeface="Times New Roman"/>
                <a:cs typeface="Times New Roman"/>
              </a:rPr>
              <a:t> </a:t>
            </a:r>
            <a:r>
              <a:rPr sz="2400" dirty="0">
                <a:latin typeface="Times New Roman"/>
                <a:cs typeface="Times New Roman"/>
              </a:rPr>
              <a:t>up</a:t>
            </a:r>
            <a:r>
              <a:rPr sz="2400" spc="-15" dirty="0">
                <a:latin typeface="Times New Roman"/>
                <a:cs typeface="Times New Roman"/>
              </a:rPr>
              <a:t> </a:t>
            </a:r>
            <a:r>
              <a:rPr sz="2400" dirty="0">
                <a:latin typeface="Times New Roman"/>
                <a:cs typeface="Times New Roman"/>
              </a:rPr>
              <a:t>of</a:t>
            </a:r>
            <a:r>
              <a:rPr sz="2400" spc="-25" dirty="0">
                <a:latin typeface="Times New Roman"/>
                <a:cs typeface="Times New Roman"/>
              </a:rPr>
              <a:t> </a:t>
            </a:r>
            <a:r>
              <a:rPr sz="2400" dirty="0">
                <a:latin typeface="Times New Roman"/>
                <a:cs typeface="Times New Roman"/>
              </a:rPr>
              <a:t>electrically</a:t>
            </a:r>
            <a:r>
              <a:rPr sz="2400" spc="-55" dirty="0">
                <a:latin typeface="Times New Roman"/>
                <a:cs typeface="Times New Roman"/>
              </a:rPr>
              <a:t> </a:t>
            </a:r>
            <a:r>
              <a:rPr sz="2400" spc="-10" dirty="0">
                <a:latin typeface="Times New Roman"/>
                <a:cs typeface="Times New Roman"/>
              </a:rPr>
              <a:t>neutral </a:t>
            </a:r>
            <a:r>
              <a:rPr sz="2400" dirty="0">
                <a:latin typeface="Times New Roman"/>
                <a:cs typeface="Times New Roman"/>
              </a:rPr>
              <a:t>molecules</a:t>
            </a:r>
            <a:r>
              <a:rPr sz="2400" spc="-40" dirty="0">
                <a:latin typeface="Times New Roman"/>
                <a:cs typeface="Times New Roman"/>
              </a:rPr>
              <a:t> </a:t>
            </a:r>
            <a:r>
              <a:rPr sz="2400" dirty="0">
                <a:latin typeface="Times New Roman"/>
                <a:cs typeface="Times New Roman"/>
              </a:rPr>
              <a:t>or</a:t>
            </a:r>
            <a:r>
              <a:rPr sz="2400" spc="-15" dirty="0">
                <a:latin typeface="Times New Roman"/>
                <a:cs typeface="Times New Roman"/>
              </a:rPr>
              <a:t> </a:t>
            </a:r>
            <a:r>
              <a:rPr sz="2400" dirty="0">
                <a:latin typeface="Times New Roman"/>
                <a:cs typeface="Times New Roman"/>
              </a:rPr>
              <a:t>of</a:t>
            </a:r>
            <a:r>
              <a:rPr sz="2400" spc="-10" dirty="0">
                <a:latin typeface="Times New Roman"/>
                <a:cs typeface="Times New Roman"/>
              </a:rPr>
              <a:t> </a:t>
            </a:r>
            <a:r>
              <a:rPr sz="2400" dirty="0">
                <a:latin typeface="Times New Roman"/>
                <a:cs typeface="Times New Roman"/>
              </a:rPr>
              <a:t>positively</a:t>
            </a:r>
            <a:r>
              <a:rPr sz="2400" spc="-60" dirty="0">
                <a:latin typeface="Times New Roman"/>
                <a:cs typeface="Times New Roman"/>
              </a:rPr>
              <a:t> </a:t>
            </a:r>
            <a:r>
              <a:rPr sz="2400" dirty="0">
                <a:latin typeface="Times New Roman"/>
                <a:cs typeface="Times New Roman"/>
              </a:rPr>
              <a:t>or</a:t>
            </a:r>
            <a:r>
              <a:rPr sz="2400" spc="-15" dirty="0">
                <a:latin typeface="Times New Roman"/>
                <a:cs typeface="Times New Roman"/>
              </a:rPr>
              <a:t> </a:t>
            </a:r>
            <a:r>
              <a:rPr sz="2400" dirty="0">
                <a:latin typeface="Times New Roman"/>
                <a:cs typeface="Times New Roman"/>
              </a:rPr>
              <a:t>negatively</a:t>
            </a:r>
            <a:r>
              <a:rPr sz="2400" spc="-60" dirty="0">
                <a:latin typeface="Times New Roman"/>
                <a:cs typeface="Times New Roman"/>
              </a:rPr>
              <a:t> </a:t>
            </a:r>
            <a:r>
              <a:rPr sz="2400" dirty="0">
                <a:latin typeface="Times New Roman"/>
                <a:cs typeface="Times New Roman"/>
              </a:rPr>
              <a:t>charged</a:t>
            </a:r>
            <a:r>
              <a:rPr sz="2400" spc="-30" dirty="0">
                <a:latin typeface="Times New Roman"/>
                <a:cs typeface="Times New Roman"/>
              </a:rPr>
              <a:t> </a:t>
            </a:r>
            <a:r>
              <a:rPr sz="2400" dirty="0">
                <a:latin typeface="Times New Roman"/>
                <a:cs typeface="Times New Roman"/>
              </a:rPr>
              <a:t>species,</a:t>
            </a:r>
            <a:r>
              <a:rPr sz="2400" spc="-35" dirty="0">
                <a:latin typeface="Times New Roman"/>
                <a:cs typeface="Times New Roman"/>
              </a:rPr>
              <a:t> </a:t>
            </a:r>
            <a:r>
              <a:rPr sz="2400" spc="-10" dirty="0">
                <a:latin typeface="Times New Roman"/>
                <a:cs typeface="Times New Roman"/>
              </a:rPr>
              <a:t>depending </a:t>
            </a:r>
            <a:r>
              <a:rPr sz="2400" dirty="0">
                <a:latin typeface="Times New Roman"/>
                <a:cs typeface="Times New Roman"/>
              </a:rPr>
              <a:t>on</a:t>
            </a:r>
            <a:r>
              <a:rPr sz="2400" spc="-5" dirty="0">
                <a:latin typeface="Times New Roman"/>
                <a:cs typeface="Times New Roman"/>
              </a:rPr>
              <a:t> </a:t>
            </a:r>
            <a:r>
              <a:rPr sz="2400" dirty="0">
                <a:latin typeface="Times New Roman"/>
                <a:cs typeface="Times New Roman"/>
              </a:rPr>
              <a:t>their</a:t>
            </a:r>
            <a:r>
              <a:rPr sz="2400" spc="-25" dirty="0">
                <a:latin typeface="Times New Roman"/>
                <a:cs typeface="Times New Roman"/>
              </a:rPr>
              <a:t> </a:t>
            </a:r>
            <a:r>
              <a:rPr sz="2400" dirty="0">
                <a:latin typeface="Times New Roman"/>
                <a:cs typeface="Times New Roman"/>
              </a:rPr>
              <a:t>composition</a:t>
            </a:r>
            <a:r>
              <a:rPr sz="2400" spc="-25" dirty="0">
                <a:latin typeface="Times New Roman"/>
                <a:cs typeface="Times New Roman"/>
              </a:rPr>
              <a:t> </a:t>
            </a:r>
            <a:r>
              <a:rPr sz="2400" dirty="0">
                <a:latin typeface="Times New Roman"/>
                <a:cs typeface="Times New Roman"/>
              </a:rPr>
              <a:t>(which</a:t>
            </a:r>
            <a:r>
              <a:rPr sz="2400" spc="-20" dirty="0">
                <a:latin typeface="Times New Roman"/>
                <a:cs typeface="Times New Roman"/>
              </a:rPr>
              <a:t> </a:t>
            </a:r>
            <a:r>
              <a:rPr sz="2400" dirty="0">
                <a:latin typeface="Times New Roman"/>
                <a:cs typeface="Times New Roman"/>
              </a:rPr>
              <a:t>are</a:t>
            </a:r>
            <a:r>
              <a:rPr sz="2400" spc="-5" dirty="0">
                <a:latin typeface="Times New Roman"/>
                <a:cs typeface="Times New Roman"/>
              </a:rPr>
              <a:t> </a:t>
            </a:r>
            <a:r>
              <a:rPr sz="2400" spc="-10" dirty="0">
                <a:latin typeface="Times New Roman"/>
                <a:cs typeface="Times New Roman"/>
              </a:rPr>
              <a:t>ions).</a:t>
            </a:r>
            <a:endParaRPr sz="2400">
              <a:latin typeface="Times New Roman"/>
              <a:cs typeface="Times New Roman"/>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08557" y="461899"/>
            <a:ext cx="5408930" cy="696595"/>
          </a:xfrm>
          <a:prstGeom prst="rect">
            <a:avLst/>
          </a:prstGeom>
        </p:spPr>
        <p:txBody>
          <a:bodyPr vert="horz" wrap="square" lIns="0" tIns="13335" rIns="0" bIns="0" rtlCol="0">
            <a:spAutoFit/>
          </a:bodyPr>
          <a:lstStyle/>
          <a:p>
            <a:pPr marL="12700">
              <a:lnSpc>
                <a:spcPct val="100000"/>
              </a:lnSpc>
              <a:spcBef>
                <a:spcPts val="105"/>
              </a:spcBef>
            </a:pPr>
            <a:r>
              <a:rPr spc="-10" dirty="0"/>
              <a:t>Coordination</a:t>
            </a:r>
            <a:r>
              <a:rPr spc="-229" dirty="0"/>
              <a:t> </a:t>
            </a:r>
            <a:r>
              <a:rPr spc="-10" dirty="0"/>
              <a:t>Chemistry</a:t>
            </a:r>
          </a:p>
        </p:txBody>
      </p:sp>
      <p:sp>
        <p:nvSpPr>
          <p:cNvPr id="3" name="object 3"/>
          <p:cNvSpPr txBox="1"/>
          <p:nvPr/>
        </p:nvSpPr>
        <p:spPr>
          <a:xfrm>
            <a:off x="307340" y="1509941"/>
            <a:ext cx="4552950" cy="1196975"/>
          </a:xfrm>
          <a:prstGeom prst="rect">
            <a:avLst/>
          </a:prstGeom>
        </p:spPr>
        <p:txBody>
          <a:bodyPr vert="horz" wrap="square" lIns="0" tIns="110489" rIns="0" bIns="0" rtlCol="0">
            <a:spAutoFit/>
          </a:bodyPr>
          <a:lstStyle/>
          <a:p>
            <a:pPr marL="12700">
              <a:lnSpc>
                <a:spcPct val="100000"/>
              </a:lnSpc>
              <a:spcBef>
                <a:spcPts val="869"/>
              </a:spcBef>
            </a:pPr>
            <a:r>
              <a:rPr sz="3200" u="sng" spc="-10" dirty="0">
                <a:uFill>
                  <a:solidFill>
                    <a:srgbClr val="000000"/>
                  </a:solidFill>
                </a:uFill>
                <a:latin typeface="Carlito"/>
                <a:cs typeface="Carlito"/>
              </a:rPr>
              <a:t>Definitions</a:t>
            </a:r>
            <a:endParaRPr sz="3200">
              <a:latin typeface="Carlito"/>
              <a:cs typeface="Carlito"/>
            </a:endParaRPr>
          </a:p>
          <a:p>
            <a:pPr marL="354965" indent="-342265">
              <a:lnSpc>
                <a:spcPct val="100000"/>
              </a:lnSpc>
              <a:spcBef>
                <a:spcPts val="770"/>
              </a:spcBef>
              <a:buFont typeface="Arial"/>
              <a:buChar char="•"/>
              <a:tabLst>
                <a:tab pos="354965" algn="l"/>
              </a:tabLst>
            </a:pPr>
            <a:r>
              <a:rPr sz="3200" spc="-10" dirty="0">
                <a:solidFill>
                  <a:srgbClr val="C0504D"/>
                </a:solidFill>
                <a:latin typeface="Carlito"/>
                <a:cs typeface="Carlito"/>
              </a:rPr>
              <a:t>Coordination</a:t>
            </a:r>
            <a:r>
              <a:rPr sz="3200" spc="-65" dirty="0">
                <a:solidFill>
                  <a:srgbClr val="C0504D"/>
                </a:solidFill>
                <a:latin typeface="Carlito"/>
                <a:cs typeface="Carlito"/>
              </a:rPr>
              <a:t> </a:t>
            </a:r>
            <a:r>
              <a:rPr sz="3200" spc="-10" dirty="0">
                <a:solidFill>
                  <a:srgbClr val="C0504D"/>
                </a:solidFill>
                <a:latin typeface="Carlito"/>
                <a:cs typeface="Carlito"/>
              </a:rPr>
              <a:t>compounds</a:t>
            </a:r>
            <a:endParaRPr sz="3200">
              <a:latin typeface="Carlito"/>
              <a:cs typeface="Carlito"/>
            </a:endParaRPr>
          </a:p>
        </p:txBody>
      </p:sp>
      <p:grpSp>
        <p:nvGrpSpPr>
          <p:cNvPr id="4" name="object 4"/>
          <p:cNvGrpSpPr/>
          <p:nvPr/>
        </p:nvGrpSpPr>
        <p:grpSpPr>
          <a:xfrm>
            <a:off x="3800324" y="3684337"/>
            <a:ext cx="1181100" cy="961390"/>
            <a:chOff x="3800324" y="3684337"/>
            <a:chExt cx="1181100" cy="961390"/>
          </a:xfrm>
        </p:grpSpPr>
        <p:sp>
          <p:nvSpPr>
            <p:cNvPr id="5" name="object 5"/>
            <p:cNvSpPr/>
            <p:nvPr/>
          </p:nvSpPr>
          <p:spPr>
            <a:xfrm>
              <a:off x="4230624" y="4189476"/>
              <a:ext cx="629920" cy="451484"/>
            </a:xfrm>
            <a:custGeom>
              <a:avLst/>
              <a:gdLst/>
              <a:ahLst/>
              <a:cxnLst/>
              <a:rect l="l" t="t" r="r" b="b"/>
              <a:pathLst>
                <a:path w="629920" h="451485">
                  <a:moveTo>
                    <a:pt x="629412" y="0"/>
                  </a:moveTo>
                  <a:lnTo>
                    <a:pt x="0" y="0"/>
                  </a:lnTo>
                  <a:lnTo>
                    <a:pt x="0" y="451104"/>
                  </a:lnTo>
                  <a:lnTo>
                    <a:pt x="629412" y="451104"/>
                  </a:lnTo>
                  <a:lnTo>
                    <a:pt x="629412" y="0"/>
                  </a:lnTo>
                  <a:close/>
                </a:path>
              </a:pathLst>
            </a:custGeom>
            <a:solidFill>
              <a:srgbClr val="CCEBFF"/>
            </a:solidFill>
          </p:spPr>
          <p:txBody>
            <a:bodyPr wrap="square" lIns="0" tIns="0" rIns="0" bIns="0" rtlCol="0"/>
            <a:lstStyle/>
            <a:p>
              <a:endParaRPr/>
            </a:p>
          </p:txBody>
        </p:sp>
        <p:sp>
          <p:nvSpPr>
            <p:cNvPr id="6" name="object 6"/>
            <p:cNvSpPr/>
            <p:nvPr/>
          </p:nvSpPr>
          <p:spPr>
            <a:xfrm>
              <a:off x="4230624" y="4189476"/>
              <a:ext cx="629920" cy="451484"/>
            </a:xfrm>
            <a:custGeom>
              <a:avLst/>
              <a:gdLst/>
              <a:ahLst/>
              <a:cxnLst/>
              <a:rect l="l" t="t" r="r" b="b"/>
              <a:pathLst>
                <a:path w="629920" h="451485">
                  <a:moveTo>
                    <a:pt x="0" y="451104"/>
                  </a:moveTo>
                  <a:lnTo>
                    <a:pt x="629412" y="451104"/>
                  </a:lnTo>
                  <a:lnTo>
                    <a:pt x="629412" y="0"/>
                  </a:lnTo>
                  <a:lnTo>
                    <a:pt x="0" y="0"/>
                  </a:lnTo>
                  <a:lnTo>
                    <a:pt x="0" y="451104"/>
                  </a:lnTo>
                  <a:close/>
                </a:path>
              </a:pathLst>
            </a:custGeom>
            <a:ln w="9525">
              <a:solidFill>
                <a:srgbClr val="000000"/>
              </a:solidFill>
            </a:ln>
          </p:spPr>
          <p:txBody>
            <a:bodyPr wrap="square" lIns="0" tIns="0" rIns="0" bIns="0" rtlCol="0"/>
            <a:lstStyle/>
            <a:p>
              <a:endParaRPr/>
            </a:p>
          </p:txBody>
        </p:sp>
        <p:sp>
          <p:nvSpPr>
            <p:cNvPr id="7" name="object 7"/>
            <p:cNvSpPr/>
            <p:nvPr/>
          </p:nvSpPr>
          <p:spPr>
            <a:xfrm>
              <a:off x="3800322" y="3684346"/>
              <a:ext cx="1181100" cy="558165"/>
            </a:xfrm>
            <a:custGeom>
              <a:avLst/>
              <a:gdLst/>
              <a:ahLst/>
              <a:cxnLst/>
              <a:rect l="l" t="t" r="r" b="b"/>
              <a:pathLst>
                <a:path w="1181100" h="558164">
                  <a:moveTo>
                    <a:pt x="413131" y="21348"/>
                  </a:moveTo>
                  <a:lnTo>
                    <a:pt x="406882" y="0"/>
                  </a:lnTo>
                  <a:lnTo>
                    <a:pt x="0" y="58178"/>
                  </a:lnTo>
                  <a:lnTo>
                    <a:pt x="39687" y="198094"/>
                  </a:lnTo>
                  <a:lnTo>
                    <a:pt x="413131" y="21348"/>
                  </a:lnTo>
                  <a:close/>
                </a:path>
                <a:path w="1181100" h="558164">
                  <a:moveTo>
                    <a:pt x="602792" y="76225"/>
                  </a:moveTo>
                  <a:lnTo>
                    <a:pt x="578167" y="76225"/>
                  </a:lnTo>
                  <a:lnTo>
                    <a:pt x="578167" y="557809"/>
                  </a:lnTo>
                  <a:lnTo>
                    <a:pt x="602792" y="557809"/>
                  </a:lnTo>
                  <a:lnTo>
                    <a:pt x="602792" y="76225"/>
                  </a:lnTo>
                  <a:close/>
                </a:path>
                <a:path w="1181100" h="558164">
                  <a:moveTo>
                    <a:pt x="1181023" y="67005"/>
                  </a:moveTo>
                  <a:lnTo>
                    <a:pt x="777024" y="3314"/>
                  </a:lnTo>
                  <a:lnTo>
                    <a:pt x="771131" y="27609"/>
                  </a:lnTo>
                  <a:lnTo>
                    <a:pt x="1134999" y="207289"/>
                  </a:lnTo>
                  <a:lnTo>
                    <a:pt x="1181023" y="67005"/>
                  </a:lnTo>
                  <a:close/>
                </a:path>
              </a:pathLst>
            </a:custGeom>
            <a:solidFill>
              <a:srgbClr val="000000"/>
            </a:solidFill>
          </p:spPr>
          <p:txBody>
            <a:bodyPr wrap="square" lIns="0" tIns="0" rIns="0" bIns="0" rtlCol="0"/>
            <a:lstStyle/>
            <a:p>
              <a:endParaRPr/>
            </a:p>
          </p:txBody>
        </p:sp>
      </p:grpSp>
      <p:sp>
        <p:nvSpPr>
          <p:cNvPr id="8" name="object 8"/>
          <p:cNvSpPr/>
          <p:nvPr/>
        </p:nvSpPr>
        <p:spPr>
          <a:xfrm>
            <a:off x="4378498" y="3050702"/>
            <a:ext cx="24765" cy="433070"/>
          </a:xfrm>
          <a:custGeom>
            <a:avLst/>
            <a:gdLst/>
            <a:ahLst/>
            <a:cxnLst/>
            <a:rect l="l" t="t" r="r" b="b"/>
            <a:pathLst>
              <a:path w="24764" h="433070">
                <a:moveTo>
                  <a:pt x="24627" y="0"/>
                </a:moveTo>
                <a:lnTo>
                  <a:pt x="0" y="0"/>
                </a:lnTo>
                <a:lnTo>
                  <a:pt x="0" y="432614"/>
                </a:lnTo>
                <a:lnTo>
                  <a:pt x="24627" y="432614"/>
                </a:lnTo>
                <a:lnTo>
                  <a:pt x="24627" y="0"/>
                </a:lnTo>
                <a:close/>
              </a:path>
            </a:pathLst>
          </a:custGeom>
          <a:solidFill>
            <a:srgbClr val="000000"/>
          </a:solidFill>
        </p:spPr>
        <p:txBody>
          <a:bodyPr wrap="square" lIns="0" tIns="0" rIns="0" bIns="0" rtlCol="0"/>
          <a:lstStyle/>
          <a:p>
            <a:endParaRPr/>
          </a:p>
        </p:txBody>
      </p:sp>
      <p:grpSp>
        <p:nvGrpSpPr>
          <p:cNvPr id="9" name="object 9"/>
          <p:cNvGrpSpPr/>
          <p:nvPr/>
        </p:nvGrpSpPr>
        <p:grpSpPr>
          <a:xfrm>
            <a:off x="4556024" y="3373590"/>
            <a:ext cx="434975" cy="222885"/>
            <a:chOff x="4556024" y="3373590"/>
            <a:chExt cx="434975" cy="222885"/>
          </a:xfrm>
        </p:grpSpPr>
        <p:sp>
          <p:nvSpPr>
            <p:cNvPr id="10" name="object 10"/>
            <p:cNvSpPr/>
            <p:nvPr/>
          </p:nvSpPr>
          <p:spPr>
            <a:xfrm>
              <a:off x="4573856" y="3580703"/>
              <a:ext cx="6350" cy="12700"/>
            </a:xfrm>
            <a:custGeom>
              <a:avLst/>
              <a:gdLst/>
              <a:ahLst/>
              <a:cxnLst/>
              <a:rect l="l" t="t" r="r" b="b"/>
              <a:pathLst>
                <a:path w="6350" h="12700">
                  <a:moveTo>
                    <a:pt x="0" y="0"/>
                  </a:moveTo>
                  <a:lnTo>
                    <a:pt x="6242" y="12141"/>
                  </a:lnTo>
                </a:path>
              </a:pathLst>
            </a:custGeom>
            <a:ln w="3175">
              <a:solidFill>
                <a:srgbClr val="000000"/>
              </a:solidFill>
            </a:ln>
          </p:spPr>
          <p:txBody>
            <a:bodyPr wrap="square" lIns="0" tIns="0" rIns="0" bIns="0" rtlCol="0"/>
            <a:lstStyle/>
            <a:p>
              <a:endParaRPr/>
            </a:p>
          </p:txBody>
        </p:sp>
        <p:sp>
          <p:nvSpPr>
            <p:cNvPr id="11" name="object 11"/>
            <p:cNvSpPr/>
            <p:nvPr/>
          </p:nvSpPr>
          <p:spPr>
            <a:xfrm>
              <a:off x="4556024" y="3568730"/>
              <a:ext cx="31115" cy="27305"/>
            </a:xfrm>
            <a:custGeom>
              <a:avLst/>
              <a:gdLst/>
              <a:ahLst/>
              <a:cxnLst/>
              <a:rect l="l" t="t" r="r" b="b"/>
              <a:pathLst>
                <a:path w="31114" h="27304">
                  <a:moveTo>
                    <a:pt x="24620" y="0"/>
                  </a:moveTo>
                  <a:lnTo>
                    <a:pt x="0" y="6260"/>
                  </a:lnTo>
                  <a:lnTo>
                    <a:pt x="6242" y="27252"/>
                  </a:lnTo>
                  <a:lnTo>
                    <a:pt x="30514" y="21357"/>
                  </a:lnTo>
                  <a:lnTo>
                    <a:pt x="24620" y="0"/>
                  </a:lnTo>
                  <a:close/>
                </a:path>
              </a:pathLst>
            </a:custGeom>
            <a:solidFill>
              <a:srgbClr val="000000"/>
            </a:solidFill>
          </p:spPr>
          <p:txBody>
            <a:bodyPr wrap="square" lIns="0" tIns="0" rIns="0" bIns="0" rtlCol="0"/>
            <a:lstStyle/>
            <a:p>
              <a:endParaRPr/>
            </a:p>
          </p:txBody>
        </p:sp>
        <p:sp>
          <p:nvSpPr>
            <p:cNvPr id="12" name="object 12"/>
            <p:cNvSpPr/>
            <p:nvPr/>
          </p:nvSpPr>
          <p:spPr>
            <a:xfrm>
              <a:off x="4631861" y="3546824"/>
              <a:ext cx="15875" cy="36830"/>
            </a:xfrm>
            <a:custGeom>
              <a:avLst/>
              <a:gdLst/>
              <a:ahLst/>
              <a:cxnLst/>
              <a:rect l="l" t="t" r="r" b="b"/>
              <a:pathLst>
                <a:path w="15875" h="36829">
                  <a:moveTo>
                    <a:pt x="0" y="0"/>
                  </a:moveTo>
                  <a:lnTo>
                    <a:pt x="15492" y="36819"/>
                  </a:lnTo>
                </a:path>
              </a:pathLst>
            </a:custGeom>
            <a:ln w="3175">
              <a:solidFill>
                <a:srgbClr val="000000"/>
              </a:solidFill>
            </a:ln>
          </p:spPr>
          <p:txBody>
            <a:bodyPr wrap="square" lIns="0" tIns="0" rIns="0" bIns="0" rtlCol="0"/>
            <a:lstStyle/>
            <a:p>
              <a:endParaRPr/>
            </a:p>
          </p:txBody>
        </p:sp>
        <p:sp>
          <p:nvSpPr>
            <p:cNvPr id="13" name="object 13"/>
            <p:cNvSpPr/>
            <p:nvPr/>
          </p:nvSpPr>
          <p:spPr>
            <a:xfrm>
              <a:off x="4614091" y="3535232"/>
              <a:ext cx="40005" cy="52069"/>
            </a:xfrm>
            <a:custGeom>
              <a:avLst/>
              <a:gdLst/>
              <a:ahLst/>
              <a:cxnLst/>
              <a:rect l="l" t="t" r="r" b="b"/>
              <a:pathLst>
                <a:path w="40004" h="52070">
                  <a:moveTo>
                    <a:pt x="24605" y="0"/>
                  </a:moveTo>
                  <a:lnTo>
                    <a:pt x="0" y="5880"/>
                  </a:lnTo>
                  <a:lnTo>
                    <a:pt x="15492" y="51915"/>
                  </a:lnTo>
                  <a:lnTo>
                    <a:pt x="39642" y="45654"/>
                  </a:lnTo>
                  <a:lnTo>
                    <a:pt x="24605" y="0"/>
                  </a:lnTo>
                  <a:close/>
                </a:path>
              </a:pathLst>
            </a:custGeom>
            <a:solidFill>
              <a:srgbClr val="000000"/>
            </a:solidFill>
          </p:spPr>
          <p:txBody>
            <a:bodyPr wrap="square" lIns="0" tIns="0" rIns="0" bIns="0" rtlCol="0"/>
            <a:lstStyle/>
            <a:p>
              <a:endParaRPr/>
            </a:p>
          </p:txBody>
        </p:sp>
        <p:pic>
          <p:nvPicPr>
            <p:cNvPr id="14" name="object 14"/>
            <p:cNvPicPr/>
            <p:nvPr/>
          </p:nvPicPr>
          <p:blipFill>
            <a:blip r:embed="rId2" cstate="print"/>
            <a:stretch>
              <a:fillRect/>
            </a:stretch>
          </p:blipFill>
          <p:spPr>
            <a:xfrm>
              <a:off x="4675453" y="3373590"/>
              <a:ext cx="315014" cy="204341"/>
            </a:xfrm>
            <a:prstGeom prst="rect">
              <a:avLst/>
            </a:prstGeom>
          </p:spPr>
        </p:pic>
      </p:grpSp>
      <p:grpSp>
        <p:nvGrpSpPr>
          <p:cNvPr id="15" name="object 15"/>
          <p:cNvGrpSpPr/>
          <p:nvPr/>
        </p:nvGrpSpPr>
        <p:grpSpPr>
          <a:xfrm>
            <a:off x="3791135" y="3379851"/>
            <a:ext cx="422909" cy="217804"/>
            <a:chOff x="3791135" y="3379851"/>
            <a:chExt cx="422909" cy="217804"/>
          </a:xfrm>
        </p:grpSpPr>
        <p:sp>
          <p:nvSpPr>
            <p:cNvPr id="16" name="object 16"/>
            <p:cNvSpPr/>
            <p:nvPr/>
          </p:nvSpPr>
          <p:spPr>
            <a:xfrm>
              <a:off x="4200775" y="3580703"/>
              <a:ext cx="6350" cy="15240"/>
            </a:xfrm>
            <a:custGeom>
              <a:avLst/>
              <a:gdLst/>
              <a:ahLst/>
              <a:cxnLst/>
              <a:rect l="l" t="t" r="r" b="b"/>
              <a:pathLst>
                <a:path w="6350" h="15239">
                  <a:moveTo>
                    <a:pt x="0" y="15096"/>
                  </a:moveTo>
                  <a:lnTo>
                    <a:pt x="6257" y="0"/>
                  </a:lnTo>
                </a:path>
              </a:pathLst>
            </a:custGeom>
            <a:ln w="3175">
              <a:solidFill>
                <a:srgbClr val="000000"/>
              </a:solidFill>
            </a:ln>
          </p:spPr>
          <p:txBody>
            <a:bodyPr wrap="square" lIns="0" tIns="0" rIns="0" bIns="0" rtlCol="0"/>
            <a:lstStyle/>
            <a:p>
              <a:endParaRPr/>
            </a:p>
          </p:txBody>
        </p:sp>
        <p:sp>
          <p:nvSpPr>
            <p:cNvPr id="17" name="object 17"/>
            <p:cNvSpPr/>
            <p:nvPr/>
          </p:nvSpPr>
          <p:spPr>
            <a:xfrm>
              <a:off x="4182958" y="3565790"/>
              <a:ext cx="31115" cy="30480"/>
            </a:xfrm>
            <a:custGeom>
              <a:avLst/>
              <a:gdLst/>
              <a:ahLst/>
              <a:cxnLst/>
              <a:rect l="l" t="t" r="r" b="b"/>
              <a:pathLst>
                <a:path w="31114" h="30479">
                  <a:moveTo>
                    <a:pt x="5878" y="0"/>
                  </a:moveTo>
                  <a:lnTo>
                    <a:pt x="0" y="24297"/>
                  </a:lnTo>
                  <a:lnTo>
                    <a:pt x="24256" y="30192"/>
                  </a:lnTo>
                  <a:lnTo>
                    <a:pt x="30498" y="5880"/>
                  </a:lnTo>
                  <a:lnTo>
                    <a:pt x="5878" y="0"/>
                  </a:lnTo>
                  <a:close/>
                </a:path>
              </a:pathLst>
            </a:custGeom>
            <a:solidFill>
              <a:srgbClr val="000000"/>
            </a:solidFill>
          </p:spPr>
          <p:txBody>
            <a:bodyPr wrap="square" lIns="0" tIns="0" rIns="0" bIns="0" rtlCol="0"/>
            <a:lstStyle/>
            <a:p>
              <a:endParaRPr/>
            </a:p>
          </p:txBody>
        </p:sp>
        <p:sp>
          <p:nvSpPr>
            <p:cNvPr id="18" name="object 18"/>
            <p:cNvSpPr/>
            <p:nvPr/>
          </p:nvSpPr>
          <p:spPr>
            <a:xfrm>
              <a:off x="4136451" y="3550130"/>
              <a:ext cx="15875" cy="36830"/>
            </a:xfrm>
            <a:custGeom>
              <a:avLst/>
              <a:gdLst/>
              <a:ahLst/>
              <a:cxnLst/>
              <a:rect l="l" t="t" r="r" b="b"/>
              <a:pathLst>
                <a:path w="15875" h="36829">
                  <a:moveTo>
                    <a:pt x="0" y="36453"/>
                  </a:moveTo>
                  <a:lnTo>
                    <a:pt x="15446" y="0"/>
                  </a:lnTo>
                </a:path>
              </a:pathLst>
            </a:custGeom>
            <a:ln w="3175">
              <a:solidFill>
                <a:srgbClr val="000000"/>
              </a:solidFill>
            </a:ln>
          </p:spPr>
          <p:txBody>
            <a:bodyPr wrap="square" lIns="0" tIns="0" rIns="0" bIns="0" rtlCol="0"/>
            <a:lstStyle/>
            <a:p>
              <a:endParaRPr/>
            </a:p>
          </p:txBody>
        </p:sp>
        <p:sp>
          <p:nvSpPr>
            <p:cNvPr id="19" name="object 19"/>
            <p:cNvSpPr/>
            <p:nvPr/>
          </p:nvSpPr>
          <p:spPr>
            <a:xfrm>
              <a:off x="4118634" y="3535232"/>
              <a:ext cx="36830" cy="52069"/>
            </a:xfrm>
            <a:custGeom>
              <a:avLst/>
              <a:gdLst/>
              <a:ahLst/>
              <a:cxnLst/>
              <a:rect l="l" t="t" r="r" b="b"/>
              <a:pathLst>
                <a:path w="36829" h="52070">
                  <a:moveTo>
                    <a:pt x="12120" y="0"/>
                  </a:moveTo>
                  <a:lnTo>
                    <a:pt x="0" y="45654"/>
                  </a:lnTo>
                  <a:lnTo>
                    <a:pt x="24256" y="51915"/>
                  </a:lnTo>
                  <a:lnTo>
                    <a:pt x="36756" y="5880"/>
                  </a:lnTo>
                  <a:lnTo>
                    <a:pt x="12120" y="0"/>
                  </a:lnTo>
                  <a:close/>
                </a:path>
              </a:pathLst>
            </a:custGeom>
            <a:solidFill>
              <a:srgbClr val="000000"/>
            </a:solidFill>
          </p:spPr>
          <p:txBody>
            <a:bodyPr wrap="square" lIns="0" tIns="0" rIns="0" bIns="0" rtlCol="0"/>
            <a:lstStyle/>
            <a:p>
              <a:endParaRPr/>
            </a:p>
          </p:txBody>
        </p:sp>
        <p:pic>
          <p:nvPicPr>
            <p:cNvPr id="20" name="object 20"/>
            <p:cNvPicPr/>
            <p:nvPr/>
          </p:nvPicPr>
          <p:blipFill>
            <a:blip r:embed="rId3" cstate="print"/>
            <a:stretch>
              <a:fillRect/>
            </a:stretch>
          </p:blipFill>
          <p:spPr>
            <a:xfrm>
              <a:off x="3791135" y="3379851"/>
              <a:ext cx="306174" cy="202323"/>
            </a:xfrm>
            <a:prstGeom prst="rect">
              <a:avLst/>
            </a:prstGeom>
          </p:spPr>
        </p:pic>
      </p:grpSp>
      <p:sp>
        <p:nvSpPr>
          <p:cNvPr id="21" name="object 21"/>
          <p:cNvSpPr/>
          <p:nvPr/>
        </p:nvSpPr>
        <p:spPr>
          <a:xfrm>
            <a:off x="3142757" y="2691360"/>
            <a:ext cx="125730" cy="1998980"/>
          </a:xfrm>
          <a:custGeom>
            <a:avLst/>
            <a:gdLst/>
            <a:ahLst/>
            <a:cxnLst/>
            <a:rect l="l" t="t" r="r" b="b"/>
            <a:pathLst>
              <a:path w="125729" h="1998979">
                <a:moveTo>
                  <a:pt x="125338" y="0"/>
                </a:moveTo>
                <a:lnTo>
                  <a:pt x="0" y="0"/>
                </a:lnTo>
                <a:lnTo>
                  <a:pt x="0" y="1998503"/>
                </a:lnTo>
                <a:lnTo>
                  <a:pt x="125339" y="1998503"/>
                </a:lnTo>
              </a:path>
            </a:pathLst>
          </a:custGeom>
          <a:ln w="24627">
            <a:solidFill>
              <a:srgbClr val="000000"/>
            </a:solidFill>
          </a:ln>
        </p:spPr>
        <p:txBody>
          <a:bodyPr wrap="square" lIns="0" tIns="0" rIns="0" bIns="0" rtlCol="0"/>
          <a:lstStyle/>
          <a:p>
            <a:endParaRPr/>
          </a:p>
        </p:txBody>
      </p:sp>
      <p:sp>
        <p:nvSpPr>
          <p:cNvPr id="22" name="object 22"/>
          <p:cNvSpPr/>
          <p:nvPr/>
        </p:nvSpPr>
        <p:spPr>
          <a:xfrm>
            <a:off x="5464659" y="2691360"/>
            <a:ext cx="125730" cy="1998980"/>
          </a:xfrm>
          <a:custGeom>
            <a:avLst/>
            <a:gdLst/>
            <a:ahLst/>
            <a:cxnLst/>
            <a:rect l="l" t="t" r="r" b="b"/>
            <a:pathLst>
              <a:path w="125729" h="1998979">
                <a:moveTo>
                  <a:pt x="0" y="0"/>
                </a:moveTo>
                <a:lnTo>
                  <a:pt x="125307" y="0"/>
                </a:lnTo>
                <a:lnTo>
                  <a:pt x="125307" y="1998503"/>
                </a:lnTo>
                <a:lnTo>
                  <a:pt x="0" y="1998503"/>
                </a:lnTo>
              </a:path>
            </a:pathLst>
          </a:custGeom>
          <a:ln w="24627">
            <a:solidFill>
              <a:srgbClr val="000000"/>
            </a:solidFill>
          </a:ln>
        </p:spPr>
        <p:txBody>
          <a:bodyPr wrap="square" lIns="0" tIns="0" rIns="0" bIns="0" rtlCol="0"/>
          <a:lstStyle/>
          <a:p>
            <a:endParaRPr/>
          </a:p>
        </p:txBody>
      </p:sp>
      <p:sp>
        <p:nvSpPr>
          <p:cNvPr id="23" name="object 23"/>
          <p:cNvSpPr txBox="1"/>
          <p:nvPr/>
        </p:nvSpPr>
        <p:spPr>
          <a:xfrm>
            <a:off x="4276438" y="2760464"/>
            <a:ext cx="527050" cy="318770"/>
          </a:xfrm>
          <a:prstGeom prst="rect">
            <a:avLst/>
          </a:prstGeom>
        </p:spPr>
        <p:txBody>
          <a:bodyPr vert="horz" wrap="square" lIns="0" tIns="15240" rIns="0" bIns="0" rtlCol="0">
            <a:spAutoFit/>
          </a:bodyPr>
          <a:lstStyle/>
          <a:p>
            <a:pPr marL="38100">
              <a:lnSpc>
                <a:spcPct val="100000"/>
              </a:lnSpc>
              <a:spcBef>
                <a:spcPts val="120"/>
              </a:spcBef>
            </a:pPr>
            <a:r>
              <a:rPr sz="1900" spc="-25" dirty="0">
                <a:latin typeface="Arial"/>
                <a:cs typeface="Arial"/>
              </a:rPr>
              <a:t>NH</a:t>
            </a:r>
            <a:r>
              <a:rPr sz="2250" spc="-37" baseline="-11111" dirty="0">
                <a:latin typeface="Arial"/>
                <a:cs typeface="Arial"/>
              </a:rPr>
              <a:t>3</a:t>
            </a:r>
            <a:endParaRPr sz="2250" baseline="-11111">
              <a:latin typeface="Arial"/>
              <a:cs typeface="Arial"/>
            </a:endParaRPr>
          </a:p>
        </p:txBody>
      </p:sp>
      <p:sp>
        <p:nvSpPr>
          <p:cNvPr id="24" name="object 24"/>
          <p:cNvSpPr txBox="1"/>
          <p:nvPr/>
        </p:nvSpPr>
        <p:spPr>
          <a:xfrm>
            <a:off x="4231271" y="3467372"/>
            <a:ext cx="327660" cy="318770"/>
          </a:xfrm>
          <a:prstGeom prst="rect">
            <a:avLst/>
          </a:prstGeom>
        </p:spPr>
        <p:txBody>
          <a:bodyPr vert="horz" wrap="square" lIns="0" tIns="15240" rIns="0" bIns="0" rtlCol="0">
            <a:spAutoFit/>
          </a:bodyPr>
          <a:lstStyle/>
          <a:p>
            <a:pPr marL="12700">
              <a:lnSpc>
                <a:spcPct val="100000"/>
              </a:lnSpc>
              <a:spcBef>
                <a:spcPts val="120"/>
              </a:spcBef>
            </a:pPr>
            <a:r>
              <a:rPr sz="1900" spc="-25" dirty="0">
                <a:latin typeface="Arial"/>
                <a:cs typeface="Arial"/>
              </a:rPr>
              <a:t>Co</a:t>
            </a:r>
            <a:endParaRPr sz="1900">
              <a:latin typeface="Arial"/>
              <a:cs typeface="Arial"/>
            </a:endParaRPr>
          </a:p>
        </p:txBody>
      </p:sp>
      <p:sp>
        <p:nvSpPr>
          <p:cNvPr id="25" name="object 25"/>
          <p:cNvSpPr txBox="1"/>
          <p:nvPr/>
        </p:nvSpPr>
        <p:spPr>
          <a:xfrm>
            <a:off x="4209986" y="4222889"/>
            <a:ext cx="671195" cy="318770"/>
          </a:xfrm>
          <a:prstGeom prst="rect">
            <a:avLst/>
          </a:prstGeom>
        </p:spPr>
        <p:txBody>
          <a:bodyPr vert="horz" wrap="square" lIns="0" tIns="15240" rIns="0" bIns="0" rtlCol="0">
            <a:spAutoFit/>
          </a:bodyPr>
          <a:lstStyle/>
          <a:p>
            <a:pPr marL="104139">
              <a:lnSpc>
                <a:spcPct val="100000"/>
              </a:lnSpc>
              <a:spcBef>
                <a:spcPts val="120"/>
              </a:spcBef>
            </a:pPr>
            <a:r>
              <a:rPr sz="1900" spc="-25" dirty="0">
                <a:latin typeface="Arial"/>
                <a:cs typeface="Arial"/>
              </a:rPr>
              <a:t>NH</a:t>
            </a:r>
            <a:r>
              <a:rPr sz="2250" spc="-37" baseline="-11111" dirty="0">
                <a:latin typeface="Arial"/>
                <a:cs typeface="Arial"/>
              </a:rPr>
              <a:t>3</a:t>
            </a:r>
            <a:endParaRPr sz="2250" baseline="-11111">
              <a:latin typeface="Arial"/>
              <a:cs typeface="Arial"/>
            </a:endParaRPr>
          </a:p>
        </p:txBody>
      </p:sp>
      <p:sp>
        <p:nvSpPr>
          <p:cNvPr id="26" name="object 26"/>
          <p:cNvSpPr txBox="1"/>
          <p:nvPr/>
        </p:nvSpPr>
        <p:spPr>
          <a:xfrm>
            <a:off x="4973632" y="3111473"/>
            <a:ext cx="530860" cy="921385"/>
          </a:xfrm>
          <a:prstGeom prst="rect">
            <a:avLst/>
          </a:prstGeom>
        </p:spPr>
        <p:txBody>
          <a:bodyPr vert="horz" wrap="square" lIns="0" tIns="170180" rIns="0" bIns="0" rtlCol="0">
            <a:spAutoFit/>
          </a:bodyPr>
          <a:lstStyle/>
          <a:p>
            <a:pPr marL="38100">
              <a:lnSpc>
                <a:spcPct val="100000"/>
              </a:lnSpc>
              <a:spcBef>
                <a:spcPts val="1340"/>
              </a:spcBef>
            </a:pPr>
            <a:r>
              <a:rPr sz="1900" spc="-25" dirty="0">
                <a:latin typeface="Arial"/>
                <a:cs typeface="Arial"/>
              </a:rPr>
              <a:t>NH</a:t>
            </a:r>
            <a:r>
              <a:rPr sz="2250" spc="-37" baseline="-11111" dirty="0">
                <a:latin typeface="Arial"/>
                <a:cs typeface="Arial"/>
              </a:rPr>
              <a:t>3</a:t>
            </a:r>
            <a:endParaRPr sz="2250" baseline="-11111">
              <a:latin typeface="Arial"/>
              <a:cs typeface="Arial"/>
            </a:endParaRPr>
          </a:p>
          <a:p>
            <a:pPr marL="41275">
              <a:lnSpc>
                <a:spcPct val="100000"/>
              </a:lnSpc>
              <a:spcBef>
                <a:spcPts val="1245"/>
              </a:spcBef>
            </a:pPr>
            <a:r>
              <a:rPr sz="1900" spc="-25" dirty="0">
                <a:latin typeface="Arial"/>
                <a:cs typeface="Arial"/>
              </a:rPr>
              <a:t>NH</a:t>
            </a:r>
            <a:r>
              <a:rPr sz="2250" spc="-37" baseline="-11111" dirty="0">
                <a:latin typeface="Arial"/>
                <a:cs typeface="Arial"/>
              </a:rPr>
              <a:t>3</a:t>
            </a:r>
            <a:endParaRPr sz="2250" baseline="-11111">
              <a:latin typeface="Arial"/>
              <a:cs typeface="Arial"/>
            </a:endParaRPr>
          </a:p>
        </p:txBody>
      </p:sp>
      <p:sp>
        <p:nvSpPr>
          <p:cNvPr id="27" name="object 27"/>
          <p:cNvSpPr txBox="1"/>
          <p:nvPr/>
        </p:nvSpPr>
        <p:spPr>
          <a:xfrm>
            <a:off x="3288062" y="3132465"/>
            <a:ext cx="530860" cy="890905"/>
          </a:xfrm>
          <a:prstGeom prst="rect">
            <a:avLst/>
          </a:prstGeom>
        </p:spPr>
        <p:txBody>
          <a:bodyPr vert="horz" wrap="square" lIns="0" tIns="12065" rIns="0" bIns="0" rtlCol="0">
            <a:spAutoFit/>
          </a:bodyPr>
          <a:lstStyle/>
          <a:p>
            <a:pPr marL="38100" marR="30480" indent="3175">
              <a:lnSpc>
                <a:spcPct val="149400"/>
              </a:lnSpc>
              <a:spcBef>
                <a:spcPts val="95"/>
              </a:spcBef>
            </a:pPr>
            <a:r>
              <a:rPr sz="1900" spc="-30" dirty="0">
                <a:latin typeface="Arial"/>
                <a:cs typeface="Arial"/>
              </a:rPr>
              <a:t>H</a:t>
            </a:r>
            <a:r>
              <a:rPr sz="2250" spc="-44" baseline="-11111" dirty="0">
                <a:latin typeface="Arial"/>
                <a:cs typeface="Arial"/>
              </a:rPr>
              <a:t>3</a:t>
            </a:r>
            <a:r>
              <a:rPr sz="2850" spc="-44" baseline="2923" dirty="0">
                <a:latin typeface="Arial"/>
                <a:cs typeface="Arial"/>
              </a:rPr>
              <a:t>N </a:t>
            </a:r>
            <a:r>
              <a:rPr sz="1900" spc="-25" dirty="0">
                <a:latin typeface="Arial"/>
                <a:cs typeface="Arial"/>
              </a:rPr>
              <a:t>H</a:t>
            </a:r>
            <a:r>
              <a:rPr sz="2250" spc="-37" baseline="-11111" dirty="0">
                <a:latin typeface="Arial"/>
                <a:cs typeface="Arial"/>
              </a:rPr>
              <a:t>3</a:t>
            </a:r>
            <a:r>
              <a:rPr sz="2850" spc="-37" baseline="2923" dirty="0">
                <a:latin typeface="Arial"/>
                <a:cs typeface="Arial"/>
              </a:rPr>
              <a:t>N</a:t>
            </a:r>
            <a:endParaRPr sz="2850" baseline="2923">
              <a:latin typeface="Arial"/>
              <a:cs typeface="Arial"/>
            </a:endParaRPr>
          </a:p>
        </p:txBody>
      </p:sp>
      <p:sp>
        <p:nvSpPr>
          <p:cNvPr id="28" name="object 28"/>
          <p:cNvSpPr txBox="1"/>
          <p:nvPr/>
        </p:nvSpPr>
        <p:spPr>
          <a:xfrm>
            <a:off x="5711838" y="2666169"/>
            <a:ext cx="307975" cy="318770"/>
          </a:xfrm>
          <a:prstGeom prst="rect">
            <a:avLst/>
          </a:prstGeom>
        </p:spPr>
        <p:txBody>
          <a:bodyPr vert="horz" wrap="square" lIns="0" tIns="15240" rIns="0" bIns="0" rtlCol="0">
            <a:spAutoFit/>
          </a:bodyPr>
          <a:lstStyle/>
          <a:p>
            <a:pPr marL="12700">
              <a:lnSpc>
                <a:spcPct val="100000"/>
              </a:lnSpc>
              <a:spcBef>
                <a:spcPts val="120"/>
              </a:spcBef>
            </a:pPr>
            <a:r>
              <a:rPr sz="1900" spc="-25" dirty="0">
                <a:latin typeface="Arial"/>
                <a:cs typeface="Arial"/>
              </a:rPr>
              <a:t>3+</a:t>
            </a:r>
            <a:endParaRPr sz="1900">
              <a:latin typeface="Arial"/>
              <a:cs typeface="Arial"/>
            </a:endParaRPr>
          </a:p>
        </p:txBody>
      </p:sp>
      <p:sp>
        <p:nvSpPr>
          <p:cNvPr id="29" name="object 29"/>
          <p:cNvSpPr txBox="1"/>
          <p:nvPr/>
        </p:nvSpPr>
        <p:spPr>
          <a:xfrm>
            <a:off x="5845428" y="3411092"/>
            <a:ext cx="1824989" cy="330835"/>
          </a:xfrm>
          <a:prstGeom prst="rect">
            <a:avLst/>
          </a:prstGeom>
        </p:spPr>
        <p:txBody>
          <a:bodyPr vert="horz" wrap="square" lIns="0" tIns="13335" rIns="0" bIns="0" rtlCol="0">
            <a:spAutoFit/>
          </a:bodyPr>
          <a:lstStyle/>
          <a:p>
            <a:pPr marL="38100">
              <a:lnSpc>
                <a:spcPct val="100000"/>
              </a:lnSpc>
              <a:spcBef>
                <a:spcPts val="105"/>
              </a:spcBef>
            </a:pPr>
            <a:r>
              <a:rPr sz="3000" baseline="-5555" dirty="0">
                <a:latin typeface="Arial"/>
                <a:cs typeface="Arial"/>
              </a:rPr>
              <a:t>3Cl</a:t>
            </a:r>
            <a:r>
              <a:rPr sz="1950" baseline="17094" dirty="0">
                <a:latin typeface="Arial"/>
                <a:cs typeface="Arial"/>
              </a:rPr>
              <a:t>–</a:t>
            </a:r>
            <a:r>
              <a:rPr sz="1950" spc="532" baseline="17094" dirty="0">
                <a:latin typeface="Arial"/>
                <a:cs typeface="Arial"/>
              </a:rPr>
              <a:t> </a:t>
            </a:r>
            <a:r>
              <a:rPr sz="1600" b="1" spc="-10" dirty="0">
                <a:solidFill>
                  <a:srgbClr val="FF0000"/>
                </a:solidFill>
                <a:latin typeface="Arial"/>
                <a:cs typeface="Arial"/>
              </a:rPr>
              <a:t>(counterion)</a:t>
            </a:r>
            <a:endParaRPr sz="1600">
              <a:latin typeface="Arial"/>
              <a:cs typeface="Arial"/>
            </a:endParaRPr>
          </a:p>
        </p:txBody>
      </p:sp>
      <p:sp>
        <p:nvSpPr>
          <p:cNvPr id="30" name="object 30"/>
          <p:cNvSpPr/>
          <p:nvPr/>
        </p:nvSpPr>
        <p:spPr>
          <a:xfrm>
            <a:off x="2875513" y="5203157"/>
            <a:ext cx="315595" cy="323215"/>
          </a:xfrm>
          <a:custGeom>
            <a:avLst/>
            <a:gdLst/>
            <a:ahLst/>
            <a:cxnLst/>
            <a:rect l="l" t="t" r="r" b="b"/>
            <a:pathLst>
              <a:path w="315594" h="323214">
                <a:moveTo>
                  <a:pt x="18220" y="0"/>
                </a:moveTo>
                <a:lnTo>
                  <a:pt x="0" y="18260"/>
                </a:lnTo>
                <a:lnTo>
                  <a:pt x="299309" y="322885"/>
                </a:lnTo>
                <a:lnTo>
                  <a:pt x="315351" y="304636"/>
                </a:lnTo>
                <a:lnTo>
                  <a:pt x="18220" y="0"/>
                </a:lnTo>
                <a:close/>
              </a:path>
            </a:pathLst>
          </a:custGeom>
          <a:solidFill>
            <a:srgbClr val="000000"/>
          </a:solidFill>
        </p:spPr>
        <p:txBody>
          <a:bodyPr wrap="square" lIns="0" tIns="0" rIns="0" bIns="0" rtlCol="0"/>
          <a:lstStyle/>
          <a:p>
            <a:endParaRPr/>
          </a:p>
        </p:txBody>
      </p:sp>
      <p:grpSp>
        <p:nvGrpSpPr>
          <p:cNvPr id="31" name="object 31"/>
          <p:cNvGrpSpPr/>
          <p:nvPr/>
        </p:nvGrpSpPr>
        <p:grpSpPr>
          <a:xfrm>
            <a:off x="2741765" y="5698775"/>
            <a:ext cx="480695" cy="484505"/>
            <a:chOff x="2741765" y="5698775"/>
            <a:chExt cx="480695" cy="484505"/>
          </a:xfrm>
        </p:grpSpPr>
        <p:sp>
          <p:nvSpPr>
            <p:cNvPr id="32" name="object 32"/>
            <p:cNvSpPr/>
            <p:nvPr/>
          </p:nvSpPr>
          <p:spPr>
            <a:xfrm>
              <a:off x="2943747" y="5769067"/>
              <a:ext cx="278765" cy="414020"/>
            </a:xfrm>
            <a:custGeom>
              <a:avLst/>
              <a:gdLst/>
              <a:ahLst/>
              <a:cxnLst/>
              <a:rect l="l" t="t" r="r" b="b"/>
              <a:pathLst>
                <a:path w="278764" h="414020">
                  <a:moveTo>
                    <a:pt x="258261" y="0"/>
                  </a:moveTo>
                  <a:lnTo>
                    <a:pt x="0" y="343265"/>
                  </a:lnTo>
                  <a:lnTo>
                    <a:pt x="129130" y="413827"/>
                  </a:lnTo>
                  <a:lnTo>
                    <a:pt x="278650" y="11441"/>
                  </a:lnTo>
                  <a:lnTo>
                    <a:pt x="258261" y="0"/>
                  </a:lnTo>
                  <a:close/>
                </a:path>
              </a:pathLst>
            </a:custGeom>
            <a:solidFill>
              <a:srgbClr val="000000"/>
            </a:solidFill>
          </p:spPr>
          <p:txBody>
            <a:bodyPr wrap="square" lIns="0" tIns="0" rIns="0" bIns="0" rtlCol="0"/>
            <a:lstStyle/>
            <a:p>
              <a:endParaRPr/>
            </a:p>
          </p:txBody>
        </p:sp>
        <p:pic>
          <p:nvPicPr>
            <p:cNvPr id="33" name="object 33"/>
            <p:cNvPicPr/>
            <p:nvPr/>
          </p:nvPicPr>
          <p:blipFill>
            <a:blip r:embed="rId4" cstate="print"/>
            <a:stretch>
              <a:fillRect/>
            </a:stretch>
          </p:blipFill>
          <p:spPr>
            <a:xfrm>
              <a:off x="2741765" y="5698775"/>
              <a:ext cx="433057" cy="336186"/>
            </a:xfrm>
            <a:prstGeom prst="rect">
              <a:avLst/>
            </a:prstGeom>
          </p:spPr>
        </p:pic>
      </p:grpSp>
      <p:sp>
        <p:nvSpPr>
          <p:cNvPr id="34" name="object 34"/>
          <p:cNvSpPr/>
          <p:nvPr/>
        </p:nvSpPr>
        <p:spPr>
          <a:xfrm>
            <a:off x="3412965" y="5689509"/>
            <a:ext cx="45720" cy="45720"/>
          </a:xfrm>
          <a:custGeom>
            <a:avLst/>
            <a:gdLst/>
            <a:ahLst/>
            <a:cxnLst/>
            <a:rect l="l" t="t" r="r" b="b"/>
            <a:pathLst>
              <a:path w="45720" h="45720">
                <a:moveTo>
                  <a:pt x="22557" y="0"/>
                </a:moveTo>
                <a:lnTo>
                  <a:pt x="13298" y="1660"/>
                </a:lnTo>
                <a:lnTo>
                  <a:pt x="6181" y="6334"/>
                </a:lnTo>
                <a:lnTo>
                  <a:pt x="1613" y="13562"/>
                </a:lnTo>
                <a:lnTo>
                  <a:pt x="0" y="22882"/>
                </a:lnTo>
                <a:lnTo>
                  <a:pt x="1613" y="32164"/>
                </a:lnTo>
                <a:lnTo>
                  <a:pt x="6181" y="39298"/>
                </a:lnTo>
                <a:lnTo>
                  <a:pt x="13298" y="43877"/>
                </a:lnTo>
                <a:lnTo>
                  <a:pt x="22557" y="45493"/>
                </a:lnTo>
                <a:lnTo>
                  <a:pt x="31860" y="43877"/>
                </a:lnTo>
                <a:lnTo>
                  <a:pt x="39073" y="39298"/>
                </a:lnTo>
                <a:lnTo>
                  <a:pt x="43738" y="32164"/>
                </a:lnTo>
                <a:lnTo>
                  <a:pt x="45395" y="22882"/>
                </a:lnTo>
                <a:lnTo>
                  <a:pt x="43738" y="13562"/>
                </a:lnTo>
                <a:lnTo>
                  <a:pt x="39073" y="6334"/>
                </a:lnTo>
                <a:lnTo>
                  <a:pt x="31860" y="1660"/>
                </a:lnTo>
                <a:lnTo>
                  <a:pt x="22557" y="0"/>
                </a:lnTo>
                <a:close/>
              </a:path>
            </a:pathLst>
          </a:custGeom>
          <a:solidFill>
            <a:srgbClr val="000000"/>
          </a:solidFill>
        </p:spPr>
        <p:txBody>
          <a:bodyPr wrap="square" lIns="0" tIns="0" rIns="0" bIns="0" rtlCol="0"/>
          <a:lstStyle/>
          <a:p>
            <a:endParaRPr/>
          </a:p>
        </p:txBody>
      </p:sp>
      <p:sp>
        <p:nvSpPr>
          <p:cNvPr id="35" name="object 35"/>
          <p:cNvSpPr/>
          <p:nvPr/>
        </p:nvSpPr>
        <p:spPr>
          <a:xfrm>
            <a:off x="3412965" y="5564458"/>
            <a:ext cx="45720" cy="45720"/>
          </a:xfrm>
          <a:custGeom>
            <a:avLst/>
            <a:gdLst/>
            <a:ahLst/>
            <a:cxnLst/>
            <a:rect l="l" t="t" r="r" b="b"/>
            <a:pathLst>
              <a:path w="45720" h="45720">
                <a:moveTo>
                  <a:pt x="22557" y="0"/>
                </a:moveTo>
                <a:lnTo>
                  <a:pt x="13298" y="1660"/>
                </a:lnTo>
                <a:lnTo>
                  <a:pt x="6181" y="6334"/>
                </a:lnTo>
                <a:lnTo>
                  <a:pt x="1613" y="13562"/>
                </a:lnTo>
                <a:lnTo>
                  <a:pt x="0" y="22882"/>
                </a:lnTo>
                <a:lnTo>
                  <a:pt x="1613" y="32164"/>
                </a:lnTo>
                <a:lnTo>
                  <a:pt x="6181" y="39298"/>
                </a:lnTo>
                <a:lnTo>
                  <a:pt x="13298" y="43877"/>
                </a:lnTo>
                <a:lnTo>
                  <a:pt x="22557" y="45493"/>
                </a:lnTo>
                <a:lnTo>
                  <a:pt x="31860" y="43877"/>
                </a:lnTo>
                <a:lnTo>
                  <a:pt x="39073" y="39298"/>
                </a:lnTo>
                <a:lnTo>
                  <a:pt x="43738" y="32164"/>
                </a:lnTo>
                <a:lnTo>
                  <a:pt x="45395" y="22882"/>
                </a:lnTo>
                <a:lnTo>
                  <a:pt x="43738" y="13562"/>
                </a:lnTo>
                <a:lnTo>
                  <a:pt x="39073" y="6334"/>
                </a:lnTo>
                <a:lnTo>
                  <a:pt x="31860" y="1660"/>
                </a:lnTo>
                <a:lnTo>
                  <a:pt x="22557" y="0"/>
                </a:lnTo>
                <a:close/>
              </a:path>
            </a:pathLst>
          </a:custGeom>
          <a:solidFill>
            <a:srgbClr val="000000"/>
          </a:solidFill>
        </p:spPr>
        <p:txBody>
          <a:bodyPr wrap="square" lIns="0" tIns="0" rIns="0" bIns="0" rtlCol="0"/>
          <a:lstStyle/>
          <a:p>
            <a:endParaRPr/>
          </a:p>
        </p:txBody>
      </p:sp>
      <p:sp>
        <p:nvSpPr>
          <p:cNvPr id="36" name="object 36"/>
          <p:cNvSpPr txBox="1"/>
          <p:nvPr/>
        </p:nvSpPr>
        <p:spPr>
          <a:xfrm>
            <a:off x="2667900" y="4928936"/>
            <a:ext cx="205740" cy="325755"/>
          </a:xfrm>
          <a:prstGeom prst="rect">
            <a:avLst/>
          </a:prstGeom>
        </p:spPr>
        <p:txBody>
          <a:bodyPr vert="horz" wrap="square" lIns="0" tIns="15240" rIns="0" bIns="0" rtlCol="0">
            <a:spAutoFit/>
          </a:bodyPr>
          <a:lstStyle/>
          <a:p>
            <a:pPr marL="12700">
              <a:lnSpc>
                <a:spcPct val="100000"/>
              </a:lnSpc>
              <a:spcBef>
                <a:spcPts val="120"/>
              </a:spcBef>
            </a:pPr>
            <a:r>
              <a:rPr sz="1950" spc="-50" dirty="0">
                <a:latin typeface="Arial"/>
                <a:cs typeface="Arial"/>
              </a:rPr>
              <a:t>H</a:t>
            </a:r>
            <a:endParaRPr sz="1950">
              <a:latin typeface="Arial"/>
              <a:cs typeface="Arial"/>
            </a:endParaRPr>
          </a:p>
        </p:txBody>
      </p:sp>
      <p:sp>
        <p:nvSpPr>
          <p:cNvPr id="37" name="object 37"/>
          <p:cNvSpPr txBox="1"/>
          <p:nvPr/>
        </p:nvSpPr>
        <p:spPr>
          <a:xfrm>
            <a:off x="3189308" y="5463182"/>
            <a:ext cx="205740" cy="325755"/>
          </a:xfrm>
          <a:prstGeom prst="rect">
            <a:avLst/>
          </a:prstGeom>
        </p:spPr>
        <p:txBody>
          <a:bodyPr vert="horz" wrap="square" lIns="0" tIns="15240" rIns="0" bIns="0" rtlCol="0">
            <a:spAutoFit/>
          </a:bodyPr>
          <a:lstStyle/>
          <a:p>
            <a:pPr marL="12700">
              <a:lnSpc>
                <a:spcPct val="100000"/>
              </a:lnSpc>
              <a:spcBef>
                <a:spcPts val="120"/>
              </a:spcBef>
            </a:pPr>
            <a:r>
              <a:rPr sz="1950" spc="-50" dirty="0">
                <a:latin typeface="Arial"/>
                <a:cs typeface="Arial"/>
              </a:rPr>
              <a:t>N</a:t>
            </a:r>
            <a:endParaRPr sz="1950">
              <a:latin typeface="Arial"/>
              <a:cs typeface="Arial"/>
            </a:endParaRPr>
          </a:p>
        </p:txBody>
      </p:sp>
      <p:sp>
        <p:nvSpPr>
          <p:cNvPr id="38" name="object 38"/>
          <p:cNvSpPr txBox="1"/>
          <p:nvPr/>
        </p:nvSpPr>
        <p:spPr>
          <a:xfrm>
            <a:off x="2568132" y="5876740"/>
            <a:ext cx="471170" cy="566420"/>
          </a:xfrm>
          <a:prstGeom prst="rect">
            <a:avLst/>
          </a:prstGeom>
        </p:spPr>
        <p:txBody>
          <a:bodyPr vert="horz" wrap="square" lIns="0" tIns="15240" rIns="0" bIns="0" rtlCol="0">
            <a:spAutoFit/>
          </a:bodyPr>
          <a:lstStyle/>
          <a:p>
            <a:pPr marL="12700">
              <a:lnSpc>
                <a:spcPts val="2120"/>
              </a:lnSpc>
              <a:spcBef>
                <a:spcPts val="120"/>
              </a:spcBef>
            </a:pPr>
            <a:r>
              <a:rPr sz="1950" spc="-50" dirty="0">
                <a:latin typeface="Arial"/>
                <a:cs typeface="Arial"/>
              </a:rPr>
              <a:t>H</a:t>
            </a:r>
            <a:endParaRPr sz="1950">
              <a:latin typeface="Arial"/>
              <a:cs typeface="Arial"/>
            </a:endParaRPr>
          </a:p>
          <a:p>
            <a:pPr marL="277495">
              <a:lnSpc>
                <a:spcPts val="2120"/>
              </a:lnSpc>
            </a:pPr>
            <a:r>
              <a:rPr sz="1950" spc="-50" dirty="0">
                <a:latin typeface="Arial"/>
                <a:cs typeface="Arial"/>
              </a:rPr>
              <a:t>H</a:t>
            </a:r>
            <a:endParaRPr sz="1950">
              <a:latin typeface="Arial"/>
              <a:cs typeface="Arial"/>
            </a:endParaRPr>
          </a:p>
        </p:txBody>
      </p:sp>
      <p:grpSp>
        <p:nvGrpSpPr>
          <p:cNvPr id="39" name="object 39"/>
          <p:cNvGrpSpPr/>
          <p:nvPr/>
        </p:nvGrpSpPr>
        <p:grpSpPr>
          <a:xfrm>
            <a:off x="3520440" y="5585459"/>
            <a:ext cx="341630" cy="464820"/>
            <a:chOff x="3520440" y="5585459"/>
            <a:chExt cx="341630" cy="464820"/>
          </a:xfrm>
        </p:grpSpPr>
        <p:sp>
          <p:nvSpPr>
            <p:cNvPr id="40" name="object 40"/>
            <p:cNvSpPr/>
            <p:nvPr/>
          </p:nvSpPr>
          <p:spPr>
            <a:xfrm>
              <a:off x="3520440" y="5585459"/>
              <a:ext cx="341630" cy="76200"/>
            </a:xfrm>
            <a:custGeom>
              <a:avLst/>
              <a:gdLst/>
              <a:ahLst/>
              <a:cxnLst/>
              <a:rect l="l" t="t" r="r" b="b"/>
              <a:pathLst>
                <a:path w="341629" h="76200">
                  <a:moveTo>
                    <a:pt x="290575" y="38099"/>
                  </a:moveTo>
                  <a:lnTo>
                    <a:pt x="265175" y="76199"/>
                  </a:lnTo>
                  <a:lnTo>
                    <a:pt x="328675" y="44449"/>
                  </a:lnTo>
                  <a:lnTo>
                    <a:pt x="290575" y="44449"/>
                  </a:lnTo>
                  <a:lnTo>
                    <a:pt x="290575" y="38099"/>
                  </a:lnTo>
                  <a:close/>
                </a:path>
                <a:path w="341629" h="76200">
                  <a:moveTo>
                    <a:pt x="286342" y="31749"/>
                  </a:moveTo>
                  <a:lnTo>
                    <a:pt x="0" y="31749"/>
                  </a:lnTo>
                  <a:lnTo>
                    <a:pt x="0" y="44449"/>
                  </a:lnTo>
                  <a:lnTo>
                    <a:pt x="286342" y="44449"/>
                  </a:lnTo>
                  <a:lnTo>
                    <a:pt x="290575" y="38099"/>
                  </a:lnTo>
                  <a:lnTo>
                    <a:pt x="286342" y="31749"/>
                  </a:lnTo>
                  <a:close/>
                </a:path>
                <a:path w="341629" h="76200">
                  <a:moveTo>
                    <a:pt x="328675" y="31749"/>
                  </a:moveTo>
                  <a:lnTo>
                    <a:pt x="290575" y="31749"/>
                  </a:lnTo>
                  <a:lnTo>
                    <a:pt x="290575" y="44449"/>
                  </a:lnTo>
                  <a:lnTo>
                    <a:pt x="328675" y="44449"/>
                  </a:lnTo>
                  <a:lnTo>
                    <a:pt x="341375" y="38099"/>
                  </a:lnTo>
                  <a:lnTo>
                    <a:pt x="328675" y="31749"/>
                  </a:lnTo>
                  <a:close/>
                </a:path>
                <a:path w="341629" h="76200">
                  <a:moveTo>
                    <a:pt x="265175" y="0"/>
                  </a:moveTo>
                  <a:lnTo>
                    <a:pt x="290575" y="38099"/>
                  </a:lnTo>
                  <a:lnTo>
                    <a:pt x="290575" y="31749"/>
                  </a:lnTo>
                  <a:lnTo>
                    <a:pt x="328675" y="31749"/>
                  </a:lnTo>
                  <a:lnTo>
                    <a:pt x="265175" y="0"/>
                  </a:lnTo>
                  <a:close/>
                </a:path>
              </a:pathLst>
            </a:custGeom>
            <a:solidFill>
              <a:srgbClr val="000000"/>
            </a:solidFill>
          </p:spPr>
          <p:txBody>
            <a:bodyPr wrap="square" lIns="0" tIns="0" rIns="0" bIns="0" rtlCol="0"/>
            <a:lstStyle/>
            <a:p>
              <a:endParaRPr/>
            </a:p>
          </p:txBody>
        </p:sp>
        <p:sp>
          <p:nvSpPr>
            <p:cNvPr id="41" name="object 41"/>
            <p:cNvSpPr/>
            <p:nvPr/>
          </p:nvSpPr>
          <p:spPr>
            <a:xfrm>
              <a:off x="3642487" y="5690615"/>
              <a:ext cx="172085" cy="359410"/>
            </a:xfrm>
            <a:custGeom>
              <a:avLst/>
              <a:gdLst/>
              <a:ahLst/>
              <a:cxnLst/>
              <a:rect l="l" t="t" r="r" b="b"/>
              <a:pathLst>
                <a:path w="172085" h="359410">
                  <a:moveTo>
                    <a:pt x="24050" y="46210"/>
                  </a:moveTo>
                  <a:lnTo>
                    <a:pt x="20028" y="52649"/>
                  </a:lnTo>
                  <a:lnTo>
                    <a:pt x="160274" y="359257"/>
                  </a:lnTo>
                  <a:lnTo>
                    <a:pt x="171703" y="353974"/>
                  </a:lnTo>
                  <a:lnTo>
                    <a:pt x="31609" y="47422"/>
                  </a:lnTo>
                  <a:lnTo>
                    <a:pt x="24050" y="46210"/>
                  </a:lnTo>
                  <a:close/>
                </a:path>
                <a:path w="172085" h="359410">
                  <a:moveTo>
                    <a:pt x="2921" y="0"/>
                  </a:moveTo>
                  <a:lnTo>
                    <a:pt x="0" y="85140"/>
                  </a:lnTo>
                  <a:lnTo>
                    <a:pt x="20028" y="52649"/>
                  </a:lnTo>
                  <a:lnTo>
                    <a:pt x="18287" y="48844"/>
                  </a:lnTo>
                  <a:lnTo>
                    <a:pt x="29845" y="43561"/>
                  </a:lnTo>
                  <a:lnTo>
                    <a:pt x="56945" y="43561"/>
                  </a:lnTo>
                  <a:lnTo>
                    <a:pt x="2921" y="0"/>
                  </a:lnTo>
                  <a:close/>
                </a:path>
                <a:path w="172085" h="359410">
                  <a:moveTo>
                    <a:pt x="56945" y="43561"/>
                  </a:moveTo>
                  <a:lnTo>
                    <a:pt x="29845" y="43561"/>
                  </a:lnTo>
                  <a:lnTo>
                    <a:pt x="31609" y="47422"/>
                  </a:lnTo>
                  <a:lnTo>
                    <a:pt x="69214" y="53454"/>
                  </a:lnTo>
                  <a:lnTo>
                    <a:pt x="56945" y="43561"/>
                  </a:lnTo>
                  <a:close/>
                </a:path>
                <a:path w="172085" h="359410">
                  <a:moveTo>
                    <a:pt x="23978" y="46243"/>
                  </a:moveTo>
                  <a:lnTo>
                    <a:pt x="18287" y="48844"/>
                  </a:lnTo>
                  <a:lnTo>
                    <a:pt x="20028" y="52649"/>
                  </a:lnTo>
                  <a:lnTo>
                    <a:pt x="23978" y="46243"/>
                  </a:lnTo>
                  <a:close/>
                </a:path>
                <a:path w="172085" h="359410">
                  <a:moveTo>
                    <a:pt x="29845" y="43561"/>
                  </a:moveTo>
                  <a:lnTo>
                    <a:pt x="24050" y="46210"/>
                  </a:lnTo>
                  <a:lnTo>
                    <a:pt x="31609" y="47422"/>
                  </a:lnTo>
                  <a:lnTo>
                    <a:pt x="29845" y="43561"/>
                  </a:lnTo>
                  <a:close/>
                </a:path>
              </a:pathLst>
            </a:custGeom>
            <a:solidFill>
              <a:srgbClr val="FF0000"/>
            </a:solidFill>
          </p:spPr>
          <p:txBody>
            <a:bodyPr wrap="square" lIns="0" tIns="0" rIns="0" bIns="0" rtlCol="0"/>
            <a:lstStyle/>
            <a:p>
              <a:endParaRPr/>
            </a:p>
          </p:txBody>
        </p:sp>
      </p:grpSp>
      <p:sp>
        <p:nvSpPr>
          <p:cNvPr id="42" name="object 42"/>
          <p:cNvSpPr txBox="1"/>
          <p:nvPr/>
        </p:nvSpPr>
        <p:spPr>
          <a:xfrm>
            <a:off x="3913123" y="5463641"/>
            <a:ext cx="215900" cy="299720"/>
          </a:xfrm>
          <a:prstGeom prst="rect">
            <a:avLst/>
          </a:prstGeom>
        </p:spPr>
        <p:txBody>
          <a:bodyPr vert="horz" wrap="square" lIns="0" tIns="12700" rIns="0" bIns="0" rtlCol="0">
            <a:spAutoFit/>
          </a:bodyPr>
          <a:lstStyle/>
          <a:p>
            <a:pPr marL="12700">
              <a:lnSpc>
                <a:spcPct val="100000"/>
              </a:lnSpc>
              <a:spcBef>
                <a:spcPts val="100"/>
              </a:spcBef>
            </a:pPr>
            <a:r>
              <a:rPr sz="1800" b="1" spc="-50" dirty="0">
                <a:latin typeface="Arial"/>
                <a:cs typeface="Arial"/>
              </a:rPr>
              <a:t>M</a:t>
            </a:r>
            <a:endParaRPr sz="1800">
              <a:latin typeface="Arial"/>
              <a:cs typeface="Arial"/>
            </a:endParaRPr>
          </a:p>
        </p:txBody>
      </p:sp>
      <p:sp>
        <p:nvSpPr>
          <p:cNvPr id="43" name="object 43"/>
          <p:cNvSpPr/>
          <p:nvPr/>
        </p:nvSpPr>
        <p:spPr>
          <a:xfrm>
            <a:off x="4735067" y="4654296"/>
            <a:ext cx="170180" cy="290195"/>
          </a:xfrm>
          <a:custGeom>
            <a:avLst/>
            <a:gdLst/>
            <a:ahLst/>
            <a:cxnLst/>
            <a:rect l="l" t="t" r="r" b="b"/>
            <a:pathLst>
              <a:path w="170179" h="290195">
                <a:moveTo>
                  <a:pt x="25329" y="44072"/>
                </a:moveTo>
                <a:lnTo>
                  <a:pt x="21900" y="50877"/>
                </a:lnTo>
                <a:lnTo>
                  <a:pt x="159131" y="289686"/>
                </a:lnTo>
                <a:lnTo>
                  <a:pt x="170053" y="283336"/>
                </a:lnTo>
                <a:lnTo>
                  <a:pt x="32978" y="44582"/>
                </a:lnTo>
                <a:lnTo>
                  <a:pt x="25329" y="44072"/>
                </a:lnTo>
                <a:close/>
              </a:path>
              <a:path w="170179" h="290195">
                <a:moveTo>
                  <a:pt x="0" y="0"/>
                </a:moveTo>
                <a:lnTo>
                  <a:pt x="4953" y="85089"/>
                </a:lnTo>
                <a:lnTo>
                  <a:pt x="21900" y="50877"/>
                </a:lnTo>
                <a:lnTo>
                  <a:pt x="19812" y="47243"/>
                </a:lnTo>
                <a:lnTo>
                  <a:pt x="30861" y="40893"/>
                </a:lnTo>
                <a:lnTo>
                  <a:pt x="61616" y="40893"/>
                </a:lnTo>
                <a:lnTo>
                  <a:pt x="0" y="0"/>
                </a:lnTo>
                <a:close/>
              </a:path>
              <a:path w="170179" h="290195">
                <a:moveTo>
                  <a:pt x="25247" y="44120"/>
                </a:moveTo>
                <a:lnTo>
                  <a:pt x="19812" y="47243"/>
                </a:lnTo>
                <a:lnTo>
                  <a:pt x="21900" y="50877"/>
                </a:lnTo>
                <a:lnTo>
                  <a:pt x="25247" y="44120"/>
                </a:lnTo>
                <a:close/>
              </a:path>
              <a:path w="170179" h="290195">
                <a:moveTo>
                  <a:pt x="61616" y="40893"/>
                </a:moveTo>
                <a:lnTo>
                  <a:pt x="30861" y="40893"/>
                </a:lnTo>
                <a:lnTo>
                  <a:pt x="32978" y="44582"/>
                </a:lnTo>
                <a:lnTo>
                  <a:pt x="70993" y="47116"/>
                </a:lnTo>
                <a:lnTo>
                  <a:pt x="61616" y="40893"/>
                </a:lnTo>
                <a:close/>
              </a:path>
              <a:path w="170179" h="290195">
                <a:moveTo>
                  <a:pt x="30861" y="40893"/>
                </a:moveTo>
                <a:lnTo>
                  <a:pt x="25329" y="44072"/>
                </a:lnTo>
                <a:lnTo>
                  <a:pt x="32978" y="44582"/>
                </a:lnTo>
                <a:lnTo>
                  <a:pt x="30861" y="40893"/>
                </a:lnTo>
                <a:close/>
              </a:path>
            </a:pathLst>
          </a:custGeom>
          <a:solidFill>
            <a:srgbClr val="FF0000"/>
          </a:solidFill>
        </p:spPr>
        <p:txBody>
          <a:bodyPr wrap="square" lIns="0" tIns="0" rIns="0" bIns="0" rtlCol="0"/>
          <a:lstStyle/>
          <a:p>
            <a:endParaRPr/>
          </a:p>
        </p:txBody>
      </p:sp>
      <p:sp>
        <p:nvSpPr>
          <p:cNvPr id="44" name="object 44"/>
          <p:cNvSpPr txBox="1"/>
          <p:nvPr/>
        </p:nvSpPr>
        <p:spPr>
          <a:xfrm>
            <a:off x="4940300" y="4836820"/>
            <a:ext cx="2120900" cy="587375"/>
          </a:xfrm>
          <a:prstGeom prst="rect">
            <a:avLst/>
          </a:prstGeom>
        </p:spPr>
        <p:txBody>
          <a:bodyPr vert="horz" wrap="square" lIns="0" tIns="49530" rIns="0" bIns="0" rtlCol="0">
            <a:spAutoFit/>
          </a:bodyPr>
          <a:lstStyle/>
          <a:p>
            <a:pPr marL="12700">
              <a:lnSpc>
                <a:spcPct val="100000"/>
              </a:lnSpc>
              <a:spcBef>
                <a:spcPts val="390"/>
              </a:spcBef>
            </a:pPr>
            <a:r>
              <a:rPr sz="1600" b="1" spc="-10" dirty="0">
                <a:solidFill>
                  <a:srgbClr val="FF0000"/>
                </a:solidFill>
                <a:latin typeface="Arial"/>
                <a:cs typeface="Arial"/>
              </a:rPr>
              <a:t>ligand</a:t>
            </a:r>
            <a:endParaRPr sz="1600">
              <a:latin typeface="Arial"/>
              <a:cs typeface="Arial"/>
            </a:endParaRPr>
          </a:p>
          <a:p>
            <a:pPr marL="20320">
              <a:lnSpc>
                <a:spcPct val="100000"/>
              </a:lnSpc>
              <a:spcBef>
                <a:spcPts val="295"/>
              </a:spcBef>
            </a:pPr>
            <a:r>
              <a:rPr sz="1600" b="1" dirty="0">
                <a:solidFill>
                  <a:srgbClr val="FF0000"/>
                </a:solidFill>
                <a:latin typeface="Arial"/>
                <a:cs typeface="Arial"/>
              </a:rPr>
              <a:t>(coordination</a:t>
            </a:r>
            <a:r>
              <a:rPr sz="1600" b="1" spc="-85" dirty="0">
                <a:solidFill>
                  <a:srgbClr val="FF0000"/>
                </a:solidFill>
                <a:latin typeface="Arial"/>
                <a:cs typeface="Arial"/>
              </a:rPr>
              <a:t> </a:t>
            </a:r>
            <a:r>
              <a:rPr sz="1600" b="1" spc="-10" dirty="0">
                <a:solidFill>
                  <a:srgbClr val="FF0000"/>
                </a:solidFill>
                <a:latin typeface="Arial"/>
                <a:cs typeface="Arial"/>
              </a:rPr>
              <a:t>sphere)</a:t>
            </a:r>
            <a:endParaRPr sz="1600">
              <a:latin typeface="Arial"/>
              <a:cs typeface="Arial"/>
            </a:endParaRPr>
          </a:p>
        </p:txBody>
      </p:sp>
      <p:sp>
        <p:nvSpPr>
          <p:cNvPr id="46" name="object 46"/>
          <p:cNvSpPr txBox="1">
            <a:spLocks noGrp="1"/>
          </p:cNvSpPr>
          <p:nvPr>
            <p:ph type="sldNum" sz="quarter" idx="7"/>
          </p:nvPr>
        </p:nvSpPr>
        <p:spPr>
          <a:prstGeom prst="rect">
            <a:avLst/>
          </a:prstGeom>
        </p:spPr>
        <p:txBody>
          <a:bodyPr vert="horz" wrap="square" lIns="0" tIns="0" rIns="0" bIns="0" rtlCol="0">
            <a:spAutoFit/>
          </a:bodyPr>
          <a:lstStyle/>
          <a:p>
            <a:pPr marL="12700">
              <a:lnSpc>
                <a:spcPts val="1430"/>
              </a:lnSpc>
            </a:pPr>
            <a:r>
              <a:rPr spc="-25" dirty="0"/>
              <a:t>33</a:t>
            </a:r>
          </a:p>
        </p:txBody>
      </p:sp>
      <p:sp>
        <p:nvSpPr>
          <p:cNvPr id="45" name="object 45"/>
          <p:cNvSpPr txBox="1"/>
          <p:nvPr/>
        </p:nvSpPr>
        <p:spPr>
          <a:xfrm>
            <a:off x="3862196" y="5945835"/>
            <a:ext cx="4689475" cy="269240"/>
          </a:xfrm>
          <a:prstGeom prst="rect">
            <a:avLst/>
          </a:prstGeom>
        </p:spPr>
        <p:txBody>
          <a:bodyPr vert="horz" wrap="square" lIns="0" tIns="12065" rIns="0" bIns="0" rtlCol="0">
            <a:spAutoFit/>
          </a:bodyPr>
          <a:lstStyle/>
          <a:p>
            <a:pPr marL="12700">
              <a:lnSpc>
                <a:spcPct val="100000"/>
              </a:lnSpc>
              <a:spcBef>
                <a:spcPts val="95"/>
              </a:spcBef>
            </a:pPr>
            <a:r>
              <a:rPr sz="1600" b="1" dirty="0">
                <a:solidFill>
                  <a:srgbClr val="FF0000"/>
                </a:solidFill>
                <a:latin typeface="Arial"/>
                <a:cs typeface="Arial"/>
              </a:rPr>
              <a:t>N</a:t>
            </a:r>
            <a:r>
              <a:rPr sz="1600" b="1" spc="-40" dirty="0">
                <a:solidFill>
                  <a:srgbClr val="FF0000"/>
                </a:solidFill>
                <a:latin typeface="Arial"/>
                <a:cs typeface="Arial"/>
              </a:rPr>
              <a:t> </a:t>
            </a:r>
            <a:r>
              <a:rPr sz="1600" b="1" dirty="0">
                <a:solidFill>
                  <a:srgbClr val="FF0000"/>
                </a:solidFill>
                <a:latin typeface="Arial"/>
                <a:cs typeface="Arial"/>
              </a:rPr>
              <a:t>forms</a:t>
            </a:r>
            <a:r>
              <a:rPr sz="1600" b="1" spc="-10" dirty="0">
                <a:solidFill>
                  <a:srgbClr val="FF0000"/>
                </a:solidFill>
                <a:latin typeface="Arial"/>
                <a:cs typeface="Arial"/>
              </a:rPr>
              <a:t> </a:t>
            </a:r>
            <a:r>
              <a:rPr sz="1600" b="1" dirty="0">
                <a:solidFill>
                  <a:srgbClr val="FF0000"/>
                </a:solidFill>
                <a:latin typeface="Arial"/>
                <a:cs typeface="Arial"/>
              </a:rPr>
              <a:t>a</a:t>
            </a:r>
            <a:r>
              <a:rPr sz="1600" b="1" spc="-35" dirty="0">
                <a:solidFill>
                  <a:srgbClr val="FF0000"/>
                </a:solidFill>
                <a:latin typeface="Arial"/>
                <a:cs typeface="Arial"/>
              </a:rPr>
              <a:t> </a:t>
            </a:r>
            <a:r>
              <a:rPr sz="1600" b="1" dirty="0">
                <a:solidFill>
                  <a:srgbClr val="FF0000"/>
                </a:solidFill>
                <a:latin typeface="Arial"/>
                <a:cs typeface="Arial"/>
              </a:rPr>
              <a:t>coordinate</a:t>
            </a:r>
            <a:r>
              <a:rPr sz="1600" b="1" spc="-10" dirty="0">
                <a:solidFill>
                  <a:srgbClr val="FF0000"/>
                </a:solidFill>
                <a:latin typeface="Arial"/>
                <a:cs typeface="Arial"/>
              </a:rPr>
              <a:t> </a:t>
            </a:r>
            <a:r>
              <a:rPr sz="1600" b="1" dirty="0">
                <a:solidFill>
                  <a:srgbClr val="FF0000"/>
                </a:solidFill>
                <a:latin typeface="Arial"/>
                <a:cs typeface="Arial"/>
              </a:rPr>
              <a:t>covalent</a:t>
            </a:r>
            <a:r>
              <a:rPr sz="1600" b="1" spc="15" dirty="0">
                <a:solidFill>
                  <a:srgbClr val="FF0000"/>
                </a:solidFill>
                <a:latin typeface="Arial"/>
                <a:cs typeface="Arial"/>
              </a:rPr>
              <a:t> </a:t>
            </a:r>
            <a:r>
              <a:rPr sz="1600" b="1" dirty="0">
                <a:solidFill>
                  <a:srgbClr val="FF0000"/>
                </a:solidFill>
                <a:latin typeface="Arial"/>
                <a:cs typeface="Arial"/>
              </a:rPr>
              <a:t>bond</a:t>
            </a:r>
            <a:r>
              <a:rPr sz="1600" b="1" spc="-25" dirty="0">
                <a:solidFill>
                  <a:srgbClr val="FF0000"/>
                </a:solidFill>
                <a:latin typeface="Arial"/>
                <a:cs typeface="Arial"/>
              </a:rPr>
              <a:t> </a:t>
            </a:r>
            <a:r>
              <a:rPr sz="1600" b="1" dirty="0">
                <a:solidFill>
                  <a:srgbClr val="FF0000"/>
                </a:solidFill>
                <a:latin typeface="Arial"/>
                <a:cs typeface="Arial"/>
              </a:rPr>
              <a:t>to</a:t>
            </a:r>
            <a:r>
              <a:rPr sz="1600" b="1" spc="-40" dirty="0">
                <a:solidFill>
                  <a:srgbClr val="FF0000"/>
                </a:solidFill>
                <a:latin typeface="Arial"/>
                <a:cs typeface="Arial"/>
              </a:rPr>
              <a:t> </a:t>
            </a:r>
            <a:r>
              <a:rPr sz="1600" b="1" dirty="0">
                <a:solidFill>
                  <a:srgbClr val="FF0000"/>
                </a:solidFill>
                <a:latin typeface="Arial"/>
                <a:cs typeface="Arial"/>
              </a:rPr>
              <a:t>the</a:t>
            </a:r>
            <a:r>
              <a:rPr sz="1600" b="1" spc="-15" dirty="0">
                <a:solidFill>
                  <a:srgbClr val="FF0000"/>
                </a:solidFill>
                <a:latin typeface="Arial"/>
                <a:cs typeface="Arial"/>
              </a:rPr>
              <a:t> </a:t>
            </a:r>
            <a:r>
              <a:rPr sz="1600" b="1" spc="-10" dirty="0">
                <a:solidFill>
                  <a:srgbClr val="FF0000"/>
                </a:solidFill>
                <a:latin typeface="Arial"/>
                <a:cs typeface="Arial"/>
              </a:rPr>
              <a:t>metal</a:t>
            </a:r>
            <a:endParaRPr sz="1600">
              <a:latin typeface="Arial"/>
              <a:cs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81000" y="381000"/>
            <a:ext cx="8763000" cy="6248400"/>
          </a:xfrm>
          <a:prstGeom prst="rect">
            <a:avLst/>
          </a:prstGeom>
        </p:spPr>
      </p:pic>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12700">
              <a:lnSpc>
                <a:spcPts val="1430"/>
              </a:lnSpc>
            </a:pPr>
            <a:r>
              <a:rPr spc="-25" dirty="0"/>
              <a:t>34</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65757" y="385699"/>
            <a:ext cx="3810000" cy="696595"/>
          </a:xfrm>
          <a:prstGeom prst="rect">
            <a:avLst/>
          </a:prstGeom>
        </p:spPr>
        <p:txBody>
          <a:bodyPr vert="horz" wrap="square" lIns="0" tIns="13335" rIns="0" bIns="0" rtlCol="0">
            <a:spAutoFit/>
          </a:bodyPr>
          <a:lstStyle/>
          <a:p>
            <a:pPr marL="12700">
              <a:lnSpc>
                <a:spcPct val="100000"/>
              </a:lnSpc>
              <a:spcBef>
                <a:spcPts val="105"/>
              </a:spcBef>
            </a:pPr>
            <a:r>
              <a:rPr spc="-254" dirty="0"/>
              <a:t>W</a:t>
            </a:r>
            <a:r>
              <a:rPr spc="-105" dirty="0"/>
              <a:t>erne</a:t>
            </a:r>
            <a:r>
              <a:rPr spc="90" dirty="0"/>
              <a:t>r</a:t>
            </a:r>
            <a:r>
              <a:rPr spc="-640" dirty="0">
                <a:latin typeface="Komatuna"/>
                <a:cs typeface="Komatuna"/>
              </a:rPr>
              <a:t>’</a:t>
            </a:r>
            <a:r>
              <a:rPr spc="-105" dirty="0"/>
              <a:t>s</a:t>
            </a:r>
            <a:r>
              <a:rPr spc="-60" dirty="0"/>
              <a:t> </a:t>
            </a:r>
            <a:r>
              <a:rPr spc="-10" dirty="0"/>
              <a:t>Theory</a:t>
            </a:r>
          </a:p>
        </p:txBody>
      </p:sp>
      <p:grpSp>
        <p:nvGrpSpPr>
          <p:cNvPr id="3" name="object 3"/>
          <p:cNvGrpSpPr/>
          <p:nvPr/>
        </p:nvGrpSpPr>
        <p:grpSpPr>
          <a:xfrm>
            <a:off x="235407" y="1591436"/>
            <a:ext cx="2518410" cy="4667250"/>
            <a:chOff x="235407" y="1591436"/>
            <a:chExt cx="2518410" cy="4667250"/>
          </a:xfrm>
        </p:grpSpPr>
        <p:pic>
          <p:nvPicPr>
            <p:cNvPr id="4" name="object 4"/>
            <p:cNvPicPr/>
            <p:nvPr/>
          </p:nvPicPr>
          <p:blipFill>
            <a:blip r:embed="rId2" cstate="print"/>
            <a:stretch>
              <a:fillRect/>
            </a:stretch>
          </p:blipFill>
          <p:spPr>
            <a:xfrm>
              <a:off x="235407" y="1600199"/>
              <a:ext cx="2286812" cy="4578096"/>
            </a:xfrm>
            <a:prstGeom prst="rect">
              <a:avLst/>
            </a:prstGeom>
          </p:spPr>
        </p:pic>
        <p:sp>
          <p:nvSpPr>
            <p:cNvPr id="5" name="object 5"/>
            <p:cNvSpPr/>
            <p:nvPr/>
          </p:nvSpPr>
          <p:spPr>
            <a:xfrm>
              <a:off x="457961" y="1600961"/>
              <a:ext cx="2286000" cy="4648200"/>
            </a:xfrm>
            <a:custGeom>
              <a:avLst/>
              <a:gdLst/>
              <a:ahLst/>
              <a:cxnLst/>
              <a:rect l="l" t="t" r="r" b="b"/>
              <a:pathLst>
                <a:path w="2286000" h="4648200">
                  <a:moveTo>
                    <a:pt x="0" y="1066800"/>
                  </a:moveTo>
                  <a:lnTo>
                    <a:pt x="1056" y="1020526"/>
                  </a:lnTo>
                  <a:lnTo>
                    <a:pt x="4195" y="974755"/>
                  </a:lnTo>
                  <a:lnTo>
                    <a:pt x="9375" y="929528"/>
                  </a:lnTo>
                  <a:lnTo>
                    <a:pt x="16553" y="884885"/>
                  </a:lnTo>
                  <a:lnTo>
                    <a:pt x="25685" y="840865"/>
                  </a:lnTo>
                  <a:lnTo>
                    <a:pt x="36729" y="797508"/>
                  </a:lnTo>
                  <a:lnTo>
                    <a:pt x="49643" y="754855"/>
                  </a:lnTo>
                  <a:lnTo>
                    <a:pt x="64382" y="712946"/>
                  </a:lnTo>
                  <a:lnTo>
                    <a:pt x="80905" y="671820"/>
                  </a:lnTo>
                  <a:lnTo>
                    <a:pt x="99168" y="631517"/>
                  </a:lnTo>
                  <a:lnTo>
                    <a:pt x="119128" y="592079"/>
                  </a:lnTo>
                  <a:lnTo>
                    <a:pt x="140743" y="553544"/>
                  </a:lnTo>
                  <a:lnTo>
                    <a:pt x="163970" y="515953"/>
                  </a:lnTo>
                  <a:lnTo>
                    <a:pt x="188766" y="479346"/>
                  </a:lnTo>
                  <a:lnTo>
                    <a:pt x="215087" y="443762"/>
                  </a:lnTo>
                  <a:lnTo>
                    <a:pt x="242892" y="409242"/>
                  </a:lnTo>
                  <a:lnTo>
                    <a:pt x="272136" y="375827"/>
                  </a:lnTo>
                  <a:lnTo>
                    <a:pt x="302778" y="343555"/>
                  </a:lnTo>
                  <a:lnTo>
                    <a:pt x="334775" y="312467"/>
                  </a:lnTo>
                  <a:lnTo>
                    <a:pt x="368082" y="282603"/>
                  </a:lnTo>
                  <a:lnTo>
                    <a:pt x="402659" y="254003"/>
                  </a:lnTo>
                  <a:lnTo>
                    <a:pt x="438461" y="226708"/>
                  </a:lnTo>
                  <a:lnTo>
                    <a:pt x="475446" y="200756"/>
                  </a:lnTo>
                  <a:lnTo>
                    <a:pt x="513571" y="176189"/>
                  </a:lnTo>
                  <a:lnTo>
                    <a:pt x="552793" y="153045"/>
                  </a:lnTo>
                  <a:lnTo>
                    <a:pt x="593069" y="131366"/>
                  </a:lnTo>
                  <a:lnTo>
                    <a:pt x="634357" y="111192"/>
                  </a:lnTo>
                  <a:lnTo>
                    <a:pt x="676613" y="92561"/>
                  </a:lnTo>
                  <a:lnTo>
                    <a:pt x="719794" y="75515"/>
                  </a:lnTo>
                  <a:lnTo>
                    <a:pt x="763858" y="60093"/>
                  </a:lnTo>
                  <a:lnTo>
                    <a:pt x="808762" y="46336"/>
                  </a:lnTo>
                  <a:lnTo>
                    <a:pt x="854463" y="34283"/>
                  </a:lnTo>
                  <a:lnTo>
                    <a:pt x="900917" y="23974"/>
                  </a:lnTo>
                  <a:lnTo>
                    <a:pt x="948083" y="15450"/>
                  </a:lnTo>
                  <a:lnTo>
                    <a:pt x="995917" y="8750"/>
                  </a:lnTo>
                  <a:lnTo>
                    <a:pt x="1044376" y="3915"/>
                  </a:lnTo>
                  <a:lnTo>
                    <a:pt x="1093418" y="985"/>
                  </a:lnTo>
                  <a:lnTo>
                    <a:pt x="1143000" y="0"/>
                  </a:lnTo>
                  <a:lnTo>
                    <a:pt x="1192585" y="985"/>
                  </a:lnTo>
                  <a:lnTo>
                    <a:pt x="1241630" y="3915"/>
                  </a:lnTo>
                  <a:lnTo>
                    <a:pt x="1290092" y="8750"/>
                  </a:lnTo>
                  <a:lnTo>
                    <a:pt x="1337929" y="15450"/>
                  </a:lnTo>
                  <a:lnTo>
                    <a:pt x="1385097" y="23974"/>
                  </a:lnTo>
                  <a:lnTo>
                    <a:pt x="1431553" y="34283"/>
                  </a:lnTo>
                  <a:lnTo>
                    <a:pt x="1477256" y="46336"/>
                  </a:lnTo>
                  <a:lnTo>
                    <a:pt x="1522161" y="60093"/>
                  </a:lnTo>
                  <a:lnTo>
                    <a:pt x="1566226" y="75515"/>
                  </a:lnTo>
                  <a:lnTo>
                    <a:pt x="1609408" y="92561"/>
                  </a:lnTo>
                  <a:lnTo>
                    <a:pt x="1651665" y="111192"/>
                  </a:lnTo>
                  <a:lnTo>
                    <a:pt x="1692952" y="131366"/>
                  </a:lnTo>
                  <a:lnTo>
                    <a:pt x="1733229" y="153045"/>
                  </a:lnTo>
                  <a:lnTo>
                    <a:pt x="1772450" y="176189"/>
                  </a:lnTo>
                  <a:lnTo>
                    <a:pt x="1810575" y="200756"/>
                  </a:lnTo>
                  <a:lnTo>
                    <a:pt x="1847559" y="226708"/>
                  </a:lnTo>
                  <a:lnTo>
                    <a:pt x="1883361" y="254003"/>
                  </a:lnTo>
                  <a:lnTo>
                    <a:pt x="1917937" y="282603"/>
                  </a:lnTo>
                  <a:lnTo>
                    <a:pt x="1951243" y="312467"/>
                  </a:lnTo>
                  <a:lnTo>
                    <a:pt x="1983239" y="343555"/>
                  </a:lnTo>
                  <a:lnTo>
                    <a:pt x="2013879" y="375827"/>
                  </a:lnTo>
                  <a:lnTo>
                    <a:pt x="2043123" y="409242"/>
                  </a:lnTo>
                  <a:lnTo>
                    <a:pt x="2070926" y="443762"/>
                  </a:lnTo>
                  <a:lnTo>
                    <a:pt x="2097246" y="479346"/>
                  </a:lnTo>
                  <a:lnTo>
                    <a:pt x="2122041" y="515953"/>
                  </a:lnTo>
                  <a:lnTo>
                    <a:pt x="2145266" y="553544"/>
                  </a:lnTo>
                  <a:lnTo>
                    <a:pt x="2166880" y="592079"/>
                  </a:lnTo>
                  <a:lnTo>
                    <a:pt x="2186839" y="631517"/>
                  </a:lnTo>
                  <a:lnTo>
                    <a:pt x="2205101" y="671820"/>
                  </a:lnTo>
                  <a:lnTo>
                    <a:pt x="2221622" y="712946"/>
                  </a:lnTo>
                  <a:lnTo>
                    <a:pt x="2236361" y="754855"/>
                  </a:lnTo>
                  <a:lnTo>
                    <a:pt x="2249273" y="797508"/>
                  </a:lnTo>
                  <a:lnTo>
                    <a:pt x="2260316" y="840865"/>
                  </a:lnTo>
                  <a:lnTo>
                    <a:pt x="2269448" y="884885"/>
                  </a:lnTo>
                  <a:lnTo>
                    <a:pt x="2276625" y="929528"/>
                  </a:lnTo>
                  <a:lnTo>
                    <a:pt x="2281804" y="974755"/>
                  </a:lnTo>
                  <a:lnTo>
                    <a:pt x="2284944" y="1020526"/>
                  </a:lnTo>
                  <a:lnTo>
                    <a:pt x="2286000" y="1066800"/>
                  </a:lnTo>
                  <a:lnTo>
                    <a:pt x="2284944" y="1113073"/>
                  </a:lnTo>
                  <a:lnTo>
                    <a:pt x="2281804" y="1158844"/>
                  </a:lnTo>
                  <a:lnTo>
                    <a:pt x="2276625" y="1204071"/>
                  </a:lnTo>
                  <a:lnTo>
                    <a:pt x="2269448" y="1248714"/>
                  </a:lnTo>
                  <a:lnTo>
                    <a:pt x="2260316" y="1292734"/>
                  </a:lnTo>
                  <a:lnTo>
                    <a:pt x="2249273" y="1336091"/>
                  </a:lnTo>
                  <a:lnTo>
                    <a:pt x="2236361" y="1378744"/>
                  </a:lnTo>
                  <a:lnTo>
                    <a:pt x="2221622" y="1420653"/>
                  </a:lnTo>
                  <a:lnTo>
                    <a:pt x="2205101" y="1461779"/>
                  </a:lnTo>
                  <a:lnTo>
                    <a:pt x="2186839" y="1502082"/>
                  </a:lnTo>
                  <a:lnTo>
                    <a:pt x="2166880" y="1541520"/>
                  </a:lnTo>
                  <a:lnTo>
                    <a:pt x="2145266" y="1580055"/>
                  </a:lnTo>
                  <a:lnTo>
                    <a:pt x="2122041" y="1617646"/>
                  </a:lnTo>
                  <a:lnTo>
                    <a:pt x="2097246" y="1654253"/>
                  </a:lnTo>
                  <a:lnTo>
                    <a:pt x="2070926" y="1689837"/>
                  </a:lnTo>
                  <a:lnTo>
                    <a:pt x="2043123" y="1724357"/>
                  </a:lnTo>
                  <a:lnTo>
                    <a:pt x="2013879" y="1757772"/>
                  </a:lnTo>
                  <a:lnTo>
                    <a:pt x="1983239" y="1790044"/>
                  </a:lnTo>
                  <a:lnTo>
                    <a:pt x="1951243" y="1821132"/>
                  </a:lnTo>
                  <a:lnTo>
                    <a:pt x="1917937" y="1850996"/>
                  </a:lnTo>
                  <a:lnTo>
                    <a:pt x="1883361" y="1879596"/>
                  </a:lnTo>
                  <a:lnTo>
                    <a:pt x="1847559" y="1906891"/>
                  </a:lnTo>
                  <a:lnTo>
                    <a:pt x="1810575" y="1932843"/>
                  </a:lnTo>
                  <a:lnTo>
                    <a:pt x="1772450" y="1957410"/>
                  </a:lnTo>
                  <a:lnTo>
                    <a:pt x="1733229" y="1980554"/>
                  </a:lnTo>
                  <a:lnTo>
                    <a:pt x="1692952" y="2002233"/>
                  </a:lnTo>
                  <a:lnTo>
                    <a:pt x="1651665" y="2022407"/>
                  </a:lnTo>
                  <a:lnTo>
                    <a:pt x="1609408" y="2041038"/>
                  </a:lnTo>
                  <a:lnTo>
                    <a:pt x="1566226" y="2058084"/>
                  </a:lnTo>
                  <a:lnTo>
                    <a:pt x="1522161" y="2073506"/>
                  </a:lnTo>
                  <a:lnTo>
                    <a:pt x="1477256" y="2087263"/>
                  </a:lnTo>
                  <a:lnTo>
                    <a:pt x="1431553" y="2099316"/>
                  </a:lnTo>
                  <a:lnTo>
                    <a:pt x="1385097" y="2109625"/>
                  </a:lnTo>
                  <a:lnTo>
                    <a:pt x="1337929" y="2118149"/>
                  </a:lnTo>
                  <a:lnTo>
                    <a:pt x="1290092" y="2124849"/>
                  </a:lnTo>
                  <a:lnTo>
                    <a:pt x="1241630" y="2129684"/>
                  </a:lnTo>
                  <a:lnTo>
                    <a:pt x="1192585" y="2132614"/>
                  </a:lnTo>
                  <a:lnTo>
                    <a:pt x="1143000" y="2133600"/>
                  </a:lnTo>
                  <a:lnTo>
                    <a:pt x="1093418" y="2132614"/>
                  </a:lnTo>
                  <a:lnTo>
                    <a:pt x="1044376" y="2129684"/>
                  </a:lnTo>
                  <a:lnTo>
                    <a:pt x="995917" y="2124849"/>
                  </a:lnTo>
                  <a:lnTo>
                    <a:pt x="948083" y="2118149"/>
                  </a:lnTo>
                  <a:lnTo>
                    <a:pt x="900917" y="2109625"/>
                  </a:lnTo>
                  <a:lnTo>
                    <a:pt x="854463" y="2099316"/>
                  </a:lnTo>
                  <a:lnTo>
                    <a:pt x="808762" y="2087263"/>
                  </a:lnTo>
                  <a:lnTo>
                    <a:pt x="763858" y="2073506"/>
                  </a:lnTo>
                  <a:lnTo>
                    <a:pt x="719794" y="2058084"/>
                  </a:lnTo>
                  <a:lnTo>
                    <a:pt x="676613" y="2041038"/>
                  </a:lnTo>
                  <a:lnTo>
                    <a:pt x="634357" y="2022407"/>
                  </a:lnTo>
                  <a:lnTo>
                    <a:pt x="593069" y="2002233"/>
                  </a:lnTo>
                  <a:lnTo>
                    <a:pt x="552793" y="1980554"/>
                  </a:lnTo>
                  <a:lnTo>
                    <a:pt x="513571" y="1957410"/>
                  </a:lnTo>
                  <a:lnTo>
                    <a:pt x="475446" y="1932843"/>
                  </a:lnTo>
                  <a:lnTo>
                    <a:pt x="438461" y="1906891"/>
                  </a:lnTo>
                  <a:lnTo>
                    <a:pt x="402659" y="1879596"/>
                  </a:lnTo>
                  <a:lnTo>
                    <a:pt x="368082" y="1850996"/>
                  </a:lnTo>
                  <a:lnTo>
                    <a:pt x="334775" y="1821132"/>
                  </a:lnTo>
                  <a:lnTo>
                    <a:pt x="302778" y="1790044"/>
                  </a:lnTo>
                  <a:lnTo>
                    <a:pt x="272136" y="1757772"/>
                  </a:lnTo>
                  <a:lnTo>
                    <a:pt x="242892" y="1724357"/>
                  </a:lnTo>
                  <a:lnTo>
                    <a:pt x="215087" y="1689837"/>
                  </a:lnTo>
                  <a:lnTo>
                    <a:pt x="188766" y="1654253"/>
                  </a:lnTo>
                  <a:lnTo>
                    <a:pt x="163970" y="1617646"/>
                  </a:lnTo>
                  <a:lnTo>
                    <a:pt x="140743" y="1580055"/>
                  </a:lnTo>
                  <a:lnTo>
                    <a:pt x="119128" y="1541520"/>
                  </a:lnTo>
                  <a:lnTo>
                    <a:pt x="99168" y="1502082"/>
                  </a:lnTo>
                  <a:lnTo>
                    <a:pt x="80905" y="1461779"/>
                  </a:lnTo>
                  <a:lnTo>
                    <a:pt x="64382" y="1420653"/>
                  </a:lnTo>
                  <a:lnTo>
                    <a:pt x="49643" y="1378744"/>
                  </a:lnTo>
                  <a:lnTo>
                    <a:pt x="36729" y="1336091"/>
                  </a:lnTo>
                  <a:lnTo>
                    <a:pt x="25685" y="1292734"/>
                  </a:lnTo>
                  <a:lnTo>
                    <a:pt x="16553" y="1248714"/>
                  </a:lnTo>
                  <a:lnTo>
                    <a:pt x="9375" y="1204071"/>
                  </a:lnTo>
                  <a:lnTo>
                    <a:pt x="4195" y="1158844"/>
                  </a:lnTo>
                  <a:lnTo>
                    <a:pt x="1056" y="1113073"/>
                  </a:lnTo>
                  <a:lnTo>
                    <a:pt x="0" y="1066800"/>
                  </a:lnTo>
                  <a:close/>
                </a:path>
                <a:path w="2286000" h="4648200">
                  <a:moveTo>
                    <a:pt x="0" y="3581400"/>
                  </a:moveTo>
                  <a:lnTo>
                    <a:pt x="1056" y="3535126"/>
                  </a:lnTo>
                  <a:lnTo>
                    <a:pt x="4195" y="3489355"/>
                  </a:lnTo>
                  <a:lnTo>
                    <a:pt x="9375" y="3444128"/>
                  </a:lnTo>
                  <a:lnTo>
                    <a:pt x="16553" y="3399485"/>
                  </a:lnTo>
                  <a:lnTo>
                    <a:pt x="25685" y="3355465"/>
                  </a:lnTo>
                  <a:lnTo>
                    <a:pt x="36729" y="3312108"/>
                  </a:lnTo>
                  <a:lnTo>
                    <a:pt x="49643" y="3269455"/>
                  </a:lnTo>
                  <a:lnTo>
                    <a:pt x="64382" y="3227546"/>
                  </a:lnTo>
                  <a:lnTo>
                    <a:pt x="80905" y="3186420"/>
                  </a:lnTo>
                  <a:lnTo>
                    <a:pt x="99168" y="3146117"/>
                  </a:lnTo>
                  <a:lnTo>
                    <a:pt x="119128" y="3106679"/>
                  </a:lnTo>
                  <a:lnTo>
                    <a:pt x="140743" y="3068144"/>
                  </a:lnTo>
                  <a:lnTo>
                    <a:pt x="163970" y="3030553"/>
                  </a:lnTo>
                  <a:lnTo>
                    <a:pt x="188766" y="2993946"/>
                  </a:lnTo>
                  <a:lnTo>
                    <a:pt x="215087" y="2958362"/>
                  </a:lnTo>
                  <a:lnTo>
                    <a:pt x="242892" y="2923842"/>
                  </a:lnTo>
                  <a:lnTo>
                    <a:pt x="272136" y="2890427"/>
                  </a:lnTo>
                  <a:lnTo>
                    <a:pt x="302778" y="2858155"/>
                  </a:lnTo>
                  <a:lnTo>
                    <a:pt x="334775" y="2827067"/>
                  </a:lnTo>
                  <a:lnTo>
                    <a:pt x="368082" y="2797203"/>
                  </a:lnTo>
                  <a:lnTo>
                    <a:pt x="402659" y="2768603"/>
                  </a:lnTo>
                  <a:lnTo>
                    <a:pt x="438461" y="2741308"/>
                  </a:lnTo>
                  <a:lnTo>
                    <a:pt x="475446" y="2715356"/>
                  </a:lnTo>
                  <a:lnTo>
                    <a:pt x="513571" y="2690789"/>
                  </a:lnTo>
                  <a:lnTo>
                    <a:pt x="552793" y="2667645"/>
                  </a:lnTo>
                  <a:lnTo>
                    <a:pt x="593069" y="2645966"/>
                  </a:lnTo>
                  <a:lnTo>
                    <a:pt x="634357" y="2625792"/>
                  </a:lnTo>
                  <a:lnTo>
                    <a:pt x="676613" y="2607161"/>
                  </a:lnTo>
                  <a:lnTo>
                    <a:pt x="719794" y="2590115"/>
                  </a:lnTo>
                  <a:lnTo>
                    <a:pt x="763858" y="2574693"/>
                  </a:lnTo>
                  <a:lnTo>
                    <a:pt x="808762" y="2560936"/>
                  </a:lnTo>
                  <a:lnTo>
                    <a:pt x="854463" y="2548883"/>
                  </a:lnTo>
                  <a:lnTo>
                    <a:pt x="900917" y="2538574"/>
                  </a:lnTo>
                  <a:lnTo>
                    <a:pt x="948083" y="2530050"/>
                  </a:lnTo>
                  <a:lnTo>
                    <a:pt x="995917" y="2523350"/>
                  </a:lnTo>
                  <a:lnTo>
                    <a:pt x="1044376" y="2518515"/>
                  </a:lnTo>
                  <a:lnTo>
                    <a:pt x="1093418" y="2515585"/>
                  </a:lnTo>
                  <a:lnTo>
                    <a:pt x="1143000" y="2514600"/>
                  </a:lnTo>
                  <a:lnTo>
                    <a:pt x="1192585" y="2515585"/>
                  </a:lnTo>
                  <a:lnTo>
                    <a:pt x="1241630" y="2518515"/>
                  </a:lnTo>
                  <a:lnTo>
                    <a:pt x="1290092" y="2523350"/>
                  </a:lnTo>
                  <a:lnTo>
                    <a:pt x="1337929" y="2530050"/>
                  </a:lnTo>
                  <a:lnTo>
                    <a:pt x="1385097" y="2538574"/>
                  </a:lnTo>
                  <a:lnTo>
                    <a:pt x="1431553" y="2548883"/>
                  </a:lnTo>
                  <a:lnTo>
                    <a:pt x="1477256" y="2560936"/>
                  </a:lnTo>
                  <a:lnTo>
                    <a:pt x="1522161" y="2574693"/>
                  </a:lnTo>
                  <a:lnTo>
                    <a:pt x="1566226" y="2590115"/>
                  </a:lnTo>
                  <a:lnTo>
                    <a:pt x="1609408" y="2607161"/>
                  </a:lnTo>
                  <a:lnTo>
                    <a:pt x="1651665" y="2625792"/>
                  </a:lnTo>
                  <a:lnTo>
                    <a:pt x="1692952" y="2645966"/>
                  </a:lnTo>
                  <a:lnTo>
                    <a:pt x="1733229" y="2667645"/>
                  </a:lnTo>
                  <a:lnTo>
                    <a:pt x="1772450" y="2690789"/>
                  </a:lnTo>
                  <a:lnTo>
                    <a:pt x="1810575" y="2715356"/>
                  </a:lnTo>
                  <a:lnTo>
                    <a:pt x="1847559" y="2741308"/>
                  </a:lnTo>
                  <a:lnTo>
                    <a:pt x="1883361" y="2768603"/>
                  </a:lnTo>
                  <a:lnTo>
                    <a:pt x="1917937" y="2797203"/>
                  </a:lnTo>
                  <a:lnTo>
                    <a:pt x="1951243" y="2827067"/>
                  </a:lnTo>
                  <a:lnTo>
                    <a:pt x="1983239" y="2858155"/>
                  </a:lnTo>
                  <a:lnTo>
                    <a:pt x="2013879" y="2890427"/>
                  </a:lnTo>
                  <a:lnTo>
                    <a:pt x="2043123" y="2923842"/>
                  </a:lnTo>
                  <a:lnTo>
                    <a:pt x="2070926" y="2958362"/>
                  </a:lnTo>
                  <a:lnTo>
                    <a:pt x="2097246" y="2993946"/>
                  </a:lnTo>
                  <a:lnTo>
                    <a:pt x="2122041" y="3030553"/>
                  </a:lnTo>
                  <a:lnTo>
                    <a:pt x="2145266" y="3068144"/>
                  </a:lnTo>
                  <a:lnTo>
                    <a:pt x="2166880" y="3106679"/>
                  </a:lnTo>
                  <a:lnTo>
                    <a:pt x="2186839" y="3146117"/>
                  </a:lnTo>
                  <a:lnTo>
                    <a:pt x="2205101" y="3186420"/>
                  </a:lnTo>
                  <a:lnTo>
                    <a:pt x="2221622" y="3227546"/>
                  </a:lnTo>
                  <a:lnTo>
                    <a:pt x="2236361" y="3269455"/>
                  </a:lnTo>
                  <a:lnTo>
                    <a:pt x="2249273" y="3312108"/>
                  </a:lnTo>
                  <a:lnTo>
                    <a:pt x="2260316" y="3355465"/>
                  </a:lnTo>
                  <a:lnTo>
                    <a:pt x="2269448" y="3399485"/>
                  </a:lnTo>
                  <a:lnTo>
                    <a:pt x="2276625" y="3444128"/>
                  </a:lnTo>
                  <a:lnTo>
                    <a:pt x="2281804" y="3489355"/>
                  </a:lnTo>
                  <a:lnTo>
                    <a:pt x="2284944" y="3535126"/>
                  </a:lnTo>
                  <a:lnTo>
                    <a:pt x="2286000" y="3581400"/>
                  </a:lnTo>
                  <a:lnTo>
                    <a:pt x="2284944" y="3627675"/>
                  </a:lnTo>
                  <a:lnTo>
                    <a:pt x="2281804" y="3673447"/>
                  </a:lnTo>
                  <a:lnTo>
                    <a:pt x="2276625" y="3718676"/>
                  </a:lnTo>
                  <a:lnTo>
                    <a:pt x="2269448" y="3763321"/>
                  </a:lnTo>
                  <a:lnTo>
                    <a:pt x="2260316" y="3807342"/>
                  </a:lnTo>
                  <a:lnTo>
                    <a:pt x="2249273" y="3850699"/>
                  </a:lnTo>
                  <a:lnTo>
                    <a:pt x="2236361" y="3893353"/>
                  </a:lnTo>
                  <a:lnTo>
                    <a:pt x="2221622" y="3935263"/>
                  </a:lnTo>
                  <a:lnTo>
                    <a:pt x="2205101" y="3976390"/>
                  </a:lnTo>
                  <a:lnTo>
                    <a:pt x="2186839" y="4016692"/>
                  </a:lnTo>
                  <a:lnTo>
                    <a:pt x="2166880" y="4056131"/>
                  </a:lnTo>
                  <a:lnTo>
                    <a:pt x="2145266" y="4094666"/>
                  </a:lnTo>
                  <a:lnTo>
                    <a:pt x="2122041" y="4132257"/>
                  </a:lnTo>
                  <a:lnTo>
                    <a:pt x="2097246" y="4168865"/>
                  </a:lnTo>
                  <a:lnTo>
                    <a:pt x="2070926" y="4204448"/>
                  </a:lnTo>
                  <a:lnTo>
                    <a:pt x="2043123" y="4238967"/>
                  </a:lnTo>
                  <a:lnTo>
                    <a:pt x="2013879" y="4272383"/>
                  </a:lnTo>
                  <a:lnTo>
                    <a:pt x="1983239" y="4304654"/>
                  </a:lnTo>
                  <a:lnTo>
                    <a:pt x="1951243" y="4335741"/>
                  </a:lnTo>
                  <a:lnTo>
                    <a:pt x="1917937" y="4365605"/>
                  </a:lnTo>
                  <a:lnTo>
                    <a:pt x="1883361" y="4394204"/>
                  </a:lnTo>
                  <a:lnTo>
                    <a:pt x="1847559" y="4421499"/>
                  </a:lnTo>
                  <a:lnTo>
                    <a:pt x="1810575" y="4447450"/>
                  </a:lnTo>
                  <a:lnTo>
                    <a:pt x="1772450" y="4472017"/>
                  </a:lnTo>
                  <a:lnTo>
                    <a:pt x="1733229" y="4495159"/>
                  </a:lnTo>
                  <a:lnTo>
                    <a:pt x="1692952" y="4516838"/>
                  </a:lnTo>
                  <a:lnTo>
                    <a:pt x="1651665" y="4537012"/>
                  </a:lnTo>
                  <a:lnTo>
                    <a:pt x="1609408" y="4555642"/>
                  </a:lnTo>
                  <a:lnTo>
                    <a:pt x="1566226" y="4572687"/>
                  </a:lnTo>
                  <a:lnTo>
                    <a:pt x="1522161" y="4588109"/>
                  </a:lnTo>
                  <a:lnTo>
                    <a:pt x="1477256" y="4601866"/>
                  </a:lnTo>
                  <a:lnTo>
                    <a:pt x="1431553" y="4613918"/>
                  </a:lnTo>
                  <a:lnTo>
                    <a:pt x="1385097" y="4624226"/>
                  </a:lnTo>
                  <a:lnTo>
                    <a:pt x="1337929" y="4632750"/>
                  </a:lnTo>
                  <a:lnTo>
                    <a:pt x="1290092" y="4639449"/>
                  </a:lnTo>
                  <a:lnTo>
                    <a:pt x="1241630" y="4644284"/>
                  </a:lnTo>
                  <a:lnTo>
                    <a:pt x="1192585" y="4647214"/>
                  </a:lnTo>
                  <a:lnTo>
                    <a:pt x="1143000" y="4648200"/>
                  </a:lnTo>
                  <a:lnTo>
                    <a:pt x="1093418" y="4647214"/>
                  </a:lnTo>
                  <a:lnTo>
                    <a:pt x="1044376" y="4644284"/>
                  </a:lnTo>
                  <a:lnTo>
                    <a:pt x="995917" y="4639449"/>
                  </a:lnTo>
                  <a:lnTo>
                    <a:pt x="948083" y="4632750"/>
                  </a:lnTo>
                  <a:lnTo>
                    <a:pt x="900917" y="4624226"/>
                  </a:lnTo>
                  <a:lnTo>
                    <a:pt x="854463" y="4613918"/>
                  </a:lnTo>
                  <a:lnTo>
                    <a:pt x="808762" y="4601866"/>
                  </a:lnTo>
                  <a:lnTo>
                    <a:pt x="763858" y="4588109"/>
                  </a:lnTo>
                  <a:lnTo>
                    <a:pt x="719794" y="4572687"/>
                  </a:lnTo>
                  <a:lnTo>
                    <a:pt x="676613" y="4555642"/>
                  </a:lnTo>
                  <a:lnTo>
                    <a:pt x="634357" y="4537012"/>
                  </a:lnTo>
                  <a:lnTo>
                    <a:pt x="593069" y="4516838"/>
                  </a:lnTo>
                  <a:lnTo>
                    <a:pt x="552793" y="4495159"/>
                  </a:lnTo>
                  <a:lnTo>
                    <a:pt x="513571" y="4472017"/>
                  </a:lnTo>
                  <a:lnTo>
                    <a:pt x="475446" y="4447450"/>
                  </a:lnTo>
                  <a:lnTo>
                    <a:pt x="438461" y="4421499"/>
                  </a:lnTo>
                  <a:lnTo>
                    <a:pt x="402659" y="4394204"/>
                  </a:lnTo>
                  <a:lnTo>
                    <a:pt x="368082" y="4365605"/>
                  </a:lnTo>
                  <a:lnTo>
                    <a:pt x="334775" y="4335741"/>
                  </a:lnTo>
                  <a:lnTo>
                    <a:pt x="302778" y="4304654"/>
                  </a:lnTo>
                  <a:lnTo>
                    <a:pt x="272136" y="4272383"/>
                  </a:lnTo>
                  <a:lnTo>
                    <a:pt x="242892" y="4238967"/>
                  </a:lnTo>
                  <a:lnTo>
                    <a:pt x="215087" y="4204448"/>
                  </a:lnTo>
                  <a:lnTo>
                    <a:pt x="188766" y="4168865"/>
                  </a:lnTo>
                  <a:lnTo>
                    <a:pt x="163970" y="4132257"/>
                  </a:lnTo>
                  <a:lnTo>
                    <a:pt x="140743" y="4094666"/>
                  </a:lnTo>
                  <a:lnTo>
                    <a:pt x="119128" y="4056131"/>
                  </a:lnTo>
                  <a:lnTo>
                    <a:pt x="99168" y="4016692"/>
                  </a:lnTo>
                  <a:lnTo>
                    <a:pt x="80905" y="3976390"/>
                  </a:lnTo>
                  <a:lnTo>
                    <a:pt x="64382" y="3935263"/>
                  </a:lnTo>
                  <a:lnTo>
                    <a:pt x="49643" y="3893353"/>
                  </a:lnTo>
                  <a:lnTo>
                    <a:pt x="36729" y="3850699"/>
                  </a:lnTo>
                  <a:lnTo>
                    <a:pt x="25685" y="3807342"/>
                  </a:lnTo>
                  <a:lnTo>
                    <a:pt x="16553" y="3763321"/>
                  </a:lnTo>
                  <a:lnTo>
                    <a:pt x="9375" y="3718676"/>
                  </a:lnTo>
                  <a:lnTo>
                    <a:pt x="4195" y="3673447"/>
                  </a:lnTo>
                  <a:lnTo>
                    <a:pt x="1056" y="3627675"/>
                  </a:lnTo>
                  <a:lnTo>
                    <a:pt x="0" y="3581400"/>
                  </a:lnTo>
                  <a:close/>
                </a:path>
              </a:pathLst>
            </a:custGeom>
            <a:ln w="19050">
              <a:solidFill>
                <a:srgbClr val="C72D31"/>
              </a:solidFill>
            </a:ln>
          </p:spPr>
          <p:txBody>
            <a:bodyPr wrap="square" lIns="0" tIns="0" rIns="0" bIns="0" rtlCol="0"/>
            <a:lstStyle/>
            <a:p>
              <a:endParaRPr/>
            </a:p>
          </p:txBody>
        </p:sp>
      </p:grpSp>
      <p:sp>
        <p:nvSpPr>
          <p:cNvPr id="6" name="object 6"/>
          <p:cNvSpPr txBox="1">
            <a:spLocks noGrp="1"/>
          </p:cNvSpPr>
          <p:nvPr>
            <p:ph type="body" idx="1"/>
          </p:nvPr>
        </p:nvSpPr>
        <p:spPr>
          <a:prstGeom prst="rect">
            <a:avLst/>
          </a:prstGeom>
        </p:spPr>
        <p:txBody>
          <a:bodyPr vert="horz" wrap="square" lIns="0" tIns="12065" rIns="0" bIns="0" rtlCol="0">
            <a:spAutoFit/>
          </a:bodyPr>
          <a:lstStyle/>
          <a:p>
            <a:pPr marL="381000" marR="30480" indent="-342900">
              <a:lnSpc>
                <a:spcPct val="100000"/>
              </a:lnSpc>
              <a:spcBef>
                <a:spcPts val="95"/>
              </a:spcBef>
              <a:buFont typeface="Arial"/>
              <a:buChar char="•"/>
              <a:tabLst>
                <a:tab pos="381000" algn="l"/>
              </a:tabLst>
            </a:pPr>
            <a:r>
              <a:rPr dirty="0"/>
              <a:t>This</a:t>
            </a:r>
            <a:r>
              <a:rPr spc="-60" dirty="0"/>
              <a:t> </a:t>
            </a:r>
            <a:r>
              <a:rPr dirty="0"/>
              <a:t>approach</a:t>
            </a:r>
            <a:r>
              <a:rPr spc="-65" dirty="0"/>
              <a:t> </a:t>
            </a:r>
            <a:r>
              <a:rPr dirty="0"/>
              <a:t>correctly</a:t>
            </a:r>
            <a:r>
              <a:rPr spc="-55" dirty="0"/>
              <a:t> </a:t>
            </a:r>
            <a:r>
              <a:rPr dirty="0"/>
              <a:t>predicts</a:t>
            </a:r>
            <a:r>
              <a:rPr spc="-70" dirty="0"/>
              <a:t> </a:t>
            </a:r>
            <a:r>
              <a:rPr spc="-10" dirty="0"/>
              <a:t>there </a:t>
            </a:r>
            <a:r>
              <a:rPr dirty="0"/>
              <a:t>would</a:t>
            </a:r>
            <a:r>
              <a:rPr spc="-20" dirty="0"/>
              <a:t> </a:t>
            </a:r>
            <a:r>
              <a:rPr dirty="0"/>
              <a:t>be</a:t>
            </a:r>
            <a:r>
              <a:rPr spc="-35" dirty="0"/>
              <a:t> </a:t>
            </a:r>
            <a:r>
              <a:rPr dirty="0"/>
              <a:t>two</a:t>
            </a:r>
            <a:r>
              <a:rPr spc="-30" dirty="0"/>
              <a:t> </a:t>
            </a:r>
            <a:r>
              <a:rPr dirty="0"/>
              <a:t>forms</a:t>
            </a:r>
            <a:r>
              <a:rPr spc="-20" dirty="0"/>
              <a:t> </a:t>
            </a:r>
            <a:r>
              <a:rPr dirty="0"/>
              <a:t>of</a:t>
            </a:r>
            <a:r>
              <a:rPr spc="-20" dirty="0"/>
              <a:t> </a:t>
            </a:r>
            <a:r>
              <a:rPr dirty="0"/>
              <a:t>CoCl</a:t>
            </a:r>
            <a:r>
              <a:rPr sz="2775" baseline="-21021" dirty="0"/>
              <a:t>3</a:t>
            </a:r>
            <a:r>
              <a:rPr sz="2775" spc="-22" baseline="-21021" dirty="0"/>
              <a:t> </a:t>
            </a:r>
            <a:r>
              <a:rPr sz="2800" dirty="0"/>
              <a:t>∙</a:t>
            </a:r>
            <a:r>
              <a:rPr sz="2800" spc="-35" dirty="0"/>
              <a:t> </a:t>
            </a:r>
            <a:r>
              <a:rPr sz="2800" dirty="0"/>
              <a:t>4</a:t>
            </a:r>
            <a:r>
              <a:rPr sz="2800" spc="-20" dirty="0"/>
              <a:t> NH</a:t>
            </a:r>
            <a:r>
              <a:rPr sz="2775" spc="-30" baseline="-21021" dirty="0"/>
              <a:t>3</a:t>
            </a:r>
            <a:r>
              <a:rPr sz="2800" spc="-20" dirty="0"/>
              <a:t>.</a:t>
            </a:r>
            <a:endParaRPr sz="2800"/>
          </a:p>
          <a:p>
            <a:pPr marL="780415" marR="786765" lvl="1" indent="-285750">
              <a:lnSpc>
                <a:spcPct val="100000"/>
              </a:lnSpc>
              <a:spcBef>
                <a:spcPts val="675"/>
              </a:spcBef>
              <a:buFont typeface="Arial"/>
              <a:buChar char="–"/>
              <a:tabLst>
                <a:tab pos="781685" algn="l"/>
              </a:tabLst>
            </a:pPr>
            <a:r>
              <a:rPr sz="2800" dirty="0">
                <a:latin typeface="Times New Roman"/>
                <a:cs typeface="Times New Roman"/>
              </a:rPr>
              <a:t>The</a:t>
            </a:r>
            <a:r>
              <a:rPr sz="2800" spc="-50" dirty="0">
                <a:latin typeface="Times New Roman"/>
                <a:cs typeface="Times New Roman"/>
              </a:rPr>
              <a:t> </a:t>
            </a:r>
            <a:r>
              <a:rPr sz="2800" dirty="0">
                <a:latin typeface="Times New Roman"/>
                <a:cs typeface="Times New Roman"/>
              </a:rPr>
              <a:t>formula</a:t>
            </a:r>
            <a:r>
              <a:rPr sz="2800" spc="-50" dirty="0">
                <a:latin typeface="Times New Roman"/>
                <a:cs typeface="Times New Roman"/>
              </a:rPr>
              <a:t> </a:t>
            </a:r>
            <a:r>
              <a:rPr sz="2800" dirty="0">
                <a:latin typeface="Times New Roman"/>
                <a:cs typeface="Times New Roman"/>
              </a:rPr>
              <a:t>would</a:t>
            </a:r>
            <a:r>
              <a:rPr sz="2800" spc="-65" dirty="0">
                <a:latin typeface="Times New Roman"/>
                <a:cs typeface="Times New Roman"/>
              </a:rPr>
              <a:t> </a:t>
            </a:r>
            <a:r>
              <a:rPr sz="2800" dirty="0">
                <a:latin typeface="Times New Roman"/>
                <a:cs typeface="Times New Roman"/>
              </a:rPr>
              <a:t>be</a:t>
            </a:r>
            <a:r>
              <a:rPr sz="2800" spc="-45" dirty="0">
                <a:latin typeface="Times New Roman"/>
                <a:cs typeface="Times New Roman"/>
              </a:rPr>
              <a:t> </a:t>
            </a:r>
            <a:r>
              <a:rPr sz="2800" spc="-10" dirty="0">
                <a:latin typeface="Times New Roman"/>
                <a:cs typeface="Times New Roman"/>
              </a:rPr>
              <a:t>written 	[Co(NH</a:t>
            </a:r>
            <a:r>
              <a:rPr sz="2775" spc="-15" baseline="-21021" dirty="0">
                <a:latin typeface="Times New Roman"/>
                <a:cs typeface="Times New Roman"/>
              </a:rPr>
              <a:t>3</a:t>
            </a:r>
            <a:r>
              <a:rPr sz="2800" spc="-10" dirty="0">
                <a:latin typeface="Times New Roman"/>
                <a:cs typeface="Times New Roman"/>
              </a:rPr>
              <a:t>)</a:t>
            </a:r>
            <a:r>
              <a:rPr sz="2775" spc="-15" baseline="-21021" dirty="0">
                <a:latin typeface="Times New Roman"/>
                <a:cs typeface="Times New Roman"/>
              </a:rPr>
              <a:t>4</a:t>
            </a:r>
            <a:r>
              <a:rPr sz="2800" spc="-10" dirty="0">
                <a:latin typeface="Times New Roman"/>
                <a:cs typeface="Times New Roman"/>
              </a:rPr>
              <a:t>Cl</a:t>
            </a:r>
            <a:r>
              <a:rPr sz="2775" spc="-15" baseline="-21021" dirty="0">
                <a:latin typeface="Times New Roman"/>
                <a:cs typeface="Times New Roman"/>
              </a:rPr>
              <a:t>2</a:t>
            </a:r>
            <a:r>
              <a:rPr sz="2800" spc="-10" dirty="0">
                <a:latin typeface="Times New Roman"/>
                <a:cs typeface="Times New Roman"/>
              </a:rPr>
              <a:t>]Cl.</a:t>
            </a:r>
            <a:endParaRPr sz="2800">
              <a:latin typeface="Times New Roman"/>
              <a:cs typeface="Times New Roman"/>
            </a:endParaRPr>
          </a:p>
          <a:p>
            <a:pPr marL="780415" marR="303530" lvl="1" indent="-285750">
              <a:lnSpc>
                <a:spcPct val="100000"/>
              </a:lnSpc>
              <a:spcBef>
                <a:spcPts val="670"/>
              </a:spcBef>
              <a:buFont typeface="Arial"/>
              <a:buChar char="–"/>
              <a:tabLst>
                <a:tab pos="781685" algn="l"/>
              </a:tabLst>
            </a:pPr>
            <a:r>
              <a:rPr sz="2800" dirty="0">
                <a:latin typeface="Times New Roman"/>
                <a:cs typeface="Times New Roman"/>
              </a:rPr>
              <a:t>One</a:t>
            </a:r>
            <a:r>
              <a:rPr sz="2800" spc="-30" dirty="0">
                <a:latin typeface="Times New Roman"/>
                <a:cs typeface="Times New Roman"/>
              </a:rPr>
              <a:t> </a:t>
            </a:r>
            <a:r>
              <a:rPr sz="2800" dirty="0">
                <a:latin typeface="Times New Roman"/>
                <a:cs typeface="Times New Roman"/>
              </a:rPr>
              <a:t>of</a:t>
            </a:r>
            <a:r>
              <a:rPr sz="2800" spc="-25" dirty="0">
                <a:latin typeface="Times New Roman"/>
                <a:cs typeface="Times New Roman"/>
              </a:rPr>
              <a:t> </a:t>
            </a:r>
            <a:r>
              <a:rPr sz="2800" dirty="0">
                <a:latin typeface="Times New Roman"/>
                <a:cs typeface="Times New Roman"/>
              </a:rPr>
              <a:t>the</a:t>
            </a:r>
            <a:r>
              <a:rPr sz="2800" spc="-30" dirty="0">
                <a:latin typeface="Times New Roman"/>
                <a:cs typeface="Times New Roman"/>
              </a:rPr>
              <a:t> </a:t>
            </a:r>
            <a:r>
              <a:rPr sz="2800" dirty="0">
                <a:latin typeface="Times New Roman"/>
                <a:cs typeface="Times New Roman"/>
              </a:rPr>
              <a:t>two</a:t>
            </a:r>
            <a:r>
              <a:rPr sz="2800" spc="-30" dirty="0">
                <a:latin typeface="Times New Roman"/>
                <a:cs typeface="Times New Roman"/>
              </a:rPr>
              <a:t> </a:t>
            </a:r>
            <a:r>
              <a:rPr sz="2800" dirty="0">
                <a:latin typeface="Times New Roman"/>
                <a:cs typeface="Times New Roman"/>
              </a:rPr>
              <a:t>forms</a:t>
            </a:r>
            <a:r>
              <a:rPr sz="2800" spc="-10" dirty="0">
                <a:latin typeface="Times New Roman"/>
                <a:cs typeface="Times New Roman"/>
              </a:rPr>
              <a:t> </a:t>
            </a:r>
            <a:r>
              <a:rPr sz="2800" dirty="0">
                <a:latin typeface="Times New Roman"/>
                <a:cs typeface="Times New Roman"/>
              </a:rPr>
              <a:t>has</a:t>
            </a:r>
            <a:r>
              <a:rPr sz="2800" spc="-25" dirty="0">
                <a:latin typeface="Times New Roman"/>
                <a:cs typeface="Times New Roman"/>
              </a:rPr>
              <a:t> </a:t>
            </a:r>
            <a:r>
              <a:rPr sz="2800" dirty="0">
                <a:latin typeface="Times New Roman"/>
                <a:cs typeface="Times New Roman"/>
              </a:rPr>
              <a:t>the</a:t>
            </a:r>
            <a:r>
              <a:rPr sz="2800" spc="-35" dirty="0">
                <a:latin typeface="Times New Roman"/>
                <a:cs typeface="Times New Roman"/>
              </a:rPr>
              <a:t> </a:t>
            </a:r>
            <a:r>
              <a:rPr sz="2800" spc="-25" dirty="0">
                <a:latin typeface="Times New Roman"/>
                <a:cs typeface="Times New Roman"/>
              </a:rPr>
              <a:t>two 	</a:t>
            </a:r>
            <a:r>
              <a:rPr sz="2800" dirty="0">
                <a:latin typeface="Times New Roman"/>
                <a:cs typeface="Times New Roman"/>
              </a:rPr>
              <a:t>chlorines</a:t>
            </a:r>
            <a:r>
              <a:rPr sz="2800" spc="-50" dirty="0">
                <a:latin typeface="Times New Roman"/>
                <a:cs typeface="Times New Roman"/>
              </a:rPr>
              <a:t> </a:t>
            </a:r>
            <a:r>
              <a:rPr sz="2800" dirty="0">
                <a:latin typeface="Times New Roman"/>
                <a:cs typeface="Times New Roman"/>
              </a:rPr>
              <a:t>next</a:t>
            </a:r>
            <a:r>
              <a:rPr sz="2800" spc="-20" dirty="0">
                <a:latin typeface="Times New Roman"/>
                <a:cs typeface="Times New Roman"/>
              </a:rPr>
              <a:t> </a:t>
            </a:r>
            <a:r>
              <a:rPr sz="2800" dirty="0">
                <a:latin typeface="Times New Roman"/>
                <a:cs typeface="Times New Roman"/>
              </a:rPr>
              <a:t>to</a:t>
            </a:r>
            <a:r>
              <a:rPr sz="2800" spc="-35" dirty="0">
                <a:latin typeface="Times New Roman"/>
                <a:cs typeface="Times New Roman"/>
              </a:rPr>
              <a:t> </a:t>
            </a:r>
            <a:r>
              <a:rPr sz="2800" dirty="0">
                <a:latin typeface="Times New Roman"/>
                <a:cs typeface="Times New Roman"/>
              </a:rPr>
              <a:t>each</a:t>
            </a:r>
            <a:r>
              <a:rPr sz="2800" spc="-20" dirty="0">
                <a:latin typeface="Times New Roman"/>
                <a:cs typeface="Times New Roman"/>
              </a:rPr>
              <a:t> </a:t>
            </a:r>
            <a:r>
              <a:rPr sz="2800" spc="-10" dirty="0">
                <a:latin typeface="Times New Roman"/>
                <a:cs typeface="Times New Roman"/>
              </a:rPr>
              <a:t>other.</a:t>
            </a:r>
            <a:endParaRPr sz="2800">
              <a:latin typeface="Times New Roman"/>
              <a:cs typeface="Times New Roman"/>
            </a:endParaRPr>
          </a:p>
          <a:p>
            <a:pPr marL="780415" marR="1202690" lvl="1" indent="-285750">
              <a:lnSpc>
                <a:spcPct val="100000"/>
              </a:lnSpc>
              <a:spcBef>
                <a:spcPts val="675"/>
              </a:spcBef>
              <a:buFont typeface="Arial"/>
              <a:buChar char="–"/>
              <a:tabLst>
                <a:tab pos="781685" algn="l"/>
              </a:tabLst>
            </a:pPr>
            <a:r>
              <a:rPr sz="2800" dirty="0">
                <a:latin typeface="Times New Roman"/>
                <a:cs typeface="Times New Roman"/>
              </a:rPr>
              <a:t>The</a:t>
            </a:r>
            <a:r>
              <a:rPr sz="2800" spc="-30" dirty="0">
                <a:latin typeface="Times New Roman"/>
                <a:cs typeface="Times New Roman"/>
              </a:rPr>
              <a:t> </a:t>
            </a:r>
            <a:r>
              <a:rPr sz="2800" dirty="0">
                <a:latin typeface="Times New Roman"/>
                <a:cs typeface="Times New Roman"/>
              </a:rPr>
              <a:t>other</a:t>
            </a:r>
            <a:r>
              <a:rPr sz="2800" spc="-40" dirty="0">
                <a:latin typeface="Times New Roman"/>
                <a:cs typeface="Times New Roman"/>
              </a:rPr>
              <a:t> </a:t>
            </a:r>
            <a:r>
              <a:rPr sz="2800" dirty="0">
                <a:latin typeface="Times New Roman"/>
                <a:cs typeface="Times New Roman"/>
              </a:rPr>
              <a:t>has</a:t>
            </a:r>
            <a:r>
              <a:rPr sz="2800" spc="-25" dirty="0">
                <a:latin typeface="Times New Roman"/>
                <a:cs typeface="Times New Roman"/>
              </a:rPr>
              <a:t> </a:t>
            </a:r>
            <a:r>
              <a:rPr sz="2800" dirty="0">
                <a:latin typeface="Times New Roman"/>
                <a:cs typeface="Times New Roman"/>
              </a:rPr>
              <a:t>the</a:t>
            </a:r>
            <a:r>
              <a:rPr sz="2800" spc="-35" dirty="0">
                <a:latin typeface="Times New Roman"/>
                <a:cs typeface="Times New Roman"/>
              </a:rPr>
              <a:t> </a:t>
            </a:r>
            <a:r>
              <a:rPr sz="2800" spc="-10" dirty="0">
                <a:latin typeface="Times New Roman"/>
                <a:cs typeface="Times New Roman"/>
              </a:rPr>
              <a:t>chlorines 	</a:t>
            </a:r>
            <a:r>
              <a:rPr sz="2800" dirty="0">
                <a:latin typeface="Times New Roman"/>
                <a:cs typeface="Times New Roman"/>
              </a:rPr>
              <a:t>opposite</a:t>
            </a:r>
            <a:r>
              <a:rPr sz="2800" spc="-65" dirty="0">
                <a:latin typeface="Times New Roman"/>
                <a:cs typeface="Times New Roman"/>
              </a:rPr>
              <a:t> </a:t>
            </a:r>
            <a:r>
              <a:rPr sz="2800" dirty="0">
                <a:latin typeface="Times New Roman"/>
                <a:cs typeface="Times New Roman"/>
              </a:rPr>
              <a:t>each</a:t>
            </a:r>
            <a:r>
              <a:rPr sz="2800" spc="-35" dirty="0">
                <a:latin typeface="Times New Roman"/>
                <a:cs typeface="Times New Roman"/>
              </a:rPr>
              <a:t> </a:t>
            </a:r>
            <a:r>
              <a:rPr sz="2800" spc="-10" dirty="0">
                <a:latin typeface="Times New Roman"/>
                <a:cs typeface="Times New Roman"/>
              </a:rPr>
              <a:t>other.</a:t>
            </a:r>
            <a:endParaRPr sz="2800">
              <a:latin typeface="Times New Roman"/>
              <a:cs typeface="Times New Roman"/>
            </a:endParaRPr>
          </a:p>
        </p:txBody>
      </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2700">
              <a:lnSpc>
                <a:spcPts val="1430"/>
              </a:lnSpc>
            </a:pPr>
            <a:r>
              <a:rPr spc="-25" dirty="0"/>
              <a:t>35</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68478" rIns="0" bIns="0" rtlCol="0">
            <a:spAutoFit/>
          </a:bodyPr>
          <a:lstStyle/>
          <a:p>
            <a:pPr marL="2777490">
              <a:lnSpc>
                <a:spcPct val="100000"/>
              </a:lnSpc>
              <a:spcBef>
                <a:spcPts val="100"/>
              </a:spcBef>
            </a:pPr>
            <a:r>
              <a:rPr sz="3600" b="1" spc="-35" dirty="0">
                <a:latin typeface="Carlito"/>
                <a:cs typeface="Carlito"/>
              </a:rPr>
              <a:t>Metal-</a:t>
            </a:r>
            <a:r>
              <a:rPr sz="3600" b="1" dirty="0">
                <a:latin typeface="Carlito"/>
                <a:cs typeface="Carlito"/>
              </a:rPr>
              <a:t>Ligand</a:t>
            </a:r>
            <a:r>
              <a:rPr sz="3600" b="1" spc="-120" dirty="0">
                <a:latin typeface="Carlito"/>
                <a:cs typeface="Carlito"/>
              </a:rPr>
              <a:t> </a:t>
            </a:r>
            <a:r>
              <a:rPr sz="3600" b="1" spc="-20" dirty="0">
                <a:latin typeface="Carlito"/>
                <a:cs typeface="Carlito"/>
              </a:rPr>
              <a:t>Bond</a:t>
            </a:r>
            <a:endParaRPr sz="3600">
              <a:latin typeface="Carlito"/>
              <a:cs typeface="Carlito"/>
            </a:endParaRPr>
          </a:p>
        </p:txBody>
      </p:sp>
      <p:sp>
        <p:nvSpPr>
          <p:cNvPr id="3" name="object 3"/>
          <p:cNvSpPr txBox="1"/>
          <p:nvPr/>
        </p:nvSpPr>
        <p:spPr>
          <a:xfrm>
            <a:off x="231140" y="1152876"/>
            <a:ext cx="8350250" cy="1452245"/>
          </a:xfrm>
          <a:prstGeom prst="rect">
            <a:avLst/>
          </a:prstGeom>
        </p:spPr>
        <p:txBody>
          <a:bodyPr vert="horz" wrap="square" lIns="0" tIns="91440" rIns="0" bIns="0" rtlCol="0">
            <a:spAutoFit/>
          </a:bodyPr>
          <a:lstStyle/>
          <a:p>
            <a:pPr marL="354965" indent="-342265">
              <a:lnSpc>
                <a:spcPct val="100000"/>
              </a:lnSpc>
              <a:spcBef>
                <a:spcPts val="720"/>
              </a:spcBef>
              <a:buFont typeface="Arial"/>
              <a:buChar char="•"/>
              <a:tabLst>
                <a:tab pos="354965" algn="l"/>
              </a:tabLst>
            </a:pPr>
            <a:r>
              <a:rPr sz="2600" dirty="0">
                <a:latin typeface="Carlito"/>
                <a:cs typeface="Carlito"/>
              </a:rPr>
              <a:t>This</a:t>
            </a:r>
            <a:r>
              <a:rPr sz="2600" spc="-50" dirty="0">
                <a:latin typeface="Carlito"/>
                <a:cs typeface="Carlito"/>
              </a:rPr>
              <a:t> </a:t>
            </a:r>
            <a:r>
              <a:rPr sz="2600" dirty="0">
                <a:latin typeface="Carlito"/>
                <a:cs typeface="Carlito"/>
              </a:rPr>
              <a:t>bond</a:t>
            </a:r>
            <a:r>
              <a:rPr sz="2600" spc="-40" dirty="0">
                <a:latin typeface="Carlito"/>
                <a:cs typeface="Carlito"/>
              </a:rPr>
              <a:t> </a:t>
            </a:r>
            <a:r>
              <a:rPr sz="2600" dirty="0">
                <a:latin typeface="Carlito"/>
                <a:cs typeface="Carlito"/>
              </a:rPr>
              <a:t>is</a:t>
            </a:r>
            <a:r>
              <a:rPr sz="2600" spc="-30" dirty="0">
                <a:latin typeface="Carlito"/>
                <a:cs typeface="Carlito"/>
              </a:rPr>
              <a:t> </a:t>
            </a:r>
            <a:r>
              <a:rPr sz="2600" dirty="0">
                <a:latin typeface="Carlito"/>
                <a:cs typeface="Carlito"/>
              </a:rPr>
              <a:t>formed</a:t>
            </a:r>
            <a:r>
              <a:rPr sz="2600" spc="-45" dirty="0">
                <a:latin typeface="Carlito"/>
                <a:cs typeface="Carlito"/>
              </a:rPr>
              <a:t> </a:t>
            </a:r>
            <a:r>
              <a:rPr sz="2600" dirty="0">
                <a:latin typeface="Carlito"/>
                <a:cs typeface="Carlito"/>
              </a:rPr>
              <a:t>between</a:t>
            </a:r>
            <a:r>
              <a:rPr sz="2600" spc="-65" dirty="0">
                <a:latin typeface="Carlito"/>
                <a:cs typeface="Carlito"/>
              </a:rPr>
              <a:t> </a:t>
            </a:r>
            <a:r>
              <a:rPr sz="2600" dirty="0">
                <a:latin typeface="Carlito"/>
                <a:cs typeface="Carlito"/>
              </a:rPr>
              <a:t>a</a:t>
            </a:r>
            <a:r>
              <a:rPr sz="2600" spc="-30" dirty="0">
                <a:latin typeface="Carlito"/>
                <a:cs typeface="Carlito"/>
              </a:rPr>
              <a:t> </a:t>
            </a:r>
            <a:r>
              <a:rPr sz="2600" dirty="0">
                <a:latin typeface="Carlito"/>
                <a:cs typeface="Carlito"/>
              </a:rPr>
              <a:t>Lewis</a:t>
            </a:r>
            <a:r>
              <a:rPr sz="2600" spc="-35" dirty="0">
                <a:latin typeface="Carlito"/>
                <a:cs typeface="Carlito"/>
              </a:rPr>
              <a:t> </a:t>
            </a:r>
            <a:r>
              <a:rPr sz="2600" dirty="0">
                <a:latin typeface="Carlito"/>
                <a:cs typeface="Carlito"/>
              </a:rPr>
              <a:t>acid</a:t>
            </a:r>
            <a:r>
              <a:rPr sz="2600" spc="-35" dirty="0">
                <a:latin typeface="Carlito"/>
                <a:cs typeface="Carlito"/>
              </a:rPr>
              <a:t> </a:t>
            </a:r>
            <a:r>
              <a:rPr sz="2600" dirty="0">
                <a:latin typeface="Carlito"/>
                <a:cs typeface="Carlito"/>
              </a:rPr>
              <a:t>and</a:t>
            </a:r>
            <a:r>
              <a:rPr sz="2600" spc="-45" dirty="0">
                <a:latin typeface="Carlito"/>
                <a:cs typeface="Carlito"/>
              </a:rPr>
              <a:t> </a:t>
            </a:r>
            <a:r>
              <a:rPr sz="2600" dirty="0">
                <a:latin typeface="Carlito"/>
                <a:cs typeface="Carlito"/>
              </a:rPr>
              <a:t>a</a:t>
            </a:r>
            <a:r>
              <a:rPr sz="2600" spc="-30" dirty="0">
                <a:latin typeface="Carlito"/>
                <a:cs typeface="Carlito"/>
              </a:rPr>
              <a:t> </a:t>
            </a:r>
            <a:r>
              <a:rPr sz="2600" dirty="0">
                <a:latin typeface="Carlito"/>
                <a:cs typeface="Carlito"/>
              </a:rPr>
              <a:t>Lewis</a:t>
            </a:r>
            <a:r>
              <a:rPr sz="2600" spc="-35" dirty="0">
                <a:latin typeface="Carlito"/>
                <a:cs typeface="Carlito"/>
              </a:rPr>
              <a:t> </a:t>
            </a:r>
            <a:r>
              <a:rPr sz="2600" spc="-10" dirty="0">
                <a:latin typeface="Carlito"/>
                <a:cs typeface="Carlito"/>
              </a:rPr>
              <a:t>base.</a:t>
            </a:r>
            <a:endParaRPr sz="2600">
              <a:latin typeface="Carlito"/>
              <a:cs typeface="Carlito"/>
            </a:endParaRPr>
          </a:p>
          <a:p>
            <a:pPr marL="756285" lvl="1" indent="-286385">
              <a:lnSpc>
                <a:spcPct val="100000"/>
              </a:lnSpc>
              <a:spcBef>
                <a:spcPts val="625"/>
              </a:spcBef>
              <a:buFont typeface="Arial"/>
              <a:buChar char="–"/>
              <a:tabLst>
                <a:tab pos="756285" algn="l"/>
              </a:tabLst>
            </a:pPr>
            <a:r>
              <a:rPr sz="2600" dirty="0">
                <a:latin typeface="Carlito"/>
                <a:cs typeface="Carlito"/>
              </a:rPr>
              <a:t>The</a:t>
            </a:r>
            <a:r>
              <a:rPr sz="2600" spc="-70" dirty="0">
                <a:latin typeface="Carlito"/>
                <a:cs typeface="Carlito"/>
              </a:rPr>
              <a:t> </a:t>
            </a:r>
            <a:r>
              <a:rPr sz="2600" dirty="0">
                <a:latin typeface="Carlito"/>
                <a:cs typeface="Carlito"/>
              </a:rPr>
              <a:t>ligands</a:t>
            </a:r>
            <a:r>
              <a:rPr sz="2600" spc="-60" dirty="0">
                <a:latin typeface="Carlito"/>
                <a:cs typeface="Carlito"/>
              </a:rPr>
              <a:t> </a:t>
            </a:r>
            <a:r>
              <a:rPr sz="2600" dirty="0">
                <a:latin typeface="Carlito"/>
                <a:cs typeface="Carlito"/>
              </a:rPr>
              <a:t>(Lewis</a:t>
            </a:r>
            <a:r>
              <a:rPr sz="2600" spc="-70" dirty="0">
                <a:latin typeface="Carlito"/>
                <a:cs typeface="Carlito"/>
              </a:rPr>
              <a:t> </a:t>
            </a:r>
            <a:r>
              <a:rPr sz="2600" dirty="0">
                <a:latin typeface="Carlito"/>
                <a:cs typeface="Carlito"/>
              </a:rPr>
              <a:t>bases)</a:t>
            </a:r>
            <a:r>
              <a:rPr sz="2600" spc="-80" dirty="0">
                <a:latin typeface="Carlito"/>
                <a:cs typeface="Carlito"/>
              </a:rPr>
              <a:t> </a:t>
            </a:r>
            <a:r>
              <a:rPr sz="2600" dirty="0">
                <a:latin typeface="Carlito"/>
                <a:cs typeface="Carlito"/>
              </a:rPr>
              <a:t>have</a:t>
            </a:r>
            <a:r>
              <a:rPr sz="2600" spc="-60" dirty="0">
                <a:latin typeface="Carlito"/>
                <a:cs typeface="Carlito"/>
              </a:rPr>
              <a:t> </a:t>
            </a:r>
            <a:r>
              <a:rPr sz="2600" dirty="0">
                <a:latin typeface="Carlito"/>
                <a:cs typeface="Carlito"/>
              </a:rPr>
              <a:t>nonbonding</a:t>
            </a:r>
            <a:r>
              <a:rPr sz="2600" spc="-60" dirty="0">
                <a:latin typeface="Carlito"/>
                <a:cs typeface="Carlito"/>
              </a:rPr>
              <a:t> </a:t>
            </a:r>
            <a:r>
              <a:rPr sz="2600" spc="-10" dirty="0">
                <a:latin typeface="Carlito"/>
                <a:cs typeface="Carlito"/>
              </a:rPr>
              <a:t>electrons.</a:t>
            </a:r>
            <a:endParaRPr sz="2600">
              <a:latin typeface="Carlito"/>
              <a:cs typeface="Carlito"/>
            </a:endParaRPr>
          </a:p>
          <a:p>
            <a:pPr marL="756285" lvl="1" indent="-286385">
              <a:lnSpc>
                <a:spcPct val="100000"/>
              </a:lnSpc>
              <a:spcBef>
                <a:spcPts val="625"/>
              </a:spcBef>
              <a:buFont typeface="Arial"/>
              <a:buChar char="–"/>
              <a:tabLst>
                <a:tab pos="756285" algn="l"/>
              </a:tabLst>
            </a:pPr>
            <a:r>
              <a:rPr sz="2600" dirty="0">
                <a:latin typeface="Carlito"/>
                <a:cs typeface="Carlito"/>
              </a:rPr>
              <a:t>The</a:t>
            </a:r>
            <a:r>
              <a:rPr sz="2600" spc="-50" dirty="0">
                <a:latin typeface="Carlito"/>
                <a:cs typeface="Carlito"/>
              </a:rPr>
              <a:t> </a:t>
            </a:r>
            <a:r>
              <a:rPr sz="2600" dirty="0">
                <a:latin typeface="Carlito"/>
                <a:cs typeface="Carlito"/>
              </a:rPr>
              <a:t>metal</a:t>
            </a:r>
            <a:r>
              <a:rPr sz="2600" spc="-35" dirty="0">
                <a:latin typeface="Carlito"/>
                <a:cs typeface="Carlito"/>
              </a:rPr>
              <a:t> </a:t>
            </a:r>
            <a:r>
              <a:rPr sz="2600" dirty="0">
                <a:latin typeface="Carlito"/>
                <a:cs typeface="Carlito"/>
              </a:rPr>
              <a:t>(Lewis</a:t>
            </a:r>
            <a:r>
              <a:rPr sz="2600" spc="-35" dirty="0">
                <a:latin typeface="Carlito"/>
                <a:cs typeface="Carlito"/>
              </a:rPr>
              <a:t> </a:t>
            </a:r>
            <a:r>
              <a:rPr sz="2600" dirty="0">
                <a:latin typeface="Carlito"/>
                <a:cs typeface="Carlito"/>
              </a:rPr>
              <a:t>acid)</a:t>
            </a:r>
            <a:r>
              <a:rPr sz="2600" spc="-45" dirty="0">
                <a:latin typeface="Carlito"/>
                <a:cs typeface="Carlito"/>
              </a:rPr>
              <a:t> </a:t>
            </a:r>
            <a:r>
              <a:rPr sz="2600" dirty="0">
                <a:latin typeface="Carlito"/>
                <a:cs typeface="Carlito"/>
              </a:rPr>
              <a:t>has</a:t>
            </a:r>
            <a:r>
              <a:rPr sz="2600" spc="-30" dirty="0">
                <a:latin typeface="Carlito"/>
                <a:cs typeface="Carlito"/>
              </a:rPr>
              <a:t> </a:t>
            </a:r>
            <a:r>
              <a:rPr sz="2600" dirty="0">
                <a:latin typeface="Carlito"/>
                <a:cs typeface="Carlito"/>
              </a:rPr>
              <a:t>empty</a:t>
            </a:r>
            <a:r>
              <a:rPr sz="2600" spc="-50" dirty="0">
                <a:latin typeface="Carlito"/>
                <a:cs typeface="Carlito"/>
              </a:rPr>
              <a:t> </a:t>
            </a:r>
            <a:r>
              <a:rPr sz="2600" spc="-10" dirty="0">
                <a:latin typeface="Carlito"/>
                <a:cs typeface="Carlito"/>
              </a:rPr>
              <a:t>orbitals.</a:t>
            </a:r>
            <a:endParaRPr sz="2600">
              <a:latin typeface="Carlito"/>
              <a:cs typeface="Carlito"/>
            </a:endParaRPr>
          </a:p>
        </p:txBody>
      </p:sp>
      <p:pic>
        <p:nvPicPr>
          <p:cNvPr id="4" name="object 4"/>
          <p:cNvPicPr/>
          <p:nvPr/>
        </p:nvPicPr>
        <p:blipFill>
          <a:blip r:embed="rId2" cstate="print"/>
          <a:stretch>
            <a:fillRect/>
          </a:stretch>
        </p:blipFill>
        <p:spPr>
          <a:xfrm>
            <a:off x="422148" y="3048000"/>
            <a:ext cx="8188452" cy="3124200"/>
          </a:xfrm>
          <a:prstGeom prst="rect">
            <a:avLst/>
          </a:prstGeom>
        </p:spPr>
      </p:pic>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2700">
              <a:lnSpc>
                <a:spcPts val="1430"/>
              </a:lnSpc>
            </a:pPr>
            <a:r>
              <a:rPr spc="-25" dirty="0"/>
              <a:t>36</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2700">
              <a:lnSpc>
                <a:spcPts val="1430"/>
              </a:lnSpc>
            </a:pPr>
            <a:r>
              <a:rPr spc="-25" dirty="0"/>
              <a:t>37</a:t>
            </a:r>
          </a:p>
        </p:txBody>
      </p:sp>
      <p:sp>
        <p:nvSpPr>
          <p:cNvPr id="2" name="object 2"/>
          <p:cNvSpPr txBox="1">
            <a:spLocks noGrp="1"/>
          </p:cNvSpPr>
          <p:nvPr>
            <p:ph type="title"/>
          </p:nvPr>
        </p:nvSpPr>
        <p:spPr>
          <a:xfrm>
            <a:off x="3828415" y="509777"/>
            <a:ext cx="1521460" cy="696595"/>
          </a:xfrm>
          <a:prstGeom prst="rect">
            <a:avLst/>
          </a:prstGeom>
        </p:spPr>
        <p:txBody>
          <a:bodyPr vert="horz" wrap="square" lIns="0" tIns="13335" rIns="0" bIns="0" rtlCol="0">
            <a:spAutoFit/>
          </a:bodyPr>
          <a:lstStyle/>
          <a:p>
            <a:pPr marL="12700">
              <a:lnSpc>
                <a:spcPct val="100000"/>
              </a:lnSpc>
              <a:spcBef>
                <a:spcPts val="105"/>
              </a:spcBef>
            </a:pPr>
            <a:r>
              <a:rPr spc="-290" dirty="0"/>
              <a:t>L</a:t>
            </a:r>
            <a:r>
              <a:rPr spc="-295" dirty="0"/>
              <a:t>i</a:t>
            </a:r>
            <a:r>
              <a:rPr spc="-509" dirty="0"/>
              <a:t>g</a:t>
            </a:r>
            <a:r>
              <a:rPr spc="-180" dirty="0"/>
              <a:t>a</a:t>
            </a:r>
            <a:r>
              <a:rPr spc="-175" dirty="0"/>
              <a:t>nd</a:t>
            </a:r>
            <a:r>
              <a:rPr spc="5" dirty="0"/>
              <a:t>s</a:t>
            </a:r>
          </a:p>
        </p:txBody>
      </p:sp>
      <p:sp>
        <p:nvSpPr>
          <p:cNvPr id="3" name="object 3"/>
          <p:cNvSpPr txBox="1"/>
          <p:nvPr/>
        </p:nvSpPr>
        <p:spPr>
          <a:xfrm>
            <a:off x="126492" y="1873376"/>
            <a:ext cx="8719820" cy="4335145"/>
          </a:xfrm>
          <a:prstGeom prst="rect">
            <a:avLst/>
          </a:prstGeom>
        </p:spPr>
        <p:txBody>
          <a:bodyPr vert="horz" wrap="square" lIns="0" tIns="13335" rIns="0" bIns="0" rtlCol="0">
            <a:spAutoFit/>
          </a:bodyPr>
          <a:lstStyle/>
          <a:p>
            <a:pPr marL="381000" marR="30480" indent="-342900">
              <a:lnSpc>
                <a:spcPct val="100000"/>
              </a:lnSpc>
              <a:spcBef>
                <a:spcPts val="105"/>
              </a:spcBef>
              <a:buChar char="•"/>
              <a:tabLst>
                <a:tab pos="381000" algn="l"/>
              </a:tabLst>
            </a:pPr>
            <a:r>
              <a:rPr sz="3200" dirty="0">
                <a:latin typeface="Arial"/>
                <a:cs typeface="Arial"/>
              </a:rPr>
              <a:t>The</a:t>
            </a:r>
            <a:r>
              <a:rPr sz="3200" spc="-45" dirty="0">
                <a:latin typeface="Arial"/>
                <a:cs typeface="Arial"/>
              </a:rPr>
              <a:t> </a:t>
            </a:r>
            <a:r>
              <a:rPr sz="3200" dirty="0">
                <a:latin typeface="Arial"/>
                <a:cs typeface="Arial"/>
              </a:rPr>
              <a:t>molecule</a:t>
            </a:r>
            <a:r>
              <a:rPr sz="3200" spc="-10" dirty="0">
                <a:latin typeface="Arial"/>
                <a:cs typeface="Arial"/>
              </a:rPr>
              <a:t> </a:t>
            </a:r>
            <a:r>
              <a:rPr sz="3200" dirty="0">
                <a:latin typeface="Arial"/>
                <a:cs typeface="Arial"/>
              </a:rPr>
              <a:t>or</a:t>
            </a:r>
            <a:r>
              <a:rPr sz="3200" spc="-25" dirty="0">
                <a:latin typeface="Arial"/>
                <a:cs typeface="Arial"/>
              </a:rPr>
              <a:t> </a:t>
            </a:r>
            <a:r>
              <a:rPr sz="3200" dirty="0">
                <a:latin typeface="Arial"/>
                <a:cs typeface="Arial"/>
              </a:rPr>
              <a:t>ions</a:t>
            </a:r>
            <a:r>
              <a:rPr sz="3200" spc="-15" dirty="0">
                <a:latin typeface="Arial"/>
                <a:cs typeface="Arial"/>
              </a:rPr>
              <a:t> </a:t>
            </a:r>
            <a:r>
              <a:rPr sz="3200" dirty="0">
                <a:latin typeface="Arial"/>
                <a:cs typeface="Arial"/>
              </a:rPr>
              <a:t>which</a:t>
            </a:r>
            <a:r>
              <a:rPr sz="3200" spc="-25" dirty="0">
                <a:latin typeface="Arial"/>
                <a:cs typeface="Arial"/>
              </a:rPr>
              <a:t> </a:t>
            </a:r>
            <a:r>
              <a:rPr sz="3200" dirty="0">
                <a:latin typeface="Arial"/>
                <a:cs typeface="Arial"/>
              </a:rPr>
              <a:t>are</a:t>
            </a:r>
            <a:r>
              <a:rPr sz="3200" spc="-35" dirty="0">
                <a:latin typeface="Arial"/>
                <a:cs typeface="Arial"/>
              </a:rPr>
              <a:t> </a:t>
            </a:r>
            <a:r>
              <a:rPr sz="3200" dirty="0">
                <a:latin typeface="Arial"/>
                <a:cs typeface="Arial"/>
              </a:rPr>
              <a:t>coordinated</a:t>
            </a:r>
            <a:r>
              <a:rPr sz="3200" spc="-40" dirty="0">
                <a:latin typeface="Arial"/>
                <a:cs typeface="Arial"/>
              </a:rPr>
              <a:t> </a:t>
            </a:r>
            <a:r>
              <a:rPr sz="3200" spc="-25" dirty="0">
                <a:latin typeface="Arial"/>
                <a:cs typeface="Arial"/>
              </a:rPr>
              <a:t>to </a:t>
            </a:r>
            <a:r>
              <a:rPr sz="3200" dirty="0">
                <a:latin typeface="Arial"/>
                <a:cs typeface="Arial"/>
              </a:rPr>
              <a:t>the</a:t>
            </a:r>
            <a:r>
              <a:rPr sz="3200" spc="-25" dirty="0">
                <a:latin typeface="Arial"/>
                <a:cs typeface="Arial"/>
              </a:rPr>
              <a:t> </a:t>
            </a:r>
            <a:r>
              <a:rPr sz="3200" dirty="0">
                <a:latin typeface="Arial"/>
                <a:cs typeface="Arial"/>
              </a:rPr>
              <a:t>metal</a:t>
            </a:r>
            <a:r>
              <a:rPr sz="3200" spc="-20" dirty="0">
                <a:latin typeface="Arial"/>
                <a:cs typeface="Arial"/>
              </a:rPr>
              <a:t> </a:t>
            </a:r>
            <a:r>
              <a:rPr sz="3200" dirty="0">
                <a:latin typeface="Arial"/>
                <a:cs typeface="Arial"/>
              </a:rPr>
              <a:t>atom</a:t>
            </a:r>
            <a:r>
              <a:rPr sz="3200" spc="-30" dirty="0">
                <a:latin typeface="Arial"/>
                <a:cs typeface="Arial"/>
              </a:rPr>
              <a:t> </a:t>
            </a:r>
            <a:r>
              <a:rPr sz="3200" dirty="0">
                <a:latin typeface="Arial"/>
                <a:cs typeface="Arial"/>
              </a:rPr>
              <a:t>or</a:t>
            </a:r>
            <a:r>
              <a:rPr sz="3200" spc="-5" dirty="0">
                <a:latin typeface="Arial"/>
                <a:cs typeface="Arial"/>
              </a:rPr>
              <a:t> </a:t>
            </a:r>
            <a:r>
              <a:rPr sz="3200" spc="-20" dirty="0">
                <a:latin typeface="Arial"/>
                <a:cs typeface="Arial"/>
              </a:rPr>
              <a:t>ion.</a:t>
            </a:r>
            <a:endParaRPr sz="3200">
              <a:latin typeface="Arial"/>
              <a:cs typeface="Arial"/>
            </a:endParaRPr>
          </a:p>
          <a:p>
            <a:pPr marL="381000" marR="1146175" indent="-342900">
              <a:lnSpc>
                <a:spcPct val="100000"/>
              </a:lnSpc>
              <a:spcBef>
                <a:spcPts val="800"/>
              </a:spcBef>
              <a:buChar char="•"/>
              <a:tabLst>
                <a:tab pos="381000" algn="l"/>
              </a:tabLst>
            </a:pPr>
            <a:r>
              <a:rPr sz="3200" dirty="0">
                <a:latin typeface="Arial"/>
                <a:cs typeface="Arial"/>
              </a:rPr>
              <a:t>Eg.</a:t>
            </a:r>
            <a:r>
              <a:rPr sz="3200" spc="-25" dirty="0">
                <a:latin typeface="Arial"/>
                <a:cs typeface="Arial"/>
              </a:rPr>
              <a:t> </a:t>
            </a:r>
            <a:r>
              <a:rPr sz="3200" dirty="0">
                <a:latin typeface="Arial"/>
                <a:cs typeface="Arial"/>
              </a:rPr>
              <a:t>K</a:t>
            </a:r>
            <a:r>
              <a:rPr sz="3075" baseline="-17615" dirty="0">
                <a:latin typeface="Arial"/>
                <a:cs typeface="Arial"/>
              </a:rPr>
              <a:t>4</a:t>
            </a:r>
            <a:r>
              <a:rPr sz="3200" dirty="0">
                <a:latin typeface="Arial"/>
                <a:cs typeface="Arial"/>
              </a:rPr>
              <a:t>[Fe(CN)</a:t>
            </a:r>
            <a:r>
              <a:rPr sz="3075" baseline="-17615" dirty="0">
                <a:latin typeface="Arial"/>
                <a:cs typeface="Arial"/>
              </a:rPr>
              <a:t>6</a:t>
            </a:r>
            <a:r>
              <a:rPr sz="3200" dirty="0">
                <a:latin typeface="Arial"/>
                <a:cs typeface="Arial"/>
              </a:rPr>
              <a:t>],</a:t>
            </a:r>
            <a:r>
              <a:rPr sz="3200" spc="-40" dirty="0">
                <a:latin typeface="Arial"/>
                <a:cs typeface="Arial"/>
              </a:rPr>
              <a:t> </a:t>
            </a:r>
            <a:r>
              <a:rPr sz="3200" dirty="0">
                <a:latin typeface="Arial"/>
                <a:cs typeface="Arial"/>
              </a:rPr>
              <a:t>the</a:t>
            </a:r>
            <a:r>
              <a:rPr sz="3200" spc="-35" dirty="0">
                <a:latin typeface="Arial"/>
                <a:cs typeface="Arial"/>
              </a:rPr>
              <a:t> </a:t>
            </a:r>
            <a:r>
              <a:rPr sz="3200" dirty="0">
                <a:latin typeface="Arial"/>
                <a:cs typeface="Arial"/>
              </a:rPr>
              <a:t>6</a:t>
            </a:r>
            <a:r>
              <a:rPr sz="3200" spc="-20" dirty="0">
                <a:latin typeface="Arial"/>
                <a:cs typeface="Arial"/>
              </a:rPr>
              <a:t> </a:t>
            </a:r>
            <a:r>
              <a:rPr sz="3200" dirty="0">
                <a:latin typeface="Arial"/>
                <a:cs typeface="Arial"/>
              </a:rPr>
              <a:t>cyanide</a:t>
            </a:r>
            <a:r>
              <a:rPr sz="3200" spc="-35" dirty="0">
                <a:latin typeface="Arial"/>
                <a:cs typeface="Arial"/>
              </a:rPr>
              <a:t> </a:t>
            </a:r>
            <a:r>
              <a:rPr sz="3200" spc="-10" dirty="0">
                <a:latin typeface="Arial"/>
                <a:cs typeface="Arial"/>
              </a:rPr>
              <a:t>group </a:t>
            </a:r>
            <a:r>
              <a:rPr sz="3200" dirty="0">
                <a:latin typeface="Arial"/>
                <a:cs typeface="Arial"/>
              </a:rPr>
              <a:t>coordinated</a:t>
            </a:r>
            <a:r>
              <a:rPr sz="3200" spc="-40" dirty="0">
                <a:latin typeface="Arial"/>
                <a:cs typeface="Arial"/>
              </a:rPr>
              <a:t> </a:t>
            </a:r>
            <a:r>
              <a:rPr sz="3200" dirty="0">
                <a:latin typeface="Arial"/>
                <a:cs typeface="Arial"/>
              </a:rPr>
              <a:t>by</a:t>
            </a:r>
            <a:r>
              <a:rPr sz="3200" spc="-25" dirty="0">
                <a:latin typeface="Arial"/>
                <a:cs typeface="Arial"/>
              </a:rPr>
              <a:t> </a:t>
            </a:r>
            <a:r>
              <a:rPr sz="3200" dirty="0">
                <a:latin typeface="Arial"/>
                <a:cs typeface="Arial"/>
              </a:rPr>
              <a:t>Fe</a:t>
            </a:r>
            <a:r>
              <a:rPr sz="3075" baseline="21680" dirty="0">
                <a:latin typeface="Arial"/>
                <a:cs typeface="Arial"/>
              </a:rPr>
              <a:t>2+</a:t>
            </a:r>
            <a:r>
              <a:rPr sz="3075" spc="-15" baseline="21680" dirty="0">
                <a:latin typeface="Arial"/>
                <a:cs typeface="Arial"/>
              </a:rPr>
              <a:t> </a:t>
            </a:r>
            <a:r>
              <a:rPr sz="3200" dirty="0">
                <a:latin typeface="Arial"/>
                <a:cs typeface="Arial"/>
              </a:rPr>
              <a:t>and</a:t>
            </a:r>
            <a:r>
              <a:rPr sz="3200" spc="-10" dirty="0">
                <a:latin typeface="Arial"/>
                <a:cs typeface="Arial"/>
              </a:rPr>
              <a:t> </a:t>
            </a:r>
            <a:r>
              <a:rPr sz="3200" dirty="0">
                <a:latin typeface="Arial"/>
                <a:cs typeface="Arial"/>
              </a:rPr>
              <a:t>are</a:t>
            </a:r>
            <a:r>
              <a:rPr sz="3200" spc="-25" dirty="0">
                <a:latin typeface="Arial"/>
                <a:cs typeface="Arial"/>
              </a:rPr>
              <a:t> </a:t>
            </a:r>
            <a:r>
              <a:rPr sz="3200" dirty="0">
                <a:latin typeface="Arial"/>
                <a:cs typeface="Arial"/>
              </a:rPr>
              <a:t>the</a:t>
            </a:r>
            <a:r>
              <a:rPr sz="3200" spc="-25" dirty="0">
                <a:latin typeface="Arial"/>
                <a:cs typeface="Arial"/>
              </a:rPr>
              <a:t> </a:t>
            </a:r>
            <a:r>
              <a:rPr sz="3200" spc="-10" dirty="0">
                <a:latin typeface="Arial"/>
                <a:cs typeface="Arial"/>
              </a:rPr>
              <a:t>ligands.</a:t>
            </a:r>
            <a:endParaRPr sz="3200">
              <a:latin typeface="Arial"/>
              <a:cs typeface="Arial"/>
            </a:endParaRPr>
          </a:p>
          <a:p>
            <a:pPr marL="381000" marR="343535" indent="-342900">
              <a:lnSpc>
                <a:spcPct val="100000"/>
              </a:lnSpc>
              <a:spcBef>
                <a:spcPts val="810"/>
              </a:spcBef>
              <a:buChar char="•"/>
              <a:tabLst>
                <a:tab pos="381000" algn="l"/>
              </a:tabLst>
            </a:pPr>
            <a:r>
              <a:rPr sz="3200" dirty="0">
                <a:latin typeface="Arial"/>
                <a:cs typeface="Arial"/>
              </a:rPr>
              <a:t>Ligand</a:t>
            </a:r>
            <a:r>
              <a:rPr sz="3200" spc="-15" dirty="0">
                <a:latin typeface="Arial"/>
                <a:cs typeface="Arial"/>
              </a:rPr>
              <a:t> </a:t>
            </a:r>
            <a:r>
              <a:rPr sz="3200" dirty="0">
                <a:latin typeface="Arial"/>
                <a:cs typeface="Arial"/>
              </a:rPr>
              <a:t>can</a:t>
            </a:r>
            <a:r>
              <a:rPr sz="3200" spc="-45" dirty="0">
                <a:latin typeface="Arial"/>
                <a:cs typeface="Arial"/>
              </a:rPr>
              <a:t> </a:t>
            </a:r>
            <a:r>
              <a:rPr sz="3200" dirty="0">
                <a:latin typeface="Arial"/>
                <a:cs typeface="Arial"/>
              </a:rPr>
              <a:t>be</a:t>
            </a:r>
            <a:r>
              <a:rPr sz="3200" spc="-20" dirty="0">
                <a:latin typeface="Arial"/>
                <a:cs typeface="Arial"/>
              </a:rPr>
              <a:t> </a:t>
            </a:r>
            <a:r>
              <a:rPr sz="3200" dirty="0">
                <a:latin typeface="Arial"/>
                <a:cs typeface="Arial"/>
              </a:rPr>
              <a:t>negative</a:t>
            </a:r>
            <a:r>
              <a:rPr sz="3200" spc="-35" dirty="0">
                <a:latin typeface="Arial"/>
                <a:cs typeface="Arial"/>
              </a:rPr>
              <a:t> </a:t>
            </a:r>
            <a:r>
              <a:rPr sz="3200" dirty="0">
                <a:latin typeface="Arial"/>
                <a:cs typeface="Arial"/>
              </a:rPr>
              <a:t>ions,</a:t>
            </a:r>
            <a:r>
              <a:rPr sz="3200" spc="-10" dirty="0">
                <a:latin typeface="Arial"/>
                <a:cs typeface="Arial"/>
              </a:rPr>
              <a:t> </a:t>
            </a:r>
            <a:r>
              <a:rPr sz="3200" dirty="0">
                <a:latin typeface="Arial"/>
                <a:cs typeface="Arial"/>
              </a:rPr>
              <a:t>positive</a:t>
            </a:r>
            <a:r>
              <a:rPr sz="3200" spc="-30" dirty="0">
                <a:latin typeface="Arial"/>
                <a:cs typeface="Arial"/>
              </a:rPr>
              <a:t> </a:t>
            </a:r>
            <a:r>
              <a:rPr sz="3200" dirty="0">
                <a:latin typeface="Arial"/>
                <a:cs typeface="Arial"/>
              </a:rPr>
              <a:t>ions</a:t>
            </a:r>
            <a:r>
              <a:rPr sz="3200" spc="-10" dirty="0">
                <a:latin typeface="Arial"/>
                <a:cs typeface="Arial"/>
              </a:rPr>
              <a:t> </a:t>
            </a:r>
            <a:r>
              <a:rPr sz="3200" spc="-25" dirty="0">
                <a:latin typeface="Arial"/>
                <a:cs typeface="Arial"/>
              </a:rPr>
              <a:t>or </a:t>
            </a:r>
            <a:r>
              <a:rPr sz="3200" dirty="0">
                <a:latin typeface="Arial"/>
                <a:cs typeface="Arial"/>
              </a:rPr>
              <a:t>neutral</a:t>
            </a:r>
            <a:r>
              <a:rPr sz="3200" spc="-55" dirty="0">
                <a:latin typeface="Arial"/>
                <a:cs typeface="Arial"/>
              </a:rPr>
              <a:t> </a:t>
            </a:r>
            <a:r>
              <a:rPr sz="3200" spc="-10" dirty="0">
                <a:latin typeface="Arial"/>
                <a:cs typeface="Arial"/>
              </a:rPr>
              <a:t>molecules.</a:t>
            </a:r>
            <a:endParaRPr sz="3200">
              <a:latin typeface="Arial"/>
              <a:cs typeface="Arial"/>
            </a:endParaRPr>
          </a:p>
          <a:p>
            <a:pPr marL="380365" indent="-342265">
              <a:lnSpc>
                <a:spcPct val="100000"/>
              </a:lnSpc>
              <a:spcBef>
                <a:spcPts val="795"/>
              </a:spcBef>
              <a:buChar char="•"/>
              <a:tabLst>
                <a:tab pos="380365" algn="l"/>
              </a:tabLst>
            </a:pPr>
            <a:r>
              <a:rPr sz="3200" dirty="0">
                <a:latin typeface="Arial"/>
                <a:cs typeface="Arial"/>
              </a:rPr>
              <a:t>Ligand</a:t>
            </a:r>
            <a:r>
              <a:rPr sz="3200" spc="-30" dirty="0">
                <a:latin typeface="Arial"/>
                <a:cs typeface="Arial"/>
              </a:rPr>
              <a:t> </a:t>
            </a:r>
            <a:r>
              <a:rPr sz="3200" dirty="0">
                <a:latin typeface="Arial"/>
                <a:cs typeface="Arial"/>
              </a:rPr>
              <a:t>are</a:t>
            </a:r>
            <a:r>
              <a:rPr sz="3200" spc="-35" dirty="0">
                <a:latin typeface="Arial"/>
                <a:cs typeface="Arial"/>
              </a:rPr>
              <a:t> </a:t>
            </a:r>
            <a:r>
              <a:rPr sz="3200" dirty="0">
                <a:latin typeface="Arial"/>
                <a:cs typeface="Arial"/>
              </a:rPr>
              <a:t>Lewis</a:t>
            </a:r>
            <a:r>
              <a:rPr sz="3200" spc="-15" dirty="0">
                <a:latin typeface="Arial"/>
                <a:cs typeface="Arial"/>
              </a:rPr>
              <a:t> </a:t>
            </a:r>
            <a:r>
              <a:rPr sz="3200" spc="-10" dirty="0">
                <a:latin typeface="Arial"/>
                <a:cs typeface="Arial"/>
              </a:rPr>
              <a:t>base.</a:t>
            </a:r>
            <a:endParaRPr sz="3200">
              <a:latin typeface="Arial"/>
              <a:cs typeface="Arial"/>
            </a:endParaRPr>
          </a:p>
          <a:p>
            <a:pPr marL="380365" indent="-342265">
              <a:lnSpc>
                <a:spcPct val="100000"/>
              </a:lnSpc>
              <a:spcBef>
                <a:spcPts val="800"/>
              </a:spcBef>
              <a:buChar char="•"/>
              <a:tabLst>
                <a:tab pos="380365" algn="l"/>
              </a:tabLst>
            </a:pPr>
            <a:r>
              <a:rPr sz="3200" dirty="0">
                <a:latin typeface="Arial"/>
                <a:cs typeface="Arial"/>
              </a:rPr>
              <a:t>Central</a:t>
            </a:r>
            <a:r>
              <a:rPr sz="3200" spc="-45" dirty="0">
                <a:latin typeface="Arial"/>
                <a:cs typeface="Arial"/>
              </a:rPr>
              <a:t> </a:t>
            </a:r>
            <a:r>
              <a:rPr sz="3200" dirty="0">
                <a:latin typeface="Arial"/>
                <a:cs typeface="Arial"/>
              </a:rPr>
              <a:t>metal</a:t>
            </a:r>
            <a:r>
              <a:rPr sz="3200" spc="-20" dirty="0">
                <a:latin typeface="Arial"/>
                <a:cs typeface="Arial"/>
              </a:rPr>
              <a:t> </a:t>
            </a:r>
            <a:r>
              <a:rPr sz="3200" dirty="0">
                <a:latin typeface="Arial"/>
                <a:cs typeface="Arial"/>
              </a:rPr>
              <a:t>atom</a:t>
            </a:r>
            <a:r>
              <a:rPr sz="3200" spc="-15" dirty="0">
                <a:latin typeface="Arial"/>
                <a:cs typeface="Arial"/>
              </a:rPr>
              <a:t> </a:t>
            </a:r>
            <a:r>
              <a:rPr sz="3200" dirty="0">
                <a:latin typeface="Arial"/>
                <a:cs typeface="Arial"/>
              </a:rPr>
              <a:t>or</a:t>
            </a:r>
            <a:r>
              <a:rPr sz="3200" spc="-30" dirty="0">
                <a:latin typeface="Arial"/>
                <a:cs typeface="Arial"/>
              </a:rPr>
              <a:t> </a:t>
            </a:r>
            <a:r>
              <a:rPr sz="3200" dirty="0">
                <a:latin typeface="Arial"/>
                <a:cs typeface="Arial"/>
              </a:rPr>
              <a:t>ion</a:t>
            </a:r>
            <a:r>
              <a:rPr sz="3200" spc="-20" dirty="0">
                <a:latin typeface="Arial"/>
                <a:cs typeface="Arial"/>
              </a:rPr>
              <a:t> </a:t>
            </a:r>
            <a:r>
              <a:rPr sz="3200" dirty="0">
                <a:latin typeface="Arial"/>
                <a:cs typeface="Arial"/>
              </a:rPr>
              <a:t>is</a:t>
            </a:r>
            <a:r>
              <a:rPr sz="3200" spc="-15" dirty="0">
                <a:latin typeface="Arial"/>
                <a:cs typeface="Arial"/>
              </a:rPr>
              <a:t> </a:t>
            </a:r>
            <a:r>
              <a:rPr sz="3200" dirty="0">
                <a:latin typeface="Arial"/>
                <a:cs typeface="Arial"/>
              </a:rPr>
              <a:t>Lewis</a:t>
            </a:r>
            <a:r>
              <a:rPr sz="3200" spc="-5" dirty="0">
                <a:latin typeface="Arial"/>
                <a:cs typeface="Arial"/>
              </a:rPr>
              <a:t> </a:t>
            </a:r>
            <a:r>
              <a:rPr sz="3200" spc="-10" dirty="0">
                <a:latin typeface="Arial"/>
                <a:cs typeface="Arial"/>
              </a:rPr>
              <a:t>acid.</a:t>
            </a:r>
            <a:endParaRPr sz="3200">
              <a:latin typeface="Arial"/>
              <a:cs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2700">
              <a:lnSpc>
                <a:spcPts val="1430"/>
              </a:lnSpc>
            </a:pPr>
            <a:r>
              <a:rPr spc="-25" dirty="0"/>
              <a:t>38</a:t>
            </a:r>
          </a:p>
        </p:txBody>
      </p:sp>
      <p:sp>
        <p:nvSpPr>
          <p:cNvPr id="2" name="object 2"/>
          <p:cNvSpPr txBox="1">
            <a:spLocks noGrp="1"/>
          </p:cNvSpPr>
          <p:nvPr>
            <p:ph type="title"/>
          </p:nvPr>
        </p:nvSpPr>
        <p:spPr>
          <a:prstGeom prst="rect">
            <a:avLst/>
          </a:prstGeom>
        </p:spPr>
        <p:txBody>
          <a:bodyPr vert="horz" wrap="square" lIns="0" tIns="163017" rIns="0" bIns="0" rtlCol="0">
            <a:spAutoFit/>
          </a:bodyPr>
          <a:lstStyle/>
          <a:p>
            <a:pPr marL="2447290">
              <a:lnSpc>
                <a:spcPct val="100000"/>
              </a:lnSpc>
              <a:spcBef>
                <a:spcPts val="95"/>
              </a:spcBef>
            </a:pPr>
            <a:r>
              <a:rPr sz="2800" b="1" dirty="0">
                <a:solidFill>
                  <a:srgbClr val="FF0000"/>
                </a:solidFill>
                <a:latin typeface="Arial"/>
                <a:cs typeface="Arial"/>
              </a:rPr>
              <a:t>Common</a:t>
            </a:r>
            <a:r>
              <a:rPr sz="2800" b="1" spc="-125" dirty="0">
                <a:solidFill>
                  <a:srgbClr val="FF0000"/>
                </a:solidFill>
                <a:latin typeface="Arial"/>
                <a:cs typeface="Arial"/>
              </a:rPr>
              <a:t> </a:t>
            </a:r>
            <a:r>
              <a:rPr sz="2800" b="1" spc="-10" dirty="0">
                <a:solidFill>
                  <a:srgbClr val="FF0000"/>
                </a:solidFill>
                <a:latin typeface="Arial"/>
                <a:cs typeface="Arial"/>
              </a:rPr>
              <a:t>Ligands:</a:t>
            </a:r>
            <a:endParaRPr sz="2800">
              <a:latin typeface="Arial"/>
              <a:cs typeface="Arial"/>
            </a:endParaRPr>
          </a:p>
        </p:txBody>
      </p:sp>
      <p:sp>
        <p:nvSpPr>
          <p:cNvPr id="3" name="object 3"/>
          <p:cNvSpPr txBox="1"/>
          <p:nvPr/>
        </p:nvSpPr>
        <p:spPr>
          <a:xfrm>
            <a:off x="180339" y="1229105"/>
            <a:ext cx="7432675" cy="2098675"/>
          </a:xfrm>
          <a:prstGeom prst="rect">
            <a:avLst/>
          </a:prstGeom>
        </p:spPr>
        <p:txBody>
          <a:bodyPr vert="horz" wrap="square" lIns="0" tIns="12700" rIns="0" bIns="0" rtlCol="0">
            <a:spAutoFit/>
          </a:bodyPr>
          <a:lstStyle/>
          <a:p>
            <a:pPr marL="316865" indent="-255270">
              <a:lnSpc>
                <a:spcPct val="100000"/>
              </a:lnSpc>
              <a:spcBef>
                <a:spcPts val="100"/>
              </a:spcBef>
              <a:buSzPct val="95833"/>
              <a:buAutoNum type="arabicPlain"/>
              <a:tabLst>
                <a:tab pos="316865" algn="l"/>
              </a:tabLst>
            </a:pPr>
            <a:r>
              <a:rPr sz="2400" b="1" dirty="0">
                <a:latin typeface="Times New Roman"/>
                <a:cs typeface="Times New Roman"/>
              </a:rPr>
              <a:t>Monodentate</a:t>
            </a:r>
            <a:r>
              <a:rPr sz="2400" b="1" spc="-145" dirty="0">
                <a:latin typeface="Times New Roman"/>
                <a:cs typeface="Times New Roman"/>
              </a:rPr>
              <a:t> </a:t>
            </a:r>
            <a:r>
              <a:rPr sz="2400" b="1" spc="-10" dirty="0">
                <a:latin typeface="Times New Roman"/>
                <a:cs typeface="Times New Roman"/>
              </a:rPr>
              <a:t>ligands:</a:t>
            </a:r>
            <a:endParaRPr sz="2400">
              <a:latin typeface="Times New Roman"/>
              <a:cs typeface="Times New Roman"/>
            </a:endParaRPr>
          </a:p>
          <a:p>
            <a:pPr marL="63500">
              <a:lnSpc>
                <a:spcPct val="100000"/>
              </a:lnSpc>
              <a:spcBef>
                <a:spcPts val="2645"/>
              </a:spcBef>
            </a:pPr>
            <a:r>
              <a:rPr sz="2200" b="1" dirty="0">
                <a:latin typeface="Times New Roman"/>
                <a:cs typeface="Times New Roman"/>
              </a:rPr>
              <a:t>Contains</a:t>
            </a:r>
            <a:r>
              <a:rPr sz="2200" b="1" spc="-55" dirty="0">
                <a:latin typeface="Times New Roman"/>
                <a:cs typeface="Times New Roman"/>
              </a:rPr>
              <a:t> </a:t>
            </a:r>
            <a:r>
              <a:rPr sz="2200" b="1" dirty="0">
                <a:latin typeface="Times New Roman"/>
                <a:cs typeface="Times New Roman"/>
              </a:rPr>
              <a:t>only</a:t>
            </a:r>
            <a:r>
              <a:rPr sz="2200" b="1" spc="-50" dirty="0">
                <a:latin typeface="Times New Roman"/>
                <a:cs typeface="Times New Roman"/>
              </a:rPr>
              <a:t> </a:t>
            </a:r>
            <a:r>
              <a:rPr sz="2200" b="1" dirty="0">
                <a:latin typeface="Times New Roman"/>
                <a:cs typeface="Times New Roman"/>
              </a:rPr>
              <a:t>one</a:t>
            </a:r>
            <a:r>
              <a:rPr sz="2200" b="1" spc="-50" dirty="0">
                <a:latin typeface="Times New Roman"/>
                <a:cs typeface="Times New Roman"/>
              </a:rPr>
              <a:t> </a:t>
            </a:r>
            <a:r>
              <a:rPr sz="2200" b="1" dirty="0">
                <a:latin typeface="Times New Roman"/>
                <a:cs typeface="Times New Roman"/>
              </a:rPr>
              <a:t>donor</a:t>
            </a:r>
            <a:r>
              <a:rPr sz="2200" b="1" spc="-85" dirty="0">
                <a:latin typeface="Times New Roman"/>
                <a:cs typeface="Times New Roman"/>
              </a:rPr>
              <a:t> </a:t>
            </a:r>
            <a:r>
              <a:rPr sz="2200" b="1" spc="-20" dirty="0">
                <a:latin typeface="Times New Roman"/>
                <a:cs typeface="Times New Roman"/>
              </a:rPr>
              <a:t>atom</a:t>
            </a:r>
            <a:endParaRPr sz="2200">
              <a:latin typeface="Times New Roman"/>
              <a:cs typeface="Times New Roman"/>
            </a:endParaRPr>
          </a:p>
          <a:p>
            <a:pPr marL="63500">
              <a:lnSpc>
                <a:spcPct val="100000"/>
              </a:lnSpc>
              <a:spcBef>
                <a:spcPts val="5"/>
              </a:spcBef>
              <a:tabLst>
                <a:tab pos="1459230" algn="l"/>
              </a:tabLst>
            </a:pPr>
            <a:r>
              <a:rPr sz="2200" b="1" spc="-10" dirty="0">
                <a:latin typeface="Times New Roman"/>
                <a:cs typeface="Times New Roman"/>
              </a:rPr>
              <a:t>Examples:</a:t>
            </a:r>
            <a:r>
              <a:rPr sz="2200" b="1" dirty="0">
                <a:latin typeface="Times New Roman"/>
                <a:cs typeface="Times New Roman"/>
              </a:rPr>
              <a:t>	H</a:t>
            </a:r>
            <a:r>
              <a:rPr sz="2175" b="1" baseline="-21072" dirty="0">
                <a:latin typeface="Times New Roman"/>
                <a:cs typeface="Times New Roman"/>
              </a:rPr>
              <a:t>2</a:t>
            </a:r>
            <a:r>
              <a:rPr sz="2200" b="1" dirty="0">
                <a:latin typeface="Times New Roman"/>
                <a:cs typeface="Times New Roman"/>
              </a:rPr>
              <a:t>O,</a:t>
            </a:r>
            <a:r>
              <a:rPr sz="2200" b="1" spc="-15" dirty="0">
                <a:latin typeface="Times New Roman"/>
                <a:cs typeface="Times New Roman"/>
              </a:rPr>
              <a:t> </a:t>
            </a:r>
            <a:r>
              <a:rPr sz="2200" b="1" dirty="0">
                <a:latin typeface="Times New Roman"/>
                <a:cs typeface="Times New Roman"/>
              </a:rPr>
              <a:t>NH</a:t>
            </a:r>
            <a:r>
              <a:rPr sz="2175" b="1" baseline="-21072" dirty="0">
                <a:latin typeface="Times New Roman"/>
                <a:cs typeface="Times New Roman"/>
              </a:rPr>
              <a:t>3</a:t>
            </a:r>
            <a:r>
              <a:rPr sz="2200" b="1" dirty="0">
                <a:latin typeface="Times New Roman"/>
                <a:cs typeface="Times New Roman"/>
              </a:rPr>
              <a:t>,</a:t>
            </a:r>
            <a:r>
              <a:rPr sz="2200" b="1" spc="-15" dirty="0">
                <a:latin typeface="Times New Roman"/>
                <a:cs typeface="Times New Roman"/>
              </a:rPr>
              <a:t> </a:t>
            </a:r>
            <a:r>
              <a:rPr sz="2200" b="1" dirty="0">
                <a:latin typeface="Times New Roman"/>
                <a:cs typeface="Times New Roman"/>
              </a:rPr>
              <a:t>CN</a:t>
            </a:r>
            <a:r>
              <a:rPr sz="2175" b="1" baseline="24904" dirty="0">
                <a:latin typeface="Times New Roman"/>
                <a:cs typeface="Times New Roman"/>
              </a:rPr>
              <a:t>-</a:t>
            </a:r>
            <a:r>
              <a:rPr sz="2175" b="1" spc="247" baseline="24904" dirty="0">
                <a:latin typeface="Times New Roman"/>
                <a:cs typeface="Times New Roman"/>
              </a:rPr>
              <a:t> </a:t>
            </a:r>
            <a:r>
              <a:rPr sz="2200" b="1" dirty="0">
                <a:latin typeface="Times New Roman"/>
                <a:cs typeface="Times New Roman"/>
              </a:rPr>
              <a:t>,</a:t>
            </a:r>
            <a:r>
              <a:rPr sz="2200" b="1" spc="-30" dirty="0">
                <a:latin typeface="Times New Roman"/>
                <a:cs typeface="Times New Roman"/>
              </a:rPr>
              <a:t> </a:t>
            </a:r>
            <a:r>
              <a:rPr sz="2200" b="1" dirty="0">
                <a:latin typeface="Times New Roman"/>
                <a:cs typeface="Times New Roman"/>
              </a:rPr>
              <a:t>SCN</a:t>
            </a:r>
            <a:r>
              <a:rPr sz="2175" b="1" baseline="24904" dirty="0">
                <a:latin typeface="Times New Roman"/>
                <a:cs typeface="Times New Roman"/>
              </a:rPr>
              <a:t>-</a:t>
            </a:r>
            <a:r>
              <a:rPr sz="2175" b="1" spc="254" baseline="24904" dirty="0">
                <a:latin typeface="Times New Roman"/>
                <a:cs typeface="Times New Roman"/>
              </a:rPr>
              <a:t> </a:t>
            </a:r>
            <a:r>
              <a:rPr sz="2200" b="1" dirty="0">
                <a:latin typeface="Times New Roman"/>
                <a:cs typeface="Times New Roman"/>
              </a:rPr>
              <a:t>,</a:t>
            </a:r>
            <a:r>
              <a:rPr sz="2200" b="1" spc="-20" dirty="0">
                <a:latin typeface="Times New Roman"/>
                <a:cs typeface="Times New Roman"/>
              </a:rPr>
              <a:t> </a:t>
            </a:r>
            <a:r>
              <a:rPr sz="2200" b="1" dirty="0">
                <a:latin typeface="Times New Roman"/>
                <a:cs typeface="Times New Roman"/>
              </a:rPr>
              <a:t>X</a:t>
            </a:r>
            <a:r>
              <a:rPr sz="2175" b="1" baseline="24904" dirty="0">
                <a:latin typeface="Times New Roman"/>
                <a:cs typeface="Times New Roman"/>
              </a:rPr>
              <a:t>-</a:t>
            </a:r>
            <a:r>
              <a:rPr sz="2175" b="1" spc="225" baseline="24904" dirty="0">
                <a:latin typeface="Times New Roman"/>
                <a:cs typeface="Times New Roman"/>
              </a:rPr>
              <a:t> </a:t>
            </a:r>
            <a:r>
              <a:rPr sz="2200" b="1" dirty="0">
                <a:latin typeface="Times New Roman"/>
                <a:cs typeface="Times New Roman"/>
              </a:rPr>
              <a:t>(</a:t>
            </a:r>
            <a:r>
              <a:rPr sz="2200" b="1" spc="-30" dirty="0">
                <a:latin typeface="Times New Roman"/>
                <a:cs typeface="Times New Roman"/>
              </a:rPr>
              <a:t> </a:t>
            </a:r>
            <a:r>
              <a:rPr sz="2200" b="1" dirty="0">
                <a:latin typeface="Times New Roman"/>
                <a:cs typeface="Times New Roman"/>
              </a:rPr>
              <a:t>halide</a:t>
            </a:r>
            <a:r>
              <a:rPr sz="2200" b="1" spc="-25" dirty="0">
                <a:latin typeface="Times New Roman"/>
                <a:cs typeface="Times New Roman"/>
              </a:rPr>
              <a:t> </a:t>
            </a:r>
            <a:r>
              <a:rPr sz="2200" b="1" dirty="0">
                <a:latin typeface="Times New Roman"/>
                <a:cs typeface="Times New Roman"/>
              </a:rPr>
              <a:t>ions</a:t>
            </a:r>
            <a:r>
              <a:rPr sz="2200" b="1" spc="-35" dirty="0">
                <a:latin typeface="Times New Roman"/>
                <a:cs typeface="Times New Roman"/>
              </a:rPr>
              <a:t> </a:t>
            </a:r>
            <a:r>
              <a:rPr sz="2200" b="1" dirty="0">
                <a:latin typeface="Times New Roman"/>
                <a:cs typeface="Times New Roman"/>
              </a:rPr>
              <a:t>)</a:t>
            </a:r>
            <a:r>
              <a:rPr sz="2200" b="1" spc="-15" dirty="0">
                <a:latin typeface="Times New Roman"/>
                <a:cs typeface="Times New Roman"/>
              </a:rPr>
              <a:t> </a:t>
            </a:r>
            <a:r>
              <a:rPr sz="2200" b="1" dirty="0">
                <a:latin typeface="Times New Roman"/>
                <a:cs typeface="Times New Roman"/>
              </a:rPr>
              <a:t>,</a:t>
            </a:r>
            <a:r>
              <a:rPr sz="2200" b="1" spc="-30" dirty="0">
                <a:latin typeface="Times New Roman"/>
                <a:cs typeface="Times New Roman"/>
              </a:rPr>
              <a:t> </a:t>
            </a:r>
            <a:r>
              <a:rPr sz="2200" b="1" dirty="0">
                <a:latin typeface="Times New Roman"/>
                <a:cs typeface="Times New Roman"/>
              </a:rPr>
              <a:t>CO,</a:t>
            </a:r>
            <a:r>
              <a:rPr sz="2200" b="1" spc="-10" dirty="0">
                <a:latin typeface="Times New Roman"/>
                <a:cs typeface="Times New Roman"/>
              </a:rPr>
              <a:t> </a:t>
            </a:r>
            <a:r>
              <a:rPr sz="2200" b="1" spc="-25" dirty="0">
                <a:latin typeface="Times New Roman"/>
                <a:cs typeface="Times New Roman"/>
              </a:rPr>
              <a:t>O</a:t>
            </a:r>
            <a:r>
              <a:rPr sz="2175" b="1" spc="-37" baseline="24904" dirty="0">
                <a:latin typeface="Times New Roman"/>
                <a:cs typeface="Times New Roman"/>
              </a:rPr>
              <a:t>2-</a:t>
            </a:r>
            <a:endParaRPr sz="2175" baseline="24904">
              <a:latin typeface="Times New Roman"/>
              <a:cs typeface="Times New Roman"/>
            </a:endParaRPr>
          </a:p>
          <a:p>
            <a:pPr>
              <a:lnSpc>
                <a:spcPct val="100000"/>
              </a:lnSpc>
              <a:spcBef>
                <a:spcPts val="100"/>
              </a:spcBef>
            </a:pPr>
            <a:endParaRPr sz="2200">
              <a:latin typeface="Times New Roman"/>
              <a:cs typeface="Times New Roman"/>
            </a:endParaRPr>
          </a:p>
          <a:p>
            <a:pPr marL="316865" indent="-255270">
              <a:lnSpc>
                <a:spcPct val="100000"/>
              </a:lnSpc>
              <a:buSzPct val="95833"/>
              <a:buAutoNum type="arabicPlain" startAt="2"/>
              <a:tabLst>
                <a:tab pos="316865" algn="l"/>
              </a:tabLst>
            </a:pPr>
            <a:r>
              <a:rPr sz="2400" b="1" dirty="0">
                <a:latin typeface="Times New Roman"/>
                <a:cs typeface="Times New Roman"/>
              </a:rPr>
              <a:t>Bidentate</a:t>
            </a:r>
            <a:r>
              <a:rPr sz="2400" b="1" spc="-10" dirty="0">
                <a:latin typeface="Times New Roman"/>
                <a:cs typeface="Times New Roman"/>
              </a:rPr>
              <a:t> ligands:</a:t>
            </a:r>
            <a:endParaRPr sz="2400">
              <a:latin typeface="Times New Roman"/>
              <a:cs typeface="Times New Roman"/>
            </a:endParaRPr>
          </a:p>
        </p:txBody>
      </p:sp>
      <p:sp>
        <p:nvSpPr>
          <p:cNvPr id="4" name="object 4"/>
          <p:cNvSpPr txBox="1"/>
          <p:nvPr/>
        </p:nvSpPr>
        <p:spPr>
          <a:xfrm>
            <a:off x="4121022" y="4135882"/>
            <a:ext cx="118745" cy="248920"/>
          </a:xfrm>
          <a:prstGeom prst="rect">
            <a:avLst/>
          </a:prstGeom>
        </p:spPr>
        <p:txBody>
          <a:bodyPr vert="horz" wrap="square" lIns="0" tIns="13970" rIns="0" bIns="0" rtlCol="0">
            <a:spAutoFit/>
          </a:bodyPr>
          <a:lstStyle/>
          <a:p>
            <a:pPr marL="12700">
              <a:lnSpc>
                <a:spcPct val="100000"/>
              </a:lnSpc>
              <a:spcBef>
                <a:spcPts val="110"/>
              </a:spcBef>
            </a:pPr>
            <a:r>
              <a:rPr sz="1450" b="1" spc="-50" dirty="0">
                <a:latin typeface="Times New Roman"/>
                <a:cs typeface="Times New Roman"/>
              </a:rPr>
              <a:t>4</a:t>
            </a:r>
            <a:endParaRPr sz="1450">
              <a:latin typeface="Times New Roman"/>
              <a:cs typeface="Times New Roman"/>
            </a:endParaRPr>
          </a:p>
        </p:txBody>
      </p:sp>
      <p:sp>
        <p:nvSpPr>
          <p:cNvPr id="5" name="object 5"/>
          <p:cNvSpPr txBox="1"/>
          <p:nvPr/>
        </p:nvSpPr>
        <p:spPr>
          <a:xfrm>
            <a:off x="205740" y="3638499"/>
            <a:ext cx="6848475" cy="695960"/>
          </a:xfrm>
          <a:prstGeom prst="rect">
            <a:avLst/>
          </a:prstGeom>
        </p:spPr>
        <p:txBody>
          <a:bodyPr vert="horz" wrap="square" lIns="0" tIns="12065" rIns="0" bIns="0" rtlCol="0">
            <a:spAutoFit/>
          </a:bodyPr>
          <a:lstStyle/>
          <a:p>
            <a:pPr marL="38100">
              <a:lnSpc>
                <a:spcPct val="100000"/>
              </a:lnSpc>
              <a:spcBef>
                <a:spcPts val="95"/>
              </a:spcBef>
            </a:pPr>
            <a:r>
              <a:rPr sz="2200" b="1" dirty="0">
                <a:latin typeface="Times New Roman"/>
                <a:cs typeface="Times New Roman"/>
              </a:rPr>
              <a:t>Contains</a:t>
            </a:r>
            <a:r>
              <a:rPr sz="2200" b="1" spc="-50" dirty="0">
                <a:latin typeface="Times New Roman"/>
                <a:cs typeface="Times New Roman"/>
              </a:rPr>
              <a:t> </a:t>
            </a:r>
            <a:r>
              <a:rPr sz="2200" b="1" dirty="0">
                <a:latin typeface="Times New Roman"/>
                <a:cs typeface="Times New Roman"/>
              </a:rPr>
              <a:t>two</a:t>
            </a:r>
            <a:r>
              <a:rPr sz="2200" b="1" spc="-50" dirty="0">
                <a:latin typeface="Times New Roman"/>
                <a:cs typeface="Times New Roman"/>
              </a:rPr>
              <a:t> </a:t>
            </a:r>
            <a:r>
              <a:rPr sz="2200" b="1" dirty="0">
                <a:latin typeface="Times New Roman"/>
                <a:cs typeface="Times New Roman"/>
              </a:rPr>
              <a:t>donor</a:t>
            </a:r>
            <a:r>
              <a:rPr sz="2200" b="1" spc="-80" dirty="0">
                <a:latin typeface="Times New Roman"/>
                <a:cs typeface="Times New Roman"/>
              </a:rPr>
              <a:t> </a:t>
            </a:r>
            <a:r>
              <a:rPr sz="2200" b="1" spc="-10" dirty="0">
                <a:latin typeface="Times New Roman"/>
                <a:cs typeface="Times New Roman"/>
              </a:rPr>
              <a:t>atoms</a:t>
            </a:r>
            <a:endParaRPr sz="2200">
              <a:latin typeface="Times New Roman"/>
              <a:cs typeface="Times New Roman"/>
            </a:endParaRPr>
          </a:p>
          <a:p>
            <a:pPr marL="38100">
              <a:lnSpc>
                <a:spcPct val="100000"/>
              </a:lnSpc>
              <a:spcBef>
                <a:spcPts val="5"/>
              </a:spcBef>
              <a:tabLst>
                <a:tab pos="1433830" algn="l"/>
              </a:tabLst>
            </a:pPr>
            <a:r>
              <a:rPr sz="2200" b="1" spc="-10" dirty="0">
                <a:latin typeface="Times New Roman"/>
                <a:cs typeface="Times New Roman"/>
              </a:rPr>
              <a:t>Examples:</a:t>
            </a:r>
            <a:r>
              <a:rPr sz="2200" b="1" dirty="0">
                <a:latin typeface="Times New Roman"/>
                <a:cs typeface="Times New Roman"/>
              </a:rPr>
              <a:t>	Oxalate</a:t>
            </a:r>
            <a:r>
              <a:rPr sz="2200" b="1" spc="-50" dirty="0">
                <a:latin typeface="Times New Roman"/>
                <a:cs typeface="Times New Roman"/>
              </a:rPr>
              <a:t> </a:t>
            </a:r>
            <a:r>
              <a:rPr sz="2200" b="1" dirty="0">
                <a:latin typeface="Times New Roman"/>
                <a:cs typeface="Times New Roman"/>
              </a:rPr>
              <a:t>ion</a:t>
            </a:r>
            <a:r>
              <a:rPr sz="2200" b="1" spc="-50" dirty="0">
                <a:latin typeface="Times New Roman"/>
                <a:cs typeface="Times New Roman"/>
              </a:rPr>
              <a:t> </a:t>
            </a:r>
            <a:r>
              <a:rPr sz="2200" b="1" dirty="0">
                <a:latin typeface="Times New Roman"/>
                <a:cs typeface="Times New Roman"/>
              </a:rPr>
              <a:t>(ox)</a:t>
            </a:r>
            <a:r>
              <a:rPr sz="2200" b="1" spc="-50" dirty="0">
                <a:latin typeface="Times New Roman"/>
                <a:cs typeface="Times New Roman"/>
              </a:rPr>
              <a:t> </a:t>
            </a:r>
            <a:r>
              <a:rPr sz="2200" b="1" dirty="0">
                <a:latin typeface="Times New Roman"/>
                <a:cs typeface="Times New Roman"/>
              </a:rPr>
              <a:t>C</a:t>
            </a:r>
            <a:r>
              <a:rPr sz="2175" b="1" baseline="-21072" dirty="0">
                <a:latin typeface="Times New Roman"/>
                <a:cs typeface="Times New Roman"/>
              </a:rPr>
              <a:t>2</a:t>
            </a:r>
            <a:r>
              <a:rPr sz="2200" b="1" dirty="0">
                <a:latin typeface="Times New Roman"/>
                <a:cs typeface="Times New Roman"/>
              </a:rPr>
              <a:t>O</a:t>
            </a:r>
            <a:r>
              <a:rPr sz="2200" b="1" spc="114" dirty="0">
                <a:latin typeface="Times New Roman"/>
                <a:cs typeface="Times New Roman"/>
              </a:rPr>
              <a:t> </a:t>
            </a:r>
            <a:r>
              <a:rPr sz="2175" b="1" baseline="24904" dirty="0">
                <a:latin typeface="Times New Roman"/>
                <a:cs typeface="Times New Roman"/>
              </a:rPr>
              <a:t>2-</a:t>
            </a:r>
            <a:r>
              <a:rPr sz="2200" b="1" dirty="0">
                <a:latin typeface="Times New Roman"/>
                <a:cs typeface="Times New Roman"/>
              </a:rPr>
              <a:t>,</a:t>
            </a:r>
            <a:r>
              <a:rPr sz="2200" b="1" spc="-35" dirty="0">
                <a:latin typeface="Times New Roman"/>
                <a:cs typeface="Times New Roman"/>
              </a:rPr>
              <a:t> </a:t>
            </a:r>
            <a:r>
              <a:rPr sz="2200" b="1" dirty="0">
                <a:latin typeface="Times New Roman"/>
                <a:cs typeface="Times New Roman"/>
              </a:rPr>
              <a:t>ethylenediamine</a:t>
            </a:r>
            <a:r>
              <a:rPr sz="2200" b="1" spc="-20" dirty="0">
                <a:latin typeface="Times New Roman"/>
                <a:cs typeface="Times New Roman"/>
              </a:rPr>
              <a:t> (en)</a:t>
            </a:r>
            <a:endParaRPr sz="2200">
              <a:latin typeface="Times New Roman"/>
              <a:cs typeface="Times New Roman"/>
            </a:endParaRPr>
          </a:p>
        </p:txBody>
      </p:sp>
      <p:sp>
        <p:nvSpPr>
          <p:cNvPr id="6" name="object 6"/>
          <p:cNvSpPr txBox="1"/>
          <p:nvPr/>
        </p:nvSpPr>
        <p:spPr>
          <a:xfrm>
            <a:off x="548640" y="4242561"/>
            <a:ext cx="2120265" cy="360680"/>
          </a:xfrm>
          <a:prstGeom prst="rect">
            <a:avLst/>
          </a:prstGeom>
        </p:spPr>
        <p:txBody>
          <a:bodyPr vert="horz" wrap="square" lIns="0" tIns="12065" rIns="0" bIns="0" rtlCol="0">
            <a:spAutoFit/>
          </a:bodyPr>
          <a:lstStyle/>
          <a:p>
            <a:pPr marL="38100">
              <a:lnSpc>
                <a:spcPct val="100000"/>
              </a:lnSpc>
              <a:spcBef>
                <a:spcPts val="95"/>
              </a:spcBef>
            </a:pPr>
            <a:r>
              <a:rPr sz="2200" b="1" spc="-10" dirty="0">
                <a:latin typeface="Times New Roman"/>
                <a:cs typeface="Times New Roman"/>
              </a:rPr>
              <a:t>H</a:t>
            </a:r>
            <a:r>
              <a:rPr sz="2175" b="1" spc="-15" baseline="-21072" dirty="0">
                <a:latin typeface="Times New Roman"/>
                <a:cs typeface="Times New Roman"/>
              </a:rPr>
              <a:t>2</a:t>
            </a:r>
            <a:r>
              <a:rPr sz="2200" b="1" spc="-10" dirty="0">
                <a:latin typeface="Times New Roman"/>
                <a:cs typeface="Times New Roman"/>
              </a:rPr>
              <a:t>NCH</a:t>
            </a:r>
            <a:r>
              <a:rPr sz="2175" b="1" spc="-15" baseline="-21072" dirty="0">
                <a:latin typeface="Times New Roman"/>
                <a:cs typeface="Times New Roman"/>
              </a:rPr>
              <a:t>2</a:t>
            </a:r>
            <a:r>
              <a:rPr sz="2200" b="1" spc="-10" dirty="0">
                <a:latin typeface="Times New Roman"/>
                <a:cs typeface="Times New Roman"/>
              </a:rPr>
              <a:t>CH</a:t>
            </a:r>
            <a:r>
              <a:rPr sz="2175" b="1" spc="-15" baseline="-21072" dirty="0">
                <a:latin typeface="Times New Roman"/>
                <a:cs typeface="Times New Roman"/>
              </a:rPr>
              <a:t>2</a:t>
            </a:r>
            <a:r>
              <a:rPr sz="2200" b="1" spc="-10" dirty="0">
                <a:latin typeface="Times New Roman"/>
                <a:cs typeface="Times New Roman"/>
              </a:rPr>
              <a:t>NH</a:t>
            </a:r>
            <a:r>
              <a:rPr sz="2175" b="1" spc="-15" baseline="-21072" dirty="0">
                <a:latin typeface="Times New Roman"/>
                <a:cs typeface="Times New Roman"/>
              </a:rPr>
              <a:t>2</a:t>
            </a:r>
            <a:endParaRPr sz="2175" baseline="-21072">
              <a:latin typeface="Times New Roman"/>
              <a:cs typeface="Times New Roman"/>
            </a:endParaRPr>
          </a:p>
        </p:txBody>
      </p:sp>
      <p:sp>
        <p:nvSpPr>
          <p:cNvPr id="7" name="object 7"/>
          <p:cNvSpPr txBox="1"/>
          <p:nvPr/>
        </p:nvSpPr>
        <p:spPr>
          <a:xfrm>
            <a:off x="193039" y="4911597"/>
            <a:ext cx="6299200" cy="1398270"/>
          </a:xfrm>
          <a:prstGeom prst="rect">
            <a:avLst/>
          </a:prstGeom>
        </p:spPr>
        <p:txBody>
          <a:bodyPr vert="horz" wrap="square" lIns="0" tIns="12700" rIns="0" bIns="0" rtlCol="0">
            <a:spAutoFit/>
          </a:bodyPr>
          <a:lstStyle/>
          <a:p>
            <a:pPr marL="50800">
              <a:lnSpc>
                <a:spcPct val="100000"/>
              </a:lnSpc>
              <a:spcBef>
                <a:spcPts val="100"/>
              </a:spcBef>
            </a:pPr>
            <a:r>
              <a:rPr sz="2400" b="1" spc="-10" dirty="0">
                <a:latin typeface="Times New Roman"/>
                <a:cs typeface="Times New Roman"/>
              </a:rPr>
              <a:t>3-</a:t>
            </a:r>
            <a:r>
              <a:rPr sz="2400" b="1" dirty="0">
                <a:latin typeface="Times New Roman"/>
                <a:cs typeface="Times New Roman"/>
              </a:rPr>
              <a:t>Polydentate</a:t>
            </a:r>
            <a:r>
              <a:rPr sz="2400" b="1" spc="-10" dirty="0">
                <a:latin typeface="Times New Roman"/>
                <a:cs typeface="Times New Roman"/>
              </a:rPr>
              <a:t> ligands:</a:t>
            </a:r>
            <a:endParaRPr sz="2400">
              <a:latin typeface="Times New Roman"/>
              <a:cs typeface="Times New Roman"/>
            </a:endParaRPr>
          </a:p>
          <a:p>
            <a:pPr marL="50800">
              <a:lnSpc>
                <a:spcPct val="100000"/>
              </a:lnSpc>
              <a:spcBef>
                <a:spcPts val="2650"/>
              </a:spcBef>
            </a:pPr>
            <a:r>
              <a:rPr sz="2200" b="1" dirty="0">
                <a:latin typeface="Times New Roman"/>
                <a:cs typeface="Times New Roman"/>
              </a:rPr>
              <a:t>Contains</a:t>
            </a:r>
            <a:r>
              <a:rPr sz="2200" b="1" spc="-65" dirty="0">
                <a:latin typeface="Times New Roman"/>
                <a:cs typeface="Times New Roman"/>
              </a:rPr>
              <a:t> </a:t>
            </a:r>
            <a:r>
              <a:rPr sz="2200" b="1" dirty="0">
                <a:latin typeface="Times New Roman"/>
                <a:cs typeface="Times New Roman"/>
              </a:rPr>
              <a:t>more</a:t>
            </a:r>
            <a:r>
              <a:rPr sz="2200" b="1" spc="-55" dirty="0">
                <a:latin typeface="Times New Roman"/>
                <a:cs typeface="Times New Roman"/>
              </a:rPr>
              <a:t> </a:t>
            </a:r>
            <a:r>
              <a:rPr sz="2200" b="1" dirty="0">
                <a:latin typeface="Times New Roman"/>
                <a:cs typeface="Times New Roman"/>
              </a:rPr>
              <a:t>than</a:t>
            </a:r>
            <a:r>
              <a:rPr sz="2200" b="1" spc="-60" dirty="0">
                <a:latin typeface="Times New Roman"/>
                <a:cs typeface="Times New Roman"/>
              </a:rPr>
              <a:t> </a:t>
            </a:r>
            <a:r>
              <a:rPr sz="2200" b="1" dirty="0">
                <a:latin typeface="Times New Roman"/>
                <a:cs typeface="Times New Roman"/>
              </a:rPr>
              <a:t>two</a:t>
            </a:r>
            <a:r>
              <a:rPr sz="2200" b="1" spc="-60" dirty="0">
                <a:latin typeface="Times New Roman"/>
                <a:cs typeface="Times New Roman"/>
              </a:rPr>
              <a:t> </a:t>
            </a:r>
            <a:r>
              <a:rPr sz="2200" b="1" dirty="0">
                <a:latin typeface="Times New Roman"/>
                <a:cs typeface="Times New Roman"/>
              </a:rPr>
              <a:t>donor</a:t>
            </a:r>
            <a:r>
              <a:rPr sz="2200" b="1" spc="-105" dirty="0">
                <a:latin typeface="Times New Roman"/>
                <a:cs typeface="Times New Roman"/>
              </a:rPr>
              <a:t> </a:t>
            </a:r>
            <a:r>
              <a:rPr sz="2200" b="1" spc="-10" dirty="0">
                <a:latin typeface="Times New Roman"/>
                <a:cs typeface="Times New Roman"/>
              </a:rPr>
              <a:t>atoms</a:t>
            </a:r>
            <a:endParaRPr sz="2200">
              <a:latin typeface="Times New Roman"/>
              <a:cs typeface="Times New Roman"/>
            </a:endParaRPr>
          </a:p>
          <a:p>
            <a:pPr marL="50800">
              <a:lnSpc>
                <a:spcPct val="100000"/>
              </a:lnSpc>
            </a:pPr>
            <a:r>
              <a:rPr sz="2200" b="1" dirty="0">
                <a:latin typeface="Times New Roman"/>
                <a:cs typeface="Times New Roman"/>
              </a:rPr>
              <a:t>Example:</a:t>
            </a:r>
            <a:r>
              <a:rPr sz="2200" b="1" spc="-20" dirty="0">
                <a:latin typeface="Times New Roman"/>
                <a:cs typeface="Times New Roman"/>
              </a:rPr>
              <a:t> </a:t>
            </a:r>
            <a:r>
              <a:rPr sz="2200" b="1" spc="-10" dirty="0">
                <a:latin typeface="Times New Roman"/>
                <a:cs typeface="Times New Roman"/>
              </a:rPr>
              <a:t>ethylenediaminetetraacetate</a:t>
            </a:r>
            <a:r>
              <a:rPr sz="2200" b="1" spc="20" dirty="0">
                <a:latin typeface="Times New Roman"/>
                <a:cs typeface="Times New Roman"/>
              </a:rPr>
              <a:t> </a:t>
            </a:r>
            <a:r>
              <a:rPr sz="2200" b="1" dirty="0">
                <a:latin typeface="Times New Roman"/>
                <a:cs typeface="Times New Roman"/>
              </a:rPr>
              <a:t>ion</a:t>
            </a:r>
            <a:r>
              <a:rPr sz="2200" b="1" spc="-25" dirty="0">
                <a:latin typeface="Times New Roman"/>
                <a:cs typeface="Times New Roman"/>
              </a:rPr>
              <a:t> </a:t>
            </a:r>
            <a:r>
              <a:rPr sz="2200" b="1" spc="-30" dirty="0">
                <a:latin typeface="Times New Roman"/>
                <a:cs typeface="Times New Roman"/>
              </a:rPr>
              <a:t>(EDTA</a:t>
            </a:r>
            <a:r>
              <a:rPr sz="2175" b="1" spc="-44" baseline="24904" dirty="0">
                <a:latin typeface="Times New Roman"/>
                <a:cs typeface="Times New Roman"/>
              </a:rPr>
              <a:t>4-</a:t>
            </a:r>
            <a:r>
              <a:rPr sz="2200" b="1" spc="-50" dirty="0">
                <a:latin typeface="Times New Roman"/>
                <a:cs typeface="Times New Roman"/>
              </a:rPr>
              <a:t>)</a:t>
            </a:r>
            <a:endParaRPr sz="2200">
              <a:latin typeface="Times New Roman"/>
              <a:cs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90600" y="914400"/>
            <a:ext cx="2667000" cy="838200"/>
          </a:xfrm>
          <a:prstGeom prst="rect">
            <a:avLst/>
          </a:prstGeom>
        </p:spPr>
      </p:pic>
      <p:pic>
        <p:nvPicPr>
          <p:cNvPr id="3" name="object 3"/>
          <p:cNvPicPr/>
          <p:nvPr/>
        </p:nvPicPr>
        <p:blipFill>
          <a:blip r:embed="rId3" cstate="print"/>
          <a:stretch>
            <a:fillRect/>
          </a:stretch>
        </p:blipFill>
        <p:spPr>
          <a:xfrm>
            <a:off x="5334000" y="838200"/>
            <a:ext cx="1752600" cy="990600"/>
          </a:xfrm>
          <a:prstGeom prst="rect">
            <a:avLst/>
          </a:prstGeom>
        </p:spPr>
      </p:pic>
      <p:pic>
        <p:nvPicPr>
          <p:cNvPr id="4" name="object 4"/>
          <p:cNvPicPr/>
          <p:nvPr/>
        </p:nvPicPr>
        <p:blipFill>
          <a:blip r:embed="rId4" cstate="print"/>
          <a:stretch>
            <a:fillRect/>
          </a:stretch>
        </p:blipFill>
        <p:spPr>
          <a:xfrm>
            <a:off x="1828800" y="4800600"/>
            <a:ext cx="4800600" cy="1371600"/>
          </a:xfrm>
          <a:prstGeom prst="rect">
            <a:avLst/>
          </a:prstGeom>
        </p:spPr>
      </p:pic>
      <p:sp>
        <p:nvSpPr>
          <p:cNvPr id="5" name="object 5"/>
          <p:cNvSpPr txBox="1"/>
          <p:nvPr/>
        </p:nvSpPr>
        <p:spPr>
          <a:xfrm>
            <a:off x="1199794" y="1861185"/>
            <a:ext cx="2428240" cy="330835"/>
          </a:xfrm>
          <a:prstGeom prst="rect">
            <a:avLst/>
          </a:prstGeom>
        </p:spPr>
        <p:txBody>
          <a:bodyPr vert="horz" wrap="square" lIns="0" tIns="13335" rIns="0" bIns="0" rtlCol="0">
            <a:spAutoFit/>
          </a:bodyPr>
          <a:lstStyle/>
          <a:p>
            <a:pPr marL="12700">
              <a:lnSpc>
                <a:spcPct val="100000"/>
              </a:lnSpc>
              <a:spcBef>
                <a:spcPts val="105"/>
              </a:spcBef>
            </a:pPr>
            <a:r>
              <a:rPr sz="2000" b="1" spc="-10" dirty="0">
                <a:latin typeface="Comic Sans MS"/>
                <a:cs typeface="Comic Sans MS"/>
              </a:rPr>
              <a:t>ethylenediamine(en)</a:t>
            </a:r>
            <a:endParaRPr sz="2000">
              <a:latin typeface="Comic Sans MS"/>
              <a:cs typeface="Comic Sans MS"/>
            </a:endParaRPr>
          </a:p>
        </p:txBody>
      </p:sp>
      <p:sp>
        <p:nvSpPr>
          <p:cNvPr id="6" name="object 6"/>
          <p:cNvSpPr txBox="1">
            <a:spLocks noGrp="1"/>
          </p:cNvSpPr>
          <p:nvPr>
            <p:ph type="title"/>
          </p:nvPr>
        </p:nvSpPr>
        <p:spPr>
          <a:xfrm>
            <a:off x="5566028" y="1849577"/>
            <a:ext cx="1501140" cy="331470"/>
          </a:xfrm>
          <a:prstGeom prst="rect">
            <a:avLst/>
          </a:prstGeom>
        </p:spPr>
        <p:txBody>
          <a:bodyPr vert="horz" wrap="square" lIns="0" tIns="13335" rIns="0" bIns="0" rtlCol="0">
            <a:spAutoFit/>
          </a:bodyPr>
          <a:lstStyle/>
          <a:p>
            <a:pPr marL="12700">
              <a:lnSpc>
                <a:spcPct val="100000"/>
              </a:lnSpc>
              <a:spcBef>
                <a:spcPts val="105"/>
              </a:spcBef>
            </a:pPr>
            <a:r>
              <a:rPr sz="2000" b="1" dirty="0">
                <a:latin typeface="Comic Sans MS"/>
                <a:cs typeface="Comic Sans MS"/>
              </a:rPr>
              <a:t>oxalate</a:t>
            </a:r>
            <a:r>
              <a:rPr sz="2000" b="1" spc="-70" dirty="0">
                <a:latin typeface="Comic Sans MS"/>
                <a:cs typeface="Comic Sans MS"/>
              </a:rPr>
              <a:t> </a:t>
            </a:r>
            <a:r>
              <a:rPr sz="2000" b="1" spc="-20" dirty="0">
                <a:solidFill>
                  <a:srgbClr val="1F487C"/>
                </a:solidFill>
                <a:latin typeface="Comic Sans MS"/>
                <a:cs typeface="Comic Sans MS"/>
              </a:rPr>
              <a:t>(ox)</a:t>
            </a:r>
            <a:endParaRPr sz="2000">
              <a:latin typeface="Comic Sans MS"/>
              <a:cs typeface="Comic Sans MS"/>
            </a:endParaRPr>
          </a:p>
        </p:txBody>
      </p:sp>
      <p:pic>
        <p:nvPicPr>
          <p:cNvPr id="7" name="object 7"/>
          <p:cNvPicPr/>
          <p:nvPr/>
        </p:nvPicPr>
        <p:blipFill>
          <a:blip r:embed="rId5" cstate="print"/>
          <a:stretch>
            <a:fillRect/>
          </a:stretch>
        </p:blipFill>
        <p:spPr>
          <a:xfrm>
            <a:off x="1828800" y="2819400"/>
            <a:ext cx="4800600" cy="1143000"/>
          </a:xfrm>
          <a:prstGeom prst="rect">
            <a:avLst/>
          </a:prstGeom>
        </p:spPr>
      </p:pic>
      <p:sp>
        <p:nvSpPr>
          <p:cNvPr id="8" name="object 8"/>
          <p:cNvSpPr txBox="1"/>
          <p:nvPr/>
        </p:nvSpPr>
        <p:spPr>
          <a:xfrm>
            <a:off x="2898394" y="4071365"/>
            <a:ext cx="2967355" cy="330835"/>
          </a:xfrm>
          <a:prstGeom prst="rect">
            <a:avLst/>
          </a:prstGeom>
        </p:spPr>
        <p:txBody>
          <a:bodyPr vert="horz" wrap="square" lIns="0" tIns="12700" rIns="0" bIns="0" rtlCol="0">
            <a:spAutoFit/>
          </a:bodyPr>
          <a:lstStyle/>
          <a:p>
            <a:pPr marL="12700">
              <a:lnSpc>
                <a:spcPct val="100000"/>
              </a:lnSpc>
              <a:spcBef>
                <a:spcPts val="100"/>
              </a:spcBef>
            </a:pPr>
            <a:r>
              <a:rPr sz="2000" b="1" spc="-10" dirty="0">
                <a:latin typeface="Comic Sans MS"/>
                <a:cs typeface="Comic Sans MS"/>
              </a:rPr>
              <a:t>diethylenetriamine(dien)</a:t>
            </a:r>
            <a:endParaRPr sz="2000">
              <a:latin typeface="Comic Sans MS"/>
              <a:cs typeface="Comic Sans MS"/>
            </a:endParaRPr>
          </a:p>
        </p:txBody>
      </p:sp>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12700">
              <a:lnSpc>
                <a:spcPts val="1430"/>
              </a:lnSpc>
            </a:pPr>
            <a:r>
              <a:rPr spc="-25" dirty="0"/>
              <a:t>39</a:t>
            </a:r>
          </a:p>
        </p:txBody>
      </p:sp>
      <p:sp>
        <p:nvSpPr>
          <p:cNvPr id="9" name="object 9"/>
          <p:cNvSpPr txBox="1"/>
          <p:nvPr/>
        </p:nvSpPr>
        <p:spPr>
          <a:xfrm>
            <a:off x="2457069" y="6194247"/>
            <a:ext cx="3468370" cy="330835"/>
          </a:xfrm>
          <a:prstGeom prst="rect">
            <a:avLst/>
          </a:prstGeom>
        </p:spPr>
        <p:txBody>
          <a:bodyPr vert="horz" wrap="square" lIns="0" tIns="12700" rIns="0" bIns="0" rtlCol="0">
            <a:spAutoFit/>
          </a:bodyPr>
          <a:lstStyle/>
          <a:p>
            <a:pPr marL="12700">
              <a:lnSpc>
                <a:spcPct val="100000"/>
              </a:lnSpc>
              <a:spcBef>
                <a:spcPts val="100"/>
              </a:spcBef>
            </a:pPr>
            <a:r>
              <a:rPr sz="2000" b="1" spc="-10" dirty="0">
                <a:latin typeface="Comic Sans MS"/>
                <a:cs typeface="Comic Sans MS"/>
              </a:rPr>
              <a:t>triethylenetetraamine(trien</a:t>
            </a:r>
            <a:r>
              <a:rPr sz="2000" spc="-10" dirty="0">
                <a:latin typeface="Arial"/>
                <a:cs typeface="Arial"/>
              </a:rPr>
              <a:t>)</a:t>
            </a:r>
            <a:endParaRPr sz="20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4939" y="163779"/>
            <a:ext cx="3258185" cy="452120"/>
          </a:xfrm>
          <a:prstGeom prst="rect">
            <a:avLst/>
          </a:prstGeom>
        </p:spPr>
        <p:txBody>
          <a:bodyPr vert="horz" wrap="square" lIns="0" tIns="12065" rIns="0" bIns="0" rtlCol="0">
            <a:spAutoFit/>
          </a:bodyPr>
          <a:lstStyle/>
          <a:p>
            <a:pPr marL="12700">
              <a:lnSpc>
                <a:spcPct val="100000"/>
              </a:lnSpc>
              <a:spcBef>
                <a:spcPts val="95"/>
              </a:spcBef>
            </a:pPr>
            <a:r>
              <a:rPr sz="2800" b="1" u="sng" spc="-20" dirty="0">
                <a:uFill>
                  <a:solidFill>
                    <a:srgbClr val="000000"/>
                  </a:solidFill>
                </a:uFill>
                <a:latin typeface="Times New Roman"/>
                <a:cs typeface="Times New Roman"/>
              </a:rPr>
              <a:t>1-</a:t>
            </a:r>
            <a:r>
              <a:rPr sz="2800" b="1" u="sng" dirty="0">
                <a:uFill>
                  <a:solidFill>
                    <a:srgbClr val="000000"/>
                  </a:solidFill>
                </a:uFill>
                <a:latin typeface="Times New Roman"/>
                <a:cs typeface="Times New Roman"/>
              </a:rPr>
              <a:t>Chemical</a:t>
            </a:r>
            <a:r>
              <a:rPr sz="2800" b="1" u="sng" spc="-65" dirty="0">
                <a:uFill>
                  <a:solidFill>
                    <a:srgbClr val="000000"/>
                  </a:solidFill>
                </a:uFill>
                <a:latin typeface="Times New Roman"/>
                <a:cs typeface="Times New Roman"/>
              </a:rPr>
              <a:t> </a:t>
            </a:r>
            <a:r>
              <a:rPr sz="2800" b="1" u="sng" spc="-10" dirty="0">
                <a:uFill>
                  <a:solidFill>
                    <a:srgbClr val="000000"/>
                  </a:solidFill>
                </a:uFill>
                <a:latin typeface="Times New Roman"/>
                <a:cs typeface="Times New Roman"/>
              </a:rPr>
              <a:t>industry</a:t>
            </a:r>
            <a:r>
              <a:rPr sz="2800" b="1" u="none" spc="-10" dirty="0">
                <a:latin typeface="Times New Roman"/>
                <a:cs typeface="Times New Roman"/>
              </a:rPr>
              <a:t>:</a:t>
            </a:r>
            <a:endParaRPr sz="2800">
              <a:latin typeface="Times New Roman"/>
              <a:cs typeface="Times New Roman"/>
            </a:endParaRPr>
          </a:p>
        </p:txBody>
      </p:sp>
      <p:sp>
        <p:nvSpPr>
          <p:cNvPr id="3" name="object 3"/>
          <p:cNvSpPr txBox="1"/>
          <p:nvPr/>
        </p:nvSpPr>
        <p:spPr>
          <a:xfrm>
            <a:off x="142239" y="775461"/>
            <a:ext cx="8733790" cy="1673860"/>
          </a:xfrm>
          <a:prstGeom prst="rect">
            <a:avLst/>
          </a:prstGeom>
        </p:spPr>
        <p:txBody>
          <a:bodyPr vert="horz" wrap="square" lIns="0" tIns="12700" rIns="0" bIns="0" rtlCol="0">
            <a:spAutoFit/>
          </a:bodyPr>
          <a:lstStyle/>
          <a:p>
            <a:pPr marL="25400">
              <a:lnSpc>
                <a:spcPct val="100000"/>
              </a:lnSpc>
              <a:spcBef>
                <a:spcPts val="100"/>
              </a:spcBef>
            </a:pPr>
            <a:r>
              <a:rPr sz="2400" b="1" dirty="0">
                <a:latin typeface="Times New Roman"/>
                <a:cs typeface="Times New Roman"/>
              </a:rPr>
              <a:t>ex:</a:t>
            </a:r>
            <a:r>
              <a:rPr sz="2400" b="1" spc="-15" dirty="0">
                <a:latin typeface="Times New Roman"/>
                <a:cs typeface="Times New Roman"/>
              </a:rPr>
              <a:t> </a:t>
            </a:r>
            <a:r>
              <a:rPr sz="2400" b="1" spc="-20" dirty="0">
                <a:latin typeface="Times New Roman"/>
                <a:cs typeface="Times New Roman"/>
              </a:rPr>
              <a:t>Ziegler-</a:t>
            </a:r>
            <a:r>
              <a:rPr sz="2400" b="1" dirty="0">
                <a:latin typeface="Times New Roman"/>
                <a:cs typeface="Times New Roman"/>
              </a:rPr>
              <a:t>Natta</a:t>
            </a:r>
            <a:r>
              <a:rPr sz="2400" b="1" spc="-15" dirty="0">
                <a:latin typeface="Times New Roman"/>
                <a:cs typeface="Times New Roman"/>
              </a:rPr>
              <a:t> </a:t>
            </a:r>
            <a:r>
              <a:rPr sz="2400" b="1" spc="-10" dirty="0">
                <a:latin typeface="Times New Roman"/>
                <a:cs typeface="Times New Roman"/>
              </a:rPr>
              <a:t>catalyst</a:t>
            </a:r>
            <a:endParaRPr sz="2400">
              <a:latin typeface="Times New Roman"/>
              <a:cs typeface="Times New Roman"/>
            </a:endParaRPr>
          </a:p>
          <a:p>
            <a:pPr marL="25400" marR="17780">
              <a:lnSpc>
                <a:spcPct val="80000"/>
              </a:lnSpc>
              <a:spcBef>
                <a:spcPts val="495"/>
              </a:spcBef>
            </a:pPr>
            <a:r>
              <a:rPr sz="2000" dirty="0">
                <a:solidFill>
                  <a:srgbClr val="1F2023"/>
                </a:solidFill>
                <a:latin typeface="Times New Roman"/>
                <a:cs typeface="Times New Roman"/>
              </a:rPr>
              <a:t>The</a:t>
            </a:r>
            <a:r>
              <a:rPr sz="2000" spc="-10" dirty="0">
                <a:solidFill>
                  <a:srgbClr val="1F2023"/>
                </a:solidFill>
                <a:latin typeface="Times New Roman"/>
                <a:cs typeface="Times New Roman"/>
              </a:rPr>
              <a:t> Ziegler-</a:t>
            </a:r>
            <a:r>
              <a:rPr sz="2000" dirty="0">
                <a:solidFill>
                  <a:srgbClr val="1F2023"/>
                </a:solidFill>
                <a:latin typeface="Times New Roman"/>
                <a:cs typeface="Times New Roman"/>
              </a:rPr>
              <a:t>Natta</a:t>
            </a:r>
            <a:r>
              <a:rPr sz="2000" spc="-55" dirty="0">
                <a:solidFill>
                  <a:srgbClr val="1F2023"/>
                </a:solidFill>
                <a:latin typeface="Times New Roman"/>
                <a:cs typeface="Times New Roman"/>
              </a:rPr>
              <a:t> </a:t>
            </a:r>
            <a:r>
              <a:rPr sz="2000" dirty="0">
                <a:solidFill>
                  <a:srgbClr val="1F2023"/>
                </a:solidFill>
                <a:latin typeface="Times New Roman"/>
                <a:cs typeface="Times New Roman"/>
              </a:rPr>
              <a:t>catalyst</a:t>
            </a:r>
            <a:r>
              <a:rPr sz="2000" spc="-25" dirty="0">
                <a:solidFill>
                  <a:srgbClr val="1F2023"/>
                </a:solidFill>
                <a:latin typeface="Times New Roman"/>
                <a:cs typeface="Times New Roman"/>
              </a:rPr>
              <a:t> </a:t>
            </a:r>
            <a:r>
              <a:rPr sz="2000" dirty="0">
                <a:solidFill>
                  <a:srgbClr val="1F2023"/>
                </a:solidFill>
                <a:latin typeface="Times New Roman"/>
                <a:cs typeface="Times New Roman"/>
              </a:rPr>
              <a:t>is</a:t>
            </a:r>
            <a:r>
              <a:rPr sz="2000" spc="-25" dirty="0">
                <a:solidFill>
                  <a:srgbClr val="1F2023"/>
                </a:solidFill>
                <a:latin typeface="Times New Roman"/>
                <a:cs typeface="Times New Roman"/>
              </a:rPr>
              <a:t> </a:t>
            </a:r>
            <a:r>
              <a:rPr sz="2000" dirty="0">
                <a:solidFill>
                  <a:srgbClr val="1F2023"/>
                </a:solidFill>
                <a:latin typeface="Times New Roman"/>
                <a:cs typeface="Times New Roman"/>
              </a:rPr>
              <a:t>a</a:t>
            </a:r>
            <a:r>
              <a:rPr sz="2000" spc="-5" dirty="0">
                <a:solidFill>
                  <a:srgbClr val="1F2023"/>
                </a:solidFill>
                <a:latin typeface="Times New Roman"/>
                <a:cs typeface="Times New Roman"/>
              </a:rPr>
              <a:t> </a:t>
            </a:r>
            <a:r>
              <a:rPr sz="2000" dirty="0">
                <a:solidFill>
                  <a:srgbClr val="1F2023"/>
                </a:solidFill>
                <a:latin typeface="Times New Roman"/>
                <a:cs typeface="Times New Roman"/>
              </a:rPr>
              <a:t>complex</a:t>
            </a:r>
            <a:r>
              <a:rPr sz="2000" spc="-20" dirty="0">
                <a:solidFill>
                  <a:srgbClr val="1F2023"/>
                </a:solidFill>
                <a:latin typeface="Times New Roman"/>
                <a:cs typeface="Times New Roman"/>
              </a:rPr>
              <a:t> </a:t>
            </a:r>
            <a:r>
              <a:rPr sz="2000" dirty="0">
                <a:solidFill>
                  <a:srgbClr val="1F2023"/>
                </a:solidFill>
                <a:latin typeface="Times New Roman"/>
                <a:cs typeface="Times New Roman"/>
              </a:rPr>
              <a:t>made</a:t>
            </a:r>
            <a:r>
              <a:rPr sz="2000" spc="5" dirty="0">
                <a:solidFill>
                  <a:srgbClr val="1F2023"/>
                </a:solidFill>
                <a:latin typeface="Times New Roman"/>
                <a:cs typeface="Times New Roman"/>
              </a:rPr>
              <a:t> </a:t>
            </a:r>
            <a:r>
              <a:rPr sz="2000" dirty="0">
                <a:solidFill>
                  <a:srgbClr val="1F2023"/>
                </a:solidFill>
                <a:latin typeface="Times New Roman"/>
                <a:cs typeface="Times New Roman"/>
              </a:rPr>
              <a:t>up</a:t>
            </a:r>
            <a:r>
              <a:rPr sz="2000" spc="-15" dirty="0">
                <a:solidFill>
                  <a:srgbClr val="1F2023"/>
                </a:solidFill>
                <a:latin typeface="Times New Roman"/>
                <a:cs typeface="Times New Roman"/>
              </a:rPr>
              <a:t> </a:t>
            </a:r>
            <a:r>
              <a:rPr sz="2000" dirty="0">
                <a:solidFill>
                  <a:srgbClr val="1F2023"/>
                </a:solidFill>
                <a:latin typeface="Times New Roman"/>
                <a:cs typeface="Times New Roman"/>
              </a:rPr>
              <a:t>of</a:t>
            </a:r>
            <a:r>
              <a:rPr sz="2000" spc="-20" dirty="0">
                <a:solidFill>
                  <a:srgbClr val="1F2023"/>
                </a:solidFill>
                <a:latin typeface="Times New Roman"/>
                <a:cs typeface="Times New Roman"/>
              </a:rPr>
              <a:t> </a:t>
            </a:r>
            <a:r>
              <a:rPr sz="2000" dirty="0">
                <a:solidFill>
                  <a:srgbClr val="1F2023"/>
                </a:solidFill>
                <a:latin typeface="Times New Roman"/>
                <a:cs typeface="Times New Roman"/>
              </a:rPr>
              <a:t>two</a:t>
            </a:r>
            <a:r>
              <a:rPr sz="2000" spc="-10" dirty="0">
                <a:solidFill>
                  <a:srgbClr val="1F2023"/>
                </a:solidFill>
                <a:latin typeface="Times New Roman"/>
                <a:cs typeface="Times New Roman"/>
              </a:rPr>
              <a:t> </a:t>
            </a:r>
            <a:r>
              <a:rPr sz="2000" dirty="0">
                <a:solidFill>
                  <a:srgbClr val="1F2023"/>
                </a:solidFill>
                <a:latin typeface="Times New Roman"/>
                <a:cs typeface="Times New Roman"/>
              </a:rPr>
              <a:t>different</a:t>
            </a:r>
            <a:r>
              <a:rPr sz="2000" spc="-50" dirty="0">
                <a:solidFill>
                  <a:srgbClr val="1F2023"/>
                </a:solidFill>
                <a:latin typeface="Times New Roman"/>
                <a:cs typeface="Times New Roman"/>
              </a:rPr>
              <a:t> </a:t>
            </a:r>
            <a:r>
              <a:rPr sz="2000" dirty="0">
                <a:solidFill>
                  <a:srgbClr val="1F2023"/>
                </a:solidFill>
                <a:latin typeface="Times New Roman"/>
                <a:cs typeface="Times New Roman"/>
              </a:rPr>
              <a:t>compounds:</a:t>
            </a:r>
            <a:r>
              <a:rPr sz="2000" spc="-20" dirty="0">
                <a:solidFill>
                  <a:srgbClr val="1F2023"/>
                </a:solidFill>
                <a:latin typeface="Times New Roman"/>
                <a:cs typeface="Times New Roman"/>
              </a:rPr>
              <a:t> </a:t>
            </a:r>
            <a:r>
              <a:rPr sz="2000" spc="-10" dirty="0">
                <a:solidFill>
                  <a:srgbClr val="040B28"/>
                </a:solidFill>
                <a:latin typeface="Times New Roman"/>
                <a:cs typeface="Times New Roman"/>
              </a:rPr>
              <a:t>triethyl </a:t>
            </a:r>
            <a:r>
              <a:rPr sz="2000" dirty="0">
                <a:solidFill>
                  <a:srgbClr val="040B28"/>
                </a:solidFill>
                <a:latin typeface="Times New Roman"/>
                <a:cs typeface="Times New Roman"/>
              </a:rPr>
              <a:t>aluminium</a:t>
            </a:r>
            <a:r>
              <a:rPr sz="2000" spc="-45" dirty="0">
                <a:solidFill>
                  <a:srgbClr val="040B28"/>
                </a:solidFill>
                <a:latin typeface="Times New Roman"/>
                <a:cs typeface="Times New Roman"/>
              </a:rPr>
              <a:t> </a:t>
            </a:r>
            <a:r>
              <a:rPr sz="2000" b="1" dirty="0">
                <a:latin typeface="Times New Roman"/>
                <a:cs typeface="Times New Roman"/>
              </a:rPr>
              <a:t>AlR</a:t>
            </a:r>
            <a:r>
              <a:rPr sz="1950" b="1" baseline="-21367" dirty="0">
                <a:latin typeface="Times New Roman"/>
                <a:cs typeface="Times New Roman"/>
              </a:rPr>
              <a:t>3 </a:t>
            </a:r>
            <a:r>
              <a:rPr sz="2000" dirty="0">
                <a:solidFill>
                  <a:srgbClr val="040B28"/>
                </a:solidFill>
                <a:latin typeface="Times New Roman"/>
                <a:cs typeface="Times New Roman"/>
              </a:rPr>
              <a:t>and</a:t>
            </a:r>
            <a:r>
              <a:rPr sz="2000" spc="-10" dirty="0">
                <a:solidFill>
                  <a:srgbClr val="040B28"/>
                </a:solidFill>
                <a:latin typeface="Times New Roman"/>
                <a:cs typeface="Times New Roman"/>
              </a:rPr>
              <a:t> </a:t>
            </a:r>
            <a:r>
              <a:rPr sz="2000" dirty="0">
                <a:solidFill>
                  <a:srgbClr val="040B28"/>
                </a:solidFill>
                <a:latin typeface="Times New Roman"/>
                <a:cs typeface="Times New Roman"/>
              </a:rPr>
              <a:t>titanium</a:t>
            </a:r>
            <a:r>
              <a:rPr sz="2000" spc="-60" dirty="0">
                <a:solidFill>
                  <a:srgbClr val="040B28"/>
                </a:solidFill>
                <a:latin typeface="Times New Roman"/>
                <a:cs typeface="Times New Roman"/>
              </a:rPr>
              <a:t> </a:t>
            </a:r>
            <a:r>
              <a:rPr sz="2000" dirty="0">
                <a:solidFill>
                  <a:srgbClr val="040B28"/>
                </a:solidFill>
                <a:latin typeface="Times New Roman"/>
                <a:cs typeface="Times New Roman"/>
              </a:rPr>
              <a:t>tetrachloride</a:t>
            </a:r>
            <a:r>
              <a:rPr sz="2000" spc="-70" dirty="0">
                <a:solidFill>
                  <a:srgbClr val="040B28"/>
                </a:solidFill>
                <a:latin typeface="Times New Roman"/>
                <a:cs typeface="Times New Roman"/>
              </a:rPr>
              <a:t> </a:t>
            </a:r>
            <a:r>
              <a:rPr sz="2000" b="1" dirty="0">
                <a:latin typeface="Times New Roman"/>
                <a:cs typeface="Times New Roman"/>
              </a:rPr>
              <a:t>TiCl</a:t>
            </a:r>
            <a:r>
              <a:rPr sz="1950" b="1" baseline="-21367" dirty="0">
                <a:latin typeface="Times New Roman"/>
                <a:cs typeface="Times New Roman"/>
              </a:rPr>
              <a:t>4</a:t>
            </a:r>
            <a:r>
              <a:rPr sz="1950" b="1" spc="225" baseline="-21367" dirty="0">
                <a:latin typeface="Times New Roman"/>
                <a:cs typeface="Times New Roman"/>
              </a:rPr>
              <a:t> </a:t>
            </a:r>
            <a:r>
              <a:rPr sz="2000" dirty="0">
                <a:solidFill>
                  <a:srgbClr val="1F2023"/>
                </a:solidFill>
                <a:latin typeface="Times New Roman"/>
                <a:cs typeface="Times New Roman"/>
              </a:rPr>
              <a:t>.</a:t>
            </a:r>
            <a:r>
              <a:rPr sz="2000" spc="-40" dirty="0">
                <a:solidFill>
                  <a:srgbClr val="1F2023"/>
                </a:solidFill>
                <a:latin typeface="Times New Roman"/>
                <a:cs typeface="Times New Roman"/>
              </a:rPr>
              <a:t> </a:t>
            </a:r>
            <a:r>
              <a:rPr sz="2000" dirty="0">
                <a:solidFill>
                  <a:srgbClr val="1F2023"/>
                </a:solidFill>
                <a:latin typeface="Times New Roman"/>
                <a:cs typeface="Times New Roman"/>
              </a:rPr>
              <a:t>This</a:t>
            </a:r>
            <a:r>
              <a:rPr sz="2000" spc="-30" dirty="0">
                <a:solidFill>
                  <a:srgbClr val="1F2023"/>
                </a:solidFill>
                <a:latin typeface="Times New Roman"/>
                <a:cs typeface="Times New Roman"/>
              </a:rPr>
              <a:t> </a:t>
            </a:r>
            <a:r>
              <a:rPr sz="2000" dirty="0">
                <a:solidFill>
                  <a:srgbClr val="1F2023"/>
                </a:solidFill>
                <a:latin typeface="Times New Roman"/>
                <a:cs typeface="Times New Roman"/>
              </a:rPr>
              <a:t>catalyst</a:t>
            </a:r>
            <a:r>
              <a:rPr sz="2000" spc="-30" dirty="0">
                <a:solidFill>
                  <a:srgbClr val="1F2023"/>
                </a:solidFill>
                <a:latin typeface="Times New Roman"/>
                <a:cs typeface="Times New Roman"/>
              </a:rPr>
              <a:t> </a:t>
            </a:r>
            <a:r>
              <a:rPr sz="2000" dirty="0">
                <a:solidFill>
                  <a:srgbClr val="1F2023"/>
                </a:solidFill>
                <a:latin typeface="Times New Roman"/>
                <a:cs typeface="Times New Roman"/>
              </a:rPr>
              <a:t>for</a:t>
            </a:r>
            <a:r>
              <a:rPr sz="2000" spc="-30" dirty="0">
                <a:solidFill>
                  <a:srgbClr val="1F2023"/>
                </a:solidFill>
                <a:latin typeface="Times New Roman"/>
                <a:cs typeface="Times New Roman"/>
              </a:rPr>
              <a:t> </a:t>
            </a:r>
            <a:r>
              <a:rPr sz="2000" dirty="0">
                <a:solidFill>
                  <a:srgbClr val="1F2023"/>
                </a:solidFill>
                <a:latin typeface="Times New Roman"/>
                <a:cs typeface="Times New Roman"/>
              </a:rPr>
              <a:t>low</a:t>
            </a:r>
            <a:r>
              <a:rPr sz="2000" spc="-25" dirty="0">
                <a:solidFill>
                  <a:srgbClr val="1F2023"/>
                </a:solidFill>
                <a:latin typeface="Times New Roman"/>
                <a:cs typeface="Times New Roman"/>
              </a:rPr>
              <a:t> </a:t>
            </a:r>
            <a:r>
              <a:rPr sz="2000" spc="-10" dirty="0">
                <a:solidFill>
                  <a:srgbClr val="1F2023"/>
                </a:solidFill>
                <a:latin typeface="Times New Roman"/>
                <a:cs typeface="Times New Roman"/>
              </a:rPr>
              <a:t>pressure </a:t>
            </a:r>
            <a:r>
              <a:rPr sz="2000" dirty="0">
                <a:solidFill>
                  <a:srgbClr val="1F2023"/>
                </a:solidFill>
                <a:latin typeface="Times New Roman"/>
                <a:cs typeface="Times New Roman"/>
              </a:rPr>
              <a:t>polymerization</a:t>
            </a:r>
            <a:r>
              <a:rPr sz="2000" spc="-50" dirty="0">
                <a:solidFill>
                  <a:srgbClr val="1F2023"/>
                </a:solidFill>
                <a:latin typeface="Times New Roman"/>
                <a:cs typeface="Times New Roman"/>
              </a:rPr>
              <a:t> </a:t>
            </a:r>
            <a:r>
              <a:rPr sz="2000" dirty="0">
                <a:solidFill>
                  <a:srgbClr val="1F2023"/>
                </a:solidFill>
                <a:latin typeface="Times New Roman"/>
                <a:cs typeface="Times New Roman"/>
              </a:rPr>
              <a:t>of</a:t>
            </a:r>
            <a:r>
              <a:rPr sz="2000" spc="-25" dirty="0">
                <a:solidFill>
                  <a:srgbClr val="1F2023"/>
                </a:solidFill>
                <a:latin typeface="Times New Roman"/>
                <a:cs typeface="Times New Roman"/>
              </a:rPr>
              <a:t> </a:t>
            </a:r>
            <a:r>
              <a:rPr sz="2000" dirty="0">
                <a:solidFill>
                  <a:srgbClr val="1F2023"/>
                </a:solidFill>
                <a:latin typeface="Times New Roman"/>
                <a:cs typeface="Times New Roman"/>
              </a:rPr>
              <a:t>ethylene</a:t>
            </a:r>
            <a:r>
              <a:rPr sz="2000" spc="-20" dirty="0">
                <a:solidFill>
                  <a:srgbClr val="1F2023"/>
                </a:solidFill>
                <a:latin typeface="Times New Roman"/>
                <a:cs typeface="Times New Roman"/>
              </a:rPr>
              <a:t> </a:t>
            </a:r>
            <a:r>
              <a:rPr sz="2000" dirty="0">
                <a:solidFill>
                  <a:srgbClr val="1F2023"/>
                </a:solidFill>
                <a:latin typeface="Times New Roman"/>
                <a:cs typeface="Times New Roman"/>
              </a:rPr>
              <a:t>is</a:t>
            </a:r>
            <a:r>
              <a:rPr sz="2000" spc="-25" dirty="0">
                <a:solidFill>
                  <a:srgbClr val="1F2023"/>
                </a:solidFill>
                <a:latin typeface="Times New Roman"/>
                <a:cs typeface="Times New Roman"/>
              </a:rPr>
              <a:t> </a:t>
            </a:r>
            <a:r>
              <a:rPr sz="2000" dirty="0">
                <a:solidFill>
                  <a:srgbClr val="1F2023"/>
                </a:solidFill>
                <a:latin typeface="Times New Roman"/>
                <a:cs typeface="Times New Roman"/>
              </a:rPr>
              <a:t>used</a:t>
            </a:r>
            <a:r>
              <a:rPr sz="2000" spc="-25" dirty="0">
                <a:solidFill>
                  <a:srgbClr val="1F2023"/>
                </a:solidFill>
                <a:latin typeface="Times New Roman"/>
                <a:cs typeface="Times New Roman"/>
              </a:rPr>
              <a:t> </a:t>
            </a:r>
            <a:r>
              <a:rPr sz="2000" dirty="0">
                <a:solidFill>
                  <a:srgbClr val="1F2023"/>
                </a:solidFill>
                <a:latin typeface="Times New Roman"/>
                <a:cs typeface="Times New Roman"/>
              </a:rPr>
              <a:t>to</a:t>
            </a:r>
            <a:r>
              <a:rPr sz="2000" spc="-15" dirty="0">
                <a:solidFill>
                  <a:srgbClr val="1F2023"/>
                </a:solidFill>
                <a:latin typeface="Times New Roman"/>
                <a:cs typeface="Times New Roman"/>
              </a:rPr>
              <a:t> </a:t>
            </a:r>
            <a:r>
              <a:rPr sz="2000" dirty="0">
                <a:solidFill>
                  <a:srgbClr val="1F2023"/>
                </a:solidFill>
                <a:latin typeface="Times New Roman"/>
                <a:cs typeface="Times New Roman"/>
              </a:rPr>
              <a:t>make</a:t>
            </a:r>
            <a:r>
              <a:rPr sz="2000" spc="-10" dirty="0">
                <a:solidFill>
                  <a:srgbClr val="1F2023"/>
                </a:solidFill>
                <a:latin typeface="Times New Roman"/>
                <a:cs typeface="Times New Roman"/>
              </a:rPr>
              <a:t> </a:t>
            </a:r>
            <a:r>
              <a:rPr sz="2000" dirty="0">
                <a:solidFill>
                  <a:srgbClr val="1F2023"/>
                </a:solidFill>
                <a:latin typeface="Times New Roman"/>
                <a:cs typeface="Times New Roman"/>
              </a:rPr>
              <a:t>polyethylene</a:t>
            </a:r>
            <a:r>
              <a:rPr sz="2000" spc="-40" dirty="0">
                <a:solidFill>
                  <a:srgbClr val="1F2023"/>
                </a:solidFill>
                <a:latin typeface="Times New Roman"/>
                <a:cs typeface="Times New Roman"/>
              </a:rPr>
              <a:t> </a:t>
            </a:r>
            <a:r>
              <a:rPr sz="2000" dirty="0">
                <a:solidFill>
                  <a:srgbClr val="1F2023"/>
                </a:solidFill>
                <a:latin typeface="Times New Roman"/>
                <a:cs typeface="Times New Roman"/>
              </a:rPr>
              <a:t>and</a:t>
            </a:r>
            <a:r>
              <a:rPr sz="2000" spc="-10" dirty="0">
                <a:solidFill>
                  <a:srgbClr val="1F2023"/>
                </a:solidFill>
                <a:latin typeface="Times New Roman"/>
                <a:cs typeface="Times New Roman"/>
              </a:rPr>
              <a:t> </a:t>
            </a:r>
            <a:r>
              <a:rPr sz="2000" dirty="0">
                <a:solidFill>
                  <a:srgbClr val="1F2023"/>
                </a:solidFill>
                <a:latin typeface="Times New Roman"/>
                <a:cs typeface="Times New Roman"/>
              </a:rPr>
              <a:t>polythenes</a:t>
            </a:r>
            <a:r>
              <a:rPr sz="2000" spc="-45" dirty="0">
                <a:solidFill>
                  <a:srgbClr val="1F2023"/>
                </a:solidFill>
                <a:latin typeface="Times New Roman"/>
                <a:cs typeface="Times New Roman"/>
              </a:rPr>
              <a:t> </a:t>
            </a:r>
            <a:r>
              <a:rPr sz="2000" dirty="0">
                <a:solidFill>
                  <a:srgbClr val="1F2023"/>
                </a:solidFill>
                <a:latin typeface="Times New Roman"/>
                <a:cs typeface="Times New Roman"/>
              </a:rPr>
              <a:t>with</a:t>
            </a:r>
            <a:r>
              <a:rPr sz="2000" spc="-20" dirty="0">
                <a:solidFill>
                  <a:srgbClr val="1F2023"/>
                </a:solidFill>
                <a:latin typeface="Times New Roman"/>
                <a:cs typeface="Times New Roman"/>
              </a:rPr>
              <a:t> </a:t>
            </a:r>
            <a:r>
              <a:rPr sz="2000" dirty="0">
                <a:solidFill>
                  <a:srgbClr val="1F2023"/>
                </a:solidFill>
                <a:latin typeface="Times New Roman"/>
                <a:cs typeface="Times New Roman"/>
              </a:rPr>
              <a:t>a</a:t>
            </a:r>
            <a:r>
              <a:rPr sz="2000" spc="-15" dirty="0">
                <a:solidFill>
                  <a:srgbClr val="1F2023"/>
                </a:solidFill>
                <a:latin typeface="Times New Roman"/>
                <a:cs typeface="Times New Roman"/>
              </a:rPr>
              <a:t> </a:t>
            </a:r>
            <a:r>
              <a:rPr sz="2000" spc="-20" dirty="0">
                <a:solidFill>
                  <a:srgbClr val="1F2023"/>
                </a:solidFill>
                <a:latin typeface="Times New Roman"/>
                <a:cs typeface="Times New Roman"/>
              </a:rPr>
              <a:t>high </a:t>
            </a:r>
            <a:r>
              <a:rPr sz="2000" spc="-10" dirty="0">
                <a:solidFill>
                  <a:srgbClr val="1F2023"/>
                </a:solidFill>
                <a:latin typeface="Times New Roman"/>
                <a:cs typeface="Times New Roman"/>
              </a:rPr>
              <a:t>density.</a:t>
            </a:r>
            <a:r>
              <a:rPr sz="2000" spc="-35" dirty="0">
                <a:solidFill>
                  <a:srgbClr val="1F2023"/>
                </a:solidFill>
                <a:latin typeface="Times New Roman"/>
                <a:cs typeface="Times New Roman"/>
              </a:rPr>
              <a:t> </a:t>
            </a:r>
            <a:r>
              <a:rPr sz="2000" dirty="0">
                <a:solidFill>
                  <a:srgbClr val="1F2023"/>
                </a:solidFill>
                <a:latin typeface="Times New Roman"/>
                <a:cs typeface="Times New Roman"/>
              </a:rPr>
              <a:t>Each</a:t>
            </a:r>
            <a:r>
              <a:rPr sz="2000" spc="-15" dirty="0">
                <a:solidFill>
                  <a:srgbClr val="1F2023"/>
                </a:solidFill>
                <a:latin typeface="Times New Roman"/>
                <a:cs typeface="Times New Roman"/>
              </a:rPr>
              <a:t> </a:t>
            </a:r>
            <a:r>
              <a:rPr sz="2000" dirty="0">
                <a:solidFill>
                  <a:srgbClr val="1F2023"/>
                </a:solidFill>
                <a:latin typeface="Times New Roman"/>
                <a:cs typeface="Times New Roman"/>
              </a:rPr>
              <a:t>ethylene</a:t>
            </a:r>
            <a:r>
              <a:rPr sz="2000" spc="-30" dirty="0">
                <a:solidFill>
                  <a:srgbClr val="1F2023"/>
                </a:solidFill>
                <a:latin typeface="Times New Roman"/>
                <a:cs typeface="Times New Roman"/>
              </a:rPr>
              <a:t> </a:t>
            </a:r>
            <a:r>
              <a:rPr sz="2000" dirty="0">
                <a:solidFill>
                  <a:srgbClr val="1F2023"/>
                </a:solidFill>
                <a:latin typeface="Times New Roman"/>
                <a:cs typeface="Times New Roman"/>
              </a:rPr>
              <a:t>molecule</a:t>
            </a:r>
            <a:r>
              <a:rPr sz="2000" spc="-30" dirty="0">
                <a:solidFill>
                  <a:srgbClr val="1F2023"/>
                </a:solidFill>
                <a:latin typeface="Times New Roman"/>
                <a:cs typeface="Times New Roman"/>
              </a:rPr>
              <a:t> </a:t>
            </a:r>
            <a:r>
              <a:rPr sz="2000" dirty="0">
                <a:solidFill>
                  <a:srgbClr val="1F2023"/>
                </a:solidFill>
                <a:latin typeface="Times New Roman"/>
                <a:cs typeface="Times New Roman"/>
              </a:rPr>
              <a:t>is</a:t>
            </a:r>
            <a:r>
              <a:rPr sz="2000" spc="-25" dirty="0">
                <a:solidFill>
                  <a:srgbClr val="1F2023"/>
                </a:solidFill>
                <a:latin typeface="Times New Roman"/>
                <a:cs typeface="Times New Roman"/>
              </a:rPr>
              <a:t> </a:t>
            </a:r>
            <a:r>
              <a:rPr sz="2000" dirty="0">
                <a:solidFill>
                  <a:srgbClr val="1F2023"/>
                </a:solidFill>
                <a:latin typeface="Times New Roman"/>
                <a:cs typeface="Times New Roman"/>
              </a:rPr>
              <a:t>made</a:t>
            </a:r>
            <a:r>
              <a:rPr sz="2000" spc="-15" dirty="0">
                <a:solidFill>
                  <a:srgbClr val="1F2023"/>
                </a:solidFill>
                <a:latin typeface="Times New Roman"/>
                <a:cs typeface="Times New Roman"/>
              </a:rPr>
              <a:t> </a:t>
            </a:r>
            <a:r>
              <a:rPr sz="2000" dirty="0">
                <a:solidFill>
                  <a:srgbClr val="1F2023"/>
                </a:solidFill>
                <a:latin typeface="Times New Roman"/>
                <a:cs typeface="Times New Roman"/>
              </a:rPr>
              <a:t>up</a:t>
            </a:r>
            <a:r>
              <a:rPr sz="2000" spc="-30" dirty="0">
                <a:solidFill>
                  <a:srgbClr val="1F2023"/>
                </a:solidFill>
                <a:latin typeface="Times New Roman"/>
                <a:cs typeface="Times New Roman"/>
              </a:rPr>
              <a:t> </a:t>
            </a:r>
            <a:r>
              <a:rPr sz="2000" dirty="0">
                <a:solidFill>
                  <a:srgbClr val="1F2023"/>
                </a:solidFill>
                <a:latin typeface="Times New Roman"/>
                <a:cs typeface="Times New Roman"/>
              </a:rPr>
              <a:t>of</a:t>
            </a:r>
            <a:r>
              <a:rPr sz="2000" spc="-15" dirty="0">
                <a:solidFill>
                  <a:srgbClr val="1F2023"/>
                </a:solidFill>
                <a:latin typeface="Times New Roman"/>
                <a:cs typeface="Times New Roman"/>
              </a:rPr>
              <a:t> </a:t>
            </a:r>
            <a:r>
              <a:rPr sz="2000" dirty="0">
                <a:solidFill>
                  <a:srgbClr val="1F2023"/>
                </a:solidFill>
                <a:latin typeface="Times New Roman"/>
                <a:cs typeface="Times New Roman"/>
              </a:rPr>
              <a:t>two</a:t>
            </a:r>
            <a:r>
              <a:rPr sz="2000" spc="-35" dirty="0">
                <a:solidFill>
                  <a:srgbClr val="1F2023"/>
                </a:solidFill>
                <a:latin typeface="Times New Roman"/>
                <a:cs typeface="Times New Roman"/>
              </a:rPr>
              <a:t> </a:t>
            </a:r>
            <a:r>
              <a:rPr sz="2000" dirty="0">
                <a:solidFill>
                  <a:srgbClr val="1F2023"/>
                </a:solidFill>
                <a:latin typeface="Times New Roman"/>
                <a:cs typeface="Times New Roman"/>
              </a:rPr>
              <a:t>carbon</a:t>
            </a:r>
            <a:r>
              <a:rPr sz="2000" spc="-40" dirty="0">
                <a:solidFill>
                  <a:srgbClr val="1F2023"/>
                </a:solidFill>
                <a:latin typeface="Times New Roman"/>
                <a:cs typeface="Times New Roman"/>
              </a:rPr>
              <a:t> </a:t>
            </a:r>
            <a:r>
              <a:rPr sz="2000" dirty="0">
                <a:solidFill>
                  <a:srgbClr val="1F2023"/>
                </a:solidFill>
                <a:latin typeface="Times New Roman"/>
                <a:cs typeface="Times New Roman"/>
              </a:rPr>
              <a:t>atoms</a:t>
            </a:r>
            <a:r>
              <a:rPr sz="2000" spc="-15" dirty="0">
                <a:solidFill>
                  <a:srgbClr val="1F2023"/>
                </a:solidFill>
                <a:latin typeface="Times New Roman"/>
                <a:cs typeface="Times New Roman"/>
              </a:rPr>
              <a:t> </a:t>
            </a:r>
            <a:r>
              <a:rPr sz="2000" dirty="0">
                <a:solidFill>
                  <a:srgbClr val="1F2023"/>
                </a:solidFill>
                <a:latin typeface="Times New Roman"/>
                <a:cs typeface="Times New Roman"/>
              </a:rPr>
              <a:t>and</a:t>
            </a:r>
            <a:r>
              <a:rPr sz="2000" spc="-30" dirty="0">
                <a:solidFill>
                  <a:srgbClr val="1F2023"/>
                </a:solidFill>
                <a:latin typeface="Times New Roman"/>
                <a:cs typeface="Times New Roman"/>
              </a:rPr>
              <a:t> </a:t>
            </a:r>
            <a:r>
              <a:rPr sz="2000" dirty="0">
                <a:solidFill>
                  <a:srgbClr val="1F2023"/>
                </a:solidFill>
                <a:latin typeface="Times New Roman"/>
                <a:cs typeface="Times New Roman"/>
              </a:rPr>
              <a:t>four</a:t>
            </a:r>
            <a:r>
              <a:rPr sz="2000" spc="-40" dirty="0">
                <a:solidFill>
                  <a:srgbClr val="1F2023"/>
                </a:solidFill>
                <a:latin typeface="Times New Roman"/>
                <a:cs typeface="Times New Roman"/>
              </a:rPr>
              <a:t> </a:t>
            </a:r>
            <a:r>
              <a:rPr sz="2000" spc="-10" dirty="0">
                <a:solidFill>
                  <a:srgbClr val="1F2023"/>
                </a:solidFill>
                <a:latin typeface="Times New Roman"/>
                <a:cs typeface="Times New Roman"/>
              </a:rPr>
              <a:t>hydrogen atoms.</a:t>
            </a:r>
            <a:endParaRPr sz="2000">
              <a:latin typeface="Times New Roman"/>
              <a:cs typeface="Times New Roman"/>
            </a:endParaRPr>
          </a:p>
        </p:txBody>
      </p:sp>
      <p:pic>
        <p:nvPicPr>
          <p:cNvPr id="4" name="object 4"/>
          <p:cNvPicPr/>
          <p:nvPr/>
        </p:nvPicPr>
        <p:blipFill>
          <a:blip r:embed="rId2" cstate="print"/>
          <a:stretch>
            <a:fillRect/>
          </a:stretch>
        </p:blipFill>
        <p:spPr>
          <a:xfrm>
            <a:off x="457200" y="2627376"/>
            <a:ext cx="8229600" cy="3849624"/>
          </a:xfrm>
          <a:prstGeom prst="rect">
            <a:avLst/>
          </a:prstGeom>
        </p:spPr>
      </p:pic>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97790">
              <a:lnSpc>
                <a:spcPts val="1430"/>
              </a:lnSpc>
            </a:pPr>
            <a:fld id="{81D60167-4931-47E6-BA6A-407CBD079E47}" type="slidenum">
              <a:rPr spc="-50" dirty="0"/>
              <a:t>4</a:t>
            </a:fld>
            <a:endParaRPr spc="-5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648200" y="1219200"/>
            <a:ext cx="3429000" cy="3825240"/>
          </a:xfrm>
          <a:prstGeom prst="rect">
            <a:avLst/>
          </a:prstGeom>
        </p:spPr>
      </p:pic>
      <p:sp>
        <p:nvSpPr>
          <p:cNvPr id="3" name="object 3"/>
          <p:cNvSpPr txBox="1">
            <a:spLocks noGrp="1"/>
          </p:cNvSpPr>
          <p:nvPr>
            <p:ph type="title"/>
          </p:nvPr>
        </p:nvSpPr>
        <p:spPr>
          <a:prstGeom prst="rect">
            <a:avLst/>
          </a:prstGeom>
        </p:spPr>
        <p:txBody>
          <a:bodyPr vert="horz" wrap="square" lIns="0" tIns="253618" rIns="0" bIns="0" rtlCol="0">
            <a:spAutoFit/>
          </a:bodyPr>
          <a:lstStyle/>
          <a:p>
            <a:pPr marL="1234440">
              <a:lnSpc>
                <a:spcPct val="100000"/>
              </a:lnSpc>
              <a:spcBef>
                <a:spcPts val="105"/>
              </a:spcBef>
            </a:pPr>
            <a:r>
              <a:rPr sz="2000" i="1" spc="180" dirty="0">
                <a:latin typeface="Georgia"/>
                <a:cs typeface="Georgia"/>
              </a:rPr>
              <a:t>Polydentate</a:t>
            </a:r>
            <a:r>
              <a:rPr sz="2000" i="1" spc="175" dirty="0">
                <a:latin typeface="Georgia"/>
                <a:cs typeface="Georgia"/>
              </a:rPr>
              <a:t> </a:t>
            </a:r>
            <a:r>
              <a:rPr sz="2000" i="1" spc="155" dirty="0">
                <a:latin typeface="Georgia"/>
                <a:cs typeface="Georgia"/>
              </a:rPr>
              <a:t>ligand</a:t>
            </a:r>
            <a:r>
              <a:rPr sz="2000" i="1" spc="170" dirty="0">
                <a:latin typeface="Georgia"/>
                <a:cs typeface="Georgia"/>
              </a:rPr>
              <a:t> </a:t>
            </a:r>
            <a:r>
              <a:rPr sz="2000" i="1" spc="204" dirty="0">
                <a:latin typeface="Georgia"/>
                <a:cs typeface="Georgia"/>
              </a:rPr>
              <a:t>(EDTA)</a:t>
            </a:r>
            <a:endParaRPr sz="2000">
              <a:latin typeface="Georgia"/>
              <a:cs typeface="Georgia"/>
            </a:endParaRPr>
          </a:p>
        </p:txBody>
      </p:sp>
      <p:pic>
        <p:nvPicPr>
          <p:cNvPr id="4" name="object 4"/>
          <p:cNvPicPr/>
          <p:nvPr/>
        </p:nvPicPr>
        <p:blipFill>
          <a:blip r:embed="rId3" cstate="print"/>
          <a:stretch>
            <a:fillRect/>
          </a:stretch>
        </p:blipFill>
        <p:spPr>
          <a:xfrm>
            <a:off x="381000" y="990600"/>
            <a:ext cx="3991355" cy="4648200"/>
          </a:xfrm>
          <a:prstGeom prst="rect">
            <a:avLst/>
          </a:prstGeom>
        </p:spPr>
      </p:pic>
      <p:sp>
        <p:nvSpPr>
          <p:cNvPr id="5" name="object 5"/>
          <p:cNvSpPr txBox="1"/>
          <p:nvPr/>
        </p:nvSpPr>
        <p:spPr>
          <a:xfrm>
            <a:off x="1145844" y="5185613"/>
            <a:ext cx="7099300" cy="1017269"/>
          </a:xfrm>
          <a:prstGeom prst="rect">
            <a:avLst/>
          </a:prstGeom>
        </p:spPr>
        <p:txBody>
          <a:bodyPr vert="horz" wrap="square" lIns="0" tIns="13335" rIns="0" bIns="0" rtlCol="0">
            <a:spAutoFit/>
          </a:bodyPr>
          <a:lstStyle/>
          <a:p>
            <a:pPr marL="3670300">
              <a:lnSpc>
                <a:spcPct val="100000"/>
              </a:lnSpc>
              <a:spcBef>
                <a:spcPts val="105"/>
              </a:spcBef>
            </a:pPr>
            <a:r>
              <a:rPr sz="2000" b="1" dirty="0">
                <a:latin typeface="Comic Sans MS"/>
                <a:cs typeface="Comic Sans MS"/>
              </a:rPr>
              <a:t>It</a:t>
            </a:r>
            <a:r>
              <a:rPr sz="2000" b="1" spc="-30" dirty="0">
                <a:latin typeface="Comic Sans MS"/>
                <a:cs typeface="Comic Sans MS"/>
              </a:rPr>
              <a:t> </a:t>
            </a:r>
            <a:r>
              <a:rPr sz="2000" b="1" dirty="0">
                <a:latin typeface="Comic Sans MS"/>
                <a:cs typeface="Comic Sans MS"/>
              </a:rPr>
              <a:t>contains</a:t>
            </a:r>
            <a:r>
              <a:rPr sz="2000" b="1" spc="-45" dirty="0">
                <a:latin typeface="Comic Sans MS"/>
                <a:cs typeface="Comic Sans MS"/>
              </a:rPr>
              <a:t> </a:t>
            </a:r>
            <a:r>
              <a:rPr sz="2000" b="1" dirty="0">
                <a:latin typeface="Comic Sans MS"/>
                <a:cs typeface="Comic Sans MS"/>
              </a:rPr>
              <a:t>six</a:t>
            </a:r>
            <a:r>
              <a:rPr sz="2000" b="1" spc="-30" dirty="0">
                <a:latin typeface="Comic Sans MS"/>
                <a:cs typeface="Comic Sans MS"/>
              </a:rPr>
              <a:t> </a:t>
            </a:r>
            <a:r>
              <a:rPr sz="2000" b="1" dirty="0">
                <a:latin typeface="Comic Sans MS"/>
                <a:cs typeface="Comic Sans MS"/>
              </a:rPr>
              <a:t>donor</a:t>
            </a:r>
            <a:r>
              <a:rPr sz="2000" b="1" spc="-20" dirty="0">
                <a:latin typeface="Comic Sans MS"/>
                <a:cs typeface="Comic Sans MS"/>
              </a:rPr>
              <a:t> </a:t>
            </a:r>
            <a:r>
              <a:rPr sz="2000" b="1" spc="-10" dirty="0">
                <a:latin typeface="Comic Sans MS"/>
                <a:cs typeface="Comic Sans MS"/>
              </a:rPr>
              <a:t>atoms</a:t>
            </a:r>
            <a:endParaRPr sz="2000">
              <a:latin typeface="Comic Sans MS"/>
              <a:cs typeface="Comic Sans MS"/>
            </a:endParaRPr>
          </a:p>
          <a:p>
            <a:pPr>
              <a:lnSpc>
                <a:spcPct val="100000"/>
              </a:lnSpc>
              <a:spcBef>
                <a:spcPts val="215"/>
              </a:spcBef>
            </a:pPr>
            <a:endParaRPr sz="2000">
              <a:latin typeface="Comic Sans MS"/>
              <a:cs typeface="Comic Sans MS"/>
            </a:endParaRPr>
          </a:p>
          <a:p>
            <a:pPr marL="12700">
              <a:lnSpc>
                <a:spcPct val="100000"/>
              </a:lnSpc>
            </a:pPr>
            <a:r>
              <a:rPr sz="2000" b="1" dirty="0">
                <a:latin typeface="Comic Sans MS"/>
                <a:cs typeface="Comic Sans MS"/>
              </a:rPr>
              <a:t>Coordination</a:t>
            </a:r>
            <a:r>
              <a:rPr sz="2000" b="1" spc="-50" dirty="0">
                <a:latin typeface="Comic Sans MS"/>
                <a:cs typeface="Comic Sans MS"/>
              </a:rPr>
              <a:t> </a:t>
            </a:r>
            <a:r>
              <a:rPr sz="2000" b="1" dirty="0">
                <a:latin typeface="Comic Sans MS"/>
                <a:cs typeface="Comic Sans MS"/>
              </a:rPr>
              <a:t>number</a:t>
            </a:r>
            <a:r>
              <a:rPr sz="2000" b="1" spc="-30" dirty="0">
                <a:latin typeface="Comic Sans MS"/>
                <a:cs typeface="Comic Sans MS"/>
              </a:rPr>
              <a:t> </a:t>
            </a:r>
            <a:r>
              <a:rPr sz="2000" b="1" dirty="0">
                <a:latin typeface="Comic Sans MS"/>
                <a:cs typeface="Comic Sans MS"/>
              </a:rPr>
              <a:t>:</a:t>
            </a:r>
            <a:r>
              <a:rPr sz="2000" b="1" spc="-25" dirty="0">
                <a:latin typeface="Comic Sans MS"/>
                <a:cs typeface="Comic Sans MS"/>
              </a:rPr>
              <a:t> </a:t>
            </a:r>
            <a:r>
              <a:rPr sz="2000" b="1" spc="-50" dirty="0">
                <a:latin typeface="Comic Sans MS"/>
                <a:cs typeface="Comic Sans MS"/>
              </a:rPr>
              <a:t>6</a:t>
            </a:r>
            <a:endParaRPr sz="2000">
              <a:latin typeface="Comic Sans MS"/>
              <a:cs typeface="Comic Sans MS"/>
            </a:endParaRPr>
          </a:p>
        </p:txBody>
      </p:sp>
      <p:sp>
        <p:nvSpPr>
          <p:cNvPr id="6" name="object 6"/>
          <p:cNvSpPr txBox="1"/>
          <p:nvPr/>
        </p:nvSpPr>
        <p:spPr>
          <a:xfrm>
            <a:off x="8411718" y="6445541"/>
            <a:ext cx="196215" cy="196215"/>
          </a:xfrm>
          <a:prstGeom prst="rect">
            <a:avLst/>
          </a:prstGeom>
        </p:spPr>
        <p:txBody>
          <a:bodyPr vert="horz" wrap="square" lIns="0" tIns="0" rIns="0" bIns="0" rtlCol="0">
            <a:spAutoFit/>
          </a:bodyPr>
          <a:lstStyle/>
          <a:p>
            <a:pPr marL="12700">
              <a:lnSpc>
                <a:spcPts val="1430"/>
              </a:lnSpc>
            </a:pPr>
            <a:r>
              <a:rPr sz="1200" spc="-25" dirty="0">
                <a:solidFill>
                  <a:srgbClr val="888888"/>
                </a:solidFill>
                <a:latin typeface="Arial"/>
                <a:cs typeface="Arial"/>
              </a:rPr>
              <a:t>40</a:t>
            </a:r>
            <a:endParaRPr sz="1200">
              <a:latin typeface="Arial"/>
              <a:cs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3999" cy="6857997"/>
          </a:xfrm>
          <a:prstGeom prst="rect">
            <a:avLst/>
          </a:prstGeom>
        </p:spPr>
      </p:pic>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12700">
              <a:lnSpc>
                <a:spcPts val="1430"/>
              </a:lnSpc>
            </a:pPr>
            <a:r>
              <a:rPr spc="-25" dirty="0"/>
              <a:t>41</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08730" y="433577"/>
            <a:ext cx="2566035" cy="696595"/>
          </a:xfrm>
          <a:prstGeom prst="rect">
            <a:avLst/>
          </a:prstGeom>
        </p:spPr>
        <p:txBody>
          <a:bodyPr vert="horz" wrap="square" lIns="0" tIns="13335" rIns="0" bIns="0" rtlCol="0">
            <a:spAutoFit/>
          </a:bodyPr>
          <a:lstStyle/>
          <a:p>
            <a:pPr marL="12700">
              <a:lnSpc>
                <a:spcPct val="100000"/>
              </a:lnSpc>
              <a:spcBef>
                <a:spcPts val="105"/>
              </a:spcBef>
            </a:pPr>
            <a:r>
              <a:rPr spc="-260" dirty="0"/>
              <a:t>Complex</a:t>
            </a:r>
            <a:r>
              <a:rPr spc="-100" dirty="0"/>
              <a:t> ion</a:t>
            </a:r>
          </a:p>
        </p:txBody>
      </p:sp>
      <p:sp>
        <p:nvSpPr>
          <p:cNvPr id="3" name="object 3"/>
          <p:cNvSpPr txBox="1"/>
          <p:nvPr/>
        </p:nvSpPr>
        <p:spPr>
          <a:xfrm>
            <a:off x="155244" y="1788617"/>
            <a:ext cx="4034790" cy="2465705"/>
          </a:xfrm>
          <a:prstGeom prst="rect">
            <a:avLst/>
          </a:prstGeom>
        </p:spPr>
        <p:txBody>
          <a:bodyPr vert="horz" wrap="square" lIns="0" tIns="13335" rIns="0" bIns="0" rtlCol="0">
            <a:spAutoFit/>
          </a:bodyPr>
          <a:lstStyle/>
          <a:p>
            <a:pPr marL="12700" marR="5080">
              <a:lnSpc>
                <a:spcPct val="100000"/>
              </a:lnSpc>
              <a:spcBef>
                <a:spcPts val="105"/>
              </a:spcBef>
            </a:pPr>
            <a:r>
              <a:rPr sz="3200" dirty="0">
                <a:latin typeface="Arial"/>
                <a:cs typeface="Arial"/>
              </a:rPr>
              <a:t>A</a:t>
            </a:r>
            <a:r>
              <a:rPr sz="3200" spc="-195" dirty="0">
                <a:latin typeface="Arial"/>
                <a:cs typeface="Arial"/>
              </a:rPr>
              <a:t> </a:t>
            </a:r>
            <a:r>
              <a:rPr sz="3200" b="1" dirty="0">
                <a:latin typeface="Trebuchet MS"/>
                <a:cs typeface="Trebuchet MS"/>
              </a:rPr>
              <a:t>complex</a:t>
            </a:r>
            <a:r>
              <a:rPr sz="3200" b="1" spc="-20" dirty="0">
                <a:latin typeface="Trebuchet MS"/>
                <a:cs typeface="Trebuchet MS"/>
              </a:rPr>
              <a:t> </a:t>
            </a:r>
            <a:r>
              <a:rPr sz="3200" b="1" dirty="0">
                <a:latin typeface="Trebuchet MS"/>
                <a:cs typeface="Trebuchet MS"/>
              </a:rPr>
              <a:t>ion</a:t>
            </a:r>
            <a:r>
              <a:rPr sz="3200" b="1" spc="-35" dirty="0">
                <a:latin typeface="Trebuchet MS"/>
                <a:cs typeface="Trebuchet MS"/>
              </a:rPr>
              <a:t> </a:t>
            </a:r>
            <a:r>
              <a:rPr sz="3200" dirty="0">
                <a:latin typeface="Arial"/>
                <a:cs typeface="Arial"/>
              </a:rPr>
              <a:t>has</a:t>
            </a:r>
            <a:r>
              <a:rPr sz="3200" spc="-15" dirty="0">
                <a:latin typeface="Arial"/>
                <a:cs typeface="Arial"/>
              </a:rPr>
              <a:t> </a:t>
            </a:r>
            <a:r>
              <a:rPr sz="3200" spc="-50" dirty="0">
                <a:latin typeface="Arial"/>
                <a:cs typeface="Arial"/>
              </a:rPr>
              <a:t>a </a:t>
            </a:r>
            <a:r>
              <a:rPr sz="3200" dirty="0">
                <a:latin typeface="Arial"/>
                <a:cs typeface="Arial"/>
              </a:rPr>
              <a:t>metal</a:t>
            </a:r>
            <a:r>
              <a:rPr sz="3200" spc="-30" dirty="0">
                <a:latin typeface="Arial"/>
                <a:cs typeface="Arial"/>
              </a:rPr>
              <a:t> </a:t>
            </a:r>
            <a:r>
              <a:rPr sz="3200" b="1" dirty="0">
                <a:latin typeface="Trebuchet MS"/>
                <a:cs typeface="Trebuchet MS"/>
              </a:rPr>
              <a:t>ion</a:t>
            </a:r>
            <a:r>
              <a:rPr sz="3200" b="1" spc="-20" dirty="0">
                <a:latin typeface="Trebuchet MS"/>
                <a:cs typeface="Trebuchet MS"/>
              </a:rPr>
              <a:t> </a:t>
            </a:r>
            <a:r>
              <a:rPr sz="3200" dirty="0">
                <a:latin typeface="Arial"/>
                <a:cs typeface="Arial"/>
              </a:rPr>
              <a:t>at</a:t>
            </a:r>
            <a:r>
              <a:rPr sz="3200" spc="-10" dirty="0">
                <a:latin typeface="Arial"/>
                <a:cs typeface="Arial"/>
              </a:rPr>
              <a:t> </a:t>
            </a:r>
            <a:r>
              <a:rPr sz="3200" dirty="0">
                <a:latin typeface="Arial"/>
                <a:cs typeface="Arial"/>
              </a:rPr>
              <a:t>its</a:t>
            </a:r>
            <a:r>
              <a:rPr sz="3200" spc="-10" dirty="0">
                <a:latin typeface="Arial"/>
                <a:cs typeface="Arial"/>
              </a:rPr>
              <a:t> Centre </a:t>
            </a:r>
            <a:r>
              <a:rPr sz="3200" dirty="0">
                <a:latin typeface="Arial"/>
                <a:cs typeface="Arial"/>
              </a:rPr>
              <a:t>with</a:t>
            </a:r>
            <a:r>
              <a:rPr sz="3200" spc="-40" dirty="0">
                <a:latin typeface="Arial"/>
                <a:cs typeface="Arial"/>
              </a:rPr>
              <a:t> </a:t>
            </a:r>
            <a:r>
              <a:rPr sz="3200" dirty="0">
                <a:latin typeface="Arial"/>
                <a:cs typeface="Arial"/>
              </a:rPr>
              <a:t>a</a:t>
            </a:r>
            <a:r>
              <a:rPr sz="3200" spc="-10" dirty="0">
                <a:latin typeface="Arial"/>
                <a:cs typeface="Arial"/>
              </a:rPr>
              <a:t> </a:t>
            </a:r>
            <a:r>
              <a:rPr sz="3200" dirty="0">
                <a:latin typeface="Arial"/>
                <a:cs typeface="Arial"/>
              </a:rPr>
              <a:t>number</a:t>
            </a:r>
            <a:r>
              <a:rPr sz="3200" spc="-25" dirty="0">
                <a:latin typeface="Arial"/>
                <a:cs typeface="Arial"/>
              </a:rPr>
              <a:t> of</a:t>
            </a:r>
            <a:r>
              <a:rPr sz="3200" spc="800" dirty="0">
                <a:latin typeface="Arial"/>
                <a:cs typeface="Arial"/>
              </a:rPr>
              <a:t> </a:t>
            </a:r>
            <a:r>
              <a:rPr sz="3200" dirty="0">
                <a:latin typeface="Arial"/>
                <a:cs typeface="Arial"/>
              </a:rPr>
              <a:t>other</a:t>
            </a:r>
            <a:r>
              <a:rPr sz="3200" spc="-40" dirty="0">
                <a:latin typeface="Arial"/>
                <a:cs typeface="Arial"/>
              </a:rPr>
              <a:t> </a:t>
            </a:r>
            <a:r>
              <a:rPr sz="3200" spc="-10" dirty="0">
                <a:latin typeface="Arial"/>
                <a:cs typeface="Arial"/>
              </a:rPr>
              <a:t>molecules</a:t>
            </a:r>
            <a:endParaRPr sz="3200">
              <a:latin typeface="Arial"/>
              <a:cs typeface="Arial"/>
            </a:endParaRPr>
          </a:p>
          <a:p>
            <a:pPr marL="12700">
              <a:lnSpc>
                <a:spcPct val="100000"/>
              </a:lnSpc>
              <a:spcBef>
                <a:spcPts val="5"/>
              </a:spcBef>
            </a:pPr>
            <a:r>
              <a:rPr sz="3200" dirty="0">
                <a:latin typeface="Arial"/>
                <a:cs typeface="Arial"/>
              </a:rPr>
              <a:t>or</a:t>
            </a:r>
            <a:r>
              <a:rPr sz="3200" spc="-40" dirty="0">
                <a:latin typeface="Arial"/>
                <a:cs typeface="Arial"/>
              </a:rPr>
              <a:t> </a:t>
            </a:r>
            <a:r>
              <a:rPr sz="3200" b="1" dirty="0">
                <a:latin typeface="Trebuchet MS"/>
                <a:cs typeface="Trebuchet MS"/>
              </a:rPr>
              <a:t>ions</a:t>
            </a:r>
            <a:r>
              <a:rPr sz="3200" b="1" spc="-30" dirty="0">
                <a:latin typeface="Trebuchet MS"/>
                <a:cs typeface="Trebuchet MS"/>
              </a:rPr>
              <a:t> </a:t>
            </a:r>
            <a:r>
              <a:rPr sz="3200" dirty="0">
                <a:latin typeface="Arial"/>
                <a:cs typeface="Arial"/>
              </a:rPr>
              <a:t>surrounding</a:t>
            </a:r>
            <a:r>
              <a:rPr sz="3200" spc="-40" dirty="0">
                <a:latin typeface="Arial"/>
                <a:cs typeface="Arial"/>
              </a:rPr>
              <a:t> </a:t>
            </a:r>
            <a:r>
              <a:rPr sz="3200" spc="-25" dirty="0">
                <a:latin typeface="Arial"/>
                <a:cs typeface="Arial"/>
              </a:rPr>
              <a:t>it.</a:t>
            </a:r>
            <a:endParaRPr sz="3200">
              <a:latin typeface="Arial"/>
              <a:cs typeface="Arial"/>
            </a:endParaRPr>
          </a:p>
        </p:txBody>
      </p:sp>
      <p:pic>
        <p:nvPicPr>
          <p:cNvPr id="4" name="object 4"/>
          <p:cNvPicPr/>
          <p:nvPr/>
        </p:nvPicPr>
        <p:blipFill>
          <a:blip r:embed="rId2" cstate="print"/>
          <a:stretch>
            <a:fillRect/>
          </a:stretch>
        </p:blipFill>
        <p:spPr>
          <a:xfrm>
            <a:off x="4343400" y="1480884"/>
            <a:ext cx="4572000" cy="4781729"/>
          </a:xfrm>
          <a:prstGeom prst="rect">
            <a:avLst/>
          </a:prstGeom>
        </p:spPr>
      </p:pic>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2700">
              <a:lnSpc>
                <a:spcPts val="1430"/>
              </a:lnSpc>
            </a:pPr>
            <a:r>
              <a:rPr spc="-25" dirty="0"/>
              <a:t>42</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700" rIns="0" bIns="0" rtlCol="0">
            <a:spAutoFit/>
          </a:bodyPr>
          <a:lstStyle/>
          <a:p>
            <a:pPr marL="12700">
              <a:lnSpc>
                <a:spcPct val="100000"/>
              </a:lnSpc>
              <a:spcBef>
                <a:spcPts val="100"/>
              </a:spcBef>
            </a:pPr>
            <a:r>
              <a:rPr sz="3600" b="1" spc="-225" dirty="0">
                <a:latin typeface="Times New Roman"/>
                <a:cs typeface="Times New Roman"/>
              </a:rPr>
              <a:t>Coordination</a:t>
            </a:r>
            <a:r>
              <a:rPr sz="3600" b="1" spc="-355" dirty="0">
                <a:latin typeface="Times New Roman"/>
                <a:cs typeface="Times New Roman"/>
              </a:rPr>
              <a:t> </a:t>
            </a:r>
            <a:r>
              <a:rPr sz="3600" b="1" spc="-220" dirty="0">
                <a:latin typeface="Times New Roman"/>
                <a:cs typeface="Times New Roman"/>
              </a:rPr>
              <a:t>sphere</a:t>
            </a:r>
            <a:r>
              <a:rPr sz="3600" b="1" spc="-390" dirty="0">
                <a:latin typeface="Times New Roman"/>
                <a:cs typeface="Times New Roman"/>
              </a:rPr>
              <a:t> </a:t>
            </a:r>
            <a:r>
              <a:rPr sz="3600" b="1" spc="-80" dirty="0">
                <a:latin typeface="Times New Roman"/>
                <a:cs typeface="Times New Roman"/>
              </a:rPr>
              <a:t>ion</a:t>
            </a:r>
            <a:endParaRPr sz="3600">
              <a:latin typeface="Times New Roman"/>
              <a:cs typeface="Times New Roman"/>
            </a:endParaRPr>
          </a:p>
        </p:txBody>
      </p:sp>
      <p:pic>
        <p:nvPicPr>
          <p:cNvPr id="3" name="object 3"/>
          <p:cNvPicPr/>
          <p:nvPr/>
        </p:nvPicPr>
        <p:blipFill>
          <a:blip r:embed="rId2" cstate="print"/>
          <a:stretch>
            <a:fillRect/>
          </a:stretch>
        </p:blipFill>
        <p:spPr>
          <a:xfrm>
            <a:off x="76200" y="1981200"/>
            <a:ext cx="8686800" cy="3541776"/>
          </a:xfrm>
          <a:prstGeom prst="rect">
            <a:avLst/>
          </a:prstGeom>
        </p:spPr>
      </p:pic>
      <p:sp>
        <p:nvSpPr>
          <p:cNvPr id="4" name="object 4"/>
          <p:cNvSpPr txBox="1"/>
          <p:nvPr/>
        </p:nvSpPr>
        <p:spPr>
          <a:xfrm>
            <a:off x="7426832" y="2202256"/>
            <a:ext cx="1628139" cy="391795"/>
          </a:xfrm>
          <a:prstGeom prst="rect">
            <a:avLst/>
          </a:prstGeom>
        </p:spPr>
        <p:txBody>
          <a:bodyPr vert="horz" wrap="square" lIns="0" tIns="12700" rIns="0" bIns="0" rtlCol="0">
            <a:spAutoFit/>
          </a:bodyPr>
          <a:lstStyle/>
          <a:p>
            <a:pPr marL="12700">
              <a:lnSpc>
                <a:spcPct val="100000"/>
              </a:lnSpc>
              <a:spcBef>
                <a:spcPts val="100"/>
              </a:spcBef>
            </a:pPr>
            <a:r>
              <a:rPr sz="2400" spc="-75" dirty="0">
                <a:latin typeface="Arial"/>
                <a:cs typeface="Arial"/>
              </a:rPr>
              <a:t>oxidation</a:t>
            </a:r>
            <a:r>
              <a:rPr sz="2400" spc="-190" dirty="0">
                <a:latin typeface="Arial"/>
                <a:cs typeface="Arial"/>
              </a:rPr>
              <a:t> </a:t>
            </a:r>
            <a:r>
              <a:rPr sz="2400" spc="-40" dirty="0">
                <a:latin typeface="Arial"/>
                <a:cs typeface="Arial"/>
              </a:rPr>
              <a:t>no.</a:t>
            </a:r>
            <a:endParaRPr sz="2400">
              <a:latin typeface="Arial"/>
              <a:cs typeface="Arial"/>
            </a:endParaRPr>
          </a:p>
        </p:txBody>
      </p:sp>
      <p:grpSp>
        <p:nvGrpSpPr>
          <p:cNvPr id="5" name="object 5"/>
          <p:cNvGrpSpPr/>
          <p:nvPr/>
        </p:nvGrpSpPr>
        <p:grpSpPr>
          <a:xfrm>
            <a:off x="6701028" y="2362200"/>
            <a:ext cx="690880" cy="690880"/>
            <a:chOff x="6701028" y="2362200"/>
            <a:chExt cx="690880" cy="690880"/>
          </a:xfrm>
        </p:grpSpPr>
        <p:pic>
          <p:nvPicPr>
            <p:cNvPr id="6" name="object 6"/>
            <p:cNvPicPr/>
            <p:nvPr/>
          </p:nvPicPr>
          <p:blipFill>
            <a:blip r:embed="rId3" cstate="print"/>
            <a:stretch>
              <a:fillRect/>
            </a:stretch>
          </p:blipFill>
          <p:spPr>
            <a:xfrm>
              <a:off x="6701028" y="2951352"/>
              <a:ext cx="101219" cy="101219"/>
            </a:xfrm>
            <a:prstGeom prst="rect">
              <a:avLst/>
            </a:prstGeom>
          </p:spPr>
        </p:pic>
        <p:sp>
          <p:nvSpPr>
            <p:cNvPr id="7" name="object 7"/>
            <p:cNvSpPr/>
            <p:nvPr/>
          </p:nvSpPr>
          <p:spPr>
            <a:xfrm>
              <a:off x="6718808" y="2362200"/>
              <a:ext cx="673100" cy="673100"/>
            </a:xfrm>
            <a:custGeom>
              <a:avLst/>
              <a:gdLst/>
              <a:ahLst/>
              <a:cxnLst/>
              <a:rect l="l" t="t" r="r" b="b"/>
              <a:pathLst>
                <a:path w="673100" h="673100">
                  <a:moveTo>
                    <a:pt x="663701" y="0"/>
                  </a:moveTo>
                  <a:lnTo>
                    <a:pt x="3175" y="660526"/>
                  </a:lnTo>
                  <a:lnTo>
                    <a:pt x="0" y="672591"/>
                  </a:lnTo>
                  <a:lnTo>
                    <a:pt x="12065" y="669416"/>
                  </a:lnTo>
                  <a:lnTo>
                    <a:pt x="672592" y="8889"/>
                  </a:lnTo>
                  <a:lnTo>
                    <a:pt x="663701" y="0"/>
                  </a:lnTo>
                  <a:close/>
                </a:path>
              </a:pathLst>
            </a:custGeom>
            <a:solidFill>
              <a:srgbClr val="487CB9"/>
            </a:solidFill>
          </p:spPr>
          <p:txBody>
            <a:bodyPr wrap="square" lIns="0" tIns="0" rIns="0" bIns="0" rtlCol="0"/>
            <a:lstStyle/>
            <a:p>
              <a:endParaRPr/>
            </a:p>
          </p:txBody>
        </p:sp>
      </p:gr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12700">
              <a:lnSpc>
                <a:spcPts val="1430"/>
              </a:lnSpc>
            </a:pPr>
            <a:r>
              <a:rPr spc="-25" dirty="0"/>
              <a:t>43</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291" y="359409"/>
            <a:ext cx="7401559" cy="1002030"/>
          </a:xfrm>
          <a:prstGeom prst="rect">
            <a:avLst/>
          </a:prstGeom>
        </p:spPr>
        <p:txBody>
          <a:bodyPr vert="horz" wrap="square" lIns="0" tIns="13335" rIns="0" bIns="0" rtlCol="0">
            <a:spAutoFit/>
          </a:bodyPr>
          <a:lstStyle/>
          <a:p>
            <a:pPr marL="12700" marR="5080">
              <a:lnSpc>
                <a:spcPct val="100000"/>
              </a:lnSpc>
              <a:spcBef>
                <a:spcPts val="105"/>
              </a:spcBef>
            </a:pPr>
            <a:r>
              <a:rPr sz="3200" dirty="0">
                <a:latin typeface="Arial"/>
                <a:cs typeface="Arial"/>
              </a:rPr>
              <a:t>The</a:t>
            </a:r>
            <a:r>
              <a:rPr sz="3200" spc="-45" dirty="0">
                <a:latin typeface="Arial"/>
                <a:cs typeface="Arial"/>
              </a:rPr>
              <a:t> </a:t>
            </a:r>
            <a:r>
              <a:rPr sz="3200" dirty="0">
                <a:latin typeface="Arial"/>
                <a:cs typeface="Arial"/>
              </a:rPr>
              <a:t>spatial</a:t>
            </a:r>
            <a:r>
              <a:rPr sz="3200" spc="-30" dirty="0">
                <a:latin typeface="Arial"/>
                <a:cs typeface="Arial"/>
              </a:rPr>
              <a:t> </a:t>
            </a:r>
            <a:r>
              <a:rPr sz="3200" dirty="0">
                <a:latin typeface="Arial"/>
                <a:cs typeface="Arial"/>
              </a:rPr>
              <a:t>arrangement</a:t>
            </a:r>
            <a:r>
              <a:rPr sz="3200" spc="-50" dirty="0">
                <a:latin typeface="Arial"/>
                <a:cs typeface="Arial"/>
              </a:rPr>
              <a:t> </a:t>
            </a:r>
            <a:r>
              <a:rPr sz="3200" dirty="0">
                <a:latin typeface="Arial"/>
                <a:cs typeface="Arial"/>
              </a:rPr>
              <a:t>of</a:t>
            </a:r>
            <a:r>
              <a:rPr sz="3200" spc="-25" dirty="0">
                <a:latin typeface="Arial"/>
                <a:cs typeface="Arial"/>
              </a:rPr>
              <a:t> </a:t>
            </a:r>
            <a:r>
              <a:rPr sz="3200" dirty="0">
                <a:latin typeface="Arial"/>
                <a:cs typeface="Arial"/>
              </a:rPr>
              <a:t>ligand</a:t>
            </a:r>
            <a:r>
              <a:rPr sz="3200" spc="-10" dirty="0">
                <a:latin typeface="Arial"/>
                <a:cs typeface="Arial"/>
              </a:rPr>
              <a:t> atoms, </a:t>
            </a:r>
            <a:r>
              <a:rPr sz="3200" dirty="0">
                <a:latin typeface="Arial"/>
                <a:cs typeface="Arial"/>
              </a:rPr>
              <a:t>directly</a:t>
            </a:r>
            <a:r>
              <a:rPr sz="3200" spc="-45" dirty="0">
                <a:latin typeface="Arial"/>
                <a:cs typeface="Arial"/>
              </a:rPr>
              <a:t> </a:t>
            </a:r>
            <a:r>
              <a:rPr sz="3200" dirty="0">
                <a:latin typeface="Arial"/>
                <a:cs typeface="Arial"/>
              </a:rPr>
              <a:t>attached</a:t>
            </a:r>
            <a:r>
              <a:rPr sz="3200" spc="-45" dirty="0">
                <a:latin typeface="Arial"/>
                <a:cs typeface="Arial"/>
              </a:rPr>
              <a:t> </a:t>
            </a:r>
            <a:r>
              <a:rPr sz="3200" dirty="0">
                <a:latin typeface="Arial"/>
                <a:cs typeface="Arial"/>
              </a:rPr>
              <a:t>to</a:t>
            </a:r>
            <a:r>
              <a:rPr sz="3200" spc="-35" dirty="0">
                <a:latin typeface="Arial"/>
                <a:cs typeface="Arial"/>
              </a:rPr>
              <a:t> </a:t>
            </a:r>
            <a:r>
              <a:rPr sz="3200" dirty="0">
                <a:latin typeface="Arial"/>
                <a:cs typeface="Arial"/>
              </a:rPr>
              <a:t>the</a:t>
            </a:r>
            <a:r>
              <a:rPr sz="3200" spc="-20" dirty="0">
                <a:latin typeface="Arial"/>
                <a:cs typeface="Arial"/>
              </a:rPr>
              <a:t> </a:t>
            </a:r>
            <a:r>
              <a:rPr sz="3200" dirty="0">
                <a:latin typeface="Arial"/>
                <a:cs typeface="Arial"/>
              </a:rPr>
              <a:t>central</a:t>
            </a:r>
            <a:r>
              <a:rPr sz="3200" spc="-35" dirty="0">
                <a:latin typeface="Arial"/>
                <a:cs typeface="Arial"/>
              </a:rPr>
              <a:t> </a:t>
            </a:r>
            <a:r>
              <a:rPr sz="3200" spc="-10" dirty="0">
                <a:latin typeface="Arial"/>
                <a:cs typeface="Arial"/>
              </a:rPr>
              <a:t>atom/ion.</a:t>
            </a:r>
            <a:endParaRPr sz="3200">
              <a:latin typeface="Arial"/>
              <a:cs typeface="Arial"/>
            </a:endParaRPr>
          </a:p>
        </p:txBody>
      </p:sp>
      <p:pic>
        <p:nvPicPr>
          <p:cNvPr id="3" name="object 3"/>
          <p:cNvPicPr/>
          <p:nvPr/>
        </p:nvPicPr>
        <p:blipFill>
          <a:blip r:embed="rId2" cstate="print"/>
          <a:stretch>
            <a:fillRect/>
          </a:stretch>
        </p:blipFill>
        <p:spPr>
          <a:xfrm>
            <a:off x="381000" y="1752600"/>
            <a:ext cx="8458200" cy="4495800"/>
          </a:xfrm>
          <a:prstGeom prst="rect">
            <a:avLst/>
          </a:prstGeom>
        </p:spPr>
      </p:pic>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2700">
              <a:lnSpc>
                <a:spcPts val="1430"/>
              </a:lnSpc>
            </a:pPr>
            <a:r>
              <a:rPr spc="-25" dirty="0"/>
              <a:t>44</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12700">
              <a:lnSpc>
                <a:spcPts val="1430"/>
              </a:lnSpc>
            </a:pPr>
            <a:r>
              <a:rPr spc="-25" dirty="0"/>
              <a:t>45</a:t>
            </a:r>
          </a:p>
        </p:txBody>
      </p:sp>
      <p:sp>
        <p:nvSpPr>
          <p:cNvPr id="2" name="object 2"/>
          <p:cNvSpPr txBox="1">
            <a:spLocks noGrp="1"/>
          </p:cNvSpPr>
          <p:nvPr>
            <p:ph type="title"/>
          </p:nvPr>
        </p:nvSpPr>
        <p:spPr>
          <a:xfrm>
            <a:off x="231140" y="221996"/>
            <a:ext cx="8216900" cy="878840"/>
          </a:xfrm>
          <a:prstGeom prst="rect">
            <a:avLst/>
          </a:prstGeom>
        </p:spPr>
        <p:txBody>
          <a:bodyPr vert="horz" wrap="square" lIns="0" tIns="12065" rIns="0" bIns="0" rtlCol="0">
            <a:spAutoFit/>
          </a:bodyPr>
          <a:lstStyle/>
          <a:p>
            <a:pPr marL="12700" marR="5080">
              <a:lnSpc>
                <a:spcPct val="100000"/>
              </a:lnSpc>
              <a:spcBef>
                <a:spcPts val="95"/>
              </a:spcBef>
            </a:pPr>
            <a:r>
              <a:rPr sz="2800" b="1" i="1" spc="45" dirty="0">
                <a:solidFill>
                  <a:srgbClr val="FF0000"/>
                </a:solidFill>
                <a:latin typeface="Georgia"/>
                <a:cs typeface="Georgia"/>
              </a:rPr>
              <a:t>Nomenclature</a:t>
            </a:r>
            <a:r>
              <a:rPr sz="2800" b="1" i="1" spc="50" dirty="0">
                <a:solidFill>
                  <a:srgbClr val="FF0000"/>
                </a:solidFill>
                <a:latin typeface="Georgia"/>
                <a:cs typeface="Georgia"/>
              </a:rPr>
              <a:t> </a:t>
            </a:r>
            <a:r>
              <a:rPr sz="2800" b="1" i="1" dirty="0">
                <a:solidFill>
                  <a:srgbClr val="FF0000"/>
                </a:solidFill>
                <a:latin typeface="Georgia"/>
                <a:cs typeface="Georgia"/>
              </a:rPr>
              <a:t>of</a:t>
            </a:r>
            <a:r>
              <a:rPr sz="2800" b="1" i="1" spc="80" dirty="0">
                <a:solidFill>
                  <a:srgbClr val="FF0000"/>
                </a:solidFill>
                <a:latin typeface="Georgia"/>
                <a:cs typeface="Georgia"/>
              </a:rPr>
              <a:t> </a:t>
            </a:r>
            <a:r>
              <a:rPr sz="2800" b="1" i="1" dirty="0">
                <a:solidFill>
                  <a:srgbClr val="FF0000"/>
                </a:solidFill>
                <a:latin typeface="Georgia"/>
                <a:cs typeface="Georgia"/>
              </a:rPr>
              <a:t>coordination</a:t>
            </a:r>
            <a:r>
              <a:rPr sz="2800" b="1" i="1" spc="65" dirty="0">
                <a:solidFill>
                  <a:srgbClr val="FF0000"/>
                </a:solidFill>
                <a:latin typeface="Georgia"/>
                <a:cs typeface="Georgia"/>
              </a:rPr>
              <a:t> </a:t>
            </a:r>
            <a:r>
              <a:rPr sz="2800" b="1" i="1" spc="-10" dirty="0">
                <a:solidFill>
                  <a:srgbClr val="FF0000"/>
                </a:solidFill>
                <a:latin typeface="Georgia"/>
                <a:cs typeface="Georgia"/>
              </a:rPr>
              <a:t>compounds</a:t>
            </a:r>
            <a:r>
              <a:rPr sz="2800" b="1" i="1" spc="65" dirty="0">
                <a:solidFill>
                  <a:srgbClr val="FF0000"/>
                </a:solidFill>
                <a:latin typeface="Georgia"/>
                <a:cs typeface="Georgia"/>
              </a:rPr>
              <a:t> </a:t>
            </a:r>
            <a:r>
              <a:rPr sz="2800" b="1" i="1" spc="-320" dirty="0">
                <a:solidFill>
                  <a:srgbClr val="FF0000"/>
                </a:solidFill>
                <a:latin typeface="Georgia"/>
                <a:cs typeface="Georgia"/>
              </a:rPr>
              <a:t>: </a:t>
            </a:r>
            <a:r>
              <a:rPr sz="2800" b="1" i="1" spc="204" dirty="0">
                <a:solidFill>
                  <a:srgbClr val="FF0000"/>
                </a:solidFill>
                <a:latin typeface="Georgia"/>
                <a:cs typeface="Georgia"/>
              </a:rPr>
              <a:t>IUPAC</a:t>
            </a:r>
            <a:r>
              <a:rPr sz="2800" b="1" i="1" spc="195" dirty="0">
                <a:solidFill>
                  <a:srgbClr val="FF0000"/>
                </a:solidFill>
                <a:latin typeface="Georgia"/>
                <a:cs typeface="Georgia"/>
              </a:rPr>
              <a:t> </a:t>
            </a:r>
            <a:r>
              <a:rPr sz="2800" b="1" i="1" spc="-10" dirty="0">
                <a:solidFill>
                  <a:srgbClr val="FF0000"/>
                </a:solidFill>
                <a:latin typeface="Georgia"/>
                <a:cs typeface="Georgia"/>
              </a:rPr>
              <a:t>rules</a:t>
            </a:r>
            <a:endParaRPr sz="2800">
              <a:latin typeface="Georgia"/>
              <a:cs typeface="Georgia"/>
            </a:endParaRPr>
          </a:p>
        </p:txBody>
      </p:sp>
      <p:sp>
        <p:nvSpPr>
          <p:cNvPr id="3" name="object 3"/>
          <p:cNvSpPr txBox="1"/>
          <p:nvPr/>
        </p:nvSpPr>
        <p:spPr>
          <a:xfrm>
            <a:off x="231140" y="1444497"/>
            <a:ext cx="8279765" cy="2037714"/>
          </a:xfrm>
          <a:prstGeom prst="rect">
            <a:avLst/>
          </a:prstGeom>
        </p:spPr>
        <p:txBody>
          <a:bodyPr vert="horz" wrap="square" lIns="0" tIns="12700" rIns="0" bIns="0" rtlCol="0">
            <a:spAutoFit/>
          </a:bodyPr>
          <a:lstStyle/>
          <a:p>
            <a:pPr marL="241300" indent="-231775">
              <a:lnSpc>
                <a:spcPts val="2735"/>
              </a:lnSpc>
              <a:spcBef>
                <a:spcPts val="100"/>
              </a:spcBef>
              <a:buSzPct val="95833"/>
              <a:buAutoNum type="arabicPeriod"/>
              <a:tabLst>
                <a:tab pos="241300" algn="l"/>
              </a:tabLst>
            </a:pPr>
            <a:r>
              <a:rPr sz="2400" dirty="0">
                <a:latin typeface="Times New Roman"/>
                <a:cs typeface="Times New Roman"/>
              </a:rPr>
              <a:t>The</a:t>
            </a:r>
            <a:r>
              <a:rPr sz="2400" spc="-30" dirty="0">
                <a:latin typeface="Times New Roman"/>
                <a:cs typeface="Times New Roman"/>
              </a:rPr>
              <a:t> </a:t>
            </a:r>
            <a:r>
              <a:rPr sz="2400" dirty="0">
                <a:latin typeface="Times New Roman"/>
                <a:cs typeface="Times New Roman"/>
              </a:rPr>
              <a:t>cation</a:t>
            </a:r>
            <a:r>
              <a:rPr sz="2400" spc="-30" dirty="0">
                <a:latin typeface="Times New Roman"/>
                <a:cs typeface="Times New Roman"/>
              </a:rPr>
              <a:t> </a:t>
            </a:r>
            <a:r>
              <a:rPr sz="2400" dirty="0">
                <a:latin typeface="Times New Roman"/>
                <a:cs typeface="Times New Roman"/>
              </a:rPr>
              <a:t>is</a:t>
            </a:r>
            <a:r>
              <a:rPr sz="2400" spc="-10" dirty="0">
                <a:latin typeface="Times New Roman"/>
                <a:cs typeface="Times New Roman"/>
              </a:rPr>
              <a:t> </a:t>
            </a:r>
            <a:r>
              <a:rPr sz="2400" dirty="0">
                <a:latin typeface="Times New Roman"/>
                <a:cs typeface="Times New Roman"/>
              </a:rPr>
              <a:t>named first</a:t>
            </a:r>
            <a:r>
              <a:rPr sz="2400" spc="-30" dirty="0">
                <a:latin typeface="Times New Roman"/>
                <a:cs typeface="Times New Roman"/>
              </a:rPr>
              <a:t> </a:t>
            </a:r>
            <a:r>
              <a:rPr sz="2400" dirty="0">
                <a:latin typeface="Times New Roman"/>
                <a:cs typeface="Times New Roman"/>
              </a:rPr>
              <a:t>in</a:t>
            </a:r>
            <a:r>
              <a:rPr sz="2400" spc="-15" dirty="0">
                <a:latin typeface="Times New Roman"/>
                <a:cs typeface="Times New Roman"/>
              </a:rPr>
              <a:t> </a:t>
            </a:r>
            <a:r>
              <a:rPr sz="2400" dirty="0">
                <a:latin typeface="Times New Roman"/>
                <a:cs typeface="Times New Roman"/>
              </a:rPr>
              <a:t>ionic</a:t>
            </a:r>
            <a:r>
              <a:rPr sz="2400" spc="-30" dirty="0">
                <a:latin typeface="Times New Roman"/>
                <a:cs typeface="Times New Roman"/>
              </a:rPr>
              <a:t> </a:t>
            </a:r>
            <a:r>
              <a:rPr sz="2400" dirty="0">
                <a:latin typeface="Times New Roman"/>
                <a:cs typeface="Times New Roman"/>
              </a:rPr>
              <a:t>compounds,</a:t>
            </a:r>
            <a:r>
              <a:rPr sz="2400" spc="-10" dirty="0">
                <a:latin typeface="Times New Roman"/>
                <a:cs typeface="Times New Roman"/>
              </a:rPr>
              <a:t> </a:t>
            </a:r>
            <a:r>
              <a:rPr sz="2400" dirty="0">
                <a:latin typeface="Times New Roman"/>
                <a:cs typeface="Times New Roman"/>
              </a:rPr>
              <a:t>then</a:t>
            </a:r>
            <a:r>
              <a:rPr sz="2400" spc="-20" dirty="0">
                <a:latin typeface="Times New Roman"/>
                <a:cs typeface="Times New Roman"/>
              </a:rPr>
              <a:t> </a:t>
            </a:r>
            <a:r>
              <a:rPr sz="2400" dirty="0">
                <a:latin typeface="Times New Roman"/>
                <a:cs typeface="Times New Roman"/>
              </a:rPr>
              <a:t>the</a:t>
            </a:r>
            <a:r>
              <a:rPr sz="2400" spc="-15" dirty="0">
                <a:latin typeface="Times New Roman"/>
                <a:cs typeface="Times New Roman"/>
              </a:rPr>
              <a:t> </a:t>
            </a:r>
            <a:r>
              <a:rPr sz="2400" spc="-10" dirty="0">
                <a:latin typeface="Times New Roman"/>
                <a:cs typeface="Times New Roman"/>
              </a:rPr>
              <a:t>anion.</a:t>
            </a:r>
            <a:endParaRPr sz="2400">
              <a:latin typeface="Times New Roman"/>
              <a:cs typeface="Times New Roman"/>
            </a:endParaRPr>
          </a:p>
          <a:p>
            <a:pPr marL="240665" indent="-231775">
              <a:lnSpc>
                <a:spcPts val="2595"/>
              </a:lnSpc>
              <a:buSzPct val="95833"/>
              <a:buAutoNum type="arabicPeriod"/>
              <a:tabLst>
                <a:tab pos="240665" algn="l"/>
              </a:tabLst>
            </a:pPr>
            <a:r>
              <a:rPr sz="2400" dirty="0">
                <a:latin typeface="Times New Roman"/>
                <a:cs typeface="Times New Roman"/>
              </a:rPr>
              <a:t>Nonionic</a:t>
            </a:r>
            <a:r>
              <a:rPr sz="2400" spc="-20" dirty="0">
                <a:latin typeface="Times New Roman"/>
                <a:cs typeface="Times New Roman"/>
              </a:rPr>
              <a:t> </a:t>
            </a:r>
            <a:r>
              <a:rPr sz="2400" dirty="0">
                <a:latin typeface="Times New Roman"/>
                <a:cs typeface="Times New Roman"/>
              </a:rPr>
              <a:t>compounds</a:t>
            </a:r>
            <a:r>
              <a:rPr sz="2400" spc="-15" dirty="0">
                <a:latin typeface="Times New Roman"/>
                <a:cs typeface="Times New Roman"/>
              </a:rPr>
              <a:t> </a:t>
            </a:r>
            <a:r>
              <a:rPr sz="2400" dirty="0">
                <a:latin typeface="Times New Roman"/>
                <a:cs typeface="Times New Roman"/>
              </a:rPr>
              <a:t>are</a:t>
            </a:r>
            <a:r>
              <a:rPr sz="2400" spc="-35" dirty="0">
                <a:latin typeface="Times New Roman"/>
                <a:cs typeface="Times New Roman"/>
              </a:rPr>
              <a:t> </a:t>
            </a:r>
            <a:r>
              <a:rPr sz="2400" dirty="0">
                <a:latin typeface="Times New Roman"/>
                <a:cs typeface="Times New Roman"/>
              </a:rPr>
              <a:t>given</a:t>
            </a:r>
            <a:r>
              <a:rPr sz="2400" spc="-30" dirty="0">
                <a:latin typeface="Times New Roman"/>
                <a:cs typeface="Times New Roman"/>
              </a:rPr>
              <a:t> </a:t>
            </a:r>
            <a:r>
              <a:rPr sz="2400" dirty="0">
                <a:latin typeface="Times New Roman"/>
                <a:cs typeface="Times New Roman"/>
              </a:rPr>
              <a:t>a</a:t>
            </a:r>
            <a:r>
              <a:rPr sz="2400" spc="-15" dirty="0">
                <a:latin typeface="Times New Roman"/>
                <a:cs typeface="Times New Roman"/>
              </a:rPr>
              <a:t> </a:t>
            </a:r>
            <a:r>
              <a:rPr sz="2400" dirty="0">
                <a:latin typeface="Times New Roman"/>
                <a:cs typeface="Times New Roman"/>
              </a:rPr>
              <a:t>one-word</a:t>
            </a:r>
            <a:r>
              <a:rPr sz="2400" spc="-25" dirty="0">
                <a:latin typeface="Times New Roman"/>
                <a:cs typeface="Times New Roman"/>
              </a:rPr>
              <a:t> </a:t>
            </a:r>
            <a:r>
              <a:rPr sz="2400" spc="-10" dirty="0">
                <a:latin typeface="Times New Roman"/>
                <a:cs typeface="Times New Roman"/>
              </a:rPr>
              <a:t>name.</a:t>
            </a:r>
            <a:endParaRPr sz="2400">
              <a:latin typeface="Times New Roman"/>
              <a:cs typeface="Times New Roman"/>
            </a:endParaRPr>
          </a:p>
          <a:p>
            <a:pPr marL="241300" indent="-231775">
              <a:lnSpc>
                <a:spcPts val="2595"/>
              </a:lnSpc>
              <a:buSzPct val="95833"/>
              <a:buAutoNum type="arabicPeriod"/>
              <a:tabLst>
                <a:tab pos="241300" algn="l"/>
              </a:tabLst>
            </a:pPr>
            <a:r>
              <a:rPr sz="2400" dirty="0">
                <a:latin typeface="Times New Roman"/>
                <a:cs typeface="Times New Roman"/>
              </a:rPr>
              <a:t>The</a:t>
            </a:r>
            <a:r>
              <a:rPr sz="2400" spc="-25" dirty="0">
                <a:latin typeface="Times New Roman"/>
                <a:cs typeface="Times New Roman"/>
              </a:rPr>
              <a:t> </a:t>
            </a:r>
            <a:r>
              <a:rPr sz="2400" dirty="0">
                <a:latin typeface="Times New Roman"/>
                <a:cs typeface="Times New Roman"/>
              </a:rPr>
              <a:t>following</a:t>
            </a:r>
            <a:r>
              <a:rPr sz="2400" spc="-10" dirty="0">
                <a:latin typeface="Times New Roman"/>
                <a:cs typeface="Times New Roman"/>
              </a:rPr>
              <a:t> </a:t>
            </a:r>
            <a:r>
              <a:rPr sz="2400" dirty="0">
                <a:latin typeface="Times New Roman"/>
                <a:cs typeface="Times New Roman"/>
              </a:rPr>
              <a:t>rules</a:t>
            </a:r>
            <a:r>
              <a:rPr sz="2400" spc="-30" dirty="0">
                <a:latin typeface="Times New Roman"/>
                <a:cs typeface="Times New Roman"/>
              </a:rPr>
              <a:t> </a:t>
            </a:r>
            <a:r>
              <a:rPr sz="2400" dirty="0">
                <a:latin typeface="Times New Roman"/>
                <a:cs typeface="Times New Roman"/>
              </a:rPr>
              <a:t>pertain</a:t>
            </a:r>
            <a:r>
              <a:rPr sz="2400" spc="-50" dirty="0">
                <a:latin typeface="Times New Roman"/>
                <a:cs typeface="Times New Roman"/>
              </a:rPr>
              <a:t> </a:t>
            </a:r>
            <a:r>
              <a:rPr sz="2400" dirty="0">
                <a:latin typeface="Times New Roman"/>
                <a:cs typeface="Times New Roman"/>
              </a:rPr>
              <a:t>to</a:t>
            </a:r>
            <a:r>
              <a:rPr sz="2400" spc="-20" dirty="0">
                <a:latin typeface="Times New Roman"/>
                <a:cs typeface="Times New Roman"/>
              </a:rPr>
              <a:t> </a:t>
            </a:r>
            <a:r>
              <a:rPr sz="2400" dirty="0">
                <a:latin typeface="Times New Roman"/>
                <a:cs typeface="Times New Roman"/>
              </a:rPr>
              <a:t>the</a:t>
            </a:r>
            <a:r>
              <a:rPr sz="2400" spc="-10" dirty="0">
                <a:latin typeface="Times New Roman"/>
                <a:cs typeface="Times New Roman"/>
              </a:rPr>
              <a:t> </a:t>
            </a:r>
            <a:r>
              <a:rPr sz="2400" dirty="0">
                <a:latin typeface="Times New Roman"/>
                <a:cs typeface="Times New Roman"/>
              </a:rPr>
              <a:t>names of</a:t>
            </a:r>
            <a:r>
              <a:rPr sz="2400" spc="-5" dirty="0">
                <a:latin typeface="Times New Roman"/>
                <a:cs typeface="Times New Roman"/>
              </a:rPr>
              <a:t> </a:t>
            </a:r>
            <a:r>
              <a:rPr sz="2400" spc="-10" dirty="0">
                <a:latin typeface="Times New Roman"/>
                <a:cs typeface="Times New Roman"/>
              </a:rPr>
              <a:t>ligands.</a:t>
            </a:r>
            <a:endParaRPr sz="2400">
              <a:latin typeface="Times New Roman"/>
              <a:cs typeface="Times New Roman"/>
            </a:endParaRPr>
          </a:p>
          <a:p>
            <a:pPr marL="904240" lvl="1" indent="-281940">
              <a:lnSpc>
                <a:spcPts val="2590"/>
              </a:lnSpc>
              <a:buAutoNum type="alphaLcPeriod"/>
              <a:tabLst>
                <a:tab pos="904240" algn="l"/>
              </a:tabLst>
            </a:pPr>
            <a:r>
              <a:rPr sz="2400" dirty="0">
                <a:latin typeface="Times New Roman"/>
                <a:cs typeface="Times New Roman"/>
              </a:rPr>
              <a:t>The ligands</a:t>
            </a:r>
            <a:r>
              <a:rPr sz="2400" spc="-15" dirty="0">
                <a:latin typeface="Times New Roman"/>
                <a:cs typeface="Times New Roman"/>
              </a:rPr>
              <a:t> </a:t>
            </a:r>
            <a:r>
              <a:rPr sz="2400" dirty="0">
                <a:latin typeface="Times New Roman"/>
                <a:cs typeface="Times New Roman"/>
              </a:rPr>
              <a:t>are named</a:t>
            </a:r>
            <a:r>
              <a:rPr sz="2400" spc="5" dirty="0">
                <a:latin typeface="Times New Roman"/>
                <a:cs typeface="Times New Roman"/>
              </a:rPr>
              <a:t> </a:t>
            </a:r>
            <a:r>
              <a:rPr sz="2400" dirty="0">
                <a:latin typeface="Times New Roman"/>
                <a:cs typeface="Times New Roman"/>
              </a:rPr>
              <a:t>first and</a:t>
            </a:r>
            <a:r>
              <a:rPr sz="2400" spc="5" dirty="0">
                <a:latin typeface="Times New Roman"/>
                <a:cs typeface="Times New Roman"/>
              </a:rPr>
              <a:t> </a:t>
            </a:r>
            <a:r>
              <a:rPr sz="2400" dirty="0">
                <a:latin typeface="Times New Roman"/>
                <a:cs typeface="Times New Roman"/>
              </a:rPr>
              <a:t>the central</a:t>
            </a:r>
            <a:r>
              <a:rPr sz="2400" spc="-40" dirty="0">
                <a:latin typeface="Times New Roman"/>
                <a:cs typeface="Times New Roman"/>
              </a:rPr>
              <a:t> </a:t>
            </a:r>
            <a:r>
              <a:rPr sz="2400" dirty="0">
                <a:latin typeface="Times New Roman"/>
                <a:cs typeface="Times New Roman"/>
              </a:rPr>
              <a:t>atom</a:t>
            </a:r>
            <a:r>
              <a:rPr sz="2400" spc="-15" dirty="0">
                <a:latin typeface="Times New Roman"/>
                <a:cs typeface="Times New Roman"/>
              </a:rPr>
              <a:t> </a:t>
            </a:r>
            <a:r>
              <a:rPr sz="2400" spc="-10" dirty="0">
                <a:latin typeface="Times New Roman"/>
                <a:cs typeface="Times New Roman"/>
              </a:rPr>
              <a:t>last.</a:t>
            </a:r>
            <a:endParaRPr sz="2400">
              <a:latin typeface="Times New Roman"/>
              <a:cs typeface="Times New Roman"/>
            </a:endParaRPr>
          </a:p>
          <a:p>
            <a:pPr marL="927100" lvl="1" indent="-304800">
              <a:lnSpc>
                <a:spcPts val="2590"/>
              </a:lnSpc>
              <a:buAutoNum type="alphaLcPeriod"/>
              <a:tabLst>
                <a:tab pos="927100" algn="l"/>
              </a:tabLst>
            </a:pPr>
            <a:r>
              <a:rPr sz="2400" dirty="0">
                <a:latin typeface="Times New Roman"/>
                <a:cs typeface="Times New Roman"/>
              </a:rPr>
              <a:t>Ligands</a:t>
            </a:r>
            <a:r>
              <a:rPr sz="2400" spc="-5" dirty="0">
                <a:latin typeface="Times New Roman"/>
                <a:cs typeface="Times New Roman"/>
              </a:rPr>
              <a:t> </a:t>
            </a:r>
            <a:r>
              <a:rPr sz="2400" dirty="0">
                <a:latin typeface="Times New Roman"/>
                <a:cs typeface="Times New Roman"/>
              </a:rPr>
              <a:t>are</a:t>
            </a:r>
            <a:r>
              <a:rPr sz="2400" spc="-5" dirty="0">
                <a:latin typeface="Times New Roman"/>
                <a:cs typeface="Times New Roman"/>
              </a:rPr>
              <a:t> </a:t>
            </a:r>
            <a:r>
              <a:rPr sz="2400" dirty="0">
                <a:latin typeface="Times New Roman"/>
                <a:cs typeface="Times New Roman"/>
              </a:rPr>
              <a:t>named in</a:t>
            </a:r>
            <a:r>
              <a:rPr sz="2400" spc="-5" dirty="0">
                <a:latin typeface="Times New Roman"/>
                <a:cs typeface="Times New Roman"/>
              </a:rPr>
              <a:t> </a:t>
            </a:r>
            <a:r>
              <a:rPr sz="2400" dirty="0">
                <a:latin typeface="Times New Roman"/>
                <a:cs typeface="Times New Roman"/>
              </a:rPr>
              <a:t>alphabetical</a:t>
            </a:r>
            <a:r>
              <a:rPr sz="2400" spc="-35" dirty="0">
                <a:latin typeface="Times New Roman"/>
                <a:cs typeface="Times New Roman"/>
              </a:rPr>
              <a:t> </a:t>
            </a:r>
            <a:r>
              <a:rPr sz="2400" dirty="0">
                <a:latin typeface="Times New Roman"/>
                <a:cs typeface="Times New Roman"/>
              </a:rPr>
              <a:t>order</a:t>
            </a:r>
            <a:r>
              <a:rPr sz="2400" spc="-15" dirty="0">
                <a:latin typeface="Times New Roman"/>
                <a:cs typeface="Times New Roman"/>
              </a:rPr>
              <a:t> </a:t>
            </a:r>
            <a:r>
              <a:rPr sz="2400" dirty="0">
                <a:latin typeface="Times New Roman"/>
                <a:cs typeface="Times New Roman"/>
              </a:rPr>
              <a:t>by</a:t>
            </a:r>
            <a:r>
              <a:rPr sz="2400" spc="-5" dirty="0">
                <a:latin typeface="Times New Roman"/>
                <a:cs typeface="Times New Roman"/>
              </a:rPr>
              <a:t> </a:t>
            </a:r>
            <a:r>
              <a:rPr sz="2400" dirty="0">
                <a:latin typeface="Times New Roman"/>
                <a:cs typeface="Times New Roman"/>
              </a:rPr>
              <a:t>their</a:t>
            </a:r>
            <a:r>
              <a:rPr sz="2400" spc="-15" dirty="0">
                <a:latin typeface="Times New Roman"/>
                <a:cs typeface="Times New Roman"/>
              </a:rPr>
              <a:t> </a:t>
            </a:r>
            <a:r>
              <a:rPr sz="2400" dirty="0">
                <a:latin typeface="Times New Roman"/>
                <a:cs typeface="Times New Roman"/>
              </a:rPr>
              <a:t>root</a:t>
            </a:r>
            <a:r>
              <a:rPr sz="2400" spc="-10" dirty="0">
                <a:latin typeface="Times New Roman"/>
                <a:cs typeface="Times New Roman"/>
              </a:rPr>
              <a:t> name.</a:t>
            </a:r>
            <a:endParaRPr sz="2400">
              <a:latin typeface="Times New Roman"/>
              <a:cs typeface="Times New Roman"/>
            </a:endParaRPr>
          </a:p>
          <a:p>
            <a:pPr marL="909955" lvl="1" indent="-287655">
              <a:lnSpc>
                <a:spcPts val="2735"/>
              </a:lnSpc>
              <a:buAutoNum type="alphaLcPeriod"/>
              <a:tabLst>
                <a:tab pos="909955" algn="l"/>
                <a:tab pos="4272280" algn="l"/>
              </a:tabLst>
            </a:pPr>
            <a:r>
              <a:rPr sz="2400" dirty="0">
                <a:latin typeface="Times New Roman"/>
                <a:cs typeface="Times New Roman"/>
              </a:rPr>
              <a:t>Neutral</a:t>
            </a:r>
            <a:r>
              <a:rPr sz="2400" spc="-30" dirty="0">
                <a:latin typeface="Times New Roman"/>
                <a:cs typeface="Times New Roman"/>
              </a:rPr>
              <a:t> </a:t>
            </a:r>
            <a:r>
              <a:rPr sz="2400" dirty="0">
                <a:latin typeface="Times New Roman"/>
                <a:cs typeface="Times New Roman"/>
              </a:rPr>
              <a:t>ligands</a:t>
            </a:r>
            <a:r>
              <a:rPr sz="2400" spc="5" dirty="0">
                <a:latin typeface="Times New Roman"/>
                <a:cs typeface="Times New Roman"/>
              </a:rPr>
              <a:t> </a:t>
            </a:r>
            <a:r>
              <a:rPr sz="2400" dirty="0">
                <a:latin typeface="Times New Roman"/>
                <a:cs typeface="Times New Roman"/>
              </a:rPr>
              <a:t>are</a:t>
            </a:r>
            <a:r>
              <a:rPr sz="2400" spc="-15" dirty="0">
                <a:latin typeface="Times New Roman"/>
                <a:cs typeface="Times New Roman"/>
              </a:rPr>
              <a:t> </a:t>
            </a:r>
            <a:r>
              <a:rPr sz="2400" spc="-10" dirty="0">
                <a:latin typeface="Times New Roman"/>
                <a:cs typeface="Times New Roman"/>
              </a:rPr>
              <a:t>named</a:t>
            </a:r>
            <a:r>
              <a:rPr sz="2400" dirty="0">
                <a:latin typeface="Times New Roman"/>
                <a:cs typeface="Times New Roman"/>
              </a:rPr>
              <a:t>	the</a:t>
            </a:r>
            <a:r>
              <a:rPr sz="2400" spc="-30" dirty="0">
                <a:latin typeface="Times New Roman"/>
                <a:cs typeface="Times New Roman"/>
              </a:rPr>
              <a:t> </a:t>
            </a:r>
            <a:r>
              <a:rPr sz="2400" dirty="0">
                <a:latin typeface="Times New Roman"/>
                <a:cs typeface="Times New Roman"/>
              </a:rPr>
              <a:t>same</a:t>
            </a:r>
            <a:r>
              <a:rPr sz="2400" spc="5" dirty="0">
                <a:latin typeface="Times New Roman"/>
                <a:cs typeface="Times New Roman"/>
              </a:rPr>
              <a:t> </a:t>
            </a:r>
            <a:r>
              <a:rPr sz="2400" dirty="0">
                <a:latin typeface="Times New Roman"/>
                <a:cs typeface="Times New Roman"/>
              </a:rPr>
              <a:t>as</a:t>
            </a:r>
            <a:r>
              <a:rPr sz="2400" spc="-15" dirty="0">
                <a:latin typeface="Times New Roman"/>
                <a:cs typeface="Times New Roman"/>
              </a:rPr>
              <a:t> </a:t>
            </a:r>
            <a:r>
              <a:rPr sz="2400" dirty="0">
                <a:latin typeface="Times New Roman"/>
                <a:cs typeface="Times New Roman"/>
              </a:rPr>
              <a:t>the</a:t>
            </a:r>
            <a:r>
              <a:rPr sz="2400" spc="-10" dirty="0">
                <a:latin typeface="Times New Roman"/>
                <a:cs typeface="Times New Roman"/>
              </a:rPr>
              <a:t> </a:t>
            </a:r>
            <a:r>
              <a:rPr sz="2400" dirty="0">
                <a:latin typeface="Times New Roman"/>
                <a:cs typeface="Times New Roman"/>
              </a:rPr>
              <a:t>molecule,</a:t>
            </a:r>
            <a:r>
              <a:rPr sz="2400" spc="-30" dirty="0">
                <a:latin typeface="Times New Roman"/>
                <a:cs typeface="Times New Roman"/>
              </a:rPr>
              <a:t> </a:t>
            </a:r>
            <a:r>
              <a:rPr sz="2400" spc="-10" dirty="0">
                <a:latin typeface="Times New Roman"/>
                <a:cs typeface="Times New Roman"/>
              </a:rPr>
              <a:t>except</a:t>
            </a:r>
            <a:endParaRPr sz="2400">
              <a:latin typeface="Times New Roman"/>
              <a:cs typeface="Times New Roman"/>
            </a:endParaRPr>
          </a:p>
        </p:txBody>
      </p:sp>
      <p:sp>
        <p:nvSpPr>
          <p:cNvPr id="4" name="object 4"/>
          <p:cNvSpPr txBox="1"/>
          <p:nvPr/>
        </p:nvSpPr>
        <p:spPr>
          <a:xfrm>
            <a:off x="815339" y="3346526"/>
            <a:ext cx="7557770" cy="391795"/>
          </a:xfrm>
          <a:prstGeom prst="rect">
            <a:avLst/>
          </a:prstGeom>
        </p:spPr>
        <p:txBody>
          <a:bodyPr vert="horz" wrap="square" lIns="0" tIns="12700" rIns="0" bIns="0" rtlCol="0">
            <a:spAutoFit/>
          </a:bodyPr>
          <a:lstStyle/>
          <a:p>
            <a:pPr marL="38100">
              <a:lnSpc>
                <a:spcPct val="100000"/>
              </a:lnSpc>
              <a:spcBef>
                <a:spcPts val="100"/>
              </a:spcBef>
            </a:pPr>
            <a:r>
              <a:rPr sz="2400" dirty="0">
                <a:latin typeface="Times New Roman"/>
                <a:cs typeface="Times New Roman"/>
              </a:rPr>
              <a:t>for</a:t>
            </a:r>
            <a:r>
              <a:rPr sz="2400" spc="-20" dirty="0">
                <a:latin typeface="Times New Roman"/>
                <a:cs typeface="Times New Roman"/>
              </a:rPr>
              <a:t> </a:t>
            </a:r>
            <a:r>
              <a:rPr sz="2400" dirty="0">
                <a:latin typeface="Times New Roman"/>
                <a:cs typeface="Times New Roman"/>
              </a:rPr>
              <a:t>a</a:t>
            </a:r>
            <a:r>
              <a:rPr sz="2400" spc="-15" dirty="0">
                <a:latin typeface="Times New Roman"/>
                <a:cs typeface="Times New Roman"/>
              </a:rPr>
              <a:t> </a:t>
            </a:r>
            <a:r>
              <a:rPr sz="2400" dirty="0">
                <a:latin typeface="Times New Roman"/>
                <a:cs typeface="Times New Roman"/>
              </a:rPr>
              <a:t>few</a:t>
            </a:r>
            <a:r>
              <a:rPr sz="2400" spc="-10" dirty="0">
                <a:latin typeface="Times New Roman"/>
                <a:cs typeface="Times New Roman"/>
              </a:rPr>
              <a:t> </a:t>
            </a:r>
            <a:r>
              <a:rPr sz="2400" dirty="0">
                <a:latin typeface="Times New Roman"/>
                <a:cs typeface="Times New Roman"/>
              </a:rPr>
              <a:t>such</a:t>
            </a:r>
            <a:r>
              <a:rPr sz="2400" spc="-20" dirty="0">
                <a:latin typeface="Times New Roman"/>
                <a:cs typeface="Times New Roman"/>
              </a:rPr>
              <a:t> </a:t>
            </a:r>
            <a:r>
              <a:rPr sz="2400" dirty="0">
                <a:latin typeface="Times New Roman"/>
                <a:cs typeface="Times New Roman"/>
              </a:rPr>
              <a:t>as</a:t>
            </a:r>
            <a:r>
              <a:rPr sz="2400" spc="-25" dirty="0">
                <a:latin typeface="Times New Roman"/>
                <a:cs typeface="Times New Roman"/>
              </a:rPr>
              <a:t> </a:t>
            </a:r>
            <a:r>
              <a:rPr sz="2400" dirty="0">
                <a:latin typeface="Times New Roman"/>
                <a:cs typeface="Times New Roman"/>
              </a:rPr>
              <a:t>H</a:t>
            </a:r>
            <a:r>
              <a:rPr sz="2400" baseline="-20833" dirty="0">
                <a:latin typeface="Times New Roman"/>
                <a:cs typeface="Times New Roman"/>
              </a:rPr>
              <a:t>2</a:t>
            </a:r>
            <a:r>
              <a:rPr sz="2400" dirty="0">
                <a:latin typeface="Times New Roman"/>
                <a:cs typeface="Times New Roman"/>
              </a:rPr>
              <a:t>O</a:t>
            </a:r>
            <a:r>
              <a:rPr sz="2400" spc="-15" dirty="0">
                <a:latin typeface="Times New Roman"/>
                <a:cs typeface="Times New Roman"/>
              </a:rPr>
              <a:t> </a:t>
            </a:r>
            <a:r>
              <a:rPr sz="2400" dirty="0">
                <a:latin typeface="Times New Roman"/>
                <a:cs typeface="Times New Roman"/>
              </a:rPr>
              <a:t>(aqua)</a:t>
            </a:r>
            <a:r>
              <a:rPr sz="2400" spc="-30" dirty="0">
                <a:latin typeface="Times New Roman"/>
                <a:cs typeface="Times New Roman"/>
              </a:rPr>
              <a:t> </a:t>
            </a:r>
            <a:r>
              <a:rPr sz="2400" dirty="0">
                <a:latin typeface="Times New Roman"/>
                <a:cs typeface="Times New Roman"/>
              </a:rPr>
              <a:t>and</a:t>
            </a:r>
            <a:r>
              <a:rPr sz="2400" spc="-30" dirty="0">
                <a:latin typeface="Times New Roman"/>
                <a:cs typeface="Times New Roman"/>
              </a:rPr>
              <a:t> </a:t>
            </a:r>
            <a:r>
              <a:rPr sz="2400" dirty="0">
                <a:latin typeface="Times New Roman"/>
                <a:cs typeface="Times New Roman"/>
              </a:rPr>
              <a:t>NH</a:t>
            </a:r>
            <a:r>
              <a:rPr sz="2400" baseline="-20833" dirty="0">
                <a:latin typeface="Times New Roman"/>
                <a:cs typeface="Times New Roman"/>
              </a:rPr>
              <a:t>3</a:t>
            </a:r>
            <a:r>
              <a:rPr sz="2400" spc="307" baseline="-20833" dirty="0">
                <a:latin typeface="Times New Roman"/>
                <a:cs typeface="Times New Roman"/>
              </a:rPr>
              <a:t> </a:t>
            </a:r>
            <a:r>
              <a:rPr sz="2400" dirty="0">
                <a:latin typeface="Times New Roman"/>
                <a:cs typeface="Times New Roman"/>
              </a:rPr>
              <a:t>(ammine),</a:t>
            </a:r>
            <a:r>
              <a:rPr sz="2400" spc="-20" dirty="0">
                <a:latin typeface="Times New Roman"/>
                <a:cs typeface="Times New Roman"/>
              </a:rPr>
              <a:t> </a:t>
            </a:r>
            <a:r>
              <a:rPr sz="2400" dirty="0">
                <a:latin typeface="Times New Roman"/>
                <a:cs typeface="Times New Roman"/>
              </a:rPr>
              <a:t>which</a:t>
            </a:r>
            <a:r>
              <a:rPr sz="2400" spc="-25" dirty="0">
                <a:latin typeface="Times New Roman"/>
                <a:cs typeface="Times New Roman"/>
              </a:rPr>
              <a:t> </a:t>
            </a:r>
            <a:r>
              <a:rPr sz="2400" spc="-20" dirty="0">
                <a:latin typeface="Times New Roman"/>
                <a:cs typeface="Times New Roman"/>
              </a:rPr>
              <a:t>have</a:t>
            </a:r>
            <a:endParaRPr sz="2400">
              <a:latin typeface="Times New Roman"/>
              <a:cs typeface="Times New Roman"/>
            </a:endParaRPr>
          </a:p>
        </p:txBody>
      </p:sp>
      <p:sp>
        <p:nvSpPr>
          <p:cNvPr id="5" name="object 5"/>
          <p:cNvSpPr txBox="1"/>
          <p:nvPr/>
        </p:nvSpPr>
        <p:spPr>
          <a:xfrm>
            <a:off x="815339" y="3603117"/>
            <a:ext cx="8053705" cy="2074545"/>
          </a:xfrm>
          <a:prstGeom prst="rect">
            <a:avLst/>
          </a:prstGeom>
        </p:spPr>
        <p:txBody>
          <a:bodyPr vert="horz" wrap="square" lIns="0" tIns="12700" rIns="0" bIns="0" rtlCol="0">
            <a:spAutoFit/>
          </a:bodyPr>
          <a:lstStyle/>
          <a:p>
            <a:pPr marL="38100">
              <a:lnSpc>
                <a:spcPts val="2735"/>
              </a:lnSpc>
              <a:spcBef>
                <a:spcPts val="100"/>
              </a:spcBef>
            </a:pPr>
            <a:r>
              <a:rPr sz="2400" dirty="0">
                <a:latin typeface="Times New Roman"/>
                <a:cs typeface="Times New Roman"/>
              </a:rPr>
              <a:t>special</a:t>
            </a:r>
            <a:r>
              <a:rPr sz="2400" spc="-50" dirty="0">
                <a:latin typeface="Times New Roman"/>
                <a:cs typeface="Times New Roman"/>
              </a:rPr>
              <a:t> </a:t>
            </a:r>
            <a:r>
              <a:rPr sz="2400" spc="-10" dirty="0">
                <a:latin typeface="Times New Roman"/>
                <a:cs typeface="Times New Roman"/>
              </a:rPr>
              <a:t>names.</a:t>
            </a:r>
            <a:endParaRPr sz="2400">
              <a:latin typeface="Times New Roman"/>
              <a:cs typeface="Times New Roman"/>
            </a:endParaRPr>
          </a:p>
          <a:p>
            <a:pPr marL="38100" marR="166370">
              <a:lnSpc>
                <a:spcPct val="70000"/>
              </a:lnSpc>
              <a:spcBef>
                <a:spcPts val="720"/>
              </a:spcBef>
            </a:pPr>
            <a:r>
              <a:rPr sz="2400" dirty="0">
                <a:latin typeface="Times New Roman"/>
                <a:cs typeface="Times New Roman"/>
              </a:rPr>
              <a:t>d.</a:t>
            </a:r>
            <a:r>
              <a:rPr sz="2400" spc="-135" dirty="0">
                <a:latin typeface="Times New Roman"/>
                <a:cs typeface="Times New Roman"/>
              </a:rPr>
              <a:t> </a:t>
            </a:r>
            <a:r>
              <a:rPr sz="2400" dirty="0">
                <a:latin typeface="Times New Roman"/>
                <a:cs typeface="Times New Roman"/>
              </a:rPr>
              <a:t>Anionic ligands</a:t>
            </a:r>
            <a:r>
              <a:rPr sz="2400" spc="-20" dirty="0">
                <a:latin typeface="Times New Roman"/>
                <a:cs typeface="Times New Roman"/>
              </a:rPr>
              <a:t> </a:t>
            </a:r>
            <a:r>
              <a:rPr sz="2400" dirty="0">
                <a:latin typeface="Times New Roman"/>
                <a:cs typeface="Times New Roman"/>
              </a:rPr>
              <a:t>are named by adding</a:t>
            </a:r>
            <a:r>
              <a:rPr sz="2400" spc="-75" dirty="0">
                <a:latin typeface="Times New Roman"/>
                <a:cs typeface="Times New Roman"/>
              </a:rPr>
              <a:t> </a:t>
            </a:r>
            <a:r>
              <a:rPr sz="2400" dirty="0">
                <a:latin typeface="Times New Roman"/>
                <a:cs typeface="Times New Roman"/>
              </a:rPr>
              <a:t>–</a:t>
            </a:r>
            <a:r>
              <a:rPr sz="2400" i="1" dirty="0">
                <a:latin typeface="Times New Roman"/>
                <a:cs typeface="Times New Roman"/>
              </a:rPr>
              <a:t>o </a:t>
            </a:r>
            <a:r>
              <a:rPr sz="2400" dirty="0">
                <a:latin typeface="Times New Roman"/>
                <a:cs typeface="Times New Roman"/>
              </a:rPr>
              <a:t>to</a:t>
            </a:r>
            <a:r>
              <a:rPr sz="2400" spc="-10" dirty="0">
                <a:latin typeface="Times New Roman"/>
                <a:cs typeface="Times New Roman"/>
              </a:rPr>
              <a:t> </a:t>
            </a:r>
            <a:r>
              <a:rPr sz="2400" dirty="0">
                <a:latin typeface="Times New Roman"/>
                <a:cs typeface="Times New Roman"/>
              </a:rPr>
              <a:t>the</a:t>
            </a:r>
            <a:r>
              <a:rPr sz="2400" spc="-5" dirty="0">
                <a:latin typeface="Times New Roman"/>
                <a:cs typeface="Times New Roman"/>
              </a:rPr>
              <a:t> </a:t>
            </a:r>
            <a:r>
              <a:rPr sz="2400" dirty="0">
                <a:latin typeface="Times New Roman"/>
                <a:cs typeface="Times New Roman"/>
              </a:rPr>
              <a:t>stem</a:t>
            </a:r>
            <a:r>
              <a:rPr sz="2400" spc="-15" dirty="0">
                <a:latin typeface="Times New Roman"/>
                <a:cs typeface="Times New Roman"/>
              </a:rPr>
              <a:t> </a:t>
            </a:r>
            <a:r>
              <a:rPr sz="2400" dirty="0">
                <a:latin typeface="Times New Roman"/>
                <a:cs typeface="Times New Roman"/>
              </a:rPr>
              <a:t>of</a:t>
            </a:r>
            <a:r>
              <a:rPr sz="2400" spc="-5" dirty="0">
                <a:latin typeface="Times New Roman"/>
                <a:cs typeface="Times New Roman"/>
              </a:rPr>
              <a:t> </a:t>
            </a:r>
            <a:r>
              <a:rPr sz="2400" spc="-25" dirty="0">
                <a:latin typeface="Times New Roman"/>
                <a:cs typeface="Times New Roman"/>
              </a:rPr>
              <a:t>the </a:t>
            </a:r>
            <a:r>
              <a:rPr sz="2400" dirty="0">
                <a:latin typeface="Times New Roman"/>
                <a:cs typeface="Times New Roman"/>
              </a:rPr>
              <a:t>usual</a:t>
            </a:r>
            <a:r>
              <a:rPr sz="2400" spc="-15" dirty="0">
                <a:latin typeface="Times New Roman"/>
                <a:cs typeface="Times New Roman"/>
              </a:rPr>
              <a:t> </a:t>
            </a:r>
            <a:r>
              <a:rPr sz="2400" dirty="0">
                <a:latin typeface="Times New Roman"/>
                <a:cs typeface="Times New Roman"/>
              </a:rPr>
              <a:t>name,</a:t>
            </a:r>
            <a:r>
              <a:rPr sz="2400" spc="-10" dirty="0">
                <a:latin typeface="Times New Roman"/>
                <a:cs typeface="Times New Roman"/>
              </a:rPr>
              <a:t> </a:t>
            </a:r>
            <a:r>
              <a:rPr sz="2400" dirty="0">
                <a:latin typeface="Times New Roman"/>
                <a:cs typeface="Times New Roman"/>
              </a:rPr>
              <a:t>such</a:t>
            </a:r>
            <a:r>
              <a:rPr sz="2400" spc="-10" dirty="0">
                <a:latin typeface="Times New Roman"/>
                <a:cs typeface="Times New Roman"/>
              </a:rPr>
              <a:t> </a:t>
            </a:r>
            <a:r>
              <a:rPr sz="2400" dirty="0">
                <a:latin typeface="Times New Roman"/>
                <a:cs typeface="Times New Roman"/>
              </a:rPr>
              <a:t>as</a:t>
            </a:r>
            <a:r>
              <a:rPr sz="2400" spc="-10" dirty="0">
                <a:latin typeface="Times New Roman"/>
                <a:cs typeface="Times New Roman"/>
              </a:rPr>
              <a:t> </a:t>
            </a:r>
            <a:r>
              <a:rPr sz="2400" dirty="0">
                <a:latin typeface="Times New Roman"/>
                <a:cs typeface="Times New Roman"/>
              </a:rPr>
              <a:t>chloro</a:t>
            </a:r>
            <a:r>
              <a:rPr sz="2400" spc="-30" dirty="0">
                <a:latin typeface="Times New Roman"/>
                <a:cs typeface="Times New Roman"/>
              </a:rPr>
              <a:t> </a:t>
            </a:r>
            <a:r>
              <a:rPr sz="2400" dirty="0">
                <a:latin typeface="Times New Roman"/>
                <a:cs typeface="Times New Roman"/>
              </a:rPr>
              <a:t>for</a:t>
            </a:r>
            <a:r>
              <a:rPr sz="2400" spc="-15" dirty="0">
                <a:latin typeface="Times New Roman"/>
                <a:cs typeface="Times New Roman"/>
              </a:rPr>
              <a:t> </a:t>
            </a:r>
            <a:r>
              <a:rPr sz="2400" dirty="0">
                <a:latin typeface="Times New Roman"/>
                <a:cs typeface="Times New Roman"/>
              </a:rPr>
              <a:t>Cl</a:t>
            </a:r>
            <a:r>
              <a:rPr sz="2400" baseline="24305" dirty="0">
                <a:latin typeface="Times New Roman"/>
                <a:cs typeface="Times New Roman"/>
              </a:rPr>
              <a:t>-</a:t>
            </a:r>
            <a:r>
              <a:rPr sz="2400" spc="292" baseline="24305" dirty="0">
                <a:latin typeface="Times New Roman"/>
                <a:cs typeface="Times New Roman"/>
              </a:rPr>
              <a:t> </a:t>
            </a:r>
            <a:r>
              <a:rPr sz="2400" dirty="0">
                <a:latin typeface="Times New Roman"/>
                <a:cs typeface="Times New Roman"/>
              </a:rPr>
              <a:t>and</a:t>
            </a:r>
            <a:r>
              <a:rPr sz="2400" spc="-15" dirty="0">
                <a:latin typeface="Times New Roman"/>
                <a:cs typeface="Times New Roman"/>
              </a:rPr>
              <a:t> </a:t>
            </a:r>
            <a:r>
              <a:rPr sz="2400" dirty="0">
                <a:latin typeface="Times New Roman"/>
                <a:cs typeface="Times New Roman"/>
              </a:rPr>
              <a:t>sulfato</a:t>
            </a:r>
            <a:r>
              <a:rPr sz="2400" spc="-20" dirty="0">
                <a:latin typeface="Times New Roman"/>
                <a:cs typeface="Times New Roman"/>
              </a:rPr>
              <a:t> </a:t>
            </a:r>
            <a:r>
              <a:rPr sz="2400" dirty="0">
                <a:latin typeface="Times New Roman"/>
                <a:cs typeface="Times New Roman"/>
              </a:rPr>
              <a:t>for</a:t>
            </a:r>
            <a:r>
              <a:rPr sz="2400" spc="-10" dirty="0">
                <a:latin typeface="Times New Roman"/>
                <a:cs typeface="Times New Roman"/>
              </a:rPr>
              <a:t> </a:t>
            </a:r>
            <a:r>
              <a:rPr sz="2400" spc="-25" dirty="0">
                <a:latin typeface="Times New Roman"/>
                <a:cs typeface="Times New Roman"/>
              </a:rPr>
              <a:t>SO</a:t>
            </a:r>
            <a:r>
              <a:rPr sz="2400" spc="-37" baseline="-20833" dirty="0">
                <a:latin typeface="Times New Roman"/>
                <a:cs typeface="Times New Roman"/>
              </a:rPr>
              <a:t>4</a:t>
            </a:r>
            <a:r>
              <a:rPr sz="2400" spc="-37" baseline="24305" dirty="0">
                <a:latin typeface="Times New Roman"/>
                <a:cs typeface="Times New Roman"/>
              </a:rPr>
              <a:t>2-</a:t>
            </a:r>
            <a:r>
              <a:rPr sz="2400" baseline="24305" dirty="0">
                <a:latin typeface="Times New Roman"/>
                <a:cs typeface="Times New Roman"/>
              </a:rPr>
              <a:t>.</a:t>
            </a:r>
            <a:r>
              <a:rPr sz="2400" spc="307" baseline="24305" dirty="0">
                <a:latin typeface="Times New Roman"/>
                <a:cs typeface="Times New Roman"/>
              </a:rPr>
              <a:t> </a:t>
            </a:r>
            <a:r>
              <a:rPr sz="2400" spc="-10" dirty="0">
                <a:solidFill>
                  <a:srgbClr val="C00000"/>
                </a:solidFill>
                <a:latin typeface="Times New Roman"/>
                <a:cs typeface="Times New Roman"/>
              </a:rPr>
              <a:t>(</a:t>
            </a:r>
            <a:r>
              <a:rPr sz="2400" b="1" i="1" spc="-10" dirty="0">
                <a:solidFill>
                  <a:srgbClr val="C00000"/>
                </a:solidFill>
                <a:latin typeface="Carlito"/>
                <a:cs typeface="Carlito"/>
              </a:rPr>
              <a:t>Note </a:t>
            </a:r>
            <a:r>
              <a:rPr sz="2400" b="1" dirty="0">
                <a:solidFill>
                  <a:srgbClr val="C00000"/>
                </a:solidFill>
                <a:latin typeface="Carlito"/>
                <a:cs typeface="Carlito"/>
              </a:rPr>
              <a:t>that</a:t>
            </a:r>
            <a:r>
              <a:rPr sz="2400" b="1" spc="-25" dirty="0">
                <a:solidFill>
                  <a:srgbClr val="C00000"/>
                </a:solidFill>
                <a:latin typeface="Carlito"/>
                <a:cs typeface="Carlito"/>
              </a:rPr>
              <a:t> </a:t>
            </a:r>
            <a:r>
              <a:rPr sz="2400" b="1" dirty="0">
                <a:solidFill>
                  <a:srgbClr val="C00000"/>
                </a:solidFill>
                <a:latin typeface="Carlito"/>
                <a:cs typeface="Carlito"/>
              </a:rPr>
              <a:t>in</a:t>
            </a:r>
            <a:r>
              <a:rPr sz="2400" b="1" spc="-50" dirty="0">
                <a:solidFill>
                  <a:srgbClr val="C00000"/>
                </a:solidFill>
                <a:latin typeface="Carlito"/>
                <a:cs typeface="Carlito"/>
              </a:rPr>
              <a:t> </a:t>
            </a:r>
            <a:r>
              <a:rPr sz="2400" b="1" dirty="0">
                <a:solidFill>
                  <a:srgbClr val="C00000"/>
                </a:solidFill>
                <a:latin typeface="Carlito"/>
                <a:cs typeface="Carlito"/>
              </a:rPr>
              <a:t>2004</a:t>
            </a:r>
            <a:r>
              <a:rPr sz="2400" b="1" spc="-45" dirty="0">
                <a:solidFill>
                  <a:srgbClr val="C00000"/>
                </a:solidFill>
                <a:latin typeface="Carlito"/>
                <a:cs typeface="Carlito"/>
              </a:rPr>
              <a:t> </a:t>
            </a:r>
            <a:r>
              <a:rPr sz="2400" b="1" dirty="0">
                <a:solidFill>
                  <a:srgbClr val="C00000"/>
                </a:solidFill>
                <a:latin typeface="Carlito"/>
                <a:cs typeface="Carlito"/>
              </a:rPr>
              <a:t>it</a:t>
            </a:r>
            <a:r>
              <a:rPr sz="2400" b="1" spc="-45" dirty="0">
                <a:solidFill>
                  <a:srgbClr val="C00000"/>
                </a:solidFill>
                <a:latin typeface="Carlito"/>
                <a:cs typeface="Carlito"/>
              </a:rPr>
              <a:t> </a:t>
            </a:r>
            <a:r>
              <a:rPr sz="2400" b="1" dirty="0">
                <a:solidFill>
                  <a:srgbClr val="C00000"/>
                </a:solidFill>
                <a:latin typeface="Carlito"/>
                <a:cs typeface="Carlito"/>
              </a:rPr>
              <a:t>was</a:t>
            </a:r>
            <a:r>
              <a:rPr sz="2400" b="1" spc="-30" dirty="0">
                <a:solidFill>
                  <a:srgbClr val="C00000"/>
                </a:solidFill>
                <a:latin typeface="Carlito"/>
                <a:cs typeface="Carlito"/>
              </a:rPr>
              <a:t> </a:t>
            </a:r>
            <a:r>
              <a:rPr sz="2400" b="1" spc="-10" dirty="0">
                <a:solidFill>
                  <a:srgbClr val="C00000"/>
                </a:solidFill>
                <a:latin typeface="Carlito"/>
                <a:cs typeface="Carlito"/>
              </a:rPr>
              <a:t>recommended</a:t>
            </a:r>
            <a:r>
              <a:rPr sz="2400" b="1" spc="-65" dirty="0">
                <a:solidFill>
                  <a:srgbClr val="C00000"/>
                </a:solidFill>
                <a:latin typeface="Carlito"/>
                <a:cs typeface="Carlito"/>
              </a:rPr>
              <a:t> </a:t>
            </a:r>
            <a:r>
              <a:rPr sz="2400" b="1" dirty="0">
                <a:solidFill>
                  <a:srgbClr val="C00000"/>
                </a:solidFill>
                <a:latin typeface="Carlito"/>
                <a:cs typeface="Carlito"/>
              </a:rPr>
              <a:t>that</a:t>
            </a:r>
            <a:r>
              <a:rPr sz="2400" b="1" spc="-20" dirty="0">
                <a:solidFill>
                  <a:srgbClr val="C00000"/>
                </a:solidFill>
                <a:latin typeface="Carlito"/>
                <a:cs typeface="Carlito"/>
              </a:rPr>
              <a:t> </a:t>
            </a:r>
            <a:r>
              <a:rPr sz="2400" b="1" dirty="0">
                <a:solidFill>
                  <a:srgbClr val="C00000"/>
                </a:solidFill>
                <a:latin typeface="Carlito"/>
                <a:cs typeface="Carlito"/>
              </a:rPr>
              <a:t>anionic</a:t>
            </a:r>
            <a:r>
              <a:rPr sz="2400" b="1" spc="-50" dirty="0">
                <a:solidFill>
                  <a:srgbClr val="C00000"/>
                </a:solidFill>
                <a:latin typeface="Carlito"/>
                <a:cs typeface="Carlito"/>
              </a:rPr>
              <a:t> </a:t>
            </a:r>
            <a:r>
              <a:rPr sz="2400" b="1" dirty="0">
                <a:solidFill>
                  <a:srgbClr val="C00000"/>
                </a:solidFill>
                <a:latin typeface="Carlito"/>
                <a:cs typeface="Carlito"/>
              </a:rPr>
              <a:t>ligands</a:t>
            </a:r>
            <a:r>
              <a:rPr sz="2400" b="1" spc="-30" dirty="0">
                <a:solidFill>
                  <a:srgbClr val="C00000"/>
                </a:solidFill>
                <a:latin typeface="Carlito"/>
                <a:cs typeface="Carlito"/>
              </a:rPr>
              <a:t> </a:t>
            </a:r>
            <a:r>
              <a:rPr sz="2400" b="1" dirty="0">
                <a:solidFill>
                  <a:srgbClr val="C00000"/>
                </a:solidFill>
                <a:latin typeface="Carlito"/>
                <a:cs typeface="Carlito"/>
              </a:rPr>
              <a:t>will</a:t>
            </a:r>
            <a:r>
              <a:rPr sz="2400" b="1" spc="-60" dirty="0">
                <a:solidFill>
                  <a:srgbClr val="C00000"/>
                </a:solidFill>
                <a:latin typeface="Carlito"/>
                <a:cs typeface="Carlito"/>
              </a:rPr>
              <a:t> </a:t>
            </a:r>
            <a:r>
              <a:rPr sz="2400" b="1" spc="-25" dirty="0">
                <a:solidFill>
                  <a:srgbClr val="C00000"/>
                </a:solidFill>
                <a:latin typeface="Carlito"/>
                <a:cs typeface="Carlito"/>
              </a:rPr>
              <a:t>end </a:t>
            </a:r>
            <a:r>
              <a:rPr sz="2400" b="1" dirty="0">
                <a:solidFill>
                  <a:srgbClr val="C00000"/>
                </a:solidFill>
                <a:latin typeface="Carlito"/>
                <a:cs typeface="Carlito"/>
              </a:rPr>
              <a:t>with</a:t>
            </a:r>
            <a:r>
              <a:rPr sz="2400" b="1" spc="-50" dirty="0">
                <a:solidFill>
                  <a:srgbClr val="C00000"/>
                </a:solidFill>
                <a:latin typeface="Carlito"/>
                <a:cs typeface="Carlito"/>
              </a:rPr>
              <a:t> </a:t>
            </a:r>
            <a:r>
              <a:rPr sz="2400" b="1" i="1" spc="-20" dirty="0">
                <a:solidFill>
                  <a:srgbClr val="C00000"/>
                </a:solidFill>
                <a:latin typeface="Carlito"/>
                <a:cs typeface="Carlito"/>
              </a:rPr>
              <a:t>-</a:t>
            </a:r>
            <a:r>
              <a:rPr sz="2400" b="1" i="1" dirty="0">
                <a:solidFill>
                  <a:srgbClr val="C00000"/>
                </a:solidFill>
                <a:latin typeface="Carlito"/>
                <a:cs typeface="Carlito"/>
              </a:rPr>
              <a:t>ido</a:t>
            </a:r>
            <a:r>
              <a:rPr sz="2400" b="1" i="1" spc="-55" dirty="0">
                <a:solidFill>
                  <a:srgbClr val="C00000"/>
                </a:solidFill>
                <a:latin typeface="Carlito"/>
                <a:cs typeface="Carlito"/>
              </a:rPr>
              <a:t> </a:t>
            </a:r>
            <a:r>
              <a:rPr sz="2400" b="1" dirty="0">
                <a:solidFill>
                  <a:srgbClr val="C00000"/>
                </a:solidFill>
                <a:latin typeface="Carlito"/>
                <a:cs typeface="Carlito"/>
              </a:rPr>
              <a:t>so</a:t>
            </a:r>
            <a:r>
              <a:rPr sz="2400" b="1" spc="-35" dirty="0">
                <a:solidFill>
                  <a:srgbClr val="C00000"/>
                </a:solidFill>
                <a:latin typeface="Carlito"/>
                <a:cs typeface="Carlito"/>
              </a:rPr>
              <a:t> </a:t>
            </a:r>
            <a:r>
              <a:rPr sz="2400" b="1" dirty="0">
                <a:solidFill>
                  <a:srgbClr val="C00000"/>
                </a:solidFill>
                <a:latin typeface="Carlito"/>
                <a:cs typeface="Carlito"/>
              </a:rPr>
              <a:t>that</a:t>
            </a:r>
            <a:r>
              <a:rPr sz="2400" b="1" spc="-40" dirty="0">
                <a:solidFill>
                  <a:srgbClr val="C00000"/>
                </a:solidFill>
                <a:latin typeface="Carlito"/>
                <a:cs typeface="Carlito"/>
              </a:rPr>
              <a:t> </a:t>
            </a:r>
            <a:r>
              <a:rPr sz="2400" b="1" dirty="0">
                <a:solidFill>
                  <a:srgbClr val="C00000"/>
                </a:solidFill>
                <a:latin typeface="Carlito"/>
                <a:cs typeface="Carlito"/>
              </a:rPr>
              <a:t>chloro</a:t>
            </a:r>
            <a:r>
              <a:rPr sz="2400" b="1" spc="-65" dirty="0">
                <a:solidFill>
                  <a:srgbClr val="C00000"/>
                </a:solidFill>
                <a:latin typeface="Carlito"/>
                <a:cs typeface="Carlito"/>
              </a:rPr>
              <a:t> </a:t>
            </a:r>
            <a:r>
              <a:rPr sz="2400" b="1" dirty="0">
                <a:solidFill>
                  <a:srgbClr val="C00000"/>
                </a:solidFill>
                <a:latin typeface="Carlito"/>
                <a:cs typeface="Carlito"/>
              </a:rPr>
              <a:t>would</a:t>
            </a:r>
            <a:r>
              <a:rPr sz="2400" b="1" spc="-50" dirty="0">
                <a:solidFill>
                  <a:srgbClr val="C00000"/>
                </a:solidFill>
                <a:latin typeface="Carlito"/>
                <a:cs typeface="Carlito"/>
              </a:rPr>
              <a:t> </a:t>
            </a:r>
            <a:r>
              <a:rPr sz="2400" b="1" dirty="0">
                <a:solidFill>
                  <a:srgbClr val="C00000"/>
                </a:solidFill>
                <a:latin typeface="Carlito"/>
                <a:cs typeface="Carlito"/>
              </a:rPr>
              <a:t>become</a:t>
            </a:r>
            <a:r>
              <a:rPr sz="2400" b="1" spc="-65" dirty="0">
                <a:solidFill>
                  <a:srgbClr val="C00000"/>
                </a:solidFill>
                <a:latin typeface="Carlito"/>
                <a:cs typeface="Carlito"/>
              </a:rPr>
              <a:t> </a:t>
            </a:r>
            <a:r>
              <a:rPr sz="2400" b="1" dirty="0">
                <a:solidFill>
                  <a:srgbClr val="C00000"/>
                </a:solidFill>
                <a:latin typeface="Carlito"/>
                <a:cs typeface="Carlito"/>
              </a:rPr>
              <a:t>chlorido,</a:t>
            </a:r>
            <a:r>
              <a:rPr sz="2400" b="1" spc="-65" dirty="0">
                <a:solidFill>
                  <a:srgbClr val="C00000"/>
                </a:solidFill>
                <a:latin typeface="Carlito"/>
                <a:cs typeface="Carlito"/>
              </a:rPr>
              <a:t> </a:t>
            </a:r>
            <a:r>
              <a:rPr sz="2400" b="1" dirty="0">
                <a:solidFill>
                  <a:srgbClr val="C00000"/>
                </a:solidFill>
                <a:latin typeface="Carlito"/>
                <a:cs typeface="Carlito"/>
              </a:rPr>
              <a:t>etc.</a:t>
            </a:r>
            <a:r>
              <a:rPr sz="2400" b="1" spc="-50" dirty="0">
                <a:solidFill>
                  <a:srgbClr val="C00000"/>
                </a:solidFill>
                <a:latin typeface="Carlito"/>
                <a:cs typeface="Carlito"/>
              </a:rPr>
              <a:t> )</a:t>
            </a:r>
            <a:endParaRPr sz="2400">
              <a:latin typeface="Carlito"/>
              <a:cs typeface="Carlito"/>
            </a:endParaRPr>
          </a:p>
          <a:p>
            <a:pPr marL="38100">
              <a:lnSpc>
                <a:spcPts val="2160"/>
              </a:lnSpc>
              <a:tabLst>
                <a:tab pos="396875" algn="l"/>
              </a:tabLst>
            </a:pPr>
            <a:r>
              <a:rPr sz="2400" spc="-25" dirty="0">
                <a:latin typeface="Times New Roman"/>
                <a:cs typeface="Times New Roman"/>
              </a:rPr>
              <a:t>e.</a:t>
            </a:r>
            <a:r>
              <a:rPr sz="2400" dirty="0">
                <a:latin typeface="Times New Roman"/>
                <a:cs typeface="Times New Roman"/>
              </a:rPr>
              <a:t>	The</a:t>
            </a:r>
            <a:r>
              <a:rPr sz="2400" spc="-15" dirty="0">
                <a:latin typeface="Times New Roman"/>
                <a:cs typeface="Times New Roman"/>
              </a:rPr>
              <a:t> </a:t>
            </a:r>
            <a:r>
              <a:rPr sz="2400" dirty="0">
                <a:latin typeface="Times New Roman"/>
                <a:cs typeface="Times New Roman"/>
              </a:rPr>
              <a:t>name</a:t>
            </a:r>
            <a:r>
              <a:rPr sz="2400" spc="15" dirty="0">
                <a:latin typeface="Times New Roman"/>
                <a:cs typeface="Times New Roman"/>
              </a:rPr>
              <a:t> </a:t>
            </a:r>
            <a:r>
              <a:rPr sz="2400" dirty="0">
                <a:latin typeface="Times New Roman"/>
                <a:cs typeface="Times New Roman"/>
              </a:rPr>
              <a:t>of each</a:t>
            </a:r>
            <a:r>
              <a:rPr sz="2400" spc="-10" dirty="0">
                <a:latin typeface="Times New Roman"/>
                <a:cs typeface="Times New Roman"/>
              </a:rPr>
              <a:t> </a:t>
            </a:r>
            <a:r>
              <a:rPr sz="2400" dirty="0">
                <a:latin typeface="Times New Roman"/>
                <a:cs typeface="Times New Roman"/>
              </a:rPr>
              <a:t>ligand</a:t>
            </a:r>
            <a:r>
              <a:rPr sz="2400" spc="-20" dirty="0">
                <a:latin typeface="Times New Roman"/>
                <a:cs typeface="Times New Roman"/>
              </a:rPr>
              <a:t> </a:t>
            </a:r>
            <a:r>
              <a:rPr sz="2400" dirty="0">
                <a:latin typeface="Times New Roman"/>
                <a:cs typeface="Times New Roman"/>
              </a:rPr>
              <a:t>is</a:t>
            </a:r>
            <a:r>
              <a:rPr sz="2400" spc="-5" dirty="0">
                <a:latin typeface="Times New Roman"/>
                <a:cs typeface="Times New Roman"/>
              </a:rPr>
              <a:t> </a:t>
            </a:r>
            <a:r>
              <a:rPr sz="2400" dirty="0">
                <a:latin typeface="Times New Roman"/>
                <a:cs typeface="Times New Roman"/>
              </a:rPr>
              <a:t>preceded</a:t>
            </a:r>
            <a:r>
              <a:rPr sz="2400" spc="-25" dirty="0">
                <a:latin typeface="Times New Roman"/>
                <a:cs typeface="Times New Roman"/>
              </a:rPr>
              <a:t> </a:t>
            </a:r>
            <a:r>
              <a:rPr sz="2400" dirty="0">
                <a:latin typeface="Times New Roman"/>
                <a:cs typeface="Times New Roman"/>
              </a:rPr>
              <a:t>by a</a:t>
            </a:r>
            <a:r>
              <a:rPr sz="2400" spc="5" dirty="0">
                <a:latin typeface="Times New Roman"/>
                <a:cs typeface="Times New Roman"/>
              </a:rPr>
              <a:t> </a:t>
            </a:r>
            <a:r>
              <a:rPr sz="2400" dirty="0">
                <a:latin typeface="Times New Roman"/>
                <a:cs typeface="Times New Roman"/>
              </a:rPr>
              <a:t>Latin</a:t>
            </a:r>
            <a:r>
              <a:rPr sz="2400" spc="-30" dirty="0">
                <a:latin typeface="Times New Roman"/>
                <a:cs typeface="Times New Roman"/>
              </a:rPr>
              <a:t> </a:t>
            </a:r>
            <a:r>
              <a:rPr sz="2400" dirty="0">
                <a:latin typeface="Times New Roman"/>
                <a:cs typeface="Times New Roman"/>
              </a:rPr>
              <a:t>prefix</a:t>
            </a:r>
            <a:r>
              <a:rPr sz="2400" spc="5" dirty="0">
                <a:latin typeface="Times New Roman"/>
                <a:cs typeface="Times New Roman"/>
              </a:rPr>
              <a:t> </a:t>
            </a:r>
            <a:r>
              <a:rPr sz="2400" spc="-20" dirty="0">
                <a:latin typeface="Times New Roman"/>
                <a:cs typeface="Times New Roman"/>
              </a:rPr>
              <a:t>(di-</a:t>
            </a:r>
            <a:r>
              <a:rPr sz="2400" dirty="0">
                <a:latin typeface="Times New Roman"/>
                <a:cs typeface="Times New Roman"/>
              </a:rPr>
              <a:t>,</a:t>
            </a:r>
            <a:r>
              <a:rPr sz="2400" spc="-25" dirty="0">
                <a:latin typeface="Times New Roman"/>
                <a:cs typeface="Times New Roman"/>
              </a:rPr>
              <a:t> </a:t>
            </a:r>
            <a:r>
              <a:rPr sz="2400" spc="-20" dirty="0">
                <a:latin typeface="Times New Roman"/>
                <a:cs typeface="Times New Roman"/>
              </a:rPr>
              <a:t>tri-</a:t>
            </a:r>
            <a:endParaRPr sz="2400">
              <a:latin typeface="Times New Roman"/>
              <a:cs typeface="Times New Roman"/>
            </a:endParaRPr>
          </a:p>
          <a:p>
            <a:pPr marL="38100">
              <a:lnSpc>
                <a:spcPts val="2450"/>
              </a:lnSpc>
              <a:tabLst>
                <a:tab pos="3181985" algn="l"/>
              </a:tabLst>
            </a:pPr>
            <a:r>
              <a:rPr sz="2400" dirty="0">
                <a:latin typeface="Times New Roman"/>
                <a:cs typeface="Times New Roman"/>
              </a:rPr>
              <a:t>tetra-,</a:t>
            </a:r>
            <a:r>
              <a:rPr sz="2400" spc="-40" dirty="0">
                <a:latin typeface="Times New Roman"/>
                <a:cs typeface="Times New Roman"/>
              </a:rPr>
              <a:t> </a:t>
            </a:r>
            <a:r>
              <a:rPr sz="2400" dirty="0">
                <a:latin typeface="Times New Roman"/>
                <a:cs typeface="Times New Roman"/>
              </a:rPr>
              <a:t>penta-,</a:t>
            </a:r>
            <a:r>
              <a:rPr sz="2400" spc="-25" dirty="0">
                <a:latin typeface="Times New Roman"/>
                <a:cs typeface="Times New Roman"/>
              </a:rPr>
              <a:t> </a:t>
            </a:r>
            <a:r>
              <a:rPr sz="2400" dirty="0">
                <a:latin typeface="Times New Roman"/>
                <a:cs typeface="Times New Roman"/>
              </a:rPr>
              <a:t>hexa-</a:t>
            </a:r>
            <a:r>
              <a:rPr sz="2400" spc="-5" dirty="0">
                <a:latin typeface="Times New Roman"/>
                <a:cs typeface="Times New Roman"/>
              </a:rPr>
              <a:t> </a:t>
            </a:r>
            <a:r>
              <a:rPr sz="2400" spc="-20" dirty="0">
                <a:latin typeface="Times New Roman"/>
                <a:cs typeface="Times New Roman"/>
              </a:rPr>
              <a:t>etc.)</a:t>
            </a:r>
            <a:r>
              <a:rPr sz="2400" dirty="0">
                <a:latin typeface="Times New Roman"/>
                <a:cs typeface="Times New Roman"/>
              </a:rPr>
              <a:t>	if</a:t>
            </a:r>
            <a:r>
              <a:rPr sz="2400" spc="-20" dirty="0">
                <a:latin typeface="Times New Roman"/>
                <a:cs typeface="Times New Roman"/>
              </a:rPr>
              <a:t> </a:t>
            </a:r>
            <a:r>
              <a:rPr sz="2400" dirty="0">
                <a:latin typeface="Times New Roman"/>
                <a:cs typeface="Times New Roman"/>
              </a:rPr>
              <a:t>more</a:t>
            </a:r>
            <a:r>
              <a:rPr sz="2400" spc="5" dirty="0">
                <a:latin typeface="Times New Roman"/>
                <a:cs typeface="Times New Roman"/>
              </a:rPr>
              <a:t> </a:t>
            </a:r>
            <a:r>
              <a:rPr sz="2400" dirty="0">
                <a:latin typeface="Times New Roman"/>
                <a:cs typeface="Times New Roman"/>
              </a:rPr>
              <a:t>than</a:t>
            </a:r>
            <a:r>
              <a:rPr sz="2400" spc="-5" dirty="0">
                <a:latin typeface="Times New Roman"/>
                <a:cs typeface="Times New Roman"/>
              </a:rPr>
              <a:t> </a:t>
            </a:r>
            <a:r>
              <a:rPr sz="2400" dirty="0">
                <a:latin typeface="Times New Roman"/>
                <a:cs typeface="Times New Roman"/>
              </a:rPr>
              <a:t>one</a:t>
            </a:r>
            <a:r>
              <a:rPr sz="2400" spc="-20" dirty="0">
                <a:latin typeface="Times New Roman"/>
                <a:cs typeface="Times New Roman"/>
              </a:rPr>
              <a:t> </a:t>
            </a:r>
            <a:r>
              <a:rPr sz="2400" dirty="0">
                <a:latin typeface="Times New Roman"/>
                <a:cs typeface="Times New Roman"/>
              </a:rPr>
              <a:t>of</a:t>
            </a:r>
            <a:r>
              <a:rPr sz="2400" spc="-5" dirty="0">
                <a:latin typeface="Times New Roman"/>
                <a:cs typeface="Times New Roman"/>
              </a:rPr>
              <a:t> </a:t>
            </a:r>
            <a:r>
              <a:rPr sz="2400" dirty="0">
                <a:latin typeface="Times New Roman"/>
                <a:cs typeface="Times New Roman"/>
              </a:rPr>
              <a:t>that</a:t>
            </a:r>
            <a:r>
              <a:rPr sz="2400" spc="-25" dirty="0">
                <a:latin typeface="Times New Roman"/>
                <a:cs typeface="Times New Roman"/>
              </a:rPr>
              <a:t> </a:t>
            </a:r>
            <a:r>
              <a:rPr sz="2400" dirty="0">
                <a:latin typeface="Times New Roman"/>
                <a:cs typeface="Times New Roman"/>
              </a:rPr>
              <a:t>ligand</a:t>
            </a:r>
            <a:r>
              <a:rPr sz="2400" spc="-25" dirty="0">
                <a:latin typeface="Times New Roman"/>
                <a:cs typeface="Times New Roman"/>
              </a:rPr>
              <a:t> Is</a:t>
            </a:r>
            <a:endParaRPr sz="2400">
              <a:latin typeface="Times New Roman"/>
              <a:cs typeface="Times New Roman"/>
            </a:endParaRPr>
          </a:p>
        </p:txBody>
      </p:sp>
      <p:sp>
        <p:nvSpPr>
          <p:cNvPr id="6" name="object 6"/>
          <p:cNvSpPr txBox="1"/>
          <p:nvPr/>
        </p:nvSpPr>
        <p:spPr>
          <a:xfrm>
            <a:off x="815339" y="5541975"/>
            <a:ext cx="7888605" cy="391160"/>
          </a:xfrm>
          <a:prstGeom prst="rect">
            <a:avLst/>
          </a:prstGeom>
        </p:spPr>
        <p:txBody>
          <a:bodyPr vert="horz" wrap="square" lIns="0" tIns="12700" rIns="0" bIns="0" rtlCol="0">
            <a:spAutoFit/>
          </a:bodyPr>
          <a:lstStyle/>
          <a:p>
            <a:pPr marL="38100">
              <a:lnSpc>
                <a:spcPct val="100000"/>
              </a:lnSpc>
              <a:spcBef>
                <a:spcPts val="100"/>
              </a:spcBef>
            </a:pPr>
            <a:r>
              <a:rPr sz="2400" dirty="0">
                <a:latin typeface="Times New Roman"/>
                <a:cs typeface="Times New Roman"/>
              </a:rPr>
              <a:t>bonded to</a:t>
            </a:r>
            <a:r>
              <a:rPr sz="2400" spc="-15" dirty="0">
                <a:latin typeface="Times New Roman"/>
                <a:cs typeface="Times New Roman"/>
              </a:rPr>
              <a:t> </a:t>
            </a:r>
            <a:r>
              <a:rPr sz="2400" dirty="0">
                <a:latin typeface="Times New Roman"/>
                <a:cs typeface="Times New Roman"/>
              </a:rPr>
              <a:t>the</a:t>
            </a:r>
            <a:r>
              <a:rPr sz="2400" spc="-5" dirty="0">
                <a:latin typeface="Times New Roman"/>
                <a:cs typeface="Times New Roman"/>
              </a:rPr>
              <a:t> </a:t>
            </a:r>
            <a:r>
              <a:rPr sz="2400" dirty="0">
                <a:latin typeface="Times New Roman"/>
                <a:cs typeface="Times New Roman"/>
              </a:rPr>
              <a:t>central</a:t>
            </a:r>
            <a:r>
              <a:rPr sz="2400" spc="-40" dirty="0">
                <a:latin typeface="Times New Roman"/>
                <a:cs typeface="Times New Roman"/>
              </a:rPr>
              <a:t> </a:t>
            </a:r>
            <a:r>
              <a:rPr sz="2400" dirty="0">
                <a:latin typeface="Times New Roman"/>
                <a:cs typeface="Times New Roman"/>
              </a:rPr>
              <a:t>atom. For example,</a:t>
            </a:r>
            <a:r>
              <a:rPr sz="2400" spc="-10" dirty="0">
                <a:latin typeface="Times New Roman"/>
                <a:cs typeface="Times New Roman"/>
              </a:rPr>
              <a:t> </a:t>
            </a:r>
            <a:r>
              <a:rPr sz="2400" dirty="0">
                <a:latin typeface="Times New Roman"/>
                <a:cs typeface="Times New Roman"/>
              </a:rPr>
              <a:t>the</a:t>
            </a:r>
            <a:r>
              <a:rPr sz="2400" spc="-5" dirty="0">
                <a:latin typeface="Times New Roman"/>
                <a:cs typeface="Times New Roman"/>
              </a:rPr>
              <a:t> </a:t>
            </a:r>
            <a:r>
              <a:rPr sz="2400" dirty="0">
                <a:latin typeface="Times New Roman"/>
                <a:cs typeface="Times New Roman"/>
              </a:rPr>
              <a:t>ligands</a:t>
            </a:r>
            <a:r>
              <a:rPr sz="2400" spc="-20" dirty="0">
                <a:latin typeface="Times New Roman"/>
                <a:cs typeface="Times New Roman"/>
              </a:rPr>
              <a:t> </a:t>
            </a:r>
            <a:r>
              <a:rPr sz="2400" dirty="0">
                <a:latin typeface="Times New Roman"/>
                <a:cs typeface="Times New Roman"/>
              </a:rPr>
              <a:t>in</a:t>
            </a:r>
            <a:r>
              <a:rPr sz="2400" spc="-5" dirty="0">
                <a:latin typeface="Times New Roman"/>
                <a:cs typeface="Times New Roman"/>
              </a:rPr>
              <a:t> </a:t>
            </a:r>
            <a:r>
              <a:rPr sz="2400" spc="-10" dirty="0">
                <a:latin typeface="Times New Roman"/>
                <a:cs typeface="Times New Roman"/>
              </a:rPr>
              <a:t>[PtCl</a:t>
            </a:r>
            <a:r>
              <a:rPr sz="2400" spc="-15" baseline="-20833" dirty="0">
                <a:latin typeface="Times New Roman"/>
                <a:cs typeface="Times New Roman"/>
              </a:rPr>
              <a:t>4</a:t>
            </a:r>
            <a:r>
              <a:rPr sz="2400" spc="-10" dirty="0">
                <a:latin typeface="Times New Roman"/>
                <a:cs typeface="Times New Roman"/>
              </a:rPr>
              <a:t>]</a:t>
            </a:r>
            <a:r>
              <a:rPr sz="2400" spc="-15" baseline="24305" dirty="0">
                <a:latin typeface="Times New Roman"/>
                <a:cs typeface="Times New Roman"/>
              </a:rPr>
              <a:t>2-</a:t>
            </a:r>
            <a:endParaRPr sz="2400" baseline="24305">
              <a:latin typeface="Times New Roman"/>
              <a:cs typeface="Times New Roman"/>
            </a:endParaRPr>
          </a:p>
        </p:txBody>
      </p:sp>
      <p:sp>
        <p:nvSpPr>
          <p:cNvPr id="7" name="object 7"/>
          <p:cNvSpPr txBox="1"/>
          <p:nvPr/>
        </p:nvSpPr>
        <p:spPr>
          <a:xfrm>
            <a:off x="815339" y="5798007"/>
            <a:ext cx="7447915" cy="391160"/>
          </a:xfrm>
          <a:prstGeom prst="rect">
            <a:avLst/>
          </a:prstGeom>
        </p:spPr>
        <p:txBody>
          <a:bodyPr vert="horz" wrap="square" lIns="0" tIns="12700" rIns="0" bIns="0" rtlCol="0">
            <a:spAutoFit/>
          </a:bodyPr>
          <a:lstStyle/>
          <a:p>
            <a:pPr marL="38100">
              <a:lnSpc>
                <a:spcPct val="100000"/>
              </a:lnSpc>
              <a:spcBef>
                <a:spcPts val="100"/>
              </a:spcBef>
            </a:pPr>
            <a:r>
              <a:rPr sz="2400" dirty="0">
                <a:latin typeface="Times New Roman"/>
                <a:cs typeface="Times New Roman"/>
              </a:rPr>
              <a:t>are</a:t>
            </a:r>
            <a:r>
              <a:rPr sz="2400" spc="-5" dirty="0">
                <a:latin typeface="Times New Roman"/>
                <a:cs typeface="Times New Roman"/>
              </a:rPr>
              <a:t> </a:t>
            </a:r>
            <a:r>
              <a:rPr sz="2400" dirty="0">
                <a:latin typeface="Times New Roman"/>
                <a:cs typeface="Times New Roman"/>
              </a:rPr>
              <a:t>named tetrachloro,</a:t>
            </a:r>
            <a:r>
              <a:rPr sz="2400" spc="-40" dirty="0">
                <a:latin typeface="Times New Roman"/>
                <a:cs typeface="Times New Roman"/>
              </a:rPr>
              <a:t> </a:t>
            </a:r>
            <a:r>
              <a:rPr sz="2400" dirty="0">
                <a:latin typeface="Times New Roman"/>
                <a:cs typeface="Times New Roman"/>
              </a:rPr>
              <a:t>and</a:t>
            </a:r>
            <a:r>
              <a:rPr sz="2400" spc="-5" dirty="0">
                <a:latin typeface="Times New Roman"/>
                <a:cs typeface="Times New Roman"/>
              </a:rPr>
              <a:t> </a:t>
            </a:r>
            <a:r>
              <a:rPr sz="2400" dirty="0">
                <a:latin typeface="Times New Roman"/>
                <a:cs typeface="Times New Roman"/>
              </a:rPr>
              <a:t>the</a:t>
            </a:r>
            <a:r>
              <a:rPr sz="2400" spc="-5" dirty="0">
                <a:latin typeface="Times New Roman"/>
                <a:cs typeface="Times New Roman"/>
              </a:rPr>
              <a:t> </a:t>
            </a:r>
            <a:r>
              <a:rPr sz="2400" dirty="0">
                <a:latin typeface="Times New Roman"/>
                <a:cs typeface="Times New Roman"/>
              </a:rPr>
              <a:t>ligands</a:t>
            </a:r>
            <a:r>
              <a:rPr sz="2400" spc="-20" dirty="0">
                <a:latin typeface="Times New Roman"/>
                <a:cs typeface="Times New Roman"/>
              </a:rPr>
              <a:t> </a:t>
            </a:r>
            <a:r>
              <a:rPr sz="2400" dirty="0">
                <a:latin typeface="Times New Roman"/>
                <a:cs typeface="Times New Roman"/>
              </a:rPr>
              <a:t>in</a:t>
            </a:r>
            <a:r>
              <a:rPr sz="2400" spc="-5" dirty="0">
                <a:latin typeface="Times New Roman"/>
                <a:cs typeface="Times New Roman"/>
              </a:rPr>
              <a:t> </a:t>
            </a:r>
            <a:r>
              <a:rPr sz="2400" spc="-10" dirty="0">
                <a:latin typeface="Times New Roman"/>
                <a:cs typeface="Times New Roman"/>
              </a:rPr>
              <a:t>[Co(NH</a:t>
            </a:r>
            <a:r>
              <a:rPr sz="2400" spc="-15" baseline="-20833" dirty="0">
                <a:latin typeface="Times New Roman"/>
                <a:cs typeface="Times New Roman"/>
              </a:rPr>
              <a:t>3</a:t>
            </a:r>
            <a:r>
              <a:rPr sz="2400" spc="-10" dirty="0">
                <a:latin typeface="Times New Roman"/>
                <a:cs typeface="Times New Roman"/>
              </a:rPr>
              <a:t>)</a:t>
            </a:r>
            <a:r>
              <a:rPr sz="2400" spc="-15" baseline="-20833" dirty="0">
                <a:latin typeface="Times New Roman"/>
                <a:cs typeface="Times New Roman"/>
              </a:rPr>
              <a:t>4</a:t>
            </a:r>
            <a:r>
              <a:rPr sz="2400" spc="-10" dirty="0">
                <a:latin typeface="Times New Roman"/>
                <a:cs typeface="Times New Roman"/>
              </a:rPr>
              <a:t>Cl</a:t>
            </a:r>
            <a:r>
              <a:rPr sz="2400" spc="-15" baseline="-20833" dirty="0">
                <a:latin typeface="Times New Roman"/>
                <a:cs typeface="Times New Roman"/>
              </a:rPr>
              <a:t>2</a:t>
            </a:r>
            <a:r>
              <a:rPr sz="2400" spc="-10" dirty="0">
                <a:latin typeface="Times New Roman"/>
                <a:cs typeface="Times New Roman"/>
              </a:rPr>
              <a:t>]</a:t>
            </a:r>
            <a:r>
              <a:rPr sz="2400" spc="-15" baseline="24305" dirty="0">
                <a:latin typeface="Times New Roman"/>
                <a:cs typeface="Times New Roman"/>
              </a:rPr>
              <a:t>+</a:t>
            </a:r>
            <a:r>
              <a:rPr sz="2400" spc="15" baseline="24305" dirty="0">
                <a:latin typeface="Times New Roman"/>
                <a:cs typeface="Times New Roman"/>
              </a:rPr>
              <a:t> </a:t>
            </a:r>
            <a:r>
              <a:rPr sz="2400" spc="-25" dirty="0">
                <a:latin typeface="Times New Roman"/>
                <a:cs typeface="Times New Roman"/>
              </a:rPr>
              <a:t>are</a:t>
            </a:r>
            <a:endParaRPr sz="2400">
              <a:latin typeface="Times New Roman"/>
              <a:cs typeface="Times New Roman"/>
            </a:endParaRPr>
          </a:p>
        </p:txBody>
      </p:sp>
      <p:sp>
        <p:nvSpPr>
          <p:cNvPr id="8" name="object 8"/>
          <p:cNvSpPr txBox="1"/>
          <p:nvPr/>
        </p:nvSpPr>
        <p:spPr>
          <a:xfrm>
            <a:off x="840739" y="6054038"/>
            <a:ext cx="3532504"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Times New Roman"/>
                <a:cs typeface="Times New Roman"/>
              </a:rPr>
              <a:t>named</a:t>
            </a:r>
            <a:r>
              <a:rPr sz="2400" spc="-5" dirty="0">
                <a:latin typeface="Times New Roman"/>
                <a:cs typeface="Times New Roman"/>
              </a:rPr>
              <a:t> </a:t>
            </a:r>
            <a:r>
              <a:rPr sz="2400" spc="-10" dirty="0">
                <a:latin typeface="Times New Roman"/>
                <a:cs typeface="Times New Roman"/>
              </a:rPr>
              <a:t>tetraamminedichloro.</a:t>
            </a:r>
            <a:endParaRPr sz="2400">
              <a:latin typeface="Times New Roman"/>
              <a:cs typeface="Times New Roman"/>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12700">
              <a:lnSpc>
                <a:spcPts val="1430"/>
              </a:lnSpc>
            </a:pPr>
            <a:r>
              <a:rPr spc="-25" dirty="0"/>
              <a:t>46</a:t>
            </a:r>
          </a:p>
        </p:txBody>
      </p:sp>
      <p:sp>
        <p:nvSpPr>
          <p:cNvPr id="2" name="object 2"/>
          <p:cNvSpPr txBox="1"/>
          <p:nvPr/>
        </p:nvSpPr>
        <p:spPr>
          <a:xfrm>
            <a:off x="193039" y="530097"/>
            <a:ext cx="8623300" cy="1927860"/>
          </a:xfrm>
          <a:prstGeom prst="rect">
            <a:avLst/>
          </a:prstGeom>
        </p:spPr>
        <p:txBody>
          <a:bodyPr vert="horz" wrap="square" lIns="0" tIns="12700" rIns="0" bIns="0" rtlCol="0">
            <a:spAutoFit/>
          </a:bodyPr>
          <a:lstStyle/>
          <a:p>
            <a:pPr marL="393065" indent="-342265">
              <a:lnSpc>
                <a:spcPts val="2450"/>
              </a:lnSpc>
              <a:spcBef>
                <a:spcPts val="100"/>
              </a:spcBef>
              <a:buFont typeface="Arial"/>
              <a:buChar char="•"/>
              <a:tabLst>
                <a:tab pos="393065" algn="l"/>
              </a:tabLst>
            </a:pPr>
            <a:r>
              <a:rPr sz="2400" dirty="0">
                <a:latin typeface="Times New Roman"/>
                <a:cs typeface="Times New Roman"/>
              </a:rPr>
              <a:t>If</a:t>
            </a:r>
            <a:r>
              <a:rPr sz="2400" spc="-10" dirty="0">
                <a:latin typeface="Times New Roman"/>
                <a:cs typeface="Times New Roman"/>
              </a:rPr>
              <a:t> </a:t>
            </a:r>
            <a:r>
              <a:rPr sz="2400" dirty="0">
                <a:latin typeface="Times New Roman"/>
                <a:cs typeface="Times New Roman"/>
              </a:rPr>
              <a:t>the</a:t>
            </a:r>
            <a:r>
              <a:rPr sz="2400" spc="-20" dirty="0">
                <a:latin typeface="Times New Roman"/>
                <a:cs typeface="Times New Roman"/>
              </a:rPr>
              <a:t> </a:t>
            </a:r>
            <a:r>
              <a:rPr sz="2400" dirty="0">
                <a:latin typeface="Times New Roman"/>
                <a:cs typeface="Times New Roman"/>
              </a:rPr>
              <a:t>ligand</a:t>
            </a:r>
            <a:r>
              <a:rPr sz="2400" spc="-30" dirty="0">
                <a:latin typeface="Times New Roman"/>
                <a:cs typeface="Times New Roman"/>
              </a:rPr>
              <a:t> </a:t>
            </a:r>
            <a:r>
              <a:rPr sz="2400" dirty="0">
                <a:latin typeface="Times New Roman"/>
                <a:cs typeface="Times New Roman"/>
              </a:rPr>
              <a:t>is</a:t>
            </a:r>
            <a:r>
              <a:rPr sz="2400" spc="-10" dirty="0">
                <a:latin typeface="Times New Roman"/>
                <a:cs typeface="Times New Roman"/>
              </a:rPr>
              <a:t> </a:t>
            </a:r>
            <a:r>
              <a:rPr sz="2400" dirty="0">
                <a:latin typeface="Times New Roman"/>
                <a:cs typeface="Times New Roman"/>
              </a:rPr>
              <a:t>polydentate,</a:t>
            </a:r>
            <a:r>
              <a:rPr sz="2400" spc="-50" dirty="0">
                <a:latin typeface="Times New Roman"/>
                <a:cs typeface="Times New Roman"/>
              </a:rPr>
              <a:t> </a:t>
            </a:r>
            <a:r>
              <a:rPr sz="2400" dirty="0">
                <a:latin typeface="Times New Roman"/>
                <a:cs typeface="Times New Roman"/>
              </a:rPr>
              <a:t>as</a:t>
            </a:r>
            <a:r>
              <a:rPr sz="2400" spc="-15" dirty="0">
                <a:latin typeface="Times New Roman"/>
                <a:cs typeface="Times New Roman"/>
              </a:rPr>
              <a:t> </a:t>
            </a:r>
            <a:r>
              <a:rPr sz="2400" dirty="0">
                <a:latin typeface="Times New Roman"/>
                <a:cs typeface="Times New Roman"/>
              </a:rPr>
              <a:t>in</a:t>
            </a:r>
            <a:r>
              <a:rPr sz="2400" spc="-10" dirty="0">
                <a:latin typeface="Times New Roman"/>
                <a:cs typeface="Times New Roman"/>
              </a:rPr>
              <a:t> </a:t>
            </a:r>
            <a:r>
              <a:rPr sz="2400" dirty="0">
                <a:latin typeface="Times New Roman"/>
                <a:cs typeface="Times New Roman"/>
              </a:rPr>
              <a:t>ethylenediamine,</a:t>
            </a:r>
            <a:r>
              <a:rPr sz="2400" spc="-35" dirty="0">
                <a:latin typeface="Times New Roman"/>
                <a:cs typeface="Times New Roman"/>
              </a:rPr>
              <a:t> </a:t>
            </a:r>
            <a:r>
              <a:rPr sz="2400" dirty="0">
                <a:latin typeface="Times New Roman"/>
                <a:cs typeface="Times New Roman"/>
              </a:rPr>
              <a:t>the</a:t>
            </a:r>
            <a:r>
              <a:rPr sz="2400" spc="-10" dirty="0">
                <a:latin typeface="Times New Roman"/>
                <a:cs typeface="Times New Roman"/>
              </a:rPr>
              <a:t> </a:t>
            </a:r>
            <a:r>
              <a:rPr sz="2400" dirty="0">
                <a:latin typeface="Times New Roman"/>
                <a:cs typeface="Times New Roman"/>
              </a:rPr>
              <a:t>number</a:t>
            </a:r>
            <a:r>
              <a:rPr sz="2400" spc="-10" dirty="0">
                <a:latin typeface="Times New Roman"/>
                <a:cs typeface="Times New Roman"/>
              </a:rPr>
              <a:t> </a:t>
            </a:r>
            <a:r>
              <a:rPr sz="2400" spc="-25" dirty="0">
                <a:latin typeface="Times New Roman"/>
                <a:cs typeface="Times New Roman"/>
              </a:rPr>
              <a:t>of</a:t>
            </a:r>
            <a:endParaRPr sz="2400">
              <a:latin typeface="Times New Roman"/>
              <a:cs typeface="Times New Roman"/>
            </a:endParaRPr>
          </a:p>
          <a:p>
            <a:pPr marL="393700" marR="898525">
              <a:lnSpc>
                <a:spcPct val="70000"/>
              </a:lnSpc>
              <a:spcBef>
                <a:spcPts val="430"/>
              </a:spcBef>
            </a:pPr>
            <a:r>
              <a:rPr sz="2400" dirty="0">
                <a:latin typeface="Times New Roman"/>
                <a:cs typeface="Times New Roman"/>
              </a:rPr>
              <a:t>ligands</a:t>
            </a:r>
            <a:r>
              <a:rPr sz="2400" spc="-25" dirty="0">
                <a:latin typeface="Times New Roman"/>
                <a:cs typeface="Times New Roman"/>
              </a:rPr>
              <a:t> </a:t>
            </a:r>
            <a:r>
              <a:rPr sz="2400" dirty="0">
                <a:latin typeface="Times New Roman"/>
                <a:cs typeface="Times New Roman"/>
              </a:rPr>
              <a:t>bonded</a:t>
            </a:r>
            <a:r>
              <a:rPr sz="2400" spc="-5" dirty="0">
                <a:latin typeface="Times New Roman"/>
                <a:cs typeface="Times New Roman"/>
              </a:rPr>
              <a:t> </a:t>
            </a:r>
            <a:r>
              <a:rPr sz="2400" dirty="0">
                <a:latin typeface="Times New Roman"/>
                <a:cs typeface="Times New Roman"/>
              </a:rPr>
              <a:t>to</a:t>
            </a:r>
            <a:r>
              <a:rPr sz="2400" spc="-5" dirty="0">
                <a:latin typeface="Times New Roman"/>
                <a:cs typeface="Times New Roman"/>
              </a:rPr>
              <a:t> </a:t>
            </a:r>
            <a:r>
              <a:rPr sz="2400" dirty="0">
                <a:latin typeface="Times New Roman"/>
                <a:cs typeface="Times New Roman"/>
              </a:rPr>
              <a:t>the</a:t>
            </a:r>
            <a:r>
              <a:rPr sz="2400" spc="-15" dirty="0">
                <a:latin typeface="Times New Roman"/>
                <a:cs typeface="Times New Roman"/>
              </a:rPr>
              <a:t> </a:t>
            </a:r>
            <a:r>
              <a:rPr sz="2400" dirty="0">
                <a:latin typeface="Times New Roman"/>
                <a:cs typeface="Times New Roman"/>
              </a:rPr>
              <a:t>central</a:t>
            </a:r>
            <a:r>
              <a:rPr sz="2400" spc="-40" dirty="0">
                <a:latin typeface="Times New Roman"/>
                <a:cs typeface="Times New Roman"/>
              </a:rPr>
              <a:t> </a:t>
            </a:r>
            <a:r>
              <a:rPr sz="2400" dirty="0">
                <a:latin typeface="Times New Roman"/>
                <a:cs typeface="Times New Roman"/>
              </a:rPr>
              <a:t>atom</a:t>
            </a:r>
            <a:r>
              <a:rPr sz="2400" spc="-20" dirty="0">
                <a:latin typeface="Times New Roman"/>
                <a:cs typeface="Times New Roman"/>
              </a:rPr>
              <a:t> </a:t>
            </a:r>
            <a:r>
              <a:rPr sz="2400" dirty="0">
                <a:latin typeface="Times New Roman"/>
                <a:cs typeface="Times New Roman"/>
              </a:rPr>
              <a:t>is</a:t>
            </a:r>
            <a:r>
              <a:rPr sz="2400" spc="-5" dirty="0">
                <a:latin typeface="Times New Roman"/>
                <a:cs typeface="Times New Roman"/>
              </a:rPr>
              <a:t> </a:t>
            </a:r>
            <a:r>
              <a:rPr sz="2400" dirty="0">
                <a:latin typeface="Times New Roman"/>
                <a:cs typeface="Times New Roman"/>
              </a:rPr>
              <a:t>indicated</a:t>
            </a:r>
            <a:r>
              <a:rPr sz="2400" spc="-50" dirty="0">
                <a:latin typeface="Times New Roman"/>
                <a:cs typeface="Times New Roman"/>
              </a:rPr>
              <a:t> </a:t>
            </a:r>
            <a:r>
              <a:rPr sz="2400" dirty="0">
                <a:latin typeface="Times New Roman"/>
                <a:cs typeface="Times New Roman"/>
              </a:rPr>
              <a:t>by</a:t>
            </a:r>
            <a:r>
              <a:rPr sz="2400" spc="-5" dirty="0">
                <a:latin typeface="Times New Roman"/>
                <a:cs typeface="Times New Roman"/>
              </a:rPr>
              <a:t> </a:t>
            </a:r>
            <a:r>
              <a:rPr sz="2400" spc="-25" dirty="0">
                <a:latin typeface="Times New Roman"/>
                <a:cs typeface="Times New Roman"/>
              </a:rPr>
              <a:t>the </a:t>
            </a:r>
            <a:r>
              <a:rPr sz="2400" dirty="0">
                <a:latin typeface="Times New Roman"/>
                <a:cs typeface="Times New Roman"/>
              </a:rPr>
              <a:t>corresponding</a:t>
            </a:r>
            <a:r>
              <a:rPr sz="2400" spc="-5" dirty="0">
                <a:latin typeface="Times New Roman"/>
                <a:cs typeface="Times New Roman"/>
              </a:rPr>
              <a:t> </a:t>
            </a:r>
            <a:r>
              <a:rPr sz="2400" dirty="0">
                <a:latin typeface="Times New Roman"/>
                <a:cs typeface="Times New Roman"/>
              </a:rPr>
              <a:t>Greek</a:t>
            </a:r>
            <a:r>
              <a:rPr sz="2400" spc="10" dirty="0">
                <a:latin typeface="Times New Roman"/>
                <a:cs typeface="Times New Roman"/>
              </a:rPr>
              <a:t> </a:t>
            </a:r>
            <a:r>
              <a:rPr sz="2400" dirty="0">
                <a:latin typeface="Times New Roman"/>
                <a:cs typeface="Times New Roman"/>
              </a:rPr>
              <a:t>prefixes(bis-,</a:t>
            </a:r>
            <a:r>
              <a:rPr sz="2400" spc="-10" dirty="0">
                <a:latin typeface="Times New Roman"/>
                <a:cs typeface="Times New Roman"/>
              </a:rPr>
              <a:t> </a:t>
            </a:r>
            <a:r>
              <a:rPr sz="2400" dirty="0">
                <a:latin typeface="Times New Roman"/>
                <a:cs typeface="Times New Roman"/>
              </a:rPr>
              <a:t>tris-,</a:t>
            </a:r>
            <a:r>
              <a:rPr sz="2400" spc="-5" dirty="0">
                <a:latin typeface="Times New Roman"/>
                <a:cs typeface="Times New Roman"/>
              </a:rPr>
              <a:t> </a:t>
            </a:r>
            <a:r>
              <a:rPr sz="2400" spc="-10" dirty="0">
                <a:latin typeface="Times New Roman"/>
                <a:cs typeface="Times New Roman"/>
              </a:rPr>
              <a:t>tetrakis-</a:t>
            </a:r>
            <a:r>
              <a:rPr sz="2400" dirty="0">
                <a:latin typeface="Times New Roman"/>
                <a:cs typeface="Times New Roman"/>
              </a:rPr>
              <a:t>,</a:t>
            </a:r>
            <a:r>
              <a:rPr sz="2400" spc="-20" dirty="0">
                <a:latin typeface="Times New Roman"/>
                <a:cs typeface="Times New Roman"/>
              </a:rPr>
              <a:t> </a:t>
            </a:r>
            <a:r>
              <a:rPr sz="2400" dirty="0">
                <a:latin typeface="Times New Roman"/>
                <a:cs typeface="Times New Roman"/>
              </a:rPr>
              <a:t>pentakis-</a:t>
            </a:r>
            <a:r>
              <a:rPr sz="2400" spc="-50" dirty="0">
                <a:latin typeface="Times New Roman"/>
                <a:cs typeface="Times New Roman"/>
              </a:rPr>
              <a:t>,</a:t>
            </a:r>
            <a:endParaRPr sz="2400">
              <a:latin typeface="Times New Roman"/>
              <a:cs typeface="Times New Roman"/>
            </a:endParaRPr>
          </a:p>
          <a:p>
            <a:pPr marL="393700">
              <a:lnSpc>
                <a:spcPts val="1585"/>
              </a:lnSpc>
              <a:tabLst>
                <a:tab pos="2338070" algn="l"/>
              </a:tabLst>
            </a:pPr>
            <a:r>
              <a:rPr sz="2400" spc="-10" dirty="0">
                <a:latin typeface="Times New Roman"/>
                <a:cs typeface="Times New Roman"/>
              </a:rPr>
              <a:t>hexakis-</a:t>
            </a:r>
            <a:r>
              <a:rPr sz="2400" dirty="0">
                <a:latin typeface="Times New Roman"/>
                <a:cs typeface="Times New Roman"/>
              </a:rPr>
              <a:t>,</a:t>
            </a:r>
            <a:r>
              <a:rPr sz="2400" spc="45" dirty="0">
                <a:latin typeface="Times New Roman"/>
                <a:cs typeface="Times New Roman"/>
              </a:rPr>
              <a:t> </a:t>
            </a:r>
            <a:r>
              <a:rPr sz="2400" spc="-10" dirty="0">
                <a:latin typeface="Times New Roman"/>
                <a:cs typeface="Times New Roman"/>
              </a:rPr>
              <a:t>etc.).</a:t>
            </a:r>
            <a:r>
              <a:rPr sz="2400" dirty="0">
                <a:latin typeface="Times New Roman"/>
                <a:cs typeface="Times New Roman"/>
              </a:rPr>
              <a:t>	For</a:t>
            </a:r>
            <a:r>
              <a:rPr sz="2400" spc="-25" dirty="0">
                <a:latin typeface="Times New Roman"/>
                <a:cs typeface="Times New Roman"/>
              </a:rPr>
              <a:t> </a:t>
            </a:r>
            <a:r>
              <a:rPr sz="2400" dirty="0">
                <a:latin typeface="Times New Roman"/>
                <a:cs typeface="Times New Roman"/>
              </a:rPr>
              <a:t>example,</a:t>
            </a:r>
            <a:r>
              <a:rPr sz="2400" spc="-20" dirty="0">
                <a:latin typeface="Times New Roman"/>
                <a:cs typeface="Times New Roman"/>
              </a:rPr>
              <a:t> </a:t>
            </a:r>
            <a:r>
              <a:rPr sz="2400" dirty="0">
                <a:latin typeface="Times New Roman"/>
                <a:cs typeface="Times New Roman"/>
              </a:rPr>
              <a:t>the</a:t>
            </a:r>
            <a:r>
              <a:rPr sz="2400" spc="-30" dirty="0">
                <a:latin typeface="Times New Roman"/>
                <a:cs typeface="Times New Roman"/>
              </a:rPr>
              <a:t> </a:t>
            </a:r>
            <a:r>
              <a:rPr sz="2400" dirty="0">
                <a:latin typeface="Times New Roman"/>
                <a:cs typeface="Times New Roman"/>
              </a:rPr>
              <a:t>ligands</a:t>
            </a:r>
            <a:r>
              <a:rPr sz="2400" spc="-40" dirty="0">
                <a:latin typeface="Times New Roman"/>
                <a:cs typeface="Times New Roman"/>
              </a:rPr>
              <a:t> </a:t>
            </a:r>
            <a:r>
              <a:rPr sz="2400" dirty="0">
                <a:latin typeface="Times New Roman"/>
                <a:cs typeface="Times New Roman"/>
              </a:rPr>
              <a:t>in</a:t>
            </a:r>
            <a:r>
              <a:rPr sz="2400" spc="-30" dirty="0">
                <a:latin typeface="Times New Roman"/>
                <a:cs typeface="Times New Roman"/>
              </a:rPr>
              <a:t> </a:t>
            </a:r>
            <a:r>
              <a:rPr sz="2400" dirty="0">
                <a:latin typeface="Times New Roman"/>
                <a:cs typeface="Times New Roman"/>
              </a:rPr>
              <a:t>[Co(en)</a:t>
            </a:r>
            <a:r>
              <a:rPr sz="2400" baseline="-20833" dirty="0">
                <a:latin typeface="Times New Roman"/>
                <a:cs typeface="Times New Roman"/>
              </a:rPr>
              <a:t>3</a:t>
            </a:r>
            <a:r>
              <a:rPr sz="2400" dirty="0">
                <a:latin typeface="Times New Roman"/>
                <a:cs typeface="Times New Roman"/>
              </a:rPr>
              <a:t>]</a:t>
            </a:r>
            <a:r>
              <a:rPr sz="2400" baseline="24305" dirty="0">
                <a:latin typeface="Times New Roman"/>
                <a:cs typeface="Times New Roman"/>
              </a:rPr>
              <a:t>3+</a:t>
            </a:r>
            <a:r>
              <a:rPr sz="2400" spc="262" baseline="24305" dirty="0">
                <a:latin typeface="Times New Roman"/>
                <a:cs typeface="Times New Roman"/>
              </a:rPr>
              <a:t> </a:t>
            </a:r>
            <a:r>
              <a:rPr sz="2400" dirty="0">
                <a:latin typeface="Times New Roman"/>
                <a:cs typeface="Times New Roman"/>
              </a:rPr>
              <a:t>are</a:t>
            </a:r>
            <a:r>
              <a:rPr sz="2400" spc="-25" dirty="0">
                <a:latin typeface="Times New Roman"/>
                <a:cs typeface="Times New Roman"/>
              </a:rPr>
              <a:t> </a:t>
            </a:r>
            <a:r>
              <a:rPr sz="2400" spc="-10" dirty="0">
                <a:latin typeface="Times New Roman"/>
                <a:cs typeface="Times New Roman"/>
              </a:rPr>
              <a:t>named</a:t>
            </a:r>
            <a:endParaRPr sz="2400">
              <a:latin typeface="Times New Roman"/>
              <a:cs typeface="Times New Roman"/>
            </a:endParaRPr>
          </a:p>
          <a:p>
            <a:pPr marL="393700" marR="43180">
              <a:lnSpc>
                <a:spcPct val="70100"/>
              </a:lnSpc>
              <a:spcBef>
                <a:spcPts val="430"/>
              </a:spcBef>
              <a:tabLst>
                <a:tab pos="3002915" algn="l"/>
              </a:tabLst>
            </a:pPr>
            <a:r>
              <a:rPr sz="2400" spc="-10" dirty="0">
                <a:latin typeface="Times New Roman"/>
                <a:cs typeface="Times New Roman"/>
              </a:rPr>
              <a:t>trisethylenediamine.</a:t>
            </a:r>
            <a:r>
              <a:rPr sz="2400" dirty="0">
                <a:latin typeface="Times New Roman"/>
                <a:cs typeface="Times New Roman"/>
              </a:rPr>
              <a:t>	A</a:t>
            </a:r>
            <a:r>
              <a:rPr sz="2400" spc="-145" dirty="0">
                <a:latin typeface="Times New Roman"/>
                <a:cs typeface="Times New Roman"/>
              </a:rPr>
              <a:t> </a:t>
            </a:r>
            <a:r>
              <a:rPr sz="2400" dirty="0">
                <a:latin typeface="Times New Roman"/>
                <a:cs typeface="Times New Roman"/>
              </a:rPr>
              <a:t>Greek</a:t>
            </a:r>
            <a:r>
              <a:rPr sz="2400" spc="-20" dirty="0">
                <a:latin typeface="Times New Roman"/>
                <a:cs typeface="Times New Roman"/>
              </a:rPr>
              <a:t> </a:t>
            </a:r>
            <a:r>
              <a:rPr sz="2400" dirty="0">
                <a:latin typeface="Times New Roman"/>
                <a:cs typeface="Times New Roman"/>
              </a:rPr>
              <a:t>prefix</a:t>
            </a:r>
            <a:r>
              <a:rPr sz="2400" spc="-30" dirty="0">
                <a:latin typeface="Times New Roman"/>
                <a:cs typeface="Times New Roman"/>
              </a:rPr>
              <a:t> </a:t>
            </a:r>
            <a:r>
              <a:rPr sz="2400" dirty="0">
                <a:latin typeface="Times New Roman"/>
                <a:cs typeface="Times New Roman"/>
              </a:rPr>
              <a:t>is</a:t>
            </a:r>
            <a:r>
              <a:rPr sz="2400" spc="-15" dirty="0">
                <a:latin typeface="Times New Roman"/>
                <a:cs typeface="Times New Roman"/>
              </a:rPr>
              <a:t> </a:t>
            </a:r>
            <a:r>
              <a:rPr sz="2400" dirty="0">
                <a:latin typeface="Times New Roman"/>
                <a:cs typeface="Times New Roman"/>
              </a:rPr>
              <a:t>also</a:t>
            </a:r>
            <a:r>
              <a:rPr sz="2400" spc="-15" dirty="0">
                <a:latin typeface="Times New Roman"/>
                <a:cs typeface="Times New Roman"/>
              </a:rPr>
              <a:t> </a:t>
            </a:r>
            <a:r>
              <a:rPr sz="2400" dirty="0">
                <a:latin typeface="Times New Roman"/>
                <a:cs typeface="Times New Roman"/>
              </a:rPr>
              <a:t>used</a:t>
            </a:r>
            <a:r>
              <a:rPr sz="2400" spc="-30" dirty="0">
                <a:latin typeface="Times New Roman"/>
                <a:cs typeface="Times New Roman"/>
              </a:rPr>
              <a:t> </a:t>
            </a:r>
            <a:r>
              <a:rPr sz="2400" dirty="0">
                <a:latin typeface="Times New Roman"/>
                <a:cs typeface="Times New Roman"/>
              </a:rPr>
              <a:t>when</a:t>
            </a:r>
            <a:r>
              <a:rPr sz="2400" spc="-5" dirty="0">
                <a:latin typeface="Times New Roman"/>
                <a:cs typeface="Times New Roman"/>
              </a:rPr>
              <a:t> </a:t>
            </a:r>
            <a:r>
              <a:rPr sz="2400" dirty="0">
                <a:latin typeface="Times New Roman"/>
                <a:cs typeface="Times New Roman"/>
              </a:rPr>
              <a:t>a</a:t>
            </a:r>
            <a:r>
              <a:rPr sz="2400" spc="-25" dirty="0">
                <a:latin typeface="Times New Roman"/>
                <a:cs typeface="Times New Roman"/>
              </a:rPr>
              <a:t> </a:t>
            </a:r>
            <a:r>
              <a:rPr sz="2400" spc="-10" dirty="0">
                <a:latin typeface="Times New Roman"/>
                <a:cs typeface="Times New Roman"/>
              </a:rPr>
              <a:t>Latin </a:t>
            </a:r>
            <a:r>
              <a:rPr sz="2400" dirty="0">
                <a:latin typeface="Times New Roman"/>
                <a:cs typeface="Times New Roman"/>
              </a:rPr>
              <a:t>prefix</a:t>
            </a:r>
            <a:r>
              <a:rPr sz="2400" spc="-25" dirty="0">
                <a:latin typeface="Times New Roman"/>
                <a:cs typeface="Times New Roman"/>
              </a:rPr>
              <a:t> </a:t>
            </a:r>
            <a:r>
              <a:rPr sz="2400" dirty="0">
                <a:latin typeface="Times New Roman"/>
                <a:cs typeface="Times New Roman"/>
              </a:rPr>
              <a:t>forms</a:t>
            </a:r>
            <a:r>
              <a:rPr sz="2400" spc="15" dirty="0">
                <a:latin typeface="Times New Roman"/>
                <a:cs typeface="Times New Roman"/>
              </a:rPr>
              <a:t> </a:t>
            </a:r>
            <a:r>
              <a:rPr sz="2400" dirty="0">
                <a:latin typeface="Times New Roman"/>
                <a:cs typeface="Times New Roman"/>
              </a:rPr>
              <a:t>a</a:t>
            </a:r>
            <a:r>
              <a:rPr sz="2400" spc="-20" dirty="0">
                <a:latin typeface="Times New Roman"/>
                <a:cs typeface="Times New Roman"/>
              </a:rPr>
              <a:t> </a:t>
            </a:r>
            <a:r>
              <a:rPr sz="2400" dirty="0">
                <a:latin typeface="Times New Roman"/>
                <a:cs typeface="Times New Roman"/>
              </a:rPr>
              <a:t>part</a:t>
            </a:r>
            <a:r>
              <a:rPr sz="2400" spc="-15" dirty="0">
                <a:latin typeface="Times New Roman"/>
                <a:cs typeface="Times New Roman"/>
              </a:rPr>
              <a:t> </a:t>
            </a:r>
            <a:r>
              <a:rPr sz="2400" dirty="0">
                <a:latin typeface="Times New Roman"/>
                <a:cs typeface="Times New Roman"/>
              </a:rPr>
              <a:t>of</a:t>
            </a:r>
            <a:r>
              <a:rPr sz="2400" spc="-15" dirty="0">
                <a:latin typeface="Times New Roman"/>
                <a:cs typeface="Times New Roman"/>
              </a:rPr>
              <a:t> </a:t>
            </a:r>
            <a:r>
              <a:rPr sz="2400" dirty="0">
                <a:latin typeface="Times New Roman"/>
                <a:cs typeface="Times New Roman"/>
              </a:rPr>
              <a:t>the</a:t>
            </a:r>
            <a:r>
              <a:rPr sz="2400" spc="-15" dirty="0">
                <a:latin typeface="Times New Roman"/>
                <a:cs typeface="Times New Roman"/>
              </a:rPr>
              <a:t> </a:t>
            </a:r>
            <a:r>
              <a:rPr sz="2400" dirty="0">
                <a:latin typeface="Times New Roman"/>
                <a:cs typeface="Times New Roman"/>
              </a:rPr>
              <a:t>name</a:t>
            </a:r>
            <a:r>
              <a:rPr sz="2400" spc="-5" dirty="0">
                <a:latin typeface="Times New Roman"/>
                <a:cs typeface="Times New Roman"/>
              </a:rPr>
              <a:t> </a:t>
            </a:r>
            <a:r>
              <a:rPr sz="2400" dirty="0">
                <a:latin typeface="Times New Roman"/>
                <a:cs typeface="Times New Roman"/>
              </a:rPr>
              <a:t>of</a:t>
            </a:r>
            <a:r>
              <a:rPr sz="2400" spc="-5" dirty="0">
                <a:latin typeface="Times New Roman"/>
                <a:cs typeface="Times New Roman"/>
              </a:rPr>
              <a:t> </a:t>
            </a:r>
            <a:r>
              <a:rPr sz="2400" dirty="0">
                <a:latin typeface="Times New Roman"/>
                <a:cs typeface="Times New Roman"/>
              </a:rPr>
              <a:t>the</a:t>
            </a:r>
            <a:r>
              <a:rPr sz="2400" spc="-15" dirty="0">
                <a:latin typeface="Times New Roman"/>
                <a:cs typeface="Times New Roman"/>
              </a:rPr>
              <a:t> </a:t>
            </a:r>
            <a:r>
              <a:rPr sz="2400" dirty="0">
                <a:latin typeface="Times New Roman"/>
                <a:cs typeface="Times New Roman"/>
              </a:rPr>
              <a:t>ligand,</a:t>
            </a:r>
            <a:r>
              <a:rPr sz="2400" spc="-35" dirty="0">
                <a:latin typeface="Times New Roman"/>
                <a:cs typeface="Times New Roman"/>
              </a:rPr>
              <a:t> </a:t>
            </a:r>
            <a:r>
              <a:rPr sz="2400" dirty="0">
                <a:latin typeface="Times New Roman"/>
                <a:cs typeface="Times New Roman"/>
              </a:rPr>
              <a:t>as</a:t>
            </a:r>
            <a:r>
              <a:rPr sz="2400" spc="-15" dirty="0">
                <a:latin typeface="Times New Roman"/>
                <a:cs typeface="Times New Roman"/>
              </a:rPr>
              <a:t> </a:t>
            </a:r>
            <a:r>
              <a:rPr sz="2400" dirty="0">
                <a:latin typeface="Times New Roman"/>
                <a:cs typeface="Times New Roman"/>
              </a:rPr>
              <a:t>in</a:t>
            </a:r>
            <a:r>
              <a:rPr sz="2400" spc="-5" dirty="0">
                <a:latin typeface="Times New Roman"/>
                <a:cs typeface="Times New Roman"/>
              </a:rPr>
              <a:t> </a:t>
            </a:r>
            <a:r>
              <a:rPr sz="2400" spc="-10" dirty="0">
                <a:latin typeface="Times New Roman"/>
                <a:cs typeface="Times New Roman"/>
              </a:rPr>
              <a:t>triethylamine, </a:t>
            </a:r>
            <a:r>
              <a:rPr sz="2400" dirty="0">
                <a:latin typeface="Times New Roman"/>
                <a:cs typeface="Times New Roman"/>
              </a:rPr>
              <a:t>[N(CH</a:t>
            </a:r>
            <a:r>
              <a:rPr sz="2400" baseline="-20833" dirty="0">
                <a:latin typeface="Times New Roman"/>
                <a:cs typeface="Times New Roman"/>
              </a:rPr>
              <a:t>3</a:t>
            </a:r>
            <a:r>
              <a:rPr sz="2400" dirty="0">
                <a:latin typeface="Times New Roman"/>
                <a:cs typeface="Times New Roman"/>
              </a:rPr>
              <a:t>)</a:t>
            </a:r>
            <a:r>
              <a:rPr sz="2400" baseline="-20833" dirty="0">
                <a:latin typeface="Times New Roman"/>
                <a:cs typeface="Times New Roman"/>
              </a:rPr>
              <a:t>3</a:t>
            </a:r>
            <a:r>
              <a:rPr sz="2400" dirty="0">
                <a:latin typeface="Times New Roman"/>
                <a:cs typeface="Times New Roman"/>
              </a:rPr>
              <a:t>.]</a:t>
            </a:r>
            <a:r>
              <a:rPr sz="2400" spc="-10" dirty="0">
                <a:latin typeface="Times New Roman"/>
                <a:cs typeface="Times New Roman"/>
              </a:rPr>
              <a:t> </a:t>
            </a:r>
            <a:r>
              <a:rPr sz="2400" dirty="0">
                <a:latin typeface="Times New Roman"/>
                <a:cs typeface="Times New Roman"/>
              </a:rPr>
              <a:t>In</a:t>
            </a:r>
            <a:r>
              <a:rPr sz="2400" spc="-20" dirty="0">
                <a:latin typeface="Times New Roman"/>
                <a:cs typeface="Times New Roman"/>
              </a:rPr>
              <a:t> </a:t>
            </a:r>
            <a:r>
              <a:rPr sz="2400" dirty="0">
                <a:latin typeface="Times New Roman"/>
                <a:cs typeface="Times New Roman"/>
              </a:rPr>
              <a:t>this</a:t>
            </a:r>
            <a:r>
              <a:rPr sz="2400" spc="-40" dirty="0">
                <a:latin typeface="Times New Roman"/>
                <a:cs typeface="Times New Roman"/>
              </a:rPr>
              <a:t> </a:t>
            </a:r>
            <a:r>
              <a:rPr sz="2400" dirty="0">
                <a:latin typeface="Times New Roman"/>
                <a:cs typeface="Times New Roman"/>
              </a:rPr>
              <a:t>case,</a:t>
            </a:r>
            <a:r>
              <a:rPr sz="2400" spc="-30" dirty="0">
                <a:latin typeface="Times New Roman"/>
                <a:cs typeface="Times New Roman"/>
              </a:rPr>
              <a:t> </a:t>
            </a:r>
            <a:r>
              <a:rPr sz="2400" dirty="0">
                <a:latin typeface="Times New Roman"/>
                <a:cs typeface="Times New Roman"/>
              </a:rPr>
              <a:t>the</a:t>
            </a:r>
            <a:r>
              <a:rPr sz="2400" spc="-15" dirty="0">
                <a:latin typeface="Times New Roman"/>
                <a:cs typeface="Times New Roman"/>
              </a:rPr>
              <a:t> </a:t>
            </a:r>
            <a:r>
              <a:rPr sz="2400" dirty="0">
                <a:latin typeface="Times New Roman"/>
                <a:cs typeface="Times New Roman"/>
              </a:rPr>
              <a:t>ligand</a:t>
            </a:r>
            <a:r>
              <a:rPr sz="2400" spc="-45" dirty="0">
                <a:latin typeface="Times New Roman"/>
                <a:cs typeface="Times New Roman"/>
              </a:rPr>
              <a:t> </a:t>
            </a:r>
            <a:r>
              <a:rPr sz="2400" dirty="0">
                <a:latin typeface="Times New Roman"/>
                <a:cs typeface="Times New Roman"/>
              </a:rPr>
              <a:t>name</a:t>
            </a:r>
            <a:r>
              <a:rPr sz="2400" spc="-20" dirty="0">
                <a:latin typeface="Times New Roman"/>
                <a:cs typeface="Times New Roman"/>
              </a:rPr>
              <a:t> </a:t>
            </a:r>
            <a:r>
              <a:rPr sz="2400" dirty="0">
                <a:latin typeface="Times New Roman"/>
                <a:cs typeface="Times New Roman"/>
              </a:rPr>
              <a:t>is</a:t>
            </a:r>
            <a:r>
              <a:rPr sz="2400" spc="-25" dirty="0">
                <a:latin typeface="Times New Roman"/>
                <a:cs typeface="Times New Roman"/>
              </a:rPr>
              <a:t> </a:t>
            </a:r>
            <a:r>
              <a:rPr sz="2400" dirty="0">
                <a:latin typeface="Times New Roman"/>
                <a:cs typeface="Times New Roman"/>
              </a:rPr>
              <a:t>enclosed</a:t>
            </a:r>
            <a:r>
              <a:rPr sz="2400" spc="-35" dirty="0">
                <a:latin typeface="Times New Roman"/>
                <a:cs typeface="Times New Roman"/>
              </a:rPr>
              <a:t> </a:t>
            </a:r>
            <a:r>
              <a:rPr sz="2400" dirty="0">
                <a:latin typeface="Times New Roman"/>
                <a:cs typeface="Times New Roman"/>
              </a:rPr>
              <a:t>in</a:t>
            </a:r>
            <a:r>
              <a:rPr sz="2400" spc="-30" dirty="0">
                <a:latin typeface="Times New Roman"/>
                <a:cs typeface="Times New Roman"/>
              </a:rPr>
              <a:t> </a:t>
            </a:r>
            <a:r>
              <a:rPr sz="2400" spc="-10" dirty="0">
                <a:latin typeface="Times New Roman"/>
                <a:cs typeface="Times New Roman"/>
              </a:rPr>
              <a:t>parentheses.</a:t>
            </a:r>
            <a:endParaRPr sz="2400">
              <a:latin typeface="Times New Roman"/>
              <a:cs typeface="Times New Roman"/>
            </a:endParaRPr>
          </a:p>
        </p:txBody>
      </p:sp>
      <p:sp>
        <p:nvSpPr>
          <p:cNvPr id="3" name="object 3"/>
          <p:cNvSpPr txBox="1"/>
          <p:nvPr/>
        </p:nvSpPr>
        <p:spPr>
          <a:xfrm>
            <a:off x="548640" y="2322703"/>
            <a:ext cx="6936105" cy="391160"/>
          </a:xfrm>
          <a:prstGeom prst="rect">
            <a:avLst/>
          </a:prstGeom>
        </p:spPr>
        <p:txBody>
          <a:bodyPr vert="horz" wrap="square" lIns="0" tIns="12700" rIns="0" bIns="0" rtlCol="0">
            <a:spAutoFit/>
          </a:bodyPr>
          <a:lstStyle/>
          <a:p>
            <a:pPr marL="38100">
              <a:lnSpc>
                <a:spcPct val="100000"/>
              </a:lnSpc>
              <a:spcBef>
                <a:spcPts val="100"/>
              </a:spcBef>
              <a:tabLst>
                <a:tab pos="609600" algn="l"/>
              </a:tabLst>
            </a:pPr>
            <a:r>
              <a:rPr sz="2400" spc="-25" dirty="0">
                <a:latin typeface="Times New Roman"/>
                <a:cs typeface="Times New Roman"/>
              </a:rPr>
              <a:t>For</a:t>
            </a:r>
            <a:r>
              <a:rPr sz="2400" dirty="0">
                <a:latin typeface="Times New Roman"/>
                <a:cs typeface="Times New Roman"/>
              </a:rPr>
              <a:t>	example,</a:t>
            </a:r>
            <a:r>
              <a:rPr sz="2400" spc="-45" dirty="0">
                <a:latin typeface="Times New Roman"/>
                <a:cs typeface="Times New Roman"/>
              </a:rPr>
              <a:t> </a:t>
            </a:r>
            <a:r>
              <a:rPr sz="2400" dirty="0">
                <a:latin typeface="Times New Roman"/>
                <a:cs typeface="Times New Roman"/>
              </a:rPr>
              <a:t>the</a:t>
            </a:r>
            <a:r>
              <a:rPr sz="2400" spc="-50" dirty="0">
                <a:latin typeface="Times New Roman"/>
                <a:cs typeface="Times New Roman"/>
              </a:rPr>
              <a:t> </a:t>
            </a:r>
            <a:r>
              <a:rPr sz="2400" dirty="0">
                <a:latin typeface="Times New Roman"/>
                <a:cs typeface="Times New Roman"/>
              </a:rPr>
              <a:t>ligands</a:t>
            </a:r>
            <a:r>
              <a:rPr sz="2400" spc="-60" dirty="0">
                <a:latin typeface="Times New Roman"/>
                <a:cs typeface="Times New Roman"/>
              </a:rPr>
              <a:t> </a:t>
            </a:r>
            <a:r>
              <a:rPr sz="2400" dirty="0">
                <a:latin typeface="Times New Roman"/>
                <a:cs typeface="Times New Roman"/>
              </a:rPr>
              <a:t>in</a:t>
            </a:r>
            <a:r>
              <a:rPr sz="2400" spc="-50" dirty="0">
                <a:latin typeface="Times New Roman"/>
                <a:cs typeface="Times New Roman"/>
              </a:rPr>
              <a:t> </a:t>
            </a:r>
            <a:r>
              <a:rPr sz="2400" dirty="0">
                <a:latin typeface="Times New Roman"/>
                <a:cs typeface="Times New Roman"/>
              </a:rPr>
              <a:t>[Co(N(CH</a:t>
            </a:r>
            <a:r>
              <a:rPr sz="2400" baseline="-20833" dirty="0">
                <a:latin typeface="Times New Roman"/>
                <a:cs typeface="Times New Roman"/>
              </a:rPr>
              <a:t>3</a:t>
            </a:r>
            <a:r>
              <a:rPr sz="2400" dirty="0">
                <a:latin typeface="Times New Roman"/>
                <a:cs typeface="Times New Roman"/>
              </a:rPr>
              <a:t>)</a:t>
            </a:r>
            <a:r>
              <a:rPr sz="2400" baseline="-20833" dirty="0">
                <a:latin typeface="Times New Roman"/>
                <a:cs typeface="Times New Roman"/>
              </a:rPr>
              <a:t>3</a:t>
            </a:r>
            <a:r>
              <a:rPr sz="2400" dirty="0">
                <a:latin typeface="Times New Roman"/>
                <a:cs typeface="Times New Roman"/>
              </a:rPr>
              <a:t>)</a:t>
            </a:r>
            <a:r>
              <a:rPr sz="2400" baseline="-20833" dirty="0">
                <a:latin typeface="Times New Roman"/>
                <a:cs typeface="Times New Roman"/>
              </a:rPr>
              <a:t>4</a:t>
            </a:r>
            <a:r>
              <a:rPr sz="2400" dirty="0">
                <a:latin typeface="Times New Roman"/>
                <a:cs typeface="Times New Roman"/>
              </a:rPr>
              <a:t>]</a:t>
            </a:r>
            <a:r>
              <a:rPr sz="2400" baseline="24305" dirty="0">
                <a:latin typeface="Times New Roman"/>
                <a:cs typeface="Times New Roman"/>
              </a:rPr>
              <a:t>2+</a:t>
            </a:r>
            <a:r>
              <a:rPr sz="2400" dirty="0">
                <a:latin typeface="Times New Roman"/>
                <a:cs typeface="Times New Roman"/>
              </a:rPr>
              <a:t>are</a:t>
            </a:r>
            <a:r>
              <a:rPr sz="2400" spc="-40" dirty="0">
                <a:latin typeface="Times New Roman"/>
                <a:cs typeface="Times New Roman"/>
              </a:rPr>
              <a:t> </a:t>
            </a:r>
            <a:r>
              <a:rPr sz="2400" spc="-10" dirty="0">
                <a:latin typeface="Times New Roman"/>
                <a:cs typeface="Times New Roman"/>
              </a:rPr>
              <a:t>named</a:t>
            </a:r>
            <a:endParaRPr sz="2400">
              <a:latin typeface="Times New Roman"/>
              <a:cs typeface="Times New Roman"/>
            </a:endParaRPr>
          </a:p>
        </p:txBody>
      </p:sp>
      <p:sp>
        <p:nvSpPr>
          <p:cNvPr id="4" name="object 4"/>
          <p:cNvSpPr txBox="1"/>
          <p:nvPr/>
        </p:nvSpPr>
        <p:spPr>
          <a:xfrm>
            <a:off x="574040" y="2578734"/>
            <a:ext cx="3061335" cy="391160"/>
          </a:xfrm>
          <a:prstGeom prst="rect">
            <a:avLst/>
          </a:prstGeom>
        </p:spPr>
        <p:txBody>
          <a:bodyPr vert="horz" wrap="square" lIns="0" tIns="12700" rIns="0" bIns="0" rtlCol="0">
            <a:spAutoFit/>
          </a:bodyPr>
          <a:lstStyle/>
          <a:p>
            <a:pPr marL="12700">
              <a:lnSpc>
                <a:spcPct val="100000"/>
              </a:lnSpc>
              <a:spcBef>
                <a:spcPts val="100"/>
              </a:spcBef>
            </a:pPr>
            <a:r>
              <a:rPr sz="2400" spc="-10" dirty="0">
                <a:latin typeface="Times New Roman"/>
                <a:cs typeface="Times New Roman"/>
              </a:rPr>
              <a:t>tetrakis(trimethylamine).</a:t>
            </a:r>
            <a:endParaRPr sz="2400">
              <a:latin typeface="Times New Roman"/>
              <a:cs typeface="Times New Roman"/>
            </a:endParaRPr>
          </a:p>
        </p:txBody>
      </p:sp>
      <p:sp>
        <p:nvSpPr>
          <p:cNvPr id="5" name="object 5"/>
          <p:cNvSpPr txBox="1"/>
          <p:nvPr/>
        </p:nvSpPr>
        <p:spPr>
          <a:xfrm>
            <a:off x="218440" y="3236798"/>
            <a:ext cx="8372475" cy="1160145"/>
          </a:xfrm>
          <a:prstGeom prst="rect">
            <a:avLst/>
          </a:prstGeom>
        </p:spPr>
        <p:txBody>
          <a:bodyPr vert="horz" wrap="square" lIns="0" tIns="12700" rIns="0" bIns="0" rtlCol="0">
            <a:spAutoFit/>
          </a:bodyPr>
          <a:lstStyle/>
          <a:p>
            <a:pPr marL="367665" indent="-342265">
              <a:lnSpc>
                <a:spcPts val="2450"/>
              </a:lnSpc>
              <a:spcBef>
                <a:spcPts val="100"/>
              </a:spcBef>
              <a:buFont typeface="Arial"/>
              <a:buChar char="•"/>
              <a:tabLst>
                <a:tab pos="367665" algn="l"/>
              </a:tabLst>
            </a:pPr>
            <a:r>
              <a:rPr sz="2400" dirty="0">
                <a:latin typeface="Times New Roman"/>
                <a:cs typeface="Times New Roman"/>
              </a:rPr>
              <a:t>For</a:t>
            </a:r>
            <a:r>
              <a:rPr sz="2400" spc="-10" dirty="0">
                <a:latin typeface="Times New Roman"/>
                <a:cs typeface="Times New Roman"/>
              </a:rPr>
              <a:t> </a:t>
            </a:r>
            <a:r>
              <a:rPr sz="2400" dirty="0">
                <a:latin typeface="Times New Roman"/>
                <a:cs typeface="Times New Roman"/>
              </a:rPr>
              <a:t>a</a:t>
            </a:r>
            <a:r>
              <a:rPr sz="2400" spc="-5" dirty="0">
                <a:latin typeface="Times New Roman"/>
                <a:cs typeface="Times New Roman"/>
              </a:rPr>
              <a:t> </a:t>
            </a:r>
            <a:r>
              <a:rPr sz="2400" dirty="0">
                <a:latin typeface="Times New Roman"/>
                <a:cs typeface="Times New Roman"/>
              </a:rPr>
              <a:t>cationic</a:t>
            </a:r>
            <a:r>
              <a:rPr sz="2400" spc="-40" dirty="0">
                <a:latin typeface="Times New Roman"/>
                <a:cs typeface="Times New Roman"/>
              </a:rPr>
              <a:t> </a:t>
            </a:r>
            <a:r>
              <a:rPr sz="2400" dirty="0">
                <a:latin typeface="Times New Roman"/>
                <a:cs typeface="Times New Roman"/>
              </a:rPr>
              <a:t>complex</a:t>
            </a:r>
            <a:r>
              <a:rPr sz="2400" spc="-15" dirty="0">
                <a:latin typeface="Times New Roman"/>
                <a:cs typeface="Times New Roman"/>
              </a:rPr>
              <a:t> </a:t>
            </a:r>
            <a:r>
              <a:rPr sz="2400" dirty="0">
                <a:latin typeface="Times New Roman"/>
                <a:cs typeface="Times New Roman"/>
              </a:rPr>
              <a:t>ion</a:t>
            </a:r>
            <a:r>
              <a:rPr sz="2400" spc="-5" dirty="0">
                <a:latin typeface="Times New Roman"/>
                <a:cs typeface="Times New Roman"/>
              </a:rPr>
              <a:t> </a:t>
            </a:r>
            <a:r>
              <a:rPr sz="2400" dirty="0">
                <a:latin typeface="Times New Roman"/>
                <a:cs typeface="Times New Roman"/>
              </a:rPr>
              <a:t>or</a:t>
            </a:r>
            <a:r>
              <a:rPr sz="2400" spc="-15" dirty="0">
                <a:latin typeface="Times New Roman"/>
                <a:cs typeface="Times New Roman"/>
              </a:rPr>
              <a:t> </a:t>
            </a:r>
            <a:r>
              <a:rPr sz="2400" dirty="0">
                <a:latin typeface="Times New Roman"/>
                <a:cs typeface="Times New Roman"/>
              </a:rPr>
              <a:t>a</a:t>
            </a:r>
            <a:r>
              <a:rPr sz="2400" spc="-10" dirty="0">
                <a:latin typeface="Times New Roman"/>
                <a:cs typeface="Times New Roman"/>
              </a:rPr>
              <a:t> </a:t>
            </a:r>
            <a:r>
              <a:rPr sz="2400" dirty="0">
                <a:latin typeface="Times New Roman"/>
                <a:cs typeface="Times New Roman"/>
              </a:rPr>
              <a:t>nonionic</a:t>
            </a:r>
            <a:r>
              <a:rPr sz="2400" spc="-20" dirty="0">
                <a:latin typeface="Times New Roman"/>
                <a:cs typeface="Times New Roman"/>
              </a:rPr>
              <a:t> </a:t>
            </a:r>
            <a:r>
              <a:rPr sz="2400" dirty="0">
                <a:latin typeface="Times New Roman"/>
                <a:cs typeface="Times New Roman"/>
              </a:rPr>
              <a:t>compound,</a:t>
            </a:r>
            <a:r>
              <a:rPr sz="2400" spc="-10" dirty="0">
                <a:latin typeface="Times New Roman"/>
                <a:cs typeface="Times New Roman"/>
              </a:rPr>
              <a:t> </a:t>
            </a:r>
            <a:r>
              <a:rPr sz="2400" dirty="0">
                <a:latin typeface="Times New Roman"/>
                <a:cs typeface="Times New Roman"/>
              </a:rPr>
              <a:t>the</a:t>
            </a:r>
            <a:r>
              <a:rPr sz="2400" spc="-25" dirty="0">
                <a:latin typeface="Times New Roman"/>
                <a:cs typeface="Times New Roman"/>
              </a:rPr>
              <a:t> </a:t>
            </a:r>
            <a:r>
              <a:rPr sz="2400" spc="-10" dirty="0">
                <a:latin typeface="Times New Roman"/>
                <a:cs typeface="Times New Roman"/>
              </a:rPr>
              <a:t>central</a:t>
            </a:r>
            <a:endParaRPr sz="2400">
              <a:latin typeface="Times New Roman"/>
              <a:cs typeface="Times New Roman"/>
            </a:endParaRPr>
          </a:p>
          <a:p>
            <a:pPr marL="368300" marR="17780">
              <a:lnSpc>
                <a:spcPct val="70000"/>
              </a:lnSpc>
              <a:spcBef>
                <a:spcPts val="434"/>
              </a:spcBef>
            </a:pPr>
            <a:r>
              <a:rPr sz="2400" dirty="0">
                <a:latin typeface="Times New Roman"/>
                <a:cs typeface="Times New Roman"/>
              </a:rPr>
              <a:t>atom</a:t>
            </a:r>
            <a:r>
              <a:rPr sz="2400" spc="-25" dirty="0">
                <a:latin typeface="Times New Roman"/>
                <a:cs typeface="Times New Roman"/>
              </a:rPr>
              <a:t> </a:t>
            </a:r>
            <a:r>
              <a:rPr sz="2400" dirty="0">
                <a:latin typeface="Times New Roman"/>
                <a:cs typeface="Times New Roman"/>
              </a:rPr>
              <a:t>is</a:t>
            </a:r>
            <a:r>
              <a:rPr sz="2400" spc="-15" dirty="0">
                <a:latin typeface="Times New Roman"/>
                <a:cs typeface="Times New Roman"/>
              </a:rPr>
              <a:t> </a:t>
            </a:r>
            <a:r>
              <a:rPr sz="2400" dirty="0">
                <a:latin typeface="Times New Roman"/>
                <a:cs typeface="Times New Roman"/>
              </a:rPr>
              <a:t>given</a:t>
            </a:r>
            <a:r>
              <a:rPr sz="2400" spc="-15" dirty="0">
                <a:latin typeface="Times New Roman"/>
                <a:cs typeface="Times New Roman"/>
              </a:rPr>
              <a:t> </a:t>
            </a:r>
            <a:r>
              <a:rPr sz="2400" dirty="0">
                <a:latin typeface="Times New Roman"/>
                <a:cs typeface="Times New Roman"/>
              </a:rPr>
              <a:t>its</a:t>
            </a:r>
            <a:r>
              <a:rPr sz="2400" spc="-20" dirty="0">
                <a:latin typeface="Times New Roman"/>
                <a:cs typeface="Times New Roman"/>
              </a:rPr>
              <a:t> </a:t>
            </a:r>
            <a:r>
              <a:rPr sz="2400" dirty="0">
                <a:latin typeface="Times New Roman"/>
                <a:cs typeface="Times New Roman"/>
              </a:rPr>
              <a:t>ordinary</a:t>
            </a:r>
            <a:r>
              <a:rPr sz="2400" spc="-35" dirty="0">
                <a:latin typeface="Times New Roman"/>
                <a:cs typeface="Times New Roman"/>
              </a:rPr>
              <a:t> </a:t>
            </a:r>
            <a:r>
              <a:rPr sz="2400" dirty="0">
                <a:latin typeface="Times New Roman"/>
                <a:cs typeface="Times New Roman"/>
              </a:rPr>
              <a:t>name</a:t>
            </a:r>
            <a:r>
              <a:rPr sz="2400" spc="-5" dirty="0">
                <a:latin typeface="Times New Roman"/>
                <a:cs typeface="Times New Roman"/>
              </a:rPr>
              <a:t> </a:t>
            </a:r>
            <a:r>
              <a:rPr sz="2400" dirty="0">
                <a:latin typeface="Times New Roman"/>
                <a:cs typeface="Times New Roman"/>
              </a:rPr>
              <a:t>followed</a:t>
            </a:r>
            <a:r>
              <a:rPr sz="2400" spc="-20" dirty="0">
                <a:latin typeface="Times New Roman"/>
                <a:cs typeface="Times New Roman"/>
              </a:rPr>
              <a:t> </a:t>
            </a:r>
            <a:r>
              <a:rPr sz="2400" dirty="0">
                <a:latin typeface="Times New Roman"/>
                <a:cs typeface="Times New Roman"/>
              </a:rPr>
              <a:t>by</a:t>
            </a:r>
            <a:r>
              <a:rPr sz="2400" spc="-5" dirty="0">
                <a:latin typeface="Times New Roman"/>
                <a:cs typeface="Times New Roman"/>
              </a:rPr>
              <a:t> </a:t>
            </a:r>
            <a:r>
              <a:rPr sz="2400" dirty="0">
                <a:latin typeface="Times New Roman"/>
                <a:cs typeface="Times New Roman"/>
              </a:rPr>
              <a:t>its</a:t>
            </a:r>
            <a:r>
              <a:rPr sz="2400" spc="-5" dirty="0">
                <a:latin typeface="Times New Roman"/>
                <a:cs typeface="Times New Roman"/>
              </a:rPr>
              <a:t> </a:t>
            </a:r>
            <a:r>
              <a:rPr sz="2400" dirty="0">
                <a:latin typeface="Times New Roman"/>
                <a:cs typeface="Times New Roman"/>
              </a:rPr>
              <a:t>oxidation</a:t>
            </a:r>
            <a:r>
              <a:rPr sz="2400" spc="-45" dirty="0">
                <a:latin typeface="Times New Roman"/>
                <a:cs typeface="Times New Roman"/>
              </a:rPr>
              <a:t> </a:t>
            </a:r>
            <a:r>
              <a:rPr sz="2400" spc="-10" dirty="0">
                <a:latin typeface="Times New Roman"/>
                <a:cs typeface="Times New Roman"/>
              </a:rPr>
              <a:t>number </a:t>
            </a:r>
            <a:r>
              <a:rPr sz="2400" dirty="0">
                <a:latin typeface="Times New Roman"/>
                <a:cs typeface="Times New Roman"/>
              </a:rPr>
              <a:t>Roman</a:t>
            </a:r>
            <a:r>
              <a:rPr sz="2400" spc="-10" dirty="0">
                <a:latin typeface="Times New Roman"/>
                <a:cs typeface="Times New Roman"/>
              </a:rPr>
              <a:t> </a:t>
            </a:r>
            <a:r>
              <a:rPr sz="2400" dirty="0">
                <a:latin typeface="Times New Roman"/>
                <a:cs typeface="Times New Roman"/>
              </a:rPr>
              <a:t>numerals,</a:t>
            </a:r>
            <a:r>
              <a:rPr sz="2400" spc="-15" dirty="0">
                <a:latin typeface="Times New Roman"/>
                <a:cs typeface="Times New Roman"/>
              </a:rPr>
              <a:t> </a:t>
            </a:r>
            <a:r>
              <a:rPr sz="2400" dirty="0">
                <a:latin typeface="Times New Roman"/>
                <a:cs typeface="Times New Roman"/>
              </a:rPr>
              <a:t>enclosed</a:t>
            </a:r>
            <a:r>
              <a:rPr sz="2400" spc="-40" dirty="0">
                <a:latin typeface="Times New Roman"/>
                <a:cs typeface="Times New Roman"/>
              </a:rPr>
              <a:t> </a:t>
            </a:r>
            <a:r>
              <a:rPr sz="2400" dirty="0">
                <a:latin typeface="Times New Roman"/>
                <a:cs typeface="Times New Roman"/>
              </a:rPr>
              <a:t>in</a:t>
            </a:r>
            <a:r>
              <a:rPr sz="2400" spc="-15" dirty="0">
                <a:latin typeface="Times New Roman"/>
                <a:cs typeface="Times New Roman"/>
              </a:rPr>
              <a:t> </a:t>
            </a:r>
            <a:r>
              <a:rPr sz="2400" dirty="0">
                <a:latin typeface="Times New Roman"/>
                <a:cs typeface="Times New Roman"/>
              </a:rPr>
              <a:t>parentheses.</a:t>
            </a:r>
            <a:r>
              <a:rPr sz="2400" spc="-45" dirty="0">
                <a:latin typeface="Times New Roman"/>
                <a:cs typeface="Times New Roman"/>
              </a:rPr>
              <a:t> </a:t>
            </a:r>
            <a:r>
              <a:rPr sz="2400" dirty="0">
                <a:latin typeface="Times New Roman"/>
                <a:cs typeface="Times New Roman"/>
              </a:rPr>
              <a:t>For</a:t>
            </a:r>
            <a:r>
              <a:rPr sz="2400" spc="-15" dirty="0">
                <a:latin typeface="Times New Roman"/>
                <a:cs typeface="Times New Roman"/>
              </a:rPr>
              <a:t> </a:t>
            </a:r>
            <a:r>
              <a:rPr sz="2400" spc="-10" dirty="0">
                <a:latin typeface="Times New Roman"/>
                <a:cs typeface="Times New Roman"/>
              </a:rPr>
              <a:t>example, </a:t>
            </a:r>
            <a:r>
              <a:rPr sz="2400" dirty="0">
                <a:latin typeface="Times New Roman"/>
                <a:cs typeface="Times New Roman"/>
              </a:rPr>
              <a:t>[Cr(H</a:t>
            </a:r>
            <a:r>
              <a:rPr sz="2400" baseline="-20833" dirty="0">
                <a:latin typeface="Times New Roman"/>
                <a:cs typeface="Times New Roman"/>
              </a:rPr>
              <a:t>2</a:t>
            </a:r>
            <a:r>
              <a:rPr sz="2400" dirty="0">
                <a:latin typeface="Times New Roman"/>
                <a:cs typeface="Times New Roman"/>
              </a:rPr>
              <a:t>O)</a:t>
            </a:r>
            <a:r>
              <a:rPr sz="2400" baseline="-20833" dirty="0">
                <a:latin typeface="Times New Roman"/>
                <a:cs typeface="Times New Roman"/>
              </a:rPr>
              <a:t>5</a:t>
            </a:r>
            <a:r>
              <a:rPr sz="2400" dirty="0">
                <a:latin typeface="Times New Roman"/>
                <a:cs typeface="Times New Roman"/>
              </a:rPr>
              <a:t>Cl]</a:t>
            </a:r>
            <a:r>
              <a:rPr sz="2400" baseline="24305" dirty="0">
                <a:latin typeface="Times New Roman"/>
                <a:cs typeface="Times New Roman"/>
              </a:rPr>
              <a:t>2+</a:t>
            </a:r>
            <a:r>
              <a:rPr sz="2400" spc="254" baseline="24305" dirty="0">
                <a:latin typeface="Times New Roman"/>
                <a:cs typeface="Times New Roman"/>
              </a:rPr>
              <a:t> </a:t>
            </a:r>
            <a:r>
              <a:rPr sz="2400" dirty="0">
                <a:latin typeface="Times New Roman"/>
                <a:cs typeface="Times New Roman"/>
              </a:rPr>
              <a:t>is</a:t>
            </a:r>
            <a:r>
              <a:rPr sz="2400" spc="-40" dirty="0">
                <a:latin typeface="Times New Roman"/>
                <a:cs typeface="Times New Roman"/>
              </a:rPr>
              <a:t> </a:t>
            </a:r>
            <a:r>
              <a:rPr sz="2400" dirty="0">
                <a:latin typeface="Times New Roman"/>
                <a:cs typeface="Times New Roman"/>
              </a:rPr>
              <a:t>named</a:t>
            </a:r>
            <a:r>
              <a:rPr sz="2400" spc="-35" dirty="0">
                <a:latin typeface="Times New Roman"/>
                <a:cs typeface="Times New Roman"/>
              </a:rPr>
              <a:t> </a:t>
            </a:r>
            <a:r>
              <a:rPr sz="2400" dirty="0">
                <a:latin typeface="Times New Roman"/>
                <a:cs typeface="Times New Roman"/>
              </a:rPr>
              <a:t>pentaaquachlorochromium(III)</a:t>
            </a:r>
            <a:r>
              <a:rPr sz="2400" spc="-70" dirty="0">
                <a:latin typeface="Times New Roman"/>
                <a:cs typeface="Times New Roman"/>
              </a:rPr>
              <a:t> </a:t>
            </a:r>
            <a:r>
              <a:rPr sz="2400" dirty="0">
                <a:latin typeface="Times New Roman"/>
                <a:cs typeface="Times New Roman"/>
              </a:rPr>
              <a:t>ion,</a:t>
            </a:r>
            <a:r>
              <a:rPr sz="2400" spc="-40" dirty="0">
                <a:latin typeface="Times New Roman"/>
                <a:cs typeface="Times New Roman"/>
              </a:rPr>
              <a:t> </a:t>
            </a:r>
            <a:r>
              <a:rPr sz="2400" spc="-25" dirty="0">
                <a:latin typeface="Times New Roman"/>
                <a:cs typeface="Times New Roman"/>
              </a:rPr>
              <a:t>and</a:t>
            </a:r>
            <a:endParaRPr sz="2400">
              <a:latin typeface="Times New Roman"/>
              <a:cs typeface="Times New Roman"/>
            </a:endParaRPr>
          </a:p>
        </p:txBody>
      </p:sp>
      <p:sp>
        <p:nvSpPr>
          <p:cNvPr id="6" name="object 6"/>
          <p:cNvSpPr txBox="1"/>
          <p:nvPr/>
        </p:nvSpPr>
        <p:spPr>
          <a:xfrm>
            <a:off x="205740" y="4261484"/>
            <a:ext cx="8637270" cy="1306195"/>
          </a:xfrm>
          <a:prstGeom prst="rect">
            <a:avLst/>
          </a:prstGeom>
        </p:spPr>
        <p:txBody>
          <a:bodyPr vert="horz" wrap="square" lIns="0" tIns="12700" rIns="0" bIns="0" rtlCol="0">
            <a:spAutoFit/>
          </a:bodyPr>
          <a:lstStyle/>
          <a:p>
            <a:pPr marL="381000">
              <a:lnSpc>
                <a:spcPct val="100000"/>
              </a:lnSpc>
              <a:spcBef>
                <a:spcPts val="100"/>
              </a:spcBef>
            </a:pPr>
            <a:r>
              <a:rPr sz="2400" dirty="0">
                <a:latin typeface="Times New Roman"/>
                <a:cs typeface="Times New Roman"/>
              </a:rPr>
              <a:t>[Cr(NH</a:t>
            </a:r>
            <a:r>
              <a:rPr sz="2400" baseline="-20833" dirty="0">
                <a:latin typeface="Times New Roman"/>
                <a:cs typeface="Times New Roman"/>
              </a:rPr>
              <a:t>3</a:t>
            </a:r>
            <a:r>
              <a:rPr sz="2400" dirty="0">
                <a:latin typeface="Times New Roman"/>
                <a:cs typeface="Times New Roman"/>
              </a:rPr>
              <a:t>)</a:t>
            </a:r>
            <a:r>
              <a:rPr sz="2400" baseline="-20833" dirty="0">
                <a:latin typeface="Times New Roman"/>
                <a:cs typeface="Times New Roman"/>
              </a:rPr>
              <a:t>3</a:t>
            </a:r>
            <a:r>
              <a:rPr sz="2400" dirty="0">
                <a:latin typeface="Times New Roman"/>
                <a:cs typeface="Times New Roman"/>
              </a:rPr>
              <a:t>Cl</a:t>
            </a:r>
            <a:r>
              <a:rPr sz="2400" baseline="-20833" dirty="0">
                <a:latin typeface="Times New Roman"/>
                <a:cs typeface="Times New Roman"/>
              </a:rPr>
              <a:t>3</a:t>
            </a:r>
            <a:r>
              <a:rPr sz="2400" dirty="0">
                <a:latin typeface="Times New Roman"/>
                <a:cs typeface="Times New Roman"/>
              </a:rPr>
              <a:t>]</a:t>
            </a:r>
            <a:r>
              <a:rPr sz="2400" spc="-40" dirty="0">
                <a:latin typeface="Times New Roman"/>
                <a:cs typeface="Times New Roman"/>
              </a:rPr>
              <a:t> </a:t>
            </a:r>
            <a:r>
              <a:rPr sz="2400" dirty="0">
                <a:latin typeface="Times New Roman"/>
                <a:cs typeface="Times New Roman"/>
              </a:rPr>
              <a:t>is</a:t>
            </a:r>
            <a:r>
              <a:rPr sz="2400" spc="-50" dirty="0">
                <a:latin typeface="Times New Roman"/>
                <a:cs typeface="Times New Roman"/>
              </a:rPr>
              <a:t> </a:t>
            </a:r>
            <a:r>
              <a:rPr sz="2400" dirty="0">
                <a:latin typeface="Times New Roman"/>
                <a:cs typeface="Times New Roman"/>
              </a:rPr>
              <a:t>name</a:t>
            </a:r>
            <a:r>
              <a:rPr sz="2400" spc="-40" dirty="0">
                <a:latin typeface="Times New Roman"/>
                <a:cs typeface="Times New Roman"/>
              </a:rPr>
              <a:t> </a:t>
            </a:r>
            <a:r>
              <a:rPr sz="2400" dirty="0">
                <a:latin typeface="Times New Roman"/>
                <a:cs typeface="Times New Roman"/>
              </a:rPr>
              <a:t>triaminetrichlorochromium</a:t>
            </a:r>
            <a:r>
              <a:rPr sz="2400" spc="-80" dirty="0">
                <a:latin typeface="Times New Roman"/>
                <a:cs typeface="Times New Roman"/>
              </a:rPr>
              <a:t> </a:t>
            </a:r>
            <a:r>
              <a:rPr sz="2400" spc="-10" dirty="0">
                <a:latin typeface="Times New Roman"/>
                <a:cs typeface="Times New Roman"/>
              </a:rPr>
              <a:t>(III).</a:t>
            </a:r>
            <a:endParaRPr sz="2400">
              <a:latin typeface="Times New Roman"/>
              <a:cs typeface="Times New Roman"/>
            </a:endParaRPr>
          </a:p>
          <a:p>
            <a:pPr marL="380365" indent="-342265">
              <a:lnSpc>
                <a:spcPts val="2450"/>
              </a:lnSpc>
              <a:spcBef>
                <a:spcPts val="2300"/>
              </a:spcBef>
              <a:buFont typeface="Arial"/>
              <a:buChar char="•"/>
              <a:tabLst>
                <a:tab pos="380365" algn="l"/>
              </a:tabLst>
            </a:pPr>
            <a:r>
              <a:rPr sz="2400" dirty="0">
                <a:latin typeface="Times New Roman"/>
                <a:cs typeface="Times New Roman"/>
              </a:rPr>
              <a:t>5.</a:t>
            </a:r>
            <a:r>
              <a:rPr sz="2400" spc="-15" dirty="0">
                <a:latin typeface="Times New Roman"/>
                <a:cs typeface="Times New Roman"/>
              </a:rPr>
              <a:t> </a:t>
            </a:r>
            <a:r>
              <a:rPr sz="2400" dirty="0">
                <a:latin typeface="Times New Roman"/>
                <a:cs typeface="Times New Roman"/>
              </a:rPr>
              <a:t>For</a:t>
            </a:r>
            <a:r>
              <a:rPr sz="2400" spc="-10" dirty="0">
                <a:latin typeface="Times New Roman"/>
                <a:cs typeface="Times New Roman"/>
              </a:rPr>
              <a:t> </a:t>
            </a:r>
            <a:r>
              <a:rPr sz="2400" dirty="0">
                <a:latin typeface="Times New Roman"/>
                <a:cs typeface="Times New Roman"/>
              </a:rPr>
              <a:t>anionic</a:t>
            </a:r>
            <a:r>
              <a:rPr sz="2400" spc="-35" dirty="0">
                <a:latin typeface="Times New Roman"/>
                <a:cs typeface="Times New Roman"/>
              </a:rPr>
              <a:t> </a:t>
            </a:r>
            <a:r>
              <a:rPr sz="2400" dirty="0">
                <a:latin typeface="Times New Roman"/>
                <a:cs typeface="Times New Roman"/>
              </a:rPr>
              <a:t>complex</a:t>
            </a:r>
            <a:r>
              <a:rPr sz="2400" spc="-20" dirty="0">
                <a:latin typeface="Times New Roman"/>
                <a:cs typeface="Times New Roman"/>
              </a:rPr>
              <a:t> </a:t>
            </a:r>
            <a:r>
              <a:rPr sz="2400" dirty="0">
                <a:latin typeface="Times New Roman"/>
                <a:cs typeface="Times New Roman"/>
              </a:rPr>
              <a:t>ions,</a:t>
            </a:r>
            <a:r>
              <a:rPr sz="2400" spc="-20" dirty="0">
                <a:latin typeface="Times New Roman"/>
                <a:cs typeface="Times New Roman"/>
              </a:rPr>
              <a:t> </a:t>
            </a:r>
            <a:r>
              <a:rPr sz="2400" dirty="0">
                <a:latin typeface="Times New Roman"/>
                <a:cs typeface="Times New Roman"/>
              </a:rPr>
              <a:t>the</a:t>
            </a:r>
            <a:r>
              <a:rPr sz="2400" spc="-25" dirty="0">
                <a:latin typeface="Times New Roman"/>
                <a:cs typeface="Times New Roman"/>
              </a:rPr>
              <a:t> </a:t>
            </a:r>
            <a:r>
              <a:rPr sz="2400" dirty="0">
                <a:latin typeface="Times New Roman"/>
                <a:cs typeface="Times New Roman"/>
              </a:rPr>
              <a:t>suffix</a:t>
            </a:r>
            <a:r>
              <a:rPr sz="2400" spc="10" dirty="0">
                <a:latin typeface="Times New Roman"/>
                <a:cs typeface="Times New Roman"/>
              </a:rPr>
              <a:t> </a:t>
            </a:r>
            <a:r>
              <a:rPr sz="2400" dirty="0">
                <a:latin typeface="Times New Roman"/>
                <a:cs typeface="Times New Roman"/>
              </a:rPr>
              <a:t>–ate</a:t>
            </a:r>
            <a:r>
              <a:rPr sz="2400" spc="-15" dirty="0">
                <a:latin typeface="Times New Roman"/>
                <a:cs typeface="Times New Roman"/>
              </a:rPr>
              <a:t> </a:t>
            </a:r>
            <a:r>
              <a:rPr sz="2400" dirty="0">
                <a:latin typeface="Times New Roman"/>
                <a:cs typeface="Times New Roman"/>
              </a:rPr>
              <a:t>is</a:t>
            </a:r>
            <a:r>
              <a:rPr sz="2400" spc="-25" dirty="0">
                <a:latin typeface="Times New Roman"/>
                <a:cs typeface="Times New Roman"/>
              </a:rPr>
              <a:t> </a:t>
            </a:r>
            <a:r>
              <a:rPr sz="2400" dirty="0">
                <a:latin typeface="Times New Roman"/>
                <a:cs typeface="Times New Roman"/>
              </a:rPr>
              <a:t>added</a:t>
            </a:r>
            <a:r>
              <a:rPr sz="2400" spc="-25" dirty="0">
                <a:latin typeface="Times New Roman"/>
                <a:cs typeface="Times New Roman"/>
              </a:rPr>
              <a:t> </a:t>
            </a:r>
            <a:r>
              <a:rPr sz="2400" dirty="0">
                <a:latin typeface="Times New Roman"/>
                <a:cs typeface="Times New Roman"/>
              </a:rPr>
              <a:t>to</a:t>
            </a:r>
            <a:r>
              <a:rPr sz="2400" spc="-25" dirty="0">
                <a:latin typeface="Times New Roman"/>
                <a:cs typeface="Times New Roman"/>
              </a:rPr>
              <a:t> </a:t>
            </a:r>
            <a:r>
              <a:rPr sz="2400" dirty="0">
                <a:latin typeface="Times New Roman"/>
                <a:cs typeface="Times New Roman"/>
              </a:rPr>
              <a:t>the</a:t>
            </a:r>
            <a:r>
              <a:rPr sz="2400" spc="-20" dirty="0">
                <a:latin typeface="Times New Roman"/>
                <a:cs typeface="Times New Roman"/>
              </a:rPr>
              <a:t> </a:t>
            </a:r>
            <a:r>
              <a:rPr sz="2400" dirty="0">
                <a:latin typeface="Times New Roman"/>
                <a:cs typeface="Times New Roman"/>
              </a:rPr>
              <a:t>name</a:t>
            </a:r>
            <a:r>
              <a:rPr sz="2400" spc="-10" dirty="0">
                <a:latin typeface="Times New Roman"/>
                <a:cs typeface="Times New Roman"/>
              </a:rPr>
              <a:t> </a:t>
            </a:r>
            <a:r>
              <a:rPr sz="2400" spc="-25" dirty="0">
                <a:latin typeface="Times New Roman"/>
                <a:cs typeface="Times New Roman"/>
              </a:rPr>
              <a:t>of</a:t>
            </a:r>
            <a:endParaRPr sz="2400">
              <a:latin typeface="Times New Roman"/>
              <a:cs typeface="Times New Roman"/>
            </a:endParaRPr>
          </a:p>
          <a:p>
            <a:pPr marL="381000">
              <a:lnSpc>
                <a:spcPts val="2450"/>
              </a:lnSpc>
            </a:pPr>
            <a:r>
              <a:rPr sz="2400" dirty="0">
                <a:latin typeface="Times New Roman"/>
                <a:cs typeface="Times New Roman"/>
              </a:rPr>
              <a:t>the</a:t>
            </a:r>
            <a:r>
              <a:rPr sz="2400" spc="-5" dirty="0">
                <a:latin typeface="Times New Roman"/>
                <a:cs typeface="Times New Roman"/>
              </a:rPr>
              <a:t> </a:t>
            </a:r>
            <a:r>
              <a:rPr sz="2400" dirty="0">
                <a:latin typeface="Times New Roman"/>
                <a:cs typeface="Times New Roman"/>
              </a:rPr>
              <a:t>central</a:t>
            </a:r>
            <a:r>
              <a:rPr sz="2400" spc="-50" dirty="0">
                <a:latin typeface="Times New Roman"/>
                <a:cs typeface="Times New Roman"/>
              </a:rPr>
              <a:t> </a:t>
            </a:r>
            <a:r>
              <a:rPr sz="2400" dirty="0">
                <a:latin typeface="Times New Roman"/>
                <a:cs typeface="Times New Roman"/>
              </a:rPr>
              <a:t>atom, followed</a:t>
            </a:r>
            <a:r>
              <a:rPr sz="2400" spc="-5" dirty="0">
                <a:latin typeface="Times New Roman"/>
                <a:cs typeface="Times New Roman"/>
              </a:rPr>
              <a:t> </a:t>
            </a:r>
            <a:r>
              <a:rPr sz="2400" dirty="0">
                <a:latin typeface="Times New Roman"/>
                <a:cs typeface="Times New Roman"/>
              </a:rPr>
              <a:t>by the</a:t>
            </a:r>
            <a:r>
              <a:rPr sz="2400" spc="-5" dirty="0">
                <a:latin typeface="Times New Roman"/>
                <a:cs typeface="Times New Roman"/>
              </a:rPr>
              <a:t> </a:t>
            </a:r>
            <a:r>
              <a:rPr sz="2400" dirty="0">
                <a:latin typeface="Times New Roman"/>
                <a:cs typeface="Times New Roman"/>
              </a:rPr>
              <a:t>oxidation</a:t>
            </a:r>
            <a:r>
              <a:rPr sz="2400" spc="-40" dirty="0">
                <a:latin typeface="Times New Roman"/>
                <a:cs typeface="Times New Roman"/>
              </a:rPr>
              <a:t> </a:t>
            </a:r>
            <a:r>
              <a:rPr sz="2400" dirty="0">
                <a:latin typeface="Times New Roman"/>
                <a:cs typeface="Times New Roman"/>
              </a:rPr>
              <a:t>number</a:t>
            </a:r>
            <a:r>
              <a:rPr sz="2400" spc="-5" dirty="0">
                <a:latin typeface="Times New Roman"/>
                <a:cs typeface="Times New Roman"/>
              </a:rPr>
              <a:t> </a:t>
            </a:r>
            <a:r>
              <a:rPr sz="2400" dirty="0">
                <a:latin typeface="Times New Roman"/>
                <a:cs typeface="Times New Roman"/>
              </a:rPr>
              <a:t>in</a:t>
            </a:r>
            <a:r>
              <a:rPr sz="2400" spc="-10" dirty="0">
                <a:latin typeface="Times New Roman"/>
                <a:cs typeface="Times New Roman"/>
              </a:rPr>
              <a:t> Roman</a:t>
            </a:r>
            <a:endParaRPr sz="2400">
              <a:latin typeface="Times New Roman"/>
              <a:cs typeface="Times New Roman"/>
            </a:endParaRPr>
          </a:p>
        </p:txBody>
      </p:sp>
      <p:sp>
        <p:nvSpPr>
          <p:cNvPr id="7" name="object 7"/>
          <p:cNvSpPr txBox="1"/>
          <p:nvPr/>
        </p:nvSpPr>
        <p:spPr>
          <a:xfrm>
            <a:off x="548640" y="5432247"/>
            <a:ext cx="7818755" cy="391160"/>
          </a:xfrm>
          <a:prstGeom prst="rect">
            <a:avLst/>
          </a:prstGeom>
        </p:spPr>
        <p:txBody>
          <a:bodyPr vert="horz" wrap="square" lIns="0" tIns="12700" rIns="0" bIns="0" rtlCol="0">
            <a:spAutoFit/>
          </a:bodyPr>
          <a:lstStyle/>
          <a:p>
            <a:pPr marL="38100">
              <a:lnSpc>
                <a:spcPct val="100000"/>
              </a:lnSpc>
              <a:spcBef>
                <a:spcPts val="100"/>
              </a:spcBef>
              <a:tabLst>
                <a:tab pos="4408170" algn="l"/>
              </a:tabLst>
            </a:pPr>
            <a:r>
              <a:rPr sz="2400" dirty="0">
                <a:latin typeface="Times New Roman"/>
                <a:cs typeface="Times New Roman"/>
              </a:rPr>
              <a:t>numerals,</a:t>
            </a:r>
            <a:r>
              <a:rPr sz="2400" spc="-5" dirty="0">
                <a:latin typeface="Times New Roman"/>
                <a:cs typeface="Times New Roman"/>
              </a:rPr>
              <a:t> </a:t>
            </a:r>
            <a:r>
              <a:rPr sz="2400" dirty="0">
                <a:latin typeface="Times New Roman"/>
                <a:cs typeface="Times New Roman"/>
              </a:rPr>
              <a:t>enclosed</a:t>
            </a:r>
            <a:r>
              <a:rPr sz="2400" spc="-30" dirty="0">
                <a:latin typeface="Times New Roman"/>
                <a:cs typeface="Times New Roman"/>
              </a:rPr>
              <a:t> </a:t>
            </a:r>
            <a:r>
              <a:rPr sz="2400" dirty="0">
                <a:latin typeface="Times New Roman"/>
                <a:cs typeface="Times New Roman"/>
              </a:rPr>
              <a:t>in</a:t>
            </a:r>
            <a:r>
              <a:rPr sz="2400" spc="-10" dirty="0">
                <a:latin typeface="Times New Roman"/>
                <a:cs typeface="Times New Roman"/>
              </a:rPr>
              <a:t> parentheses.</a:t>
            </a:r>
            <a:r>
              <a:rPr sz="2400" dirty="0">
                <a:latin typeface="Times New Roman"/>
                <a:cs typeface="Times New Roman"/>
              </a:rPr>
              <a:t>	For</a:t>
            </a:r>
            <a:r>
              <a:rPr sz="2400" spc="-55" dirty="0">
                <a:latin typeface="Times New Roman"/>
                <a:cs typeface="Times New Roman"/>
              </a:rPr>
              <a:t> </a:t>
            </a:r>
            <a:r>
              <a:rPr sz="2400" dirty="0">
                <a:latin typeface="Times New Roman"/>
                <a:cs typeface="Times New Roman"/>
              </a:rPr>
              <a:t>example,</a:t>
            </a:r>
            <a:r>
              <a:rPr sz="2400" spc="-55" dirty="0">
                <a:latin typeface="Times New Roman"/>
                <a:cs typeface="Times New Roman"/>
              </a:rPr>
              <a:t> </a:t>
            </a:r>
            <a:r>
              <a:rPr sz="2400" dirty="0">
                <a:latin typeface="Times New Roman"/>
                <a:cs typeface="Times New Roman"/>
              </a:rPr>
              <a:t>[Cr(CN)</a:t>
            </a:r>
            <a:r>
              <a:rPr sz="2400" baseline="-20833" dirty="0">
                <a:latin typeface="Times New Roman"/>
                <a:cs typeface="Times New Roman"/>
              </a:rPr>
              <a:t>6</a:t>
            </a:r>
            <a:r>
              <a:rPr sz="2400" dirty="0">
                <a:latin typeface="Times New Roman"/>
                <a:cs typeface="Times New Roman"/>
              </a:rPr>
              <a:t>]</a:t>
            </a:r>
            <a:r>
              <a:rPr sz="2400" baseline="24305" dirty="0">
                <a:latin typeface="Times New Roman"/>
                <a:cs typeface="Times New Roman"/>
              </a:rPr>
              <a:t>3-</a:t>
            </a:r>
            <a:r>
              <a:rPr sz="2400" spc="254" baseline="24305" dirty="0">
                <a:latin typeface="Times New Roman"/>
                <a:cs typeface="Times New Roman"/>
              </a:rPr>
              <a:t> </a:t>
            </a:r>
            <a:r>
              <a:rPr sz="2400" spc="-25" dirty="0">
                <a:latin typeface="Times New Roman"/>
                <a:cs typeface="Times New Roman"/>
              </a:rPr>
              <a:t>is</a:t>
            </a:r>
            <a:endParaRPr sz="2400">
              <a:latin typeface="Times New Roman"/>
              <a:cs typeface="Times New Roman"/>
            </a:endParaRPr>
          </a:p>
        </p:txBody>
      </p:sp>
      <p:sp>
        <p:nvSpPr>
          <p:cNvPr id="8" name="object 8"/>
          <p:cNvSpPr txBox="1"/>
          <p:nvPr/>
        </p:nvSpPr>
        <p:spPr>
          <a:xfrm>
            <a:off x="574040" y="5688279"/>
            <a:ext cx="4319270" cy="391160"/>
          </a:xfrm>
          <a:prstGeom prst="rect">
            <a:avLst/>
          </a:prstGeom>
        </p:spPr>
        <p:txBody>
          <a:bodyPr vert="horz" wrap="square" lIns="0" tIns="12700" rIns="0" bIns="0" rtlCol="0">
            <a:spAutoFit/>
          </a:bodyPr>
          <a:lstStyle/>
          <a:p>
            <a:pPr marL="12700">
              <a:lnSpc>
                <a:spcPct val="100000"/>
              </a:lnSpc>
              <a:spcBef>
                <a:spcPts val="100"/>
              </a:spcBef>
            </a:pPr>
            <a:r>
              <a:rPr sz="2400" dirty="0">
                <a:latin typeface="Times New Roman"/>
                <a:cs typeface="Times New Roman"/>
              </a:rPr>
              <a:t>name</a:t>
            </a:r>
            <a:r>
              <a:rPr sz="2400" spc="-25" dirty="0">
                <a:latin typeface="Times New Roman"/>
                <a:cs typeface="Times New Roman"/>
              </a:rPr>
              <a:t> </a:t>
            </a:r>
            <a:r>
              <a:rPr sz="2400" dirty="0">
                <a:latin typeface="Times New Roman"/>
                <a:cs typeface="Times New Roman"/>
              </a:rPr>
              <a:t>hexacyanochromate</a:t>
            </a:r>
            <a:r>
              <a:rPr sz="2400" spc="-45" dirty="0">
                <a:latin typeface="Times New Roman"/>
                <a:cs typeface="Times New Roman"/>
              </a:rPr>
              <a:t> </a:t>
            </a:r>
            <a:r>
              <a:rPr sz="2400" dirty="0">
                <a:latin typeface="Times New Roman"/>
                <a:cs typeface="Times New Roman"/>
              </a:rPr>
              <a:t>(III)</a:t>
            </a:r>
            <a:r>
              <a:rPr sz="2400" spc="-30" dirty="0">
                <a:latin typeface="Times New Roman"/>
                <a:cs typeface="Times New Roman"/>
              </a:rPr>
              <a:t> </a:t>
            </a:r>
            <a:r>
              <a:rPr sz="2400" spc="-20" dirty="0">
                <a:latin typeface="Times New Roman"/>
                <a:cs typeface="Times New Roman"/>
              </a:rPr>
              <a:t>ion.</a:t>
            </a:r>
            <a:endParaRPr sz="2400">
              <a:latin typeface="Times New Roman"/>
              <a:cs typeface="Times New Roman"/>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2700">
              <a:lnSpc>
                <a:spcPts val="1430"/>
              </a:lnSpc>
            </a:pPr>
            <a:r>
              <a:rPr spc="-25" dirty="0"/>
              <a:t>47</a:t>
            </a:r>
          </a:p>
        </p:txBody>
      </p:sp>
      <p:sp>
        <p:nvSpPr>
          <p:cNvPr id="2" name="object 2"/>
          <p:cNvSpPr txBox="1">
            <a:spLocks noGrp="1"/>
          </p:cNvSpPr>
          <p:nvPr>
            <p:ph type="title"/>
          </p:nvPr>
        </p:nvSpPr>
        <p:spPr>
          <a:prstGeom prst="rect">
            <a:avLst/>
          </a:prstGeom>
        </p:spPr>
        <p:txBody>
          <a:bodyPr vert="horz" wrap="square" lIns="0" tIns="371475" rIns="0" bIns="0" rtlCol="0">
            <a:spAutoFit/>
          </a:bodyPr>
          <a:lstStyle/>
          <a:p>
            <a:pPr marL="243840">
              <a:lnSpc>
                <a:spcPct val="100000"/>
              </a:lnSpc>
              <a:spcBef>
                <a:spcPts val="95"/>
              </a:spcBef>
            </a:pPr>
            <a:r>
              <a:rPr sz="2800" b="1" dirty="0">
                <a:latin typeface="Times New Roman"/>
                <a:cs typeface="Times New Roman"/>
              </a:rPr>
              <a:t>Examples</a:t>
            </a:r>
            <a:r>
              <a:rPr sz="2800" b="1" spc="-70" dirty="0">
                <a:latin typeface="Times New Roman"/>
                <a:cs typeface="Times New Roman"/>
              </a:rPr>
              <a:t> </a:t>
            </a:r>
            <a:r>
              <a:rPr sz="2800" b="1" dirty="0">
                <a:latin typeface="Times New Roman"/>
                <a:cs typeface="Times New Roman"/>
              </a:rPr>
              <a:t>for</a:t>
            </a:r>
            <a:r>
              <a:rPr sz="2800" b="1" spc="-110" dirty="0">
                <a:latin typeface="Times New Roman"/>
                <a:cs typeface="Times New Roman"/>
              </a:rPr>
              <a:t> </a:t>
            </a:r>
            <a:r>
              <a:rPr sz="2800" b="1" dirty="0">
                <a:latin typeface="Times New Roman"/>
                <a:cs typeface="Times New Roman"/>
              </a:rPr>
              <a:t>anionic</a:t>
            </a:r>
            <a:r>
              <a:rPr sz="2800" b="1" spc="-65" dirty="0">
                <a:latin typeface="Times New Roman"/>
                <a:cs typeface="Times New Roman"/>
              </a:rPr>
              <a:t> </a:t>
            </a:r>
            <a:r>
              <a:rPr sz="2800" b="1" spc="-10" dirty="0">
                <a:latin typeface="Times New Roman"/>
                <a:cs typeface="Times New Roman"/>
              </a:rPr>
              <a:t>ligands</a:t>
            </a:r>
            <a:endParaRPr sz="2800">
              <a:latin typeface="Times New Roman"/>
              <a:cs typeface="Times New Roman"/>
            </a:endParaRPr>
          </a:p>
        </p:txBody>
      </p:sp>
      <p:sp>
        <p:nvSpPr>
          <p:cNvPr id="3" name="object 3"/>
          <p:cNvSpPr txBox="1"/>
          <p:nvPr/>
        </p:nvSpPr>
        <p:spPr>
          <a:xfrm>
            <a:off x="243840" y="1310386"/>
            <a:ext cx="4641850" cy="2573655"/>
          </a:xfrm>
          <a:prstGeom prst="rect">
            <a:avLst/>
          </a:prstGeom>
        </p:spPr>
        <p:txBody>
          <a:bodyPr vert="horz" wrap="square" lIns="0" tIns="12065" rIns="0" bIns="0" rtlCol="0">
            <a:spAutoFit/>
          </a:bodyPr>
          <a:lstStyle/>
          <a:p>
            <a:pPr marL="418465" indent="-342265">
              <a:lnSpc>
                <a:spcPct val="100000"/>
              </a:lnSpc>
              <a:spcBef>
                <a:spcPts val="95"/>
              </a:spcBef>
              <a:buClr>
                <a:srgbClr val="1F487C"/>
              </a:buClr>
              <a:buSzPct val="68181"/>
              <a:buFont typeface="Wingdings"/>
              <a:buChar char=""/>
              <a:tabLst>
                <a:tab pos="418465" algn="l"/>
              </a:tabLst>
            </a:pPr>
            <a:r>
              <a:rPr sz="2200" b="1" dirty="0">
                <a:latin typeface="Times New Roman"/>
                <a:cs typeface="Times New Roman"/>
              </a:rPr>
              <a:t>Bromide</a:t>
            </a:r>
            <a:r>
              <a:rPr sz="2200" b="1" spc="-45" dirty="0">
                <a:latin typeface="Times New Roman"/>
                <a:cs typeface="Times New Roman"/>
              </a:rPr>
              <a:t> </a:t>
            </a:r>
            <a:r>
              <a:rPr sz="2200" b="1" spc="-35" dirty="0">
                <a:latin typeface="Times New Roman"/>
                <a:cs typeface="Times New Roman"/>
              </a:rPr>
              <a:t>(Br</a:t>
            </a:r>
            <a:r>
              <a:rPr sz="2175" b="1" spc="-52" baseline="24904" dirty="0">
                <a:latin typeface="Times New Roman"/>
                <a:cs typeface="Times New Roman"/>
              </a:rPr>
              <a:t>-</a:t>
            </a:r>
            <a:r>
              <a:rPr sz="2200" b="1" dirty="0">
                <a:latin typeface="Times New Roman"/>
                <a:cs typeface="Times New Roman"/>
              </a:rPr>
              <a:t>)</a:t>
            </a:r>
            <a:r>
              <a:rPr sz="2200" b="1" spc="-45" dirty="0">
                <a:latin typeface="Times New Roman"/>
                <a:cs typeface="Times New Roman"/>
              </a:rPr>
              <a:t> </a:t>
            </a:r>
            <a:r>
              <a:rPr sz="2200" b="1" dirty="0">
                <a:latin typeface="Times New Roman"/>
                <a:cs typeface="Times New Roman"/>
              </a:rPr>
              <a:t>becomes</a:t>
            </a:r>
            <a:r>
              <a:rPr sz="2200" b="1" spc="-50" dirty="0">
                <a:latin typeface="Times New Roman"/>
                <a:cs typeface="Times New Roman"/>
              </a:rPr>
              <a:t> </a:t>
            </a:r>
            <a:r>
              <a:rPr sz="2200" b="1" spc="-10" dirty="0">
                <a:latin typeface="Times New Roman"/>
                <a:cs typeface="Times New Roman"/>
              </a:rPr>
              <a:t>bromo</a:t>
            </a:r>
            <a:endParaRPr sz="2200">
              <a:latin typeface="Times New Roman"/>
              <a:cs typeface="Times New Roman"/>
            </a:endParaRPr>
          </a:p>
          <a:p>
            <a:pPr>
              <a:lnSpc>
                <a:spcPct val="100000"/>
              </a:lnSpc>
              <a:spcBef>
                <a:spcPts val="640"/>
              </a:spcBef>
              <a:buClr>
                <a:srgbClr val="1F487C"/>
              </a:buClr>
              <a:buFont typeface="Wingdings"/>
              <a:buChar char=""/>
            </a:pPr>
            <a:endParaRPr sz="2200">
              <a:latin typeface="Times New Roman"/>
              <a:cs typeface="Times New Roman"/>
            </a:endParaRPr>
          </a:p>
          <a:p>
            <a:pPr marL="418465" indent="-342265">
              <a:lnSpc>
                <a:spcPct val="100000"/>
              </a:lnSpc>
              <a:buClr>
                <a:srgbClr val="1F487C"/>
              </a:buClr>
              <a:buSzPct val="68181"/>
              <a:buFont typeface="Wingdings"/>
              <a:buChar char=""/>
              <a:tabLst>
                <a:tab pos="418465" algn="l"/>
              </a:tabLst>
            </a:pPr>
            <a:r>
              <a:rPr sz="2200" b="1" dirty="0">
                <a:latin typeface="Times New Roman"/>
                <a:cs typeface="Times New Roman"/>
              </a:rPr>
              <a:t>Chloride</a:t>
            </a:r>
            <a:r>
              <a:rPr sz="2200" b="1" spc="-45" dirty="0">
                <a:latin typeface="Times New Roman"/>
                <a:cs typeface="Times New Roman"/>
              </a:rPr>
              <a:t> </a:t>
            </a:r>
            <a:r>
              <a:rPr sz="2200" b="1" spc="-10" dirty="0">
                <a:latin typeface="Times New Roman"/>
                <a:cs typeface="Times New Roman"/>
              </a:rPr>
              <a:t>(Cl</a:t>
            </a:r>
            <a:r>
              <a:rPr sz="2175" b="1" spc="-15" baseline="24904" dirty="0">
                <a:latin typeface="Times New Roman"/>
                <a:cs typeface="Times New Roman"/>
              </a:rPr>
              <a:t>-</a:t>
            </a:r>
            <a:r>
              <a:rPr sz="2200" b="1" dirty="0">
                <a:latin typeface="Times New Roman"/>
                <a:cs typeface="Times New Roman"/>
              </a:rPr>
              <a:t>)</a:t>
            </a:r>
            <a:r>
              <a:rPr sz="2200" b="1" spc="-50" dirty="0">
                <a:latin typeface="Times New Roman"/>
                <a:cs typeface="Times New Roman"/>
              </a:rPr>
              <a:t> </a:t>
            </a:r>
            <a:r>
              <a:rPr sz="2200" b="1" dirty="0">
                <a:latin typeface="Times New Roman"/>
                <a:cs typeface="Times New Roman"/>
              </a:rPr>
              <a:t>becomes</a:t>
            </a:r>
            <a:r>
              <a:rPr sz="2200" b="1" spc="-35" dirty="0">
                <a:latin typeface="Times New Roman"/>
                <a:cs typeface="Times New Roman"/>
              </a:rPr>
              <a:t> </a:t>
            </a:r>
            <a:r>
              <a:rPr sz="2200" b="1" spc="-10" dirty="0">
                <a:latin typeface="Times New Roman"/>
                <a:cs typeface="Times New Roman"/>
              </a:rPr>
              <a:t>chloro</a:t>
            </a:r>
            <a:endParaRPr sz="2200">
              <a:latin typeface="Times New Roman"/>
              <a:cs typeface="Times New Roman"/>
            </a:endParaRPr>
          </a:p>
          <a:p>
            <a:pPr>
              <a:lnSpc>
                <a:spcPct val="100000"/>
              </a:lnSpc>
              <a:spcBef>
                <a:spcPts val="640"/>
              </a:spcBef>
              <a:buClr>
                <a:srgbClr val="1F487C"/>
              </a:buClr>
              <a:buFont typeface="Wingdings"/>
              <a:buChar char=""/>
            </a:pPr>
            <a:endParaRPr sz="2200">
              <a:latin typeface="Times New Roman"/>
              <a:cs typeface="Times New Roman"/>
            </a:endParaRPr>
          </a:p>
          <a:p>
            <a:pPr marL="418465" indent="-342265">
              <a:lnSpc>
                <a:spcPct val="100000"/>
              </a:lnSpc>
              <a:buClr>
                <a:srgbClr val="1F487C"/>
              </a:buClr>
              <a:buSzPct val="68181"/>
              <a:buFont typeface="Wingdings"/>
              <a:buChar char=""/>
              <a:tabLst>
                <a:tab pos="418465" algn="l"/>
              </a:tabLst>
            </a:pPr>
            <a:r>
              <a:rPr sz="2200" b="1" spc="-10" dirty="0">
                <a:latin typeface="Times New Roman"/>
                <a:cs typeface="Times New Roman"/>
              </a:rPr>
              <a:t>Hydroxide</a:t>
            </a:r>
            <a:r>
              <a:rPr sz="2200" b="1" spc="-40" dirty="0">
                <a:latin typeface="Times New Roman"/>
                <a:cs typeface="Times New Roman"/>
              </a:rPr>
              <a:t> </a:t>
            </a:r>
            <a:r>
              <a:rPr sz="2200" b="1" spc="-20" dirty="0">
                <a:latin typeface="Times New Roman"/>
                <a:cs typeface="Times New Roman"/>
              </a:rPr>
              <a:t>(OH</a:t>
            </a:r>
            <a:r>
              <a:rPr sz="2175" b="1" spc="-30" baseline="24904" dirty="0">
                <a:latin typeface="Times New Roman"/>
                <a:cs typeface="Times New Roman"/>
              </a:rPr>
              <a:t>-</a:t>
            </a:r>
            <a:r>
              <a:rPr sz="2200" b="1" dirty="0">
                <a:latin typeface="Times New Roman"/>
                <a:cs typeface="Times New Roman"/>
              </a:rPr>
              <a:t>)</a:t>
            </a:r>
            <a:r>
              <a:rPr sz="2200" b="1" spc="-5" dirty="0">
                <a:latin typeface="Times New Roman"/>
                <a:cs typeface="Times New Roman"/>
              </a:rPr>
              <a:t> </a:t>
            </a:r>
            <a:r>
              <a:rPr sz="2200" b="1" dirty="0">
                <a:latin typeface="Times New Roman"/>
                <a:cs typeface="Times New Roman"/>
              </a:rPr>
              <a:t>becomes</a:t>
            </a:r>
            <a:r>
              <a:rPr sz="2200" b="1" spc="-25" dirty="0">
                <a:latin typeface="Times New Roman"/>
                <a:cs typeface="Times New Roman"/>
              </a:rPr>
              <a:t> </a:t>
            </a:r>
            <a:r>
              <a:rPr sz="2200" b="1" spc="-10" dirty="0">
                <a:latin typeface="Times New Roman"/>
                <a:cs typeface="Times New Roman"/>
              </a:rPr>
              <a:t>hydroxo</a:t>
            </a:r>
            <a:endParaRPr sz="2200">
              <a:latin typeface="Times New Roman"/>
              <a:cs typeface="Times New Roman"/>
            </a:endParaRPr>
          </a:p>
          <a:p>
            <a:pPr>
              <a:lnSpc>
                <a:spcPct val="100000"/>
              </a:lnSpc>
              <a:spcBef>
                <a:spcPts val="635"/>
              </a:spcBef>
              <a:buClr>
                <a:srgbClr val="1F487C"/>
              </a:buClr>
              <a:buFont typeface="Wingdings"/>
              <a:buChar char=""/>
            </a:pPr>
            <a:endParaRPr sz="2200">
              <a:latin typeface="Times New Roman"/>
              <a:cs typeface="Times New Roman"/>
            </a:endParaRPr>
          </a:p>
          <a:p>
            <a:pPr marL="418465" indent="-342265">
              <a:lnSpc>
                <a:spcPct val="100000"/>
              </a:lnSpc>
              <a:buClr>
                <a:srgbClr val="1F487C"/>
              </a:buClr>
              <a:buSzPct val="68181"/>
              <a:buFont typeface="Wingdings"/>
              <a:buChar char=""/>
              <a:tabLst>
                <a:tab pos="418465" algn="l"/>
              </a:tabLst>
            </a:pPr>
            <a:r>
              <a:rPr sz="2200" b="1" dirty="0">
                <a:latin typeface="Times New Roman"/>
                <a:cs typeface="Times New Roman"/>
              </a:rPr>
              <a:t>Oxide</a:t>
            </a:r>
            <a:r>
              <a:rPr sz="2200" b="1" spc="-40" dirty="0">
                <a:latin typeface="Times New Roman"/>
                <a:cs typeface="Times New Roman"/>
              </a:rPr>
              <a:t> </a:t>
            </a:r>
            <a:r>
              <a:rPr sz="2200" b="1" spc="-10" dirty="0">
                <a:latin typeface="Times New Roman"/>
                <a:cs typeface="Times New Roman"/>
              </a:rPr>
              <a:t>(O</a:t>
            </a:r>
            <a:r>
              <a:rPr sz="2175" b="1" spc="-15" baseline="24904" dirty="0">
                <a:latin typeface="Times New Roman"/>
                <a:cs typeface="Times New Roman"/>
              </a:rPr>
              <a:t>2-</a:t>
            </a:r>
            <a:r>
              <a:rPr sz="2200" b="1" dirty="0">
                <a:latin typeface="Times New Roman"/>
                <a:cs typeface="Times New Roman"/>
              </a:rPr>
              <a:t>)</a:t>
            </a:r>
            <a:r>
              <a:rPr sz="2200" b="1" spc="-30" dirty="0">
                <a:latin typeface="Times New Roman"/>
                <a:cs typeface="Times New Roman"/>
              </a:rPr>
              <a:t> </a:t>
            </a:r>
            <a:r>
              <a:rPr sz="2200" b="1" dirty="0">
                <a:latin typeface="Times New Roman"/>
                <a:cs typeface="Times New Roman"/>
              </a:rPr>
              <a:t>becomes</a:t>
            </a:r>
            <a:r>
              <a:rPr sz="2200" b="1" spc="-35" dirty="0">
                <a:latin typeface="Times New Roman"/>
                <a:cs typeface="Times New Roman"/>
              </a:rPr>
              <a:t> </a:t>
            </a:r>
            <a:r>
              <a:rPr sz="2200" b="1" spc="-25" dirty="0">
                <a:latin typeface="Times New Roman"/>
                <a:cs typeface="Times New Roman"/>
              </a:rPr>
              <a:t>oxo</a:t>
            </a:r>
            <a:endParaRPr sz="2200">
              <a:latin typeface="Times New Roman"/>
              <a:cs typeface="Times New Roman"/>
            </a:endParaRPr>
          </a:p>
        </p:txBody>
      </p:sp>
      <p:sp>
        <p:nvSpPr>
          <p:cNvPr id="4" name="object 4"/>
          <p:cNvSpPr txBox="1"/>
          <p:nvPr/>
        </p:nvSpPr>
        <p:spPr>
          <a:xfrm>
            <a:off x="2129282" y="4270628"/>
            <a:ext cx="62230" cy="248920"/>
          </a:xfrm>
          <a:prstGeom prst="rect">
            <a:avLst/>
          </a:prstGeom>
        </p:spPr>
        <p:txBody>
          <a:bodyPr vert="horz" wrap="square" lIns="0" tIns="13970" rIns="0" bIns="0" rtlCol="0">
            <a:spAutoFit/>
          </a:bodyPr>
          <a:lstStyle/>
          <a:p>
            <a:pPr>
              <a:lnSpc>
                <a:spcPct val="100000"/>
              </a:lnSpc>
              <a:spcBef>
                <a:spcPts val="110"/>
              </a:spcBef>
            </a:pPr>
            <a:r>
              <a:rPr sz="1450" b="1" spc="-50" dirty="0">
                <a:latin typeface="Times New Roman"/>
                <a:cs typeface="Times New Roman"/>
              </a:rPr>
              <a:t>-</a:t>
            </a:r>
            <a:endParaRPr sz="1450">
              <a:latin typeface="Times New Roman"/>
              <a:cs typeface="Times New Roman"/>
            </a:endParaRPr>
          </a:p>
        </p:txBody>
      </p:sp>
      <p:sp>
        <p:nvSpPr>
          <p:cNvPr id="5" name="object 5"/>
          <p:cNvSpPr txBox="1"/>
          <p:nvPr/>
        </p:nvSpPr>
        <p:spPr>
          <a:xfrm>
            <a:off x="294640" y="4261484"/>
            <a:ext cx="7912100" cy="360680"/>
          </a:xfrm>
          <a:prstGeom prst="rect">
            <a:avLst/>
          </a:prstGeom>
        </p:spPr>
        <p:txBody>
          <a:bodyPr vert="horz" wrap="square" lIns="0" tIns="12065" rIns="0" bIns="0" rtlCol="0">
            <a:spAutoFit/>
          </a:bodyPr>
          <a:lstStyle/>
          <a:p>
            <a:pPr marL="367665" indent="-342265">
              <a:lnSpc>
                <a:spcPct val="100000"/>
              </a:lnSpc>
              <a:spcBef>
                <a:spcPts val="95"/>
              </a:spcBef>
              <a:buClr>
                <a:srgbClr val="1F487C"/>
              </a:buClr>
              <a:buSzPct val="68181"/>
              <a:buFont typeface="Wingdings"/>
              <a:buChar char=""/>
              <a:tabLst>
                <a:tab pos="367665" algn="l"/>
              </a:tabLst>
            </a:pPr>
            <a:r>
              <a:rPr sz="2200" b="1" dirty="0">
                <a:latin typeface="Times New Roman"/>
                <a:cs typeface="Times New Roman"/>
              </a:rPr>
              <a:t>Nitrite</a:t>
            </a:r>
            <a:r>
              <a:rPr sz="2200" b="1" spc="-25" dirty="0">
                <a:latin typeface="Times New Roman"/>
                <a:cs typeface="Times New Roman"/>
              </a:rPr>
              <a:t> </a:t>
            </a:r>
            <a:r>
              <a:rPr sz="2200" b="1" dirty="0">
                <a:latin typeface="Times New Roman"/>
                <a:cs typeface="Times New Roman"/>
              </a:rPr>
              <a:t>(NO</a:t>
            </a:r>
            <a:r>
              <a:rPr sz="2175" b="1" baseline="-21072" dirty="0">
                <a:latin typeface="Times New Roman"/>
                <a:cs typeface="Times New Roman"/>
              </a:rPr>
              <a:t>2</a:t>
            </a:r>
            <a:r>
              <a:rPr sz="2175" b="1" spc="127" baseline="-21072" dirty="0">
                <a:latin typeface="Times New Roman"/>
                <a:cs typeface="Times New Roman"/>
              </a:rPr>
              <a:t> </a:t>
            </a:r>
            <a:r>
              <a:rPr sz="2200" b="1" dirty="0">
                <a:latin typeface="Times New Roman"/>
                <a:cs typeface="Times New Roman"/>
              </a:rPr>
              <a:t>)</a:t>
            </a:r>
            <a:r>
              <a:rPr sz="2200" b="1" spc="-30" dirty="0">
                <a:latin typeface="Times New Roman"/>
                <a:cs typeface="Times New Roman"/>
              </a:rPr>
              <a:t> </a:t>
            </a:r>
            <a:r>
              <a:rPr sz="2200" b="1" dirty="0">
                <a:latin typeface="Times New Roman"/>
                <a:cs typeface="Times New Roman"/>
              </a:rPr>
              <a:t>becomes</a:t>
            </a:r>
            <a:r>
              <a:rPr sz="2200" b="1" spc="-30" dirty="0">
                <a:latin typeface="Times New Roman"/>
                <a:cs typeface="Times New Roman"/>
              </a:rPr>
              <a:t> </a:t>
            </a:r>
            <a:r>
              <a:rPr sz="2200" b="1" dirty="0">
                <a:latin typeface="Times New Roman"/>
                <a:cs typeface="Times New Roman"/>
              </a:rPr>
              <a:t>nitrito</a:t>
            </a:r>
            <a:r>
              <a:rPr sz="2200" b="1" spc="-20" dirty="0">
                <a:latin typeface="Times New Roman"/>
                <a:cs typeface="Times New Roman"/>
              </a:rPr>
              <a:t> </a:t>
            </a:r>
            <a:r>
              <a:rPr sz="2200" b="1" spc="-10" dirty="0">
                <a:latin typeface="Times New Roman"/>
                <a:cs typeface="Times New Roman"/>
              </a:rPr>
              <a:t>(M-</a:t>
            </a:r>
            <a:r>
              <a:rPr sz="2200" b="1" dirty="0">
                <a:latin typeface="Times New Roman"/>
                <a:cs typeface="Times New Roman"/>
              </a:rPr>
              <a:t>O</a:t>
            </a:r>
            <a:r>
              <a:rPr sz="2200" b="1" spc="-40" dirty="0">
                <a:latin typeface="Times New Roman"/>
                <a:cs typeface="Times New Roman"/>
              </a:rPr>
              <a:t> </a:t>
            </a:r>
            <a:r>
              <a:rPr sz="2200" b="1" dirty="0">
                <a:latin typeface="Times New Roman"/>
                <a:cs typeface="Times New Roman"/>
              </a:rPr>
              <a:t>bond)</a:t>
            </a:r>
            <a:r>
              <a:rPr sz="2200" b="1" spc="-40" dirty="0">
                <a:latin typeface="Times New Roman"/>
                <a:cs typeface="Times New Roman"/>
              </a:rPr>
              <a:t> </a:t>
            </a:r>
            <a:r>
              <a:rPr sz="2200" b="1" dirty="0">
                <a:latin typeface="Times New Roman"/>
                <a:cs typeface="Times New Roman"/>
              </a:rPr>
              <a:t>or</a:t>
            </a:r>
            <a:r>
              <a:rPr sz="2200" b="1" spc="-85" dirty="0">
                <a:latin typeface="Times New Roman"/>
                <a:cs typeface="Times New Roman"/>
              </a:rPr>
              <a:t> </a:t>
            </a:r>
            <a:r>
              <a:rPr sz="2200" b="1" dirty="0">
                <a:latin typeface="Times New Roman"/>
                <a:cs typeface="Times New Roman"/>
              </a:rPr>
              <a:t>nitro</a:t>
            </a:r>
            <a:r>
              <a:rPr sz="2200" b="1" spc="-35" dirty="0">
                <a:latin typeface="Times New Roman"/>
                <a:cs typeface="Times New Roman"/>
              </a:rPr>
              <a:t> </a:t>
            </a:r>
            <a:r>
              <a:rPr sz="2200" b="1" spc="-10" dirty="0">
                <a:latin typeface="Times New Roman"/>
                <a:cs typeface="Times New Roman"/>
              </a:rPr>
              <a:t>(M-</a:t>
            </a:r>
            <a:r>
              <a:rPr sz="2200" b="1" dirty="0">
                <a:latin typeface="Times New Roman"/>
                <a:cs typeface="Times New Roman"/>
              </a:rPr>
              <a:t>N</a:t>
            </a:r>
            <a:r>
              <a:rPr sz="2200" b="1" spc="-35" dirty="0">
                <a:latin typeface="Times New Roman"/>
                <a:cs typeface="Times New Roman"/>
              </a:rPr>
              <a:t> </a:t>
            </a:r>
            <a:r>
              <a:rPr sz="2200" b="1" spc="-10" dirty="0">
                <a:latin typeface="Times New Roman"/>
                <a:cs typeface="Times New Roman"/>
              </a:rPr>
              <a:t>bond)</a:t>
            </a:r>
            <a:endParaRPr sz="2200">
              <a:latin typeface="Times New Roman"/>
              <a:cs typeface="Times New Roman"/>
            </a:endParaRPr>
          </a:p>
        </p:txBody>
      </p:sp>
      <p:sp>
        <p:nvSpPr>
          <p:cNvPr id="6" name="object 6"/>
          <p:cNvSpPr txBox="1"/>
          <p:nvPr/>
        </p:nvSpPr>
        <p:spPr>
          <a:xfrm>
            <a:off x="269240" y="4998796"/>
            <a:ext cx="5189220" cy="1148715"/>
          </a:xfrm>
          <a:prstGeom prst="rect">
            <a:avLst/>
          </a:prstGeom>
        </p:spPr>
        <p:txBody>
          <a:bodyPr vert="horz" wrap="square" lIns="0" tIns="23495" rIns="0" bIns="0" rtlCol="0">
            <a:spAutoFit/>
          </a:bodyPr>
          <a:lstStyle/>
          <a:p>
            <a:pPr marR="345440" algn="ctr">
              <a:lnSpc>
                <a:spcPts val="825"/>
              </a:lnSpc>
              <a:spcBef>
                <a:spcPts val="185"/>
              </a:spcBef>
            </a:pPr>
            <a:r>
              <a:rPr sz="1450" b="1" spc="-25" dirty="0">
                <a:latin typeface="Times New Roman"/>
                <a:cs typeface="Times New Roman"/>
              </a:rPr>
              <a:t>2-</a:t>
            </a:r>
            <a:endParaRPr sz="1450">
              <a:latin typeface="Times New Roman"/>
              <a:cs typeface="Times New Roman"/>
            </a:endParaRPr>
          </a:p>
          <a:p>
            <a:pPr marL="393065" indent="-342265">
              <a:lnSpc>
                <a:spcPts val="1725"/>
              </a:lnSpc>
              <a:buClr>
                <a:srgbClr val="1F487C"/>
              </a:buClr>
              <a:buSzPct val="68181"/>
              <a:buFont typeface="Wingdings"/>
              <a:buChar char=""/>
              <a:tabLst>
                <a:tab pos="393065" algn="l"/>
                <a:tab pos="2494915" algn="l"/>
              </a:tabLst>
            </a:pPr>
            <a:r>
              <a:rPr sz="2200" b="1" dirty="0">
                <a:latin typeface="Times New Roman"/>
                <a:cs typeface="Times New Roman"/>
              </a:rPr>
              <a:t>Carbonate</a:t>
            </a:r>
            <a:r>
              <a:rPr sz="2200" b="1" spc="-105" dirty="0">
                <a:latin typeface="Times New Roman"/>
                <a:cs typeface="Times New Roman"/>
              </a:rPr>
              <a:t> </a:t>
            </a:r>
            <a:r>
              <a:rPr sz="2200" b="1" spc="-20" dirty="0">
                <a:latin typeface="Times New Roman"/>
                <a:cs typeface="Times New Roman"/>
              </a:rPr>
              <a:t>(CO</a:t>
            </a:r>
            <a:r>
              <a:rPr sz="2175" b="1" spc="-30" baseline="-21072" dirty="0">
                <a:latin typeface="Times New Roman"/>
                <a:cs typeface="Times New Roman"/>
              </a:rPr>
              <a:t>3</a:t>
            </a:r>
            <a:r>
              <a:rPr sz="2175" b="1" baseline="-21072" dirty="0">
                <a:latin typeface="Times New Roman"/>
                <a:cs typeface="Times New Roman"/>
              </a:rPr>
              <a:t>	</a:t>
            </a:r>
            <a:r>
              <a:rPr sz="2200" b="1" dirty="0">
                <a:latin typeface="Times New Roman"/>
                <a:cs typeface="Times New Roman"/>
              </a:rPr>
              <a:t>)</a:t>
            </a:r>
            <a:r>
              <a:rPr sz="2200" b="1" spc="-20" dirty="0">
                <a:latin typeface="Times New Roman"/>
                <a:cs typeface="Times New Roman"/>
              </a:rPr>
              <a:t> </a:t>
            </a:r>
            <a:r>
              <a:rPr sz="2200" b="1" dirty="0">
                <a:latin typeface="Times New Roman"/>
                <a:cs typeface="Times New Roman"/>
              </a:rPr>
              <a:t>becomes</a:t>
            </a:r>
            <a:r>
              <a:rPr sz="2200" b="1" spc="-40" dirty="0">
                <a:latin typeface="Times New Roman"/>
                <a:cs typeface="Times New Roman"/>
              </a:rPr>
              <a:t> </a:t>
            </a:r>
            <a:r>
              <a:rPr sz="2200" b="1" spc="-10" dirty="0">
                <a:latin typeface="Times New Roman"/>
                <a:cs typeface="Times New Roman"/>
              </a:rPr>
              <a:t>carbonato</a:t>
            </a:r>
            <a:endParaRPr sz="2200">
              <a:latin typeface="Times New Roman"/>
              <a:cs typeface="Times New Roman"/>
            </a:endParaRPr>
          </a:p>
          <a:p>
            <a:pPr>
              <a:lnSpc>
                <a:spcPct val="100000"/>
              </a:lnSpc>
              <a:spcBef>
                <a:spcPts val="640"/>
              </a:spcBef>
              <a:buClr>
                <a:srgbClr val="1F487C"/>
              </a:buClr>
              <a:buFont typeface="Wingdings"/>
              <a:buChar char=""/>
            </a:pPr>
            <a:endParaRPr sz="2200">
              <a:latin typeface="Times New Roman"/>
              <a:cs typeface="Times New Roman"/>
            </a:endParaRPr>
          </a:p>
          <a:p>
            <a:pPr marL="393065" indent="-342265">
              <a:lnSpc>
                <a:spcPts val="1964"/>
              </a:lnSpc>
              <a:spcBef>
                <a:spcPts val="5"/>
              </a:spcBef>
              <a:buClr>
                <a:srgbClr val="1F487C"/>
              </a:buClr>
              <a:buSzPct val="68181"/>
              <a:buFont typeface="Wingdings"/>
              <a:buChar char=""/>
              <a:tabLst>
                <a:tab pos="393065" algn="l"/>
              </a:tabLst>
            </a:pPr>
            <a:r>
              <a:rPr sz="2200" b="1" dirty="0">
                <a:latin typeface="Times New Roman"/>
                <a:cs typeface="Times New Roman"/>
              </a:rPr>
              <a:t>Thiosulfate</a:t>
            </a:r>
            <a:r>
              <a:rPr sz="2200" b="1" spc="-55" dirty="0">
                <a:latin typeface="Times New Roman"/>
                <a:cs typeface="Times New Roman"/>
              </a:rPr>
              <a:t> </a:t>
            </a:r>
            <a:r>
              <a:rPr sz="2200" b="1" dirty="0">
                <a:latin typeface="Times New Roman"/>
                <a:cs typeface="Times New Roman"/>
              </a:rPr>
              <a:t>(S</a:t>
            </a:r>
            <a:r>
              <a:rPr sz="2175" b="1" baseline="-21072" dirty="0">
                <a:latin typeface="Times New Roman"/>
                <a:cs typeface="Times New Roman"/>
              </a:rPr>
              <a:t>2</a:t>
            </a:r>
            <a:r>
              <a:rPr sz="2200" b="1" dirty="0">
                <a:latin typeface="Times New Roman"/>
                <a:cs typeface="Times New Roman"/>
              </a:rPr>
              <a:t>O</a:t>
            </a:r>
            <a:r>
              <a:rPr sz="2200" b="1" spc="110" dirty="0">
                <a:latin typeface="Times New Roman"/>
                <a:cs typeface="Times New Roman"/>
              </a:rPr>
              <a:t> </a:t>
            </a:r>
            <a:r>
              <a:rPr sz="2175" b="1" baseline="24904" dirty="0">
                <a:latin typeface="Times New Roman"/>
                <a:cs typeface="Times New Roman"/>
              </a:rPr>
              <a:t>2-</a:t>
            </a:r>
            <a:r>
              <a:rPr sz="2200" b="1" dirty="0">
                <a:latin typeface="Times New Roman"/>
                <a:cs typeface="Times New Roman"/>
              </a:rPr>
              <a:t>)</a:t>
            </a:r>
            <a:r>
              <a:rPr sz="2200" b="1" spc="-15" dirty="0">
                <a:latin typeface="Times New Roman"/>
                <a:cs typeface="Times New Roman"/>
              </a:rPr>
              <a:t> </a:t>
            </a:r>
            <a:r>
              <a:rPr sz="2200" b="1" dirty="0">
                <a:latin typeface="Times New Roman"/>
                <a:cs typeface="Times New Roman"/>
              </a:rPr>
              <a:t>becomes</a:t>
            </a:r>
            <a:r>
              <a:rPr sz="2200" b="1" spc="-40" dirty="0">
                <a:latin typeface="Times New Roman"/>
                <a:cs typeface="Times New Roman"/>
              </a:rPr>
              <a:t> </a:t>
            </a:r>
            <a:r>
              <a:rPr sz="2200" b="1" spc="-10" dirty="0">
                <a:latin typeface="Times New Roman"/>
                <a:cs typeface="Times New Roman"/>
              </a:rPr>
              <a:t>thiosulfato</a:t>
            </a:r>
            <a:endParaRPr sz="2200">
              <a:latin typeface="Times New Roman"/>
              <a:cs typeface="Times New Roman"/>
            </a:endParaRPr>
          </a:p>
          <a:p>
            <a:pPr marR="343535" algn="ctr">
              <a:lnSpc>
                <a:spcPts val="1065"/>
              </a:lnSpc>
            </a:pPr>
            <a:r>
              <a:rPr sz="1450" b="1" spc="-50" dirty="0">
                <a:latin typeface="Times New Roman"/>
                <a:cs typeface="Times New Roman"/>
              </a:rPr>
              <a:t>3</a:t>
            </a:r>
            <a:endParaRPr sz="1450">
              <a:latin typeface="Times New Roman"/>
              <a:cs typeface="Times New Roman"/>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2700">
              <a:lnSpc>
                <a:spcPts val="1430"/>
              </a:lnSpc>
            </a:pPr>
            <a:r>
              <a:rPr spc="-25" dirty="0"/>
              <a:t>48</a:t>
            </a:r>
          </a:p>
        </p:txBody>
      </p:sp>
      <p:sp>
        <p:nvSpPr>
          <p:cNvPr id="2" name="object 2"/>
          <p:cNvSpPr txBox="1">
            <a:spLocks noGrp="1"/>
          </p:cNvSpPr>
          <p:nvPr>
            <p:ph type="title"/>
          </p:nvPr>
        </p:nvSpPr>
        <p:spPr>
          <a:xfrm>
            <a:off x="307340" y="784605"/>
            <a:ext cx="7490459" cy="391160"/>
          </a:xfrm>
          <a:prstGeom prst="rect">
            <a:avLst/>
          </a:prstGeom>
        </p:spPr>
        <p:txBody>
          <a:bodyPr vert="horz" wrap="square" lIns="0" tIns="12700" rIns="0" bIns="0" rtlCol="0">
            <a:spAutoFit/>
          </a:bodyPr>
          <a:lstStyle/>
          <a:p>
            <a:pPr marL="12700">
              <a:lnSpc>
                <a:spcPct val="100000"/>
              </a:lnSpc>
              <a:spcBef>
                <a:spcPts val="100"/>
              </a:spcBef>
              <a:tabLst>
                <a:tab pos="5814060" algn="l"/>
              </a:tabLst>
            </a:pPr>
            <a:r>
              <a:rPr sz="2400" b="1" dirty="0">
                <a:latin typeface="Times New Roman"/>
                <a:cs typeface="Times New Roman"/>
              </a:rPr>
              <a:t>Nomenclature</a:t>
            </a:r>
            <a:r>
              <a:rPr sz="2400" b="1" spc="-65" dirty="0">
                <a:latin typeface="Times New Roman"/>
                <a:cs typeface="Times New Roman"/>
              </a:rPr>
              <a:t> </a:t>
            </a:r>
            <a:r>
              <a:rPr sz="2400" b="1" dirty="0">
                <a:latin typeface="Times New Roman"/>
                <a:cs typeface="Times New Roman"/>
              </a:rPr>
              <a:t>of</a:t>
            </a:r>
            <a:r>
              <a:rPr sz="2400" b="1" spc="-55" dirty="0">
                <a:latin typeface="Times New Roman"/>
                <a:cs typeface="Times New Roman"/>
              </a:rPr>
              <a:t> </a:t>
            </a:r>
            <a:r>
              <a:rPr sz="2400" b="1" dirty="0">
                <a:latin typeface="Times New Roman"/>
                <a:cs typeface="Times New Roman"/>
              </a:rPr>
              <a:t>coordination</a:t>
            </a:r>
            <a:r>
              <a:rPr sz="2400" b="1" spc="-70" dirty="0">
                <a:latin typeface="Times New Roman"/>
                <a:cs typeface="Times New Roman"/>
              </a:rPr>
              <a:t> </a:t>
            </a:r>
            <a:r>
              <a:rPr sz="2400" b="1" dirty="0">
                <a:latin typeface="Times New Roman"/>
                <a:cs typeface="Times New Roman"/>
              </a:rPr>
              <a:t>compounds</a:t>
            </a:r>
            <a:r>
              <a:rPr sz="2400" b="1" spc="-45" dirty="0">
                <a:latin typeface="Times New Roman"/>
                <a:cs typeface="Times New Roman"/>
              </a:rPr>
              <a:t> </a:t>
            </a:r>
            <a:r>
              <a:rPr sz="2400" b="1" spc="-50" dirty="0">
                <a:latin typeface="Times New Roman"/>
                <a:cs typeface="Times New Roman"/>
              </a:rPr>
              <a:t>:</a:t>
            </a:r>
            <a:r>
              <a:rPr sz="2400" b="1" dirty="0">
                <a:latin typeface="Times New Roman"/>
                <a:cs typeface="Times New Roman"/>
              </a:rPr>
              <a:t>	</a:t>
            </a:r>
            <a:r>
              <a:rPr sz="2400" b="1" spc="-25" dirty="0">
                <a:latin typeface="Times New Roman"/>
                <a:cs typeface="Times New Roman"/>
              </a:rPr>
              <a:t>IUPAC</a:t>
            </a:r>
            <a:r>
              <a:rPr sz="2400" b="1" spc="-120" dirty="0">
                <a:latin typeface="Times New Roman"/>
                <a:cs typeface="Times New Roman"/>
              </a:rPr>
              <a:t> </a:t>
            </a:r>
            <a:r>
              <a:rPr sz="2400" b="1" spc="-10" dirty="0">
                <a:latin typeface="Times New Roman"/>
                <a:cs typeface="Times New Roman"/>
              </a:rPr>
              <a:t>rules</a:t>
            </a:r>
            <a:endParaRPr sz="2400">
              <a:latin typeface="Times New Roman"/>
              <a:cs typeface="Times New Roman"/>
            </a:endParaRPr>
          </a:p>
        </p:txBody>
      </p:sp>
      <p:sp>
        <p:nvSpPr>
          <p:cNvPr id="3" name="object 3"/>
          <p:cNvSpPr txBox="1"/>
          <p:nvPr/>
        </p:nvSpPr>
        <p:spPr>
          <a:xfrm>
            <a:off x="307340" y="1585849"/>
            <a:ext cx="8032115" cy="3492500"/>
          </a:xfrm>
          <a:prstGeom prst="rect">
            <a:avLst/>
          </a:prstGeom>
        </p:spPr>
        <p:txBody>
          <a:bodyPr vert="horz" wrap="square" lIns="0" tIns="12700" rIns="0" bIns="0" rtlCol="0">
            <a:spAutoFit/>
          </a:bodyPr>
          <a:lstStyle/>
          <a:p>
            <a:pPr marL="12700" marR="5080">
              <a:lnSpc>
                <a:spcPct val="120100"/>
              </a:lnSpc>
              <a:spcBef>
                <a:spcPts val="100"/>
              </a:spcBef>
            </a:pPr>
            <a:r>
              <a:rPr sz="2100" b="1" dirty="0">
                <a:latin typeface="Comic Sans MS"/>
                <a:cs typeface="Comic Sans MS"/>
              </a:rPr>
              <a:t>Cation</a:t>
            </a:r>
            <a:r>
              <a:rPr sz="2100" b="1" spc="-40" dirty="0">
                <a:latin typeface="Comic Sans MS"/>
                <a:cs typeface="Comic Sans MS"/>
              </a:rPr>
              <a:t> </a:t>
            </a:r>
            <a:r>
              <a:rPr sz="2100" b="1" dirty="0">
                <a:latin typeface="Comic Sans MS"/>
                <a:cs typeface="Comic Sans MS"/>
              </a:rPr>
              <a:t>named</a:t>
            </a:r>
            <a:r>
              <a:rPr sz="2100" b="1" spc="-30" dirty="0">
                <a:latin typeface="Comic Sans MS"/>
                <a:cs typeface="Comic Sans MS"/>
              </a:rPr>
              <a:t> </a:t>
            </a:r>
            <a:r>
              <a:rPr sz="2100" b="1" dirty="0">
                <a:latin typeface="Comic Sans MS"/>
                <a:cs typeface="Comic Sans MS"/>
              </a:rPr>
              <a:t>before</a:t>
            </a:r>
            <a:r>
              <a:rPr sz="2100" b="1" spc="-40" dirty="0">
                <a:latin typeface="Comic Sans MS"/>
                <a:cs typeface="Comic Sans MS"/>
              </a:rPr>
              <a:t> </a:t>
            </a:r>
            <a:r>
              <a:rPr sz="2100" b="1" dirty="0">
                <a:latin typeface="Comic Sans MS"/>
                <a:cs typeface="Comic Sans MS"/>
              </a:rPr>
              <a:t>anion</a:t>
            </a:r>
            <a:r>
              <a:rPr sz="2100" b="1" spc="-55" dirty="0">
                <a:latin typeface="Comic Sans MS"/>
                <a:cs typeface="Comic Sans MS"/>
              </a:rPr>
              <a:t> </a:t>
            </a:r>
            <a:r>
              <a:rPr sz="2100" b="1" dirty="0">
                <a:latin typeface="Comic Sans MS"/>
                <a:cs typeface="Comic Sans MS"/>
              </a:rPr>
              <a:t>for</a:t>
            </a:r>
            <a:r>
              <a:rPr sz="2100" b="1" spc="-45" dirty="0">
                <a:latin typeface="Comic Sans MS"/>
                <a:cs typeface="Comic Sans MS"/>
              </a:rPr>
              <a:t> </a:t>
            </a:r>
            <a:r>
              <a:rPr sz="2100" b="1" dirty="0">
                <a:latin typeface="Comic Sans MS"/>
                <a:cs typeface="Comic Sans MS"/>
              </a:rPr>
              <a:t>ionic</a:t>
            </a:r>
            <a:r>
              <a:rPr sz="2100" b="1" spc="-45" dirty="0">
                <a:latin typeface="Comic Sans MS"/>
                <a:cs typeface="Comic Sans MS"/>
              </a:rPr>
              <a:t> </a:t>
            </a:r>
            <a:r>
              <a:rPr sz="2100" b="1" dirty="0">
                <a:latin typeface="Comic Sans MS"/>
                <a:cs typeface="Comic Sans MS"/>
              </a:rPr>
              <a:t>compounds;</a:t>
            </a:r>
            <a:r>
              <a:rPr sz="2100" b="1" spc="-45" dirty="0">
                <a:latin typeface="Comic Sans MS"/>
                <a:cs typeface="Comic Sans MS"/>
              </a:rPr>
              <a:t> </a:t>
            </a:r>
            <a:r>
              <a:rPr sz="2100" b="1" dirty="0">
                <a:latin typeface="Comic Sans MS"/>
                <a:cs typeface="Comic Sans MS"/>
              </a:rPr>
              <a:t>When</a:t>
            </a:r>
            <a:r>
              <a:rPr sz="2100" b="1" spc="-40" dirty="0">
                <a:latin typeface="Comic Sans MS"/>
                <a:cs typeface="Comic Sans MS"/>
              </a:rPr>
              <a:t> </a:t>
            </a:r>
            <a:r>
              <a:rPr sz="2100" b="1" spc="-10" dirty="0">
                <a:latin typeface="Comic Sans MS"/>
                <a:cs typeface="Comic Sans MS"/>
              </a:rPr>
              <a:t>naming complexes:</a:t>
            </a:r>
            <a:endParaRPr sz="2100">
              <a:latin typeface="Comic Sans MS"/>
              <a:cs typeface="Comic Sans MS"/>
            </a:endParaRPr>
          </a:p>
          <a:p>
            <a:pPr>
              <a:lnSpc>
                <a:spcPct val="100000"/>
              </a:lnSpc>
              <a:spcBef>
                <a:spcPts val="680"/>
              </a:spcBef>
            </a:pPr>
            <a:endParaRPr sz="2100">
              <a:latin typeface="Comic Sans MS"/>
              <a:cs typeface="Comic Sans MS"/>
            </a:endParaRPr>
          </a:p>
          <a:p>
            <a:pPr marL="354965" indent="-342265">
              <a:lnSpc>
                <a:spcPct val="100000"/>
              </a:lnSpc>
              <a:buClr>
                <a:srgbClr val="1F487C"/>
              </a:buClr>
              <a:buSzPct val="69047"/>
              <a:buFont typeface="Wingdings"/>
              <a:buChar char=""/>
              <a:tabLst>
                <a:tab pos="354965" algn="l"/>
              </a:tabLst>
            </a:pPr>
            <a:r>
              <a:rPr sz="2100" b="1" dirty="0">
                <a:latin typeface="Comic Sans MS"/>
                <a:cs typeface="Comic Sans MS"/>
              </a:rPr>
              <a:t>Ligands</a:t>
            </a:r>
            <a:r>
              <a:rPr sz="2100" b="1" spc="-35" dirty="0">
                <a:latin typeface="Comic Sans MS"/>
                <a:cs typeface="Comic Sans MS"/>
              </a:rPr>
              <a:t> </a:t>
            </a:r>
            <a:r>
              <a:rPr sz="2100" b="1" dirty="0">
                <a:latin typeface="Comic Sans MS"/>
                <a:cs typeface="Comic Sans MS"/>
              </a:rPr>
              <a:t>are</a:t>
            </a:r>
            <a:r>
              <a:rPr sz="2100" b="1" spc="-40" dirty="0">
                <a:latin typeface="Comic Sans MS"/>
                <a:cs typeface="Comic Sans MS"/>
              </a:rPr>
              <a:t> </a:t>
            </a:r>
            <a:r>
              <a:rPr sz="2100" b="1" dirty="0">
                <a:latin typeface="Comic Sans MS"/>
                <a:cs typeface="Comic Sans MS"/>
              </a:rPr>
              <a:t>named</a:t>
            </a:r>
            <a:r>
              <a:rPr sz="2100" b="1" spc="-40" dirty="0">
                <a:latin typeface="Comic Sans MS"/>
                <a:cs typeface="Comic Sans MS"/>
              </a:rPr>
              <a:t> </a:t>
            </a:r>
            <a:r>
              <a:rPr sz="2100" b="1" dirty="0">
                <a:latin typeface="Comic Sans MS"/>
                <a:cs typeface="Comic Sans MS"/>
              </a:rPr>
              <a:t>first</a:t>
            </a:r>
            <a:r>
              <a:rPr sz="2100" b="1" spc="-20" dirty="0">
                <a:latin typeface="Comic Sans MS"/>
                <a:cs typeface="Comic Sans MS"/>
              </a:rPr>
              <a:t> </a:t>
            </a:r>
            <a:r>
              <a:rPr sz="2500" b="1" spc="-10" dirty="0">
                <a:latin typeface="Comic Sans MS"/>
                <a:cs typeface="Comic Sans MS"/>
              </a:rPr>
              <a:t>alphabetically</a:t>
            </a:r>
            <a:endParaRPr sz="2500">
              <a:latin typeface="Comic Sans MS"/>
              <a:cs typeface="Comic Sans MS"/>
            </a:endParaRPr>
          </a:p>
          <a:p>
            <a:pPr marL="354965" indent="-342265">
              <a:lnSpc>
                <a:spcPct val="100000"/>
              </a:lnSpc>
              <a:spcBef>
                <a:spcPts val="520"/>
              </a:spcBef>
              <a:buClr>
                <a:srgbClr val="1F487C"/>
              </a:buClr>
              <a:buSzPct val="69047"/>
              <a:buFont typeface="Wingdings"/>
              <a:buChar char=""/>
              <a:tabLst>
                <a:tab pos="354965" algn="l"/>
              </a:tabLst>
            </a:pPr>
            <a:r>
              <a:rPr sz="2100" b="1" dirty="0">
                <a:latin typeface="Comic Sans MS"/>
                <a:cs typeface="Comic Sans MS"/>
              </a:rPr>
              <a:t>Metal</a:t>
            </a:r>
            <a:r>
              <a:rPr sz="2100" b="1" spc="-35" dirty="0">
                <a:latin typeface="Comic Sans MS"/>
                <a:cs typeface="Comic Sans MS"/>
              </a:rPr>
              <a:t> </a:t>
            </a:r>
            <a:r>
              <a:rPr sz="2100" b="1" dirty="0">
                <a:latin typeface="Comic Sans MS"/>
                <a:cs typeface="Comic Sans MS"/>
              </a:rPr>
              <a:t>atom</a:t>
            </a:r>
            <a:r>
              <a:rPr sz="2100" b="1" spc="-25" dirty="0">
                <a:latin typeface="Comic Sans MS"/>
                <a:cs typeface="Comic Sans MS"/>
              </a:rPr>
              <a:t> </a:t>
            </a:r>
            <a:r>
              <a:rPr sz="2100" b="1" dirty="0">
                <a:latin typeface="Comic Sans MS"/>
                <a:cs typeface="Comic Sans MS"/>
              </a:rPr>
              <a:t>ion</a:t>
            </a:r>
            <a:r>
              <a:rPr sz="2100" b="1" spc="-45" dirty="0">
                <a:latin typeface="Comic Sans MS"/>
                <a:cs typeface="Comic Sans MS"/>
              </a:rPr>
              <a:t> </a:t>
            </a:r>
            <a:r>
              <a:rPr sz="2100" b="1" dirty="0">
                <a:latin typeface="Comic Sans MS"/>
                <a:cs typeface="Comic Sans MS"/>
              </a:rPr>
              <a:t>is</a:t>
            </a:r>
            <a:r>
              <a:rPr sz="2100" b="1" spc="-35" dirty="0">
                <a:latin typeface="Comic Sans MS"/>
                <a:cs typeface="Comic Sans MS"/>
              </a:rPr>
              <a:t> </a:t>
            </a:r>
            <a:r>
              <a:rPr sz="2100" b="1" dirty="0">
                <a:latin typeface="Comic Sans MS"/>
                <a:cs typeface="Comic Sans MS"/>
              </a:rPr>
              <a:t>named</a:t>
            </a:r>
            <a:r>
              <a:rPr sz="2100" b="1" spc="-35" dirty="0">
                <a:latin typeface="Comic Sans MS"/>
                <a:cs typeface="Comic Sans MS"/>
              </a:rPr>
              <a:t> </a:t>
            </a:r>
            <a:r>
              <a:rPr sz="2100" b="1" spc="-20" dirty="0">
                <a:latin typeface="Comic Sans MS"/>
                <a:cs typeface="Comic Sans MS"/>
              </a:rPr>
              <a:t>last</a:t>
            </a:r>
            <a:endParaRPr sz="2100">
              <a:latin typeface="Comic Sans MS"/>
              <a:cs typeface="Comic Sans MS"/>
            </a:endParaRPr>
          </a:p>
          <a:p>
            <a:pPr marL="355600" marR="753110" indent="-342900">
              <a:lnSpc>
                <a:spcPct val="100000"/>
              </a:lnSpc>
              <a:spcBef>
                <a:spcPts val="505"/>
              </a:spcBef>
              <a:buClr>
                <a:srgbClr val="1F487C"/>
              </a:buClr>
              <a:buSzPct val="69047"/>
              <a:buFont typeface="Wingdings"/>
              <a:buChar char=""/>
              <a:tabLst>
                <a:tab pos="355600" algn="l"/>
              </a:tabLst>
            </a:pPr>
            <a:r>
              <a:rPr sz="2100" b="1" dirty="0">
                <a:latin typeface="Comic Sans MS"/>
                <a:cs typeface="Comic Sans MS"/>
              </a:rPr>
              <a:t>Coordination</a:t>
            </a:r>
            <a:r>
              <a:rPr sz="2100" b="1" spc="-70" dirty="0">
                <a:latin typeface="Comic Sans MS"/>
                <a:cs typeface="Comic Sans MS"/>
              </a:rPr>
              <a:t> </a:t>
            </a:r>
            <a:r>
              <a:rPr sz="2100" b="1" dirty="0">
                <a:latin typeface="Comic Sans MS"/>
                <a:cs typeface="Comic Sans MS"/>
              </a:rPr>
              <a:t>state</a:t>
            </a:r>
            <a:r>
              <a:rPr sz="2100" b="1" spc="-40" dirty="0">
                <a:latin typeface="Comic Sans MS"/>
                <a:cs typeface="Comic Sans MS"/>
              </a:rPr>
              <a:t> </a:t>
            </a:r>
            <a:r>
              <a:rPr sz="2100" b="1" dirty="0">
                <a:latin typeface="Comic Sans MS"/>
                <a:cs typeface="Comic Sans MS"/>
              </a:rPr>
              <a:t>given</a:t>
            </a:r>
            <a:r>
              <a:rPr sz="2100" b="1" spc="-45" dirty="0">
                <a:latin typeface="Comic Sans MS"/>
                <a:cs typeface="Comic Sans MS"/>
              </a:rPr>
              <a:t> </a:t>
            </a:r>
            <a:r>
              <a:rPr sz="2100" b="1" dirty="0">
                <a:latin typeface="Comic Sans MS"/>
                <a:cs typeface="Comic Sans MS"/>
              </a:rPr>
              <a:t>in</a:t>
            </a:r>
            <a:r>
              <a:rPr sz="2100" b="1" spc="-55" dirty="0">
                <a:latin typeface="Comic Sans MS"/>
                <a:cs typeface="Comic Sans MS"/>
              </a:rPr>
              <a:t> </a:t>
            </a:r>
            <a:r>
              <a:rPr sz="2100" b="1" dirty="0">
                <a:latin typeface="Comic Sans MS"/>
                <a:cs typeface="Comic Sans MS"/>
              </a:rPr>
              <a:t>Roman</a:t>
            </a:r>
            <a:r>
              <a:rPr sz="2100" b="1" spc="-50" dirty="0">
                <a:latin typeface="Comic Sans MS"/>
                <a:cs typeface="Comic Sans MS"/>
              </a:rPr>
              <a:t> </a:t>
            </a:r>
            <a:r>
              <a:rPr sz="2100" b="1" dirty="0">
                <a:latin typeface="Comic Sans MS"/>
                <a:cs typeface="Comic Sans MS"/>
              </a:rPr>
              <a:t>numerals</a:t>
            </a:r>
            <a:r>
              <a:rPr sz="2100" b="1" spc="-50" dirty="0">
                <a:latin typeface="Comic Sans MS"/>
                <a:cs typeface="Comic Sans MS"/>
              </a:rPr>
              <a:t> </a:t>
            </a:r>
            <a:r>
              <a:rPr sz="2100" b="1" dirty="0">
                <a:latin typeface="Comic Sans MS"/>
                <a:cs typeface="Comic Sans MS"/>
              </a:rPr>
              <a:t>follows</a:t>
            </a:r>
            <a:r>
              <a:rPr sz="2100" b="1" spc="-65" dirty="0">
                <a:latin typeface="Comic Sans MS"/>
                <a:cs typeface="Comic Sans MS"/>
              </a:rPr>
              <a:t> </a:t>
            </a:r>
            <a:r>
              <a:rPr sz="2100" b="1" spc="-25" dirty="0">
                <a:latin typeface="Comic Sans MS"/>
                <a:cs typeface="Comic Sans MS"/>
              </a:rPr>
              <a:t>in </a:t>
            </a:r>
            <a:r>
              <a:rPr sz="2100" b="1" spc="-10" dirty="0">
                <a:latin typeface="Comic Sans MS"/>
                <a:cs typeface="Comic Sans MS"/>
              </a:rPr>
              <a:t>parentheses</a:t>
            </a:r>
            <a:endParaRPr sz="2100">
              <a:latin typeface="Comic Sans MS"/>
              <a:cs typeface="Comic Sans MS"/>
            </a:endParaRPr>
          </a:p>
          <a:p>
            <a:pPr>
              <a:lnSpc>
                <a:spcPct val="100000"/>
              </a:lnSpc>
              <a:spcBef>
                <a:spcPts val="600"/>
              </a:spcBef>
            </a:pPr>
            <a:endParaRPr sz="2100">
              <a:latin typeface="Comic Sans MS"/>
              <a:cs typeface="Comic Sans MS"/>
            </a:endParaRPr>
          </a:p>
          <a:p>
            <a:pPr marL="12700">
              <a:lnSpc>
                <a:spcPct val="100000"/>
              </a:lnSpc>
              <a:spcBef>
                <a:spcPts val="5"/>
              </a:spcBef>
              <a:tabLst>
                <a:tab pos="5406390" algn="l"/>
              </a:tabLst>
            </a:pPr>
            <a:r>
              <a:rPr sz="2100" b="1" dirty="0">
                <a:latin typeface="Comic Sans MS"/>
                <a:cs typeface="Comic Sans MS"/>
              </a:rPr>
              <a:t>Name</a:t>
            </a:r>
            <a:r>
              <a:rPr sz="2100" b="1" spc="-20" dirty="0">
                <a:latin typeface="Comic Sans MS"/>
                <a:cs typeface="Comic Sans MS"/>
              </a:rPr>
              <a:t> </a:t>
            </a:r>
            <a:r>
              <a:rPr sz="2100" b="1" dirty="0">
                <a:latin typeface="Comic Sans MS"/>
                <a:cs typeface="Comic Sans MS"/>
              </a:rPr>
              <a:t>of</a:t>
            </a:r>
            <a:r>
              <a:rPr sz="2100" b="1" spc="-45" dirty="0">
                <a:latin typeface="Comic Sans MS"/>
                <a:cs typeface="Comic Sans MS"/>
              </a:rPr>
              <a:t> </a:t>
            </a:r>
            <a:r>
              <a:rPr sz="2100" b="1" dirty="0">
                <a:latin typeface="Comic Sans MS"/>
                <a:cs typeface="Comic Sans MS"/>
              </a:rPr>
              <a:t>anionic</a:t>
            </a:r>
            <a:r>
              <a:rPr sz="2100" b="1" spc="-40" dirty="0">
                <a:latin typeface="Comic Sans MS"/>
                <a:cs typeface="Comic Sans MS"/>
              </a:rPr>
              <a:t> </a:t>
            </a:r>
            <a:r>
              <a:rPr sz="2100" b="1" dirty="0">
                <a:latin typeface="Comic Sans MS"/>
                <a:cs typeface="Comic Sans MS"/>
              </a:rPr>
              <a:t>ligands</a:t>
            </a:r>
            <a:r>
              <a:rPr sz="2100" b="1" spc="-45" dirty="0">
                <a:latin typeface="Comic Sans MS"/>
                <a:cs typeface="Comic Sans MS"/>
              </a:rPr>
              <a:t> </a:t>
            </a:r>
            <a:r>
              <a:rPr sz="2100" b="1" dirty="0">
                <a:latin typeface="Comic Sans MS"/>
                <a:cs typeface="Comic Sans MS"/>
              </a:rPr>
              <a:t>end</a:t>
            </a:r>
            <a:r>
              <a:rPr sz="2100" b="1" spc="-30" dirty="0">
                <a:latin typeface="Comic Sans MS"/>
                <a:cs typeface="Comic Sans MS"/>
              </a:rPr>
              <a:t> </a:t>
            </a:r>
            <a:r>
              <a:rPr sz="2100" b="1" dirty="0">
                <a:latin typeface="Comic Sans MS"/>
                <a:cs typeface="Comic Sans MS"/>
              </a:rPr>
              <a:t>with</a:t>
            </a:r>
            <a:r>
              <a:rPr sz="2100" b="1" spc="-35" dirty="0">
                <a:latin typeface="Comic Sans MS"/>
                <a:cs typeface="Comic Sans MS"/>
              </a:rPr>
              <a:t> </a:t>
            </a:r>
            <a:r>
              <a:rPr sz="2100" b="1" spc="-10" dirty="0">
                <a:latin typeface="Comic Sans MS"/>
                <a:cs typeface="Comic Sans MS"/>
              </a:rPr>
              <a:t>suffix</a:t>
            </a:r>
            <a:r>
              <a:rPr sz="2100" b="1" dirty="0">
                <a:latin typeface="Comic Sans MS"/>
                <a:cs typeface="Comic Sans MS"/>
              </a:rPr>
              <a:t>	</a:t>
            </a:r>
            <a:r>
              <a:rPr sz="2100" b="1" spc="-20" dirty="0">
                <a:latin typeface="Comic Sans MS"/>
                <a:cs typeface="Comic Sans MS"/>
              </a:rPr>
              <a:t>-</a:t>
            </a:r>
            <a:r>
              <a:rPr sz="2100" b="1" spc="-50" dirty="0">
                <a:latin typeface="Comic Sans MS"/>
                <a:cs typeface="Comic Sans MS"/>
              </a:rPr>
              <a:t>o</a:t>
            </a:r>
            <a:endParaRPr sz="2100">
              <a:latin typeface="Comic Sans MS"/>
              <a:cs typeface="Comic Sans MS"/>
            </a:endParaRPr>
          </a:p>
        </p:txBody>
      </p:sp>
      <p:graphicFrame>
        <p:nvGraphicFramePr>
          <p:cNvPr id="4" name="object 4"/>
          <p:cNvGraphicFramePr>
            <a:graphicFrameLocks noGrp="1"/>
          </p:cNvGraphicFramePr>
          <p:nvPr/>
        </p:nvGraphicFramePr>
        <p:xfrm>
          <a:off x="288290" y="5101595"/>
          <a:ext cx="3043555" cy="1139190"/>
        </p:xfrm>
        <a:graphic>
          <a:graphicData uri="http://schemas.openxmlformats.org/drawingml/2006/table">
            <a:tbl>
              <a:tblPr firstRow="1" bandRow="1">
                <a:tableStyleId>{2D5ABB26-0587-4C30-8999-92F81FD0307C}</a:tableStyleId>
              </a:tblPr>
              <a:tblGrid>
                <a:gridCol w="1045210">
                  <a:extLst>
                    <a:ext uri="{9D8B030D-6E8A-4147-A177-3AD203B41FA5}">
                      <a16:colId xmlns:a16="http://schemas.microsoft.com/office/drawing/2014/main" val="20000"/>
                    </a:ext>
                  </a:extLst>
                </a:gridCol>
                <a:gridCol w="1161415">
                  <a:extLst>
                    <a:ext uri="{9D8B030D-6E8A-4147-A177-3AD203B41FA5}">
                      <a16:colId xmlns:a16="http://schemas.microsoft.com/office/drawing/2014/main" val="20001"/>
                    </a:ext>
                  </a:extLst>
                </a:gridCol>
                <a:gridCol w="759460">
                  <a:extLst>
                    <a:ext uri="{9D8B030D-6E8A-4147-A177-3AD203B41FA5}">
                      <a16:colId xmlns:a16="http://schemas.microsoft.com/office/drawing/2014/main" val="20002"/>
                    </a:ext>
                  </a:extLst>
                </a:gridCol>
              </a:tblGrid>
              <a:tr h="377825">
                <a:tc>
                  <a:txBody>
                    <a:bodyPr/>
                    <a:lstStyle/>
                    <a:p>
                      <a:pPr marL="31750">
                        <a:lnSpc>
                          <a:spcPct val="100000"/>
                        </a:lnSpc>
                        <a:spcBef>
                          <a:spcPts val="215"/>
                        </a:spcBef>
                      </a:pPr>
                      <a:r>
                        <a:rPr sz="2100" b="1" spc="-10" dirty="0">
                          <a:latin typeface="Comic Sans MS"/>
                          <a:cs typeface="Comic Sans MS"/>
                        </a:rPr>
                        <a:t>Change</a:t>
                      </a:r>
                      <a:endParaRPr sz="2100">
                        <a:latin typeface="Comic Sans MS"/>
                        <a:cs typeface="Comic Sans MS"/>
                      </a:endParaRPr>
                    </a:p>
                  </a:txBody>
                  <a:tcPr marL="0" marR="0" marT="27305" marB="0"/>
                </a:tc>
                <a:tc>
                  <a:txBody>
                    <a:bodyPr/>
                    <a:lstStyle/>
                    <a:p>
                      <a:pPr marL="115570">
                        <a:lnSpc>
                          <a:spcPct val="100000"/>
                        </a:lnSpc>
                        <a:spcBef>
                          <a:spcPts val="215"/>
                        </a:spcBef>
                      </a:pPr>
                      <a:r>
                        <a:rPr sz="2100" b="1" spc="-20" dirty="0">
                          <a:latin typeface="Comic Sans MS"/>
                          <a:cs typeface="Comic Sans MS"/>
                        </a:rPr>
                        <a:t>-</a:t>
                      </a:r>
                      <a:r>
                        <a:rPr sz="2100" b="1" dirty="0">
                          <a:latin typeface="Comic Sans MS"/>
                          <a:cs typeface="Comic Sans MS"/>
                        </a:rPr>
                        <a:t>ide</a:t>
                      </a:r>
                      <a:r>
                        <a:rPr sz="2100" b="1" spc="-35" dirty="0">
                          <a:latin typeface="Comic Sans MS"/>
                          <a:cs typeface="Comic Sans MS"/>
                        </a:rPr>
                        <a:t> </a:t>
                      </a:r>
                      <a:r>
                        <a:rPr sz="2100" b="1" spc="-25" dirty="0">
                          <a:latin typeface="Comic Sans MS"/>
                          <a:cs typeface="Comic Sans MS"/>
                        </a:rPr>
                        <a:t>to</a:t>
                      </a:r>
                      <a:endParaRPr sz="2100">
                        <a:latin typeface="Comic Sans MS"/>
                        <a:cs typeface="Comic Sans MS"/>
                      </a:endParaRPr>
                    </a:p>
                  </a:txBody>
                  <a:tcPr marL="0" marR="0" marT="27305" marB="0"/>
                </a:tc>
                <a:tc>
                  <a:txBody>
                    <a:bodyPr/>
                    <a:lstStyle/>
                    <a:p>
                      <a:pPr marL="110489">
                        <a:lnSpc>
                          <a:spcPct val="100000"/>
                        </a:lnSpc>
                        <a:spcBef>
                          <a:spcPts val="215"/>
                        </a:spcBef>
                      </a:pPr>
                      <a:r>
                        <a:rPr sz="2100" b="1" spc="-20" dirty="0">
                          <a:latin typeface="Comic Sans MS"/>
                          <a:cs typeface="Comic Sans MS"/>
                        </a:rPr>
                        <a:t>-</a:t>
                      </a:r>
                      <a:r>
                        <a:rPr sz="2100" b="1" spc="-50" dirty="0">
                          <a:latin typeface="Comic Sans MS"/>
                          <a:cs typeface="Comic Sans MS"/>
                        </a:rPr>
                        <a:t>o</a:t>
                      </a:r>
                      <a:endParaRPr sz="2100">
                        <a:latin typeface="Comic Sans MS"/>
                        <a:cs typeface="Comic Sans MS"/>
                      </a:endParaRPr>
                    </a:p>
                  </a:txBody>
                  <a:tcPr marL="0" marR="0" marT="27305" marB="0"/>
                </a:tc>
                <a:extLst>
                  <a:ext uri="{0D108BD9-81ED-4DB2-BD59-A6C34878D82A}">
                    <a16:rowId xmlns:a16="http://schemas.microsoft.com/office/drawing/2014/main" val="10000"/>
                  </a:ext>
                </a:extLst>
              </a:tr>
              <a:tr h="383540">
                <a:tc>
                  <a:txBody>
                    <a:bodyPr/>
                    <a:lstStyle/>
                    <a:p>
                      <a:pPr marL="31750">
                        <a:lnSpc>
                          <a:spcPct val="100000"/>
                        </a:lnSpc>
                        <a:spcBef>
                          <a:spcPts val="265"/>
                        </a:spcBef>
                      </a:pPr>
                      <a:r>
                        <a:rPr sz="2100" b="1" spc="-10" dirty="0">
                          <a:latin typeface="Comic Sans MS"/>
                          <a:cs typeface="Comic Sans MS"/>
                        </a:rPr>
                        <a:t>Change</a:t>
                      </a:r>
                      <a:endParaRPr sz="2100">
                        <a:latin typeface="Comic Sans MS"/>
                        <a:cs typeface="Comic Sans MS"/>
                      </a:endParaRPr>
                    </a:p>
                  </a:txBody>
                  <a:tcPr marL="0" marR="0" marT="33655" marB="0"/>
                </a:tc>
                <a:tc>
                  <a:txBody>
                    <a:bodyPr/>
                    <a:lstStyle/>
                    <a:p>
                      <a:pPr marL="115570">
                        <a:lnSpc>
                          <a:spcPct val="100000"/>
                        </a:lnSpc>
                        <a:spcBef>
                          <a:spcPts val="265"/>
                        </a:spcBef>
                      </a:pPr>
                      <a:r>
                        <a:rPr sz="2100" b="1" spc="-20" dirty="0">
                          <a:latin typeface="Comic Sans MS"/>
                          <a:cs typeface="Comic Sans MS"/>
                        </a:rPr>
                        <a:t>-</a:t>
                      </a:r>
                      <a:r>
                        <a:rPr sz="2100" b="1" dirty="0">
                          <a:latin typeface="Comic Sans MS"/>
                          <a:cs typeface="Comic Sans MS"/>
                        </a:rPr>
                        <a:t>ite</a:t>
                      </a:r>
                      <a:r>
                        <a:rPr sz="2100" b="1" spc="-5" dirty="0">
                          <a:latin typeface="Comic Sans MS"/>
                          <a:cs typeface="Comic Sans MS"/>
                        </a:rPr>
                        <a:t> </a:t>
                      </a:r>
                      <a:r>
                        <a:rPr sz="2100" b="1" spc="-35" dirty="0">
                          <a:latin typeface="Comic Sans MS"/>
                          <a:cs typeface="Comic Sans MS"/>
                        </a:rPr>
                        <a:t>to</a:t>
                      </a:r>
                      <a:endParaRPr sz="2100">
                        <a:latin typeface="Comic Sans MS"/>
                        <a:cs typeface="Comic Sans MS"/>
                      </a:endParaRPr>
                    </a:p>
                  </a:txBody>
                  <a:tcPr marL="0" marR="0" marT="33655" marB="0"/>
                </a:tc>
                <a:tc>
                  <a:txBody>
                    <a:bodyPr/>
                    <a:lstStyle/>
                    <a:p>
                      <a:pPr marL="78740">
                        <a:lnSpc>
                          <a:spcPct val="100000"/>
                        </a:lnSpc>
                        <a:spcBef>
                          <a:spcPts val="265"/>
                        </a:spcBef>
                      </a:pPr>
                      <a:r>
                        <a:rPr sz="2100" b="1" spc="-20" dirty="0">
                          <a:latin typeface="Comic Sans MS"/>
                          <a:cs typeface="Comic Sans MS"/>
                        </a:rPr>
                        <a:t>-</a:t>
                      </a:r>
                      <a:r>
                        <a:rPr sz="2100" b="1" spc="-25" dirty="0">
                          <a:latin typeface="Comic Sans MS"/>
                          <a:cs typeface="Comic Sans MS"/>
                        </a:rPr>
                        <a:t>ito</a:t>
                      </a:r>
                      <a:endParaRPr sz="2100">
                        <a:latin typeface="Comic Sans MS"/>
                        <a:cs typeface="Comic Sans MS"/>
                      </a:endParaRPr>
                    </a:p>
                  </a:txBody>
                  <a:tcPr marL="0" marR="0" marT="33655" marB="0"/>
                </a:tc>
                <a:extLst>
                  <a:ext uri="{0D108BD9-81ED-4DB2-BD59-A6C34878D82A}">
                    <a16:rowId xmlns:a16="http://schemas.microsoft.com/office/drawing/2014/main" val="10001"/>
                  </a:ext>
                </a:extLst>
              </a:tr>
              <a:tr h="377825">
                <a:tc>
                  <a:txBody>
                    <a:bodyPr/>
                    <a:lstStyle/>
                    <a:p>
                      <a:pPr marL="31750">
                        <a:lnSpc>
                          <a:spcPct val="100000"/>
                        </a:lnSpc>
                        <a:spcBef>
                          <a:spcPts val="260"/>
                        </a:spcBef>
                      </a:pPr>
                      <a:r>
                        <a:rPr sz="2100" b="1" spc="-10" dirty="0">
                          <a:latin typeface="Comic Sans MS"/>
                          <a:cs typeface="Comic Sans MS"/>
                        </a:rPr>
                        <a:t>Change</a:t>
                      </a:r>
                      <a:endParaRPr sz="2100">
                        <a:latin typeface="Comic Sans MS"/>
                        <a:cs typeface="Comic Sans MS"/>
                      </a:endParaRPr>
                    </a:p>
                  </a:txBody>
                  <a:tcPr marL="0" marR="0" marT="33020" marB="0"/>
                </a:tc>
                <a:tc>
                  <a:txBody>
                    <a:bodyPr/>
                    <a:lstStyle/>
                    <a:p>
                      <a:pPr marL="115570">
                        <a:lnSpc>
                          <a:spcPct val="100000"/>
                        </a:lnSpc>
                        <a:spcBef>
                          <a:spcPts val="260"/>
                        </a:spcBef>
                      </a:pPr>
                      <a:r>
                        <a:rPr sz="2100" b="1" spc="-20" dirty="0">
                          <a:latin typeface="Comic Sans MS"/>
                          <a:cs typeface="Comic Sans MS"/>
                        </a:rPr>
                        <a:t>-</a:t>
                      </a:r>
                      <a:r>
                        <a:rPr sz="2100" b="1" dirty="0">
                          <a:latin typeface="Comic Sans MS"/>
                          <a:cs typeface="Comic Sans MS"/>
                        </a:rPr>
                        <a:t>ate</a:t>
                      </a:r>
                      <a:r>
                        <a:rPr sz="2100" b="1" spc="-20" dirty="0">
                          <a:latin typeface="Comic Sans MS"/>
                          <a:cs typeface="Comic Sans MS"/>
                        </a:rPr>
                        <a:t> </a:t>
                      </a:r>
                      <a:r>
                        <a:rPr sz="2100" b="1" spc="-35" dirty="0">
                          <a:latin typeface="Comic Sans MS"/>
                          <a:cs typeface="Comic Sans MS"/>
                        </a:rPr>
                        <a:t>to</a:t>
                      </a:r>
                      <a:endParaRPr sz="2100">
                        <a:latin typeface="Comic Sans MS"/>
                        <a:cs typeface="Comic Sans MS"/>
                      </a:endParaRPr>
                    </a:p>
                  </a:txBody>
                  <a:tcPr marL="0" marR="0" marT="33020" marB="0"/>
                </a:tc>
                <a:tc>
                  <a:txBody>
                    <a:bodyPr/>
                    <a:lstStyle/>
                    <a:p>
                      <a:pPr marL="151765">
                        <a:lnSpc>
                          <a:spcPct val="100000"/>
                        </a:lnSpc>
                        <a:spcBef>
                          <a:spcPts val="260"/>
                        </a:spcBef>
                      </a:pPr>
                      <a:r>
                        <a:rPr sz="2100" b="1" spc="-20" dirty="0">
                          <a:latin typeface="Comic Sans MS"/>
                          <a:cs typeface="Comic Sans MS"/>
                        </a:rPr>
                        <a:t>-</a:t>
                      </a:r>
                      <a:r>
                        <a:rPr sz="2100" b="1" spc="-25" dirty="0">
                          <a:latin typeface="Comic Sans MS"/>
                          <a:cs typeface="Comic Sans MS"/>
                        </a:rPr>
                        <a:t>ato</a:t>
                      </a:r>
                      <a:endParaRPr sz="2100">
                        <a:latin typeface="Comic Sans MS"/>
                        <a:cs typeface="Comic Sans MS"/>
                      </a:endParaRPr>
                    </a:p>
                  </a:txBody>
                  <a:tcPr marL="0" marR="0" marT="33020" marB="0"/>
                </a:tc>
                <a:extLst>
                  <a:ext uri="{0D108BD9-81ED-4DB2-BD59-A6C34878D82A}">
                    <a16:rowId xmlns:a16="http://schemas.microsoft.com/office/drawing/2014/main" val="10002"/>
                  </a:ext>
                </a:extLst>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12700">
              <a:lnSpc>
                <a:spcPts val="1430"/>
              </a:lnSpc>
            </a:pPr>
            <a:r>
              <a:rPr spc="-25" dirty="0"/>
              <a:t>49</a:t>
            </a:r>
          </a:p>
        </p:txBody>
      </p:sp>
      <p:sp>
        <p:nvSpPr>
          <p:cNvPr id="2" name="object 2"/>
          <p:cNvSpPr txBox="1"/>
          <p:nvPr/>
        </p:nvSpPr>
        <p:spPr>
          <a:xfrm>
            <a:off x="167639" y="863853"/>
            <a:ext cx="8510905" cy="4781550"/>
          </a:xfrm>
          <a:prstGeom prst="rect">
            <a:avLst/>
          </a:prstGeom>
        </p:spPr>
        <p:txBody>
          <a:bodyPr vert="horz" wrap="square" lIns="0" tIns="12700" rIns="0" bIns="0" rtlCol="0">
            <a:spAutoFit/>
          </a:bodyPr>
          <a:lstStyle/>
          <a:p>
            <a:pPr marL="76200" marR="1162685" indent="342265">
              <a:lnSpc>
                <a:spcPct val="100000"/>
              </a:lnSpc>
              <a:spcBef>
                <a:spcPts val="100"/>
              </a:spcBef>
              <a:buFont typeface="Wingdings"/>
              <a:buChar char=""/>
              <a:tabLst>
                <a:tab pos="418465" algn="l"/>
              </a:tabLst>
            </a:pPr>
            <a:r>
              <a:rPr sz="2400" b="1" dirty="0">
                <a:latin typeface="Arial"/>
                <a:cs typeface="Arial"/>
              </a:rPr>
              <a:t>Neutral</a:t>
            </a:r>
            <a:r>
              <a:rPr sz="2400" b="1" spc="-25" dirty="0">
                <a:latin typeface="Arial"/>
                <a:cs typeface="Arial"/>
              </a:rPr>
              <a:t> </a:t>
            </a:r>
            <a:r>
              <a:rPr sz="2400" b="1" dirty="0">
                <a:latin typeface="Arial"/>
                <a:cs typeface="Arial"/>
              </a:rPr>
              <a:t>ligands</a:t>
            </a:r>
            <a:r>
              <a:rPr sz="2400" b="1" spc="-45" dirty="0">
                <a:latin typeface="Arial"/>
                <a:cs typeface="Arial"/>
              </a:rPr>
              <a:t> </a:t>
            </a:r>
            <a:r>
              <a:rPr sz="2400" b="1" dirty="0">
                <a:latin typeface="Arial"/>
                <a:cs typeface="Arial"/>
              </a:rPr>
              <a:t>referred</a:t>
            </a:r>
            <a:r>
              <a:rPr sz="2400" b="1" spc="-20" dirty="0">
                <a:latin typeface="Arial"/>
                <a:cs typeface="Arial"/>
              </a:rPr>
              <a:t> </a:t>
            </a:r>
            <a:r>
              <a:rPr sz="2400" b="1" dirty="0">
                <a:latin typeface="Arial"/>
                <a:cs typeface="Arial"/>
              </a:rPr>
              <a:t>to</a:t>
            </a:r>
            <a:r>
              <a:rPr sz="2400" b="1" spc="-30" dirty="0">
                <a:latin typeface="Arial"/>
                <a:cs typeface="Arial"/>
              </a:rPr>
              <a:t> </a:t>
            </a:r>
            <a:r>
              <a:rPr sz="2400" b="1" dirty="0">
                <a:latin typeface="Arial"/>
                <a:cs typeface="Arial"/>
              </a:rPr>
              <a:t>by</a:t>
            </a:r>
            <a:r>
              <a:rPr sz="2400" b="1" spc="-25" dirty="0">
                <a:latin typeface="Arial"/>
                <a:cs typeface="Arial"/>
              </a:rPr>
              <a:t> </a:t>
            </a:r>
            <a:r>
              <a:rPr sz="2400" b="1" dirty="0">
                <a:latin typeface="Arial"/>
                <a:cs typeface="Arial"/>
              </a:rPr>
              <a:t>their</a:t>
            </a:r>
            <a:r>
              <a:rPr sz="2400" b="1" spc="-35" dirty="0">
                <a:latin typeface="Arial"/>
                <a:cs typeface="Arial"/>
              </a:rPr>
              <a:t> </a:t>
            </a:r>
            <a:r>
              <a:rPr sz="2400" b="1" dirty="0">
                <a:latin typeface="Arial"/>
                <a:cs typeface="Arial"/>
              </a:rPr>
              <a:t>usual</a:t>
            </a:r>
            <a:r>
              <a:rPr sz="2400" b="1" spc="-20" dirty="0">
                <a:latin typeface="Arial"/>
                <a:cs typeface="Arial"/>
              </a:rPr>
              <a:t> </a:t>
            </a:r>
            <a:r>
              <a:rPr sz="2400" b="1" spc="-10" dirty="0">
                <a:latin typeface="Arial"/>
                <a:cs typeface="Arial"/>
              </a:rPr>
              <a:t>names </a:t>
            </a:r>
            <a:r>
              <a:rPr sz="2400" b="1" dirty="0">
                <a:latin typeface="Arial"/>
                <a:cs typeface="Arial"/>
              </a:rPr>
              <a:t>Example:</a:t>
            </a:r>
            <a:r>
              <a:rPr sz="2400" b="1" spc="-114" dirty="0">
                <a:latin typeface="Arial"/>
                <a:cs typeface="Arial"/>
              </a:rPr>
              <a:t> </a:t>
            </a:r>
            <a:r>
              <a:rPr sz="2400" b="1" spc="-10" dirty="0">
                <a:latin typeface="Arial"/>
                <a:cs typeface="Arial"/>
              </a:rPr>
              <a:t>ethylenediamine</a:t>
            </a:r>
            <a:endParaRPr sz="2400">
              <a:latin typeface="Arial"/>
              <a:cs typeface="Arial"/>
            </a:endParaRPr>
          </a:p>
          <a:p>
            <a:pPr>
              <a:lnSpc>
                <a:spcPct val="100000"/>
              </a:lnSpc>
              <a:spcBef>
                <a:spcPts val="120"/>
              </a:spcBef>
              <a:buFont typeface="Wingdings"/>
              <a:buChar char=""/>
            </a:pPr>
            <a:endParaRPr sz="2400">
              <a:latin typeface="Arial"/>
              <a:cs typeface="Arial"/>
            </a:endParaRPr>
          </a:p>
          <a:p>
            <a:pPr marL="76200">
              <a:lnSpc>
                <a:spcPct val="100000"/>
              </a:lnSpc>
            </a:pPr>
            <a:r>
              <a:rPr sz="2400" b="1" spc="-10" dirty="0">
                <a:latin typeface="Arial"/>
                <a:cs typeface="Arial"/>
              </a:rPr>
              <a:t>Exceptions</a:t>
            </a:r>
            <a:endParaRPr sz="2400">
              <a:latin typeface="Arial"/>
              <a:cs typeface="Arial"/>
            </a:endParaRPr>
          </a:p>
          <a:p>
            <a:pPr marL="76200" marR="4815205">
              <a:lnSpc>
                <a:spcPct val="100000"/>
              </a:lnSpc>
            </a:pPr>
            <a:r>
              <a:rPr sz="2400" b="1" spc="-25" dirty="0">
                <a:latin typeface="Arial"/>
                <a:cs typeface="Arial"/>
              </a:rPr>
              <a:t>Water,</a:t>
            </a:r>
            <a:r>
              <a:rPr sz="2400" b="1" spc="-60" dirty="0">
                <a:latin typeface="Arial"/>
                <a:cs typeface="Arial"/>
              </a:rPr>
              <a:t> </a:t>
            </a:r>
            <a:r>
              <a:rPr sz="2400" b="1" dirty="0">
                <a:latin typeface="Arial"/>
                <a:cs typeface="Arial"/>
              </a:rPr>
              <a:t>H</a:t>
            </a:r>
            <a:r>
              <a:rPr sz="2400" b="1" baseline="-20833" dirty="0">
                <a:latin typeface="Arial"/>
                <a:cs typeface="Arial"/>
              </a:rPr>
              <a:t>2</a:t>
            </a:r>
            <a:r>
              <a:rPr sz="2400" b="1" dirty="0">
                <a:latin typeface="Arial"/>
                <a:cs typeface="Arial"/>
              </a:rPr>
              <a:t>O</a:t>
            </a:r>
            <a:r>
              <a:rPr sz="2400" b="1" spc="-45" dirty="0">
                <a:latin typeface="Arial"/>
                <a:cs typeface="Arial"/>
              </a:rPr>
              <a:t> </a:t>
            </a:r>
            <a:r>
              <a:rPr sz="2400" b="1" dirty="0">
                <a:latin typeface="Arial"/>
                <a:cs typeface="Arial"/>
              </a:rPr>
              <a:t>=</a:t>
            </a:r>
            <a:r>
              <a:rPr sz="2400" b="1" spc="-55" dirty="0">
                <a:latin typeface="Arial"/>
                <a:cs typeface="Arial"/>
              </a:rPr>
              <a:t> </a:t>
            </a:r>
            <a:r>
              <a:rPr sz="2400" b="1" spc="-20" dirty="0">
                <a:latin typeface="Arial"/>
                <a:cs typeface="Arial"/>
              </a:rPr>
              <a:t>aqua </a:t>
            </a:r>
            <a:r>
              <a:rPr sz="2400" b="1" dirty="0">
                <a:latin typeface="Arial"/>
                <a:cs typeface="Arial"/>
              </a:rPr>
              <a:t>Ammonia,</a:t>
            </a:r>
            <a:r>
              <a:rPr sz="2400" b="1" spc="-20" dirty="0">
                <a:latin typeface="Arial"/>
                <a:cs typeface="Arial"/>
              </a:rPr>
              <a:t> </a:t>
            </a:r>
            <a:r>
              <a:rPr sz="2400" b="1" dirty="0">
                <a:latin typeface="Arial"/>
                <a:cs typeface="Arial"/>
              </a:rPr>
              <a:t>NH</a:t>
            </a:r>
            <a:r>
              <a:rPr sz="2400" b="1" baseline="-20833" dirty="0">
                <a:latin typeface="Arial"/>
                <a:cs typeface="Arial"/>
              </a:rPr>
              <a:t>3</a:t>
            </a:r>
            <a:r>
              <a:rPr sz="2400" b="1" spc="345" baseline="-20833" dirty="0">
                <a:latin typeface="Arial"/>
                <a:cs typeface="Arial"/>
              </a:rPr>
              <a:t> </a:t>
            </a:r>
            <a:r>
              <a:rPr sz="2400" b="1" dirty="0">
                <a:latin typeface="Arial"/>
                <a:cs typeface="Arial"/>
              </a:rPr>
              <a:t>=</a:t>
            </a:r>
            <a:r>
              <a:rPr sz="2400" b="1" spc="-15" dirty="0">
                <a:latin typeface="Arial"/>
                <a:cs typeface="Arial"/>
              </a:rPr>
              <a:t> </a:t>
            </a:r>
            <a:r>
              <a:rPr sz="2400" b="1" spc="-10" dirty="0">
                <a:latin typeface="Arial"/>
                <a:cs typeface="Arial"/>
              </a:rPr>
              <a:t>ammine</a:t>
            </a:r>
            <a:endParaRPr sz="2400">
              <a:latin typeface="Arial"/>
              <a:cs typeface="Arial"/>
            </a:endParaRPr>
          </a:p>
          <a:p>
            <a:pPr marL="76200">
              <a:lnSpc>
                <a:spcPct val="100000"/>
              </a:lnSpc>
            </a:pPr>
            <a:r>
              <a:rPr sz="2400" b="1" dirty="0">
                <a:latin typeface="Arial"/>
                <a:cs typeface="Arial"/>
              </a:rPr>
              <a:t>Carbon</a:t>
            </a:r>
            <a:r>
              <a:rPr sz="2400" b="1" spc="-15" dirty="0">
                <a:latin typeface="Arial"/>
                <a:cs typeface="Arial"/>
              </a:rPr>
              <a:t> </a:t>
            </a:r>
            <a:r>
              <a:rPr sz="2400" b="1" dirty="0">
                <a:latin typeface="Arial"/>
                <a:cs typeface="Arial"/>
              </a:rPr>
              <a:t>monoxide,</a:t>
            </a:r>
            <a:r>
              <a:rPr sz="2400" b="1" spc="-35" dirty="0">
                <a:latin typeface="Arial"/>
                <a:cs typeface="Arial"/>
              </a:rPr>
              <a:t> </a:t>
            </a:r>
            <a:r>
              <a:rPr sz="2400" b="1" dirty="0">
                <a:latin typeface="Arial"/>
                <a:cs typeface="Arial"/>
              </a:rPr>
              <a:t>CO</a:t>
            </a:r>
            <a:r>
              <a:rPr sz="2400" b="1" spc="-10" dirty="0">
                <a:latin typeface="Arial"/>
                <a:cs typeface="Arial"/>
              </a:rPr>
              <a:t> </a:t>
            </a:r>
            <a:r>
              <a:rPr sz="2400" b="1" dirty="0">
                <a:latin typeface="Arial"/>
                <a:cs typeface="Arial"/>
              </a:rPr>
              <a:t>=</a:t>
            </a:r>
            <a:r>
              <a:rPr sz="2400" b="1" spc="-25" dirty="0">
                <a:latin typeface="Arial"/>
                <a:cs typeface="Arial"/>
              </a:rPr>
              <a:t> </a:t>
            </a:r>
            <a:r>
              <a:rPr sz="2400" b="1" spc="-10" dirty="0">
                <a:latin typeface="Arial"/>
                <a:cs typeface="Arial"/>
              </a:rPr>
              <a:t>carbonyl</a:t>
            </a:r>
            <a:endParaRPr sz="2400">
              <a:latin typeface="Arial"/>
              <a:cs typeface="Arial"/>
            </a:endParaRPr>
          </a:p>
          <a:p>
            <a:pPr>
              <a:lnSpc>
                <a:spcPct val="100000"/>
              </a:lnSpc>
              <a:spcBef>
                <a:spcPts val="125"/>
              </a:spcBef>
            </a:pPr>
            <a:endParaRPr sz="2400">
              <a:latin typeface="Arial"/>
              <a:cs typeface="Arial"/>
            </a:endParaRPr>
          </a:p>
          <a:p>
            <a:pPr marL="419100" marR="30480" indent="-342900">
              <a:lnSpc>
                <a:spcPct val="100000"/>
              </a:lnSpc>
              <a:buFont typeface="Wingdings"/>
              <a:buChar char=""/>
              <a:tabLst>
                <a:tab pos="419100" algn="l"/>
              </a:tabLst>
            </a:pPr>
            <a:r>
              <a:rPr sz="2400" b="1" dirty="0">
                <a:latin typeface="Arial"/>
                <a:cs typeface="Arial"/>
              </a:rPr>
              <a:t>Number</a:t>
            </a:r>
            <a:r>
              <a:rPr sz="2400" b="1" spc="-25" dirty="0">
                <a:latin typeface="Arial"/>
                <a:cs typeface="Arial"/>
              </a:rPr>
              <a:t> </a:t>
            </a:r>
            <a:r>
              <a:rPr sz="2400" b="1" dirty="0">
                <a:latin typeface="Arial"/>
                <a:cs typeface="Arial"/>
              </a:rPr>
              <a:t>of</a:t>
            </a:r>
            <a:r>
              <a:rPr sz="2400" b="1" spc="-25" dirty="0">
                <a:latin typeface="Arial"/>
                <a:cs typeface="Arial"/>
              </a:rPr>
              <a:t> </a:t>
            </a:r>
            <a:r>
              <a:rPr sz="2400" b="1" dirty="0">
                <a:latin typeface="Arial"/>
                <a:cs typeface="Arial"/>
              </a:rPr>
              <a:t>each</a:t>
            </a:r>
            <a:r>
              <a:rPr sz="2400" b="1" spc="-15" dirty="0">
                <a:latin typeface="Arial"/>
                <a:cs typeface="Arial"/>
              </a:rPr>
              <a:t> </a:t>
            </a:r>
            <a:r>
              <a:rPr sz="2400" b="1" dirty="0">
                <a:latin typeface="Arial"/>
                <a:cs typeface="Arial"/>
              </a:rPr>
              <a:t>type</a:t>
            </a:r>
            <a:r>
              <a:rPr sz="2400" b="1" spc="-20" dirty="0">
                <a:latin typeface="Arial"/>
                <a:cs typeface="Arial"/>
              </a:rPr>
              <a:t> </a:t>
            </a:r>
            <a:r>
              <a:rPr sz="2400" b="1" dirty="0">
                <a:latin typeface="Arial"/>
                <a:cs typeface="Arial"/>
              </a:rPr>
              <a:t>of</a:t>
            </a:r>
            <a:r>
              <a:rPr sz="2400" b="1" spc="-20" dirty="0">
                <a:latin typeface="Arial"/>
                <a:cs typeface="Arial"/>
              </a:rPr>
              <a:t> </a:t>
            </a:r>
            <a:r>
              <a:rPr sz="2400" b="1" dirty="0">
                <a:latin typeface="Arial"/>
                <a:cs typeface="Arial"/>
              </a:rPr>
              <a:t>ligand</a:t>
            </a:r>
            <a:r>
              <a:rPr sz="2400" b="1" spc="-50" dirty="0">
                <a:latin typeface="Arial"/>
                <a:cs typeface="Arial"/>
              </a:rPr>
              <a:t> </a:t>
            </a:r>
            <a:r>
              <a:rPr sz="2400" b="1" dirty="0">
                <a:latin typeface="Arial"/>
                <a:cs typeface="Arial"/>
              </a:rPr>
              <a:t>in</a:t>
            </a:r>
            <a:r>
              <a:rPr sz="2400" b="1" spc="-40" dirty="0">
                <a:latin typeface="Arial"/>
                <a:cs typeface="Arial"/>
              </a:rPr>
              <a:t> </a:t>
            </a:r>
            <a:r>
              <a:rPr sz="2400" b="1" dirty="0">
                <a:latin typeface="Arial"/>
                <a:cs typeface="Arial"/>
              </a:rPr>
              <a:t>a</a:t>
            </a:r>
            <a:r>
              <a:rPr sz="2400" b="1" spc="-25" dirty="0">
                <a:latin typeface="Arial"/>
                <a:cs typeface="Arial"/>
              </a:rPr>
              <a:t> </a:t>
            </a:r>
            <a:r>
              <a:rPr sz="2400" b="1" dirty="0">
                <a:latin typeface="Arial"/>
                <a:cs typeface="Arial"/>
              </a:rPr>
              <a:t>complex</a:t>
            </a:r>
            <a:r>
              <a:rPr sz="2400" b="1" spc="-30" dirty="0">
                <a:latin typeface="Arial"/>
                <a:cs typeface="Arial"/>
              </a:rPr>
              <a:t> </a:t>
            </a:r>
            <a:r>
              <a:rPr sz="2400" b="1" dirty="0">
                <a:latin typeface="Arial"/>
                <a:cs typeface="Arial"/>
              </a:rPr>
              <a:t>is</a:t>
            </a:r>
            <a:r>
              <a:rPr sz="2400" b="1" spc="-25" dirty="0">
                <a:latin typeface="Arial"/>
                <a:cs typeface="Arial"/>
              </a:rPr>
              <a:t> </a:t>
            </a:r>
            <a:r>
              <a:rPr sz="2400" b="1" spc="-10" dirty="0">
                <a:latin typeface="Arial"/>
                <a:cs typeface="Arial"/>
              </a:rPr>
              <a:t>indicated </a:t>
            </a:r>
            <a:r>
              <a:rPr sz="2400" b="1" dirty="0">
                <a:latin typeface="Arial"/>
                <a:cs typeface="Arial"/>
              </a:rPr>
              <a:t>by prefix di-.2,</a:t>
            </a:r>
            <a:r>
              <a:rPr sz="2400" b="1" spc="-30" dirty="0">
                <a:latin typeface="Arial"/>
                <a:cs typeface="Arial"/>
              </a:rPr>
              <a:t> </a:t>
            </a:r>
            <a:r>
              <a:rPr sz="2400" b="1" spc="-10" dirty="0">
                <a:latin typeface="Arial"/>
                <a:cs typeface="Arial"/>
              </a:rPr>
              <a:t>tri-</a:t>
            </a:r>
            <a:r>
              <a:rPr sz="2400" b="1" dirty="0">
                <a:latin typeface="Arial"/>
                <a:cs typeface="Arial"/>
              </a:rPr>
              <a:t>.</a:t>
            </a:r>
            <a:r>
              <a:rPr sz="2400" b="1" spc="-25" dirty="0">
                <a:latin typeface="Arial"/>
                <a:cs typeface="Arial"/>
              </a:rPr>
              <a:t> </a:t>
            </a:r>
            <a:r>
              <a:rPr sz="2400" b="1" dirty="0">
                <a:latin typeface="Arial"/>
                <a:cs typeface="Arial"/>
              </a:rPr>
              <a:t>3,</a:t>
            </a:r>
            <a:r>
              <a:rPr sz="2400" b="1" spc="10" dirty="0">
                <a:latin typeface="Arial"/>
                <a:cs typeface="Arial"/>
              </a:rPr>
              <a:t> </a:t>
            </a:r>
            <a:r>
              <a:rPr sz="2400" b="1" spc="-20" dirty="0">
                <a:latin typeface="Arial"/>
                <a:cs typeface="Arial"/>
              </a:rPr>
              <a:t>tetra-</a:t>
            </a:r>
            <a:r>
              <a:rPr sz="2400" b="1" dirty="0">
                <a:latin typeface="Arial"/>
                <a:cs typeface="Arial"/>
              </a:rPr>
              <a:t>.</a:t>
            </a:r>
            <a:r>
              <a:rPr sz="2400" b="1" spc="5" dirty="0">
                <a:latin typeface="Arial"/>
                <a:cs typeface="Arial"/>
              </a:rPr>
              <a:t> </a:t>
            </a:r>
            <a:r>
              <a:rPr sz="2400" b="1" dirty="0">
                <a:latin typeface="Arial"/>
                <a:cs typeface="Arial"/>
              </a:rPr>
              <a:t>4,</a:t>
            </a:r>
            <a:r>
              <a:rPr sz="2400" b="1" spc="10" dirty="0">
                <a:latin typeface="Arial"/>
                <a:cs typeface="Arial"/>
              </a:rPr>
              <a:t> </a:t>
            </a:r>
            <a:r>
              <a:rPr sz="2400" b="1" spc="-10" dirty="0">
                <a:latin typeface="Arial"/>
                <a:cs typeface="Arial"/>
              </a:rPr>
              <a:t>penta-</a:t>
            </a:r>
            <a:r>
              <a:rPr sz="2400" b="1" spc="-25" dirty="0">
                <a:latin typeface="Arial"/>
                <a:cs typeface="Arial"/>
              </a:rPr>
              <a:t>.5,</a:t>
            </a:r>
            <a:endParaRPr sz="2400">
              <a:latin typeface="Arial"/>
              <a:cs typeface="Arial"/>
            </a:endParaRPr>
          </a:p>
          <a:p>
            <a:pPr>
              <a:lnSpc>
                <a:spcPct val="100000"/>
              </a:lnSpc>
              <a:spcBef>
                <a:spcPts val="120"/>
              </a:spcBef>
              <a:buFont typeface="Wingdings"/>
              <a:buChar char=""/>
            </a:pPr>
            <a:endParaRPr sz="2400">
              <a:latin typeface="Arial"/>
              <a:cs typeface="Arial"/>
            </a:endParaRPr>
          </a:p>
          <a:p>
            <a:pPr marL="418465" indent="-342265">
              <a:lnSpc>
                <a:spcPct val="100000"/>
              </a:lnSpc>
              <a:buFont typeface="Wingdings"/>
              <a:buChar char=""/>
              <a:tabLst>
                <a:tab pos="418465" algn="l"/>
                <a:tab pos="3107690" algn="l"/>
              </a:tabLst>
            </a:pPr>
            <a:r>
              <a:rPr sz="2400" b="1" dirty="0">
                <a:latin typeface="Arial"/>
                <a:cs typeface="Arial"/>
              </a:rPr>
              <a:t>If</a:t>
            </a:r>
            <a:r>
              <a:rPr sz="2400" b="1" spc="-30" dirty="0">
                <a:latin typeface="Arial"/>
                <a:cs typeface="Arial"/>
              </a:rPr>
              <a:t> </a:t>
            </a:r>
            <a:r>
              <a:rPr sz="2400" b="1" dirty="0">
                <a:latin typeface="Arial"/>
                <a:cs typeface="Arial"/>
              </a:rPr>
              <a:t>the</a:t>
            </a:r>
            <a:r>
              <a:rPr sz="2400" b="1" spc="-25" dirty="0">
                <a:latin typeface="Arial"/>
                <a:cs typeface="Arial"/>
              </a:rPr>
              <a:t> </a:t>
            </a:r>
            <a:r>
              <a:rPr sz="2400" b="1" dirty="0">
                <a:latin typeface="Arial"/>
                <a:cs typeface="Arial"/>
              </a:rPr>
              <a:t>name</a:t>
            </a:r>
            <a:r>
              <a:rPr sz="2400" b="1" spc="-10" dirty="0">
                <a:latin typeface="Arial"/>
                <a:cs typeface="Arial"/>
              </a:rPr>
              <a:t> </a:t>
            </a:r>
            <a:r>
              <a:rPr sz="2400" b="1" dirty="0">
                <a:latin typeface="Arial"/>
                <a:cs typeface="Arial"/>
              </a:rPr>
              <a:t>of</a:t>
            </a:r>
            <a:r>
              <a:rPr sz="2400" b="1" spc="-10" dirty="0">
                <a:latin typeface="Arial"/>
                <a:cs typeface="Arial"/>
              </a:rPr>
              <a:t> </a:t>
            </a:r>
            <a:r>
              <a:rPr sz="2400" b="1" spc="-25" dirty="0">
                <a:latin typeface="Arial"/>
                <a:cs typeface="Arial"/>
              </a:rPr>
              <a:t>the</a:t>
            </a:r>
            <a:r>
              <a:rPr sz="2400" b="1" dirty="0">
                <a:latin typeface="Arial"/>
                <a:cs typeface="Arial"/>
              </a:rPr>
              <a:t>	ligand</a:t>
            </a:r>
            <a:r>
              <a:rPr sz="2400" b="1" spc="-50" dirty="0">
                <a:latin typeface="Arial"/>
                <a:cs typeface="Arial"/>
              </a:rPr>
              <a:t> </a:t>
            </a:r>
            <a:r>
              <a:rPr sz="2400" b="1" dirty="0">
                <a:latin typeface="Arial"/>
                <a:cs typeface="Arial"/>
              </a:rPr>
              <a:t>begins</a:t>
            </a:r>
            <a:r>
              <a:rPr sz="2400" b="1" spc="-20" dirty="0">
                <a:latin typeface="Arial"/>
                <a:cs typeface="Arial"/>
              </a:rPr>
              <a:t> </a:t>
            </a:r>
            <a:r>
              <a:rPr sz="2400" b="1" dirty="0">
                <a:latin typeface="Arial"/>
                <a:cs typeface="Arial"/>
              </a:rPr>
              <a:t>with/</a:t>
            </a:r>
            <a:r>
              <a:rPr sz="2400" b="1" spc="-45" dirty="0">
                <a:latin typeface="Arial"/>
                <a:cs typeface="Arial"/>
              </a:rPr>
              <a:t> </a:t>
            </a:r>
            <a:r>
              <a:rPr sz="2400" b="1" dirty="0">
                <a:latin typeface="Arial"/>
                <a:cs typeface="Arial"/>
              </a:rPr>
              <a:t>contains</a:t>
            </a:r>
            <a:r>
              <a:rPr sz="2400" b="1" spc="-25" dirty="0">
                <a:latin typeface="Arial"/>
                <a:cs typeface="Arial"/>
              </a:rPr>
              <a:t> </a:t>
            </a:r>
            <a:r>
              <a:rPr sz="2400" b="1" dirty="0">
                <a:latin typeface="Arial"/>
                <a:cs typeface="Arial"/>
              </a:rPr>
              <a:t>a</a:t>
            </a:r>
            <a:r>
              <a:rPr sz="2400" b="1" spc="-20" dirty="0">
                <a:latin typeface="Arial"/>
                <a:cs typeface="Arial"/>
              </a:rPr>
              <a:t> </a:t>
            </a:r>
            <a:r>
              <a:rPr sz="2400" b="1" spc="-10" dirty="0">
                <a:latin typeface="Arial"/>
                <a:cs typeface="Arial"/>
              </a:rPr>
              <a:t>prefix,</a:t>
            </a:r>
            <a:endParaRPr sz="2400">
              <a:latin typeface="Arial"/>
              <a:cs typeface="Arial"/>
            </a:endParaRPr>
          </a:p>
          <a:p>
            <a:pPr marL="76200">
              <a:lnSpc>
                <a:spcPct val="100000"/>
              </a:lnSpc>
            </a:pPr>
            <a:r>
              <a:rPr sz="2400" b="1" spc="-10" dirty="0">
                <a:latin typeface="Arial"/>
                <a:cs typeface="Arial"/>
              </a:rPr>
              <a:t>bis-</a:t>
            </a:r>
            <a:r>
              <a:rPr sz="2400" b="1" dirty="0">
                <a:latin typeface="Arial"/>
                <a:cs typeface="Arial"/>
              </a:rPr>
              <a:t>.2,</a:t>
            </a:r>
            <a:r>
              <a:rPr sz="2400" b="1" spc="-5" dirty="0">
                <a:latin typeface="Arial"/>
                <a:cs typeface="Arial"/>
              </a:rPr>
              <a:t> </a:t>
            </a:r>
            <a:r>
              <a:rPr sz="2400" b="1" spc="-10" dirty="0">
                <a:latin typeface="Arial"/>
                <a:cs typeface="Arial"/>
              </a:rPr>
              <a:t>tris-</a:t>
            </a:r>
            <a:r>
              <a:rPr sz="2400" b="1" dirty="0">
                <a:latin typeface="Arial"/>
                <a:cs typeface="Arial"/>
              </a:rPr>
              <a:t>.</a:t>
            </a:r>
            <a:r>
              <a:rPr sz="2400" b="1" spc="15" dirty="0">
                <a:latin typeface="Arial"/>
                <a:cs typeface="Arial"/>
              </a:rPr>
              <a:t> </a:t>
            </a:r>
            <a:r>
              <a:rPr sz="2400" b="1" dirty="0">
                <a:latin typeface="Arial"/>
                <a:cs typeface="Arial"/>
              </a:rPr>
              <a:t>3,</a:t>
            </a:r>
            <a:r>
              <a:rPr sz="2400" b="1" spc="35" dirty="0">
                <a:latin typeface="Arial"/>
                <a:cs typeface="Arial"/>
              </a:rPr>
              <a:t> </a:t>
            </a:r>
            <a:r>
              <a:rPr sz="2400" b="1" spc="-20" dirty="0">
                <a:latin typeface="Arial"/>
                <a:cs typeface="Arial"/>
              </a:rPr>
              <a:t>tetrakis-</a:t>
            </a:r>
            <a:r>
              <a:rPr sz="2400" b="1" dirty="0">
                <a:latin typeface="Arial"/>
                <a:cs typeface="Arial"/>
              </a:rPr>
              <a:t>.4,</a:t>
            </a:r>
            <a:r>
              <a:rPr sz="2400" b="1" spc="15" dirty="0">
                <a:latin typeface="Arial"/>
                <a:cs typeface="Arial"/>
              </a:rPr>
              <a:t> </a:t>
            </a:r>
            <a:r>
              <a:rPr sz="2400" b="1" spc="-10" dirty="0">
                <a:latin typeface="Arial"/>
                <a:cs typeface="Arial"/>
              </a:rPr>
              <a:t>pentakis-</a:t>
            </a:r>
            <a:r>
              <a:rPr sz="2400" b="1" dirty="0">
                <a:latin typeface="Arial"/>
                <a:cs typeface="Arial"/>
              </a:rPr>
              <a:t>.5,</a:t>
            </a:r>
            <a:r>
              <a:rPr sz="2400" b="1" spc="15" dirty="0">
                <a:latin typeface="Arial"/>
                <a:cs typeface="Arial"/>
              </a:rPr>
              <a:t> </a:t>
            </a:r>
            <a:r>
              <a:rPr sz="2400" b="1" spc="-20" dirty="0">
                <a:latin typeface="Arial"/>
                <a:cs typeface="Arial"/>
              </a:rPr>
              <a:t>hexakis-</a:t>
            </a:r>
            <a:r>
              <a:rPr sz="2400" b="1" spc="-25" dirty="0">
                <a:latin typeface="Arial"/>
                <a:cs typeface="Arial"/>
              </a:rPr>
              <a:t>.6</a:t>
            </a:r>
            <a:endParaRPr sz="240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1892" y="466725"/>
            <a:ext cx="4400550" cy="513715"/>
          </a:xfrm>
          <a:prstGeom prst="rect">
            <a:avLst/>
          </a:prstGeom>
        </p:spPr>
        <p:txBody>
          <a:bodyPr vert="horz" wrap="square" lIns="0" tIns="13335" rIns="0" bIns="0" rtlCol="0">
            <a:spAutoFit/>
          </a:bodyPr>
          <a:lstStyle/>
          <a:p>
            <a:pPr marL="12700">
              <a:lnSpc>
                <a:spcPct val="100000"/>
              </a:lnSpc>
              <a:spcBef>
                <a:spcPts val="105"/>
              </a:spcBef>
            </a:pPr>
            <a:r>
              <a:rPr sz="3200" b="1" u="sng" spc="-10" dirty="0">
                <a:uFill>
                  <a:solidFill>
                    <a:srgbClr val="000000"/>
                  </a:solidFill>
                </a:uFill>
                <a:latin typeface="Arial"/>
                <a:cs typeface="Arial"/>
              </a:rPr>
              <a:t>2-</a:t>
            </a:r>
            <a:r>
              <a:rPr sz="3200" b="1" u="sng" dirty="0">
                <a:uFill>
                  <a:solidFill>
                    <a:srgbClr val="000000"/>
                  </a:solidFill>
                </a:uFill>
                <a:latin typeface="Arial"/>
                <a:cs typeface="Arial"/>
              </a:rPr>
              <a:t>Extraction</a:t>
            </a:r>
            <a:r>
              <a:rPr sz="3200" b="1" u="sng" spc="-50" dirty="0">
                <a:uFill>
                  <a:solidFill>
                    <a:srgbClr val="000000"/>
                  </a:solidFill>
                </a:uFill>
                <a:latin typeface="Arial"/>
                <a:cs typeface="Arial"/>
              </a:rPr>
              <a:t> </a:t>
            </a:r>
            <a:r>
              <a:rPr sz="3200" b="1" u="sng" dirty="0">
                <a:uFill>
                  <a:solidFill>
                    <a:srgbClr val="000000"/>
                  </a:solidFill>
                </a:uFill>
                <a:latin typeface="Arial"/>
                <a:cs typeface="Arial"/>
              </a:rPr>
              <a:t>of</a:t>
            </a:r>
            <a:r>
              <a:rPr sz="3200" b="1" u="sng" spc="-20" dirty="0">
                <a:uFill>
                  <a:solidFill>
                    <a:srgbClr val="000000"/>
                  </a:solidFill>
                </a:uFill>
                <a:latin typeface="Arial"/>
                <a:cs typeface="Arial"/>
              </a:rPr>
              <a:t> </a:t>
            </a:r>
            <a:r>
              <a:rPr sz="3200" b="1" u="sng" spc="-10" dirty="0">
                <a:uFill>
                  <a:solidFill>
                    <a:srgbClr val="000000"/>
                  </a:solidFill>
                </a:uFill>
                <a:latin typeface="Arial"/>
                <a:cs typeface="Arial"/>
              </a:rPr>
              <a:t>metals:</a:t>
            </a:r>
            <a:endParaRPr sz="3200">
              <a:latin typeface="Arial"/>
              <a:cs typeface="Arial"/>
            </a:endParaRPr>
          </a:p>
        </p:txBody>
      </p:sp>
      <p:sp>
        <p:nvSpPr>
          <p:cNvPr id="3" name="object 3"/>
          <p:cNvSpPr txBox="1"/>
          <p:nvPr/>
        </p:nvSpPr>
        <p:spPr>
          <a:xfrm>
            <a:off x="139192" y="971061"/>
            <a:ext cx="8392160" cy="4953000"/>
          </a:xfrm>
          <a:prstGeom prst="rect">
            <a:avLst/>
          </a:prstGeom>
        </p:spPr>
        <p:txBody>
          <a:bodyPr vert="horz" wrap="square" lIns="0" tIns="113664" rIns="0" bIns="0" rtlCol="0">
            <a:spAutoFit/>
          </a:bodyPr>
          <a:lstStyle/>
          <a:p>
            <a:pPr marL="25400">
              <a:lnSpc>
                <a:spcPct val="100000"/>
              </a:lnSpc>
              <a:spcBef>
                <a:spcPts val="894"/>
              </a:spcBef>
            </a:pPr>
            <a:r>
              <a:rPr sz="2600" spc="-20" dirty="0">
                <a:latin typeface="Arial"/>
                <a:cs typeface="Arial"/>
              </a:rPr>
              <a:t>Technique</a:t>
            </a:r>
            <a:r>
              <a:rPr sz="2600" spc="-45" dirty="0">
                <a:latin typeface="Arial"/>
                <a:cs typeface="Arial"/>
              </a:rPr>
              <a:t> </a:t>
            </a:r>
            <a:r>
              <a:rPr sz="2600" dirty="0">
                <a:latin typeface="Arial"/>
                <a:cs typeface="Arial"/>
              </a:rPr>
              <a:t>used</a:t>
            </a:r>
            <a:r>
              <a:rPr sz="2600" spc="-35" dirty="0">
                <a:latin typeface="Arial"/>
                <a:cs typeface="Arial"/>
              </a:rPr>
              <a:t> </a:t>
            </a:r>
            <a:r>
              <a:rPr sz="2600" dirty="0">
                <a:latin typeface="Arial"/>
                <a:cs typeface="Arial"/>
              </a:rPr>
              <a:t>for</a:t>
            </a:r>
            <a:r>
              <a:rPr sz="2600" spc="-20" dirty="0">
                <a:latin typeface="Arial"/>
                <a:cs typeface="Arial"/>
              </a:rPr>
              <a:t> </a:t>
            </a:r>
            <a:r>
              <a:rPr sz="2600" dirty="0">
                <a:latin typeface="Arial"/>
                <a:cs typeface="Arial"/>
              </a:rPr>
              <a:t>noble</a:t>
            </a:r>
            <a:r>
              <a:rPr sz="2600" spc="-35" dirty="0">
                <a:latin typeface="Arial"/>
                <a:cs typeface="Arial"/>
              </a:rPr>
              <a:t> </a:t>
            </a:r>
            <a:r>
              <a:rPr sz="2600" dirty="0">
                <a:latin typeface="Arial"/>
                <a:cs typeface="Arial"/>
              </a:rPr>
              <a:t>metals</a:t>
            </a:r>
            <a:r>
              <a:rPr sz="2600" spc="-35" dirty="0">
                <a:latin typeface="Arial"/>
                <a:cs typeface="Arial"/>
              </a:rPr>
              <a:t> </a:t>
            </a:r>
            <a:r>
              <a:rPr sz="2600" dirty="0">
                <a:latin typeface="Arial"/>
                <a:cs typeface="Arial"/>
              </a:rPr>
              <a:t>like</a:t>
            </a:r>
            <a:r>
              <a:rPr sz="2600" spc="-160" dirty="0">
                <a:latin typeface="Arial"/>
                <a:cs typeface="Arial"/>
              </a:rPr>
              <a:t> </a:t>
            </a:r>
            <a:r>
              <a:rPr sz="2600" dirty="0">
                <a:latin typeface="Arial"/>
                <a:cs typeface="Arial"/>
              </a:rPr>
              <a:t>Ag</a:t>
            </a:r>
            <a:r>
              <a:rPr sz="2600" spc="-20" dirty="0">
                <a:latin typeface="Arial"/>
                <a:cs typeface="Arial"/>
              </a:rPr>
              <a:t> </a:t>
            </a:r>
            <a:r>
              <a:rPr sz="2600" dirty="0">
                <a:latin typeface="Arial"/>
                <a:cs typeface="Arial"/>
              </a:rPr>
              <a:t>&amp;</a:t>
            </a:r>
            <a:r>
              <a:rPr sz="2600" spc="-160" dirty="0">
                <a:latin typeface="Arial"/>
                <a:cs typeface="Arial"/>
              </a:rPr>
              <a:t> </a:t>
            </a:r>
            <a:r>
              <a:rPr sz="2600" spc="-25" dirty="0">
                <a:latin typeface="Arial"/>
                <a:cs typeface="Arial"/>
              </a:rPr>
              <a:t>Au.</a:t>
            </a:r>
            <a:endParaRPr sz="2600">
              <a:latin typeface="Arial"/>
              <a:cs typeface="Arial"/>
            </a:endParaRPr>
          </a:p>
          <a:p>
            <a:pPr marL="25400" marR="17780">
              <a:lnSpc>
                <a:spcPct val="100000"/>
              </a:lnSpc>
              <a:spcBef>
                <a:spcPts val="795"/>
              </a:spcBef>
              <a:tabLst>
                <a:tab pos="3702050" algn="l"/>
                <a:tab pos="4749800" algn="l"/>
                <a:tab pos="6970395" algn="l"/>
              </a:tabLst>
            </a:pPr>
            <a:r>
              <a:rPr sz="2600" dirty="0">
                <a:latin typeface="Arial"/>
                <a:cs typeface="Arial"/>
              </a:rPr>
              <a:t>Noble</a:t>
            </a:r>
            <a:r>
              <a:rPr sz="2600" spc="-35" dirty="0">
                <a:latin typeface="Arial"/>
                <a:cs typeface="Arial"/>
              </a:rPr>
              <a:t> </a:t>
            </a:r>
            <a:r>
              <a:rPr sz="2600" dirty="0">
                <a:latin typeface="Arial"/>
                <a:cs typeface="Arial"/>
              </a:rPr>
              <a:t>metals</a:t>
            </a:r>
            <a:r>
              <a:rPr sz="2600" spc="-20" dirty="0">
                <a:latin typeface="Arial"/>
                <a:cs typeface="Arial"/>
              </a:rPr>
              <a:t> </a:t>
            </a:r>
            <a:r>
              <a:rPr sz="2600" dirty="0">
                <a:latin typeface="Arial"/>
                <a:cs typeface="Arial"/>
              </a:rPr>
              <a:t>like</a:t>
            </a:r>
            <a:r>
              <a:rPr sz="2600" spc="-25" dirty="0">
                <a:latin typeface="Arial"/>
                <a:cs typeface="Arial"/>
              </a:rPr>
              <a:t> </a:t>
            </a:r>
            <a:r>
              <a:rPr sz="2600" dirty="0">
                <a:latin typeface="Arial"/>
                <a:cs typeface="Arial"/>
              </a:rPr>
              <a:t>silver</a:t>
            </a:r>
            <a:r>
              <a:rPr sz="2600" spc="-25" dirty="0">
                <a:latin typeface="Arial"/>
                <a:cs typeface="Arial"/>
              </a:rPr>
              <a:t> </a:t>
            </a:r>
            <a:r>
              <a:rPr sz="2600" dirty="0">
                <a:latin typeface="Arial"/>
                <a:cs typeface="Arial"/>
              </a:rPr>
              <a:t>and</a:t>
            </a:r>
            <a:r>
              <a:rPr sz="2600" spc="-15" dirty="0">
                <a:latin typeface="Arial"/>
                <a:cs typeface="Arial"/>
              </a:rPr>
              <a:t> </a:t>
            </a:r>
            <a:r>
              <a:rPr sz="2600" dirty="0">
                <a:latin typeface="Arial"/>
                <a:cs typeface="Arial"/>
              </a:rPr>
              <a:t>gold</a:t>
            </a:r>
            <a:r>
              <a:rPr sz="2600" spc="-10" dirty="0">
                <a:latin typeface="Arial"/>
                <a:cs typeface="Arial"/>
              </a:rPr>
              <a:t> </a:t>
            </a:r>
            <a:r>
              <a:rPr sz="2600" dirty="0">
                <a:latin typeface="Arial"/>
                <a:cs typeface="Arial"/>
              </a:rPr>
              <a:t>are</a:t>
            </a:r>
            <a:r>
              <a:rPr sz="2600" spc="-10" dirty="0">
                <a:latin typeface="Arial"/>
                <a:cs typeface="Arial"/>
              </a:rPr>
              <a:t> extracted</a:t>
            </a:r>
            <a:r>
              <a:rPr sz="2600" dirty="0">
                <a:latin typeface="Arial"/>
                <a:cs typeface="Arial"/>
              </a:rPr>
              <a:t>	from</a:t>
            </a:r>
            <a:r>
              <a:rPr sz="2600" spc="-20" dirty="0">
                <a:latin typeface="Arial"/>
                <a:cs typeface="Arial"/>
              </a:rPr>
              <a:t> </a:t>
            </a:r>
            <a:r>
              <a:rPr sz="2600" spc="-10" dirty="0">
                <a:latin typeface="Arial"/>
                <a:cs typeface="Arial"/>
              </a:rPr>
              <a:t>their </a:t>
            </a:r>
            <a:r>
              <a:rPr sz="2600" dirty="0">
                <a:latin typeface="Arial"/>
                <a:cs typeface="Arial"/>
              </a:rPr>
              <a:t>ore</a:t>
            </a:r>
            <a:r>
              <a:rPr sz="2600" spc="-25" dirty="0">
                <a:latin typeface="Arial"/>
                <a:cs typeface="Arial"/>
              </a:rPr>
              <a:t> </a:t>
            </a:r>
            <a:r>
              <a:rPr sz="2600" dirty="0">
                <a:latin typeface="Arial"/>
                <a:cs typeface="Arial"/>
              </a:rPr>
              <a:t>by</a:t>
            </a:r>
            <a:r>
              <a:rPr sz="2600" spc="-20" dirty="0">
                <a:latin typeface="Arial"/>
                <a:cs typeface="Arial"/>
              </a:rPr>
              <a:t> </a:t>
            </a:r>
            <a:r>
              <a:rPr sz="2600" dirty="0">
                <a:latin typeface="Arial"/>
                <a:cs typeface="Arial"/>
              </a:rPr>
              <a:t>the</a:t>
            </a:r>
            <a:r>
              <a:rPr sz="2600" spc="-20" dirty="0">
                <a:latin typeface="Arial"/>
                <a:cs typeface="Arial"/>
              </a:rPr>
              <a:t> </a:t>
            </a:r>
            <a:r>
              <a:rPr sz="2600" dirty="0">
                <a:latin typeface="Arial"/>
                <a:cs typeface="Arial"/>
              </a:rPr>
              <a:t>formation</a:t>
            </a:r>
            <a:r>
              <a:rPr sz="2600" spc="-25" dirty="0">
                <a:latin typeface="Arial"/>
                <a:cs typeface="Arial"/>
              </a:rPr>
              <a:t> </a:t>
            </a:r>
            <a:r>
              <a:rPr sz="2600" dirty="0">
                <a:latin typeface="Arial"/>
                <a:cs typeface="Arial"/>
              </a:rPr>
              <a:t>of</a:t>
            </a:r>
            <a:r>
              <a:rPr sz="2600" spc="-25" dirty="0">
                <a:latin typeface="Arial"/>
                <a:cs typeface="Arial"/>
              </a:rPr>
              <a:t> </a:t>
            </a:r>
            <a:r>
              <a:rPr sz="2600" spc="-10" dirty="0">
                <a:latin typeface="Arial"/>
                <a:cs typeface="Arial"/>
              </a:rPr>
              <a:t>cyanide</a:t>
            </a:r>
            <a:r>
              <a:rPr sz="2600" dirty="0">
                <a:latin typeface="Arial"/>
                <a:cs typeface="Arial"/>
              </a:rPr>
              <a:t>	complexes</a:t>
            </a:r>
            <a:r>
              <a:rPr sz="2600" spc="-10" dirty="0">
                <a:latin typeface="Arial"/>
                <a:cs typeface="Arial"/>
              </a:rPr>
              <a:t> </a:t>
            </a:r>
            <a:r>
              <a:rPr sz="2600" dirty="0">
                <a:latin typeface="Arial"/>
                <a:cs typeface="Arial"/>
              </a:rPr>
              <a:t>– </a:t>
            </a:r>
            <a:r>
              <a:rPr sz="2600" spc="-10" dirty="0">
                <a:latin typeface="Arial"/>
                <a:cs typeface="Arial"/>
              </a:rPr>
              <a:t>sodium </a:t>
            </a:r>
            <a:r>
              <a:rPr sz="2600" dirty="0">
                <a:latin typeface="Arial"/>
                <a:cs typeface="Arial"/>
              </a:rPr>
              <a:t>dicyanoargentate(I)</a:t>
            </a:r>
            <a:r>
              <a:rPr sz="2600" spc="-180" dirty="0">
                <a:latin typeface="Arial"/>
                <a:cs typeface="Arial"/>
              </a:rPr>
              <a:t> </a:t>
            </a:r>
            <a:r>
              <a:rPr sz="2600" spc="-25" dirty="0">
                <a:latin typeface="Arial"/>
                <a:cs typeface="Arial"/>
              </a:rPr>
              <a:t>and</a:t>
            </a:r>
            <a:r>
              <a:rPr sz="2600" dirty="0">
                <a:latin typeface="Arial"/>
                <a:cs typeface="Arial"/>
              </a:rPr>
              <a:t>	sodium</a:t>
            </a:r>
            <a:r>
              <a:rPr sz="2600" spc="-60" dirty="0">
                <a:latin typeface="Arial"/>
                <a:cs typeface="Arial"/>
              </a:rPr>
              <a:t> </a:t>
            </a:r>
            <a:r>
              <a:rPr sz="2600" dirty="0">
                <a:latin typeface="Arial"/>
                <a:cs typeface="Arial"/>
              </a:rPr>
              <a:t>dicyanoaurate</a:t>
            </a:r>
            <a:r>
              <a:rPr sz="2600" spc="-65" dirty="0">
                <a:latin typeface="Arial"/>
                <a:cs typeface="Arial"/>
              </a:rPr>
              <a:t> </a:t>
            </a:r>
            <a:r>
              <a:rPr sz="2600" spc="-20" dirty="0">
                <a:latin typeface="Arial"/>
                <a:cs typeface="Arial"/>
              </a:rPr>
              <a:t>(I).</a:t>
            </a:r>
            <a:endParaRPr sz="2600">
              <a:latin typeface="Arial"/>
              <a:cs typeface="Arial"/>
            </a:endParaRPr>
          </a:p>
          <a:p>
            <a:pPr>
              <a:lnSpc>
                <a:spcPct val="100000"/>
              </a:lnSpc>
              <a:spcBef>
                <a:spcPts val="930"/>
              </a:spcBef>
            </a:pPr>
            <a:endParaRPr sz="2600">
              <a:latin typeface="Arial"/>
              <a:cs typeface="Arial"/>
            </a:endParaRPr>
          </a:p>
          <a:p>
            <a:pPr marL="25400" marR="689610">
              <a:lnSpc>
                <a:spcPct val="123900"/>
              </a:lnSpc>
              <a:tabLst>
                <a:tab pos="4108450" algn="l"/>
                <a:tab pos="4393565" algn="l"/>
              </a:tabLst>
            </a:pPr>
            <a:r>
              <a:rPr sz="2800" dirty="0">
                <a:latin typeface="Arial"/>
                <a:cs typeface="Arial"/>
              </a:rPr>
              <a:t>Ag</a:t>
            </a:r>
            <a:r>
              <a:rPr sz="2775" baseline="-18018" dirty="0">
                <a:latin typeface="Arial"/>
                <a:cs typeface="Arial"/>
              </a:rPr>
              <a:t>2</a:t>
            </a:r>
            <a:r>
              <a:rPr sz="2800" dirty="0">
                <a:latin typeface="Arial"/>
                <a:cs typeface="Arial"/>
              </a:rPr>
              <a:t>S</a:t>
            </a:r>
            <a:r>
              <a:rPr sz="2800" spc="-30" dirty="0">
                <a:latin typeface="Arial"/>
                <a:cs typeface="Arial"/>
              </a:rPr>
              <a:t> </a:t>
            </a:r>
            <a:r>
              <a:rPr sz="2800" dirty="0">
                <a:latin typeface="Arial"/>
                <a:cs typeface="Arial"/>
              </a:rPr>
              <a:t>+</a:t>
            </a:r>
            <a:r>
              <a:rPr sz="2800" spc="-25" dirty="0">
                <a:latin typeface="Arial"/>
                <a:cs typeface="Arial"/>
              </a:rPr>
              <a:t> </a:t>
            </a:r>
            <a:r>
              <a:rPr sz="2800" spc="-10" dirty="0">
                <a:latin typeface="Arial"/>
                <a:cs typeface="Arial"/>
              </a:rPr>
              <a:t>4NaCN</a:t>
            </a:r>
            <a:r>
              <a:rPr sz="2775" spc="-15" baseline="-18018" dirty="0">
                <a:latin typeface="Arial"/>
                <a:cs typeface="Arial"/>
              </a:rPr>
              <a:t>2</a:t>
            </a:r>
            <a:r>
              <a:rPr sz="2775" baseline="-18018" dirty="0">
                <a:latin typeface="Arial"/>
                <a:cs typeface="Arial"/>
              </a:rPr>
              <a:t>	</a:t>
            </a:r>
            <a:r>
              <a:rPr sz="2800" dirty="0">
                <a:latin typeface="Arial"/>
                <a:cs typeface="Arial"/>
              </a:rPr>
              <a:t>2Na[Ag(CN)</a:t>
            </a:r>
            <a:r>
              <a:rPr sz="2775" baseline="-18018" dirty="0">
                <a:latin typeface="Arial"/>
                <a:cs typeface="Arial"/>
              </a:rPr>
              <a:t>2</a:t>
            </a:r>
            <a:r>
              <a:rPr sz="2800" dirty="0">
                <a:latin typeface="Arial"/>
                <a:cs typeface="Arial"/>
              </a:rPr>
              <a:t>]</a:t>
            </a:r>
            <a:r>
              <a:rPr sz="2800" spc="-55" dirty="0">
                <a:latin typeface="Arial"/>
                <a:cs typeface="Arial"/>
              </a:rPr>
              <a:t> </a:t>
            </a:r>
            <a:r>
              <a:rPr sz="2800" dirty="0">
                <a:latin typeface="Arial"/>
                <a:cs typeface="Arial"/>
              </a:rPr>
              <a:t>+</a:t>
            </a:r>
            <a:r>
              <a:rPr sz="2800" spc="-75" dirty="0">
                <a:latin typeface="Arial"/>
                <a:cs typeface="Arial"/>
              </a:rPr>
              <a:t> </a:t>
            </a:r>
            <a:r>
              <a:rPr sz="2800" spc="-20" dirty="0">
                <a:latin typeface="Arial"/>
                <a:cs typeface="Arial"/>
              </a:rPr>
              <a:t>Na</a:t>
            </a:r>
            <a:r>
              <a:rPr sz="2775" spc="-30" baseline="-18018" dirty="0">
                <a:latin typeface="Arial"/>
                <a:cs typeface="Arial"/>
              </a:rPr>
              <a:t>2</a:t>
            </a:r>
            <a:r>
              <a:rPr sz="2800" spc="-20" dirty="0">
                <a:latin typeface="Arial"/>
                <a:cs typeface="Arial"/>
              </a:rPr>
              <a:t>S </a:t>
            </a:r>
            <a:r>
              <a:rPr sz="2800" dirty="0">
                <a:latin typeface="Arial"/>
                <a:cs typeface="Arial"/>
              </a:rPr>
              <a:t>2Na[Ag(CN)</a:t>
            </a:r>
            <a:r>
              <a:rPr sz="2775" baseline="-18018" dirty="0">
                <a:latin typeface="Arial"/>
                <a:cs typeface="Arial"/>
              </a:rPr>
              <a:t>2</a:t>
            </a:r>
            <a:r>
              <a:rPr sz="2800" dirty="0">
                <a:latin typeface="Arial"/>
                <a:cs typeface="Arial"/>
              </a:rPr>
              <a:t>]</a:t>
            </a:r>
            <a:r>
              <a:rPr sz="2800" spc="-65" dirty="0">
                <a:latin typeface="Arial"/>
                <a:cs typeface="Arial"/>
              </a:rPr>
              <a:t> </a:t>
            </a:r>
            <a:r>
              <a:rPr sz="2800" dirty="0">
                <a:latin typeface="Arial"/>
                <a:cs typeface="Arial"/>
              </a:rPr>
              <a:t>+</a:t>
            </a:r>
            <a:r>
              <a:rPr sz="2800" spc="-80" dirty="0">
                <a:latin typeface="Arial"/>
                <a:cs typeface="Arial"/>
              </a:rPr>
              <a:t> </a:t>
            </a:r>
            <a:r>
              <a:rPr sz="2800" spc="-25" dirty="0">
                <a:latin typeface="Arial"/>
                <a:cs typeface="Arial"/>
              </a:rPr>
              <a:t>Zn</a:t>
            </a:r>
            <a:r>
              <a:rPr sz="2800" dirty="0">
                <a:latin typeface="Arial"/>
                <a:cs typeface="Arial"/>
              </a:rPr>
              <a:t>		Na</a:t>
            </a:r>
            <a:r>
              <a:rPr sz="2775" baseline="-18018" dirty="0">
                <a:latin typeface="Arial"/>
                <a:cs typeface="Arial"/>
              </a:rPr>
              <a:t>2</a:t>
            </a:r>
            <a:r>
              <a:rPr sz="2800" dirty="0">
                <a:latin typeface="Arial"/>
                <a:cs typeface="Arial"/>
              </a:rPr>
              <a:t>[Zn(CN)</a:t>
            </a:r>
            <a:r>
              <a:rPr sz="2775" baseline="-18018" dirty="0">
                <a:latin typeface="Arial"/>
                <a:cs typeface="Arial"/>
              </a:rPr>
              <a:t>4</a:t>
            </a:r>
            <a:r>
              <a:rPr sz="2800" dirty="0">
                <a:latin typeface="Arial"/>
                <a:cs typeface="Arial"/>
              </a:rPr>
              <a:t>]</a:t>
            </a:r>
            <a:r>
              <a:rPr sz="2800" spc="-55" dirty="0">
                <a:latin typeface="Arial"/>
                <a:cs typeface="Arial"/>
              </a:rPr>
              <a:t> </a:t>
            </a:r>
            <a:r>
              <a:rPr sz="2800" dirty="0">
                <a:latin typeface="Arial"/>
                <a:cs typeface="Arial"/>
              </a:rPr>
              <a:t>+</a:t>
            </a:r>
            <a:r>
              <a:rPr sz="2800" spc="-65" dirty="0">
                <a:latin typeface="Arial"/>
                <a:cs typeface="Arial"/>
              </a:rPr>
              <a:t> </a:t>
            </a:r>
            <a:r>
              <a:rPr sz="2800" spc="-20" dirty="0">
                <a:latin typeface="Arial"/>
                <a:cs typeface="Arial"/>
              </a:rPr>
              <a:t>2Ag↓</a:t>
            </a:r>
            <a:endParaRPr sz="2800">
              <a:latin typeface="Arial"/>
              <a:cs typeface="Arial"/>
            </a:endParaRPr>
          </a:p>
          <a:p>
            <a:pPr marL="25400">
              <a:lnSpc>
                <a:spcPct val="100000"/>
              </a:lnSpc>
              <a:spcBef>
                <a:spcPts val="795"/>
              </a:spcBef>
            </a:pPr>
            <a:r>
              <a:rPr sz="2800" spc="-25" dirty="0">
                <a:latin typeface="Arial"/>
                <a:cs typeface="Arial"/>
              </a:rPr>
              <a:t>or</a:t>
            </a:r>
            <a:endParaRPr sz="2800">
              <a:latin typeface="Arial"/>
              <a:cs typeface="Arial"/>
            </a:endParaRPr>
          </a:p>
          <a:p>
            <a:pPr marL="25400" marR="689610">
              <a:lnSpc>
                <a:spcPct val="123900"/>
              </a:lnSpc>
              <a:tabLst>
                <a:tab pos="4108450" algn="l"/>
                <a:tab pos="4393565" algn="l"/>
              </a:tabLst>
            </a:pPr>
            <a:r>
              <a:rPr sz="2800" dirty="0">
                <a:latin typeface="Arial"/>
                <a:cs typeface="Arial"/>
              </a:rPr>
              <a:t>Au</a:t>
            </a:r>
            <a:r>
              <a:rPr sz="2775" baseline="-18018" dirty="0">
                <a:latin typeface="Arial"/>
                <a:cs typeface="Arial"/>
              </a:rPr>
              <a:t>2</a:t>
            </a:r>
            <a:r>
              <a:rPr sz="2800" dirty="0">
                <a:latin typeface="Arial"/>
                <a:cs typeface="Arial"/>
              </a:rPr>
              <a:t>S</a:t>
            </a:r>
            <a:r>
              <a:rPr sz="2800" spc="-30" dirty="0">
                <a:latin typeface="Arial"/>
                <a:cs typeface="Arial"/>
              </a:rPr>
              <a:t> </a:t>
            </a:r>
            <a:r>
              <a:rPr sz="2800" dirty="0">
                <a:latin typeface="Arial"/>
                <a:cs typeface="Arial"/>
              </a:rPr>
              <a:t>+</a:t>
            </a:r>
            <a:r>
              <a:rPr sz="2800" spc="-25" dirty="0">
                <a:latin typeface="Arial"/>
                <a:cs typeface="Arial"/>
              </a:rPr>
              <a:t> </a:t>
            </a:r>
            <a:r>
              <a:rPr sz="2800" spc="-10" dirty="0">
                <a:latin typeface="Arial"/>
                <a:cs typeface="Arial"/>
              </a:rPr>
              <a:t>4NaCN</a:t>
            </a:r>
            <a:r>
              <a:rPr sz="2775" spc="-15" baseline="-18018" dirty="0">
                <a:latin typeface="Arial"/>
                <a:cs typeface="Arial"/>
              </a:rPr>
              <a:t>2</a:t>
            </a:r>
            <a:r>
              <a:rPr sz="2775" baseline="-18018" dirty="0">
                <a:latin typeface="Arial"/>
                <a:cs typeface="Arial"/>
              </a:rPr>
              <a:t>	</a:t>
            </a:r>
            <a:r>
              <a:rPr sz="2800" dirty="0">
                <a:latin typeface="Arial"/>
                <a:cs typeface="Arial"/>
              </a:rPr>
              <a:t>2Na[Au(CN)</a:t>
            </a:r>
            <a:r>
              <a:rPr sz="2775" baseline="-18018" dirty="0">
                <a:latin typeface="Arial"/>
                <a:cs typeface="Arial"/>
              </a:rPr>
              <a:t>2</a:t>
            </a:r>
            <a:r>
              <a:rPr sz="2800" dirty="0">
                <a:latin typeface="Arial"/>
                <a:cs typeface="Arial"/>
              </a:rPr>
              <a:t>]</a:t>
            </a:r>
            <a:r>
              <a:rPr sz="2800" spc="-55" dirty="0">
                <a:latin typeface="Arial"/>
                <a:cs typeface="Arial"/>
              </a:rPr>
              <a:t> </a:t>
            </a:r>
            <a:r>
              <a:rPr sz="2800" dirty="0">
                <a:latin typeface="Arial"/>
                <a:cs typeface="Arial"/>
              </a:rPr>
              <a:t>+</a:t>
            </a:r>
            <a:r>
              <a:rPr sz="2800" spc="-75" dirty="0">
                <a:latin typeface="Arial"/>
                <a:cs typeface="Arial"/>
              </a:rPr>
              <a:t> </a:t>
            </a:r>
            <a:r>
              <a:rPr sz="2800" spc="-20" dirty="0">
                <a:latin typeface="Arial"/>
                <a:cs typeface="Arial"/>
              </a:rPr>
              <a:t>Na</a:t>
            </a:r>
            <a:r>
              <a:rPr sz="2775" spc="-30" baseline="-18018" dirty="0">
                <a:latin typeface="Arial"/>
                <a:cs typeface="Arial"/>
              </a:rPr>
              <a:t>2</a:t>
            </a:r>
            <a:r>
              <a:rPr sz="2800" spc="-20" dirty="0">
                <a:latin typeface="Arial"/>
                <a:cs typeface="Arial"/>
              </a:rPr>
              <a:t>S </a:t>
            </a:r>
            <a:r>
              <a:rPr sz="2800" dirty="0">
                <a:latin typeface="Arial"/>
                <a:cs typeface="Arial"/>
              </a:rPr>
              <a:t>2Na[Au(CN)</a:t>
            </a:r>
            <a:r>
              <a:rPr sz="2775" baseline="-18018" dirty="0">
                <a:latin typeface="Arial"/>
                <a:cs typeface="Arial"/>
              </a:rPr>
              <a:t>2</a:t>
            </a:r>
            <a:r>
              <a:rPr sz="2800" dirty="0">
                <a:latin typeface="Arial"/>
                <a:cs typeface="Arial"/>
              </a:rPr>
              <a:t>]</a:t>
            </a:r>
            <a:r>
              <a:rPr sz="2800" spc="-65" dirty="0">
                <a:latin typeface="Arial"/>
                <a:cs typeface="Arial"/>
              </a:rPr>
              <a:t> </a:t>
            </a:r>
            <a:r>
              <a:rPr sz="2800" dirty="0">
                <a:latin typeface="Arial"/>
                <a:cs typeface="Arial"/>
              </a:rPr>
              <a:t>+</a:t>
            </a:r>
            <a:r>
              <a:rPr sz="2800" spc="-80" dirty="0">
                <a:latin typeface="Arial"/>
                <a:cs typeface="Arial"/>
              </a:rPr>
              <a:t> </a:t>
            </a:r>
            <a:r>
              <a:rPr sz="2800" spc="-25" dirty="0">
                <a:latin typeface="Arial"/>
                <a:cs typeface="Arial"/>
              </a:rPr>
              <a:t>Zn</a:t>
            </a:r>
            <a:r>
              <a:rPr sz="2800" dirty="0">
                <a:latin typeface="Arial"/>
                <a:cs typeface="Arial"/>
              </a:rPr>
              <a:t>		Na</a:t>
            </a:r>
            <a:r>
              <a:rPr sz="2775" baseline="-18018" dirty="0">
                <a:latin typeface="Arial"/>
                <a:cs typeface="Arial"/>
              </a:rPr>
              <a:t>2</a:t>
            </a:r>
            <a:r>
              <a:rPr sz="2800" dirty="0">
                <a:latin typeface="Arial"/>
                <a:cs typeface="Arial"/>
              </a:rPr>
              <a:t>[Zn(CN)</a:t>
            </a:r>
            <a:r>
              <a:rPr sz="2775" baseline="-18018" dirty="0">
                <a:latin typeface="Arial"/>
                <a:cs typeface="Arial"/>
              </a:rPr>
              <a:t>4</a:t>
            </a:r>
            <a:r>
              <a:rPr sz="2800" dirty="0">
                <a:latin typeface="Arial"/>
                <a:cs typeface="Arial"/>
              </a:rPr>
              <a:t>]</a:t>
            </a:r>
            <a:r>
              <a:rPr sz="2800" spc="-55" dirty="0">
                <a:latin typeface="Arial"/>
                <a:cs typeface="Arial"/>
              </a:rPr>
              <a:t> </a:t>
            </a:r>
            <a:r>
              <a:rPr sz="2800" dirty="0">
                <a:latin typeface="Arial"/>
                <a:cs typeface="Arial"/>
              </a:rPr>
              <a:t>+</a:t>
            </a:r>
            <a:r>
              <a:rPr sz="2800" spc="-65" dirty="0">
                <a:latin typeface="Arial"/>
                <a:cs typeface="Arial"/>
              </a:rPr>
              <a:t> </a:t>
            </a:r>
            <a:r>
              <a:rPr sz="2800" spc="-20" dirty="0">
                <a:latin typeface="Arial"/>
                <a:cs typeface="Arial"/>
              </a:rPr>
              <a:t>2Ag↓</a:t>
            </a:r>
            <a:endParaRPr sz="2800">
              <a:latin typeface="Arial"/>
              <a:cs typeface="Arial"/>
            </a:endParaRPr>
          </a:p>
        </p:txBody>
      </p:sp>
      <p:grpSp>
        <p:nvGrpSpPr>
          <p:cNvPr id="4" name="object 4"/>
          <p:cNvGrpSpPr/>
          <p:nvPr/>
        </p:nvGrpSpPr>
        <p:grpSpPr>
          <a:xfrm>
            <a:off x="2959861" y="3569461"/>
            <a:ext cx="1092200" cy="71120"/>
            <a:chOff x="2959861" y="3569461"/>
            <a:chExt cx="1092200" cy="71120"/>
          </a:xfrm>
        </p:grpSpPr>
        <p:sp>
          <p:nvSpPr>
            <p:cNvPr id="5" name="object 5"/>
            <p:cNvSpPr/>
            <p:nvPr/>
          </p:nvSpPr>
          <p:spPr>
            <a:xfrm>
              <a:off x="2972561" y="3582161"/>
              <a:ext cx="1066800" cy="45720"/>
            </a:xfrm>
            <a:custGeom>
              <a:avLst/>
              <a:gdLst/>
              <a:ahLst/>
              <a:cxnLst/>
              <a:rect l="l" t="t" r="r" b="b"/>
              <a:pathLst>
                <a:path w="1066800" h="45720">
                  <a:moveTo>
                    <a:pt x="1043939" y="0"/>
                  </a:moveTo>
                  <a:lnTo>
                    <a:pt x="1043939" y="11429"/>
                  </a:lnTo>
                  <a:lnTo>
                    <a:pt x="0" y="11429"/>
                  </a:lnTo>
                  <a:lnTo>
                    <a:pt x="0" y="34289"/>
                  </a:lnTo>
                  <a:lnTo>
                    <a:pt x="1043939" y="34289"/>
                  </a:lnTo>
                  <a:lnTo>
                    <a:pt x="1043939" y="45719"/>
                  </a:lnTo>
                  <a:lnTo>
                    <a:pt x="1066800" y="22860"/>
                  </a:lnTo>
                  <a:lnTo>
                    <a:pt x="1043939" y="0"/>
                  </a:lnTo>
                  <a:close/>
                </a:path>
              </a:pathLst>
            </a:custGeom>
            <a:solidFill>
              <a:srgbClr val="000000"/>
            </a:solidFill>
          </p:spPr>
          <p:txBody>
            <a:bodyPr wrap="square" lIns="0" tIns="0" rIns="0" bIns="0" rtlCol="0"/>
            <a:lstStyle/>
            <a:p>
              <a:endParaRPr/>
            </a:p>
          </p:txBody>
        </p:sp>
        <p:sp>
          <p:nvSpPr>
            <p:cNvPr id="6" name="object 6"/>
            <p:cNvSpPr/>
            <p:nvPr/>
          </p:nvSpPr>
          <p:spPr>
            <a:xfrm>
              <a:off x="2972561" y="3582161"/>
              <a:ext cx="1066800" cy="45720"/>
            </a:xfrm>
            <a:custGeom>
              <a:avLst/>
              <a:gdLst/>
              <a:ahLst/>
              <a:cxnLst/>
              <a:rect l="l" t="t" r="r" b="b"/>
              <a:pathLst>
                <a:path w="1066800" h="45720">
                  <a:moveTo>
                    <a:pt x="0" y="11429"/>
                  </a:moveTo>
                  <a:lnTo>
                    <a:pt x="1043939" y="11429"/>
                  </a:lnTo>
                  <a:lnTo>
                    <a:pt x="1043939" y="0"/>
                  </a:lnTo>
                  <a:lnTo>
                    <a:pt x="1066800" y="22860"/>
                  </a:lnTo>
                  <a:lnTo>
                    <a:pt x="1043939" y="45719"/>
                  </a:lnTo>
                  <a:lnTo>
                    <a:pt x="1043939" y="34289"/>
                  </a:lnTo>
                  <a:lnTo>
                    <a:pt x="0" y="34289"/>
                  </a:lnTo>
                  <a:lnTo>
                    <a:pt x="0" y="11429"/>
                  </a:lnTo>
                  <a:close/>
                </a:path>
              </a:pathLst>
            </a:custGeom>
            <a:ln w="25400">
              <a:solidFill>
                <a:srgbClr val="000000"/>
              </a:solidFill>
            </a:ln>
          </p:spPr>
          <p:txBody>
            <a:bodyPr wrap="square" lIns="0" tIns="0" rIns="0" bIns="0" rtlCol="0"/>
            <a:lstStyle/>
            <a:p>
              <a:endParaRPr/>
            </a:p>
          </p:txBody>
        </p:sp>
      </p:grpSp>
      <p:grpSp>
        <p:nvGrpSpPr>
          <p:cNvPr id="7" name="object 7"/>
          <p:cNvGrpSpPr/>
          <p:nvPr/>
        </p:nvGrpSpPr>
        <p:grpSpPr>
          <a:xfrm>
            <a:off x="3340861" y="4102861"/>
            <a:ext cx="1092200" cy="71120"/>
            <a:chOff x="3340861" y="4102861"/>
            <a:chExt cx="1092200" cy="71120"/>
          </a:xfrm>
        </p:grpSpPr>
        <p:sp>
          <p:nvSpPr>
            <p:cNvPr id="8" name="object 8"/>
            <p:cNvSpPr/>
            <p:nvPr/>
          </p:nvSpPr>
          <p:spPr>
            <a:xfrm>
              <a:off x="3353561" y="4115561"/>
              <a:ext cx="1066800" cy="45720"/>
            </a:xfrm>
            <a:custGeom>
              <a:avLst/>
              <a:gdLst/>
              <a:ahLst/>
              <a:cxnLst/>
              <a:rect l="l" t="t" r="r" b="b"/>
              <a:pathLst>
                <a:path w="1066800" h="45720">
                  <a:moveTo>
                    <a:pt x="1043939" y="0"/>
                  </a:moveTo>
                  <a:lnTo>
                    <a:pt x="1043939" y="11430"/>
                  </a:lnTo>
                  <a:lnTo>
                    <a:pt x="0" y="11430"/>
                  </a:lnTo>
                  <a:lnTo>
                    <a:pt x="0" y="34289"/>
                  </a:lnTo>
                  <a:lnTo>
                    <a:pt x="1043939" y="34289"/>
                  </a:lnTo>
                  <a:lnTo>
                    <a:pt x="1043939" y="45719"/>
                  </a:lnTo>
                  <a:lnTo>
                    <a:pt x="1066800" y="22860"/>
                  </a:lnTo>
                  <a:lnTo>
                    <a:pt x="1043939" y="0"/>
                  </a:lnTo>
                  <a:close/>
                </a:path>
              </a:pathLst>
            </a:custGeom>
            <a:solidFill>
              <a:srgbClr val="000000"/>
            </a:solidFill>
          </p:spPr>
          <p:txBody>
            <a:bodyPr wrap="square" lIns="0" tIns="0" rIns="0" bIns="0" rtlCol="0"/>
            <a:lstStyle/>
            <a:p>
              <a:endParaRPr/>
            </a:p>
          </p:txBody>
        </p:sp>
        <p:sp>
          <p:nvSpPr>
            <p:cNvPr id="9" name="object 9"/>
            <p:cNvSpPr/>
            <p:nvPr/>
          </p:nvSpPr>
          <p:spPr>
            <a:xfrm>
              <a:off x="3353561" y="4115561"/>
              <a:ext cx="1066800" cy="45720"/>
            </a:xfrm>
            <a:custGeom>
              <a:avLst/>
              <a:gdLst/>
              <a:ahLst/>
              <a:cxnLst/>
              <a:rect l="l" t="t" r="r" b="b"/>
              <a:pathLst>
                <a:path w="1066800" h="45720">
                  <a:moveTo>
                    <a:pt x="0" y="11430"/>
                  </a:moveTo>
                  <a:lnTo>
                    <a:pt x="1043939" y="11430"/>
                  </a:lnTo>
                  <a:lnTo>
                    <a:pt x="1043939" y="0"/>
                  </a:lnTo>
                  <a:lnTo>
                    <a:pt x="1066800" y="22860"/>
                  </a:lnTo>
                  <a:lnTo>
                    <a:pt x="1043939" y="45719"/>
                  </a:lnTo>
                  <a:lnTo>
                    <a:pt x="1043939" y="34289"/>
                  </a:lnTo>
                  <a:lnTo>
                    <a:pt x="0" y="34289"/>
                  </a:lnTo>
                  <a:lnTo>
                    <a:pt x="0" y="11430"/>
                  </a:lnTo>
                  <a:close/>
                </a:path>
              </a:pathLst>
            </a:custGeom>
            <a:ln w="25400">
              <a:solidFill>
                <a:srgbClr val="000000"/>
              </a:solidFill>
            </a:ln>
          </p:spPr>
          <p:txBody>
            <a:bodyPr wrap="square" lIns="0" tIns="0" rIns="0" bIns="0" rtlCol="0"/>
            <a:lstStyle/>
            <a:p>
              <a:endParaRPr/>
            </a:p>
          </p:txBody>
        </p:sp>
      </p:grpSp>
      <p:grpSp>
        <p:nvGrpSpPr>
          <p:cNvPr id="10" name="object 10"/>
          <p:cNvGrpSpPr/>
          <p:nvPr/>
        </p:nvGrpSpPr>
        <p:grpSpPr>
          <a:xfrm>
            <a:off x="2883661" y="5200141"/>
            <a:ext cx="1244600" cy="71120"/>
            <a:chOff x="2883661" y="5200141"/>
            <a:chExt cx="1244600" cy="71120"/>
          </a:xfrm>
        </p:grpSpPr>
        <p:sp>
          <p:nvSpPr>
            <p:cNvPr id="11" name="object 11"/>
            <p:cNvSpPr/>
            <p:nvPr/>
          </p:nvSpPr>
          <p:spPr>
            <a:xfrm>
              <a:off x="2896361" y="5212841"/>
              <a:ext cx="1219200" cy="45720"/>
            </a:xfrm>
            <a:custGeom>
              <a:avLst/>
              <a:gdLst/>
              <a:ahLst/>
              <a:cxnLst/>
              <a:rect l="l" t="t" r="r" b="b"/>
              <a:pathLst>
                <a:path w="1219200" h="45720">
                  <a:moveTo>
                    <a:pt x="1196339" y="0"/>
                  </a:moveTo>
                  <a:lnTo>
                    <a:pt x="1196339" y="11429"/>
                  </a:lnTo>
                  <a:lnTo>
                    <a:pt x="0" y="11429"/>
                  </a:lnTo>
                  <a:lnTo>
                    <a:pt x="0" y="34289"/>
                  </a:lnTo>
                  <a:lnTo>
                    <a:pt x="1196339" y="34289"/>
                  </a:lnTo>
                  <a:lnTo>
                    <a:pt x="1196339" y="45719"/>
                  </a:lnTo>
                  <a:lnTo>
                    <a:pt x="1219200" y="22859"/>
                  </a:lnTo>
                  <a:lnTo>
                    <a:pt x="1196339" y="0"/>
                  </a:lnTo>
                  <a:close/>
                </a:path>
              </a:pathLst>
            </a:custGeom>
            <a:solidFill>
              <a:srgbClr val="000000"/>
            </a:solidFill>
          </p:spPr>
          <p:txBody>
            <a:bodyPr wrap="square" lIns="0" tIns="0" rIns="0" bIns="0" rtlCol="0"/>
            <a:lstStyle/>
            <a:p>
              <a:endParaRPr/>
            </a:p>
          </p:txBody>
        </p:sp>
        <p:sp>
          <p:nvSpPr>
            <p:cNvPr id="12" name="object 12"/>
            <p:cNvSpPr/>
            <p:nvPr/>
          </p:nvSpPr>
          <p:spPr>
            <a:xfrm>
              <a:off x="2896361" y="5212841"/>
              <a:ext cx="1219200" cy="45720"/>
            </a:xfrm>
            <a:custGeom>
              <a:avLst/>
              <a:gdLst/>
              <a:ahLst/>
              <a:cxnLst/>
              <a:rect l="l" t="t" r="r" b="b"/>
              <a:pathLst>
                <a:path w="1219200" h="45720">
                  <a:moveTo>
                    <a:pt x="0" y="11429"/>
                  </a:moveTo>
                  <a:lnTo>
                    <a:pt x="1196339" y="11429"/>
                  </a:lnTo>
                  <a:lnTo>
                    <a:pt x="1196339" y="0"/>
                  </a:lnTo>
                  <a:lnTo>
                    <a:pt x="1219200" y="22859"/>
                  </a:lnTo>
                  <a:lnTo>
                    <a:pt x="1196339" y="45719"/>
                  </a:lnTo>
                  <a:lnTo>
                    <a:pt x="1196339" y="34289"/>
                  </a:lnTo>
                  <a:lnTo>
                    <a:pt x="0" y="34289"/>
                  </a:lnTo>
                  <a:lnTo>
                    <a:pt x="0" y="11429"/>
                  </a:lnTo>
                  <a:close/>
                </a:path>
              </a:pathLst>
            </a:custGeom>
            <a:ln w="25400">
              <a:solidFill>
                <a:srgbClr val="000000"/>
              </a:solidFill>
            </a:ln>
          </p:spPr>
          <p:txBody>
            <a:bodyPr wrap="square" lIns="0" tIns="0" rIns="0" bIns="0" rtlCol="0"/>
            <a:lstStyle/>
            <a:p>
              <a:endParaRPr/>
            </a:p>
          </p:txBody>
        </p:sp>
      </p:grpSp>
      <p:grpSp>
        <p:nvGrpSpPr>
          <p:cNvPr id="13" name="object 13"/>
          <p:cNvGrpSpPr/>
          <p:nvPr/>
        </p:nvGrpSpPr>
        <p:grpSpPr>
          <a:xfrm>
            <a:off x="3340861" y="5703061"/>
            <a:ext cx="1092200" cy="71120"/>
            <a:chOff x="3340861" y="5703061"/>
            <a:chExt cx="1092200" cy="71120"/>
          </a:xfrm>
        </p:grpSpPr>
        <p:sp>
          <p:nvSpPr>
            <p:cNvPr id="14" name="object 14"/>
            <p:cNvSpPr/>
            <p:nvPr/>
          </p:nvSpPr>
          <p:spPr>
            <a:xfrm>
              <a:off x="3353561" y="5715761"/>
              <a:ext cx="1066800" cy="45720"/>
            </a:xfrm>
            <a:custGeom>
              <a:avLst/>
              <a:gdLst/>
              <a:ahLst/>
              <a:cxnLst/>
              <a:rect l="l" t="t" r="r" b="b"/>
              <a:pathLst>
                <a:path w="1066800" h="45720">
                  <a:moveTo>
                    <a:pt x="1043939" y="0"/>
                  </a:moveTo>
                  <a:lnTo>
                    <a:pt x="1043939" y="11429"/>
                  </a:lnTo>
                  <a:lnTo>
                    <a:pt x="0" y="11429"/>
                  </a:lnTo>
                  <a:lnTo>
                    <a:pt x="0" y="34290"/>
                  </a:lnTo>
                  <a:lnTo>
                    <a:pt x="1043939" y="34290"/>
                  </a:lnTo>
                  <a:lnTo>
                    <a:pt x="1043939" y="45719"/>
                  </a:lnTo>
                  <a:lnTo>
                    <a:pt x="1066800" y="22859"/>
                  </a:lnTo>
                  <a:lnTo>
                    <a:pt x="1043939" y="0"/>
                  </a:lnTo>
                  <a:close/>
                </a:path>
              </a:pathLst>
            </a:custGeom>
            <a:solidFill>
              <a:srgbClr val="000000"/>
            </a:solidFill>
          </p:spPr>
          <p:txBody>
            <a:bodyPr wrap="square" lIns="0" tIns="0" rIns="0" bIns="0" rtlCol="0"/>
            <a:lstStyle/>
            <a:p>
              <a:endParaRPr/>
            </a:p>
          </p:txBody>
        </p:sp>
        <p:sp>
          <p:nvSpPr>
            <p:cNvPr id="15" name="object 15"/>
            <p:cNvSpPr/>
            <p:nvPr/>
          </p:nvSpPr>
          <p:spPr>
            <a:xfrm>
              <a:off x="3353561" y="5715761"/>
              <a:ext cx="1066800" cy="45720"/>
            </a:xfrm>
            <a:custGeom>
              <a:avLst/>
              <a:gdLst/>
              <a:ahLst/>
              <a:cxnLst/>
              <a:rect l="l" t="t" r="r" b="b"/>
              <a:pathLst>
                <a:path w="1066800" h="45720">
                  <a:moveTo>
                    <a:pt x="0" y="11429"/>
                  </a:moveTo>
                  <a:lnTo>
                    <a:pt x="1043939" y="11429"/>
                  </a:lnTo>
                  <a:lnTo>
                    <a:pt x="1043939" y="0"/>
                  </a:lnTo>
                  <a:lnTo>
                    <a:pt x="1066800" y="22859"/>
                  </a:lnTo>
                  <a:lnTo>
                    <a:pt x="1043939" y="45719"/>
                  </a:lnTo>
                  <a:lnTo>
                    <a:pt x="1043939" y="34290"/>
                  </a:lnTo>
                  <a:lnTo>
                    <a:pt x="0" y="34290"/>
                  </a:lnTo>
                  <a:lnTo>
                    <a:pt x="0" y="11429"/>
                  </a:lnTo>
                  <a:close/>
                </a:path>
              </a:pathLst>
            </a:custGeom>
            <a:ln w="25400">
              <a:solidFill>
                <a:srgbClr val="000000"/>
              </a:solidFill>
            </a:ln>
          </p:spPr>
          <p:txBody>
            <a:bodyPr wrap="square" lIns="0" tIns="0" rIns="0" bIns="0" rtlCol="0"/>
            <a:lstStyle/>
            <a:p>
              <a:endParaRPr/>
            </a:p>
          </p:txBody>
        </p:sp>
      </p:grpSp>
      <p:sp>
        <p:nvSpPr>
          <p:cNvPr id="16" name="object 16"/>
          <p:cNvSpPr txBox="1">
            <a:spLocks noGrp="1"/>
          </p:cNvSpPr>
          <p:nvPr>
            <p:ph type="sldNum" sz="quarter" idx="7"/>
          </p:nvPr>
        </p:nvSpPr>
        <p:spPr>
          <a:prstGeom prst="rect">
            <a:avLst/>
          </a:prstGeom>
        </p:spPr>
        <p:txBody>
          <a:bodyPr vert="horz" wrap="square" lIns="0" tIns="0" rIns="0" bIns="0" rtlCol="0">
            <a:spAutoFit/>
          </a:bodyPr>
          <a:lstStyle/>
          <a:p>
            <a:pPr marL="97790">
              <a:lnSpc>
                <a:spcPts val="1430"/>
              </a:lnSpc>
            </a:pPr>
            <a:fld id="{81D60167-4931-47E6-BA6A-407CBD079E47}" type="slidenum">
              <a:rPr spc="-50" dirty="0"/>
              <a:t>5</a:t>
            </a:fld>
            <a:endParaRPr spc="-5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8411718" y="6445541"/>
            <a:ext cx="196215" cy="196215"/>
          </a:xfrm>
          <a:prstGeom prst="rect">
            <a:avLst/>
          </a:prstGeom>
        </p:spPr>
        <p:txBody>
          <a:bodyPr vert="horz" wrap="square" lIns="0" tIns="0" rIns="0" bIns="0" rtlCol="0">
            <a:spAutoFit/>
          </a:bodyPr>
          <a:lstStyle/>
          <a:p>
            <a:pPr marL="12700">
              <a:lnSpc>
                <a:spcPts val="1430"/>
              </a:lnSpc>
            </a:pPr>
            <a:r>
              <a:rPr sz="1200" spc="-25" dirty="0">
                <a:solidFill>
                  <a:srgbClr val="888888"/>
                </a:solidFill>
                <a:latin typeface="Arial"/>
                <a:cs typeface="Arial"/>
              </a:rPr>
              <a:t>50</a:t>
            </a:r>
            <a:endParaRPr sz="1200">
              <a:latin typeface="Arial"/>
              <a:cs typeface="Arial"/>
            </a:endParaRPr>
          </a:p>
        </p:txBody>
      </p:sp>
      <p:sp>
        <p:nvSpPr>
          <p:cNvPr id="2" name="object 2"/>
          <p:cNvSpPr txBox="1"/>
          <p:nvPr/>
        </p:nvSpPr>
        <p:spPr>
          <a:xfrm>
            <a:off x="156463" y="609981"/>
            <a:ext cx="7737475" cy="5178425"/>
          </a:xfrm>
          <a:prstGeom prst="rect">
            <a:avLst/>
          </a:prstGeom>
        </p:spPr>
        <p:txBody>
          <a:bodyPr vert="horz" wrap="square" lIns="0" tIns="13335" rIns="0" bIns="0" rtlCol="0">
            <a:spAutoFit/>
          </a:bodyPr>
          <a:lstStyle/>
          <a:p>
            <a:pPr marL="12700" marR="5080">
              <a:lnSpc>
                <a:spcPct val="100000"/>
              </a:lnSpc>
              <a:spcBef>
                <a:spcPts val="105"/>
              </a:spcBef>
              <a:tabLst>
                <a:tab pos="3135630" algn="l"/>
              </a:tabLst>
            </a:pPr>
            <a:r>
              <a:rPr sz="2600" b="1" dirty="0">
                <a:latin typeface="Arial"/>
                <a:cs typeface="Arial"/>
              </a:rPr>
              <a:t>When</a:t>
            </a:r>
            <a:r>
              <a:rPr sz="2600" b="1" spc="-30" dirty="0">
                <a:latin typeface="Arial"/>
                <a:cs typeface="Arial"/>
              </a:rPr>
              <a:t> </a:t>
            </a:r>
            <a:r>
              <a:rPr sz="2600" b="1" dirty="0">
                <a:latin typeface="Arial"/>
                <a:cs typeface="Arial"/>
              </a:rPr>
              <a:t>there</a:t>
            </a:r>
            <a:r>
              <a:rPr sz="2600" b="1" spc="-5" dirty="0">
                <a:latin typeface="Arial"/>
                <a:cs typeface="Arial"/>
              </a:rPr>
              <a:t> </a:t>
            </a:r>
            <a:r>
              <a:rPr sz="2600" b="1" dirty="0">
                <a:latin typeface="Arial"/>
                <a:cs typeface="Arial"/>
              </a:rPr>
              <a:t>is</a:t>
            </a:r>
            <a:r>
              <a:rPr sz="2600" b="1" spc="-5" dirty="0">
                <a:latin typeface="Arial"/>
                <a:cs typeface="Arial"/>
              </a:rPr>
              <a:t> </a:t>
            </a:r>
            <a:r>
              <a:rPr sz="2600" b="1" dirty="0">
                <a:latin typeface="Arial"/>
                <a:cs typeface="Arial"/>
              </a:rPr>
              <a:t>more</a:t>
            </a:r>
            <a:r>
              <a:rPr sz="2600" b="1" spc="-5" dirty="0">
                <a:latin typeface="Arial"/>
                <a:cs typeface="Arial"/>
              </a:rPr>
              <a:t> </a:t>
            </a:r>
            <a:r>
              <a:rPr sz="2600" b="1" dirty="0">
                <a:latin typeface="Arial"/>
                <a:cs typeface="Arial"/>
              </a:rPr>
              <a:t>than</a:t>
            </a:r>
            <a:r>
              <a:rPr sz="2600" b="1" spc="-15" dirty="0">
                <a:latin typeface="Arial"/>
                <a:cs typeface="Arial"/>
              </a:rPr>
              <a:t> </a:t>
            </a:r>
            <a:r>
              <a:rPr sz="2600" b="1" dirty="0">
                <a:latin typeface="Arial"/>
                <a:cs typeface="Arial"/>
              </a:rPr>
              <a:t>one</a:t>
            </a:r>
            <a:r>
              <a:rPr sz="2600" b="1" spc="-30" dirty="0">
                <a:latin typeface="Arial"/>
                <a:cs typeface="Arial"/>
              </a:rPr>
              <a:t> </a:t>
            </a:r>
            <a:r>
              <a:rPr sz="2600" b="1" dirty="0">
                <a:latin typeface="Arial"/>
                <a:cs typeface="Arial"/>
              </a:rPr>
              <a:t>of</a:t>
            </a:r>
            <a:r>
              <a:rPr sz="2600" b="1" spc="-5" dirty="0">
                <a:latin typeface="Arial"/>
                <a:cs typeface="Arial"/>
              </a:rPr>
              <a:t> </a:t>
            </a:r>
            <a:r>
              <a:rPr sz="2600" b="1" dirty="0">
                <a:latin typeface="Arial"/>
                <a:cs typeface="Arial"/>
              </a:rPr>
              <a:t>a</a:t>
            </a:r>
            <a:r>
              <a:rPr sz="2600" b="1" spc="-5" dirty="0">
                <a:latin typeface="Arial"/>
                <a:cs typeface="Arial"/>
              </a:rPr>
              <a:t> </a:t>
            </a:r>
            <a:r>
              <a:rPr sz="2600" b="1" spc="-10" dirty="0">
                <a:latin typeface="Arial"/>
                <a:cs typeface="Arial"/>
              </a:rPr>
              <a:t>particular </a:t>
            </a:r>
            <a:r>
              <a:rPr sz="2600" b="1" dirty="0">
                <a:latin typeface="Arial"/>
                <a:cs typeface="Arial"/>
              </a:rPr>
              <a:t>ligand,</a:t>
            </a:r>
            <a:r>
              <a:rPr sz="2600" b="1" spc="-25" dirty="0">
                <a:latin typeface="Arial"/>
                <a:cs typeface="Arial"/>
              </a:rPr>
              <a:t> </a:t>
            </a:r>
            <a:r>
              <a:rPr sz="2600" b="1" dirty="0">
                <a:latin typeface="Arial"/>
                <a:cs typeface="Arial"/>
              </a:rPr>
              <a:t>number</a:t>
            </a:r>
            <a:r>
              <a:rPr sz="2600" b="1" spc="-25" dirty="0">
                <a:latin typeface="Arial"/>
                <a:cs typeface="Arial"/>
              </a:rPr>
              <a:t> </a:t>
            </a:r>
            <a:r>
              <a:rPr sz="2600" b="1" dirty="0">
                <a:latin typeface="Arial"/>
                <a:cs typeface="Arial"/>
              </a:rPr>
              <a:t>is</a:t>
            </a:r>
            <a:r>
              <a:rPr sz="2600" b="1" spc="-5" dirty="0">
                <a:latin typeface="Arial"/>
                <a:cs typeface="Arial"/>
              </a:rPr>
              <a:t> </a:t>
            </a:r>
            <a:r>
              <a:rPr sz="2600" b="1" dirty="0">
                <a:latin typeface="Arial"/>
                <a:cs typeface="Arial"/>
              </a:rPr>
              <a:t>specified</a:t>
            </a:r>
            <a:r>
              <a:rPr sz="2600" b="1" spc="-25" dirty="0">
                <a:latin typeface="Arial"/>
                <a:cs typeface="Arial"/>
              </a:rPr>
              <a:t> </a:t>
            </a:r>
            <a:r>
              <a:rPr sz="2600" b="1" dirty="0">
                <a:latin typeface="Arial"/>
                <a:cs typeface="Arial"/>
              </a:rPr>
              <a:t>by</a:t>
            </a:r>
            <a:r>
              <a:rPr sz="2600" b="1" spc="-5" dirty="0">
                <a:latin typeface="Arial"/>
                <a:cs typeface="Arial"/>
              </a:rPr>
              <a:t> </a:t>
            </a:r>
            <a:r>
              <a:rPr sz="2600" b="1" dirty="0">
                <a:latin typeface="Arial"/>
                <a:cs typeface="Arial"/>
              </a:rPr>
              <a:t>di,</a:t>
            </a:r>
            <a:r>
              <a:rPr sz="2600" b="1" spc="5" dirty="0">
                <a:latin typeface="Arial"/>
                <a:cs typeface="Arial"/>
              </a:rPr>
              <a:t> </a:t>
            </a:r>
            <a:r>
              <a:rPr sz="2600" b="1" dirty="0">
                <a:latin typeface="Arial"/>
                <a:cs typeface="Arial"/>
              </a:rPr>
              <a:t>tri, tetra,</a:t>
            </a:r>
            <a:r>
              <a:rPr sz="2600" b="1" spc="-5" dirty="0">
                <a:latin typeface="Arial"/>
                <a:cs typeface="Arial"/>
              </a:rPr>
              <a:t> </a:t>
            </a:r>
            <a:r>
              <a:rPr sz="2600" b="1" spc="-10" dirty="0">
                <a:latin typeface="Arial"/>
                <a:cs typeface="Arial"/>
              </a:rPr>
              <a:t>penta, </a:t>
            </a:r>
            <a:r>
              <a:rPr sz="2600" b="1" dirty="0">
                <a:latin typeface="Arial"/>
                <a:cs typeface="Arial"/>
              </a:rPr>
              <a:t>hexa,</a:t>
            </a:r>
            <a:r>
              <a:rPr sz="2600" b="1" spc="-10" dirty="0">
                <a:latin typeface="Arial"/>
                <a:cs typeface="Arial"/>
              </a:rPr>
              <a:t> </a:t>
            </a:r>
            <a:r>
              <a:rPr sz="2600" b="1" dirty="0">
                <a:latin typeface="Arial"/>
                <a:cs typeface="Arial"/>
              </a:rPr>
              <a:t>and</a:t>
            </a:r>
            <a:r>
              <a:rPr sz="2600" b="1" spc="-30" dirty="0">
                <a:latin typeface="Arial"/>
                <a:cs typeface="Arial"/>
              </a:rPr>
              <a:t> </a:t>
            </a:r>
            <a:r>
              <a:rPr sz="2600" b="1" dirty="0">
                <a:latin typeface="Arial"/>
                <a:cs typeface="Arial"/>
              </a:rPr>
              <a:t>so</a:t>
            </a:r>
            <a:r>
              <a:rPr sz="2600" b="1" spc="-5" dirty="0">
                <a:latin typeface="Arial"/>
                <a:cs typeface="Arial"/>
              </a:rPr>
              <a:t> </a:t>
            </a:r>
            <a:r>
              <a:rPr sz="2600" b="1" spc="-10" dirty="0">
                <a:latin typeface="Arial"/>
                <a:cs typeface="Arial"/>
              </a:rPr>
              <a:t>forth.</a:t>
            </a:r>
            <a:r>
              <a:rPr sz="2600" b="1" dirty="0">
                <a:latin typeface="Arial"/>
                <a:cs typeface="Arial"/>
              </a:rPr>
              <a:t>	when</a:t>
            </a:r>
            <a:r>
              <a:rPr sz="2600" b="1" spc="-5" dirty="0">
                <a:latin typeface="Arial"/>
                <a:cs typeface="Arial"/>
              </a:rPr>
              <a:t> </a:t>
            </a:r>
            <a:r>
              <a:rPr sz="2600" b="1" dirty="0">
                <a:latin typeface="Arial"/>
                <a:cs typeface="Arial"/>
              </a:rPr>
              <a:t>confusion</a:t>
            </a:r>
            <a:r>
              <a:rPr sz="2600" b="1" spc="-50" dirty="0">
                <a:latin typeface="Arial"/>
                <a:cs typeface="Arial"/>
              </a:rPr>
              <a:t> </a:t>
            </a:r>
            <a:r>
              <a:rPr sz="2600" b="1" dirty="0">
                <a:latin typeface="Arial"/>
                <a:cs typeface="Arial"/>
              </a:rPr>
              <a:t>might</a:t>
            </a:r>
            <a:r>
              <a:rPr sz="2600" b="1" spc="-5" dirty="0">
                <a:latin typeface="Arial"/>
                <a:cs typeface="Arial"/>
              </a:rPr>
              <a:t> </a:t>
            </a:r>
            <a:r>
              <a:rPr sz="2600" b="1" spc="-10" dirty="0">
                <a:latin typeface="Arial"/>
                <a:cs typeface="Arial"/>
              </a:rPr>
              <a:t>result, </a:t>
            </a:r>
            <a:r>
              <a:rPr sz="2600" b="1" dirty="0">
                <a:latin typeface="Arial"/>
                <a:cs typeface="Arial"/>
              </a:rPr>
              <a:t>the</a:t>
            </a:r>
            <a:r>
              <a:rPr sz="2600" b="1" spc="-30" dirty="0">
                <a:latin typeface="Arial"/>
                <a:cs typeface="Arial"/>
              </a:rPr>
              <a:t> </a:t>
            </a:r>
            <a:r>
              <a:rPr sz="2600" b="1" dirty="0">
                <a:latin typeface="Arial"/>
                <a:cs typeface="Arial"/>
              </a:rPr>
              <a:t>prefixes</a:t>
            </a:r>
            <a:r>
              <a:rPr sz="2600" b="1" spc="-10" dirty="0">
                <a:latin typeface="Arial"/>
                <a:cs typeface="Arial"/>
              </a:rPr>
              <a:t> </a:t>
            </a:r>
            <a:r>
              <a:rPr sz="2600" b="1" dirty="0">
                <a:latin typeface="Arial"/>
                <a:cs typeface="Arial"/>
              </a:rPr>
              <a:t>bis,</a:t>
            </a:r>
            <a:r>
              <a:rPr sz="2600" b="1" spc="-5" dirty="0">
                <a:latin typeface="Arial"/>
                <a:cs typeface="Arial"/>
              </a:rPr>
              <a:t> </a:t>
            </a:r>
            <a:r>
              <a:rPr sz="2600" b="1" dirty="0">
                <a:latin typeface="Arial"/>
                <a:cs typeface="Arial"/>
              </a:rPr>
              <a:t>tris</a:t>
            </a:r>
            <a:r>
              <a:rPr sz="2600" b="1" spc="-15" dirty="0">
                <a:latin typeface="Arial"/>
                <a:cs typeface="Arial"/>
              </a:rPr>
              <a:t> </a:t>
            </a:r>
            <a:r>
              <a:rPr sz="2600" b="1" dirty="0">
                <a:latin typeface="Arial"/>
                <a:cs typeface="Arial"/>
              </a:rPr>
              <a:t>and</a:t>
            </a:r>
            <a:r>
              <a:rPr sz="2600" b="1" spc="-25" dirty="0">
                <a:latin typeface="Arial"/>
                <a:cs typeface="Arial"/>
              </a:rPr>
              <a:t> </a:t>
            </a:r>
            <a:r>
              <a:rPr sz="2600" b="1" dirty="0">
                <a:latin typeface="Arial"/>
                <a:cs typeface="Arial"/>
              </a:rPr>
              <a:t>tetrakis</a:t>
            </a:r>
            <a:r>
              <a:rPr sz="2600" b="1" spc="-10" dirty="0">
                <a:latin typeface="Arial"/>
                <a:cs typeface="Arial"/>
              </a:rPr>
              <a:t> </a:t>
            </a:r>
            <a:r>
              <a:rPr sz="2600" b="1" dirty="0">
                <a:latin typeface="Arial"/>
                <a:cs typeface="Arial"/>
              </a:rPr>
              <a:t>are</a:t>
            </a:r>
            <a:r>
              <a:rPr sz="2600" b="1" spc="-20" dirty="0">
                <a:latin typeface="Arial"/>
                <a:cs typeface="Arial"/>
              </a:rPr>
              <a:t> </a:t>
            </a:r>
            <a:r>
              <a:rPr sz="2600" b="1" spc="-10" dirty="0">
                <a:latin typeface="Arial"/>
                <a:cs typeface="Arial"/>
              </a:rPr>
              <a:t>employed</a:t>
            </a:r>
            <a:endParaRPr sz="2600">
              <a:latin typeface="Arial"/>
              <a:cs typeface="Arial"/>
            </a:endParaRPr>
          </a:p>
          <a:p>
            <a:pPr marL="12700">
              <a:lnSpc>
                <a:spcPct val="100000"/>
              </a:lnSpc>
            </a:pPr>
            <a:r>
              <a:rPr sz="2600" b="1" dirty="0">
                <a:latin typeface="Arial"/>
                <a:cs typeface="Arial"/>
              </a:rPr>
              <a:t>e.g.</a:t>
            </a:r>
            <a:r>
              <a:rPr sz="2600" b="1" spc="-35" dirty="0">
                <a:latin typeface="Arial"/>
                <a:cs typeface="Arial"/>
              </a:rPr>
              <a:t> </a:t>
            </a:r>
            <a:r>
              <a:rPr sz="2600" b="1" spc="-10" dirty="0">
                <a:latin typeface="Arial"/>
                <a:cs typeface="Arial"/>
              </a:rPr>
              <a:t>bis(ethylenediamine).</a:t>
            </a:r>
            <a:endParaRPr sz="2600">
              <a:latin typeface="Arial"/>
              <a:cs typeface="Arial"/>
            </a:endParaRPr>
          </a:p>
          <a:p>
            <a:pPr>
              <a:lnSpc>
                <a:spcPct val="100000"/>
              </a:lnSpc>
              <a:spcBef>
                <a:spcPts val="130"/>
              </a:spcBef>
            </a:pPr>
            <a:endParaRPr sz="2600">
              <a:latin typeface="Arial"/>
              <a:cs typeface="Arial"/>
            </a:endParaRPr>
          </a:p>
          <a:p>
            <a:pPr marL="12700" marR="459105">
              <a:lnSpc>
                <a:spcPct val="100000"/>
              </a:lnSpc>
            </a:pPr>
            <a:r>
              <a:rPr sz="2600" b="1" dirty="0">
                <a:latin typeface="Arial"/>
                <a:cs typeface="Arial"/>
              </a:rPr>
              <a:t>negative</a:t>
            </a:r>
            <a:r>
              <a:rPr sz="2600" b="1" spc="-35" dirty="0">
                <a:latin typeface="Arial"/>
                <a:cs typeface="Arial"/>
              </a:rPr>
              <a:t> </a:t>
            </a:r>
            <a:r>
              <a:rPr sz="2600" b="1" dirty="0">
                <a:latin typeface="Arial"/>
                <a:cs typeface="Arial"/>
              </a:rPr>
              <a:t>(anionic)</a:t>
            </a:r>
            <a:r>
              <a:rPr sz="2600" b="1" spc="-35" dirty="0">
                <a:latin typeface="Arial"/>
                <a:cs typeface="Arial"/>
              </a:rPr>
              <a:t> </a:t>
            </a:r>
            <a:r>
              <a:rPr sz="2600" b="1" dirty="0">
                <a:latin typeface="Arial"/>
                <a:cs typeface="Arial"/>
              </a:rPr>
              <a:t>complex</a:t>
            </a:r>
            <a:r>
              <a:rPr sz="2600" b="1" spc="-30" dirty="0">
                <a:latin typeface="Arial"/>
                <a:cs typeface="Arial"/>
              </a:rPr>
              <a:t> </a:t>
            </a:r>
            <a:r>
              <a:rPr sz="2600" b="1" dirty="0">
                <a:latin typeface="Arial"/>
                <a:cs typeface="Arial"/>
              </a:rPr>
              <a:t>ions</a:t>
            </a:r>
            <a:r>
              <a:rPr sz="2600" b="1" spc="-25" dirty="0">
                <a:latin typeface="Arial"/>
                <a:cs typeface="Arial"/>
              </a:rPr>
              <a:t> </a:t>
            </a:r>
            <a:r>
              <a:rPr sz="2600" b="1" dirty="0">
                <a:latin typeface="Arial"/>
                <a:cs typeface="Arial"/>
              </a:rPr>
              <a:t>always</a:t>
            </a:r>
            <a:r>
              <a:rPr sz="2600" b="1" spc="-20" dirty="0">
                <a:latin typeface="Arial"/>
                <a:cs typeface="Arial"/>
              </a:rPr>
              <a:t> </a:t>
            </a:r>
            <a:r>
              <a:rPr sz="2600" b="1" dirty="0">
                <a:latin typeface="Arial"/>
                <a:cs typeface="Arial"/>
              </a:rPr>
              <a:t>end</a:t>
            </a:r>
            <a:r>
              <a:rPr sz="2600" b="1" spc="-30" dirty="0">
                <a:latin typeface="Arial"/>
                <a:cs typeface="Arial"/>
              </a:rPr>
              <a:t> </a:t>
            </a:r>
            <a:r>
              <a:rPr sz="2600" b="1" spc="-25" dirty="0">
                <a:latin typeface="Arial"/>
                <a:cs typeface="Arial"/>
              </a:rPr>
              <a:t>in </a:t>
            </a:r>
            <a:r>
              <a:rPr sz="2600" b="1" dirty="0">
                <a:latin typeface="Arial"/>
                <a:cs typeface="Arial"/>
              </a:rPr>
              <a:t>the</a:t>
            </a:r>
            <a:r>
              <a:rPr sz="2600" b="1" spc="-25" dirty="0">
                <a:latin typeface="Arial"/>
                <a:cs typeface="Arial"/>
              </a:rPr>
              <a:t> </a:t>
            </a:r>
            <a:r>
              <a:rPr sz="2600" b="1" dirty="0">
                <a:latin typeface="Arial"/>
                <a:cs typeface="Arial"/>
              </a:rPr>
              <a:t>suffix</a:t>
            </a:r>
            <a:r>
              <a:rPr sz="2600" b="1" spc="-10" dirty="0">
                <a:latin typeface="Arial"/>
                <a:cs typeface="Arial"/>
              </a:rPr>
              <a:t> (ate).</a:t>
            </a:r>
            <a:endParaRPr sz="2600">
              <a:latin typeface="Arial"/>
              <a:cs typeface="Arial"/>
            </a:endParaRPr>
          </a:p>
          <a:p>
            <a:pPr>
              <a:lnSpc>
                <a:spcPct val="100000"/>
              </a:lnSpc>
              <a:spcBef>
                <a:spcPts val="130"/>
              </a:spcBef>
            </a:pPr>
            <a:endParaRPr sz="2600">
              <a:latin typeface="Arial"/>
              <a:cs typeface="Arial"/>
            </a:endParaRPr>
          </a:p>
          <a:p>
            <a:pPr marL="1383030" marR="1744345">
              <a:lnSpc>
                <a:spcPct val="100000"/>
              </a:lnSpc>
              <a:spcBef>
                <a:spcPts val="5"/>
              </a:spcBef>
              <a:tabLst>
                <a:tab pos="2723515" algn="l"/>
                <a:tab pos="3164840" algn="l"/>
                <a:tab pos="3219450" algn="l"/>
                <a:tab pos="4088765" algn="l"/>
                <a:tab pos="4143375" algn="l"/>
              </a:tabLst>
            </a:pPr>
            <a:r>
              <a:rPr sz="2600" b="1" spc="-10" dirty="0">
                <a:latin typeface="Arial"/>
                <a:cs typeface="Arial"/>
              </a:rPr>
              <a:t>aluminum</a:t>
            </a:r>
            <a:r>
              <a:rPr sz="2600" b="1" dirty="0">
                <a:latin typeface="Arial"/>
                <a:cs typeface="Arial"/>
              </a:rPr>
              <a:t>		</a:t>
            </a:r>
            <a:r>
              <a:rPr sz="2600" b="1" spc="-10" dirty="0">
                <a:latin typeface="Arial"/>
                <a:cs typeface="Arial"/>
              </a:rPr>
              <a:t>-----</a:t>
            </a:r>
            <a:r>
              <a:rPr sz="2600" b="1" spc="-50" dirty="0">
                <a:latin typeface="Arial"/>
                <a:cs typeface="Arial"/>
              </a:rPr>
              <a:t>&gt;</a:t>
            </a:r>
            <a:r>
              <a:rPr sz="2600" b="1" dirty="0">
                <a:latin typeface="Arial"/>
                <a:cs typeface="Arial"/>
              </a:rPr>
              <a:t>		</a:t>
            </a:r>
            <a:r>
              <a:rPr sz="2600" b="1" spc="-10" dirty="0">
                <a:latin typeface="Arial"/>
                <a:cs typeface="Arial"/>
              </a:rPr>
              <a:t>aluminate chromium</a:t>
            </a:r>
            <a:r>
              <a:rPr sz="2600" b="1" dirty="0">
                <a:latin typeface="Arial"/>
                <a:cs typeface="Arial"/>
              </a:rPr>
              <a:t>	</a:t>
            </a:r>
            <a:r>
              <a:rPr sz="2600" b="1" spc="-10" dirty="0">
                <a:latin typeface="Arial"/>
                <a:cs typeface="Arial"/>
              </a:rPr>
              <a:t>-----</a:t>
            </a:r>
            <a:r>
              <a:rPr sz="2600" b="1" spc="-50" dirty="0">
                <a:latin typeface="Arial"/>
                <a:cs typeface="Arial"/>
              </a:rPr>
              <a:t>&gt;</a:t>
            </a:r>
            <a:r>
              <a:rPr sz="2600" b="1" dirty="0">
                <a:latin typeface="Arial"/>
                <a:cs typeface="Arial"/>
              </a:rPr>
              <a:t>	</a:t>
            </a:r>
            <a:r>
              <a:rPr sz="2600" b="1" spc="-10" dirty="0">
                <a:latin typeface="Arial"/>
                <a:cs typeface="Arial"/>
              </a:rPr>
              <a:t>chromate </a:t>
            </a:r>
            <a:r>
              <a:rPr sz="2600" b="1" dirty="0">
                <a:latin typeface="Arial"/>
                <a:cs typeface="Arial"/>
              </a:rPr>
              <a:t>manganese</a:t>
            </a:r>
            <a:r>
              <a:rPr sz="2600" b="1" spc="-25" dirty="0">
                <a:latin typeface="Arial"/>
                <a:cs typeface="Arial"/>
              </a:rPr>
              <a:t> </a:t>
            </a:r>
            <a:r>
              <a:rPr sz="2600" b="1" spc="-10" dirty="0">
                <a:latin typeface="Arial"/>
                <a:cs typeface="Arial"/>
              </a:rPr>
              <a:t>------</a:t>
            </a:r>
            <a:r>
              <a:rPr sz="2600" b="1" dirty="0">
                <a:latin typeface="Arial"/>
                <a:cs typeface="Arial"/>
              </a:rPr>
              <a:t>&gt;</a:t>
            </a:r>
            <a:r>
              <a:rPr sz="2600" b="1" spc="-10" dirty="0">
                <a:latin typeface="Arial"/>
                <a:cs typeface="Arial"/>
              </a:rPr>
              <a:t> manganate cobalt</a:t>
            </a:r>
            <a:r>
              <a:rPr sz="2600" b="1" dirty="0">
                <a:latin typeface="Arial"/>
                <a:cs typeface="Arial"/>
              </a:rPr>
              <a:t>	</a:t>
            </a:r>
            <a:r>
              <a:rPr sz="2600" b="1" spc="-10" dirty="0">
                <a:latin typeface="Arial"/>
                <a:cs typeface="Arial"/>
              </a:rPr>
              <a:t>------</a:t>
            </a:r>
            <a:r>
              <a:rPr sz="2600" b="1" dirty="0">
                <a:latin typeface="Arial"/>
                <a:cs typeface="Arial"/>
              </a:rPr>
              <a:t>&gt;</a:t>
            </a:r>
            <a:r>
              <a:rPr sz="2600" b="1" spc="5" dirty="0">
                <a:latin typeface="Arial"/>
                <a:cs typeface="Arial"/>
              </a:rPr>
              <a:t> </a:t>
            </a:r>
            <a:r>
              <a:rPr sz="2600" b="1" spc="-10" dirty="0">
                <a:latin typeface="Arial"/>
                <a:cs typeface="Arial"/>
              </a:rPr>
              <a:t>cobaltate</a:t>
            </a:r>
            <a:endParaRPr sz="2600">
              <a:latin typeface="Arial"/>
              <a:cs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12700">
              <a:lnSpc>
                <a:spcPts val="1430"/>
              </a:lnSpc>
            </a:pPr>
            <a:r>
              <a:rPr spc="-25" dirty="0"/>
              <a:t>51</a:t>
            </a:r>
          </a:p>
        </p:txBody>
      </p:sp>
      <p:sp>
        <p:nvSpPr>
          <p:cNvPr id="2" name="object 2"/>
          <p:cNvSpPr txBox="1"/>
          <p:nvPr/>
        </p:nvSpPr>
        <p:spPr>
          <a:xfrm>
            <a:off x="231140" y="325323"/>
            <a:ext cx="8613775" cy="5939790"/>
          </a:xfrm>
          <a:prstGeom prst="rect">
            <a:avLst/>
          </a:prstGeom>
        </p:spPr>
        <p:txBody>
          <a:bodyPr vert="horz" wrap="square" lIns="0" tIns="12065" rIns="0" bIns="0" rtlCol="0">
            <a:spAutoFit/>
          </a:bodyPr>
          <a:lstStyle/>
          <a:p>
            <a:pPr marL="12700" marR="5080">
              <a:lnSpc>
                <a:spcPct val="100000"/>
              </a:lnSpc>
              <a:spcBef>
                <a:spcPts val="95"/>
              </a:spcBef>
            </a:pPr>
            <a:r>
              <a:rPr sz="2800" b="1" dirty="0">
                <a:latin typeface="Times New Roman"/>
                <a:cs typeface="Times New Roman"/>
              </a:rPr>
              <a:t>For</a:t>
            </a:r>
            <a:r>
              <a:rPr sz="2800" b="1" spc="-95" dirty="0">
                <a:latin typeface="Times New Roman"/>
                <a:cs typeface="Times New Roman"/>
              </a:rPr>
              <a:t> </a:t>
            </a:r>
            <a:r>
              <a:rPr sz="2800" b="1" dirty="0">
                <a:latin typeface="Times New Roman"/>
                <a:cs typeface="Times New Roman"/>
              </a:rPr>
              <a:t>some</a:t>
            </a:r>
            <a:r>
              <a:rPr sz="2800" b="1" spc="-45" dirty="0">
                <a:latin typeface="Times New Roman"/>
                <a:cs typeface="Times New Roman"/>
              </a:rPr>
              <a:t> </a:t>
            </a:r>
            <a:r>
              <a:rPr sz="2800" b="1" dirty="0">
                <a:latin typeface="Times New Roman"/>
                <a:cs typeface="Times New Roman"/>
              </a:rPr>
              <a:t>metals</a:t>
            </a:r>
            <a:r>
              <a:rPr sz="2800" b="1" spc="-45" dirty="0">
                <a:latin typeface="Times New Roman"/>
                <a:cs typeface="Times New Roman"/>
              </a:rPr>
              <a:t> </a:t>
            </a:r>
            <a:r>
              <a:rPr sz="2800" b="1" dirty="0">
                <a:latin typeface="Times New Roman"/>
                <a:cs typeface="Times New Roman"/>
              </a:rPr>
              <a:t>the</a:t>
            </a:r>
            <a:r>
              <a:rPr sz="2800" b="1" spc="-25" dirty="0">
                <a:latin typeface="Times New Roman"/>
                <a:cs typeface="Times New Roman"/>
              </a:rPr>
              <a:t> </a:t>
            </a:r>
            <a:r>
              <a:rPr sz="2800" b="1" spc="-10" dirty="0">
                <a:latin typeface="Times New Roman"/>
                <a:cs typeface="Times New Roman"/>
              </a:rPr>
              <a:t>-</a:t>
            </a:r>
            <a:r>
              <a:rPr sz="2800" b="1" dirty="0">
                <a:latin typeface="Times New Roman"/>
                <a:cs typeface="Times New Roman"/>
              </a:rPr>
              <a:t>ate</a:t>
            </a:r>
            <a:r>
              <a:rPr sz="2800" b="1" spc="-45" dirty="0">
                <a:latin typeface="Times New Roman"/>
                <a:cs typeface="Times New Roman"/>
              </a:rPr>
              <a:t> </a:t>
            </a:r>
            <a:r>
              <a:rPr sz="2800" b="1" dirty="0">
                <a:latin typeface="Times New Roman"/>
                <a:cs typeface="Times New Roman"/>
              </a:rPr>
              <a:t>is</a:t>
            </a:r>
            <a:r>
              <a:rPr sz="2800" b="1" spc="-45" dirty="0">
                <a:latin typeface="Times New Roman"/>
                <a:cs typeface="Times New Roman"/>
              </a:rPr>
              <a:t> </a:t>
            </a:r>
            <a:r>
              <a:rPr sz="2800" b="1" dirty="0">
                <a:latin typeface="Times New Roman"/>
                <a:cs typeface="Times New Roman"/>
              </a:rPr>
              <a:t>appended</a:t>
            </a:r>
            <a:r>
              <a:rPr sz="2800" b="1" spc="-35" dirty="0">
                <a:latin typeface="Times New Roman"/>
                <a:cs typeface="Times New Roman"/>
              </a:rPr>
              <a:t> </a:t>
            </a:r>
            <a:r>
              <a:rPr sz="2800" b="1" dirty="0">
                <a:latin typeface="Times New Roman"/>
                <a:cs typeface="Times New Roman"/>
              </a:rPr>
              <a:t>to</a:t>
            </a:r>
            <a:r>
              <a:rPr sz="2800" b="1" spc="-30" dirty="0">
                <a:latin typeface="Times New Roman"/>
                <a:cs typeface="Times New Roman"/>
              </a:rPr>
              <a:t> </a:t>
            </a:r>
            <a:r>
              <a:rPr sz="2800" b="1" dirty="0">
                <a:latin typeface="Times New Roman"/>
                <a:cs typeface="Times New Roman"/>
              </a:rPr>
              <a:t>the</a:t>
            </a:r>
            <a:r>
              <a:rPr sz="2800" b="1" spc="-45" dirty="0">
                <a:latin typeface="Times New Roman"/>
                <a:cs typeface="Times New Roman"/>
              </a:rPr>
              <a:t> </a:t>
            </a:r>
            <a:r>
              <a:rPr sz="2800" b="1" dirty="0">
                <a:latin typeface="Times New Roman"/>
                <a:cs typeface="Times New Roman"/>
              </a:rPr>
              <a:t>Latin</a:t>
            </a:r>
            <a:r>
              <a:rPr sz="2800" b="1" spc="-45" dirty="0">
                <a:latin typeface="Times New Roman"/>
                <a:cs typeface="Times New Roman"/>
              </a:rPr>
              <a:t> </a:t>
            </a:r>
            <a:r>
              <a:rPr sz="2800" b="1" spc="-10" dirty="0">
                <a:latin typeface="Times New Roman"/>
                <a:cs typeface="Times New Roman"/>
              </a:rPr>
              <a:t>system </a:t>
            </a:r>
            <a:r>
              <a:rPr sz="2800" b="1" dirty="0">
                <a:latin typeface="Times New Roman"/>
                <a:cs typeface="Times New Roman"/>
              </a:rPr>
              <a:t>always</a:t>
            </a:r>
            <a:r>
              <a:rPr sz="2800" b="1" spc="-60" dirty="0">
                <a:latin typeface="Times New Roman"/>
                <a:cs typeface="Times New Roman"/>
              </a:rPr>
              <a:t> </a:t>
            </a:r>
            <a:r>
              <a:rPr sz="2800" b="1" dirty="0">
                <a:latin typeface="Times New Roman"/>
                <a:cs typeface="Times New Roman"/>
              </a:rPr>
              <a:t>appears</a:t>
            </a:r>
            <a:r>
              <a:rPr sz="2800" b="1" spc="-75" dirty="0">
                <a:latin typeface="Times New Roman"/>
                <a:cs typeface="Times New Roman"/>
              </a:rPr>
              <a:t> </a:t>
            </a:r>
            <a:r>
              <a:rPr sz="2800" b="1" dirty="0">
                <a:latin typeface="Times New Roman"/>
                <a:cs typeface="Times New Roman"/>
              </a:rPr>
              <a:t>with</a:t>
            </a:r>
            <a:r>
              <a:rPr sz="2800" b="1" spc="-30" dirty="0">
                <a:latin typeface="Times New Roman"/>
                <a:cs typeface="Times New Roman"/>
              </a:rPr>
              <a:t> </a:t>
            </a:r>
            <a:r>
              <a:rPr sz="2800" b="1" dirty="0">
                <a:latin typeface="Times New Roman"/>
                <a:cs typeface="Times New Roman"/>
              </a:rPr>
              <a:t>the</a:t>
            </a:r>
            <a:r>
              <a:rPr sz="2800" b="1" spc="-75" dirty="0">
                <a:latin typeface="Times New Roman"/>
                <a:cs typeface="Times New Roman"/>
              </a:rPr>
              <a:t> </a:t>
            </a:r>
            <a:r>
              <a:rPr sz="2800" b="1" dirty="0">
                <a:latin typeface="Times New Roman"/>
                <a:cs typeface="Times New Roman"/>
              </a:rPr>
              <a:t>common</a:t>
            </a:r>
            <a:r>
              <a:rPr sz="2800" b="1" spc="-45" dirty="0">
                <a:latin typeface="Times New Roman"/>
                <a:cs typeface="Times New Roman"/>
              </a:rPr>
              <a:t> </a:t>
            </a:r>
            <a:r>
              <a:rPr sz="2800" b="1" dirty="0">
                <a:latin typeface="Times New Roman"/>
                <a:cs typeface="Times New Roman"/>
              </a:rPr>
              <a:t>English</a:t>
            </a:r>
            <a:r>
              <a:rPr sz="2800" b="1" spc="-75" dirty="0">
                <a:latin typeface="Times New Roman"/>
                <a:cs typeface="Times New Roman"/>
              </a:rPr>
              <a:t> </a:t>
            </a:r>
            <a:r>
              <a:rPr sz="2800" b="1" dirty="0">
                <a:latin typeface="Times New Roman"/>
                <a:cs typeface="Times New Roman"/>
              </a:rPr>
              <a:t>name</a:t>
            </a:r>
            <a:r>
              <a:rPr sz="2800" b="1" spc="-75" dirty="0">
                <a:latin typeface="Times New Roman"/>
                <a:cs typeface="Times New Roman"/>
              </a:rPr>
              <a:t> </a:t>
            </a:r>
            <a:r>
              <a:rPr sz="2800" b="1" dirty="0">
                <a:latin typeface="Times New Roman"/>
                <a:cs typeface="Times New Roman"/>
              </a:rPr>
              <a:t>for</a:t>
            </a:r>
            <a:r>
              <a:rPr sz="2800" b="1" spc="-114" dirty="0">
                <a:latin typeface="Times New Roman"/>
                <a:cs typeface="Times New Roman"/>
              </a:rPr>
              <a:t> </a:t>
            </a:r>
            <a:r>
              <a:rPr sz="2800" b="1" spc="-25" dirty="0">
                <a:latin typeface="Times New Roman"/>
                <a:cs typeface="Times New Roman"/>
              </a:rPr>
              <a:t>the </a:t>
            </a:r>
            <a:r>
              <a:rPr sz="2800" b="1" dirty="0">
                <a:latin typeface="Times New Roman"/>
                <a:cs typeface="Times New Roman"/>
              </a:rPr>
              <a:t>element</a:t>
            </a:r>
            <a:r>
              <a:rPr sz="2800" b="1" spc="-45" dirty="0">
                <a:latin typeface="Times New Roman"/>
                <a:cs typeface="Times New Roman"/>
              </a:rPr>
              <a:t> </a:t>
            </a:r>
            <a:r>
              <a:rPr sz="2800" b="1" dirty="0">
                <a:latin typeface="Times New Roman"/>
                <a:cs typeface="Times New Roman"/>
              </a:rPr>
              <a:t>such</a:t>
            </a:r>
            <a:r>
              <a:rPr sz="2800" b="1" spc="-50" dirty="0">
                <a:latin typeface="Times New Roman"/>
                <a:cs typeface="Times New Roman"/>
              </a:rPr>
              <a:t> </a:t>
            </a:r>
            <a:r>
              <a:rPr sz="2800" b="1" dirty="0">
                <a:latin typeface="Times New Roman"/>
                <a:cs typeface="Times New Roman"/>
              </a:rPr>
              <a:t>as</a:t>
            </a:r>
            <a:r>
              <a:rPr sz="2800" b="1" spc="-50" dirty="0">
                <a:latin typeface="Times New Roman"/>
                <a:cs typeface="Times New Roman"/>
              </a:rPr>
              <a:t> </a:t>
            </a:r>
            <a:r>
              <a:rPr sz="2800" b="1" dirty="0">
                <a:latin typeface="Times New Roman"/>
                <a:cs typeface="Times New Roman"/>
              </a:rPr>
              <a:t>the</a:t>
            </a:r>
            <a:r>
              <a:rPr sz="2800" b="1" spc="-55" dirty="0">
                <a:latin typeface="Times New Roman"/>
                <a:cs typeface="Times New Roman"/>
              </a:rPr>
              <a:t> </a:t>
            </a:r>
            <a:r>
              <a:rPr sz="2800" b="1" dirty="0">
                <a:latin typeface="Times New Roman"/>
                <a:cs typeface="Times New Roman"/>
              </a:rPr>
              <a:t>following</a:t>
            </a:r>
            <a:r>
              <a:rPr sz="2800" b="1" spc="-30" dirty="0">
                <a:latin typeface="Times New Roman"/>
                <a:cs typeface="Times New Roman"/>
              </a:rPr>
              <a:t> </a:t>
            </a:r>
            <a:r>
              <a:rPr sz="2800" b="1" spc="-10" dirty="0">
                <a:latin typeface="Times New Roman"/>
                <a:cs typeface="Times New Roman"/>
              </a:rPr>
              <a:t>elements.</a:t>
            </a:r>
            <a:endParaRPr sz="2800">
              <a:latin typeface="Times New Roman"/>
              <a:cs typeface="Times New Roman"/>
            </a:endParaRPr>
          </a:p>
          <a:p>
            <a:pPr marL="469900" marR="2700020">
              <a:lnSpc>
                <a:spcPct val="100000"/>
              </a:lnSpc>
              <a:spcBef>
                <a:spcPts val="2910"/>
              </a:spcBef>
              <a:tabLst>
                <a:tab pos="1338580" algn="l"/>
                <a:tab pos="1379855" algn="l"/>
                <a:tab pos="1515110" algn="l"/>
                <a:tab pos="2218690" algn="l"/>
                <a:tab pos="2259965" algn="l"/>
                <a:tab pos="2517140" algn="l"/>
                <a:tab pos="3225800" algn="l"/>
              </a:tabLst>
            </a:pPr>
            <a:r>
              <a:rPr sz="2800" b="1" spc="-20" dirty="0">
                <a:latin typeface="Arial"/>
                <a:cs typeface="Arial"/>
              </a:rPr>
              <a:t>iron</a:t>
            </a:r>
            <a:r>
              <a:rPr sz="2800" b="1" dirty="0">
                <a:latin typeface="Arial"/>
                <a:cs typeface="Arial"/>
              </a:rPr>
              <a:t>	</a:t>
            </a:r>
            <a:r>
              <a:rPr sz="2800" b="1" spc="-10" dirty="0">
                <a:latin typeface="Arial"/>
                <a:cs typeface="Arial"/>
              </a:rPr>
              <a:t>----</a:t>
            </a:r>
            <a:r>
              <a:rPr sz="2800" b="1" spc="-50" dirty="0">
                <a:latin typeface="Arial"/>
                <a:cs typeface="Arial"/>
              </a:rPr>
              <a:t>&gt;</a:t>
            </a:r>
            <a:r>
              <a:rPr sz="2800" b="1" dirty="0">
                <a:latin typeface="Arial"/>
                <a:cs typeface="Arial"/>
              </a:rPr>
              <a:t>	ferr</a:t>
            </a:r>
            <a:r>
              <a:rPr sz="2800" b="1" spc="-15" dirty="0">
                <a:latin typeface="Arial"/>
                <a:cs typeface="Arial"/>
              </a:rPr>
              <a:t> </a:t>
            </a:r>
            <a:r>
              <a:rPr sz="2800" b="1" spc="-10" dirty="0">
                <a:latin typeface="Arial"/>
                <a:cs typeface="Arial"/>
              </a:rPr>
              <a:t>------</a:t>
            </a:r>
            <a:r>
              <a:rPr sz="2800" b="1" dirty="0">
                <a:latin typeface="Arial"/>
                <a:cs typeface="Arial"/>
              </a:rPr>
              <a:t>&gt;</a:t>
            </a:r>
            <a:r>
              <a:rPr sz="2800" b="1" spc="-10" dirty="0">
                <a:latin typeface="Arial"/>
                <a:cs typeface="Arial"/>
              </a:rPr>
              <a:t> ferrate </a:t>
            </a:r>
            <a:r>
              <a:rPr sz="2800" b="1" dirty="0">
                <a:latin typeface="Arial"/>
                <a:cs typeface="Arial"/>
              </a:rPr>
              <a:t>copper</a:t>
            </a:r>
            <a:r>
              <a:rPr sz="2800" b="1" spc="-65" dirty="0">
                <a:latin typeface="Arial"/>
                <a:cs typeface="Arial"/>
              </a:rPr>
              <a:t> </a:t>
            </a:r>
            <a:r>
              <a:rPr sz="2800" b="1" spc="-10" dirty="0">
                <a:latin typeface="Arial"/>
                <a:cs typeface="Arial"/>
              </a:rPr>
              <a:t>---</a:t>
            </a:r>
            <a:r>
              <a:rPr sz="2800" b="1" spc="-50" dirty="0">
                <a:latin typeface="Arial"/>
                <a:cs typeface="Arial"/>
              </a:rPr>
              <a:t>&gt;</a:t>
            </a:r>
            <a:r>
              <a:rPr sz="2800" b="1" dirty="0">
                <a:latin typeface="Arial"/>
                <a:cs typeface="Arial"/>
              </a:rPr>
              <a:t>	cupra</a:t>
            </a:r>
            <a:r>
              <a:rPr sz="2800" b="1" spc="-25" dirty="0">
                <a:latin typeface="Arial"/>
                <a:cs typeface="Arial"/>
              </a:rPr>
              <a:t> </a:t>
            </a:r>
            <a:r>
              <a:rPr sz="2800" b="1" spc="-10" dirty="0">
                <a:latin typeface="Arial"/>
                <a:cs typeface="Arial"/>
              </a:rPr>
              <a:t>-----</a:t>
            </a:r>
            <a:r>
              <a:rPr sz="2800" b="1" dirty="0">
                <a:latin typeface="Arial"/>
                <a:cs typeface="Arial"/>
              </a:rPr>
              <a:t>&gt;</a:t>
            </a:r>
            <a:r>
              <a:rPr sz="2800" b="1" spc="-50" dirty="0">
                <a:latin typeface="Arial"/>
                <a:cs typeface="Arial"/>
              </a:rPr>
              <a:t> </a:t>
            </a:r>
            <a:r>
              <a:rPr sz="2800" b="1" spc="-10" dirty="0">
                <a:latin typeface="Arial"/>
                <a:cs typeface="Arial"/>
              </a:rPr>
              <a:t>cuprate </a:t>
            </a:r>
            <a:r>
              <a:rPr sz="2800" b="1" spc="-20" dirty="0">
                <a:latin typeface="Arial"/>
                <a:cs typeface="Arial"/>
              </a:rPr>
              <a:t>lead</a:t>
            </a:r>
            <a:r>
              <a:rPr sz="2800" b="1" dirty="0">
                <a:latin typeface="Arial"/>
                <a:cs typeface="Arial"/>
              </a:rPr>
              <a:t>		</a:t>
            </a:r>
            <a:r>
              <a:rPr sz="2800" b="1" spc="-10" dirty="0">
                <a:latin typeface="Arial"/>
                <a:cs typeface="Arial"/>
              </a:rPr>
              <a:t>----</a:t>
            </a:r>
            <a:r>
              <a:rPr sz="2800" b="1" spc="-50" dirty="0">
                <a:latin typeface="Arial"/>
                <a:cs typeface="Arial"/>
              </a:rPr>
              <a:t>&gt;</a:t>
            </a:r>
            <a:r>
              <a:rPr sz="2800" b="1" dirty="0">
                <a:latin typeface="Arial"/>
                <a:cs typeface="Arial"/>
              </a:rPr>
              <a:t>		plumb</a:t>
            </a:r>
            <a:r>
              <a:rPr sz="2800" b="1" spc="-30" dirty="0">
                <a:latin typeface="Arial"/>
                <a:cs typeface="Arial"/>
              </a:rPr>
              <a:t> </a:t>
            </a:r>
            <a:r>
              <a:rPr sz="2800" b="1" spc="-10" dirty="0">
                <a:latin typeface="Arial"/>
                <a:cs typeface="Arial"/>
              </a:rPr>
              <a:t>-----</a:t>
            </a:r>
            <a:r>
              <a:rPr sz="2800" b="1" dirty="0">
                <a:latin typeface="Arial"/>
                <a:cs typeface="Arial"/>
              </a:rPr>
              <a:t>&gt;</a:t>
            </a:r>
            <a:r>
              <a:rPr sz="2800" b="1" spc="-55" dirty="0">
                <a:latin typeface="Arial"/>
                <a:cs typeface="Arial"/>
              </a:rPr>
              <a:t> </a:t>
            </a:r>
            <a:r>
              <a:rPr sz="2800" b="1" spc="-10" dirty="0">
                <a:latin typeface="Arial"/>
                <a:cs typeface="Arial"/>
              </a:rPr>
              <a:t>plumbate </a:t>
            </a:r>
            <a:r>
              <a:rPr sz="2800" b="1" dirty="0">
                <a:latin typeface="Arial"/>
                <a:cs typeface="Arial"/>
              </a:rPr>
              <a:t>silver</a:t>
            </a:r>
            <a:r>
              <a:rPr sz="2800" b="1" spc="-70" dirty="0">
                <a:latin typeface="Arial"/>
                <a:cs typeface="Arial"/>
              </a:rPr>
              <a:t> </a:t>
            </a:r>
            <a:r>
              <a:rPr sz="2800" b="1" spc="-10" dirty="0">
                <a:latin typeface="Arial"/>
                <a:cs typeface="Arial"/>
              </a:rPr>
              <a:t>---</a:t>
            </a:r>
            <a:r>
              <a:rPr sz="2800" b="1" spc="-50" dirty="0">
                <a:latin typeface="Arial"/>
                <a:cs typeface="Arial"/>
              </a:rPr>
              <a:t>&gt;</a:t>
            </a:r>
            <a:r>
              <a:rPr sz="2800" b="1" dirty="0">
                <a:latin typeface="Arial"/>
                <a:cs typeface="Arial"/>
              </a:rPr>
              <a:t>		argent</a:t>
            </a:r>
            <a:r>
              <a:rPr sz="2800" b="1" spc="-35" dirty="0">
                <a:latin typeface="Arial"/>
                <a:cs typeface="Arial"/>
              </a:rPr>
              <a:t> </a:t>
            </a:r>
            <a:r>
              <a:rPr sz="2800" b="1" spc="-10" dirty="0">
                <a:latin typeface="Arial"/>
                <a:cs typeface="Arial"/>
              </a:rPr>
              <a:t>----</a:t>
            </a:r>
            <a:r>
              <a:rPr sz="2800" b="1" dirty="0">
                <a:latin typeface="Arial"/>
                <a:cs typeface="Arial"/>
              </a:rPr>
              <a:t>&gt;</a:t>
            </a:r>
            <a:r>
              <a:rPr sz="2800" b="1" spc="-40" dirty="0">
                <a:latin typeface="Arial"/>
                <a:cs typeface="Arial"/>
              </a:rPr>
              <a:t> </a:t>
            </a:r>
            <a:r>
              <a:rPr sz="2800" b="1" spc="-10" dirty="0">
                <a:latin typeface="Arial"/>
                <a:cs typeface="Arial"/>
              </a:rPr>
              <a:t>argentate </a:t>
            </a:r>
            <a:r>
              <a:rPr sz="2800" b="1" spc="-20" dirty="0">
                <a:latin typeface="Arial"/>
                <a:cs typeface="Arial"/>
              </a:rPr>
              <a:t>gold</a:t>
            </a:r>
            <a:r>
              <a:rPr sz="2800" b="1" dirty="0">
                <a:latin typeface="Arial"/>
                <a:cs typeface="Arial"/>
              </a:rPr>
              <a:t>			</a:t>
            </a:r>
            <a:r>
              <a:rPr sz="2800" b="1" spc="-10" dirty="0">
                <a:latin typeface="Arial"/>
                <a:cs typeface="Arial"/>
              </a:rPr>
              <a:t>---</a:t>
            </a:r>
            <a:r>
              <a:rPr sz="2800" b="1" spc="-50" dirty="0">
                <a:latin typeface="Arial"/>
                <a:cs typeface="Arial"/>
              </a:rPr>
              <a:t>&gt;</a:t>
            </a:r>
            <a:r>
              <a:rPr sz="2800" b="1" dirty="0">
                <a:latin typeface="Arial"/>
                <a:cs typeface="Arial"/>
              </a:rPr>
              <a:t>		</a:t>
            </a:r>
            <a:r>
              <a:rPr sz="2800" b="1" spc="-645" dirty="0">
                <a:latin typeface="Arial"/>
                <a:cs typeface="Arial"/>
              </a:rPr>
              <a:t> </a:t>
            </a:r>
            <a:r>
              <a:rPr sz="2800" b="1" dirty="0">
                <a:latin typeface="Arial"/>
                <a:cs typeface="Arial"/>
              </a:rPr>
              <a:t>aur	</a:t>
            </a:r>
            <a:r>
              <a:rPr sz="2800" b="1" spc="-10" dirty="0">
                <a:latin typeface="Arial"/>
                <a:cs typeface="Arial"/>
              </a:rPr>
              <a:t>----</a:t>
            </a:r>
            <a:r>
              <a:rPr sz="2800" b="1" dirty="0">
                <a:latin typeface="Arial"/>
                <a:cs typeface="Arial"/>
              </a:rPr>
              <a:t>&gt;</a:t>
            </a:r>
            <a:r>
              <a:rPr sz="2800" b="1" spc="-5" dirty="0">
                <a:latin typeface="Arial"/>
                <a:cs typeface="Arial"/>
              </a:rPr>
              <a:t> </a:t>
            </a:r>
            <a:r>
              <a:rPr sz="2800" b="1" spc="-10" dirty="0">
                <a:latin typeface="Arial"/>
                <a:cs typeface="Arial"/>
              </a:rPr>
              <a:t>aurate</a:t>
            </a:r>
            <a:endParaRPr sz="2800">
              <a:latin typeface="Arial"/>
              <a:cs typeface="Arial"/>
            </a:endParaRPr>
          </a:p>
          <a:p>
            <a:pPr marL="469900">
              <a:lnSpc>
                <a:spcPct val="100000"/>
              </a:lnSpc>
              <a:spcBef>
                <a:spcPts val="5"/>
              </a:spcBef>
              <a:tabLst>
                <a:tab pos="1199515" algn="l"/>
                <a:tab pos="2080260" algn="l"/>
              </a:tabLst>
            </a:pPr>
            <a:r>
              <a:rPr sz="2800" b="1" spc="-25" dirty="0">
                <a:latin typeface="Arial"/>
                <a:cs typeface="Arial"/>
              </a:rPr>
              <a:t>tin</a:t>
            </a:r>
            <a:r>
              <a:rPr sz="2800" b="1" dirty="0">
                <a:latin typeface="Arial"/>
                <a:cs typeface="Arial"/>
              </a:rPr>
              <a:t>	</a:t>
            </a:r>
            <a:r>
              <a:rPr sz="2800" b="1" spc="-10" dirty="0">
                <a:latin typeface="Arial"/>
                <a:cs typeface="Arial"/>
              </a:rPr>
              <a:t>----</a:t>
            </a:r>
            <a:r>
              <a:rPr sz="2800" b="1" spc="-50" dirty="0">
                <a:latin typeface="Arial"/>
                <a:cs typeface="Arial"/>
              </a:rPr>
              <a:t>&gt;</a:t>
            </a:r>
            <a:r>
              <a:rPr sz="2800" b="1" dirty="0">
                <a:latin typeface="Arial"/>
                <a:cs typeface="Arial"/>
              </a:rPr>
              <a:t>	stann</a:t>
            </a:r>
            <a:r>
              <a:rPr sz="2800" b="1" spc="-15" dirty="0">
                <a:latin typeface="Arial"/>
                <a:cs typeface="Arial"/>
              </a:rPr>
              <a:t> </a:t>
            </a:r>
            <a:r>
              <a:rPr sz="2800" b="1" spc="-10" dirty="0">
                <a:latin typeface="Arial"/>
                <a:cs typeface="Arial"/>
              </a:rPr>
              <a:t>-----</a:t>
            </a:r>
            <a:r>
              <a:rPr sz="2800" b="1" dirty="0">
                <a:latin typeface="Arial"/>
                <a:cs typeface="Arial"/>
              </a:rPr>
              <a:t>&gt;</a:t>
            </a:r>
            <a:r>
              <a:rPr sz="2800" b="1" spc="-30" dirty="0">
                <a:latin typeface="Arial"/>
                <a:cs typeface="Arial"/>
              </a:rPr>
              <a:t> </a:t>
            </a:r>
            <a:r>
              <a:rPr sz="2800" b="1" spc="-10" dirty="0">
                <a:latin typeface="Arial"/>
                <a:cs typeface="Arial"/>
              </a:rPr>
              <a:t>stannate</a:t>
            </a:r>
            <a:endParaRPr sz="2800">
              <a:latin typeface="Arial"/>
              <a:cs typeface="Arial"/>
            </a:endParaRPr>
          </a:p>
          <a:p>
            <a:pPr>
              <a:lnSpc>
                <a:spcPct val="100000"/>
              </a:lnSpc>
              <a:spcBef>
                <a:spcPts val="114"/>
              </a:spcBef>
            </a:pPr>
            <a:endParaRPr sz="2800">
              <a:latin typeface="Arial"/>
              <a:cs typeface="Arial"/>
            </a:endParaRPr>
          </a:p>
          <a:p>
            <a:pPr marL="12700" marR="74930">
              <a:lnSpc>
                <a:spcPct val="100000"/>
              </a:lnSpc>
            </a:pPr>
            <a:r>
              <a:rPr sz="2800" b="1" dirty="0">
                <a:latin typeface="Times New Roman"/>
                <a:cs typeface="Times New Roman"/>
              </a:rPr>
              <a:t>the</a:t>
            </a:r>
            <a:r>
              <a:rPr sz="2800" b="1" spc="-50" dirty="0">
                <a:latin typeface="Times New Roman"/>
                <a:cs typeface="Times New Roman"/>
              </a:rPr>
              <a:t> </a:t>
            </a:r>
            <a:r>
              <a:rPr sz="2800" b="1" dirty="0">
                <a:latin typeface="Times New Roman"/>
                <a:cs typeface="Times New Roman"/>
              </a:rPr>
              <a:t>oxidation</a:t>
            </a:r>
            <a:r>
              <a:rPr sz="2800" b="1" spc="-65" dirty="0">
                <a:latin typeface="Times New Roman"/>
                <a:cs typeface="Times New Roman"/>
              </a:rPr>
              <a:t> </a:t>
            </a:r>
            <a:r>
              <a:rPr sz="2800" b="1" dirty="0">
                <a:latin typeface="Times New Roman"/>
                <a:cs typeface="Times New Roman"/>
              </a:rPr>
              <a:t>number</a:t>
            </a:r>
            <a:r>
              <a:rPr sz="2800" b="1" spc="-110" dirty="0">
                <a:latin typeface="Times New Roman"/>
                <a:cs typeface="Times New Roman"/>
              </a:rPr>
              <a:t> </a:t>
            </a:r>
            <a:r>
              <a:rPr sz="2800" b="1" dirty="0">
                <a:latin typeface="Times New Roman"/>
                <a:cs typeface="Times New Roman"/>
              </a:rPr>
              <a:t>of</a:t>
            </a:r>
            <a:r>
              <a:rPr sz="2800" b="1" spc="-50" dirty="0">
                <a:latin typeface="Times New Roman"/>
                <a:cs typeface="Times New Roman"/>
              </a:rPr>
              <a:t> </a:t>
            </a:r>
            <a:r>
              <a:rPr sz="2800" b="1" dirty="0">
                <a:latin typeface="Times New Roman"/>
                <a:cs typeface="Times New Roman"/>
              </a:rPr>
              <a:t>the</a:t>
            </a:r>
            <a:r>
              <a:rPr sz="2800" b="1" spc="-55" dirty="0">
                <a:latin typeface="Times New Roman"/>
                <a:cs typeface="Times New Roman"/>
              </a:rPr>
              <a:t> </a:t>
            </a:r>
            <a:r>
              <a:rPr sz="2800" b="1" dirty="0">
                <a:latin typeface="Times New Roman"/>
                <a:cs typeface="Times New Roman"/>
              </a:rPr>
              <a:t>metal</a:t>
            </a:r>
            <a:r>
              <a:rPr sz="2800" b="1" spc="-45" dirty="0">
                <a:latin typeface="Times New Roman"/>
                <a:cs typeface="Times New Roman"/>
              </a:rPr>
              <a:t> </a:t>
            </a:r>
            <a:r>
              <a:rPr sz="2800" b="1" dirty="0">
                <a:latin typeface="Times New Roman"/>
                <a:cs typeface="Times New Roman"/>
              </a:rPr>
              <a:t>in</a:t>
            </a:r>
            <a:r>
              <a:rPr sz="2800" b="1" spc="-60" dirty="0">
                <a:latin typeface="Times New Roman"/>
                <a:cs typeface="Times New Roman"/>
              </a:rPr>
              <a:t> </a:t>
            </a:r>
            <a:r>
              <a:rPr sz="2800" b="1" dirty="0">
                <a:latin typeface="Times New Roman"/>
                <a:cs typeface="Times New Roman"/>
              </a:rPr>
              <a:t>the</a:t>
            </a:r>
            <a:r>
              <a:rPr sz="2800" b="1" spc="-55" dirty="0">
                <a:latin typeface="Times New Roman"/>
                <a:cs typeface="Times New Roman"/>
              </a:rPr>
              <a:t> </a:t>
            </a:r>
            <a:r>
              <a:rPr sz="2800" b="1" dirty="0">
                <a:latin typeface="Times New Roman"/>
                <a:cs typeface="Times New Roman"/>
              </a:rPr>
              <a:t>complex</a:t>
            </a:r>
            <a:r>
              <a:rPr sz="2800" b="1" spc="-60" dirty="0">
                <a:latin typeface="Times New Roman"/>
                <a:cs typeface="Times New Roman"/>
              </a:rPr>
              <a:t> </a:t>
            </a:r>
            <a:r>
              <a:rPr sz="2800" b="1" spc="-25" dirty="0">
                <a:latin typeface="Times New Roman"/>
                <a:cs typeface="Times New Roman"/>
              </a:rPr>
              <a:t>is </a:t>
            </a:r>
            <a:r>
              <a:rPr sz="2800" b="1" dirty="0">
                <a:latin typeface="Times New Roman"/>
                <a:cs typeface="Times New Roman"/>
              </a:rPr>
              <a:t>written</a:t>
            </a:r>
            <a:r>
              <a:rPr sz="2800" b="1" spc="-70" dirty="0">
                <a:latin typeface="Times New Roman"/>
                <a:cs typeface="Times New Roman"/>
              </a:rPr>
              <a:t> </a:t>
            </a:r>
            <a:r>
              <a:rPr sz="2800" b="1" dirty="0">
                <a:latin typeface="Times New Roman"/>
                <a:cs typeface="Times New Roman"/>
              </a:rPr>
              <a:t>in</a:t>
            </a:r>
            <a:r>
              <a:rPr sz="2800" b="1" spc="-85" dirty="0">
                <a:latin typeface="Times New Roman"/>
                <a:cs typeface="Times New Roman"/>
              </a:rPr>
              <a:t> </a:t>
            </a:r>
            <a:r>
              <a:rPr sz="2800" b="1" dirty="0">
                <a:latin typeface="Times New Roman"/>
                <a:cs typeface="Times New Roman"/>
              </a:rPr>
              <a:t>roman</a:t>
            </a:r>
            <a:r>
              <a:rPr sz="2800" b="1" spc="-100" dirty="0">
                <a:latin typeface="Times New Roman"/>
                <a:cs typeface="Times New Roman"/>
              </a:rPr>
              <a:t> </a:t>
            </a:r>
            <a:r>
              <a:rPr sz="2800" b="1" dirty="0">
                <a:latin typeface="Times New Roman"/>
                <a:cs typeface="Times New Roman"/>
              </a:rPr>
              <a:t>numerals</a:t>
            </a:r>
            <a:r>
              <a:rPr sz="2800" b="1" spc="-85" dirty="0">
                <a:latin typeface="Times New Roman"/>
                <a:cs typeface="Times New Roman"/>
              </a:rPr>
              <a:t> </a:t>
            </a:r>
            <a:r>
              <a:rPr sz="2800" b="1" dirty="0">
                <a:latin typeface="Times New Roman"/>
                <a:cs typeface="Times New Roman"/>
              </a:rPr>
              <a:t>within</a:t>
            </a:r>
            <a:r>
              <a:rPr sz="2800" b="1" spc="-65" dirty="0">
                <a:latin typeface="Times New Roman"/>
                <a:cs typeface="Times New Roman"/>
              </a:rPr>
              <a:t> </a:t>
            </a:r>
            <a:r>
              <a:rPr sz="2800" b="1" dirty="0">
                <a:latin typeface="Times New Roman"/>
                <a:cs typeface="Times New Roman"/>
              </a:rPr>
              <a:t>parentheses</a:t>
            </a:r>
            <a:r>
              <a:rPr sz="2800" b="1" spc="-100" dirty="0">
                <a:latin typeface="Times New Roman"/>
                <a:cs typeface="Times New Roman"/>
              </a:rPr>
              <a:t> </a:t>
            </a:r>
            <a:r>
              <a:rPr sz="2800" b="1" spc="-10" dirty="0">
                <a:latin typeface="Times New Roman"/>
                <a:cs typeface="Times New Roman"/>
              </a:rPr>
              <a:t>following </a:t>
            </a:r>
            <a:r>
              <a:rPr sz="2800" b="1" dirty="0">
                <a:latin typeface="Times New Roman"/>
                <a:cs typeface="Times New Roman"/>
              </a:rPr>
              <a:t>the</a:t>
            </a:r>
            <a:r>
              <a:rPr sz="2800" b="1" spc="-40" dirty="0">
                <a:latin typeface="Times New Roman"/>
                <a:cs typeface="Times New Roman"/>
              </a:rPr>
              <a:t> </a:t>
            </a:r>
            <a:r>
              <a:rPr sz="2800" b="1" dirty="0">
                <a:latin typeface="Times New Roman"/>
                <a:cs typeface="Times New Roman"/>
              </a:rPr>
              <a:t>name</a:t>
            </a:r>
            <a:r>
              <a:rPr sz="2800" b="1" spc="-40" dirty="0">
                <a:latin typeface="Times New Roman"/>
                <a:cs typeface="Times New Roman"/>
              </a:rPr>
              <a:t> </a:t>
            </a:r>
            <a:r>
              <a:rPr sz="2800" b="1" dirty="0">
                <a:latin typeface="Times New Roman"/>
                <a:cs typeface="Times New Roman"/>
              </a:rPr>
              <a:t>of</a:t>
            </a:r>
            <a:r>
              <a:rPr sz="2800" b="1" spc="-30" dirty="0">
                <a:latin typeface="Times New Roman"/>
                <a:cs typeface="Times New Roman"/>
              </a:rPr>
              <a:t> </a:t>
            </a:r>
            <a:r>
              <a:rPr sz="2800" b="1" dirty="0">
                <a:latin typeface="Times New Roman"/>
                <a:cs typeface="Times New Roman"/>
              </a:rPr>
              <a:t>the</a:t>
            </a:r>
            <a:r>
              <a:rPr sz="2800" b="1" spc="-30" dirty="0">
                <a:latin typeface="Times New Roman"/>
                <a:cs typeface="Times New Roman"/>
              </a:rPr>
              <a:t> </a:t>
            </a:r>
            <a:r>
              <a:rPr sz="2800" b="1" spc="-10" dirty="0">
                <a:latin typeface="Times New Roman"/>
                <a:cs typeface="Times New Roman"/>
              </a:rPr>
              <a:t>metal</a:t>
            </a:r>
            <a:endParaRPr sz="2800">
              <a:latin typeface="Times New Roman"/>
              <a:cs typeface="Times New Roman"/>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 y="152400"/>
            <a:ext cx="8915400" cy="838200"/>
          </a:xfrm>
          <a:prstGeom prst="rect">
            <a:avLst/>
          </a:prstGeom>
          <a:solidFill>
            <a:srgbClr val="FF00FF"/>
          </a:solidFill>
        </p:spPr>
        <p:txBody>
          <a:bodyPr vert="horz" wrap="square" lIns="0" tIns="22225" rIns="0" bIns="0" rtlCol="0">
            <a:spAutoFit/>
          </a:bodyPr>
          <a:lstStyle/>
          <a:p>
            <a:pPr marL="593725">
              <a:lnSpc>
                <a:spcPct val="100000"/>
              </a:lnSpc>
              <a:spcBef>
                <a:spcPts val="175"/>
              </a:spcBef>
            </a:pPr>
            <a:r>
              <a:rPr sz="2800" dirty="0"/>
              <a:t>Examples</a:t>
            </a:r>
            <a:r>
              <a:rPr sz="2800" spc="-80" dirty="0"/>
              <a:t> </a:t>
            </a:r>
            <a:r>
              <a:rPr sz="2800" dirty="0"/>
              <a:t>of</a:t>
            </a:r>
            <a:r>
              <a:rPr sz="2800" spc="-85" dirty="0"/>
              <a:t> </a:t>
            </a:r>
            <a:r>
              <a:rPr sz="2800" spc="-20" dirty="0"/>
              <a:t>complexes</a:t>
            </a:r>
            <a:r>
              <a:rPr sz="2800" spc="-80" dirty="0"/>
              <a:t> </a:t>
            </a:r>
            <a:r>
              <a:rPr sz="2800" dirty="0"/>
              <a:t>derived</a:t>
            </a:r>
            <a:r>
              <a:rPr sz="2800" spc="-65" dirty="0"/>
              <a:t> </a:t>
            </a:r>
            <a:r>
              <a:rPr sz="2800" dirty="0"/>
              <a:t>from</a:t>
            </a:r>
            <a:r>
              <a:rPr sz="2800" spc="-75" dirty="0"/>
              <a:t> </a:t>
            </a:r>
            <a:r>
              <a:rPr sz="2800" dirty="0"/>
              <a:t>common</a:t>
            </a:r>
            <a:r>
              <a:rPr sz="2800" spc="-70" dirty="0"/>
              <a:t> </a:t>
            </a:r>
            <a:r>
              <a:rPr sz="2800" spc="-10" dirty="0"/>
              <a:t>ligands</a:t>
            </a:r>
            <a:endParaRPr sz="2800"/>
          </a:p>
        </p:txBody>
      </p:sp>
      <p:pic>
        <p:nvPicPr>
          <p:cNvPr id="3" name="object 3"/>
          <p:cNvPicPr/>
          <p:nvPr/>
        </p:nvPicPr>
        <p:blipFill>
          <a:blip r:embed="rId2" cstate="print"/>
          <a:stretch>
            <a:fillRect/>
          </a:stretch>
        </p:blipFill>
        <p:spPr>
          <a:xfrm>
            <a:off x="152400" y="1371600"/>
            <a:ext cx="1274064" cy="1345691"/>
          </a:xfrm>
          <a:prstGeom prst="rect">
            <a:avLst/>
          </a:prstGeom>
        </p:spPr>
      </p:pic>
      <p:graphicFrame>
        <p:nvGraphicFramePr>
          <p:cNvPr id="4" name="object 4"/>
          <p:cNvGraphicFramePr>
            <a:graphicFrameLocks noGrp="1"/>
          </p:cNvGraphicFramePr>
          <p:nvPr/>
        </p:nvGraphicFramePr>
        <p:xfrm>
          <a:off x="1593850" y="1212850"/>
          <a:ext cx="7425055" cy="5104130"/>
        </p:xfrm>
        <a:graphic>
          <a:graphicData uri="http://schemas.openxmlformats.org/drawingml/2006/table">
            <a:tbl>
              <a:tblPr firstRow="1" bandRow="1">
                <a:tableStyleId>{2D5ABB26-0587-4C30-8999-92F81FD0307C}</a:tableStyleId>
              </a:tblPr>
              <a:tblGrid>
                <a:gridCol w="1317625">
                  <a:extLst>
                    <a:ext uri="{9D8B030D-6E8A-4147-A177-3AD203B41FA5}">
                      <a16:colId xmlns:a16="http://schemas.microsoft.com/office/drawing/2014/main" val="20000"/>
                    </a:ext>
                  </a:extLst>
                </a:gridCol>
                <a:gridCol w="1910714">
                  <a:extLst>
                    <a:ext uri="{9D8B030D-6E8A-4147-A177-3AD203B41FA5}">
                      <a16:colId xmlns:a16="http://schemas.microsoft.com/office/drawing/2014/main" val="20001"/>
                    </a:ext>
                  </a:extLst>
                </a:gridCol>
                <a:gridCol w="4107179">
                  <a:extLst>
                    <a:ext uri="{9D8B030D-6E8A-4147-A177-3AD203B41FA5}">
                      <a16:colId xmlns:a16="http://schemas.microsoft.com/office/drawing/2014/main" val="20002"/>
                    </a:ext>
                  </a:extLst>
                </a:gridCol>
              </a:tblGrid>
              <a:tr h="369570">
                <a:tc>
                  <a:txBody>
                    <a:bodyPr/>
                    <a:lstStyle/>
                    <a:p>
                      <a:pPr marL="91440">
                        <a:lnSpc>
                          <a:spcPct val="100000"/>
                        </a:lnSpc>
                        <a:spcBef>
                          <a:spcPts val="315"/>
                        </a:spcBef>
                      </a:pPr>
                      <a:r>
                        <a:rPr sz="1700" b="1" spc="-10" dirty="0">
                          <a:solidFill>
                            <a:srgbClr val="FFFFFF"/>
                          </a:solidFill>
                          <a:latin typeface="Arial"/>
                          <a:cs typeface="Arial"/>
                        </a:rPr>
                        <a:t>Ligand</a:t>
                      </a:r>
                      <a:endParaRPr sz="17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1440">
                        <a:lnSpc>
                          <a:spcPct val="100000"/>
                        </a:lnSpc>
                        <a:spcBef>
                          <a:spcPts val="315"/>
                        </a:spcBef>
                      </a:pPr>
                      <a:r>
                        <a:rPr sz="1700" b="1" spc="-10" dirty="0">
                          <a:solidFill>
                            <a:srgbClr val="FFFFFF"/>
                          </a:solidFill>
                          <a:latin typeface="Arial"/>
                          <a:cs typeface="Arial"/>
                        </a:rPr>
                        <a:t>Complex</a:t>
                      </a:r>
                      <a:endParaRPr sz="17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2075">
                        <a:lnSpc>
                          <a:spcPct val="100000"/>
                        </a:lnSpc>
                        <a:spcBef>
                          <a:spcPts val="315"/>
                        </a:spcBef>
                      </a:pPr>
                      <a:r>
                        <a:rPr sz="1700" b="1" spc="-20" dirty="0">
                          <a:solidFill>
                            <a:srgbClr val="FFFFFF"/>
                          </a:solidFill>
                          <a:latin typeface="Arial"/>
                          <a:cs typeface="Arial"/>
                        </a:rPr>
                        <a:t>IUPAC</a:t>
                      </a:r>
                      <a:r>
                        <a:rPr sz="1700" b="1" spc="-80" dirty="0">
                          <a:solidFill>
                            <a:srgbClr val="FFFFFF"/>
                          </a:solidFill>
                          <a:latin typeface="Arial"/>
                          <a:cs typeface="Arial"/>
                        </a:rPr>
                        <a:t> </a:t>
                      </a:r>
                      <a:r>
                        <a:rPr sz="1700" b="1" spc="-20" dirty="0">
                          <a:solidFill>
                            <a:srgbClr val="FFFFFF"/>
                          </a:solidFill>
                          <a:latin typeface="Arial"/>
                          <a:cs typeface="Arial"/>
                        </a:rPr>
                        <a:t>name</a:t>
                      </a:r>
                      <a:endParaRPr sz="17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val="10000"/>
                  </a:ext>
                </a:extLst>
              </a:tr>
              <a:tr h="1365250">
                <a:tc>
                  <a:txBody>
                    <a:bodyPr/>
                    <a:lstStyle/>
                    <a:p>
                      <a:pPr>
                        <a:lnSpc>
                          <a:spcPct val="100000"/>
                        </a:lnSpc>
                      </a:pPr>
                      <a:endParaRPr sz="1700">
                        <a:latin typeface="Times New Roman"/>
                        <a:cs typeface="Times New Roman"/>
                      </a:endParaRPr>
                    </a:p>
                    <a:p>
                      <a:pPr>
                        <a:lnSpc>
                          <a:spcPct val="100000"/>
                        </a:lnSpc>
                        <a:spcBef>
                          <a:spcPts val="490"/>
                        </a:spcBef>
                      </a:pPr>
                      <a:endParaRPr sz="1700">
                        <a:latin typeface="Times New Roman"/>
                        <a:cs typeface="Times New Roman"/>
                      </a:endParaRPr>
                    </a:p>
                    <a:p>
                      <a:pPr marL="91440">
                        <a:lnSpc>
                          <a:spcPct val="100000"/>
                        </a:lnSpc>
                      </a:pPr>
                      <a:r>
                        <a:rPr sz="1700" spc="-10" dirty="0">
                          <a:latin typeface="Arial"/>
                          <a:cs typeface="Arial"/>
                        </a:rPr>
                        <a:t>Water</a:t>
                      </a:r>
                      <a:endParaRPr sz="1700">
                        <a:latin typeface="Arial"/>
                        <a:cs typeface="Arial"/>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solidFill>
                      <a:srgbClr val="D7D7D7"/>
                    </a:solidFill>
                  </a:tcPr>
                </a:tc>
                <a:tc>
                  <a:txBody>
                    <a:bodyPr/>
                    <a:lstStyle/>
                    <a:p>
                      <a:pPr>
                        <a:lnSpc>
                          <a:spcPct val="100000"/>
                        </a:lnSpc>
                      </a:pPr>
                      <a:endParaRPr sz="1700">
                        <a:latin typeface="Times New Roman"/>
                        <a:cs typeface="Times New Roman"/>
                      </a:endParaRPr>
                    </a:p>
                    <a:p>
                      <a:pPr>
                        <a:lnSpc>
                          <a:spcPct val="100000"/>
                        </a:lnSpc>
                        <a:spcBef>
                          <a:spcPts val="490"/>
                        </a:spcBef>
                      </a:pPr>
                      <a:endParaRPr sz="1700">
                        <a:latin typeface="Times New Roman"/>
                        <a:cs typeface="Times New Roman"/>
                      </a:endParaRPr>
                    </a:p>
                    <a:p>
                      <a:pPr marL="91440">
                        <a:lnSpc>
                          <a:spcPct val="100000"/>
                        </a:lnSpc>
                      </a:pPr>
                      <a:r>
                        <a:rPr sz="1700" spc="-10" dirty="0">
                          <a:latin typeface="Arial"/>
                          <a:cs typeface="Arial"/>
                        </a:rPr>
                        <a:t>[Cr(OH</a:t>
                      </a:r>
                      <a:r>
                        <a:rPr sz="1650" spc="-15" baseline="-20202" dirty="0">
                          <a:latin typeface="Arial"/>
                          <a:cs typeface="Arial"/>
                        </a:rPr>
                        <a:t>2</a:t>
                      </a:r>
                      <a:r>
                        <a:rPr sz="1700" spc="-10" dirty="0">
                          <a:latin typeface="Arial"/>
                          <a:cs typeface="Arial"/>
                        </a:rPr>
                        <a:t>)</a:t>
                      </a:r>
                      <a:r>
                        <a:rPr sz="1650" spc="-15" baseline="-20202" dirty="0">
                          <a:latin typeface="Arial"/>
                          <a:cs typeface="Arial"/>
                        </a:rPr>
                        <a:t>6</a:t>
                      </a:r>
                      <a:r>
                        <a:rPr sz="1700" spc="-10" dirty="0">
                          <a:latin typeface="Arial"/>
                          <a:cs typeface="Arial"/>
                        </a:rPr>
                        <a:t>]</a:t>
                      </a:r>
                      <a:r>
                        <a:rPr sz="1650" spc="-15" baseline="25252" dirty="0">
                          <a:latin typeface="Arial"/>
                          <a:cs typeface="Arial"/>
                        </a:rPr>
                        <a:t>3+</a:t>
                      </a:r>
                      <a:endParaRPr sz="1650" baseline="25252">
                        <a:latin typeface="Arial"/>
                        <a:cs typeface="Arial"/>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solidFill>
                      <a:srgbClr val="D7D7D7"/>
                    </a:solidFill>
                  </a:tcPr>
                </a:tc>
                <a:tc>
                  <a:txBody>
                    <a:bodyPr/>
                    <a:lstStyle/>
                    <a:p>
                      <a:pPr>
                        <a:lnSpc>
                          <a:spcPct val="100000"/>
                        </a:lnSpc>
                      </a:pPr>
                      <a:endParaRPr sz="1700">
                        <a:latin typeface="Times New Roman"/>
                        <a:cs typeface="Times New Roman"/>
                      </a:endParaRPr>
                    </a:p>
                    <a:p>
                      <a:pPr>
                        <a:lnSpc>
                          <a:spcPct val="100000"/>
                        </a:lnSpc>
                        <a:spcBef>
                          <a:spcPts val="490"/>
                        </a:spcBef>
                      </a:pPr>
                      <a:endParaRPr sz="1700">
                        <a:latin typeface="Times New Roman"/>
                        <a:cs typeface="Times New Roman"/>
                      </a:endParaRPr>
                    </a:p>
                    <a:p>
                      <a:pPr marL="92075">
                        <a:lnSpc>
                          <a:spcPct val="100000"/>
                        </a:lnSpc>
                      </a:pPr>
                      <a:r>
                        <a:rPr sz="1700" dirty="0">
                          <a:latin typeface="Arial"/>
                          <a:cs typeface="Arial"/>
                        </a:rPr>
                        <a:t>Hexaaquachromium(III)</a:t>
                      </a:r>
                      <a:r>
                        <a:rPr sz="1700" spc="-65" dirty="0">
                          <a:latin typeface="Arial"/>
                          <a:cs typeface="Arial"/>
                        </a:rPr>
                        <a:t> </a:t>
                      </a:r>
                      <a:r>
                        <a:rPr sz="1700" spc="-25" dirty="0">
                          <a:latin typeface="Arial"/>
                          <a:cs typeface="Arial"/>
                        </a:rPr>
                        <a:t>ion</a:t>
                      </a:r>
                      <a:endParaRPr sz="1700">
                        <a:latin typeface="Arial"/>
                        <a:cs typeface="Arial"/>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solidFill>
                      <a:srgbClr val="D7D7D7"/>
                    </a:solidFill>
                  </a:tcPr>
                </a:tc>
                <a:extLst>
                  <a:ext uri="{0D108BD9-81ED-4DB2-BD59-A6C34878D82A}">
                    <a16:rowId xmlns:a16="http://schemas.microsoft.com/office/drawing/2014/main" val="10001"/>
                  </a:ext>
                </a:extLst>
              </a:tr>
              <a:tr h="3369310">
                <a:tc>
                  <a:txBody>
                    <a:bodyPr/>
                    <a:lstStyle/>
                    <a:p>
                      <a:pPr>
                        <a:lnSpc>
                          <a:spcPct val="100000"/>
                        </a:lnSpc>
                        <a:spcBef>
                          <a:spcPts val="1889"/>
                        </a:spcBef>
                      </a:pPr>
                      <a:endParaRPr sz="1700">
                        <a:latin typeface="Times New Roman"/>
                        <a:cs typeface="Times New Roman"/>
                      </a:endParaRPr>
                    </a:p>
                    <a:p>
                      <a:pPr marL="91440">
                        <a:lnSpc>
                          <a:spcPct val="100000"/>
                        </a:lnSpc>
                        <a:spcBef>
                          <a:spcPts val="5"/>
                        </a:spcBef>
                      </a:pPr>
                      <a:r>
                        <a:rPr sz="1700" spc="-10" dirty="0">
                          <a:latin typeface="Arial"/>
                          <a:cs typeface="Arial"/>
                        </a:rPr>
                        <a:t>Halide</a:t>
                      </a:r>
                      <a:endParaRPr sz="1700">
                        <a:latin typeface="Arial"/>
                        <a:cs typeface="Arial"/>
                      </a:endParaRPr>
                    </a:p>
                    <a:p>
                      <a:pPr>
                        <a:lnSpc>
                          <a:spcPct val="100000"/>
                        </a:lnSpc>
                      </a:pPr>
                      <a:endParaRPr sz="1700">
                        <a:latin typeface="Times New Roman"/>
                        <a:cs typeface="Times New Roman"/>
                      </a:endParaRPr>
                    </a:p>
                    <a:p>
                      <a:pPr>
                        <a:lnSpc>
                          <a:spcPct val="100000"/>
                        </a:lnSpc>
                      </a:pPr>
                      <a:endParaRPr sz="1700">
                        <a:latin typeface="Times New Roman"/>
                        <a:cs typeface="Times New Roman"/>
                      </a:endParaRPr>
                    </a:p>
                    <a:p>
                      <a:pPr>
                        <a:lnSpc>
                          <a:spcPct val="100000"/>
                        </a:lnSpc>
                        <a:spcBef>
                          <a:spcPts val="250"/>
                        </a:spcBef>
                      </a:pPr>
                      <a:endParaRPr sz="1700">
                        <a:latin typeface="Times New Roman"/>
                        <a:cs typeface="Times New Roman"/>
                      </a:endParaRPr>
                    </a:p>
                    <a:p>
                      <a:pPr marL="91440">
                        <a:lnSpc>
                          <a:spcPct val="100000"/>
                        </a:lnSpc>
                        <a:spcBef>
                          <a:spcPts val="5"/>
                        </a:spcBef>
                      </a:pPr>
                      <a:r>
                        <a:rPr sz="1700" spc="-10" dirty="0">
                          <a:latin typeface="Arial"/>
                          <a:cs typeface="Arial"/>
                        </a:rPr>
                        <a:t>Ammonia</a:t>
                      </a:r>
                      <a:endParaRPr sz="1700">
                        <a:latin typeface="Arial"/>
                        <a:cs typeface="Arial"/>
                      </a:endParaRPr>
                    </a:p>
                    <a:p>
                      <a:pPr>
                        <a:lnSpc>
                          <a:spcPct val="100000"/>
                        </a:lnSpc>
                      </a:pPr>
                      <a:endParaRPr sz="1700">
                        <a:latin typeface="Times New Roman"/>
                        <a:cs typeface="Times New Roman"/>
                      </a:endParaRPr>
                    </a:p>
                    <a:p>
                      <a:pPr>
                        <a:lnSpc>
                          <a:spcPct val="100000"/>
                        </a:lnSpc>
                      </a:pPr>
                      <a:endParaRPr sz="1700">
                        <a:latin typeface="Times New Roman"/>
                        <a:cs typeface="Times New Roman"/>
                      </a:endParaRPr>
                    </a:p>
                    <a:p>
                      <a:pPr>
                        <a:lnSpc>
                          <a:spcPct val="100000"/>
                        </a:lnSpc>
                        <a:spcBef>
                          <a:spcPts val="254"/>
                        </a:spcBef>
                      </a:pPr>
                      <a:endParaRPr sz="1700">
                        <a:latin typeface="Times New Roman"/>
                        <a:cs typeface="Times New Roman"/>
                      </a:endParaRPr>
                    </a:p>
                    <a:p>
                      <a:pPr marL="91440">
                        <a:lnSpc>
                          <a:spcPct val="100000"/>
                        </a:lnSpc>
                      </a:pPr>
                      <a:r>
                        <a:rPr sz="1700" spc="-10" dirty="0">
                          <a:latin typeface="Arial"/>
                          <a:cs typeface="Arial"/>
                        </a:rPr>
                        <a:t>Cyanide</a:t>
                      </a:r>
                      <a:endParaRPr sz="1700">
                        <a:latin typeface="Arial"/>
                        <a:cs typeface="Arial"/>
                      </a:endParaRPr>
                    </a:p>
                  </a:txBody>
                  <a:tcPr marL="0" marR="0" marT="240029" marB="0">
                    <a:lnL w="12700">
                      <a:solidFill>
                        <a:srgbClr val="FFFFFF"/>
                      </a:solidFill>
                      <a:prstDash val="solid"/>
                    </a:lnL>
                    <a:lnR w="12700">
                      <a:solidFill>
                        <a:srgbClr val="FFFFFF"/>
                      </a:solidFill>
                      <a:prstDash val="solid"/>
                    </a:lnR>
                    <a:lnB w="12700">
                      <a:solidFill>
                        <a:srgbClr val="FFFFFF"/>
                      </a:solidFill>
                      <a:prstDash val="solid"/>
                    </a:lnB>
                    <a:solidFill>
                      <a:srgbClr val="D7D7D7"/>
                    </a:solidFill>
                  </a:tcPr>
                </a:tc>
                <a:tc>
                  <a:txBody>
                    <a:bodyPr/>
                    <a:lstStyle/>
                    <a:p>
                      <a:pPr>
                        <a:lnSpc>
                          <a:spcPct val="100000"/>
                        </a:lnSpc>
                        <a:spcBef>
                          <a:spcPts val="1889"/>
                        </a:spcBef>
                      </a:pPr>
                      <a:endParaRPr sz="1700">
                        <a:latin typeface="Times New Roman"/>
                        <a:cs typeface="Times New Roman"/>
                      </a:endParaRPr>
                    </a:p>
                    <a:p>
                      <a:pPr marL="91440">
                        <a:lnSpc>
                          <a:spcPct val="100000"/>
                        </a:lnSpc>
                        <a:spcBef>
                          <a:spcPts val="5"/>
                        </a:spcBef>
                      </a:pPr>
                      <a:r>
                        <a:rPr sz="1700" spc="-10" dirty="0">
                          <a:latin typeface="Arial"/>
                          <a:cs typeface="Arial"/>
                        </a:rPr>
                        <a:t>K[FeCl</a:t>
                      </a:r>
                      <a:r>
                        <a:rPr sz="1650" spc="-15" baseline="-20202" dirty="0">
                          <a:latin typeface="Arial"/>
                          <a:cs typeface="Arial"/>
                        </a:rPr>
                        <a:t>4</a:t>
                      </a:r>
                      <a:r>
                        <a:rPr sz="1700" spc="-10" dirty="0">
                          <a:latin typeface="Arial"/>
                          <a:cs typeface="Arial"/>
                        </a:rPr>
                        <a:t>]</a:t>
                      </a:r>
                      <a:endParaRPr sz="1700">
                        <a:latin typeface="Arial"/>
                        <a:cs typeface="Arial"/>
                      </a:endParaRPr>
                    </a:p>
                    <a:p>
                      <a:pPr>
                        <a:lnSpc>
                          <a:spcPct val="100000"/>
                        </a:lnSpc>
                      </a:pPr>
                      <a:endParaRPr sz="1700">
                        <a:latin typeface="Times New Roman"/>
                        <a:cs typeface="Times New Roman"/>
                      </a:endParaRPr>
                    </a:p>
                    <a:p>
                      <a:pPr>
                        <a:lnSpc>
                          <a:spcPct val="100000"/>
                        </a:lnSpc>
                      </a:pPr>
                      <a:endParaRPr sz="1700">
                        <a:latin typeface="Times New Roman"/>
                        <a:cs typeface="Times New Roman"/>
                      </a:endParaRPr>
                    </a:p>
                    <a:p>
                      <a:pPr>
                        <a:lnSpc>
                          <a:spcPct val="100000"/>
                        </a:lnSpc>
                        <a:spcBef>
                          <a:spcPts val="250"/>
                        </a:spcBef>
                      </a:pPr>
                      <a:endParaRPr sz="1700">
                        <a:latin typeface="Times New Roman"/>
                        <a:cs typeface="Times New Roman"/>
                      </a:endParaRPr>
                    </a:p>
                    <a:p>
                      <a:pPr marL="91440">
                        <a:lnSpc>
                          <a:spcPct val="100000"/>
                        </a:lnSpc>
                        <a:spcBef>
                          <a:spcPts val="5"/>
                        </a:spcBef>
                      </a:pPr>
                      <a:r>
                        <a:rPr sz="1700" spc="-10" dirty="0">
                          <a:latin typeface="Arial"/>
                          <a:cs typeface="Arial"/>
                        </a:rPr>
                        <a:t>[Ag(NH</a:t>
                      </a:r>
                      <a:r>
                        <a:rPr sz="1650" spc="-15" baseline="-20202" dirty="0">
                          <a:latin typeface="Arial"/>
                          <a:cs typeface="Arial"/>
                        </a:rPr>
                        <a:t>3</a:t>
                      </a:r>
                      <a:r>
                        <a:rPr sz="1700" spc="-10" dirty="0">
                          <a:latin typeface="Arial"/>
                          <a:cs typeface="Arial"/>
                        </a:rPr>
                        <a:t>)</a:t>
                      </a:r>
                      <a:r>
                        <a:rPr sz="1650" spc="-15" baseline="-20202" dirty="0">
                          <a:latin typeface="Arial"/>
                          <a:cs typeface="Arial"/>
                        </a:rPr>
                        <a:t>2</a:t>
                      </a:r>
                      <a:r>
                        <a:rPr sz="1700" spc="-10" dirty="0">
                          <a:latin typeface="Arial"/>
                          <a:cs typeface="Arial"/>
                        </a:rPr>
                        <a:t>]</a:t>
                      </a:r>
                      <a:r>
                        <a:rPr sz="1650" spc="-15" baseline="25252" dirty="0">
                          <a:latin typeface="Arial"/>
                          <a:cs typeface="Arial"/>
                        </a:rPr>
                        <a:t>+</a:t>
                      </a:r>
                      <a:endParaRPr sz="1650" baseline="25252">
                        <a:latin typeface="Arial"/>
                        <a:cs typeface="Arial"/>
                      </a:endParaRPr>
                    </a:p>
                    <a:p>
                      <a:pPr>
                        <a:lnSpc>
                          <a:spcPct val="100000"/>
                        </a:lnSpc>
                      </a:pPr>
                      <a:endParaRPr sz="1700">
                        <a:latin typeface="Times New Roman"/>
                        <a:cs typeface="Times New Roman"/>
                      </a:endParaRPr>
                    </a:p>
                    <a:p>
                      <a:pPr>
                        <a:lnSpc>
                          <a:spcPct val="100000"/>
                        </a:lnSpc>
                      </a:pPr>
                      <a:endParaRPr sz="1700">
                        <a:latin typeface="Times New Roman"/>
                        <a:cs typeface="Times New Roman"/>
                      </a:endParaRPr>
                    </a:p>
                    <a:p>
                      <a:pPr>
                        <a:lnSpc>
                          <a:spcPct val="100000"/>
                        </a:lnSpc>
                        <a:spcBef>
                          <a:spcPts val="254"/>
                        </a:spcBef>
                      </a:pPr>
                      <a:endParaRPr sz="1700">
                        <a:latin typeface="Times New Roman"/>
                        <a:cs typeface="Times New Roman"/>
                      </a:endParaRPr>
                    </a:p>
                    <a:p>
                      <a:pPr marL="91440">
                        <a:lnSpc>
                          <a:spcPct val="100000"/>
                        </a:lnSpc>
                      </a:pPr>
                      <a:r>
                        <a:rPr sz="1700" spc="-10" dirty="0">
                          <a:latin typeface="Arial"/>
                          <a:cs typeface="Arial"/>
                        </a:rPr>
                        <a:t>[Ni(CN)</a:t>
                      </a:r>
                      <a:r>
                        <a:rPr sz="1650" spc="-15" baseline="-20202" dirty="0">
                          <a:latin typeface="Arial"/>
                          <a:cs typeface="Arial"/>
                        </a:rPr>
                        <a:t>4</a:t>
                      </a:r>
                      <a:r>
                        <a:rPr sz="1700" spc="-10" dirty="0">
                          <a:latin typeface="Arial"/>
                          <a:cs typeface="Arial"/>
                        </a:rPr>
                        <a:t>]</a:t>
                      </a:r>
                      <a:r>
                        <a:rPr sz="1650" spc="-15" baseline="25252" dirty="0">
                          <a:latin typeface="Arial"/>
                          <a:cs typeface="Arial"/>
                        </a:rPr>
                        <a:t>2-</a:t>
                      </a:r>
                      <a:endParaRPr sz="1650" baseline="25252">
                        <a:latin typeface="Arial"/>
                        <a:cs typeface="Arial"/>
                      </a:endParaRPr>
                    </a:p>
                  </a:txBody>
                  <a:tcPr marL="0" marR="0" marT="240029" marB="0">
                    <a:lnL w="12700">
                      <a:solidFill>
                        <a:srgbClr val="FFFFFF"/>
                      </a:solidFill>
                      <a:prstDash val="solid"/>
                    </a:lnL>
                    <a:lnR w="12700">
                      <a:solidFill>
                        <a:srgbClr val="FFFFFF"/>
                      </a:solidFill>
                      <a:prstDash val="solid"/>
                    </a:lnR>
                    <a:lnB w="12700">
                      <a:solidFill>
                        <a:srgbClr val="FFFFFF"/>
                      </a:solidFill>
                      <a:prstDash val="solid"/>
                    </a:lnB>
                    <a:solidFill>
                      <a:srgbClr val="D7D7D7"/>
                    </a:solidFill>
                  </a:tcPr>
                </a:tc>
                <a:tc>
                  <a:txBody>
                    <a:bodyPr/>
                    <a:lstStyle/>
                    <a:p>
                      <a:pPr>
                        <a:lnSpc>
                          <a:spcPct val="100000"/>
                        </a:lnSpc>
                        <a:spcBef>
                          <a:spcPts val="1889"/>
                        </a:spcBef>
                      </a:pPr>
                      <a:endParaRPr sz="1700">
                        <a:latin typeface="Times New Roman"/>
                        <a:cs typeface="Times New Roman"/>
                      </a:endParaRPr>
                    </a:p>
                    <a:p>
                      <a:pPr marL="92075">
                        <a:lnSpc>
                          <a:spcPct val="100000"/>
                        </a:lnSpc>
                        <a:spcBef>
                          <a:spcPts val="5"/>
                        </a:spcBef>
                      </a:pPr>
                      <a:r>
                        <a:rPr sz="1700" dirty="0">
                          <a:latin typeface="Arial"/>
                          <a:cs typeface="Arial"/>
                        </a:rPr>
                        <a:t>Potassium</a:t>
                      </a:r>
                      <a:r>
                        <a:rPr sz="1700" spc="-80" dirty="0">
                          <a:latin typeface="Arial"/>
                          <a:cs typeface="Arial"/>
                        </a:rPr>
                        <a:t> </a:t>
                      </a:r>
                      <a:r>
                        <a:rPr sz="1700" spc="-10" dirty="0">
                          <a:latin typeface="Arial"/>
                          <a:cs typeface="Arial"/>
                        </a:rPr>
                        <a:t>tetrachloroferrate(III)</a:t>
                      </a:r>
                      <a:endParaRPr sz="1700">
                        <a:latin typeface="Arial"/>
                        <a:cs typeface="Arial"/>
                      </a:endParaRPr>
                    </a:p>
                    <a:p>
                      <a:pPr>
                        <a:lnSpc>
                          <a:spcPct val="100000"/>
                        </a:lnSpc>
                      </a:pPr>
                      <a:endParaRPr sz="1700">
                        <a:latin typeface="Times New Roman"/>
                        <a:cs typeface="Times New Roman"/>
                      </a:endParaRPr>
                    </a:p>
                    <a:p>
                      <a:pPr>
                        <a:lnSpc>
                          <a:spcPct val="100000"/>
                        </a:lnSpc>
                      </a:pPr>
                      <a:endParaRPr sz="1700">
                        <a:latin typeface="Times New Roman"/>
                        <a:cs typeface="Times New Roman"/>
                      </a:endParaRPr>
                    </a:p>
                    <a:p>
                      <a:pPr>
                        <a:lnSpc>
                          <a:spcPct val="100000"/>
                        </a:lnSpc>
                        <a:spcBef>
                          <a:spcPts val="250"/>
                        </a:spcBef>
                      </a:pPr>
                      <a:endParaRPr sz="1700">
                        <a:latin typeface="Times New Roman"/>
                        <a:cs typeface="Times New Roman"/>
                      </a:endParaRPr>
                    </a:p>
                    <a:p>
                      <a:pPr marL="92075">
                        <a:lnSpc>
                          <a:spcPct val="100000"/>
                        </a:lnSpc>
                        <a:spcBef>
                          <a:spcPts val="5"/>
                        </a:spcBef>
                      </a:pPr>
                      <a:r>
                        <a:rPr sz="1700" dirty="0">
                          <a:latin typeface="Arial"/>
                          <a:cs typeface="Arial"/>
                        </a:rPr>
                        <a:t>Diamminesilver(I)</a:t>
                      </a:r>
                      <a:r>
                        <a:rPr sz="1700" spc="-75" dirty="0">
                          <a:latin typeface="Arial"/>
                          <a:cs typeface="Arial"/>
                        </a:rPr>
                        <a:t> </a:t>
                      </a:r>
                      <a:r>
                        <a:rPr sz="1700" spc="-25" dirty="0">
                          <a:latin typeface="Arial"/>
                          <a:cs typeface="Arial"/>
                        </a:rPr>
                        <a:t>ion</a:t>
                      </a:r>
                      <a:endParaRPr sz="1700">
                        <a:latin typeface="Arial"/>
                        <a:cs typeface="Arial"/>
                      </a:endParaRPr>
                    </a:p>
                    <a:p>
                      <a:pPr>
                        <a:lnSpc>
                          <a:spcPct val="100000"/>
                        </a:lnSpc>
                      </a:pPr>
                      <a:endParaRPr sz="1700">
                        <a:latin typeface="Times New Roman"/>
                        <a:cs typeface="Times New Roman"/>
                      </a:endParaRPr>
                    </a:p>
                    <a:p>
                      <a:pPr>
                        <a:lnSpc>
                          <a:spcPct val="100000"/>
                        </a:lnSpc>
                      </a:pPr>
                      <a:endParaRPr sz="1700">
                        <a:latin typeface="Times New Roman"/>
                        <a:cs typeface="Times New Roman"/>
                      </a:endParaRPr>
                    </a:p>
                    <a:p>
                      <a:pPr>
                        <a:lnSpc>
                          <a:spcPct val="100000"/>
                        </a:lnSpc>
                        <a:spcBef>
                          <a:spcPts val="254"/>
                        </a:spcBef>
                      </a:pPr>
                      <a:endParaRPr sz="1700">
                        <a:latin typeface="Times New Roman"/>
                        <a:cs typeface="Times New Roman"/>
                      </a:endParaRPr>
                    </a:p>
                    <a:p>
                      <a:pPr marL="92075">
                        <a:lnSpc>
                          <a:spcPct val="100000"/>
                        </a:lnSpc>
                      </a:pPr>
                      <a:r>
                        <a:rPr sz="1700" spc="-10" dirty="0">
                          <a:latin typeface="Arial"/>
                          <a:cs typeface="Arial"/>
                        </a:rPr>
                        <a:t>Tetracyanonickelate(II)</a:t>
                      </a:r>
                      <a:r>
                        <a:rPr sz="1700" spc="-70" dirty="0">
                          <a:latin typeface="Arial"/>
                          <a:cs typeface="Arial"/>
                        </a:rPr>
                        <a:t> </a:t>
                      </a:r>
                      <a:r>
                        <a:rPr sz="1700" spc="-25" dirty="0">
                          <a:latin typeface="Arial"/>
                          <a:cs typeface="Arial"/>
                        </a:rPr>
                        <a:t>ion</a:t>
                      </a:r>
                      <a:endParaRPr sz="1700">
                        <a:latin typeface="Arial"/>
                        <a:cs typeface="Arial"/>
                      </a:endParaRPr>
                    </a:p>
                  </a:txBody>
                  <a:tcPr marL="0" marR="0" marT="240029" marB="0">
                    <a:lnL w="12700">
                      <a:solidFill>
                        <a:srgbClr val="FFFFFF"/>
                      </a:solidFill>
                      <a:prstDash val="solid"/>
                    </a:lnL>
                    <a:lnR w="12700">
                      <a:solidFill>
                        <a:srgbClr val="FFFFFF"/>
                      </a:solidFill>
                      <a:prstDash val="solid"/>
                    </a:lnR>
                    <a:lnB w="12700">
                      <a:solidFill>
                        <a:srgbClr val="FFFFFF"/>
                      </a:solidFill>
                      <a:prstDash val="solid"/>
                    </a:lnB>
                    <a:solidFill>
                      <a:srgbClr val="D7D7D7"/>
                    </a:solidFill>
                  </a:tcPr>
                </a:tc>
                <a:extLst>
                  <a:ext uri="{0D108BD9-81ED-4DB2-BD59-A6C34878D82A}">
                    <a16:rowId xmlns:a16="http://schemas.microsoft.com/office/drawing/2014/main" val="10002"/>
                  </a:ext>
                </a:extLst>
              </a:tr>
            </a:tbl>
          </a:graphicData>
        </a:graphic>
      </p:graphicFrame>
      <p:pic>
        <p:nvPicPr>
          <p:cNvPr id="5" name="object 5"/>
          <p:cNvPicPr/>
          <p:nvPr/>
        </p:nvPicPr>
        <p:blipFill>
          <a:blip r:embed="rId3" cstate="print"/>
          <a:stretch>
            <a:fillRect/>
          </a:stretch>
        </p:blipFill>
        <p:spPr>
          <a:xfrm>
            <a:off x="207263" y="2971800"/>
            <a:ext cx="935736" cy="931163"/>
          </a:xfrm>
          <a:prstGeom prst="rect">
            <a:avLst/>
          </a:prstGeom>
        </p:spPr>
      </p:pic>
      <p:pic>
        <p:nvPicPr>
          <p:cNvPr id="6" name="object 6"/>
          <p:cNvPicPr/>
          <p:nvPr/>
        </p:nvPicPr>
        <p:blipFill>
          <a:blip r:embed="rId4" cstate="print"/>
          <a:stretch>
            <a:fillRect/>
          </a:stretch>
        </p:blipFill>
        <p:spPr>
          <a:xfrm>
            <a:off x="152400" y="4267200"/>
            <a:ext cx="1354836" cy="664463"/>
          </a:xfrm>
          <a:prstGeom prst="rect">
            <a:avLst/>
          </a:prstGeom>
        </p:spPr>
      </p:pic>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2700">
              <a:lnSpc>
                <a:spcPts val="1430"/>
              </a:lnSpc>
            </a:pPr>
            <a:r>
              <a:rPr spc="-25" dirty="0"/>
              <a:t>52</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33450" y="284429"/>
            <a:ext cx="7753984" cy="452120"/>
          </a:xfrm>
          <a:prstGeom prst="rect">
            <a:avLst/>
          </a:prstGeom>
        </p:spPr>
        <p:txBody>
          <a:bodyPr vert="horz" wrap="square" lIns="0" tIns="12065" rIns="0" bIns="0" rtlCol="0">
            <a:spAutoFit/>
          </a:bodyPr>
          <a:lstStyle/>
          <a:p>
            <a:pPr marL="12700">
              <a:lnSpc>
                <a:spcPct val="100000"/>
              </a:lnSpc>
              <a:spcBef>
                <a:spcPts val="95"/>
              </a:spcBef>
            </a:pPr>
            <a:r>
              <a:rPr sz="2800" dirty="0"/>
              <a:t>Examples</a:t>
            </a:r>
            <a:r>
              <a:rPr sz="2800" spc="-80" dirty="0"/>
              <a:t> </a:t>
            </a:r>
            <a:r>
              <a:rPr sz="2800" dirty="0"/>
              <a:t>of</a:t>
            </a:r>
            <a:r>
              <a:rPr sz="2800" spc="-85" dirty="0"/>
              <a:t> </a:t>
            </a:r>
            <a:r>
              <a:rPr sz="2800" spc="-20" dirty="0"/>
              <a:t>complexes</a:t>
            </a:r>
            <a:r>
              <a:rPr sz="2800" spc="-80" dirty="0"/>
              <a:t> </a:t>
            </a:r>
            <a:r>
              <a:rPr sz="2800" dirty="0"/>
              <a:t>derived</a:t>
            </a:r>
            <a:r>
              <a:rPr sz="2800" spc="-65" dirty="0"/>
              <a:t> </a:t>
            </a:r>
            <a:r>
              <a:rPr sz="2800" dirty="0"/>
              <a:t>from</a:t>
            </a:r>
            <a:r>
              <a:rPr sz="2800" spc="-75" dirty="0"/>
              <a:t> </a:t>
            </a:r>
            <a:r>
              <a:rPr sz="2800" dirty="0"/>
              <a:t>common</a:t>
            </a:r>
            <a:r>
              <a:rPr sz="2800" spc="-70" dirty="0"/>
              <a:t> </a:t>
            </a:r>
            <a:r>
              <a:rPr sz="2800" spc="-10" dirty="0"/>
              <a:t>ligands</a:t>
            </a:r>
            <a:endParaRPr sz="2800"/>
          </a:p>
        </p:txBody>
      </p:sp>
      <p:graphicFrame>
        <p:nvGraphicFramePr>
          <p:cNvPr id="3" name="object 3"/>
          <p:cNvGraphicFramePr>
            <a:graphicFrameLocks noGrp="1"/>
          </p:cNvGraphicFramePr>
          <p:nvPr/>
        </p:nvGraphicFramePr>
        <p:xfrm>
          <a:off x="1898650" y="984250"/>
          <a:ext cx="7175500" cy="5231130"/>
        </p:xfrm>
        <a:graphic>
          <a:graphicData uri="http://schemas.openxmlformats.org/drawingml/2006/table">
            <a:tbl>
              <a:tblPr firstRow="1" bandRow="1">
                <a:tableStyleId>{2D5ABB26-0587-4C30-8999-92F81FD0307C}</a:tableStyleId>
              </a:tblPr>
              <a:tblGrid>
                <a:gridCol w="1417320">
                  <a:extLst>
                    <a:ext uri="{9D8B030D-6E8A-4147-A177-3AD203B41FA5}">
                      <a16:colId xmlns:a16="http://schemas.microsoft.com/office/drawing/2014/main" val="20000"/>
                    </a:ext>
                  </a:extLst>
                </a:gridCol>
                <a:gridCol w="2037714">
                  <a:extLst>
                    <a:ext uri="{9D8B030D-6E8A-4147-A177-3AD203B41FA5}">
                      <a16:colId xmlns:a16="http://schemas.microsoft.com/office/drawing/2014/main" val="20001"/>
                    </a:ext>
                  </a:extLst>
                </a:gridCol>
                <a:gridCol w="3632200">
                  <a:extLst>
                    <a:ext uri="{9D8B030D-6E8A-4147-A177-3AD203B41FA5}">
                      <a16:colId xmlns:a16="http://schemas.microsoft.com/office/drawing/2014/main" val="20002"/>
                    </a:ext>
                  </a:extLst>
                </a:gridCol>
              </a:tblGrid>
              <a:tr h="421640">
                <a:tc>
                  <a:txBody>
                    <a:bodyPr/>
                    <a:lstStyle/>
                    <a:p>
                      <a:pPr marL="91440">
                        <a:lnSpc>
                          <a:spcPct val="100000"/>
                        </a:lnSpc>
                        <a:spcBef>
                          <a:spcPts val="315"/>
                        </a:spcBef>
                      </a:pPr>
                      <a:r>
                        <a:rPr sz="1700" b="1" spc="-10" dirty="0">
                          <a:solidFill>
                            <a:srgbClr val="FFFFFF"/>
                          </a:solidFill>
                          <a:latin typeface="Arial"/>
                          <a:cs typeface="Arial"/>
                        </a:rPr>
                        <a:t>Ligand</a:t>
                      </a:r>
                      <a:endParaRPr sz="17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2075">
                        <a:lnSpc>
                          <a:spcPct val="100000"/>
                        </a:lnSpc>
                        <a:spcBef>
                          <a:spcPts val="315"/>
                        </a:spcBef>
                      </a:pPr>
                      <a:r>
                        <a:rPr sz="1700" b="1" spc="-10" dirty="0">
                          <a:solidFill>
                            <a:srgbClr val="FFFFFF"/>
                          </a:solidFill>
                          <a:latin typeface="Arial"/>
                          <a:cs typeface="Arial"/>
                        </a:rPr>
                        <a:t>Complex</a:t>
                      </a:r>
                      <a:endParaRPr sz="17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a:txBody>
                    <a:bodyPr/>
                    <a:lstStyle/>
                    <a:p>
                      <a:pPr marL="92075">
                        <a:lnSpc>
                          <a:spcPct val="100000"/>
                        </a:lnSpc>
                        <a:spcBef>
                          <a:spcPts val="315"/>
                        </a:spcBef>
                      </a:pPr>
                      <a:r>
                        <a:rPr sz="1700" b="1" spc="-20" dirty="0">
                          <a:solidFill>
                            <a:srgbClr val="FFFFFF"/>
                          </a:solidFill>
                          <a:latin typeface="Arial"/>
                          <a:cs typeface="Arial"/>
                        </a:rPr>
                        <a:t>IUPAC</a:t>
                      </a:r>
                      <a:r>
                        <a:rPr sz="1700" b="1" spc="-80" dirty="0">
                          <a:solidFill>
                            <a:srgbClr val="FFFFFF"/>
                          </a:solidFill>
                          <a:latin typeface="Arial"/>
                          <a:cs typeface="Arial"/>
                        </a:rPr>
                        <a:t> </a:t>
                      </a:r>
                      <a:r>
                        <a:rPr sz="1700" b="1" spc="-20" dirty="0">
                          <a:solidFill>
                            <a:srgbClr val="FFFFFF"/>
                          </a:solidFill>
                          <a:latin typeface="Arial"/>
                          <a:cs typeface="Arial"/>
                        </a:rPr>
                        <a:t>name</a:t>
                      </a:r>
                      <a:endParaRPr sz="17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extLst>
                  <a:ext uri="{0D108BD9-81ED-4DB2-BD59-A6C34878D82A}">
                    <a16:rowId xmlns:a16="http://schemas.microsoft.com/office/drawing/2014/main" val="10000"/>
                  </a:ext>
                </a:extLst>
              </a:tr>
              <a:tr h="976630">
                <a:tc>
                  <a:txBody>
                    <a:bodyPr/>
                    <a:lstStyle/>
                    <a:p>
                      <a:pPr>
                        <a:lnSpc>
                          <a:spcPct val="100000"/>
                        </a:lnSpc>
                        <a:spcBef>
                          <a:spcPts val="400"/>
                        </a:spcBef>
                      </a:pPr>
                      <a:endParaRPr sz="1700">
                        <a:latin typeface="Times New Roman"/>
                        <a:cs typeface="Times New Roman"/>
                      </a:endParaRPr>
                    </a:p>
                    <a:p>
                      <a:pPr marL="91440">
                        <a:lnSpc>
                          <a:spcPct val="100000"/>
                        </a:lnSpc>
                        <a:spcBef>
                          <a:spcPts val="5"/>
                        </a:spcBef>
                      </a:pPr>
                      <a:r>
                        <a:rPr sz="1700" spc="-10" dirty="0">
                          <a:latin typeface="Arial"/>
                          <a:cs typeface="Arial"/>
                        </a:rPr>
                        <a:t>pyridine</a:t>
                      </a:r>
                      <a:endParaRPr sz="1700">
                        <a:latin typeface="Arial"/>
                        <a:cs typeface="Arial"/>
                      </a:endParaRPr>
                    </a:p>
                  </a:txBody>
                  <a:tcPr marL="0" marR="0" marT="50800" marB="0">
                    <a:lnL w="12700">
                      <a:solidFill>
                        <a:srgbClr val="FFFFFF"/>
                      </a:solidFill>
                      <a:prstDash val="solid"/>
                    </a:lnL>
                    <a:lnR w="12700">
                      <a:solidFill>
                        <a:srgbClr val="FFFFFF"/>
                      </a:solidFill>
                      <a:prstDash val="solid"/>
                    </a:lnR>
                    <a:lnT w="38100">
                      <a:solidFill>
                        <a:srgbClr val="FFFFFF"/>
                      </a:solidFill>
                      <a:prstDash val="solid"/>
                    </a:lnT>
                    <a:solidFill>
                      <a:srgbClr val="D7D7D7"/>
                    </a:solidFill>
                  </a:tcPr>
                </a:tc>
                <a:tc>
                  <a:txBody>
                    <a:bodyPr/>
                    <a:lstStyle/>
                    <a:p>
                      <a:pPr>
                        <a:lnSpc>
                          <a:spcPct val="100000"/>
                        </a:lnSpc>
                        <a:spcBef>
                          <a:spcPts val="400"/>
                        </a:spcBef>
                      </a:pPr>
                      <a:endParaRPr sz="1700">
                        <a:latin typeface="Times New Roman"/>
                        <a:cs typeface="Times New Roman"/>
                      </a:endParaRPr>
                    </a:p>
                    <a:p>
                      <a:pPr marL="92075">
                        <a:lnSpc>
                          <a:spcPct val="100000"/>
                        </a:lnSpc>
                        <a:spcBef>
                          <a:spcPts val="5"/>
                        </a:spcBef>
                      </a:pPr>
                      <a:r>
                        <a:rPr sz="1700" dirty="0">
                          <a:latin typeface="Arial"/>
                          <a:cs typeface="Arial"/>
                        </a:rPr>
                        <a:t>[Ru(py)</a:t>
                      </a:r>
                      <a:r>
                        <a:rPr sz="1650" baseline="-20202" dirty="0">
                          <a:latin typeface="Arial"/>
                          <a:cs typeface="Arial"/>
                        </a:rPr>
                        <a:t>4</a:t>
                      </a:r>
                      <a:r>
                        <a:rPr sz="1700" dirty="0">
                          <a:latin typeface="Arial"/>
                          <a:cs typeface="Arial"/>
                        </a:rPr>
                        <a:t>Cl</a:t>
                      </a:r>
                      <a:r>
                        <a:rPr sz="1650" baseline="-20202" dirty="0">
                          <a:latin typeface="Arial"/>
                          <a:cs typeface="Arial"/>
                        </a:rPr>
                        <a:t>2</a:t>
                      </a:r>
                      <a:r>
                        <a:rPr sz="1650" spc="-37" baseline="-20202" dirty="0">
                          <a:latin typeface="Arial"/>
                          <a:cs typeface="Arial"/>
                        </a:rPr>
                        <a:t> </a:t>
                      </a:r>
                      <a:r>
                        <a:rPr sz="1700" spc="-50" dirty="0">
                          <a:latin typeface="Arial"/>
                          <a:cs typeface="Arial"/>
                        </a:rPr>
                        <a:t>]</a:t>
                      </a:r>
                      <a:endParaRPr sz="1700">
                        <a:latin typeface="Arial"/>
                        <a:cs typeface="Arial"/>
                      </a:endParaRPr>
                    </a:p>
                  </a:txBody>
                  <a:tcPr marL="0" marR="0" marT="50800" marB="0">
                    <a:lnL w="12700">
                      <a:solidFill>
                        <a:srgbClr val="FFFFFF"/>
                      </a:solidFill>
                      <a:prstDash val="solid"/>
                    </a:lnL>
                    <a:lnR w="12700">
                      <a:solidFill>
                        <a:srgbClr val="FFFFFF"/>
                      </a:solidFill>
                      <a:prstDash val="solid"/>
                    </a:lnR>
                    <a:lnT w="38100">
                      <a:solidFill>
                        <a:srgbClr val="FFFFFF"/>
                      </a:solidFill>
                      <a:prstDash val="solid"/>
                    </a:lnT>
                    <a:solidFill>
                      <a:srgbClr val="D7D7D7"/>
                    </a:solidFill>
                  </a:tcPr>
                </a:tc>
                <a:tc>
                  <a:txBody>
                    <a:bodyPr/>
                    <a:lstStyle/>
                    <a:p>
                      <a:pPr>
                        <a:lnSpc>
                          <a:spcPct val="100000"/>
                        </a:lnSpc>
                        <a:spcBef>
                          <a:spcPts val="400"/>
                        </a:spcBef>
                      </a:pPr>
                      <a:endParaRPr sz="1700">
                        <a:latin typeface="Times New Roman"/>
                        <a:cs typeface="Times New Roman"/>
                      </a:endParaRPr>
                    </a:p>
                    <a:p>
                      <a:pPr marL="92075">
                        <a:lnSpc>
                          <a:spcPct val="100000"/>
                        </a:lnSpc>
                        <a:spcBef>
                          <a:spcPts val="5"/>
                        </a:spcBef>
                      </a:pPr>
                      <a:r>
                        <a:rPr sz="1700" spc="-10" dirty="0">
                          <a:latin typeface="Arial"/>
                          <a:cs typeface="Arial"/>
                        </a:rPr>
                        <a:t>dichlorotetrapyridineruthenium(II).</a:t>
                      </a:r>
                      <a:endParaRPr sz="1700">
                        <a:latin typeface="Arial"/>
                        <a:cs typeface="Arial"/>
                      </a:endParaRPr>
                    </a:p>
                  </a:txBody>
                  <a:tcPr marL="0" marR="0" marT="50800" marB="0">
                    <a:lnL w="12700">
                      <a:solidFill>
                        <a:srgbClr val="FFFFFF"/>
                      </a:solidFill>
                      <a:prstDash val="solid"/>
                    </a:lnL>
                    <a:lnR w="12700">
                      <a:solidFill>
                        <a:srgbClr val="FFFFFF"/>
                      </a:solidFill>
                      <a:prstDash val="solid"/>
                    </a:lnR>
                    <a:lnT w="38100">
                      <a:solidFill>
                        <a:srgbClr val="FFFFFF"/>
                      </a:solidFill>
                      <a:prstDash val="solid"/>
                    </a:lnT>
                    <a:solidFill>
                      <a:srgbClr val="D7D7D7"/>
                    </a:solidFill>
                  </a:tcPr>
                </a:tc>
                <a:extLst>
                  <a:ext uri="{0D108BD9-81ED-4DB2-BD59-A6C34878D82A}">
                    <a16:rowId xmlns:a16="http://schemas.microsoft.com/office/drawing/2014/main" val="10001"/>
                  </a:ext>
                </a:extLst>
              </a:tr>
              <a:tr h="1276985">
                <a:tc>
                  <a:txBody>
                    <a:bodyPr/>
                    <a:lstStyle/>
                    <a:p>
                      <a:pPr>
                        <a:lnSpc>
                          <a:spcPct val="100000"/>
                        </a:lnSpc>
                        <a:spcBef>
                          <a:spcPts val="869"/>
                        </a:spcBef>
                      </a:pPr>
                      <a:endParaRPr sz="1700">
                        <a:latin typeface="Times New Roman"/>
                        <a:cs typeface="Times New Roman"/>
                      </a:endParaRPr>
                    </a:p>
                    <a:p>
                      <a:pPr marL="91440" marR="478155">
                        <a:lnSpc>
                          <a:spcPct val="100000"/>
                        </a:lnSpc>
                      </a:pPr>
                      <a:r>
                        <a:rPr sz="1700" spc="-10" dirty="0">
                          <a:latin typeface="Arial"/>
                          <a:cs typeface="Arial"/>
                        </a:rPr>
                        <a:t>Ethylene diamine</a:t>
                      </a:r>
                      <a:endParaRPr sz="1700">
                        <a:latin typeface="Arial"/>
                        <a:cs typeface="Arial"/>
                      </a:endParaRPr>
                    </a:p>
                  </a:txBody>
                  <a:tcPr marL="0" marR="0" marT="110489" marB="0">
                    <a:lnL w="12700">
                      <a:solidFill>
                        <a:srgbClr val="FFFFFF"/>
                      </a:solidFill>
                      <a:prstDash val="solid"/>
                    </a:lnL>
                    <a:lnR w="12700">
                      <a:solidFill>
                        <a:srgbClr val="FFFFFF"/>
                      </a:solidFill>
                      <a:prstDash val="solid"/>
                    </a:lnR>
                    <a:solidFill>
                      <a:srgbClr val="D7D7D7"/>
                    </a:solidFill>
                  </a:tcPr>
                </a:tc>
                <a:tc>
                  <a:txBody>
                    <a:bodyPr/>
                    <a:lstStyle/>
                    <a:p>
                      <a:pPr>
                        <a:lnSpc>
                          <a:spcPct val="100000"/>
                        </a:lnSpc>
                        <a:spcBef>
                          <a:spcPts val="869"/>
                        </a:spcBef>
                      </a:pPr>
                      <a:endParaRPr sz="1700">
                        <a:latin typeface="Times New Roman"/>
                        <a:cs typeface="Times New Roman"/>
                      </a:endParaRPr>
                    </a:p>
                    <a:p>
                      <a:pPr marL="92075">
                        <a:lnSpc>
                          <a:spcPct val="100000"/>
                        </a:lnSpc>
                      </a:pPr>
                      <a:r>
                        <a:rPr sz="1700" spc="-10" dirty="0">
                          <a:latin typeface="Arial"/>
                          <a:cs typeface="Arial"/>
                        </a:rPr>
                        <a:t>[Co(en)</a:t>
                      </a:r>
                      <a:r>
                        <a:rPr sz="1650" spc="-15" baseline="-20202" dirty="0">
                          <a:latin typeface="Arial"/>
                          <a:cs typeface="Arial"/>
                        </a:rPr>
                        <a:t>3</a:t>
                      </a:r>
                      <a:r>
                        <a:rPr sz="1700" spc="-10" dirty="0">
                          <a:latin typeface="Arial"/>
                          <a:cs typeface="Arial"/>
                        </a:rPr>
                        <a:t>]</a:t>
                      </a:r>
                      <a:r>
                        <a:rPr sz="1650" spc="-15" baseline="25252" dirty="0">
                          <a:latin typeface="Arial"/>
                          <a:cs typeface="Arial"/>
                        </a:rPr>
                        <a:t>3+</a:t>
                      </a:r>
                      <a:endParaRPr sz="1650" baseline="25252">
                        <a:latin typeface="Arial"/>
                        <a:cs typeface="Arial"/>
                      </a:endParaRPr>
                    </a:p>
                  </a:txBody>
                  <a:tcPr marL="0" marR="0" marT="110489" marB="0">
                    <a:lnL w="12700">
                      <a:solidFill>
                        <a:srgbClr val="FFFFFF"/>
                      </a:solidFill>
                      <a:prstDash val="solid"/>
                    </a:lnL>
                    <a:lnR w="12700">
                      <a:solidFill>
                        <a:srgbClr val="FFFFFF"/>
                      </a:solidFill>
                      <a:prstDash val="solid"/>
                    </a:lnR>
                    <a:solidFill>
                      <a:srgbClr val="D7D7D7"/>
                    </a:solidFill>
                  </a:tcPr>
                </a:tc>
                <a:tc>
                  <a:txBody>
                    <a:bodyPr/>
                    <a:lstStyle/>
                    <a:p>
                      <a:pPr>
                        <a:lnSpc>
                          <a:spcPct val="100000"/>
                        </a:lnSpc>
                        <a:spcBef>
                          <a:spcPts val="869"/>
                        </a:spcBef>
                      </a:pPr>
                      <a:endParaRPr sz="1700">
                        <a:latin typeface="Times New Roman"/>
                        <a:cs typeface="Times New Roman"/>
                      </a:endParaRPr>
                    </a:p>
                    <a:p>
                      <a:pPr marL="92075">
                        <a:lnSpc>
                          <a:spcPct val="100000"/>
                        </a:lnSpc>
                      </a:pPr>
                      <a:r>
                        <a:rPr sz="1700" spc="-10" dirty="0">
                          <a:latin typeface="Arial"/>
                          <a:cs typeface="Arial"/>
                        </a:rPr>
                        <a:t>Tris(ethylenediamine)cobalt(III)</a:t>
                      </a:r>
                      <a:r>
                        <a:rPr sz="1700" spc="135" dirty="0">
                          <a:latin typeface="Arial"/>
                          <a:cs typeface="Arial"/>
                        </a:rPr>
                        <a:t> </a:t>
                      </a:r>
                      <a:r>
                        <a:rPr sz="1700" spc="-25" dirty="0">
                          <a:latin typeface="Arial"/>
                          <a:cs typeface="Arial"/>
                        </a:rPr>
                        <a:t>ion</a:t>
                      </a:r>
                      <a:endParaRPr sz="1700">
                        <a:latin typeface="Arial"/>
                        <a:cs typeface="Arial"/>
                      </a:endParaRPr>
                    </a:p>
                  </a:txBody>
                  <a:tcPr marL="0" marR="0" marT="110489" marB="0">
                    <a:lnL w="12700">
                      <a:solidFill>
                        <a:srgbClr val="FFFFFF"/>
                      </a:solidFill>
                      <a:prstDash val="solid"/>
                    </a:lnL>
                    <a:lnR w="12700">
                      <a:solidFill>
                        <a:srgbClr val="FFFFFF"/>
                      </a:solidFill>
                      <a:prstDash val="solid"/>
                    </a:lnR>
                    <a:solidFill>
                      <a:srgbClr val="D7D7D7"/>
                    </a:solidFill>
                  </a:tcPr>
                </a:tc>
                <a:extLst>
                  <a:ext uri="{0D108BD9-81ED-4DB2-BD59-A6C34878D82A}">
                    <a16:rowId xmlns:a16="http://schemas.microsoft.com/office/drawing/2014/main" val="10002"/>
                  </a:ext>
                </a:extLst>
              </a:tr>
              <a:tr h="1165860">
                <a:tc>
                  <a:txBody>
                    <a:bodyPr/>
                    <a:lstStyle/>
                    <a:p>
                      <a:pPr>
                        <a:lnSpc>
                          <a:spcPct val="100000"/>
                        </a:lnSpc>
                        <a:spcBef>
                          <a:spcPts val="1015"/>
                        </a:spcBef>
                      </a:pPr>
                      <a:endParaRPr sz="1700">
                        <a:latin typeface="Times New Roman"/>
                        <a:cs typeface="Times New Roman"/>
                      </a:endParaRPr>
                    </a:p>
                    <a:p>
                      <a:pPr marL="91440" marR="368935">
                        <a:lnSpc>
                          <a:spcPct val="100000"/>
                        </a:lnSpc>
                      </a:pPr>
                      <a:r>
                        <a:rPr sz="1700" spc="-10" dirty="0">
                          <a:latin typeface="Arial"/>
                          <a:cs typeface="Arial"/>
                        </a:rPr>
                        <a:t>Bipyridine (bipy)</a:t>
                      </a:r>
                      <a:endParaRPr sz="1700">
                        <a:latin typeface="Arial"/>
                        <a:cs typeface="Arial"/>
                      </a:endParaRPr>
                    </a:p>
                  </a:txBody>
                  <a:tcPr marL="0" marR="0" marT="128905" marB="0">
                    <a:lnL w="12700">
                      <a:solidFill>
                        <a:srgbClr val="FFFFFF"/>
                      </a:solidFill>
                      <a:prstDash val="solid"/>
                    </a:lnL>
                    <a:lnR w="12700">
                      <a:solidFill>
                        <a:srgbClr val="FFFFFF"/>
                      </a:solidFill>
                      <a:prstDash val="solid"/>
                    </a:lnR>
                    <a:solidFill>
                      <a:srgbClr val="D7D7D7"/>
                    </a:solidFill>
                  </a:tcPr>
                </a:tc>
                <a:tc>
                  <a:txBody>
                    <a:bodyPr/>
                    <a:lstStyle/>
                    <a:p>
                      <a:pPr>
                        <a:lnSpc>
                          <a:spcPct val="100000"/>
                        </a:lnSpc>
                        <a:spcBef>
                          <a:spcPts val="1015"/>
                        </a:spcBef>
                      </a:pPr>
                      <a:endParaRPr sz="1700">
                        <a:latin typeface="Times New Roman"/>
                        <a:cs typeface="Times New Roman"/>
                      </a:endParaRPr>
                    </a:p>
                    <a:p>
                      <a:pPr marL="92075">
                        <a:lnSpc>
                          <a:spcPct val="100000"/>
                        </a:lnSpc>
                      </a:pPr>
                      <a:r>
                        <a:rPr sz="1700" spc="-10" dirty="0">
                          <a:latin typeface="Arial"/>
                          <a:cs typeface="Arial"/>
                        </a:rPr>
                        <a:t>[Ru(bipy)</a:t>
                      </a:r>
                      <a:r>
                        <a:rPr sz="1650" spc="-15" baseline="-20202" dirty="0">
                          <a:latin typeface="Arial"/>
                          <a:cs typeface="Arial"/>
                        </a:rPr>
                        <a:t>3</a:t>
                      </a:r>
                      <a:r>
                        <a:rPr sz="1700" spc="-10" dirty="0">
                          <a:latin typeface="Arial"/>
                          <a:cs typeface="Arial"/>
                        </a:rPr>
                        <a:t>]</a:t>
                      </a:r>
                      <a:r>
                        <a:rPr sz="1650" spc="-15" baseline="25252" dirty="0">
                          <a:latin typeface="Arial"/>
                          <a:cs typeface="Arial"/>
                        </a:rPr>
                        <a:t>3+</a:t>
                      </a:r>
                      <a:endParaRPr sz="1650" baseline="25252">
                        <a:latin typeface="Arial"/>
                        <a:cs typeface="Arial"/>
                      </a:endParaRPr>
                    </a:p>
                  </a:txBody>
                  <a:tcPr marL="0" marR="0" marT="128905" marB="0">
                    <a:lnL w="12700">
                      <a:solidFill>
                        <a:srgbClr val="FFFFFF"/>
                      </a:solidFill>
                      <a:prstDash val="solid"/>
                    </a:lnL>
                    <a:lnR w="12700">
                      <a:solidFill>
                        <a:srgbClr val="FFFFFF"/>
                      </a:solidFill>
                      <a:prstDash val="solid"/>
                    </a:lnR>
                    <a:solidFill>
                      <a:srgbClr val="D7D7D7"/>
                    </a:solidFill>
                  </a:tcPr>
                </a:tc>
                <a:tc>
                  <a:txBody>
                    <a:bodyPr/>
                    <a:lstStyle/>
                    <a:p>
                      <a:pPr>
                        <a:lnSpc>
                          <a:spcPct val="100000"/>
                        </a:lnSpc>
                        <a:spcBef>
                          <a:spcPts val="1015"/>
                        </a:spcBef>
                      </a:pPr>
                      <a:endParaRPr sz="1700">
                        <a:latin typeface="Times New Roman"/>
                        <a:cs typeface="Times New Roman"/>
                      </a:endParaRPr>
                    </a:p>
                    <a:p>
                      <a:pPr marL="92075">
                        <a:lnSpc>
                          <a:spcPct val="100000"/>
                        </a:lnSpc>
                      </a:pPr>
                      <a:r>
                        <a:rPr sz="1700" spc="-10" dirty="0">
                          <a:latin typeface="Arial"/>
                          <a:cs typeface="Arial"/>
                        </a:rPr>
                        <a:t>Tris(bipyridyl)ruthenium(III)</a:t>
                      </a:r>
                      <a:r>
                        <a:rPr sz="1700" spc="60" dirty="0">
                          <a:latin typeface="Arial"/>
                          <a:cs typeface="Arial"/>
                        </a:rPr>
                        <a:t> </a:t>
                      </a:r>
                      <a:r>
                        <a:rPr sz="1700" spc="-25" dirty="0">
                          <a:latin typeface="Arial"/>
                          <a:cs typeface="Arial"/>
                        </a:rPr>
                        <a:t>ion</a:t>
                      </a:r>
                      <a:endParaRPr sz="1700">
                        <a:latin typeface="Arial"/>
                        <a:cs typeface="Arial"/>
                      </a:endParaRPr>
                    </a:p>
                  </a:txBody>
                  <a:tcPr marL="0" marR="0" marT="128905" marB="0">
                    <a:lnL w="12700">
                      <a:solidFill>
                        <a:srgbClr val="FFFFFF"/>
                      </a:solidFill>
                      <a:prstDash val="solid"/>
                    </a:lnL>
                    <a:lnR w="12700">
                      <a:solidFill>
                        <a:srgbClr val="FFFFFF"/>
                      </a:solidFill>
                      <a:prstDash val="solid"/>
                    </a:lnR>
                    <a:solidFill>
                      <a:srgbClr val="D7D7D7"/>
                    </a:solidFill>
                  </a:tcPr>
                </a:tc>
                <a:extLst>
                  <a:ext uri="{0D108BD9-81ED-4DB2-BD59-A6C34878D82A}">
                    <a16:rowId xmlns:a16="http://schemas.microsoft.com/office/drawing/2014/main" val="10003"/>
                  </a:ext>
                </a:extLst>
              </a:tr>
              <a:tr h="1390015">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D7D7D7"/>
                    </a:solidFill>
                  </a:tcPr>
                </a:tc>
                <a:tc>
                  <a:txBody>
                    <a:bodyPr/>
                    <a:lstStyle/>
                    <a:p>
                      <a:pPr marL="92075">
                        <a:lnSpc>
                          <a:spcPct val="100000"/>
                        </a:lnSpc>
                        <a:spcBef>
                          <a:spcPts val="1950"/>
                        </a:spcBef>
                      </a:pPr>
                      <a:r>
                        <a:rPr sz="1700" spc="-50" dirty="0">
                          <a:latin typeface="Arial"/>
                          <a:cs typeface="Arial"/>
                        </a:rPr>
                        <a:t>-</a:t>
                      </a:r>
                      <a:endParaRPr sz="1700">
                        <a:latin typeface="Arial"/>
                        <a:cs typeface="Arial"/>
                      </a:endParaRPr>
                    </a:p>
                  </a:txBody>
                  <a:tcPr marL="0" marR="0" marT="247650" marB="0">
                    <a:lnL w="12700">
                      <a:solidFill>
                        <a:srgbClr val="FFFFFF"/>
                      </a:solidFill>
                      <a:prstDash val="solid"/>
                    </a:lnL>
                    <a:lnR w="12700">
                      <a:solidFill>
                        <a:srgbClr val="FFFFFF"/>
                      </a:solidFill>
                      <a:prstDash val="solid"/>
                    </a:lnR>
                    <a:lnB w="12700">
                      <a:solidFill>
                        <a:srgbClr val="FFFFFF"/>
                      </a:solidFill>
                      <a:prstDash val="solid"/>
                    </a:lnB>
                    <a:solidFill>
                      <a:srgbClr val="D7D7D7"/>
                    </a:solidFill>
                  </a:tcPr>
                </a:tc>
                <a:tc>
                  <a:txBody>
                    <a:bodyPr/>
                    <a:lstStyle/>
                    <a:p>
                      <a:pPr>
                        <a:lnSpc>
                          <a:spcPct val="100000"/>
                        </a:lnSpc>
                      </a:pPr>
                      <a:endParaRPr sz="1800">
                        <a:latin typeface="Times New Roman"/>
                        <a:cs typeface="Times New Roman"/>
                      </a:endParaRPr>
                    </a:p>
                  </a:txBody>
                  <a:tcPr marL="0" marR="0" marT="0" marB="0">
                    <a:lnL w="12700">
                      <a:solidFill>
                        <a:srgbClr val="FFFFFF"/>
                      </a:solidFill>
                      <a:prstDash val="solid"/>
                    </a:lnL>
                    <a:lnR w="12700">
                      <a:solidFill>
                        <a:srgbClr val="FFFFFF"/>
                      </a:solidFill>
                      <a:prstDash val="solid"/>
                    </a:lnR>
                    <a:lnB w="12700">
                      <a:solidFill>
                        <a:srgbClr val="FFFFFF"/>
                      </a:solidFill>
                      <a:prstDash val="solid"/>
                    </a:lnB>
                    <a:solidFill>
                      <a:srgbClr val="D7D7D7"/>
                    </a:solidFill>
                  </a:tcPr>
                </a:tc>
                <a:extLst>
                  <a:ext uri="{0D108BD9-81ED-4DB2-BD59-A6C34878D82A}">
                    <a16:rowId xmlns:a16="http://schemas.microsoft.com/office/drawing/2014/main" val="10004"/>
                  </a:ext>
                </a:extLst>
              </a:tr>
            </a:tbl>
          </a:graphicData>
        </a:graphic>
      </p:graphicFrame>
      <p:pic>
        <p:nvPicPr>
          <p:cNvPr id="4" name="object 4"/>
          <p:cNvPicPr/>
          <p:nvPr/>
        </p:nvPicPr>
        <p:blipFill>
          <a:blip r:embed="rId2" cstate="print"/>
          <a:stretch>
            <a:fillRect/>
          </a:stretch>
        </p:blipFill>
        <p:spPr>
          <a:xfrm>
            <a:off x="228600" y="990600"/>
            <a:ext cx="1403603" cy="1331976"/>
          </a:xfrm>
          <a:prstGeom prst="rect">
            <a:avLst/>
          </a:prstGeom>
        </p:spPr>
      </p:pic>
      <p:pic>
        <p:nvPicPr>
          <p:cNvPr id="5" name="object 5"/>
          <p:cNvPicPr/>
          <p:nvPr/>
        </p:nvPicPr>
        <p:blipFill>
          <a:blip r:embed="rId3" cstate="print"/>
          <a:stretch>
            <a:fillRect/>
          </a:stretch>
        </p:blipFill>
        <p:spPr>
          <a:xfrm>
            <a:off x="228600" y="2438400"/>
            <a:ext cx="1348740" cy="1365504"/>
          </a:xfrm>
          <a:prstGeom prst="rect">
            <a:avLst/>
          </a:prstGeom>
        </p:spPr>
      </p:pic>
      <p:pic>
        <p:nvPicPr>
          <p:cNvPr id="6" name="object 6"/>
          <p:cNvPicPr/>
          <p:nvPr/>
        </p:nvPicPr>
        <p:blipFill>
          <a:blip r:embed="rId4" cstate="print"/>
          <a:stretch>
            <a:fillRect/>
          </a:stretch>
        </p:blipFill>
        <p:spPr>
          <a:xfrm>
            <a:off x="228600" y="3962400"/>
            <a:ext cx="1586484" cy="853439"/>
          </a:xfrm>
          <a:prstGeom prst="rect">
            <a:avLst/>
          </a:prstGeom>
        </p:spPr>
      </p:pic>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2700">
              <a:lnSpc>
                <a:spcPts val="1430"/>
              </a:lnSpc>
            </a:pPr>
            <a:r>
              <a:rPr spc="-25" dirty="0"/>
              <a:t>53</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object 10"/>
          <p:cNvSpPr txBox="1">
            <a:spLocks noGrp="1"/>
          </p:cNvSpPr>
          <p:nvPr>
            <p:ph type="sldNum" sz="quarter" idx="7"/>
          </p:nvPr>
        </p:nvSpPr>
        <p:spPr>
          <a:prstGeom prst="rect">
            <a:avLst/>
          </a:prstGeom>
        </p:spPr>
        <p:txBody>
          <a:bodyPr vert="horz" wrap="square" lIns="0" tIns="0" rIns="0" bIns="0" rtlCol="0">
            <a:spAutoFit/>
          </a:bodyPr>
          <a:lstStyle/>
          <a:p>
            <a:pPr marL="12700">
              <a:lnSpc>
                <a:spcPts val="1430"/>
              </a:lnSpc>
            </a:pPr>
            <a:r>
              <a:rPr spc="-25" dirty="0"/>
              <a:t>54</a:t>
            </a:r>
          </a:p>
        </p:txBody>
      </p:sp>
      <p:sp>
        <p:nvSpPr>
          <p:cNvPr id="2" name="object 2"/>
          <p:cNvSpPr txBox="1"/>
          <p:nvPr/>
        </p:nvSpPr>
        <p:spPr>
          <a:xfrm>
            <a:off x="53339" y="522477"/>
            <a:ext cx="2983230" cy="1245235"/>
          </a:xfrm>
          <a:prstGeom prst="rect">
            <a:avLst/>
          </a:prstGeom>
        </p:spPr>
        <p:txBody>
          <a:bodyPr vert="horz" wrap="square" lIns="0" tIns="13335" rIns="0" bIns="0" rtlCol="0">
            <a:spAutoFit/>
          </a:bodyPr>
          <a:lstStyle/>
          <a:p>
            <a:pPr marL="38100" marR="30480">
              <a:lnSpc>
                <a:spcPct val="100000"/>
              </a:lnSpc>
              <a:spcBef>
                <a:spcPts val="105"/>
              </a:spcBef>
            </a:pPr>
            <a:r>
              <a:rPr sz="2000" b="1" dirty="0">
                <a:solidFill>
                  <a:srgbClr val="C00000"/>
                </a:solidFill>
                <a:latin typeface="Comic Sans MS"/>
                <a:cs typeface="Comic Sans MS"/>
              </a:rPr>
              <a:t>Formula</a:t>
            </a:r>
            <a:r>
              <a:rPr sz="2000" b="1" spc="-30" dirty="0">
                <a:solidFill>
                  <a:srgbClr val="C00000"/>
                </a:solidFill>
                <a:latin typeface="Comic Sans MS"/>
                <a:cs typeface="Comic Sans MS"/>
              </a:rPr>
              <a:t> </a:t>
            </a:r>
            <a:r>
              <a:rPr sz="2000" b="1" dirty="0">
                <a:solidFill>
                  <a:srgbClr val="C00000"/>
                </a:solidFill>
                <a:latin typeface="Comic Sans MS"/>
                <a:cs typeface="Comic Sans MS"/>
              </a:rPr>
              <a:t>of</a:t>
            </a:r>
            <a:r>
              <a:rPr sz="2000" b="1" spc="-15" dirty="0">
                <a:solidFill>
                  <a:srgbClr val="C00000"/>
                </a:solidFill>
                <a:latin typeface="Comic Sans MS"/>
                <a:cs typeface="Comic Sans MS"/>
              </a:rPr>
              <a:t> </a:t>
            </a:r>
            <a:r>
              <a:rPr sz="2000" b="1" spc="-10" dirty="0">
                <a:solidFill>
                  <a:srgbClr val="C00000"/>
                </a:solidFill>
                <a:latin typeface="Comic Sans MS"/>
                <a:cs typeface="Comic Sans MS"/>
              </a:rPr>
              <a:t>coordination compound</a:t>
            </a:r>
            <a:endParaRPr sz="2000">
              <a:latin typeface="Comic Sans MS"/>
              <a:cs typeface="Comic Sans MS"/>
            </a:endParaRPr>
          </a:p>
          <a:p>
            <a:pPr marL="38100">
              <a:lnSpc>
                <a:spcPct val="100000"/>
              </a:lnSpc>
              <a:spcBef>
                <a:spcPts val="2400"/>
              </a:spcBef>
            </a:pPr>
            <a:r>
              <a:rPr sz="2000" b="1" spc="-10" dirty="0">
                <a:latin typeface="Comic Sans MS"/>
                <a:cs typeface="Comic Sans MS"/>
              </a:rPr>
              <a:t>[CoCl(NH</a:t>
            </a:r>
            <a:r>
              <a:rPr sz="1950" b="1" spc="-15" baseline="-21367" dirty="0">
                <a:latin typeface="Comic Sans MS"/>
                <a:cs typeface="Comic Sans MS"/>
              </a:rPr>
              <a:t>3</a:t>
            </a:r>
            <a:r>
              <a:rPr sz="2000" b="1" spc="-10" dirty="0">
                <a:latin typeface="Comic Sans MS"/>
                <a:cs typeface="Comic Sans MS"/>
              </a:rPr>
              <a:t>)</a:t>
            </a:r>
            <a:r>
              <a:rPr sz="1950" b="1" spc="-15" baseline="-21367" dirty="0">
                <a:latin typeface="Comic Sans MS"/>
                <a:cs typeface="Comic Sans MS"/>
              </a:rPr>
              <a:t>5</a:t>
            </a:r>
            <a:r>
              <a:rPr sz="2000" b="1" spc="-10" dirty="0">
                <a:latin typeface="Comic Sans MS"/>
                <a:cs typeface="Comic Sans MS"/>
              </a:rPr>
              <a:t>]Cl</a:t>
            </a:r>
            <a:r>
              <a:rPr sz="1950" b="1" spc="-15" baseline="-21367" dirty="0">
                <a:latin typeface="Comic Sans MS"/>
                <a:cs typeface="Comic Sans MS"/>
              </a:rPr>
              <a:t>2</a:t>
            </a:r>
            <a:endParaRPr sz="1950" baseline="-21367">
              <a:latin typeface="Comic Sans MS"/>
              <a:cs typeface="Comic Sans MS"/>
            </a:endParaRPr>
          </a:p>
        </p:txBody>
      </p:sp>
      <p:sp>
        <p:nvSpPr>
          <p:cNvPr id="3" name="object 3"/>
          <p:cNvSpPr txBox="1"/>
          <p:nvPr/>
        </p:nvSpPr>
        <p:spPr>
          <a:xfrm>
            <a:off x="53339" y="2351658"/>
            <a:ext cx="2773680" cy="330835"/>
          </a:xfrm>
          <a:prstGeom prst="rect">
            <a:avLst/>
          </a:prstGeom>
        </p:spPr>
        <p:txBody>
          <a:bodyPr vert="horz" wrap="square" lIns="0" tIns="13335" rIns="0" bIns="0" rtlCol="0">
            <a:spAutoFit/>
          </a:bodyPr>
          <a:lstStyle/>
          <a:p>
            <a:pPr marL="38100">
              <a:lnSpc>
                <a:spcPct val="100000"/>
              </a:lnSpc>
              <a:spcBef>
                <a:spcPts val="105"/>
              </a:spcBef>
            </a:pPr>
            <a:r>
              <a:rPr sz="2000" b="1" spc="-10" dirty="0">
                <a:latin typeface="Comic Sans MS"/>
                <a:cs typeface="Comic Sans MS"/>
              </a:rPr>
              <a:t>Na[PtBrCl(NO</a:t>
            </a:r>
            <a:r>
              <a:rPr sz="1950" b="1" spc="-15" baseline="-21367" dirty="0">
                <a:latin typeface="Comic Sans MS"/>
                <a:cs typeface="Comic Sans MS"/>
              </a:rPr>
              <a:t>2</a:t>
            </a:r>
            <a:r>
              <a:rPr sz="2000" b="1" spc="-10" dirty="0">
                <a:latin typeface="Comic Sans MS"/>
                <a:cs typeface="Comic Sans MS"/>
              </a:rPr>
              <a:t>)(NH</a:t>
            </a:r>
            <a:r>
              <a:rPr sz="1950" b="1" spc="-15" baseline="-21367" dirty="0">
                <a:latin typeface="Comic Sans MS"/>
                <a:cs typeface="Comic Sans MS"/>
              </a:rPr>
              <a:t>3</a:t>
            </a:r>
            <a:r>
              <a:rPr sz="2000" b="1" spc="-10" dirty="0">
                <a:latin typeface="Comic Sans MS"/>
                <a:cs typeface="Comic Sans MS"/>
              </a:rPr>
              <a:t>)]</a:t>
            </a:r>
            <a:endParaRPr sz="2000">
              <a:latin typeface="Comic Sans MS"/>
              <a:cs typeface="Comic Sans MS"/>
            </a:endParaRPr>
          </a:p>
        </p:txBody>
      </p:sp>
      <p:sp>
        <p:nvSpPr>
          <p:cNvPr id="4" name="object 4"/>
          <p:cNvSpPr txBox="1"/>
          <p:nvPr/>
        </p:nvSpPr>
        <p:spPr>
          <a:xfrm>
            <a:off x="53339" y="3266058"/>
            <a:ext cx="1460500" cy="330835"/>
          </a:xfrm>
          <a:prstGeom prst="rect">
            <a:avLst/>
          </a:prstGeom>
        </p:spPr>
        <p:txBody>
          <a:bodyPr vert="horz" wrap="square" lIns="0" tIns="13335" rIns="0" bIns="0" rtlCol="0">
            <a:spAutoFit/>
          </a:bodyPr>
          <a:lstStyle/>
          <a:p>
            <a:pPr marL="38100">
              <a:lnSpc>
                <a:spcPct val="100000"/>
              </a:lnSpc>
              <a:spcBef>
                <a:spcPts val="105"/>
              </a:spcBef>
            </a:pPr>
            <a:r>
              <a:rPr sz="2000" b="1" spc="-10" dirty="0">
                <a:latin typeface="Comic Sans MS"/>
                <a:cs typeface="Comic Sans MS"/>
              </a:rPr>
              <a:t>K</a:t>
            </a:r>
            <a:r>
              <a:rPr sz="1950" b="1" spc="-15" baseline="-21367" dirty="0">
                <a:latin typeface="Comic Sans MS"/>
                <a:cs typeface="Comic Sans MS"/>
              </a:rPr>
              <a:t>2</a:t>
            </a:r>
            <a:r>
              <a:rPr sz="2000" b="1" spc="-10" dirty="0">
                <a:latin typeface="Comic Sans MS"/>
                <a:cs typeface="Comic Sans MS"/>
              </a:rPr>
              <a:t>[Ni(CN)</a:t>
            </a:r>
            <a:r>
              <a:rPr sz="1950" b="1" spc="-15" baseline="-21367" dirty="0">
                <a:latin typeface="Comic Sans MS"/>
                <a:cs typeface="Comic Sans MS"/>
              </a:rPr>
              <a:t>4</a:t>
            </a:r>
            <a:r>
              <a:rPr sz="2000" b="1" spc="-10" dirty="0">
                <a:latin typeface="Comic Sans MS"/>
                <a:cs typeface="Comic Sans MS"/>
              </a:rPr>
              <a:t>]</a:t>
            </a:r>
            <a:endParaRPr sz="2000">
              <a:latin typeface="Comic Sans MS"/>
              <a:cs typeface="Comic Sans MS"/>
            </a:endParaRPr>
          </a:p>
        </p:txBody>
      </p:sp>
      <p:sp>
        <p:nvSpPr>
          <p:cNvPr id="5" name="object 5"/>
          <p:cNvSpPr txBox="1"/>
          <p:nvPr/>
        </p:nvSpPr>
        <p:spPr>
          <a:xfrm>
            <a:off x="53339" y="4180713"/>
            <a:ext cx="2013585" cy="330835"/>
          </a:xfrm>
          <a:prstGeom prst="rect">
            <a:avLst/>
          </a:prstGeom>
        </p:spPr>
        <p:txBody>
          <a:bodyPr vert="horz" wrap="square" lIns="0" tIns="12700" rIns="0" bIns="0" rtlCol="0">
            <a:spAutoFit/>
          </a:bodyPr>
          <a:lstStyle/>
          <a:p>
            <a:pPr marL="38100">
              <a:lnSpc>
                <a:spcPct val="100000"/>
              </a:lnSpc>
              <a:spcBef>
                <a:spcPts val="100"/>
              </a:spcBef>
            </a:pPr>
            <a:r>
              <a:rPr sz="2000" b="1" spc="-10" dirty="0">
                <a:latin typeface="Comic Sans MS"/>
                <a:cs typeface="Comic Sans MS"/>
              </a:rPr>
              <a:t>(NH</a:t>
            </a:r>
            <a:r>
              <a:rPr sz="1950" b="1" spc="-15" baseline="-21367" dirty="0">
                <a:latin typeface="Comic Sans MS"/>
                <a:cs typeface="Comic Sans MS"/>
              </a:rPr>
              <a:t>4</a:t>
            </a:r>
            <a:r>
              <a:rPr sz="2000" b="1" spc="-10" dirty="0">
                <a:latin typeface="Comic Sans MS"/>
                <a:cs typeface="Comic Sans MS"/>
              </a:rPr>
              <a:t>)</a:t>
            </a:r>
            <a:r>
              <a:rPr sz="1950" b="1" spc="-15" baseline="-21367" dirty="0">
                <a:latin typeface="Comic Sans MS"/>
                <a:cs typeface="Comic Sans MS"/>
              </a:rPr>
              <a:t>3</a:t>
            </a:r>
            <a:r>
              <a:rPr sz="2000" b="1" spc="-10" dirty="0">
                <a:latin typeface="Comic Sans MS"/>
                <a:cs typeface="Comic Sans MS"/>
              </a:rPr>
              <a:t>[Fe(CN)</a:t>
            </a:r>
            <a:r>
              <a:rPr sz="1950" b="1" spc="-15" baseline="-21367" dirty="0">
                <a:latin typeface="Comic Sans MS"/>
                <a:cs typeface="Comic Sans MS"/>
              </a:rPr>
              <a:t>6</a:t>
            </a:r>
            <a:r>
              <a:rPr sz="2000" b="1" spc="-10" dirty="0">
                <a:latin typeface="Comic Sans MS"/>
                <a:cs typeface="Comic Sans MS"/>
              </a:rPr>
              <a:t>]</a:t>
            </a:r>
            <a:endParaRPr sz="2000">
              <a:latin typeface="Comic Sans MS"/>
              <a:cs typeface="Comic Sans MS"/>
            </a:endParaRPr>
          </a:p>
        </p:txBody>
      </p:sp>
      <p:sp>
        <p:nvSpPr>
          <p:cNvPr id="6" name="object 6"/>
          <p:cNvSpPr txBox="1"/>
          <p:nvPr/>
        </p:nvSpPr>
        <p:spPr>
          <a:xfrm>
            <a:off x="53339" y="5125288"/>
            <a:ext cx="9011920" cy="638175"/>
          </a:xfrm>
          <a:prstGeom prst="rect">
            <a:avLst/>
          </a:prstGeom>
        </p:spPr>
        <p:txBody>
          <a:bodyPr vert="horz" wrap="square" lIns="0" tIns="13335" rIns="0" bIns="0" rtlCol="0">
            <a:spAutoFit/>
          </a:bodyPr>
          <a:lstStyle/>
          <a:p>
            <a:pPr marL="38100">
              <a:lnSpc>
                <a:spcPct val="100000"/>
              </a:lnSpc>
              <a:spcBef>
                <a:spcPts val="105"/>
              </a:spcBef>
            </a:pPr>
            <a:r>
              <a:rPr sz="3000" b="1" baseline="6944" dirty="0">
                <a:latin typeface="Comic Sans MS"/>
                <a:cs typeface="Comic Sans MS"/>
              </a:rPr>
              <a:t>[Ag(NH</a:t>
            </a:r>
            <a:r>
              <a:rPr sz="1950" b="1" baseline="-10683" dirty="0">
                <a:latin typeface="Comic Sans MS"/>
                <a:cs typeface="Comic Sans MS"/>
              </a:rPr>
              <a:t>3</a:t>
            </a:r>
            <a:r>
              <a:rPr sz="3000" b="1" baseline="6944" dirty="0">
                <a:latin typeface="Comic Sans MS"/>
                <a:cs typeface="Comic Sans MS"/>
              </a:rPr>
              <a:t>)</a:t>
            </a:r>
            <a:r>
              <a:rPr sz="1950" b="1" baseline="-10683" dirty="0">
                <a:latin typeface="Comic Sans MS"/>
                <a:cs typeface="Comic Sans MS"/>
              </a:rPr>
              <a:t>2</a:t>
            </a:r>
            <a:r>
              <a:rPr sz="3000" b="1" baseline="6944" dirty="0">
                <a:latin typeface="Comic Sans MS"/>
                <a:cs typeface="Comic Sans MS"/>
              </a:rPr>
              <a:t>][Mn(H</a:t>
            </a:r>
            <a:r>
              <a:rPr sz="1950" b="1" baseline="-10683" dirty="0">
                <a:latin typeface="Comic Sans MS"/>
                <a:cs typeface="Comic Sans MS"/>
              </a:rPr>
              <a:t>2</a:t>
            </a:r>
            <a:r>
              <a:rPr sz="3000" b="1" baseline="6944" dirty="0">
                <a:latin typeface="Comic Sans MS"/>
                <a:cs typeface="Comic Sans MS"/>
              </a:rPr>
              <a:t>O)</a:t>
            </a:r>
            <a:r>
              <a:rPr sz="1950" b="1" baseline="-10683" dirty="0">
                <a:latin typeface="Comic Sans MS"/>
                <a:cs typeface="Comic Sans MS"/>
              </a:rPr>
              <a:t>2</a:t>
            </a:r>
            <a:r>
              <a:rPr sz="3000" b="1" baseline="6944" dirty="0">
                <a:latin typeface="Comic Sans MS"/>
                <a:cs typeface="Comic Sans MS"/>
              </a:rPr>
              <a:t>(C</a:t>
            </a:r>
            <a:r>
              <a:rPr sz="1950" b="1" baseline="-10683" dirty="0">
                <a:latin typeface="Comic Sans MS"/>
                <a:cs typeface="Comic Sans MS"/>
              </a:rPr>
              <a:t>2</a:t>
            </a:r>
            <a:r>
              <a:rPr sz="3000" b="1" baseline="6944" dirty="0">
                <a:latin typeface="Comic Sans MS"/>
                <a:cs typeface="Comic Sans MS"/>
              </a:rPr>
              <a:t>O</a:t>
            </a:r>
            <a:r>
              <a:rPr sz="1950" b="1" baseline="-10683" dirty="0">
                <a:latin typeface="Comic Sans MS"/>
                <a:cs typeface="Comic Sans MS"/>
              </a:rPr>
              <a:t>4</a:t>
            </a:r>
            <a:r>
              <a:rPr sz="3000" b="1" baseline="6944" dirty="0">
                <a:latin typeface="Comic Sans MS"/>
                <a:cs typeface="Comic Sans MS"/>
              </a:rPr>
              <a:t>)</a:t>
            </a:r>
            <a:r>
              <a:rPr sz="1950" b="1" baseline="-10683" dirty="0">
                <a:latin typeface="Comic Sans MS"/>
                <a:cs typeface="Comic Sans MS"/>
              </a:rPr>
              <a:t>2</a:t>
            </a:r>
            <a:r>
              <a:rPr sz="3000" b="1" baseline="6944" dirty="0">
                <a:latin typeface="Comic Sans MS"/>
                <a:cs typeface="Comic Sans MS"/>
              </a:rPr>
              <a:t>]</a:t>
            </a:r>
            <a:r>
              <a:rPr sz="3000" b="1" spc="502" baseline="6944" dirty="0">
                <a:latin typeface="Comic Sans MS"/>
                <a:cs typeface="Comic Sans MS"/>
              </a:rPr>
              <a:t> </a:t>
            </a:r>
            <a:r>
              <a:rPr sz="2000" b="1" spc="-10" dirty="0">
                <a:latin typeface="Comic Sans MS"/>
                <a:cs typeface="Comic Sans MS"/>
              </a:rPr>
              <a:t>Diamminesilver(I)diaquadioxalatomanganate</a:t>
            </a:r>
            <a:endParaRPr sz="2000">
              <a:latin typeface="Comic Sans MS"/>
              <a:cs typeface="Comic Sans MS"/>
            </a:endParaRPr>
          </a:p>
          <a:p>
            <a:pPr marR="880110" algn="ctr">
              <a:lnSpc>
                <a:spcPct val="100000"/>
              </a:lnSpc>
              <a:spcBef>
                <a:spcPts val="15"/>
              </a:spcBef>
            </a:pPr>
            <a:r>
              <a:rPr sz="2000" b="1" spc="-10" dirty="0">
                <a:latin typeface="Comic Sans MS"/>
                <a:cs typeface="Comic Sans MS"/>
              </a:rPr>
              <a:t>(III)</a:t>
            </a:r>
            <a:endParaRPr sz="2000">
              <a:latin typeface="Comic Sans MS"/>
              <a:cs typeface="Comic Sans MS"/>
            </a:endParaRPr>
          </a:p>
        </p:txBody>
      </p:sp>
      <p:sp>
        <p:nvSpPr>
          <p:cNvPr id="7" name="object 7"/>
          <p:cNvSpPr txBox="1"/>
          <p:nvPr/>
        </p:nvSpPr>
        <p:spPr>
          <a:xfrm>
            <a:off x="3736975" y="857757"/>
            <a:ext cx="4467860" cy="1856739"/>
          </a:xfrm>
          <a:prstGeom prst="rect">
            <a:avLst/>
          </a:prstGeom>
        </p:spPr>
        <p:txBody>
          <a:bodyPr vert="horz" wrap="square" lIns="0" tIns="13335" rIns="0" bIns="0" rtlCol="0">
            <a:spAutoFit/>
          </a:bodyPr>
          <a:lstStyle/>
          <a:p>
            <a:pPr marL="12700">
              <a:lnSpc>
                <a:spcPct val="100000"/>
              </a:lnSpc>
              <a:spcBef>
                <a:spcPts val="105"/>
              </a:spcBef>
            </a:pPr>
            <a:r>
              <a:rPr sz="2000" b="1" dirty="0">
                <a:solidFill>
                  <a:srgbClr val="C00000"/>
                </a:solidFill>
                <a:latin typeface="Comic Sans MS"/>
                <a:cs typeface="Comic Sans MS"/>
              </a:rPr>
              <a:t>Name</a:t>
            </a:r>
            <a:r>
              <a:rPr sz="2000" b="1" spc="-50" dirty="0">
                <a:solidFill>
                  <a:srgbClr val="C00000"/>
                </a:solidFill>
                <a:latin typeface="Comic Sans MS"/>
                <a:cs typeface="Comic Sans MS"/>
              </a:rPr>
              <a:t> </a:t>
            </a:r>
            <a:r>
              <a:rPr sz="2000" b="1" dirty="0">
                <a:solidFill>
                  <a:srgbClr val="C00000"/>
                </a:solidFill>
                <a:latin typeface="Comic Sans MS"/>
                <a:cs typeface="Comic Sans MS"/>
              </a:rPr>
              <a:t>of</a:t>
            </a:r>
            <a:r>
              <a:rPr sz="2000" b="1" spc="-25" dirty="0">
                <a:solidFill>
                  <a:srgbClr val="C00000"/>
                </a:solidFill>
                <a:latin typeface="Comic Sans MS"/>
                <a:cs typeface="Comic Sans MS"/>
              </a:rPr>
              <a:t> </a:t>
            </a:r>
            <a:r>
              <a:rPr sz="2000" b="1" dirty="0">
                <a:solidFill>
                  <a:srgbClr val="C00000"/>
                </a:solidFill>
                <a:latin typeface="Comic Sans MS"/>
                <a:cs typeface="Comic Sans MS"/>
              </a:rPr>
              <a:t>coordination</a:t>
            </a:r>
            <a:r>
              <a:rPr sz="2000" b="1" spc="-60" dirty="0">
                <a:solidFill>
                  <a:srgbClr val="C00000"/>
                </a:solidFill>
                <a:latin typeface="Comic Sans MS"/>
                <a:cs typeface="Comic Sans MS"/>
              </a:rPr>
              <a:t> </a:t>
            </a:r>
            <a:r>
              <a:rPr sz="2000" b="1" spc="-10" dirty="0">
                <a:solidFill>
                  <a:srgbClr val="C00000"/>
                </a:solidFill>
                <a:latin typeface="Comic Sans MS"/>
                <a:cs typeface="Comic Sans MS"/>
              </a:rPr>
              <a:t>compound</a:t>
            </a:r>
            <a:endParaRPr sz="2000">
              <a:latin typeface="Comic Sans MS"/>
              <a:cs typeface="Comic Sans MS"/>
            </a:endParaRPr>
          </a:p>
          <a:p>
            <a:pPr marL="12700">
              <a:lnSpc>
                <a:spcPct val="100000"/>
              </a:lnSpc>
              <a:spcBef>
                <a:spcPts val="2410"/>
              </a:spcBef>
            </a:pPr>
            <a:r>
              <a:rPr sz="2000" b="1" spc="-40" dirty="0">
                <a:latin typeface="Comic Sans MS"/>
                <a:cs typeface="Comic Sans MS"/>
              </a:rPr>
              <a:t>Pentaamminechlorocobalt(</a:t>
            </a:r>
            <a:r>
              <a:rPr sz="2000" b="1" spc="-40" dirty="0">
                <a:latin typeface="Verdana"/>
                <a:cs typeface="Verdana"/>
              </a:rPr>
              <a:t>ΙΙΙ</a:t>
            </a:r>
            <a:r>
              <a:rPr sz="2000" b="1" spc="-40" dirty="0">
                <a:latin typeface="Comic Sans MS"/>
                <a:cs typeface="Comic Sans MS"/>
              </a:rPr>
              <a:t>)chloride</a:t>
            </a:r>
            <a:endParaRPr sz="2000">
              <a:latin typeface="Comic Sans MS"/>
              <a:cs typeface="Comic Sans MS"/>
            </a:endParaRPr>
          </a:p>
          <a:p>
            <a:pPr marL="12700" marR="24130">
              <a:lnSpc>
                <a:spcPct val="100499"/>
              </a:lnSpc>
              <a:spcBef>
                <a:spcPts val="2380"/>
              </a:spcBef>
            </a:pPr>
            <a:r>
              <a:rPr sz="2000" b="1" dirty="0">
                <a:latin typeface="Comic Sans MS"/>
                <a:cs typeface="Comic Sans MS"/>
              </a:rPr>
              <a:t>Sodium</a:t>
            </a:r>
            <a:r>
              <a:rPr sz="2000" b="1" spc="110" dirty="0">
                <a:latin typeface="Comic Sans MS"/>
                <a:cs typeface="Comic Sans MS"/>
              </a:rPr>
              <a:t> </a:t>
            </a:r>
            <a:r>
              <a:rPr sz="2000" b="1" spc="-10" dirty="0">
                <a:latin typeface="Comic Sans MS"/>
                <a:cs typeface="Comic Sans MS"/>
              </a:rPr>
              <a:t>amminebromochloronitro-</a:t>
            </a:r>
            <a:r>
              <a:rPr sz="2000" b="1" spc="-25" dirty="0">
                <a:latin typeface="Comic Sans MS"/>
                <a:cs typeface="Comic Sans MS"/>
              </a:rPr>
              <a:t>N- </a:t>
            </a:r>
            <a:r>
              <a:rPr sz="2000" b="1" spc="-10" dirty="0">
                <a:latin typeface="Comic Sans MS"/>
                <a:cs typeface="Comic Sans MS"/>
              </a:rPr>
              <a:t>platinate(</a:t>
            </a:r>
            <a:r>
              <a:rPr sz="2000" b="1" spc="-10" dirty="0">
                <a:latin typeface="Verdana"/>
                <a:cs typeface="Verdana"/>
              </a:rPr>
              <a:t>ΙΙ</a:t>
            </a:r>
            <a:r>
              <a:rPr sz="2000" b="1" spc="-10" dirty="0">
                <a:latin typeface="Comic Sans MS"/>
                <a:cs typeface="Comic Sans MS"/>
              </a:rPr>
              <a:t>)</a:t>
            </a:r>
            <a:endParaRPr sz="2000">
              <a:latin typeface="Comic Sans MS"/>
              <a:cs typeface="Comic Sans MS"/>
            </a:endParaRPr>
          </a:p>
        </p:txBody>
      </p:sp>
      <p:sp>
        <p:nvSpPr>
          <p:cNvPr id="8" name="object 8"/>
          <p:cNvSpPr txBox="1"/>
          <p:nvPr/>
        </p:nvSpPr>
        <p:spPr>
          <a:xfrm>
            <a:off x="3736975" y="3297758"/>
            <a:ext cx="4077335" cy="331470"/>
          </a:xfrm>
          <a:prstGeom prst="rect">
            <a:avLst/>
          </a:prstGeom>
        </p:spPr>
        <p:txBody>
          <a:bodyPr vert="horz" wrap="square" lIns="0" tIns="13335" rIns="0" bIns="0" rtlCol="0">
            <a:spAutoFit/>
          </a:bodyPr>
          <a:lstStyle/>
          <a:p>
            <a:pPr marL="12700">
              <a:lnSpc>
                <a:spcPct val="100000"/>
              </a:lnSpc>
              <a:spcBef>
                <a:spcPts val="105"/>
              </a:spcBef>
            </a:pPr>
            <a:r>
              <a:rPr sz="2000" b="1" dirty="0">
                <a:latin typeface="Comic Sans MS"/>
                <a:cs typeface="Comic Sans MS"/>
              </a:rPr>
              <a:t>Potassium</a:t>
            </a:r>
            <a:r>
              <a:rPr sz="2000" b="1" spc="-45" dirty="0">
                <a:latin typeface="Comic Sans MS"/>
                <a:cs typeface="Comic Sans MS"/>
              </a:rPr>
              <a:t> </a:t>
            </a:r>
            <a:r>
              <a:rPr sz="2000" b="1" spc="-40" dirty="0">
                <a:latin typeface="Comic Sans MS"/>
                <a:cs typeface="Comic Sans MS"/>
              </a:rPr>
              <a:t>tetracyanonickelate(</a:t>
            </a:r>
            <a:r>
              <a:rPr sz="2000" b="1" spc="-40" dirty="0">
                <a:latin typeface="Verdana"/>
                <a:cs typeface="Verdana"/>
              </a:rPr>
              <a:t>ΙΙ</a:t>
            </a:r>
            <a:r>
              <a:rPr sz="2000" b="1" spc="-40" dirty="0">
                <a:latin typeface="Comic Sans MS"/>
                <a:cs typeface="Comic Sans MS"/>
              </a:rPr>
              <a:t>)</a:t>
            </a:r>
            <a:endParaRPr sz="2000">
              <a:latin typeface="Comic Sans MS"/>
              <a:cs typeface="Comic Sans MS"/>
            </a:endParaRPr>
          </a:p>
        </p:txBody>
      </p:sp>
      <p:sp>
        <p:nvSpPr>
          <p:cNvPr id="9" name="object 9"/>
          <p:cNvSpPr txBox="1"/>
          <p:nvPr/>
        </p:nvSpPr>
        <p:spPr>
          <a:xfrm>
            <a:off x="3736975" y="4211192"/>
            <a:ext cx="4158615" cy="330835"/>
          </a:xfrm>
          <a:prstGeom prst="rect">
            <a:avLst/>
          </a:prstGeom>
        </p:spPr>
        <p:txBody>
          <a:bodyPr vert="horz" wrap="square" lIns="0" tIns="12700" rIns="0" bIns="0" rtlCol="0">
            <a:spAutoFit/>
          </a:bodyPr>
          <a:lstStyle/>
          <a:p>
            <a:pPr marL="12700">
              <a:lnSpc>
                <a:spcPct val="100000"/>
              </a:lnSpc>
              <a:spcBef>
                <a:spcPts val="100"/>
              </a:spcBef>
            </a:pPr>
            <a:r>
              <a:rPr sz="2000" b="1" dirty="0">
                <a:latin typeface="Comic Sans MS"/>
                <a:cs typeface="Comic Sans MS"/>
              </a:rPr>
              <a:t>Ammonium</a:t>
            </a:r>
            <a:r>
              <a:rPr sz="2000" b="1" spc="-35" dirty="0">
                <a:latin typeface="Comic Sans MS"/>
                <a:cs typeface="Comic Sans MS"/>
              </a:rPr>
              <a:t> </a:t>
            </a:r>
            <a:r>
              <a:rPr sz="2000" b="1" spc="-10" dirty="0">
                <a:latin typeface="Comic Sans MS"/>
                <a:cs typeface="Comic Sans MS"/>
              </a:rPr>
              <a:t>hexacyanoferrate(III)</a:t>
            </a:r>
            <a:endParaRPr sz="2000">
              <a:latin typeface="Comic Sans MS"/>
              <a:cs typeface="Comic Sans M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1185" y="159207"/>
            <a:ext cx="8563610" cy="1002030"/>
          </a:xfrm>
          <a:prstGeom prst="rect">
            <a:avLst/>
          </a:prstGeom>
        </p:spPr>
        <p:txBody>
          <a:bodyPr vert="horz" wrap="square" lIns="0" tIns="13335" rIns="0" bIns="0" rtlCol="0">
            <a:spAutoFit/>
          </a:bodyPr>
          <a:lstStyle/>
          <a:p>
            <a:pPr marL="3411854" marR="5080" indent="-3399790">
              <a:lnSpc>
                <a:spcPct val="100000"/>
              </a:lnSpc>
              <a:spcBef>
                <a:spcPts val="105"/>
              </a:spcBef>
            </a:pPr>
            <a:r>
              <a:rPr sz="3200" dirty="0"/>
              <a:t>Correct</a:t>
            </a:r>
            <a:r>
              <a:rPr sz="3200" spc="-90" dirty="0"/>
              <a:t> </a:t>
            </a:r>
            <a:r>
              <a:rPr sz="3200" dirty="0"/>
              <a:t>formulae</a:t>
            </a:r>
            <a:r>
              <a:rPr sz="3200" spc="-50" dirty="0"/>
              <a:t> </a:t>
            </a:r>
            <a:r>
              <a:rPr sz="3200" dirty="0"/>
              <a:t>of</a:t>
            </a:r>
            <a:r>
              <a:rPr sz="3200" spc="-65" dirty="0"/>
              <a:t> </a:t>
            </a:r>
            <a:r>
              <a:rPr sz="3200" spc="-10" dirty="0"/>
              <a:t>coordination</a:t>
            </a:r>
            <a:r>
              <a:rPr sz="3200" spc="-60" dirty="0"/>
              <a:t> </a:t>
            </a:r>
            <a:r>
              <a:rPr sz="3200" spc="-10" dirty="0"/>
              <a:t>compounds(metal complexes</a:t>
            </a:r>
            <a:endParaRPr sz="3200"/>
          </a:p>
        </p:txBody>
      </p:sp>
      <p:sp>
        <p:nvSpPr>
          <p:cNvPr id="3" name="object 3"/>
          <p:cNvSpPr txBox="1"/>
          <p:nvPr/>
        </p:nvSpPr>
        <p:spPr>
          <a:xfrm>
            <a:off x="66039" y="1388110"/>
            <a:ext cx="8810625" cy="4713605"/>
          </a:xfrm>
          <a:prstGeom prst="rect">
            <a:avLst/>
          </a:prstGeom>
        </p:spPr>
        <p:txBody>
          <a:bodyPr vert="horz" wrap="square" lIns="0" tIns="12065" rIns="0" bIns="0" rtlCol="0">
            <a:spAutoFit/>
          </a:bodyPr>
          <a:lstStyle/>
          <a:p>
            <a:pPr marR="469265" algn="ctr">
              <a:lnSpc>
                <a:spcPts val="2635"/>
              </a:lnSpc>
              <a:spcBef>
                <a:spcPts val="95"/>
              </a:spcBef>
            </a:pPr>
            <a:r>
              <a:rPr sz="2200" dirty="0">
                <a:solidFill>
                  <a:srgbClr val="006FC0"/>
                </a:solidFill>
                <a:latin typeface="Carlito"/>
                <a:cs typeface="Carlito"/>
              </a:rPr>
              <a:t>Correct</a:t>
            </a:r>
            <a:r>
              <a:rPr sz="2200" spc="-80" dirty="0">
                <a:solidFill>
                  <a:srgbClr val="006FC0"/>
                </a:solidFill>
                <a:latin typeface="Carlito"/>
                <a:cs typeface="Carlito"/>
              </a:rPr>
              <a:t> </a:t>
            </a:r>
            <a:r>
              <a:rPr sz="2200" spc="-10" dirty="0">
                <a:solidFill>
                  <a:srgbClr val="006FC0"/>
                </a:solidFill>
                <a:latin typeface="Carlito"/>
                <a:cs typeface="Carlito"/>
              </a:rPr>
              <a:t>formulae</a:t>
            </a:r>
            <a:endParaRPr sz="2200">
              <a:latin typeface="Carlito"/>
              <a:cs typeface="Carlito"/>
            </a:endParaRPr>
          </a:p>
          <a:p>
            <a:pPr marL="279400">
              <a:lnSpc>
                <a:spcPts val="2875"/>
              </a:lnSpc>
              <a:tabLst>
                <a:tab pos="5668010" algn="l"/>
              </a:tabLst>
            </a:pPr>
            <a:r>
              <a:rPr sz="2400" b="1" spc="-10" dirty="0">
                <a:solidFill>
                  <a:srgbClr val="C00000"/>
                </a:solidFill>
                <a:latin typeface="Carlito"/>
                <a:cs typeface="Carlito"/>
              </a:rPr>
              <a:t>[CoBr</a:t>
            </a:r>
            <a:r>
              <a:rPr sz="2400" b="1" spc="-15" baseline="-20833" dirty="0">
                <a:solidFill>
                  <a:srgbClr val="C00000"/>
                </a:solidFill>
                <a:latin typeface="Carlito"/>
                <a:cs typeface="Carlito"/>
              </a:rPr>
              <a:t>2</a:t>
            </a:r>
            <a:r>
              <a:rPr sz="2400" b="1" spc="-10" dirty="0">
                <a:solidFill>
                  <a:srgbClr val="C00000"/>
                </a:solidFill>
                <a:latin typeface="Carlito"/>
                <a:cs typeface="Carlito"/>
              </a:rPr>
              <a:t>(en)(H</a:t>
            </a:r>
            <a:r>
              <a:rPr sz="2400" b="1" spc="-15" baseline="-20833" dirty="0">
                <a:solidFill>
                  <a:srgbClr val="C00000"/>
                </a:solidFill>
                <a:latin typeface="Carlito"/>
                <a:cs typeface="Carlito"/>
              </a:rPr>
              <a:t>2</a:t>
            </a:r>
            <a:r>
              <a:rPr sz="2400" b="1" spc="-10" dirty="0">
                <a:solidFill>
                  <a:srgbClr val="C00000"/>
                </a:solidFill>
                <a:latin typeface="Carlito"/>
                <a:cs typeface="Carlito"/>
              </a:rPr>
              <a:t>O)</a:t>
            </a:r>
            <a:r>
              <a:rPr sz="2400" b="1" spc="-15" baseline="-20833" dirty="0">
                <a:solidFill>
                  <a:srgbClr val="C00000"/>
                </a:solidFill>
                <a:latin typeface="Carlito"/>
                <a:cs typeface="Carlito"/>
              </a:rPr>
              <a:t>2</a:t>
            </a:r>
            <a:r>
              <a:rPr sz="2400" b="1" spc="-10" dirty="0">
                <a:solidFill>
                  <a:srgbClr val="C00000"/>
                </a:solidFill>
                <a:latin typeface="Carlito"/>
                <a:cs typeface="Carlito"/>
              </a:rPr>
              <a:t>]NO</a:t>
            </a:r>
            <a:r>
              <a:rPr sz="2400" b="1" spc="-15" baseline="-20833" dirty="0">
                <a:solidFill>
                  <a:srgbClr val="C00000"/>
                </a:solidFill>
                <a:latin typeface="Carlito"/>
                <a:cs typeface="Carlito"/>
              </a:rPr>
              <a:t>3</a:t>
            </a:r>
            <a:r>
              <a:rPr sz="2400" b="1" baseline="-20833" dirty="0">
                <a:solidFill>
                  <a:srgbClr val="C00000"/>
                </a:solidFill>
                <a:latin typeface="Carlito"/>
                <a:cs typeface="Carlito"/>
              </a:rPr>
              <a:t>	</a:t>
            </a:r>
            <a:r>
              <a:rPr sz="2400" b="1" spc="-10" dirty="0">
                <a:solidFill>
                  <a:srgbClr val="C00000"/>
                </a:solidFill>
                <a:latin typeface="Carlito"/>
                <a:cs typeface="Carlito"/>
              </a:rPr>
              <a:t>[CoBr</a:t>
            </a:r>
            <a:r>
              <a:rPr sz="2400" b="1" spc="-15" baseline="-20833" dirty="0">
                <a:solidFill>
                  <a:srgbClr val="C00000"/>
                </a:solidFill>
                <a:latin typeface="Carlito"/>
                <a:cs typeface="Carlito"/>
              </a:rPr>
              <a:t>2</a:t>
            </a:r>
            <a:r>
              <a:rPr sz="2400" b="1" spc="-10" dirty="0">
                <a:solidFill>
                  <a:srgbClr val="C00000"/>
                </a:solidFill>
                <a:latin typeface="Carlito"/>
                <a:cs typeface="Carlito"/>
              </a:rPr>
              <a:t>(H</a:t>
            </a:r>
            <a:r>
              <a:rPr sz="2400" b="1" spc="-15" baseline="-20833" dirty="0">
                <a:solidFill>
                  <a:srgbClr val="C00000"/>
                </a:solidFill>
                <a:latin typeface="Carlito"/>
                <a:cs typeface="Carlito"/>
              </a:rPr>
              <a:t>2</a:t>
            </a:r>
            <a:r>
              <a:rPr sz="2400" b="1" spc="-10" dirty="0">
                <a:solidFill>
                  <a:srgbClr val="C00000"/>
                </a:solidFill>
                <a:latin typeface="Carlito"/>
                <a:cs typeface="Carlito"/>
              </a:rPr>
              <a:t>O)</a:t>
            </a:r>
            <a:r>
              <a:rPr sz="2400" b="1" spc="-15" baseline="-20833" dirty="0">
                <a:solidFill>
                  <a:srgbClr val="C00000"/>
                </a:solidFill>
                <a:latin typeface="Carlito"/>
                <a:cs typeface="Carlito"/>
              </a:rPr>
              <a:t>2</a:t>
            </a:r>
            <a:r>
              <a:rPr sz="2400" b="1" spc="-10" dirty="0">
                <a:solidFill>
                  <a:srgbClr val="C00000"/>
                </a:solidFill>
                <a:latin typeface="Carlito"/>
                <a:cs typeface="Carlito"/>
              </a:rPr>
              <a:t>(en)]NO</a:t>
            </a:r>
            <a:r>
              <a:rPr sz="2400" b="1" spc="-15" baseline="-20833" dirty="0">
                <a:solidFill>
                  <a:srgbClr val="C00000"/>
                </a:solidFill>
                <a:latin typeface="Carlito"/>
                <a:cs typeface="Carlito"/>
              </a:rPr>
              <a:t>3</a:t>
            </a:r>
            <a:endParaRPr sz="2400" baseline="-20833">
              <a:latin typeface="Carlito"/>
              <a:cs typeface="Carlito"/>
            </a:endParaRPr>
          </a:p>
          <a:p>
            <a:pPr>
              <a:lnSpc>
                <a:spcPct val="100000"/>
              </a:lnSpc>
              <a:spcBef>
                <a:spcPts val="250"/>
              </a:spcBef>
            </a:pPr>
            <a:endParaRPr sz="2400">
              <a:latin typeface="Carlito"/>
              <a:cs typeface="Carlito"/>
            </a:endParaRPr>
          </a:p>
          <a:p>
            <a:pPr marL="367665" indent="-342265">
              <a:lnSpc>
                <a:spcPct val="100000"/>
              </a:lnSpc>
              <a:buFont typeface="Arial"/>
              <a:buChar char="•"/>
              <a:tabLst>
                <a:tab pos="367665" algn="l"/>
              </a:tabLst>
            </a:pPr>
            <a:r>
              <a:rPr sz="2200" dirty="0">
                <a:latin typeface="Carlito"/>
                <a:cs typeface="Carlito"/>
              </a:rPr>
              <a:t>In</a:t>
            </a:r>
            <a:r>
              <a:rPr sz="2200" spc="-50" dirty="0">
                <a:latin typeface="Carlito"/>
                <a:cs typeface="Carlito"/>
              </a:rPr>
              <a:t> </a:t>
            </a:r>
            <a:r>
              <a:rPr sz="2200" dirty="0">
                <a:latin typeface="Carlito"/>
                <a:cs typeface="Carlito"/>
              </a:rPr>
              <a:t>a</a:t>
            </a:r>
            <a:r>
              <a:rPr sz="2200" spc="-50" dirty="0">
                <a:latin typeface="Carlito"/>
                <a:cs typeface="Carlito"/>
              </a:rPr>
              <a:t> </a:t>
            </a:r>
            <a:r>
              <a:rPr sz="2200" spc="-10" dirty="0">
                <a:latin typeface="Carlito"/>
                <a:cs typeface="Carlito"/>
              </a:rPr>
              <a:t>coordination</a:t>
            </a:r>
            <a:r>
              <a:rPr sz="2200" spc="-65" dirty="0">
                <a:latin typeface="Carlito"/>
                <a:cs typeface="Carlito"/>
              </a:rPr>
              <a:t> </a:t>
            </a:r>
            <a:r>
              <a:rPr sz="2200" dirty="0">
                <a:latin typeface="Carlito"/>
                <a:cs typeface="Carlito"/>
              </a:rPr>
              <a:t>formula,</a:t>
            </a:r>
            <a:r>
              <a:rPr sz="2200" spc="-35" dirty="0">
                <a:latin typeface="Carlito"/>
                <a:cs typeface="Carlito"/>
              </a:rPr>
              <a:t> </a:t>
            </a:r>
            <a:r>
              <a:rPr sz="2200" dirty="0">
                <a:latin typeface="Carlito"/>
                <a:cs typeface="Carlito"/>
              </a:rPr>
              <a:t>the</a:t>
            </a:r>
            <a:r>
              <a:rPr sz="2200" spc="-50" dirty="0">
                <a:latin typeface="Carlito"/>
                <a:cs typeface="Carlito"/>
              </a:rPr>
              <a:t> </a:t>
            </a:r>
            <a:r>
              <a:rPr sz="2200" dirty="0">
                <a:latin typeface="Carlito"/>
                <a:cs typeface="Carlito"/>
              </a:rPr>
              <a:t>central</a:t>
            </a:r>
            <a:r>
              <a:rPr sz="2200" spc="-35" dirty="0">
                <a:latin typeface="Carlito"/>
                <a:cs typeface="Carlito"/>
              </a:rPr>
              <a:t> </a:t>
            </a:r>
            <a:r>
              <a:rPr sz="2200" dirty="0">
                <a:latin typeface="Carlito"/>
                <a:cs typeface="Carlito"/>
              </a:rPr>
              <a:t>atom</a:t>
            </a:r>
            <a:r>
              <a:rPr sz="2200" spc="-35" dirty="0">
                <a:latin typeface="Carlito"/>
                <a:cs typeface="Carlito"/>
              </a:rPr>
              <a:t> </a:t>
            </a:r>
            <a:r>
              <a:rPr sz="2200" dirty="0">
                <a:latin typeface="Carlito"/>
                <a:cs typeface="Carlito"/>
              </a:rPr>
              <a:t>is</a:t>
            </a:r>
            <a:r>
              <a:rPr sz="2200" spc="-50" dirty="0">
                <a:latin typeface="Carlito"/>
                <a:cs typeface="Carlito"/>
              </a:rPr>
              <a:t> </a:t>
            </a:r>
            <a:r>
              <a:rPr sz="2200" dirty="0">
                <a:latin typeface="Carlito"/>
                <a:cs typeface="Carlito"/>
              </a:rPr>
              <a:t>listed</a:t>
            </a:r>
            <a:r>
              <a:rPr sz="2200" spc="-45" dirty="0">
                <a:latin typeface="Carlito"/>
                <a:cs typeface="Carlito"/>
              </a:rPr>
              <a:t> </a:t>
            </a:r>
            <a:r>
              <a:rPr sz="2200" spc="-10" dirty="0">
                <a:latin typeface="Carlito"/>
                <a:cs typeface="Carlito"/>
              </a:rPr>
              <a:t>first.</a:t>
            </a:r>
            <a:endParaRPr sz="2200">
              <a:latin typeface="Carlito"/>
              <a:cs typeface="Carlito"/>
            </a:endParaRPr>
          </a:p>
          <a:p>
            <a:pPr marL="368300" marR="111760" indent="-342900">
              <a:lnSpc>
                <a:spcPct val="100000"/>
              </a:lnSpc>
              <a:spcBef>
                <a:spcPts val="525"/>
              </a:spcBef>
              <a:buFont typeface="Arial"/>
              <a:buChar char="•"/>
              <a:tabLst>
                <a:tab pos="368300" algn="l"/>
              </a:tabLst>
            </a:pPr>
            <a:r>
              <a:rPr sz="2200" dirty="0">
                <a:latin typeface="Carlito"/>
                <a:cs typeface="Carlito"/>
              </a:rPr>
              <a:t>The</a:t>
            </a:r>
            <a:r>
              <a:rPr sz="2200" spc="-35" dirty="0">
                <a:latin typeface="Carlito"/>
                <a:cs typeface="Carlito"/>
              </a:rPr>
              <a:t> </a:t>
            </a:r>
            <a:r>
              <a:rPr sz="2200" spc="-10" dirty="0">
                <a:latin typeface="Carlito"/>
                <a:cs typeface="Carlito"/>
              </a:rPr>
              <a:t>formally</a:t>
            </a:r>
            <a:r>
              <a:rPr sz="2200" spc="-45" dirty="0">
                <a:latin typeface="Carlito"/>
                <a:cs typeface="Carlito"/>
              </a:rPr>
              <a:t> </a:t>
            </a:r>
            <a:r>
              <a:rPr sz="2200" dirty="0">
                <a:latin typeface="Carlito"/>
                <a:cs typeface="Carlito"/>
              </a:rPr>
              <a:t>anionic</a:t>
            </a:r>
            <a:r>
              <a:rPr sz="2200" spc="-65" dirty="0">
                <a:latin typeface="Carlito"/>
                <a:cs typeface="Carlito"/>
              </a:rPr>
              <a:t> </a:t>
            </a:r>
            <a:r>
              <a:rPr sz="2200" dirty="0">
                <a:latin typeface="Carlito"/>
                <a:cs typeface="Carlito"/>
              </a:rPr>
              <a:t>ligands</a:t>
            </a:r>
            <a:r>
              <a:rPr sz="2200" spc="-40" dirty="0">
                <a:latin typeface="Carlito"/>
                <a:cs typeface="Carlito"/>
              </a:rPr>
              <a:t> </a:t>
            </a:r>
            <a:r>
              <a:rPr sz="2200" dirty="0">
                <a:latin typeface="Carlito"/>
                <a:cs typeface="Carlito"/>
              </a:rPr>
              <a:t>appear</a:t>
            </a:r>
            <a:r>
              <a:rPr sz="2200" spc="-55" dirty="0">
                <a:latin typeface="Carlito"/>
                <a:cs typeface="Carlito"/>
              </a:rPr>
              <a:t> </a:t>
            </a:r>
            <a:r>
              <a:rPr sz="2200" dirty="0">
                <a:latin typeface="Carlito"/>
                <a:cs typeface="Carlito"/>
              </a:rPr>
              <a:t>next,</a:t>
            </a:r>
            <a:r>
              <a:rPr sz="2200" spc="-40" dirty="0">
                <a:latin typeface="Carlito"/>
                <a:cs typeface="Carlito"/>
              </a:rPr>
              <a:t> </a:t>
            </a:r>
            <a:r>
              <a:rPr sz="2200" dirty="0">
                <a:latin typeface="Carlito"/>
                <a:cs typeface="Carlito"/>
              </a:rPr>
              <a:t>listed</a:t>
            </a:r>
            <a:r>
              <a:rPr sz="2200" spc="-45" dirty="0">
                <a:latin typeface="Carlito"/>
                <a:cs typeface="Carlito"/>
              </a:rPr>
              <a:t> </a:t>
            </a:r>
            <a:r>
              <a:rPr sz="2200" dirty="0">
                <a:latin typeface="Carlito"/>
                <a:cs typeface="Carlito"/>
              </a:rPr>
              <a:t>in</a:t>
            </a:r>
            <a:r>
              <a:rPr sz="2200" spc="-45" dirty="0">
                <a:latin typeface="Carlito"/>
                <a:cs typeface="Carlito"/>
              </a:rPr>
              <a:t> </a:t>
            </a:r>
            <a:r>
              <a:rPr sz="2200" dirty="0">
                <a:latin typeface="Carlito"/>
                <a:cs typeface="Carlito"/>
              </a:rPr>
              <a:t>alphabetical</a:t>
            </a:r>
            <a:r>
              <a:rPr sz="2200" spc="-40" dirty="0">
                <a:latin typeface="Carlito"/>
                <a:cs typeface="Carlito"/>
              </a:rPr>
              <a:t> </a:t>
            </a:r>
            <a:r>
              <a:rPr sz="2200" spc="-10" dirty="0">
                <a:latin typeface="Carlito"/>
                <a:cs typeface="Carlito"/>
              </a:rPr>
              <a:t>order </a:t>
            </a:r>
            <a:r>
              <a:rPr sz="2200" dirty="0">
                <a:latin typeface="Carlito"/>
                <a:cs typeface="Carlito"/>
              </a:rPr>
              <a:t>according</a:t>
            </a:r>
            <a:r>
              <a:rPr sz="2200" spc="-90" dirty="0">
                <a:latin typeface="Carlito"/>
                <a:cs typeface="Carlito"/>
              </a:rPr>
              <a:t> </a:t>
            </a:r>
            <a:r>
              <a:rPr sz="2200" dirty="0">
                <a:latin typeface="Carlito"/>
                <a:cs typeface="Carlito"/>
              </a:rPr>
              <a:t>to</a:t>
            </a:r>
            <a:r>
              <a:rPr sz="2200" spc="-45" dirty="0">
                <a:latin typeface="Carlito"/>
                <a:cs typeface="Carlito"/>
              </a:rPr>
              <a:t> </a:t>
            </a:r>
            <a:r>
              <a:rPr sz="2200" dirty="0">
                <a:latin typeface="Carlito"/>
                <a:cs typeface="Carlito"/>
              </a:rPr>
              <a:t>the</a:t>
            </a:r>
            <a:r>
              <a:rPr sz="2200" spc="-70" dirty="0">
                <a:latin typeface="Carlito"/>
                <a:cs typeface="Carlito"/>
              </a:rPr>
              <a:t> </a:t>
            </a:r>
            <a:r>
              <a:rPr sz="2200" dirty="0">
                <a:latin typeface="Carlito"/>
                <a:cs typeface="Carlito"/>
              </a:rPr>
              <a:t>first</a:t>
            </a:r>
            <a:r>
              <a:rPr sz="2200" spc="-70" dirty="0">
                <a:latin typeface="Carlito"/>
                <a:cs typeface="Carlito"/>
              </a:rPr>
              <a:t> </a:t>
            </a:r>
            <a:r>
              <a:rPr sz="2200" dirty="0">
                <a:latin typeface="Carlito"/>
                <a:cs typeface="Carlito"/>
              </a:rPr>
              <a:t>symbols</a:t>
            </a:r>
            <a:r>
              <a:rPr sz="2200" spc="-60" dirty="0">
                <a:latin typeface="Carlito"/>
                <a:cs typeface="Carlito"/>
              </a:rPr>
              <a:t> </a:t>
            </a:r>
            <a:r>
              <a:rPr sz="2200" dirty="0">
                <a:latin typeface="Carlito"/>
                <a:cs typeface="Carlito"/>
              </a:rPr>
              <a:t>of</a:t>
            </a:r>
            <a:r>
              <a:rPr sz="2200" spc="-65" dirty="0">
                <a:latin typeface="Carlito"/>
                <a:cs typeface="Carlito"/>
              </a:rPr>
              <a:t> </a:t>
            </a:r>
            <a:r>
              <a:rPr sz="2200" dirty="0">
                <a:latin typeface="Carlito"/>
                <a:cs typeface="Carlito"/>
              </a:rPr>
              <a:t>their</a:t>
            </a:r>
            <a:r>
              <a:rPr sz="2200" spc="-60" dirty="0">
                <a:latin typeface="Carlito"/>
                <a:cs typeface="Carlito"/>
              </a:rPr>
              <a:t> </a:t>
            </a:r>
            <a:r>
              <a:rPr sz="2200" dirty="0">
                <a:latin typeface="Carlito"/>
                <a:cs typeface="Carlito"/>
              </a:rPr>
              <a:t>formula.</a:t>
            </a:r>
            <a:r>
              <a:rPr sz="2200" spc="-70" dirty="0">
                <a:latin typeface="Carlito"/>
                <a:cs typeface="Carlito"/>
              </a:rPr>
              <a:t> </a:t>
            </a:r>
            <a:r>
              <a:rPr sz="2200" dirty="0">
                <a:latin typeface="Carlito"/>
                <a:cs typeface="Carlito"/>
              </a:rPr>
              <a:t>The</a:t>
            </a:r>
            <a:r>
              <a:rPr sz="2200" spc="-50" dirty="0">
                <a:latin typeface="Carlito"/>
                <a:cs typeface="Carlito"/>
              </a:rPr>
              <a:t> </a:t>
            </a:r>
            <a:r>
              <a:rPr sz="2200" dirty="0">
                <a:latin typeface="Carlito"/>
                <a:cs typeface="Carlito"/>
              </a:rPr>
              <a:t>neutral</a:t>
            </a:r>
            <a:r>
              <a:rPr sz="2200" spc="-65" dirty="0">
                <a:latin typeface="Carlito"/>
                <a:cs typeface="Carlito"/>
              </a:rPr>
              <a:t> </a:t>
            </a:r>
            <a:r>
              <a:rPr sz="2200" dirty="0">
                <a:latin typeface="Carlito"/>
                <a:cs typeface="Carlito"/>
              </a:rPr>
              <a:t>ligands</a:t>
            </a:r>
            <a:r>
              <a:rPr sz="2200" spc="-80" dirty="0">
                <a:latin typeface="Carlito"/>
                <a:cs typeface="Carlito"/>
              </a:rPr>
              <a:t> </a:t>
            </a:r>
            <a:r>
              <a:rPr sz="2200" spc="-10" dirty="0">
                <a:latin typeface="Carlito"/>
                <a:cs typeface="Carlito"/>
              </a:rPr>
              <a:t>follow, </a:t>
            </a:r>
            <a:r>
              <a:rPr sz="2200" dirty="0">
                <a:latin typeface="Carlito"/>
                <a:cs typeface="Carlito"/>
              </a:rPr>
              <a:t>also</a:t>
            </a:r>
            <a:r>
              <a:rPr sz="2200" spc="-45" dirty="0">
                <a:latin typeface="Carlito"/>
                <a:cs typeface="Carlito"/>
              </a:rPr>
              <a:t> </a:t>
            </a:r>
            <a:r>
              <a:rPr sz="2200" dirty="0">
                <a:latin typeface="Carlito"/>
                <a:cs typeface="Carlito"/>
              </a:rPr>
              <a:t>in</a:t>
            </a:r>
            <a:r>
              <a:rPr sz="2200" spc="-60" dirty="0">
                <a:latin typeface="Carlito"/>
                <a:cs typeface="Carlito"/>
              </a:rPr>
              <a:t> </a:t>
            </a:r>
            <a:r>
              <a:rPr sz="2200" dirty="0">
                <a:latin typeface="Carlito"/>
                <a:cs typeface="Carlito"/>
              </a:rPr>
              <a:t>alphabetical</a:t>
            </a:r>
            <a:r>
              <a:rPr sz="2200" spc="-55" dirty="0">
                <a:latin typeface="Carlito"/>
                <a:cs typeface="Carlito"/>
              </a:rPr>
              <a:t> </a:t>
            </a:r>
            <a:r>
              <a:rPr sz="2200" spc="-30" dirty="0">
                <a:latin typeface="Carlito"/>
                <a:cs typeface="Carlito"/>
              </a:rPr>
              <a:t>order,</a:t>
            </a:r>
            <a:r>
              <a:rPr sz="2200" spc="-45" dirty="0">
                <a:latin typeface="Carlito"/>
                <a:cs typeface="Carlito"/>
              </a:rPr>
              <a:t> </a:t>
            </a:r>
            <a:r>
              <a:rPr sz="2200" dirty="0">
                <a:latin typeface="Carlito"/>
                <a:cs typeface="Carlito"/>
              </a:rPr>
              <a:t>according</a:t>
            </a:r>
            <a:r>
              <a:rPr sz="2200" spc="-65" dirty="0">
                <a:latin typeface="Carlito"/>
                <a:cs typeface="Carlito"/>
              </a:rPr>
              <a:t> </a:t>
            </a:r>
            <a:r>
              <a:rPr sz="2200" dirty="0">
                <a:latin typeface="Carlito"/>
                <a:cs typeface="Carlito"/>
              </a:rPr>
              <a:t>to</a:t>
            </a:r>
            <a:r>
              <a:rPr sz="2200" spc="-25" dirty="0">
                <a:latin typeface="Carlito"/>
                <a:cs typeface="Carlito"/>
              </a:rPr>
              <a:t> </a:t>
            </a:r>
            <a:r>
              <a:rPr sz="2200" dirty="0">
                <a:latin typeface="Carlito"/>
                <a:cs typeface="Carlito"/>
              </a:rPr>
              <a:t>the</a:t>
            </a:r>
            <a:r>
              <a:rPr sz="2200" spc="-45" dirty="0">
                <a:latin typeface="Carlito"/>
                <a:cs typeface="Carlito"/>
              </a:rPr>
              <a:t> </a:t>
            </a:r>
            <a:r>
              <a:rPr sz="2200" dirty="0">
                <a:latin typeface="Carlito"/>
                <a:cs typeface="Carlito"/>
              </a:rPr>
              <a:t>same</a:t>
            </a:r>
            <a:r>
              <a:rPr sz="2200" spc="-30" dirty="0">
                <a:latin typeface="Carlito"/>
                <a:cs typeface="Carlito"/>
              </a:rPr>
              <a:t> </a:t>
            </a:r>
            <a:r>
              <a:rPr sz="2200" dirty="0">
                <a:latin typeface="Carlito"/>
                <a:cs typeface="Carlito"/>
              </a:rPr>
              <a:t>principle.</a:t>
            </a:r>
            <a:r>
              <a:rPr sz="2200" spc="-65" dirty="0">
                <a:latin typeface="Carlito"/>
                <a:cs typeface="Carlito"/>
              </a:rPr>
              <a:t> </a:t>
            </a:r>
            <a:r>
              <a:rPr sz="2200" dirty="0">
                <a:latin typeface="Carlito"/>
                <a:cs typeface="Carlito"/>
              </a:rPr>
              <a:t>The</a:t>
            </a:r>
            <a:r>
              <a:rPr sz="2200" spc="-35" dirty="0">
                <a:latin typeface="Carlito"/>
                <a:cs typeface="Carlito"/>
              </a:rPr>
              <a:t> </a:t>
            </a:r>
            <a:r>
              <a:rPr sz="2200" dirty="0">
                <a:latin typeface="Carlito"/>
                <a:cs typeface="Carlito"/>
              </a:rPr>
              <a:t>formula</a:t>
            </a:r>
            <a:r>
              <a:rPr sz="2200" spc="-50" dirty="0">
                <a:latin typeface="Carlito"/>
                <a:cs typeface="Carlito"/>
              </a:rPr>
              <a:t> </a:t>
            </a:r>
            <a:r>
              <a:rPr sz="2200" spc="-25" dirty="0">
                <a:latin typeface="Carlito"/>
                <a:cs typeface="Carlito"/>
              </a:rPr>
              <a:t>of </a:t>
            </a:r>
            <a:r>
              <a:rPr sz="2200" dirty="0">
                <a:latin typeface="Carlito"/>
                <a:cs typeface="Carlito"/>
              </a:rPr>
              <a:t>the</a:t>
            </a:r>
            <a:r>
              <a:rPr sz="2200" spc="-45" dirty="0">
                <a:latin typeface="Carlito"/>
                <a:cs typeface="Carlito"/>
              </a:rPr>
              <a:t> </a:t>
            </a:r>
            <a:r>
              <a:rPr sz="2200" dirty="0">
                <a:latin typeface="Carlito"/>
                <a:cs typeface="Carlito"/>
              </a:rPr>
              <a:t>entire</a:t>
            </a:r>
            <a:r>
              <a:rPr sz="2200" spc="-55" dirty="0">
                <a:latin typeface="Carlito"/>
                <a:cs typeface="Carlito"/>
              </a:rPr>
              <a:t> </a:t>
            </a:r>
            <a:r>
              <a:rPr sz="2200" spc="-10" dirty="0">
                <a:latin typeface="Carlito"/>
                <a:cs typeface="Carlito"/>
              </a:rPr>
              <a:t>coordination</a:t>
            </a:r>
            <a:r>
              <a:rPr sz="2200" spc="-70" dirty="0">
                <a:latin typeface="Carlito"/>
                <a:cs typeface="Carlito"/>
              </a:rPr>
              <a:t> </a:t>
            </a:r>
            <a:r>
              <a:rPr sz="2200" spc="-20" dirty="0">
                <a:latin typeface="Carlito"/>
                <a:cs typeface="Carlito"/>
              </a:rPr>
              <a:t>entity,</a:t>
            </a:r>
            <a:r>
              <a:rPr sz="2200" spc="-40" dirty="0">
                <a:latin typeface="Carlito"/>
                <a:cs typeface="Carlito"/>
              </a:rPr>
              <a:t> </a:t>
            </a:r>
            <a:r>
              <a:rPr sz="2200" dirty="0">
                <a:latin typeface="Carlito"/>
                <a:cs typeface="Carlito"/>
              </a:rPr>
              <a:t>whether</a:t>
            </a:r>
            <a:r>
              <a:rPr sz="2200" spc="-45" dirty="0">
                <a:latin typeface="Carlito"/>
                <a:cs typeface="Carlito"/>
              </a:rPr>
              <a:t> </a:t>
            </a:r>
            <a:r>
              <a:rPr sz="2200" dirty="0">
                <a:latin typeface="Carlito"/>
                <a:cs typeface="Carlito"/>
              </a:rPr>
              <a:t>charged</a:t>
            </a:r>
            <a:r>
              <a:rPr sz="2200" spc="-55" dirty="0">
                <a:latin typeface="Carlito"/>
                <a:cs typeface="Carlito"/>
              </a:rPr>
              <a:t> </a:t>
            </a:r>
            <a:r>
              <a:rPr sz="2200" dirty="0">
                <a:latin typeface="Carlito"/>
                <a:cs typeface="Carlito"/>
              </a:rPr>
              <a:t>or</a:t>
            </a:r>
            <a:r>
              <a:rPr sz="2200" spc="-55" dirty="0">
                <a:latin typeface="Carlito"/>
                <a:cs typeface="Carlito"/>
              </a:rPr>
              <a:t> </a:t>
            </a:r>
            <a:r>
              <a:rPr sz="2200" dirty="0">
                <a:latin typeface="Carlito"/>
                <a:cs typeface="Carlito"/>
              </a:rPr>
              <a:t>not,</a:t>
            </a:r>
            <a:r>
              <a:rPr sz="2200" spc="-50" dirty="0">
                <a:latin typeface="Carlito"/>
                <a:cs typeface="Carlito"/>
              </a:rPr>
              <a:t> </a:t>
            </a:r>
            <a:r>
              <a:rPr sz="2200" dirty="0">
                <a:latin typeface="Carlito"/>
                <a:cs typeface="Carlito"/>
              </a:rPr>
              <a:t>is</a:t>
            </a:r>
            <a:r>
              <a:rPr sz="2200" spc="-50" dirty="0">
                <a:latin typeface="Carlito"/>
                <a:cs typeface="Carlito"/>
              </a:rPr>
              <a:t> </a:t>
            </a:r>
            <a:r>
              <a:rPr sz="2200" dirty="0">
                <a:latin typeface="Carlito"/>
                <a:cs typeface="Carlito"/>
              </a:rPr>
              <a:t>enclosed</a:t>
            </a:r>
            <a:r>
              <a:rPr sz="2200" spc="-55" dirty="0">
                <a:latin typeface="Carlito"/>
                <a:cs typeface="Carlito"/>
              </a:rPr>
              <a:t> </a:t>
            </a:r>
            <a:r>
              <a:rPr sz="2200" spc="-25" dirty="0">
                <a:latin typeface="Carlito"/>
                <a:cs typeface="Carlito"/>
              </a:rPr>
              <a:t>in </a:t>
            </a:r>
            <a:r>
              <a:rPr sz="2200" dirty="0">
                <a:latin typeface="Carlito"/>
                <a:cs typeface="Carlito"/>
              </a:rPr>
              <a:t>square</a:t>
            </a:r>
            <a:r>
              <a:rPr sz="2200" spc="-60" dirty="0">
                <a:latin typeface="Carlito"/>
                <a:cs typeface="Carlito"/>
              </a:rPr>
              <a:t> </a:t>
            </a:r>
            <a:r>
              <a:rPr sz="2200" spc="-10" dirty="0">
                <a:latin typeface="Carlito"/>
                <a:cs typeface="Carlito"/>
              </a:rPr>
              <a:t>brackets.</a:t>
            </a:r>
            <a:endParaRPr sz="2200">
              <a:latin typeface="Carlito"/>
              <a:cs typeface="Carlito"/>
            </a:endParaRPr>
          </a:p>
          <a:p>
            <a:pPr marL="367665" indent="-342265">
              <a:lnSpc>
                <a:spcPts val="2630"/>
              </a:lnSpc>
              <a:spcBef>
                <a:spcPts val="530"/>
              </a:spcBef>
              <a:buFont typeface="Arial"/>
              <a:buChar char="•"/>
              <a:tabLst>
                <a:tab pos="367665" algn="l"/>
              </a:tabLst>
            </a:pPr>
            <a:r>
              <a:rPr sz="2200" dirty="0">
                <a:latin typeface="Carlito"/>
                <a:cs typeface="Carlito"/>
              </a:rPr>
              <a:t>If</a:t>
            </a:r>
            <a:r>
              <a:rPr sz="2200" spc="-40" dirty="0">
                <a:latin typeface="Carlito"/>
                <a:cs typeface="Carlito"/>
              </a:rPr>
              <a:t> </a:t>
            </a:r>
            <a:r>
              <a:rPr sz="2200" dirty="0">
                <a:latin typeface="Carlito"/>
                <a:cs typeface="Carlito"/>
              </a:rPr>
              <a:t>the</a:t>
            </a:r>
            <a:r>
              <a:rPr sz="2200" spc="-45" dirty="0">
                <a:latin typeface="Carlito"/>
                <a:cs typeface="Carlito"/>
              </a:rPr>
              <a:t> </a:t>
            </a:r>
            <a:r>
              <a:rPr sz="2200" spc="-10" dirty="0">
                <a:latin typeface="Carlito"/>
                <a:cs typeface="Carlito"/>
              </a:rPr>
              <a:t>coordination</a:t>
            </a:r>
            <a:r>
              <a:rPr sz="2200" spc="-55" dirty="0">
                <a:latin typeface="Carlito"/>
                <a:cs typeface="Carlito"/>
              </a:rPr>
              <a:t> </a:t>
            </a:r>
            <a:r>
              <a:rPr sz="2200" dirty="0">
                <a:latin typeface="Carlito"/>
                <a:cs typeface="Carlito"/>
              </a:rPr>
              <a:t>entity</a:t>
            </a:r>
            <a:r>
              <a:rPr sz="2200" spc="-15" dirty="0">
                <a:latin typeface="Carlito"/>
                <a:cs typeface="Carlito"/>
              </a:rPr>
              <a:t> </a:t>
            </a:r>
            <a:r>
              <a:rPr sz="2200" dirty="0">
                <a:latin typeface="Carlito"/>
                <a:cs typeface="Carlito"/>
              </a:rPr>
              <a:t>is</a:t>
            </a:r>
            <a:r>
              <a:rPr sz="2200" spc="-45" dirty="0">
                <a:latin typeface="Carlito"/>
                <a:cs typeface="Carlito"/>
              </a:rPr>
              <a:t> </a:t>
            </a:r>
            <a:r>
              <a:rPr sz="2200" spc="-10" dirty="0">
                <a:latin typeface="Carlito"/>
                <a:cs typeface="Carlito"/>
              </a:rPr>
              <a:t>negatively</a:t>
            </a:r>
            <a:r>
              <a:rPr sz="2200" spc="-45" dirty="0">
                <a:latin typeface="Carlito"/>
                <a:cs typeface="Carlito"/>
              </a:rPr>
              <a:t> </a:t>
            </a:r>
            <a:r>
              <a:rPr sz="2200" dirty="0">
                <a:latin typeface="Carlito"/>
                <a:cs typeface="Carlito"/>
              </a:rPr>
              <a:t>charged,</a:t>
            </a:r>
            <a:r>
              <a:rPr sz="2200" spc="-35" dirty="0">
                <a:latin typeface="Carlito"/>
                <a:cs typeface="Carlito"/>
              </a:rPr>
              <a:t> </a:t>
            </a:r>
            <a:r>
              <a:rPr sz="2200" dirty="0">
                <a:latin typeface="Carlito"/>
                <a:cs typeface="Carlito"/>
              </a:rPr>
              <a:t>the</a:t>
            </a:r>
            <a:r>
              <a:rPr sz="2200" spc="-45" dirty="0">
                <a:latin typeface="Carlito"/>
                <a:cs typeface="Carlito"/>
              </a:rPr>
              <a:t> </a:t>
            </a:r>
            <a:r>
              <a:rPr sz="2200" dirty="0">
                <a:latin typeface="Carlito"/>
                <a:cs typeface="Carlito"/>
              </a:rPr>
              <a:t>formula</a:t>
            </a:r>
            <a:r>
              <a:rPr sz="2200" spc="-35" dirty="0">
                <a:latin typeface="Carlito"/>
                <a:cs typeface="Carlito"/>
              </a:rPr>
              <a:t> </a:t>
            </a:r>
            <a:r>
              <a:rPr sz="2200" dirty="0">
                <a:latin typeface="Carlito"/>
                <a:cs typeface="Carlito"/>
              </a:rPr>
              <a:t>is</a:t>
            </a:r>
            <a:r>
              <a:rPr sz="2200" spc="-45" dirty="0">
                <a:latin typeface="Carlito"/>
                <a:cs typeface="Carlito"/>
              </a:rPr>
              <a:t> </a:t>
            </a:r>
            <a:r>
              <a:rPr sz="2200" dirty="0">
                <a:latin typeface="Carlito"/>
                <a:cs typeface="Carlito"/>
              </a:rPr>
              <a:t>preceded</a:t>
            </a:r>
            <a:r>
              <a:rPr sz="2200" spc="-45" dirty="0">
                <a:latin typeface="Carlito"/>
                <a:cs typeface="Carlito"/>
              </a:rPr>
              <a:t> </a:t>
            </a:r>
            <a:r>
              <a:rPr sz="2200" spc="-25" dirty="0">
                <a:latin typeface="Carlito"/>
                <a:cs typeface="Carlito"/>
              </a:rPr>
              <a:t>by</a:t>
            </a:r>
            <a:endParaRPr sz="2200">
              <a:latin typeface="Carlito"/>
              <a:cs typeface="Carlito"/>
            </a:endParaRPr>
          </a:p>
          <a:p>
            <a:pPr marL="368300">
              <a:lnSpc>
                <a:spcPts val="2870"/>
              </a:lnSpc>
            </a:pPr>
            <a:r>
              <a:rPr sz="2200" dirty="0">
                <a:latin typeface="Carlito"/>
                <a:cs typeface="Carlito"/>
              </a:rPr>
              <a:t>the</a:t>
            </a:r>
            <a:r>
              <a:rPr sz="2200" spc="-75" dirty="0">
                <a:latin typeface="Carlito"/>
                <a:cs typeface="Carlito"/>
              </a:rPr>
              <a:t> </a:t>
            </a:r>
            <a:r>
              <a:rPr sz="2200" dirty="0">
                <a:latin typeface="Carlito"/>
                <a:cs typeface="Carlito"/>
              </a:rPr>
              <a:t>cation</a:t>
            </a:r>
            <a:r>
              <a:rPr sz="2200" spc="-85" dirty="0">
                <a:latin typeface="Carlito"/>
                <a:cs typeface="Carlito"/>
              </a:rPr>
              <a:t> </a:t>
            </a:r>
            <a:r>
              <a:rPr sz="2200" dirty="0">
                <a:latin typeface="Carlito"/>
                <a:cs typeface="Carlito"/>
              </a:rPr>
              <a:t>formula.</a:t>
            </a:r>
            <a:r>
              <a:rPr sz="2200" spc="-65" dirty="0">
                <a:latin typeface="Carlito"/>
                <a:cs typeface="Carlito"/>
              </a:rPr>
              <a:t> </a:t>
            </a:r>
            <a:r>
              <a:rPr sz="2400" b="1" dirty="0">
                <a:solidFill>
                  <a:srgbClr val="C00000"/>
                </a:solidFill>
                <a:latin typeface="Carlito"/>
                <a:cs typeface="Carlito"/>
              </a:rPr>
              <a:t>K[FeCl</a:t>
            </a:r>
            <a:r>
              <a:rPr sz="2400" b="1" baseline="-20833" dirty="0">
                <a:solidFill>
                  <a:srgbClr val="C00000"/>
                </a:solidFill>
                <a:latin typeface="Carlito"/>
                <a:cs typeface="Carlito"/>
              </a:rPr>
              <a:t>4</a:t>
            </a:r>
            <a:r>
              <a:rPr sz="2400" b="1" dirty="0">
                <a:solidFill>
                  <a:srgbClr val="C00000"/>
                </a:solidFill>
                <a:latin typeface="Carlito"/>
                <a:cs typeface="Carlito"/>
              </a:rPr>
              <a:t>]</a:t>
            </a:r>
            <a:r>
              <a:rPr sz="2400" b="1" spc="-90" dirty="0">
                <a:solidFill>
                  <a:srgbClr val="C00000"/>
                </a:solidFill>
                <a:latin typeface="Carlito"/>
                <a:cs typeface="Carlito"/>
              </a:rPr>
              <a:t> </a:t>
            </a:r>
            <a:r>
              <a:rPr sz="2400" b="1" dirty="0">
                <a:solidFill>
                  <a:srgbClr val="C00000"/>
                </a:solidFill>
                <a:latin typeface="Carlito"/>
                <a:cs typeface="Carlito"/>
              </a:rPr>
              <a:t>potassium</a:t>
            </a:r>
            <a:r>
              <a:rPr sz="2400" b="1" spc="-90" dirty="0">
                <a:solidFill>
                  <a:srgbClr val="C00000"/>
                </a:solidFill>
                <a:latin typeface="Carlito"/>
                <a:cs typeface="Carlito"/>
              </a:rPr>
              <a:t> </a:t>
            </a:r>
            <a:r>
              <a:rPr sz="2400" b="1" spc="-10" dirty="0">
                <a:solidFill>
                  <a:srgbClr val="C00000"/>
                </a:solidFill>
                <a:latin typeface="Carlito"/>
                <a:cs typeface="Carlito"/>
              </a:rPr>
              <a:t>tetrachloroferrate</a:t>
            </a:r>
            <a:endParaRPr sz="2400">
              <a:latin typeface="Carlito"/>
              <a:cs typeface="Carlito"/>
            </a:endParaRPr>
          </a:p>
          <a:p>
            <a:pPr marL="368300" marR="86995" indent="-342900">
              <a:lnSpc>
                <a:spcPct val="100000"/>
              </a:lnSpc>
              <a:spcBef>
                <a:spcPts val="550"/>
              </a:spcBef>
              <a:buFont typeface="Arial"/>
              <a:buChar char="•"/>
              <a:tabLst>
                <a:tab pos="368300" algn="l"/>
              </a:tabLst>
            </a:pPr>
            <a:r>
              <a:rPr sz="2200" dirty="0">
                <a:latin typeface="Carlito"/>
                <a:cs typeface="Carlito"/>
              </a:rPr>
              <a:t>When</a:t>
            </a:r>
            <a:r>
              <a:rPr sz="2200" spc="-45" dirty="0">
                <a:latin typeface="Carlito"/>
                <a:cs typeface="Carlito"/>
              </a:rPr>
              <a:t> </a:t>
            </a:r>
            <a:r>
              <a:rPr sz="2200" dirty="0">
                <a:latin typeface="Carlito"/>
                <a:cs typeface="Carlito"/>
              </a:rPr>
              <a:t>ligands</a:t>
            </a:r>
            <a:r>
              <a:rPr sz="2200" spc="-60" dirty="0">
                <a:latin typeface="Carlito"/>
                <a:cs typeface="Carlito"/>
              </a:rPr>
              <a:t> </a:t>
            </a:r>
            <a:r>
              <a:rPr sz="2200" dirty="0">
                <a:latin typeface="Carlito"/>
                <a:cs typeface="Carlito"/>
              </a:rPr>
              <a:t>are</a:t>
            </a:r>
            <a:r>
              <a:rPr sz="2200" spc="-55" dirty="0">
                <a:latin typeface="Carlito"/>
                <a:cs typeface="Carlito"/>
              </a:rPr>
              <a:t> </a:t>
            </a:r>
            <a:r>
              <a:rPr sz="2200" spc="-10" dirty="0">
                <a:latin typeface="Carlito"/>
                <a:cs typeface="Carlito"/>
              </a:rPr>
              <a:t>polyatomic,</a:t>
            </a:r>
            <a:r>
              <a:rPr sz="2200" spc="-45" dirty="0">
                <a:latin typeface="Carlito"/>
                <a:cs typeface="Carlito"/>
              </a:rPr>
              <a:t> </a:t>
            </a:r>
            <a:r>
              <a:rPr sz="2200" dirty="0">
                <a:latin typeface="Carlito"/>
                <a:cs typeface="Carlito"/>
              </a:rPr>
              <a:t>their</a:t>
            </a:r>
            <a:r>
              <a:rPr sz="2200" spc="-45" dirty="0">
                <a:latin typeface="Carlito"/>
                <a:cs typeface="Carlito"/>
              </a:rPr>
              <a:t> </a:t>
            </a:r>
            <a:r>
              <a:rPr sz="2200" spc="-10" dirty="0">
                <a:latin typeface="Carlito"/>
                <a:cs typeface="Carlito"/>
              </a:rPr>
              <a:t>formulae</a:t>
            </a:r>
            <a:r>
              <a:rPr sz="2200" spc="-50" dirty="0">
                <a:latin typeface="Carlito"/>
                <a:cs typeface="Carlito"/>
              </a:rPr>
              <a:t> </a:t>
            </a:r>
            <a:r>
              <a:rPr sz="2200" dirty="0">
                <a:latin typeface="Carlito"/>
                <a:cs typeface="Carlito"/>
              </a:rPr>
              <a:t>are</a:t>
            </a:r>
            <a:r>
              <a:rPr sz="2200" spc="-55" dirty="0">
                <a:latin typeface="Carlito"/>
                <a:cs typeface="Carlito"/>
              </a:rPr>
              <a:t> </a:t>
            </a:r>
            <a:r>
              <a:rPr sz="2200" dirty="0">
                <a:latin typeface="Carlito"/>
                <a:cs typeface="Carlito"/>
              </a:rPr>
              <a:t>enclosed</a:t>
            </a:r>
            <a:r>
              <a:rPr sz="2200" spc="-45" dirty="0">
                <a:latin typeface="Carlito"/>
                <a:cs typeface="Carlito"/>
              </a:rPr>
              <a:t> </a:t>
            </a:r>
            <a:r>
              <a:rPr sz="2200" dirty="0">
                <a:latin typeface="Carlito"/>
                <a:cs typeface="Carlito"/>
              </a:rPr>
              <a:t>in</a:t>
            </a:r>
            <a:r>
              <a:rPr sz="2200" spc="-55" dirty="0">
                <a:latin typeface="Carlito"/>
                <a:cs typeface="Carlito"/>
              </a:rPr>
              <a:t> </a:t>
            </a:r>
            <a:r>
              <a:rPr sz="2200" spc="-10" dirty="0">
                <a:latin typeface="Carlito"/>
                <a:cs typeface="Carlito"/>
              </a:rPr>
              <a:t>parentheses. </a:t>
            </a:r>
            <a:r>
              <a:rPr sz="2200" dirty="0">
                <a:latin typeface="Carlito"/>
                <a:cs typeface="Carlito"/>
              </a:rPr>
              <a:t>Ligand</a:t>
            </a:r>
            <a:r>
              <a:rPr sz="2200" spc="-45" dirty="0">
                <a:latin typeface="Carlito"/>
                <a:cs typeface="Carlito"/>
              </a:rPr>
              <a:t> </a:t>
            </a:r>
            <a:r>
              <a:rPr sz="2200" spc="-10" dirty="0">
                <a:latin typeface="Carlito"/>
                <a:cs typeface="Carlito"/>
              </a:rPr>
              <a:t>abbreviations</a:t>
            </a:r>
            <a:r>
              <a:rPr sz="2200" spc="-65" dirty="0">
                <a:latin typeface="Carlito"/>
                <a:cs typeface="Carlito"/>
              </a:rPr>
              <a:t> </a:t>
            </a:r>
            <a:r>
              <a:rPr sz="2200" dirty="0">
                <a:latin typeface="Carlito"/>
                <a:cs typeface="Carlito"/>
              </a:rPr>
              <a:t>are</a:t>
            </a:r>
            <a:r>
              <a:rPr sz="2200" spc="-45" dirty="0">
                <a:latin typeface="Carlito"/>
                <a:cs typeface="Carlito"/>
              </a:rPr>
              <a:t> </a:t>
            </a:r>
            <a:r>
              <a:rPr sz="2200" dirty="0">
                <a:latin typeface="Carlito"/>
                <a:cs typeface="Carlito"/>
              </a:rPr>
              <a:t>also</a:t>
            </a:r>
            <a:r>
              <a:rPr sz="2200" spc="-50" dirty="0">
                <a:latin typeface="Carlito"/>
                <a:cs typeface="Carlito"/>
              </a:rPr>
              <a:t> </a:t>
            </a:r>
            <a:r>
              <a:rPr sz="2200" dirty="0">
                <a:latin typeface="Carlito"/>
                <a:cs typeface="Carlito"/>
              </a:rPr>
              <a:t>enclosed</a:t>
            </a:r>
            <a:r>
              <a:rPr sz="2200" spc="-30" dirty="0">
                <a:latin typeface="Carlito"/>
                <a:cs typeface="Carlito"/>
              </a:rPr>
              <a:t> </a:t>
            </a:r>
            <a:r>
              <a:rPr sz="2200" dirty="0">
                <a:latin typeface="Carlito"/>
                <a:cs typeface="Carlito"/>
              </a:rPr>
              <a:t>in</a:t>
            </a:r>
            <a:r>
              <a:rPr sz="2200" spc="-45" dirty="0">
                <a:latin typeface="Carlito"/>
                <a:cs typeface="Carlito"/>
              </a:rPr>
              <a:t> </a:t>
            </a:r>
            <a:r>
              <a:rPr sz="2200" spc="-10" dirty="0">
                <a:latin typeface="Carlito"/>
                <a:cs typeface="Carlito"/>
              </a:rPr>
              <a:t>parentheses.</a:t>
            </a:r>
            <a:endParaRPr sz="2200">
              <a:latin typeface="Carlito"/>
              <a:cs typeface="Carlito"/>
            </a:endParaRPr>
          </a:p>
        </p:txBody>
      </p:sp>
      <p:grpSp>
        <p:nvGrpSpPr>
          <p:cNvPr id="4" name="object 4"/>
          <p:cNvGrpSpPr/>
          <p:nvPr/>
        </p:nvGrpSpPr>
        <p:grpSpPr>
          <a:xfrm>
            <a:off x="3185414" y="1893061"/>
            <a:ext cx="2085975" cy="101600"/>
            <a:chOff x="3185414" y="1893061"/>
            <a:chExt cx="2085975" cy="101600"/>
          </a:xfrm>
        </p:grpSpPr>
        <p:sp>
          <p:nvSpPr>
            <p:cNvPr id="5" name="object 5"/>
            <p:cNvSpPr/>
            <p:nvPr/>
          </p:nvSpPr>
          <p:spPr>
            <a:xfrm>
              <a:off x="3198114" y="1905761"/>
              <a:ext cx="2060575" cy="76200"/>
            </a:xfrm>
            <a:custGeom>
              <a:avLst/>
              <a:gdLst/>
              <a:ahLst/>
              <a:cxnLst/>
              <a:rect l="l" t="t" r="r" b="b"/>
              <a:pathLst>
                <a:path w="2060575" h="76200">
                  <a:moveTo>
                    <a:pt x="2022348" y="0"/>
                  </a:moveTo>
                  <a:lnTo>
                    <a:pt x="2022348" y="19050"/>
                  </a:lnTo>
                  <a:lnTo>
                    <a:pt x="0" y="19050"/>
                  </a:lnTo>
                  <a:lnTo>
                    <a:pt x="0" y="57150"/>
                  </a:lnTo>
                  <a:lnTo>
                    <a:pt x="2022348" y="57150"/>
                  </a:lnTo>
                  <a:lnTo>
                    <a:pt x="2022348" y="76200"/>
                  </a:lnTo>
                  <a:lnTo>
                    <a:pt x="2060448" y="38100"/>
                  </a:lnTo>
                  <a:lnTo>
                    <a:pt x="2022348" y="0"/>
                  </a:lnTo>
                  <a:close/>
                </a:path>
              </a:pathLst>
            </a:custGeom>
            <a:solidFill>
              <a:srgbClr val="C0504D"/>
            </a:solidFill>
          </p:spPr>
          <p:txBody>
            <a:bodyPr wrap="square" lIns="0" tIns="0" rIns="0" bIns="0" rtlCol="0"/>
            <a:lstStyle/>
            <a:p>
              <a:endParaRPr/>
            </a:p>
          </p:txBody>
        </p:sp>
        <p:sp>
          <p:nvSpPr>
            <p:cNvPr id="6" name="object 6"/>
            <p:cNvSpPr/>
            <p:nvPr/>
          </p:nvSpPr>
          <p:spPr>
            <a:xfrm>
              <a:off x="3198114" y="1905761"/>
              <a:ext cx="2060575" cy="76200"/>
            </a:xfrm>
            <a:custGeom>
              <a:avLst/>
              <a:gdLst/>
              <a:ahLst/>
              <a:cxnLst/>
              <a:rect l="l" t="t" r="r" b="b"/>
              <a:pathLst>
                <a:path w="2060575" h="76200">
                  <a:moveTo>
                    <a:pt x="0" y="19050"/>
                  </a:moveTo>
                  <a:lnTo>
                    <a:pt x="2022348" y="19050"/>
                  </a:lnTo>
                  <a:lnTo>
                    <a:pt x="2022348" y="0"/>
                  </a:lnTo>
                  <a:lnTo>
                    <a:pt x="2060448" y="38100"/>
                  </a:lnTo>
                  <a:lnTo>
                    <a:pt x="2022348" y="76200"/>
                  </a:lnTo>
                  <a:lnTo>
                    <a:pt x="2022348" y="57150"/>
                  </a:lnTo>
                  <a:lnTo>
                    <a:pt x="0" y="57150"/>
                  </a:lnTo>
                  <a:lnTo>
                    <a:pt x="0" y="19050"/>
                  </a:lnTo>
                  <a:close/>
                </a:path>
              </a:pathLst>
            </a:custGeom>
            <a:ln w="25400">
              <a:solidFill>
                <a:srgbClr val="8B3836"/>
              </a:solidFill>
            </a:ln>
          </p:spPr>
          <p:txBody>
            <a:bodyPr wrap="square" lIns="0" tIns="0" rIns="0" bIns="0" rtlCol="0"/>
            <a:lstStyle/>
            <a:p>
              <a:endParaRPr/>
            </a:p>
          </p:txBody>
        </p:sp>
      </p:grpSp>
      <p:sp>
        <p:nvSpPr>
          <p:cNvPr id="7" name="object 7"/>
          <p:cNvSpPr txBox="1">
            <a:spLocks noGrp="1"/>
          </p:cNvSpPr>
          <p:nvPr>
            <p:ph type="sldNum" sz="quarter" idx="7"/>
          </p:nvPr>
        </p:nvSpPr>
        <p:spPr>
          <a:prstGeom prst="rect">
            <a:avLst/>
          </a:prstGeom>
        </p:spPr>
        <p:txBody>
          <a:bodyPr vert="horz" wrap="square" lIns="0" tIns="0" rIns="0" bIns="0" rtlCol="0">
            <a:spAutoFit/>
          </a:bodyPr>
          <a:lstStyle/>
          <a:p>
            <a:pPr marL="12700">
              <a:lnSpc>
                <a:spcPts val="1430"/>
              </a:lnSpc>
            </a:pPr>
            <a:r>
              <a:rPr spc="-25" dirty="0"/>
              <a:t>55</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2700">
              <a:lnSpc>
                <a:spcPts val="1430"/>
              </a:lnSpc>
            </a:pPr>
            <a:r>
              <a:rPr spc="-25" dirty="0"/>
              <a:t>56</a:t>
            </a:r>
          </a:p>
        </p:txBody>
      </p:sp>
      <p:sp>
        <p:nvSpPr>
          <p:cNvPr id="2" name="object 2"/>
          <p:cNvSpPr txBox="1">
            <a:spLocks noGrp="1"/>
          </p:cNvSpPr>
          <p:nvPr>
            <p:ph type="title"/>
          </p:nvPr>
        </p:nvSpPr>
        <p:spPr>
          <a:xfrm>
            <a:off x="307340" y="320751"/>
            <a:ext cx="8234680" cy="1031240"/>
          </a:xfrm>
          <a:prstGeom prst="rect">
            <a:avLst/>
          </a:prstGeom>
        </p:spPr>
        <p:txBody>
          <a:bodyPr vert="horz" wrap="square" lIns="0" tIns="12065" rIns="0" bIns="0" rtlCol="0">
            <a:spAutoFit/>
          </a:bodyPr>
          <a:lstStyle/>
          <a:p>
            <a:pPr marL="12700" marR="5080">
              <a:lnSpc>
                <a:spcPct val="100000"/>
              </a:lnSpc>
              <a:spcBef>
                <a:spcPts val="95"/>
              </a:spcBef>
            </a:pPr>
            <a:r>
              <a:rPr sz="2200" dirty="0"/>
              <a:t>1.</a:t>
            </a:r>
            <a:r>
              <a:rPr sz="2200" spc="-50" dirty="0"/>
              <a:t> </a:t>
            </a:r>
            <a:r>
              <a:rPr sz="2200" dirty="0"/>
              <a:t>In</a:t>
            </a:r>
            <a:r>
              <a:rPr sz="2200" spc="-50" dirty="0"/>
              <a:t> </a:t>
            </a:r>
            <a:r>
              <a:rPr sz="2200" dirty="0"/>
              <a:t>naming</a:t>
            </a:r>
            <a:r>
              <a:rPr sz="2200" spc="-55" dirty="0"/>
              <a:t> </a:t>
            </a:r>
            <a:r>
              <a:rPr sz="2200" dirty="0"/>
              <a:t>the</a:t>
            </a:r>
            <a:r>
              <a:rPr sz="2200" spc="-35" dirty="0"/>
              <a:t> </a:t>
            </a:r>
            <a:r>
              <a:rPr sz="2200" dirty="0"/>
              <a:t>entire</a:t>
            </a:r>
            <a:r>
              <a:rPr sz="2200" spc="-45" dirty="0"/>
              <a:t> </a:t>
            </a:r>
            <a:r>
              <a:rPr sz="2200" dirty="0"/>
              <a:t>complex,</a:t>
            </a:r>
            <a:r>
              <a:rPr sz="2200" spc="-20" dirty="0"/>
              <a:t> </a:t>
            </a:r>
            <a:r>
              <a:rPr sz="2200" dirty="0"/>
              <a:t>the</a:t>
            </a:r>
            <a:r>
              <a:rPr sz="2200" spc="-45" dirty="0"/>
              <a:t> </a:t>
            </a:r>
            <a:r>
              <a:rPr sz="2200" dirty="0"/>
              <a:t>name</a:t>
            </a:r>
            <a:r>
              <a:rPr sz="2200" spc="-30" dirty="0"/>
              <a:t> </a:t>
            </a:r>
            <a:r>
              <a:rPr sz="2200" dirty="0"/>
              <a:t>of</a:t>
            </a:r>
            <a:r>
              <a:rPr sz="2200" spc="-40" dirty="0"/>
              <a:t> </a:t>
            </a:r>
            <a:r>
              <a:rPr sz="2200" dirty="0"/>
              <a:t>the</a:t>
            </a:r>
            <a:r>
              <a:rPr sz="2200" spc="-45" dirty="0"/>
              <a:t> </a:t>
            </a:r>
            <a:r>
              <a:rPr sz="2200" dirty="0"/>
              <a:t>cation</a:t>
            </a:r>
            <a:r>
              <a:rPr sz="2200" spc="-50" dirty="0"/>
              <a:t> </a:t>
            </a:r>
            <a:r>
              <a:rPr sz="2200" dirty="0"/>
              <a:t>is</a:t>
            </a:r>
            <a:r>
              <a:rPr sz="2200" spc="-40" dirty="0"/>
              <a:t> </a:t>
            </a:r>
            <a:r>
              <a:rPr sz="2200" dirty="0"/>
              <a:t>given</a:t>
            </a:r>
            <a:r>
              <a:rPr sz="2200" spc="-50" dirty="0"/>
              <a:t> </a:t>
            </a:r>
            <a:r>
              <a:rPr sz="2200" dirty="0"/>
              <a:t>first</a:t>
            </a:r>
            <a:r>
              <a:rPr sz="2200" spc="-55" dirty="0"/>
              <a:t> </a:t>
            </a:r>
            <a:r>
              <a:rPr sz="2200" spc="-25" dirty="0"/>
              <a:t>and </a:t>
            </a:r>
            <a:r>
              <a:rPr sz="2200" dirty="0"/>
              <a:t>the</a:t>
            </a:r>
            <a:r>
              <a:rPr sz="2200" spc="-30" dirty="0"/>
              <a:t> </a:t>
            </a:r>
            <a:r>
              <a:rPr sz="2200" dirty="0"/>
              <a:t>anion</a:t>
            </a:r>
            <a:r>
              <a:rPr sz="2200" spc="-50" dirty="0"/>
              <a:t> </a:t>
            </a:r>
            <a:r>
              <a:rPr sz="2200" dirty="0"/>
              <a:t>second</a:t>
            </a:r>
            <a:r>
              <a:rPr sz="2200" spc="-40" dirty="0"/>
              <a:t> </a:t>
            </a:r>
            <a:r>
              <a:rPr sz="2200" dirty="0"/>
              <a:t>(just</a:t>
            </a:r>
            <a:r>
              <a:rPr sz="2200" spc="-40" dirty="0"/>
              <a:t> </a:t>
            </a:r>
            <a:r>
              <a:rPr sz="2200" dirty="0"/>
              <a:t>as</a:t>
            </a:r>
            <a:r>
              <a:rPr sz="2200" spc="-40" dirty="0"/>
              <a:t> </a:t>
            </a:r>
            <a:r>
              <a:rPr sz="2200" dirty="0"/>
              <a:t>for</a:t>
            </a:r>
            <a:r>
              <a:rPr sz="2200" spc="-40" dirty="0"/>
              <a:t> </a:t>
            </a:r>
            <a:r>
              <a:rPr sz="2200" dirty="0"/>
              <a:t>sodium</a:t>
            </a:r>
            <a:r>
              <a:rPr sz="2200" spc="-40" dirty="0"/>
              <a:t> </a:t>
            </a:r>
            <a:r>
              <a:rPr sz="2200" dirty="0"/>
              <a:t>chloride),</a:t>
            </a:r>
            <a:r>
              <a:rPr sz="2200" spc="-45" dirty="0"/>
              <a:t> </a:t>
            </a:r>
            <a:r>
              <a:rPr sz="2200" dirty="0"/>
              <a:t>no</a:t>
            </a:r>
            <a:r>
              <a:rPr sz="2200" spc="-40" dirty="0"/>
              <a:t> </a:t>
            </a:r>
            <a:r>
              <a:rPr sz="2200" spc="-10" dirty="0"/>
              <a:t>matter </a:t>
            </a:r>
            <a:r>
              <a:rPr sz="2200" dirty="0"/>
              <a:t>whether</a:t>
            </a:r>
            <a:r>
              <a:rPr sz="2200" spc="-30" dirty="0"/>
              <a:t> </a:t>
            </a:r>
            <a:r>
              <a:rPr sz="2200" spc="-25" dirty="0"/>
              <a:t>the </a:t>
            </a:r>
            <a:r>
              <a:rPr sz="2200" dirty="0"/>
              <a:t>cation</a:t>
            </a:r>
            <a:r>
              <a:rPr sz="2200" spc="-40" dirty="0"/>
              <a:t> </a:t>
            </a:r>
            <a:r>
              <a:rPr sz="2200" dirty="0"/>
              <a:t>or</a:t>
            </a:r>
            <a:r>
              <a:rPr sz="2200" spc="-45" dirty="0"/>
              <a:t> </a:t>
            </a:r>
            <a:r>
              <a:rPr sz="2200" dirty="0"/>
              <a:t>the</a:t>
            </a:r>
            <a:r>
              <a:rPr sz="2200" spc="-30" dirty="0"/>
              <a:t> </a:t>
            </a:r>
            <a:r>
              <a:rPr sz="2200" dirty="0"/>
              <a:t>anion</a:t>
            </a:r>
            <a:r>
              <a:rPr sz="2200" spc="-55" dirty="0"/>
              <a:t> </a:t>
            </a:r>
            <a:r>
              <a:rPr sz="2200" dirty="0"/>
              <a:t>is</a:t>
            </a:r>
            <a:r>
              <a:rPr sz="2200" spc="-45" dirty="0"/>
              <a:t> </a:t>
            </a:r>
            <a:r>
              <a:rPr sz="2200" dirty="0"/>
              <a:t>the</a:t>
            </a:r>
            <a:r>
              <a:rPr sz="2200" spc="-30" dirty="0"/>
              <a:t> </a:t>
            </a:r>
            <a:r>
              <a:rPr sz="2200" dirty="0"/>
              <a:t>complex</a:t>
            </a:r>
            <a:r>
              <a:rPr sz="2200" spc="-30" dirty="0"/>
              <a:t> </a:t>
            </a:r>
            <a:r>
              <a:rPr sz="2200" spc="-10" dirty="0"/>
              <a:t>species.</a:t>
            </a:r>
            <a:endParaRPr sz="2200"/>
          </a:p>
        </p:txBody>
      </p:sp>
      <p:sp>
        <p:nvSpPr>
          <p:cNvPr id="3" name="object 3"/>
          <p:cNvSpPr txBox="1"/>
          <p:nvPr/>
        </p:nvSpPr>
        <p:spPr>
          <a:xfrm>
            <a:off x="256540" y="1796237"/>
            <a:ext cx="8611235" cy="4603115"/>
          </a:xfrm>
          <a:prstGeom prst="rect">
            <a:avLst/>
          </a:prstGeom>
        </p:spPr>
        <p:txBody>
          <a:bodyPr vert="horz" wrap="square" lIns="0" tIns="12065" rIns="0" bIns="0" rtlCol="0">
            <a:spAutoFit/>
          </a:bodyPr>
          <a:lstStyle/>
          <a:p>
            <a:pPr marL="337185" indent="-273685">
              <a:lnSpc>
                <a:spcPct val="100000"/>
              </a:lnSpc>
              <a:spcBef>
                <a:spcPts val="95"/>
              </a:spcBef>
              <a:buAutoNum type="arabicPeriod" startAt="2"/>
              <a:tabLst>
                <a:tab pos="337185" algn="l"/>
              </a:tabLst>
            </a:pPr>
            <a:r>
              <a:rPr sz="2200" dirty="0">
                <a:latin typeface="Carlito"/>
                <a:cs typeface="Carlito"/>
              </a:rPr>
              <a:t>In</a:t>
            </a:r>
            <a:r>
              <a:rPr sz="2200" spc="-50" dirty="0">
                <a:latin typeface="Carlito"/>
                <a:cs typeface="Carlito"/>
              </a:rPr>
              <a:t> </a:t>
            </a:r>
            <a:r>
              <a:rPr sz="2200" dirty="0">
                <a:latin typeface="Carlito"/>
                <a:cs typeface="Carlito"/>
              </a:rPr>
              <a:t>the</a:t>
            </a:r>
            <a:r>
              <a:rPr sz="2200" spc="-45" dirty="0">
                <a:latin typeface="Carlito"/>
                <a:cs typeface="Carlito"/>
              </a:rPr>
              <a:t> </a:t>
            </a:r>
            <a:r>
              <a:rPr sz="2200" dirty="0">
                <a:latin typeface="Carlito"/>
                <a:cs typeface="Carlito"/>
              </a:rPr>
              <a:t>complex</a:t>
            </a:r>
            <a:r>
              <a:rPr sz="2200" spc="-25" dirty="0">
                <a:latin typeface="Carlito"/>
                <a:cs typeface="Carlito"/>
              </a:rPr>
              <a:t> </a:t>
            </a:r>
            <a:r>
              <a:rPr sz="2200" dirty="0">
                <a:latin typeface="Carlito"/>
                <a:cs typeface="Carlito"/>
              </a:rPr>
              <a:t>ion,</a:t>
            </a:r>
            <a:r>
              <a:rPr sz="2200" spc="-45" dirty="0">
                <a:latin typeface="Carlito"/>
                <a:cs typeface="Carlito"/>
              </a:rPr>
              <a:t> </a:t>
            </a:r>
            <a:r>
              <a:rPr sz="2200" dirty="0">
                <a:latin typeface="Carlito"/>
                <a:cs typeface="Carlito"/>
              </a:rPr>
              <a:t>the</a:t>
            </a:r>
            <a:r>
              <a:rPr sz="2200" spc="-40" dirty="0">
                <a:latin typeface="Carlito"/>
                <a:cs typeface="Carlito"/>
              </a:rPr>
              <a:t> </a:t>
            </a:r>
            <a:r>
              <a:rPr sz="2200" dirty="0">
                <a:latin typeface="Carlito"/>
                <a:cs typeface="Carlito"/>
              </a:rPr>
              <a:t>name</a:t>
            </a:r>
            <a:r>
              <a:rPr sz="2200" spc="-30" dirty="0">
                <a:latin typeface="Carlito"/>
                <a:cs typeface="Carlito"/>
              </a:rPr>
              <a:t> </a:t>
            </a:r>
            <a:r>
              <a:rPr sz="2200" dirty="0">
                <a:latin typeface="Carlito"/>
                <a:cs typeface="Carlito"/>
              </a:rPr>
              <a:t>of</a:t>
            </a:r>
            <a:r>
              <a:rPr sz="2200" spc="-40" dirty="0">
                <a:latin typeface="Carlito"/>
                <a:cs typeface="Carlito"/>
              </a:rPr>
              <a:t> </a:t>
            </a:r>
            <a:r>
              <a:rPr sz="2200" dirty="0">
                <a:latin typeface="Carlito"/>
                <a:cs typeface="Carlito"/>
              </a:rPr>
              <a:t>the</a:t>
            </a:r>
            <a:r>
              <a:rPr sz="2200" spc="-45" dirty="0">
                <a:latin typeface="Carlito"/>
                <a:cs typeface="Carlito"/>
              </a:rPr>
              <a:t> </a:t>
            </a:r>
            <a:r>
              <a:rPr sz="2200" dirty="0">
                <a:latin typeface="Carlito"/>
                <a:cs typeface="Carlito"/>
              </a:rPr>
              <a:t>ligand</a:t>
            </a:r>
            <a:r>
              <a:rPr sz="2200" spc="-60" dirty="0">
                <a:latin typeface="Carlito"/>
                <a:cs typeface="Carlito"/>
              </a:rPr>
              <a:t> </a:t>
            </a:r>
            <a:r>
              <a:rPr sz="2200" dirty="0">
                <a:latin typeface="Carlito"/>
                <a:cs typeface="Carlito"/>
              </a:rPr>
              <a:t>or</a:t>
            </a:r>
            <a:r>
              <a:rPr sz="2200" spc="-45" dirty="0">
                <a:latin typeface="Carlito"/>
                <a:cs typeface="Carlito"/>
              </a:rPr>
              <a:t> </a:t>
            </a:r>
            <a:r>
              <a:rPr sz="2200" dirty="0">
                <a:latin typeface="Carlito"/>
                <a:cs typeface="Carlito"/>
              </a:rPr>
              <a:t>ligands</a:t>
            </a:r>
            <a:r>
              <a:rPr sz="2200" spc="-50" dirty="0">
                <a:latin typeface="Carlito"/>
                <a:cs typeface="Carlito"/>
              </a:rPr>
              <a:t> </a:t>
            </a:r>
            <a:r>
              <a:rPr sz="2200" dirty="0">
                <a:latin typeface="Carlito"/>
                <a:cs typeface="Carlito"/>
              </a:rPr>
              <a:t>precedes</a:t>
            </a:r>
            <a:r>
              <a:rPr sz="2200" spc="-35" dirty="0">
                <a:latin typeface="Carlito"/>
                <a:cs typeface="Carlito"/>
              </a:rPr>
              <a:t> </a:t>
            </a:r>
            <a:r>
              <a:rPr sz="2200" dirty="0">
                <a:latin typeface="Carlito"/>
                <a:cs typeface="Carlito"/>
              </a:rPr>
              <a:t>that</a:t>
            </a:r>
            <a:r>
              <a:rPr sz="2200" spc="-50" dirty="0">
                <a:latin typeface="Carlito"/>
                <a:cs typeface="Carlito"/>
              </a:rPr>
              <a:t> </a:t>
            </a:r>
            <a:r>
              <a:rPr sz="2200" spc="-25" dirty="0">
                <a:latin typeface="Carlito"/>
                <a:cs typeface="Carlito"/>
              </a:rPr>
              <a:t>of</a:t>
            </a:r>
            <a:endParaRPr sz="2200">
              <a:latin typeface="Carlito"/>
              <a:cs typeface="Carlito"/>
            </a:endParaRPr>
          </a:p>
          <a:p>
            <a:pPr marL="63500">
              <a:lnSpc>
                <a:spcPct val="100000"/>
              </a:lnSpc>
              <a:spcBef>
                <a:spcPts val="5"/>
              </a:spcBef>
            </a:pPr>
            <a:r>
              <a:rPr sz="2200" dirty="0">
                <a:latin typeface="Carlito"/>
                <a:cs typeface="Carlito"/>
              </a:rPr>
              <a:t>the</a:t>
            </a:r>
            <a:r>
              <a:rPr sz="2200" spc="-50" dirty="0">
                <a:latin typeface="Carlito"/>
                <a:cs typeface="Carlito"/>
              </a:rPr>
              <a:t> </a:t>
            </a:r>
            <a:r>
              <a:rPr sz="2200" dirty="0">
                <a:latin typeface="Carlito"/>
                <a:cs typeface="Carlito"/>
              </a:rPr>
              <a:t>central</a:t>
            </a:r>
            <a:r>
              <a:rPr sz="2200" spc="-55" dirty="0">
                <a:latin typeface="Carlito"/>
                <a:cs typeface="Carlito"/>
              </a:rPr>
              <a:t> </a:t>
            </a:r>
            <a:r>
              <a:rPr sz="2200" dirty="0">
                <a:latin typeface="Carlito"/>
                <a:cs typeface="Carlito"/>
              </a:rPr>
              <a:t>metal</a:t>
            </a:r>
            <a:r>
              <a:rPr sz="2200" spc="-55" dirty="0">
                <a:latin typeface="Carlito"/>
                <a:cs typeface="Carlito"/>
              </a:rPr>
              <a:t> </a:t>
            </a:r>
            <a:r>
              <a:rPr sz="2200" dirty="0">
                <a:latin typeface="Carlito"/>
                <a:cs typeface="Carlito"/>
              </a:rPr>
              <a:t>atom.</a:t>
            </a:r>
            <a:r>
              <a:rPr sz="2200" spc="-50" dirty="0">
                <a:latin typeface="Carlito"/>
                <a:cs typeface="Carlito"/>
              </a:rPr>
              <a:t> </a:t>
            </a:r>
            <a:r>
              <a:rPr sz="2200" dirty="0">
                <a:latin typeface="Carlito"/>
                <a:cs typeface="Carlito"/>
              </a:rPr>
              <a:t>(This</a:t>
            </a:r>
            <a:r>
              <a:rPr sz="2200" spc="-55" dirty="0">
                <a:latin typeface="Carlito"/>
                <a:cs typeface="Carlito"/>
              </a:rPr>
              <a:t> </a:t>
            </a:r>
            <a:r>
              <a:rPr sz="2200" spc="-10" dirty="0">
                <a:latin typeface="Carlito"/>
                <a:cs typeface="Carlito"/>
              </a:rPr>
              <a:t>procedure</a:t>
            </a:r>
            <a:r>
              <a:rPr sz="2200" spc="-65" dirty="0">
                <a:latin typeface="Carlito"/>
                <a:cs typeface="Carlito"/>
              </a:rPr>
              <a:t> </a:t>
            </a:r>
            <a:r>
              <a:rPr sz="2200" dirty="0">
                <a:latin typeface="Carlito"/>
                <a:cs typeface="Carlito"/>
              </a:rPr>
              <a:t>is</a:t>
            </a:r>
            <a:r>
              <a:rPr sz="2200" spc="-60" dirty="0">
                <a:latin typeface="Carlito"/>
                <a:cs typeface="Carlito"/>
              </a:rPr>
              <a:t> </a:t>
            </a:r>
            <a:r>
              <a:rPr sz="2200" spc="-10" dirty="0">
                <a:latin typeface="Carlito"/>
                <a:cs typeface="Carlito"/>
              </a:rPr>
              <a:t>reversed</a:t>
            </a:r>
            <a:r>
              <a:rPr sz="2200" spc="-55" dirty="0">
                <a:latin typeface="Carlito"/>
                <a:cs typeface="Carlito"/>
              </a:rPr>
              <a:t> </a:t>
            </a:r>
            <a:r>
              <a:rPr sz="2200" dirty="0">
                <a:latin typeface="Carlito"/>
                <a:cs typeface="Carlito"/>
              </a:rPr>
              <a:t>from</a:t>
            </a:r>
            <a:r>
              <a:rPr sz="2200" spc="-65" dirty="0">
                <a:latin typeface="Carlito"/>
                <a:cs typeface="Carlito"/>
              </a:rPr>
              <a:t> </a:t>
            </a:r>
            <a:r>
              <a:rPr sz="2200" dirty="0">
                <a:latin typeface="Carlito"/>
                <a:cs typeface="Carlito"/>
              </a:rPr>
              <a:t>writing</a:t>
            </a:r>
            <a:r>
              <a:rPr sz="2200" spc="-65" dirty="0">
                <a:latin typeface="Carlito"/>
                <a:cs typeface="Carlito"/>
              </a:rPr>
              <a:t> </a:t>
            </a:r>
            <a:r>
              <a:rPr sz="2200" spc="-10" dirty="0">
                <a:latin typeface="Carlito"/>
                <a:cs typeface="Carlito"/>
              </a:rPr>
              <a:t>formulae.)</a:t>
            </a:r>
            <a:endParaRPr sz="2200">
              <a:latin typeface="Carlito"/>
              <a:cs typeface="Carlito"/>
            </a:endParaRPr>
          </a:p>
          <a:p>
            <a:pPr marL="469900">
              <a:lnSpc>
                <a:spcPct val="100000"/>
              </a:lnSpc>
              <a:spcBef>
                <a:spcPts val="600"/>
              </a:spcBef>
            </a:pPr>
            <a:r>
              <a:rPr sz="4200" baseline="-21825" dirty="0">
                <a:latin typeface="Times New Roman"/>
                <a:cs typeface="Times New Roman"/>
              </a:rPr>
              <a:t>[Co(en)</a:t>
            </a:r>
            <a:r>
              <a:rPr sz="2775" baseline="-52552" dirty="0">
                <a:latin typeface="Times New Roman"/>
                <a:cs typeface="Times New Roman"/>
              </a:rPr>
              <a:t>3</a:t>
            </a:r>
            <a:r>
              <a:rPr sz="4200" baseline="-21825" dirty="0">
                <a:latin typeface="Times New Roman"/>
                <a:cs typeface="Times New Roman"/>
              </a:rPr>
              <a:t>]Cl</a:t>
            </a:r>
            <a:r>
              <a:rPr sz="2775" baseline="-52552" dirty="0">
                <a:latin typeface="Times New Roman"/>
                <a:cs typeface="Times New Roman"/>
              </a:rPr>
              <a:t>3</a:t>
            </a:r>
            <a:r>
              <a:rPr sz="2775" spc="569" baseline="-52552" dirty="0">
                <a:latin typeface="Times New Roman"/>
                <a:cs typeface="Times New Roman"/>
              </a:rPr>
              <a:t> </a:t>
            </a:r>
            <a:r>
              <a:rPr sz="2400" dirty="0">
                <a:solidFill>
                  <a:srgbClr val="C00000"/>
                </a:solidFill>
                <a:latin typeface="Times New Roman"/>
                <a:cs typeface="Times New Roman"/>
              </a:rPr>
              <a:t>tris(ethylenediamine)cobalt(III)</a:t>
            </a:r>
            <a:r>
              <a:rPr sz="2400" spc="-100" dirty="0">
                <a:solidFill>
                  <a:srgbClr val="C00000"/>
                </a:solidFill>
                <a:latin typeface="Times New Roman"/>
                <a:cs typeface="Times New Roman"/>
              </a:rPr>
              <a:t> </a:t>
            </a:r>
            <a:r>
              <a:rPr sz="2400" spc="-10" dirty="0">
                <a:solidFill>
                  <a:srgbClr val="C00000"/>
                </a:solidFill>
                <a:latin typeface="Times New Roman"/>
                <a:cs typeface="Times New Roman"/>
              </a:rPr>
              <a:t>chloride</a:t>
            </a:r>
            <a:endParaRPr sz="2400">
              <a:latin typeface="Times New Roman"/>
              <a:cs typeface="Times New Roman"/>
            </a:endParaRPr>
          </a:p>
          <a:p>
            <a:pPr>
              <a:lnSpc>
                <a:spcPct val="100000"/>
              </a:lnSpc>
              <a:spcBef>
                <a:spcPts val="2160"/>
              </a:spcBef>
            </a:pPr>
            <a:endParaRPr sz="2400">
              <a:latin typeface="Times New Roman"/>
              <a:cs typeface="Times New Roman"/>
            </a:endParaRPr>
          </a:p>
          <a:p>
            <a:pPr marL="63500" marR="189865" indent="273685">
              <a:lnSpc>
                <a:spcPct val="100000"/>
              </a:lnSpc>
              <a:buAutoNum type="arabicPeriod" startAt="3"/>
              <a:tabLst>
                <a:tab pos="337185" algn="l"/>
              </a:tabLst>
            </a:pPr>
            <a:r>
              <a:rPr sz="2200" dirty="0">
                <a:latin typeface="Carlito"/>
                <a:cs typeface="Carlito"/>
              </a:rPr>
              <a:t>Ligand</a:t>
            </a:r>
            <a:r>
              <a:rPr sz="2200" spc="-65" dirty="0">
                <a:latin typeface="Carlito"/>
                <a:cs typeface="Carlito"/>
              </a:rPr>
              <a:t> </a:t>
            </a:r>
            <a:r>
              <a:rPr sz="2200" dirty="0">
                <a:latin typeface="Carlito"/>
                <a:cs typeface="Carlito"/>
              </a:rPr>
              <a:t>names</a:t>
            </a:r>
            <a:r>
              <a:rPr sz="2200" spc="-50" dirty="0">
                <a:latin typeface="Carlito"/>
                <a:cs typeface="Carlito"/>
              </a:rPr>
              <a:t> </a:t>
            </a:r>
            <a:r>
              <a:rPr sz="2200" dirty="0">
                <a:latin typeface="Carlito"/>
                <a:cs typeface="Carlito"/>
              </a:rPr>
              <a:t>generally</a:t>
            </a:r>
            <a:r>
              <a:rPr sz="2200" spc="-45" dirty="0">
                <a:latin typeface="Carlito"/>
                <a:cs typeface="Carlito"/>
              </a:rPr>
              <a:t> </a:t>
            </a:r>
            <a:r>
              <a:rPr sz="2200" dirty="0">
                <a:latin typeface="Carlito"/>
                <a:cs typeface="Carlito"/>
              </a:rPr>
              <a:t>end</a:t>
            </a:r>
            <a:r>
              <a:rPr sz="2200" spc="-60" dirty="0">
                <a:latin typeface="Carlito"/>
                <a:cs typeface="Carlito"/>
              </a:rPr>
              <a:t> </a:t>
            </a:r>
            <a:r>
              <a:rPr sz="2200" dirty="0">
                <a:latin typeface="Carlito"/>
                <a:cs typeface="Carlito"/>
              </a:rPr>
              <a:t>with</a:t>
            </a:r>
            <a:r>
              <a:rPr sz="2200" spc="-55" dirty="0">
                <a:latin typeface="Carlito"/>
                <a:cs typeface="Carlito"/>
              </a:rPr>
              <a:t> </a:t>
            </a:r>
            <a:r>
              <a:rPr sz="2200" dirty="0">
                <a:latin typeface="Carlito"/>
                <a:cs typeface="Carlito"/>
              </a:rPr>
              <a:t>'o'</a:t>
            </a:r>
            <a:r>
              <a:rPr sz="2200" spc="-45" dirty="0">
                <a:latin typeface="Carlito"/>
                <a:cs typeface="Carlito"/>
              </a:rPr>
              <a:t> </a:t>
            </a:r>
            <a:r>
              <a:rPr sz="2200" dirty="0">
                <a:latin typeface="Carlito"/>
                <a:cs typeface="Carlito"/>
              </a:rPr>
              <a:t>if</a:t>
            </a:r>
            <a:r>
              <a:rPr sz="2200" spc="-60" dirty="0">
                <a:latin typeface="Carlito"/>
                <a:cs typeface="Carlito"/>
              </a:rPr>
              <a:t> </a:t>
            </a:r>
            <a:r>
              <a:rPr sz="2200" dirty="0">
                <a:latin typeface="Carlito"/>
                <a:cs typeface="Carlito"/>
              </a:rPr>
              <a:t>the</a:t>
            </a:r>
            <a:r>
              <a:rPr sz="2200" spc="-45" dirty="0">
                <a:latin typeface="Carlito"/>
                <a:cs typeface="Carlito"/>
              </a:rPr>
              <a:t> </a:t>
            </a:r>
            <a:r>
              <a:rPr sz="2200" dirty="0">
                <a:latin typeface="Carlito"/>
                <a:cs typeface="Carlito"/>
              </a:rPr>
              <a:t>ligand</a:t>
            </a:r>
            <a:r>
              <a:rPr sz="2200" spc="-75" dirty="0">
                <a:latin typeface="Carlito"/>
                <a:cs typeface="Carlito"/>
              </a:rPr>
              <a:t> </a:t>
            </a:r>
            <a:r>
              <a:rPr sz="2200" dirty="0">
                <a:latin typeface="Carlito"/>
                <a:cs typeface="Carlito"/>
              </a:rPr>
              <a:t>is</a:t>
            </a:r>
            <a:r>
              <a:rPr sz="2200" spc="-60" dirty="0">
                <a:latin typeface="Carlito"/>
                <a:cs typeface="Carlito"/>
              </a:rPr>
              <a:t> </a:t>
            </a:r>
            <a:r>
              <a:rPr sz="2200" dirty="0">
                <a:latin typeface="Carlito"/>
                <a:cs typeface="Carlito"/>
              </a:rPr>
              <a:t>negative</a:t>
            </a:r>
            <a:r>
              <a:rPr sz="2200" spc="-40" dirty="0">
                <a:latin typeface="Carlito"/>
                <a:cs typeface="Carlito"/>
              </a:rPr>
              <a:t> </a:t>
            </a:r>
            <a:r>
              <a:rPr sz="2200" dirty="0">
                <a:latin typeface="Carlito"/>
                <a:cs typeface="Carlito"/>
              </a:rPr>
              <a:t>('chloro'</a:t>
            </a:r>
            <a:r>
              <a:rPr sz="2200" spc="-65" dirty="0">
                <a:latin typeface="Carlito"/>
                <a:cs typeface="Carlito"/>
              </a:rPr>
              <a:t> </a:t>
            </a:r>
            <a:r>
              <a:rPr sz="2200" spc="-25" dirty="0">
                <a:latin typeface="Carlito"/>
                <a:cs typeface="Carlito"/>
              </a:rPr>
              <a:t>for </a:t>
            </a:r>
            <a:r>
              <a:rPr sz="2200" spc="-10" dirty="0">
                <a:latin typeface="Carlito"/>
                <a:cs typeface="Carlito"/>
              </a:rPr>
              <a:t>Cl</a:t>
            </a:r>
            <a:r>
              <a:rPr sz="2175" spc="-15" baseline="24904" dirty="0">
                <a:latin typeface="Carlito"/>
                <a:cs typeface="Carlito"/>
              </a:rPr>
              <a:t>-</a:t>
            </a:r>
            <a:r>
              <a:rPr sz="2200" dirty="0">
                <a:latin typeface="Carlito"/>
                <a:cs typeface="Carlito"/>
              </a:rPr>
              <a:t>,</a:t>
            </a:r>
            <a:r>
              <a:rPr sz="2200" spc="-30" dirty="0">
                <a:latin typeface="Carlito"/>
                <a:cs typeface="Carlito"/>
              </a:rPr>
              <a:t> </a:t>
            </a:r>
            <a:r>
              <a:rPr sz="2200" dirty="0">
                <a:latin typeface="Carlito"/>
                <a:cs typeface="Carlito"/>
              </a:rPr>
              <a:t>'cyano'</a:t>
            </a:r>
            <a:r>
              <a:rPr sz="2200" spc="-40" dirty="0">
                <a:latin typeface="Carlito"/>
                <a:cs typeface="Carlito"/>
              </a:rPr>
              <a:t> </a:t>
            </a:r>
            <a:r>
              <a:rPr sz="2200" dirty="0">
                <a:latin typeface="Carlito"/>
                <a:cs typeface="Carlito"/>
              </a:rPr>
              <a:t>for</a:t>
            </a:r>
            <a:r>
              <a:rPr sz="2200" spc="-25" dirty="0">
                <a:latin typeface="Carlito"/>
                <a:cs typeface="Carlito"/>
              </a:rPr>
              <a:t> </a:t>
            </a:r>
            <a:r>
              <a:rPr sz="2200" spc="-20" dirty="0">
                <a:latin typeface="Carlito"/>
                <a:cs typeface="Carlito"/>
              </a:rPr>
              <a:t>CN</a:t>
            </a:r>
            <a:r>
              <a:rPr sz="2175" spc="-30" baseline="24904" dirty="0">
                <a:latin typeface="Carlito"/>
                <a:cs typeface="Carlito"/>
              </a:rPr>
              <a:t>-</a:t>
            </a:r>
            <a:r>
              <a:rPr sz="2200" dirty="0">
                <a:latin typeface="Carlito"/>
                <a:cs typeface="Carlito"/>
              </a:rPr>
              <a:t>,</a:t>
            </a:r>
            <a:r>
              <a:rPr sz="2200" spc="-20" dirty="0">
                <a:latin typeface="Carlito"/>
                <a:cs typeface="Carlito"/>
              </a:rPr>
              <a:t> </a:t>
            </a:r>
            <a:r>
              <a:rPr sz="2200" spc="-10" dirty="0">
                <a:latin typeface="Carlito"/>
                <a:cs typeface="Carlito"/>
              </a:rPr>
              <a:t>'hydro'</a:t>
            </a:r>
            <a:r>
              <a:rPr sz="2200" spc="-40" dirty="0">
                <a:latin typeface="Carlito"/>
                <a:cs typeface="Carlito"/>
              </a:rPr>
              <a:t> </a:t>
            </a:r>
            <a:r>
              <a:rPr sz="2200" dirty="0">
                <a:latin typeface="Carlito"/>
                <a:cs typeface="Carlito"/>
              </a:rPr>
              <a:t>for</a:t>
            </a:r>
            <a:r>
              <a:rPr sz="2200" spc="-30" dirty="0">
                <a:latin typeface="Carlito"/>
                <a:cs typeface="Carlito"/>
              </a:rPr>
              <a:t> </a:t>
            </a:r>
            <a:r>
              <a:rPr sz="2200" spc="-10" dirty="0">
                <a:latin typeface="Carlito"/>
                <a:cs typeface="Carlito"/>
              </a:rPr>
              <a:t>H</a:t>
            </a:r>
            <a:r>
              <a:rPr sz="2175" spc="-15" baseline="24904" dirty="0">
                <a:latin typeface="Carlito"/>
                <a:cs typeface="Carlito"/>
              </a:rPr>
              <a:t>-</a:t>
            </a:r>
            <a:r>
              <a:rPr sz="2200" dirty="0">
                <a:latin typeface="Carlito"/>
                <a:cs typeface="Carlito"/>
              </a:rPr>
              <a:t>)</a:t>
            </a:r>
            <a:r>
              <a:rPr sz="2200" spc="-20" dirty="0">
                <a:latin typeface="Carlito"/>
                <a:cs typeface="Carlito"/>
              </a:rPr>
              <a:t> </a:t>
            </a:r>
            <a:r>
              <a:rPr sz="2200" b="1" i="1" dirty="0">
                <a:latin typeface="Carlito"/>
                <a:cs typeface="Carlito"/>
              </a:rPr>
              <a:t>Note</a:t>
            </a:r>
            <a:r>
              <a:rPr sz="2200" b="1" i="1" spc="-20" dirty="0">
                <a:latin typeface="Carlito"/>
                <a:cs typeface="Carlito"/>
              </a:rPr>
              <a:t> </a:t>
            </a:r>
            <a:r>
              <a:rPr sz="2200" b="1" dirty="0">
                <a:latin typeface="Carlito"/>
                <a:cs typeface="Carlito"/>
              </a:rPr>
              <a:t>that</a:t>
            </a:r>
            <a:r>
              <a:rPr sz="2200" b="1" spc="-25" dirty="0">
                <a:latin typeface="Carlito"/>
                <a:cs typeface="Carlito"/>
              </a:rPr>
              <a:t> </a:t>
            </a:r>
            <a:r>
              <a:rPr sz="2200" b="1" dirty="0">
                <a:latin typeface="Carlito"/>
                <a:cs typeface="Carlito"/>
              </a:rPr>
              <a:t>in</a:t>
            </a:r>
            <a:r>
              <a:rPr sz="2200" b="1" spc="-35" dirty="0">
                <a:latin typeface="Carlito"/>
                <a:cs typeface="Carlito"/>
              </a:rPr>
              <a:t> </a:t>
            </a:r>
            <a:r>
              <a:rPr sz="2200" b="1" dirty="0">
                <a:latin typeface="Carlito"/>
                <a:cs typeface="Carlito"/>
              </a:rPr>
              <a:t>2004</a:t>
            </a:r>
            <a:r>
              <a:rPr sz="2200" b="1" spc="-45" dirty="0">
                <a:latin typeface="Carlito"/>
                <a:cs typeface="Carlito"/>
              </a:rPr>
              <a:t> </a:t>
            </a:r>
            <a:r>
              <a:rPr sz="2200" b="1" dirty="0">
                <a:latin typeface="Carlito"/>
                <a:cs typeface="Carlito"/>
              </a:rPr>
              <a:t>it</a:t>
            </a:r>
            <a:r>
              <a:rPr sz="2200" b="1" spc="-35" dirty="0">
                <a:latin typeface="Carlito"/>
                <a:cs typeface="Carlito"/>
              </a:rPr>
              <a:t> </a:t>
            </a:r>
            <a:r>
              <a:rPr sz="2200" b="1" dirty="0">
                <a:latin typeface="Carlito"/>
                <a:cs typeface="Carlito"/>
              </a:rPr>
              <a:t>was</a:t>
            </a:r>
            <a:r>
              <a:rPr sz="2200" b="1" spc="-25" dirty="0">
                <a:latin typeface="Carlito"/>
                <a:cs typeface="Carlito"/>
              </a:rPr>
              <a:t> </a:t>
            </a:r>
            <a:r>
              <a:rPr sz="2200" b="1" spc="-10" dirty="0">
                <a:latin typeface="Carlito"/>
                <a:cs typeface="Carlito"/>
              </a:rPr>
              <a:t>recommended </a:t>
            </a:r>
            <a:r>
              <a:rPr sz="2200" b="1" dirty="0">
                <a:latin typeface="Carlito"/>
                <a:cs typeface="Carlito"/>
              </a:rPr>
              <a:t>that</a:t>
            </a:r>
            <a:r>
              <a:rPr sz="2200" b="1" spc="-35" dirty="0">
                <a:latin typeface="Carlito"/>
                <a:cs typeface="Carlito"/>
              </a:rPr>
              <a:t> </a:t>
            </a:r>
            <a:r>
              <a:rPr sz="2200" b="1" dirty="0">
                <a:latin typeface="Carlito"/>
                <a:cs typeface="Carlito"/>
              </a:rPr>
              <a:t>anionic</a:t>
            </a:r>
            <a:r>
              <a:rPr sz="2200" b="1" spc="-40" dirty="0">
                <a:latin typeface="Carlito"/>
                <a:cs typeface="Carlito"/>
              </a:rPr>
              <a:t> </a:t>
            </a:r>
            <a:r>
              <a:rPr sz="2200" b="1" dirty="0">
                <a:latin typeface="Carlito"/>
                <a:cs typeface="Carlito"/>
              </a:rPr>
              <a:t>ligands</a:t>
            </a:r>
            <a:r>
              <a:rPr sz="2200" b="1" spc="-60" dirty="0">
                <a:latin typeface="Carlito"/>
                <a:cs typeface="Carlito"/>
              </a:rPr>
              <a:t> </a:t>
            </a:r>
            <a:r>
              <a:rPr sz="2200" b="1" dirty="0">
                <a:latin typeface="Carlito"/>
                <a:cs typeface="Carlito"/>
              </a:rPr>
              <a:t>will</a:t>
            </a:r>
            <a:r>
              <a:rPr sz="2200" b="1" spc="-55" dirty="0">
                <a:latin typeface="Carlito"/>
                <a:cs typeface="Carlito"/>
              </a:rPr>
              <a:t> </a:t>
            </a:r>
            <a:r>
              <a:rPr sz="2200" b="1" dirty="0">
                <a:latin typeface="Carlito"/>
                <a:cs typeface="Carlito"/>
              </a:rPr>
              <a:t>end</a:t>
            </a:r>
            <a:r>
              <a:rPr sz="2200" b="1" spc="-50" dirty="0">
                <a:latin typeface="Carlito"/>
                <a:cs typeface="Carlito"/>
              </a:rPr>
              <a:t> </a:t>
            </a:r>
            <a:r>
              <a:rPr sz="2200" b="1" dirty="0">
                <a:latin typeface="Carlito"/>
                <a:cs typeface="Carlito"/>
              </a:rPr>
              <a:t>with</a:t>
            </a:r>
            <a:r>
              <a:rPr sz="2200" b="1" spc="-35" dirty="0">
                <a:latin typeface="Carlito"/>
                <a:cs typeface="Carlito"/>
              </a:rPr>
              <a:t> </a:t>
            </a:r>
            <a:r>
              <a:rPr sz="2200" b="1" i="1" spc="-20" dirty="0">
                <a:latin typeface="Carlito"/>
                <a:cs typeface="Carlito"/>
              </a:rPr>
              <a:t>-</a:t>
            </a:r>
            <a:r>
              <a:rPr sz="2200" b="1" i="1" dirty="0">
                <a:latin typeface="Carlito"/>
                <a:cs typeface="Carlito"/>
              </a:rPr>
              <a:t>ido</a:t>
            </a:r>
            <a:r>
              <a:rPr sz="2200" b="1" i="1" spc="-35" dirty="0">
                <a:latin typeface="Carlito"/>
                <a:cs typeface="Carlito"/>
              </a:rPr>
              <a:t> </a:t>
            </a:r>
            <a:r>
              <a:rPr sz="2200" b="1" dirty="0">
                <a:latin typeface="Carlito"/>
                <a:cs typeface="Carlito"/>
              </a:rPr>
              <a:t>so</a:t>
            </a:r>
            <a:r>
              <a:rPr sz="2200" b="1" spc="-55" dirty="0">
                <a:latin typeface="Carlito"/>
                <a:cs typeface="Carlito"/>
              </a:rPr>
              <a:t> </a:t>
            </a:r>
            <a:r>
              <a:rPr sz="2200" b="1" dirty="0">
                <a:latin typeface="Carlito"/>
                <a:cs typeface="Carlito"/>
              </a:rPr>
              <a:t>that</a:t>
            </a:r>
            <a:r>
              <a:rPr sz="2200" b="1" spc="-30" dirty="0">
                <a:latin typeface="Carlito"/>
                <a:cs typeface="Carlito"/>
              </a:rPr>
              <a:t> </a:t>
            </a:r>
            <a:r>
              <a:rPr sz="2200" b="1" dirty="0">
                <a:latin typeface="Carlito"/>
                <a:cs typeface="Carlito"/>
              </a:rPr>
              <a:t>chloro</a:t>
            </a:r>
            <a:r>
              <a:rPr sz="2200" b="1" spc="-30" dirty="0">
                <a:latin typeface="Carlito"/>
                <a:cs typeface="Carlito"/>
              </a:rPr>
              <a:t> </a:t>
            </a:r>
            <a:r>
              <a:rPr sz="2200" b="1" dirty="0">
                <a:latin typeface="Carlito"/>
                <a:cs typeface="Carlito"/>
              </a:rPr>
              <a:t>would</a:t>
            </a:r>
            <a:r>
              <a:rPr sz="2200" b="1" spc="-40" dirty="0">
                <a:latin typeface="Carlito"/>
                <a:cs typeface="Carlito"/>
              </a:rPr>
              <a:t> </a:t>
            </a:r>
            <a:r>
              <a:rPr sz="2200" b="1" spc="-10" dirty="0">
                <a:latin typeface="Carlito"/>
                <a:cs typeface="Carlito"/>
              </a:rPr>
              <a:t>become </a:t>
            </a:r>
            <a:r>
              <a:rPr sz="2200" b="1" dirty="0">
                <a:latin typeface="Carlito"/>
                <a:cs typeface="Carlito"/>
              </a:rPr>
              <a:t>chlorido,</a:t>
            </a:r>
            <a:r>
              <a:rPr sz="2200" b="1" spc="-35" dirty="0">
                <a:latin typeface="Carlito"/>
                <a:cs typeface="Carlito"/>
              </a:rPr>
              <a:t> </a:t>
            </a:r>
            <a:r>
              <a:rPr sz="2200" b="1" dirty="0">
                <a:latin typeface="Carlito"/>
                <a:cs typeface="Carlito"/>
              </a:rPr>
              <a:t>etc.</a:t>
            </a:r>
            <a:r>
              <a:rPr sz="2200" b="1" spc="-35" dirty="0">
                <a:latin typeface="Carlito"/>
                <a:cs typeface="Carlito"/>
              </a:rPr>
              <a:t> </a:t>
            </a:r>
            <a:r>
              <a:rPr sz="2200" dirty="0">
                <a:latin typeface="Carlito"/>
                <a:cs typeface="Carlito"/>
              </a:rPr>
              <a:t>and</a:t>
            </a:r>
            <a:r>
              <a:rPr sz="2200" spc="-60" dirty="0">
                <a:latin typeface="Carlito"/>
                <a:cs typeface="Carlito"/>
              </a:rPr>
              <a:t> </a:t>
            </a:r>
            <a:r>
              <a:rPr sz="2200" spc="-10" dirty="0">
                <a:latin typeface="Carlito"/>
                <a:cs typeface="Carlito"/>
              </a:rPr>
              <a:t>unmodified</a:t>
            </a:r>
            <a:r>
              <a:rPr sz="2200" spc="-55" dirty="0">
                <a:latin typeface="Carlito"/>
                <a:cs typeface="Carlito"/>
              </a:rPr>
              <a:t> </a:t>
            </a:r>
            <a:r>
              <a:rPr sz="2200" dirty="0">
                <a:latin typeface="Carlito"/>
                <a:cs typeface="Carlito"/>
              </a:rPr>
              <a:t>if</a:t>
            </a:r>
            <a:r>
              <a:rPr sz="2200" spc="-50" dirty="0">
                <a:latin typeface="Carlito"/>
                <a:cs typeface="Carlito"/>
              </a:rPr>
              <a:t> </a:t>
            </a:r>
            <a:r>
              <a:rPr sz="2200" dirty="0">
                <a:latin typeface="Carlito"/>
                <a:cs typeface="Carlito"/>
              </a:rPr>
              <a:t>the</a:t>
            </a:r>
            <a:r>
              <a:rPr sz="2200" spc="-60" dirty="0">
                <a:latin typeface="Carlito"/>
                <a:cs typeface="Carlito"/>
              </a:rPr>
              <a:t> </a:t>
            </a:r>
            <a:r>
              <a:rPr sz="2200" dirty="0">
                <a:latin typeface="Carlito"/>
                <a:cs typeface="Carlito"/>
              </a:rPr>
              <a:t>ligand</a:t>
            </a:r>
            <a:r>
              <a:rPr sz="2200" spc="-70" dirty="0">
                <a:latin typeface="Carlito"/>
                <a:cs typeface="Carlito"/>
              </a:rPr>
              <a:t> </a:t>
            </a:r>
            <a:r>
              <a:rPr sz="2200" dirty="0">
                <a:latin typeface="Carlito"/>
                <a:cs typeface="Carlito"/>
              </a:rPr>
              <a:t>is</a:t>
            </a:r>
            <a:r>
              <a:rPr sz="2200" spc="-45" dirty="0">
                <a:latin typeface="Carlito"/>
                <a:cs typeface="Carlito"/>
              </a:rPr>
              <a:t> </a:t>
            </a:r>
            <a:r>
              <a:rPr sz="2200" dirty="0">
                <a:latin typeface="Carlito"/>
                <a:cs typeface="Carlito"/>
              </a:rPr>
              <a:t>neutral</a:t>
            </a:r>
            <a:r>
              <a:rPr sz="2200" spc="-55" dirty="0">
                <a:latin typeface="Carlito"/>
                <a:cs typeface="Carlito"/>
              </a:rPr>
              <a:t> </a:t>
            </a:r>
            <a:r>
              <a:rPr sz="2200" dirty="0">
                <a:latin typeface="Carlito"/>
                <a:cs typeface="Carlito"/>
              </a:rPr>
              <a:t>('methanamine'</a:t>
            </a:r>
            <a:r>
              <a:rPr sz="2200" spc="-25" dirty="0">
                <a:latin typeface="Carlito"/>
                <a:cs typeface="Carlito"/>
              </a:rPr>
              <a:t> for </a:t>
            </a:r>
            <a:r>
              <a:rPr sz="2200" spc="-10" dirty="0">
                <a:latin typeface="Carlito"/>
                <a:cs typeface="Carlito"/>
              </a:rPr>
              <a:t>MeNH</a:t>
            </a:r>
            <a:r>
              <a:rPr sz="2175" spc="-15" baseline="-21072" dirty="0">
                <a:latin typeface="Carlito"/>
                <a:cs typeface="Carlito"/>
              </a:rPr>
              <a:t>2</a:t>
            </a:r>
            <a:r>
              <a:rPr sz="2200" spc="-10" dirty="0">
                <a:latin typeface="Carlito"/>
                <a:cs typeface="Carlito"/>
              </a:rPr>
              <a:t>).</a:t>
            </a:r>
            <a:endParaRPr sz="2200">
              <a:latin typeface="Carlito"/>
              <a:cs typeface="Carlito"/>
            </a:endParaRPr>
          </a:p>
          <a:p>
            <a:pPr marL="63500" marR="1151890">
              <a:lnSpc>
                <a:spcPct val="100000"/>
              </a:lnSpc>
              <a:spcBef>
                <a:spcPts val="5"/>
              </a:spcBef>
            </a:pPr>
            <a:r>
              <a:rPr sz="2200" dirty="0">
                <a:latin typeface="Carlito"/>
                <a:cs typeface="Carlito"/>
              </a:rPr>
              <a:t>Special</a:t>
            </a:r>
            <a:r>
              <a:rPr sz="2200" spc="-65" dirty="0">
                <a:latin typeface="Carlito"/>
                <a:cs typeface="Carlito"/>
              </a:rPr>
              <a:t> </a:t>
            </a:r>
            <a:r>
              <a:rPr sz="2200" dirty="0">
                <a:latin typeface="Carlito"/>
                <a:cs typeface="Carlito"/>
              </a:rPr>
              <a:t>ligand</a:t>
            </a:r>
            <a:r>
              <a:rPr sz="2200" spc="-65" dirty="0">
                <a:latin typeface="Carlito"/>
                <a:cs typeface="Carlito"/>
              </a:rPr>
              <a:t> </a:t>
            </a:r>
            <a:r>
              <a:rPr sz="2200" dirty="0">
                <a:latin typeface="Carlito"/>
                <a:cs typeface="Carlito"/>
              </a:rPr>
              <a:t>names</a:t>
            </a:r>
            <a:r>
              <a:rPr sz="2200" spc="-60" dirty="0">
                <a:latin typeface="Carlito"/>
                <a:cs typeface="Carlito"/>
              </a:rPr>
              <a:t> </a:t>
            </a:r>
            <a:r>
              <a:rPr sz="2200" dirty="0">
                <a:latin typeface="Carlito"/>
                <a:cs typeface="Carlito"/>
              </a:rPr>
              <a:t>are</a:t>
            </a:r>
            <a:r>
              <a:rPr sz="2200" spc="-65" dirty="0">
                <a:latin typeface="Carlito"/>
                <a:cs typeface="Carlito"/>
              </a:rPr>
              <a:t> </a:t>
            </a:r>
            <a:r>
              <a:rPr sz="2200" dirty="0">
                <a:latin typeface="Carlito"/>
                <a:cs typeface="Carlito"/>
              </a:rPr>
              <a:t>'aqua'</a:t>
            </a:r>
            <a:r>
              <a:rPr sz="2200" spc="-60" dirty="0">
                <a:latin typeface="Carlito"/>
                <a:cs typeface="Carlito"/>
              </a:rPr>
              <a:t> </a:t>
            </a:r>
            <a:r>
              <a:rPr sz="2200" dirty="0">
                <a:latin typeface="Carlito"/>
                <a:cs typeface="Carlito"/>
              </a:rPr>
              <a:t>for</a:t>
            </a:r>
            <a:r>
              <a:rPr sz="2200" spc="-70" dirty="0">
                <a:latin typeface="Carlito"/>
                <a:cs typeface="Carlito"/>
              </a:rPr>
              <a:t> </a:t>
            </a:r>
            <a:r>
              <a:rPr sz="2200" spc="-35" dirty="0">
                <a:latin typeface="Carlito"/>
                <a:cs typeface="Carlito"/>
              </a:rPr>
              <a:t>water,</a:t>
            </a:r>
            <a:r>
              <a:rPr sz="2200" spc="-45" dirty="0">
                <a:latin typeface="Carlito"/>
                <a:cs typeface="Carlito"/>
              </a:rPr>
              <a:t> </a:t>
            </a:r>
            <a:r>
              <a:rPr sz="2200" dirty="0">
                <a:latin typeface="Carlito"/>
                <a:cs typeface="Carlito"/>
              </a:rPr>
              <a:t>'ammine'</a:t>
            </a:r>
            <a:r>
              <a:rPr sz="2200" spc="-50" dirty="0">
                <a:latin typeface="Carlito"/>
                <a:cs typeface="Carlito"/>
              </a:rPr>
              <a:t> </a:t>
            </a:r>
            <a:r>
              <a:rPr sz="2200" dirty="0">
                <a:latin typeface="Carlito"/>
                <a:cs typeface="Carlito"/>
              </a:rPr>
              <a:t>for</a:t>
            </a:r>
            <a:r>
              <a:rPr sz="2200" spc="-70" dirty="0">
                <a:latin typeface="Carlito"/>
                <a:cs typeface="Carlito"/>
              </a:rPr>
              <a:t> </a:t>
            </a:r>
            <a:r>
              <a:rPr sz="2200" spc="-10" dirty="0">
                <a:latin typeface="Carlito"/>
                <a:cs typeface="Carlito"/>
              </a:rPr>
              <a:t>ammonia, </a:t>
            </a:r>
            <a:r>
              <a:rPr sz="2200" dirty="0">
                <a:latin typeface="Carlito"/>
                <a:cs typeface="Carlito"/>
              </a:rPr>
              <a:t>'carbonyl'</a:t>
            </a:r>
            <a:r>
              <a:rPr sz="2200" spc="-80" dirty="0">
                <a:latin typeface="Carlito"/>
                <a:cs typeface="Carlito"/>
              </a:rPr>
              <a:t> </a:t>
            </a:r>
            <a:r>
              <a:rPr sz="2200" dirty="0">
                <a:latin typeface="Carlito"/>
                <a:cs typeface="Carlito"/>
              </a:rPr>
              <a:t>for</a:t>
            </a:r>
            <a:r>
              <a:rPr sz="2200" spc="-80" dirty="0">
                <a:latin typeface="Carlito"/>
                <a:cs typeface="Carlito"/>
              </a:rPr>
              <a:t> </a:t>
            </a:r>
            <a:r>
              <a:rPr sz="2200" dirty="0">
                <a:latin typeface="Carlito"/>
                <a:cs typeface="Carlito"/>
              </a:rPr>
              <a:t>CO,</a:t>
            </a:r>
            <a:r>
              <a:rPr sz="2200" spc="-60" dirty="0">
                <a:latin typeface="Carlito"/>
                <a:cs typeface="Carlito"/>
              </a:rPr>
              <a:t> </a:t>
            </a:r>
            <a:r>
              <a:rPr sz="2200" spc="-10" dirty="0">
                <a:latin typeface="Carlito"/>
                <a:cs typeface="Carlito"/>
              </a:rPr>
              <a:t>'nitrosyl'</a:t>
            </a:r>
            <a:r>
              <a:rPr sz="2200" spc="-85" dirty="0">
                <a:latin typeface="Carlito"/>
                <a:cs typeface="Carlito"/>
              </a:rPr>
              <a:t> </a:t>
            </a:r>
            <a:r>
              <a:rPr sz="2200" dirty="0">
                <a:latin typeface="Carlito"/>
                <a:cs typeface="Carlito"/>
              </a:rPr>
              <a:t>for</a:t>
            </a:r>
            <a:r>
              <a:rPr sz="2200" spc="-70" dirty="0">
                <a:latin typeface="Carlito"/>
                <a:cs typeface="Carlito"/>
              </a:rPr>
              <a:t> </a:t>
            </a:r>
            <a:r>
              <a:rPr sz="2200" spc="-25" dirty="0">
                <a:latin typeface="Carlito"/>
                <a:cs typeface="Carlito"/>
              </a:rPr>
              <a:t>NO.</a:t>
            </a:r>
            <a:endParaRPr sz="2200">
              <a:latin typeface="Carlito"/>
              <a:cs typeface="Carlito"/>
            </a:endParaRPr>
          </a:p>
          <a:p>
            <a:pPr marL="901700">
              <a:lnSpc>
                <a:spcPct val="100000"/>
              </a:lnSpc>
              <a:spcBef>
                <a:spcPts val="35"/>
              </a:spcBef>
              <a:tabLst>
                <a:tab pos="2790190" algn="l"/>
              </a:tabLst>
            </a:pPr>
            <a:r>
              <a:rPr sz="2800" spc="-10" dirty="0">
                <a:solidFill>
                  <a:srgbClr val="6F2F9F"/>
                </a:solidFill>
                <a:latin typeface="Times New Roman"/>
                <a:cs typeface="Times New Roman"/>
              </a:rPr>
              <a:t>[Fe(CO)</a:t>
            </a:r>
            <a:r>
              <a:rPr sz="2775" spc="-15" baseline="-21021" dirty="0">
                <a:solidFill>
                  <a:srgbClr val="6F2F9F"/>
                </a:solidFill>
                <a:latin typeface="Times New Roman"/>
                <a:cs typeface="Times New Roman"/>
              </a:rPr>
              <a:t>5</a:t>
            </a:r>
            <a:r>
              <a:rPr sz="2800" spc="-10" dirty="0">
                <a:solidFill>
                  <a:srgbClr val="6F2F9F"/>
                </a:solidFill>
                <a:latin typeface="Times New Roman"/>
                <a:cs typeface="Times New Roman"/>
              </a:rPr>
              <a:t>]</a:t>
            </a:r>
            <a:r>
              <a:rPr sz="2800" dirty="0">
                <a:solidFill>
                  <a:srgbClr val="6F2F9F"/>
                </a:solidFill>
                <a:latin typeface="Times New Roman"/>
                <a:cs typeface="Times New Roman"/>
              </a:rPr>
              <a:t>	Pentacarbonyl</a:t>
            </a:r>
            <a:r>
              <a:rPr sz="2800" spc="-125" dirty="0">
                <a:solidFill>
                  <a:srgbClr val="6F2F9F"/>
                </a:solidFill>
                <a:latin typeface="Times New Roman"/>
                <a:cs typeface="Times New Roman"/>
              </a:rPr>
              <a:t> </a:t>
            </a:r>
            <a:r>
              <a:rPr sz="2800" spc="-10" dirty="0">
                <a:solidFill>
                  <a:srgbClr val="6F2F9F"/>
                </a:solidFill>
                <a:latin typeface="Times New Roman"/>
                <a:cs typeface="Times New Roman"/>
              </a:rPr>
              <a:t>iron(0)</a:t>
            </a:r>
            <a:endParaRPr sz="2800">
              <a:latin typeface="Times New Roman"/>
              <a:cs typeface="Times New Roman"/>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1140" y="566673"/>
            <a:ext cx="8709025" cy="1433195"/>
          </a:xfrm>
          <a:prstGeom prst="rect">
            <a:avLst/>
          </a:prstGeom>
        </p:spPr>
        <p:txBody>
          <a:bodyPr vert="horz" wrap="square" lIns="0" tIns="76835" rIns="0" bIns="0" rtlCol="0">
            <a:spAutoFit/>
          </a:bodyPr>
          <a:lstStyle/>
          <a:p>
            <a:pPr marL="12700" marR="5080">
              <a:lnSpc>
                <a:spcPts val="2110"/>
              </a:lnSpc>
              <a:spcBef>
                <a:spcPts val="605"/>
              </a:spcBef>
            </a:pPr>
            <a:r>
              <a:rPr sz="2200" spc="-10" dirty="0">
                <a:latin typeface="Times New Roman"/>
                <a:cs typeface="Times New Roman"/>
              </a:rPr>
              <a:t>4.</a:t>
            </a:r>
            <a:r>
              <a:rPr sz="2200" spc="-130" dirty="0">
                <a:latin typeface="Times New Roman"/>
                <a:cs typeface="Times New Roman"/>
              </a:rPr>
              <a:t> </a:t>
            </a:r>
            <a:r>
              <a:rPr sz="2200" spc="-20" dirty="0">
                <a:latin typeface="Times New Roman"/>
                <a:cs typeface="Times New Roman"/>
              </a:rPr>
              <a:t>A</a:t>
            </a:r>
            <a:r>
              <a:rPr sz="2200" spc="-125" dirty="0">
                <a:latin typeface="Times New Roman"/>
                <a:cs typeface="Times New Roman"/>
              </a:rPr>
              <a:t> </a:t>
            </a:r>
            <a:r>
              <a:rPr sz="2200" dirty="0">
                <a:latin typeface="Times New Roman"/>
                <a:cs typeface="Times New Roman"/>
              </a:rPr>
              <a:t>Greek</a:t>
            </a:r>
            <a:r>
              <a:rPr sz="2200" spc="-90" dirty="0">
                <a:latin typeface="Times New Roman"/>
                <a:cs typeface="Times New Roman"/>
              </a:rPr>
              <a:t> </a:t>
            </a:r>
            <a:r>
              <a:rPr sz="2200" dirty="0">
                <a:latin typeface="Times New Roman"/>
                <a:cs typeface="Times New Roman"/>
              </a:rPr>
              <a:t>prefix</a:t>
            </a:r>
            <a:r>
              <a:rPr sz="2200" spc="-35" dirty="0">
                <a:latin typeface="Times New Roman"/>
                <a:cs typeface="Times New Roman"/>
              </a:rPr>
              <a:t> </a:t>
            </a:r>
            <a:r>
              <a:rPr sz="2200" dirty="0">
                <a:latin typeface="Times New Roman"/>
                <a:cs typeface="Times New Roman"/>
              </a:rPr>
              <a:t>(mono,</a:t>
            </a:r>
            <a:r>
              <a:rPr sz="2200" spc="-25" dirty="0">
                <a:latin typeface="Times New Roman"/>
                <a:cs typeface="Times New Roman"/>
              </a:rPr>
              <a:t> </a:t>
            </a:r>
            <a:r>
              <a:rPr sz="2200" dirty="0">
                <a:latin typeface="Times New Roman"/>
                <a:cs typeface="Times New Roman"/>
              </a:rPr>
              <a:t>di,</a:t>
            </a:r>
            <a:r>
              <a:rPr sz="2200" spc="-45" dirty="0">
                <a:latin typeface="Times New Roman"/>
                <a:cs typeface="Times New Roman"/>
              </a:rPr>
              <a:t> </a:t>
            </a:r>
            <a:r>
              <a:rPr sz="2200" dirty="0">
                <a:latin typeface="Times New Roman"/>
                <a:cs typeface="Times New Roman"/>
              </a:rPr>
              <a:t>tri,</a:t>
            </a:r>
            <a:r>
              <a:rPr sz="2200" spc="-35" dirty="0">
                <a:latin typeface="Times New Roman"/>
                <a:cs typeface="Times New Roman"/>
              </a:rPr>
              <a:t> </a:t>
            </a:r>
            <a:r>
              <a:rPr sz="2200" dirty="0">
                <a:latin typeface="Times New Roman"/>
                <a:cs typeface="Times New Roman"/>
              </a:rPr>
              <a:t>tetra,</a:t>
            </a:r>
            <a:r>
              <a:rPr sz="2200" spc="-40" dirty="0">
                <a:latin typeface="Times New Roman"/>
                <a:cs typeface="Times New Roman"/>
              </a:rPr>
              <a:t> </a:t>
            </a:r>
            <a:r>
              <a:rPr sz="2200" dirty="0">
                <a:latin typeface="Times New Roman"/>
                <a:cs typeface="Times New Roman"/>
              </a:rPr>
              <a:t>penta,</a:t>
            </a:r>
            <a:r>
              <a:rPr sz="2200" spc="-40" dirty="0">
                <a:latin typeface="Times New Roman"/>
                <a:cs typeface="Times New Roman"/>
              </a:rPr>
              <a:t> </a:t>
            </a:r>
            <a:r>
              <a:rPr sz="2200" dirty="0">
                <a:latin typeface="Times New Roman"/>
                <a:cs typeface="Times New Roman"/>
              </a:rPr>
              <a:t>hexa,</a:t>
            </a:r>
            <a:r>
              <a:rPr sz="2200" spc="-45" dirty="0">
                <a:latin typeface="Times New Roman"/>
                <a:cs typeface="Times New Roman"/>
              </a:rPr>
              <a:t> </a:t>
            </a:r>
            <a:r>
              <a:rPr sz="2200" dirty="0">
                <a:latin typeface="Times New Roman"/>
                <a:cs typeface="Times New Roman"/>
              </a:rPr>
              <a:t>etc.)</a:t>
            </a:r>
            <a:r>
              <a:rPr sz="2200" spc="-45" dirty="0">
                <a:latin typeface="Times New Roman"/>
                <a:cs typeface="Times New Roman"/>
              </a:rPr>
              <a:t> </a:t>
            </a:r>
            <a:r>
              <a:rPr sz="2200" dirty="0">
                <a:latin typeface="Times New Roman"/>
                <a:cs typeface="Times New Roman"/>
              </a:rPr>
              <a:t>indicates</a:t>
            </a:r>
            <a:r>
              <a:rPr sz="2200" spc="-45" dirty="0">
                <a:latin typeface="Times New Roman"/>
                <a:cs typeface="Times New Roman"/>
              </a:rPr>
              <a:t> </a:t>
            </a:r>
            <a:r>
              <a:rPr sz="2200" dirty="0">
                <a:latin typeface="Times New Roman"/>
                <a:cs typeface="Times New Roman"/>
              </a:rPr>
              <a:t>the</a:t>
            </a:r>
            <a:r>
              <a:rPr sz="2200" spc="-45" dirty="0">
                <a:latin typeface="Times New Roman"/>
                <a:cs typeface="Times New Roman"/>
              </a:rPr>
              <a:t> </a:t>
            </a:r>
            <a:r>
              <a:rPr sz="2200" spc="-10" dirty="0">
                <a:latin typeface="Times New Roman"/>
                <a:cs typeface="Times New Roman"/>
              </a:rPr>
              <a:t>number </a:t>
            </a:r>
            <a:r>
              <a:rPr sz="2200" dirty="0">
                <a:latin typeface="Times New Roman"/>
                <a:cs typeface="Times New Roman"/>
              </a:rPr>
              <a:t>of</a:t>
            </a:r>
            <a:r>
              <a:rPr sz="2200" spc="-40" dirty="0">
                <a:latin typeface="Times New Roman"/>
                <a:cs typeface="Times New Roman"/>
              </a:rPr>
              <a:t> </a:t>
            </a:r>
            <a:r>
              <a:rPr sz="2200" dirty="0">
                <a:latin typeface="Times New Roman"/>
                <a:cs typeface="Times New Roman"/>
              </a:rPr>
              <a:t>each</a:t>
            </a:r>
            <a:r>
              <a:rPr sz="2200" spc="-40" dirty="0">
                <a:latin typeface="Times New Roman"/>
                <a:cs typeface="Times New Roman"/>
              </a:rPr>
              <a:t> </a:t>
            </a:r>
            <a:r>
              <a:rPr sz="2200" dirty="0">
                <a:latin typeface="Times New Roman"/>
                <a:cs typeface="Times New Roman"/>
              </a:rPr>
              <a:t>ligand</a:t>
            </a:r>
            <a:r>
              <a:rPr sz="2200" spc="-45" dirty="0">
                <a:latin typeface="Times New Roman"/>
                <a:cs typeface="Times New Roman"/>
              </a:rPr>
              <a:t> </a:t>
            </a:r>
            <a:r>
              <a:rPr sz="2200" dirty="0">
                <a:latin typeface="Times New Roman"/>
                <a:cs typeface="Times New Roman"/>
              </a:rPr>
              <a:t>(mono</a:t>
            </a:r>
            <a:r>
              <a:rPr sz="2200" spc="-25" dirty="0">
                <a:latin typeface="Times New Roman"/>
                <a:cs typeface="Times New Roman"/>
              </a:rPr>
              <a:t> </a:t>
            </a:r>
            <a:r>
              <a:rPr sz="2200" dirty="0">
                <a:latin typeface="Times New Roman"/>
                <a:cs typeface="Times New Roman"/>
              </a:rPr>
              <a:t>is</a:t>
            </a:r>
            <a:r>
              <a:rPr sz="2200" spc="-40" dirty="0">
                <a:latin typeface="Times New Roman"/>
                <a:cs typeface="Times New Roman"/>
              </a:rPr>
              <a:t> </a:t>
            </a:r>
            <a:r>
              <a:rPr sz="2200" dirty="0">
                <a:latin typeface="Times New Roman"/>
                <a:cs typeface="Times New Roman"/>
              </a:rPr>
              <a:t>usually</a:t>
            </a:r>
            <a:r>
              <a:rPr sz="2200" spc="-45" dirty="0">
                <a:latin typeface="Times New Roman"/>
                <a:cs typeface="Times New Roman"/>
              </a:rPr>
              <a:t> </a:t>
            </a:r>
            <a:r>
              <a:rPr sz="2200" dirty="0">
                <a:latin typeface="Times New Roman"/>
                <a:cs typeface="Times New Roman"/>
              </a:rPr>
              <a:t>omitted</a:t>
            </a:r>
            <a:r>
              <a:rPr sz="2200" spc="-20" dirty="0">
                <a:latin typeface="Times New Roman"/>
                <a:cs typeface="Times New Roman"/>
              </a:rPr>
              <a:t> </a:t>
            </a:r>
            <a:r>
              <a:rPr sz="2200" dirty="0">
                <a:latin typeface="Times New Roman"/>
                <a:cs typeface="Times New Roman"/>
              </a:rPr>
              <a:t>for</a:t>
            </a:r>
            <a:r>
              <a:rPr sz="2200" spc="-30" dirty="0">
                <a:latin typeface="Times New Roman"/>
                <a:cs typeface="Times New Roman"/>
              </a:rPr>
              <a:t> </a:t>
            </a:r>
            <a:r>
              <a:rPr sz="2200" dirty="0">
                <a:latin typeface="Times New Roman"/>
                <a:cs typeface="Times New Roman"/>
              </a:rPr>
              <a:t>a</a:t>
            </a:r>
            <a:r>
              <a:rPr sz="2200" spc="-40" dirty="0">
                <a:latin typeface="Times New Roman"/>
                <a:cs typeface="Times New Roman"/>
              </a:rPr>
              <a:t> </a:t>
            </a:r>
            <a:r>
              <a:rPr sz="2200" dirty="0">
                <a:latin typeface="Times New Roman"/>
                <a:cs typeface="Times New Roman"/>
              </a:rPr>
              <a:t>single</a:t>
            </a:r>
            <a:r>
              <a:rPr sz="2200" spc="-55" dirty="0">
                <a:latin typeface="Times New Roman"/>
                <a:cs typeface="Times New Roman"/>
              </a:rPr>
              <a:t> </a:t>
            </a:r>
            <a:r>
              <a:rPr sz="2200" dirty="0">
                <a:latin typeface="Times New Roman"/>
                <a:cs typeface="Times New Roman"/>
              </a:rPr>
              <a:t>ligand</a:t>
            </a:r>
            <a:r>
              <a:rPr sz="2200" spc="-40" dirty="0">
                <a:latin typeface="Times New Roman"/>
                <a:cs typeface="Times New Roman"/>
              </a:rPr>
              <a:t> </a:t>
            </a:r>
            <a:r>
              <a:rPr sz="2200" dirty="0">
                <a:latin typeface="Times New Roman"/>
                <a:cs typeface="Times New Roman"/>
              </a:rPr>
              <a:t>of</a:t>
            </a:r>
            <a:r>
              <a:rPr sz="2200" spc="-40" dirty="0">
                <a:latin typeface="Times New Roman"/>
                <a:cs typeface="Times New Roman"/>
              </a:rPr>
              <a:t> </a:t>
            </a:r>
            <a:r>
              <a:rPr sz="2200" dirty="0">
                <a:latin typeface="Times New Roman"/>
                <a:cs typeface="Times New Roman"/>
              </a:rPr>
              <a:t>a</a:t>
            </a:r>
            <a:r>
              <a:rPr sz="2200" spc="-40" dirty="0">
                <a:latin typeface="Times New Roman"/>
                <a:cs typeface="Times New Roman"/>
              </a:rPr>
              <a:t> </a:t>
            </a:r>
            <a:r>
              <a:rPr sz="2200" dirty="0">
                <a:latin typeface="Times New Roman"/>
                <a:cs typeface="Times New Roman"/>
              </a:rPr>
              <a:t>given</a:t>
            </a:r>
            <a:r>
              <a:rPr sz="2200" spc="-45" dirty="0">
                <a:latin typeface="Times New Roman"/>
                <a:cs typeface="Times New Roman"/>
              </a:rPr>
              <a:t> </a:t>
            </a:r>
            <a:r>
              <a:rPr sz="2200" dirty="0">
                <a:latin typeface="Times New Roman"/>
                <a:cs typeface="Times New Roman"/>
              </a:rPr>
              <a:t>type).</a:t>
            </a:r>
            <a:r>
              <a:rPr sz="2200" spc="-55" dirty="0">
                <a:latin typeface="Times New Roman"/>
                <a:cs typeface="Times New Roman"/>
              </a:rPr>
              <a:t> </a:t>
            </a:r>
            <a:r>
              <a:rPr sz="2200" spc="-25" dirty="0">
                <a:latin typeface="Times New Roman"/>
                <a:cs typeface="Times New Roman"/>
              </a:rPr>
              <a:t>If </a:t>
            </a:r>
            <a:r>
              <a:rPr sz="2200" dirty="0">
                <a:latin typeface="Times New Roman"/>
                <a:cs typeface="Times New Roman"/>
              </a:rPr>
              <a:t>the</a:t>
            </a:r>
            <a:r>
              <a:rPr sz="2200" spc="-50" dirty="0">
                <a:latin typeface="Times New Roman"/>
                <a:cs typeface="Times New Roman"/>
              </a:rPr>
              <a:t> </a:t>
            </a:r>
            <a:r>
              <a:rPr sz="2200" dirty="0">
                <a:latin typeface="Times New Roman"/>
                <a:cs typeface="Times New Roman"/>
              </a:rPr>
              <a:t>name</a:t>
            </a:r>
            <a:r>
              <a:rPr sz="2200" spc="-35" dirty="0">
                <a:latin typeface="Times New Roman"/>
                <a:cs typeface="Times New Roman"/>
              </a:rPr>
              <a:t> </a:t>
            </a:r>
            <a:r>
              <a:rPr sz="2200" dirty="0">
                <a:latin typeface="Times New Roman"/>
                <a:cs typeface="Times New Roman"/>
              </a:rPr>
              <a:t>of</a:t>
            </a:r>
            <a:r>
              <a:rPr sz="2200" spc="-40" dirty="0">
                <a:latin typeface="Times New Roman"/>
                <a:cs typeface="Times New Roman"/>
              </a:rPr>
              <a:t> </a:t>
            </a:r>
            <a:r>
              <a:rPr sz="2200" dirty="0">
                <a:latin typeface="Times New Roman"/>
                <a:cs typeface="Times New Roman"/>
              </a:rPr>
              <a:t>the</a:t>
            </a:r>
            <a:r>
              <a:rPr sz="2200" spc="-45" dirty="0">
                <a:latin typeface="Times New Roman"/>
                <a:cs typeface="Times New Roman"/>
              </a:rPr>
              <a:t> </a:t>
            </a:r>
            <a:r>
              <a:rPr sz="2200" dirty="0">
                <a:latin typeface="Times New Roman"/>
                <a:cs typeface="Times New Roman"/>
              </a:rPr>
              <a:t>ligand</a:t>
            </a:r>
            <a:r>
              <a:rPr sz="2200" spc="-45" dirty="0">
                <a:latin typeface="Times New Roman"/>
                <a:cs typeface="Times New Roman"/>
              </a:rPr>
              <a:t> </a:t>
            </a:r>
            <a:r>
              <a:rPr sz="2200" dirty="0">
                <a:latin typeface="Times New Roman"/>
                <a:cs typeface="Times New Roman"/>
              </a:rPr>
              <a:t>itself</a:t>
            </a:r>
            <a:r>
              <a:rPr sz="2200" spc="-35" dirty="0">
                <a:latin typeface="Times New Roman"/>
                <a:cs typeface="Times New Roman"/>
              </a:rPr>
              <a:t> </a:t>
            </a:r>
            <a:r>
              <a:rPr sz="2200" dirty="0">
                <a:latin typeface="Times New Roman"/>
                <a:cs typeface="Times New Roman"/>
              </a:rPr>
              <a:t>contains</a:t>
            </a:r>
            <a:r>
              <a:rPr sz="2200" spc="-45" dirty="0">
                <a:latin typeface="Times New Roman"/>
                <a:cs typeface="Times New Roman"/>
              </a:rPr>
              <a:t> </a:t>
            </a:r>
            <a:r>
              <a:rPr sz="2200" dirty="0">
                <a:latin typeface="Times New Roman"/>
                <a:cs typeface="Times New Roman"/>
              </a:rPr>
              <a:t>the</a:t>
            </a:r>
            <a:r>
              <a:rPr sz="2200" spc="-45" dirty="0">
                <a:latin typeface="Times New Roman"/>
                <a:cs typeface="Times New Roman"/>
              </a:rPr>
              <a:t> </a:t>
            </a:r>
            <a:r>
              <a:rPr sz="2200" dirty="0">
                <a:latin typeface="Times New Roman"/>
                <a:cs typeface="Times New Roman"/>
              </a:rPr>
              <a:t>terms</a:t>
            </a:r>
            <a:r>
              <a:rPr sz="2200" spc="-20" dirty="0">
                <a:latin typeface="Times New Roman"/>
                <a:cs typeface="Times New Roman"/>
              </a:rPr>
              <a:t> </a:t>
            </a:r>
            <a:r>
              <a:rPr sz="2200" dirty="0">
                <a:latin typeface="Times New Roman"/>
                <a:cs typeface="Times New Roman"/>
              </a:rPr>
              <a:t>mono,</a:t>
            </a:r>
            <a:r>
              <a:rPr sz="2200" spc="-40" dirty="0">
                <a:latin typeface="Times New Roman"/>
                <a:cs typeface="Times New Roman"/>
              </a:rPr>
              <a:t> </a:t>
            </a:r>
            <a:r>
              <a:rPr sz="2200" dirty="0">
                <a:latin typeface="Times New Roman"/>
                <a:cs typeface="Times New Roman"/>
              </a:rPr>
              <a:t>di,</a:t>
            </a:r>
            <a:r>
              <a:rPr sz="2200" spc="-40" dirty="0">
                <a:latin typeface="Times New Roman"/>
                <a:cs typeface="Times New Roman"/>
              </a:rPr>
              <a:t> </a:t>
            </a:r>
            <a:r>
              <a:rPr sz="2200" dirty="0">
                <a:latin typeface="Times New Roman"/>
                <a:cs typeface="Times New Roman"/>
              </a:rPr>
              <a:t>tri,</a:t>
            </a:r>
            <a:r>
              <a:rPr sz="2200" spc="-40" dirty="0">
                <a:latin typeface="Times New Roman"/>
                <a:cs typeface="Times New Roman"/>
              </a:rPr>
              <a:t> </a:t>
            </a:r>
            <a:r>
              <a:rPr sz="2200" spc="-25" dirty="0">
                <a:latin typeface="Times New Roman"/>
                <a:cs typeface="Times New Roman"/>
              </a:rPr>
              <a:t>eg </a:t>
            </a:r>
            <a:r>
              <a:rPr sz="2200" spc="-10" dirty="0">
                <a:latin typeface="Times New Roman"/>
                <a:cs typeface="Times New Roman"/>
              </a:rPr>
              <a:t>triphenylphosphine,</a:t>
            </a:r>
            <a:r>
              <a:rPr sz="2200" spc="-65" dirty="0">
                <a:latin typeface="Times New Roman"/>
                <a:cs typeface="Times New Roman"/>
              </a:rPr>
              <a:t> </a:t>
            </a:r>
            <a:r>
              <a:rPr sz="2200" dirty="0">
                <a:latin typeface="Times New Roman"/>
                <a:cs typeface="Times New Roman"/>
              </a:rPr>
              <a:t>then</a:t>
            </a:r>
            <a:r>
              <a:rPr sz="2200" spc="-30" dirty="0">
                <a:latin typeface="Times New Roman"/>
                <a:cs typeface="Times New Roman"/>
              </a:rPr>
              <a:t> </a:t>
            </a:r>
            <a:r>
              <a:rPr sz="2200" dirty="0">
                <a:latin typeface="Times New Roman"/>
                <a:cs typeface="Times New Roman"/>
              </a:rPr>
              <a:t>the</a:t>
            </a:r>
            <a:r>
              <a:rPr sz="2200" spc="-35" dirty="0">
                <a:latin typeface="Times New Roman"/>
                <a:cs typeface="Times New Roman"/>
              </a:rPr>
              <a:t> </a:t>
            </a:r>
            <a:r>
              <a:rPr sz="2200" dirty="0">
                <a:latin typeface="Times New Roman"/>
                <a:cs typeface="Times New Roman"/>
              </a:rPr>
              <a:t>ligand</a:t>
            </a:r>
            <a:r>
              <a:rPr sz="2200" spc="-35" dirty="0">
                <a:latin typeface="Times New Roman"/>
                <a:cs typeface="Times New Roman"/>
              </a:rPr>
              <a:t> </a:t>
            </a:r>
            <a:r>
              <a:rPr sz="2200" dirty="0">
                <a:latin typeface="Times New Roman"/>
                <a:cs typeface="Times New Roman"/>
              </a:rPr>
              <a:t>name</a:t>
            </a:r>
            <a:r>
              <a:rPr sz="2200" spc="-20" dirty="0">
                <a:latin typeface="Times New Roman"/>
                <a:cs typeface="Times New Roman"/>
              </a:rPr>
              <a:t> </a:t>
            </a:r>
            <a:r>
              <a:rPr sz="2200" dirty="0">
                <a:latin typeface="Times New Roman"/>
                <a:cs typeface="Times New Roman"/>
              </a:rPr>
              <a:t>is</a:t>
            </a:r>
            <a:r>
              <a:rPr sz="2200" spc="-35" dirty="0">
                <a:latin typeface="Times New Roman"/>
                <a:cs typeface="Times New Roman"/>
              </a:rPr>
              <a:t> </a:t>
            </a:r>
            <a:r>
              <a:rPr sz="2200" dirty="0">
                <a:latin typeface="Times New Roman"/>
                <a:cs typeface="Times New Roman"/>
              </a:rPr>
              <a:t>enclosed</a:t>
            </a:r>
            <a:r>
              <a:rPr sz="2200" spc="-35" dirty="0">
                <a:latin typeface="Times New Roman"/>
                <a:cs typeface="Times New Roman"/>
              </a:rPr>
              <a:t> </a:t>
            </a:r>
            <a:r>
              <a:rPr sz="2200" dirty="0">
                <a:latin typeface="Times New Roman"/>
                <a:cs typeface="Times New Roman"/>
              </a:rPr>
              <a:t>in</a:t>
            </a:r>
            <a:r>
              <a:rPr sz="2200" spc="-30" dirty="0">
                <a:latin typeface="Times New Roman"/>
                <a:cs typeface="Times New Roman"/>
              </a:rPr>
              <a:t> </a:t>
            </a:r>
            <a:r>
              <a:rPr sz="2200" dirty="0">
                <a:latin typeface="Times New Roman"/>
                <a:cs typeface="Times New Roman"/>
              </a:rPr>
              <a:t>parentheses</a:t>
            </a:r>
            <a:r>
              <a:rPr sz="2200" spc="-35" dirty="0">
                <a:latin typeface="Times New Roman"/>
                <a:cs typeface="Times New Roman"/>
              </a:rPr>
              <a:t> </a:t>
            </a:r>
            <a:r>
              <a:rPr sz="2200" dirty="0">
                <a:latin typeface="Times New Roman"/>
                <a:cs typeface="Times New Roman"/>
              </a:rPr>
              <a:t>and</a:t>
            </a:r>
            <a:r>
              <a:rPr sz="2200" spc="-20" dirty="0">
                <a:latin typeface="Times New Roman"/>
                <a:cs typeface="Times New Roman"/>
              </a:rPr>
              <a:t> </a:t>
            </a:r>
            <a:r>
              <a:rPr sz="2200" spc="-25" dirty="0">
                <a:latin typeface="Times New Roman"/>
                <a:cs typeface="Times New Roman"/>
              </a:rPr>
              <a:t>its </a:t>
            </a:r>
            <a:r>
              <a:rPr sz="2200" dirty="0">
                <a:latin typeface="Times New Roman"/>
                <a:cs typeface="Times New Roman"/>
              </a:rPr>
              <a:t>number</a:t>
            </a:r>
            <a:r>
              <a:rPr sz="2200" spc="-35" dirty="0">
                <a:latin typeface="Times New Roman"/>
                <a:cs typeface="Times New Roman"/>
              </a:rPr>
              <a:t> </a:t>
            </a:r>
            <a:r>
              <a:rPr sz="2200" dirty="0">
                <a:latin typeface="Times New Roman"/>
                <a:cs typeface="Times New Roman"/>
              </a:rPr>
              <a:t>is</a:t>
            </a:r>
            <a:r>
              <a:rPr sz="2200" spc="-50" dirty="0">
                <a:latin typeface="Times New Roman"/>
                <a:cs typeface="Times New Roman"/>
              </a:rPr>
              <a:t> </a:t>
            </a:r>
            <a:r>
              <a:rPr sz="2200" dirty="0">
                <a:latin typeface="Times New Roman"/>
                <a:cs typeface="Times New Roman"/>
              </a:rPr>
              <a:t>given</a:t>
            </a:r>
            <a:r>
              <a:rPr sz="2200" spc="-45" dirty="0">
                <a:latin typeface="Times New Roman"/>
                <a:cs typeface="Times New Roman"/>
              </a:rPr>
              <a:t> </a:t>
            </a:r>
            <a:r>
              <a:rPr sz="2200" dirty="0">
                <a:latin typeface="Times New Roman"/>
                <a:cs typeface="Times New Roman"/>
              </a:rPr>
              <a:t>with</a:t>
            </a:r>
            <a:r>
              <a:rPr sz="2200" spc="-45" dirty="0">
                <a:latin typeface="Times New Roman"/>
                <a:cs typeface="Times New Roman"/>
              </a:rPr>
              <a:t> </a:t>
            </a:r>
            <a:r>
              <a:rPr sz="2200" dirty="0">
                <a:latin typeface="Times New Roman"/>
                <a:cs typeface="Times New Roman"/>
              </a:rPr>
              <a:t>the</a:t>
            </a:r>
            <a:r>
              <a:rPr sz="2200" spc="-45" dirty="0">
                <a:latin typeface="Times New Roman"/>
                <a:cs typeface="Times New Roman"/>
              </a:rPr>
              <a:t> </a:t>
            </a:r>
            <a:r>
              <a:rPr sz="2200" dirty="0">
                <a:latin typeface="Times New Roman"/>
                <a:cs typeface="Times New Roman"/>
              </a:rPr>
              <a:t>alternate</a:t>
            </a:r>
            <a:r>
              <a:rPr sz="2200" spc="-40" dirty="0">
                <a:latin typeface="Times New Roman"/>
                <a:cs typeface="Times New Roman"/>
              </a:rPr>
              <a:t> </a:t>
            </a:r>
            <a:r>
              <a:rPr sz="2200" dirty="0">
                <a:latin typeface="Times New Roman"/>
                <a:cs typeface="Times New Roman"/>
              </a:rPr>
              <a:t>prefixes</a:t>
            </a:r>
            <a:r>
              <a:rPr sz="2200" spc="-45" dirty="0">
                <a:latin typeface="Times New Roman"/>
                <a:cs typeface="Times New Roman"/>
              </a:rPr>
              <a:t> </a:t>
            </a:r>
            <a:r>
              <a:rPr sz="2200" dirty="0">
                <a:latin typeface="Times New Roman"/>
                <a:cs typeface="Times New Roman"/>
              </a:rPr>
              <a:t>bis,</a:t>
            </a:r>
            <a:r>
              <a:rPr sz="2200" spc="-50" dirty="0">
                <a:latin typeface="Times New Roman"/>
                <a:cs typeface="Times New Roman"/>
              </a:rPr>
              <a:t> </a:t>
            </a:r>
            <a:r>
              <a:rPr sz="2200" dirty="0">
                <a:latin typeface="Times New Roman"/>
                <a:cs typeface="Times New Roman"/>
              </a:rPr>
              <a:t>tris,</a:t>
            </a:r>
            <a:r>
              <a:rPr sz="2200" spc="-50" dirty="0">
                <a:latin typeface="Times New Roman"/>
                <a:cs typeface="Times New Roman"/>
              </a:rPr>
              <a:t> </a:t>
            </a:r>
            <a:r>
              <a:rPr sz="2200" dirty="0">
                <a:latin typeface="Times New Roman"/>
                <a:cs typeface="Times New Roman"/>
              </a:rPr>
              <a:t>tetrakis</a:t>
            </a:r>
            <a:r>
              <a:rPr sz="2200" spc="-50" dirty="0">
                <a:latin typeface="Times New Roman"/>
                <a:cs typeface="Times New Roman"/>
              </a:rPr>
              <a:t> </a:t>
            </a:r>
            <a:r>
              <a:rPr sz="2200" spc="-10" dirty="0">
                <a:latin typeface="Times New Roman"/>
                <a:cs typeface="Times New Roman"/>
              </a:rPr>
              <a:t>instead.</a:t>
            </a:r>
            <a:endParaRPr sz="2200">
              <a:latin typeface="Times New Roman"/>
              <a:cs typeface="Times New Roman"/>
            </a:endParaRPr>
          </a:p>
        </p:txBody>
      </p:sp>
      <p:sp>
        <p:nvSpPr>
          <p:cNvPr id="3" name="object 3"/>
          <p:cNvSpPr txBox="1">
            <a:spLocks noGrp="1"/>
          </p:cNvSpPr>
          <p:nvPr>
            <p:ph type="title"/>
          </p:nvPr>
        </p:nvSpPr>
        <p:spPr>
          <a:xfrm>
            <a:off x="591312" y="2254122"/>
            <a:ext cx="6962140" cy="391160"/>
          </a:xfrm>
          <a:prstGeom prst="rect">
            <a:avLst/>
          </a:prstGeom>
        </p:spPr>
        <p:txBody>
          <a:bodyPr vert="horz" wrap="square" lIns="0" tIns="12700" rIns="0" bIns="0" rtlCol="0">
            <a:spAutoFit/>
          </a:bodyPr>
          <a:lstStyle/>
          <a:p>
            <a:pPr marL="38100">
              <a:lnSpc>
                <a:spcPct val="100000"/>
              </a:lnSpc>
              <a:spcBef>
                <a:spcPts val="100"/>
              </a:spcBef>
              <a:tabLst>
                <a:tab pos="1834514" algn="l"/>
              </a:tabLst>
            </a:pPr>
            <a:r>
              <a:rPr sz="2400" spc="-10" dirty="0">
                <a:solidFill>
                  <a:srgbClr val="C00000"/>
                </a:solidFill>
              </a:rPr>
              <a:t>[NiCl</a:t>
            </a:r>
            <a:r>
              <a:rPr sz="2400" spc="-15" baseline="-20833" dirty="0">
                <a:solidFill>
                  <a:srgbClr val="C00000"/>
                </a:solidFill>
              </a:rPr>
              <a:t>2</a:t>
            </a:r>
            <a:r>
              <a:rPr sz="2400" spc="-10" dirty="0">
                <a:solidFill>
                  <a:srgbClr val="C00000"/>
                </a:solidFill>
              </a:rPr>
              <a:t>(pph</a:t>
            </a:r>
            <a:r>
              <a:rPr sz="2400" spc="-15" baseline="-20833" dirty="0">
                <a:solidFill>
                  <a:srgbClr val="C00000"/>
                </a:solidFill>
              </a:rPr>
              <a:t>3</a:t>
            </a:r>
            <a:r>
              <a:rPr sz="2400" spc="-10" dirty="0">
                <a:solidFill>
                  <a:srgbClr val="C00000"/>
                </a:solidFill>
              </a:rPr>
              <a:t>)</a:t>
            </a:r>
            <a:r>
              <a:rPr sz="2400" spc="-15" baseline="-20833" dirty="0">
                <a:solidFill>
                  <a:srgbClr val="C00000"/>
                </a:solidFill>
              </a:rPr>
              <a:t>2</a:t>
            </a:r>
            <a:r>
              <a:rPr sz="2400" spc="-10" dirty="0">
                <a:solidFill>
                  <a:srgbClr val="C00000"/>
                </a:solidFill>
              </a:rPr>
              <a:t>]</a:t>
            </a:r>
            <a:r>
              <a:rPr sz="2400" dirty="0">
                <a:solidFill>
                  <a:srgbClr val="C00000"/>
                </a:solidFill>
              </a:rPr>
              <a:t>	</a:t>
            </a:r>
            <a:r>
              <a:rPr sz="2400" spc="-10" dirty="0">
                <a:solidFill>
                  <a:srgbClr val="C00000"/>
                </a:solidFill>
              </a:rPr>
              <a:t>dichlorobis(triphenylphosphine)nickel(II).</a:t>
            </a:r>
            <a:endParaRPr sz="2400"/>
          </a:p>
        </p:txBody>
      </p:sp>
      <p:sp>
        <p:nvSpPr>
          <p:cNvPr id="4" name="object 4"/>
          <p:cNvSpPr txBox="1"/>
          <p:nvPr/>
        </p:nvSpPr>
        <p:spPr>
          <a:xfrm>
            <a:off x="205740" y="3157854"/>
            <a:ext cx="8665845" cy="2506980"/>
          </a:xfrm>
          <a:prstGeom prst="rect">
            <a:avLst/>
          </a:prstGeom>
        </p:spPr>
        <p:txBody>
          <a:bodyPr vert="horz" wrap="square" lIns="0" tIns="78740" rIns="0" bIns="0" rtlCol="0">
            <a:spAutoFit/>
          </a:bodyPr>
          <a:lstStyle/>
          <a:p>
            <a:pPr marL="38100" marR="30480">
              <a:lnSpc>
                <a:spcPct val="80000"/>
              </a:lnSpc>
              <a:spcBef>
                <a:spcPts val="620"/>
              </a:spcBef>
            </a:pPr>
            <a:r>
              <a:rPr sz="2200" dirty="0">
                <a:latin typeface="Times New Roman"/>
                <a:cs typeface="Times New Roman"/>
              </a:rPr>
              <a:t>Again,</a:t>
            </a:r>
            <a:r>
              <a:rPr sz="2200" spc="-60" dirty="0">
                <a:latin typeface="Times New Roman"/>
                <a:cs typeface="Times New Roman"/>
              </a:rPr>
              <a:t> </a:t>
            </a:r>
            <a:r>
              <a:rPr sz="2200" dirty="0">
                <a:latin typeface="Times New Roman"/>
                <a:cs typeface="Times New Roman"/>
              </a:rPr>
              <a:t>one</a:t>
            </a:r>
            <a:r>
              <a:rPr sz="2200" spc="-55" dirty="0">
                <a:latin typeface="Times New Roman"/>
                <a:cs typeface="Times New Roman"/>
              </a:rPr>
              <a:t> </a:t>
            </a:r>
            <a:r>
              <a:rPr sz="2200" dirty="0">
                <a:latin typeface="Times New Roman"/>
                <a:cs typeface="Times New Roman"/>
              </a:rPr>
              <a:t>would</a:t>
            </a:r>
            <a:r>
              <a:rPr sz="2200" spc="-55" dirty="0">
                <a:latin typeface="Times New Roman"/>
                <a:cs typeface="Times New Roman"/>
              </a:rPr>
              <a:t> </a:t>
            </a:r>
            <a:r>
              <a:rPr sz="2200" dirty="0">
                <a:latin typeface="Times New Roman"/>
                <a:cs typeface="Times New Roman"/>
              </a:rPr>
              <a:t>use</a:t>
            </a:r>
            <a:r>
              <a:rPr sz="2200" spc="-55" dirty="0">
                <a:latin typeface="Times New Roman"/>
                <a:cs typeface="Times New Roman"/>
              </a:rPr>
              <a:t> </a:t>
            </a:r>
            <a:r>
              <a:rPr sz="2200" dirty="0">
                <a:latin typeface="Times New Roman"/>
                <a:cs typeface="Times New Roman"/>
              </a:rPr>
              <a:t>diamine,</a:t>
            </a:r>
            <a:r>
              <a:rPr sz="2200" spc="-45" dirty="0">
                <a:latin typeface="Times New Roman"/>
                <a:cs typeface="Times New Roman"/>
              </a:rPr>
              <a:t> </a:t>
            </a:r>
            <a:r>
              <a:rPr sz="2200" dirty="0">
                <a:latin typeface="Times New Roman"/>
                <a:cs typeface="Times New Roman"/>
              </a:rPr>
              <a:t>for</a:t>
            </a:r>
            <a:r>
              <a:rPr sz="2200" spc="-55" dirty="0">
                <a:latin typeface="Times New Roman"/>
                <a:cs typeface="Times New Roman"/>
              </a:rPr>
              <a:t> </a:t>
            </a:r>
            <a:r>
              <a:rPr sz="2200" dirty="0">
                <a:latin typeface="Times New Roman"/>
                <a:cs typeface="Times New Roman"/>
              </a:rPr>
              <a:t>(NH</a:t>
            </a:r>
            <a:r>
              <a:rPr sz="2175" baseline="-21072" dirty="0">
                <a:latin typeface="Times New Roman"/>
                <a:cs typeface="Times New Roman"/>
              </a:rPr>
              <a:t>3</a:t>
            </a:r>
            <a:r>
              <a:rPr sz="2200" dirty="0">
                <a:latin typeface="Times New Roman"/>
                <a:cs typeface="Times New Roman"/>
              </a:rPr>
              <a:t>)</a:t>
            </a:r>
            <a:r>
              <a:rPr sz="2175" baseline="-21072" dirty="0">
                <a:latin typeface="Times New Roman"/>
                <a:cs typeface="Times New Roman"/>
              </a:rPr>
              <a:t>2</a:t>
            </a:r>
            <a:r>
              <a:rPr sz="2200" dirty="0">
                <a:latin typeface="Times New Roman"/>
                <a:cs typeface="Times New Roman"/>
              </a:rPr>
              <a:t>,</a:t>
            </a:r>
            <a:r>
              <a:rPr sz="2200" spc="-15" dirty="0">
                <a:latin typeface="Times New Roman"/>
                <a:cs typeface="Times New Roman"/>
              </a:rPr>
              <a:t> </a:t>
            </a:r>
            <a:r>
              <a:rPr sz="2200" dirty="0">
                <a:latin typeface="Times New Roman"/>
                <a:cs typeface="Times New Roman"/>
              </a:rPr>
              <a:t>but</a:t>
            </a:r>
            <a:r>
              <a:rPr sz="2200" spc="-55" dirty="0">
                <a:latin typeface="Times New Roman"/>
                <a:cs typeface="Times New Roman"/>
              </a:rPr>
              <a:t> </a:t>
            </a:r>
            <a:r>
              <a:rPr sz="2200" dirty="0">
                <a:latin typeface="Times New Roman"/>
                <a:cs typeface="Times New Roman"/>
              </a:rPr>
              <a:t>bis(methylamine),</a:t>
            </a:r>
            <a:r>
              <a:rPr sz="2200" spc="-20" dirty="0">
                <a:latin typeface="Times New Roman"/>
                <a:cs typeface="Times New Roman"/>
              </a:rPr>
              <a:t> </a:t>
            </a:r>
            <a:r>
              <a:rPr sz="2200" spc="-25" dirty="0">
                <a:latin typeface="Times New Roman"/>
                <a:cs typeface="Times New Roman"/>
              </a:rPr>
              <a:t>for </a:t>
            </a:r>
            <a:r>
              <a:rPr sz="2200" dirty="0">
                <a:latin typeface="Times New Roman"/>
                <a:cs typeface="Times New Roman"/>
              </a:rPr>
              <a:t>(NH</a:t>
            </a:r>
            <a:r>
              <a:rPr sz="2175" baseline="-21072" dirty="0">
                <a:latin typeface="Times New Roman"/>
                <a:cs typeface="Times New Roman"/>
              </a:rPr>
              <a:t>2</a:t>
            </a:r>
            <a:r>
              <a:rPr sz="2200" dirty="0">
                <a:latin typeface="Times New Roman"/>
                <a:cs typeface="Times New Roman"/>
              </a:rPr>
              <a:t>Me)</a:t>
            </a:r>
            <a:r>
              <a:rPr sz="2175" baseline="-21072" dirty="0">
                <a:latin typeface="Times New Roman"/>
                <a:cs typeface="Times New Roman"/>
              </a:rPr>
              <a:t>2</a:t>
            </a:r>
            <a:r>
              <a:rPr sz="2200" dirty="0">
                <a:latin typeface="Times New Roman"/>
                <a:cs typeface="Times New Roman"/>
              </a:rPr>
              <a:t>,</a:t>
            </a:r>
            <a:r>
              <a:rPr sz="2200" spc="-35" dirty="0">
                <a:latin typeface="Times New Roman"/>
                <a:cs typeface="Times New Roman"/>
              </a:rPr>
              <a:t> </a:t>
            </a:r>
            <a:r>
              <a:rPr sz="2200" dirty="0">
                <a:latin typeface="Times New Roman"/>
                <a:cs typeface="Times New Roman"/>
              </a:rPr>
              <a:t>to</a:t>
            </a:r>
            <a:r>
              <a:rPr sz="2200" spc="-60" dirty="0">
                <a:latin typeface="Times New Roman"/>
                <a:cs typeface="Times New Roman"/>
              </a:rPr>
              <a:t> </a:t>
            </a:r>
            <a:r>
              <a:rPr sz="2200" dirty="0">
                <a:latin typeface="Times New Roman"/>
                <a:cs typeface="Times New Roman"/>
              </a:rPr>
              <a:t>make</a:t>
            </a:r>
            <a:r>
              <a:rPr sz="2200" spc="-40" dirty="0">
                <a:latin typeface="Times New Roman"/>
                <a:cs typeface="Times New Roman"/>
              </a:rPr>
              <a:t> </a:t>
            </a:r>
            <a:r>
              <a:rPr sz="2200" dirty="0">
                <a:latin typeface="Times New Roman"/>
                <a:cs typeface="Times New Roman"/>
              </a:rPr>
              <a:t>a</a:t>
            </a:r>
            <a:r>
              <a:rPr sz="2200" spc="-60" dirty="0">
                <a:latin typeface="Times New Roman"/>
                <a:cs typeface="Times New Roman"/>
              </a:rPr>
              <a:t> </a:t>
            </a:r>
            <a:r>
              <a:rPr sz="2200" dirty="0">
                <a:latin typeface="Times New Roman"/>
                <a:cs typeface="Times New Roman"/>
              </a:rPr>
              <a:t>distinction</a:t>
            </a:r>
            <a:r>
              <a:rPr sz="2200" spc="-60" dirty="0">
                <a:latin typeface="Times New Roman"/>
                <a:cs typeface="Times New Roman"/>
              </a:rPr>
              <a:t> </a:t>
            </a:r>
            <a:r>
              <a:rPr sz="2200" dirty="0">
                <a:latin typeface="Times New Roman"/>
                <a:cs typeface="Times New Roman"/>
              </a:rPr>
              <a:t>from</a:t>
            </a:r>
            <a:r>
              <a:rPr sz="2200" spc="-45" dirty="0">
                <a:latin typeface="Times New Roman"/>
                <a:cs typeface="Times New Roman"/>
              </a:rPr>
              <a:t> </a:t>
            </a:r>
            <a:r>
              <a:rPr sz="2200" dirty="0">
                <a:latin typeface="Times New Roman"/>
                <a:cs typeface="Times New Roman"/>
              </a:rPr>
              <a:t>dimethylamine.</a:t>
            </a:r>
            <a:r>
              <a:rPr sz="2200" spc="-30" dirty="0">
                <a:latin typeface="Times New Roman"/>
                <a:cs typeface="Times New Roman"/>
              </a:rPr>
              <a:t> </a:t>
            </a:r>
            <a:r>
              <a:rPr sz="2200" dirty="0">
                <a:latin typeface="Times New Roman"/>
                <a:cs typeface="Times New Roman"/>
              </a:rPr>
              <a:t>(Note</a:t>
            </a:r>
            <a:r>
              <a:rPr sz="2200" spc="-60" dirty="0">
                <a:latin typeface="Times New Roman"/>
                <a:cs typeface="Times New Roman"/>
              </a:rPr>
              <a:t> </a:t>
            </a:r>
            <a:r>
              <a:rPr sz="2200" dirty="0">
                <a:latin typeface="Times New Roman"/>
                <a:cs typeface="Times New Roman"/>
              </a:rPr>
              <a:t>that</a:t>
            </a:r>
            <a:r>
              <a:rPr sz="2200" spc="-60" dirty="0">
                <a:latin typeface="Times New Roman"/>
                <a:cs typeface="Times New Roman"/>
              </a:rPr>
              <a:t> </a:t>
            </a:r>
            <a:r>
              <a:rPr sz="2200" spc="-20" dirty="0">
                <a:latin typeface="Times New Roman"/>
                <a:cs typeface="Times New Roman"/>
              </a:rPr>
              <a:t>this </a:t>
            </a:r>
            <a:r>
              <a:rPr sz="2200" dirty="0">
                <a:latin typeface="Times New Roman"/>
                <a:cs typeface="Times New Roman"/>
              </a:rPr>
              <a:t>ambiguity</a:t>
            </a:r>
            <a:r>
              <a:rPr sz="2200" spc="-45" dirty="0">
                <a:latin typeface="Times New Roman"/>
                <a:cs typeface="Times New Roman"/>
              </a:rPr>
              <a:t> </a:t>
            </a:r>
            <a:r>
              <a:rPr sz="2200" dirty="0">
                <a:latin typeface="Times New Roman"/>
                <a:cs typeface="Times New Roman"/>
              </a:rPr>
              <a:t>does</a:t>
            </a:r>
            <a:r>
              <a:rPr sz="2200" spc="-70" dirty="0">
                <a:latin typeface="Times New Roman"/>
                <a:cs typeface="Times New Roman"/>
              </a:rPr>
              <a:t> </a:t>
            </a:r>
            <a:r>
              <a:rPr sz="2200" dirty="0">
                <a:latin typeface="Times New Roman"/>
                <a:cs typeface="Times New Roman"/>
              </a:rPr>
              <a:t>not</a:t>
            </a:r>
            <a:r>
              <a:rPr sz="2200" spc="-65" dirty="0">
                <a:latin typeface="Times New Roman"/>
                <a:cs typeface="Times New Roman"/>
              </a:rPr>
              <a:t> </a:t>
            </a:r>
            <a:r>
              <a:rPr sz="2200" dirty="0">
                <a:latin typeface="Times New Roman"/>
                <a:cs typeface="Times New Roman"/>
              </a:rPr>
              <a:t>arise</a:t>
            </a:r>
            <a:r>
              <a:rPr sz="2200" spc="-50" dirty="0">
                <a:latin typeface="Times New Roman"/>
                <a:cs typeface="Times New Roman"/>
              </a:rPr>
              <a:t> </a:t>
            </a:r>
            <a:r>
              <a:rPr sz="2200" dirty="0">
                <a:latin typeface="Times New Roman"/>
                <a:cs typeface="Times New Roman"/>
              </a:rPr>
              <a:t>if</a:t>
            </a:r>
            <a:r>
              <a:rPr sz="2200" spc="-65" dirty="0">
                <a:latin typeface="Times New Roman"/>
                <a:cs typeface="Times New Roman"/>
              </a:rPr>
              <a:t> </a:t>
            </a:r>
            <a:r>
              <a:rPr sz="2200" dirty="0">
                <a:latin typeface="Times New Roman"/>
                <a:cs typeface="Times New Roman"/>
              </a:rPr>
              <a:t>the</a:t>
            </a:r>
            <a:r>
              <a:rPr sz="2200" spc="-60" dirty="0">
                <a:latin typeface="Times New Roman"/>
                <a:cs typeface="Times New Roman"/>
              </a:rPr>
              <a:t> </a:t>
            </a:r>
            <a:r>
              <a:rPr sz="2200" dirty="0">
                <a:latin typeface="Times New Roman"/>
                <a:cs typeface="Times New Roman"/>
              </a:rPr>
              <a:t>preferred</a:t>
            </a:r>
            <a:r>
              <a:rPr sz="2200" spc="-40" dirty="0">
                <a:latin typeface="Times New Roman"/>
                <a:cs typeface="Times New Roman"/>
              </a:rPr>
              <a:t> </a:t>
            </a:r>
            <a:r>
              <a:rPr sz="2200" spc="-25" dirty="0">
                <a:latin typeface="Times New Roman"/>
                <a:cs typeface="Times New Roman"/>
              </a:rPr>
              <a:t>IUPAC</a:t>
            </a:r>
            <a:r>
              <a:rPr sz="2200" spc="-50" dirty="0">
                <a:latin typeface="Times New Roman"/>
                <a:cs typeface="Times New Roman"/>
              </a:rPr>
              <a:t> </a:t>
            </a:r>
            <a:r>
              <a:rPr sz="2200" dirty="0">
                <a:latin typeface="Times New Roman"/>
                <a:cs typeface="Times New Roman"/>
              </a:rPr>
              <a:t>name,</a:t>
            </a:r>
            <a:r>
              <a:rPr sz="2200" spc="-50" dirty="0">
                <a:latin typeface="Times New Roman"/>
                <a:cs typeface="Times New Roman"/>
              </a:rPr>
              <a:t> </a:t>
            </a:r>
            <a:r>
              <a:rPr sz="2200" dirty="0">
                <a:latin typeface="Times New Roman"/>
                <a:cs typeface="Times New Roman"/>
              </a:rPr>
              <a:t>methenamine,</a:t>
            </a:r>
            <a:r>
              <a:rPr sz="2200" spc="-25" dirty="0">
                <a:latin typeface="Times New Roman"/>
                <a:cs typeface="Times New Roman"/>
              </a:rPr>
              <a:t> </a:t>
            </a:r>
            <a:r>
              <a:rPr sz="2200" dirty="0">
                <a:latin typeface="Times New Roman"/>
                <a:cs typeface="Times New Roman"/>
              </a:rPr>
              <a:t>is</a:t>
            </a:r>
            <a:r>
              <a:rPr sz="2200" spc="-60" dirty="0">
                <a:latin typeface="Times New Roman"/>
                <a:cs typeface="Times New Roman"/>
              </a:rPr>
              <a:t> </a:t>
            </a:r>
            <a:r>
              <a:rPr sz="2200" spc="-20" dirty="0">
                <a:latin typeface="Times New Roman"/>
                <a:cs typeface="Times New Roman"/>
              </a:rPr>
              <a:t>used </a:t>
            </a:r>
            <a:r>
              <a:rPr sz="2200" dirty="0">
                <a:latin typeface="Times New Roman"/>
                <a:cs typeface="Times New Roman"/>
              </a:rPr>
              <a:t>instead</a:t>
            </a:r>
            <a:r>
              <a:rPr sz="2200" spc="-25" dirty="0">
                <a:latin typeface="Times New Roman"/>
                <a:cs typeface="Times New Roman"/>
              </a:rPr>
              <a:t> </a:t>
            </a:r>
            <a:r>
              <a:rPr sz="2200" dirty="0">
                <a:latin typeface="Times New Roman"/>
                <a:cs typeface="Times New Roman"/>
              </a:rPr>
              <a:t>of</a:t>
            </a:r>
            <a:r>
              <a:rPr sz="2200" spc="-30" dirty="0">
                <a:latin typeface="Times New Roman"/>
                <a:cs typeface="Times New Roman"/>
              </a:rPr>
              <a:t> </a:t>
            </a:r>
            <a:r>
              <a:rPr sz="2200" spc="-10" dirty="0">
                <a:latin typeface="Times New Roman"/>
                <a:cs typeface="Times New Roman"/>
              </a:rPr>
              <a:t>methylamine).</a:t>
            </a:r>
            <a:endParaRPr sz="2200">
              <a:latin typeface="Times New Roman"/>
              <a:cs typeface="Times New Roman"/>
            </a:endParaRPr>
          </a:p>
          <a:p>
            <a:pPr marL="38100" marR="182245">
              <a:lnSpc>
                <a:spcPct val="80000"/>
              </a:lnSpc>
            </a:pPr>
            <a:r>
              <a:rPr sz="2200" dirty="0">
                <a:latin typeface="Times New Roman"/>
                <a:cs typeface="Times New Roman"/>
              </a:rPr>
              <a:t>There</a:t>
            </a:r>
            <a:r>
              <a:rPr sz="2200" spc="-30" dirty="0">
                <a:latin typeface="Times New Roman"/>
                <a:cs typeface="Times New Roman"/>
              </a:rPr>
              <a:t> </a:t>
            </a:r>
            <a:r>
              <a:rPr sz="2200" dirty="0">
                <a:latin typeface="Times New Roman"/>
                <a:cs typeface="Times New Roman"/>
              </a:rPr>
              <a:t>is</a:t>
            </a:r>
            <a:r>
              <a:rPr sz="2200" spc="-35" dirty="0">
                <a:latin typeface="Times New Roman"/>
                <a:cs typeface="Times New Roman"/>
              </a:rPr>
              <a:t> </a:t>
            </a:r>
            <a:r>
              <a:rPr sz="2200" dirty="0">
                <a:latin typeface="Times New Roman"/>
                <a:cs typeface="Times New Roman"/>
              </a:rPr>
              <a:t>no</a:t>
            </a:r>
            <a:r>
              <a:rPr sz="2200" spc="-40" dirty="0">
                <a:latin typeface="Times New Roman"/>
                <a:cs typeface="Times New Roman"/>
              </a:rPr>
              <a:t> </a:t>
            </a:r>
            <a:r>
              <a:rPr sz="2200" dirty="0">
                <a:latin typeface="Times New Roman"/>
                <a:cs typeface="Times New Roman"/>
              </a:rPr>
              <a:t>elision</a:t>
            </a:r>
            <a:r>
              <a:rPr sz="2200" spc="-35" dirty="0">
                <a:latin typeface="Times New Roman"/>
                <a:cs typeface="Times New Roman"/>
              </a:rPr>
              <a:t> </a:t>
            </a:r>
            <a:r>
              <a:rPr sz="2200" dirty="0">
                <a:latin typeface="Times New Roman"/>
                <a:cs typeface="Times New Roman"/>
              </a:rPr>
              <a:t>of</a:t>
            </a:r>
            <a:r>
              <a:rPr sz="2200" spc="-35" dirty="0">
                <a:latin typeface="Times New Roman"/>
                <a:cs typeface="Times New Roman"/>
              </a:rPr>
              <a:t> </a:t>
            </a:r>
            <a:r>
              <a:rPr sz="2200" dirty="0">
                <a:latin typeface="Times New Roman"/>
                <a:cs typeface="Times New Roman"/>
              </a:rPr>
              <a:t>vowels</a:t>
            </a:r>
            <a:r>
              <a:rPr sz="2200" spc="-35" dirty="0">
                <a:latin typeface="Times New Roman"/>
                <a:cs typeface="Times New Roman"/>
              </a:rPr>
              <a:t> </a:t>
            </a:r>
            <a:r>
              <a:rPr sz="2200" dirty="0">
                <a:latin typeface="Times New Roman"/>
                <a:cs typeface="Times New Roman"/>
              </a:rPr>
              <a:t>or</a:t>
            </a:r>
            <a:r>
              <a:rPr sz="2200" spc="-40" dirty="0">
                <a:latin typeface="Times New Roman"/>
                <a:cs typeface="Times New Roman"/>
              </a:rPr>
              <a:t> </a:t>
            </a:r>
            <a:r>
              <a:rPr sz="2200" dirty="0">
                <a:latin typeface="Times New Roman"/>
                <a:cs typeface="Times New Roman"/>
              </a:rPr>
              <a:t>use</a:t>
            </a:r>
            <a:r>
              <a:rPr sz="2200" spc="-45" dirty="0">
                <a:latin typeface="Times New Roman"/>
                <a:cs typeface="Times New Roman"/>
              </a:rPr>
              <a:t> </a:t>
            </a:r>
            <a:r>
              <a:rPr sz="2200" dirty="0">
                <a:latin typeface="Times New Roman"/>
                <a:cs typeface="Times New Roman"/>
              </a:rPr>
              <a:t>of</a:t>
            </a:r>
            <a:r>
              <a:rPr sz="2200" spc="-35" dirty="0">
                <a:latin typeface="Times New Roman"/>
                <a:cs typeface="Times New Roman"/>
              </a:rPr>
              <a:t> </a:t>
            </a:r>
            <a:r>
              <a:rPr sz="2200" dirty="0">
                <a:latin typeface="Times New Roman"/>
                <a:cs typeface="Times New Roman"/>
              </a:rPr>
              <a:t>a</a:t>
            </a:r>
            <a:r>
              <a:rPr sz="2200" spc="-35" dirty="0">
                <a:latin typeface="Times New Roman"/>
                <a:cs typeface="Times New Roman"/>
              </a:rPr>
              <a:t> </a:t>
            </a:r>
            <a:r>
              <a:rPr sz="2200" dirty="0">
                <a:latin typeface="Times New Roman"/>
                <a:cs typeface="Times New Roman"/>
              </a:rPr>
              <a:t>hyphen,</a:t>
            </a:r>
            <a:r>
              <a:rPr sz="2200" spc="-50" dirty="0">
                <a:latin typeface="Times New Roman"/>
                <a:cs typeface="Times New Roman"/>
              </a:rPr>
              <a:t> </a:t>
            </a:r>
            <a:r>
              <a:rPr sz="2200" dirty="0">
                <a:latin typeface="Times New Roman"/>
                <a:cs typeface="Times New Roman"/>
              </a:rPr>
              <a:t>e.g.</a:t>
            </a:r>
            <a:r>
              <a:rPr sz="2200" spc="-40" dirty="0">
                <a:latin typeface="Times New Roman"/>
                <a:cs typeface="Times New Roman"/>
              </a:rPr>
              <a:t> </a:t>
            </a:r>
            <a:r>
              <a:rPr sz="2200" dirty="0">
                <a:latin typeface="Times New Roman"/>
                <a:cs typeface="Times New Roman"/>
              </a:rPr>
              <a:t>in</a:t>
            </a:r>
            <a:r>
              <a:rPr sz="2200" spc="-30" dirty="0">
                <a:latin typeface="Times New Roman"/>
                <a:cs typeface="Times New Roman"/>
              </a:rPr>
              <a:t> </a:t>
            </a:r>
            <a:r>
              <a:rPr sz="2200" dirty="0">
                <a:latin typeface="Times New Roman"/>
                <a:cs typeface="Times New Roman"/>
              </a:rPr>
              <a:t>tetraamine</a:t>
            </a:r>
            <a:r>
              <a:rPr sz="2200" spc="-15" dirty="0">
                <a:latin typeface="Times New Roman"/>
                <a:cs typeface="Times New Roman"/>
              </a:rPr>
              <a:t> </a:t>
            </a:r>
            <a:r>
              <a:rPr sz="2200" spc="-25" dirty="0">
                <a:latin typeface="Times New Roman"/>
                <a:cs typeface="Times New Roman"/>
              </a:rPr>
              <a:t>and </a:t>
            </a:r>
            <a:r>
              <a:rPr sz="2200" dirty="0">
                <a:latin typeface="Times New Roman"/>
                <a:cs typeface="Times New Roman"/>
              </a:rPr>
              <a:t>similar</a:t>
            </a:r>
            <a:r>
              <a:rPr sz="2200" spc="-25" dirty="0">
                <a:latin typeface="Times New Roman"/>
                <a:cs typeface="Times New Roman"/>
              </a:rPr>
              <a:t> </a:t>
            </a:r>
            <a:r>
              <a:rPr sz="2200" dirty="0">
                <a:latin typeface="Times New Roman"/>
                <a:cs typeface="Times New Roman"/>
              </a:rPr>
              <a:t>names.</a:t>
            </a:r>
            <a:r>
              <a:rPr sz="2200" spc="-30" dirty="0">
                <a:latin typeface="Times New Roman"/>
                <a:cs typeface="Times New Roman"/>
              </a:rPr>
              <a:t> </a:t>
            </a:r>
            <a:r>
              <a:rPr sz="2200" dirty="0">
                <a:latin typeface="Times New Roman"/>
                <a:cs typeface="Times New Roman"/>
              </a:rPr>
              <a:t>Some</a:t>
            </a:r>
            <a:r>
              <a:rPr sz="2200" spc="-40" dirty="0">
                <a:latin typeface="Times New Roman"/>
                <a:cs typeface="Times New Roman"/>
              </a:rPr>
              <a:t> </a:t>
            </a:r>
            <a:r>
              <a:rPr sz="2200" dirty="0">
                <a:latin typeface="Times New Roman"/>
                <a:cs typeface="Times New Roman"/>
              </a:rPr>
              <a:t>texts</a:t>
            </a:r>
            <a:r>
              <a:rPr sz="2200" spc="-45" dirty="0">
                <a:latin typeface="Times New Roman"/>
                <a:cs typeface="Times New Roman"/>
              </a:rPr>
              <a:t> </a:t>
            </a:r>
            <a:r>
              <a:rPr sz="2200" dirty="0">
                <a:latin typeface="Times New Roman"/>
                <a:cs typeface="Times New Roman"/>
              </a:rPr>
              <a:t>suggest</a:t>
            </a:r>
            <a:r>
              <a:rPr sz="2200" spc="-65" dirty="0">
                <a:latin typeface="Times New Roman"/>
                <a:cs typeface="Times New Roman"/>
              </a:rPr>
              <a:t> </a:t>
            </a:r>
            <a:r>
              <a:rPr sz="2200" dirty="0">
                <a:latin typeface="Times New Roman"/>
                <a:cs typeface="Times New Roman"/>
              </a:rPr>
              <a:t>that</a:t>
            </a:r>
            <a:r>
              <a:rPr sz="2200" spc="-60" dirty="0">
                <a:latin typeface="Times New Roman"/>
                <a:cs typeface="Times New Roman"/>
              </a:rPr>
              <a:t> </a:t>
            </a:r>
            <a:r>
              <a:rPr sz="2200" dirty="0">
                <a:latin typeface="Times New Roman"/>
                <a:cs typeface="Times New Roman"/>
              </a:rPr>
              <a:t>if</a:t>
            </a:r>
            <a:r>
              <a:rPr sz="2200" spc="-35" dirty="0">
                <a:latin typeface="Times New Roman"/>
                <a:cs typeface="Times New Roman"/>
              </a:rPr>
              <a:t> </a:t>
            </a:r>
            <a:r>
              <a:rPr sz="2200" dirty="0">
                <a:latin typeface="Times New Roman"/>
                <a:cs typeface="Times New Roman"/>
              </a:rPr>
              <a:t>a</a:t>
            </a:r>
            <a:r>
              <a:rPr sz="2200" spc="-50" dirty="0">
                <a:latin typeface="Times New Roman"/>
                <a:cs typeface="Times New Roman"/>
              </a:rPr>
              <a:t> </a:t>
            </a:r>
            <a:r>
              <a:rPr sz="2200" dirty="0">
                <a:latin typeface="Times New Roman"/>
                <a:cs typeface="Times New Roman"/>
              </a:rPr>
              <a:t>ligand</a:t>
            </a:r>
            <a:r>
              <a:rPr sz="2200" spc="-50" dirty="0">
                <a:latin typeface="Times New Roman"/>
                <a:cs typeface="Times New Roman"/>
              </a:rPr>
              <a:t> </a:t>
            </a:r>
            <a:r>
              <a:rPr sz="2200" dirty="0">
                <a:latin typeface="Times New Roman"/>
                <a:cs typeface="Times New Roman"/>
              </a:rPr>
              <a:t>is</a:t>
            </a:r>
            <a:r>
              <a:rPr sz="2200" spc="-50" dirty="0">
                <a:latin typeface="Times New Roman"/>
                <a:cs typeface="Times New Roman"/>
              </a:rPr>
              <a:t> </a:t>
            </a:r>
            <a:r>
              <a:rPr sz="2200" dirty="0">
                <a:latin typeface="Times New Roman"/>
                <a:cs typeface="Times New Roman"/>
              </a:rPr>
              <a:t>"complicated"</a:t>
            </a:r>
            <a:r>
              <a:rPr sz="2200" spc="-35" dirty="0">
                <a:latin typeface="Times New Roman"/>
                <a:cs typeface="Times New Roman"/>
              </a:rPr>
              <a:t> </a:t>
            </a:r>
            <a:r>
              <a:rPr sz="2200" dirty="0">
                <a:latin typeface="Times New Roman"/>
                <a:cs typeface="Times New Roman"/>
              </a:rPr>
              <a:t>then</a:t>
            </a:r>
            <a:r>
              <a:rPr sz="2200" spc="-50" dirty="0">
                <a:latin typeface="Times New Roman"/>
                <a:cs typeface="Times New Roman"/>
              </a:rPr>
              <a:t> </a:t>
            </a:r>
            <a:r>
              <a:rPr sz="2200" spc="-25" dirty="0">
                <a:latin typeface="Times New Roman"/>
                <a:cs typeface="Times New Roman"/>
              </a:rPr>
              <a:t>use </a:t>
            </a:r>
            <a:r>
              <a:rPr sz="2200" dirty="0">
                <a:latin typeface="Times New Roman"/>
                <a:cs typeface="Times New Roman"/>
              </a:rPr>
              <a:t>the</a:t>
            </a:r>
            <a:r>
              <a:rPr sz="2200" spc="-60" dirty="0">
                <a:latin typeface="Times New Roman"/>
                <a:cs typeface="Times New Roman"/>
              </a:rPr>
              <a:t> </a:t>
            </a:r>
            <a:r>
              <a:rPr sz="2200" dirty="0">
                <a:latin typeface="Times New Roman"/>
                <a:cs typeface="Times New Roman"/>
              </a:rPr>
              <a:t>bis,</a:t>
            </a:r>
            <a:r>
              <a:rPr sz="2200" spc="-60" dirty="0">
                <a:latin typeface="Times New Roman"/>
                <a:cs typeface="Times New Roman"/>
              </a:rPr>
              <a:t> </a:t>
            </a:r>
            <a:r>
              <a:rPr sz="2200" dirty="0">
                <a:latin typeface="Times New Roman"/>
                <a:cs typeface="Times New Roman"/>
              </a:rPr>
              <a:t>tris</a:t>
            </a:r>
            <a:r>
              <a:rPr sz="2200" spc="-55" dirty="0">
                <a:latin typeface="Times New Roman"/>
                <a:cs typeface="Times New Roman"/>
              </a:rPr>
              <a:t> </a:t>
            </a:r>
            <a:r>
              <a:rPr sz="2200" dirty="0">
                <a:latin typeface="Times New Roman"/>
                <a:cs typeface="Times New Roman"/>
              </a:rPr>
              <a:t>multipliers.</a:t>
            </a:r>
            <a:r>
              <a:rPr sz="2200" spc="-75" dirty="0">
                <a:latin typeface="Times New Roman"/>
                <a:cs typeface="Times New Roman"/>
              </a:rPr>
              <a:t> </a:t>
            </a:r>
            <a:r>
              <a:rPr sz="2200" dirty="0">
                <a:latin typeface="Times New Roman"/>
                <a:cs typeface="Times New Roman"/>
              </a:rPr>
              <a:t>What</a:t>
            </a:r>
            <a:r>
              <a:rPr sz="2200" spc="-60" dirty="0">
                <a:latin typeface="Times New Roman"/>
                <a:cs typeface="Times New Roman"/>
              </a:rPr>
              <a:t> </a:t>
            </a:r>
            <a:r>
              <a:rPr sz="2200" dirty="0">
                <a:latin typeface="Times New Roman"/>
                <a:cs typeface="Times New Roman"/>
              </a:rPr>
              <a:t>constitutes</a:t>
            </a:r>
            <a:r>
              <a:rPr sz="2200" spc="-65" dirty="0">
                <a:latin typeface="Times New Roman"/>
                <a:cs typeface="Times New Roman"/>
              </a:rPr>
              <a:t> </a:t>
            </a:r>
            <a:r>
              <a:rPr sz="2200" dirty="0">
                <a:latin typeface="Times New Roman"/>
                <a:cs typeface="Times New Roman"/>
              </a:rPr>
              <a:t>"complicated"</a:t>
            </a:r>
            <a:r>
              <a:rPr sz="2200" spc="-30" dirty="0">
                <a:latin typeface="Times New Roman"/>
                <a:cs typeface="Times New Roman"/>
              </a:rPr>
              <a:t> </a:t>
            </a:r>
            <a:r>
              <a:rPr sz="2200" dirty="0">
                <a:latin typeface="Times New Roman"/>
                <a:cs typeface="Times New Roman"/>
              </a:rPr>
              <a:t>is</a:t>
            </a:r>
            <a:r>
              <a:rPr sz="2200" spc="-55" dirty="0">
                <a:latin typeface="Times New Roman"/>
                <a:cs typeface="Times New Roman"/>
              </a:rPr>
              <a:t> </a:t>
            </a:r>
            <a:r>
              <a:rPr sz="2200" dirty="0">
                <a:latin typeface="Times New Roman"/>
                <a:cs typeface="Times New Roman"/>
              </a:rPr>
              <a:t>not</a:t>
            </a:r>
            <a:r>
              <a:rPr sz="2200" spc="-60" dirty="0">
                <a:latin typeface="Times New Roman"/>
                <a:cs typeface="Times New Roman"/>
              </a:rPr>
              <a:t> </a:t>
            </a:r>
            <a:r>
              <a:rPr sz="2200" dirty="0">
                <a:latin typeface="Times New Roman"/>
                <a:cs typeface="Times New Roman"/>
              </a:rPr>
              <a:t>spelled</a:t>
            </a:r>
            <a:r>
              <a:rPr sz="2200" spc="-65" dirty="0">
                <a:latin typeface="Times New Roman"/>
                <a:cs typeface="Times New Roman"/>
              </a:rPr>
              <a:t> </a:t>
            </a:r>
            <a:r>
              <a:rPr sz="2200" spc="-25" dirty="0">
                <a:latin typeface="Times New Roman"/>
                <a:cs typeface="Times New Roman"/>
              </a:rPr>
              <a:t>out </a:t>
            </a:r>
            <a:r>
              <a:rPr sz="2200" spc="-10" dirty="0">
                <a:latin typeface="Times New Roman"/>
                <a:cs typeface="Times New Roman"/>
              </a:rPr>
              <a:t>however,</a:t>
            </a:r>
            <a:r>
              <a:rPr sz="2200" spc="-35" dirty="0">
                <a:latin typeface="Times New Roman"/>
                <a:cs typeface="Times New Roman"/>
              </a:rPr>
              <a:t> </a:t>
            </a:r>
            <a:r>
              <a:rPr sz="2200" dirty="0">
                <a:latin typeface="Times New Roman"/>
                <a:cs typeface="Times New Roman"/>
              </a:rPr>
              <a:t>so</a:t>
            </a:r>
            <a:r>
              <a:rPr sz="2200" spc="-35" dirty="0">
                <a:latin typeface="Times New Roman"/>
                <a:cs typeface="Times New Roman"/>
              </a:rPr>
              <a:t> </a:t>
            </a:r>
            <a:r>
              <a:rPr sz="2200" dirty="0">
                <a:latin typeface="Times New Roman"/>
                <a:cs typeface="Times New Roman"/>
              </a:rPr>
              <a:t>a</a:t>
            </a:r>
            <a:r>
              <a:rPr sz="2200" spc="-40" dirty="0">
                <a:latin typeface="Times New Roman"/>
                <a:cs typeface="Times New Roman"/>
              </a:rPr>
              <a:t> </a:t>
            </a:r>
            <a:r>
              <a:rPr sz="2200" dirty="0">
                <a:latin typeface="Times New Roman"/>
                <a:cs typeface="Times New Roman"/>
              </a:rPr>
              <a:t>simpler</a:t>
            </a:r>
            <a:r>
              <a:rPr sz="2200" spc="-5" dirty="0">
                <a:latin typeface="Times New Roman"/>
                <a:cs typeface="Times New Roman"/>
              </a:rPr>
              <a:t> </a:t>
            </a:r>
            <a:r>
              <a:rPr sz="2200" dirty="0">
                <a:latin typeface="Times New Roman"/>
                <a:cs typeface="Times New Roman"/>
              </a:rPr>
              <a:t>approach</a:t>
            </a:r>
            <a:r>
              <a:rPr sz="2200" spc="-25" dirty="0">
                <a:latin typeface="Times New Roman"/>
                <a:cs typeface="Times New Roman"/>
              </a:rPr>
              <a:t> </a:t>
            </a:r>
            <a:r>
              <a:rPr sz="2200" dirty="0">
                <a:latin typeface="Times New Roman"/>
                <a:cs typeface="Times New Roman"/>
              </a:rPr>
              <a:t>is</a:t>
            </a:r>
            <a:r>
              <a:rPr sz="2200" spc="-45" dirty="0">
                <a:latin typeface="Times New Roman"/>
                <a:cs typeface="Times New Roman"/>
              </a:rPr>
              <a:t> </a:t>
            </a:r>
            <a:r>
              <a:rPr sz="2200" dirty="0">
                <a:latin typeface="Times New Roman"/>
                <a:cs typeface="Times New Roman"/>
              </a:rPr>
              <a:t>to</a:t>
            </a:r>
            <a:r>
              <a:rPr sz="2200" spc="-25" dirty="0">
                <a:latin typeface="Times New Roman"/>
                <a:cs typeface="Times New Roman"/>
              </a:rPr>
              <a:t> </a:t>
            </a:r>
            <a:r>
              <a:rPr sz="2200" dirty="0">
                <a:latin typeface="Times New Roman"/>
                <a:cs typeface="Times New Roman"/>
              </a:rPr>
              <a:t>use</a:t>
            </a:r>
            <a:r>
              <a:rPr sz="2200" spc="-40" dirty="0">
                <a:latin typeface="Times New Roman"/>
                <a:cs typeface="Times New Roman"/>
              </a:rPr>
              <a:t> </a:t>
            </a:r>
            <a:r>
              <a:rPr sz="2200" dirty="0">
                <a:latin typeface="Times New Roman"/>
                <a:cs typeface="Times New Roman"/>
              </a:rPr>
              <a:t>them</a:t>
            </a:r>
            <a:r>
              <a:rPr sz="2200" spc="-25" dirty="0">
                <a:latin typeface="Times New Roman"/>
                <a:cs typeface="Times New Roman"/>
              </a:rPr>
              <a:t> </a:t>
            </a:r>
            <a:r>
              <a:rPr sz="2200" dirty="0">
                <a:latin typeface="Times New Roman"/>
                <a:cs typeface="Times New Roman"/>
              </a:rPr>
              <a:t>if</a:t>
            </a:r>
            <a:r>
              <a:rPr sz="2200" spc="-35" dirty="0">
                <a:latin typeface="Times New Roman"/>
                <a:cs typeface="Times New Roman"/>
              </a:rPr>
              <a:t> </a:t>
            </a:r>
            <a:r>
              <a:rPr sz="2200" dirty="0">
                <a:latin typeface="Times New Roman"/>
                <a:cs typeface="Times New Roman"/>
              </a:rPr>
              <a:t>the</a:t>
            </a:r>
            <a:r>
              <a:rPr sz="2200" spc="-35" dirty="0">
                <a:latin typeface="Times New Roman"/>
                <a:cs typeface="Times New Roman"/>
              </a:rPr>
              <a:t> </a:t>
            </a:r>
            <a:r>
              <a:rPr sz="2200" dirty="0">
                <a:latin typeface="Times New Roman"/>
                <a:cs typeface="Times New Roman"/>
              </a:rPr>
              <a:t>name</a:t>
            </a:r>
            <a:r>
              <a:rPr sz="2200" spc="-10" dirty="0">
                <a:latin typeface="Times New Roman"/>
                <a:cs typeface="Times New Roman"/>
              </a:rPr>
              <a:t> </a:t>
            </a:r>
            <a:r>
              <a:rPr sz="2200" dirty="0">
                <a:latin typeface="Times New Roman"/>
                <a:cs typeface="Times New Roman"/>
              </a:rPr>
              <a:t>of</a:t>
            </a:r>
            <a:r>
              <a:rPr sz="2200" spc="-30" dirty="0">
                <a:latin typeface="Times New Roman"/>
                <a:cs typeface="Times New Roman"/>
              </a:rPr>
              <a:t> </a:t>
            </a:r>
            <a:r>
              <a:rPr sz="2200" dirty="0">
                <a:latin typeface="Times New Roman"/>
                <a:cs typeface="Times New Roman"/>
              </a:rPr>
              <a:t>the</a:t>
            </a:r>
            <a:r>
              <a:rPr sz="2200" spc="-40" dirty="0">
                <a:latin typeface="Times New Roman"/>
                <a:cs typeface="Times New Roman"/>
              </a:rPr>
              <a:t> </a:t>
            </a:r>
            <a:r>
              <a:rPr sz="2200" dirty="0">
                <a:latin typeface="Times New Roman"/>
                <a:cs typeface="Times New Roman"/>
              </a:rPr>
              <a:t>ligand</a:t>
            </a:r>
            <a:r>
              <a:rPr sz="2200" spc="-30" dirty="0">
                <a:latin typeface="Times New Roman"/>
                <a:cs typeface="Times New Roman"/>
              </a:rPr>
              <a:t> </a:t>
            </a:r>
            <a:r>
              <a:rPr sz="2200" spc="-25" dirty="0">
                <a:latin typeface="Times New Roman"/>
                <a:cs typeface="Times New Roman"/>
              </a:rPr>
              <a:t>is </a:t>
            </a:r>
            <a:r>
              <a:rPr sz="2200" dirty="0">
                <a:latin typeface="Times New Roman"/>
                <a:cs typeface="Times New Roman"/>
              </a:rPr>
              <a:t>three</a:t>
            </a:r>
            <a:r>
              <a:rPr sz="2200" spc="-45" dirty="0">
                <a:latin typeface="Times New Roman"/>
                <a:cs typeface="Times New Roman"/>
              </a:rPr>
              <a:t> </a:t>
            </a:r>
            <a:r>
              <a:rPr sz="2200" dirty="0">
                <a:latin typeface="Times New Roman"/>
                <a:cs typeface="Times New Roman"/>
              </a:rPr>
              <a:t>or</a:t>
            </a:r>
            <a:r>
              <a:rPr sz="2200" spc="-40" dirty="0">
                <a:latin typeface="Times New Roman"/>
                <a:cs typeface="Times New Roman"/>
              </a:rPr>
              <a:t> </a:t>
            </a:r>
            <a:r>
              <a:rPr sz="2200" dirty="0">
                <a:latin typeface="Times New Roman"/>
                <a:cs typeface="Times New Roman"/>
              </a:rPr>
              <a:t>more</a:t>
            </a:r>
            <a:r>
              <a:rPr sz="2200" spc="-20" dirty="0">
                <a:latin typeface="Times New Roman"/>
                <a:cs typeface="Times New Roman"/>
              </a:rPr>
              <a:t> </a:t>
            </a:r>
            <a:r>
              <a:rPr sz="2200" dirty="0">
                <a:latin typeface="Times New Roman"/>
                <a:cs typeface="Times New Roman"/>
              </a:rPr>
              <a:t>syllables</a:t>
            </a:r>
            <a:r>
              <a:rPr sz="2200" spc="-55" dirty="0">
                <a:latin typeface="Times New Roman"/>
                <a:cs typeface="Times New Roman"/>
              </a:rPr>
              <a:t> </a:t>
            </a:r>
            <a:r>
              <a:rPr sz="2200" spc="-10" dirty="0">
                <a:latin typeface="Times New Roman"/>
                <a:cs typeface="Times New Roman"/>
              </a:rPr>
              <a:t>long!</a:t>
            </a:r>
            <a:endParaRPr sz="2200">
              <a:latin typeface="Times New Roman"/>
              <a:cs typeface="Times New Roman"/>
            </a:endParaRPr>
          </a:p>
        </p:txBody>
      </p:sp>
      <p:sp>
        <p:nvSpPr>
          <p:cNvPr id="5" name="object 5"/>
          <p:cNvSpPr/>
          <p:nvPr/>
        </p:nvSpPr>
        <p:spPr>
          <a:xfrm>
            <a:off x="2466091" y="3223974"/>
            <a:ext cx="109855" cy="8890"/>
          </a:xfrm>
          <a:custGeom>
            <a:avLst/>
            <a:gdLst/>
            <a:ahLst/>
            <a:cxnLst/>
            <a:rect l="l" t="t" r="r" b="b"/>
            <a:pathLst>
              <a:path w="109855" h="8889">
                <a:moveTo>
                  <a:pt x="11241" y="505"/>
                </a:moveTo>
                <a:lnTo>
                  <a:pt x="7306" y="505"/>
                </a:lnTo>
                <a:lnTo>
                  <a:pt x="3372" y="2272"/>
                </a:lnTo>
                <a:lnTo>
                  <a:pt x="3473" y="6610"/>
                </a:lnTo>
                <a:lnTo>
                  <a:pt x="7306" y="8332"/>
                </a:lnTo>
                <a:lnTo>
                  <a:pt x="11803" y="8332"/>
                </a:lnTo>
                <a:lnTo>
                  <a:pt x="10679" y="7827"/>
                </a:lnTo>
                <a:lnTo>
                  <a:pt x="9554" y="7827"/>
                </a:lnTo>
                <a:lnTo>
                  <a:pt x="10117" y="7575"/>
                </a:lnTo>
                <a:lnTo>
                  <a:pt x="9554" y="7322"/>
                </a:lnTo>
                <a:lnTo>
                  <a:pt x="6744" y="7322"/>
                </a:lnTo>
                <a:lnTo>
                  <a:pt x="8350" y="6781"/>
                </a:lnTo>
                <a:lnTo>
                  <a:pt x="7970" y="6610"/>
                </a:lnTo>
                <a:lnTo>
                  <a:pt x="7868" y="5428"/>
                </a:lnTo>
                <a:lnTo>
                  <a:pt x="6182" y="3535"/>
                </a:lnTo>
                <a:lnTo>
                  <a:pt x="7868" y="2777"/>
                </a:lnTo>
                <a:lnTo>
                  <a:pt x="7868" y="2020"/>
                </a:lnTo>
                <a:lnTo>
                  <a:pt x="11241" y="505"/>
                </a:lnTo>
                <a:close/>
              </a:path>
              <a:path w="109855" h="8889">
                <a:moveTo>
                  <a:pt x="11512" y="6948"/>
                </a:moveTo>
                <a:lnTo>
                  <a:pt x="10117" y="7575"/>
                </a:lnTo>
                <a:lnTo>
                  <a:pt x="11803" y="8332"/>
                </a:lnTo>
                <a:lnTo>
                  <a:pt x="16861" y="8332"/>
                </a:lnTo>
                <a:lnTo>
                  <a:pt x="17030" y="8256"/>
                </a:lnTo>
                <a:lnTo>
                  <a:pt x="13489" y="8080"/>
                </a:lnTo>
                <a:lnTo>
                  <a:pt x="12365" y="8080"/>
                </a:lnTo>
                <a:lnTo>
                  <a:pt x="13301" y="7659"/>
                </a:lnTo>
                <a:lnTo>
                  <a:pt x="11803" y="7575"/>
                </a:lnTo>
                <a:lnTo>
                  <a:pt x="11512" y="6948"/>
                </a:lnTo>
                <a:close/>
              </a:path>
              <a:path w="109855" h="8889">
                <a:moveTo>
                  <a:pt x="17030" y="8256"/>
                </a:moveTo>
                <a:lnTo>
                  <a:pt x="16861" y="8332"/>
                </a:lnTo>
                <a:lnTo>
                  <a:pt x="17423" y="8332"/>
                </a:lnTo>
                <a:lnTo>
                  <a:pt x="17030" y="8256"/>
                </a:lnTo>
                <a:close/>
              </a:path>
              <a:path w="109855" h="8889">
                <a:moveTo>
                  <a:pt x="17423" y="8276"/>
                </a:moveTo>
                <a:lnTo>
                  <a:pt x="18547" y="8332"/>
                </a:lnTo>
                <a:lnTo>
                  <a:pt x="17423" y="8276"/>
                </a:lnTo>
                <a:close/>
              </a:path>
              <a:path w="109855" h="8889">
                <a:moveTo>
                  <a:pt x="18173" y="7743"/>
                </a:moveTo>
                <a:lnTo>
                  <a:pt x="17423" y="8080"/>
                </a:lnTo>
                <a:lnTo>
                  <a:pt x="17423" y="8276"/>
                </a:lnTo>
                <a:lnTo>
                  <a:pt x="18547" y="8332"/>
                </a:lnTo>
                <a:lnTo>
                  <a:pt x="18482" y="7865"/>
                </a:lnTo>
                <a:lnTo>
                  <a:pt x="18173" y="7743"/>
                </a:lnTo>
                <a:close/>
              </a:path>
              <a:path w="109855" h="8889">
                <a:moveTo>
                  <a:pt x="18482" y="7865"/>
                </a:moveTo>
                <a:lnTo>
                  <a:pt x="18547" y="8332"/>
                </a:lnTo>
                <a:lnTo>
                  <a:pt x="19671" y="8332"/>
                </a:lnTo>
                <a:lnTo>
                  <a:pt x="18482" y="7865"/>
                </a:lnTo>
                <a:close/>
              </a:path>
              <a:path w="109855" h="8889">
                <a:moveTo>
                  <a:pt x="24730" y="0"/>
                </a:moveTo>
                <a:lnTo>
                  <a:pt x="19250" y="189"/>
                </a:lnTo>
                <a:lnTo>
                  <a:pt x="17704" y="883"/>
                </a:lnTo>
                <a:lnTo>
                  <a:pt x="20796" y="2272"/>
                </a:lnTo>
                <a:lnTo>
                  <a:pt x="20694" y="6610"/>
                </a:lnTo>
                <a:lnTo>
                  <a:pt x="18547" y="7575"/>
                </a:lnTo>
                <a:lnTo>
                  <a:pt x="18482" y="7865"/>
                </a:lnTo>
                <a:lnTo>
                  <a:pt x="19671" y="8332"/>
                </a:lnTo>
                <a:lnTo>
                  <a:pt x="21920" y="8332"/>
                </a:lnTo>
                <a:lnTo>
                  <a:pt x="25131" y="7070"/>
                </a:lnTo>
                <a:lnTo>
                  <a:pt x="25185" y="6743"/>
                </a:lnTo>
                <a:lnTo>
                  <a:pt x="24846" y="6610"/>
                </a:lnTo>
                <a:lnTo>
                  <a:pt x="24824" y="1394"/>
                </a:lnTo>
                <a:lnTo>
                  <a:pt x="21920" y="252"/>
                </a:lnTo>
                <a:lnTo>
                  <a:pt x="24747" y="252"/>
                </a:lnTo>
                <a:lnTo>
                  <a:pt x="24730" y="0"/>
                </a:lnTo>
                <a:close/>
              </a:path>
              <a:path w="109855" h="8889">
                <a:moveTo>
                  <a:pt x="25205" y="7041"/>
                </a:moveTo>
                <a:lnTo>
                  <a:pt x="21920" y="8332"/>
                </a:lnTo>
                <a:lnTo>
                  <a:pt x="25292" y="8332"/>
                </a:lnTo>
                <a:lnTo>
                  <a:pt x="25205" y="7041"/>
                </a:lnTo>
                <a:close/>
              </a:path>
              <a:path w="109855" h="8889">
                <a:moveTo>
                  <a:pt x="25573" y="6896"/>
                </a:moveTo>
                <a:lnTo>
                  <a:pt x="25205" y="7041"/>
                </a:lnTo>
                <a:lnTo>
                  <a:pt x="25292" y="8332"/>
                </a:lnTo>
                <a:lnTo>
                  <a:pt x="29226" y="8332"/>
                </a:lnTo>
                <a:lnTo>
                  <a:pt x="25573" y="6896"/>
                </a:lnTo>
                <a:close/>
              </a:path>
              <a:path w="109855" h="8889">
                <a:moveTo>
                  <a:pt x="29788" y="0"/>
                </a:moveTo>
                <a:lnTo>
                  <a:pt x="29226" y="0"/>
                </a:lnTo>
                <a:lnTo>
                  <a:pt x="25252" y="1562"/>
                </a:lnTo>
                <a:lnTo>
                  <a:pt x="26416" y="2020"/>
                </a:lnTo>
                <a:lnTo>
                  <a:pt x="26300" y="6610"/>
                </a:lnTo>
                <a:lnTo>
                  <a:pt x="25573" y="6896"/>
                </a:lnTo>
                <a:lnTo>
                  <a:pt x="29226" y="8332"/>
                </a:lnTo>
                <a:lnTo>
                  <a:pt x="29788" y="8332"/>
                </a:lnTo>
                <a:lnTo>
                  <a:pt x="34169" y="6610"/>
                </a:lnTo>
                <a:lnTo>
                  <a:pt x="33846" y="1822"/>
                </a:lnTo>
                <a:lnTo>
                  <a:pt x="29788" y="0"/>
                </a:lnTo>
                <a:close/>
              </a:path>
              <a:path w="109855" h="8889">
                <a:moveTo>
                  <a:pt x="34169" y="6610"/>
                </a:moveTo>
                <a:lnTo>
                  <a:pt x="29788" y="8332"/>
                </a:lnTo>
                <a:lnTo>
                  <a:pt x="34285" y="8332"/>
                </a:lnTo>
                <a:lnTo>
                  <a:pt x="34169" y="6610"/>
                </a:lnTo>
                <a:close/>
              </a:path>
              <a:path w="109855" h="8889">
                <a:moveTo>
                  <a:pt x="34285" y="0"/>
                </a:moveTo>
                <a:lnTo>
                  <a:pt x="33723" y="0"/>
                </a:lnTo>
                <a:lnTo>
                  <a:pt x="33846" y="1822"/>
                </a:lnTo>
                <a:lnTo>
                  <a:pt x="34285" y="2020"/>
                </a:lnTo>
                <a:lnTo>
                  <a:pt x="34285" y="8332"/>
                </a:lnTo>
                <a:lnTo>
                  <a:pt x="34847" y="8332"/>
                </a:lnTo>
                <a:lnTo>
                  <a:pt x="34285" y="0"/>
                </a:lnTo>
                <a:close/>
              </a:path>
              <a:path w="109855" h="8889">
                <a:moveTo>
                  <a:pt x="39343" y="0"/>
                </a:moveTo>
                <a:lnTo>
                  <a:pt x="34285" y="0"/>
                </a:lnTo>
                <a:lnTo>
                  <a:pt x="34847" y="8332"/>
                </a:lnTo>
                <a:lnTo>
                  <a:pt x="39872" y="8095"/>
                </a:lnTo>
                <a:lnTo>
                  <a:pt x="40467" y="7827"/>
                </a:lnTo>
                <a:lnTo>
                  <a:pt x="39905" y="7827"/>
                </a:lnTo>
                <a:lnTo>
                  <a:pt x="35971" y="6060"/>
                </a:lnTo>
                <a:lnTo>
                  <a:pt x="36073" y="1721"/>
                </a:lnTo>
                <a:lnTo>
                  <a:pt x="39624" y="126"/>
                </a:lnTo>
                <a:lnTo>
                  <a:pt x="39343" y="0"/>
                </a:lnTo>
                <a:close/>
              </a:path>
              <a:path w="109855" h="8889">
                <a:moveTo>
                  <a:pt x="39872" y="8095"/>
                </a:moveTo>
                <a:lnTo>
                  <a:pt x="34847" y="8332"/>
                </a:lnTo>
                <a:lnTo>
                  <a:pt x="39343" y="8332"/>
                </a:lnTo>
                <a:lnTo>
                  <a:pt x="39872" y="8095"/>
                </a:lnTo>
                <a:close/>
              </a:path>
              <a:path w="109855" h="8889">
                <a:moveTo>
                  <a:pt x="17423" y="8080"/>
                </a:moveTo>
                <a:lnTo>
                  <a:pt x="17030" y="8256"/>
                </a:lnTo>
                <a:lnTo>
                  <a:pt x="17423" y="8276"/>
                </a:lnTo>
                <a:lnTo>
                  <a:pt x="17423" y="8080"/>
                </a:lnTo>
                <a:close/>
              </a:path>
              <a:path w="109855" h="8889">
                <a:moveTo>
                  <a:pt x="13458" y="7668"/>
                </a:moveTo>
                <a:lnTo>
                  <a:pt x="13489" y="8080"/>
                </a:lnTo>
                <a:lnTo>
                  <a:pt x="17030" y="8256"/>
                </a:lnTo>
                <a:lnTo>
                  <a:pt x="17390" y="8095"/>
                </a:lnTo>
                <a:lnTo>
                  <a:pt x="17423" y="7827"/>
                </a:lnTo>
                <a:lnTo>
                  <a:pt x="16299" y="7827"/>
                </a:lnTo>
                <a:lnTo>
                  <a:pt x="13458" y="7668"/>
                </a:lnTo>
                <a:close/>
              </a:path>
              <a:path w="109855" h="8889">
                <a:moveTo>
                  <a:pt x="44964" y="0"/>
                </a:moveTo>
                <a:lnTo>
                  <a:pt x="39905" y="0"/>
                </a:lnTo>
                <a:lnTo>
                  <a:pt x="39624" y="126"/>
                </a:lnTo>
                <a:lnTo>
                  <a:pt x="43176" y="1721"/>
                </a:lnTo>
                <a:lnTo>
                  <a:pt x="43176" y="6610"/>
                </a:lnTo>
                <a:lnTo>
                  <a:pt x="39872" y="8095"/>
                </a:lnTo>
                <a:lnTo>
                  <a:pt x="45526" y="7827"/>
                </a:lnTo>
                <a:lnTo>
                  <a:pt x="44964" y="0"/>
                </a:lnTo>
                <a:close/>
              </a:path>
              <a:path w="109855" h="8889">
                <a:moveTo>
                  <a:pt x="3372" y="3282"/>
                </a:moveTo>
                <a:lnTo>
                  <a:pt x="1686" y="3282"/>
                </a:lnTo>
                <a:lnTo>
                  <a:pt x="1264" y="3535"/>
                </a:lnTo>
                <a:lnTo>
                  <a:pt x="1225" y="6610"/>
                </a:lnTo>
                <a:lnTo>
                  <a:pt x="4496" y="8080"/>
                </a:lnTo>
                <a:lnTo>
                  <a:pt x="6744" y="8080"/>
                </a:lnTo>
                <a:lnTo>
                  <a:pt x="3473" y="6610"/>
                </a:lnTo>
                <a:lnTo>
                  <a:pt x="3372" y="3282"/>
                </a:lnTo>
                <a:close/>
              </a:path>
              <a:path w="109855" h="8889">
                <a:moveTo>
                  <a:pt x="13301" y="7659"/>
                </a:moveTo>
                <a:lnTo>
                  <a:pt x="12365" y="8080"/>
                </a:lnTo>
                <a:lnTo>
                  <a:pt x="13489" y="8080"/>
                </a:lnTo>
                <a:lnTo>
                  <a:pt x="13458" y="7668"/>
                </a:lnTo>
                <a:lnTo>
                  <a:pt x="13301" y="7659"/>
                </a:lnTo>
                <a:close/>
              </a:path>
              <a:path w="109855" h="8889">
                <a:moveTo>
                  <a:pt x="17423" y="7448"/>
                </a:moveTo>
                <a:lnTo>
                  <a:pt x="17423" y="8080"/>
                </a:lnTo>
                <a:lnTo>
                  <a:pt x="18173" y="7743"/>
                </a:lnTo>
                <a:lnTo>
                  <a:pt x="17423" y="7448"/>
                </a:lnTo>
                <a:close/>
              </a:path>
              <a:path w="109855" h="8889">
                <a:moveTo>
                  <a:pt x="18448" y="7619"/>
                </a:moveTo>
                <a:lnTo>
                  <a:pt x="18173" y="7743"/>
                </a:lnTo>
                <a:lnTo>
                  <a:pt x="18482" y="7865"/>
                </a:lnTo>
                <a:lnTo>
                  <a:pt x="18448" y="7619"/>
                </a:lnTo>
                <a:close/>
              </a:path>
              <a:path w="109855" h="8889">
                <a:moveTo>
                  <a:pt x="1124" y="3619"/>
                </a:moveTo>
                <a:lnTo>
                  <a:pt x="0" y="4292"/>
                </a:lnTo>
                <a:lnTo>
                  <a:pt x="101" y="6610"/>
                </a:lnTo>
                <a:lnTo>
                  <a:pt x="2810" y="7827"/>
                </a:lnTo>
                <a:lnTo>
                  <a:pt x="3934" y="7827"/>
                </a:lnTo>
                <a:lnTo>
                  <a:pt x="1225" y="6610"/>
                </a:lnTo>
                <a:lnTo>
                  <a:pt x="1124" y="3619"/>
                </a:lnTo>
                <a:close/>
              </a:path>
              <a:path w="109855" h="8889">
                <a:moveTo>
                  <a:pt x="10117" y="7575"/>
                </a:moveTo>
                <a:lnTo>
                  <a:pt x="9554" y="7827"/>
                </a:lnTo>
                <a:lnTo>
                  <a:pt x="10679" y="7827"/>
                </a:lnTo>
                <a:lnTo>
                  <a:pt x="10117" y="7575"/>
                </a:lnTo>
                <a:close/>
              </a:path>
              <a:path w="109855" h="8889">
                <a:moveTo>
                  <a:pt x="15475" y="6682"/>
                </a:moveTo>
                <a:lnTo>
                  <a:pt x="13489" y="7575"/>
                </a:lnTo>
                <a:lnTo>
                  <a:pt x="16299" y="7827"/>
                </a:lnTo>
                <a:lnTo>
                  <a:pt x="15838" y="6825"/>
                </a:lnTo>
                <a:lnTo>
                  <a:pt x="15475" y="6682"/>
                </a:lnTo>
                <a:close/>
              </a:path>
              <a:path w="109855" h="8889">
                <a:moveTo>
                  <a:pt x="15838" y="6825"/>
                </a:moveTo>
                <a:lnTo>
                  <a:pt x="16299" y="7827"/>
                </a:lnTo>
                <a:lnTo>
                  <a:pt x="17423" y="7827"/>
                </a:lnTo>
                <a:lnTo>
                  <a:pt x="17423" y="7448"/>
                </a:lnTo>
                <a:lnTo>
                  <a:pt x="15838" y="6825"/>
                </a:lnTo>
                <a:close/>
              </a:path>
              <a:path w="109855" h="8889">
                <a:moveTo>
                  <a:pt x="39624" y="126"/>
                </a:moveTo>
                <a:lnTo>
                  <a:pt x="36073" y="1721"/>
                </a:lnTo>
                <a:lnTo>
                  <a:pt x="35971" y="6060"/>
                </a:lnTo>
                <a:lnTo>
                  <a:pt x="39905" y="7827"/>
                </a:lnTo>
                <a:lnTo>
                  <a:pt x="40467" y="7827"/>
                </a:lnTo>
                <a:lnTo>
                  <a:pt x="43176" y="6610"/>
                </a:lnTo>
                <a:lnTo>
                  <a:pt x="43176" y="1721"/>
                </a:lnTo>
                <a:lnTo>
                  <a:pt x="39624" y="126"/>
                </a:lnTo>
                <a:close/>
              </a:path>
              <a:path w="109855" h="8889">
                <a:moveTo>
                  <a:pt x="44964" y="0"/>
                </a:moveTo>
                <a:lnTo>
                  <a:pt x="45526" y="7827"/>
                </a:lnTo>
                <a:lnTo>
                  <a:pt x="46088" y="7827"/>
                </a:lnTo>
                <a:lnTo>
                  <a:pt x="44964" y="0"/>
                </a:lnTo>
                <a:close/>
              </a:path>
              <a:path w="109855" h="8889">
                <a:moveTo>
                  <a:pt x="50022" y="0"/>
                </a:moveTo>
                <a:lnTo>
                  <a:pt x="44964" y="0"/>
                </a:lnTo>
                <a:lnTo>
                  <a:pt x="46088" y="7827"/>
                </a:lnTo>
                <a:lnTo>
                  <a:pt x="50584" y="7575"/>
                </a:lnTo>
                <a:lnTo>
                  <a:pt x="52833" y="6565"/>
                </a:lnTo>
                <a:lnTo>
                  <a:pt x="50584" y="5555"/>
                </a:lnTo>
                <a:lnTo>
                  <a:pt x="50672" y="1721"/>
                </a:lnTo>
                <a:lnTo>
                  <a:pt x="52141" y="951"/>
                </a:lnTo>
                <a:lnTo>
                  <a:pt x="50022" y="0"/>
                </a:lnTo>
                <a:close/>
              </a:path>
              <a:path w="109855" h="8889">
                <a:moveTo>
                  <a:pt x="50584" y="7575"/>
                </a:moveTo>
                <a:lnTo>
                  <a:pt x="46088" y="7827"/>
                </a:lnTo>
                <a:lnTo>
                  <a:pt x="50022" y="7827"/>
                </a:lnTo>
                <a:lnTo>
                  <a:pt x="50584" y="7575"/>
                </a:lnTo>
                <a:close/>
              </a:path>
              <a:path w="109855" h="8889">
                <a:moveTo>
                  <a:pt x="17522" y="965"/>
                </a:moveTo>
                <a:lnTo>
                  <a:pt x="17423" y="7448"/>
                </a:lnTo>
                <a:lnTo>
                  <a:pt x="18173" y="7743"/>
                </a:lnTo>
                <a:lnTo>
                  <a:pt x="18340" y="7668"/>
                </a:lnTo>
                <a:lnTo>
                  <a:pt x="18225" y="6018"/>
                </a:lnTo>
                <a:lnTo>
                  <a:pt x="17522" y="965"/>
                </a:lnTo>
                <a:close/>
              </a:path>
              <a:path w="109855" h="8889">
                <a:moveTo>
                  <a:pt x="13453" y="7591"/>
                </a:moveTo>
                <a:lnTo>
                  <a:pt x="13301" y="7659"/>
                </a:lnTo>
                <a:lnTo>
                  <a:pt x="13458" y="7668"/>
                </a:lnTo>
                <a:close/>
              </a:path>
              <a:path w="109855" h="8889">
                <a:moveTo>
                  <a:pt x="12365" y="3679"/>
                </a:moveTo>
                <a:lnTo>
                  <a:pt x="12263" y="6610"/>
                </a:lnTo>
                <a:lnTo>
                  <a:pt x="11627" y="6896"/>
                </a:lnTo>
                <a:lnTo>
                  <a:pt x="11568" y="7070"/>
                </a:lnTo>
                <a:lnTo>
                  <a:pt x="11803" y="7575"/>
                </a:lnTo>
                <a:lnTo>
                  <a:pt x="13301" y="7659"/>
                </a:lnTo>
                <a:lnTo>
                  <a:pt x="13264" y="5050"/>
                </a:lnTo>
                <a:lnTo>
                  <a:pt x="13236" y="4797"/>
                </a:lnTo>
                <a:lnTo>
                  <a:pt x="12365" y="3679"/>
                </a:lnTo>
                <a:close/>
              </a:path>
              <a:path w="109855" h="8889">
                <a:moveTo>
                  <a:pt x="17704" y="883"/>
                </a:moveTo>
                <a:lnTo>
                  <a:pt x="17553" y="951"/>
                </a:lnTo>
                <a:lnTo>
                  <a:pt x="17564" y="1262"/>
                </a:lnTo>
                <a:lnTo>
                  <a:pt x="18448" y="7619"/>
                </a:lnTo>
                <a:lnTo>
                  <a:pt x="20694" y="6610"/>
                </a:lnTo>
                <a:lnTo>
                  <a:pt x="20796" y="2272"/>
                </a:lnTo>
                <a:lnTo>
                  <a:pt x="17704" y="883"/>
                </a:lnTo>
                <a:close/>
              </a:path>
              <a:path w="109855" h="8889">
                <a:moveTo>
                  <a:pt x="13246" y="4810"/>
                </a:moveTo>
                <a:lnTo>
                  <a:pt x="13453" y="7591"/>
                </a:lnTo>
                <a:lnTo>
                  <a:pt x="15475" y="6682"/>
                </a:lnTo>
                <a:lnTo>
                  <a:pt x="15175" y="6565"/>
                </a:lnTo>
                <a:lnTo>
                  <a:pt x="14613" y="6565"/>
                </a:lnTo>
                <a:lnTo>
                  <a:pt x="13246" y="4810"/>
                </a:lnTo>
                <a:close/>
              </a:path>
              <a:path w="109855" h="8889">
                <a:moveTo>
                  <a:pt x="10768" y="5885"/>
                </a:moveTo>
                <a:lnTo>
                  <a:pt x="8992" y="6018"/>
                </a:lnTo>
                <a:lnTo>
                  <a:pt x="8971" y="6572"/>
                </a:lnTo>
                <a:lnTo>
                  <a:pt x="8462" y="6743"/>
                </a:lnTo>
                <a:lnTo>
                  <a:pt x="10117" y="7575"/>
                </a:lnTo>
                <a:lnTo>
                  <a:pt x="11512" y="6948"/>
                </a:lnTo>
                <a:lnTo>
                  <a:pt x="11334" y="6565"/>
                </a:lnTo>
                <a:lnTo>
                  <a:pt x="10768" y="5885"/>
                </a:lnTo>
                <a:close/>
              </a:path>
              <a:path w="109855" h="8889">
                <a:moveTo>
                  <a:pt x="52833" y="6565"/>
                </a:moveTo>
                <a:lnTo>
                  <a:pt x="50584" y="7575"/>
                </a:lnTo>
                <a:lnTo>
                  <a:pt x="59577" y="7070"/>
                </a:lnTo>
                <a:lnTo>
                  <a:pt x="53957" y="7070"/>
                </a:lnTo>
                <a:lnTo>
                  <a:pt x="52833" y="6565"/>
                </a:lnTo>
                <a:close/>
              </a:path>
              <a:path w="109855" h="8889">
                <a:moveTo>
                  <a:pt x="17423" y="1010"/>
                </a:moveTo>
                <a:lnTo>
                  <a:pt x="15175" y="2020"/>
                </a:lnTo>
                <a:lnTo>
                  <a:pt x="15175" y="2525"/>
                </a:lnTo>
                <a:lnTo>
                  <a:pt x="15737" y="2777"/>
                </a:lnTo>
                <a:lnTo>
                  <a:pt x="15838" y="6825"/>
                </a:lnTo>
                <a:lnTo>
                  <a:pt x="17423" y="7448"/>
                </a:lnTo>
                <a:lnTo>
                  <a:pt x="17423" y="1010"/>
                </a:lnTo>
                <a:close/>
              </a:path>
              <a:path w="109855" h="8889">
                <a:moveTo>
                  <a:pt x="8350" y="6781"/>
                </a:moveTo>
                <a:lnTo>
                  <a:pt x="6744" y="7322"/>
                </a:lnTo>
                <a:lnTo>
                  <a:pt x="9554" y="7322"/>
                </a:lnTo>
                <a:lnTo>
                  <a:pt x="8350" y="6781"/>
                </a:lnTo>
                <a:close/>
              </a:path>
              <a:path w="109855" h="8889">
                <a:moveTo>
                  <a:pt x="58453" y="0"/>
                </a:moveTo>
                <a:lnTo>
                  <a:pt x="53957" y="0"/>
                </a:lnTo>
                <a:lnTo>
                  <a:pt x="52271" y="883"/>
                </a:lnTo>
                <a:lnTo>
                  <a:pt x="53855" y="1721"/>
                </a:lnTo>
                <a:lnTo>
                  <a:pt x="53957" y="6060"/>
                </a:lnTo>
                <a:lnTo>
                  <a:pt x="52833" y="6565"/>
                </a:lnTo>
                <a:lnTo>
                  <a:pt x="53957" y="7070"/>
                </a:lnTo>
                <a:lnTo>
                  <a:pt x="59577" y="7070"/>
                </a:lnTo>
                <a:lnTo>
                  <a:pt x="58453" y="0"/>
                </a:lnTo>
                <a:close/>
              </a:path>
              <a:path w="109855" h="8889">
                <a:moveTo>
                  <a:pt x="58453" y="0"/>
                </a:moveTo>
                <a:lnTo>
                  <a:pt x="59577" y="7070"/>
                </a:lnTo>
                <a:lnTo>
                  <a:pt x="63235" y="6743"/>
                </a:lnTo>
                <a:lnTo>
                  <a:pt x="66322" y="5555"/>
                </a:lnTo>
                <a:lnTo>
                  <a:pt x="66220" y="1721"/>
                </a:lnTo>
                <a:lnTo>
                  <a:pt x="62545" y="70"/>
                </a:lnTo>
                <a:lnTo>
                  <a:pt x="58453" y="0"/>
                </a:lnTo>
                <a:close/>
              </a:path>
              <a:path w="109855" h="8889">
                <a:moveTo>
                  <a:pt x="63201" y="6756"/>
                </a:moveTo>
                <a:lnTo>
                  <a:pt x="59577" y="7070"/>
                </a:lnTo>
                <a:lnTo>
                  <a:pt x="62388" y="7070"/>
                </a:lnTo>
                <a:lnTo>
                  <a:pt x="63201" y="6756"/>
                </a:lnTo>
                <a:close/>
              </a:path>
              <a:path w="109855" h="8889">
                <a:moveTo>
                  <a:pt x="25185" y="6743"/>
                </a:moveTo>
                <a:lnTo>
                  <a:pt x="25205" y="7041"/>
                </a:lnTo>
                <a:lnTo>
                  <a:pt x="25573" y="6896"/>
                </a:lnTo>
                <a:lnTo>
                  <a:pt x="25185" y="6743"/>
                </a:lnTo>
                <a:close/>
              </a:path>
              <a:path w="109855" h="8889">
                <a:moveTo>
                  <a:pt x="10679" y="1515"/>
                </a:moveTo>
                <a:lnTo>
                  <a:pt x="9283" y="2141"/>
                </a:lnTo>
                <a:lnTo>
                  <a:pt x="10309" y="4353"/>
                </a:lnTo>
                <a:lnTo>
                  <a:pt x="11803" y="5807"/>
                </a:lnTo>
                <a:lnTo>
                  <a:pt x="11011" y="5866"/>
                </a:lnTo>
                <a:lnTo>
                  <a:pt x="11512" y="6948"/>
                </a:lnTo>
                <a:lnTo>
                  <a:pt x="12263" y="6610"/>
                </a:lnTo>
                <a:lnTo>
                  <a:pt x="12192" y="3457"/>
                </a:lnTo>
                <a:lnTo>
                  <a:pt x="9554" y="2272"/>
                </a:lnTo>
                <a:lnTo>
                  <a:pt x="11269" y="2272"/>
                </a:lnTo>
                <a:lnTo>
                  <a:pt x="10679" y="1515"/>
                </a:lnTo>
                <a:close/>
              </a:path>
              <a:path w="109855" h="8889">
                <a:moveTo>
                  <a:pt x="25252" y="1562"/>
                </a:moveTo>
                <a:lnTo>
                  <a:pt x="24846" y="1721"/>
                </a:lnTo>
                <a:lnTo>
                  <a:pt x="25173" y="6565"/>
                </a:lnTo>
                <a:lnTo>
                  <a:pt x="25281" y="6781"/>
                </a:lnTo>
                <a:lnTo>
                  <a:pt x="25573" y="6896"/>
                </a:lnTo>
                <a:lnTo>
                  <a:pt x="26300" y="6610"/>
                </a:lnTo>
                <a:lnTo>
                  <a:pt x="26416" y="2020"/>
                </a:lnTo>
                <a:lnTo>
                  <a:pt x="25252" y="1562"/>
                </a:lnTo>
                <a:close/>
              </a:path>
              <a:path w="109855" h="8889">
                <a:moveTo>
                  <a:pt x="15721" y="6572"/>
                </a:moveTo>
                <a:lnTo>
                  <a:pt x="15475" y="6682"/>
                </a:lnTo>
                <a:lnTo>
                  <a:pt x="15838" y="6825"/>
                </a:lnTo>
                <a:lnTo>
                  <a:pt x="15721" y="6572"/>
                </a:lnTo>
                <a:close/>
              </a:path>
              <a:path w="109855" h="8889">
                <a:moveTo>
                  <a:pt x="7868" y="5428"/>
                </a:moveTo>
                <a:lnTo>
                  <a:pt x="7970" y="6610"/>
                </a:lnTo>
                <a:lnTo>
                  <a:pt x="8350" y="6781"/>
                </a:lnTo>
                <a:lnTo>
                  <a:pt x="8971" y="6572"/>
                </a:lnTo>
                <a:lnTo>
                  <a:pt x="8992" y="6060"/>
                </a:lnTo>
                <a:lnTo>
                  <a:pt x="8430" y="6060"/>
                </a:lnTo>
                <a:lnTo>
                  <a:pt x="7868" y="5428"/>
                </a:lnTo>
                <a:close/>
              </a:path>
              <a:path w="109855" h="8889">
                <a:moveTo>
                  <a:pt x="66322" y="4545"/>
                </a:moveTo>
                <a:lnTo>
                  <a:pt x="66322" y="5555"/>
                </a:lnTo>
                <a:lnTo>
                  <a:pt x="63201" y="6756"/>
                </a:lnTo>
                <a:lnTo>
                  <a:pt x="74186" y="5807"/>
                </a:lnTo>
                <a:lnTo>
                  <a:pt x="69132" y="5807"/>
                </a:lnTo>
                <a:lnTo>
                  <a:pt x="66322" y="4545"/>
                </a:lnTo>
                <a:close/>
              </a:path>
              <a:path w="109855" h="8889">
                <a:moveTo>
                  <a:pt x="24846" y="1721"/>
                </a:moveTo>
                <a:lnTo>
                  <a:pt x="24846" y="6610"/>
                </a:lnTo>
                <a:lnTo>
                  <a:pt x="25185" y="6743"/>
                </a:lnTo>
                <a:lnTo>
                  <a:pt x="24846" y="1721"/>
                </a:lnTo>
                <a:close/>
              </a:path>
              <a:path w="109855" h="8889">
                <a:moveTo>
                  <a:pt x="15175" y="5386"/>
                </a:moveTo>
                <a:lnTo>
                  <a:pt x="15291" y="6610"/>
                </a:lnTo>
                <a:lnTo>
                  <a:pt x="15475" y="6682"/>
                </a:lnTo>
                <a:lnTo>
                  <a:pt x="15718" y="6565"/>
                </a:lnTo>
                <a:lnTo>
                  <a:pt x="15175" y="5386"/>
                </a:lnTo>
                <a:close/>
              </a:path>
              <a:path w="109855" h="8889">
                <a:moveTo>
                  <a:pt x="33846" y="1822"/>
                </a:moveTo>
                <a:lnTo>
                  <a:pt x="34169" y="6610"/>
                </a:lnTo>
                <a:lnTo>
                  <a:pt x="34285" y="2020"/>
                </a:lnTo>
                <a:lnTo>
                  <a:pt x="33846" y="1822"/>
                </a:lnTo>
                <a:close/>
              </a:path>
              <a:path w="109855" h="8889">
                <a:moveTo>
                  <a:pt x="15175" y="2525"/>
                </a:moveTo>
                <a:lnTo>
                  <a:pt x="15242" y="5532"/>
                </a:lnTo>
                <a:lnTo>
                  <a:pt x="15721" y="6572"/>
                </a:lnTo>
                <a:lnTo>
                  <a:pt x="15737" y="2777"/>
                </a:lnTo>
                <a:lnTo>
                  <a:pt x="15175" y="2525"/>
                </a:lnTo>
                <a:close/>
              </a:path>
              <a:path w="109855" h="8889">
                <a:moveTo>
                  <a:pt x="11011" y="5866"/>
                </a:moveTo>
                <a:lnTo>
                  <a:pt x="10889" y="6060"/>
                </a:lnTo>
                <a:lnTo>
                  <a:pt x="11241" y="6565"/>
                </a:lnTo>
                <a:lnTo>
                  <a:pt x="11011" y="5866"/>
                </a:lnTo>
                <a:close/>
              </a:path>
              <a:path w="109855" h="8889">
                <a:moveTo>
                  <a:pt x="13004" y="1549"/>
                </a:moveTo>
                <a:lnTo>
                  <a:pt x="13246" y="4810"/>
                </a:lnTo>
                <a:lnTo>
                  <a:pt x="14613" y="6565"/>
                </a:lnTo>
                <a:lnTo>
                  <a:pt x="15175" y="6565"/>
                </a:lnTo>
                <a:lnTo>
                  <a:pt x="15136" y="5302"/>
                </a:lnTo>
                <a:lnTo>
                  <a:pt x="13513" y="1778"/>
                </a:lnTo>
                <a:lnTo>
                  <a:pt x="13004" y="1549"/>
                </a:lnTo>
                <a:close/>
              </a:path>
              <a:path w="109855" h="8889">
                <a:moveTo>
                  <a:pt x="52141" y="951"/>
                </a:moveTo>
                <a:lnTo>
                  <a:pt x="50672" y="1721"/>
                </a:lnTo>
                <a:lnTo>
                  <a:pt x="50584" y="5555"/>
                </a:lnTo>
                <a:lnTo>
                  <a:pt x="52833" y="6565"/>
                </a:lnTo>
                <a:lnTo>
                  <a:pt x="53957" y="6060"/>
                </a:lnTo>
                <a:lnTo>
                  <a:pt x="53855" y="1721"/>
                </a:lnTo>
                <a:lnTo>
                  <a:pt x="52141" y="951"/>
                </a:lnTo>
                <a:close/>
              </a:path>
              <a:path w="109855" h="8889">
                <a:moveTo>
                  <a:pt x="7868" y="3787"/>
                </a:moveTo>
                <a:lnTo>
                  <a:pt x="7981" y="5555"/>
                </a:lnTo>
                <a:lnTo>
                  <a:pt x="8430" y="6060"/>
                </a:lnTo>
                <a:lnTo>
                  <a:pt x="8992" y="6018"/>
                </a:lnTo>
                <a:lnTo>
                  <a:pt x="8992" y="4292"/>
                </a:lnTo>
                <a:lnTo>
                  <a:pt x="7868" y="3787"/>
                </a:lnTo>
                <a:close/>
              </a:path>
              <a:path w="109855" h="8889">
                <a:moveTo>
                  <a:pt x="8992" y="6018"/>
                </a:moveTo>
                <a:lnTo>
                  <a:pt x="8430" y="6060"/>
                </a:lnTo>
                <a:lnTo>
                  <a:pt x="8992" y="6060"/>
                </a:lnTo>
                <a:close/>
              </a:path>
              <a:path w="109855" h="8889">
                <a:moveTo>
                  <a:pt x="8430" y="2525"/>
                </a:moveTo>
                <a:lnTo>
                  <a:pt x="7868" y="2777"/>
                </a:lnTo>
                <a:lnTo>
                  <a:pt x="7868" y="3787"/>
                </a:lnTo>
                <a:lnTo>
                  <a:pt x="8992" y="4292"/>
                </a:lnTo>
                <a:lnTo>
                  <a:pt x="8992" y="6018"/>
                </a:lnTo>
                <a:lnTo>
                  <a:pt x="10768" y="5885"/>
                </a:lnTo>
                <a:lnTo>
                  <a:pt x="8430" y="2525"/>
                </a:lnTo>
                <a:close/>
              </a:path>
              <a:path w="109855" h="8889">
                <a:moveTo>
                  <a:pt x="8430" y="2525"/>
                </a:moveTo>
                <a:lnTo>
                  <a:pt x="10768" y="5885"/>
                </a:lnTo>
                <a:lnTo>
                  <a:pt x="11011" y="5866"/>
                </a:lnTo>
                <a:lnTo>
                  <a:pt x="10309" y="4353"/>
                </a:lnTo>
                <a:lnTo>
                  <a:pt x="8430" y="2525"/>
                </a:lnTo>
                <a:close/>
              </a:path>
              <a:path w="109855" h="8889">
                <a:moveTo>
                  <a:pt x="10309" y="4353"/>
                </a:moveTo>
                <a:lnTo>
                  <a:pt x="11011" y="5866"/>
                </a:lnTo>
                <a:lnTo>
                  <a:pt x="11803" y="5807"/>
                </a:lnTo>
                <a:lnTo>
                  <a:pt x="10309" y="4353"/>
                </a:lnTo>
                <a:close/>
              </a:path>
              <a:path w="109855" h="8889">
                <a:moveTo>
                  <a:pt x="73062" y="252"/>
                </a:moveTo>
                <a:lnTo>
                  <a:pt x="69132" y="252"/>
                </a:lnTo>
                <a:lnTo>
                  <a:pt x="66322" y="1515"/>
                </a:lnTo>
                <a:lnTo>
                  <a:pt x="66322" y="4545"/>
                </a:lnTo>
                <a:lnTo>
                  <a:pt x="69132" y="5807"/>
                </a:lnTo>
                <a:lnTo>
                  <a:pt x="74186" y="5807"/>
                </a:lnTo>
                <a:lnTo>
                  <a:pt x="73062" y="252"/>
                </a:lnTo>
                <a:close/>
              </a:path>
              <a:path w="109855" h="8889">
                <a:moveTo>
                  <a:pt x="86451" y="45"/>
                </a:moveTo>
                <a:lnTo>
                  <a:pt x="73062" y="252"/>
                </a:lnTo>
                <a:lnTo>
                  <a:pt x="74186" y="5807"/>
                </a:lnTo>
                <a:lnTo>
                  <a:pt x="77049" y="5532"/>
                </a:lnTo>
                <a:lnTo>
                  <a:pt x="79249" y="4545"/>
                </a:lnTo>
                <a:lnTo>
                  <a:pt x="79249" y="1515"/>
                </a:lnTo>
                <a:lnTo>
                  <a:pt x="76434" y="252"/>
                </a:lnTo>
                <a:lnTo>
                  <a:pt x="85989" y="252"/>
                </a:lnTo>
                <a:lnTo>
                  <a:pt x="86451" y="45"/>
                </a:lnTo>
                <a:close/>
              </a:path>
              <a:path w="109855" h="8889">
                <a:moveTo>
                  <a:pt x="77049" y="5532"/>
                </a:moveTo>
                <a:lnTo>
                  <a:pt x="74186" y="5807"/>
                </a:lnTo>
                <a:lnTo>
                  <a:pt x="76435" y="5807"/>
                </a:lnTo>
                <a:lnTo>
                  <a:pt x="77049" y="5532"/>
                </a:lnTo>
                <a:close/>
              </a:path>
              <a:path w="109855" h="8889">
                <a:moveTo>
                  <a:pt x="85989" y="252"/>
                </a:moveTo>
                <a:lnTo>
                  <a:pt x="76434" y="252"/>
                </a:lnTo>
                <a:lnTo>
                  <a:pt x="79249" y="1515"/>
                </a:lnTo>
                <a:lnTo>
                  <a:pt x="79249" y="4545"/>
                </a:lnTo>
                <a:lnTo>
                  <a:pt x="77049" y="5532"/>
                </a:lnTo>
                <a:lnTo>
                  <a:pt x="87301" y="4545"/>
                </a:lnTo>
                <a:lnTo>
                  <a:pt x="86552" y="4545"/>
                </a:lnTo>
                <a:lnTo>
                  <a:pt x="84303" y="3535"/>
                </a:lnTo>
                <a:lnTo>
                  <a:pt x="84402" y="965"/>
                </a:lnTo>
                <a:lnTo>
                  <a:pt x="85989" y="252"/>
                </a:lnTo>
                <a:close/>
              </a:path>
              <a:path w="109855" h="8889">
                <a:moveTo>
                  <a:pt x="6744" y="3282"/>
                </a:moveTo>
                <a:lnTo>
                  <a:pt x="6355" y="3457"/>
                </a:lnTo>
                <a:lnTo>
                  <a:pt x="6257" y="3619"/>
                </a:lnTo>
                <a:lnTo>
                  <a:pt x="7868" y="5428"/>
                </a:lnTo>
                <a:lnTo>
                  <a:pt x="7868" y="3787"/>
                </a:lnTo>
                <a:lnTo>
                  <a:pt x="6744" y="3282"/>
                </a:lnTo>
                <a:close/>
              </a:path>
              <a:path w="109855" h="8889">
                <a:moveTo>
                  <a:pt x="13513" y="1778"/>
                </a:moveTo>
                <a:lnTo>
                  <a:pt x="15175" y="5386"/>
                </a:lnTo>
                <a:lnTo>
                  <a:pt x="15175" y="2525"/>
                </a:lnTo>
                <a:lnTo>
                  <a:pt x="13513" y="1778"/>
                </a:lnTo>
                <a:close/>
              </a:path>
              <a:path w="109855" h="8889">
                <a:moveTo>
                  <a:pt x="12927" y="1515"/>
                </a:moveTo>
                <a:lnTo>
                  <a:pt x="10679" y="1515"/>
                </a:lnTo>
                <a:lnTo>
                  <a:pt x="12192" y="3457"/>
                </a:lnTo>
                <a:lnTo>
                  <a:pt x="12365" y="3535"/>
                </a:lnTo>
                <a:lnTo>
                  <a:pt x="12449" y="3787"/>
                </a:lnTo>
                <a:lnTo>
                  <a:pt x="13246" y="4810"/>
                </a:lnTo>
                <a:lnTo>
                  <a:pt x="13017" y="1721"/>
                </a:lnTo>
                <a:lnTo>
                  <a:pt x="12927" y="1515"/>
                </a:lnTo>
                <a:close/>
              </a:path>
              <a:path w="109855" h="8889">
                <a:moveTo>
                  <a:pt x="89366" y="0"/>
                </a:moveTo>
                <a:lnTo>
                  <a:pt x="86451" y="45"/>
                </a:lnTo>
                <a:lnTo>
                  <a:pt x="84402" y="965"/>
                </a:lnTo>
                <a:lnTo>
                  <a:pt x="84303" y="3535"/>
                </a:lnTo>
                <a:lnTo>
                  <a:pt x="86552" y="4545"/>
                </a:lnTo>
                <a:lnTo>
                  <a:pt x="87301" y="4545"/>
                </a:lnTo>
                <a:lnTo>
                  <a:pt x="89924" y="4292"/>
                </a:lnTo>
                <a:lnTo>
                  <a:pt x="89366" y="0"/>
                </a:lnTo>
                <a:close/>
              </a:path>
              <a:path w="109855" h="8889">
                <a:moveTo>
                  <a:pt x="92627" y="4090"/>
                </a:moveTo>
                <a:lnTo>
                  <a:pt x="89924" y="4292"/>
                </a:lnTo>
                <a:lnTo>
                  <a:pt x="87301" y="4545"/>
                </a:lnTo>
                <a:lnTo>
                  <a:pt x="91614" y="4545"/>
                </a:lnTo>
                <a:lnTo>
                  <a:pt x="92627" y="4090"/>
                </a:lnTo>
                <a:close/>
              </a:path>
              <a:path w="109855" h="8889">
                <a:moveTo>
                  <a:pt x="9283" y="2141"/>
                </a:moveTo>
                <a:lnTo>
                  <a:pt x="8430" y="2525"/>
                </a:lnTo>
                <a:lnTo>
                  <a:pt x="10309" y="4353"/>
                </a:lnTo>
                <a:lnTo>
                  <a:pt x="9283" y="2141"/>
                </a:lnTo>
                <a:close/>
              </a:path>
              <a:path w="109855" h="8889">
                <a:moveTo>
                  <a:pt x="1124" y="3030"/>
                </a:moveTo>
                <a:lnTo>
                  <a:pt x="0" y="3535"/>
                </a:lnTo>
                <a:lnTo>
                  <a:pt x="0" y="4292"/>
                </a:lnTo>
                <a:lnTo>
                  <a:pt x="1023" y="3679"/>
                </a:lnTo>
                <a:lnTo>
                  <a:pt x="1124" y="3030"/>
                </a:lnTo>
                <a:close/>
              </a:path>
              <a:path w="109855" h="8889">
                <a:moveTo>
                  <a:pt x="91614" y="0"/>
                </a:moveTo>
                <a:lnTo>
                  <a:pt x="89366" y="0"/>
                </a:lnTo>
                <a:lnTo>
                  <a:pt x="89924" y="4292"/>
                </a:lnTo>
                <a:lnTo>
                  <a:pt x="92627" y="4090"/>
                </a:lnTo>
                <a:lnTo>
                  <a:pt x="93863" y="3535"/>
                </a:lnTo>
                <a:lnTo>
                  <a:pt x="93764" y="965"/>
                </a:lnTo>
                <a:lnTo>
                  <a:pt x="91614" y="0"/>
                </a:lnTo>
                <a:close/>
              </a:path>
              <a:path w="109855" h="8889">
                <a:moveTo>
                  <a:pt x="104537" y="0"/>
                </a:moveTo>
                <a:lnTo>
                  <a:pt x="91614" y="0"/>
                </a:lnTo>
                <a:lnTo>
                  <a:pt x="93764" y="965"/>
                </a:lnTo>
                <a:lnTo>
                  <a:pt x="93863" y="3535"/>
                </a:lnTo>
                <a:lnTo>
                  <a:pt x="92627" y="4090"/>
                </a:lnTo>
                <a:lnTo>
                  <a:pt x="106785" y="3030"/>
                </a:lnTo>
                <a:lnTo>
                  <a:pt x="104537" y="3030"/>
                </a:lnTo>
                <a:lnTo>
                  <a:pt x="102856" y="2272"/>
                </a:lnTo>
                <a:lnTo>
                  <a:pt x="102856" y="757"/>
                </a:lnTo>
                <a:lnTo>
                  <a:pt x="104537" y="0"/>
                </a:lnTo>
                <a:close/>
              </a:path>
              <a:path w="109855" h="8889">
                <a:moveTo>
                  <a:pt x="7868" y="2777"/>
                </a:moveTo>
                <a:lnTo>
                  <a:pt x="6744" y="3282"/>
                </a:lnTo>
                <a:lnTo>
                  <a:pt x="7868" y="3787"/>
                </a:lnTo>
                <a:lnTo>
                  <a:pt x="7868" y="2777"/>
                </a:lnTo>
                <a:close/>
              </a:path>
              <a:path w="109855" h="8889">
                <a:moveTo>
                  <a:pt x="12192" y="3457"/>
                </a:moveTo>
                <a:lnTo>
                  <a:pt x="12365" y="3679"/>
                </a:lnTo>
                <a:lnTo>
                  <a:pt x="12365" y="3535"/>
                </a:lnTo>
                <a:lnTo>
                  <a:pt x="12192" y="3457"/>
                </a:lnTo>
                <a:close/>
              </a:path>
              <a:path w="109855" h="8889">
                <a:moveTo>
                  <a:pt x="3372" y="2272"/>
                </a:moveTo>
                <a:lnTo>
                  <a:pt x="2810" y="2272"/>
                </a:lnTo>
                <a:lnTo>
                  <a:pt x="1124" y="3030"/>
                </a:lnTo>
                <a:lnTo>
                  <a:pt x="1124" y="3619"/>
                </a:lnTo>
                <a:lnTo>
                  <a:pt x="1686" y="3282"/>
                </a:lnTo>
                <a:lnTo>
                  <a:pt x="3372" y="3282"/>
                </a:lnTo>
                <a:lnTo>
                  <a:pt x="3372" y="2272"/>
                </a:lnTo>
                <a:close/>
              </a:path>
              <a:path w="109855" h="8889">
                <a:moveTo>
                  <a:pt x="11269" y="2272"/>
                </a:moveTo>
                <a:lnTo>
                  <a:pt x="9554" y="2272"/>
                </a:lnTo>
                <a:lnTo>
                  <a:pt x="12192" y="3457"/>
                </a:lnTo>
                <a:lnTo>
                  <a:pt x="11269" y="2272"/>
                </a:lnTo>
                <a:close/>
              </a:path>
              <a:path w="109855" h="8889">
                <a:moveTo>
                  <a:pt x="5620" y="1262"/>
                </a:moveTo>
                <a:lnTo>
                  <a:pt x="4496" y="1262"/>
                </a:lnTo>
                <a:lnTo>
                  <a:pt x="1124" y="2777"/>
                </a:lnTo>
                <a:lnTo>
                  <a:pt x="1124" y="3030"/>
                </a:lnTo>
                <a:lnTo>
                  <a:pt x="2810" y="2272"/>
                </a:lnTo>
                <a:lnTo>
                  <a:pt x="3372" y="2272"/>
                </a:lnTo>
                <a:lnTo>
                  <a:pt x="5620" y="1262"/>
                </a:lnTo>
                <a:close/>
              </a:path>
              <a:path w="109855" h="8889">
                <a:moveTo>
                  <a:pt x="106228" y="0"/>
                </a:moveTo>
                <a:lnTo>
                  <a:pt x="104537" y="0"/>
                </a:lnTo>
                <a:lnTo>
                  <a:pt x="102856" y="757"/>
                </a:lnTo>
                <a:lnTo>
                  <a:pt x="102856" y="2272"/>
                </a:lnTo>
                <a:lnTo>
                  <a:pt x="104537" y="3030"/>
                </a:lnTo>
                <a:lnTo>
                  <a:pt x="106785" y="3030"/>
                </a:lnTo>
                <a:lnTo>
                  <a:pt x="106228" y="0"/>
                </a:lnTo>
                <a:close/>
              </a:path>
              <a:path w="109855" h="8889">
                <a:moveTo>
                  <a:pt x="107910" y="0"/>
                </a:moveTo>
                <a:lnTo>
                  <a:pt x="106228" y="0"/>
                </a:lnTo>
                <a:lnTo>
                  <a:pt x="106785" y="3030"/>
                </a:lnTo>
                <a:lnTo>
                  <a:pt x="107910" y="3030"/>
                </a:lnTo>
                <a:lnTo>
                  <a:pt x="109600" y="2272"/>
                </a:lnTo>
                <a:lnTo>
                  <a:pt x="109600" y="757"/>
                </a:lnTo>
                <a:lnTo>
                  <a:pt x="107910" y="0"/>
                </a:lnTo>
                <a:close/>
              </a:path>
              <a:path w="109855" h="8889">
                <a:moveTo>
                  <a:pt x="8992" y="1515"/>
                </a:moveTo>
                <a:lnTo>
                  <a:pt x="7868" y="2020"/>
                </a:lnTo>
                <a:lnTo>
                  <a:pt x="7868" y="2777"/>
                </a:lnTo>
                <a:lnTo>
                  <a:pt x="9283" y="2141"/>
                </a:lnTo>
                <a:lnTo>
                  <a:pt x="8992" y="1515"/>
                </a:lnTo>
                <a:close/>
              </a:path>
              <a:path w="109855" h="8889">
                <a:moveTo>
                  <a:pt x="17423" y="252"/>
                </a:moveTo>
                <a:lnTo>
                  <a:pt x="12927" y="505"/>
                </a:lnTo>
                <a:lnTo>
                  <a:pt x="13487" y="1721"/>
                </a:lnTo>
                <a:lnTo>
                  <a:pt x="15175" y="2525"/>
                </a:lnTo>
                <a:lnTo>
                  <a:pt x="15175" y="2020"/>
                </a:lnTo>
                <a:lnTo>
                  <a:pt x="17423" y="1010"/>
                </a:lnTo>
                <a:lnTo>
                  <a:pt x="17423" y="757"/>
                </a:lnTo>
                <a:lnTo>
                  <a:pt x="16861" y="505"/>
                </a:lnTo>
                <a:lnTo>
                  <a:pt x="17423" y="505"/>
                </a:lnTo>
                <a:lnTo>
                  <a:pt x="17423" y="252"/>
                </a:lnTo>
                <a:close/>
              </a:path>
              <a:path w="109855" h="8889">
                <a:moveTo>
                  <a:pt x="12927" y="505"/>
                </a:moveTo>
                <a:lnTo>
                  <a:pt x="8992" y="1515"/>
                </a:lnTo>
                <a:lnTo>
                  <a:pt x="9283" y="2141"/>
                </a:lnTo>
                <a:lnTo>
                  <a:pt x="10679" y="1515"/>
                </a:lnTo>
                <a:lnTo>
                  <a:pt x="12927" y="1515"/>
                </a:lnTo>
                <a:lnTo>
                  <a:pt x="12365" y="1262"/>
                </a:lnTo>
                <a:lnTo>
                  <a:pt x="12983" y="1262"/>
                </a:lnTo>
                <a:lnTo>
                  <a:pt x="12927" y="505"/>
                </a:lnTo>
                <a:close/>
              </a:path>
              <a:path w="109855" h="8889">
                <a:moveTo>
                  <a:pt x="33723" y="0"/>
                </a:moveTo>
                <a:lnTo>
                  <a:pt x="29788" y="0"/>
                </a:lnTo>
                <a:lnTo>
                  <a:pt x="33846" y="1822"/>
                </a:lnTo>
                <a:lnTo>
                  <a:pt x="33723" y="0"/>
                </a:lnTo>
                <a:close/>
              </a:path>
              <a:path w="109855" h="8889">
                <a:moveTo>
                  <a:pt x="12927" y="505"/>
                </a:moveTo>
                <a:lnTo>
                  <a:pt x="13032" y="1562"/>
                </a:lnTo>
                <a:lnTo>
                  <a:pt x="13513" y="1778"/>
                </a:lnTo>
                <a:lnTo>
                  <a:pt x="12927" y="505"/>
                </a:lnTo>
                <a:close/>
              </a:path>
              <a:path w="109855" h="8889">
                <a:moveTo>
                  <a:pt x="62545" y="70"/>
                </a:moveTo>
                <a:lnTo>
                  <a:pt x="66322" y="1767"/>
                </a:lnTo>
                <a:lnTo>
                  <a:pt x="66322" y="1515"/>
                </a:lnTo>
                <a:lnTo>
                  <a:pt x="69132" y="252"/>
                </a:lnTo>
                <a:lnTo>
                  <a:pt x="73062" y="252"/>
                </a:lnTo>
                <a:lnTo>
                  <a:pt x="62545" y="70"/>
                </a:lnTo>
                <a:close/>
              </a:path>
              <a:path w="109855" h="8889">
                <a:moveTo>
                  <a:pt x="24824" y="1394"/>
                </a:moveTo>
                <a:lnTo>
                  <a:pt x="24846" y="1721"/>
                </a:lnTo>
                <a:lnTo>
                  <a:pt x="25252" y="1562"/>
                </a:lnTo>
                <a:lnTo>
                  <a:pt x="24824" y="1394"/>
                </a:lnTo>
                <a:close/>
              </a:path>
              <a:path w="109855" h="8889">
                <a:moveTo>
                  <a:pt x="29226" y="0"/>
                </a:moveTo>
                <a:lnTo>
                  <a:pt x="24730" y="0"/>
                </a:lnTo>
                <a:lnTo>
                  <a:pt x="24824" y="1394"/>
                </a:lnTo>
                <a:lnTo>
                  <a:pt x="25252" y="1562"/>
                </a:lnTo>
                <a:lnTo>
                  <a:pt x="29226" y="0"/>
                </a:lnTo>
                <a:close/>
              </a:path>
              <a:path w="109855" h="8889">
                <a:moveTo>
                  <a:pt x="12983" y="1262"/>
                </a:moveTo>
                <a:lnTo>
                  <a:pt x="12365" y="1262"/>
                </a:lnTo>
                <a:lnTo>
                  <a:pt x="13004" y="1549"/>
                </a:lnTo>
                <a:lnTo>
                  <a:pt x="12983" y="1262"/>
                </a:lnTo>
                <a:close/>
              </a:path>
              <a:path w="109855" h="8889">
                <a:moveTo>
                  <a:pt x="17423" y="252"/>
                </a:moveTo>
                <a:lnTo>
                  <a:pt x="11803" y="252"/>
                </a:lnTo>
                <a:lnTo>
                  <a:pt x="8992" y="1515"/>
                </a:lnTo>
                <a:lnTo>
                  <a:pt x="12927" y="505"/>
                </a:lnTo>
                <a:lnTo>
                  <a:pt x="17423" y="252"/>
                </a:lnTo>
                <a:close/>
              </a:path>
              <a:path w="109855" h="8889">
                <a:moveTo>
                  <a:pt x="24747" y="252"/>
                </a:moveTo>
                <a:lnTo>
                  <a:pt x="21920" y="252"/>
                </a:lnTo>
                <a:lnTo>
                  <a:pt x="24824" y="1394"/>
                </a:lnTo>
                <a:lnTo>
                  <a:pt x="24747" y="252"/>
                </a:lnTo>
                <a:close/>
              </a:path>
              <a:path w="109855" h="8889">
                <a:moveTo>
                  <a:pt x="17498" y="791"/>
                </a:moveTo>
                <a:lnTo>
                  <a:pt x="17522" y="965"/>
                </a:lnTo>
                <a:lnTo>
                  <a:pt x="17704" y="883"/>
                </a:lnTo>
                <a:lnTo>
                  <a:pt x="17498" y="791"/>
                </a:lnTo>
                <a:close/>
              </a:path>
              <a:path w="109855" h="8889">
                <a:moveTo>
                  <a:pt x="53957" y="0"/>
                </a:moveTo>
                <a:lnTo>
                  <a:pt x="50022" y="0"/>
                </a:lnTo>
                <a:lnTo>
                  <a:pt x="52141" y="951"/>
                </a:lnTo>
                <a:lnTo>
                  <a:pt x="53957" y="0"/>
                </a:lnTo>
                <a:close/>
              </a:path>
              <a:path w="109855" h="8889">
                <a:moveTo>
                  <a:pt x="19250" y="189"/>
                </a:moveTo>
                <a:lnTo>
                  <a:pt x="17423" y="252"/>
                </a:lnTo>
                <a:lnTo>
                  <a:pt x="17498" y="791"/>
                </a:lnTo>
                <a:lnTo>
                  <a:pt x="17704" y="883"/>
                </a:lnTo>
                <a:lnTo>
                  <a:pt x="19250" y="189"/>
                </a:lnTo>
                <a:close/>
              </a:path>
              <a:path w="109855" h="8889">
                <a:moveTo>
                  <a:pt x="17423" y="505"/>
                </a:moveTo>
                <a:lnTo>
                  <a:pt x="16861" y="505"/>
                </a:lnTo>
                <a:lnTo>
                  <a:pt x="17423" y="757"/>
                </a:lnTo>
                <a:lnTo>
                  <a:pt x="17423" y="505"/>
                </a:lnTo>
                <a:close/>
              </a:path>
              <a:path w="109855" h="8889">
                <a:moveTo>
                  <a:pt x="24730" y="0"/>
                </a:moveTo>
                <a:lnTo>
                  <a:pt x="19671" y="0"/>
                </a:lnTo>
                <a:lnTo>
                  <a:pt x="19250" y="189"/>
                </a:lnTo>
                <a:lnTo>
                  <a:pt x="24730" y="0"/>
                </a:lnTo>
                <a:close/>
              </a:path>
              <a:path w="109855" h="8889">
                <a:moveTo>
                  <a:pt x="39905" y="0"/>
                </a:moveTo>
                <a:lnTo>
                  <a:pt x="39343" y="0"/>
                </a:lnTo>
                <a:lnTo>
                  <a:pt x="39624" y="126"/>
                </a:lnTo>
                <a:lnTo>
                  <a:pt x="39905" y="0"/>
                </a:lnTo>
                <a:close/>
              </a:path>
              <a:path w="109855" h="8889">
                <a:moveTo>
                  <a:pt x="62388" y="0"/>
                </a:moveTo>
                <a:lnTo>
                  <a:pt x="58453" y="0"/>
                </a:lnTo>
                <a:lnTo>
                  <a:pt x="62545" y="70"/>
                </a:lnTo>
                <a:lnTo>
                  <a:pt x="62388" y="0"/>
                </a:lnTo>
                <a:close/>
              </a:path>
              <a:path w="109855" h="8889">
                <a:moveTo>
                  <a:pt x="89366" y="0"/>
                </a:moveTo>
                <a:lnTo>
                  <a:pt x="86551" y="0"/>
                </a:lnTo>
                <a:lnTo>
                  <a:pt x="89366" y="0"/>
                </a:lnTo>
                <a:close/>
              </a:path>
            </a:pathLst>
          </a:custGeom>
          <a:solidFill>
            <a:srgbClr val="000000"/>
          </a:solidFill>
        </p:spPr>
        <p:txBody>
          <a:bodyPr wrap="square" lIns="0" tIns="0" rIns="0" bIns="0" rtlCol="0"/>
          <a:lstStyle/>
          <a:p>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2700">
              <a:lnSpc>
                <a:spcPts val="1430"/>
              </a:lnSpc>
            </a:pPr>
            <a:r>
              <a:rPr spc="-25" dirty="0"/>
              <a:t>57</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sldNum" sz="quarter" idx="7"/>
          </p:nvPr>
        </p:nvSpPr>
        <p:spPr>
          <a:prstGeom prst="rect">
            <a:avLst/>
          </a:prstGeom>
        </p:spPr>
        <p:txBody>
          <a:bodyPr vert="horz" wrap="square" lIns="0" tIns="0" rIns="0" bIns="0" rtlCol="0">
            <a:spAutoFit/>
          </a:bodyPr>
          <a:lstStyle/>
          <a:p>
            <a:pPr marL="12700">
              <a:lnSpc>
                <a:spcPts val="1430"/>
              </a:lnSpc>
            </a:pPr>
            <a:r>
              <a:rPr spc="-25" dirty="0"/>
              <a:t>58</a:t>
            </a:r>
          </a:p>
        </p:txBody>
      </p:sp>
      <p:sp>
        <p:nvSpPr>
          <p:cNvPr id="2" name="object 2"/>
          <p:cNvSpPr txBox="1"/>
          <p:nvPr/>
        </p:nvSpPr>
        <p:spPr>
          <a:xfrm>
            <a:off x="193039" y="859282"/>
            <a:ext cx="8386445" cy="4306570"/>
          </a:xfrm>
          <a:prstGeom prst="rect">
            <a:avLst/>
          </a:prstGeom>
        </p:spPr>
        <p:txBody>
          <a:bodyPr vert="horz" wrap="square" lIns="0" tIns="13335" rIns="0" bIns="0" rtlCol="0">
            <a:spAutoFit/>
          </a:bodyPr>
          <a:lstStyle/>
          <a:p>
            <a:pPr marL="50800" marR="1069975" indent="311785">
              <a:lnSpc>
                <a:spcPct val="100000"/>
              </a:lnSpc>
              <a:spcBef>
                <a:spcPts val="105"/>
              </a:spcBef>
              <a:buAutoNum type="arabicPeriod" startAt="5"/>
              <a:tabLst>
                <a:tab pos="362585" algn="l"/>
              </a:tabLst>
            </a:pPr>
            <a:r>
              <a:rPr sz="2600" dirty="0">
                <a:latin typeface="Times New Roman"/>
                <a:cs typeface="Times New Roman"/>
              </a:rPr>
              <a:t>A</a:t>
            </a:r>
            <a:r>
              <a:rPr sz="2600" spc="-165" dirty="0">
                <a:latin typeface="Times New Roman"/>
                <a:cs typeface="Times New Roman"/>
              </a:rPr>
              <a:t> </a:t>
            </a:r>
            <a:r>
              <a:rPr sz="2600" dirty="0">
                <a:latin typeface="Times New Roman"/>
                <a:cs typeface="Times New Roman"/>
              </a:rPr>
              <a:t>Roman</a:t>
            </a:r>
            <a:r>
              <a:rPr sz="2600" spc="-30" dirty="0">
                <a:latin typeface="Times New Roman"/>
                <a:cs typeface="Times New Roman"/>
              </a:rPr>
              <a:t> </a:t>
            </a:r>
            <a:r>
              <a:rPr sz="2600" dirty="0">
                <a:latin typeface="Times New Roman"/>
                <a:cs typeface="Times New Roman"/>
              </a:rPr>
              <a:t>numeral</a:t>
            </a:r>
            <a:r>
              <a:rPr sz="2600" spc="-5" dirty="0">
                <a:latin typeface="Times New Roman"/>
                <a:cs typeface="Times New Roman"/>
              </a:rPr>
              <a:t> </a:t>
            </a:r>
            <a:r>
              <a:rPr sz="2600" dirty="0">
                <a:latin typeface="Times New Roman"/>
                <a:cs typeface="Times New Roman"/>
              </a:rPr>
              <a:t>or</a:t>
            </a:r>
            <a:r>
              <a:rPr sz="2600" spc="-30" dirty="0">
                <a:latin typeface="Times New Roman"/>
                <a:cs typeface="Times New Roman"/>
              </a:rPr>
              <a:t> </a:t>
            </a:r>
            <a:r>
              <a:rPr sz="2600" dirty="0">
                <a:latin typeface="Times New Roman"/>
                <a:cs typeface="Times New Roman"/>
              </a:rPr>
              <a:t>a</a:t>
            </a:r>
            <a:r>
              <a:rPr sz="2600" spc="-10" dirty="0">
                <a:latin typeface="Times New Roman"/>
                <a:cs typeface="Times New Roman"/>
              </a:rPr>
              <a:t> </a:t>
            </a:r>
            <a:r>
              <a:rPr sz="2600" dirty="0">
                <a:latin typeface="Times New Roman"/>
                <a:cs typeface="Times New Roman"/>
              </a:rPr>
              <a:t>zero</a:t>
            </a:r>
            <a:r>
              <a:rPr sz="2600" spc="-20" dirty="0">
                <a:latin typeface="Times New Roman"/>
                <a:cs typeface="Times New Roman"/>
              </a:rPr>
              <a:t> </a:t>
            </a:r>
            <a:r>
              <a:rPr sz="2600" dirty="0">
                <a:latin typeface="Times New Roman"/>
                <a:cs typeface="Times New Roman"/>
              </a:rPr>
              <a:t>in</a:t>
            </a:r>
            <a:r>
              <a:rPr sz="2600" spc="-10" dirty="0">
                <a:latin typeface="Times New Roman"/>
                <a:cs typeface="Times New Roman"/>
              </a:rPr>
              <a:t> </a:t>
            </a:r>
            <a:r>
              <a:rPr sz="2600" dirty="0">
                <a:latin typeface="Times New Roman"/>
                <a:cs typeface="Times New Roman"/>
              </a:rPr>
              <a:t>parentheses</a:t>
            </a:r>
            <a:r>
              <a:rPr sz="2600" spc="-30" dirty="0">
                <a:latin typeface="Times New Roman"/>
                <a:cs typeface="Times New Roman"/>
              </a:rPr>
              <a:t> </a:t>
            </a:r>
            <a:r>
              <a:rPr sz="2600" dirty="0">
                <a:latin typeface="Times New Roman"/>
                <a:cs typeface="Times New Roman"/>
              </a:rPr>
              <a:t>is</a:t>
            </a:r>
            <a:r>
              <a:rPr sz="2600" spc="-15" dirty="0">
                <a:latin typeface="Times New Roman"/>
                <a:cs typeface="Times New Roman"/>
              </a:rPr>
              <a:t> </a:t>
            </a:r>
            <a:r>
              <a:rPr sz="2600" dirty="0">
                <a:latin typeface="Times New Roman"/>
                <a:cs typeface="Times New Roman"/>
              </a:rPr>
              <a:t>used</a:t>
            </a:r>
            <a:r>
              <a:rPr sz="2600" spc="-20" dirty="0">
                <a:latin typeface="Times New Roman"/>
                <a:cs typeface="Times New Roman"/>
              </a:rPr>
              <a:t> </a:t>
            </a:r>
            <a:r>
              <a:rPr sz="2600" spc="-25" dirty="0">
                <a:latin typeface="Times New Roman"/>
                <a:cs typeface="Times New Roman"/>
              </a:rPr>
              <a:t>to </a:t>
            </a:r>
            <a:r>
              <a:rPr sz="2600" dirty="0">
                <a:latin typeface="Times New Roman"/>
                <a:cs typeface="Times New Roman"/>
              </a:rPr>
              <a:t>indicate</a:t>
            </a:r>
            <a:r>
              <a:rPr sz="2600" spc="-20" dirty="0">
                <a:latin typeface="Times New Roman"/>
                <a:cs typeface="Times New Roman"/>
              </a:rPr>
              <a:t> </a:t>
            </a:r>
            <a:r>
              <a:rPr sz="2600" dirty="0">
                <a:latin typeface="Times New Roman"/>
                <a:cs typeface="Times New Roman"/>
              </a:rPr>
              <a:t>the</a:t>
            </a:r>
            <a:r>
              <a:rPr sz="2600" spc="-30" dirty="0">
                <a:latin typeface="Times New Roman"/>
                <a:cs typeface="Times New Roman"/>
              </a:rPr>
              <a:t> </a:t>
            </a:r>
            <a:r>
              <a:rPr sz="2600" dirty="0">
                <a:latin typeface="Times New Roman"/>
                <a:cs typeface="Times New Roman"/>
              </a:rPr>
              <a:t>oxidation</a:t>
            </a:r>
            <a:r>
              <a:rPr sz="2600" spc="-30" dirty="0">
                <a:latin typeface="Times New Roman"/>
                <a:cs typeface="Times New Roman"/>
              </a:rPr>
              <a:t> </a:t>
            </a:r>
            <a:r>
              <a:rPr sz="2600" dirty="0">
                <a:latin typeface="Times New Roman"/>
                <a:cs typeface="Times New Roman"/>
              </a:rPr>
              <a:t>state</a:t>
            </a:r>
            <a:r>
              <a:rPr sz="2600" spc="-20" dirty="0">
                <a:latin typeface="Times New Roman"/>
                <a:cs typeface="Times New Roman"/>
              </a:rPr>
              <a:t> </a:t>
            </a:r>
            <a:r>
              <a:rPr sz="2600" dirty="0">
                <a:latin typeface="Times New Roman"/>
                <a:cs typeface="Times New Roman"/>
              </a:rPr>
              <a:t>of</a:t>
            </a:r>
            <a:r>
              <a:rPr sz="2600" spc="-15" dirty="0">
                <a:latin typeface="Times New Roman"/>
                <a:cs typeface="Times New Roman"/>
              </a:rPr>
              <a:t> </a:t>
            </a:r>
            <a:r>
              <a:rPr sz="2600" dirty="0">
                <a:latin typeface="Times New Roman"/>
                <a:cs typeface="Times New Roman"/>
              </a:rPr>
              <a:t>the</a:t>
            </a:r>
            <a:r>
              <a:rPr sz="2600" spc="-30" dirty="0">
                <a:latin typeface="Times New Roman"/>
                <a:cs typeface="Times New Roman"/>
              </a:rPr>
              <a:t> </a:t>
            </a:r>
            <a:r>
              <a:rPr sz="2600" dirty="0">
                <a:latin typeface="Times New Roman"/>
                <a:cs typeface="Times New Roman"/>
              </a:rPr>
              <a:t>central</a:t>
            </a:r>
            <a:r>
              <a:rPr sz="2600" spc="-25" dirty="0">
                <a:latin typeface="Times New Roman"/>
                <a:cs typeface="Times New Roman"/>
              </a:rPr>
              <a:t> </a:t>
            </a:r>
            <a:r>
              <a:rPr sz="2600" dirty="0">
                <a:latin typeface="Times New Roman"/>
                <a:cs typeface="Times New Roman"/>
              </a:rPr>
              <a:t>metal</a:t>
            </a:r>
            <a:r>
              <a:rPr sz="2600" spc="-10" dirty="0">
                <a:latin typeface="Times New Roman"/>
                <a:cs typeface="Times New Roman"/>
              </a:rPr>
              <a:t> atom.</a:t>
            </a:r>
            <a:endParaRPr sz="2600">
              <a:latin typeface="Times New Roman"/>
              <a:cs typeface="Times New Roman"/>
            </a:endParaRPr>
          </a:p>
          <a:p>
            <a:pPr>
              <a:lnSpc>
                <a:spcPct val="100000"/>
              </a:lnSpc>
              <a:spcBef>
                <a:spcPts val="1380"/>
              </a:spcBef>
              <a:buFont typeface="Times New Roman"/>
              <a:buAutoNum type="arabicPeriod" startAt="5"/>
            </a:pPr>
            <a:endParaRPr sz="2600">
              <a:latin typeface="Times New Roman"/>
              <a:cs typeface="Times New Roman"/>
            </a:endParaRPr>
          </a:p>
          <a:p>
            <a:pPr marL="50800" marR="17780" indent="330835">
              <a:lnSpc>
                <a:spcPct val="100000"/>
              </a:lnSpc>
              <a:buAutoNum type="arabicPeriod" startAt="5"/>
              <a:tabLst>
                <a:tab pos="381635" algn="l"/>
              </a:tabLst>
            </a:pPr>
            <a:r>
              <a:rPr sz="2600" dirty="0">
                <a:latin typeface="Times New Roman"/>
                <a:cs typeface="Times New Roman"/>
              </a:rPr>
              <a:t>If</a:t>
            </a:r>
            <a:r>
              <a:rPr sz="2600" spc="-10" dirty="0">
                <a:latin typeface="Times New Roman"/>
                <a:cs typeface="Times New Roman"/>
              </a:rPr>
              <a:t> </a:t>
            </a:r>
            <a:r>
              <a:rPr sz="2600" dirty="0">
                <a:latin typeface="Times New Roman"/>
                <a:cs typeface="Times New Roman"/>
              </a:rPr>
              <a:t>the</a:t>
            </a:r>
            <a:r>
              <a:rPr sz="2600" spc="-25" dirty="0">
                <a:latin typeface="Times New Roman"/>
                <a:cs typeface="Times New Roman"/>
              </a:rPr>
              <a:t> </a:t>
            </a:r>
            <a:r>
              <a:rPr sz="2600" dirty="0">
                <a:latin typeface="Times New Roman"/>
                <a:cs typeface="Times New Roman"/>
              </a:rPr>
              <a:t>complex</a:t>
            </a:r>
            <a:r>
              <a:rPr sz="2600" spc="-20" dirty="0">
                <a:latin typeface="Times New Roman"/>
                <a:cs typeface="Times New Roman"/>
              </a:rPr>
              <a:t> </a:t>
            </a:r>
            <a:r>
              <a:rPr sz="2600" dirty="0">
                <a:latin typeface="Times New Roman"/>
                <a:cs typeface="Times New Roman"/>
              </a:rPr>
              <a:t>ion</a:t>
            </a:r>
            <a:r>
              <a:rPr sz="2600" spc="-5" dirty="0">
                <a:latin typeface="Times New Roman"/>
                <a:cs typeface="Times New Roman"/>
              </a:rPr>
              <a:t> </a:t>
            </a:r>
            <a:r>
              <a:rPr sz="2600" dirty="0">
                <a:latin typeface="Times New Roman"/>
                <a:cs typeface="Times New Roman"/>
              </a:rPr>
              <a:t>is</a:t>
            </a:r>
            <a:r>
              <a:rPr sz="2600" spc="-20" dirty="0">
                <a:latin typeface="Times New Roman"/>
                <a:cs typeface="Times New Roman"/>
              </a:rPr>
              <a:t> </a:t>
            </a:r>
            <a:r>
              <a:rPr sz="2600" dirty="0">
                <a:latin typeface="Times New Roman"/>
                <a:cs typeface="Times New Roman"/>
              </a:rPr>
              <a:t>negative,</a:t>
            </a:r>
            <a:r>
              <a:rPr sz="2600" spc="-40" dirty="0">
                <a:latin typeface="Times New Roman"/>
                <a:cs typeface="Times New Roman"/>
              </a:rPr>
              <a:t> </a:t>
            </a:r>
            <a:r>
              <a:rPr sz="2600" dirty="0">
                <a:latin typeface="Times New Roman"/>
                <a:cs typeface="Times New Roman"/>
              </a:rPr>
              <a:t>the</a:t>
            </a:r>
            <a:r>
              <a:rPr sz="2600" spc="-10" dirty="0">
                <a:latin typeface="Times New Roman"/>
                <a:cs typeface="Times New Roman"/>
              </a:rPr>
              <a:t> </a:t>
            </a:r>
            <a:r>
              <a:rPr sz="2600" dirty="0">
                <a:latin typeface="Times New Roman"/>
                <a:cs typeface="Times New Roman"/>
              </a:rPr>
              <a:t>name</a:t>
            </a:r>
            <a:r>
              <a:rPr sz="2600" spc="-10" dirty="0">
                <a:latin typeface="Times New Roman"/>
                <a:cs typeface="Times New Roman"/>
              </a:rPr>
              <a:t> </a:t>
            </a:r>
            <a:r>
              <a:rPr sz="2600" dirty="0">
                <a:latin typeface="Times New Roman"/>
                <a:cs typeface="Times New Roman"/>
              </a:rPr>
              <a:t>of</a:t>
            </a:r>
            <a:r>
              <a:rPr sz="2600" spc="-30" dirty="0">
                <a:latin typeface="Times New Roman"/>
                <a:cs typeface="Times New Roman"/>
              </a:rPr>
              <a:t> </a:t>
            </a:r>
            <a:r>
              <a:rPr sz="2600" dirty="0">
                <a:latin typeface="Times New Roman"/>
                <a:cs typeface="Times New Roman"/>
              </a:rPr>
              <a:t>the</a:t>
            </a:r>
            <a:r>
              <a:rPr sz="2600" spc="-10" dirty="0">
                <a:latin typeface="Times New Roman"/>
                <a:cs typeface="Times New Roman"/>
              </a:rPr>
              <a:t> </a:t>
            </a:r>
            <a:r>
              <a:rPr sz="2600" dirty="0">
                <a:latin typeface="Times New Roman"/>
                <a:cs typeface="Times New Roman"/>
              </a:rPr>
              <a:t>metal</a:t>
            </a:r>
            <a:r>
              <a:rPr sz="2600" spc="-15" dirty="0">
                <a:latin typeface="Times New Roman"/>
                <a:cs typeface="Times New Roman"/>
              </a:rPr>
              <a:t> </a:t>
            </a:r>
            <a:r>
              <a:rPr sz="2600" dirty="0">
                <a:latin typeface="Times New Roman"/>
                <a:cs typeface="Times New Roman"/>
              </a:rPr>
              <a:t>ends</a:t>
            </a:r>
            <a:r>
              <a:rPr sz="2600" spc="-25" dirty="0">
                <a:latin typeface="Times New Roman"/>
                <a:cs typeface="Times New Roman"/>
              </a:rPr>
              <a:t> in </a:t>
            </a:r>
            <a:r>
              <a:rPr sz="2600" spc="-40" dirty="0">
                <a:latin typeface="Times New Roman"/>
                <a:cs typeface="Times New Roman"/>
              </a:rPr>
              <a:t>'ATE'</a:t>
            </a:r>
            <a:r>
              <a:rPr sz="2600" spc="-50" dirty="0">
                <a:latin typeface="Times New Roman"/>
                <a:cs typeface="Times New Roman"/>
              </a:rPr>
              <a:t> </a:t>
            </a:r>
            <a:r>
              <a:rPr sz="2600" dirty="0">
                <a:latin typeface="Times New Roman"/>
                <a:cs typeface="Times New Roman"/>
              </a:rPr>
              <a:t>for</a:t>
            </a:r>
            <a:r>
              <a:rPr sz="2600" spc="-45" dirty="0">
                <a:latin typeface="Times New Roman"/>
                <a:cs typeface="Times New Roman"/>
              </a:rPr>
              <a:t> </a:t>
            </a:r>
            <a:r>
              <a:rPr sz="2600" dirty="0">
                <a:latin typeface="Times New Roman"/>
                <a:cs typeface="Times New Roman"/>
              </a:rPr>
              <a:t>example,</a:t>
            </a:r>
            <a:r>
              <a:rPr sz="2600" spc="-35" dirty="0">
                <a:latin typeface="Times New Roman"/>
                <a:cs typeface="Times New Roman"/>
              </a:rPr>
              <a:t> </a:t>
            </a:r>
            <a:r>
              <a:rPr sz="2600" dirty="0">
                <a:latin typeface="Times New Roman"/>
                <a:cs typeface="Times New Roman"/>
              </a:rPr>
              <a:t>ferrate,</a:t>
            </a:r>
            <a:r>
              <a:rPr sz="2600" spc="-40" dirty="0">
                <a:latin typeface="Times New Roman"/>
                <a:cs typeface="Times New Roman"/>
              </a:rPr>
              <a:t> </a:t>
            </a:r>
            <a:r>
              <a:rPr sz="2600" dirty="0">
                <a:latin typeface="Times New Roman"/>
                <a:cs typeface="Times New Roman"/>
              </a:rPr>
              <a:t>cuprate,</a:t>
            </a:r>
            <a:r>
              <a:rPr sz="2600" spc="-50" dirty="0">
                <a:latin typeface="Times New Roman"/>
                <a:cs typeface="Times New Roman"/>
              </a:rPr>
              <a:t> </a:t>
            </a:r>
            <a:r>
              <a:rPr sz="2600" dirty="0">
                <a:latin typeface="Times New Roman"/>
                <a:cs typeface="Times New Roman"/>
              </a:rPr>
              <a:t>nickelate,</a:t>
            </a:r>
            <a:r>
              <a:rPr sz="2600" spc="-50" dirty="0">
                <a:latin typeface="Times New Roman"/>
                <a:cs typeface="Times New Roman"/>
              </a:rPr>
              <a:t> </a:t>
            </a:r>
            <a:r>
              <a:rPr sz="2600" dirty="0">
                <a:latin typeface="Times New Roman"/>
                <a:cs typeface="Times New Roman"/>
              </a:rPr>
              <a:t>cobaltate,</a:t>
            </a:r>
            <a:r>
              <a:rPr sz="2600" spc="-30" dirty="0">
                <a:latin typeface="Times New Roman"/>
                <a:cs typeface="Times New Roman"/>
              </a:rPr>
              <a:t> </a:t>
            </a:r>
            <a:r>
              <a:rPr sz="2600" spc="-20" dirty="0">
                <a:latin typeface="Times New Roman"/>
                <a:cs typeface="Times New Roman"/>
              </a:rPr>
              <a:t>etc.</a:t>
            </a:r>
            <a:endParaRPr sz="2600">
              <a:latin typeface="Times New Roman"/>
              <a:cs typeface="Times New Roman"/>
            </a:endParaRPr>
          </a:p>
          <a:p>
            <a:pPr>
              <a:lnSpc>
                <a:spcPct val="100000"/>
              </a:lnSpc>
              <a:spcBef>
                <a:spcPts val="1380"/>
              </a:spcBef>
              <a:buFont typeface="Times New Roman"/>
              <a:buAutoNum type="arabicPeriod" startAt="5"/>
            </a:pPr>
            <a:endParaRPr sz="2600">
              <a:latin typeface="Times New Roman"/>
              <a:cs typeface="Times New Roman"/>
            </a:endParaRPr>
          </a:p>
          <a:p>
            <a:pPr marL="50800" marR="483234" indent="330835">
              <a:lnSpc>
                <a:spcPct val="100000"/>
              </a:lnSpc>
              <a:buAutoNum type="arabicPeriod" startAt="5"/>
              <a:tabLst>
                <a:tab pos="381635" algn="l"/>
              </a:tabLst>
            </a:pPr>
            <a:r>
              <a:rPr sz="2600" dirty="0">
                <a:latin typeface="Times New Roman"/>
                <a:cs typeface="Times New Roman"/>
              </a:rPr>
              <a:t>If</a:t>
            </a:r>
            <a:r>
              <a:rPr sz="2600" spc="-15" dirty="0">
                <a:latin typeface="Times New Roman"/>
                <a:cs typeface="Times New Roman"/>
              </a:rPr>
              <a:t> </a:t>
            </a:r>
            <a:r>
              <a:rPr sz="2600" dirty="0">
                <a:latin typeface="Times New Roman"/>
                <a:cs typeface="Times New Roman"/>
              </a:rPr>
              <a:t>more</a:t>
            </a:r>
            <a:r>
              <a:rPr sz="2600" spc="-10" dirty="0">
                <a:latin typeface="Times New Roman"/>
                <a:cs typeface="Times New Roman"/>
              </a:rPr>
              <a:t> </a:t>
            </a:r>
            <a:r>
              <a:rPr sz="2600" dirty="0">
                <a:latin typeface="Times New Roman"/>
                <a:cs typeface="Times New Roman"/>
              </a:rPr>
              <a:t>than</a:t>
            </a:r>
            <a:r>
              <a:rPr sz="2600" spc="-20" dirty="0">
                <a:latin typeface="Times New Roman"/>
                <a:cs typeface="Times New Roman"/>
              </a:rPr>
              <a:t> </a:t>
            </a:r>
            <a:r>
              <a:rPr sz="2600" dirty="0">
                <a:latin typeface="Times New Roman"/>
                <a:cs typeface="Times New Roman"/>
              </a:rPr>
              <a:t>one</a:t>
            </a:r>
            <a:r>
              <a:rPr sz="2600" spc="-45" dirty="0">
                <a:latin typeface="Times New Roman"/>
                <a:cs typeface="Times New Roman"/>
              </a:rPr>
              <a:t> </a:t>
            </a:r>
            <a:r>
              <a:rPr sz="2600" dirty="0">
                <a:latin typeface="Times New Roman"/>
                <a:cs typeface="Times New Roman"/>
              </a:rPr>
              <a:t>ligand</a:t>
            </a:r>
            <a:r>
              <a:rPr sz="2600" spc="-25" dirty="0">
                <a:latin typeface="Times New Roman"/>
                <a:cs typeface="Times New Roman"/>
              </a:rPr>
              <a:t> </a:t>
            </a:r>
            <a:r>
              <a:rPr sz="2600" dirty="0">
                <a:latin typeface="Times New Roman"/>
                <a:cs typeface="Times New Roman"/>
              </a:rPr>
              <a:t>is</a:t>
            </a:r>
            <a:r>
              <a:rPr sz="2600" spc="-15" dirty="0">
                <a:latin typeface="Times New Roman"/>
                <a:cs typeface="Times New Roman"/>
              </a:rPr>
              <a:t> </a:t>
            </a:r>
            <a:r>
              <a:rPr sz="2600" dirty="0">
                <a:latin typeface="Times New Roman"/>
                <a:cs typeface="Times New Roman"/>
              </a:rPr>
              <a:t>present</a:t>
            </a:r>
            <a:r>
              <a:rPr sz="2600" spc="-25" dirty="0">
                <a:latin typeface="Times New Roman"/>
                <a:cs typeface="Times New Roman"/>
              </a:rPr>
              <a:t> </a:t>
            </a:r>
            <a:r>
              <a:rPr sz="2600" dirty="0">
                <a:latin typeface="Times New Roman"/>
                <a:cs typeface="Times New Roman"/>
              </a:rPr>
              <a:t>in</a:t>
            </a:r>
            <a:r>
              <a:rPr sz="2600" spc="-15" dirty="0">
                <a:latin typeface="Times New Roman"/>
                <a:cs typeface="Times New Roman"/>
              </a:rPr>
              <a:t> </a:t>
            </a:r>
            <a:r>
              <a:rPr sz="2600" dirty="0">
                <a:latin typeface="Times New Roman"/>
                <a:cs typeface="Times New Roman"/>
              </a:rPr>
              <a:t>the</a:t>
            </a:r>
            <a:r>
              <a:rPr sz="2600" spc="-10" dirty="0">
                <a:latin typeface="Times New Roman"/>
                <a:cs typeface="Times New Roman"/>
              </a:rPr>
              <a:t> </a:t>
            </a:r>
            <a:r>
              <a:rPr sz="2600" dirty="0">
                <a:latin typeface="Times New Roman"/>
                <a:cs typeface="Times New Roman"/>
              </a:rPr>
              <a:t>species,</a:t>
            </a:r>
            <a:r>
              <a:rPr sz="2600" spc="-20" dirty="0">
                <a:latin typeface="Times New Roman"/>
                <a:cs typeface="Times New Roman"/>
              </a:rPr>
              <a:t> </a:t>
            </a:r>
            <a:r>
              <a:rPr sz="2600" dirty="0">
                <a:latin typeface="Times New Roman"/>
                <a:cs typeface="Times New Roman"/>
              </a:rPr>
              <a:t>then</a:t>
            </a:r>
            <a:r>
              <a:rPr sz="2600" spc="-25" dirty="0">
                <a:latin typeface="Times New Roman"/>
                <a:cs typeface="Times New Roman"/>
              </a:rPr>
              <a:t> the </a:t>
            </a:r>
            <a:r>
              <a:rPr sz="2600" dirty="0">
                <a:latin typeface="Times New Roman"/>
                <a:cs typeface="Times New Roman"/>
              </a:rPr>
              <a:t>ligands</a:t>
            </a:r>
            <a:r>
              <a:rPr sz="2600" spc="-30" dirty="0">
                <a:latin typeface="Times New Roman"/>
                <a:cs typeface="Times New Roman"/>
              </a:rPr>
              <a:t> </a:t>
            </a:r>
            <a:r>
              <a:rPr sz="2600" dirty="0">
                <a:latin typeface="Times New Roman"/>
                <a:cs typeface="Times New Roman"/>
              </a:rPr>
              <a:t>are</a:t>
            </a:r>
            <a:r>
              <a:rPr sz="2600" spc="-20" dirty="0">
                <a:latin typeface="Times New Roman"/>
                <a:cs typeface="Times New Roman"/>
              </a:rPr>
              <a:t> </a:t>
            </a:r>
            <a:r>
              <a:rPr sz="2600" dirty="0">
                <a:latin typeface="Times New Roman"/>
                <a:cs typeface="Times New Roman"/>
              </a:rPr>
              <a:t>named</a:t>
            </a:r>
            <a:r>
              <a:rPr sz="2600" spc="-30" dirty="0">
                <a:latin typeface="Times New Roman"/>
                <a:cs typeface="Times New Roman"/>
              </a:rPr>
              <a:t> </a:t>
            </a:r>
            <a:r>
              <a:rPr sz="2600" dirty="0">
                <a:latin typeface="Times New Roman"/>
                <a:cs typeface="Times New Roman"/>
              </a:rPr>
              <a:t>in</a:t>
            </a:r>
            <a:r>
              <a:rPr sz="2600" spc="-5" dirty="0">
                <a:latin typeface="Times New Roman"/>
                <a:cs typeface="Times New Roman"/>
              </a:rPr>
              <a:t> </a:t>
            </a:r>
            <a:r>
              <a:rPr sz="2600" b="1" dirty="0">
                <a:latin typeface="Times New Roman"/>
                <a:cs typeface="Times New Roman"/>
              </a:rPr>
              <a:t>alphabetical</a:t>
            </a:r>
            <a:r>
              <a:rPr sz="2600" b="1" spc="-35" dirty="0">
                <a:latin typeface="Times New Roman"/>
                <a:cs typeface="Times New Roman"/>
              </a:rPr>
              <a:t> </a:t>
            </a:r>
            <a:r>
              <a:rPr sz="2600" b="1" dirty="0">
                <a:latin typeface="Times New Roman"/>
                <a:cs typeface="Times New Roman"/>
              </a:rPr>
              <a:t>order</a:t>
            </a:r>
            <a:r>
              <a:rPr sz="2600" b="1" spc="-30" dirty="0">
                <a:latin typeface="Times New Roman"/>
                <a:cs typeface="Times New Roman"/>
              </a:rPr>
              <a:t> </a:t>
            </a:r>
            <a:r>
              <a:rPr sz="2600" dirty="0">
                <a:latin typeface="Times New Roman"/>
                <a:cs typeface="Times New Roman"/>
              </a:rPr>
              <a:t>regardless</a:t>
            </a:r>
            <a:r>
              <a:rPr sz="2600" spc="-30" dirty="0">
                <a:latin typeface="Times New Roman"/>
                <a:cs typeface="Times New Roman"/>
              </a:rPr>
              <a:t> </a:t>
            </a:r>
            <a:r>
              <a:rPr sz="2600" dirty="0">
                <a:latin typeface="Times New Roman"/>
                <a:cs typeface="Times New Roman"/>
              </a:rPr>
              <a:t>of</a:t>
            </a:r>
            <a:r>
              <a:rPr sz="2600" spc="-25" dirty="0">
                <a:latin typeface="Times New Roman"/>
                <a:cs typeface="Times New Roman"/>
              </a:rPr>
              <a:t> the </a:t>
            </a:r>
            <a:r>
              <a:rPr sz="2600" dirty="0">
                <a:latin typeface="Times New Roman"/>
                <a:cs typeface="Times New Roman"/>
              </a:rPr>
              <a:t>number</a:t>
            </a:r>
            <a:r>
              <a:rPr sz="2600" spc="-20" dirty="0">
                <a:latin typeface="Times New Roman"/>
                <a:cs typeface="Times New Roman"/>
              </a:rPr>
              <a:t> </a:t>
            </a:r>
            <a:r>
              <a:rPr sz="2600" dirty="0">
                <a:latin typeface="Times New Roman"/>
                <a:cs typeface="Times New Roman"/>
              </a:rPr>
              <a:t>of</a:t>
            </a:r>
            <a:r>
              <a:rPr sz="2600" spc="-20" dirty="0">
                <a:latin typeface="Times New Roman"/>
                <a:cs typeface="Times New Roman"/>
              </a:rPr>
              <a:t> </a:t>
            </a:r>
            <a:r>
              <a:rPr sz="2600" dirty="0">
                <a:latin typeface="Times New Roman"/>
                <a:cs typeface="Times New Roman"/>
              </a:rPr>
              <a:t>each.</a:t>
            </a:r>
            <a:r>
              <a:rPr sz="2600" spc="-20" dirty="0">
                <a:latin typeface="Times New Roman"/>
                <a:cs typeface="Times New Roman"/>
              </a:rPr>
              <a:t> </a:t>
            </a:r>
            <a:r>
              <a:rPr sz="2600" dirty="0">
                <a:latin typeface="Times New Roman"/>
                <a:cs typeface="Times New Roman"/>
              </a:rPr>
              <a:t>For</a:t>
            </a:r>
            <a:r>
              <a:rPr sz="2600" spc="-25" dirty="0">
                <a:latin typeface="Times New Roman"/>
                <a:cs typeface="Times New Roman"/>
              </a:rPr>
              <a:t> </a:t>
            </a:r>
            <a:r>
              <a:rPr sz="2600" dirty="0">
                <a:latin typeface="Times New Roman"/>
                <a:cs typeface="Times New Roman"/>
              </a:rPr>
              <a:t>example,</a:t>
            </a:r>
            <a:r>
              <a:rPr sz="2600" spc="-15" dirty="0">
                <a:latin typeface="Times New Roman"/>
                <a:cs typeface="Times New Roman"/>
              </a:rPr>
              <a:t> </a:t>
            </a:r>
            <a:r>
              <a:rPr sz="2600" dirty="0">
                <a:latin typeface="Times New Roman"/>
                <a:cs typeface="Times New Roman"/>
              </a:rPr>
              <a:t>NH</a:t>
            </a:r>
            <a:r>
              <a:rPr sz="2550" baseline="-21241" dirty="0">
                <a:latin typeface="Times New Roman"/>
                <a:cs typeface="Times New Roman"/>
              </a:rPr>
              <a:t>3</a:t>
            </a:r>
            <a:r>
              <a:rPr sz="2550" spc="307" baseline="-21241" dirty="0">
                <a:latin typeface="Times New Roman"/>
                <a:cs typeface="Times New Roman"/>
              </a:rPr>
              <a:t> </a:t>
            </a:r>
            <a:r>
              <a:rPr sz="2600" dirty="0">
                <a:latin typeface="Times New Roman"/>
                <a:cs typeface="Times New Roman"/>
              </a:rPr>
              <a:t>(ammine)</a:t>
            </a:r>
            <a:r>
              <a:rPr sz="2600" spc="-5" dirty="0">
                <a:latin typeface="Times New Roman"/>
                <a:cs typeface="Times New Roman"/>
              </a:rPr>
              <a:t> </a:t>
            </a:r>
            <a:r>
              <a:rPr sz="2600" dirty="0">
                <a:latin typeface="Times New Roman"/>
                <a:cs typeface="Times New Roman"/>
              </a:rPr>
              <a:t>would</a:t>
            </a:r>
            <a:r>
              <a:rPr sz="2600" spc="-25" dirty="0">
                <a:latin typeface="Times New Roman"/>
                <a:cs typeface="Times New Roman"/>
              </a:rPr>
              <a:t> be </a:t>
            </a:r>
            <a:r>
              <a:rPr sz="2600" dirty="0">
                <a:latin typeface="Times New Roman"/>
                <a:cs typeface="Times New Roman"/>
              </a:rPr>
              <a:t>considered</a:t>
            </a:r>
            <a:r>
              <a:rPr sz="2600" spc="-35" dirty="0">
                <a:latin typeface="Times New Roman"/>
                <a:cs typeface="Times New Roman"/>
              </a:rPr>
              <a:t> </a:t>
            </a:r>
            <a:r>
              <a:rPr sz="2600" dirty="0">
                <a:latin typeface="Times New Roman"/>
                <a:cs typeface="Times New Roman"/>
              </a:rPr>
              <a:t>an</a:t>
            </a:r>
            <a:r>
              <a:rPr sz="2600" spc="-25" dirty="0">
                <a:latin typeface="Times New Roman"/>
                <a:cs typeface="Times New Roman"/>
              </a:rPr>
              <a:t> </a:t>
            </a:r>
            <a:r>
              <a:rPr sz="2600" dirty="0">
                <a:latin typeface="Times New Roman"/>
                <a:cs typeface="Times New Roman"/>
              </a:rPr>
              <a:t>'a'</a:t>
            </a:r>
            <a:r>
              <a:rPr sz="2600" spc="-15" dirty="0">
                <a:latin typeface="Times New Roman"/>
                <a:cs typeface="Times New Roman"/>
              </a:rPr>
              <a:t> </a:t>
            </a:r>
            <a:r>
              <a:rPr sz="2600" dirty="0">
                <a:latin typeface="Times New Roman"/>
                <a:cs typeface="Times New Roman"/>
              </a:rPr>
              <a:t>ligand</a:t>
            </a:r>
            <a:r>
              <a:rPr sz="2600" spc="-20" dirty="0">
                <a:latin typeface="Times New Roman"/>
                <a:cs typeface="Times New Roman"/>
              </a:rPr>
              <a:t> </a:t>
            </a:r>
            <a:r>
              <a:rPr sz="2600" dirty="0">
                <a:latin typeface="Times New Roman"/>
                <a:cs typeface="Times New Roman"/>
              </a:rPr>
              <a:t>and</a:t>
            </a:r>
            <a:r>
              <a:rPr sz="2600" spc="-20" dirty="0">
                <a:latin typeface="Times New Roman"/>
                <a:cs typeface="Times New Roman"/>
              </a:rPr>
              <a:t> </a:t>
            </a:r>
            <a:r>
              <a:rPr sz="2600" dirty="0">
                <a:latin typeface="Times New Roman"/>
                <a:cs typeface="Times New Roman"/>
              </a:rPr>
              <a:t>come</a:t>
            </a:r>
            <a:r>
              <a:rPr sz="2600" spc="-10" dirty="0">
                <a:latin typeface="Times New Roman"/>
                <a:cs typeface="Times New Roman"/>
              </a:rPr>
              <a:t> </a:t>
            </a:r>
            <a:r>
              <a:rPr sz="2600" dirty="0">
                <a:latin typeface="Times New Roman"/>
                <a:cs typeface="Times New Roman"/>
              </a:rPr>
              <a:t>before</a:t>
            </a:r>
            <a:r>
              <a:rPr sz="2600" spc="-40" dirty="0">
                <a:latin typeface="Times New Roman"/>
                <a:cs typeface="Times New Roman"/>
              </a:rPr>
              <a:t> </a:t>
            </a:r>
            <a:r>
              <a:rPr sz="2600" dirty="0">
                <a:latin typeface="Times New Roman"/>
                <a:cs typeface="Times New Roman"/>
              </a:rPr>
              <a:t>Cl</a:t>
            </a:r>
            <a:r>
              <a:rPr sz="2550" baseline="26143" dirty="0">
                <a:latin typeface="Times New Roman"/>
                <a:cs typeface="Times New Roman"/>
              </a:rPr>
              <a:t>-</a:t>
            </a:r>
            <a:r>
              <a:rPr sz="2550" spc="315" baseline="26143" dirty="0">
                <a:latin typeface="Times New Roman"/>
                <a:cs typeface="Times New Roman"/>
              </a:rPr>
              <a:t> </a:t>
            </a:r>
            <a:r>
              <a:rPr sz="2600" spc="-10" dirty="0">
                <a:latin typeface="Times New Roman"/>
                <a:cs typeface="Times New Roman"/>
              </a:rPr>
              <a:t>(chloro).</a:t>
            </a:r>
            <a:endParaRPr sz="2600">
              <a:latin typeface="Times New Roman"/>
              <a:cs typeface="Times New Roman"/>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12700">
              <a:lnSpc>
                <a:spcPts val="1430"/>
              </a:lnSpc>
            </a:pPr>
            <a:r>
              <a:rPr spc="-25" dirty="0"/>
              <a:t>59</a:t>
            </a:r>
          </a:p>
        </p:txBody>
      </p:sp>
      <p:sp>
        <p:nvSpPr>
          <p:cNvPr id="2" name="object 2"/>
          <p:cNvSpPr txBox="1">
            <a:spLocks noGrp="1"/>
          </p:cNvSpPr>
          <p:nvPr>
            <p:ph type="title"/>
          </p:nvPr>
        </p:nvSpPr>
        <p:spPr>
          <a:prstGeom prst="rect">
            <a:avLst/>
          </a:prstGeom>
        </p:spPr>
        <p:txBody>
          <a:bodyPr vert="horz" wrap="square" lIns="0" tIns="131699" rIns="0" bIns="0" rtlCol="0">
            <a:spAutoFit/>
          </a:bodyPr>
          <a:lstStyle/>
          <a:p>
            <a:pPr marL="1724025">
              <a:lnSpc>
                <a:spcPct val="100000"/>
              </a:lnSpc>
              <a:spcBef>
                <a:spcPts val="100"/>
              </a:spcBef>
            </a:pPr>
            <a:r>
              <a:rPr dirty="0"/>
              <a:t>Some</a:t>
            </a:r>
            <a:r>
              <a:rPr spc="-114" dirty="0"/>
              <a:t> </a:t>
            </a:r>
            <a:r>
              <a:rPr dirty="0"/>
              <a:t>additional</a:t>
            </a:r>
            <a:r>
              <a:rPr spc="-110" dirty="0"/>
              <a:t> </a:t>
            </a:r>
            <a:r>
              <a:rPr spc="-10" dirty="0"/>
              <a:t>notes</a:t>
            </a:r>
          </a:p>
        </p:txBody>
      </p:sp>
      <p:sp>
        <p:nvSpPr>
          <p:cNvPr id="3" name="object 3"/>
          <p:cNvSpPr txBox="1"/>
          <p:nvPr/>
        </p:nvSpPr>
        <p:spPr>
          <a:xfrm>
            <a:off x="269240" y="1229216"/>
            <a:ext cx="8301990" cy="4843780"/>
          </a:xfrm>
          <a:prstGeom prst="rect">
            <a:avLst/>
          </a:prstGeom>
        </p:spPr>
        <p:txBody>
          <a:bodyPr vert="horz" wrap="square" lIns="0" tIns="99060" rIns="0" bIns="0" rtlCol="0">
            <a:spAutoFit/>
          </a:bodyPr>
          <a:lstStyle/>
          <a:p>
            <a:pPr marL="393065" indent="-342265">
              <a:lnSpc>
                <a:spcPct val="100000"/>
              </a:lnSpc>
              <a:spcBef>
                <a:spcPts val="780"/>
              </a:spcBef>
              <a:buFont typeface="Arial"/>
              <a:buChar char="•"/>
              <a:tabLst>
                <a:tab pos="393065" algn="l"/>
              </a:tabLst>
            </a:pPr>
            <a:r>
              <a:rPr sz="2800" b="1" i="1" dirty="0">
                <a:latin typeface="Times New Roman"/>
                <a:cs typeface="Times New Roman"/>
              </a:rPr>
              <a:t>Some</a:t>
            </a:r>
            <a:r>
              <a:rPr sz="2800" b="1" i="1" spc="-45" dirty="0">
                <a:latin typeface="Times New Roman"/>
                <a:cs typeface="Times New Roman"/>
              </a:rPr>
              <a:t> </a:t>
            </a:r>
            <a:r>
              <a:rPr sz="2800" b="1" i="1" dirty="0">
                <a:latin typeface="Times New Roman"/>
                <a:cs typeface="Times New Roman"/>
              </a:rPr>
              <a:t>metals</a:t>
            </a:r>
            <a:r>
              <a:rPr sz="2800" b="1" i="1" spc="-40" dirty="0">
                <a:latin typeface="Times New Roman"/>
                <a:cs typeface="Times New Roman"/>
              </a:rPr>
              <a:t> </a:t>
            </a:r>
            <a:r>
              <a:rPr sz="2800" b="1" i="1" dirty="0">
                <a:latin typeface="Times New Roman"/>
                <a:cs typeface="Times New Roman"/>
              </a:rPr>
              <a:t>in</a:t>
            </a:r>
            <a:r>
              <a:rPr sz="2800" b="1" i="1" spc="-45" dirty="0">
                <a:latin typeface="Times New Roman"/>
                <a:cs typeface="Times New Roman"/>
              </a:rPr>
              <a:t> </a:t>
            </a:r>
            <a:r>
              <a:rPr sz="2800" b="1" i="1" dirty="0">
                <a:latin typeface="Times New Roman"/>
                <a:cs typeface="Times New Roman"/>
              </a:rPr>
              <a:t>anions</a:t>
            </a:r>
            <a:r>
              <a:rPr sz="2800" b="1" i="1" spc="-45" dirty="0">
                <a:latin typeface="Times New Roman"/>
                <a:cs typeface="Times New Roman"/>
              </a:rPr>
              <a:t> </a:t>
            </a:r>
            <a:r>
              <a:rPr sz="2800" b="1" i="1" dirty="0">
                <a:latin typeface="Times New Roman"/>
                <a:cs typeface="Times New Roman"/>
              </a:rPr>
              <a:t>have</a:t>
            </a:r>
            <a:r>
              <a:rPr sz="2800" b="1" i="1" spc="-45" dirty="0">
                <a:latin typeface="Times New Roman"/>
                <a:cs typeface="Times New Roman"/>
              </a:rPr>
              <a:t> </a:t>
            </a:r>
            <a:r>
              <a:rPr sz="2800" b="1" i="1" dirty="0">
                <a:latin typeface="Times New Roman"/>
                <a:cs typeface="Times New Roman"/>
              </a:rPr>
              <a:t>special</a:t>
            </a:r>
            <a:r>
              <a:rPr sz="2800" b="1" i="1" spc="-65" dirty="0">
                <a:latin typeface="Times New Roman"/>
                <a:cs typeface="Times New Roman"/>
              </a:rPr>
              <a:t> </a:t>
            </a:r>
            <a:r>
              <a:rPr sz="2800" b="1" i="1" spc="-10" dirty="0">
                <a:latin typeface="Times New Roman"/>
                <a:cs typeface="Times New Roman"/>
              </a:rPr>
              <a:t>names</a:t>
            </a:r>
            <a:endParaRPr sz="2800">
              <a:latin typeface="Times New Roman"/>
              <a:cs typeface="Times New Roman"/>
            </a:endParaRPr>
          </a:p>
          <a:p>
            <a:pPr marL="393700">
              <a:lnSpc>
                <a:spcPct val="100000"/>
              </a:lnSpc>
              <a:spcBef>
                <a:spcPts val="595"/>
              </a:spcBef>
              <a:tabLst>
                <a:tab pos="1879600" algn="l"/>
                <a:tab pos="3708400" algn="l"/>
                <a:tab pos="6452235" algn="l"/>
              </a:tabLst>
            </a:pPr>
            <a:r>
              <a:rPr sz="2400" dirty="0">
                <a:latin typeface="Times New Roman"/>
                <a:cs typeface="Times New Roman"/>
              </a:rPr>
              <a:t>B</a:t>
            </a:r>
            <a:r>
              <a:rPr sz="2400" spc="-10" dirty="0">
                <a:latin typeface="Times New Roman"/>
                <a:cs typeface="Times New Roman"/>
              </a:rPr>
              <a:t> </a:t>
            </a:r>
            <a:r>
              <a:rPr sz="2400" dirty="0">
                <a:latin typeface="Times New Roman"/>
                <a:cs typeface="Times New Roman"/>
              </a:rPr>
              <a:t>-</a:t>
            </a:r>
            <a:r>
              <a:rPr sz="2400" spc="5" dirty="0">
                <a:latin typeface="Times New Roman"/>
                <a:cs typeface="Times New Roman"/>
              </a:rPr>
              <a:t> </a:t>
            </a:r>
            <a:r>
              <a:rPr sz="2400" spc="-10" dirty="0">
                <a:latin typeface="Times New Roman"/>
                <a:cs typeface="Times New Roman"/>
              </a:rPr>
              <a:t>Borate</a:t>
            </a:r>
            <a:r>
              <a:rPr sz="2400" dirty="0">
                <a:latin typeface="Times New Roman"/>
                <a:cs typeface="Times New Roman"/>
              </a:rPr>
              <a:t>	Au</a:t>
            </a:r>
            <a:r>
              <a:rPr sz="2400" spc="-20" dirty="0">
                <a:latin typeface="Times New Roman"/>
                <a:cs typeface="Times New Roman"/>
              </a:rPr>
              <a:t> </a:t>
            </a:r>
            <a:r>
              <a:rPr sz="2400" dirty="0">
                <a:latin typeface="Times New Roman"/>
                <a:cs typeface="Times New Roman"/>
              </a:rPr>
              <a:t>-</a:t>
            </a:r>
            <a:r>
              <a:rPr sz="2400" spc="-150" dirty="0">
                <a:latin typeface="Times New Roman"/>
                <a:cs typeface="Times New Roman"/>
              </a:rPr>
              <a:t> </a:t>
            </a:r>
            <a:r>
              <a:rPr sz="2400" spc="-10" dirty="0">
                <a:latin typeface="Times New Roman"/>
                <a:cs typeface="Times New Roman"/>
              </a:rPr>
              <a:t>Aurate</a:t>
            </a:r>
            <a:r>
              <a:rPr sz="2400" dirty="0">
                <a:latin typeface="Times New Roman"/>
                <a:cs typeface="Times New Roman"/>
              </a:rPr>
              <a:t>	Ag</a:t>
            </a:r>
            <a:r>
              <a:rPr sz="2400" spc="-20" dirty="0">
                <a:latin typeface="Times New Roman"/>
                <a:cs typeface="Times New Roman"/>
              </a:rPr>
              <a:t> </a:t>
            </a:r>
            <a:r>
              <a:rPr sz="2400" dirty="0">
                <a:latin typeface="Times New Roman"/>
                <a:cs typeface="Times New Roman"/>
              </a:rPr>
              <a:t>-</a:t>
            </a:r>
            <a:r>
              <a:rPr sz="2400" spc="-150" dirty="0">
                <a:latin typeface="Times New Roman"/>
                <a:cs typeface="Times New Roman"/>
              </a:rPr>
              <a:t> </a:t>
            </a:r>
            <a:r>
              <a:rPr sz="2400" spc="-10" dirty="0">
                <a:latin typeface="Times New Roman"/>
                <a:cs typeface="Times New Roman"/>
              </a:rPr>
              <a:t>Argentate</a:t>
            </a:r>
            <a:r>
              <a:rPr sz="2400" dirty="0">
                <a:latin typeface="Times New Roman"/>
                <a:cs typeface="Times New Roman"/>
              </a:rPr>
              <a:t>	Fe</a:t>
            </a:r>
            <a:r>
              <a:rPr sz="2400" spc="-15" dirty="0">
                <a:latin typeface="Times New Roman"/>
                <a:cs typeface="Times New Roman"/>
              </a:rPr>
              <a:t> </a:t>
            </a:r>
            <a:r>
              <a:rPr sz="2400" dirty="0">
                <a:latin typeface="Times New Roman"/>
                <a:cs typeface="Times New Roman"/>
              </a:rPr>
              <a:t>-</a:t>
            </a:r>
            <a:r>
              <a:rPr sz="2400" spc="5" dirty="0">
                <a:latin typeface="Times New Roman"/>
                <a:cs typeface="Times New Roman"/>
              </a:rPr>
              <a:t> </a:t>
            </a:r>
            <a:r>
              <a:rPr sz="2400" spc="-10" dirty="0">
                <a:latin typeface="Times New Roman"/>
                <a:cs typeface="Times New Roman"/>
              </a:rPr>
              <a:t>Ferrate</a:t>
            </a:r>
            <a:endParaRPr sz="2400">
              <a:latin typeface="Times New Roman"/>
              <a:cs typeface="Times New Roman"/>
            </a:endParaRPr>
          </a:p>
          <a:p>
            <a:pPr marL="393700">
              <a:lnSpc>
                <a:spcPct val="100000"/>
              </a:lnSpc>
              <a:spcBef>
                <a:spcPts val="580"/>
              </a:spcBef>
              <a:tabLst>
                <a:tab pos="2794000" algn="l"/>
                <a:tab pos="4928235" algn="l"/>
              </a:tabLst>
            </a:pPr>
            <a:r>
              <a:rPr sz="2400" dirty="0">
                <a:latin typeface="Times New Roman"/>
                <a:cs typeface="Times New Roman"/>
              </a:rPr>
              <a:t>Pb</a:t>
            </a:r>
            <a:r>
              <a:rPr sz="2400" spc="-25" dirty="0">
                <a:latin typeface="Times New Roman"/>
                <a:cs typeface="Times New Roman"/>
              </a:rPr>
              <a:t> </a:t>
            </a:r>
            <a:r>
              <a:rPr sz="2400" dirty="0">
                <a:latin typeface="Times New Roman"/>
                <a:cs typeface="Times New Roman"/>
              </a:rPr>
              <a:t>-</a:t>
            </a:r>
            <a:r>
              <a:rPr sz="2400" spc="-15" dirty="0">
                <a:latin typeface="Times New Roman"/>
                <a:cs typeface="Times New Roman"/>
              </a:rPr>
              <a:t> </a:t>
            </a:r>
            <a:r>
              <a:rPr sz="2400" spc="-10" dirty="0">
                <a:latin typeface="Times New Roman"/>
                <a:cs typeface="Times New Roman"/>
              </a:rPr>
              <a:t>Plumbate</a:t>
            </a:r>
            <a:r>
              <a:rPr sz="2400" dirty="0">
                <a:latin typeface="Times New Roman"/>
                <a:cs typeface="Times New Roman"/>
              </a:rPr>
              <a:t>	Sn</a:t>
            </a:r>
            <a:r>
              <a:rPr sz="2400" spc="-25" dirty="0">
                <a:latin typeface="Times New Roman"/>
                <a:cs typeface="Times New Roman"/>
              </a:rPr>
              <a:t> </a:t>
            </a:r>
            <a:r>
              <a:rPr sz="2400" dirty="0">
                <a:latin typeface="Times New Roman"/>
                <a:cs typeface="Times New Roman"/>
              </a:rPr>
              <a:t>-</a:t>
            </a:r>
            <a:r>
              <a:rPr sz="2400" spc="-15" dirty="0">
                <a:latin typeface="Times New Roman"/>
                <a:cs typeface="Times New Roman"/>
              </a:rPr>
              <a:t> </a:t>
            </a:r>
            <a:r>
              <a:rPr sz="2400" spc="-10" dirty="0">
                <a:latin typeface="Times New Roman"/>
                <a:cs typeface="Times New Roman"/>
              </a:rPr>
              <a:t>Stannate</a:t>
            </a:r>
            <a:r>
              <a:rPr sz="2400" dirty="0">
                <a:latin typeface="Times New Roman"/>
                <a:cs typeface="Times New Roman"/>
              </a:rPr>
              <a:t>	Cu</a:t>
            </a:r>
            <a:r>
              <a:rPr sz="2400" spc="-10" dirty="0">
                <a:latin typeface="Times New Roman"/>
                <a:cs typeface="Times New Roman"/>
              </a:rPr>
              <a:t> </a:t>
            </a:r>
            <a:r>
              <a:rPr sz="2400" dirty="0">
                <a:latin typeface="Times New Roman"/>
                <a:cs typeface="Times New Roman"/>
              </a:rPr>
              <a:t>-</a:t>
            </a:r>
            <a:r>
              <a:rPr sz="2400" spc="-5" dirty="0">
                <a:latin typeface="Times New Roman"/>
                <a:cs typeface="Times New Roman"/>
              </a:rPr>
              <a:t> </a:t>
            </a:r>
            <a:r>
              <a:rPr sz="2400" spc="-10" dirty="0">
                <a:latin typeface="Times New Roman"/>
                <a:cs typeface="Times New Roman"/>
              </a:rPr>
              <a:t>Cuprate</a:t>
            </a:r>
            <a:endParaRPr sz="2400">
              <a:latin typeface="Times New Roman"/>
              <a:cs typeface="Times New Roman"/>
            </a:endParaRPr>
          </a:p>
          <a:p>
            <a:pPr marL="393065" indent="-342265">
              <a:lnSpc>
                <a:spcPct val="100000"/>
              </a:lnSpc>
              <a:spcBef>
                <a:spcPts val="575"/>
              </a:spcBef>
              <a:buFont typeface="Arial"/>
              <a:buChar char="•"/>
              <a:tabLst>
                <a:tab pos="393065" algn="l"/>
              </a:tabLst>
            </a:pPr>
            <a:r>
              <a:rPr sz="2400" b="1" i="1" dirty="0">
                <a:latin typeface="Times New Roman"/>
                <a:cs typeface="Times New Roman"/>
              </a:rPr>
              <a:t>Use</a:t>
            </a:r>
            <a:r>
              <a:rPr sz="2400" b="1" i="1" spc="-35" dirty="0">
                <a:latin typeface="Times New Roman"/>
                <a:cs typeface="Times New Roman"/>
              </a:rPr>
              <a:t> </a:t>
            </a:r>
            <a:r>
              <a:rPr sz="2400" b="1" i="1" dirty="0">
                <a:latin typeface="Times New Roman"/>
                <a:cs typeface="Times New Roman"/>
              </a:rPr>
              <a:t>of</a:t>
            </a:r>
            <a:r>
              <a:rPr sz="2400" b="1" i="1" spc="-35" dirty="0">
                <a:latin typeface="Times New Roman"/>
                <a:cs typeface="Times New Roman"/>
              </a:rPr>
              <a:t> </a:t>
            </a:r>
            <a:r>
              <a:rPr sz="2400" b="1" i="1" dirty="0">
                <a:latin typeface="Times New Roman"/>
                <a:cs typeface="Times New Roman"/>
              </a:rPr>
              <a:t>brackets</a:t>
            </a:r>
            <a:r>
              <a:rPr sz="2400" b="1" i="1" spc="-40" dirty="0">
                <a:latin typeface="Times New Roman"/>
                <a:cs typeface="Times New Roman"/>
              </a:rPr>
              <a:t> </a:t>
            </a:r>
            <a:r>
              <a:rPr sz="2400" b="1" i="1" dirty="0">
                <a:latin typeface="Times New Roman"/>
                <a:cs typeface="Times New Roman"/>
              </a:rPr>
              <a:t>or</a:t>
            </a:r>
            <a:r>
              <a:rPr sz="2400" b="1" i="1" spc="-30" dirty="0">
                <a:latin typeface="Times New Roman"/>
                <a:cs typeface="Times New Roman"/>
              </a:rPr>
              <a:t> </a:t>
            </a:r>
            <a:r>
              <a:rPr sz="2400" b="1" i="1" dirty="0">
                <a:latin typeface="Times New Roman"/>
                <a:cs typeface="Times New Roman"/>
              </a:rPr>
              <a:t>enclosing</a:t>
            </a:r>
            <a:r>
              <a:rPr sz="2400" b="1" i="1" spc="-55" dirty="0">
                <a:latin typeface="Times New Roman"/>
                <a:cs typeface="Times New Roman"/>
              </a:rPr>
              <a:t> </a:t>
            </a:r>
            <a:r>
              <a:rPr sz="2400" b="1" i="1" spc="-10" dirty="0">
                <a:latin typeface="Times New Roman"/>
                <a:cs typeface="Times New Roman"/>
              </a:rPr>
              <a:t>marks</a:t>
            </a:r>
            <a:endParaRPr sz="2400">
              <a:latin typeface="Times New Roman"/>
              <a:cs typeface="Times New Roman"/>
            </a:endParaRPr>
          </a:p>
          <a:p>
            <a:pPr marL="393700" marR="30480">
              <a:lnSpc>
                <a:spcPct val="100000"/>
              </a:lnSpc>
            </a:pPr>
            <a:r>
              <a:rPr sz="2400" b="1" dirty="0">
                <a:latin typeface="Times New Roman"/>
                <a:cs typeface="Times New Roman"/>
              </a:rPr>
              <a:t>Square</a:t>
            </a:r>
            <a:r>
              <a:rPr sz="2400" b="1" spc="-15" dirty="0">
                <a:latin typeface="Times New Roman"/>
                <a:cs typeface="Times New Roman"/>
              </a:rPr>
              <a:t> </a:t>
            </a:r>
            <a:r>
              <a:rPr sz="2400" b="1" dirty="0">
                <a:latin typeface="Times New Roman"/>
                <a:cs typeface="Times New Roman"/>
              </a:rPr>
              <a:t>brackets</a:t>
            </a:r>
            <a:r>
              <a:rPr sz="2400" b="1" spc="-40" dirty="0">
                <a:latin typeface="Times New Roman"/>
                <a:cs typeface="Times New Roman"/>
              </a:rPr>
              <a:t> </a:t>
            </a:r>
            <a:r>
              <a:rPr sz="2400" b="1" dirty="0">
                <a:latin typeface="Times New Roman"/>
                <a:cs typeface="Times New Roman"/>
              </a:rPr>
              <a:t>are</a:t>
            </a:r>
            <a:r>
              <a:rPr sz="2400" b="1" spc="-25" dirty="0">
                <a:latin typeface="Times New Roman"/>
                <a:cs typeface="Times New Roman"/>
              </a:rPr>
              <a:t> </a:t>
            </a:r>
            <a:r>
              <a:rPr sz="2400" b="1" dirty="0">
                <a:latin typeface="Times New Roman"/>
                <a:cs typeface="Times New Roman"/>
              </a:rPr>
              <a:t>used</a:t>
            </a:r>
            <a:r>
              <a:rPr sz="2400" b="1" spc="-25" dirty="0">
                <a:latin typeface="Times New Roman"/>
                <a:cs typeface="Times New Roman"/>
              </a:rPr>
              <a:t> </a:t>
            </a:r>
            <a:r>
              <a:rPr sz="2400" b="1" dirty="0">
                <a:latin typeface="Times New Roman"/>
                <a:cs typeface="Times New Roman"/>
              </a:rPr>
              <a:t>to</a:t>
            </a:r>
            <a:r>
              <a:rPr sz="2400" b="1" spc="-20" dirty="0">
                <a:latin typeface="Times New Roman"/>
                <a:cs typeface="Times New Roman"/>
              </a:rPr>
              <a:t> </a:t>
            </a:r>
            <a:r>
              <a:rPr sz="2400" b="1" dirty="0">
                <a:latin typeface="Times New Roman"/>
                <a:cs typeface="Times New Roman"/>
              </a:rPr>
              <a:t>enclose</a:t>
            </a:r>
            <a:r>
              <a:rPr sz="2400" b="1" spc="-45" dirty="0">
                <a:latin typeface="Times New Roman"/>
                <a:cs typeface="Times New Roman"/>
              </a:rPr>
              <a:t> </a:t>
            </a:r>
            <a:r>
              <a:rPr sz="2400" b="1" dirty="0">
                <a:latin typeface="Times New Roman"/>
                <a:cs typeface="Times New Roman"/>
              </a:rPr>
              <a:t>a</a:t>
            </a:r>
            <a:r>
              <a:rPr sz="2400" b="1" spc="-25" dirty="0">
                <a:latin typeface="Times New Roman"/>
                <a:cs typeface="Times New Roman"/>
              </a:rPr>
              <a:t> </a:t>
            </a:r>
            <a:r>
              <a:rPr sz="2400" b="1" dirty="0">
                <a:latin typeface="Times New Roman"/>
                <a:cs typeface="Times New Roman"/>
              </a:rPr>
              <a:t>complex</a:t>
            </a:r>
            <a:r>
              <a:rPr sz="2400" b="1" spc="-30" dirty="0">
                <a:latin typeface="Times New Roman"/>
                <a:cs typeface="Times New Roman"/>
              </a:rPr>
              <a:t> </a:t>
            </a:r>
            <a:r>
              <a:rPr sz="2400" b="1" dirty="0">
                <a:latin typeface="Times New Roman"/>
                <a:cs typeface="Times New Roman"/>
              </a:rPr>
              <a:t>ion</a:t>
            </a:r>
            <a:r>
              <a:rPr sz="2400" b="1" spc="-35" dirty="0">
                <a:latin typeface="Times New Roman"/>
                <a:cs typeface="Times New Roman"/>
              </a:rPr>
              <a:t> </a:t>
            </a:r>
            <a:r>
              <a:rPr sz="2400" b="1" dirty="0">
                <a:latin typeface="Times New Roman"/>
                <a:cs typeface="Times New Roman"/>
              </a:rPr>
              <a:t>or</a:t>
            </a:r>
            <a:r>
              <a:rPr sz="2400" b="1" spc="-70" dirty="0">
                <a:latin typeface="Times New Roman"/>
                <a:cs typeface="Times New Roman"/>
              </a:rPr>
              <a:t> </a:t>
            </a:r>
            <a:r>
              <a:rPr sz="2400" b="1" spc="-10" dirty="0">
                <a:latin typeface="Times New Roman"/>
                <a:cs typeface="Times New Roman"/>
              </a:rPr>
              <a:t>neutral </a:t>
            </a:r>
            <a:r>
              <a:rPr sz="2400" b="1" dirty="0">
                <a:latin typeface="Times New Roman"/>
                <a:cs typeface="Times New Roman"/>
              </a:rPr>
              <a:t>coordination</a:t>
            </a:r>
            <a:r>
              <a:rPr sz="2400" b="1" spc="-15" dirty="0">
                <a:latin typeface="Times New Roman"/>
                <a:cs typeface="Times New Roman"/>
              </a:rPr>
              <a:t> </a:t>
            </a:r>
            <a:r>
              <a:rPr sz="2400" b="1" spc="-10" dirty="0">
                <a:latin typeface="Times New Roman"/>
                <a:cs typeface="Times New Roman"/>
              </a:rPr>
              <a:t>species.</a:t>
            </a:r>
            <a:endParaRPr sz="2400">
              <a:latin typeface="Times New Roman"/>
              <a:cs typeface="Times New Roman"/>
            </a:endParaRPr>
          </a:p>
          <a:p>
            <a:pPr marL="393700">
              <a:lnSpc>
                <a:spcPct val="100000"/>
              </a:lnSpc>
            </a:pPr>
            <a:r>
              <a:rPr sz="2400" spc="-10" dirty="0">
                <a:latin typeface="Times New Roman"/>
                <a:cs typeface="Times New Roman"/>
              </a:rPr>
              <a:t>Examples:</a:t>
            </a:r>
            <a:endParaRPr sz="2400">
              <a:latin typeface="Times New Roman"/>
              <a:cs typeface="Times New Roman"/>
            </a:endParaRPr>
          </a:p>
          <a:p>
            <a:pPr marL="393700">
              <a:lnSpc>
                <a:spcPct val="100000"/>
              </a:lnSpc>
              <a:spcBef>
                <a:spcPts val="655"/>
              </a:spcBef>
            </a:pPr>
            <a:r>
              <a:rPr sz="2800" spc="-10" dirty="0">
                <a:latin typeface="Times New Roman"/>
                <a:cs typeface="Times New Roman"/>
              </a:rPr>
              <a:t>[Co(en)</a:t>
            </a:r>
            <a:r>
              <a:rPr sz="2775" spc="-15" baseline="-21021" dirty="0">
                <a:latin typeface="Times New Roman"/>
                <a:cs typeface="Times New Roman"/>
              </a:rPr>
              <a:t>3</a:t>
            </a:r>
            <a:r>
              <a:rPr sz="2800" spc="-10" dirty="0">
                <a:latin typeface="Times New Roman"/>
                <a:cs typeface="Times New Roman"/>
              </a:rPr>
              <a:t>]Cl</a:t>
            </a:r>
            <a:r>
              <a:rPr sz="2775" spc="-15" baseline="-21021" dirty="0">
                <a:latin typeface="Times New Roman"/>
                <a:cs typeface="Times New Roman"/>
              </a:rPr>
              <a:t>3</a:t>
            </a:r>
            <a:endParaRPr sz="2775" baseline="-21021">
              <a:latin typeface="Times New Roman"/>
              <a:cs typeface="Times New Roman"/>
            </a:endParaRPr>
          </a:p>
          <a:p>
            <a:pPr marL="50800">
              <a:lnSpc>
                <a:spcPct val="100000"/>
              </a:lnSpc>
              <a:spcBef>
                <a:spcPts val="595"/>
              </a:spcBef>
            </a:pPr>
            <a:r>
              <a:rPr sz="2400" b="1" dirty="0">
                <a:latin typeface="Times New Roman"/>
                <a:cs typeface="Times New Roman"/>
              </a:rPr>
              <a:t>note</a:t>
            </a:r>
            <a:r>
              <a:rPr sz="2400" b="1" spc="-30" dirty="0">
                <a:latin typeface="Times New Roman"/>
                <a:cs typeface="Times New Roman"/>
              </a:rPr>
              <a:t> </a:t>
            </a:r>
            <a:r>
              <a:rPr sz="2400" b="1" dirty="0">
                <a:latin typeface="Times New Roman"/>
                <a:cs typeface="Times New Roman"/>
              </a:rPr>
              <a:t>that</a:t>
            </a:r>
            <a:r>
              <a:rPr sz="2400" b="1" spc="-40" dirty="0">
                <a:latin typeface="Times New Roman"/>
                <a:cs typeface="Times New Roman"/>
              </a:rPr>
              <a:t> </a:t>
            </a:r>
            <a:r>
              <a:rPr sz="2400" b="1" dirty="0">
                <a:latin typeface="Times New Roman"/>
                <a:cs typeface="Times New Roman"/>
              </a:rPr>
              <a:t>it</a:t>
            </a:r>
            <a:r>
              <a:rPr sz="2400" b="1" spc="-35" dirty="0">
                <a:latin typeface="Times New Roman"/>
                <a:cs typeface="Times New Roman"/>
              </a:rPr>
              <a:t> </a:t>
            </a:r>
            <a:r>
              <a:rPr sz="2400" b="1" dirty="0">
                <a:latin typeface="Times New Roman"/>
                <a:cs typeface="Times New Roman"/>
              </a:rPr>
              <a:t>is</a:t>
            </a:r>
            <a:r>
              <a:rPr sz="2400" b="1" spc="-30" dirty="0">
                <a:latin typeface="Times New Roman"/>
                <a:cs typeface="Times New Roman"/>
              </a:rPr>
              <a:t> </a:t>
            </a:r>
            <a:r>
              <a:rPr sz="2400" b="1" dirty="0">
                <a:latin typeface="Times New Roman"/>
                <a:cs typeface="Times New Roman"/>
              </a:rPr>
              <a:t>not</a:t>
            </a:r>
            <a:r>
              <a:rPr sz="2400" b="1" spc="-25" dirty="0">
                <a:latin typeface="Times New Roman"/>
                <a:cs typeface="Times New Roman"/>
              </a:rPr>
              <a:t> </a:t>
            </a:r>
            <a:r>
              <a:rPr sz="2400" b="1" dirty="0">
                <a:latin typeface="Times New Roman"/>
                <a:cs typeface="Times New Roman"/>
              </a:rPr>
              <a:t>necessary</a:t>
            </a:r>
            <a:r>
              <a:rPr sz="2400" b="1" spc="-40" dirty="0">
                <a:latin typeface="Times New Roman"/>
                <a:cs typeface="Times New Roman"/>
              </a:rPr>
              <a:t> </a:t>
            </a:r>
            <a:r>
              <a:rPr sz="2400" b="1" dirty="0">
                <a:latin typeface="Times New Roman"/>
                <a:cs typeface="Times New Roman"/>
              </a:rPr>
              <a:t>to</a:t>
            </a:r>
            <a:r>
              <a:rPr sz="2400" b="1" spc="-30" dirty="0">
                <a:latin typeface="Times New Roman"/>
                <a:cs typeface="Times New Roman"/>
              </a:rPr>
              <a:t> </a:t>
            </a:r>
            <a:r>
              <a:rPr sz="2400" b="1" dirty="0">
                <a:latin typeface="Times New Roman"/>
                <a:cs typeface="Times New Roman"/>
              </a:rPr>
              <a:t>enclose</a:t>
            </a:r>
            <a:r>
              <a:rPr sz="2400" b="1" spc="-40" dirty="0">
                <a:latin typeface="Times New Roman"/>
                <a:cs typeface="Times New Roman"/>
              </a:rPr>
              <a:t> </a:t>
            </a:r>
            <a:r>
              <a:rPr sz="2400" b="1" dirty="0">
                <a:latin typeface="Times New Roman"/>
                <a:cs typeface="Times New Roman"/>
              </a:rPr>
              <a:t>the</a:t>
            </a:r>
            <a:r>
              <a:rPr sz="2400" b="1" spc="-40" dirty="0">
                <a:latin typeface="Times New Roman"/>
                <a:cs typeface="Times New Roman"/>
              </a:rPr>
              <a:t> </a:t>
            </a:r>
            <a:r>
              <a:rPr sz="2400" b="1" dirty="0">
                <a:latin typeface="Times New Roman"/>
                <a:cs typeface="Times New Roman"/>
              </a:rPr>
              <a:t>halogens</a:t>
            </a:r>
            <a:r>
              <a:rPr sz="2400" b="1" spc="-30" dirty="0">
                <a:latin typeface="Times New Roman"/>
                <a:cs typeface="Times New Roman"/>
              </a:rPr>
              <a:t> </a:t>
            </a:r>
            <a:r>
              <a:rPr sz="2400" b="1" dirty="0">
                <a:latin typeface="Times New Roman"/>
                <a:cs typeface="Times New Roman"/>
              </a:rPr>
              <a:t>in</a:t>
            </a:r>
            <a:r>
              <a:rPr sz="2400" b="1" spc="-30" dirty="0">
                <a:latin typeface="Times New Roman"/>
                <a:cs typeface="Times New Roman"/>
              </a:rPr>
              <a:t> </a:t>
            </a:r>
            <a:r>
              <a:rPr sz="2400" b="1" spc="-10" dirty="0">
                <a:latin typeface="Times New Roman"/>
                <a:cs typeface="Times New Roman"/>
              </a:rPr>
              <a:t>brackets.</a:t>
            </a:r>
            <a:endParaRPr sz="2400">
              <a:latin typeface="Times New Roman"/>
              <a:cs typeface="Times New Roman"/>
            </a:endParaRPr>
          </a:p>
          <a:p>
            <a:pPr marL="393700" marR="5615940" indent="-342900">
              <a:lnSpc>
                <a:spcPct val="100000"/>
              </a:lnSpc>
              <a:spcBef>
                <a:spcPts val="660"/>
              </a:spcBef>
            </a:pPr>
            <a:r>
              <a:rPr sz="2800" spc="-10" dirty="0">
                <a:latin typeface="Times New Roman"/>
                <a:cs typeface="Times New Roman"/>
              </a:rPr>
              <a:t>[Co(NH</a:t>
            </a:r>
            <a:r>
              <a:rPr sz="2775" spc="-15" baseline="-21021" dirty="0">
                <a:latin typeface="Times New Roman"/>
                <a:cs typeface="Times New Roman"/>
              </a:rPr>
              <a:t>3</a:t>
            </a:r>
            <a:r>
              <a:rPr sz="2800" spc="-10" dirty="0">
                <a:latin typeface="Times New Roman"/>
                <a:cs typeface="Times New Roman"/>
              </a:rPr>
              <a:t>)</a:t>
            </a:r>
            <a:r>
              <a:rPr sz="2775" spc="-15" baseline="-21021" dirty="0">
                <a:latin typeface="Times New Roman"/>
                <a:cs typeface="Times New Roman"/>
              </a:rPr>
              <a:t>3</a:t>
            </a:r>
            <a:r>
              <a:rPr sz="2800" spc="-10" dirty="0">
                <a:latin typeface="Times New Roman"/>
                <a:cs typeface="Times New Roman"/>
              </a:rPr>
              <a:t>(NO</a:t>
            </a:r>
            <a:r>
              <a:rPr sz="2775" spc="-15" baseline="-21021" dirty="0">
                <a:latin typeface="Times New Roman"/>
                <a:cs typeface="Times New Roman"/>
              </a:rPr>
              <a:t>2</a:t>
            </a:r>
            <a:r>
              <a:rPr sz="2800" spc="-10" dirty="0">
                <a:latin typeface="Times New Roman"/>
                <a:cs typeface="Times New Roman"/>
              </a:rPr>
              <a:t>)</a:t>
            </a:r>
            <a:r>
              <a:rPr sz="2775" spc="-15" baseline="-21021" dirty="0">
                <a:latin typeface="Times New Roman"/>
                <a:cs typeface="Times New Roman"/>
              </a:rPr>
              <a:t>3</a:t>
            </a:r>
            <a:r>
              <a:rPr sz="2800" spc="-10" dirty="0">
                <a:latin typeface="Times New Roman"/>
                <a:cs typeface="Times New Roman"/>
              </a:rPr>
              <a:t>] K</a:t>
            </a:r>
            <a:r>
              <a:rPr sz="2775" spc="-15" baseline="-21021" dirty="0">
                <a:latin typeface="Times New Roman"/>
                <a:cs typeface="Times New Roman"/>
              </a:rPr>
              <a:t>2</a:t>
            </a:r>
            <a:r>
              <a:rPr sz="2800" spc="-10" dirty="0">
                <a:latin typeface="Times New Roman"/>
                <a:cs typeface="Times New Roman"/>
              </a:rPr>
              <a:t>[CoCl</a:t>
            </a:r>
            <a:r>
              <a:rPr sz="2775" spc="-15" baseline="-21021" dirty="0">
                <a:latin typeface="Times New Roman"/>
                <a:cs typeface="Times New Roman"/>
              </a:rPr>
              <a:t>4</a:t>
            </a:r>
            <a:r>
              <a:rPr sz="2800" spc="-10" dirty="0">
                <a:latin typeface="Times New Roman"/>
                <a:cs typeface="Times New Roman"/>
              </a:rPr>
              <a:t>]</a:t>
            </a:r>
            <a:endParaRPr sz="2800">
              <a:latin typeface="Times New Roman"/>
              <a:cs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7340" y="478281"/>
            <a:ext cx="5857875" cy="452120"/>
          </a:xfrm>
          <a:prstGeom prst="rect">
            <a:avLst/>
          </a:prstGeom>
        </p:spPr>
        <p:txBody>
          <a:bodyPr vert="horz" wrap="square" lIns="0" tIns="12065" rIns="0" bIns="0" rtlCol="0">
            <a:spAutoFit/>
          </a:bodyPr>
          <a:lstStyle/>
          <a:p>
            <a:pPr marL="12700">
              <a:lnSpc>
                <a:spcPct val="100000"/>
              </a:lnSpc>
              <a:spcBef>
                <a:spcPts val="95"/>
              </a:spcBef>
            </a:pPr>
            <a:r>
              <a:rPr sz="2600" b="1" dirty="0">
                <a:latin typeface="Times New Roman"/>
                <a:cs typeface="Times New Roman"/>
              </a:rPr>
              <a:t>3-</a:t>
            </a:r>
            <a:r>
              <a:rPr sz="2600" b="1" spc="-235" dirty="0">
                <a:latin typeface="Times New Roman"/>
                <a:cs typeface="Times New Roman"/>
              </a:rPr>
              <a:t> </a:t>
            </a:r>
            <a:r>
              <a:rPr sz="2800" b="1" u="sng" spc="-165" dirty="0">
                <a:uFill>
                  <a:solidFill>
                    <a:srgbClr val="000000"/>
                  </a:solidFill>
                </a:uFill>
                <a:latin typeface="Times New Roman"/>
                <a:cs typeface="Times New Roman"/>
              </a:rPr>
              <a:t>Analytical</a:t>
            </a:r>
            <a:r>
              <a:rPr sz="2800" b="1" u="sng" spc="-355" dirty="0">
                <a:uFill>
                  <a:solidFill>
                    <a:srgbClr val="000000"/>
                  </a:solidFill>
                </a:uFill>
                <a:latin typeface="Times New Roman"/>
                <a:cs typeface="Times New Roman"/>
              </a:rPr>
              <a:t> </a:t>
            </a:r>
            <a:r>
              <a:rPr sz="2800" b="1" u="sng" spc="-195" dirty="0">
                <a:uFill>
                  <a:solidFill>
                    <a:srgbClr val="000000"/>
                  </a:solidFill>
                </a:uFill>
                <a:latin typeface="Times New Roman"/>
                <a:cs typeface="Times New Roman"/>
              </a:rPr>
              <a:t>chemistry</a:t>
            </a:r>
            <a:r>
              <a:rPr sz="2800" b="1" u="sng" spc="-355" dirty="0">
                <a:uFill>
                  <a:solidFill>
                    <a:srgbClr val="000000"/>
                  </a:solidFill>
                </a:uFill>
                <a:latin typeface="Times New Roman"/>
                <a:cs typeface="Times New Roman"/>
              </a:rPr>
              <a:t> </a:t>
            </a:r>
            <a:r>
              <a:rPr sz="2800" b="1" u="sng" spc="-200" dirty="0">
                <a:uFill>
                  <a:solidFill>
                    <a:srgbClr val="000000"/>
                  </a:solidFill>
                </a:uFill>
                <a:latin typeface="Times New Roman"/>
                <a:cs typeface="Times New Roman"/>
              </a:rPr>
              <a:t>(</a:t>
            </a:r>
            <a:r>
              <a:rPr sz="2800" b="1" u="sng" spc="-200" dirty="0">
                <a:solidFill>
                  <a:srgbClr val="C0504D"/>
                </a:solidFill>
                <a:uFill>
                  <a:solidFill>
                    <a:srgbClr val="C0504D"/>
                  </a:solidFill>
                </a:uFill>
                <a:latin typeface="Times New Roman"/>
                <a:cs typeface="Times New Roman"/>
              </a:rPr>
              <a:t>Qualitative</a:t>
            </a:r>
            <a:r>
              <a:rPr sz="2800" b="1" u="sng" spc="-390" dirty="0">
                <a:solidFill>
                  <a:srgbClr val="C0504D"/>
                </a:solidFill>
                <a:uFill>
                  <a:solidFill>
                    <a:srgbClr val="C0504D"/>
                  </a:solidFill>
                </a:uFill>
                <a:latin typeface="Times New Roman"/>
                <a:cs typeface="Times New Roman"/>
              </a:rPr>
              <a:t> </a:t>
            </a:r>
            <a:r>
              <a:rPr sz="2800" b="1" u="sng" spc="-165" dirty="0">
                <a:solidFill>
                  <a:srgbClr val="C0504D"/>
                </a:solidFill>
                <a:uFill>
                  <a:solidFill>
                    <a:srgbClr val="C0504D"/>
                  </a:solidFill>
                </a:uFill>
                <a:latin typeface="Times New Roman"/>
                <a:cs typeface="Times New Roman"/>
              </a:rPr>
              <a:t>analysis</a:t>
            </a:r>
            <a:r>
              <a:rPr sz="2800" b="1" u="sng" spc="-165" dirty="0">
                <a:uFill>
                  <a:solidFill>
                    <a:srgbClr val="000000"/>
                  </a:solidFill>
                </a:uFill>
                <a:latin typeface="Times New Roman"/>
                <a:cs typeface="Times New Roman"/>
              </a:rPr>
              <a:t>):</a:t>
            </a:r>
            <a:endParaRPr sz="2800">
              <a:latin typeface="Times New Roman"/>
              <a:cs typeface="Times New Roman"/>
            </a:endParaRPr>
          </a:p>
        </p:txBody>
      </p:sp>
      <p:sp>
        <p:nvSpPr>
          <p:cNvPr id="3" name="object 3"/>
          <p:cNvSpPr txBox="1"/>
          <p:nvPr/>
        </p:nvSpPr>
        <p:spPr>
          <a:xfrm>
            <a:off x="269240" y="979678"/>
            <a:ext cx="8454390" cy="4525645"/>
          </a:xfrm>
          <a:prstGeom prst="rect">
            <a:avLst/>
          </a:prstGeom>
        </p:spPr>
        <p:txBody>
          <a:bodyPr vert="horz" wrap="square" lIns="0" tIns="12700" rIns="0" bIns="0" rtlCol="0">
            <a:spAutoFit/>
          </a:bodyPr>
          <a:lstStyle/>
          <a:p>
            <a:pPr marL="50800" marR="30480">
              <a:lnSpc>
                <a:spcPct val="100000"/>
              </a:lnSpc>
              <a:spcBef>
                <a:spcPts val="100"/>
              </a:spcBef>
            </a:pPr>
            <a:r>
              <a:rPr sz="2400" dirty="0">
                <a:latin typeface="Times New Roman"/>
                <a:cs typeface="Times New Roman"/>
              </a:rPr>
              <a:t>Formation</a:t>
            </a:r>
            <a:r>
              <a:rPr sz="2400" spc="-40" dirty="0">
                <a:latin typeface="Times New Roman"/>
                <a:cs typeface="Times New Roman"/>
              </a:rPr>
              <a:t> </a:t>
            </a:r>
            <a:r>
              <a:rPr sz="2400" dirty="0">
                <a:latin typeface="Times New Roman"/>
                <a:cs typeface="Times New Roman"/>
              </a:rPr>
              <a:t>of</a:t>
            </a:r>
            <a:r>
              <a:rPr sz="2400" spc="-20" dirty="0">
                <a:latin typeface="Times New Roman"/>
                <a:cs typeface="Times New Roman"/>
              </a:rPr>
              <a:t> </a:t>
            </a:r>
            <a:r>
              <a:rPr sz="2400" dirty="0">
                <a:latin typeface="Times New Roman"/>
                <a:cs typeface="Times New Roman"/>
              </a:rPr>
              <a:t>coordination</a:t>
            </a:r>
            <a:r>
              <a:rPr sz="2400" spc="-60" dirty="0">
                <a:latin typeface="Times New Roman"/>
                <a:cs typeface="Times New Roman"/>
              </a:rPr>
              <a:t> </a:t>
            </a:r>
            <a:r>
              <a:rPr sz="2400" dirty="0">
                <a:latin typeface="Times New Roman"/>
                <a:cs typeface="Times New Roman"/>
              </a:rPr>
              <a:t>compounds/complex</a:t>
            </a:r>
            <a:r>
              <a:rPr sz="2400" spc="-25" dirty="0">
                <a:latin typeface="Times New Roman"/>
                <a:cs typeface="Times New Roman"/>
              </a:rPr>
              <a:t> </a:t>
            </a:r>
            <a:r>
              <a:rPr sz="2400" dirty="0">
                <a:latin typeface="Times New Roman"/>
                <a:cs typeface="Times New Roman"/>
              </a:rPr>
              <a:t>ions</a:t>
            </a:r>
            <a:r>
              <a:rPr sz="2400" spc="-30" dirty="0">
                <a:latin typeface="Times New Roman"/>
                <a:cs typeface="Times New Roman"/>
              </a:rPr>
              <a:t> </a:t>
            </a:r>
            <a:r>
              <a:rPr sz="2400" dirty="0">
                <a:latin typeface="Times New Roman"/>
                <a:cs typeface="Times New Roman"/>
              </a:rPr>
              <a:t>has</a:t>
            </a:r>
            <a:r>
              <a:rPr sz="2400" spc="-25" dirty="0">
                <a:latin typeface="Times New Roman"/>
                <a:cs typeface="Times New Roman"/>
              </a:rPr>
              <a:t> </a:t>
            </a:r>
            <a:r>
              <a:rPr sz="2400" spc="-10" dirty="0">
                <a:latin typeface="Times New Roman"/>
                <a:cs typeface="Times New Roman"/>
              </a:rPr>
              <a:t>important </a:t>
            </a:r>
            <a:r>
              <a:rPr sz="2400" dirty="0">
                <a:latin typeface="Times New Roman"/>
                <a:cs typeface="Times New Roman"/>
              </a:rPr>
              <a:t>role</a:t>
            </a:r>
            <a:r>
              <a:rPr sz="2400" spc="-50" dirty="0">
                <a:latin typeface="Times New Roman"/>
                <a:cs typeface="Times New Roman"/>
              </a:rPr>
              <a:t> </a:t>
            </a:r>
            <a:r>
              <a:rPr sz="2400" dirty="0">
                <a:latin typeface="Times New Roman"/>
                <a:cs typeface="Times New Roman"/>
              </a:rPr>
              <a:t>in</a:t>
            </a:r>
            <a:r>
              <a:rPr sz="2400" spc="-15" dirty="0">
                <a:latin typeface="Times New Roman"/>
                <a:cs typeface="Times New Roman"/>
              </a:rPr>
              <a:t> </a:t>
            </a:r>
            <a:r>
              <a:rPr sz="2400" dirty="0">
                <a:latin typeface="Times New Roman"/>
                <a:cs typeface="Times New Roman"/>
              </a:rPr>
              <a:t>analytical</a:t>
            </a:r>
            <a:r>
              <a:rPr sz="2400" spc="-50" dirty="0">
                <a:latin typeface="Times New Roman"/>
                <a:cs typeface="Times New Roman"/>
              </a:rPr>
              <a:t> </a:t>
            </a:r>
            <a:r>
              <a:rPr sz="2400" spc="-10" dirty="0">
                <a:latin typeface="Times New Roman"/>
                <a:cs typeface="Times New Roman"/>
              </a:rPr>
              <a:t>chemistry.</a:t>
            </a:r>
            <a:r>
              <a:rPr sz="2400" spc="-40" dirty="0">
                <a:latin typeface="Times New Roman"/>
                <a:cs typeface="Times New Roman"/>
              </a:rPr>
              <a:t> </a:t>
            </a:r>
            <a:r>
              <a:rPr sz="2400" dirty="0">
                <a:latin typeface="Times New Roman"/>
                <a:cs typeface="Times New Roman"/>
              </a:rPr>
              <a:t>It</a:t>
            </a:r>
            <a:r>
              <a:rPr sz="2400" spc="-20" dirty="0">
                <a:latin typeface="Times New Roman"/>
                <a:cs typeface="Times New Roman"/>
              </a:rPr>
              <a:t> </a:t>
            </a:r>
            <a:r>
              <a:rPr sz="2400" dirty="0">
                <a:latin typeface="Times New Roman"/>
                <a:cs typeface="Times New Roman"/>
              </a:rPr>
              <a:t>is</a:t>
            </a:r>
            <a:r>
              <a:rPr sz="2400" spc="-15" dirty="0">
                <a:latin typeface="Times New Roman"/>
                <a:cs typeface="Times New Roman"/>
              </a:rPr>
              <a:t> </a:t>
            </a:r>
            <a:r>
              <a:rPr sz="2400" dirty="0">
                <a:latin typeface="Times New Roman"/>
                <a:cs typeface="Times New Roman"/>
              </a:rPr>
              <a:t>used</a:t>
            </a:r>
            <a:r>
              <a:rPr sz="2400" spc="-15" dirty="0">
                <a:latin typeface="Times New Roman"/>
                <a:cs typeface="Times New Roman"/>
              </a:rPr>
              <a:t> </a:t>
            </a:r>
            <a:r>
              <a:rPr sz="2400" dirty="0">
                <a:latin typeface="Times New Roman"/>
                <a:cs typeface="Times New Roman"/>
              </a:rPr>
              <a:t>for</a:t>
            </a:r>
            <a:r>
              <a:rPr sz="2400" spc="-15" dirty="0">
                <a:latin typeface="Times New Roman"/>
                <a:cs typeface="Times New Roman"/>
              </a:rPr>
              <a:t> </a:t>
            </a:r>
            <a:r>
              <a:rPr sz="2400" dirty="0">
                <a:latin typeface="Times New Roman"/>
                <a:cs typeface="Times New Roman"/>
              </a:rPr>
              <a:t>either</a:t>
            </a:r>
            <a:r>
              <a:rPr sz="2400" spc="-5" dirty="0">
                <a:latin typeface="Times New Roman"/>
                <a:cs typeface="Times New Roman"/>
              </a:rPr>
              <a:t> </a:t>
            </a:r>
            <a:r>
              <a:rPr sz="2400" dirty="0">
                <a:latin typeface="Times New Roman"/>
                <a:cs typeface="Times New Roman"/>
              </a:rPr>
              <a:t>separating</a:t>
            </a:r>
            <a:r>
              <a:rPr sz="2400" spc="-50" dirty="0">
                <a:latin typeface="Times New Roman"/>
                <a:cs typeface="Times New Roman"/>
              </a:rPr>
              <a:t> </a:t>
            </a:r>
            <a:r>
              <a:rPr sz="2400" spc="-25" dirty="0">
                <a:latin typeface="Times New Roman"/>
                <a:cs typeface="Times New Roman"/>
              </a:rPr>
              <a:t>or </a:t>
            </a:r>
            <a:r>
              <a:rPr sz="2400" dirty="0">
                <a:latin typeface="Times New Roman"/>
                <a:cs typeface="Times New Roman"/>
              </a:rPr>
              <a:t>estimating</a:t>
            </a:r>
            <a:r>
              <a:rPr sz="2400" spc="-55" dirty="0">
                <a:latin typeface="Times New Roman"/>
                <a:cs typeface="Times New Roman"/>
              </a:rPr>
              <a:t> </a:t>
            </a:r>
            <a:r>
              <a:rPr sz="2400" dirty="0">
                <a:latin typeface="Times New Roman"/>
                <a:cs typeface="Times New Roman"/>
              </a:rPr>
              <a:t>only</a:t>
            </a:r>
            <a:r>
              <a:rPr sz="2400" spc="-20" dirty="0">
                <a:latin typeface="Times New Roman"/>
                <a:cs typeface="Times New Roman"/>
              </a:rPr>
              <a:t> </a:t>
            </a:r>
            <a:r>
              <a:rPr sz="2400" dirty="0">
                <a:latin typeface="Times New Roman"/>
                <a:cs typeface="Times New Roman"/>
              </a:rPr>
              <a:t>certain</a:t>
            </a:r>
            <a:r>
              <a:rPr sz="2400" spc="-35" dirty="0">
                <a:latin typeface="Times New Roman"/>
                <a:cs typeface="Times New Roman"/>
              </a:rPr>
              <a:t> </a:t>
            </a:r>
            <a:r>
              <a:rPr sz="2400" dirty="0">
                <a:latin typeface="Times New Roman"/>
                <a:cs typeface="Times New Roman"/>
              </a:rPr>
              <a:t>metal</a:t>
            </a:r>
            <a:r>
              <a:rPr sz="2400" spc="-10" dirty="0">
                <a:latin typeface="Times New Roman"/>
                <a:cs typeface="Times New Roman"/>
              </a:rPr>
              <a:t> </a:t>
            </a:r>
            <a:r>
              <a:rPr sz="2400" dirty="0">
                <a:latin typeface="Times New Roman"/>
                <a:cs typeface="Times New Roman"/>
              </a:rPr>
              <a:t>ion</a:t>
            </a:r>
            <a:r>
              <a:rPr sz="2400" spc="-15" dirty="0">
                <a:latin typeface="Times New Roman"/>
                <a:cs typeface="Times New Roman"/>
              </a:rPr>
              <a:t> </a:t>
            </a:r>
            <a:r>
              <a:rPr sz="2400" dirty="0">
                <a:latin typeface="Times New Roman"/>
                <a:cs typeface="Times New Roman"/>
              </a:rPr>
              <a:t>in</a:t>
            </a:r>
            <a:r>
              <a:rPr sz="2400" spc="-15" dirty="0">
                <a:latin typeface="Times New Roman"/>
                <a:cs typeface="Times New Roman"/>
              </a:rPr>
              <a:t> </a:t>
            </a:r>
            <a:r>
              <a:rPr sz="2400" dirty="0">
                <a:latin typeface="Times New Roman"/>
                <a:cs typeface="Times New Roman"/>
              </a:rPr>
              <a:t>the</a:t>
            </a:r>
            <a:r>
              <a:rPr sz="2400" spc="-15" dirty="0">
                <a:latin typeface="Times New Roman"/>
                <a:cs typeface="Times New Roman"/>
              </a:rPr>
              <a:t> </a:t>
            </a:r>
            <a:r>
              <a:rPr sz="2400" dirty="0">
                <a:latin typeface="Times New Roman"/>
                <a:cs typeface="Times New Roman"/>
              </a:rPr>
              <a:t>presence</a:t>
            </a:r>
            <a:r>
              <a:rPr sz="2400" spc="-20" dirty="0">
                <a:latin typeface="Times New Roman"/>
                <a:cs typeface="Times New Roman"/>
              </a:rPr>
              <a:t> </a:t>
            </a:r>
            <a:r>
              <a:rPr sz="2400" dirty="0">
                <a:latin typeface="Times New Roman"/>
                <a:cs typeface="Times New Roman"/>
              </a:rPr>
              <a:t>of</a:t>
            </a:r>
            <a:r>
              <a:rPr sz="2400" spc="-5" dirty="0">
                <a:latin typeface="Times New Roman"/>
                <a:cs typeface="Times New Roman"/>
              </a:rPr>
              <a:t> </a:t>
            </a:r>
            <a:r>
              <a:rPr sz="2400" dirty="0">
                <a:latin typeface="Times New Roman"/>
                <a:cs typeface="Times New Roman"/>
              </a:rPr>
              <a:t>other</a:t>
            </a:r>
            <a:r>
              <a:rPr sz="2400" spc="-20" dirty="0">
                <a:latin typeface="Times New Roman"/>
                <a:cs typeface="Times New Roman"/>
              </a:rPr>
              <a:t> </a:t>
            </a:r>
            <a:r>
              <a:rPr sz="2400" dirty="0">
                <a:latin typeface="Times New Roman"/>
                <a:cs typeface="Times New Roman"/>
              </a:rPr>
              <a:t>ions</a:t>
            </a:r>
            <a:r>
              <a:rPr sz="2400" spc="-15" dirty="0">
                <a:latin typeface="Times New Roman"/>
                <a:cs typeface="Times New Roman"/>
              </a:rPr>
              <a:t> </a:t>
            </a:r>
            <a:r>
              <a:rPr sz="2400" dirty="0">
                <a:latin typeface="Times New Roman"/>
                <a:cs typeface="Times New Roman"/>
              </a:rPr>
              <a:t>and </a:t>
            </a:r>
            <a:r>
              <a:rPr sz="2400" spc="-25" dirty="0">
                <a:latin typeface="Times New Roman"/>
                <a:cs typeface="Times New Roman"/>
              </a:rPr>
              <a:t>as </a:t>
            </a:r>
            <a:r>
              <a:rPr sz="2400" dirty="0">
                <a:latin typeface="Times New Roman"/>
                <a:cs typeface="Times New Roman"/>
              </a:rPr>
              <a:t>means</a:t>
            </a:r>
            <a:r>
              <a:rPr sz="2400" spc="-20" dirty="0">
                <a:latin typeface="Times New Roman"/>
                <a:cs typeface="Times New Roman"/>
              </a:rPr>
              <a:t> </a:t>
            </a:r>
            <a:r>
              <a:rPr sz="2400" dirty="0">
                <a:latin typeface="Times New Roman"/>
                <a:cs typeface="Times New Roman"/>
              </a:rPr>
              <a:t>of</a:t>
            </a:r>
            <a:r>
              <a:rPr sz="2400" spc="-15" dirty="0">
                <a:latin typeface="Times New Roman"/>
                <a:cs typeface="Times New Roman"/>
              </a:rPr>
              <a:t> </a:t>
            </a:r>
            <a:r>
              <a:rPr sz="2400" dirty="0">
                <a:latin typeface="Times New Roman"/>
                <a:cs typeface="Times New Roman"/>
              </a:rPr>
              <a:t>positively</a:t>
            </a:r>
            <a:r>
              <a:rPr sz="2400" spc="-50" dirty="0">
                <a:latin typeface="Times New Roman"/>
                <a:cs typeface="Times New Roman"/>
              </a:rPr>
              <a:t> </a:t>
            </a:r>
            <a:r>
              <a:rPr sz="2400" dirty="0">
                <a:latin typeface="Times New Roman"/>
                <a:cs typeface="Times New Roman"/>
              </a:rPr>
              <a:t>identifying</a:t>
            </a:r>
            <a:r>
              <a:rPr sz="2400" spc="-55" dirty="0">
                <a:latin typeface="Times New Roman"/>
                <a:cs typeface="Times New Roman"/>
              </a:rPr>
              <a:t> </a:t>
            </a:r>
            <a:r>
              <a:rPr sz="2400" dirty="0">
                <a:latin typeface="Times New Roman"/>
                <a:cs typeface="Times New Roman"/>
              </a:rPr>
              <a:t>certain</a:t>
            </a:r>
            <a:r>
              <a:rPr sz="2400" spc="-55" dirty="0">
                <a:latin typeface="Times New Roman"/>
                <a:cs typeface="Times New Roman"/>
              </a:rPr>
              <a:t> </a:t>
            </a:r>
            <a:r>
              <a:rPr sz="2400" dirty="0">
                <a:latin typeface="Times New Roman"/>
                <a:cs typeface="Times New Roman"/>
              </a:rPr>
              <a:t>unknown</a:t>
            </a:r>
            <a:r>
              <a:rPr sz="2400" spc="-20" dirty="0">
                <a:latin typeface="Times New Roman"/>
                <a:cs typeface="Times New Roman"/>
              </a:rPr>
              <a:t> </a:t>
            </a:r>
            <a:r>
              <a:rPr sz="2400" spc="-10" dirty="0">
                <a:latin typeface="Times New Roman"/>
                <a:cs typeface="Times New Roman"/>
              </a:rPr>
              <a:t>ions..</a:t>
            </a:r>
            <a:endParaRPr sz="2400">
              <a:latin typeface="Times New Roman"/>
              <a:cs typeface="Times New Roman"/>
            </a:endParaRPr>
          </a:p>
          <a:p>
            <a:pPr marL="50800" marR="463550">
              <a:lnSpc>
                <a:spcPct val="108500"/>
              </a:lnSpc>
              <a:spcBef>
                <a:spcPts val="290"/>
              </a:spcBef>
              <a:tabLst>
                <a:tab pos="1177290" algn="l"/>
                <a:tab pos="2427605" algn="l"/>
                <a:tab pos="3566795" algn="l"/>
                <a:tab pos="4451985" algn="l"/>
                <a:tab pos="5775960" algn="l"/>
              </a:tabLst>
            </a:pPr>
            <a:r>
              <a:rPr sz="2800" dirty="0">
                <a:latin typeface="Carlito"/>
                <a:cs typeface="Carlito"/>
              </a:rPr>
              <a:t>For</a:t>
            </a:r>
            <a:r>
              <a:rPr sz="2800" spc="-85" dirty="0">
                <a:latin typeface="Carlito"/>
                <a:cs typeface="Carlito"/>
              </a:rPr>
              <a:t> </a:t>
            </a:r>
            <a:r>
              <a:rPr sz="2800" spc="-25" dirty="0">
                <a:latin typeface="Carlito"/>
                <a:cs typeface="Carlito"/>
              </a:rPr>
              <a:t>ex.</a:t>
            </a:r>
            <a:r>
              <a:rPr sz="2800" dirty="0">
                <a:latin typeface="Carlito"/>
                <a:cs typeface="Carlito"/>
              </a:rPr>
              <a:t>	Ag</a:t>
            </a:r>
            <a:r>
              <a:rPr sz="2775" b="1" baseline="25525" dirty="0">
                <a:latin typeface="Carlito"/>
                <a:cs typeface="Carlito"/>
              </a:rPr>
              <a:t>+</a:t>
            </a:r>
            <a:r>
              <a:rPr sz="2775" b="1" spc="270" baseline="25525" dirty="0">
                <a:latin typeface="Carlito"/>
                <a:cs typeface="Carlito"/>
              </a:rPr>
              <a:t> </a:t>
            </a:r>
            <a:r>
              <a:rPr sz="2800" dirty="0">
                <a:latin typeface="Carlito"/>
                <a:cs typeface="Carlito"/>
              </a:rPr>
              <a:t>+</a:t>
            </a:r>
            <a:r>
              <a:rPr sz="2800" spc="-5" dirty="0">
                <a:latin typeface="Carlito"/>
                <a:cs typeface="Carlito"/>
              </a:rPr>
              <a:t> </a:t>
            </a:r>
            <a:r>
              <a:rPr sz="2800" spc="-25" dirty="0">
                <a:latin typeface="Carlito"/>
                <a:cs typeface="Carlito"/>
              </a:rPr>
              <a:t>Cl</a:t>
            </a:r>
            <a:r>
              <a:rPr sz="2775" b="1" spc="-37" baseline="25525" dirty="0">
                <a:latin typeface="Carlito"/>
                <a:cs typeface="Carlito"/>
              </a:rPr>
              <a:t>-</a:t>
            </a:r>
            <a:r>
              <a:rPr sz="2775" b="1" baseline="25525" dirty="0">
                <a:latin typeface="Carlito"/>
                <a:cs typeface="Carlito"/>
              </a:rPr>
              <a:t>		</a:t>
            </a:r>
            <a:r>
              <a:rPr sz="2800" spc="-20" dirty="0">
                <a:latin typeface="Carlito"/>
                <a:cs typeface="Carlito"/>
              </a:rPr>
              <a:t>AgCl</a:t>
            </a:r>
            <a:r>
              <a:rPr sz="2800" dirty="0">
                <a:latin typeface="Carlito"/>
                <a:cs typeface="Carlito"/>
              </a:rPr>
              <a:t>	(</a:t>
            </a:r>
            <a:r>
              <a:rPr sz="2400" dirty="0">
                <a:solidFill>
                  <a:srgbClr val="C00000"/>
                </a:solidFill>
                <a:latin typeface="Carlito"/>
                <a:cs typeface="Carlito"/>
              </a:rPr>
              <a:t>ppt.</a:t>
            </a:r>
            <a:r>
              <a:rPr sz="2400" spc="-60" dirty="0">
                <a:solidFill>
                  <a:srgbClr val="C00000"/>
                </a:solidFill>
                <a:latin typeface="Carlito"/>
                <a:cs typeface="Carlito"/>
              </a:rPr>
              <a:t> </a:t>
            </a:r>
            <a:r>
              <a:rPr sz="2400" spc="-10" dirty="0">
                <a:solidFill>
                  <a:srgbClr val="C00000"/>
                </a:solidFill>
                <a:latin typeface="Carlito"/>
                <a:cs typeface="Carlito"/>
              </a:rPr>
              <a:t>salt,</a:t>
            </a:r>
            <a:r>
              <a:rPr sz="2400" dirty="0">
                <a:solidFill>
                  <a:srgbClr val="C00000"/>
                </a:solidFill>
                <a:latin typeface="Carlito"/>
                <a:cs typeface="Carlito"/>
              </a:rPr>
              <a:t>	which</a:t>
            </a:r>
            <a:r>
              <a:rPr sz="2400" spc="-80" dirty="0">
                <a:solidFill>
                  <a:srgbClr val="C00000"/>
                </a:solidFill>
                <a:latin typeface="Carlito"/>
                <a:cs typeface="Carlito"/>
              </a:rPr>
              <a:t> </a:t>
            </a:r>
            <a:r>
              <a:rPr sz="2400" dirty="0">
                <a:solidFill>
                  <a:srgbClr val="C00000"/>
                </a:solidFill>
                <a:latin typeface="Carlito"/>
                <a:cs typeface="Carlito"/>
              </a:rPr>
              <a:t>dissolves</a:t>
            </a:r>
            <a:r>
              <a:rPr sz="2400" spc="-60" dirty="0">
                <a:solidFill>
                  <a:srgbClr val="C00000"/>
                </a:solidFill>
                <a:latin typeface="Carlito"/>
                <a:cs typeface="Carlito"/>
              </a:rPr>
              <a:t> </a:t>
            </a:r>
            <a:r>
              <a:rPr sz="2400" spc="-25" dirty="0">
                <a:solidFill>
                  <a:srgbClr val="C00000"/>
                </a:solidFill>
                <a:latin typeface="Carlito"/>
                <a:cs typeface="Carlito"/>
              </a:rPr>
              <a:t>in </a:t>
            </a:r>
            <a:r>
              <a:rPr sz="2400" spc="-10" dirty="0">
                <a:solidFill>
                  <a:srgbClr val="C00000"/>
                </a:solidFill>
                <a:latin typeface="Carlito"/>
                <a:cs typeface="Carlito"/>
              </a:rPr>
              <a:t>excess</a:t>
            </a:r>
            <a:r>
              <a:rPr sz="2400" spc="-75" dirty="0">
                <a:solidFill>
                  <a:srgbClr val="C00000"/>
                </a:solidFill>
                <a:latin typeface="Carlito"/>
                <a:cs typeface="Carlito"/>
              </a:rPr>
              <a:t> </a:t>
            </a:r>
            <a:r>
              <a:rPr sz="2400" dirty="0">
                <a:solidFill>
                  <a:srgbClr val="C00000"/>
                </a:solidFill>
                <a:latin typeface="Carlito"/>
                <a:cs typeface="Carlito"/>
              </a:rPr>
              <a:t>of</a:t>
            </a:r>
            <a:r>
              <a:rPr sz="2400" spc="-45" dirty="0">
                <a:solidFill>
                  <a:srgbClr val="C00000"/>
                </a:solidFill>
                <a:latin typeface="Carlito"/>
                <a:cs typeface="Carlito"/>
              </a:rPr>
              <a:t> </a:t>
            </a:r>
            <a:r>
              <a:rPr sz="2400" spc="-10" dirty="0">
                <a:solidFill>
                  <a:srgbClr val="C00000"/>
                </a:solidFill>
                <a:latin typeface="Carlito"/>
                <a:cs typeface="Carlito"/>
              </a:rPr>
              <a:t>aqueous</a:t>
            </a:r>
            <a:r>
              <a:rPr sz="2400" dirty="0">
                <a:solidFill>
                  <a:srgbClr val="C00000"/>
                </a:solidFill>
                <a:latin typeface="Carlito"/>
                <a:cs typeface="Carlito"/>
              </a:rPr>
              <a:t>	ammonia</a:t>
            </a:r>
            <a:r>
              <a:rPr sz="2400" spc="-40" dirty="0">
                <a:solidFill>
                  <a:srgbClr val="C00000"/>
                </a:solidFill>
                <a:latin typeface="Carlito"/>
                <a:cs typeface="Carlito"/>
              </a:rPr>
              <a:t> </a:t>
            </a:r>
            <a:r>
              <a:rPr sz="2400" dirty="0">
                <a:solidFill>
                  <a:srgbClr val="C00000"/>
                </a:solidFill>
                <a:latin typeface="Carlito"/>
                <a:cs typeface="Carlito"/>
              </a:rPr>
              <a:t>forming</a:t>
            </a:r>
            <a:r>
              <a:rPr sz="2400" spc="-45" dirty="0">
                <a:solidFill>
                  <a:srgbClr val="C00000"/>
                </a:solidFill>
                <a:latin typeface="Carlito"/>
                <a:cs typeface="Carlito"/>
              </a:rPr>
              <a:t> </a:t>
            </a:r>
            <a:r>
              <a:rPr sz="2400" dirty="0">
                <a:solidFill>
                  <a:srgbClr val="C00000"/>
                </a:solidFill>
                <a:latin typeface="Carlito"/>
                <a:cs typeface="Carlito"/>
              </a:rPr>
              <a:t>a</a:t>
            </a:r>
            <a:r>
              <a:rPr sz="2400" spc="-40" dirty="0">
                <a:solidFill>
                  <a:srgbClr val="C00000"/>
                </a:solidFill>
                <a:latin typeface="Carlito"/>
                <a:cs typeface="Carlito"/>
              </a:rPr>
              <a:t> </a:t>
            </a:r>
            <a:r>
              <a:rPr sz="2400" dirty="0">
                <a:solidFill>
                  <a:srgbClr val="C00000"/>
                </a:solidFill>
                <a:latin typeface="Carlito"/>
                <a:cs typeface="Carlito"/>
              </a:rPr>
              <a:t>clear</a:t>
            </a:r>
            <a:r>
              <a:rPr sz="2400" spc="-35" dirty="0">
                <a:solidFill>
                  <a:srgbClr val="C00000"/>
                </a:solidFill>
                <a:latin typeface="Carlito"/>
                <a:cs typeface="Carlito"/>
              </a:rPr>
              <a:t> </a:t>
            </a:r>
            <a:r>
              <a:rPr sz="2400" dirty="0">
                <a:solidFill>
                  <a:srgbClr val="C00000"/>
                </a:solidFill>
                <a:latin typeface="Carlito"/>
                <a:cs typeface="Carlito"/>
              </a:rPr>
              <a:t>solution</a:t>
            </a:r>
            <a:r>
              <a:rPr sz="2400" spc="-35" dirty="0">
                <a:solidFill>
                  <a:srgbClr val="C00000"/>
                </a:solidFill>
                <a:latin typeface="Carlito"/>
                <a:cs typeface="Carlito"/>
              </a:rPr>
              <a:t> </a:t>
            </a:r>
            <a:r>
              <a:rPr sz="2400" dirty="0">
                <a:solidFill>
                  <a:srgbClr val="C00000"/>
                </a:solidFill>
                <a:latin typeface="Carlito"/>
                <a:cs typeface="Carlito"/>
              </a:rPr>
              <a:t>which</a:t>
            </a:r>
            <a:r>
              <a:rPr sz="2400" spc="-40" dirty="0">
                <a:solidFill>
                  <a:srgbClr val="C00000"/>
                </a:solidFill>
                <a:latin typeface="Carlito"/>
                <a:cs typeface="Carlito"/>
              </a:rPr>
              <a:t> </a:t>
            </a:r>
            <a:r>
              <a:rPr sz="2400" dirty="0">
                <a:solidFill>
                  <a:srgbClr val="C00000"/>
                </a:solidFill>
                <a:latin typeface="Carlito"/>
                <a:cs typeface="Carlito"/>
              </a:rPr>
              <a:t>is</a:t>
            </a:r>
            <a:r>
              <a:rPr sz="2400" spc="-30" dirty="0">
                <a:solidFill>
                  <a:srgbClr val="C00000"/>
                </a:solidFill>
                <a:latin typeface="Carlito"/>
                <a:cs typeface="Carlito"/>
              </a:rPr>
              <a:t> </a:t>
            </a:r>
            <a:r>
              <a:rPr sz="2400" spc="-50" dirty="0">
                <a:solidFill>
                  <a:srgbClr val="C00000"/>
                </a:solidFill>
                <a:latin typeface="Carlito"/>
                <a:cs typeface="Carlito"/>
              </a:rPr>
              <a:t>a </a:t>
            </a:r>
            <a:r>
              <a:rPr sz="2400" dirty="0">
                <a:solidFill>
                  <a:srgbClr val="C00000"/>
                </a:solidFill>
                <a:latin typeface="Carlito"/>
                <a:cs typeface="Carlito"/>
              </a:rPr>
              <a:t>complex</a:t>
            </a:r>
            <a:r>
              <a:rPr sz="2400" spc="-95" dirty="0">
                <a:solidFill>
                  <a:srgbClr val="C00000"/>
                </a:solidFill>
                <a:latin typeface="Carlito"/>
                <a:cs typeface="Carlito"/>
              </a:rPr>
              <a:t> </a:t>
            </a:r>
            <a:r>
              <a:rPr sz="2400" spc="-10" dirty="0">
                <a:solidFill>
                  <a:srgbClr val="C00000"/>
                </a:solidFill>
                <a:latin typeface="Carlito"/>
                <a:cs typeface="Carlito"/>
              </a:rPr>
              <a:t>ion</a:t>
            </a:r>
            <a:r>
              <a:rPr sz="2800" spc="-10" dirty="0">
                <a:latin typeface="Carlito"/>
                <a:cs typeface="Carlito"/>
              </a:rPr>
              <a:t>).</a:t>
            </a:r>
            <a:endParaRPr sz="2800">
              <a:latin typeface="Carlito"/>
              <a:cs typeface="Carlito"/>
            </a:endParaRPr>
          </a:p>
          <a:p>
            <a:pPr marL="212090">
              <a:lnSpc>
                <a:spcPct val="100000"/>
              </a:lnSpc>
              <a:spcBef>
                <a:spcPts val="670"/>
              </a:spcBef>
              <a:tabLst>
                <a:tab pos="3083560" algn="l"/>
                <a:tab pos="4864100" algn="l"/>
              </a:tabLst>
            </a:pPr>
            <a:r>
              <a:rPr sz="2800" dirty="0">
                <a:latin typeface="Carlito"/>
                <a:cs typeface="Carlito"/>
              </a:rPr>
              <a:t>AgCl</a:t>
            </a:r>
            <a:r>
              <a:rPr sz="2800" spc="-10" dirty="0">
                <a:latin typeface="Carlito"/>
                <a:cs typeface="Carlito"/>
              </a:rPr>
              <a:t> </a:t>
            </a:r>
            <a:r>
              <a:rPr sz="2800" dirty="0">
                <a:latin typeface="Carlito"/>
                <a:cs typeface="Carlito"/>
              </a:rPr>
              <a:t>+</a:t>
            </a:r>
            <a:r>
              <a:rPr sz="2800" spc="5" dirty="0">
                <a:latin typeface="Carlito"/>
                <a:cs typeface="Carlito"/>
              </a:rPr>
              <a:t> </a:t>
            </a:r>
            <a:r>
              <a:rPr sz="2800" spc="-20" dirty="0">
                <a:latin typeface="Carlito"/>
                <a:cs typeface="Carlito"/>
              </a:rPr>
              <a:t>2NH</a:t>
            </a:r>
            <a:r>
              <a:rPr sz="2775" spc="-30" baseline="-21021" dirty="0">
                <a:latin typeface="Carlito"/>
                <a:cs typeface="Carlito"/>
              </a:rPr>
              <a:t>3</a:t>
            </a:r>
            <a:r>
              <a:rPr sz="2775" baseline="-21021" dirty="0">
                <a:latin typeface="Carlito"/>
                <a:cs typeface="Carlito"/>
              </a:rPr>
              <a:t>	</a:t>
            </a:r>
            <a:r>
              <a:rPr sz="2800" spc="-10" dirty="0">
                <a:latin typeface="Carlito"/>
                <a:cs typeface="Carlito"/>
              </a:rPr>
              <a:t>[Ag(NH</a:t>
            </a:r>
            <a:r>
              <a:rPr sz="2775" spc="-15" baseline="-21021" dirty="0">
                <a:latin typeface="Carlito"/>
                <a:cs typeface="Carlito"/>
              </a:rPr>
              <a:t>3</a:t>
            </a:r>
            <a:r>
              <a:rPr sz="2800" spc="-10" dirty="0">
                <a:latin typeface="Carlito"/>
                <a:cs typeface="Carlito"/>
              </a:rPr>
              <a:t>)</a:t>
            </a:r>
            <a:r>
              <a:rPr sz="2775" spc="-15" baseline="-21021" dirty="0">
                <a:latin typeface="Carlito"/>
                <a:cs typeface="Carlito"/>
              </a:rPr>
              <a:t>2</a:t>
            </a:r>
            <a:r>
              <a:rPr sz="2800" spc="-10" dirty="0">
                <a:latin typeface="Carlito"/>
                <a:cs typeface="Carlito"/>
              </a:rPr>
              <a:t>]</a:t>
            </a:r>
            <a:r>
              <a:rPr sz="2775" b="1" spc="-15" baseline="25525" dirty="0">
                <a:latin typeface="Carlito"/>
                <a:cs typeface="Carlito"/>
              </a:rPr>
              <a:t>+</a:t>
            </a:r>
            <a:r>
              <a:rPr sz="2775" b="1" baseline="25525" dirty="0">
                <a:latin typeface="Carlito"/>
                <a:cs typeface="Carlito"/>
              </a:rPr>
              <a:t>	</a:t>
            </a:r>
            <a:r>
              <a:rPr sz="2800" dirty="0">
                <a:latin typeface="Carlito"/>
                <a:cs typeface="Carlito"/>
              </a:rPr>
              <a:t>(clear</a:t>
            </a:r>
            <a:r>
              <a:rPr sz="2800" spc="-25" dirty="0">
                <a:latin typeface="Carlito"/>
                <a:cs typeface="Carlito"/>
              </a:rPr>
              <a:t> </a:t>
            </a:r>
            <a:r>
              <a:rPr sz="2800" spc="-10" dirty="0">
                <a:latin typeface="Carlito"/>
                <a:cs typeface="Carlito"/>
              </a:rPr>
              <a:t>solution)</a:t>
            </a:r>
            <a:endParaRPr sz="2800">
              <a:latin typeface="Carlito"/>
              <a:cs typeface="Carlito"/>
            </a:endParaRPr>
          </a:p>
          <a:p>
            <a:pPr marL="50800" marR="553085">
              <a:lnSpc>
                <a:spcPct val="100000"/>
              </a:lnSpc>
              <a:spcBef>
                <a:spcPts val="3365"/>
              </a:spcBef>
            </a:pPr>
            <a:r>
              <a:rPr sz="2400" dirty="0">
                <a:latin typeface="Times New Roman"/>
                <a:cs typeface="Times New Roman"/>
              </a:rPr>
              <a:t>If</a:t>
            </a:r>
            <a:r>
              <a:rPr sz="2400" spc="-10" dirty="0">
                <a:latin typeface="Times New Roman"/>
                <a:cs typeface="Times New Roman"/>
              </a:rPr>
              <a:t> </a:t>
            </a:r>
            <a:r>
              <a:rPr sz="2400" dirty="0">
                <a:latin typeface="Times New Roman"/>
                <a:cs typeface="Times New Roman"/>
              </a:rPr>
              <a:t>to</a:t>
            </a:r>
            <a:r>
              <a:rPr sz="2400" spc="-10" dirty="0">
                <a:latin typeface="Times New Roman"/>
                <a:cs typeface="Times New Roman"/>
              </a:rPr>
              <a:t> </a:t>
            </a:r>
            <a:r>
              <a:rPr sz="2400" dirty="0">
                <a:latin typeface="Times New Roman"/>
                <a:cs typeface="Times New Roman"/>
              </a:rPr>
              <a:t>the</a:t>
            </a:r>
            <a:r>
              <a:rPr sz="2400" spc="-35" dirty="0">
                <a:latin typeface="Times New Roman"/>
                <a:cs typeface="Times New Roman"/>
              </a:rPr>
              <a:t> </a:t>
            </a:r>
            <a:r>
              <a:rPr sz="2400" dirty="0">
                <a:latin typeface="Times New Roman"/>
                <a:cs typeface="Times New Roman"/>
              </a:rPr>
              <a:t>clear</a:t>
            </a:r>
            <a:r>
              <a:rPr sz="2400" spc="-25" dirty="0">
                <a:latin typeface="Times New Roman"/>
                <a:cs typeface="Times New Roman"/>
              </a:rPr>
              <a:t> </a:t>
            </a:r>
            <a:r>
              <a:rPr sz="2400" dirty="0">
                <a:latin typeface="Times New Roman"/>
                <a:cs typeface="Times New Roman"/>
              </a:rPr>
              <a:t>solution</a:t>
            </a:r>
            <a:r>
              <a:rPr sz="2400" spc="-30" dirty="0">
                <a:latin typeface="Times New Roman"/>
                <a:cs typeface="Times New Roman"/>
              </a:rPr>
              <a:t> </a:t>
            </a:r>
            <a:r>
              <a:rPr sz="2400" dirty="0">
                <a:latin typeface="Times New Roman"/>
                <a:cs typeface="Times New Roman"/>
              </a:rPr>
              <a:t>is</a:t>
            </a:r>
            <a:r>
              <a:rPr sz="2400" spc="-10" dirty="0">
                <a:latin typeface="Times New Roman"/>
                <a:cs typeface="Times New Roman"/>
              </a:rPr>
              <a:t> </a:t>
            </a:r>
            <a:r>
              <a:rPr sz="2400" dirty="0">
                <a:latin typeface="Times New Roman"/>
                <a:cs typeface="Times New Roman"/>
              </a:rPr>
              <a:t>added</a:t>
            </a:r>
            <a:r>
              <a:rPr sz="2400" spc="-20" dirty="0">
                <a:latin typeface="Times New Roman"/>
                <a:cs typeface="Times New Roman"/>
              </a:rPr>
              <a:t> </a:t>
            </a:r>
            <a:r>
              <a:rPr sz="2400" dirty="0">
                <a:latin typeface="Times New Roman"/>
                <a:cs typeface="Times New Roman"/>
              </a:rPr>
              <a:t>an</a:t>
            </a:r>
            <a:r>
              <a:rPr sz="2400" spc="-10" dirty="0">
                <a:latin typeface="Times New Roman"/>
                <a:cs typeface="Times New Roman"/>
              </a:rPr>
              <a:t> </a:t>
            </a:r>
            <a:r>
              <a:rPr sz="2400" dirty="0">
                <a:latin typeface="Times New Roman"/>
                <a:cs typeface="Times New Roman"/>
              </a:rPr>
              <a:t>excess</a:t>
            </a:r>
            <a:r>
              <a:rPr sz="2400" spc="-30" dirty="0">
                <a:latin typeface="Times New Roman"/>
                <a:cs typeface="Times New Roman"/>
              </a:rPr>
              <a:t> </a:t>
            </a:r>
            <a:r>
              <a:rPr sz="2400" dirty="0">
                <a:latin typeface="Times New Roman"/>
                <a:cs typeface="Times New Roman"/>
              </a:rPr>
              <a:t>of</a:t>
            </a:r>
            <a:r>
              <a:rPr sz="2400" spc="-10" dirty="0">
                <a:latin typeface="Times New Roman"/>
                <a:cs typeface="Times New Roman"/>
              </a:rPr>
              <a:t> </a:t>
            </a:r>
            <a:r>
              <a:rPr sz="2400" dirty="0">
                <a:latin typeface="Times New Roman"/>
                <a:cs typeface="Times New Roman"/>
              </a:rPr>
              <a:t>HNO</a:t>
            </a:r>
            <a:r>
              <a:rPr sz="2400" baseline="-20833" dirty="0">
                <a:latin typeface="Times New Roman"/>
                <a:cs typeface="Times New Roman"/>
              </a:rPr>
              <a:t>3</a:t>
            </a:r>
            <a:r>
              <a:rPr sz="2400" spc="337" baseline="-20833" dirty="0">
                <a:latin typeface="Times New Roman"/>
                <a:cs typeface="Times New Roman"/>
              </a:rPr>
              <a:t> </a:t>
            </a:r>
            <a:r>
              <a:rPr sz="2400" dirty="0">
                <a:latin typeface="Times New Roman"/>
                <a:cs typeface="Times New Roman"/>
              </a:rPr>
              <a:t>the</a:t>
            </a:r>
            <a:r>
              <a:rPr sz="2400" spc="-10" dirty="0">
                <a:latin typeface="Times New Roman"/>
                <a:cs typeface="Times New Roman"/>
              </a:rPr>
              <a:t> </a:t>
            </a:r>
            <a:r>
              <a:rPr sz="2400" dirty="0">
                <a:latin typeface="Times New Roman"/>
                <a:cs typeface="Times New Roman"/>
              </a:rPr>
              <a:t>white</a:t>
            </a:r>
            <a:r>
              <a:rPr sz="2400" spc="-20" dirty="0">
                <a:latin typeface="Times New Roman"/>
                <a:cs typeface="Times New Roman"/>
              </a:rPr>
              <a:t> </a:t>
            </a:r>
            <a:r>
              <a:rPr sz="2400" spc="-25" dirty="0">
                <a:latin typeface="Times New Roman"/>
                <a:cs typeface="Times New Roman"/>
              </a:rPr>
              <a:t>ppt </a:t>
            </a:r>
            <a:r>
              <a:rPr sz="2400" dirty="0">
                <a:latin typeface="Times New Roman"/>
                <a:cs typeface="Times New Roman"/>
              </a:rPr>
              <a:t>(AgCl).</a:t>
            </a:r>
            <a:r>
              <a:rPr sz="2400" spc="-20" dirty="0">
                <a:latin typeface="Times New Roman"/>
                <a:cs typeface="Times New Roman"/>
              </a:rPr>
              <a:t> </a:t>
            </a:r>
            <a:r>
              <a:rPr sz="2400" dirty="0">
                <a:latin typeface="Times New Roman"/>
                <a:cs typeface="Times New Roman"/>
              </a:rPr>
              <a:t>is</a:t>
            </a:r>
            <a:r>
              <a:rPr sz="2400" spc="-25" dirty="0">
                <a:latin typeface="Times New Roman"/>
                <a:cs typeface="Times New Roman"/>
              </a:rPr>
              <a:t> </a:t>
            </a:r>
            <a:r>
              <a:rPr sz="2400" dirty="0">
                <a:latin typeface="Times New Roman"/>
                <a:cs typeface="Times New Roman"/>
              </a:rPr>
              <a:t>formed</a:t>
            </a:r>
            <a:r>
              <a:rPr sz="2400" spc="-5" dirty="0">
                <a:latin typeface="Times New Roman"/>
                <a:cs typeface="Times New Roman"/>
              </a:rPr>
              <a:t> </a:t>
            </a:r>
            <a:r>
              <a:rPr sz="2400" dirty="0">
                <a:latin typeface="Times New Roman"/>
                <a:cs typeface="Times New Roman"/>
              </a:rPr>
              <a:t>again</a:t>
            </a:r>
            <a:r>
              <a:rPr sz="2400" spc="-45" dirty="0">
                <a:latin typeface="Times New Roman"/>
                <a:cs typeface="Times New Roman"/>
              </a:rPr>
              <a:t> </a:t>
            </a:r>
            <a:r>
              <a:rPr sz="2400" dirty="0">
                <a:latin typeface="Times New Roman"/>
                <a:cs typeface="Times New Roman"/>
              </a:rPr>
              <a:t>(due</a:t>
            </a:r>
            <a:r>
              <a:rPr sz="2400" spc="-15" dirty="0">
                <a:latin typeface="Times New Roman"/>
                <a:cs typeface="Times New Roman"/>
              </a:rPr>
              <a:t> </a:t>
            </a:r>
            <a:r>
              <a:rPr sz="2400" dirty="0">
                <a:latin typeface="Times New Roman"/>
                <a:cs typeface="Times New Roman"/>
              </a:rPr>
              <a:t>the</a:t>
            </a:r>
            <a:r>
              <a:rPr sz="2400" spc="-35" dirty="0">
                <a:latin typeface="Times New Roman"/>
                <a:cs typeface="Times New Roman"/>
              </a:rPr>
              <a:t> </a:t>
            </a:r>
            <a:r>
              <a:rPr sz="2400" spc="-10" dirty="0">
                <a:latin typeface="Times New Roman"/>
                <a:cs typeface="Times New Roman"/>
              </a:rPr>
              <a:t>equilibrium).</a:t>
            </a:r>
            <a:endParaRPr sz="2400">
              <a:latin typeface="Times New Roman"/>
              <a:cs typeface="Times New Roman"/>
            </a:endParaRPr>
          </a:p>
        </p:txBody>
      </p:sp>
      <p:sp>
        <p:nvSpPr>
          <p:cNvPr id="4" name="object 4"/>
          <p:cNvSpPr txBox="1"/>
          <p:nvPr/>
        </p:nvSpPr>
        <p:spPr>
          <a:xfrm>
            <a:off x="281940" y="5445963"/>
            <a:ext cx="415925" cy="452120"/>
          </a:xfrm>
          <a:prstGeom prst="rect">
            <a:avLst/>
          </a:prstGeom>
        </p:spPr>
        <p:txBody>
          <a:bodyPr vert="horz" wrap="square" lIns="0" tIns="12065" rIns="0" bIns="0" rtlCol="0">
            <a:spAutoFit/>
          </a:bodyPr>
          <a:lstStyle/>
          <a:p>
            <a:pPr marL="38100">
              <a:lnSpc>
                <a:spcPct val="100000"/>
              </a:lnSpc>
              <a:spcBef>
                <a:spcPts val="95"/>
              </a:spcBef>
            </a:pPr>
            <a:r>
              <a:rPr sz="4200" spc="-37" baseline="-16865" dirty="0">
                <a:latin typeface="Carlito"/>
                <a:cs typeface="Carlito"/>
              </a:rPr>
              <a:t>H</a:t>
            </a:r>
            <a:r>
              <a:rPr sz="1850" b="1" spc="-25" dirty="0">
                <a:latin typeface="Carlito"/>
                <a:cs typeface="Carlito"/>
              </a:rPr>
              <a:t>+</a:t>
            </a:r>
            <a:endParaRPr sz="1850">
              <a:latin typeface="Carlito"/>
              <a:cs typeface="Carlito"/>
            </a:endParaRPr>
          </a:p>
        </p:txBody>
      </p:sp>
      <p:sp>
        <p:nvSpPr>
          <p:cNvPr id="5" name="object 5"/>
          <p:cNvSpPr txBox="1"/>
          <p:nvPr/>
        </p:nvSpPr>
        <p:spPr>
          <a:xfrm>
            <a:off x="770636" y="5552643"/>
            <a:ext cx="2592070" cy="514984"/>
          </a:xfrm>
          <a:prstGeom prst="rect">
            <a:avLst/>
          </a:prstGeom>
        </p:spPr>
        <p:txBody>
          <a:bodyPr vert="horz" wrap="square" lIns="0" tIns="12065" rIns="0" bIns="0" rtlCol="0">
            <a:spAutoFit/>
          </a:bodyPr>
          <a:lstStyle/>
          <a:p>
            <a:pPr marL="50800">
              <a:lnSpc>
                <a:spcPts val="2495"/>
              </a:lnSpc>
              <a:spcBef>
                <a:spcPts val="95"/>
              </a:spcBef>
              <a:tabLst>
                <a:tab pos="389255" algn="l"/>
                <a:tab pos="1369060" algn="l"/>
              </a:tabLst>
            </a:pPr>
            <a:r>
              <a:rPr sz="2800" spc="-50" dirty="0">
                <a:latin typeface="Carlito"/>
                <a:cs typeface="Carlito"/>
              </a:rPr>
              <a:t>+</a:t>
            </a:r>
            <a:r>
              <a:rPr sz="2800" dirty="0">
                <a:latin typeface="Carlito"/>
                <a:cs typeface="Carlito"/>
              </a:rPr>
              <a:t>	</a:t>
            </a:r>
            <a:r>
              <a:rPr sz="2800" spc="-25" dirty="0">
                <a:latin typeface="Carlito"/>
                <a:cs typeface="Carlito"/>
              </a:rPr>
              <a:t>NH</a:t>
            </a:r>
            <a:r>
              <a:rPr sz="2775" spc="-37" baseline="-21021" dirty="0">
                <a:latin typeface="Carlito"/>
                <a:cs typeface="Carlito"/>
              </a:rPr>
              <a:t>3</a:t>
            </a:r>
            <a:r>
              <a:rPr sz="2775" baseline="-21021" dirty="0">
                <a:latin typeface="Carlito"/>
                <a:cs typeface="Carlito"/>
              </a:rPr>
              <a:t>	</a:t>
            </a:r>
            <a:r>
              <a:rPr sz="2800" spc="1120" dirty="0">
                <a:latin typeface="Komatuna"/>
                <a:cs typeface="Komatuna"/>
              </a:rPr>
              <a:t>→</a:t>
            </a:r>
            <a:r>
              <a:rPr sz="2800" spc="-160" dirty="0">
                <a:latin typeface="Komatuna"/>
                <a:cs typeface="Komatuna"/>
              </a:rPr>
              <a:t> </a:t>
            </a:r>
            <a:r>
              <a:rPr sz="2800" dirty="0">
                <a:latin typeface="Carlito"/>
                <a:cs typeface="Carlito"/>
              </a:rPr>
              <a:t>NH</a:t>
            </a:r>
            <a:r>
              <a:rPr sz="2800" spc="295" dirty="0">
                <a:latin typeface="Carlito"/>
                <a:cs typeface="Carlito"/>
              </a:rPr>
              <a:t> </a:t>
            </a:r>
            <a:r>
              <a:rPr sz="2775" b="1" spc="-75" baseline="25525" dirty="0">
                <a:latin typeface="Carlito"/>
                <a:cs typeface="Carlito"/>
              </a:rPr>
              <a:t>+</a:t>
            </a:r>
            <a:endParaRPr sz="2775" baseline="25525">
              <a:latin typeface="Carlito"/>
              <a:cs typeface="Carlito"/>
            </a:endParaRPr>
          </a:p>
          <a:p>
            <a:pPr marR="161290" algn="r">
              <a:lnSpc>
                <a:spcPts val="1355"/>
              </a:lnSpc>
            </a:pPr>
            <a:r>
              <a:rPr sz="1850" spc="-50" dirty="0">
                <a:latin typeface="Carlito"/>
                <a:cs typeface="Carlito"/>
              </a:rPr>
              <a:t>4</a:t>
            </a:r>
            <a:endParaRPr sz="1850">
              <a:latin typeface="Carlito"/>
              <a:cs typeface="Carlito"/>
            </a:endParaRPr>
          </a:p>
        </p:txBody>
      </p:sp>
      <p:grpSp>
        <p:nvGrpSpPr>
          <p:cNvPr id="6" name="object 6"/>
          <p:cNvGrpSpPr/>
          <p:nvPr/>
        </p:nvGrpSpPr>
        <p:grpSpPr>
          <a:xfrm>
            <a:off x="2807461" y="2731261"/>
            <a:ext cx="939800" cy="101600"/>
            <a:chOff x="2807461" y="2731261"/>
            <a:chExt cx="939800" cy="101600"/>
          </a:xfrm>
        </p:grpSpPr>
        <p:sp>
          <p:nvSpPr>
            <p:cNvPr id="7" name="object 7"/>
            <p:cNvSpPr/>
            <p:nvPr/>
          </p:nvSpPr>
          <p:spPr>
            <a:xfrm>
              <a:off x="2820161" y="2743961"/>
              <a:ext cx="914400" cy="76200"/>
            </a:xfrm>
            <a:custGeom>
              <a:avLst/>
              <a:gdLst/>
              <a:ahLst/>
              <a:cxnLst/>
              <a:rect l="l" t="t" r="r" b="b"/>
              <a:pathLst>
                <a:path w="914400" h="76200">
                  <a:moveTo>
                    <a:pt x="876300" y="0"/>
                  </a:moveTo>
                  <a:lnTo>
                    <a:pt x="876300" y="19050"/>
                  </a:lnTo>
                  <a:lnTo>
                    <a:pt x="0" y="19050"/>
                  </a:lnTo>
                  <a:lnTo>
                    <a:pt x="0" y="57150"/>
                  </a:lnTo>
                  <a:lnTo>
                    <a:pt x="876300" y="57150"/>
                  </a:lnTo>
                  <a:lnTo>
                    <a:pt x="876300" y="76200"/>
                  </a:lnTo>
                  <a:lnTo>
                    <a:pt x="914400" y="38100"/>
                  </a:lnTo>
                  <a:lnTo>
                    <a:pt x="876300" y="0"/>
                  </a:lnTo>
                  <a:close/>
                </a:path>
              </a:pathLst>
            </a:custGeom>
            <a:solidFill>
              <a:srgbClr val="000000"/>
            </a:solidFill>
          </p:spPr>
          <p:txBody>
            <a:bodyPr wrap="square" lIns="0" tIns="0" rIns="0" bIns="0" rtlCol="0"/>
            <a:lstStyle/>
            <a:p>
              <a:endParaRPr/>
            </a:p>
          </p:txBody>
        </p:sp>
        <p:sp>
          <p:nvSpPr>
            <p:cNvPr id="8" name="object 8"/>
            <p:cNvSpPr/>
            <p:nvPr/>
          </p:nvSpPr>
          <p:spPr>
            <a:xfrm>
              <a:off x="2820161" y="2743961"/>
              <a:ext cx="914400" cy="76200"/>
            </a:xfrm>
            <a:custGeom>
              <a:avLst/>
              <a:gdLst/>
              <a:ahLst/>
              <a:cxnLst/>
              <a:rect l="l" t="t" r="r" b="b"/>
              <a:pathLst>
                <a:path w="914400" h="76200">
                  <a:moveTo>
                    <a:pt x="0" y="19050"/>
                  </a:moveTo>
                  <a:lnTo>
                    <a:pt x="876300" y="19050"/>
                  </a:lnTo>
                  <a:lnTo>
                    <a:pt x="876300" y="0"/>
                  </a:lnTo>
                  <a:lnTo>
                    <a:pt x="914400" y="38100"/>
                  </a:lnTo>
                  <a:lnTo>
                    <a:pt x="876300" y="76200"/>
                  </a:lnTo>
                  <a:lnTo>
                    <a:pt x="876300" y="57150"/>
                  </a:lnTo>
                  <a:lnTo>
                    <a:pt x="0" y="57150"/>
                  </a:lnTo>
                  <a:lnTo>
                    <a:pt x="0" y="19050"/>
                  </a:lnTo>
                  <a:close/>
                </a:path>
              </a:pathLst>
            </a:custGeom>
            <a:ln w="25400">
              <a:solidFill>
                <a:srgbClr val="000000"/>
              </a:solidFill>
            </a:ln>
          </p:spPr>
          <p:txBody>
            <a:bodyPr wrap="square" lIns="0" tIns="0" rIns="0" bIns="0" rtlCol="0"/>
            <a:lstStyle/>
            <a:p>
              <a:endParaRPr/>
            </a:p>
          </p:txBody>
        </p:sp>
      </p:grpSp>
      <p:grpSp>
        <p:nvGrpSpPr>
          <p:cNvPr id="9" name="object 9"/>
          <p:cNvGrpSpPr/>
          <p:nvPr/>
        </p:nvGrpSpPr>
        <p:grpSpPr>
          <a:xfrm>
            <a:off x="4560061" y="2655061"/>
            <a:ext cx="71120" cy="254000"/>
            <a:chOff x="4560061" y="2655061"/>
            <a:chExt cx="71120" cy="254000"/>
          </a:xfrm>
        </p:grpSpPr>
        <p:sp>
          <p:nvSpPr>
            <p:cNvPr id="10" name="object 10"/>
            <p:cNvSpPr/>
            <p:nvPr/>
          </p:nvSpPr>
          <p:spPr>
            <a:xfrm>
              <a:off x="4572761" y="2667761"/>
              <a:ext cx="45720" cy="228600"/>
            </a:xfrm>
            <a:custGeom>
              <a:avLst/>
              <a:gdLst/>
              <a:ahLst/>
              <a:cxnLst/>
              <a:rect l="l" t="t" r="r" b="b"/>
              <a:pathLst>
                <a:path w="45720" h="228600">
                  <a:moveTo>
                    <a:pt x="34289" y="0"/>
                  </a:moveTo>
                  <a:lnTo>
                    <a:pt x="11429" y="0"/>
                  </a:lnTo>
                  <a:lnTo>
                    <a:pt x="11429" y="205739"/>
                  </a:lnTo>
                  <a:lnTo>
                    <a:pt x="0" y="205739"/>
                  </a:lnTo>
                  <a:lnTo>
                    <a:pt x="22860" y="228600"/>
                  </a:lnTo>
                  <a:lnTo>
                    <a:pt x="45720" y="205739"/>
                  </a:lnTo>
                  <a:lnTo>
                    <a:pt x="34289" y="205739"/>
                  </a:lnTo>
                  <a:lnTo>
                    <a:pt x="34289" y="0"/>
                  </a:lnTo>
                  <a:close/>
                </a:path>
              </a:pathLst>
            </a:custGeom>
            <a:solidFill>
              <a:srgbClr val="000000"/>
            </a:solidFill>
          </p:spPr>
          <p:txBody>
            <a:bodyPr wrap="square" lIns="0" tIns="0" rIns="0" bIns="0" rtlCol="0"/>
            <a:lstStyle/>
            <a:p>
              <a:endParaRPr/>
            </a:p>
          </p:txBody>
        </p:sp>
        <p:sp>
          <p:nvSpPr>
            <p:cNvPr id="11" name="object 11"/>
            <p:cNvSpPr/>
            <p:nvPr/>
          </p:nvSpPr>
          <p:spPr>
            <a:xfrm>
              <a:off x="4572761" y="2667761"/>
              <a:ext cx="45720" cy="228600"/>
            </a:xfrm>
            <a:custGeom>
              <a:avLst/>
              <a:gdLst/>
              <a:ahLst/>
              <a:cxnLst/>
              <a:rect l="l" t="t" r="r" b="b"/>
              <a:pathLst>
                <a:path w="45720" h="228600">
                  <a:moveTo>
                    <a:pt x="0" y="205739"/>
                  </a:moveTo>
                  <a:lnTo>
                    <a:pt x="11429" y="205739"/>
                  </a:lnTo>
                  <a:lnTo>
                    <a:pt x="11429" y="0"/>
                  </a:lnTo>
                  <a:lnTo>
                    <a:pt x="34289" y="0"/>
                  </a:lnTo>
                  <a:lnTo>
                    <a:pt x="34289" y="205739"/>
                  </a:lnTo>
                  <a:lnTo>
                    <a:pt x="45720" y="205739"/>
                  </a:lnTo>
                  <a:lnTo>
                    <a:pt x="22860" y="228600"/>
                  </a:lnTo>
                  <a:lnTo>
                    <a:pt x="0" y="205739"/>
                  </a:lnTo>
                  <a:close/>
                </a:path>
              </a:pathLst>
            </a:custGeom>
            <a:ln w="25400">
              <a:solidFill>
                <a:srgbClr val="000000"/>
              </a:solidFill>
            </a:ln>
          </p:spPr>
          <p:txBody>
            <a:bodyPr wrap="square" lIns="0" tIns="0" rIns="0" bIns="0" rtlCol="0"/>
            <a:lstStyle/>
            <a:p>
              <a:endParaRPr/>
            </a:p>
          </p:txBody>
        </p:sp>
      </p:grpSp>
      <p:grpSp>
        <p:nvGrpSpPr>
          <p:cNvPr id="12" name="object 12"/>
          <p:cNvGrpSpPr/>
          <p:nvPr/>
        </p:nvGrpSpPr>
        <p:grpSpPr>
          <a:xfrm>
            <a:off x="2350261" y="4133341"/>
            <a:ext cx="787400" cy="71120"/>
            <a:chOff x="2350261" y="4133341"/>
            <a:chExt cx="787400" cy="71120"/>
          </a:xfrm>
        </p:grpSpPr>
        <p:sp>
          <p:nvSpPr>
            <p:cNvPr id="13" name="object 13"/>
            <p:cNvSpPr/>
            <p:nvPr/>
          </p:nvSpPr>
          <p:spPr>
            <a:xfrm>
              <a:off x="2362961" y="4146041"/>
              <a:ext cx="762000" cy="45720"/>
            </a:xfrm>
            <a:custGeom>
              <a:avLst/>
              <a:gdLst/>
              <a:ahLst/>
              <a:cxnLst/>
              <a:rect l="l" t="t" r="r" b="b"/>
              <a:pathLst>
                <a:path w="762000" h="45720">
                  <a:moveTo>
                    <a:pt x="739139" y="0"/>
                  </a:moveTo>
                  <a:lnTo>
                    <a:pt x="739139" y="11429"/>
                  </a:lnTo>
                  <a:lnTo>
                    <a:pt x="0" y="11429"/>
                  </a:lnTo>
                  <a:lnTo>
                    <a:pt x="0" y="34289"/>
                  </a:lnTo>
                  <a:lnTo>
                    <a:pt x="739139" y="34289"/>
                  </a:lnTo>
                  <a:lnTo>
                    <a:pt x="739139" y="45719"/>
                  </a:lnTo>
                  <a:lnTo>
                    <a:pt x="762000" y="22859"/>
                  </a:lnTo>
                  <a:lnTo>
                    <a:pt x="739139" y="0"/>
                  </a:lnTo>
                  <a:close/>
                </a:path>
              </a:pathLst>
            </a:custGeom>
            <a:solidFill>
              <a:srgbClr val="000000"/>
            </a:solidFill>
          </p:spPr>
          <p:txBody>
            <a:bodyPr wrap="square" lIns="0" tIns="0" rIns="0" bIns="0" rtlCol="0"/>
            <a:lstStyle/>
            <a:p>
              <a:endParaRPr/>
            </a:p>
          </p:txBody>
        </p:sp>
        <p:sp>
          <p:nvSpPr>
            <p:cNvPr id="14" name="object 14"/>
            <p:cNvSpPr/>
            <p:nvPr/>
          </p:nvSpPr>
          <p:spPr>
            <a:xfrm>
              <a:off x="2362961" y="4146041"/>
              <a:ext cx="762000" cy="45720"/>
            </a:xfrm>
            <a:custGeom>
              <a:avLst/>
              <a:gdLst/>
              <a:ahLst/>
              <a:cxnLst/>
              <a:rect l="l" t="t" r="r" b="b"/>
              <a:pathLst>
                <a:path w="762000" h="45720">
                  <a:moveTo>
                    <a:pt x="0" y="11429"/>
                  </a:moveTo>
                  <a:lnTo>
                    <a:pt x="739139" y="11429"/>
                  </a:lnTo>
                  <a:lnTo>
                    <a:pt x="739139" y="0"/>
                  </a:lnTo>
                  <a:lnTo>
                    <a:pt x="762000" y="22859"/>
                  </a:lnTo>
                  <a:lnTo>
                    <a:pt x="739139" y="45719"/>
                  </a:lnTo>
                  <a:lnTo>
                    <a:pt x="739139" y="34289"/>
                  </a:lnTo>
                  <a:lnTo>
                    <a:pt x="0" y="34289"/>
                  </a:lnTo>
                  <a:lnTo>
                    <a:pt x="0" y="11429"/>
                  </a:lnTo>
                  <a:close/>
                </a:path>
              </a:pathLst>
            </a:custGeom>
            <a:ln w="25400">
              <a:solidFill>
                <a:srgbClr val="000000"/>
              </a:solidFill>
            </a:ln>
          </p:spPr>
          <p:txBody>
            <a:bodyPr wrap="square" lIns="0" tIns="0" rIns="0" bIns="0" rtlCol="0"/>
            <a:lstStyle/>
            <a:p>
              <a:endParaRPr/>
            </a:p>
          </p:txBody>
        </p:sp>
      </p:grpSp>
      <p:sp>
        <p:nvSpPr>
          <p:cNvPr id="15" name="object 15"/>
          <p:cNvSpPr txBox="1">
            <a:spLocks noGrp="1"/>
          </p:cNvSpPr>
          <p:nvPr>
            <p:ph type="sldNum" sz="quarter" idx="7"/>
          </p:nvPr>
        </p:nvSpPr>
        <p:spPr>
          <a:prstGeom prst="rect">
            <a:avLst/>
          </a:prstGeom>
        </p:spPr>
        <p:txBody>
          <a:bodyPr vert="horz" wrap="square" lIns="0" tIns="0" rIns="0" bIns="0" rtlCol="0">
            <a:spAutoFit/>
          </a:bodyPr>
          <a:lstStyle/>
          <a:p>
            <a:pPr marL="97790">
              <a:lnSpc>
                <a:spcPts val="1430"/>
              </a:lnSpc>
            </a:pPr>
            <a:fld id="{81D60167-4931-47E6-BA6A-407CBD079E47}" type="slidenum">
              <a:rPr spc="-50" dirty="0"/>
              <a:t>6</a:t>
            </a:fld>
            <a:endParaRPr spc="-5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59212" y="533418"/>
            <a:ext cx="7820977" cy="1599858"/>
          </a:xfrm>
          <a:prstGeom prst="rect">
            <a:avLst/>
          </a:prstGeom>
        </p:spPr>
      </p:pic>
      <p:pic>
        <p:nvPicPr>
          <p:cNvPr id="3" name="object 3"/>
          <p:cNvPicPr/>
          <p:nvPr/>
        </p:nvPicPr>
        <p:blipFill>
          <a:blip r:embed="rId3" cstate="print"/>
          <a:stretch>
            <a:fillRect/>
          </a:stretch>
        </p:blipFill>
        <p:spPr>
          <a:xfrm>
            <a:off x="524488" y="2394331"/>
            <a:ext cx="7756689" cy="1817832"/>
          </a:xfrm>
          <a:prstGeom prst="rect">
            <a:avLst/>
          </a:prstGeom>
        </p:spPr>
      </p:pic>
      <p:pic>
        <p:nvPicPr>
          <p:cNvPr id="4" name="object 4"/>
          <p:cNvPicPr/>
          <p:nvPr/>
        </p:nvPicPr>
        <p:blipFill>
          <a:blip r:embed="rId4" cstate="print"/>
          <a:stretch>
            <a:fillRect/>
          </a:stretch>
        </p:blipFill>
        <p:spPr>
          <a:xfrm>
            <a:off x="573024" y="4581205"/>
            <a:ext cx="7728231" cy="1610237"/>
          </a:xfrm>
          <a:prstGeom prst="rect">
            <a:avLst/>
          </a:prstGeom>
        </p:spPr>
      </p:pic>
      <p:sp>
        <p:nvSpPr>
          <p:cNvPr id="5" name="object 5"/>
          <p:cNvSpPr txBox="1"/>
          <p:nvPr/>
        </p:nvSpPr>
        <p:spPr>
          <a:xfrm>
            <a:off x="8411718" y="6445541"/>
            <a:ext cx="196215" cy="196215"/>
          </a:xfrm>
          <a:prstGeom prst="rect">
            <a:avLst/>
          </a:prstGeom>
        </p:spPr>
        <p:txBody>
          <a:bodyPr vert="horz" wrap="square" lIns="0" tIns="0" rIns="0" bIns="0" rtlCol="0">
            <a:spAutoFit/>
          </a:bodyPr>
          <a:lstStyle/>
          <a:p>
            <a:pPr marL="12700">
              <a:lnSpc>
                <a:spcPts val="1430"/>
              </a:lnSpc>
            </a:pPr>
            <a:r>
              <a:rPr sz="1200" spc="-25" dirty="0">
                <a:solidFill>
                  <a:srgbClr val="888888"/>
                </a:solidFill>
                <a:latin typeface="Arial"/>
                <a:cs typeface="Arial"/>
              </a:rPr>
              <a:t>60</a:t>
            </a:r>
            <a:endParaRPr sz="1200">
              <a:latin typeface="Arial"/>
              <a:cs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40773" y="621838"/>
            <a:ext cx="7073261" cy="1758436"/>
          </a:xfrm>
          <a:prstGeom prst="rect">
            <a:avLst/>
          </a:prstGeom>
        </p:spPr>
      </p:pic>
      <p:pic>
        <p:nvPicPr>
          <p:cNvPr id="3" name="object 3"/>
          <p:cNvPicPr/>
          <p:nvPr/>
        </p:nvPicPr>
        <p:blipFill>
          <a:blip r:embed="rId3" cstate="print"/>
          <a:stretch>
            <a:fillRect/>
          </a:stretch>
        </p:blipFill>
        <p:spPr>
          <a:xfrm>
            <a:off x="673550" y="2780139"/>
            <a:ext cx="7147669" cy="1345012"/>
          </a:xfrm>
          <a:prstGeom prst="rect">
            <a:avLst/>
          </a:prstGeom>
        </p:spPr>
      </p:pic>
      <p:pic>
        <p:nvPicPr>
          <p:cNvPr id="4" name="object 4"/>
          <p:cNvPicPr/>
          <p:nvPr/>
        </p:nvPicPr>
        <p:blipFill>
          <a:blip r:embed="rId4" cstate="print"/>
          <a:stretch>
            <a:fillRect/>
          </a:stretch>
        </p:blipFill>
        <p:spPr>
          <a:xfrm>
            <a:off x="772683" y="4525370"/>
            <a:ext cx="7369924" cy="1433121"/>
          </a:xfrm>
          <a:prstGeom prst="rect">
            <a:avLst/>
          </a:prstGeom>
        </p:spPr>
      </p:pic>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12700">
              <a:lnSpc>
                <a:spcPts val="1430"/>
              </a:lnSpc>
            </a:pPr>
            <a:r>
              <a:rPr spc="-25" dirty="0"/>
              <a:t>61</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26747" y="351708"/>
            <a:ext cx="7304698" cy="1344723"/>
          </a:xfrm>
          <a:prstGeom prst="rect">
            <a:avLst/>
          </a:prstGeom>
        </p:spPr>
      </p:pic>
      <p:pic>
        <p:nvPicPr>
          <p:cNvPr id="3" name="object 3"/>
          <p:cNvPicPr/>
          <p:nvPr/>
        </p:nvPicPr>
        <p:blipFill>
          <a:blip r:embed="rId3" cstate="print"/>
          <a:stretch>
            <a:fillRect/>
          </a:stretch>
        </p:blipFill>
        <p:spPr>
          <a:xfrm>
            <a:off x="1181802" y="1923971"/>
            <a:ext cx="6702900" cy="1353687"/>
          </a:xfrm>
          <a:prstGeom prst="rect">
            <a:avLst/>
          </a:prstGeom>
        </p:spPr>
      </p:pic>
      <p:pic>
        <p:nvPicPr>
          <p:cNvPr id="4" name="object 4"/>
          <p:cNvPicPr/>
          <p:nvPr/>
        </p:nvPicPr>
        <p:blipFill>
          <a:blip r:embed="rId4" cstate="print"/>
          <a:stretch>
            <a:fillRect/>
          </a:stretch>
        </p:blipFill>
        <p:spPr>
          <a:xfrm>
            <a:off x="1095550" y="3429000"/>
            <a:ext cx="7031712" cy="1205343"/>
          </a:xfrm>
          <a:prstGeom prst="rect">
            <a:avLst/>
          </a:prstGeom>
        </p:spPr>
      </p:pic>
      <p:pic>
        <p:nvPicPr>
          <p:cNvPr id="5" name="object 5"/>
          <p:cNvPicPr/>
          <p:nvPr/>
        </p:nvPicPr>
        <p:blipFill>
          <a:blip r:embed="rId5" cstate="print"/>
          <a:stretch>
            <a:fillRect/>
          </a:stretch>
        </p:blipFill>
        <p:spPr>
          <a:xfrm>
            <a:off x="1179863" y="4934010"/>
            <a:ext cx="7270858" cy="1224301"/>
          </a:xfrm>
          <a:prstGeom prst="rect">
            <a:avLst/>
          </a:prstGeom>
        </p:spPr>
      </p:pic>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12700">
              <a:lnSpc>
                <a:spcPts val="1430"/>
              </a:lnSpc>
            </a:pPr>
            <a:r>
              <a:rPr spc="-25" dirty="0"/>
              <a:t>62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97790">
              <a:lnSpc>
                <a:spcPts val="1430"/>
              </a:lnSpc>
            </a:pPr>
            <a:fld id="{81D60167-4931-47E6-BA6A-407CBD079E47}" type="slidenum">
              <a:rPr spc="-50" dirty="0"/>
              <a:t>7</a:t>
            </a:fld>
            <a:endParaRPr spc="-50" dirty="0"/>
          </a:p>
        </p:txBody>
      </p:sp>
      <p:sp>
        <p:nvSpPr>
          <p:cNvPr id="2" name="object 2"/>
          <p:cNvSpPr txBox="1"/>
          <p:nvPr/>
        </p:nvSpPr>
        <p:spPr>
          <a:xfrm>
            <a:off x="536244" y="1360424"/>
            <a:ext cx="7854315" cy="4030345"/>
          </a:xfrm>
          <a:prstGeom prst="rect">
            <a:avLst/>
          </a:prstGeom>
        </p:spPr>
        <p:txBody>
          <a:bodyPr vert="horz" wrap="square" lIns="0" tIns="13335" rIns="0" bIns="0" rtlCol="0">
            <a:spAutoFit/>
          </a:bodyPr>
          <a:lstStyle/>
          <a:p>
            <a:pPr marL="12700" marR="5080">
              <a:lnSpc>
                <a:spcPct val="100000"/>
              </a:lnSpc>
              <a:spcBef>
                <a:spcPts val="105"/>
              </a:spcBef>
            </a:pPr>
            <a:r>
              <a:rPr sz="3200" dirty="0">
                <a:latin typeface="Arial"/>
                <a:cs typeface="Arial"/>
              </a:rPr>
              <a:t>Significant role</a:t>
            </a:r>
            <a:r>
              <a:rPr sz="3200" spc="10" dirty="0">
                <a:latin typeface="Arial"/>
                <a:cs typeface="Arial"/>
              </a:rPr>
              <a:t> </a:t>
            </a:r>
            <a:r>
              <a:rPr sz="3200" dirty="0">
                <a:latin typeface="Arial"/>
                <a:cs typeface="Arial"/>
              </a:rPr>
              <a:t>in</a:t>
            </a:r>
            <a:r>
              <a:rPr sz="3200" spc="10" dirty="0">
                <a:latin typeface="Arial"/>
                <a:cs typeface="Arial"/>
              </a:rPr>
              <a:t> </a:t>
            </a:r>
            <a:r>
              <a:rPr sz="3200" spc="-10" dirty="0">
                <a:latin typeface="Arial"/>
                <a:cs typeface="Arial"/>
              </a:rPr>
              <a:t>plant(chlorophyl-</a:t>
            </a:r>
            <a:r>
              <a:rPr sz="3200" dirty="0">
                <a:latin typeface="Arial"/>
                <a:cs typeface="Arial"/>
              </a:rPr>
              <a:t>Mg)</a:t>
            </a:r>
            <a:r>
              <a:rPr sz="3200" spc="-30" dirty="0">
                <a:latin typeface="Arial"/>
                <a:cs typeface="Arial"/>
              </a:rPr>
              <a:t> </a:t>
            </a:r>
            <a:r>
              <a:rPr sz="3200" spc="-25" dirty="0">
                <a:latin typeface="Arial"/>
                <a:cs typeface="Arial"/>
              </a:rPr>
              <a:t>and </a:t>
            </a:r>
            <a:r>
              <a:rPr sz="3200" dirty="0">
                <a:latin typeface="Arial"/>
                <a:cs typeface="Arial"/>
              </a:rPr>
              <a:t>animal</a:t>
            </a:r>
            <a:r>
              <a:rPr sz="3200" spc="-45" dirty="0">
                <a:latin typeface="Arial"/>
                <a:cs typeface="Arial"/>
              </a:rPr>
              <a:t> </a:t>
            </a:r>
            <a:r>
              <a:rPr sz="3200" spc="-25" dirty="0">
                <a:latin typeface="Arial"/>
                <a:cs typeface="Arial"/>
              </a:rPr>
              <a:t>Vitamin-</a:t>
            </a:r>
            <a:r>
              <a:rPr sz="3200" dirty="0">
                <a:latin typeface="Arial"/>
                <a:cs typeface="Arial"/>
              </a:rPr>
              <a:t>B12(Vitamin</a:t>
            </a:r>
            <a:r>
              <a:rPr sz="3200" spc="-40" dirty="0">
                <a:latin typeface="Arial"/>
                <a:cs typeface="Arial"/>
              </a:rPr>
              <a:t> </a:t>
            </a:r>
            <a:r>
              <a:rPr sz="3200" dirty="0">
                <a:latin typeface="Arial"/>
                <a:cs typeface="Arial"/>
              </a:rPr>
              <a:t>B12,</a:t>
            </a:r>
            <a:r>
              <a:rPr sz="3200" spc="-40" dirty="0">
                <a:latin typeface="Arial"/>
                <a:cs typeface="Arial"/>
              </a:rPr>
              <a:t> </a:t>
            </a:r>
            <a:r>
              <a:rPr sz="3200" spc="-20" dirty="0">
                <a:latin typeface="Arial"/>
                <a:cs typeface="Arial"/>
              </a:rPr>
              <a:t>also </a:t>
            </a:r>
            <a:r>
              <a:rPr sz="3200" dirty="0">
                <a:latin typeface="Arial"/>
                <a:cs typeface="Arial"/>
              </a:rPr>
              <a:t>known</a:t>
            </a:r>
            <a:r>
              <a:rPr sz="3200" spc="-35" dirty="0">
                <a:latin typeface="Arial"/>
                <a:cs typeface="Arial"/>
              </a:rPr>
              <a:t> </a:t>
            </a:r>
            <a:r>
              <a:rPr sz="3200" dirty="0">
                <a:latin typeface="Arial"/>
                <a:cs typeface="Arial"/>
              </a:rPr>
              <a:t>as</a:t>
            </a:r>
            <a:r>
              <a:rPr sz="3200" spc="-10" dirty="0">
                <a:latin typeface="Arial"/>
                <a:cs typeface="Arial"/>
              </a:rPr>
              <a:t> </a:t>
            </a:r>
            <a:r>
              <a:rPr sz="3200" dirty="0">
                <a:latin typeface="Arial"/>
                <a:cs typeface="Arial"/>
              </a:rPr>
              <a:t>cobalamin,</a:t>
            </a:r>
            <a:r>
              <a:rPr sz="3200" spc="-30" dirty="0">
                <a:latin typeface="Arial"/>
                <a:cs typeface="Arial"/>
              </a:rPr>
              <a:t> </a:t>
            </a:r>
            <a:r>
              <a:rPr sz="3200" dirty="0">
                <a:latin typeface="Arial"/>
                <a:cs typeface="Arial"/>
              </a:rPr>
              <a:t>is</a:t>
            </a:r>
            <a:r>
              <a:rPr sz="3200" spc="5" dirty="0">
                <a:latin typeface="Arial"/>
                <a:cs typeface="Arial"/>
              </a:rPr>
              <a:t> </a:t>
            </a:r>
            <a:r>
              <a:rPr sz="3200" dirty="0">
                <a:latin typeface="Arial"/>
                <a:cs typeface="Arial"/>
              </a:rPr>
              <a:t>a</a:t>
            </a:r>
            <a:r>
              <a:rPr sz="3200" spc="5" dirty="0">
                <a:latin typeface="Arial"/>
                <a:cs typeface="Arial"/>
              </a:rPr>
              <a:t> </a:t>
            </a:r>
            <a:r>
              <a:rPr sz="3200" spc="-10" dirty="0">
                <a:latin typeface="Arial"/>
                <a:cs typeface="Arial"/>
              </a:rPr>
              <a:t>water-soluble </a:t>
            </a:r>
            <a:r>
              <a:rPr sz="3200" dirty="0">
                <a:latin typeface="Arial"/>
                <a:cs typeface="Arial"/>
              </a:rPr>
              <a:t>vitamin</a:t>
            </a:r>
            <a:r>
              <a:rPr sz="3200" spc="-30" dirty="0">
                <a:latin typeface="Arial"/>
                <a:cs typeface="Arial"/>
              </a:rPr>
              <a:t> </a:t>
            </a:r>
            <a:r>
              <a:rPr sz="3200" dirty="0">
                <a:latin typeface="Arial"/>
                <a:cs typeface="Arial"/>
              </a:rPr>
              <a:t>that</a:t>
            </a:r>
            <a:r>
              <a:rPr sz="3200" spc="-25" dirty="0">
                <a:latin typeface="Arial"/>
                <a:cs typeface="Arial"/>
              </a:rPr>
              <a:t> </a:t>
            </a:r>
            <a:r>
              <a:rPr sz="3200" dirty="0">
                <a:latin typeface="Arial"/>
                <a:cs typeface="Arial"/>
              </a:rPr>
              <a:t>is</a:t>
            </a:r>
            <a:r>
              <a:rPr sz="3200" spc="-10" dirty="0">
                <a:latin typeface="Arial"/>
                <a:cs typeface="Arial"/>
              </a:rPr>
              <a:t> </a:t>
            </a:r>
            <a:r>
              <a:rPr sz="3200" dirty="0">
                <a:latin typeface="Arial"/>
                <a:cs typeface="Arial"/>
              </a:rPr>
              <a:t>derived</a:t>
            </a:r>
            <a:r>
              <a:rPr sz="3200" spc="-35" dirty="0">
                <a:latin typeface="Arial"/>
                <a:cs typeface="Arial"/>
              </a:rPr>
              <a:t> </a:t>
            </a:r>
            <a:r>
              <a:rPr sz="3200" dirty="0">
                <a:latin typeface="Arial"/>
                <a:cs typeface="Arial"/>
              </a:rPr>
              <a:t>from</a:t>
            </a:r>
            <a:r>
              <a:rPr sz="3200" spc="-45" dirty="0">
                <a:latin typeface="Arial"/>
                <a:cs typeface="Arial"/>
              </a:rPr>
              <a:t> </a:t>
            </a:r>
            <a:r>
              <a:rPr sz="3200" dirty="0">
                <a:latin typeface="Arial"/>
                <a:cs typeface="Arial"/>
              </a:rPr>
              <a:t>animal</a:t>
            </a:r>
            <a:r>
              <a:rPr sz="3200" spc="-10" dirty="0">
                <a:latin typeface="Arial"/>
                <a:cs typeface="Arial"/>
              </a:rPr>
              <a:t> products </a:t>
            </a:r>
            <a:r>
              <a:rPr sz="3200" dirty="0">
                <a:latin typeface="Arial"/>
                <a:cs typeface="Arial"/>
              </a:rPr>
              <a:t>such</a:t>
            </a:r>
            <a:r>
              <a:rPr sz="3200" spc="-65" dirty="0">
                <a:latin typeface="Arial"/>
                <a:cs typeface="Arial"/>
              </a:rPr>
              <a:t> </a:t>
            </a:r>
            <a:r>
              <a:rPr sz="3200" dirty="0">
                <a:latin typeface="Arial"/>
                <a:cs typeface="Arial"/>
              </a:rPr>
              <a:t>as</a:t>
            </a:r>
            <a:r>
              <a:rPr sz="3200" spc="-35" dirty="0">
                <a:latin typeface="Arial"/>
                <a:cs typeface="Arial"/>
              </a:rPr>
              <a:t> </a:t>
            </a:r>
            <a:r>
              <a:rPr sz="3200" dirty="0">
                <a:latin typeface="Arial"/>
                <a:cs typeface="Arial"/>
              </a:rPr>
              <a:t>red</a:t>
            </a:r>
            <a:r>
              <a:rPr sz="3200" spc="-65" dirty="0">
                <a:latin typeface="Arial"/>
                <a:cs typeface="Arial"/>
              </a:rPr>
              <a:t> </a:t>
            </a:r>
            <a:r>
              <a:rPr sz="3200" dirty="0">
                <a:latin typeface="Arial"/>
                <a:cs typeface="Arial"/>
              </a:rPr>
              <a:t>meat,</a:t>
            </a:r>
            <a:r>
              <a:rPr sz="3200" spc="-45" dirty="0">
                <a:latin typeface="Arial"/>
                <a:cs typeface="Arial"/>
              </a:rPr>
              <a:t> </a:t>
            </a:r>
            <a:r>
              <a:rPr sz="3200" spc="-10" dirty="0">
                <a:latin typeface="Arial"/>
                <a:cs typeface="Arial"/>
              </a:rPr>
              <a:t>dairy,</a:t>
            </a:r>
            <a:r>
              <a:rPr sz="3200" spc="-50" dirty="0">
                <a:latin typeface="Arial"/>
                <a:cs typeface="Arial"/>
              </a:rPr>
              <a:t> </a:t>
            </a:r>
            <a:r>
              <a:rPr sz="3200" dirty="0">
                <a:latin typeface="Arial"/>
                <a:cs typeface="Arial"/>
              </a:rPr>
              <a:t>and</a:t>
            </a:r>
            <a:r>
              <a:rPr sz="3200" spc="-35" dirty="0">
                <a:latin typeface="Arial"/>
                <a:cs typeface="Arial"/>
              </a:rPr>
              <a:t> </a:t>
            </a:r>
            <a:r>
              <a:rPr sz="3200" spc="-10" dirty="0">
                <a:latin typeface="Arial"/>
                <a:cs typeface="Arial"/>
              </a:rPr>
              <a:t>eggs).</a:t>
            </a:r>
            <a:endParaRPr sz="3200">
              <a:latin typeface="Arial"/>
              <a:cs typeface="Arial"/>
            </a:endParaRPr>
          </a:p>
          <a:p>
            <a:pPr marL="12700" marR="727075">
              <a:lnSpc>
                <a:spcPct val="100000"/>
              </a:lnSpc>
              <a:spcBef>
                <a:spcPts val="805"/>
              </a:spcBef>
              <a:tabLst>
                <a:tab pos="981710" algn="l"/>
                <a:tab pos="2448560" algn="l"/>
              </a:tabLst>
            </a:pPr>
            <a:r>
              <a:rPr sz="3200" dirty="0">
                <a:latin typeface="Arial"/>
                <a:cs typeface="Arial"/>
              </a:rPr>
              <a:t>Haemoglobin,</a:t>
            </a:r>
            <a:r>
              <a:rPr sz="3200" spc="-35" dirty="0">
                <a:latin typeface="Arial"/>
                <a:cs typeface="Arial"/>
              </a:rPr>
              <a:t> </a:t>
            </a:r>
            <a:r>
              <a:rPr sz="3200" dirty="0">
                <a:latin typeface="Arial"/>
                <a:cs typeface="Arial"/>
              </a:rPr>
              <a:t>red</a:t>
            </a:r>
            <a:r>
              <a:rPr sz="3200" spc="-45" dirty="0">
                <a:latin typeface="Arial"/>
                <a:cs typeface="Arial"/>
              </a:rPr>
              <a:t> </a:t>
            </a:r>
            <a:r>
              <a:rPr sz="3200" dirty="0">
                <a:latin typeface="Arial"/>
                <a:cs typeface="Arial"/>
              </a:rPr>
              <a:t>pigment</a:t>
            </a:r>
            <a:r>
              <a:rPr sz="3200" spc="-25" dirty="0">
                <a:latin typeface="Arial"/>
                <a:cs typeface="Arial"/>
              </a:rPr>
              <a:t> </a:t>
            </a:r>
            <a:r>
              <a:rPr sz="3200" dirty="0">
                <a:latin typeface="Arial"/>
                <a:cs typeface="Arial"/>
              </a:rPr>
              <a:t>of</a:t>
            </a:r>
            <a:r>
              <a:rPr sz="3200" spc="-25" dirty="0">
                <a:latin typeface="Arial"/>
                <a:cs typeface="Arial"/>
              </a:rPr>
              <a:t> </a:t>
            </a:r>
            <a:r>
              <a:rPr sz="3200" dirty="0">
                <a:latin typeface="Arial"/>
                <a:cs typeface="Arial"/>
              </a:rPr>
              <a:t>blood</a:t>
            </a:r>
            <a:r>
              <a:rPr sz="3200" spc="-25" dirty="0">
                <a:latin typeface="Arial"/>
                <a:cs typeface="Arial"/>
              </a:rPr>
              <a:t> </a:t>
            </a:r>
            <a:r>
              <a:rPr sz="3200" spc="-20" dirty="0">
                <a:latin typeface="Arial"/>
                <a:cs typeface="Arial"/>
              </a:rPr>
              <a:t>that acts</a:t>
            </a:r>
            <a:r>
              <a:rPr sz="3200" dirty="0">
                <a:latin typeface="Arial"/>
                <a:cs typeface="Arial"/>
              </a:rPr>
              <a:t>	as</a:t>
            </a:r>
            <a:r>
              <a:rPr sz="3200" spc="-15" dirty="0">
                <a:latin typeface="Arial"/>
                <a:cs typeface="Arial"/>
              </a:rPr>
              <a:t> </a:t>
            </a:r>
            <a:r>
              <a:rPr sz="3200" dirty="0">
                <a:latin typeface="Arial"/>
                <a:cs typeface="Arial"/>
              </a:rPr>
              <a:t>the</a:t>
            </a:r>
            <a:r>
              <a:rPr sz="3200" spc="-25" dirty="0">
                <a:latin typeface="Arial"/>
                <a:cs typeface="Arial"/>
              </a:rPr>
              <a:t> </a:t>
            </a:r>
            <a:r>
              <a:rPr sz="3200" dirty="0">
                <a:latin typeface="Arial"/>
                <a:cs typeface="Arial"/>
              </a:rPr>
              <a:t>Oxygen</a:t>
            </a:r>
            <a:r>
              <a:rPr sz="3200" spc="-35" dirty="0">
                <a:latin typeface="Arial"/>
                <a:cs typeface="Arial"/>
              </a:rPr>
              <a:t> </a:t>
            </a:r>
            <a:r>
              <a:rPr sz="3200" dirty="0">
                <a:latin typeface="Arial"/>
                <a:cs typeface="Arial"/>
              </a:rPr>
              <a:t>carrier</a:t>
            </a:r>
            <a:r>
              <a:rPr sz="3200" spc="-40" dirty="0">
                <a:latin typeface="Arial"/>
                <a:cs typeface="Arial"/>
              </a:rPr>
              <a:t> </a:t>
            </a:r>
            <a:r>
              <a:rPr sz="3200" dirty="0">
                <a:latin typeface="Arial"/>
                <a:cs typeface="Arial"/>
              </a:rPr>
              <a:t>is </a:t>
            </a:r>
            <a:r>
              <a:rPr sz="3200" spc="-50" dirty="0">
                <a:latin typeface="Arial"/>
                <a:cs typeface="Arial"/>
              </a:rPr>
              <a:t>a </a:t>
            </a:r>
            <a:r>
              <a:rPr sz="3200" spc="-10" dirty="0">
                <a:latin typeface="Arial"/>
                <a:cs typeface="Arial"/>
              </a:rPr>
              <a:t>coordination</a:t>
            </a:r>
            <a:r>
              <a:rPr sz="3200" dirty="0">
                <a:latin typeface="Arial"/>
                <a:cs typeface="Arial"/>
              </a:rPr>
              <a:t>	compound</a:t>
            </a:r>
            <a:r>
              <a:rPr sz="3200" spc="-40" dirty="0">
                <a:latin typeface="Arial"/>
                <a:cs typeface="Arial"/>
              </a:rPr>
              <a:t> </a:t>
            </a:r>
            <a:r>
              <a:rPr sz="3200" dirty="0">
                <a:latin typeface="Arial"/>
                <a:cs typeface="Arial"/>
              </a:rPr>
              <a:t>of</a:t>
            </a:r>
            <a:r>
              <a:rPr sz="3200" spc="-35" dirty="0">
                <a:latin typeface="Arial"/>
                <a:cs typeface="Arial"/>
              </a:rPr>
              <a:t> </a:t>
            </a:r>
            <a:r>
              <a:rPr sz="3200" spc="-20" dirty="0">
                <a:latin typeface="Arial"/>
                <a:cs typeface="Arial"/>
              </a:rPr>
              <a:t>iron</a:t>
            </a:r>
            <a:endParaRPr sz="3200">
              <a:latin typeface="Arial"/>
              <a:cs typeface="Arial"/>
            </a:endParaRPr>
          </a:p>
        </p:txBody>
      </p:sp>
      <p:sp>
        <p:nvSpPr>
          <p:cNvPr id="3" name="object 3"/>
          <p:cNvSpPr txBox="1">
            <a:spLocks noGrp="1"/>
          </p:cNvSpPr>
          <p:nvPr>
            <p:ph type="title"/>
          </p:nvPr>
        </p:nvSpPr>
        <p:spPr>
          <a:xfrm>
            <a:off x="456691" y="509777"/>
            <a:ext cx="4937125" cy="696595"/>
          </a:xfrm>
          <a:prstGeom prst="rect">
            <a:avLst/>
          </a:prstGeom>
        </p:spPr>
        <p:txBody>
          <a:bodyPr vert="horz" wrap="square" lIns="0" tIns="13335" rIns="0" bIns="0" rtlCol="0">
            <a:spAutoFit/>
          </a:bodyPr>
          <a:lstStyle/>
          <a:p>
            <a:pPr marL="12700">
              <a:lnSpc>
                <a:spcPct val="100000"/>
              </a:lnSpc>
              <a:spcBef>
                <a:spcPts val="105"/>
              </a:spcBef>
            </a:pPr>
            <a:r>
              <a:rPr u="sng" spc="-415" dirty="0">
                <a:uFill>
                  <a:solidFill>
                    <a:srgbClr val="000000"/>
                  </a:solidFill>
                </a:uFill>
              </a:rPr>
              <a:t>4</a:t>
            </a:r>
            <a:r>
              <a:rPr u="sng" spc="180" dirty="0">
                <a:uFill>
                  <a:solidFill>
                    <a:srgbClr val="000000"/>
                  </a:solidFill>
                </a:uFill>
              </a:rPr>
              <a:t>-</a:t>
            </a:r>
            <a:r>
              <a:rPr u="sng" spc="-220" dirty="0">
                <a:uFill>
                  <a:solidFill>
                    <a:srgbClr val="000000"/>
                  </a:solidFill>
                </a:uFill>
              </a:rPr>
              <a:t>Biological</a:t>
            </a:r>
            <a:r>
              <a:rPr u="sng" spc="-409" dirty="0">
                <a:uFill>
                  <a:solidFill>
                    <a:srgbClr val="000000"/>
                  </a:solidFill>
                </a:uFill>
              </a:rPr>
              <a:t> </a:t>
            </a:r>
            <a:r>
              <a:rPr u="sng" spc="-195" dirty="0">
                <a:uFill>
                  <a:solidFill>
                    <a:srgbClr val="000000"/>
                  </a:solidFill>
                </a:uFill>
              </a:rPr>
              <a:t>Importance: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7340" y="326847"/>
            <a:ext cx="7084059" cy="757555"/>
          </a:xfrm>
          <a:prstGeom prst="rect">
            <a:avLst/>
          </a:prstGeom>
        </p:spPr>
        <p:txBody>
          <a:bodyPr vert="horz" wrap="square" lIns="0" tIns="12700" rIns="0" bIns="0" rtlCol="0">
            <a:spAutoFit/>
          </a:bodyPr>
          <a:lstStyle/>
          <a:p>
            <a:pPr marL="12700">
              <a:lnSpc>
                <a:spcPct val="100000"/>
              </a:lnSpc>
              <a:spcBef>
                <a:spcPts val="100"/>
              </a:spcBef>
              <a:tabLst>
                <a:tab pos="6640195" algn="l"/>
              </a:tabLst>
            </a:pPr>
            <a:r>
              <a:rPr sz="2400" i="1" dirty="0">
                <a:solidFill>
                  <a:srgbClr val="FF0000"/>
                </a:solidFill>
                <a:latin typeface="Times New Roman"/>
                <a:cs typeface="Times New Roman"/>
              </a:rPr>
              <a:t>Chlorophyll</a:t>
            </a:r>
            <a:r>
              <a:rPr sz="2400" i="1" spc="-45" dirty="0">
                <a:solidFill>
                  <a:srgbClr val="FF0000"/>
                </a:solidFill>
                <a:latin typeface="Times New Roman"/>
                <a:cs typeface="Times New Roman"/>
              </a:rPr>
              <a:t> </a:t>
            </a:r>
            <a:r>
              <a:rPr sz="2400" i="1" dirty="0">
                <a:latin typeface="Times New Roman"/>
                <a:cs typeface="Times New Roman"/>
              </a:rPr>
              <a:t>which</a:t>
            </a:r>
            <a:r>
              <a:rPr sz="2400" i="1" spc="-25" dirty="0">
                <a:latin typeface="Times New Roman"/>
                <a:cs typeface="Times New Roman"/>
              </a:rPr>
              <a:t> </a:t>
            </a:r>
            <a:r>
              <a:rPr sz="2400" i="1" dirty="0">
                <a:latin typeface="Times New Roman"/>
                <a:cs typeface="Times New Roman"/>
              </a:rPr>
              <a:t>is</a:t>
            </a:r>
            <a:r>
              <a:rPr sz="2400" i="1" spc="-15" dirty="0">
                <a:latin typeface="Times New Roman"/>
                <a:cs typeface="Times New Roman"/>
              </a:rPr>
              <a:t> </a:t>
            </a:r>
            <a:r>
              <a:rPr sz="2400" i="1" dirty="0">
                <a:latin typeface="Times New Roman"/>
                <a:cs typeface="Times New Roman"/>
              </a:rPr>
              <a:t>vital</a:t>
            </a:r>
            <a:r>
              <a:rPr sz="2400" i="1" spc="-45" dirty="0">
                <a:latin typeface="Times New Roman"/>
                <a:cs typeface="Times New Roman"/>
              </a:rPr>
              <a:t> </a:t>
            </a:r>
            <a:r>
              <a:rPr sz="2400" i="1" dirty="0">
                <a:latin typeface="Times New Roman"/>
                <a:cs typeface="Times New Roman"/>
              </a:rPr>
              <a:t>to</a:t>
            </a:r>
            <a:r>
              <a:rPr sz="2400" i="1" spc="-25" dirty="0">
                <a:latin typeface="Times New Roman"/>
                <a:cs typeface="Times New Roman"/>
              </a:rPr>
              <a:t> </a:t>
            </a:r>
            <a:r>
              <a:rPr sz="2400" i="1" dirty="0">
                <a:latin typeface="Times New Roman"/>
                <a:cs typeface="Times New Roman"/>
              </a:rPr>
              <a:t>photosynthesis</a:t>
            </a:r>
            <a:r>
              <a:rPr sz="2400" i="1" spc="-50" dirty="0">
                <a:latin typeface="Times New Roman"/>
                <a:cs typeface="Times New Roman"/>
              </a:rPr>
              <a:t> </a:t>
            </a:r>
            <a:r>
              <a:rPr sz="2400" i="1" dirty="0">
                <a:latin typeface="Times New Roman"/>
                <a:cs typeface="Times New Roman"/>
              </a:rPr>
              <a:t>in</a:t>
            </a:r>
            <a:r>
              <a:rPr sz="2400" i="1" spc="-25" dirty="0">
                <a:latin typeface="Times New Roman"/>
                <a:cs typeface="Times New Roman"/>
              </a:rPr>
              <a:t> </a:t>
            </a:r>
            <a:r>
              <a:rPr sz="2400" i="1" spc="-10" dirty="0">
                <a:latin typeface="Times New Roman"/>
                <a:cs typeface="Times New Roman"/>
              </a:rPr>
              <a:t>plants</a:t>
            </a:r>
            <a:r>
              <a:rPr sz="2400" i="1" dirty="0">
                <a:latin typeface="Times New Roman"/>
                <a:cs typeface="Times New Roman"/>
              </a:rPr>
              <a:t>	is</a:t>
            </a:r>
            <a:r>
              <a:rPr sz="2400" i="1" spc="-15" dirty="0">
                <a:latin typeface="Times New Roman"/>
                <a:cs typeface="Times New Roman"/>
              </a:rPr>
              <a:t> </a:t>
            </a:r>
            <a:r>
              <a:rPr sz="2400" i="1" spc="-50" dirty="0">
                <a:latin typeface="Times New Roman"/>
                <a:cs typeface="Times New Roman"/>
              </a:rPr>
              <a:t>a</a:t>
            </a:r>
            <a:endParaRPr sz="2400">
              <a:latin typeface="Times New Roman"/>
              <a:cs typeface="Times New Roman"/>
            </a:endParaRPr>
          </a:p>
          <a:p>
            <a:pPr marL="12700">
              <a:lnSpc>
                <a:spcPct val="100000"/>
              </a:lnSpc>
              <a:spcBef>
                <a:spcPts val="5"/>
              </a:spcBef>
            </a:pPr>
            <a:r>
              <a:rPr sz="2400" i="1" dirty="0">
                <a:latin typeface="Times New Roman"/>
                <a:cs typeface="Times New Roman"/>
              </a:rPr>
              <a:t>magnesium(II)</a:t>
            </a:r>
            <a:r>
              <a:rPr sz="2400" i="1" spc="-75" dirty="0">
                <a:latin typeface="Times New Roman"/>
                <a:cs typeface="Times New Roman"/>
              </a:rPr>
              <a:t> </a:t>
            </a:r>
            <a:r>
              <a:rPr sz="2400" i="1" dirty="0">
                <a:latin typeface="Times New Roman"/>
                <a:cs typeface="Times New Roman"/>
              </a:rPr>
              <a:t>complex</a:t>
            </a:r>
            <a:r>
              <a:rPr sz="2400" i="1" spc="-85" dirty="0">
                <a:latin typeface="Times New Roman"/>
                <a:cs typeface="Times New Roman"/>
              </a:rPr>
              <a:t> </a:t>
            </a:r>
            <a:r>
              <a:rPr sz="2400" i="1" spc="-20" dirty="0">
                <a:latin typeface="Times New Roman"/>
                <a:cs typeface="Times New Roman"/>
              </a:rPr>
              <a:t>ion.</a:t>
            </a:r>
            <a:endParaRPr sz="2400">
              <a:latin typeface="Times New Roman"/>
              <a:cs typeface="Times New Roman"/>
            </a:endParaRPr>
          </a:p>
        </p:txBody>
      </p:sp>
      <p:pic>
        <p:nvPicPr>
          <p:cNvPr id="3" name="object 3"/>
          <p:cNvPicPr/>
          <p:nvPr/>
        </p:nvPicPr>
        <p:blipFill>
          <a:blip r:embed="rId2" cstate="print"/>
          <a:stretch>
            <a:fillRect/>
          </a:stretch>
        </p:blipFill>
        <p:spPr>
          <a:xfrm>
            <a:off x="241882" y="1447800"/>
            <a:ext cx="3568117" cy="3948684"/>
          </a:xfrm>
          <a:prstGeom prst="rect">
            <a:avLst/>
          </a:prstGeom>
        </p:spPr>
      </p:pic>
      <p:pic>
        <p:nvPicPr>
          <p:cNvPr id="4" name="object 4"/>
          <p:cNvPicPr/>
          <p:nvPr/>
        </p:nvPicPr>
        <p:blipFill>
          <a:blip r:embed="rId3" cstate="print"/>
          <a:stretch>
            <a:fillRect/>
          </a:stretch>
        </p:blipFill>
        <p:spPr>
          <a:xfrm>
            <a:off x="4114800" y="1461516"/>
            <a:ext cx="4876800" cy="3948684"/>
          </a:xfrm>
          <a:prstGeom prst="rect">
            <a:avLst/>
          </a:prstGeom>
        </p:spPr>
      </p:pic>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97790">
              <a:lnSpc>
                <a:spcPts val="1430"/>
              </a:lnSpc>
            </a:pPr>
            <a:fld id="{81D60167-4931-47E6-BA6A-407CBD079E47}" type="slidenum">
              <a:rPr spc="-50" dirty="0"/>
              <a:t>8</a:t>
            </a:fld>
            <a:endParaRPr spc="-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7340" y="429513"/>
            <a:ext cx="8604250" cy="1732280"/>
          </a:xfrm>
          <a:prstGeom prst="rect">
            <a:avLst/>
          </a:prstGeom>
        </p:spPr>
        <p:txBody>
          <a:bodyPr vert="horz" wrap="square" lIns="0" tIns="12065" rIns="0" bIns="0" rtlCol="0">
            <a:spAutoFit/>
          </a:bodyPr>
          <a:lstStyle/>
          <a:p>
            <a:pPr marL="12700" marR="5080" algn="just">
              <a:lnSpc>
                <a:spcPct val="100000"/>
              </a:lnSpc>
              <a:spcBef>
                <a:spcPts val="95"/>
              </a:spcBef>
            </a:pPr>
            <a:r>
              <a:rPr sz="2800" dirty="0"/>
              <a:t>Your</a:t>
            </a:r>
            <a:r>
              <a:rPr sz="2800" spc="450" dirty="0"/>
              <a:t> </a:t>
            </a:r>
            <a:r>
              <a:rPr sz="2800" dirty="0"/>
              <a:t>body</a:t>
            </a:r>
            <a:r>
              <a:rPr sz="2800" spc="459" dirty="0"/>
              <a:t> </a:t>
            </a:r>
            <a:r>
              <a:rPr sz="2800" dirty="0"/>
              <a:t>needs</a:t>
            </a:r>
            <a:r>
              <a:rPr sz="2800" spc="455" dirty="0"/>
              <a:t> </a:t>
            </a:r>
            <a:r>
              <a:rPr sz="2800" dirty="0"/>
              <a:t>vitamin</a:t>
            </a:r>
            <a:r>
              <a:rPr sz="2800" spc="455" dirty="0"/>
              <a:t> </a:t>
            </a:r>
            <a:r>
              <a:rPr sz="2800" spc="-10" dirty="0"/>
              <a:t>B-</a:t>
            </a:r>
            <a:r>
              <a:rPr sz="2800" dirty="0"/>
              <a:t>12,</a:t>
            </a:r>
            <a:r>
              <a:rPr sz="2800" spc="455" dirty="0"/>
              <a:t> </a:t>
            </a:r>
            <a:r>
              <a:rPr sz="2800" dirty="0"/>
              <a:t>also</a:t>
            </a:r>
            <a:r>
              <a:rPr sz="2800" spc="459" dirty="0"/>
              <a:t> </a:t>
            </a:r>
            <a:r>
              <a:rPr sz="2800" dirty="0"/>
              <a:t>called</a:t>
            </a:r>
            <a:r>
              <a:rPr sz="2800" spc="450" dirty="0"/>
              <a:t> </a:t>
            </a:r>
            <a:r>
              <a:rPr sz="2800" dirty="0"/>
              <a:t>cobalamin,</a:t>
            </a:r>
            <a:r>
              <a:rPr sz="2800" spc="450" dirty="0"/>
              <a:t> </a:t>
            </a:r>
            <a:r>
              <a:rPr sz="2800" spc="-25" dirty="0"/>
              <a:t>to </a:t>
            </a:r>
            <a:r>
              <a:rPr sz="2800" dirty="0"/>
              <a:t>function</a:t>
            </a:r>
            <a:r>
              <a:rPr sz="2800" spc="140" dirty="0"/>
              <a:t>  </a:t>
            </a:r>
            <a:r>
              <a:rPr sz="2800" dirty="0"/>
              <a:t>normally</a:t>
            </a:r>
            <a:r>
              <a:rPr sz="2800" spc="130" dirty="0"/>
              <a:t>  </a:t>
            </a:r>
            <a:r>
              <a:rPr sz="2800" dirty="0"/>
              <a:t>play</a:t>
            </a:r>
            <a:r>
              <a:rPr sz="2800" spc="135" dirty="0"/>
              <a:t>  </a:t>
            </a:r>
            <a:r>
              <a:rPr sz="2800" dirty="0"/>
              <a:t>important</a:t>
            </a:r>
            <a:r>
              <a:rPr sz="2800" spc="140" dirty="0"/>
              <a:t>  </a:t>
            </a:r>
            <a:r>
              <a:rPr sz="2800" dirty="0"/>
              <a:t>roles</a:t>
            </a:r>
            <a:r>
              <a:rPr sz="2800" spc="130" dirty="0"/>
              <a:t>  </a:t>
            </a:r>
            <a:r>
              <a:rPr sz="2800" dirty="0"/>
              <a:t>in</a:t>
            </a:r>
            <a:r>
              <a:rPr sz="2800" spc="135" dirty="0"/>
              <a:t>  </a:t>
            </a:r>
            <a:r>
              <a:rPr sz="2800" dirty="0"/>
              <a:t>creating</a:t>
            </a:r>
            <a:r>
              <a:rPr sz="2800" spc="125" dirty="0"/>
              <a:t>  </a:t>
            </a:r>
            <a:r>
              <a:rPr sz="2800" spc="-25" dirty="0"/>
              <a:t>red </a:t>
            </a:r>
            <a:r>
              <a:rPr sz="2800" dirty="0"/>
              <a:t>blood</a:t>
            </a:r>
            <a:r>
              <a:rPr sz="2800" spc="30" dirty="0"/>
              <a:t> </a:t>
            </a:r>
            <a:r>
              <a:rPr sz="2800" dirty="0"/>
              <a:t>cells</a:t>
            </a:r>
            <a:r>
              <a:rPr sz="2800" spc="55" dirty="0"/>
              <a:t> </a:t>
            </a:r>
            <a:r>
              <a:rPr sz="2800" dirty="0"/>
              <a:t>and</a:t>
            </a:r>
            <a:r>
              <a:rPr sz="2800" spc="40" dirty="0"/>
              <a:t> </a:t>
            </a:r>
            <a:r>
              <a:rPr sz="2800" dirty="0"/>
              <a:t>making</a:t>
            </a:r>
            <a:r>
              <a:rPr sz="2800" spc="50" dirty="0"/>
              <a:t> </a:t>
            </a:r>
            <a:r>
              <a:rPr sz="2800" dirty="0"/>
              <a:t>DNA</a:t>
            </a:r>
            <a:r>
              <a:rPr sz="2800" spc="40" dirty="0"/>
              <a:t> </a:t>
            </a:r>
            <a:r>
              <a:rPr sz="2800" dirty="0"/>
              <a:t>and</a:t>
            </a:r>
            <a:r>
              <a:rPr sz="2800" spc="40" dirty="0"/>
              <a:t> </a:t>
            </a:r>
            <a:r>
              <a:rPr sz="2800" dirty="0"/>
              <a:t>RNA</a:t>
            </a:r>
            <a:r>
              <a:rPr sz="2800" spc="45" dirty="0"/>
              <a:t> </a:t>
            </a:r>
            <a:r>
              <a:rPr sz="2800" dirty="0"/>
              <a:t>to</a:t>
            </a:r>
            <a:r>
              <a:rPr sz="2800" spc="55" dirty="0"/>
              <a:t> </a:t>
            </a:r>
            <a:r>
              <a:rPr sz="2800" dirty="0"/>
              <a:t>help</a:t>
            </a:r>
            <a:r>
              <a:rPr sz="2800" spc="45" dirty="0"/>
              <a:t> </a:t>
            </a:r>
            <a:r>
              <a:rPr sz="2800" dirty="0"/>
              <a:t>build</a:t>
            </a:r>
            <a:r>
              <a:rPr sz="2800" spc="45" dirty="0"/>
              <a:t> </a:t>
            </a:r>
            <a:r>
              <a:rPr sz="2800" dirty="0"/>
              <a:t>cells.</a:t>
            </a:r>
            <a:r>
              <a:rPr sz="2800" spc="35" dirty="0"/>
              <a:t> </a:t>
            </a:r>
            <a:r>
              <a:rPr sz="2800" spc="-25" dirty="0"/>
              <a:t>B- </a:t>
            </a:r>
            <a:r>
              <a:rPr sz="2800" dirty="0"/>
              <a:t>12</a:t>
            </a:r>
            <a:r>
              <a:rPr sz="2800" spc="-50" dirty="0"/>
              <a:t> </a:t>
            </a:r>
            <a:r>
              <a:rPr sz="2800" dirty="0"/>
              <a:t>also</a:t>
            </a:r>
            <a:r>
              <a:rPr sz="2800" spc="-65" dirty="0"/>
              <a:t> </a:t>
            </a:r>
            <a:r>
              <a:rPr sz="2800" dirty="0"/>
              <a:t>helps</a:t>
            </a:r>
            <a:r>
              <a:rPr sz="2800" spc="-55" dirty="0"/>
              <a:t> </a:t>
            </a:r>
            <a:r>
              <a:rPr sz="2800" dirty="0"/>
              <a:t>your</a:t>
            </a:r>
            <a:r>
              <a:rPr sz="2800" spc="-60" dirty="0"/>
              <a:t> </a:t>
            </a:r>
            <a:r>
              <a:rPr sz="2800" dirty="0"/>
              <a:t>nervous</a:t>
            </a:r>
            <a:r>
              <a:rPr sz="2800" spc="-55" dirty="0"/>
              <a:t> </a:t>
            </a:r>
            <a:r>
              <a:rPr sz="2800" spc="-10" dirty="0"/>
              <a:t>system</a:t>
            </a:r>
            <a:r>
              <a:rPr sz="2800" spc="-60" dirty="0"/>
              <a:t> </a:t>
            </a:r>
            <a:r>
              <a:rPr sz="2800" dirty="0"/>
              <a:t>function</a:t>
            </a:r>
            <a:r>
              <a:rPr sz="2800" spc="-35" dirty="0"/>
              <a:t> </a:t>
            </a:r>
            <a:r>
              <a:rPr sz="2800" dirty="0"/>
              <a:t>as</a:t>
            </a:r>
            <a:r>
              <a:rPr sz="2800" spc="-75" dirty="0"/>
              <a:t> </a:t>
            </a:r>
            <a:r>
              <a:rPr sz="2800" dirty="0"/>
              <a:t>it</a:t>
            </a:r>
            <a:r>
              <a:rPr sz="2800" spc="-70" dirty="0"/>
              <a:t> </a:t>
            </a:r>
            <a:r>
              <a:rPr sz="2800" spc="-10" dirty="0"/>
              <a:t>should.</a:t>
            </a:r>
            <a:endParaRPr sz="2800"/>
          </a:p>
        </p:txBody>
      </p:sp>
      <p:pic>
        <p:nvPicPr>
          <p:cNvPr id="3" name="object 3"/>
          <p:cNvPicPr/>
          <p:nvPr/>
        </p:nvPicPr>
        <p:blipFill>
          <a:blip r:embed="rId2" cstate="print"/>
          <a:stretch>
            <a:fillRect/>
          </a:stretch>
        </p:blipFill>
        <p:spPr>
          <a:xfrm>
            <a:off x="1542002" y="2304229"/>
            <a:ext cx="4770596" cy="4270335"/>
          </a:xfrm>
          <a:prstGeom prst="rect">
            <a:avLst/>
          </a:prstGeom>
        </p:spPr>
      </p:pic>
      <p:sp>
        <p:nvSpPr>
          <p:cNvPr id="4" name="object 4"/>
          <p:cNvSpPr txBox="1">
            <a:spLocks noGrp="1"/>
          </p:cNvSpPr>
          <p:nvPr>
            <p:ph type="sldNum" sz="quarter" idx="7"/>
          </p:nvPr>
        </p:nvSpPr>
        <p:spPr>
          <a:prstGeom prst="rect">
            <a:avLst/>
          </a:prstGeom>
        </p:spPr>
        <p:txBody>
          <a:bodyPr vert="horz" wrap="square" lIns="0" tIns="0" rIns="0" bIns="0" rtlCol="0">
            <a:spAutoFit/>
          </a:bodyPr>
          <a:lstStyle/>
          <a:p>
            <a:pPr marL="97790">
              <a:lnSpc>
                <a:spcPts val="1430"/>
              </a:lnSpc>
            </a:pPr>
            <a:fld id="{81D60167-4931-47E6-BA6A-407CBD079E47}" type="slidenum">
              <a:rPr spc="-50" dirty="0"/>
              <a:t>9</a:t>
            </a:fld>
            <a:endParaRPr spc="-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4952</Words>
  <Application>Microsoft Office PowerPoint</Application>
  <PresentationFormat>On-screen Show (4:3)</PresentationFormat>
  <Paragraphs>510</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AoyagiKouzanFontT</vt:lpstr>
      <vt:lpstr>Arial</vt:lpstr>
      <vt:lpstr>Carlito</vt:lpstr>
      <vt:lpstr>Comic Sans MS</vt:lpstr>
      <vt:lpstr>Georgia</vt:lpstr>
      <vt:lpstr>Komatuna</vt:lpstr>
      <vt:lpstr>Noto Sans Mono CJK HK</vt:lpstr>
      <vt:lpstr>Times New Roman</vt:lpstr>
      <vt:lpstr>Trebuchet MS</vt:lpstr>
      <vt:lpstr>Verdana</vt:lpstr>
      <vt:lpstr>Wingdings</vt:lpstr>
      <vt:lpstr>Office Theme</vt:lpstr>
      <vt:lpstr>Bond Theory</vt:lpstr>
      <vt:lpstr>Coordination Chemistry</vt:lpstr>
      <vt:lpstr>Applications of coordination compounds in life itself</vt:lpstr>
      <vt:lpstr>1-Chemical industry:</vt:lpstr>
      <vt:lpstr>2-Extraction of metals:</vt:lpstr>
      <vt:lpstr>3- Analytical chemistry (Qualitative analysis):</vt:lpstr>
      <vt:lpstr>4-Biological Importance:</vt:lpstr>
      <vt:lpstr>Chlorophyll which is vital to photosynthesis in plants is a magnesium(II) complex ion.</vt:lpstr>
      <vt:lpstr>Your body needs vitamin B-12, also called cobalamin, to function  normally  play  important  roles  in  creating  red blood cells and making DNA and RNA to help build cells. B- 12 also helps your nervous system function as it should.</vt:lpstr>
      <vt:lpstr>Hemoglobin carries oxygen to human and animal cells is an Fe2+ complex(Heme)</vt:lpstr>
      <vt:lpstr>5-In medicine:</vt:lpstr>
      <vt:lpstr>6-In electroplating:</vt:lpstr>
      <vt:lpstr>7 -Hardness of water:</vt:lpstr>
      <vt:lpstr>8-In modifying the redox behavior of metal ions:</vt:lpstr>
      <vt:lpstr>PowerPoint Presentation</vt:lpstr>
      <vt:lpstr>Historical Development</vt:lpstr>
      <vt:lpstr>Tassaert’s experimental observations could not be explained on the basis of the chemical theory available at that time. It was necessary to understand how CoCl3 and NH3 each a stable compound of presumably saturated valence, could combine to make yet another very stable compound. The answer was not to be found until approximately 100 years later.</vt:lpstr>
      <vt:lpstr>PowerPoint Presentation</vt:lpstr>
      <vt:lpstr>PowerPoint Presentation</vt:lpstr>
      <vt:lpstr>PowerPoint Presentation</vt:lpstr>
      <vt:lpstr>1-Blomstrand-Jorgensen Chain Theory(1869):</vt:lpstr>
      <vt:lpstr>PowerPoint Presentation</vt:lpstr>
      <vt:lpstr>PowerPoint Presentation</vt:lpstr>
      <vt:lpstr>Werner’s Theory:</vt:lpstr>
      <vt:lpstr>PowerPoint Presentation</vt:lpstr>
      <vt:lpstr>PowerPoint Presentation</vt:lpstr>
      <vt:lpstr>PowerPoint Presentation</vt:lpstr>
      <vt:lpstr>PowerPoint Presentation</vt:lpstr>
      <vt:lpstr>PowerPoint Presentation</vt:lpstr>
      <vt:lpstr>Werner’s Theory limitations.</vt:lpstr>
      <vt:lpstr>Coordination Compounds and its Structure:</vt:lpstr>
      <vt:lpstr>Coordination Compounds Characteristics</vt:lpstr>
      <vt:lpstr>Coordination Chemistry</vt:lpstr>
      <vt:lpstr>PowerPoint Presentation</vt:lpstr>
      <vt:lpstr>Werner’s Theory</vt:lpstr>
      <vt:lpstr>Metal-Ligand Bond</vt:lpstr>
      <vt:lpstr>Ligands</vt:lpstr>
      <vt:lpstr>Common Ligands:</vt:lpstr>
      <vt:lpstr>oxalate (ox)</vt:lpstr>
      <vt:lpstr>Polydentate ligand (EDTA)</vt:lpstr>
      <vt:lpstr>PowerPoint Presentation</vt:lpstr>
      <vt:lpstr>Complex ion</vt:lpstr>
      <vt:lpstr>Coordination sphere ion</vt:lpstr>
      <vt:lpstr>The spatial arrangement of ligand atoms, directly attached to the central atom/ion.</vt:lpstr>
      <vt:lpstr>Nomenclature of coordination compounds : IUPAC rules</vt:lpstr>
      <vt:lpstr>PowerPoint Presentation</vt:lpstr>
      <vt:lpstr>Examples for anionic ligands</vt:lpstr>
      <vt:lpstr>Nomenclature of coordination compounds : IUPAC rules</vt:lpstr>
      <vt:lpstr>PowerPoint Presentation</vt:lpstr>
      <vt:lpstr>PowerPoint Presentation</vt:lpstr>
      <vt:lpstr>PowerPoint Presentation</vt:lpstr>
      <vt:lpstr>Examples of complexes derived from common ligands</vt:lpstr>
      <vt:lpstr>Examples of complexes derived from common ligands</vt:lpstr>
      <vt:lpstr>PowerPoint Presentation</vt:lpstr>
      <vt:lpstr>Correct formulae of coordination compounds(metal complexes</vt:lpstr>
      <vt:lpstr>1. In naming the entire complex, the name of the cation is given first and the anion second (just as for sodium chloride), no matter whether the cation or the anion is the complex species.</vt:lpstr>
      <vt:lpstr>[NiCl2(pph3)2] dichlorobis(triphenylphosphine)nickel(II).</vt:lpstr>
      <vt:lpstr>PowerPoint Presentation</vt:lpstr>
      <vt:lpstr>Some additional notes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Bond Theory</dc:title>
  <dc:creator>max</dc:creator>
  <cp:lastModifiedBy>max</cp:lastModifiedBy>
  <cp:revision>1</cp:revision>
  <dcterms:created xsi:type="dcterms:W3CDTF">2024-10-19T10:57:26Z</dcterms:created>
  <dcterms:modified xsi:type="dcterms:W3CDTF">2024-10-19T10:58:28Z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2024-10-19T00:00:00Z</vt:filetime>
  </property>
  <property fmtid="{D5CDD505-2E9C-101B-9397-08002B2CF9AE}" pid="3" name="Producer">
    <vt:lpwstr>3-Heights(TM) PDF Security Shell 4.8.25.2 (http://www.pdf-tools.com)</vt:lpwstr>
  </property>
</Properties>
</file>