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45" y="4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D545DA-4ED9-BB8E-AF90-5ABA239AE9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Concrete Technology                                                   Dr. Muhammad Ismaiel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C1ABD-E4E5-BD01-1E77-E578E76E9B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A45F1-B38B-4037-9481-27BBF1F3E9CF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10F0B-E162-5FB6-275E-A3D553E84B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E6F39-4501-81DC-BD75-B0E06403B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16A5E-4F6F-49C2-A151-75B054727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92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Concrete Technology                                                   Dr. Muhammad Ismaiel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C00A8-7EC6-441B-93F6-8EB504A55137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54FB-4446-4AAA-BAAE-46DFAB29F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9829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Concrete Technology-Ch.1                                                                     Dr. Muhammad Ismaiel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92947-535E-481B-A663-404584865823}" type="datetime1">
              <a:rPr lang="en-US" smtClean="0"/>
              <a:t>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Concrete Technology-Ch.1                                                                     Dr. Muhammad Ismaiel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5A7F-B6DD-46B2-9261-D8297D7B35CB}" type="datetime1">
              <a:rPr lang="en-US" smtClean="0"/>
              <a:t>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Concrete Technology-Ch.1                                                                     Dr. Muhammad Ismaiel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98E1-E06B-4C53-90C9-175799BB5AB2}" type="datetime1">
              <a:rPr lang="en-US" smtClean="0"/>
              <a:t>1/5/2023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Concrete Technology-Ch.1                                                                     Dr. Muhammad Ismaiel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24AE-614F-4638-A2FF-8CE34E1E87E3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Concrete Technology-Ch.1                                                                     Dr. Muhammad Ismaiel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D2E2-6E95-4D84-858A-152C0A8C2725}" type="datetime1">
              <a:rPr lang="en-US" smtClean="0"/>
              <a:t>1/5/2023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2199" y="955547"/>
            <a:ext cx="7874000" cy="3643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Concrete Technology-Ch.1                                                                     Dr. Muhammad Ismaiel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64F43-C839-4362-BBC8-4B1149FE7794}" type="datetime1">
              <a:rPr lang="en-US" smtClean="0"/>
              <a:t>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2">
            <a:extLst>
              <a:ext uri="{FF2B5EF4-FFF2-40B4-BE49-F238E27FC236}">
                <a16:creationId xmlns:a16="http://schemas.microsoft.com/office/drawing/2014/main" id="{BD0E9DC0-B6E2-8742-70D3-D116DF00AF00}"/>
              </a:ext>
            </a:extLst>
          </p:cNvPr>
          <p:cNvSpPr txBox="1">
            <a:spLocks/>
          </p:cNvSpPr>
          <p:nvPr/>
        </p:nvSpPr>
        <p:spPr>
          <a:xfrm>
            <a:off x="2578582" y="1193116"/>
            <a:ext cx="5181600" cy="563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Hydration of Cement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73B4032C-A448-D3FD-CFAF-AB4C590EBA4F}"/>
              </a:ext>
            </a:extLst>
          </p:cNvPr>
          <p:cNvSpPr txBox="1">
            <a:spLocks/>
          </p:cNvSpPr>
          <p:nvPr/>
        </p:nvSpPr>
        <p:spPr>
          <a:xfrm>
            <a:off x="2667000" y="744776"/>
            <a:ext cx="5181600" cy="563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Chapter Two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406CDE12-073F-BFE4-65E0-22E3B114A7EA}"/>
              </a:ext>
            </a:extLst>
          </p:cNvPr>
          <p:cNvSpPr txBox="1"/>
          <p:nvPr/>
        </p:nvSpPr>
        <p:spPr>
          <a:xfrm>
            <a:off x="942822" y="2524481"/>
            <a:ext cx="8453120" cy="2755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 </a:t>
            </a:r>
            <a:r>
              <a:rPr kumimoji="0" sz="2000" b="0" i="0" u="none" strike="noStrike" kern="1200" cap="none" spc="-2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-2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-2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</a:t>
            </a:r>
            <a:r>
              <a:rPr kumimoji="0" sz="2000" b="0" i="0" u="none" strike="noStrike" kern="1200" cap="none" spc="-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-7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 </a:t>
            </a:r>
            <a:r>
              <a:rPr kumimoji="0" sz="2000" b="0" i="0" u="none" strike="noStrike" kern="1200" cap="none" spc="-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</a:t>
            </a:r>
            <a:r>
              <a:rPr kumimoji="0" sz="2000" b="0" i="0" u="none" strike="noStrike" kern="1200" cap="none" spc="-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tai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</a:t>
            </a:r>
            <a:r>
              <a:rPr kumimoji="0" sz="2000" b="0" i="0" u="none" strike="noStrike" kern="1200" cap="none" spc="-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 </a:t>
            </a:r>
            <a:r>
              <a:rPr kumimoji="0" sz="2000" b="0" i="0" u="none" strike="noStrike" kern="1200" cap="none" spc="-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 </a:t>
            </a:r>
            <a:r>
              <a:rPr kumimoji="0" sz="2000" b="0" i="0" u="none" strike="noStrike" kern="1200" cap="none" spc="-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750"/>
              </a:lnSpc>
              <a:spcBef>
                <a:spcPts val="4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3937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•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ry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0" i="0" u="none" strike="noStrike" kern="1200" cap="none" spc="-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attac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pound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pound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ti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3F555D2E-2301-51C9-09E5-778C5762E9BA}"/>
              </a:ext>
            </a:extLst>
          </p:cNvPr>
          <p:cNvSpPr/>
          <p:nvPr/>
        </p:nvSpPr>
        <p:spPr>
          <a:xfrm>
            <a:off x="976424" y="4732171"/>
            <a:ext cx="4038599" cy="1981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65188754-47B2-20DD-FEFA-CE6A57E18336}"/>
              </a:ext>
            </a:extLst>
          </p:cNvPr>
          <p:cNvSpPr/>
          <p:nvPr/>
        </p:nvSpPr>
        <p:spPr>
          <a:xfrm>
            <a:off x="5196489" y="4732171"/>
            <a:ext cx="4267199" cy="1981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2BBF6E71-0029-63D3-5D45-7A2B56D180F9}"/>
              </a:ext>
            </a:extLst>
          </p:cNvPr>
          <p:cNvSpPr txBox="1"/>
          <p:nvPr/>
        </p:nvSpPr>
        <p:spPr>
          <a:xfrm>
            <a:off x="1256458" y="6762206"/>
            <a:ext cx="3478529" cy="635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</a:t>
            </a:r>
            <a:r>
              <a:rPr kumimoji="0" sz="20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20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cement</a:t>
            </a:r>
            <a:r>
              <a:rPr kumimoji="0" sz="2000" b="1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compounds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</a:t>
            </a:r>
            <a:r>
              <a:rPr kumimoji="0" sz="20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ter</a:t>
            </a:r>
            <a:r>
              <a:rPr kumimoji="0" sz="20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2000" b="1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</a:t>
            </a:r>
            <a:r>
              <a:rPr kumimoji="0" sz="2000" b="1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058E54AE-0455-930F-338F-3B91078CBE6E}"/>
              </a:ext>
            </a:extLst>
          </p:cNvPr>
          <p:cNvSpPr txBox="1"/>
          <p:nvPr/>
        </p:nvSpPr>
        <p:spPr>
          <a:xfrm>
            <a:off x="5443728" y="6794220"/>
            <a:ext cx="359664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ng</a:t>
            </a:r>
            <a:r>
              <a:rPr kumimoji="0" sz="2000" b="1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20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20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20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0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</a:t>
            </a:r>
            <a:r>
              <a:rPr kumimoji="0" sz="20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</a:t>
            </a:r>
            <a:r>
              <a:rPr kumimoji="0" sz="20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46DF278E-EE45-B535-90AA-77A589531DBB}"/>
              </a:ext>
            </a:extLst>
          </p:cNvPr>
          <p:cNvSpPr txBox="1">
            <a:spLocks/>
          </p:cNvSpPr>
          <p:nvPr/>
        </p:nvSpPr>
        <p:spPr>
          <a:xfrm>
            <a:off x="838200" y="1912120"/>
            <a:ext cx="4788382" cy="563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2-1 Hydration of Cement</a:t>
            </a:r>
          </a:p>
        </p:txBody>
      </p:sp>
    </p:spTree>
    <p:extLst>
      <p:ext uri="{BB962C8B-B14F-4D97-AF65-F5344CB8AC3E}">
        <p14:creationId xmlns:p14="http://schemas.microsoft.com/office/powerpoint/2010/main" val="2103344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7E4A4B80-AFE6-9007-72B8-C4CAE94EA8DE}"/>
              </a:ext>
            </a:extLst>
          </p:cNvPr>
          <p:cNvSpPr txBox="1"/>
          <p:nvPr/>
        </p:nvSpPr>
        <p:spPr>
          <a:xfrm>
            <a:off x="1043768" y="1268515"/>
            <a:ext cx="8301990" cy="5193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22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1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1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 </a:t>
            </a:r>
            <a:r>
              <a:rPr kumimoji="0" sz="2000" b="0" i="0" u="none" strike="noStrike" kern="1200" cap="none" spc="1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1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1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16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1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1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 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2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 </a:t>
            </a:r>
            <a:r>
              <a:rPr kumimoji="0" sz="2000" b="0" i="0" u="none" strike="noStrike" kern="1200" cap="none" spc="-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22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-2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-2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2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-20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-20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-2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2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-2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2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calc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 </a:t>
            </a:r>
            <a:r>
              <a:rPr kumimoji="0" sz="2000" b="0" i="0" u="none" strike="noStrike" kern="1200" cap="none" spc="-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ilicat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20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9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gh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2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22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S.</a:t>
            </a:r>
            <a:r>
              <a:rPr kumimoji="0" sz="2000" b="0" i="0" u="none" strike="noStrike" kern="1200" cap="none" spc="1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20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</a:t>
            </a:r>
            <a:r>
              <a:rPr kumimoji="0" sz="2000" b="0" i="0" u="none" strike="noStrike" kern="1200" cap="none" spc="22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22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1" i="0" u="none" strike="noStrike" kern="1200" cap="none" spc="1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1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ng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1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ss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lci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calc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ilicat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333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22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 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 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 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 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 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 </a:t>
            </a:r>
            <a:r>
              <a:rPr kumimoji="0" sz="20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 </a:t>
            </a:r>
            <a:r>
              <a:rPr kumimoji="0" sz="20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 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-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 </a:t>
            </a:r>
            <a:r>
              <a:rPr kumimoji="0" sz="2000" b="0" i="0" u="none" strike="noStrike" kern="1200" cap="none" spc="-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-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 </a:t>
            </a:r>
            <a:r>
              <a:rPr kumimoji="0" sz="2000" b="0" i="0" u="none" strike="noStrike" kern="1200" cap="none" spc="-1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ttac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1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  </a:t>
            </a:r>
            <a:r>
              <a:rPr kumimoji="0" sz="20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cli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nk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F8540512-82A1-1BF9-64FE-BF32E7AB9ABC}"/>
              </a:ext>
            </a:extLst>
          </p:cNvPr>
          <p:cNvSpPr txBox="1">
            <a:spLocks/>
          </p:cNvSpPr>
          <p:nvPr/>
        </p:nvSpPr>
        <p:spPr>
          <a:xfrm>
            <a:off x="971378" y="813955"/>
            <a:ext cx="8301990" cy="478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2-7 Development of Strength of Cement Compounds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32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ECD8ED31-B63B-2521-8DFB-70E2464A2211}"/>
              </a:ext>
            </a:extLst>
          </p:cNvPr>
          <p:cNvSpPr txBox="1"/>
          <p:nvPr/>
        </p:nvSpPr>
        <p:spPr>
          <a:xfrm>
            <a:off x="1043768" y="712878"/>
            <a:ext cx="8254978" cy="5448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1" i="0" u="none" strike="noStrike" kern="1200" cap="none" spc="22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1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rm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FH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6 </a:t>
            </a:r>
            <a:r>
              <a:rPr kumimoji="0" sz="1950" b="0" i="0" u="none" strike="noStrike" kern="1200" cap="none" spc="22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 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8AE9C73C-BF2B-9E8F-76D8-4A552FC797CC}"/>
              </a:ext>
            </a:extLst>
          </p:cNvPr>
          <p:cNvSpPr txBox="1"/>
          <p:nvPr/>
        </p:nvSpPr>
        <p:spPr>
          <a:xfrm>
            <a:off x="1043767" y="1322479"/>
            <a:ext cx="4007856" cy="2777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37845" algn="l"/>
                <a:tab pos="1089660" algn="l"/>
                <a:tab pos="1457325" algn="l"/>
                <a:tab pos="2087880" algn="l"/>
                <a:tab pos="2639695" algn="l"/>
                <a:tab pos="3656329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	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	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	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	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	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	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3C20CB17-38A5-C575-82B9-2E256897FF3C}"/>
              </a:ext>
            </a:extLst>
          </p:cNvPr>
          <p:cNvSpPr txBox="1"/>
          <p:nvPr/>
        </p:nvSpPr>
        <p:spPr>
          <a:xfrm>
            <a:off x="5057982" y="1322479"/>
            <a:ext cx="624057" cy="3177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BBF98C5A-79F2-4C62-3603-4BEEED83A86E}"/>
              </a:ext>
            </a:extLst>
          </p:cNvPr>
          <p:cNvSpPr txBox="1"/>
          <p:nvPr/>
        </p:nvSpPr>
        <p:spPr>
          <a:xfrm>
            <a:off x="5795598" y="1322479"/>
            <a:ext cx="3348402" cy="2777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07390" algn="l"/>
                <a:tab pos="977265" algn="l"/>
                <a:tab pos="2585085" algn="l"/>
              </a:tabLst>
              <a:defRPr/>
            </a:pP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	a	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	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A66191DA-E335-C3A7-5EE3-4A251A2B9918}"/>
              </a:ext>
            </a:extLst>
          </p:cNvPr>
          <p:cNvSpPr txBox="1"/>
          <p:nvPr/>
        </p:nvSpPr>
        <p:spPr>
          <a:xfrm>
            <a:off x="1043767" y="1621183"/>
            <a:ext cx="8062911" cy="2899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attac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um</a:t>
            </a:r>
            <a:r>
              <a:rPr kumimoji="0" sz="20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1DFDD3C2-285F-8C0E-FD95-EC0F1A8151B9}"/>
              </a:ext>
            </a:extLst>
          </p:cNvPr>
          <p:cNvSpPr/>
          <p:nvPr/>
        </p:nvSpPr>
        <p:spPr>
          <a:xfrm>
            <a:off x="2108926" y="2270956"/>
            <a:ext cx="6473951" cy="4038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3004683-9EF6-09B1-E9CD-136848F0DC3E}"/>
              </a:ext>
            </a:extLst>
          </p:cNvPr>
          <p:cNvSpPr txBox="1"/>
          <p:nvPr/>
        </p:nvSpPr>
        <p:spPr>
          <a:xfrm>
            <a:off x="2771338" y="6475827"/>
            <a:ext cx="456057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eve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eng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emen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mp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unds</a:t>
            </a:r>
          </a:p>
        </p:txBody>
      </p:sp>
    </p:spTree>
    <p:extLst>
      <p:ext uri="{BB962C8B-B14F-4D97-AF65-F5344CB8AC3E}">
        <p14:creationId xmlns:p14="http://schemas.microsoft.com/office/powerpoint/2010/main" val="72368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46DF278E-EE45-B535-90AA-77A589531DBB}"/>
              </a:ext>
            </a:extLst>
          </p:cNvPr>
          <p:cNvSpPr txBox="1">
            <a:spLocks/>
          </p:cNvSpPr>
          <p:nvPr/>
        </p:nvSpPr>
        <p:spPr>
          <a:xfrm>
            <a:off x="838200" y="762887"/>
            <a:ext cx="4788382" cy="563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 Hydration of Silicates</a:t>
            </a:r>
          </a:p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130230CA-1421-D4B8-5883-69F9F458E11F}"/>
              </a:ext>
            </a:extLst>
          </p:cNvPr>
          <p:cNvSpPr txBox="1"/>
          <p:nvPr/>
        </p:nvSpPr>
        <p:spPr>
          <a:xfrm>
            <a:off x="969645" y="1376421"/>
            <a:ext cx="8119109" cy="3355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lvl="0" indent="0" algn="just" defTabSz="914400" rtl="0" eaLnBrk="1" fontAlgn="auto" latinLnBrk="0" hangingPunct="1">
              <a:lnSpc>
                <a:spcPts val="235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</a:t>
            </a:r>
            <a:r>
              <a:rPr kumimoji="0" sz="1950" b="0" i="0" u="none" strike="noStrike" kern="1200" cap="none" spc="22" normalizeH="0" baseline="-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odu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phou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calci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ilicat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kno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wn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‘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’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</a:p>
          <a:p>
            <a:pPr marL="12700" marR="0" lvl="0" indent="0" algn="l" defTabSz="914400" rtl="0" eaLnBrk="1" fontAlgn="auto" latinLnBrk="0" hangingPunct="1">
              <a:lnSpc>
                <a:spcPts val="2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gg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ticle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ize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w:</a:t>
            </a: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6H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→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950" b="0" i="0" u="none" strike="noStrike" kern="1200" cap="none" spc="-179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3Ca(OH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endParaRPr kumimoji="0" sz="1950" b="0" i="0" u="none" strike="noStrike" kern="1200" cap="none" spc="0" normalizeH="0" baseline="-21367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100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24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→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75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49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ts val="750"/>
              </a:lnSpc>
              <a:spcBef>
                <a:spcPts val="4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</a:t>
            </a:r>
            <a:r>
              <a:rPr kumimoji="0" sz="2000" b="0" i="0" u="none" strike="noStrike" kern="1200" cap="none" spc="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→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950" b="0" i="0" u="none" strike="noStrike" kern="1200" cap="none" spc="-16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(OH)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endParaRPr kumimoji="0" sz="1950" b="0" i="0" u="none" strike="noStrike" kern="1200" cap="none" spc="0" normalizeH="0" baseline="-21367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100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21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→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99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22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AD4624A6-FDCC-8FC0-9BA2-5769313D68B3}"/>
              </a:ext>
            </a:extLst>
          </p:cNvPr>
          <p:cNvSpPr/>
          <p:nvPr/>
        </p:nvSpPr>
        <p:spPr>
          <a:xfrm>
            <a:off x="5180339" y="2601082"/>
            <a:ext cx="3739896" cy="4262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9842E2BC-D41F-2E3E-6284-5C046C0E6EDD}"/>
              </a:ext>
            </a:extLst>
          </p:cNvPr>
          <p:cNvSpPr txBox="1"/>
          <p:nvPr/>
        </p:nvSpPr>
        <p:spPr>
          <a:xfrm>
            <a:off x="1985728" y="6253474"/>
            <a:ext cx="2928620" cy="610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eme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nt</a:t>
            </a:r>
            <a:r>
              <a:rPr kumimoji="0" sz="18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CSH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1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H)</a:t>
            </a:r>
            <a:r>
              <a:rPr kumimoji="0" sz="1800" b="0" i="0" u="none" strike="noStrike" kern="1200" cap="none" spc="-15" normalizeH="0" baseline="-20833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2" name="object 5">
            <a:extLst>
              <a:ext uri="{FF2B5EF4-FFF2-40B4-BE49-F238E27FC236}">
                <a16:creationId xmlns:a16="http://schemas.microsoft.com/office/drawing/2014/main" id="{34443E2F-CD10-71E8-76C5-5FB9BA1998F4}"/>
              </a:ext>
            </a:extLst>
          </p:cNvPr>
          <p:cNvSpPr txBox="1"/>
          <p:nvPr/>
        </p:nvSpPr>
        <p:spPr>
          <a:xfrm>
            <a:off x="7802368" y="4907785"/>
            <a:ext cx="320675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6">
            <a:extLst>
              <a:ext uri="{FF2B5EF4-FFF2-40B4-BE49-F238E27FC236}">
                <a16:creationId xmlns:a16="http://schemas.microsoft.com/office/drawing/2014/main" id="{9E1F843B-F859-BD58-6707-C42B14BFCA9F}"/>
              </a:ext>
            </a:extLst>
          </p:cNvPr>
          <p:cNvSpPr txBox="1"/>
          <p:nvPr/>
        </p:nvSpPr>
        <p:spPr>
          <a:xfrm>
            <a:off x="5793737" y="5434581"/>
            <a:ext cx="538480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S-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63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</a:t>
            </a: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46DF278E-EE45-B535-90AA-77A589531DBB}"/>
              </a:ext>
            </a:extLst>
          </p:cNvPr>
          <p:cNvSpPr txBox="1">
            <a:spLocks/>
          </p:cNvSpPr>
          <p:nvPr/>
        </p:nvSpPr>
        <p:spPr>
          <a:xfrm>
            <a:off x="838200" y="762887"/>
            <a:ext cx="4788382" cy="563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2-3 Hydration of Aluminates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4D7CDCDC-3AC4-157F-A64D-19F5688E1770}"/>
              </a:ext>
            </a:extLst>
          </p:cNvPr>
          <p:cNvSpPr txBox="1"/>
          <p:nvPr/>
        </p:nvSpPr>
        <p:spPr>
          <a:xfrm>
            <a:off x="907414" y="1121390"/>
            <a:ext cx="8365953" cy="1229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8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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calci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(G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),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heavy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heavy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ts</a:t>
            </a:r>
            <a:r>
              <a:rPr kumimoji="0" sz="2000" b="1" i="0" u="heavy" strike="noStrike" kern="1200" cap="none" spc="-8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heavy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1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1" i="0" u="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1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1" i="0" u="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 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rm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EA77E7E0-0E6B-93BF-4054-A6A397A25C99}"/>
              </a:ext>
            </a:extLst>
          </p:cNvPr>
          <p:cNvSpPr txBox="1"/>
          <p:nvPr/>
        </p:nvSpPr>
        <p:spPr>
          <a:xfrm>
            <a:off x="1293586" y="2305030"/>
            <a:ext cx="1460500" cy="619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+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</a:t>
            </a:r>
          </a:p>
          <a:p>
            <a:pPr marL="38100" marR="0" lvl="0" indent="0" algn="l" defTabSz="914400" rtl="0" eaLnBrk="1" fontAlgn="auto" latinLnBrk="0" hangingPunct="1">
              <a:lnSpc>
                <a:spcPts val="2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10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+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</a:t>
            </a: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6E442F20-41E7-E4E0-930F-91AF18AD89E7}"/>
              </a:ext>
            </a:extLst>
          </p:cNvPr>
          <p:cNvSpPr txBox="1"/>
          <p:nvPr/>
        </p:nvSpPr>
        <p:spPr>
          <a:xfrm>
            <a:off x="2937979" y="2305030"/>
            <a:ext cx="4411345" cy="619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H6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20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r>
              <a:rPr kumimoji="0" sz="20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</a:p>
          <a:p>
            <a:pPr marL="55244" marR="0" lvl="0" indent="0" algn="l" defTabSz="914400" rtl="0" eaLnBrk="1" fontAlgn="auto" latinLnBrk="0" hangingPunct="1">
              <a:lnSpc>
                <a:spcPts val="2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14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</a:t>
            </a: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7E2DE10E-AC00-8A0A-E983-FDAD999BD938}"/>
              </a:ext>
            </a:extLst>
          </p:cNvPr>
          <p:cNvSpPr txBox="1"/>
          <p:nvPr/>
        </p:nvSpPr>
        <p:spPr>
          <a:xfrm>
            <a:off x="874486" y="3217905"/>
            <a:ext cx="8524240" cy="2203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0541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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ou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itia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tecti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tal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s.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 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 </a:t>
            </a:r>
            <a:r>
              <a:rPr kumimoji="0" sz="20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id="{C0B238F3-F1C1-51A7-6C99-86FF7560AC05}"/>
              </a:ext>
            </a:extLst>
          </p:cNvPr>
          <p:cNvSpPr txBox="1"/>
          <p:nvPr/>
        </p:nvSpPr>
        <p:spPr>
          <a:xfrm>
            <a:off x="4876800" y="5606023"/>
            <a:ext cx="3836670" cy="718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43865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</a:t>
            </a:r>
            <a:r>
              <a:rPr kumimoji="0" sz="20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1950" b="0" i="0" u="none" strike="noStrike" kern="1200" cap="none" spc="22" normalizeH="0" baseline="-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·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1950" b="0" i="0" u="none" strike="noStrike" kern="1200" cap="none" spc="15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1950" b="0" i="0" u="none" strike="noStrike" kern="1200" cap="none" spc="240" normalizeH="0" baseline="-2136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32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H)</a:t>
            </a:r>
          </a:p>
          <a:p>
            <a:pPr marL="0" marR="0" lvl="0" indent="0" algn="l" defTabSz="914400" rtl="0" eaLnBrk="1" fontAlgn="auto" latinLnBrk="0" hangingPunct="1">
              <a:lnSpc>
                <a:spcPts val="900"/>
              </a:lnSpc>
              <a:spcBef>
                <a:spcPts val="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os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</a:t>
            </a: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e)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AC42CF70-20BB-C21D-68F0-9067250C96E2}"/>
              </a:ext>
            </a:extLst>
          </p:cNvPr>
          <p:cNvSpPr txBox="1"/>
          <p:nvPr/>
        </p:nvSpPr>
        <p:spPr>
          <a:xfrm>
            <a:off x="1072606" y="6073372"/>
            <a:ext cx="3681095" cy="320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2</a:t>
            </a:r>
            <a:r>
              <a:rPr kumimoji="0" sz="18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1950" b="0" i="0" u="none" strike="noStrike" kern="1200" cap="none" spc="60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3</a:t>
            </a:r>
            <a:r>
              <a:rPr kumimoji="0" sz="1950" b="0" i="0" u="none" strike="noStrike" kern="1200" cap="none" spc="52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A</a:t>
            </a:r>
            <a:r>
              <a:rPr kumimoji="0" sz="18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+</a:t>
            </a:r>
            <a:r>
              <a:rPr kumimoji="0" sz="18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1950" b="0" i="0" u="none" strike="noStrike" kern="1200" cap="none" spc="172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6</a:t>
            </a:r>
            <a:r>
              <a:rPr kumimoji="0" sz="18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A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S</a:t>
            </a:r>
            <a:r>
              <a:rPr kumimoji="0" sz="1950" b="0" i="0" u="none" strike="noStrike" kern="1200" cap="none" spc="60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3</a:t>
            </a:r>
            <a:r>
              <a:rPr kumimoji="0" sz="1950" b="0" i="0" u="none" strike="noStrike" kern="1200" cap="none" spc="217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r>
              <a:rPr kumimoji="0" sz="1950" b="0" i="0" u="none" strike="noStrike" kern="1200" cap="none" spc="60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32</a:t>
            </a:r>
            <a:r>
              <a:rPr kumimoji="0" sz="1950" b="0" i="0" u="none" strike="noStrike" kern="1200" cap="none" spc="232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+</a:t>
            </a:r>
            <a:r>
              <a:rPr kumimoji="0" sz="18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4</a:t>
            </a:r>
            <a:r>
              <a:rPr kumimoji="0" sz="18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r>
              <a:rPr kumimoji="0" sz="1800" b="0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=</a:t>
            </a:r>
            <a:r>
              <a:rPr kumimoji="0" sz="18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3</a:t>
            </a:r>
            <a:r>
              <a:rPr kumimoji="0" sz="18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1950" b="0" i="0" u="none" strike="noStrike" kern="1200" cap="none" spc="172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4</a:t>
            </a:r>
            <a:r>
              <a:rPr kumimoji="0" sz="1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A</a:t>
            </a:r>
            <a:r>
              <a:rPr kumimoji="0" sz="18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S</a:t>
            </a:r>
            <a:r>
              <a:rPr kumimoji="0" sz="2700" b="0" i="0" u="none" strike="noStrike" kern="1200" cap="none" spc="22" normalizeH="0" baseline="1080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̅</a:t>
            </a:r>
            <a:r>
              <a:rPr kumimoji="0" sz="1800" b="0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r>
              <a:rPr kumimoji="0" sz="1950" b="0" i="0" u="none" strike="noStrike" kern="1200" cap="none" spc="60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12</a:t>
            </a:r>
            <a:endParaRPr kumimoji="0" sz="1950" b="0" i="0" u="none" strike="noStrike" kern="1200" cap="none" spc="0" normalizeH="0" baseline="-14957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75910854-B599-316E-529F-1C1EBD444C57}"/>
              </a:ext>
            </a:extLst>
          </p:cNvPr>
          <p:cNvSpPr txBox="1"/>
          <p:nvPr/>
        </p:nvSpPr>
        <p:spPr>
          <a:xfrm>
            <a:off x="1151854" y="5582644"/>
            <a:ext cx="3319145" cy="320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1950" b="0" i="0" u="none" strike="noStrike" kern="1200" cap="none" spc="855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r>
              <a:rPr kumimoji="0" sz="18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A</a:t>
            </a:r>
            <a:r>
              <a:rPr kumimoji="0" sz="18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+</a:t>
            </a:r>
            <a:r>
              <a:rPr kumimoji="0" sz="18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6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r>
              <a:rPr kumimoji="0" sz="1800" b="0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1800" b="0" i="0" u="none" strike="noStrike" kern="1200" cap="none" spc="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S</a:t>
            </a:r>
            <a:r>
              <a:rPr kumimoji="0" sz="1800" b="0" i="0" u="none" strike="noStrike" kern="1200" cap="none" spc="1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r>
              <a:rPr kumimoji="0" sz="1950" b="0" i="0" u="none" strike="noStrike" kern="1200" cap="none" spc="89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2</a:t>
            </a:r>
            <a:r>
              <a:rPr kumimoji="0" sz="1950" b="0" i="0" u="none" strike="noStrike" kern="1200" cap="none" spc="217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+</a:t>
            </a:r>
            <a:r>
              <a:rPr kumimoji="0" sz="18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26</a:t>
            </a:r>
            <a:r>
              <a:rPr kumimoji="0" sz="1800" b="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r>
              <a:rPr kumimoji="0" sz="18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→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sz="1800" b="0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1950" b="0" i="0" u="none" strike="noStrike" kern="1200" cap="none" spc="195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6</a:t>
            </a:r>
            <a:r>
              <a:rPr kumimoji="0" sz="18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A</a:t>
            </a:r>
            <a:r>
              <a:rPr kumimoji="0" sz="1800" b="0" i="0" u="none" strike="noStrike" kern="1200" cap="none" spc="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S</a:t>
            </a:r>
            <a:r>
              <a:rPr kumimoji="0" sz="1800" b="0" i="0" u="none" strike="noStrike" kern="1200" cap="none" spc="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1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460337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</a:t>
            </a: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0E9CA7EB-C45B-19AF-9451-46E35876786F}"/>
              </a:ext>
            </a:extLst>
          </p:cNvPr>
          <p:cNvSpPr/>
          <p:nvPr/>
        </p:nvSpPr>
        <p:spPr>
          <a:xfrm>
            <a:off x="1040139" y="762000"/>
            <a:ext cx="3267455" cy="2596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9E919C6A-2A81-C80F-10EC-E3613470618D}"/>
              </a:ext>
            </a:extLst>
          </p:cNvPr>
          <p:cNvSpPr txBox="1"/>
          <p:nvPr/>
        </p:nvSpPr>
        <p:spPr>
          <a:xfrm>
            <a:off x="1161732" y="4100542"/>
            <a:ext cx="7829867" cy="1828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0833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7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017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2000" b="0" i="0" u="none" strike="noStrike" kern="1200" cap="none" spc="195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4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A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F</a:t>
            </a:r>
            <a:r>
              <a:rPr kumimoji="0" sz="20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+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10H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+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2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=</a:t>
            </a:r>
            <a:r>
              <a:rPr kumimoji="0" sz="20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C</a:t>
            </a:r>
            <a:r>
              <a:rPr kumimoji="0" sz="2000" b="0" i="0" u="none" strike="noStrike" kern="1200" cap="none" spc="217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6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A</a:t>
            </a:r>
            <a:r>
              <a:rPr kumimoji="0" sz="200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F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H</a:t>
            </a:r>
            <a:r>
              <a:rPr kumimoji="0" sz="2000" b="0" i="0" u="none" strike="noStrike" kern="1200" cap="none" spc="89" normalizeH="0" baseline="-14957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12</a:t>
            </a:r>
            <a:endParaRPr kumimoji="0" sz="2000" b="0" i="0" u="none" strike="noStrike" kern="1200" cap="none" spc="0" normalizeH="0" baseline="-14957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ith</a:t>
            </a:r>
            <a:r>
              <a:rPr kumimoji="0" sz="20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psu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duc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rin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gite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bu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ith</a:t>
            </a:r>
            <a:r>
              <a:rPr kumimoji="0" sz="20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slo</a:t>
            </a:r>
            <a:r>
              <a:rPr kumimoji="0" sz="20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0" normalizeH="0" baseline="-20833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ts val="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2700" lvl="0" indent="0" algn="just" defTabSz="914400" rtl="0" eaLnBrk="1" fontAlgn="auto" latinLnBrk="0" hangingPunct="1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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ny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tudi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546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(or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ectly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546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546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olid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olution)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alogous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5462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slowl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eaction ra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iable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Al/F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ally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slow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2D71B9FD-EB83-F99D-47CA-14E77823793B}"/>
              </a:ext>
            </a:extLst>
          </p:cNvPr>
          <p:cNvSpPr/>
          <p:nvPr/>
        </p:nvSpPr>
        <p:spPr>
          <a:xfrm>
            <a:off x="4329366" y="881326"/>
            <a:ext cx="5102352" cy="2264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A8105F0F-426A-B11C-B118-F624B5D15800}"/>
              </a:ext>
            </a:extLst>
          </p:cNvPr>
          <p:cNvSpPr txBox="1"/>
          <p:nvPr/>
        </p:nvSpPr>
        <p:spPr>
          <a:xfrm>
            <a:off x="4724400" y="3237230"/>
            <a:ext cx="4478020" cy="57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1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ru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91106744-8742-02DC-D1FD-A349D238ADB5}"/>
              </a:ext>
            </a:extLst>
          </p:cNvPr>
          <p:cNvSpPr txBox="1"/>
          <p:nvPr/>
        </p:nvSpPr>
        <p:spPr>
          <a:xfrm>
            <a:off x="1336238" y="3358895"/>
            <a:ext cx="267525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rmat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8343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D6E20AC5-A3A4-1BF6-B19E-8D01E2875654}"/>
              </a:ext>
            </a:extLst>
          </p:cNvPr>
          <p:cNvSpPr txBox="1"/>
          <p:nvPr/>
        </p:nvSpPr>
        <p:spPr>
          <a:xfrm>
            <a:off x="1043768" y="1382485"/>
            <a:ext cx="8458200" cy="6105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setting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olidif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ication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1100"/>
              </a:lnSpc>
              <a:spcBef>
                <a:spcPts val="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29845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init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ial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ginning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olidif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ication,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rks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oint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kab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-1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dingl</a:t>
            </a:r>
            <a:r>
              <a:rPr kumimoji="0" sz="2000" b="0" i="0" u="none" strike="noStrike" kern="1200" cap="none" spc="-10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nt,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action,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di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ult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ond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this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olidify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udd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nl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;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quir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able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ully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igid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1100"/>
              </a:lnSpc>
              <a:spcBef>
                <a:spcPts val="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7874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</a:t>
            </a:r>
            <a:r>
              <a:rPr kumimoji="0" sz="2000" b="1" i="0" u="none" strike="noStrike" kern="1200" cap="none" spc="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t: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ti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olidify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letely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hould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too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long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void 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ela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ction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1100"/>
              </a:lnSpc>
              <a:spcBef>
                <a:spcPts val="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9652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Fal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t: 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high 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le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um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4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nt,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stals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 g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um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stalliz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olution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laste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set.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ixing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ontinu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 res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initi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kab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ility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estore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1100"/>
              </a:lnSpc>
              <a:spcBef>
                <a:spcPts val="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ma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period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induc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ion time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):</a:t>
            </a: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iod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eca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slowe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tive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urf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ticle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3A</a:t>
            </a:r>
            <a:r>
              <a:rPr kumimoji="0" sz="20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ticles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nting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F37292C3-ABDC-1B5B-2B31-3EBC3CBEEE65}"/>
              </a:ext>
            </a:extLst>
          </p:cNvPr>
          <p:cNvSpPr txBox="1">
            <a:spLocks/>
          </p:cNvSpPr>
          <p:nvPr/>
        </p:nvSpPr>
        <p:spPr>
          <a:xfrm>
            <a:off x="990600" y="760476"/>
            <a:ext cx="5943600" cy="563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2-4 Setting and Hardening of Cement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45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68207661-D209-4635-B1CB-2CE0ACC7F825}"/>
              </a:ext>
            </a:extLst>
          </p:cNvPr>
          <p:cNvSpPr txBox="1"/>
          <p:nvPr/>
        </p:nvSpPr>
        <p:spPr>
          <a:xfrm>
            <a:off x="990600" y="741907"/>
            <a:ext cx="8356429" cy="24429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9022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Fla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uick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pounds 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with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ginning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0833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apidly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 no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um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ly 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ol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calc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ium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ulf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qui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set will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happ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n.</a:t>
            </a:r>
          </a:p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1100"/>
              </a:lnSpc>
              <a:spcBef>
                <a:spcPts val="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266700" lvl="0" algn="just" defTabSz="927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rdenin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stre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ngth 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with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this 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-20833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3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set 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eaction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ontinu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apidly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wee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illing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void 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with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eaction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odu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cts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ults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poro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sity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 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ility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in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stre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ngth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87302D1-D222-1355-3739-1280B0797E49}"/>
              </a:ext>
            </a:extLst>
          </p:cNvPr>
          <p:cNvSpPr txBox="1"/>
          <p:nvPr/>
        </p:nvSpPr>
        <p:spPr>
          <a:xfrm>
            <a:off x="1007653" y="3830415"/>
            <a:ext cx="8356429" cy="3581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270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tla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involv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xoth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eactions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eleas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eat.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2000" b="0" i="0" u="none" strike="noStrike" kern="1200" cap="none" spc="2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2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ld </a:t>
            </a:r>
            <a:r>
              <a:rPr kumimoji="0" sz="2000" b="0" i="0" u="none" strike="noStrike" kern="1200" cap="none" spc="-2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2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2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2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ast </a:t>
            </a:r>
            <a:r>
              <a:rPr kumimoji="0" sz="2000" b="0" i="0" u="none" strike="noStrike" kern="1200" cap="none" spc="-2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ions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atur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acc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stre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gth</a:t>
            </a:r>
            <a:r>
              <a:rPr kumimoji="0" sz="20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ds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he</a:t>
            </a:r>
            <a:r>
              <a:rPr kumimoji="0" sz="20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prod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ction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cess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pours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atu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ul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atur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di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etw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esse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in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‘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 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king.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Heat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ation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nds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4699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AutoNum type="arabicPeriod"/>
              <a:tabLst>
                <a:tab pos="469265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4699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AutoNum type="arabicPeriod"/>
              <a:tabLst>
                <a:tab pos="469265" algn="l"/>
              </a:tabLst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ical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sition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nt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4ACF01F-1D0E-4240-572D-5DA63C7A71F6}"/>
              </a:ext>
            </a:extLst>
          </p:cNvPr>
          <p:cNvSpPr txBox="1">
            <a:spLocks/>
          </p:cNvSpPr>
          <p:nvPr/>
        </p:nvSpPr>
        <p:spPr>
          <a:xfrm>
            <a:off x="914400" y="3382999"/>
            <a:ext cx="3810000" cy="563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2-5 Heat of Hydration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47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17CAC3F-8A62-778D-CF3F-9B30766351BE}"/>
              </a:ext>
            </a:extLst>
          </p:cNvPr>
          <p:cNvSpPr txBox="1"/>
          <p:nvPr/>
        </p:nvSpPr>
        <p:spPr>
          <a:xfrm>
            <a:off x="1823993" y="4160516"/>
            <a:ext cx="298450" cy="164338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Jo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am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/h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B385EC3F-2284-786E-D7D5-F13A3DC028F0}"/>
              </a:ext>
            </a:extLst>
          </p:cNvPr>
          <p:cNvSpPr txBox="1"/>
          <p:nvPr/>
        </p:nvSpPr>
        <p:spPr>
          <a:xfrm>
            <a:off x="3048000" y="6274977"/>
            <a:ext cx="4838065" cy="762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5100" marR="12700" lvl="0" indent="-152400" algn="l" defTabSz="914400" rtl="0" eaLnBrk="1" fontAlgn="auto" latinLnBrk="0" hangingPunct="1">
              <a:lnSpc>
                <a:spcPct val="13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ul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/h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</a:t>
            </a:r>
            <a:r>
              <a:rPr kumimoji="0" sz="18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ri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 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Hy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dr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tion</a:t>
            </a:r>
            <a:r>
              <a:rPr kumimoji="0" sz="1800" b="1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18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ow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1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ive</a:t>
            </a:r>
            <a:r>
              <a:rPr kumimoji="0" sz="18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sz="18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111683F-54BE-B989-CF0C-C164DC105574}"/>
              </a:ext>
            </a:extLst>
          </p:cNvPr>
          <p:cNvSpPr/>
          <p:nvPr/>
        </p:nvSpPr>
        <p:spPr>
          <a:xfrm>
            <a:off x="2126072" y="3617703"/>
            <a:ext cx="6385559" cy="2508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id="{9C33E5A1-FD36-5D9A-9453-4570CC53054E}"/>
              </a:ext>
            </a:extLst>
          </p:cNvPr>
          <p:cNvSpPr txBox="1"/>
          <p:nvPr/>
        </p:nvSpPr>
        <p:spPr>
          <a:xfrm>
            <a:off x="2749378" y="872210"/>
            <a:ext cx="4818380" cy="316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3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1" i="0" u="none" strike="noStrike" kern="1200" cap="none" spc="-4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1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ag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1" i="0" u="none" strike="noStrike" kern="1200" cap="none" spc="-2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/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32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8DE38EA2-B458-3334-903C-8D364F131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55847"/>
              </p:ext>
            </p:extLst>
          </p:nvPr>
        </p:nvGraphicFramePr>
        <p:xfrm>
          <a:off x="2264501" y="1258298"/>
          <a:ext cx="5791196" cy="1891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8515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Com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und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20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127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950" spc="-7" baseline="-21367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104</a:t>
                      </a: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122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950" spc="-7" baseline="-21367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42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59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950" spc="-7" baseline="-21367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212</a:t>
                      </a: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311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324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473709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950" spc="-7" baseline="-21367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000" spc="0" dirty="0">
                          <a:latin typeface="Calibri"/>
                          <a:cs typeface="Calibri"/>
                        </a:rPr>
                        <a:t>AF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69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98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102</a:t>
                      </a: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594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84EA86FF-5785-5E49-78DA-C07D488DFA00}"/>
              </a:ext>
            </a:extLst>
          </p:cNvPr>
          <p:cNvSpPr txBox="1"/>
          <p:nvPr/>
        </p:nvSpPr>
        <p:spPr>
          <a:xfrm>
            <a:off x="980440" y="1343025"/>
            <a:ext cx="8239760" cy="5819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6830" lvl="0" indent="0" algn="just" defTabSz="914400" rtl="0" eaLnBrk="1" fontAlgn="auto" latinLnBrk="0" hangingPunct="1">
              <a:lnSpc>
                <a:spcPts val="2400"/>
              </a:lnSpc>
              <a:spcBef>
                <a:spcPts val="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sh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pla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ss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1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0" i="0" u="none" strike="noStrike" kern="1200" cap="none" spc="1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1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1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ou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s,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ticl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9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ft 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3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1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19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 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19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 </a:t>
            </a:r>
            <a:r>
              <a:rPr kumimoji="0" sz="2000" b="0" i="0" u="none" strike="noStrike" kern="1200" cap="none" spc="20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2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 </a:t>
            </a:r>
            <a:r>
              <a:rPr kumimoji="0" sz="2000" b="0" i="0" u="none" strike="noStrike" kern="1200" cap="none" spc="18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1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 </a:t>
            </a:r>
            <a:r>
              <a:rPr kumimoji="0" sz="2000" b="0" i="0" u="none" strike="noStrike" kern="1200" cap="none" spc="19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ica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eac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</a:t>
            </a:r>
            <a:r>
              <a:rPr kumimoji="0" sz="2000" b="0" i="0" u="none" strike="noStrike" kern="1200" cap="none" spc="2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2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2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229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-2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2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 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1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16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6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ry</a:t>
            </a:r>
            <a:r>
              <a:rPr kumimoji="0" sz="2000" b="0" i="0" u="none" strike="noStrike" kern="1200" cap="none" spc="1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s.</a:t>
            </a:r>
            <a:r>
              <a:rPr kumimoji="0" sz="2000" b="0" i="0" u="none" strike="noStrike" kern="1200" cap="none" spc="16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1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16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4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6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ab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8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5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9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%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6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5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8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7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lla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ry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ill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114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10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9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 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hu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iti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1400"/>
              </a:lnSpc>
              <a:spcBef>
                <a:spcPts val="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0413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tu</a:t>
            </a:r>
            <a:r>
              <a:rPr kumimoji="0" sz="2000" b="1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1" i="0" u="none" strike="noStrike" kern="1200" cap="none" spc="-3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1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ste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10413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rk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r: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104130" marR="1270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el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5104130" marR="0" lvl="0" indent="0" algn="just" defTabSz="914400" rtl="0" eaLnBrk="1" fontAlgn="auto" latinLnBrk="0" hangingPunct="1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C:</a:t>
            </a:r>
            <a:r>
              <a:rPr kumimoji="0" sz="1800" b="0" i="0" u="none" strike="noStrike" kern="1200" cap="none" spc="5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Capilla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ry</a:t>
            </a:r>
            <a:r>
              <a:rPr kumimoji="0" sz="1800" b="0" i="0" u="none" strike="noStrike" kern="1200" cap="none" spc="7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EFCC548A-0472-6D06-B18E-990399559271}"/>
              </a:ext>
            </a:extLst>
          </p:cNvPr>
          <p:cNvSpPr/>
          <p:nvPr/>
        </p:nvSpPr>
        <p:spPr>
          <a:xfrm>
            <a:off x="980440" y="5028248"/>
            <a:ext cx="4980432" cy="1920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1355E358-07F0-3597-5C2F-171DE27521A4}"/>
              </a:ext>
            </a:extLst>
          </p:cNvPr>
          <p:cNvSpPr txBox="1">
            <a:spLocks/>
          </p:cNvSpPr>
          <p:nvPr/>
        </p:nvSpPr>
        <p:spPr>
          <a:xfrm>
            <a:off x="914400" y="816656"/>
            <a:ext cx="6096000" cy="5746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2-6 Structure of the Cement Paste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49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B9D0D4-C617-599B-23D1-21764AE47A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-152400" y="30126"/>
            <a:ext cx="10591800" cy="6827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Concrete Technology-Ch.2                                                                     Dr. Muhammad Ismaiel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8C999F-16CD-A5CD-2D4E-5BCB86DA9594}"/>
              </a:ext>
            </a:extLst>
          </p:cNvPr>
          <p:cNvCxnSpPr>
            <a:cxnSpLocks/>
          </p:cNvCxnSpPr>
          <p:nvPr/>
        </p:nvCxnSpPr>
        <p:spPr>
          <a:xfrm>
            <a:off x="1043768" y="609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547C10A-AE6A-C18D-0D79-8C5455629D7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39000" y="7239000"/>
            <a:ext cx="2313432" cy="3886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D0722A72-925D-A60C-0418-21130F8DEC2D}"/>
              </a:ext>
            </a:extLst>
          </p:cNvPr>
          <p:cNvSpPr txBox="1"/>
          <p:nvPr/>
        </p:nvSpPr>
        <p:spPr>
          <a:xfrm>
            <a:off x="2108926" y="5536924"/>
            <a:ext cx="15557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6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/>
              <a:ea typeface="+mn-ea"/>
              <a:cs typeface="Cambria Math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8833ED00-AE3D-8470-D9EF-3E79C0F0EF0B}"/>
              </a:ext>
            </a:extLst>
          </p:cNvPr>
          <p:cNvSpPr/>
          <p:nvPr/>
        </p:nvSpPr>
        <p:spPr>
          <a:xfrm>
            <a:off x="4572364" y="2641981"/>
            <a:ext cx="3816096" cy="300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6ADB2467-654D-DB72-8EE2-4DA0F160C035}"/>
              </a:ext>
            </a:extLst>
          </p:cNvPr>
          <p:cNvSpPr txBox="1"/>
          <p:nvPr/>
        </p:nvSpPr>
        <p:spPr>
          <a:xfrm>
            <a:off x="938151" y="1175511"/>
            <a:ext cx="8053449" cy="1852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ig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e,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ws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ec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/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ati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</a:p>
          <a:p>
            <a:pPr marL="1841500" marR="0" lvl="0" indent="0" algn="l" defTabSz="914400" rtl="0" eaLnBrk="1" fontAlgn="auto" latinLnBrk="0" hangingPunct="1">
              <a:lnSpc>
                <a:spcPts val="2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9D959ED5-226C-2953-BE2B-A79720ECD21B}"/>
              </a:ext>
            </a:extLst>
          </p:cNvPr>
          <p:cNvSpPr txBox="1"/>
          <p:nvPr/>
        </p:nvSpPr>
        <p:spPr>
          <a:xfrm>
            <a:off x="4557850" y="6067716"/>
            <a:ext cx="2023110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ter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/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1600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1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io</a:t>
            </a:r>
            <a:r>
              <a:rPr kumimoji="0" sz="1600" b="1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.6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708EC69F-EF6C-39A4-332B-54AA593556F2}"/>
              </a:ext>
            </a:extLst>
          </p:cNvPr>
          <p:cNvSpPr txBox="1"/>
          <p:nvPr/>
        </p:nvSpPr>
        <p:spPr>
          <a:xfrm>
            <a:off x="6691449" y="6058572"/>
            <a:ext cx="2023110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10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ter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/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</a:t>
            </a:r>
            <a:r>
              <a:rPr kumimoji="0" sz="1600" b="1" i="0" u="none" strike="noStrike" kern="1200" cap="none" spc="-4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sz="1600" b="1" i="0" u="none" strike="noStrike" kern="1200" cap="none" spc="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1600" b="1" i="0" u="none" strike="noStrike" kern="1200" cap="none" spc="5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1600" b="1" i="0" u="none" strike="noStrike" kern="1200" cap="none" spc="-1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io</a:t>
            </a:r>
            <a:r>
              <a:rPr kumimoji="0" sz="1600" b="1" i="0" u="none" strike="noStrike" kern="1200" cap="none" spc="2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srgbClr val="282425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.5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3AB1F7FE-BDCA-DE34-1D5D-9313B3B1668E}"/>
              </a:ext>
            </a:extLst>
          </p:cNvPr>
          <p:cNvSpPr txBox="1"/>
          <p:nvPr/>
        </p:nvSpPr>
        <p:spPr>
          <a:xfrm>
            <a:off x="609600" y="3049474"/>
            <a:ext cx="3740785" cy="1852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00" marR="0" lvl="0" indent="0" algn="l" defTabSz="914400" rtl="0" eaLnBrk="1" fontAlgn="auto" latinLnBrk="0" hangingPunct="1">
              <a:lnSpc>
                <a:spcPts val="2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Befo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000" b="1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750"/>
              </a:lnSpc>
              <a:spcBef>
                <a:spcPts val="4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8415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fter</a:t>
            </a:r>
            <a:r>
              <a:rPr kumimoji="0" sz="20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0117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4000</TotalTime>
  <Words>1417</Words>
  <Application>Microsoft Office PowerPoint</Application>
  <PresentationFormat>Custom</PresentationFormat>
  <Paragraphs>183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muhammad ismaiel</cp:lastModifiedBy>
  <cp:revision>53</cp:revision>
  <dcterms:created xsi:type="dcterms:W3CDTF">2022-07-15T17:46:45Z</dcterms:created>
  <dcterms:modified xsi:type="dcterms:W3CDTF">2023-01-06T11:06:16Z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2020-10-08T00:00:00Z</vt:filetime>
  </property>
  <property fmtid="{D5CDD505-2E9C-101B-9397-08002B2CF9AE}" pid="3" name="LastSaved">
    <vt:filetime>2022-07-15T00:00:00Z</vt:filetime>
  </property>
</Properties>
</file>