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302" r:id="rId3"/>
    <p:sldId id="315" r:id="rId4"/>
    <p:sldId id="316" r:id="rId5"/>
    <p:sldId id="318" r:id="rId6"/>
    <p:sldId id="317" r:id="rId7"/>
    <p:sldId id="319"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0502" autoAdjust="0"/>
  </p:normalViewPr>
  <p:slideViewPr>
    <p:cSldViewPr>
      <p:cViewPr varScale="1">
        <p:scale>
          <a:sx n="61" d="100"/>
          <a:sy n="61" d="100"/>
        </p:scale>
        <p:origin x="1426" y="3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image" Target="../media/image5.wmf"/><Relationship Id="rId4" Type="http://schemas.openxmlformats.org/officeDocument/2006/relationships/image" Target="../media/image8.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0BBB8E-6CAC-49EF-99D4-E4949151A8E9}" type="datetimeFigureOut">
              <a:rPr lang="en-US" smtClean="0"/>
              <a:pPr/>
              <a:t>03/10/20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BE9BFF3-07F3-48FC-9BFA-CE7FE301A52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0981B333-2A6D-4339-8400-E7C28EFF9127}" type="datetimeFigureOut">
              <a:rPr lang="en-US" smtClean="0"/>
              <a:pPr/>
              <a:t>03/10/20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3A3CDD-5B6A-4CBA-973D-2B34B5B547C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981B333-2A6D-4339-8400-E7C28EFF9127}" type="datetimeFigureOut">
              <a:rPr lang="en-US" smtClean="0"/>
              <a:pPr/>
              <a:t>03/10/20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3A3CDD-5B6A-4CBA-973D-2B34B5B547C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981B333-2A6D-4339-8400-E7C28EFF9127}" type="datetimeFigureOut">
              <a:rPr lang="en-US" smtClean="0"/>
              <a:pPr/>
              <a:t>03/10/20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3A3CDD-5B6A-4CBA-973D-2B34B5B547C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981B333-2A6D-4339-8400-E7C28EFF9127}" type="datetimeFigureOut">
              <a:rPr lang="en-US" smtClean="0"/>
              <a:pPr/>
              <a:t>03/10/20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3A3CDD-5B6A-4CBA-973D-2B34B5B547C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981B333-2A6D-4339-8400-E7C28EFF9127}" type="datetimeFigureOut">
              <a:rPr lang="en-US" smtClean="0"/>
              <a:pPr/>
              <a:t>03/10/20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3A3CDD-5B6A-4CBA-973D-2B34B5B547C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981B333-2A6D-4339-8400-E7C28EFF9127}" type="datetimeFigureOut">
              <a:rPr lang="en-US" smtClean="0"/>
              <a:pPr/>
              <a:t>03/10/20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3A3CDD-5B6A-4CBA-973D-2B34B5B547C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981B333-2A6D-4339-8400-E7C28EFF9127}" type="datetimeFigureOut">
              <a:rPr lang="en-US" smtClean="0"/>
              <a:pPr/>
              <a:t>03/10/20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E3A3CDD-5B6A-4CBA-973D-2B34B5B547C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981B333-2A6D-4339-8400-E7C28EFF9127}" type="datetimeFigureOut">
              <a:rPr lang="en-US" smtClean="0"/>
              <a:pPr/>
              <a:t>03/10/20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E3A3CDD-5B6A-4CBA-973D-2B34B5B547C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81B333-2A6D-4339-8400-E7C28EFF9127}" type="datetimeFigureOut">
              <a:rPr lang="en-US" smtClean="0"/>
              <a:pPr/>
              <a:t>03/10/20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E3A3CDD-5B6A-4CBA-973D-2B34B5B547C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981B333-2A6D-4339-8400-E7C28EFF9127}" type="datetimeFigureOut">
              <a:rPr lang="en-US" smtClean="0"/>
              <a:pPr/>
              <a:t>03/10/20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3A3CDD-5B6A-4CBA-973D-2B34B5B547C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981B333-2A6D-4339-8400-E7C28EFF9127}" type="datetimeFigureOut">
              <a:rPr lang="en-US" smtClean="0"/>
              <a:pPr/>
              <a:t>03/10/20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3A3CDD-5B6A-4CBA-973D-2B34B5B547C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81B333-2A6D-4339-8400-E7C28EFF9127}" type="datetimeFigureOut">
              <a:rPr lang="en-US" smtClean="0"/>
              <a:pPr/>
              <a:t>03/10/20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3A3CDD-5B6A-4CBA-973D-2B34B5B547C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6.wmf"/><Relationship Id="rId3" Type="http://schemas.openxmlformats.org/officeDocument/2006/relationships/image" Target="../media/image9.emf"/><Relationship Id="rId7" Type="http://schemas.openxmlformats.org/officeDocument/2006/relationships/oleObject" Target="../embeddings/oleObject2.bin"/><Relationship Id="rId12" Type="http://schemas.openxmlformats.org/officeDocument/2006/relationships/image" Target="../media/image8.w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5.wmf"/><Relationship Id="rId11" Type="http://schemas.openxmlformats.org/officeDocument/2006/relationships/oleObject" Target="../embeddings/oleObject4.bin"/><Relationship Id="rId5" Type="http://schemas.openxmlformats.org/officeDocument/2006/relationships/oleObject" Target="../embeddings/oleObject1.bin"/><Relationship Id="rId10" Type="http://schemas.openxmlformats.org/officeDocument/2006/relationships/image" Target="../media/image7.wmf"/><Relationship Id="rId4" Type="http://schemas.openxmlformats.org/officeDocument/2006/relationships/image" Target="../media/image10.emf"/><Relationship Id="rId9" Type="http://schemas.openxmlformats.org/officeDocument/2006/relationships/oleObject" Target="../embeddings/oleObject3.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8402300"/>
          </a:xfrm>
          <a:prstGeom prst="rect">
            <a:avLst/>
          </a:prstGeom>
          <a:noFill/>
        </p:spPr>
        <p:txBody>
          <a:bodyPr wrap="square" lIns="91440" tIns="45720" rIns="91440" bIns="45720">
            <a:spAutoFit/>
          </a:bodyPr>
          <a:lstStyle/>
          <a:p>
            <a:r>
              <a:rPr lang="en-US" sz="2800" b="1" dirty="0"/>
              <a:t>                                    </a:t>
            </a:r>
          </a:p>
          <a:p>
            <a:r>
              <a:rPr lang="en-US" sz="2800" b="1" dirty="0"/>
              <a:t>                                    General Introduction</a:t>
            </a:r>
          </a:p>
          <a:p>
            <a:pPr algn="just"/>
            <a:r>
              <a:rPr lang="en-US" sz="2800" b="1"/>
              <a:t>   </a:t>
            </a:r>
            <a:r>
              <a:rPr lang="en-US" sz="2000"/>
              <a:t>Design </a:t>
            </a:r>
            <a:r>
              <a:rPr lang="en-US" sz="2000" dirty="0"/>
              <a:t>means presentation of the client’s demand in an engineering manner, ready to be executed by specialized company according to specifications and engineering laws.</a:t>
            </a:r>
          </a:p>
          <a:p>
            <a:r>
              <a:rPr lang="en-US" sz="2000" b="1" dirty="0"/>
              <a:t>Design must satisfy:</a:t>
            </a:r>
          </a:p>
          <a:p>
            <a:pPr marL="457200" indent="-457200">
              <a:buFont typeface="+mj-lt"/>
              <a:buAutoNum type="arabicPeriod"/>
            </a:pPr>
            <a:r>
              <a:rPr lang="en-US" sz="2000" dirty="0"/>
              <a:t>Essential requirements </a:t>
            </a:r>
          </a:p>
          <a:p>
            <a:pPr lvl="0"/>
            <a:r>
              <a:rPr lang="en-US" sz="2000" dirty="0"/>
              <a:t>         - structural safety </a:t>
            </a:r>
          </a:p>
          <a:p>
            <a:pPr lvl="0"/>
            <a:r>
              <a:rPr lang="en-US" sz="2000" dirty="0"/>
              <a:t>         - durability </a:t>
            </a:r>
          </a:p>
          <a:p>
            <a:pPr marL="457200" lvl="0" indent="-457200"/>
            <a:r>
              <a:rPr lang="en-US" sz="2000" dirty="0"/>
              <a:t>2.     Relative properties </a:t>
            </a:r>
          </a:p>
          <a:p>
            <a:pPr lvl="0"/>
            <a:r>
              <a:rPr lang="en-US" sz="2000" dirty="0"/>
              <a:t>        - early completion </a:t>
            </a:r>
          </a:p>
          <a:p>
            <a:pPr lvl="0"/>
            <a:r>
              <a:rPr lang="en-US" sz="2000" dirty="0"/>
              <a:t>        - low maintenance </a:t>
            </a:r>
          </a:p>
          <a:p>
            <a:pPr lvl="0"/>
            <a:r>
              <a:rPr lang="en-US" sz="2000" dirty="0"/>
              <a:t>        - light of the structure </a:t>
            </a:r>
          </a:p>
          <a:p>
            <a:pPr lvl="0"/>
            <a:r>
              <a:rPr lang="en-US" sz="2000" dirty="0"/>
              <a:t>        - likely change   of use </a:t>
            </a:r>
          </a:p>
          <a:p>
            <a:r>
              <a:rPr lang="en-US" sz="2000" b="1" dirty="0"/>
              <a:t>Design must combine:</a:t>
            </a:r>
            <a:endParaRPr lang="en-US" sz="2000" dirty="0"/>
          </a:p>
          <a:p>
            <a:pPr lvl="0"/>
            <a:r>
              <a:rPr lang="en-US" sz="2000" dirty="0"/>
              <a:t>        - overall economy </a:t>
            </a:r>
          </a:p>
          <a:p>
            <a:pPr lvl="0"/>
            <a:r>
              <a:rPr lang="en-US" sz="2000" dirty="0"/>
              <a:t>        - safety </a:t>
            </a:r>
          </a:p>
          <a:p>
            <a:pPr lvl="0"/>
            <a:r>
              <a:rPr lang="en-US" sz="2000" dirty="0"/>
              <a:t>        - aesthetics of the structure </a:t>
            </a:r>
          </a:p>
          <a:p>
            <a:pPr lvl="0"/>
            <a:r>
              <a:rPr lang="en-US" sz="2000" b="1" dirty="0"/>
              <a:t>Design stages:</a:t>
            </a:r>
            <a:endParaRPr lang="en-US" sz="2000" dirty="0"/>
          </a:p>
          <a:p>
            <a:pPr lvl="0"/>
            <a:r>
              <a:rPr lang="en-US" sz="2000" dirty="0"/>
              <a:t>        1. design of appropriate form or type of structure.</a:t>
            </a:r>
          </a:p>
          <a:p>
            <a:pPr lvl="0"/>
            <a:r>
              <a:rPr lang="en-US" sz="2000" dirty="0"/>
              <a:t>        2. detailed design of various parts.</a:t>
            </a:r>
          </a:p>
          <a:p>
            <a:pPr lvl="0"/>
            <a:endParaRPr lang="en-US" sz="2000" dirty="0"/>
          </a:p>
          <a:p>
            <a:endParaRPr lang="en-GB" sz="200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a:p>
            <a:endParaRPr lang="en-GB" sz="2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a:p>
            <a:endParaRPr lang="en-US" sz="2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0" y="0"/>
            <a:ext cx="9144000" cy="6858000"/>
          </a:xfrm>
        </p:spPr>
        <p:txBody>
          <a:bodyPr>
            <a:normAutofit/>
          </a:bodyPr>
          <a:lstStyle/>
          <a:p>
            <a:pPr lvl="0">
              <a:buNone/>
            </a:pPr>
            <a:r>
              <a:rPr lang="en-US" sz="2400" dirty="0"/>
              <a:t>   Design must sure that an acceptable probability is achieved that the</a:t>
            </a:r>
          </a:p>
          <a:p>
            <a:pPr lvl="0">
              <a:buNone/>
            </a:pPr>
            <a:r>
              <a:rPr lang="en-US" sz="2400" dirty="0"/>
              <a:t>structure does not fail during the specified life. </a:t>
            </a:r>
          </a:p>
          <a:p>
            <a:pPr>
              <a:buNone/>
            </a:pPr>
            <a:endParaRPr lang="en-GB" sz="2400" b="1" dirty="0"/>
          </a:p>
          <a:p>
            <a:pPr>
              <a:buNone/>
            </a:pPr>
            <a:endParaRPr lang="en-US" sz="2300" dirty="0"/>
          </a:p>
          <a:p>
            <a:pPr>
              <a:buNone/>
            </a:pPr>
            <a:r>
              <a:rPr lang="en-US" dirty="0"/>
              <a:t>   </a:t>
            </a:r>
          </a:p>
        </p:txBody>
      </p:sp>
      <p:sp>
        <p:nvSpPr>
          <p:cNvPr id="7" name="Rectangle 6"/>
          <p:cNvSpPr/>
          <p:nvPr/>
        </p:nvSpPr>
        <p:spPr>
          <a:xfrm>
            <a:off x="0" y="0"/>
            <a:ext cx="9144000" cy="7540526"/>
          </a:xfrm>
          <a:prstGeom prst="rect">
            <a:avLst/>
          </a:prstGeom>
        </p:spPr>
        <p:txBody>
          <a:bodyPr wrap="square">
            <a:spAutoFit/>
          </a:bodyPr>
          <a:lstStyle/>
          <a:p>
            <a:endParaRPr lang="en-US" sz="2400" dirty="0"/>
          </a:p>
          <a:p>
            <a:endParaRPr lang="en-US" sz="2400" dirty="0"/>
          </a:p>
          <a:p>
            <a:endParaRPr lang="en-US" sz="2400" dirty="0"/>
          </a:p>
          <a:p>
            <a:r>
              <a:rPr lang="en-US" sz="2400" dirty="0"/>
              <a:t>Acceptable condition or failure limit-state: </a:t>
            </a:r>
          </a:p>
          <a:p>
            <a:r>
              <a:rPr lang="en-US" sz="2400" dirty="0"/>
              <a:t>Very safe design                             high cost </a:t>
            </a:r>
          </a:p>
          <a:p>
            <a:r>
              <a:rPr lang="en-US" sz="2400" dirty="0"/>
              <a:t>Absolute safety                             impossible because of; </a:t>
            </a:r>
          </a:p>
          <a:p>
            <a:r>
              <a:rPr lang="en-US" sz="2400" dirty="0"/>
              <a:t>	                                              1. Variation in strength of material </a:t>
            </a:r>
          </a:p>
          <a:p>
            <a:r>
              <a:rPr lang="en-US" sz="2400" dirty="0"/>
              <a:t>			                    2. Variation in actual loading </a:t>
            </a:r>
          </a:p>
          <a:p>
            <a:r>
              <a:rPr lang="en-US" sz="2400" dirty="0"/>
              <a:t>         		                                  3. Deterioration in strength of material</a:t>
            </a:r>
          </a:p>
          <a:p>
            <a:endParaRPr lang="en-US" sz="2000" b="1" dirty="0"/>
          </a:p>
          <a:p>
            <a:r>
              <a:rPr lang="en-US" sz="2400" b="1" dirty="0"/>
              <a:t>Cost of any structure is made of: </a:t>
            </a:r>
            <a:endParaRPr lang="en-US" sz="2400" dirty="0"/>
          </a:p>
          <a:p>
            <a:pPr lvl="0"/>
            <a:r>
              <a:rPr lang="en-US" sz="2400" dirty="0"/>
              <a:t>    1. design </a:t>
            </a:r>
          </a:p>
          <a:p>
            <a:pPr lvl="0"/>
            <a:r>
              <a:rPr lang="en-US" sz="2400" dirty="0"/>
              <a:t>    2. construction </a:t>
            </a:r>
          </a:p>
          <a:p>
            <a:pPr lvl="0"/>
            <a:r>
              <a:rPr lang="en-US" sz="2400" dirty="0"/>
              <a:t>    3. running expenses ( heating , lighting , …)</a:t>
            </a:r>
          </a:p>
          <a:p>
            <a:pPr lvl="0"/>
            <a:r>
              <a:rPr lang="en-US" sz="2400" dirty="0"/>
              <a:t>    4. insurance premium against acceptable risks ( fire, flood, …)</a:t>
            </a:r>
          </a:p>
          <a:p>
            <a:pPr lvl="0"/>
            <a:r>
              <a:rPr lang="en-US" sz="2400" dirty="0"/>
              <a:t>    5. insurance premium against losses due to structural failure </a:t>
            </a:r>
          </a:p>
          <a:p>
            <a:pPr lvl="0"/>
            <a:r>
              <a:rPr lang="en-US" sz="2400" dirty="0"/>
              <a:t>    6. demolition </a:t>
            </a:r>
          </a:p>
          <a:p>
            <a:pPr lvl="0"/>
            <a:endParaRPr lang="en-US" sz="2000" dirty="0"/>
          </a:p>
          <a:p>
            <a:pPr algn="just"/>
            <a:r>
              <a:rPr lang="en-US" sz="2000" dirty="0"/>
              <a:t>     </a:t>
            </a:r>
          </a:p>
          <a:p>
            <a:endParaRPr lang="en-US" sz="2000" dirty="0"/>
          </a:p>
          <a:p>
            <a:r>
              <a:rPr lang="en-US" sz="2000" dirty="0"/>
              <a:t> </a:t>
            </a:r>
          </a:p>
        </p:txBody>
      </p:sp>
      <p:cxnSp>
        <p:nvCxnSpPr>
          <p:cNvPr id="6" name="Straight Arrow Connector 5"/>
          <p:cNvCxnSpPr/>
          <p:nvPr/>
        </p:nvCxnSpPr>
        <p:spPr>
          <a:xfrm>
            <a:off x="2362200" y="2133600"/>
            <a:ext cx="13716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2286000" y="1752600"/>
            <a:ext cx="13716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381000" y="0"/>
            <a:ext cx="9525000" cy="6858000"/>
          </a:xfrm>
        </p:spPr>
        <p:txBody>
          <a:bodyPr>
            <a:normAutofit/>
          </a:bodyPr>
          <a:lstStyle/>
          <a:p>
            <a:pPr algn="just">
              <a:buNone/>
            </a:pPr>
            <a:r>
              <a:rPr lang="en-US" sz="2000" dirty="0"/>
              <a:t>          The design of a structure may be regarded as the process of selecting the proper materials and proportioning the different elements of the structure according to state-of-the-art engineering science and technology. In order to fulfill its purpose, the structure must meet the conditions of safety, serviceability, economy, and functionality. This can be achieved using design approach-based strain limits in concrete and steel reinforcement.</a:t>
            </a:r>
          </a:p>
          <a:p>
            <a:pPr algn="just">
              <a:buNone/>
            </a:pPr>
            <a:endParaRPr lang="en-US" sz="2300" dirty="0"/>
          </a:p>
          <a:p>
            <a:pPr>
              <a:buNone/>
            </a:pPr>
            <a:r>
              <a:rPr lang="en-US" dirty="0"/>
              <a:t>   </a:t>
            </a:r>
          </a:p>
        </p:txBody>
      </p:sp>
      <p:sp>
        <p:nvSpPr>
          <p:cNvPr id="7" name="Rectangle 6"/>
          <p:cNvSpPr/>
          <p:nvPr/>
        </p:nvSpPr>
        <p:spPr>
          <a:xfrm>
            <a:off x="0" y="0"/>
            <a:ext cx="9144000" cy="6863417"/>
          </a:xfrm>
          <a:prstGeom prst="rect">
            <a:avLst/>
          </a:prstGeom>
        </p:spPr>
        <p:txBody>
          <a:bodyPr wrap="square">
            <a:spAutoFit/>
          </a:bodyPr>
          <a:lstStyle/>
          <a:p>
            <a:pPr algn="just"/>
            <a:r>
              <a:rPr lang="en-US" sz="2000" dirty="0"/>
              <a:t> </a:t>
            </a:r>
          </a:p>
          <a:p>
            <a:pPr algn="just"/>
            <a:endParaRPr lang="en-US" sz="2000" dirty="0"/>
          </a:p>
          <a:p>
            <a:pPr algn="just"/>
            <a:endParaRPr lang="en-US" sz="2000" dirty="0"/>
          </a:p>
          <a:p>
            <a:pPr algn="just"/>
            <a:endParaRPr lang="en-US" sz="2000" dirty="0"/>
          </a:p>
          <a:p>
            <a:pPr algn="just"/>
            <a:endParaRPr lang="en-US" sz="2000" dirty="0"/>
          </a:p>
          <a:p>
            <a:pPr algn="just"/>
            <a:endParaRPr lang="en-US" sz="2000" dirty="0"/>
          </a:p>
          <a:p>
            <a:pPr algn="just"/>
            <a:endParaRPr lang="en-US" sz="2000" dirty="0"/>
          </a:p>
          <a:p>
            <a:pPr algn="just"/>
            <a:endParaRPr lang="en-US" sz="2000" dirty="0"/>
          </a:p>
          <a:p>
            <a:pPr algn="just"/>
            <a:r>
              <a:rPr lang="en-US" sz="2000" dirty="0"/>
              <a:t>    Limit state design is a further step in the strength design method. It indicates the state of the member in which it ceases to meet the service requirements such as losing its ability to withstand external loads or suffering excessive deformation, cracking, or local damage. According to the limit state design, reinforced concrete members have to be analyzed with regard to three limiting states:</a:t>
            </a:r>
          </a:p>
          <a:p>
            <a:r>
              <a:rPr lang="en-US" sz="2000" dirty="0"/>
              <a:t>   1. Load-carrying capacity (safety, stability, and durability)</a:t>
            </a:r>
          </a:p>
          <a:p>
            <a:r>
              <a:rPr lang="en-US" sz="2000" dirty="0"/>
              <a:t>   2. Deformation (deflections, vibrations, and impact)</a:t>
            </a:r>
          </a:p>
          <a:p>
            <a:r>
              <a:rPr lang="en-US" sz="2000" dirty="0"/>
              <a:t>   3. Formation of cracks.</a:t>
            </a:r>
          </a:p>
          <a:p>
            <a:endParaRPr lang="en-US" sz="2000" dirty="0"/>
          </a:p>
          <a:p>
            <a:r>
              <a:rPr lang="en-US" sz="2000" dirty="0"/>
              <a:t>   The aim of this analysis is to ensure that no limiting state will appear in the structural member during its service life.</a:t>
            </a:r>
          </a:p>
          <a:p>
            <a:endParaRPr lang="en-US" sz="2000" dirty="0"/>
          </a:p>
          <a:p>
            <a:endParaRPr lang="en-US" sz="2000" dirty="0"/>
          </a:p>
          <a:p>
            <a:r>
              <a:rPr lang="en-US" sz="2000" dirty="0"/>
              <a:t>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0" y="0"/>
            <a:ext cx="9144000" cy="6858000"/>
          </a:xfrm>
        </p:spPr>
        <p:txBody>
          <a:bodyPr>
            <a:normAutofit/>
          </a:bodyPr>
          <a:lstStyle/>
          <a:p>
            <a:pPr>
              <a:buNone/>
            </a:pPr>
            <a:r>
              <a:rPr lang="en-GB" sz="2400" b="1" dirty="0"/>
              <a:t>   </a:t>
            </a:r>
          </a:p>
          <a:p>
            <a:pPr>
              <a:buNone/>
            </a:pPr>
            <a:endParaRPr lang="en-US" sz="2300" dirty="0"/>
          </a:p>
          <a:p>
            <a:pPr>
              <a:buNone/>
            </a:pPr>
            <a:endParaRPr lang="en-US" dirty="0"/>
          </a:p>
          <a:p>
            <a:pPr>
              <a:buNone/>
            </a:pPr>
            <a:endParaRPr lang="en-US" dirty="0"/>
          </a:p>
          <a:p>
            <a:pPr>
              <a:buNone/>
            </a:pPr>
            <a:endParaRPr lang="en-US" dirty="0"/>
          </a:p>
          <a:p>
            <a:pPr>
              <a:buNone/>
            </a:pPr>
            <a:endParaRPr lang="en-US" dirty="0"/>
          </a:p>
          <a:p>
            <a:pPr>
              <a:buNone/>
            </a:pPr>
            <a:endParaRPr lang="en-US" dirty="0"/>
          </a:p>
          <a:p>
            <a:pPr>
              <a:buNone/>
            </a:pPr>
            <a:endParaRPr lang="en-US" dirty="0"/>
          </a:p>
          <a:p>
            <a:pPr>
              <a:buNone/>
            </a:pPr>
            <a:endParaRPr lang="en-US" dirty="0"/>
          </a:p>
          <a:p>
            <a:pPr>
              <a:buNone/>
            </a:pPr>
            <a:r>
              <a:rPr lang="en-US" dirty="0"/>
              <a:t>                                           </a:t>
            </a:r>
          </a:p>
        </p:txBody>
      </p:sp>
      <p:sp>
        <p:nvSpPr>
          <p:cNvPr id="7" name="Rectangle 6"/>
          <p:cNvSpPr/>
          <p:nvPr/>
        </p:nvSpPr>
        <p:spPr>
          <a:xfrm>
            <a:off x="0" y="0"/>
            <a:ext cx="9144000" cy="8402300"/>
          </a:xfrm>
          <a:prstGeom prst="rect">
            <a:avLst/>
          </a:prstGeom>
        </p:spPr>
        <p:txBody>
          <a:bodyPr wrap="square">
            <a:spAutoFit/>
          </a:bodyPr>
          <a:lstStyle/>
          <a:p>
            <a:pPr algn="just"/>
            <a:r>
              <a:rPr lang="en-US" sz="2000" dirty="0"/>
              <a:t> </a:t>
            </a:r>
          </a:p>
          <a:p>
            <a:pPr algn="just"/>
            <a:endParaRPr lang="en-US" sz="2000" dirty="0"/>
          </a:p>
          <a:p>
            <a:pPr algn="just"/>
            <a:endParaRPr lang="en-US" sz="2000" dirty="0"/>
          </a:p>
          <a:p>
            <a:pPr algn="just"/>
            <a:endParaRPr lang="en-US" sz="2000" dirty="0"/>
          </a:p>
          <a:p>
            <a:pPr algn="just"/>
            <a:endParaRPr lang="en-US" sz="2000" dirty="0"/>
          </a:p>
          <a:p>
            <a:pPr algn="just"/>
            <a:endParaRPr lang="en-US" sz="2000" dirty="0"/>
          </a:p>
          <a:p>
            <a:pPr algn="just"/>
            <a:endParaRPr lang="en-US" sz="2000" dirty="0"/>
          </a:p>
          <a:p>
            <a:pPr algn="just"/>
            <a:endParaRPr lang="en-US" sz="2000" dirty="0"/>
          </a:p>
          <a:p>
            <a:pPr algn="just"/>
            <a:endParaRPr lang="en-US" sz="2000" dirty="0"/>
          </a:p>
          <a:p>
            <a:pPr algn="just"/>
            <a:endParaRPr lang="en-US" sz="2000" dirty="0"/>
          </a:p>
          <a:p>
            <a:pPr algn="just"/>
            <a:endParaRPr lang="en-US" sz="2000" dirty="0"/>
          </a:p>
          <a:p>
            <a:pPr algn="just"/>
            <a:endParaRPr lang="en-US" sz="2000" dirty="0"/>
          </a:p>
          <a:p>
            <a:pPr algn="just"/>
            <a:endParaRPr lang="en-US" sz="2000" dirty="0"/>
          </a:p>
          <a:p>
            <a:pPr algn="just"/>
            <a:r>
              <a:rPr lang="en-US" sz="2000" i="1" dirty="0"/>
              <a:t>                                               </a:t>
            </a:r>
          </a:p>
          <a:p>
            <a:pPr algn="just"/>
            <a:endParaRPr lang="en-US" sz="2000" i="1" dirty="0"/>
          </a:p>
          <a:p>
            <a:pPr algn="just"/>
            <a:endParaRPr lang="en-US" sz="2000" i="1" dirty="0"/>
          </a:p>
          <a:p>
            <a:pPr algn="just"/>
            <a:endParaRPr lang="en-US" sz="2000" i="1" dirty="0"/>
          </a:p>
          <a:p>
            <a:pPr algn="just"/>
            <a:endParaRPr lang="en-US" sz="2000" i="1" dirty="0"/>
          </a:p>
          <a:p>
            <a:pPr algn="just"/>
            <a:endParaRPr lang="en-US" sz="2000" i="1" dirty="0"/>
          </a:p>
          <a:p>
            <a:pPr algn="just"/>
            <a:endParaRPr lang="en-US" sz="2000" i="1" dirty="0"/>
          </a:p>
          <a:p>
            <a:pPr algn="just"/>
            <a:endParaRPr lang="en-US" sz="2000" i="1" dirty="0"/>
          </a:p>
          <a:p>
            <a:pPr algn="just"/>
            <a:r>
              <a:rPr lang="en-US" sz="2000" i="1" dirty="0"/>
              <a:t>                                                     </a:t>
            </a:r>
            <a:r>
              <a:rPr lang="en-US" sz="1600" b="1" i="1" dirty="0"/>
              <a:t>Reinforced concrete building elements</a:t>
            </a:r>
            <a:endParaRPr lang="en-US" sz="1600" b="1" dirty="0"/>
          </a:p>
          <a:p>
            <a:pPr algn="just"/>
            <a:endParaRPr lang="en-US" sz="2000" dirty="0"/>
          </a:p>
          <a:p>
            <a:pPr algn="just"/>
            <a:r>
              <a:rPr lang="en-US" sz="2000" dirty="0"/>
              <a:t> </a:t>
            </a:r>
          </a:p>
          <a:p>
            <a:endParaRPr lang="en-US" sz="2000" dirty="0"/>
          </a:p>
          <a:p>
            <a:r>
              <a:rPr lang="en-US" sz="2000" dirty="0"/>
              <a:t> </a:t>
            </a:r>
          </a:p>
        </p:txBody>
      </p:sp>
      <p:pic>
        <p:nvPicPr>
          <p:cNvPr id="163844" name="Picture 68"/>
          <p:cNvPicPr>
            <a:picLocks noChangeAspect="1" noChangeArrowheads="1"/>
          </p:cNvPicPr>
          <p:nvPr/>
        </p:nvPicPr>
        <p:blipFill>
          <a:blip r:embed="rId2"/>
          <a:srcRect/>
          <a:stretch>
            <a:fillRect/>
          </a:stretch>
        </p:blipFill>
        <p:spPr bwMode="auto">
          <a:xfrm>
            <a:off x="0" y="-1"/>
            <a:ext cx="9144000" cy="6407727"/>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0" y="0"/>
            <a:ext cx="9144000" cy="6858000"/>
          </a:xfrm>
        </p:spPr>
        <p:txBody>
          <a:bodyPr>
            <a:normAutofit/>
          </a:bodyPr>
          <a:lstStyle/>
          <a:p>
            <a:pPr>
              <a:buNone/>
            </a:pPr>
            <a:r>
              <a:rPr lang="en-GB" sz="2400" b="1" dirty="0"/>
              <a:t>   </a:t>
            </a:r>
          </a:p>
          <a:p>
            <a:pPr>
              <a:buNone/>
            </a:pPr>
            <a:endParaRPr lang="en-US" sz="2300" dirty="0"/>
          </a:p>
          <a:p>
            <a:pPr>
              <a:buNone/>
            </a:pPr>
            <a:endParaRPr lang="en-US" dirty="0"/>
          </a:p>
          <a:p>
            <a:pPr>
              <a:buNone/>
            </a:pPr>
            <a:endParaRPr lang="en-US" dirty="0"/>
          </a:p>
          <a:p>
            <a:pPr>
              <a:buNone/>
            </a:pPr>
            <a:endParaRPr lang="en-US" dirty="0"/>
          </a:p>
          <a:p>
            <a:pPr>
              <a:buNone/>
            </a:pPr>
            <a:endParaRPr lang="en-US" dirty="0"/>
          </a:p>
          <a:p>
            <a:pPr>
              <a:buNone/>
            </a:pPr>
            <a:endParaRPr lang="en-US" dirty="0"/>
          </a:p>
          <a:p>
            <a:pPr>
              <a:buNone/>
            </a:pPr>
            <a:endParaRPr lang="en-US" dirty="0"/>
          </a:p>
          <a:p>
            <a:pPr>
              <a:buNone/>
            </a:pPr>
            <a:endParaRPr lang="en-US" dirty="0"/>
          </a:p>
          <a:p>
            <a:pPr>
              <a:buNone/>
            </a:pPr>
            <a:r>
              <a:rPr lang="en-US" dirty="0"/>
              <a:t>                                           </a:t>
            </a:r>
          </a:p>
        </p:txBody>
      </p:sp>
      <p:sp>
        <p:nvSpPr>
          <p:cNvPr id="7" name="Rectangle 6"/>
          <p:cNvSpPr/>
          <p:nvPr/>
        </p:nvSpPr>
        <p:spPr>
          <a:xfrm>
            <a:off x="0" y="0"/>
            <a:ext cx="9144000" cy="5324535"/>
          </a:xfrm>
          <a:prstGeom prst="rect">
            <a:avLst/>
          </a:prstGeom>
        </p:spPr>
        <p:txBody>
          <a:bodyPr wrap="square">
            <a:spAutoFit/>
          </a:bodyPr>
          <a:lstStyle/>
          <a:p>
            <a:pPr algn="just"/>
            <a:r>
              <a:rPr lang="en-US" sz="2000" dirty="0"/>
              <a:t> </a:t>
            </a:r>
          </a:p>
          <a:p>
            <a:pPr algn="just"/>
            <a:endParaRPr lang="en-US" sz="2000" dirty="0"/>
          </a:p>
          <a:p>
            <a:pPr algn="just"/>
            <a:endParaRPr lang="en-US" sz="2000" dirty="0"/>
          </a:p>
          <a:p>
            <a:pPr algn="just"/>
            <a:endParaRPr lang="en-US" sz="2000" dirty="0"/>
          </a:p>
          <a:p>
            <a:pPr algn="just"/>
            <a:endParaRPr lang="en-US" sz="2000" dirty="0"/>
          </a:p>
          <a:p>
            <a:pPr algn="just"/>
            <a:endParaRPr lang="en-US" sz="2000" dirty="0"/>
          </a:p>
          <a:p>
            <a:pPr algn="just"/>
            <a:endParaRPr lang="en-US" sz="2000" dirty="0"/>
          </a:p>
          <a:p>
            <a:pPr algn="just"/>
            <a:endParaRPr lang="en-US" sz="2000" dirty="0"/>
          </a:p>
          <a:p>
            <a:pPr algn="just"/>
            <a:endParaRPr lang="en-US" sz="2000" dirty="0"/>
          </a:p>
          <a:p>
            <a:pPr algn="just"/>
            <a:endParaRPr lang="en-US" sz="2000" dirty="0"/>
          </a:p>
          <a:p>
            <a:pPr algn="just"/>
            <a:endParaRPr lang="en-US" sz="2000" dirty="0"/>
          </a:p>
          <a:p>
            <a:pPr algn="just"/>
            <a:endParaRPr lang="en-US" sz="2000" i="1" dirty="0"/>
          </a:p>
          <a:p>
            <a:pPr algn="just"/>
            <a:r>
              <a:rPr lang="en-US" sz="2000" i="1" dirty="0"/>
              <a:t>                                                  </a:t>
            </a:r>
            <a:r>
              <a:rPr lang="en-US" sz="1600" b="1" i="1" dirty="0"/>
              <a:t>Reinforced concrete building elements</a:t>
            </a:r>
            <a:endParaRPr lang="en-US" sz="1600" b="1" dirty="0"/>
          </a:p>
          <a:p>
            <a:pPr algn="just"/>
            <a:endParaRPr lang="en-US" sz="2000" dirty="0"/>
          </a:p>
          <a:p>
            <a:pPr algn="just"/>
            <a:r>
              <a:rPr lang="en-US" sz="2000" dirty="0"/>
              <a:t> </a:t>
            </a:r>
          </a:p>
          <a:p>
            <a:endParaRPr lang="en-US" sz="2000" dirty="0"/>
          </a:p>
          <a:p>
            <a:r>
              <a:rPr lang="en-US" sz="2000" dirty="0"/>
              <a:t> </a:t>
            </a:r>
          </a:p>
        </p:txBody>
      </p:sp>
      <p:pic>
        <p:nvPicPr>
          <p:cNvPr id="5" name="Picture 69"/>
          <p:cNvPicPr>
            <a:picLocks noChangeAspect="1" noChangeArrowheads="1"/>
          </p:cNvPicPr>
          <p:nvPr/>
        </p:nvPicPr>
        <p:blipFill>
          <a:blip r:embed="rId2"/>
          <a:srcRect/>
          <a:stretch>
            <a:fillRect/>
          </a:stretch>
        </p:blipFill>
        <p:spPr bwMode="auto">
          <a:xfrm>
            <a:off x="685800" y="0"/>
            <a:ext cx="7467600" cy="3657600"/>
          </a:xfrm>
          <a:prstGeom prst="rect">
            <a:avLst/>
          </a:prstGeom>
          <a:noFill/>
          <a:ln w="9525">
            <a:noFill/>
            <a:miter lim="800000"/>
            <a:headEnd/>
            <a:tailEnd/>
          </a:ln>
        </p:spPr>
      </p:pic>
      <p:pic>
        <p:nvPicPr>
          <p:cNvPr id="6" name="Picture 56"/>
          <p:cNvPicPr>
            <a:picLocks noChangeAspect="1" noChangeArrowheads="1"/>
          </p:cNvPicPr>
          <p:nvPr/>
        </p:nvPicPr>
        <p:blipFill>
          <a:blip r:embed="rId3"/>
          <a:srcRect/>
          <a:stretch>
            <a:fillRect/>
          </a:stretch>
        </p:blipFill>
        <p:spPr bwMode="auto">
          <a:xfrm>
            <a:off x="457200" y="4038601"/>
            <a:ext cx="8077200" cy="2819399"/>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0" y="0"/>
            <a:ext cx="9144000" cy="6858000"/>
          </a:xfrm>
        </p:spPr>
        <p:txBody>
          <a:bodyPr>
            <a:normAutofit/>
          </a:bodyPr>
          <a:lstStyle/>
          <a:p>
            <a:pPr>
              <a:buNone/>
            </a:pPr>
            <a:r>
              <a:rPr lang="en-GB" sz="2400" b="1" dirty="0"/>
              <a:t>   </a:t>
            </a:r>
          </a:p>
          <a:p>
            <a:pPr>
              <a:buNone/>
            </a:pPr>
            <a:endParaRPr lang="en-US" sz="2300" dirty="0"/>
          </a:p>
          <a:p>
            <a:pPr>
              <a:buNone/>
            </a:pPr>
            <a:endParaRPr lang="en-US" dirty="0"/>
          </a:p>
          <a:p>
            <a:pPr>
              <a:buNone/>
            </a:pPr>
            <a:endParaRPr lang="en-US" dirty="0"/>
          </a:p>
          <a:p>
            <a:pPr>
              <a:buNone/>
            </a:pPr>
            <a:endParaRPr lang="en-US" dirty="0"/>
          </a:p>
          <a:p>
            <a:pPr>
              <a:buNone/>
            </a:pPr>
            <a:endParaRPr lang="en-US" dirty="0"/>
          </a:p>
          <a:p>
            <a:pPr>
              <a:buNone/>
            </a:pPr>
            <a:endParaRPr lang="en-US" dirty="0"/>
          </a:p>
          <a:p>
            <a:pPr>
              <a:buNone/>
            </a:pPr>
            <a:endParaRPr lang="en-US" dirty="0"/>
          </a:p>
          <a:p>
            <a:pPr>
              <a:buNone/>
            </a:pPr>
            <a:endParaRPr lang="en-US" dirty="0"/>
          </a:p>
          <a:p>
            <a:pPr>
              <a:buNone/>
            </a:pPr>
            <a:r>
              <a:rPr lang="en-US" dirty="0"/>
              <a:t>                                           </a:t>
            </a:r>
          </a:p>
        </p:txBody>
      </p:sp>
      <p:sp>
        <p:nvSpPr>
          <p:cNvPr id="7" name="Rectangle 6"/>
          <p:cNvSpPr/>
          <p:nvPr/>
        </p:nvSpPr>
        <p:spPr>
          <a:xfrm>
            <a:off x="0" y="0"/>
            <a:ext cx="9144000" cy="7786747"/>
          </a:xfrm>
          <a:prstGeom prst="rect">
            <a:avLst/>
          </a:prstGeom>
        </p:spPr>
        <p:txBody>
          <a:bodyPr wrap="square">
            <a:spAutoFit/>
          </a:bodyPr>
          <a:lstStyle/>
          <a:p>
            <a:pPr algn="just"/>
            <a:r>
              <a:rPr lang="en-US" sz="2000" dirty="0"/>
              <a:t> </a:t>
            </a:r>
          </a:p>
          <a:p>
            <a:pPr algn="just"/>
            <a:endParaRPr lang="en-US" sz="2000" dirty="0"/>
          </a:p>
          <a:p>
            <a:pPr algn="just"/>
            <a:endParaRPr lang="en-US" sz="2000" dirty="0"/>
          </a:p>
          <a:p>
            <a:pPr algn="just"/>
            <a:endParaRPr lang="en-US" sz="2000" dirty="0"/>
          </a:p>
          <a:p>
            <a:pPr algn="just"/>
            <a:endParaRPr lang="en-US" sz="2000" dirty="0"/>
          </a:p>
          <a:p>
            <a:pPr algn="just"/>
            <a:endParaRPr lang="en-US" sz="2000" dirty="0"/>
          </a:p>
          <a:p>
            <a:pPr algn="just"/>
            <a:endParaRPr lang="en-US" sz="2000" dirty="0"/>
          </a:p>
          <a:p>
            <a:pPr algn="just"/>
            <a:endParaRPr lang="en-US" sz="2000" dirty="0"/>
          </a:p>
          <a:p>
            <a:pPr algn="just"/>
            <a:endParaRPr lang="en-US" sz="2000" dirty="0"/>
          </a:p>
          <a:p>
            <a:pPr algn="just"/>
            <a:endParaRPr lang="en-US" sz="2000" dirty="0"/>
          </a:p>
          <a:p>
            <a:pPr algn="just"/>
            <a:endParaRPr lang="en-US" sz="2000" dirty="0"/>
          </a:p>
          <a:p>
            <a:pPr algn="just"/>
            <a:endParaRPr lang="en-US" sz="2000" dirty="0"/>
          </a:p>
          <a:p>
            <a:pPr algn="just"/>
            <a:endParaRPr lang="en-US" sz="2000" dirty="0"/>
          </a:p>
          <a:p>
            <a:pPr algn="just"/>
            <a:r>
              <a:rPr lang="en-US" sz="2000" i="1" dirty="0"/>
              <a:t>                                               </a:t>
            </a:r>
          </a:p>
          <a:p>
            <a:pPr algn="just"/>
            <a:endParaRPr lang="en-US" sz="2000" i="1" dirty="0"/>
          </a:p>
          <a:p>
            <a:pPr algn="just"/>
            <a:endParaRPr lang="en-US" sz="2000" i="1" dirty="0"/>
          </a:p>
          <a:p>
            <a:pPr algn="just"/>
            <a:endParaRPr lang="en-US" sz="2000" i="1" dirty="0"/>
          </a:p>
          <a:p>
            <a:pPr algn="just"/>
            <a:endParaRPr lang="en-US" sz="2000" i="1" dirty="0"/>
          </a:p>
          <a:p>
            <a:pPr algn="just"/>
            <a:endParaRPr lang="en-US" sz="2000" i="1" dirty="0"/>
          </a:p>
          <a:p>
            <a:pPr algn="just"/>
            <a:endParaRPr lang="en-US" sz="2000" i="1" dirty="0"/>
          </a:p>
          <a:p>
            <a:pPr algn="just"/>
            <a:endParaRPr lang="en-US" sz="2000" i="1" dirty="0"/>
          </a:p>
          <a:p>
            <a:pPr algn="just"/>
            <a:r>
              <a:rPr lang="en-US" sz="2000" i="1" dirty="0"/>
              <a:t>  </a:t>
            </a:r>
            <a:endParaRPr lang="en-US" sz="2000" dirty="0"/>
          </a:p>
          <a:p>
            <a:pPr algn="just"/>
            <a:r>
              <a:rPr lang="en-US" sz="2000" dirty="0"/>
              <a:t> </a:t>
            </a:r>
          </a:p>
          <a:p>
            <a:endParaRPr lang="en-US" sz="2000" dirty="0"/>
          </a:p>
          <a:p>
            <a:r>
              <a:rPr lang="en-US" sz="2000" dirty="0"/>
              <a:t> </a:t>
            </a:r>
          </a:p>
        </p:txBody>
      </p:sp>
      <p:pic>
        <p:nvPicPr>
          <p:cNvPr id="164867" name="Picture 639"/>
          <p:cNvPicPr>
            <a:picLocks noChangeAspect="1" noChangeArrowheads="1"/>
          </p:cNvPicPr>
          <p:nvPr/>
        </p:nvPicPr>
        <p:blipFill>
          <a:blip r:embed="rId2"/>
          <a:srcRect/>
          <a:stretch>
            <a:fillRect/>
          </a:stretch>
        </p:blipFill>
        <p:spPr bwMode="auto">
          <a:xfrm>
            <a:off x="0" y="0"/>
            <a:ext cx="8915400" cy="6144835"/>
          </a:xfrm>
          <a:prstGeom prst="rect">
            <a:avLst/>
          </a:prstGeom>
          <a:noFill/>
          <a:ln w="9525">
            <a:noFill/>
            <a:miter lim="800000"/>
            <a:headEnd/>
            <a:tailEnd/>
          </a:ln>
        </p:spPr>
      </p:pic>
      <p:sp>
        <p:nvSpPr>
          <p:cNvPr id="164868" name="Rectangle 4"/>
          <p:cNvSpPr>
            <a:spLocks noChangeArrowheads="1"/>
          </p:cNvSpPr>
          <p:nvPr/>
        </p:nvSpPr>
        <p:spPr bwMode="auto">
          <a:xfrm>
            <a:off x="2895600" y="6400800"/>
            <a:ext cx="2823209" cy="338554"/>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n-US" sz="1600" b="1" i="1" u="none" strike="noStrike" cap="none" normalizeH="0" baseline="0" dirty="0">
                <a:ln>
                  <a:noFill/>
                </a:ln>
                <a:solidFill>
                  <a:schemeClr val="tx1"/>
                </a:solidFill>
                <a:effectLst/>
                <a:latin typeface="Arial" pitchFamily="34" charset="0"/>
                <a:ea typeface="Times New Roman" pitchFamily="18" charset="0"/>
                <a:cs typeface="Arial" pitchFamily="34" charset="0"/>
              </a:rPr>
              <a:t>      Reinforcement position</a:t>
            </a:r>
            <a:endParaRPr kumimoji="0" lang="en-US" sz="1600" b="1"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0" y="0"/>
            <a:ext cx="9144000" cy="6858000"/>
          </a:xfrm>
        </p:spPr>
        <p:txBody>
          <a:bodyPr>
            <a:normAutofit/>
          </a:bodyPr>
          <a:lstStyle/>
          <a:p>
            <a:pPr>
              <a:buNone/>
            </a:pPr>
            <a:r>
              <a:rPr lang="en-GB" sz="2400" b="1" dirty="0"/>
              <a:t>   </a:t>
            </a:r>
          </a:p>
          <a:p>
            <a:pPr>
              <a:buNone/>
            </a:pPr>
            <a:endParaRPr lang="en-US" sz="2300" dirty="0"/>
          </a:p>
          <a:p>
            <a:pPr>
              <a:buNone/>
            </a:pPr>
            <a:endParaRPr lang="en-US" dirty="0"/>
          </a:p>
          <a:p>
            <a:pPr>
              <a:buNone/>
            </a:pPr>
            <a:endParaRPr lang="en-US" dirty="0"/>
          </a:p>
          <a:p>
            <a:pPr>
              <a:buNone/>
            </a:pPr>
            <a:endParaRPr lang="en-US" dirty="0"/>
          </a:p>
          <a:p>
            <a:pPr>
              <a:buNone/>
            </a:pPr>
            <a:endParaRPr lang="en-US" dirty="0"/>
          </a:p>
          <a:p>
            <a:pPr>
              <a:buNone/>
            </a:pPr>
            <a:endParaRPr lang="en-US" dirty="0"/>
          </a:p>
          <a:p>
            <a:pPr>
              <a:buNone/>
            </a:pPr>
            <a:endParaRPr lang="en-US" dirty="0"/>
          </a:p>
          <a:p>
            <a:pPr>
              <a:buNone/>
            </a:pPr>
            <a:endParaRPr lang="en-US" dirty="0"/>
          </a:p>
          <a:p>
            <a:pPr>
              <a:buNone/>
            </a:pPr>
            <a:r>
              <a:rPr lang="en-US" dirty="0"/>
              <a:t>                                           </a:t>
            </a:r>
          </a:p>
        </p:txBody>
      </p:sp>
      <p:sp>
        <p:nvSpPr>
          <p:cNvPr id="7" name="Rectangle 6"/>
          <p:cNvSpPr/>
          <p:nvPr/>
        </p:nvSpPr>
        <p:spPr>
          <a:xfrm>
            <a:off x="0" y="0"/>
            <a:ext cx="9144000" cy="7786747"/>
          </a:xfrm>
          <a:prstGeom prst="rect">
            <a:avLst/>
          </a:prstGeom>
        </p:spPr>
        <p:txBody>
          <a:bodyPr wrap="square">
            <a:spAutoFit/>
          </a:bodyPr>
          <a:lstStyle/>
          <a:p>
            <a:pPr algn="just"/>
            <a:r>
              <a:rPr lang="en-US" sz="2000" dirty="0"/>
              <a:t> </a:t>
            </a:r>
          </a:p>
          <a:p>
            <a:pPr algn="just"/>
            <a:endParaRPr lang="en-US" sz="2000" dirty="0"/>
          </a:p>
          <a:p>
            <a:pPr algn="just"/>
            <a:endParaRPr lang="en-US" sz="2000" dirty="0"/>
          </a:p>
          <a:p>
            <a:pPr algn="just"/>
            <a:endParaRPr lang="en-US" sz="2000" dirty="0"/>
          </a:p>
          <a:p>
            <a:pPr algn="just"/>
            <a:endParaRPr lang="en-US" sz="2000" dirty="0"/>
          </a:p>
          <a:p>
            <a:pPr algn="just"/>
            <a:endParaRPr lang="en-US" sz="2000" dirty="0"/>
          </a:p>
          <a:p>
            <a:pPr algn="just"/>
            <a:endParaRPr lang="en-US" sz="2000" dirty="0"/>
          </a:p>
          <a:p>
            <a:pPr algn="just"/>
            <a:endParaRPr lang="en-US" sz="2000" dirty="0"/>
          </a:p>
          <a:p>
            <a:pPr algn="just"/>
            <a:endParaRPr lang="en-US" sz="2000" dirty="0"/>
          </a:p>
          <a:p>
            <a:pPr algn="just"/>
            <a:endParaRPr lang="en-US" sz="2000" dirty="0"/>
          </a:p>
          <a:p>
            <a:pPr algn="just"/>
            <a:endParaRPr lang="en-US" sz="2000" dirty="0"/>
          </a:p>
          <a:p>
            <a:pPr algn="just"/>
            <a:endParaRPr lang="en-US" sz="2000" dirty="0"/>
          </a:p>
          <a:p>
            <a:pPr algn="just"/>
            <a:endParaRPr lang="en-US" sz="2000" dirty="0"/>
          </a:p>
          <a:p>
            <a:pPr algn="just"/>
            <a:r>
              <a:rPr lang="en-US" sz="2000" i="1" dirty="0"/>
              <a:t>                                               </a:t>
            </a:r>
          </a:p>
          <a:p>
            <a:pPr algn="just"/>
            <a:endParaRPr lang="en-US" sz="2000" i="1" dirty="0"/>
          </a:p>
          <a:p>
            <a:pPr algn="just"/>
            <a:endParaRPr lang="en-US" sz="2000" i="1" dirty="0"/>
          </a:p>
          <a:p>
            <a:pPr algn="just"/>
            <a:endParaRPr lang="en-US" sz="2000" i="1" dirty="0"/>
          </a:p>
          <a:p>
            <a:pPr algn="just"/>
            <a:endParaRPr lang="en-US" sz="2000" i="1" dirty="0"/>
          </a:p>
          <a:p>
            <a:pPr algn="just"/>
            <a:endParaRPr lang="en-US" sz="2000" i="1" dirty="0"/>
          </a:p>
          <a:p>
            <a:pPr algn="just"/>
            <a:endParaRPr lang="en-US" sz="2000" i="1" dirty="0"/>
          </a:p>
          <a:p>
            <a:pPr algn="just"/>
            <a:endParaRPr lang="en-US" sz="2000" i="1" dirty="0"/>
          </a:p>
          <a:p>
            <a:pPr algn="just"/>
            <a:r>
              <a:rPr lang="en-US" sz="2000" i="1" dirty="0"/>
              <a:t>  </a:t>
            </a:r>
            <a:endParaRPr lang="en-US" sz="2000" dirty="0"/>
          </a:p>
          <a:p>
            <a:pPr algn="just"/>
            <a:r>
              <a:rPr lang="en-US" sz="2000" dirty="0"/>
              <a:t> </a:t>
            </a:r>
          </a:p>
          <a:p>
            <a:endParaRPr lang="en-US" sz="2000" dirty="0"/>
          </a:p>
          <a:p>
            <a:r>
              <a:rPr lang="en-US" sz="2000" dirty="0"/>
              <a:t> </a:t>
            </a:r>
          </a:p>
        </p:txBody>
      </p:sp>
      <p:sp>
        <p:nvSpPr>
          <p:cNvPr id="164868" name="Rectangle 4"/>
          <p:cNvSpPr>
            <a:spLocks noChangeArrowheads="1"/>
          </p:cNvSpPr>
          <p:nvPr/>
        </p:nvSpPr>
        <p:spPr bwMode="auto">
          <a:xfrm>
            <a:off x="0" y="3505200"/>
            <a:ext cx="9144000" cy="664797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n-US" sz="1600" i="1" dirty="0"/>
              <a:t>                            Strain and stress distributions in a singly reinforced rectangular section</a:t>
            </a:r>
          </a:p>
          <a:p>
            <a:endParaRPr lang="en-US" dirty="0"/>
          </a:p>
          <a:p>
            <a:r>
              <a:rPr lang="en-US" dirty="0"/>
              <a:t>For singly reinforced section:</a:t>
            </a:r>
          </a:p>
          <a:p>
            <a:endParaRPr lang="en-US" dirty="0"/>
          </a:p>
          <a:p>
            <a:endParaRPr lang="en-US" dirty="0"/>
          </a:p>
          <a:p>
            <a:r>
              <a:rPr lang="en-US" dirty="0"/>
              <a:t>                                                ;                                     ;                           ;</a:t>
            </a:r>
          </a:p>
          <a:p>
            <a:endParaRPr lang="en-US" dirty="0"/>
          </a:p>
          <a:p>
            <a:r>
              <a:rPr lang="en-US" dirty="0"/>
              <a:t>Where </a:t>
            </a:r>
            <a:r>
              <a:rPr lang="en-US" dirty="0" err="1"/>
              <a:t>ФM</a:t>
            </a:r>
            <a:r>
              <a:rPr lang="en-US" baseline="-25000" dirty="0" err="1"/>
              <a:t>n</a:t>
            </a:r>
            <a:r>
              <a:rPr lang="en-US" dirty="0"/>
              <a:t>=ultimate moment capacity of the section, </a:t>
            </a:r>
            <a:r>
              <a:rPr lang="en-US" dirty="0" err="1"/>
              <a:t>kN.m</a:t>
            </a:r>
            <a:r>
              <a:rPr lang="en-US" dirty="0"/>
              <a:t>,</a:t>
            </a:r>
          </a:p>
          <a:p>
            <a:r>
              <a:rPr lang="en-US" dirty="0"/>
              <a:t>              b, d ;  are section properties, mm,</a:t>
            </a:r>
          </a:p>
          <a:p>
            <a:r>
              <a:rPr lang="en-US" dirty="0"/>
              <a:t>               ρ ; reinforcement ratio, ρ = A</a:t>
            </a:r>
            <a:r>
              <a:rPr lang="en-US" baseline="-25000" dirty="0"/>
              <a:t>s</a:t>
            </a:r>
            <a:r>
              <a:rPr lang="en-US" dirty="0"/>
              <a:t>/ bd</a:t>
            </a:r>
          </a:p>
          <a:p>
            <a:r>
              <a:rPr lang="en-US" dirty="0"/>
              <a:t>              f</a:t>
            </a:r>
            <a:r>
              <a:rPr lang="en-US" baseline="-25000" dirty="0"/>
              <a:t>c</a:t>
            </a:r>
            <a:r>
              <a:rPr lang="en-US" dirty="0"/>
              <a:t>`  ; concrete compressive strength based on standard 150x300 mm cylinders, MPa</a:t>
            </a:r>
          </a:p>
          <a:p>
            <a:r>
              <a:rPr lang="en-US" dirty="0"/>
              <a:t>              </a:t>
            </a:r>
            <a:r>
              <a:rPr lang="en-US" dirty="0" err="1"/>
              <a:t>f</a:t>
            </a:r>
            <a:r>
              <a:rPr lang="en-US" baseline="-25000" dirty="0" err="1"/>
              <a:t>y</a:t>
            </a:r>
            <a:r>
              <a:rPr lang="en-US" baseline="-25000" dirty="0"/>
              <a:t>    </a:t>
            </a:r>
            <a:r>
              <a:rPr lang="en-US" dirty="0"/>
              <a:t>; yield strength of reinforcing bars, MPa.</a:t>
            </a:r>
          </a:p>
          <a:p>
            <a:endParaRPr lang="en-US" dirty="0"/>
          </a:p>
          <a:p>
            <a:r>
              <a:rPr lang="en-US" dirty="0"/>
              <a:t> </a:t>
            </a:r>
          </a:p>
          <a:p>
            <a:endParaRPr lang="en-US" sz="1600" i="1" dirty="0"/>
          </a:p>
          <a:p>
            <a:endParaRPr lang="en-US" sz="1600" i="1" dirty="0"/>
          </a:p>
          <a:p>
            <a:endParaRPr lang="en-US" sz="1600" i="1" dirty="0"/>
          </a:p>
          <a:p>
            <a:endParaRPr lang="en-US" sz="1600" i="1" dirty="0"/>
          </a:p>
          <a:p>
            <a:endParaRPr lang="en-US" sz="1600" i="1" dirty="0"/>
          </a:p>
          <a:p>
            <a:endParaRPr lang="en-US" sz="1600" i="1" dirty="0"/>
          </a:p>
          <a:p>
            <a:endParaRPr lang="en-US" sz="1600" i="1" dirty="0"/>
          </a:p>
          <a:p>
            <a:endParaRPr lang="en-US" sz="1600" i="1" dirty="0"/>
          </a:p>
          <a:p>
            <a:endParaRPr lang="en-US" sz="1600" i="1" dirty="0"/>
          </a:p>
          <a:p>
            <a:endParaRPr lang="en-US" sz="1600" i="1" dirty="0"/>
          </a:p>
          <a:p>
            <a:endParaRPr lang="en-US" sz="1600" i="1" dirty="0"/>
          </a:p>
        </p:txBody>
      </p:sp>
      <p:pic>
        <p:nvPicPr>
          <p:cNvPr id="166914" name="Picture 75"/>
          <p:cNvPicPr>
            <a:picLocks noChangeAspect="1" noChangeArrowheads="1"/>
          </p:cNvPicPr>
          <p:nvPr/>
        </p:nvPicPr>
        <p:blipFill>
          <a:blip r:embed="rId3"/>
          <a:srcRect/>
          <a:stretch>
            <a:fillRect/>
          </a:stretch>
        </p:blipFill>
        <p:spPr bwMode="auto">
          <a:xfrm>
            <a:off x="0" y="0"/>
            <a:ext cx="4876800" cy="3616644"/>
          </a:xfrm>
          <a:prstGeom prst="rect">
            <a:avLst/>
          </a:prstGeom>
          <a:noFill/>
          <a:ln w="9525">
            <a:noFill/>
            <a:miter lim="800000"/>
            <a:headEnd/>
            <a:tailEnd/>
          </a:ln>
        </p:spPr>
      </p:pic>
      <p:pic>
        <p:nvPicPr>
          <p:cNvPr id="166915" name="Picture 74"/>
          <p:cNvPicPr>
            <a:picLocks noChangeAspect="1" noChangeArrowheads="1"/>
          </p:cNvPicPr>
          <p:nvPr/>
        </p:nvPicPr>
        <p:blipFill>
          <a:blip r:embed="rId4"/>
          <a:srcRect/>
          <a:stretch>
            <a:fillRect/>
          </a:stretch>
        </p:blipFill>
        <p:spPr bwMode="auto">
          <a:xfrm>
            <a:off x="5791200" y="0"/>
            <a:ext cx="2689444" cy="3505200"/>
          </a:xfrm>
          <a:prstGeom prst="rect">
            <a:avLst/>
          </a:prstGeom>
          <a:noFill/>
          <a:ln w="9525">
            <a:noFill/>
            <a:miter lim="800000"/>
            <a:headEnd/>
            <a:tailEnd/>
          </a:ln>
        </p:spPr>
      </p:pic>
      <p:cxnSp>
        <p:nvCxnSpPr>
          <p:cNvPr id="9" name="Straight Connector 8"/>
          <p:cNvCxnSpPr/>
          <p:nvPr/>
        </p:nvCxnSpPr>
        <p:spPr>
          <a:xfrm>
            <a:off x="0" y="4080223"/>
            <a:ext cx="91440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166927" name="Object 15"/>
          <p:cNvGraphicFramePr>
            <a:graphicFrameLocks noChangeAspect="1"/>
          </p:cNvGraphicFramePr>
          <p:nvPr/>
        </p:nvGraphicFramePr>
        <p:xfrm>
          <a:off x="0" y="4343400"/>
          <a:ext cx="2432958" cy="685800"/>
        </p:xfrm>
        <a:graphic>
          <a:graphicData uri="http://schemas.openxmlformats.org/presentationml/2006/ole">
            <mc:AlternateContent xmlns:mc="http://schemas.openxmlformats.org/markup-compatibility/2006">
              <mc:Choice xmlns:v="urn:schemas-microsoft-com:vml" Requires="v">
                <p:oleObj spid="_x0000_s166932" name="Equation" r:id="rId5" imgW="1396800" imgH="393480" progId="Equation.3">
                  <p:embed/>
                </p:oleObj>
              </mc:Choice>
              <mc:Fallback>
                <p:oleObj name="Equation" r:id="rId5" imgW="1396800" imgH="393480" progId="Equation.3">
                  <p:embed/>
                  <p:pic>
                    <p:nvPicPr>
                      <p:cNvPr id="0" name="Picture 1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4343400"/>
                        <a:ext cx="2432958"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66928" name="Object 16"/>
          <p:cNvGraphicFramePr>
            <a:graphicFrameLocks noChangeAspect="1"/>
          </p:cNvGraphicFramePr>
          <p:nvPr/>
        </p:nvGraphicFramePr>
        <p:xfrm>
          <a:off x="2743200" y="4419600"/>
          <a:ext cx="1828800" cy="654342"/>
        </p:xfrm>
        <a:graphic>
          <a:graphicData uri="http://schemas.openxmlformats.org/presentationml/2006/ole">
            <mc:AlternateContent xmlns:mc="http://schemas.openxmlformats.org/markup-compatibility/2006">
              <mc:Choice xmlns:v="urn:schemas-microsoft-com:vml" Requires="v">
                <p:oleObj spid="_x0000_s166933" name="Equation" r:id="rId7" imgW="1384200" imgH="495000" progId="Equation.3">
                  <p:embed/>
                </p:oleObj>
              </mc:Choice>
              <mc:Fallback>
                <p:oleObj name="Equation" r:id="rId7" imgW="1384200" imgH="495000" progId="Equation.3">
                  <p:embed/>
                  <p:pic>
                    <p:nvPicPr>
                      <p:cNvPr id="0" name="Picture 1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743200" y="4419600"/>
                        <a:ext cx="1828800" cy="6543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66929" name="Object 17"/>
          <p:cNvGraphicFramePr>
            <a:graphicFrameLocks noChangeAspect="1"/>
          </p:cNvGraphicFramePr>
          <p:nvPr/>
        </p:nvGraphicFramePr>
        <p:xfrm>
          <a:off x="4724399" y="4419600"/>
          <a:ext cx="1219199" cy="685800"/>
        </p:xfrm>
        <a:graphic>
          <a:graphicData uri="http://schemas.openxmlformats.org/presentationml/2006/ole">
            <mc:AlternateContent xmlns:mc="http://schemas.openxmlformats.org/markup-compatibility/2006">
              <mc:Choice xmlns:v="urn:schemas-microsoft-com:vml" Requires="v">
                <p:oleObj spid="_x0000_s166934" name="Equation" r:id="rId9" imgW="812520" imgH="457200" progId="Equation.3">
                  <p:embed/>
                </p:oleObj>
              </mc:Choice>
              <mc:Fallback>
                <p:oleObj name="Equation" r:id="rId9" imgW="812520" imgH="457200" progId="Equation.3">
                  <p:embed/>
                  <p:pic>
                    <p:nvPicPr>
                      <p:cNvPr id="0" name="Picture 17"/>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724399" y="4419600"/>
                        <a:ext cx="1219199"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66930" name="Object 18"/>
          <p:cNvGraphicFramePr>
            <a:graphicFrameLocks noChangeAspect="1"/>
          </p:cNvGraphicFramePr>
          <p:nvPr/>
        </p:nvGraphicFramePr>
        <p:xfrm>
          <a:off x="6248400" y="4495800"/>
          <a:ext cx="1143000" cy="599606"/>
        </p:xfrm>
        <a:graphic>
          <a:graphicData uri="http://schemas.openxmlformats.org/presentationml/2006/ole">
            <mc:AlternateContent xmlns:mc="http://schemas.openxmlformats.org/markup-compatibility/2006">
              <mc:Choice xmlns:v="urn:schemas-microsoft-com:vml" Requires="v">
                <p:oleObj spid="_x0000_s166935" name="Equation" r:id="rId11" imgW="774360" imgH="406080" progId="Equation.3">
                  <p:embed/>
                </p:oleObj>
              </mc:Choice>
              <mc:Fallback>
                <p:oleObj name="Equation" r:id="rId11" imgW="774360" imgH="406080" progId="Equation.3">
                  <p:embed/>
                  <p:pic>
                    <p:nvPicPr>
                      <p:cNvPr id="0" name="Picture 18"/>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248400" y="4495800"/>
                        <a:ext cx="1143000" cy="5996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1089</TotalTime>
  <Words>558</Words>
  <Application>Microsoft Office PowerPoint</Application>
  <PresentationFormat>On-screen Show (4:3)</PresentationFormat>
  <Paragraphs>224</Paragraphs>
  <Slides>7</Slides>
  <Notes>0</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7</vt:i4>
      </vt:variant>
    </vt:vector>
  </HeadingPairs>
  <TitlesOfParts>
    <vt:vector size="11" baseType="lpstr">
      <vt:lpstr>Arial</vt:lpstr>
      <vt:lpstr>Calibri</vt:lpstr>
      <vt:lpstr>Office Theme</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فراس الصعيو</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hp</dc:creator>
  <cp:lastModifiedBy>Sony</cp:lastModifiedBy>
  <cp:revision>115</cp:revision>
  <dcterms:created xsi:type="dcterms:W3CDTF">2018-06-16T07:06:43Z</dcterms:created>
  <dcterms:modified xsi:type="dcterms:W3CDTF">2020-10-03T18:26:21Z</dcterms:modified>
</cp:coreProperties>
</file>