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1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6AD7B-17C8-4555-ADB0-AA5F729B4FE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05213-5A77-4E57-9299-FBAF54500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5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5410200"/>
            <a:ext cx="8991600" cy="1371600"/>
          </a:xfrm>
          <a:prstGeom prst="rect">
            <a:avLst/>
          </a:prstGeom>
          <a:solidFill>
            <a:srgbClr val="C86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Muhammad A. </a:t>
            </a:r>
            <a:r>
              <a:rPr lang="en-US" sz="2000" b="1" dirty="0" err="1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Salaee</a:t>
            </a:r>
            <a:endParaRPr lang="en-US" sz="2000" b="1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MSc. In Applied Geophysics</a:t>
            </a:r>
          </a:p>
          <a:p>
            <a:pPr algn="ctr"/>
            <a:r>
              <a:rPr lang="en-US" sz="2000" b="1" dirty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Email: </a:t>
            </a:r>
            <a:r>
              <a:rPr lang="en-US" sz="2000" b="1" dirty="0" err="1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muhammed.ahmad@su.edu.krd</a:t>
            </a:r>
            <a:endParaRPr lang="en-US" sz="2000" b="1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76200"/>
            <a:ext cx="8991600" cy="1524000"/>
          </a:xfrm>
          <a:prstGeom prst="rect">
            <a:avLst/>
          </a:prstGeom>
          <a:solidFill>
            <a:srgbClr val="3C323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Salahaddin University- Erbil</a:t>
            </a:r>
          </a:p>
          <a:p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College of Science</a:t>
            </a:r>
          </a:p>
          <a:p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Earth sciences &amp; Petroleum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528887"/>
            <a:ext cx="3352800" cy="671513"/>
          </a:xfrm>
          <a:gradFill>
            <a:gsLst>
              <a:gs pos="0">
                <a:srgbClr val="BE9650"/>
              </a:gs>
              <a:gs pos="100000">
                <a:srgbClr val="B48C46"/>
              </a:gs>
            </a:gsLst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p3d extrusionH="57150">
              <a:bevelT w="38100" h="38100"/>
            </a:sp3d>
          </a:bodyPr>
          <a:lstStyle/>
          <a:p>
            <a:pPr algn="ctr"/>
            <a:r>
              <a:rPr lang="en-US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fredo Heavy Hollow Condensed" pitchFamily="2" charset="0"/>
              </a:rPr>
              <a:t>Lab. no.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3505200"/>
            <a:ext cx="5257800" cy="914400"/>
          </a:xfrm>
          <a:solidFill>
            <a:srgbClr val="966F37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en-US" sz="2400" b="1" spc="5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Interval velocity (Vi)</a:t>
            </a:r>
          </a:p>
          <a:p>
            <a:r>
              <a:rPr lang="en-US" sz="2400" b="1" spc="5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Average velocity (</a:t>
            </a:r>
            <a:r>
              <a:rPr lang="en-US" sz="2400" b="1" spc="50" dirty="0" err="1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Va</a:t>
            </a:r>
            <a:r>
              <a:rPr lang="en-US" sz="2400" b="1" spc="5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4495800"/>
            <a:ext cx="4648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Earth Sciences &amp; Petroleum Department  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2023-2024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95600" y="1600200"/>
            <a:ext cx="3352800" cy="838200"/>
          </a:xfrm>
          <a:prstGeom prst="rect">
            <a:avLst/>
          </a:prstGeom>
          <a:gradFill rotWithShape="1">
            <a:gsLst>
              <a:gs pos="0">
                <a:srgbClr val="BE9650"/>
              </a:gs>
              <a:gs pos="100000">
                <a:srgbClr val="B48C46"/>
              </a:gs>
            </a:gsLst>
            <a:lin ang="16200000" scaled="0"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fredo Heavy Hollow Condensed" pitchFamily="2" charset="0"/>
              </a:rPr>
              <a:t>Seismic  method</a:t>
            </a:r>
          </a:p>
        </p:txBody>
      </p:sp>
      <p:pic>
        <p:nvPicPr>
          <p:cNvPr id="1026" name="Picture 2" descr="Image result for salahaddin universit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41564"/>
            <a:ext cx="1624012" cy="160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40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3733800" cy="2514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What we need: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1- shoot point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2- detectors (Geophones)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3- Seismogram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5934473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>
            <a:off x="4128655" y="2255520"/>
            <a:ext cx="0" cy="82296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38800" y="3352800"/>
            <a:ext cx="0" cy="82296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http://rtclark.com/wp-content/uploads/2015/06/summit-x-stream-pro-300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8" y="372773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ms-tsunami-warning.com/theme/tsunami/img/earthquakes/richter-scale/body_waves_surface_wave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42041" y="492159"/>
            <a:ext cx="2697480" cy="201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51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1257" y="2209801"/>
                <a:ext cx="2862943" cy="3823424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Interval </a:t>
                </a:r>
                <a:r>
                  <a:rPr lang="en-US"/>
                  <a:t>velocity: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𝑉</m:t>
                      </m:r>
                      <m:r>
                        <a:rPr lang="en-US" sz="2100" b="0" i="1" smtClean="0">
                          <a:latin typeface="Cambria Math"/>
                        </a:rPr>
                        <m:t>𝑖</m:t>
                      </m:r>
                      <m:r>
                        <a:rPr lang="en-US" sz="2100" b="0" i="1" smtClean="0">
                          <a:latin typeface="Cambria Math"/>
                        </a:rPr>
                        <m:t>1=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1  </m:t>
                          </m:r>
                        </m:num>
                        <m:den>
                          <m:f>
                            <m:fPr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1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1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100" dirty="0"/>
              </a:p>
              <a:p>
                <a:pPr marL="0" indent="0">
                  <a:buNone/>
                </a:pPr>
                <a:endParaRPr lang="en-US" sz="2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𝑉𝑖</m:t>
                      </m:r>
                      <m:r>
                        <a:rPr lang="en-US" sz="2100" b="0" i="1" smtClean="0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2100" i="1">
                              <a:latin typeface="Cambria Math"/>
                            </a:rPr>
                            <m:t>𝑑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1  </m:t>
                          </m:r>
                        </m:num>
                        <m:den>
                          <m:f>
                            <m:fPr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2−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1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100" dirty="0"/>
              </a:p>
              <a:p>
                <a:pPr marL="0" indent="0">
                  <a:buNone/>
                </a:pPr>
                <a:endParaRPr lang="en-US" sz="2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𝑉𝑖</m:t>
                      </m:r>
                      <m:r>
                        <a:rPr lang="en-US" sz="2100" b="0" i="1" smtClean="0">
                          <a:latin typeface="Cambria Math"/>
                        </a:rPr>
                        <m:t>3</m:t>
                      </m:r>
                      <m:r>
                        <a:rPr lang="en-US" sz="21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2100" i="1">
                              <a:latin typeface="Cambria Math"/>
                            </a:rPr>
                            <m:t>𝑑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2  </m:t>
                          </m:r>
                        </m:num>
                        <m:den>
                          <m:f>
                            <m:fPr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3−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1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1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57" y="2209801"/>
                <a:ext cx="2862943" cy="382342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/>
          <p:cNvSpPr txBox="1">
            <a:spLocks/>
          </p:cNvSpPr>
          <p:nvPr/>
        </p:nvSpPr>
        <p:spPr>
          <a:xfrm>
            <a:off x="2819400" y="304800"/>
            <a:ext cx="34290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Interval velocity (Vi)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396343" y="2209800"/>
            <a:ext cx="5442857" cy="4191000"/>
            <a:chOff x="304800" y="2171700"/>
            <a:chExt cx="3429000" cy="2171700"/>
          </a:xfrm>
        </p:grpSpPr>
        <p:sp>
          <p:nvSpPr>
            <p:cNvPr id="7" name="Flowchart: Process 6"/>
            <p:cNvSpPr/>
            <p:nvPr/>
          </p:nvSpPr>
          <p:spPr>
            <a:xfrm>
              <a:off x="304800" y="2895600"/>
              <a:ext cx="3429000" cy="723900"/>
            </a:xfrm>
            <a:prstGeom prst="flowChartProcess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blipFill>
                  <a:blip r:embed="rId4"/>
                  <a:tile tx="0" ty="0" sx="100000" sy="100000" flip="none" algn="tl"/>
                </a:blipFill>
              </a:endParaRPr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304800" y="3619500"/>
              <a:ext cx="3429000" cy="723900"/>
            </a:xfrm>
            <a:prstGeom prst="flowChartProcess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Process 3"/>
            <p:cNvSpPr/>
            <p:nvPr/>
          </p:nvSpPr>
          <p:spPr>
            <a:xfrm>
              <a:off x="304800" y="2171700"/>
              <a:ext cx="3429000" cy="723900"/>
            </a:xfrm>
            <a:prstGeom prst="flowChartProcess">
              <a:avLst/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blipFill>
                  <a:blip r:embed="rId6"/>
                  <a:tile tx="0" ty="0" sx="100000" sy="100000" flip="none" algn="tl"/>
                </a:blipFill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4191000" y="2244209"/>
            <a:ext cx="0" cy="13625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" name="Rectangle 12"/>
          <p:cNvSpPr/>
          <p:nvPr/>
        </p:nvSpPr>
        <p:spPr>
          <a:xfrm>
            <a:off x="4305300" y="2553583"/>
            <a:ext cx="457200" cy="250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d1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91200" y="2215764"/>
            <a:ext cx="0" cy="27880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" name="Rectangle 15"/>
          <p:cNvSpPr/>
          <p:nvPr/>
        </p:nvSpPr>
        <p:spPr>
          <a:xfrm>
            <a:off x="5829300" y="2979800"/>
            <a:ext cx="533400" cy="404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071267" y="2244209"/>
            <a:ext cx="0" cy="41565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8" name="Rectangle 17"/>
          <p:cNvSpPr/>
          <p:nvPr/>
        </p:nvSpPr>
        <p:spPr>
          <a:xfrm>
            <a:off x="7104743" y="4180284"/>
            <a:ext cx="457200" cy="250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3400" y="1295401"/>
                <a:ext cx="2710543" cy="762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𝑉𝑒𝑙𝑜𝑐𝑖𝑡𝑦</m:t>
                      </m:r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𝐷𝑖𝑠𝑡𝑎𝑛𝑐𝑒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𝑇𝑖𝑚𝑒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1"/>
                <a:ext cx="2710543" cy="7620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8048821" y="2438400"/>
            <a:ext cx="457200" cy="250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V1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048821" y="3894297"/>
            <a:ext cx="457200" cy="250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V2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48821" y="5577284"/>
            <a:ext cx="457200" cy="250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V3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792364" y="975852"/>
            <a:ext cx="2819400" cy="1233948"/>
            <a:chOff x="2792364" y="975852"/>
            <a:chExt cx="2819400" cy="1233948"/>
          </a:xfrm>
        </p:grpSpPr>
        <p:sp>
          <p:nvSpPr>
            <p:cNvPr id="21" name="Flowchart: Extract 20"/>
            <p:cNvSpPr/>
            <p:nvPr/>
          </p:nvSpPr>
          <p:spPr>
            <a:xfrm flipV="1">
              <a:off x="4009596" y="1844040"/>
              <a:ext cx="365760" cy="365760"/>
            </a:xfrm>
            <a:prstGeom prst="flowChartExtra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191000" y="1447800"/>
              <a:ext cx="0" cy="73152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792364" y="975852"/>
              <a:ext cx="2819400" cy="980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b="1" dirty="0">
                  <a:solidFill>
                    <a:srgbClr val="FF0000"/>
                  </a:solidFill>
                </a:rPr>
                <a:t>S. P.</a:t>
              </a: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solidFill>
                    <a:schemeClr val="tx1"/>
                  </a:solidFill>
                </a:rPr>
                <a:t>                          Geophone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756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14425"/>
            <a:ext cx="6059487" cy="55911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1258" y="2209801"/>
                <a:ext cx="2862942" cy="3823424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Average velocity: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𝑉</m:t>
                      </m:r>
                      <m:r>
                        <a:rPr lang="en-US" sz="2100" b="0" i="1" smtClean="0">
                          <a:latin typeface="Cambria Math"/>
                        </a:rPr>
                        <m:t>𝑎</m:t>
                      </m:r>
                      <m:r>
                        <a:rPr lang="en-US" sz="2100" b="0" i="1" smtClean="0">
                          <a:latin typeface="Cambria Math"/>
                        </a:rPr>
                        <m:t>1=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1  </m:t>
                          </m:r>
                        </m:num>
                        <m:den>
                          <m:f>
                            <m:fPr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1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1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100" dirty="0"/>
              </a:p>
              <a:p>
                <a:pPr marL="0" indent="0">
                  <a:buNone/>
                </a:pPr>
                <a:endParaRPr lang="en-US" sz="2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𝑉</m:t>
                      </m:r>
                      <m:r>
                        <a:rPr lang="en-US" sz="2100" b="0" i="1" smtClean="0">
                          <a:latin typeface="Cambria Math"/>
                        </a:rPr>
                        <m:t>𝑎</m:t>
                      </m:r>
                      <m:r>
                        <a:rPr lang="en-US" sz="2100" b="0" i="1" smtClean="0">
                          <a:latin typeface="Cambria Math"/>
                        </a:rPr>
                        <m:t>2=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2100" i="1">
                              <a:latin typeface="Cambria Math"/>
                            </a:rPr>
                            <m:t>𝑑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2  </m:t>
                          </m:r>
                        </m:num>
                        <m:den>
                          <m:f>
                            <m:fPr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1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100" dirty="0"/>
              </a:p>
              <a:p>
                <a:pPr marL="0" indent="0">
                  <a:buNone/>
                </a:pPr>
                <a:endParaRPr lang="en-US" sz="2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𝑉</m:t>
                      </m:r>
                      <m:r>
                        <a:rPr lang="en-US" sz="2100" b="0" i="1" smtClean="0">
                          <a:latin typeface="Cambria Math"/>
                        </a:rPr>
                        <m:t>𝑎</m:t>
                      </m:r>
                      <m:r>
                        <a:rPr lang="en-US" sz="2100" b="0" i="1" smtClean="0">
                          <a:latin typeface="Cambria Math"/>
                        </a:rPr>
                        <m:t>3=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2100" i="1">
                              <a:latin typeface="Cambria Math"/>
                            </a:rPr>
                            <m:t>𝑑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3  </m:t>
                          </m:r>
                        </m:num>
                        <m:den>
                          <m:f>
                            <m:fPr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1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1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58" y="2209801"/>
                <a:ext cx="2862942" cy="3823424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3400" y="1295401"/>
                <a:ext cx="2710543" cy="762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𝑉𝑒𝑙𝑜𝑐𝑖𝑡𝑦</m:t>
                      </m:r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𝐷𝑖𝑠𝑡𝑎𝑛𝑐𝑒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𝑇𝑖𝑚𝑒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1"/>
                <a:ext cx="2710543" cy="762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/>
          <p:cNvSpPr txBox="1">
            <a:spLocks/>
          </p:cNvSpPr>
          <p:nvPr/>
        </p:nvSpPr>
        <p:spPr>
          <a:xfrm>
            <a:off x="2819400" y="304800"/>
            <a:ext cx="3429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Average velocity (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Va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33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3F09BE-76A9-DB0D-0EE0-9997966DA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04" y="1371600"/>
            <a:ext cx="7469791" cy="4495800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FFABF655-47F0-9EA7-53DA-7CE88AC01B7E}"/>
              </a:ext>
            </a:extLst>
          </p:cNvPr>
          <p:cNvSpPr/>
          <p:nvPr/>
        </p:nvSpPr>
        <p:spPr>
          <a:xfrm>
            <a:off x="4648200" y="2590800"/>
            <a:ext cx="1752600" cy="457200"/>
          </a:xfrm>
          <a:prstGeom prst="wedgeRectCallout">
            <a:avLst>
              <a:gd name="adj1" fmla="val -41557"/>
              <a:gd name="adj2" fmla="val 1700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Interval Velocity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332DC32-CC41-C261-66A4-84882E87E093}"/>
              </a:ext>
            </a:extLst>
          </p:cNvPr>
          <p:cNvSpPr/>
          <p:nvPr/>
        </p:nvSpPr>
        <p:spPr>
          <a:xfrm>
            <a:off x="1981200" y="4343400"/>
            <a:ext cx="1752600" cy="457200"/>
          </a:xfrm>
          <a:prstGeom prst="wedgeRectCallout">
            <a:avLst>
              <a:gd name="adj1" fmla="val 58302"/>
              <a:gd name="adj2" fmla="val -12889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Average Velocity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2C3146-34E8-A994-1B8E-7EC6E74D5858}"/>
              </a:ext>
            </a:extLst>
          </p:cNvPr>
          <p:cNvSpPr/>
          <p:nvPr/>
        </p:nvSpPr>
        <p:spPr>
          <a:xfrm>
            <a:off x="3200400" y="838200"/>
            <a:ext cx="2362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Velocity (m/s)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B59C8-8783-BF37-47C8-C603F0CDF7F3}"/>
              </a:ext>
            </a:extLst>
          </p:cNvPr>
          <p:cNvSpPr/>
          <p:nvPr/>
        </p:nvSpPr>
        <p:spPr>
          <a:xfrm rot="16200000">
            <a:off x="-544194" y="3200400"/>
            <a:ext cx="2362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Depth (m)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153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8|1|1|4.8|1|2.7|0.9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8|0.8|0.7|0.8|0.9|1|3.5|4|2.4|3.1|1.4|9.8|1.8|10.6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4.1|5.8|5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139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Alfredo Heavy Hollow Condensed</vt:lpstr>
      <vt:lpstr>Arial</vt:lpstr>
      <vt:lpstr>Calibri</vt:lpstr>
      <vt:lpstr>Cambria Math</vt:lpstr>
      <vt:lpstr>Office Theme</vt:lpstr>
      <vt:lpstr>Lab. no. 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Seismic Method</dc:title>
  <dc:creator>Soma</dc:creator>
  <cp:lastModifiedBy>mhamad ahmad</cp:lastModifiedBy>
  <cp:revision>41</cp:revision>
  <cp:lastPrinted>2017-04-10T17:04:22Z</cp:lastPrinted>
  <dcterms:created xsi:type="dcterms:W3CDTF">2006-08-16T00:00:00Z</dcterms:created>
  <dcterms:modified xsi:type="dcterms:W3CDTF">2024-01-23T08:30:33Z</dcterms:modified>
</cp:coreProperties>
</file>