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57" r:id="rId3"/>
    <p:sldId id="260" r:id="rId4"/>
    <p:sldId id="261" r:id="rId5"/>
    <p:sldId id="262" r:id="rId6"/>
  </p:sldIdLst>
  <p:sldSz cx="9144000" cy="6858000" type="screen4x3"/>
  <p:notesSz cx="7099300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076363" cy="51165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l">
              <a:defRPr sz="1300"/>
            </a:lvl1pPr>
          </a:lstStyle>
          <a:p>
            <a:r>
              <a:rPr lang="en-US" smtClean="0"/>
              <a:t>Mr. Muhammad Ali      (3rd Year Geology)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8" y="5"/>
            <a:ext cx="3076363" cy="51165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r">
              <a:defRPr sz="1300"/>
            </a:lvl1pPr>
          </a:lstStyle>
          <a:p>
            <a:fld id="{60A6ED42-9632-454F-B99B-78BA3FEF9015}" type="datetime1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719603"/>
            <a:ext cx="3076363" cy="51165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8" y="9719603"/>
            <a:ext cx="3076363" cy="51165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r">
              <a:defRPr sz="1300"/>
            </a:lvl1pPr>
          </a:lstStyle>
          <a:p>
            <a:fld id="{3F5B8C64-B673-4ADB-81E1-F376CCA97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5708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3075887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Mr. Muhammad Ali      (3rd Year Geology)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828" y="5"/>
            <a:ext cx="3075887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4F020-B097-4A44-890D-4B79A5E202D6}" type="datetime1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6512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455" y="4860925"/>
            <a:ext cx="5680391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0268"/>
            <a:ext cx="3075887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828" y="9720268"/>
            <a:ext cx="3075887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8BAB7-D233-4D04-880D-E61BAF49E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2473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Mr. Muhammad Ali      (3rd Year Geology)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5E5A54F-D2BF-43C4-AFA3-F32F1948D783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BAB7-D233-4D04-880D-E61BAF49E6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73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Mr. Muhammad Ali      (3rd Year Geology)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5E5A54F-D2BF-43C4-AFA3-F32F1948D783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BAB7-D233-4D04-880D-E61BAF49E6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73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Mr. Muhammad Ali      (3rd Year Geology)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5E5A54F-D2BF-43C4-AFA3-F32F1948D783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BAB7-D233-4D04-880D-E61BAF49E6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7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25C8-4CF4-410E-A20C-7180004FB4C0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EDE1-39D0-412C-9E68-AF6A45C76D8A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CA20-6869-473D-AC4C-A9E9CCB2407F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453-9DCD-4B0C-997E-812D0E110114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CBE1-1032-483C-8D60-1E59EFF80EA6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0202-6375-46A8-9FD2-AADE0B3928F1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D569-DC55-4BD9-A57E-847A346588E8}" type="datetime1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9EF6-F966-48A0-8A4C-8215F776A27B}" type="datetime1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45D-02A0-434D-9BA2-EBA9846FF41C}" type="datetime1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31A-2490-42D2-88D4-022F494239C7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B3E1-1F88-4701-AABB-4825832A6BB9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67B3E-CC12-4B3D-B9B7-493A2786AF45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5410200"/>
            <a:ext cx="8991600" cy="1371600"/>
          </a:xfrm>
          <a:prstGeom prst="rect">
            <a:avLst/>
          </a:prstGeom>
          <a:solidFill>
            <a:srgbClr val="C86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Muhammad A. </a:t>
            </a:r>
            <a:r>
              <a:rPr lang="en-US" sz="2000" b="1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Salaee</a:t>
            </a:r>
            <a:endParaRPr lang="en-US" sz="2000" b="1" dirty="0" smtClean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MSc. In Applied Geophysics</a:t>
            </a:r>
          </a:p>
          <a:p>
            <a:pPr algn="ctr"/>
            <a:r>
              <a:rPr lang="en-US" sz="2000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Email: </a:t>
            </a:r>
            <a:r>
              <a:rPr lang="en-US" sz="2000" b="1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muhammed.ahmad@su.edu.krd</a:t>
            </a:r>
            <a:endParaRPr lang="en-US" sz="2000" b="1" dirty="0" smtClean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76200"/>
            <a:ext cx="8991600" cy="1524000"/>
          </a:xfrm>
          <a:prstGeom prst="rect">
            <a:avLst/>
          </a:prstGeom>
          <a:solidFill>
            <a:srgbClr val="3C323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Salahaddin University- Erbil</a:t>
            </a:r>
          </a:p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College of Science</a:t>
            </a:r>
          </a:p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Department of Geology</a:t>
            </a:r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828800"/>
            <a:ext cx="3352800" cy="990600"/>
          </a:xfrm>
          <a:gradFill>
            <a:gsLst>
              <a:gs pos="0">
                <a:srgbClr val="BE9650"/>
              </a:gs>
              <a:gs pos="100000">
                <a:srgbClr val="B48C46"/>
              </a:gs>
            </a:gsLst>
          </a:gra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p3d extrusionH="57150">
              <a:bevelT w="38100" h="38100"/>
            </a:sp3d>
          </a:bodyPr>
          <a:lstStyle/>
          <a:p>
            <a:pPr algn="ctr"/>
            <a:r>
              <a:rPr lang="en-US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lfredo Heavy Hollow Condensed" pitchFamily="2" charset="0"/>
              </a:rPr>
              <a:t>Lab. no. 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lfredo Heavy Hollow Condensed" pitchFamily="2" charset="0"/>
              </a:rPr>
              <a:t>4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lfredo Heavy Hollow Condense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3124200"/>
            <a:ext cx="5257800" cy="914400"/>
          </a:xfrm>
          <a:solidFill>
            <a:srgbClr val="966F37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Latitude Correction (L.C.)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4419600"/>
            <a:ext cx="4267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2000" b="1" baseline="3000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rd</a:t>
            </a:r>
            <a:r>
              <a:rPr lang="en-US" sz="20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Class geology</a:t>
            </a: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2019-2020</a:t>
            </a:r>
            <a:endParaRPr lang="en-US" sz="2000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Image result for salahaddin universit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41564"/>
            <a:ext cx="1624012" cy="160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0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163997" y="578068"/>
                <a:ext cx="5627203" cy="1143000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Gravity value changes with latitude because of: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sz="1800" b="1" dirty="0" smtClean="0"/>
                  <a:t>Radius of the Earth: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𝑬</m:t>
                        </m:r>
                      </m:sub>
                    </m:sSub>
                  </m:oMath>
                </a14:m>
                <a:r>
                  <a:rPr lang="en-US" sz="1800" b="1" dirty="0" smtClean="0"/>
                  <a:t>  &gt;</a:t>
                </a:r>
                <a:r>
                  <a:rPr lang="pt-BR" sz="1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1" i="1"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𝑷</m:t>
                        </m:r>
                      </m:sub>
                    </m:sSub>
                  </m:oMath>
                </a14:m>
                <a:endParaRPr lang="en-US" sz="1800" b="1" dirty="0" smtClean="0"/>
              </a:p>
              <a:p>
                <a:pPr>
                  <a:buFont typeface="+mj-lt"/>
                  <a:buAutoNum type="arabicPeriod"/>
                </a:pPr>
                <a:r>
                  <a:rPr lang="en-US" sz="1800" b="1" dirty="0" smtClean="0"/>
                  <a:t>Centrifugal force: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latin typeface="Cambria Math"/>
                      </a:rPr>
                      <m:t>             </m:t>
                    </m:r>
                    <m:sSub>
                      <m:sSubPr>
                        <m:ctrlPr>
                          <a:rPr lang="pt-BR" sz="1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𝑭𝒄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𝑬</m:t>
                        </m:r>
                      </m:sub>
                    </m:sSub>
                  </m:oMath>
                </a14:m>
                <a:r>
                  <a:rPr lang="en-US" sz="1800" b="1" dirty="0"/>
                  <a:t>  &gt;</a:t>
                </a:r>
                <a:r>
                  <a:rPr lang="pt-BR" sz="1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 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𝑭𝒄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𝑷</m:t>
                        </m:r>
                      </m:sub>
                    </m:sSub>
                  </m:oMath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997" y="578068"/>
                <a:ext cx="5627203" cy="1143000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Group 92"/>
          <p:cNvGrpSpPr/>
          <p:nvPr/>
        </p:nvGrpSpPr>
        <p:grpSpPr>
          <a:xfrm>
            <a:off x="2087011" y="5086837"/>
            <a:ext cx="5076714" cy="1584166"/>
            <a:chOff x="182011" y="5210334"/>
            <a:chExt cx="5076714" cy="1584166"/>
          </a:xfrm>
        </p:grpSpPr>
        <p:cxnSp>
          <p:nvCxnSpPr>
            <p:cNvPr id="41" name="Curved Connector 40"/>
            <p:cNvCxnSpPr>
              <a:stCxn id="31" idx="2"/>
              <a:endCxn id="36" idx="1"/>
            </p:cNvCxnSpPr>
            <p:nvPr/>
          </p:nvCxnSpPr>
          <p:spPr>
            <a:xfrm rot="16200000" flipH="1">
              <a:off x="379258" y="5013087"/>
              <a:ext cx="1584166" cy="1978659"/>
            </a:xfrm>
            <a:prstGeom prst="curved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stCxn id="29" idx="2"/>
              <a:endCxn id="36" idx="3"/>
            </p:cNvCxnSpPr>
            <p:nvPr/>
          </p:nvCxnSpPr>
          <p:spPr>
            <a:xfrm rot="5400000">
              <a:off x="3461054" y="4996829"/>
              <a:ext cx="1483851" cy="2111491"/>
            </a:xfrm>
            <a:prstGeom prst="curved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2094387" y="3167336"/>
            <a:ext cx="4916013" cy="460095"/>
            <a:chOff x="189387" y="3290833"/>
            <a:chExt cx="4916013" cy="460095"/>
          </a:xfrm>
        </p:grpSpPr>
        <p:sp>
          <p:nvSpPr>
            <p:cNvPr id="53" name="Rectangle 52"/>
            <p:cNvSpPr/>
            <p:nvPr/>
          </p:nvSpPr>
          <p:spPr>
            <a:xfrm>
              <a:off x="189387" y="3336043"/>
              <a:ext cx="799059" cy="4148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g+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06341" y="3290833"/>
              <a:ext cx="799059" cy="4148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g+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087012" y="3320252"/>
            <a:ext cx="5076712" cy="1447800"/>
            <a:chOff x="182012" y="3294415"/>
            <a:chExt cx="5076712" cy="1447800"/>
          </a:xfrm>
        </p:grpSpPr>
        <p:cxnSp>
          <p:nvCxnSpPr>
            <p:cNvPr id="28" name="Curved Connector 27"/>
            <p:cNvCxnSpPr>
              <a:stCxn id="29" idx="0"/>
              <a:endCxn id="35" idx="3"/>
            </p:cNvCxnSpPr>
            <p:nvPr/>
          </p:nvCxnSpPr>
          <p:spPr>
            <a:xfrm rot="16200000" flipV="1">
              <a:off x="3481043" y="2850234"/>
              <a:ext cx="1333500" cy="2221862"/>
            </a:xfrm>
            <a:prstGeom prst="curved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urved Connector 38"/>
            <p:cNvCxnSpPr>
              <a:stCxn id="31" idx="0"/>
              <a:endCxn id="35" idx="1"/>
            </p:cNvCxnSpPr>
            <p:nvPr/>
          </p:nvCxnSpPr>
          <p:spPr>
            <a:xfrm rot="5400000" flipH="1" flipV="1">
              <a:off x="436718" y="3039709"/>
              <a:ext cx="1447800" cy="1957212"/>
            </a:xfrm>
            <a:prstGeom prst="curved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2096541" y="6051900"/>
            <a:ext cx="5010438" cy="414886"/>
            <a:chOff x="191541" y="6011314"/>
            <a:chExt cx="5010438" cy="414886"/>
          </a:xfrm>
        </p:grpSpPr>
        <p:sp>
          <p:nvSpPr>
            <p:cNvPr id="58" name="Rectangle 57"/>
            <p:cNvSpPr/>
            <p:nvPr/>
          </p:nvSpPr>
          <p:spPr>
            <a:xfrm>
              <a:off x="191541" y="6011314"/>
              <a:ext cx="799059" cy="4148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g+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02920" y="6011315"/>
              <a:ext cx="799059" cy="4148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g+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828800" y="3104352"/>
            <a:ext cx="5791199" cy="3782551"/>
            <a:chOff x="-76199" y="3075449"/>
            <a:chExt cx="5791199" cy="3782551"/>
          </a:xfrm>
        </p:grpSpPr>
        <p:sp>
          <p:nvSpPr>
            <p:cNvPr id="29" name="Rectangle 28"/>
            <p:cNvSpPr/>
            <p:nvPr/>
          </p:nvSpPr>
          <p:spPr>
            <a:xfrm>
              <a:off x="4802450" y="4624849"/>
              <a:ext cx="91255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ysClr val="windowText" lastClr="000000"/>
                  </a:solidFill>
                </a:rPr>
                <a:t>(E) 0ᵒ Equator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39225" y="3075449"/>
              <a:ext cx="897638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600" b="1" dirty="0">
                  <a:solidFill>
                    <a:sysClr val="windowText" lastClr="000000"/>
                  </a:solidFill>
                </a:rPr>
                <a:t>90ᵒ (N)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160672" y="6426200"/>
              <a:ext cx="986562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600" b="1" dirty="0">
                  <a:solidFill>
                    <a:sysClr val="windowText" lastClr="000000"/>
                  </a:solidFill>
                </a:rPr>
                <a:t>-90ᵒ (S)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76199" y="4739149"/>
              <a:ext cx="516424" cy="3187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600" b="1" dirty="0">
                  <a:solidFill>
                    <a:sysClr val="windowText" lastClr="000000"/>
                  </a:solidFill>
                </a:rPr>
                <a:t>(W)</a:t>
              </a:r>
            </a:p>
          </p:txBody>
        </p:sp>
        <p:cxnSp>
          <p:nvCxnSpPr>
            <p:cNvPr id="32" name="Straight Connector 31"/>
            <p:cNvCxnSpPr>
              <a:stCxn id="34" idx="2"/>
              <a:endCxn id="34" idx="6"/>
            </p:cNvCxnSpPr>
            <p:nvPr/>
          </p:nvCxnSpPr>
          <p:spPr>
            <a:xfrm>
              <a:off x="381000" y="4943619"/>
              <a:ext cx="439234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4" idx="0"/>
              <a:endCxn id="34" idx="4"/>
            </p:cNvCxnSpPr>
            <p:nvPr/>
          </p:nvCxnSpPr>
          <p:spPr>
            <a:xfrm>
              <a:off x="2577174" y="3507249"/>
              <a:ext cx="0" cy="287273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381000" y="3507249"/>
              <a:ext cx="4392347" cy="2872739"/>
            </a:xfrm>
            <a:prstGeom prst="ellipse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152400" y="2241332"/>
            <a:ext cx="427664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L.C.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0.000812 * sin (2*</a:t>
            </a: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ϕ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)* distance (m)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2400" y="2714298"/>
            <a:ext cx="2063023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ϕ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Latitude angle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2401" y="1752600"/>
            <a:ext cx="441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gravity increases toward the two poles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2300748" y="3838903"/>
            <a:ext cx="4390104" cy="2286000"/>
            <a:chOff x="395748" y="3810000"/>
            <a:chExt cx="4390104" cy="22860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395748" y="4756356"/>
              <a:ext cx="438912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96732" y="5120148"/>
              <a:ext cx="438912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295400" y="3810000"/>
              <a:ext cx="265176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295400" y="6096000"/>
              <a:ext cx="256032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095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5410200" y="1211495"/>
            <a:ext cx="3581399" cy="35129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/>
            <a:r>
              <a:rPr lang="en-US" sz="2000" b="1" dirty="0" smtClean="0"/>
              <a:t>(L.C.) In Northern hemisphere:</a:t>
            </a:r>
          </a:p>
          <a:p>
            <a:pPr algn="justLow"/>
            <a:r>
              <a:rPr lang="en-US" sz="2000" dirty="0" smtClean="0"/>
              <a:t>1- from (N) to (S) gravity is decreasing, so we add the (L.C.)</a:t>
            </a:r>
            <a:r>
              <a:rPr lang="en-US" sz="2000" dirty="0"/>
              <a:t> value</a:t>
            </a:r>
            <a:r>
              <a:rPr lang="en-US" sz="2000" dirty="0" smtClean="0"/>
              <a:t> to gravity stations.</a:t>
            </a:r>
          </a:p>
          <a:p>
            <a:pPr algn="justLow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BA = ∆g + F.A.C. + B.C.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+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L.C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Low"/>
            <a:endParaRPr lang="en-US" sz="600" dirty="0" smtClean="0"/>
          </a:p>
          <a:p>
            <a:pPr algn="justLow"/>
            <a:r>
              <a:rPr lang="en-US" sz="2000" dirty="0" smtClean="0"/>
              <a:t>2- </a:t>
            </a:r>
            <a:r>
              <a:rPr lang="en-US" sz="2000" dirty="0"/>
              <a:t>from </a:t>
            </a:r>
            <a:r>
              <a:rPr lang="en-US" sz="2000" dirty="0" smtClean="0"/>
              <a:t>(S) </a:t>
            </a:r>
            <a:r>
              <a:rPr lang="en-US" sz="2000" dirty="0"/>
              <a:t>to </a:t>
            </a:r>
            <a:r>
              <a:rPr lang="en-US" sz="2000" dirty="0" smtClean="0"/>
              <a:t>(N) </a:t>
            </a:r>
            <a:r>
              <a:rPr lang="en-US" sz="2000" dirty="0"/>
              <a:t>gravity is </a:t>
            </a:r>
            <a:r>
              <a:rPr lang="en-US" sz="2000" dirty="0" smtClean="0"/>
              <a:t>increasing</a:t>
            </a:r>
            <a:r>
              <a:rPr lang="en-US" sz="2000" dirty="0"/>
              <a:t>, so we </a:t>
            </a:r>
            <a:r>
              <a:rPr lang="en-US" sz="2000" dirty="0" smtClean="0"/>
              <a:t>subtract the (</a:t>
            </a:r>
            <a:r>
              <a:rPr lang="en-US" sz="2000" dirty="0"/>
              <a:t>L.C</a:t>
            </a:r>
            <a:r>
              <a:rPr lang="en-US" sz="2000" dirty="0" smtClean="0"/>
              <a:t>.)</a:t>
            </a:r>
            <a:r>
              <a:rPr lang="en-US" sz="2000" dirty="0"/>
              <a:t> value</a:t>
            </a:r>
            <a:r>
              <a:rPr lang="en-US" sz="2000" dirty="0" smtClean="0"/>
              <a:t> from </a:t>
            </a:r>
            <a:r>
              <a:rPr lang="en-US" sz="2000" dirty="0"/>
              <a:t>gravity stations</a:t>
            </a:r>
            <a:r>
              <a:rPr lang="en-US" sz="2000" dirty="0" smtClean="0"/>
              <a:t>.</a:t>
            </a:r>
          </a:p>
          <a:p>
            <a:pPr algn="justLow"/>
            <a:endParaRPr lang="en-US" sz="3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Low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BA = ∆g + F.A.C. + B.C. – L.C.</a:t>
            </a:r>
          </a:p>
          <a:p>
            <a:pPr algn="justLow"/>
            <a:endParaRPr lang="en-US" sz="1100" b="1" dirty="0" smtClean="0"/>
          </a:p>
        </p:txBody>
      </p:sp>
      <p:sp>
        <p:nvSpPr>
          <p:cNvPr id="90" name="Rectangle 89"/>
          <p:cNvSpPr/>
          <p:nvPr/>
        </p:nvSpPr>
        <p:spPr>
          <a:xfrm>
            <a:off x="2852957" y="76200"/>
            <a:ext cx="3705825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 = ∆g + F.A.C. + B.C.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±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L.C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0" y="4122506"/>
            <a:ext cx="4792489" cy="2536016"/>
            <a:chOff x="-107703" y="2855883"/>
            <a:chExt cx="6639453" cy="4002117"/>
          </a:xfrm>
        </p:grpSpPr>
        <p:sp>
          <p:nvSpPr>
            <p:cNvPr id="79" name="Rectangle 78"/>
            <p:cNvSpPr/>
            <p:nvPr/>
          </p:nvSpPr>
          <p:spPr>
            <a:xfrm>
              <a:off x="4662055" y="4756219"/>
              <a:ext cx="1869695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ysClr val="windowText" lastClr="000000"/>
                  </a:solidFill>
                </a:rPr>
                <a:t>(E) 0ᵒ Equator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39225" y="2855883"/>
              <a:ext cx="1522156" cy="4318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b="1" dirty="0">
                  <a:solidFill>
                    <a:sysClr val="windowText" lastClr="000000"/>
                  </a:solidFill>
                </a:rPr>
                <a:t>90ᵒ (N)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973440" y="6479020"/>
              <a:ext cx="1237848" cy="3789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b="1" dirty="0">
                  <a:solidFill>
                    <a:sysClr val="windowText" lastClr="000000"/>
                  </a:solidFill>
                </a:rPr>
                <a:t>-90ᵒ (S)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-107703" y="4662210"/>
              <a:ext cx="964534" cy="4748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200" b="1" dirty="0">
                  <a:solidFill>
                    <a:sysClr val="windowText" lastClr="000000"/>
                  </a:solidFill>
                </a:rPr>
                <a:t>(W)</a:t>
              </a:r>
            </a:p>
          </p:txBody>
        </p:sp>
        <p:cxnSp>
          <p:nvCxnSpPr>
            <p:cNvPr id="83" name="Straight Connector 82"/>
            <p:cNvCxnSpPr>
              <a:stCxn id="85" idx="2"/>
              <a:endCxn id="85" idx="6"/>
            </p:cNvCxnSpPr>
            <p:nvPr/>
          </p:nvCxnSpPr>
          <p:spPr>
            <a:xfrm>
              <a:off x="406070" y="4943619"/>
              <a:ext cx="439234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5" idx="0"/>
              <a:endCxn id="85" idx="4"/>
            </p:cNvCxnSpPr>
            <p:nvPr/>
          </p:nvCxnSpPr>
          <p:spPr>
            <a:xfrm>
              <a:off x="2602244" y="3507249"/>
              <a:ext cx="0" cy="287274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06070" y="3507249"/>
              <a:ext cx="4392346" cy="2872740"/>
            </a:xfrm>
            <a:prstGeom prst="ellipse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43313" y="3505200"/>
            <a:ext cx="524149" cy="1524000"/>
            <a:chOff x="2243313" y="3505200"/>
            <a:chExt cx="524149" cy="1524000"/>
          </a:xfrm>
        </p:grpSpPr>
        <p:sp>
          <p:nvSpPr>
            <p:cNvPr id="25" name="Rectangle 24"/>
            <p:cNvSpPr/>
            <p:nvPr/>
          </p:nvSpPr>
          <p:spPr>
            <a:xfrm>
              <a:off x="2243313" y="4800600"/>
              <a:ext cx="304800" cy="228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stCxn id="25" idx="0"/>
            </p:cNvCxnSpPr>
            <p:nvPr/>
          </p:nvCxnSpPr>
          <p:spPr>
            <a:xfrm flipV="1">
              <a:off x="2395713" y="3505200"/>
              <a:ext cx="371749" cy="1295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38200" y="1255382"/>
            <a:ext cx="4273596" cy="2097418"/>
            <a:chOff x="838200" y="1255382"/>
            <a:chExt cx="4273596" cy="2097418"/>
          </a:xfrm>
        </p:grpSpPr>
        <p:grpSp>
          <p:nvGrpSpPr>
            <p:cNvPr id="5" name="Group 4"/>
            <p:cNvGrpSpPr/>
            <p:nvPr/>
          </p:nvGrpSpPr>
          <p:grpSpPr>
            <a:xfrm>
              <a:off x="1424940" y="1255382"/>
              <a:ext cx="3686856" cy="2097418"/>
              <a:chOff x="1424940" y="1255382"/>
              <a:chExt cx="3686856" cy="2097418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1424940" y="1255382"/>
                <a:ext cx="3680460" cy="2097418"/>
                <a:chOff x="1600200" y="3710449"/>
                <a:chExt cx="1905000" cy="11049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1600200" y="3710449"/>
                  <a:ext cx="1905000" cy="11049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n-US" sz="300" dirty="0" smtClean="0"/>
                </a:p>
                <a:p>
                  <a:pPr algn="l"/>
                  <a:r>
                    <a:rPr lang="en-US" sz="1800" dirty="0" smtClean="0"/>
                    <a:t>                                                       S2</a:t>
                  </a:r>
                  <a:endParaRPr lang="en-US" sz="1800" dirty="0"/>
                </a:p>
                <a:p>
                  <a:pPr algn="l"/>
                  <a:endParaRPr lang="en-US" sz="1100" dirty="0"/>
                </a:p>
                <a:p>
                  <a:pPr algn="l"/>
                  <a:endParaRPr lang="en-US" sz="800" dirty="0"/>
                </a:p>
                <a:p>
                  <a:pPr algn="l"/>
                  <a:r>
                    <a:rPr lang="en-US" sz="1800" dirty="0" smtClean="0"/>
                    <a:t>                               </a:t>
                  </a:r>
                  <a:r>
                    <a:rPr lang="en-US" sz="1800" b="1" dirty="0" smtClean="0"/>
                    <a:t>BS</a:t>
                  </a:r>
                </a:p>
                <a:p>
                  <a:pPr algn="l"/>
                  <a:endParaRPr lang="en-US" sz="1800" dirty="0"/>
                </a:p>
                <a:p>
                  <a:pPr algn="l"/>
                  <a:r>
                    <a:rPr lang="en-US" sz="1800" dirty="0" smtClean="0"/>
                    <a:t>                     S1</a:t>
                  </a:r>
                  <a:endParaRPr lang="en-US" sz="1800" dirty="0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2506617" y="4217179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2203647" y="4488639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" name="Group 3"/>
              <p:cNvGrpSpPr/>
              <p:nvPr/>
            </p:nvGrpSpPr>
            <p:grpSpPr>
              <a:xfrm>
                <a:off x="1424940" y="1731421"/>
                <a:ext cx="3686856" cy="1087979"/>
                <a:chOff x="1424940" y="359821"/>
                <a:chExt cx="3686856" cy="1087979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1431336" y="943293"/>
                  <a:ext cx="368046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1424940" y="1447800"/>
                  <a:ext cx="368046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431336" y="457200"/>
                  <a:ext cx="368046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Oval 40"/>
                <p:cNvSpPr/>
                <p:nvPr/>
              </p:nvSpPr>
              <p:spPr>
                <a:xfrm>
                  <a:off x="4419600" y="359821"/>
                  <a:ext cx="176662" cy="17357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" name="TextBox 6"/>
            <p:cNvSpPr txBox="1"/>
            <p:nvPr/>
          </p:nvSpPr>
          <p:spPr>
            <a:xfrm>
              <a:off x="838200" y="2114325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45 N</a:t>
              </a:r>
              <a:endParaRPr lang="en-US" dirty="0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2567544" y="609600"/>
            <a:ext cx="427664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L.C.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0.000812 * sin (2*</a:t>
            </a: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ϕ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)* distance (m)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99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5410200" y="1211495"/>
            <a:ext cx="3581399" cy="40556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/>
            <a:r>
              <a:rPr lang="en-US" sz="2000" b="1" dirty="0"/>
              <a:t>(L.C.) In Southern hemisphere:</a:t>
            </a:r>
          </a:p>
          <a:p>
            <a:pPr algn="justLow"/>
            <a:r>
              <a:rPr lang="en-US" sz="2000" dirty="0"/>
              <a:t>1- from (N) to (S) gravity is increasing, so we subtract the (L.C.) value from gravity stations.</a:t>
            </a:r>
          </a:p>
          <a:p>
            <a:pPr algn="justLow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BA = ∆g + F.A.C. + B.C. – L.C.</a:t>
            </a:r>
          </a:p>
          <a:p>
            <a:pPr algn="justLow"/>
            <a:endParaRPr lang="en-US" sz="800" dirty="0"/>
          </a:p>
          <a:p>
            <a:pPr algn="justLow"/>
            <a:r>
              <a:rPr lang="en-US" sz="2000" dirty="0"/>
              <a:t>2- from (S) to (N) gravity is decreasing, so we add the (L.C.) value from gravity stations.</a:t>
            </a:r>
          </a:p>
          <a:p>
            <a:pPr algn="justLow"/>
            <a:endParaRPr lang="en-US" sz="3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Low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BA = ∆g + F.A.C. + B.C. + L.C.</a:t>
            </a:r>
          </a:p>
          <a:p>
            <a:pPr algn="justLow"/>
            <a:endParaRPr lang="en-US" sz="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Low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But if gravity stations are on the same latitude, the (L.C.) is zero.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852957" y="76200"/>
            <a:ext cx="3705825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 = ∆g + F.A.C. + B.C.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±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L.C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0" y="1197784"/>
            <a:ext cx="4792489" cy="2536016"/>
            <a:chOff x="-107703" y="2855883"/>
            <a:chExt cx="6639453" cy="4002117"/>
          </a:xfrm>
        </p:grpSpPr>
        <p:sp>
          <p:nvSpPr>
            <p:cNvPr id="79" name="Rectangle 78"/>
            <p:cNvSpPr/>
            <p:nvPr/>
          </p:nvSpPr>
          <p:spPr>
            <a:xfrm>
              <a:off x="4662055" y="4756219"/>
              <a:ext cx="1869695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ysClr val="windowText" lastClr="000000"/>
                  </a:solidFill>
                </a:rPr>
                <a:t>(E) 0ᵒ Equator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39225" y="2855883"/>
              <a:ext cx="1522156" cy="4318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b="1" dirty="0">
                  <a:solidFill>
                    <a:sysClr val="windowText" lastClr="000000"/>
                  </a:solidFill>
                </a:rPr>
                <a:t>90ᵒ (N)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973440" y="6479020"/>
              <a:ext cx="1237848" cy="3789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b="1" dirty="0">
                  <a:solidFill>
                    <a:sysClr val="windowText" lastClr="000000"/>
                  </a:solidFill>
                </a:rPr>
                <a:t>-90ᵒ (S)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-107703" y="4662210"/>
              <a:ext cx="964534" cy="4748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200" b="1" dirty="0">
                  <a:solidFill>
                    <a:sysClr val="windowText" lastClr="000000"/>
                  </a:solidFill>
                </a:rPr>
                <a:t>(W)</a:t>
              </a:r>
            </a:p>
          </p:txBody>
        </p:sp>
        <p:cxnSp>
          <p:nvCxnSpPr>
            <p:cNvPr id="83" name="Straight Connector 82"/>
            <p:cNvCxnSpPr>
              <a:stCxn id="85" idx="2"/>
              <a:endCxn id="85" idx="6"/>
            </p:cNvCxnSpPr>
            <p:nvPr/>
          </p:nvCxnSpPr>
          <p:spPr>
            <a:xfrm>
              <a:off x="406070" y="4943619"/>
              <a:ext cx="439234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5" idx="0"/>
              <a:endCxn id="85" idx="4"/>
            </p:cNvCxnSpPr>
            <p:nvPr/>
          </p:nvCxnSpPr>
          <p:spPr>
            <a:xfrm>
              <a:off x="2602244" y="3507249"/>
              <a:ext cx="0" cy="287274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06070" y="3507249"/>
              <a:ext cx="4392346" cy="2872740"/>
            </a:xfrm>
            <a:prstGeom prst="ellipse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71238" y="2895600"/>
            <a:ext cx="952962" cy="1219200"/>
            <a:chOff x="2171238" y="2895600"/>
            <a:chExt cx="952962" cy="1219200"/>
          </a:xfrm>
        </p:grpSpPr>
        <p:sp>
          <p:nvSpPr>
            <p:cNvPr id="25" name="Rectangle 24"/>
            <p:cNvSpPr/>
            <p:nvPr/>
          </p:nvSpPr>
          <p:spPr>
            <a:xfrm>
              <a:off x="2171238" y="2895600"/>
              <a:ext cx="304800" cy="228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stCxn id="25" idx="2"/>
            </p:cNvCxnSpPr>
            <p:nvPr/>
          </p:nvCxnSpPr>
          <p:spPr>
            <a:xfrm>
              <a:off x="2323638" y="3124200"/>
              <a:ext cx="800562" cy="990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1060404" y="4267200"/>
            <a:ext cx="4273596" cy="2097418"/>
            <a:chOff x="838200" y="1255382"/>
            <a:chExt cx="4273596" cy="2097418"/>
          </a:xfrm>
        </p:grpSpPr>
        <p:grpSp>
          <p:nvGrpSpPr>
            <p:cNvPr id="10" name="Group 9"/>
            <p:cNvGrpSpPr/>
            <p:nvPr/>
          </p:nvGrpSpPr>
          <p:grpSpPr>
            <a:xfrm>
              <a:off x="838200" y="1255382"/>
              <a:ext cx="4273596" cy="2097418"/>
              <a:chOff x="838200" y="1255382"/>
              <a:chExt cx="4273596" cy="209741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424940" y="1255382"/>
                <a:ext cx="3686856" cy="2097418"/>
                <a:chOff x="1424940" y="1255382"/>
                <a:chExt cx="3686856" cy="2097418"/>
              </a:xfrm>
            </p:grpSpPr>
            <p:grpSp>
              <p:nvGrpSpPr>
                <p:cNvPr id="110" name="Group 109"/>
                <p:cNvGrpSpPr/>
                <p:nvPr/>
              </p:nvGrpSpPr>
              <p:grpSpPr>
                <a:xfrm>
                  <a:off x="1424940" y="1255382"/>
                  <a:ext cx="3680460" cy="2097418"/>
                  <a:chOff x="1600200" y="3710449"/>
                  <a:chExt cx="1905000" cy="1104900"/>
                </a:xfrm>
              </p:grpSpPr>
              <p:sp>
                <p:nvSpPr>
                  <p:cNvPr id="47" name="Rectangle 46"/>
                  <p:cNvSpPr/>
                  <p:nvPr/>
                </p:nvSpPr>
                <p:spPr>
                  <a:xfrm>
                    <a:off x="1600200" y="3710449"/>
                    <a:ext cx="1905000" cy="11049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en-US" sz="300" dirty="0" smtClean="0"/>
                  </a:p>
                  <a:p>
                    <a:pPr algn="l"/>
                    <a:r>
                      <a:rPr lang="en-US" sz="1800" dirty="0" smtClean="0"/>
                      <a:t>                                                       S4</a:t>
                    </a:r>
                    <a:endParaRPr lang="en-US" sz="1800" dirty="0"/>
                  </a:p>
                  <a:p>
                    <a:pPr algn="l"/>
                    <a:endParaRPr lang="en-US" sz="1100" dirty="0"/>
                  </a:p>
                  <a:p>
                    <a:pPr algn="l"/>
                    <a:endParaRPr lang="en-US" sz="800" dirty="0"/>
                  </a:p>
                  <a:p>
                    <a:pPr algn="l"/>
                    <a:r>
                      <a:rPr lang="en-US" sz="1800" dirty="0" smtClean="0"/>
                      <a:t>   S5                        </a:t>
                    </a:r>
                    <a:r>
                      <a:rPr lang="en-US" sz="1800" b="1" dirty="0" smtClean="0"/>
                      <a:t>BS</a:t>
                    </a:r>
                  </a:p>
                  <a:p>
                    <a:pPr algn="l"/>
                    <a:endParaRPr lang="en-US" sz="1800" dirty="0"/>
                  </a:p>
                  <a:p>
                    <a:pPr algn="l"/>
                    <a:r>
                      <a:rPr lang="en-US" sz="1800" dirty="0" smtClean="0"/>
                      <a:t>                 S3</a:t>
                    </a:r>
                    <a:endParaRPr lang="en-US" sz="1800" dirty="0"/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2506617" y="4217179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2124765" y="4488639"/>
                    <a:ext cx="91440" cy="914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" name="Group 3"/>
                <p:cNvGrpSpPr/>
                <p:nvPr/>
              </p:nvGrpSpPr>
              <p:grpSpPr>
                <a:xfrm>
                  <a:off x="1424940" y="1731421"/>
                  <a:ext cx="3686856" cy="1087979"/>
                  <a:chOff x="1424940" y="359821"/>
                  <a:chExt cx="3686856" cy="1087979"/>
                </a:xfrm>
              </p:grpSpPr>
              <p:cxnSp>
                <p:nvCxnSpPr>
                  <p:cNvPr id="3" name="Straight Connector 2"/>
                  <p:cNvCxnSpPr/>
                  <p:nvPr/>
                </p:nvCxnSpPr>
                <p:spPr>
                  <a:xfrm>
                    <a:off x="1431336" y="943293"/>
                    <a:ext cx="368046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1424940" y="1447800"/>
                    <a:ext cx="368046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1431336" y="457200"/>
                    <a:ext cx="368046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" name="Oval 40"/>
                  <p:cNvSpPr/>
                  <p:nvPr/>
                </p:nvSpPr>
                <p:spPr>
                  <a:xfrm>
                    <a:off x="4419600" y="359821"/>
                    <a:ext cx="176662" cy="17357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7" name="TextBox 6"/>
              <p:cNvSpPr txBox="1"/>
              <p:nvPr/>
            </p:nvSpPr>
            <p:spPr>
              <a:xfrm>
                <a:off x="838200" y="2114325"/>
                <a:ext cx="5774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40 </a:t>
                </a:r>
                <a:r>
                  <a:rPr lang="en-US" dirty="0"/>
                  <a:t>S</a:t>
                </a:r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1621877" y="2228103"/>
              <a:ext cx="176662" cy="1735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2567544" y="609600"/>
            <a:ext cx="4276649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L.C.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0.000812 * sin (2*</a:t>
            </a: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ϕ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)* distance (m)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181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71600" y="2209800"/>
            <a:ext cx="5715000" cy="2286000"/>
            <a:chOff x="2133600" y="2209800"/>
            <a:chExt cx="4267200" cy="2286000"/>
          </a:xfrm>
        </p:grpSpPr>
        <p:sp>
          <p:nvSpPr>
            <p:cNvPr id="4" name="Rectangle 3"/>
            <p:cNvSpPr/>
            <p:nvPr/>
          </p:nvSpPr>
          <p:spPr>
            <a:xfrm>
              <a:off x="2133600" y="2209800"/>
              <a:ext cx="4267200" cy="2286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All Stations			All Stations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-L.C.				+L.C.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stCxn id="4" idx="0"/>
              <a:endCxn id="4" idx="2"/>
            </p:cNvCxnSpPr>
            <p:nvPr/>
          </p:nvCxnSpPr>
          <p:spPr>
            <a:xfrm>
              <a:off x="4267200" y="2209800"/>
              <a:ext cx="0" cy="2286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229600" cy="609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Poles                                       BS.                                 Equator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4157100" y="3393744"/>
            <a:ext cx="144000" cy="14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4.2|0.8|1.9|0.7|1.4|0.7|1.6|9.7|14.3|8.2|6.7|8.9|10.6|9.2|15.3|14.9|2.8|5|10.1|11.6|8|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4.2|0.8|1.9|0.7|1.4|0.7|1.6|9.7|14.3|8.2|6.7|8.9|10.6|9.2|15.3|14.9|2.8|5|10.1|11.6|8|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4.2|0.8|1.9|0.7|1.4|0.7|1.6|9.7|14.3|8.2|6.7|8.9|10.6|9.2|15.3|14.9|2.8|5|10.1|11.6|8|8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450</Words>
  <Application>Microsoft Office PowerPoint</Application>
  <PresentationFormat>On-screen Show (4:3)</PresentationFormat>
  <Paragraphs>81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Lab. no. 4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Lab. no. 4</dc:title>
  <dc:creator>Mhmd</dc:creator>
  <cp:lastModifiedBy>Maher</cp:lastModifiedBy>
  <cp:revision>51</cp:revision>
  <cp:lastPrinted>2016-11-16T04:32:32Z</cp:lastPrinted>
  <dcterms:created xsi:type="dcterms:W3CDTF">2006-08-16T00:00:00Z</dcterms:created>
  <dcterms:modified xsi:type="dcterms:W3CDTF">2019-10-11T16:53:02Z</dcterms:modified>
</cp:coreProperties>
</file>