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440" r:id="rId1"/>
  </p:sldMasterIdLst>
  <p:notesMasterIdLst>
    <p:notesMasterId r:id="rId88"/>
  </p:notesMasterIdLst>
  <p:sldIdLst>
    <p:sldId id="472" r:id="rId2"/>
    <p:sldId id="471" r:id="rId3"/>
    <p:sldId id="257" r:id="rId4"/>
    <p:sldId id="258" r:id="rId5"/>
    <p:sldId id="659" r:id="rId6"/>
    <p:sldId id="317" r:id="rId7"/>
    <p:sldId id="318" r:id="rId8"/>
    <p:sldId id="660" r:id="rId9"/>
    <p:sldId id="319" r:id="rId10"/>
    <p:sldId id="575" r:id="rId11"/>
    <p:sldId id="577" r:id="rId12"/>
    <p:sldId id="320" r:id="rId13"/>
    <p:sldId id="576" r:id="rId14"/>
    <p:sldId id="578" r:id="rId15"/>
    <p:sldId id="579" r:id="rId16"/>
    <p:sldId id="580" r:id="rId17"/>
    <p:sldId id="321" r:id="rId18"/>
    <p:sldId id="582" r:id="rId19"/>
    <p:sldId id="583" r:id="rId20"/>
    <p:sldId id="584" r:id="rId21"/>
    <p:sldId id="585" r:id="rId22"/>
    <p:sldId id="586" r:id="rId23"/>
    <p:sldId id="587" r:id="rId24"/>
    <p:sldId id="588" r:id="rId25"/>
    <p:sldId id="327" r:id="rId26"/>
    <p:sldId id="589" r:id="rId27"/>
    <p:sldId id="590" r:id="rId28"/>
    <p:sldId id="591" r:id="rId29"/>
    <p:sldId id="592" r:id="rId30"/>
    <p:sldId id="593" r:id="rId31"/>
    <p:sldId id="328" r:id="rId32"/>
    <p:sldId id="329" r:id="rId33"/>
    <p:sldId id="594" r:id="rId34"/>
    <p:sldId id="596" r:id="rId35"/>
    <p:sldId id="595" r:id="rId36"/>
    <p:sldId id="599" r:id="rId37"/>
    <p:sldId id="597" r:id="rId38"/>
    <p:sldId id="600" r:id="rId39"/>
    <p:sldId id="602" r:id="rId40"/>
    <p:sldId id="603" r:id="rId41"/>
    <p:sldId id="606" r:id="rId42"/>
    <p:sldId id="607" r:id="rId43"/>
    <p:sldId id="609" r:id="rId44"/>
    <p:sldId id="608" r:id="rId45"/>
    <p:sldId id="610" r:id="rId46"/>
    <p:sldId id="613" r:id="rId47"/>
    <p:sldId id="612" r:id="rId48"/>
    <p:sldId id="616" r:id="rId49"/>
    <p:sldId id="618" r:id="rId50"/>
    <p:sldId id="330" r:id="rId51"/>
    <p:sldId id="331" r:id="rId52"/>
    <p:sldId id="332" r:id="rId53"/>
    <p:sldId id="619" r:id="rId54"/>
    <p:sldId id="620" r:id="rId55"/>
    <p:sldId id="621" r:id="rId56"/>
    <p:sldId id="333" r:id="rId57"/>
    <p:sldId id="622" r:id="rId58"/>
    <p:sldId id="334" r:id="rId59"/>
    <p:sldId id="623" r:id="rId60"/>
    <p:sldId id="624" r:id="rId61"/>
    <p:sldId id="625" r:id="rId62"/>
    <p:sldId id="626" r:id="rId63"/>
    <p:sldId id="335" r:id="rId64"/>
    <p:sldId id="336" r:id="rId65"/>
    <p:sldId id="337" r:id="rId66"/>
    <p:sldId id="646" r:id="rId67"/>
    <p:sldId id="648" r:id="rId68"/>
    <p:sldId id="649" r:id="rId69"/>
    <p:sldId id="650" r:id="rId70"/>
    <p:sldId id="651" r:id="rId71"/>
    <p:sldId id="652" r:id="rId72"/>
    <p:sldId id="653" r:id="rId73"/>
    <p:sldId id="654" r:id="rId74"/>
    <p:sldId id="647" r:id="rId75"/>
    <p:sldId id="338" r:id="rId76"/>
    <p:sldId id="339" r:id="rId77"/>
    <p:sldId id="340" r:id="rId78"/>
    <p:sldId id="342" r:id="rId79"/>
    <p:sldId id="343" r:id="rId80"/>
    <p:sldId id="655" r:id="rId81"/>
    <p:sldId id="344" r:id="rId82"/>
    <p:sldId id="657" r:id="rId83"/>
    <p:sldId id="656" r:id="rId84"/>
    <p:sldId id="345" r:id="rId85"/>
    <p:sldId id="658" r:id="rId86"/>
    <p:sldId id="347" r:id="rId8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75269" autoAdjust="0"/>
  </p:normalViewPr>
  <p:slideViewPr>
    <p:cSldViewPr>
      <p:cViewPr varScale="1">
        <p:scale>
          <a:sx n="56" d="100"/>
          <a:sy n="56" d="100"/>
        </p:scale>
        <p:origin x="1908"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4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FB4251-0377-4B5B-A42F-F366D9D5C267}" type="datetimeFigureOut">
              <a:rPr lang="en-US" smtClean="0"/>
              <a:pPr/>
              <a:t>10/16/2023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E6B343-3CAA-46E4-ADF4-93341161A0B5}" type="slidenum">
              <a:rPr lang="en-US" smtClean="0"/>
              <a:pPr/>
              <a:t>‹#›</a:t>
            </a:fld>
            <a:endParaRPr lang="en-US"/>
          </a:p>
        </p:txBody>
      </p:sp>
    </p:spTree>
    <p:extLst>
      <p:ext uri="{BB962C8B-B14F-4D97-AF65-F5344CB8AC3E}">
        <p14:creationId xmlns:p14="http://schemas.microsoft.com/office/powerpoint/2010/main" val="366852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21</a:t>
            </a:fld>
            <a:endParaRPr lang="en-US"/>
          </a:p>
        </p:txBody>
      </p:sp>
    </p:spTree>
    <p:extLst>
      <p:ext uri="{BB962C8B-B14F-4D97-AF65-F5344CB8AC3E}">
        <p14:creationId xmlns:p14="http://schemas.microsoft.com/office/powerpoint/2010/main" val="577972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32</a:t>
            </a:fld>
            <a:endParaRPr lang="en-US"/>
          </a:p>
        </p:txBody>
      </p:sp>
    </p:spTree>
    <p:extLst>
      <p:ext uri="{BB962C8B-B14F-4D97-AF65-F5344CB8AC3E}">
        <p14:creationId xmlns:p14="http://schemas.microsoft.com/office/powerpoint/2010/main" val="174386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51</a:t>
            </a:fld>
            <a:endParaRPr lang="en-US"/>
          </a:p>
        </p:txBody>
      </p:sp>
    </p:spTree>
    <p:extLst>
      <p:ext uri="{BB962C8B-B14F-4D97-AF65-F5344CB8AC3E}">
        <p14:creationId xmlns:p14="http://schemas.microsoft.com/office/powerpoint/2010/main" val="4011604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1E6B343-3CAA-46E4-ADF4-93341161A0B5}" type="slidenum">
              <a:rPr lang="en-US" smtClean="0"/>
              <a:pPr/>
              <a:t>86</a:t>
            </a:fld>
            <a:endParaRPr lang="en-US"/>
          </a:p>
        </p:txBody>
      </p:sp>
    </p:spTree>
    <p:extLst>
      <p:ext uri="{BB962C8B-B14F-4D97-AF65-F5344CB8AC3E}">
        <p14:creationId xmlns:p14="http://schemas.microsoft.com/office/powerpoint/2010/main" val="116145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55E6B6-AC69-4811-B763-544CEE2D3CEE}"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AC4FF-1304-47C8-B08E-1BB9DAFC8DA3}"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5E6B6-AC69-4811-B763-544CEE2D3CEE}"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55E6B6-AC69-4811-B763-544CEE2D3CEE}"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55E6B6-AC69-4811-B763-544CEE2D3CEE}"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55E6B6-AC69-4811-B763-544CEE2D3CEE}"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CAC4FF-1304-47C8-B08E-1BB9DAFC8DA3}"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55E6B6-AC69-4811-B763-544CEE2D3CEE}"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55E6B6-AC69-4811-B763-544CEE2D3CEE}" type="datetimeFigureOut">
              <a:rPr lang="en-US" smtClean="0"/>
              <a:pPr/>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CAC4FF-1304-47C8-B08E-1BB9DAFC8DA3}"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55E6B6-AC69-4811-B763-544CEE2D3CEE}" type="datetimeFigureOut">
              <a:rPr lang="en-US" smtClean="0"/>
              <a:pPr/>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55E6B6-AC69-4811-B763-544CEE2D3CEE}" type="datetimeFigureOut">
              <a:rPr lang="en-US" smtClean="0"/>
              <a:pPr/>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5E6B6-AC69-4811-B763-544CEE2D3CEE}"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AC4FF-1304-47C8-B08E-1BB9DAFC8DA3}"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55E6B6-AC69-4811-B763-544CEE2D3CEE}"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CAC4FF-1304-47C8-B08E-1BB9DAFC8D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F55E6B6-AC69-4811-B763-544CEE2D3CEE}" type="datetimeFigureOut">
              <a:rPr lang="en-US" smtClean="0"/>
              <a:pPr/>
              <a:t>10/16/2023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FCAC4FF-1304-47C8-B08E-1BB9DAFC8D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Lst>
  <p:txStyles>
    <p:titleStyle>
      <a:lvl1pPr algn="l"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r" defTabSz="914400" rtl="1"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ctr">
              <a:buNone/>
            </a:pPr>
            <a:r>
              <a:rPr lang="ar-IQ" sz="4000" dirty="0" smtClean="0"/>
              <a:t> </a:t>
            </a:r>
          </a:p>
          <a:p>
            <a:pPr algn="just"/>
            <a:r>
              <a:rPr lang="ar-IQ" sz="4000" b="1" dirty="0" smtClean="0">
                <a:solidFill>
                  <a:srgbClr val="002060"/>
                </a:solidFill>
              </a:rPr>
              <a:t>جامعة </a:t>
            </a:r>
            <a:r>
              <a:rPr lang="ar-IQ" sz="4000" b="1" dirty="0">
                <a:solidFill>
                  <a:srgbClr val="002060"/>
                </a:solidFill>
              </a:rPr>
              <a:t>الصلاح الدين</a:t>
            </a:r>
          </a:p>
          <a:p>
            <a:pPr algn="just"/>
            <a:r>
              <a:rPr lang="ar-IQ" sz="4000" b="1" dirty="0" smtClean="0">
                <a:solidFill>
                  <a:srgbClr val="002060"/>
                </a:solidFill>
              </a:rPr>
              <a:t>كلية القانون</a:t>
            </a:r>
            <a:endParaRPr lang="ar-IQ" sz="4000" b="1" dirty="0">
              <a:solidFill>
                <a:srgbClr val="002060"/>
              </a:solidFill>
            </a:endParaRPr>
          </a:p>
          <a:p>
            <a:pPr algn="just"/>
            <a:r>
              <a:rPr lang="ar-IQ" sz="4000" b="1" dirty="0" smtClean="0">
                <a:solidFill>
                  <a:srgbClr val="002060"/>
                </a:solidFill>
              </a:rPr>
              <a:t>قسم </a:t>
            </a:r>
            <a:r>
              <a:rPr lang="ar-IQ" sz="4000" b="1" dirty="0">
                <a:solidFill>
                  <a:srgbClr val="002060"/>
                </a:solidFill>
              </a:rPr>
              <a:t>القانون</a:t>
            </a:r>
          </a:p>
          <a:p>
            <a:pPr algn="just"/>
            <a:r>
              <a:rPr lang="ar-IQ" sz="4000" b="1" dirty="0" smtClean="0">
                <a:solidFill>
                  <a:srgbClr val="002060"/>
                </a:solidFill>
              </a:rPr>
              <a:t>مرحلة </a:t>
            </a:r>
            <a:r>
              <a:rPr lang="ar-IQ" sz="4000" b="1" dirty="0">
                <a:solidFill>
                  <a:srgbClr val="002060"/>
                </a:solidFill>
              </a:rPr>
              <a:t>الثانية</a:t>
            </a:r>
            <a:r>
              <a:rPr lang="en-US" sz="4000" b="1" dirty="0">
                <a:solidFill>
                  <a:srgbClr val="002060"/>
                </a:solidFill>
              </a:rPr>
              <a:t> </a:t>
            </a:r>
          </a:p>
          <a:p>
            <a:pPr algn="just"/>
            <a:r>
              <a:rPr lang="ar-IQ" sz="4000" b="1" dirty="0" smtClean="0">
                <a:solidFill>
                  <a:srgbClr val="002060"/>
                </a:solidFill>
              </a:rPr>
              <a:t>المادة </a:t>
            </a:r>
            <a:r>
              <a:rPr lang="ar-IQ" sz="4000" b="1" dirty="0">
                <a:solidFill>
                  <a:srgbClr val="002060"/>
                </a:solidFill>
              </a:rPr>
              <a:t>قانون العقوبات العام</a:t>
            </a:r>
          </a:p>
          <a:p>
            <a:pPr algn="just"/>
            <a:r>
              <a:rPr lang="ar-IQ" sz="4000" b="1" dirty="0">
                <a:solidFill>
                  <a:srgbClr val="002060"/>
                </a:solidFill>
              </a:rPr>
              <a:t>السنة الدراسية/ </a:t>
            </a:r>
            <a:r>
              <a:rPr lang="en-US" sz="4000" b="1" dirty="0" smtClean="0">
                <a:solidFill>
                  <a:srgbClr val="002060"/>
                </a:solidFill>
              </a:rPr>
              <a:t>2023-2024</a:t>
            </a:r>
            <a:endParaRPr lang="ar-IQ" sz="4000" dirty="0" smtClean="0"/>
          </a:p>
          <a:p>
            <a:pPr marL="0" indent="0" algn="just">
              <a:buNone/>
            </a:pPr>
            <a:r>
              <a:rPr lang="ar-IQ" sz="4000" b="1" dirty="0" smtClean="0">
                <a:solidFill>
                  <a:srgbClr val="002060"/>
                </a:solidFill>
              </a:rPr>
              <a:t>مدرس المادة/ د. محمد كاك الله سمايل</a:t>
            </a:r>
          </a:p>
        </p:txBody>
      </p:sp>
    </p:spTree>
    <p:extLst>
      <p:ext uri="{BB962C8B-B14F-4D97-AF65-F5344CB8AC3E}">
        <p14:creationId xmlns:p14="http://schemas.microsoft.com/office/powerpoint/2010/main" val="7036073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endParaRPr lang="en-US" sz="4400" dirty="0" smtClean="0">
              <a:solidFill>
                <a:srgbClr val="002060"/>
              </a:solidFill>
            </a:endParaRPr>
          </a:p>
          <a:p>
            <a:pPr marL="0" indent="0">
              <a:buNone/>
            </a:pPr>
            <a:r>
              <a:rPr lang="ar-IQ" sz="4400" dirty="0" smtClean="0">
                <a:solidFill>
                  <a:srgbClr val="002060"/>
                </a:solidFill>
              </a:rPr>
              <a:t>الجهل بالقانون / المادة (37) من ق.ع.ع</a:t>
            </a:r>
          </a:p>
          <a:p>
            <a:pPr marL="0" indent="0" algn="just">
              <a:buNone/>
            </a:pPr>
            <a:r>
              <a:rPr lang="ar-IQ" sz="4400" dirty="0">
                <a:solidFill>
                  <a:srgbClr val="002060"/>
                </a:solidFill>
              </a:rPr>
              <a:t>ا</a:t>
            </a:r>
            <a:r>
              <a:rPr lang="ar-IQ" sz="4400" dirty="0" smtClean="0">
                <a:solidFill>
                  <a:srgbClr val="002060"/>
                </a:solidFill>
              </a:rPr>
              <a:t>لغلط في المجني عليه / يتربص ل(زيد) يقع (عمر)</a:t>
            </a:r>
          </a:p>
          <a:p>
            <a:pPr marL="0" indent="0">
              <a:buNone/>
            </a:pPr>
            <a:r>
              <a:rPr lang="ar-IQ" sz="4400" dirty="0" smtClean="0">
                <a:solidFill>
                  <a:srgbClr val="002060"/>
                </a:solidFill>
              </a:rPr>
              <a:t>الخطأ في توجيه السلوك الاجرامي / خطا في التصويب.</a:t>
            </a:r>
          </a:p>
        </p:txBody>
      </p:sp>
    </p:spTree>
    <p:extLst>
      <p:ext uri="{BB962C8B-B14F-4D97-AF65-F5344CB8AC3E}">
        <p14:creationId xmlns:p14="http://schemas.microsoft.com/office/powerpoint/2010/main" val="41956404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t>القصد والباعث</a:t>
            </a:r>
            <a:endParaRPr lang="en-US" sz="4400" dirty="0"/>
          </a:p>
        </p:txBody>
      </p:sp>
      <p:sp>
        <p:nvSpPr>
          <p:cNvPr id="3" name="Content Placeholder 2"/>
          <p:cNvSpPr>
            <a:spLocks noGrp="1"/>
          </p:cNvSpPr>
          <p:nvPr>
            <p:ph idx="1"/>
          </p:nvPr>
        </p:nvSpPr>
        <p:spPr/>
        <p:txBody>
          <a:bodyPr>
            <a:noAutofit/>
          </a:bodyPr>
          <a:lstStyle/>
          <a:p>
            <a:pPr marL="0" indent="0" algn="just">
              <a:buNone/>
            </a:pPr>
            <a:endParaRPr lang="ar-IQ" sz="2800" dirty="0" smtClean="0"/>
          </a:p>
          <a:p>
            <a:pPr marL="0" indent="0" algn="just">
              <a:buNone/>
            </a:pPr>
            <a:r>
              <a:rPr lang="ar-IQ" sz="2800" dirty="0" smtClean="0"/>
              <a:t>1- الباعث هو السبب الذي يدفع الجاني الى اقترافه للجريمة كالانتقام والثار او الشفقة لانهاء الحياة .....ويختلف من جريمة الى </a:t>
            </a:r>
            <a:r>
              <a:rPr lang="ar-IQ" sz="2800" dirty="0" smtClean="0"/>
              <a:t>اخرى.</a:t>
            </a:r>
            <a:endParaRPr lang="ar-IQ" sz="2800" dirty="0" smtClean="0"/>
          </a:p>
          <a:p>
            <a:pPr marL="0" indent="0" algn="just">
              <a:buNone/>
            </a:pPr>
            <a:r>
              <a:rPr lang="ar-IQ" sz="2800" dirty="0" smtClean="0"/>
              <a:t>ولكن القصد هو واحد في جميع جرائم القتل هو ازهاق الروح عمدا وفي جميع جرائم السرقة هو تعمد نقل الحيازة.</a:t>
            </a:r>
          </a:p>
          <a:p>
            <a:pPr marL="0" indent="0" algn="just">
              <a:buNone/>
            </a:pPr>
            <a:r>
              <a:rPr lang="ar-IQ" sz="2800" dirty="0" smtClean="0"/>
              <a:t>2- لايعتد بالباعث كقاعدة عامة على ارتكاب الجريمة، اذ نصت المادة (38</a:t>
            </a:r>
            <a:r>
              <a:rPr lang="ar-IQ" sz="2800" dirty="0" smtClean="0"/>
              <a:t>) من </a:t>
            </a:r>
            <a:r>
              <a:rPr lang="ar-IQ" sz="2800" dirty="0" smtClean="0"/>
              <a:t>ق.ع.ع.(لا يعتد بالباعث على ارتكاب الجريمة ما لم ينص القانون على خلاف ذلك) </a:t>
            </a:r>
          </a:p>
          <a:p>
            <a:pPr marL="0" indent="0" algn="just">
              <a:buNone/>
            </a:pPr>
            <a:r>
              <a:rPr lang="ar-IQ" sz="2800" dirty="0" smtClean="0"/>
              <a:t>ولكن احيانا لاعتبارات خاصة ياخذ القانون بنظر الاعتبار كالباعث الشريف . المادة (128) (يعتبر عذرا مخففا ارتكاب الجريمة لبواعث الشريفة)</a:t>
            </a:r>
            <a:endParaRPr lang="en-US" sz="2800" dirty="0"/>
          </a:p>
        </p:txBody>
      </p:sp>
    </p:spTree>
    <p:extLst>
      <p:ext uri="{BB962C8B-B14F-4D97-AF65-F5344CB8AC3E}">
        <p14:creationId xmlns:p14="http://schemas.microsoft.com/office/powerpoint/2010/main" val="860786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b="1" dirty="0" smtClean="0">
                <a:solidFill>
                  <a:srgbClr val="FF0000"/>
                </a:solidFill>
              </a:rPr>
              <a:t>أنواع القصد الجنائي</a:t>
            </a:r>
            <a:endParaRPr lang="en-US" sz="4400" dirty="0">
              <a:solidFill>
                <a:srgbClr val="FF0000"/>
              </a:solidFill>
            </a:endParaRPr>
          </a:p>
        </p:txBody>
      </p:sp>
      <p:sp>
        <p:nvSpPr>
          <p:cNvPr id="3" name="Content Placeholder 2"/>
          <p:cNvSpPr>
            <a:spLocks noGrp="1"/>
          </p:cNvSpPr>
          <p:nvPr>
            <p:ph idx="1"/>
          </p:nvPr>
        </p:nvSpPr>
        <p:spPr/>
        <p:txBody>
          <a:bodyPr>
            <a:noAutofit/>
          </a:bodyPr>
          <a:lstStyle/>
          <a:p>
            <a:pPr algn="just">
              <a:buNone/>
            </a:pPr>
            <a:r>
              <a:rPr lang="ar-IQ" sz="3600" dirty="0" smtClean="0"/>
              <a:t> </a:t>
            </a:r>
            <a:endParaRPr lang="en-US" sz="3600" dirty="0" smtClean="0"/>
          </a:p>
          <a:p>
            <a:pPr algn="just">
              <a:buNone/>
            </a:pPr>
            <a:r>
              <a:rPr lang="ar-IQ" sz="3600" dirty="0" smtClean="0">
                <a:solidFill>
                  <a:srgbClr val="FF0000"/>
                </a:solidFill>
              </a:rPr>
              <a:t>-القصد العام </a:t>
            </a:r>
            <a:r>
              <a:rPr lang="ar-IQ" sz="3600" dirty="0" smtClean="0"/>
              <a:t>: القصد العام هو إرادة السلوك الإجرامي ونتيجته والعلم بهما ويتطلب توافره في كافة الجرائم العمدية، كجريمة القتل والضرب....</a:t>
            </a:r>
          </a:p>
          <a:p>
            <a:pPr algn="just">
              <a:buNone/>
            </a:pPr>
            <a:r>
              <a:rPr lang="ar-IQ" sz="3600" dirty="0" smtClean="0"/>
              <a:t>-</a:t>
            </a:r>
            <a:r>
              <a:rPr lang="ar-IQ" sz="3600" dirty="0" smtClean="0">
                <a:solidFill>
                  <a:srgbClr val="FF0000"/>
                </a:solidFill>
              </a:rPr>
              <a:t>القصد الخاص </a:t>
            </a:r>
            <a:r>
              <a:rPr lang="ar-IQ" sz="3600" dirty="0" smtClean="0"/>
              <a:t>وهو حالة نفسية متعلقة بنتيجة معينة ولا علاقة لها بالركن المادي للجريمة .كاشتراط نية التملك لقيام جريمة السرقة.</a:t>
            </a:r>
          </a:p>
          <a:p>
            <a:pPr algn="just">
              <a:buNone/>
            </a:pPr>
            <a:endParaRPr lang="ar-IQ" sz="3600" dirty="0" smtClean="0"/>
          </a:p>
          <a:p>
            <a:pPr algn="just">
              <a:buNone/>
            </a:pP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solidFill>
                  <a:srgbClr val="FF0000"/>
                </a:solidFill>
              </a:rPr>
              <a:t>القصد </a:t>
            </a:r>
            <a:r>
              <a:rPr lang="ar-IQ" sz="3600" dirty="0">
                <a:solidFill>
                  <a:srgbClr val="FF0000"/>
                </a:solidFill>
              </a:rPr>
              <a:t>المحدد </a:t>
            </a:r>
            <a:r>
              <a:rPr lang="ar-IQ" sz="3600" dirty="0" smtClean="0"/>
              <a:t>/القصد </a:t>
            </a:r>
            <a:r>
              <a:rPr lang="ar-IQ" sz="3600" dirty="0"/>
              <a:t>المحدد ويتوافر عندما تكون إرادة الجاني متجهة الى تحقيق نتيجة معينة </a:t>
            </a:r>
            <a:r>
              <a:rPr lang="ar-IQ" sz="3600" dirty="0" smtClean="0"/>
              <a:t>بالذات</a:t>
            </a:r>
            <a:r>
              <a:rPr lang="ar-IQ" sz="3600" dirty="0" smtClean="0"/>
              <a:t>. فلو </a:t>
            </a:r>
            <a:r>
              <a:rPr lang="ar-IQ" sz="3600" dirty="0" smtClean="0"/>
              <a:t>اراد شخص قتل زيد فاطلق عليه الرصاص.</a:t>
            </a:r>
          </a:p>
          <a:p>
            <a:pPr marL="0" indent="0" algn="just">
              <a:buNone/>
            </a:pPr>
            <a:r>
              <a:rPr lang="ar-IQ" sz="3600" dirty="0" smtClean="0"/>
              <a:t> </a:t>
            </a:r>
            <a:r>
              <a:rPr lang="ar-IQ" sz="3600" dirty="0" smtClean="0">
                <a:solidFill>
                  <a:srgbClr val="FF0000"/>
                </a:solidFill>
              </a:rPr>
              <a:t>القصد </a:t>
            </a:r>
            <a:r>
              <a:rPr lang="ar-IQ" sz="3600" dirty="0">
                <a:solidFill>
                  <a:srgbClr val="FF0000"/>
                </a:solidFill>
              </a:rPr>
              <a:t>غير </a:t>
            </a:r>
            <a:r>
              <a:rPr lang="ar-IQ" sz="3600" dirty="0" smtClean="0">
                <a:solidFill>
                  <a:srgbClr val="FF0000"/>
                </a:solidFill>
              </a:rPr>
              <a:t>المحدد/ </a:t>
            </a:r>
            <a:r>
              <a:rPr lang="ar-IQ" sz="3600" dirty="0"/>
              <a:t>وهو أنصراف إرادة الجاني الى تحقيق نتائج جرمية لا على وجه التحديد </a:t>
            </a:r>
            <a:r>
              <a:rPr lang="ar-IQ" sz="3600" dirty="0" smtClean="0"/>
              <a:t>.فمن يطلق الرصاص على حشد من الناس.</a:t>
            </a:r>
            <a:endParaRPr lang="ar-IQ" sz="3600" dirty="0"/>
          </a:p>
          <a:p>
            <a:pPr marL="0" indent="0" algn="just">
              <a:buNone/>
            </a:pPr>
            <a:endParaRPr lang="en-US" sz="3600" dirty="0"/>
          </a:p>
        </p:txBody>
      </p:sp>
    </p:spTree>
    <p:extLst>
      <p:ext uri="{BB962C8B-B14F-4D97-AF65-F5344CB8AC3E}">
        <p14:creationId xmlns:p14="http://schemas.microsoft.com/office/powerpoint/2010/main" val="1650518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ar-IQ" sz="3200" dirty="0" smtClean="0"/>
              <a:t>نصت المادة (2/33) من ق.ع.ع. بان ( القصد اما ان يكون بسيطا او مقترنا بسبق الاصرار)</a:t>
            </a:r>
          </a:p>
          <a:p>
            <a:pPr marL="0" indent="0" algn="just">
              <a:buNone/>
            </a:pPr>
            <a:r>
              <a:rPr lang="ar-IQ" sz="3200" dirty="0" smtClean="0">
                <a:solidFill>
                  <a:srgbClr val="FF0000"/>
                </a:solidFill>
              </a:rPr>
              <a:t>القصد البسيط/  </a:t>
            </a:r>
            <a:r>
              <a:rPr lang="ar-IQ" sz="3200" dirty="0" smtClean="0"/>
              <a:t>وهو </a:t>
            </a:r>
            <a:r>
              <a:rPr lang="ar-IQ" sz="3200" dirty="0"/>
              <a:t>إتجاه إرادة الجاني الى إرتكاب الواقعة الجرمية مع علمه بذلك </a:t>
            </a:r>
            <a:r>
              <a:rPr lang="ar-IQ" sz="3200" dirty="0" smtClean="0"/>
              <a:t>.</a:t>
            </a:r>
          </a:p>
          <a:p>
            <a:pPr marL="0" indent="0" algn="just">
              <a:buNone/>
            </a:pPr>
            <a:r>
              <a:rPr lang="ar-IQ" sz="3200" dirty="0" smtClean="0">
                <a:solidFill>
                  <a:srgbClr val="FF0000"/>
                </a:solidFill>
              </a:rPr>
              <a:t>القصد </a:t>
            </a:r>
            <a:r>
              <a:rPr lang="ar-IQ" sz="3200" dirty="0">
                <a:solidFill>
                  <a:srgbClr val="FF0000"/>
                </a:solidFill>
              </a:rPr>
              <a:t>مع سبق </a:t>
            </a:r>
            <a:r>
              <a:rPr lang="ar-IQ" sz="3200" dirty="0" smtClean="0">
                <a:solidFill>
                  <a:srgbClr val="FF0000"/>
                </a:solidFill>
              </a:rPr>
              <a:t>الاصرار/ </a:t>
            </a:r>
            <a:r>
              <a:rPr lang="ar-IQ" sz="3200" dirty="0"/>
              <a:t>فقد عرفه المشرع </a:t>
            </a:r>
            <a:r>
              <a:rPr lang="ar-IQ" sz="3200" dirty="0" smtClean="0"/>
              <a:t>العراقي سبق الاصرار في المادة (3/33) </a:t>
            </a:r>
            <a:r>
              <a:rPr lang="ar-IQ" sz="3200" dirty="0"/>
              <a:t>بانه ((التفكير المصمم عليه في إرتكاب الجريمة قبل تنفيذها بعيدا عن ثورة الغضب الأني )). </a:t>
            </a:r>
            <a:endParaRPr lang="ar-IQ" sz="3200" dirty="0" smtClean="0"/>
          </a:p>
          <a:p>
            <a:pPr marL="0" indent="0" algn="just">
              <a:buNone/>
            </a:pPr>
            <a:endParaRPr lang="en-US" sz="3200" dirty="0"/>
          </a:p>
          <a:p>
            <a:pPr marL="0" indent="0" algn="just">
              <a:buNone/>
            </a:pPr>
            <a:endParaRPr lang="en-US" sz="3200" dirty="0"/>
          </a:p>
        </p:txBody>
      </p:sp>
    </p:spTree>
    <p:extLst>
      <p:ext uri="{BB962C8B-B14F-4D97-AF65-F5344CB8AC3E}">
        <p14:creationId xmlns:p14="http://schemas.microsoft.com/office/powerpoint/2010/main" val="1472861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solidFill>
                  <a:srgbClr val="FF0000"/>
                </a:solidFill>
              </a:rPr>
              <a:t>شروط سبق الاصرار</a:t>
            </a:r>
            <a:endParaRPr lang="en-US" sz="4800"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solidFill>
                  <a:srgbClr val="FF0000"/>
                </a:solidFill>
              </a:rPr>
              <a:t>1- عنصر التصميم السابق</a:t>
            </a:r>
            <a:r>
              <a:rPr lang="ar-IQ" sz="3600" dirty="0" smtClean="0"/>
              <a:t>/ النية قبل ارتكاب الجريمة قبل تنفيذها بفترة زمنية وتعني قيام فترة بين العزم والتصميم وبين التنفيذ.</a:t>
            </a:r>
          </a:p>
          <a:p>
            <a:pPr marL="0" indent="0" algn="just">
              <a:buNone/>
            </a:pPr>
            <a:r>
              <a:rPr lang="ar-IQ" sz="3600" dirty="0" smtClean="0">
                <a:solidFill>
                  <a:srgbClr val="FF0000"/>
                </a:solidFill>
              </a:rPr>
              <a:t>2- عنصر هدوء البال </a:t>
            </a:r>
            <a:r>
              <a:rPr lang="ar-IQ" sz="3600" dirty="0" smtClean="0"/>
              <a:t>/ هادئ النفس وثابت الاعصاب مطمئنا وغير متهيج وقت التصميم.</a:t>
            </a:r>
            <a:endParaRPr lang="en-US" sz="3600" dirty="0"/>
          </a:p>
        </p:txBody>
      </p:sp>
    </p:spTree>
    <p:extLst>
      <p:ext uri="{BB962C8B-B14F-4D97-AF65-F5344CB8AC3E}">
        <p14:creationId xmlns:p14="http://schemas.microsoft.com/office/powerpoint/2010/main" val="742836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lgn="just">
              <a:buNone/>
            </a:pPr>
            <a:endParaRPr lang="ar-IQ" sz="3200" dirty="0" smtClean="0"/>
          </a:p>
          <a:p>
            <a:pPr marL="0" indent="0" algn="just">
              <a:buNone/>
            </a:pPr>
            <a:r>
              <a:rPr lang="ar-IQ" sz="3200" dirty="0" smtClean="0"/>
              <a:t>بموجب المادة (33/ 4) يتحقق سبق الاصرار سواء كان القصد محددا او غير محدد. ( يتحقق سبق الاصرار سواء قصد الفاعل من الجريمة موجها الى شخص معين او الى شخص غير معين ...)</a:t>
            </a:r>
          </a:p>
          <a:p>
            <a:pPr marL="0" indent="0" algn="just">
              <a:buNone/>
            </a:pPr>
            <a:r>
              <a:rPr lang="ar-IQ" sz="3200" dirty="0" smtClean="0"/>
              <a:t>يتحقق سبق الاصرار ولو كان القصد معلقا على حدوث امرا وموقوفا على شرط اذ نصت المادة (4/33) ( ......سواء كان ذلك القصد معلقا على حدوث امر او موقوفا) مثلا ان يعزم المدين على قتل دائنه اذا حضر الى محله ووضع الحجز على امواله.</a:t>
            </a:r>
            <a:endParaRPr lang="en-US" sz="3200" dirty="0"/>
          </a:p>
        </p:txBody>
      </p:sp>
    </p:spTree>
    <p:extLst>
      <p:ext uri="{BB962C8B-B14F-4D97-AF65-F5344CB8AC3E}">
        <p14:creationId xmlns:p14="http://schemas.microsoft.com/office/powerpoint/2010/main" val="3099387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524000"/>
            <a:ext cx="8229600" cy="4497288"/>
          </a:xfrm>
        </p:spPr>
        <p:txBody>
          <a:bodyPr>
            <a:noAutofit/>
          </a:bodyPr>
          <a:lstStyle/>
          <a:p>
            <a:pPr algn="just">
              <a:buNone/>
            </a:pPr>
            <a:endParaRPr lang="ar-IQ" sz="3600" dirty="0" smtClean="0"/>
          </a:p>
          <a:p>
            <a:pPr algn="just">
              <a:buNone/>
            </a:pPr>
            <a:endParaRPr lang="ar-IQ" sz="3600" dirty="0"/>
          </a:p>
          <a:p>
            <a:pPr algn="just">
              <a:buNone/>
            </a:pPr>
            <a:r>
              <a:rPr lang="ar-IQ" sz="3600" dirty="0" smtClean="0">
                <a:solidFill>
                  <a:srgbClr val="FF0000"/>
                </a:solidFill>
              </a:rPr>
              <a:t>القصد المباشر </a:t>
            </a:r>
            <a:r>
              <a:rPr lang="ar-IQ" sz="3600" dirty="0" smtClean="0"/>
              <a:t>/ويكون القصد مباشرا إذا قصد الجاني نتيجة أو نتائج فعله سواء كانت محددة أو غير محددة .</a:t>
            </a:r>
          </a:p>
          <a:p>
            <a:pPr algn="just">
              <a:buNone/>
            </a:pPr>
            <a:r>
              <a:rPr lang="ar-IQ" sz="3600" dirty="0" smtClean="0"/>
              <a:t> </a:t>
            </a:r>
            <a:r>
              <a:rPr lang="ar-IQ" sz="3600" dirty="0" smtClean="0">
                <a:solidFill>
                  <a:srgbClr val="FF0000"/>
                </a:solidFill>
              </a:rPr>
              <a:t>القصد الاحتمالي/ </a:t>
            </a:r>
            <a:r>
              <a:rPr lang="ar-IQ" sz="3600" dirty="0" smtClean="0"/>
              <a:t>فيكون في صورة ما إذا أراد الجاني نتيجة معينة فتنشأ عن فعله نتيجة أو نتائج اخرى لم يكن قصدها . </a:t>
            </a:r>
            <a:endParaRPr lang="en-US" sz="3600" dirty="0" smtClean="0"/>
          </a:p>
          <a:p>
            <a:pPr algn="just"/>
            <a:endParaRPr lang="en-US" sz="3600" dirty="0" smtClean="0"/>
          </a:p>
          <a:p>
            <a:pPr algn="just"/>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t>صور القصد الاحتمالي</a:t>
            </a:r>
            <a:endParaRPr lang="en-US" sz="4800" dirty="0"/>
          </a:p>
        </p:txBody>
      </p:sp>
      <p:sp>
        <p:nvSpPr>
          <p:cNvPr id="3" name="Content Placeholder 2"/>
          <p:cNvSpPr>
            <a:spLocks noGrp="1"/>
          </p:cNvSpPr>
          <p:nvPr>
            <p:ph idx="1"/>
          </p:nvPr>
        </p:nvSpPr>
        <p:spPr/>
        <p:txBody>
          <a:bodyPr>
            <a:normAutofit/>
          </a:bodyPr>
          <a:lstStyle/>
          <a:p>
            <a:pPr marL="0" indent="0" algn="just">
              <a:buNone/>
            </a:pPr>
            <a:endParaRPr lang="ar-IQ" sz="3600" dirty="0" smtClean="0">
              <a:solidFill>
                <a:srgbClr val="002060"/>
              </a:solidFill>
            </a:endParaRPr>
          </a:p>
          <a:p>
            <a:pPr marL="0" indent="0" algn="just">
              <a:buNone/>
            </a:pPr>
            <a:r>
              <a:rPr lang="ar-IQ" sz="3600" dirty="0" smtClean="0">
                <a:solidFill>
                  <a:srgbClr val="002060"/>
                </a:solidFill>
              </a:rPr>
              <a:t>1- قد يكون الجاني قد توقع النتيجة حيث تمثلت في ذهنه ولكنه وان لم يكن قد اردها فانه لم يحفل بها بحيث كان تحققها وعدمه لديه سواء فيمضي في فعله فتحدث النتيجة.</a:t>
            </a:r>
          </a:p>
          <a:p>
            <a:pPr marL="0" indent="0" algn="just">
              <a:buNone/>
            </a:pPr>
            <a:r>
              <a:rPr lang="ar-IQ" sz="3600" dirty="0" smtClean="0">
                <a:solidFill>
                  <a:srgbClr val="002060"/>
                </a:solidFill>
              </a:rPr>
              <a:t>كمن يريد قتل عدو له بالسم فيضع له في طعامه مادة سامة ويشاركه الطعام المسموم اشخاص اخرون ويموتون.</a:t>
            </a:r>
            <a:endParaRPr lang="en-US" sz="3600" dirty="0">
              <a:solidFill>
                <a:srgbClr val="002060"/>
              </a:solidFill>
            </a:endParaRPr>
          </a:p>
        </p:txBody>
      </p:sp>
    </p:spTree>
    <p:extLst>
      <p:ext uri="{BB962C8B-B14F-4D97-AF65-F5344CB8AC3E}">
        <p14:creationId xmlns:p14="http://schemas.microsoft.com/office/powerpoint/2010/main" val="1808436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endParaRPr lang="ar-IQ" sz="4000" dirty="0" smtClean="0">
              <a:solidFill>
                <a:srgbClr val="002060"/>
              </a:solidFill>
            </a:endParaRPr>
          </a:p>
          <a:p>
            <a:pPr marL="0" indent="0" algn="just">
              <a:buNone/>
            </a:pPr>
            <a:r>
              <a:rPr lang="ar-IQ" sz="4000" dirty="0" smtClean="0">
                <a:solidFill>
                  <a:srgbClr val="002060"/>
                </a:solidFill>
              </a:rPr>
              <a:t>2- قد يكون الجاني قد توقع هذه النتيجة ولكنه لم يقبلها ولم يردها واعتمد على التخلص منها بمهارته.</a:t>
            </a:r>
          </a:p>
          <a:p>
            <a:pPr marL="0" indent="0" algn="just">
              <a:buNone/>
            </a:pPr>
            <a:r>
              <a:rPr lang="ar-IQ" sz="4000" dirty="0" smtClean="0">
                <a:solidFill>
                  <a:srgbClr val="002060"/>
                </a:solidFill>
              </a:rPr>
              <a:t>كمن يسير بسيارة بسرعة كبيرة في طريق مزدحم ويتوقع ان يصدم بعض المارة فيقتله او يجرحه ، ولكنه يعتمد على مهارته في القيادة لتفدي هذه النتيجة.</a:t>
            </a:r>
          </a:p>
          <a:p>
            <a:pPr marL="0" indent="0" algn="just">
              <a:buNone/>
            </a:pPr>
            <a:endParaRPr lang="en-US" sz="4000" dirty="0">
              <a:solidFill>
                <a:srgbClr val="002060"/>
              </a:solidFill>
            </a:endParaRPr>
          </a:p>
        </p:txBody>
      </p:sp>
    </p:spTree>
    <p:extLst>
      <p:ext uri="{BB962C8B-B14F-4D97-AF65-F5344CB8AC3E}">
        <p14:creationId xmlns:p14="http://schemas.microsoft.com/office/powerpoint/2010/main" val="2389190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b="1" cap="all" dirty="0" smtClean="0">
                <a:solidFill>
                  <a:srgbClr val="FF0000"/>
                </a:solidFill>
              </a:rPr>
              <a:t/>
            </a:r>
            <a:br>
              <a:rPr lang="en-US" sz="4400" b="1" cap="all" dirty="0" smtClean="0">
                <a:solidFill>
                  <a:srgbClr val="FF0000"/>
                </a:solidFill>
              </a:rPr>
            </a:br>
            <a:r>
              <a:rPr lang="ar-IQ" sz="4400" b="1" cap="all" dirty="0" smtClean="0">
                <a:solidFill>
                  <a:srgbClr val="FF0000"/>
                </a:solidFill>
              </a:rPr>
              <a:t>التعريف </a:t>
            </a:r>
            <a:r>
              <a:rPr lang="ar-IQ" sz="4400" b="1" cap="all" dirty="0">
                <a:solidFill>
                  <a:srgbClr val="FF0000"/>
                </a:solidFill>
              </a:rPr>
              <a:t>بقانون العقوبات</a:t>
            </a:r>
            <a:r>
              <a:rPr lang="en-US" sz="4400" cap="all" dirty="0">
                <a:solidFill>
                  <a:srgbClr val="FF0000"/>
                </a:solidFill>
              </a:rPr>
              <a:t/>
            </a:r>
            <a:br>
              <a:rPr lang="en-US" sz="4400" cap="all" dirty="0">
                <a:solidFill>
                  <a:srgbClr val="FF0000"/>
                </a:solidFill>
              </a:rPr>
            </a:br>
            <a:endParaRPr lang="ar-IQ" sz="4400" dirty="0">
              <a:solidFill>
                <a:srgbClr val="FF0000"/>
              </a:solidFill>
            </a:endParaRPr>
          </a:p>
        </p:txBody>
      </p:sp>
      <p:sp>
        <p:nvSpPr>
          <p:cNvPr id="3" name="Content Placeholder 2"/>
          <p:cNvSpPr>
            <a:spLocks noGrp="1"/>
          </p:cNvSpPr>
          <p:nvPr>
            <p:ph idx="1"/>
          </p:nvPr>
        </p:nvSpPr>
        <p:spPr/>
        <p:txBody>
          <a:bodyPr>
            <a:normAutofit/>
          </a:bodyPr>
          <a:lstStyle/>
          <a:p>
            <a:pPr marL="0" indent="0">
              <a:buNone/>
            </a:pPr>
            <a:endParaRPr lang="ar-IQ" dirty="0" smtClean="0"/>
          </a:p>
          <a:p>
            <a:pPr marL="228600" lvl="0" indent="-228600" algn="just">
              <a:lnSpc>
                <a:spcPct val="90000"/>
              </a:lnSpc>
              <a:spcBef>
                <a:spcPts val="1000"/>
              </a:spcBef>
              <a:buClrTx/>
              <a:buSzTx/>
            </a:pPr>
            <a:r>
              <a:rPr lang="ar-IQ" sz="3200" dirty="0">
                <a:solidFill>
                  <a:srgbClr val="002060"/>
                </a:solidFill>
                <a:latin typeface="Calibri"/>
              </a:rPr>
              <a:t>وهو مجموعة من القواعد القانونية التي تحدد صور السلوك التي تعتبر جرائم وتبين الجزاءات الجنائية المقررة لها. </a:t>
            </a:r>
          </a:p>
          <a:p>
            <a:pPr marL="228600" lvl="0" indent="-228600" algn="just">
              <a:lnSpc>
                <a:spcPct val="90000"/>
              </a:lnSpc>
              <a:spcBef>
                <a:spcPts val="1000"/>
              </a:spcBef>
              <a:buClrTx/>
              <a:buSzTx/>
            </a:pPr>
            <a:r>
              <a:rPr lang="ar-IQ" sz="2800" dirty="0">
                <a:solidFill>
                  <a:srgbClr val="FF0000"/>
                </a:solidFill>
                <a:latin typeface="Calibri"/>
              </a:rPr>
              <a:t>أنواع قواعد قانون العقوبات</a:t>
            </a:r>
          </a:p>
          <a:p>
            <a:pPr marL="228600" lvl="0" indent="-228600" algn="just">
              <a:lnSpc>
                <a:spcPct val="90000"/>
              </a:lnSpc>
              <a:spcBef>
                <a:spcPts val="1000"/>
              </a:spcBef>
              <a:buClrTx/>
              <a:buSzTx/>
            </a:pPr>
            <a:r>
              <a:rPr lang="ar-IQ" sz="2800" dirty="0">
                <a:solidFill>
                  <a:srgbClr val="002060"/>
                </a:solidFill>
                <a:latin typeface="Calibri"/>
              </a:rPr>
              <a:t>   </a:t>
            </a:r>
            <a:r>
              <a:rPr lang="ar-IQ" sz="2800" dirty="0">
                <a:solidFill>
                  <a:srgbClr val="FF0000"/>
                </a:solidFill>
                <a:latin typeface="Calibri"/>
              </a:rPr>
              <a:t>1-</a:t>
            </a:r>
            <a:r>
              <a:rPr lang="ar-IQ" sz="2800" dirty="0">
                <a:solidFill>
                  <a:srgbClr val="002060"/>
                </a:solidFill>
                <a:latin typeface="Calibri"/>
              </a:rPr>
              <a:t> </a:t>
            </a:r>
            <a:r>
              <a:rPr lang="ar-IQ" sz="2800" dirty="0">
                <a:solidFill>
                  <a:srgbClr val="FF0000"/>
                </a:solidFill>
                <a:latin typeface="Calibri"/>
              </a:rPr>
              <a:t>قواعد عامة</a:t>
            </a:r>
            <a:r>
              <a:rPr lang="ar-IQ" sz="2800" dirty="0">
                <a:solidFill>
                  <a:srgbClr val="002060"/>
                </a:solidFill>
                <a:latin typeface="Calibri"/>
              </a:rPr>
              <a:t>: تضم القواعد التي تخضع لها الجرائم والعقوبات على إختلاف </a:t>
            </a:r>
            <a:r>
              <a:rPr lang="ar-IQ" sz="2800" dirty="0" smtClean="0">
                <a:solidFill>
                  <a:srgbClr val="002060"/>
                </a:solidFill>
                <a:latin typeface="Calibri"/>
              </a:rPr>
              <a:t>أنواعها.</a:t>
            </a:r>
            <a:endParaRPr lang="ar-IQ" sz="2800" dirty="0">
              <a:solidFill>
                <a:srgbClr val="002060"/>
              </a:solidFill>
              <a:latin typeface="Calibri"/>
            </a:endParaRPr>
          </a:p>
          <a:p>
            <a:pPr marL="228600" lvl="0" indent="-228600" algn="just">
              <a:lnSpc>
                <a:spcPct val="90000"/>
              </a:lnSpc>
              <a:spcBef>
                <a:spcPts val="1000"/>
              </a:spcBef>
              <a:buClrTx/>
              <a:buSzTx/>
            </a:pPr>
            <a:r>
              <a:rPr lang="ar-IQ" sz="2800" dirty="0">
                <a:solidFill>
                  <a:srgbClr val="002060"/>
                </a:solidFill>
                <a:latin typeface="Calibri"/>
              </a:rPr>
              <a:t>  </a:t>
            </a:r>
            <a:r>
              <a:rPr lang="ar-IQ" sz="2800" dirty="0">
                <a:solidFill>
                  <a:srgbClr val="FF0000"/>
                </a:solidFill>
                <a:latin typeface="Calibri"/>
              </a:rPr>
              <a:t> 2- قواعد خاصة: </a:t>
            </a:r>
            <a:r>
              <a:rPr lang="ar-IQ" sz="2800" dirty="0">
                <a:solidFill>
                  <a:srgbClr val="002060"/>
                </a:solidFill>
                <a:latin typeface="Calibri"/>
              </a:rPr>
              <a:t>تضم القواعد التي تحدد كل جريمة على حدة من حيث بيان أركانها والظروف الخاصة بها. </a:t>
            </a:r>
          </a:p>
          <a:p>
            <a:pPr marL="0" indent="0">
              <a:buNone/>
            </a:pPr>
            <a:endParaRPr lang="ar-IQ" dirty="0"/>
          </a:p>
        </p:txBody>
      </p:sp>
    </p:spTree>
    <p:extLst>
      <p:ext uri="{BB962C8B-B14F-4D97-AF65-F5344CB8AC3E}">
        <p14:creationId xmlns:p14="http://schemas.microsoft.com/office/powerpoint/2010/main" val="1501076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4000" dirty="0" smtClean="0"/>
          </a:p>
          <a:p>
            <a:pPr marL="0" indent="0" algn="just">
              <a:buNone/>
            </a:pPr>
            <a:r>
              <a:rPr lang="ar-IQ" sz="4000" dirty="0" smtClean="0"/>
              <a:t>3- قد لا يكون الجاني قد توقع هذه النتيجة في حين انه كان يجب عليه توقعها .</a:t>
            </a:r>
          </a:p>
          <a:p>
            <a:pPr marL="0" indent="0" algn="just">
              <a:buNone/>
            </a:pPr>
            <a:r>
              <a:rPr lang="ar-IQ" sz="4000" dirty="0" smtClean="0"/>
              <a:t>كمن يعتدي على امراة حبلي بالضرب وهو يجهل انها حبلي فيؤدي الضرب الى اجهاضها.</a:t>
            </a:r>
            <a:endParaRPr lang="en-US" sz="4000" dirty="0"/>
          </a:p>
        </p:txBody>
      </p:sp>
    </p:spTree>
    <p:extLst>
      <p:ext uri="{BB962C8B-B14F-4D97-AF65-F5344CB8AC3E}">
        <p14:creationId xmlns:p14="http://schemas.microsoft.com/office/powerpoint/2010/main" val="3229059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endParaRPr lang="ar-IQ" dirty="0" smtClean="0">
              <a:solidFill>
                <a:srgbClr val="002060"/>
              </a:solidFill>
            </a:endParaRPr>
          </a:p>
          <a:p>
            <a:pPr marL="0" indent="0" algn="just">
              <a:buNone/>
            </a:pPr>
            <a:r>
              <a:rPr lang="ar-IQ" sz="3600" dirty="0" smtClean="0">
                <a:solidFill>
                  <a:srgbClr val="FF0000"/>
                </a:solidFill>
              </a:rPr>
              <a:t>س/ هل القصد الاحتمالي يساوي القصد المباشر ؟</a:t>
            </a:r>
          </a:p>
          <a:p>
            <a:pPr marL="0" indent="0" algn="just">
              <a:buNone/>
            </a:pPr>
            <a:r>
              <a:rPr lang="ar-IQ" sz="3600" dirty="0" smtClean="0">
                <a:solidFill>
                  <a:srgbClr val="002060"/>
                </a:solidFill>
              </a:rPr>
              <a:t>ج/ 1- لم تلجأ التشريعات الحديثة الى اسلوب واحد في معالجة هذه المسالة ، فمنها جعل حالة اذا توقع الجاني النتيجة ومضى في عمله كحالة القصد المباشر.أي حالة الاولى.</a:t>
            </a:r>
          </a:p>
          <a:p>
            <a:pPr marL="0" indent="0" algn="just">
              <a:buNone/>
            </a:pPr>
            <a:r>
              <a:rPr lang="ar-IQ" sz="3600" dirty="0" smtClean="0">
                <a:solidFill>
                  <a:srgbClr val="002060"/>
                </a:solidFill>
              </a:rPr>
              <a:t>أما صور الاخرى للاحتمال فيسال الجاني على اساس الاهمال وعدم الاحتياط لا عمد.</a:t>
            </a:r>
            <a:endParaRPr lang="ar-IQ" sz="3600" dirty="0">
              <a:solidFill>
                <a:srgbClr val="002060"/>
              </a:solidFill>
            </a:endParaRPr>
          </a:p>
          <a:p>
            <a:pPr marL="0" indent="0" algn="just">
              <a:buNone/>
            </a:pPr>
            <a:endParaRPr lang="en-US" dirty="0">
              <a:solidFill>
                <a:srgbClr val="002060"/>
              </a:solidFill>
            </a:endParaRPr>
          </a:p>
        </p:txBody>
      </p:sp>
    </p:spTree>
    <p:extLst>
      <p:ext uri="{BB962C8B-B14F-4D97-AF65-F5344CB8AC3E}">
        <p14:creationId xmlns:p14="http://schemas.microsoft.com/office/powerpoint/2010/main" val="4208578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4400" dirty="0" smtClean="0">
              <a:solidFill>
                <a:srgbClr val="002060"/>
              </a:solidFill>
            </a:endParaRPr>
          </a:p>
          <a:p>
            <a:pPr marL="0" indent="0" algn="just">
              <a:buNone/>
            </a:pPr>
            <a:r>
              <a:rPr lang="ar-IQ" sz="4400" dirty="0" smtClean="0">
                <a:solidFill>
                  <a:srgbClr val="002060"/>
                </a:solidFill>
              </a:rPr>
              <a:t>2-وهناك التشريعات فرض الصور الاحتمال حكما خاصا دون العمد وفوق الاهمال.</a:t>
            </a:r>
          </a:p>
          <a:p>
            <a:pPr marL="0" indent="0" algn="just">
              <a:buNone/>
            </a:pPr>
            <a:r>
              <a:rPr lang="ar-IQ" sz="4400" dirty="0" smtClean="0">
                <a:solidFill>
                  <a:srgbClr val="002060"/>
                </a:solidFill>
              </a:rPr>
              <a:t>3- ومن التشريعات سكت عن ايراد ترك حكم لهذه الحالة . للفقه.</a:t>
            </a:r>
            <a:endParaRPr lang="en-US" sz="4400" dirty="0">
              <a:solidFill>
                <a:srgbClr val="002060"/>
              </a:solidFill>
            </a:endParaRPr>
          </a:p>
        </p:txBody>
      </p:sp>
    </p:spTree>
    <p:extLst>
      <p:ext uri="{BB962C8B-B14F-4D97-AF65-F5344CB8AC3E}">
        <p14:creationId xmlns:p14="http://schemas.microsoft.com/office/powerpoint/2010/main" val="7571725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dirty="0" smtClean="0"/>
              <a:t>موقف المشرع العراقي </a:t>
            </a:r>
            <a:endParaRPr lang="en-US" sz="6000" dirty="0"/>
          </a:p>
        </p:txBody>
      </p:sp>
      <p:sp>
        <p:nvSpPr>
          <p:cNvPr id="3" name="Content Placeholder 2"/>
          <p:cNvSpPr>
            <a:spLocks noGrp="1"/>
          </p:cNvSpPr>
          <p:nvPr>
            <p:ph idx="1"/>
          </p:nvPr>
        </p:nvSpPr>
        <p:spPr/>
        <p:txBody>
          <a:bodyPr>
            <a:normAutofit/>
          </a:bodyPr>
          <a:lstStyle/>
          <a:p>
            <a:pPr marL="0" indent="0" algn="just">
              <a:buNone/>
            </a:pPr>
            <a:endParaRPr lang="ar-IQ" sz="3200" dirty="0" smtClean="0">
              <a:solidFill>
                <a:srgbClr val="002060"/>
              </a:solidFill>
            </a:endParaRPr>
          </a:p>
          <a:p>
            <a:pPr marL="0" indent="0" algn="just">
              <a:buNone/>
            </a:pPr>
            <a:r>
              <a:rPr lang="ar-IQ" sz="3200" dirty="0" smtClean="0">
                <a:solidFill>
                  <a:srgbClr val="002060"/>
                </a:solidFill>
              </a:rPr>
              <a:t>نصت المادة (34) على انه ( تكون الجريمة العمدية اذا توافر القصد الجرمي لدى فاعلها. وتعد الجريمة عمدية كذلك. اذا توقع الفاعل نتائج اجرامية لفعله فاقدم عليه قابلا المخاطرة بحدوثها )</a:t>
            </a:r>
          </a:p>
          <a:p>
            <a:pPr marL="0" indent="0" algn="just">
              <a:buNone/>
            </a:pPr>
            <a:r>
              <a:rPr lang="ar-IQ" sz="3200" dirty="0" smtClean="0">
                <a:solidFill>
                  <a:srgbClr val="002060"/>
                </a:solidFill>
              </a:rPr>
              <a:t>وهذا يعني ان المشرع العراقي تبنى فكرة القصد الاحتمالي وجعله مساويا للقصد المباشر ولكن بشرطين.</a:t>
            </a:r>
          </a:p>
          <a:p>
            <a:pPr marL="0" indent="0" algn="just">
              <a:buNone/>
            </a:pPr>
            <a:r>
              <a:rPr lang="ar-IQ" sz="3200" dirty="0" smtClean="0">
                <a:solidFill>
                  <a:srgbClr val="002060"/>
                </a:solidFill>
              </a:rPr>
              <a:t>1- توقع حصول النتيجة الجرمية.</a:t>
            </a:r>
          </a:p>
          <a:p>
            <a:pPr marL="0" indent="0" algn="just">
              <a:buNone/>
            </a:pPr>
            <a:r>
              <a:rPr lang="ar-IQ" sz="3200" dirty="0" smtClean="0">
                <a:solidFill>
                  <a:srgbClr val="002060"/>
                </a:solidFill>
              </a:rPr>
              <a:t>2- قبول النتيجة الجرمية.</a:t>
            </a:r>
          </a:p>
          <a:p>
            <a:pPr marL="0" indent="0" algn="just">
              <a:buNone/>
            </a:pPr>
            <a:endParaRPr lang="ar-IQ" sz="3200" dirty="0" smtClean="0">
              <a:solidFill>
                <a:srgbClr val="002060"/>
              </a:solidFill>
            </a:endParaRPr>
          </a:p>
        </p:txBody>
      </p:sp>
    </p:spTree>
    <p:extLst>
      <p:ext uri="{BB962C8B-B14F-4D97-AF65-F5344CB8AC3E}">
        <p14:creationId xmlns:p14="http://schemas.microsoft.com/office/powerpoint/2010/main" val="2985690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t>5- القصد المتعدي</a:t>
            </a:r>
            <a:endParaRPr lang="en-US" sz="4800" dirty="0"/>
          </a:p>
        </p:txBody>
      </p:sp>
      <p:sp>
        <p:nvSpPr>
          <p:cNvPr id="3" name="Content Placeholder 2"/>
          <p:cNvSpPr>
            <a:spLocks noGrp="1"/>
          </p:cNvSpPr>
          <p:nvPr>
            <p:ph idx="1"/>
          </p:nvPr>
        </p:nvSpPr>
        <p:spPr/>
        <p:txBody>
          <a:bodyPr>
            <a:normAutofit fontScale="92500" lnSpcReduction="10000"/>
          </a:bodyPr>
          <a:lstStyle/>
          <a:p>
            <a:pPr algn="just"/>
            <a:endParaRPr lang="ar-IQ" sz="3200" dirty="0" smtClean="0"/>
          </a:p>
          <a:p>
            <a:pPr marL="0" indent="0" algn="just">
              <a:buNone/>
            </a:pPr>
            <a:r>
              <a:rPr lang="ar-IQ" sz="3200" dirty="0" smtClean="0"/>
              <a:t>عرف المشرع الايطالي الجرائم ذات النتيجة التي تجاوز قصد الجاني بانها( تعد الجريمة متجاوزة القصد او متعدية اذا ترتب على الفعل او الامتناع نتيجة ضارة او خطرة اشد جسامة من تلك التي ارادها الجاني).</a:t>
            </a:r>
          </a:p>
          <a:p>
            <a:pPr marL="0" indent="0" algn="just">
              <a:buNone/>
            </a:pPr>
            <a:r>
              <a:rPr lang="ar-IQ" sz="3200" dirty="0" smtClean="0"/>
              <a:t>المادة 410 من ق.ع.ع. جريمة الضرب المفضي الى الموت.</a:t>
            </a:r>
          </a:p>
          <a:p>
            <a:pPr marL="0" indent="0" algn="just">
              <a:buNone/>
            </a:pPr>
            <a:r>
              <a:rPr lang="ar-IQ" sz="3200" dirty="0" smtClean="0"/>
              <a:t>المادة 1/354 من ق.ع.ع. تعريض وسائل النقل للخطر.</a:t>
            </a:r>
          </a:p>
          <a:p>
            <a:pPr marL="0" indent="0" algn="just">
              <a:buNone/>
            </a:pPr>
            <a:r>
              <a:rPr lang="ar-IQ" sz="3200" dirty="0" smtClean="0"/>
              <a:t>المادة 342 جريمة حريق المفضي الى الموت.</a:t>
            </a:r>
          </a:p>
          <a:p>
            <a:pPr marL="0" indent="0" algn="just">
              <a:buNone/>
            </a:pPr>
            <a:r>
              <a:rPr lang="ar-IQ" sz="3200" dirty="0" smtClean="0"/>
              <a:t> المادة 412جريمة الايذاء العمد المفضي الى عاهة مستديمة .</a:t>
            </a:r>
          </a:p>
          <a:p>
            <a:pPr marL="0" indent="0" algn="just">
              <a:buNone/>
            </a:pPr>
            <a:r>
              <a:rPr lang="ar-IQ" sz="3200" dirty="0" smtClean="0"/>
              <a:t>المادة 417-418 جريمة الاجهاض المفضي الى الموت.</a:t>
            </a:r>
          </a:p>
          <a:p>
            <a:pPr marL="0" indent="0" algn="just">
              <a:buNone/>
            </a:pPr>
            <a:endParaRPr lang="en-US" sz="3200" dirty="0"/>
          </a:p>
        </p:txBody>
      </p:sp>
    </p:spTree>
    <p:extLst>
      <p:ext uri="{BB962C8B-B14F-4D97-AF65-F5344CB8AC3E}">
        <p14:creationId xmlns:p14="http://schemas.microsoft.com/office/powerpoint/2010/main" val="569757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500042"/>
            <a:ext cx="8229600" cy="1143000"/>
          </a:xfrm>
        </p:spPr>
        <p:txBody>
          <a:bodyPr>
            <a:noAutofit/>
          </a:bodyPr>
          <a:lstStyle/>
          <a:p>
            <a:pPr algn="ctr"/>
            <a:r>
              <a:rPr lang="ar-IQ" sz="6000" b="1" dirty="0" smtClean="0"/>
              <a:t/>
            </a:r>
            <a:br>
              <a:rPr lang="ar-IQ" sz="6000" b="1" dirty="0" smtClean="0"/>
            </a:br>
            <a:r>
              <a:rPr lang="ar-IQ" sz="6000" b="1" dirty="0" smtClean="0"/>
              <a:t>الخطأ غير العمدي</a:t>
            </a:r>
            <a:r>
              <a:rPr lang="en-US" sz="6000" dirty="0" smtClean="0"/>
              <a:t/>
            </a:r>
            <a:br>
              <a:rPr lang="en-US" sz="6000" dirty="0" smtClean="0"/>
            </a:br>
            <a:endParaRPr lang="en-US" sz="6000" dirty="0"/>
          </a:p>
        </p:txBody>
      </p:sp>
      <p:sp>
        <p:nvSpPr>
          <p:cNvPr id="3" name="Content Placeholder 2"/>
          <p:cNvSpPr>
            <a:spLocks noGrp="1"/>
          </p:cNvSpPr>
          <p:nvPr>
            <p:ph idx="1"/>
          </p:nvPr>
        </p:nvSpPr>
        <p:spPr/>
        <p:txBody>
          <a:bodyPr>
            <a:normAutofit/>
          </a:bodyPr>
          <a:lstStyle/>
          <a:p>
            <a:pPr algn="just">
              <a:buNone/>
            </a:pPr>
            <a:r>
              <a:rPr lang="ar-IQ" sz="4400" b="1" dirty="0" smtClean="0"/>
              <a:t> </a:t>
            </a:r>
            <a:endParaRPr lang="en-US" sz="4400" dirty="0" smtClean="0"/>
          </a:p>
          <a:p>
            <a:pPr algn="just">
              <a:buNone/>
            </a:pPr>
            <a:r>
              <a:rPr lang="ar-IQ" sz="4400" b="1" dirty="0"/>
              <a:t> </a:t>
            </a:r>
            <a:r>
              <a:rPr lang="ar-IQ" sz="4400" b="1" dirty="0" smtClean="0"/>
              <a:t>  </a:t>
            </a:r>
            <a:r>
              <a:rPr lang="ar-IQ" sz="4400" dirty="0" smtClean="0"/>
              <a:t>هو عدم اتخاذ الجاني واجب الحيطة والحذر الذي يقتضيه النظام القانوني وعدم حيلولته ان يؤدي سلوكه الى حدوث النتيجة الجرمية.</a:t>
            </a:r>
            <a:endParaRPr lang="en-US" sz="4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7200" dirty="0" smtClean="0"/>
              <a:t>1-الاهمال</a:t>
            </a:r>
            <a:endParaRPr lang="en-US" sz="7200" dirty="0"/>
          </a:p>
        </p:txBody>
      </p:sp>
      <p:sp>
        <p:nvSpPr>
          <p:cNvPr id="3" name="Content Placeholder 2"/>
          <p:cNvSpPr>
            <a:spLocks noGrp="1"/>
          </p:cNvSpPr>
          <p:nvPr>
            <p:ph idx="1"/>
          </p:nvPr>
        </p:nvSpPr>
        <p:spPr/>
        <p:txBody>
          <a:bodyPr>
            <a:normAutofit/>
          </a:bodyPr>
          <a:lstStyle/>
          <a:p>
            <a:pPr algn="just"/>
            <a:endParaRPr lang="ar-IQ" sz="4000" dirty="0" smtClean="0">
              <a:solidFill>
                <a:srgbClr val="002060"/>
              </a:solidFill>
            </a:endParaRPr>
          </a:p>
          <a:p>
            <a:pPr marL="0" indent="0" algn="just">
              <a:buNone/>
            </a:pPr>
            <a:endParaRPr lang="ar-IQ" sz="4000" dirty="0">
              <a:solidFill>
                <a:srgbClr val="002060"/>
              </a:solidFill>
            </a:endParaRPr>
          </a:p>
          <a:p>
            <a:pPr marL="0" indent="0" algn="just">
              <a:buNone/>
            </a:pPr>
            <a:r>
              <a:rPr lang="ar-IQ" sz="4000" dirty="0" smtClean="0">
                <a:solidFill>
                  <a:srgbClr val="002060"/>
                </a:solidFill>
              </a:rPr>
              <a:t>هو الغفلة من القيام بما ينبغي للرجل البصير ان يفعله وتتمثل هذه الصورة بالسلوك السلبي الذي ينشا عنه الضر الجرمي. كان تترك الممرضة مريضها من غير علاج او طعام اهمالا فيموت.</a:t>
            </a:r>
            <a:endParaRPr lang="en-US" sz="4000" dirty="0">
              <a:solidFill>
                <a:srgbClr val="002060"/>
              </a:solidFill>
            </a:endParaRPr>
          </a:p>
        </p:txBody>
      </p:sp>
    </p:spTree>
    <p:extLst>
      <p:ext uri="{BB962C8B-B14F-4D97-AF65-F5344CB8AC3E}">
        <p14:creationId xmlns:p14="http://schemas.microsoft.com/office/powerpoint/2010/main" val="1303720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dirty="0" smtClean="0"/>
              <a:t>2- عدم الانتباه</a:t>
            </a:r>
            <a:endParaRPr lang="en-US" sz="6000" dirty="0"/>
          </a:p>
        </p:txBody>
      </p:sp>
      <p:sp>
        <p:nvSpPr>
          <p:cNvPr id="3" name="Content Placeholder 2"/>
          <p:cNvSpPr>
            <a:spLocks noGrp="1"/>
          </p:cNvSpPr>
          <p:nvPr>
            <p:ph idx="1"/>
          </p:nvPr>
        </p:nvSpPr>
        <p:spPr/>
        <p:txBody>
          <a:bodyPr>
            <a:normAutofit/>
          </a:bodyPr>
          <a:lstStyle/>
          <a:p>
            <a:pPr marL="0" indent="0" algn="just">
              <a:buNone/>
            </a:pPr>
            <a:endParaRPr lang="ar-IQ" sz="4400" dirty="0" smtClean="0"/>
          </a:p>
          <a:p>
            <a:pPr marL="0" indent="0" algn="just">
              <a:buNone/>
            </a:pPr>
            <a:r>
              <a:rPr lang="ar-IQ" sz="4400" dirty="0" smtClean="0"/>
              <a:t>ويتكون من الطيش او خفة غير المعذورة. كمن يحمل قضبانا في طريق ضيقة ويسير بها في مكان مزدحم في الناس مما يؤدي الى اصابة بعض الناس .</a:t>
            </a:r>
            <a:endParaRPr lang="en-US" sz="4400" dirty="0"/>
          </a:p>
        </p:txBody>
      </p:sp>
    </p:spTree>
    <p:extLst>
      <p:ext uri="{BB962C8B-B14F-4D97-AF65-F5344CB8AC3E}">
        <p14:creationId xmlns:p14="http://schemas.microsoft.com/office/powerpoint/2010/main" val="1211746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dirty="0" smtClean="0"/>
              <a:t>3- الرعونة</a:t>
            </a:r>
            <a:endParaRPr lang="en-US" sz="6000" dirty="0"/>
          </a:p>
        </p:txBody>
      </p:sp>
      <p:sp>
        <p:nvSpPr>
          <p:cNvPr id="3" name="Content Placeholder 2"/>
          <p:cNvSpPr>
            <a:spLocks noGrp="1"/>
          </p:cNvSpPr>
          <p:nvPr>
            <p:ph idx="1"/>
          </p:nvPr>
        </p:nvSpPr>
        <p:spPr/>
        <p:txBody>
          <a:bodyPr>
            <a:normAutofit/>
          </a:bodyPr>
          <a:lstStyle/>
          <a:p>
            <a:pPr marL="0" indent="0" algn="just">
              <a:buNone/>
            </a:pPr>
            <a:endParaRPr lang="ar-IQ" sz="4000" dirty="0" smtClean="0">
              <a:solidFill>
                <a:srgbClr val="002060"/>
              </a:solidFill>
            </a:endParaRPr>
          </a:p>
          <a:p>
            <a:pPr marL="0" indent="0" algn="just">
              <a:buNone/>
            </a:pPr>
            <a:r>
              <a:rPr lang="ar-IQ" sz="4000" dirty="0" smtClean="0">
                <a:solidFill>
                  <a:srgbClr val="002060"/>
                </a:solidFill>
              </a:rPr>
              <a:t>عدم الدراية او الحذق في الشؤون الفنية او المهنية او الخفة والطيش وعدم الاتزان .</a:t>
            </a:r>
          </a:p>
          <a:p>
            <a:pPr marL="0" indent="0" algn="just">
              <a:buNone/>
            </a:pPr>
            <a:r>
              <a:rPr lang="ar-IQ" sz="4000" dirty="0" smtClean="0">
                <a:solidFill>
                  <a:srgbClr val="002060"/>
                </a:solidFill>
              </a:rPr>
              <a:t>البناء غير الماهر الذي يسبب بعمله سقوط بعض الاحجار على الاخرين مما يؤدي الى الايذاء او الموت بسبب عدم حذقه او اتقانه. وكذلك بالنسبة للمهندسين والاطباء والقابلات.</a:t>
            </a:r>
            <a:endParaRPr lang="en-US" sz="4000" dirty="0">
              <a:solidFill>
                <a:srgbClr val="002060"/>
              </a:solidFill>
            </a:endParaRPr>
          </a:p>
        </p:txBody>
      </p:sp>
    </p:spTree>
    <p:extLst>
      <p:ext uri="{BB962C8B-B14F-4D97-AF65-F5344CB8AC3E}">
        <p14:creationId xmlns:p14="http://schemas.microsoft.com/office/powerpoint/2010/main" val="2909958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dirty="0" smtClean="0"/>
              <a:t>4- عدم الاحتياط (التقصير)</a:t>
            </a:r>
            <a:endParaRPr lang="en-US" sz="6000" dirty="0"/>
          </a:p>
        </p:txBody>
      </p:sp>
      <p:sp>
        <p:nvSpPr>
          <p:cNvPr id="3" name="Content Placeholder 2"/>
          <p:cNvSpPr>
            <a:spLocks noGrp="1"/>
          </p:cNvSpPr>
          <p:nvPr>
            <p:ph idx="1"/>
          </p:nvPr>
        </p:nvSpPr>
        <p:spPr/>
        <p:txBody>
          <a:bodyPr>
            <a:normAutofit/>
          </a:bodyPr>
          <a:lstStyle/>
          <a:p>
            <a:pPr marL="0" indent="0" algn="just">
              <a:buNone/>
            </a:pPr>
            <a:endParaRPr lang="ar-IQ" sz="4000" dirty="0" smtClean="0"/>
          </a:p>
          <a:p>
            <a:pPr marL="0" indent="0" algn="just">
              <a:buNone/>
            </a:pPr>
            <a:r>
              <a:rPr lang="ar-IQ" sz="4000" dirty="0" smtClean="0"/>
              <a:t>يراد به عدم الا</a:t>
            </a:r>
            <a:r>
              <a:rPr lang="ar-IQ" sz="4000" dirty="0"/>
              <a:t>ح</a:t>
            </a:r>
            <a:r>
              <a:rPr lang="ar-IQ" sz="4000" dirty="0" smtClean="0"/>
              <a:t>تراز او عدم التحفظ او قلتها مما يسبب مسؤولية الجاني عن نتيجة سلوكه. لانه كان في استطاعته ان يحول دون وقوع الحادث لو تصرف بحذر وتعقل.</a:t>
            </a:r>
          </a:p>
          <a:p>
            <a:pPr marL="0" indent="0" algn="just">
              <a:buNone/>
            </a:pPr>
            <a:r>
              <a:rPr lang="ar-IQ" sz="4000" dirty="0" smtClean="0"/>
              <a:t>كالشخص الذي يقود سيارة بسرعة فائقة في طريق مزدحم فيصدم احد المارة فيقتله.</a:t>
            </a:r>
            <a:endParaRPr lang="en-US" sz="4000" dirty="0"/>
          </a:p>
        </p:txBody>
      </p:sp>
    </p:spTree>
    <p:extLst>
      <p:ext uri="{BB962C8B-B14F-4D97-AF65-F5344CB8AC3E}">
        <p14:creationId xmlns:p14="http://schemas.microsoft.com/office/powerpoint/2010/main" val="614753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4000" b="1" dirty="0" smtClean="0">
                <a:solidFill>
                  <a:srgbClr val="FF0000"/>
                </a:solidFill>
              </a:rPr>
              <a:t/>
            </a:r>
            <a:br>
              <a:rPr lang="ar-IQ" sz="4000" b="1" dirty="0" smtClean="0">
                <a:solidFill>
                  <a:srgbClr val="FF0000"/>
                </a:solidFill>
              </a:rPr>
            </a:br>
            <a:r>
              <a:rPr lang="ar-IQ" sz="4000" b="1" dirty="0" smtClean="0">
                <a:solidFill>
                  <a:srgbClr val="FF0000"/>
                </a:solidFill>
              </a:rPr>
              <a:t>صلة </a:t>
            </a:r>
            <a:r>
              <a:rPr lang="ar-IQ" sz="4000" b="1" dirty="0">
                <a:solidFill>
                  <a:srgbClr val="FF0000"/>
                </a:solidFill>
              </a:rPr>
              <a:t>قانون العقوبات بفروع القانون الاخرى </a:t>
            </a:r>
            <a:r>
              <a:rPr lang="en-US" sz="4000" dirty="0">
                <a:solidFill>
                  <a:srgbClr val="FF0000"/>
                </a:solidFill>
              </a:rPr>
              <a:t/>
            </a:r>
            <a:br>
              <a:rPr lang="en-US" sz="4000" dirty="0">
                <a:solidFill>
                  <a:srgbClr val="FF0000"/>
                </a:solidFill>
              </a:rPr>
            </a:br>
            <a:endParaRPr lang="en-US" sz="4000" dirty="0">
              <a:solidFill>
                <a:srgbClr val="FF0000"/>
              </a:solidFill>
            </a:endParaRPr>
          </a:p>
        </p:txBody>
      </p:sp>
      <p:sp>
        <p:nvSpPr>
          <p:cNvPr id="3" name="Content Placeholder 2"/>
          <p:cNvSpPr>
            <a:spLocks noGrp="1"/>
          </p:cNvSpPr>
          <p:nvPr>
            <p:ph idx="1"/>
          </p:nvPr>
        </p:nvSpPr>
        <p:spPr>
          <a:xfrm>
            <a:off x="500035" y="1772816"/>
            <a:ext cx="8229600" cy="3467504"/>
          </a:xfrm>
        </p:spPr>
        <p:txBody>
          <a:bodyPr>
            <a:normAutofit fontScale="92500" lnSpcReduction="20000"/>
          </a:bodyPr>
          <a:lstStyle/>
          <a:p>
            <a:pPr algn="r">
              <a:buNone/>
            </a:pPr>
            <a:r>
              <a:rPr lang="ar-IQ" dirty="0"/>
              <a:t> </a:t>
            </a:r>
            <a:r>
              <a:rPr lang="ar-IQ" sz="3200" dirty="0" smtClean="0"/>
              <a:t>1- </a:t>
            </a:r>
            <a:r>
              <a:rPr lang="ar-IQ" sz="3200" dirty="0"/>
              <a:t>القانون المدني.</a:t>
            </a:r>
            <a:endParaRPr lang="en-US" sz="3200" dirty="0"/>
          </a:p>
          <a:p>
            <a:pPr algn="r">
              <a:buNone/>
            </a:pPr>
            <a:r>
              <a:rPr lang="ar-IQ" sz="3200" dirty="0"/>
              <a:t>2- القانون التجاري.</a:t>
            </a:r>
            <a:endParaRPr lang="en-US" sz="3200" dirty="0"/>
          </a:p>
          <a:p>
            <a:pPr algn="r">
              <a:buNone/>
            </a:pPr>
            <a:r>
              <a:rPr lang="ar-IQ" sz="3200" dirty="0" smtClean="0"/>
              <a:t>3- القانون الدستوري .</a:t>
            </a:r>
            <a:endParaRPr lang="en-US" sz="3200" dirty="0" smtClean="0"/>
          </a:p>
          <a:p>
            <a:pPr algn="r">
              <a:buNone/>
            </a:pPr>
            <a:r>
              <a:rPr lang="ar-IQ" sz="3200" dirty="0" smtClean="0"/>
              <a:t>4- القانون الاداري.</a:t>
            </a:r>
            <a:endParaRPr lang="en-US" sz="3200" dirty="0" smtClean="0"/>
          </a:p>
          <a:p>
            <a:pPr algn="r">
              <a:buNone/>
            </a:pPr>
            <a:r>
              <a:rPr lang="ar-IQ" sz="3200" dirty="0" smtClean="0"/>
              <a:t>5- </a:t>
            </a:r>
            <a:r>
              <a:rPr lang="ar-IQ" sz="3200" dirty="0"/>
              <a:t>قانون الأحوال الشخصية.</a:t>
            </a:r>
            <a:endParaRPr lang="en-US" sz="3200" dirty="0"/>
          </a:p>
          <a:p>
            <a:pPr algn="r">
              <a:buNone/>
            </a:pPr>
            <a:r>
              <a:rPr lang="ar-IQ" sz="3200" dirty="0"/>
              <a:t>6- القانون الدولي العام.</a:t>
            </a:r>
            <a:endParaRPr lang="en-US" sz="3200" dirty="0"/>
          </a:p>
          <a:p>
            <a:pPr algn="r">
              <a:buNone/>
            </a:pPr>
            <a:r>
              <a:rPr lang="ar-IQ" sz="3200" dirty="0"/>
              <a:t>7- قواعد الأخلاق.</a:t>
            </a:r>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4800" dirty="0" smtClean="0"/>
              <a:t>5- عدم مراعاة القوانين والانظمة والاوامر</a:t>
            </a:r>
            <a:endParaRPr lang="en-US" sz="4800" dirty="0"/>
          </a:p>
        </p:txBody>
      </p:sp>
      <p:sp>
        <p:nvSpPr>
          <p:cNvPr id="3" name="Content Placeholder 2"/>
          <p:cNvSpPr>
            <a:spLocks noGrp="1"/>
          </p:cNvSpPr>
          <p:nvPr>
            <p:ph idx="1"/>
          </p:nvPr>
        </p:nvSpPr>
        <p:spPr/>
        <p:txBody>
          <a:bodyPr>
            <a:normAutofit/>
          </a:bodyPr>
          <a:lstStyle/>
          <a:p>
            <a:pPr marL="0" indent="0" algn="just">
              <a:buNone/>
            </a:pPr>
            <a:endParaRPr lang="ar-IQ" sz="4400" dirty="0" smtClean="0"/>
          </a:p>
          <a:p>
            <a:pPr marL="0" indent="0" algn="just">
              <a:buNone/>
            </a:pPr>
            <a:r>
              <a:rPr lang="ar-IQ" sz="4400" dirty="0" smtClean="0"/>
              <a:t>كمن يطلق رصاصة داخل البيت فيصيب احد سكانه . او من يسلم سيارة لشخص لا يحمل اجازة سوق ليسوقها.</a:t>
            </a:r>
            <a:endParaRPr lang="en-US" sz="4400" dirty="0"/>
          </a:p>
        </p:txBody>
      </p:sp>
    </p:spTree>
    <p:extLst>
      <p:ext uri="{BB962C8B-B14F-4D97-AF65-F5344CB8AC3E}">
        <p14:creationId xmlns:p14="http://schemas.microsoft.com/office/powerpoint/2010/main" val="3855821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714356"/>
            <a:ext cx="8229600" cy="1143000"/>
          </a:xfrm>
        </p:spPr>
        <p:txBody>
          <a:bodyPr>
            <a:noAutofit/>
          </a:bodyPr>
          <a:lstStyle/>
          <a:p>
            <a:pPr algn="ctr"/>
            <a:r>
              <a:rPr lang="ar-IQ" sz="4800" b="1" dirty="0" smtClean="0">
                <a:solidFill>
                  <a:srgbClr val="FF0000"/>
                </a:solidFill>
              </a:rPr>
              <a:t> </a:t>
            </a:r>
            <a:br>
              <a:rPr lang="ar-IQ" sz="4800" b="1" dirty="0" smtClean="0">
                <a:solidFill>
                  <a:srgbClr val="FF0000"/>
                </a:solidFill>
              </a:rPr>
            </a:br>
            <a:r>
              <a:rPr lang="ar-IQ" sz="4800" b="1" dirty="0" smtClean="0">
                <a:solidFill>
                  <a:srgbClr val="FF0000"/>
                </a:solidFill>
              </a:rPr>
              <a:t>موانع المسؤولية الجنائية </a:t>
            </a:r>
            <a:r>
              <a:rPr lang="en-US" sz="4800" dirty="0" smtClean="0">
                <a:solidFill>
                  <a:srgbClr val="FF0000"/>
                </a:solidFill>
              </a:rPr>
              <a:t/>
            </a:r>
            <a:br>
              <a:rPr lang="en-US" sz="4800" dirty="0" smtClean="0">
                <a:solidFill>
                  <a:srgbClr val="FF0000"/>
                </a:solidFill>
              </a:rPr>
            </a:br>
            <a:endParaRPr lang="en-US" sz="4800" dirty="0">
              <a:solidFill>
                <a:srgbClr val="FF0000"/>
              </a:solidFill>
            </a:endParaRPr>
          </a:p>
        </p:txBody>
      </p:sp>
      <p:sp>
        <p:nvSpPr>
          <p:cNvPr id="3" name="Content Placeholder 2"/>
          <p:cNvSpPr>
            <a:spLocks noGrp="1"/>
          </p:cNvSpPr>
          <p:nvPr>
            <p:ph idx="1"/>
          </p:nvPr>
        </p:nvSpPr>
        <p:spPr/>
        <p:txBody>
          <a:bodyPr/>
          <a:lstStyle/>
          <a:p>
            <a:pPr lvl="0">
              <a:buClr>
                <a:srgbClr val="93A299"/>
              </a:buClr>
              <a:buNone/>
            </a:pPr>
            <a:endParaRPr lang="ar-IQ" sz="3200" b="1">
              <a:solidFill>
                <a:srgbClr val="292934"/>
              </a:solidFill>
            </a:endParaRPr>
          </a:p>
          <a:p>
            <a:pPr lvl="0">
              <a:buClr>
                <a:srgbClr val="93A299"/>
              </a:buClr>
              <a:buNone/>
            </a:pPr>
            <a:endParaRPr lang="ar-IQ" sz="3200" b="1">
              <a:solidFill>
                <a:srgbClr val="292934"/>
              </a:solidFill>
            </a:endParaRPr>
          </a:p>
          <a:p>
            <a:pPr lvl="0">
              <a:buClr>
                <a:srgbClr val="93A299"/>
              </a:buClr>
              <a:buNone/>
            </a:pPr>
            <a:r>
              <a:rPr lang="ar-IQ" sz="3200" b="1">
                <a:solidFill>
                  <a:srgbClr val="292934"/>
                </a:solidFill>
              </a:rPr>
              <a:t>هي</a:t>
            </a:r>
            <a:r>
              <a:rPr lang="ar-IQ" sz="3200">
                <a:solidFill>
                  <a:srgbClr val="292934"/>
                </a:solidFill>
              </a:rPr>
              <a:t> الحالات التي تتجرد فيها الإرادة من القيمة القانونية.</a:t>
            </a:r>
          </a:p>
          <a:p>
            <a:pPr lvl="0">
              <a:buClr>
                <a:srgbClr val="93A299"/>
              </a:buClr>
              <a:buNone/>
            </a:pPr>
            <a:endParaRPr lang="ar-IQ" sz="3200">
              <a:solidFill>
                <a:srgbClr val="292934"/>
              </a:solidFill>
            </a:endParaRPr>
          </a:p>
          <a:p>
            <a:pPr lvl="0" algn="ctr">
              <a:buClr>
                <a:srgbClr val="93A299"/>
              </a:buClr>
              <a:buNone/>
            </a:pPr>
            <a:r>
              <a:rPr lang="ar-IQ" sz="3200">
                <a:solidFill>
                  <a:srgbClr val="FF0000"/>
                </a:solidFill>
              </a:rPr>
              <a:t>أو</a:t>
            </a:r>
          </a:p>
          <a:p>
            <a:pPr lvl="0">
              <a:buClr>
                <a:srgbClr val="93A299"/>
              </a:buClr>
              <a:buNone/>
            </a:pPr>
            <a:r>
              <a:rPr lang="ar-IQ" sz="3200">
                <a:solidFill>
                  <a:srgbClr val="292934"/>
                </a:solidFill>
              </a:rPr>
              <a:t>الحالات التي ينتفي فيها الادراك أو الاختيار أو كليهما معا.</a:t>
            </a:r>
            <a:endParaRPr lang="ar-IQ" sz="3200" dirty="0">
              <a:solidFill>
                <a:srgbClr val="292934"/>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214338"/>
            <a:ext cx="8229600" cy="1143000"/>
          </a:xfrm>
        </p:spPr>
        <p:txBody>
          <a:bodyPr>
            <a:normAutofit/>
          </a:bodyPr>
          <a:lstStyle/>
          <a:p>
            <a:pPr algn="ctr"/>
            <a:r>
              <a:rPr lang="ar-IQ" sz="4800" b="1" dirty="0" smtClean="0">
                <a:solidFill>
                  <a:srgbClr val="FF0000"/>
                </a:solidFill>
              </a:rPr>
              <a:t>حالات موانع المسؤولية الجنائية</a:t>
            </a:r>
            <a:endParaRPr lang="en-US" sz="4800" dirty="0">
              <a:solidFill>
                <a:srgbClr val="FF0000"/>
              </a:solidFill>
            </a:endParaRPr>
          </a:p>
        </p:txBody>
      </p:sp>
      <p:sp>
        <p:nvSpPr>
          <p:cNvPr id="3" name="Content Placeholder 2"/>
          <p:cNvSpPr>
            <a:spLocks noGrp="1"/>
          </p:cNvSpPr>
          <p:nvPr>
            <p:ph idx="1"/>
          </p:nvPr>
        </p:nvSpPr>
        <p:spPr>
          <a:xfrm>
            <a:off x="571472" y="785795"/>
            <a:ext cx="8229600" cy="4525963"/>
          </a:xfrm>
        </p:spPr>
        <p:txBody>
          <a:bodyPr>
            <a:noAutofit/>
          </a:bodyPr>
          <a:lstStyle/>
          <a:p>
            <a:pPr algn="r">
              <a:buNone/>
            </a:pPr>
            <a:r>
              <a:rPr lang="ar-IQ" sz="2800" dirty="0" smtClean="0"/>
              <a:t>   نصت المواد (60 و61 و62 و63 و64 و65) من ق.ع.ع على الحالات التي تمتنع فيها المسؤولية الجنائية وهي : </a:t>
            </a:r>
            <a:endParaRPr lang="en-US" sz="2800" dirty="0" smtClean="0"/>
          </a:p>
          <a:p>
            <a:pPr algn="r">
              <a:buNone/>
            </a:pPr>
            <a:r>
              <a:rPr lang="ar-IQ" sz="2800" dirty="0" smtClean="0"/>
              <a:t>1- فقد الأدراك أو الإرادة بسبب الجنون أو عاهة في العقل : جاء هذه الحالة في المادة (60)</a:t>
            </a:r>
            <a:endParaRPr lang="en-US" sz="2800" dirty="0" smtClean="0"/>
          </a:p>
          <a:p>
            <a:pPr algn="r">
              <a:buNone/>
            </a:pPr>
            <a:r>
              <a:rPr lang="ar-IQ" sz="2800" dirty="0" smtClean="0"/>
              <a:t>بالنص ((لا يسأل جزائيا من كان وقت إرتكاب الجريمة فاقد الإدراك أو الإرادة لجنون أو عاهة في العقل...)) اذن يشترط لإمتناع المسؤولية توافر الشروط التالية :</a:t>
            </a:r>
            <a:endParaRPr lang="en-US" sz="2800" dirty="0" smtClean="0"/>
          </a:p>
          <a:p>
            <a:pPr algn="r">
              <a:buNone/>
            </a:pPr>
            <a:r>
              <a:rPr lang="ar-IQ" sz="2800" dirty="0" smtClean="0"/>
              <a:t>أ- إصابة المتهم بجنون أو عاهة في العقل .</a:t>
            </a:r>
            <a:endParaRPr lang="en-US" sz="2800" dirty="0" smtClean="0"/>
          </a:p>
          <a:p>
            <a:pPr algn="r"/>
            <a:r>
              <a:rPr lang="ar-IQ" sz="2800" dirty="0" smtClean="0"/>
              <a:t>ب- أن يؤدي ذلك الى فقد المتهم للإدراك أو الإرادة .</a:t>
            </a:r>
            <a:endParaRPr lang="en-US" sz="2800" dirty="0" smtClean="0"/>
          </a:p>
          <a:p>
            <a:pPr algn="r"/>
            <a:r>
              <a:rPr lang="ar-IQ" sz="2800" dirty="0" smtClean="0"/>
              <a:t>ج- معاصرة ذلك لأرتكاب الجريمة .</a:t>
            </a: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IQ" dirty="0" smtClean="0"/>
          </a:p>
          <a:p>
            <a:pPr marL="0" lvl="0" indent="0" algn="just">
              <a:buClr>
                <a:srgbClr val="93A299"/>
              </a:buClr>
              <a:buNone/>
            </a:pPr>
            <a:endParaRPr lang="ar-IQ" sz="4000" dirty="0">
              <a:solidFill>
                <a:srgbClr val="FF0000"/>
              </a:solidFill>
            </a:endParaRPr>
          </a:p>
          <a:p>
            <a:pPr marL="0" lvl="0" indent="0" algn="just">
              <a:buClr>
                <a:srgbClr val="93A299"/>
              </a:buClr>
              <a:buNone/>
            </a:pPr>
            <a:r>
              <a:rPr lang="ar-IQ" sz="4000" dirty="0">
                <a:solidFill>
                  <a:srgbClr val="FF0000"/>
                </a:solidFill>
              </a:rPr>
              <a:t>س/ هل الموانع المسؤولية في قانون العقوبات العراقي جاءت على سبيل الحصر أو على سبيل المثال؟</a:t>
            </a:r>
            <a:endParaRPr lang="en-US" sz="4000" dirty="0">
              <a:solidFill>
                <a:srgbClr val="FF0000"/>
              </a:solidFill>
            </a:endParaRPr>
          </a:p>
          <a:p>
            <a:pPr marL="0" indent="0">
              <a:buNone/>
            </a:pPr>
            <a:endParaRPr lang="en-US" dirty="0"/>
          </a:p>
        </p:txBody>
      </p:sp>
    </p:spTree>
    <p:extLst>
      <p:ext uri="{BB962C8B-B14F-4D97-AF65-F5344CB8AC3E}">
        <p14:creationId xmlns:p14="http://schemas.microsoft.com/office/powerpoint/2010/main" val="1062870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400" dirty="0">
                <a:solidFill>
                  <a:srgbClr val="FF0000"/>
                </a:solidFill>
              </a:rPr>
              <a:t>1- الجنون والعاهة في العقل</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ar-IQ" dirty="0" smtClean="0"/>
          </a:p>
          <a:p>
            <a:pPr marL="0" lvl="0" indent="0" algn="just">
              <a:buClr>
                <a:srgbClr val="93A299"/>
              </a:buClr>
              <a:buNone/>
            </a:pPr>
            <a:endParaRPr lang="ar-IQ" sz="2600" dirty="0">
              <a:solidFill>
                <a:srgbClr val="292934"/>
              </a:solidFill>
            </a:endParaRPr>
          </a:p>
          <a:p>
            <a:pPr lvl="0" algn="just">
              <a:buClr>
                <a:srgbClr val="93A299"/>
              </a:buClr>
              <a:buNone/>
            </a:pPr>
            <a:r>
              <a:rPr lang="ar-IQ" sz="2600" dirty="0">
                <a:solidFill>
                  <a:srgbClr val="292934"/>
                </a:solidFill>
              </a:rPr>
              <a:t>  نصت المادة (60) من ق.ع.ع. على أن  ((لا يسأل جزائيا من كان وقت إرتكاب الجريمة فاقد الإدراك أو الإرادة لجنون أو عاهة في العقل...))</a:t>
            </a:r>
          </a:p>
          <a:p>
            <a:pPr lvl="0" algn="just">
              <a:buClr>
                <a:srgbClr val="93A299"/>
              </a:buClr>
              <a:buNone/>
            </a:pPr>
            <a:endParaRPr lang="ar-IQ" sz="2600" dirty="0">
              <a:solidFill>
                <a:srgbClr val="292934"/>
              </a:solidFill>
            </a:endParaRPr>
          </a:p>
          <a:p>
            <a:pPr lvl="0" algn="just">
              <a:buClr>
                <a:srgbClr val="93A299"/>
              </a:buClr>
              <a:buNone/>
            </a:pPr>
            <a:r>
              <a:rPr lang="ar-IQ" sz="2600" dirty="0">
                <a:solidFill>
                  <a:srgbClr val="FF0000"/>
                </a:solidFill>
              </a:rPr>
              <a:t>الجنون أو العيب في العقل / </a:t>
            </a:r>
            <a:r>
              <a:rPr lang="ar-IQ" sz="2600" dirty="0">
                <a:solidFill>
                  <a:srgbClr val="292934"/>
                </a:solidFill>
              </a:rPr>
              <a:t>كل ما يصيب العقل فيخرجه عن حالته الطبيعية، ويترتب عليه الفقدان الكلي للادراك والارادة أو احدهما، سواء أكان خلقيا أو عارضا.</a:t>
            </a:r>
          </a:p>
          <a:p>
            <a:pPr lvl="0" algn="just">
              <a:buClr>
                <a:srgbClr val="93A299"/>
              </a:buClr>
              <a:buNone/>
            </a:pPr>
            <a:r>
              <a:rPr lang="ar-IQ" sz="2600" dirty="0">
                <a:solidFill>
                  <a:srgbClr val="292934"/>
                </a:solidFill>
              </a:rPr>
              <a:t>والحكمة من وراء عدم الاكتفاء المشرع العراقي بمصطلح واحد وهو جنون للدلالة على العيب العقل . وهي الخوف من أن لا يفي المصطلح الواحد بالغرض المنشود وهو تغطية جميع حالات العيب في العقل فجاءت المصطلحان أحدهما يكمل الاخر للدلالة على العيب في العقل.</a:t>
            </a:r>
          </a:p>
          <a:p>
            <a:pPr lvl="0" algn="just">
              <a:buClr>
                <a:srgbClr val="93A299"/>
              </a:buClr>
              <a:buNone/>
            </a:pPr>
            <a:endParaRPr lang="en-US" sz="2600" dirty="0">
              <a:solidFill>
                <a:srgbClr val="292934"/>
              </a:solidFill>
            </a:endParaRPr>
          </a:p>
          <a:p>
            <a:pPr marL="0" indent="0">
              <a:buNone/>
            </a:pPr>
            <a:endParaRPr lang="en-US" dirty="0"/>
          </a:p>
        </p:txBody>
      </p:sp>
    </p:spTree>
    <p:extLst>
      <p:ext uri="{BB962C8B-B14F-4D97-AF65-F5344CB8AC3E}">
        <p14:creationId xmlns:p14="http://schemas.microsoft.com/office/powerpoint/2010/main" val="1062236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Clr>
                <a:srgbClr val="93A299"/>
              </a:buClr>
              <a:buNone/>
            </a:pPr>
            <a:endParaRPr lang="ar-IQ" sz="2800" dirty="0">
              <a:solidFill>
                <a:srgbClr val="292934"/>
              </a:solidFill>
            </a:endParaRPr>
          </a:p>
          <a:p>
            <a:pPr marL="0" lvl="0" indent="0" algn="just">
              <a:buClr>
                <a:srgbClr val="93A299"/>
              </a:buClr>
              <a:buNone/>
            </a:pPr>
            <a:r>
              <a:rPr lang="ar-IQ" sz="3600" dirty="0">
                <a:solidFill>
                  <a:srgbClr val="FF0000"/>
                </a:solidFill>
              </a:rPr>
              <a:t>س/ هل هناك اختلاف في حالة ما اذا كان الجنون مؤقتا</a:t>
            </a:r>
          </a:p>
          <a:p>
            <a:pPr marL="0" lvl="0" indent="0" algn="just">
              <a:buClr>
                <a:srgbClr val="93A299"/>
              </a:buClr>
              <a:buNone/>
            </a:pPr>
            <a:r>
              <a:rPr lang="ar-IQ" sz="3600" dirty="0">
                <a:solidFill>
                  <a:srgbClr val="FF0000"/>
                </a:solidFill>
              </a:rPr>
              <a:t>(متقطعا) أو مطبقا دائما ؟</a:t>
            </a:r>
          </a:p>
          <a:p>
            <a:pPr marL="0" lvl="0" indent="0" algn="just">
              <a:buClr>
                <a:srgbClr val="93A299"/>
              </a:buClr>
              <a:buNone/>
            </a:pPr>
            <a:r>
              <a:rPr lang="ar-IQ" sz="3600" dirty="0">
                <a:solidFill>
                  <a:srgbClr val="002060"/>
                </a:solidFill>
              </a:rPr>
              <a:t>ج/ في حالة جنون المتقطع الشخص غير مسؤول عن الافعال التي يرتكبها اثناء وجود حالة الجنون . بخلاف حالة الجنون المطبق تكون الشخص غير مسؤول دائماً.</a:t>
            </a:r>
          </a:p>
          <a:p>
            <a:pPr marL="0" lvl="0" indent="0" algn="just">
              <a:buClr>
                <a:srgbClr val="93A299"/>
              </a:buClr>
              <a:buNone/>
            </a:pPr>
            <a:r>
              <a:rPr lang="ar-IQ" sz="3600" dirty="0">
                <a:solidFill>
                  <a:srgbClr val="002060"/>
                </a:solidFill>
              </a:rPr>
              <a:t>على الرغم من الصعب تحديد هذه الفترة من الناحية العلمية والقاضي يقدر هذه الحالة ويستعين بأهل الخبرة.</a:t>
            </a:r>
            <a:endParaRPr lang="en-US" sz="3600" dirty="0">
              <a:solidFill>
                <a:srgbClr val="002060"/>
              </a:solidFill>
            </a:endParaRPr>
          </a:p>
          <a:p>
            <a:pPr marL="0" indent="0">
              <a:buNone/>
            </a:pPr>
            <a:endParaRPr lang="en-US" dirty="0"/>
          </a:p>
        </p:txBody>
      </p:sp>
    </p:spTree>
    <p:extLst>
      <p:ext uri="{BB962C8B-B14F-4D97-AF65-F5344CB8AC3E}">
        <p14:creationId xmlns:p14="http://schemas.microsoft.com/office/powerpoint/2010/main" val="41514443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lvl="0" indent="0" algn="just">
              <a:buClr>
                <a:srgbClr val="93A299"/>
              </a:buClr>
              <a:buNone/>
            </a:pPr>
            <a:endParaRPr lang="ar-IQ" sz="3600" dirty="0">
              <a:solidFill>
                <a:srgbClr val="002060"/>
              </a:solidFill>
            </a:endParaRPr>
          </a:p>
          <a:p>
            <a:pPr marL="0" lvl="0" indent="0" algn="just">
              <a:buClr>
                <a:srgbClr val="93A299"/>
              </a:buClr>
              <a:buNone/>
            </a:pPr>
            <a:r>
              <a:rPr lang="ar-IQ" sz="3600" dirty="0">
                <a:solidFill>
                  <a:srgbClr val="FF0000"/>
                </a:solidFill>
              </a:rPr>
              <a:t>العاهة في العقل / </a:t>
            </a:r>
            <a:r>
              <a:rPr lang="ar-IQ" sz="3600" dirty="0">
                <a:solidFill>
                  <a:srgbClr val="002060"/>
                </a:solidFill>
              </a:rPr>
              <a:t>هو كل مرض يؤثر في حالة المخ أو الجهاز العصبي بعد نموه نموا طبيعيا، فيؤثر على وظيفتها تاثيرا لا يصل الى حد الجنون بمعناه المعروف طبيا وانما يشمل ملكة الادراك عند الشخص بحيث لا يستطيع السيطرة على أفعاله بصورة دائمية أو مؤقتة ومثالها الصرع والهستريا واليقظة النومية.</a:t>
            </a:r>
            <a:endParaRPr lang="en-US" sz="3600" dirty="0">
              <a:solidFill>
                <a:srgbClr val="002060"/>
              </a:solidFill>
            </a:endParaRPr>
          </a:p>
          <a:p>
            <a:pPr marL="0" indent="0">
              <a:buNone/>
            </a:pPr>
            <a:endParaRPr lang="en-US" dirty="0"/>
          </a:p>
        </p:txBody>
      </p:sp>
    </p:spTree>
    <p:extLst>
      <p:ext uri="{BB962C8B-B14F-4D97-AF65-F5344CB8AC3E}">
        <p14:creationId xmlns:p14="http://schemas.microsoft.com/office/powerpoint/2010/main" val="771638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lvl="0" indent="0">
              <a:buClr>
                <a:srgbClr val="93A299"/>
              </a:buClr>
              <a:buNone/>
            </a:pPr>
            <a:endParaRPr lang="ar-IQ" dirty="0">
              <a:solidFill>
                <a:srgbClr val="FF0000"/>
              </a:solidFill>
            </a:endParaRPr>
          </a:p>
          <a:p>
            <a:pPr marL="0" lvl="0" indent="0" algn="just">
              <a:buClr>
                <a:srgbClr val="93A299"/>
              </a:buClr>
              <a:buNone/>
            </a:pPr>
            <a:r>
              <a:rPr lang="ar-IQ" sz="3600" dirty="0">
                <a:solidFill>
                  <a:srgbClr val="FF0000"/>
                </a:solidFill>
              </a:rPr>
              <a:t>س/ هل أن راي محكمة الموضوع بخصوص العيب العقلي خاضع لرقابة محكمة التمييز ؟</a:t>
            </a:r>
          </a:p>
          <a:p>
            <a:pPr marL="0" lvl="0" indent="0" algn="just">
              <a:buClr>
                <a:srgbClr val="93A299"/>
              </a:buClr>
              <a:buNone/>
            </a:pPr>
            <a:r>
              <a:rPr lang="ar-IQ" sz="3600" dirty="0">
                <a:solidFill>
                  <a:srgbClr val="002060"/>
                </a:solidFill>
              </a:rPr>
              <a:t>ج/ رأي محكمة الموضوع بعدما يستعين بالاهل الخبرة كالطبيب أو رأي أقوى منه علما لحسم الجنون المطبق او غير مطبق. سواء كان سلبا أم ايجابا لا يخضع لرقابة محكمة التمييز لانه واقع في مسالة موضوعية لا قانونية.</a:t>
            </a:r>
            <a:endParaRPr lang="en-US" sz="3600" dirty="0">
              <a:solidFill>
                <a:srgbClr val="002060"/>
              </a:solidFill>
            </a:endParaRPr>
          </a:p>
          <a:p>
            <a:pPr marL="0" indent="0">
              <a:buNone/>
            </a:pPr>
            <a:endParaRPr lang="en-US" dirty="0"/>
          </a:p>
        </p:txBody>
      </p:sp>
    </p:spTree>
    <p:extLst>
      <p:ext uri="{BB962C8B-B14F-4D97-AF65-F5344CB8AC3E}">
        <p14:creationId xmlns:p14="http://schemas.microsoft.com/office/powerpoint/2010/main" val="1541712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t>حالات العيب العقلي</a:t>
            </a:r>
            <a:endParaRPr lang="en-US" sz="4400" dirty="0"/>
          </a:p>
        </p:txBody>
      </p:sp>
      <p:sp>
        <p:nvSpPr>
          <p:cNvPr id="3" name="Content Placeholder 2"/>
          <p:cNvSpPr>
            <a:spLocks noGrp="1"/>
          </p:cNvSpPr>
          <p:nvPr>
            <p:ph idx="1"/>
          </p:nvPr>
        </p:nvSpPr>
        <p:spPr/>
        <p:txBody>
          <a:bodyPr>
            <a:normAutofit lnSpcReduction="10000"/>
          </a:bodyPr>
          <a:lstStyle/>
          <a:p>
            <a:pPr marL="0" lvl="0" indent="0" algn="just">
              <a:buClr>
                <a:srgbClr val="93A299"/>
              </a:buClr>
              <a:buNone/>
            </a:pPr>
            <a:r>
              <a:rPr lang="ar-IQ" sz="2800" dirty="0">
                <a:solidFill>
                  <a:srgbClr val="002060"/>
                </a:solidFill>
              </a:rPr>
              <a:t>1- الضعف العقلي</a:t>
            </a:r>
          </a:p>
          <a:p>
            <a:pPr marL="0" lvl="0" indent="0" algn="just">
              <a:buClr>
                <a:srgbClr val="93A299"/>
              </a:buClr>
              <a:buNone/>
            </a:pPr>
            <a:r>
              <a:rPr lang="ar-IQ" sz="2800" dirty="0">
                <a:solidFill>
                  <a:srgbClr val="002060"/>
                </a:solidFill>
              </a:rPr>
              <a:t>2- الصرع</a:t>
            </a:r>
          </a:p>
          <a:p>
            <a:pPr marL="0" lvl="0" indent="0" algn="just">
              <a:buClr>
                <a:srgbClr val="93A299"/>
              </a:buClr>
              <a:buNone/>
            </a:pPr>
            <a:r>
              <a:rPr lang="ar-IQ" sz="2800" dirty="0">
                <a:solidFill>
                  <a:srgbClr val="002060"/>
                </a:solidFill>
              </a:rPr>
              <a:t>3- الشيزوفرينيا( الفصام)</a:t>
            </a:r>
          </a:p>
          <a:p>
            <a:pPr marL="0" lvl="0" indent="0" algn="just">
              <a:buClr>
                <a:srgbClr val="93A299"/>
              </a:buClr>
              <a:buNone/>
            </a:pPr>
            <a:r>
              <a:rPr lang="ar-IQ" sz="2800" dirty="0">
                <a:solidFill>
                  <a:srgbClr val="002060"/>
                </a:solidFill>
              </a:rPr>
              <a:t>4- البارانويا أو جنون العقائد الوهمية</a:t>
            </a:r>
          </a:p>
          <a:p>
            <a:pPr marL="0" lvl="0" indent="0" algn="just">
              <a:buClr>
                <a:srgbClr val="93A299"/>
              </a:buClr>
              <a:buNone/>
            </a:pPr>
            <a:r>
              <a:rPr lang="ar-IQ" sz="2800" dirty="0">
                <a:solidFill>
                  <a:srgbClr val="002060"/>
                </a:solidFill>
              </a:rPr>
              <a:t>5- جنون السرقة أو جنون الحريق</a:t>
            </a:r>
          </a:p>
          <a:p>
            <a:pPr marL="0" lvl="0" indent="0" algn="just">
              <a:buClr>
                <a:srgbClr val="93A299"/>
              </a:buClr>
              <a:buNone/>
            </a:pPr>
            <a:r>
              <a:rPr lang="ar-IQ" sz="2800" dirty="0" smtClean="0">
                <a:solidFill>
                  <a:srgbClr val="002060"/>
                </a:solidFill>
              </a:rPr>
              <a:t>- </a:t>
            </a:r>
            <a:r>
              <a:rPr lang="ar-IQ" sz="2800" dirty="0">
                <a:solidFill>
                  <a:srgbClr val="002060"/>
                </a:solidFill>
              </a:rPr>
              <a:t>التنويم المغناطيسي</a:t>
            </a:r>
          </a:p>
          <a:p>
            <a:pPr marL="0" lvl="0" indent="0" algn="just">
              <a:buClr>
                <a:srgbClr val="93A299"/>
              </a:buClr>
              <a:buNone/>
            </a:pPr>
            <a:r>
              <a:rPr lang="ar-IQ" sz="2800" dirty="0" smtClean="0">
                <a:solidFill>
                  <a:srgbClr val="002060"/>
                </a:solidFill>
              </a:rPr>
              <a:t>- </a:t>
            </a:r>
            <a:r>
              <a:rPr lang="ar-IQ" sz="2800" dirty="0">
                <a:solidFill>
                  <a:srgbClr val="002060"/>
                </a:solidFill>
              </a:rPr>
              <a:t>الصم والبكم</a:t>
            </a:r>
          </a:p>
          <a:p>
            <a:pPr marL="0" lvl="0" indent="0" algn="just">
              <a:buClr>
                <a:srgbClr val="93A299"/>
              </a:buClr>
              <a:buNone/>
            </a:pPr>
            <a:r>
              <a:rPr lang="ar-IQ" sz="2800" dirty="0" smtClean="0">
                <a:solidFill>
                  <a:srgbClr val="002060"/>
                </a:solidFill>
              </a:rPr>
              <a:t>- </a:t>
            </a:r>
            <a:r>
              <a:rPr lang="ar-IQ" sz="2800" dirty="0">
                <a:solidFill>
                  <a:srgbClr val="002060"/>
                </a:solidFill>
              </a:rPr>
              <a:t>حالة الشخصية السيكوبائية</a:t>
            </a:r>
          </a:p>
          <a:p>
            <a:pPr marL="0" lvl="0" indent="0" algn="just">
              <a:buClr>
                <a:srgbClr val="93A299"/>
              </a:buClr>
              <a:buNone/>
            </a:pPr>
            <a:r>
              <a:rPr lang="ar-IQ" sz="2800" dirty="0" smtClean="0">
                <a:solidFill>
                  <a:srgbClr val="002060"/>
                </a:solidFill>
              </a:rPr>
              <a:t>- </a:t>
            </a:r>
            <a:r>
              <a:rPr lang="ar-IQ" sz="2800" dirty="0">
                <a:solidFill>
                  <a:srgbClr val="002060"/>
                </a:solidFill>
              </a:rPr>
              <a:t>حالة اليقظة النومية</a:t>
            </a:r>
          </a:p>
          <a:p>
            <a:pPr marL="0" lvl="0" indent="0" algn="just">
              <a:buClr>
                <a:srgbClr val="93A299"/>
              </a:buClr>
              <a:buNone/>
            </a:pPr>
            <a:r>
              <a:rPr lang="ar-IQ" sz="2800" dirty="0" smtClean="0">
                <a:solidFill>
                  <a:srgbClr val="002060"/>
                </a:solidFill>
              </a:rPr>
              <a:t>- </a:t>
            </a:r>
            <a:r>
              <a:rPr lang="ar-IQ" sz="2800" dirty="0">
                <a:solidFill>
                  <a:srgbClr val="002060"/>
                </a:solidFill>
              </a:rPr>
              <a:t>حالة ثورة العاطفة وشدة الانفعال</a:t>
            </a:r>
            <a:endParaRPr lang="en-US" sz="2800" dirty="0">
              <a:solidFill>
                <a:srgbClr val="002060"/>
              </a:solidFill>
            </a:endParaRPr>
          </a:p>
          <a:p>
            <a:pPr marL="0" indent="0">
              <a:buNone/>
            </a:pPr>
            <a:endParaRPr lang="en-US" dirty="0"/>
          </a:p>
        </p:txBody>
      </p:sp>
    </p:spTree>
    <p:extLst>
      <p:ext uri="{BB962C8B-B14F-4D97-AF65-F5344CB8AC3E}">
        <p14:creationId xmlns:p14="http://schemas.microsoft.com/office/powerpoint/2010/main" val="1520132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Clr>
                <a:srgbClr val="93A299"/>
              </a:buClr>
              <a:buNone/>
            </a:pPr>
            <a:r>
              <a:rPr lang="ar-IQ" sz="3200" dirty="0">
                <a:solidFill>
                  <a:srgbClr val="FF0000"/>
                </a:solidFill>
              </a:rPr>
              <a:t>1- الضعف العقلي/ </a:t>
            </a:r>
            <a:r>
              <a:rPr lang="ar-IQ" sz="3200" dirty="0">
                <a:solidFill>
                  <a:srgbClr val="002060"/>
                </a:solidFill>
              </a:rPr>
              <a:t>تعني وقوف الملكات الذهنية في نموها دون النضج الطبيعي وهو على درجات أحطها العته ثم البله ثم الحمق .</a:t>
            </a:r>
          </a:p>
          <a:p>
            <a:pPr marL="0" lvl="0" indent="0" algn="just">
              <a:buClr>
                <a:srgbClr val="93A299"/>
              </a:buClr>
              <a:buNone/>
            </a:pPr>
            <a:r>
              <a:rPr lang="ar-IQ" sz="3200" dirty="0">
                <a:solidFill>
                  <a:srgbClr val="FF0000"/>
                </a:solidFill>
              </a:rPr>
              <a:t>2- الصرع / </a:t>
            </a:r>
            <a:r>
              <a:rPr lang="ar-IQ" sz="3200" dirty="0">
                <a:solidFill>
                  <a:srgbClr val="002060"/>
                </a:solidFill>
              </a:rPr>
              <a:t>يتخذ صورة نوبات يفقد المصاب خلالها شعوره وارادته اي ادراكه واختياره فلا يسيطر على أعضاء جسمه وتعرض له النوبة دوافع لا يستطيع مقاومتها وتحمله على ارتكاب الجرائم.</a:t>
            </a: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3097023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285728"/>
            <a:ext cx="8229600" cy="1143000"/>
          </a:xfrm>
        </p:spPr>
        <p:txBody>
          <a:bodyPr>
            <a:noAutofit/>
          </a:bodyPr>
          <a:lstStyle/>
          <a:p>
            <a:pPr algn="r"/>
            <a:r>
              <a:rPr lang="ar-IQ" sz="4000" b="1" dirty="0" smtClean="0">
                <a:solidFill>
                  <a:srgbClr val="FF0000"/>
                </a:solidFill>
              </a:rPr>
              <a:t/>
            </a:r>
            <a:br>
              <a:rPr lang="ar-IQ" sz="4000" b="1" dirty="0" smtClean="0">
                <a:solidFill>
                  <a:srgbClr val="FF0000"/>
                </a:solidFill>
              </a:rPr>
            </a:br>
            <a:r>
              <a:rPr lang="ar-IQ" sz="4000" b="1" dirty="0" smtClean="0">
                <a:solidFill>
                  <a:srgbClr val="FF0000"/>
                </a:solidFill>
              </a:rPr>
              <a:t>العلوم </a:t>
            </a:r>
            <a:r>
              <a:rPr lang="ar-IQ" sz="4000" b="1" dirty="0">
                <a:solidFill>
                  <a:srgbClr val="FF0000"/>
                </a:solidFill>
              </a:rPr>
              <a:t>المساعدة لقانون العقوبات</a:t>
            </a:r>
            <a:r>
              <a:rPr lang="en-US" sz="4000" dirty="0">
                <a:solidFill>
                  <a:srgbClr val="FF0000"/>
                </a:solidFill>
              </a:rPr>
              <a:t/>
            </a:r>
            <a:br>
              <a:rPr lang="en-US" sz="4000" dirty="0">
                <a:solidFill>
                  <a:srgbClr val="FF0000"/>
                </a:solidFill>
              </a:rPr>
            </a:br>
            <a:endParaRPr lang="en-US" sz="4000" dirty="0">
              <a:solidFill>
                <a:srgbClr val="FF0000"/>
              </a:solidFill>
            </a:endParaRPr>
          </a:p>
        </p:txBody>
      </p:sp>
      <p:sp>
        <p:nvSpPr>
          <p:cNvPr id="3" name="Content Placeholder 2"/>
          <p:cNvSpPr>
            <a:spLocks noGrp="1"/>
          </p:cNvSpPr>
          <p:nvPr>
            <p:ph idx="1"/>
          </p:nvPr>
        </p:nvSpPr>
        <p:spPr>
          <a:xfrm>
            <a:off x="500035" y="1000109"/>
            <a:ext cx="8229600" cy="4525963"/>
          </a:xfrm>
        </p:spPr>
        <p:txBody>
          <a:bodyPr/>
          <a:lstStyle/>
          <a:p>
            <a:pPr>
              <a:buNone/>
            </a:pPr>
            <a:endParaRPr lang="en-US" dirty="0"/>
          </a:p>
          <a:p>
            <a:pPr algn="r">
              <a:buNone/>
            </a:pPr>
            <a:r>
              <a:rPr lang="ar-IQ" sz="3600" dirty="0"/>
              <a:t>1- علم الإجرام.</a:t>
            </a:r>
            <a:endParaRPr lang="en-US" sz="3600" dirty="0"/>
          </a:p>
          <a:p>
            <a:pPr algn="r">
              <a:buNone/>
            </a:pPr>
            <a:r>
              <a:rPr lang="ar-IQ" sz="3600" dirty="0"/>
              <a:t>2- علم التحقيق الجنائي والطب الشرعي.</a:t>
            </a:r>
            <a:endParaRPr lang="en-US" sz="3600" dirty="0"/>
          </a:p>
          <a:p>
            <a:pPr algn="r">
              <a:buNone/>
            </a:pPr>
            <a:r>
              <a:rPr lang="ar-IQ" sz="3600" dirty="0"/>
              <a:t>3- علم العقاب.</a:t>
            </a:r>
            <a:endParaRPr lang="en-US" sz="3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endParaRPr lang="ar-IQ" dirty="0" smtClean="0"/>
          </a:p>
          <a:p>
            <a:pPr marL="0" lvl="0" indent="0" algn="just">
              <a:buClr>
                <a:srgbClr val="93A299"/>
              </a:buClr>
              <a:buNone/>
            </a:pPr>
            <a:endParaRPr lang="ar-IQ" sz="3200" dirty="0">
              <a:solidFill>
                <a:srgbClr val="292934"/>
              </a:solidFill>
            </a:endParaRPr>
          </a:p>
          <a:p>
            <a:pPr marL="0" lvl="0" indent="0" algn="just">
              <a:buClr>
                <a:srgbClr val="93A299"/>
              </a:buClr>
              <a:buNone/>
            </a:pPr>
            <a:r>
              <a:rPr lang="ar-IQ" sz="3200" dirty="0">
                <a:solidFill>
                  <a:srgbClr val="FF0000"/>
                </a:solidFill>
              </a:rPr>
              <a:t>3- الشيزوفرينيا ( الفصام) </a:t>
            </a:r>
            <a:r>
              <a:rPr lang="ar-IQ" sz="3200" dirty="0">
                <a:solidFill>
                  <a:srgbClr val="002060"/>
                </a:solidFill>
              </a:rPr>
              <a:t>/ وهي نوع من الهستريا، يعاني المصاب بها من ازدواج الشخصية بحيث لا يذكر وهو في احدى الشخصيتين ما اقترفه من أفعال حينما كانت له الشخصية الاخرى .</a:t>
            </a:r>
          </a:p>
          <a:p>
            <a:pPr marL="0" lvl="0" indent="0" algn="just">
              <a:buClr>
                <a:srgbClr val="93A299"/>
              </a:buClr>
              <a:buNone/>
            </a:pPr>
            <a:r>
              <a:rPr lang="ar-IQ" sz="3200" dirty="0">
                <a:solidFill>
                  <a:srgbClr val="FF0000"/>
                </a:solidFill>
              </a:rPr>
              <a:t>4- البارانويا أو جنون العقائد الوهمية / </a:t>
            </a:r>
            <a:r>
              <a:rPr lang="ar-IQ" sz="3200" dirty="0">
                <a:solidFill>
                  <a:srgbClr val="002060"/>
                </a:solidFill>
              </a:rPr>
              <a:t>وهي حالة أن يعاني المريض افكار تتسلط عليه فلا يستطيع مقاومتها كأن يعتقد أنه نبي أو يتمقص شخصية تأريخية معروفة. وهذا النوع من الجنون يدفع الى ارتكاب الجرائم تحت تاثير الافكار المتسلطة عليه </a:t>
            </a:r>
            <a:endParaRPr lang="en-US" sz="3200" dirty="0">
              <a:solidFill>
                <a:srgbClr val="002060"/>
              </a:solidFill>
            </a:endParaRPr>
          </a:p>
          <a:p>
            <a:pPr marL="0" lvl="0" indent="0" algn="just">
              <a:buClr>
                <a:srgbClr val="93A299"/>
              </a:buClr>
              <a:buNone/>
            </a:pPr>
            <a:endParaRPr lang="en-US" sz="3200" dirty="0">
              <a:solidFill>
                <a:srgbClr val="292934"/>
              </a:solidFill>
            </a:endParaRPr>
          </a:p>
          <a:p>
            <a:pPr marL="0" indent="0">
              <a:buNone/>
            </a:pPr>
            <a:endParaRPr lang="en-US" dirty="0"/>
          </a:p>
        </p:txBody>
      </p:sp>
    </p:spTree>
    <p:extLst>
      <p:ext uri="{BB962C8B-B14F-4D97-AF65-F5344CB8AC3E}">
        <p14:creationId xmlns:p14="http://schemas.microsoft.com/office/powerpoint/2010/main" val="31287499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Clr>
                <a:srgbClr val="93A299"/>
              </a:buClr>
              <a:buNone/>
            </a:pPr>
            <a:endParaRPr lang="ar-IQ" sz="3600" dirty="0">
              <a:solidFill>
                <a:srgbClr val="002060"/>
              </a:solidFill>
            </a:endParaRPr>
          </a:p>
          <a:p>
            <a:pPr marL="0" lvl="0" indent="0" algn="just">
              <a:buClr>
                <a:srgbClr val="93A299"/>
              </a:buClr>
              <a:buNone/>
            </a:pPr>
            <a:r>
              <a:rPr lang="ar-IQ" sz="3600" dirty="0">
                <a:solidFill>
                  <a:srgbClr val="FF0000"/>
                </a:solidFill>
              </a:rPr>
              <a:t>5- جنون السرقة أو جنون الحريق/ </a:t>
            </a:r>
            <a:r>
              <a:rPr lang="ar-IQ" sz="3600" dirty="0">
                <a:solidFill>
                  <a:srgbClr val="002060"/>
                </a:solidFill>
              </a:rPr>
              <a:t>وهذا المرض يدفع المصاب الى ارتكاب السرقات او الحريق بالرغم من علمه بكنه ما يقدم عليه وسببه ليس هو اختلال في التمييز لديه ولكن تسيطر على ارادته دوافع شاذة لا يستطيع مقاومته.</a:t>
            </a:r>
            <a:endParaRPr lang="en-US" sz="3600" dirty="0">
              <a:solidFill>
                <a:srgbClr val="002060"/>
              </a:solidFill>
            </a:endParaRP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39283357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5400" dirty="0">
                <a:solidFill>
                  <a:srgbClr val="FF0000"/>
                </a:solidFill>
              </a:rPr>
              <a:t>التنويم المغناطيسي ودرجاته</a:t>
            </a:r>
            <a:endParaRPr lang="en-US" dirty="0"/>
          </a:p>
        </p:txBody>
      </p:sp>
      <p:sp>
        <p:nvSpPr>
          <p:cNvPr id="3" name="Content Placeholder 2"/>
          <p:cNvSpPr>
            <a:spLocks noGrp="1"/>
          </p:cNvSpPr>
          <p:nvPr>
            <p:ph idx="1"/>
          </p:nvPr>
        </p:nvSpPr>
        <p:spPr/>
        <p:txBody>
          <a:bodyPr/>
          <a:lstStyle/>
          <a:p>
            <a:pPr marL="0" lvl="0" indent="0">
              <a:buClr>
                <a:srgbClr val="93A299"/>
              </a:buClr>
              <a:buNone/>
            </a:pPr>
            <a:endParaRPr lang="ar-IQ" sz="3600" dirty="0">
              <a:solidFill>
                <a:srgbClr val="002060"/>
              </a:solidFill>
            </a:endParaRPr>
          </a:p>
          <a:p>
            <a:pPr marL="0" lvl="0" indent="0">
              <a:buClr>
                <a:srgbClr val="93A299"/>
              </a:buClr>
              <a:buNone/>
            </a:pPr>
            <a:r>
              <a:rPr lang="ar-IQ" sz="3600" dirty="0">
                <a:solidFill>
                  <a:srgbClr val="002060"/>
                </a:solidFill>
              </a:rPr>
              <a:t>1- التنويم المغناطيسي بدرجة يسيرة.</a:t>
            </a:r>
          </a:p>
          <a:p>
            <a:pPr marL="0" lvl="0" indent="0">
              <a:buClr>
                <a:srgbClr val="93A299"/>
              </a:buClr>
              <a:buNone/>
            </a:pPr>
            <a:r>
              <a:rPr lang="ar-IQ" sz="3600" dirty="0">
                <a:solidFill>
                  <a:srgbClr val="002060"/>
                </a:solidFill>
              </a:rPr>
              <a:t>2- التنويم المغناطيسي بدرجة عميقة.</a:t>
            </a:r>
          </a:p>
          <a:p>
            <a:pPr marL="0" lvl="0" indent="0">
              <a:buClr>
                <a:srgbClr val="93A299"/>
              </a:buClr>
              <a:buNone/>
            </a:pPr>
            <a:r>
              <a:rPr lang="ar-IQ" sz="3600" dirty="0">
                <a:solidFill>
                  <a:srgbClr val="002060"/>
                </a:solidFill>
              </a:rPr>
              <a:t>التنويم المغناطيسي من الدرجة اليسيرة لا يسلب النائم كلية قوة الشعور اي ادراك ولا ارادة، اذ يستطيع النائم ان يمتنع عن تنفيذ ما يوحي اليه به المنوم اذا كان لا يتفق مع رغباته.</a:t>
            </a:r>
            <a:endParaRPr lang="en-US" sz="3600" dirty="0">
              <a:solidFill>
                <a:srgbClr val="002060"/>
              </a:solidFill>
            </a:endParaRPr>
          </a:p>
        </p:txBody>
      </p:sp>
    </p:spTree>
    <p:extLst>
      <p:ext uri="{BB962C8B-B14F-4D97-AF65-F5344CB8AC3E}">
        <p14:creationId xmlns:p14="http://schemas.microsoft.com/office/powerpoint/2010/main" val="35534788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lvl="0" indent="0" algn="just">
              <a:buClr>
                <a:srgbClr val="93A299"/>
              </a:buClr>
              <a:buNone/>
            </a:pPr>
            <a:endParaRPr lang="ar-IQ" sz="3600" dirty="0">
              <a:solidFill>
                <a:srgbClr val="002060"/>
              </a:solidFill>
            </a:endParaRPr>
          </a:p>
          <a:p>
            <a:pPr marL="0" lvl="0" indent="0" algn="just">
              <a:buClr>
                <a:srgbClr val="93A299"/>
              </a:buClr>
              <a:buNone/>
            </a:pPr>
            <a:r>
              <a:rPr lang="ar-IQ" sz="3600" dirty="0">
                <a:solidFill>
                  <a:srgbClr val="002060"/>
                </a:solidFill>
              </a:rPr>
              <a:t>اما النوم العميق يؤدي الى ان يفقد النائم الادراك والارادة كليه مما ينفي مسؤوليته الجنائية .</a:t>
            </a:r>
          </a:p>
          <a:p>
            <a:pPr marL="0" lvl="0" indent="0" algn="just">
              <a:buClr>
                <a:srgbClr val="93A299"/>
              </a:buClr>
              <a:buNone/>
            </a:pPr>
            <a:r>
              <a:rPr lang="ar-IQ" sz="3600" dirty="0">
                <a:solidFill>
                  <a:srgbClr val="002060"/>
                </a:solidFill>
              </a:rPr>
              <a:t>اما اذا قبل الشخص ان ينوم او طلب هو ذلك كي يشجعه النوم على ارتكاب الجريمة او يبررها له فانه يعاقب بالعقوبة المقررة قانونا. </a:t>
            </a:r>
            <a:endParaRPr lang="en-US" sz="3600" dirty="0">
              <a:solidFill>
                <a:srgbClr val="002060"/>
              </a:solidFill>
            </a:endParaRPr>
          </a:p>
          <a:p>
            <a:pPr marL="0" indent="0">
              <a:buNone/>
            </a:pPr>
            <a:endParaRPr lang="en-US" dirty="0"/>
          </a:p>
        </p:txBody>
      </p:sp>
    </p:spTree>
    <p:extLst>
      <p:ext uri="{BB962C8B-B14F-4D97-AF65-F5344CB8AC3E}">
        <p14:creationId xmlns:p14="http://schemas.microsoft.com/office/powerpoint/2010/main" val="12685435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solidFill>
                  <a:srgbClr val="FF0000"/>
                </a:solidFill>
              </a:rPr>
              <a:t>الصم والبكم</a:t>
            </a:r>
            <a:endParaRPr lang="en-US" sz="4800" dirty="0">
              <a:solidFill>
                <a:srgbClr val="FF0000"/>
              </a:solidFill>
            </a:endParaRPr>
          </a:p>
        </p:txBody>
      </p:sp>
      <p:sp>
        <p:nvSpPr>
          <p:cNvPr id="3" name="Content Placeholder 2"/>
          <p:cNvSpPr>
            <a:spLocks noGrp="1"/>
          </p:cNvSpPr>
          <p:nvPr>
            <p:ph idx="1"/>
          </p:nvPr>
        </p:nvSpPr>
        <p:spPr/>
        <p:txBody>
          <a:bodyPr/>
          <a:lstStyle/>
          <a:p>
            <a:pPr marL="0" lvl="0" indent="0" algn="just">
              <a:buClr>
                <a:srgbClr val="93A299"/>
              </a:buClr>
              <a:buNone/>
            </a:pPr>
            <a:endParaRPr lang="ar-IQ" sz="3700" dirty="0">
              <a:solidFill>
                <a:srgbClr val="002060"/>
              </a:solidFill>
            </a:endParaRPr>
          </a:p>
          <a:p>
            <a:pPr marL="0" lvl="0" indent="0" algn="just">
              <a:buClr>
                <a:srgbClr val="93A299"/>
              </a:buClr>
              <a:buNone/>
            </a:pPr>
            <a:r>
              <a:rPr lang="ar-IQ" sz="3700" dirty="0">
                <a:solidFill>
                  <a:srgbClr val="002060"/>
                </a:solidFill>
              </a:rPr>
              <a:t>الادراك هو شرط لقيام المسؤولية الجنائية انما يتطلب علم الشخص بما يحيط به من امور . ولا يتحقق هذا العلم من غير السمع والقدرة على الكلام.</a:t>
            </a:r>
          </a:p>
          <a:p>
            <a:pPr marL="0" lvl="0" indent="0" algn="just">
              <a:buClr>
                <a:srgbClr val="93A299"/>
              </a:buClr>
              <a:buNone/>
            </a:pPr>
            <a:r>
              <a:rPr lang="ar-IQ" sz="3700" dirty="0">
                <a:solidFill>
                  <a:srgbClr val="002060"/>
                </a:solidFill>
              </a:rPr>
              <a:t>العبرة بما يترتب على هاتين العاهتين ( الصم والبكم ) من اثر على الادراك والاختيار. فان لم يكن لها اي اثر ظل الشخص مسؤولا مسؤولية كاملة.</a:t>
            </a: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27492795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spc="0" dirty="0" smtClean="0">
                <a:solidFill>
                  <a:srgbClr val="FF0000"/>
                </a:solidFill>
              </a:rPr>
              <a:t>حالة الشخصية </a:t>
            </a:r>
            <a:r>
              <a:rPr lang="ar-IQ" sz="4400" spc="0" dirty="0">
                <a:solidFill>
                  <a:srgbClr val="FF0000"/>
                </a:solidFill>
              </a:rPr>
              <a:t>السايكوبائية</a:t>
            </a:r>
            <a:endParaRPr lang="en-US" sz="5400" dirty="0">
              <a:solidFill>
                <a:srgbClr val="FF0000"/>
              </a:solidFill>
            </a:endParaRPr>
          </a:p>
        </p:txBody>
      </p:sp>
      <p:sp>
        <p:nvSpPr>
          <p:cNvPr id="3" name="Content Placeholder 2"/>
          <p:cNvSpPr>
            <a:spLocks noGrp="1"/>
          </p:cNvSpPr>
          <p:nvPr>
            <p:ph idx="1"/>
          </p:nvPr>
        </p:nvSpPr>
        <p:spPr/>
        <p:txBody>
          <a:bodyPr>
            <a:normAutofit lnSpcReduction="10000"/>
          </a:bodyPr>
          <a:lstStyle/>
          <a:p>
            <a:pPr marL="0" lvl="0" indent="0" algn="just">
              <a:buClr>
                <a:srgbClr val="93A299"/>
              </a:buClr>
              <a:buNone/>
            </a:pPr>
            <a:r>
              <a:rPr lang="ar-IQ" sz="3200" dirty="0">
                <a:solidFill>
                  <a:srgbClr val="002060"/>
                </a:solidFill>
              </a:rPr>
              <a:t>الشخصية السايكوبائية، وهي شخصية شاذة في تكوينها النفسي غير ملتئمة مع المجتمع في قيمه ومعاييره. يتمتع صاحبها بالادراك المعتاد ولكن موضع الشذوذ لديه هو انحراف في الغرائز او اختلال في العاطفة مما يؤدي الى فساد القيم الاجتماعية التي تسيطر عليها. ولا يستطيع الشخصية السايكوبائية التوفيق والملائمة بين أفعاله والقيم الاجتماعية. ومثال على هذه الشخصية الشاذة (السايكوبائية الجنسية) صاحبها هو من انحرفت قوته الجنسية عن النمو الطبيعي فاتجه الى ارتكاب جرائم الاعتداء على العرض او الجرائم المخلة بالحياء عاجزا عن التحكم في غرائزه.</a:t>
            </a:r>
            <a:endParaRPr lang="en-US" sz="3200" dirty="0">
              <a:solidFill>
                <a:srgbClr val="002060"/>
              </a:solidFill>
            </a:endParaRP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7958353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endParaRPr lang="ar-IQ" dirty="0" smtClean="0"/>
          </a:p>
          <a:p>
            <a:pPr marL="0" lvl="0" indent="0" algn="just">
              <a:buClr>
                <a:srgbClr val="93A299"/>
              </a:buClr>
              <a:buNone/>
            </a:pPr>
            <a:endParaRPr lang="ar-IQ" sz="4000" dirty="0">
              <a:solidFill>
                <a:srgbClr val="002060"/>
              </a:solidFill>
            </a:endParaRPr>
          </a:p>
          <a:p>
            <a:pPr marL="0" lvl="0" indent="0" algn="just">
              <a:buClr>
                <a:srgbClr val="93A299"/>
              </a:buClr>
              <a:buNone/>
            </a:pPr>
            <a:r>
              <a:rPr lang="ar-IQ" sz="4000" dirty="0">
                <a:solidFill>
                  <a:srgbClr val="002060"/>
                </a:solidFill>
              </a:rPr>
              <a:t>ليست السايكوبائية عاهة في العقل لان صاحبها يتمتع بالادراك والارادة ولكنها قد تكون مظهرا لعاهة في العقل .</a:t>
            </a:r>
          </a:p>
          <a:p>
            <a:pPr marL="0" lvl="0" indent="0" algn="just">
              <a:buClr>
                <a:srgbClr val="93A299"/>
              </a:buClr>
              <a:buNone/>
            </a:pPr>
            <a:r>
              <a:rPr lang="ar-IQ" sz="4000" dirty="0">
                <a:solidFill>
                  <a:srgbClr val="002060"/>
                </a:solidFill>
              </a:rPr>
              <a:t>ولكي يسأل يحمل القاضي على فحص المتهم للتحقق عما اذا كانت تكشف عن عاهة في العقل فتمنع المسؤولية، أم انها لا تكشف عن ذلك فتظل المسؤولية قائمة.</a:t>
            </a:r>
            <a:endParaRPr lang="en-US" sz="4000" dirty="0">
              <a:solidFill>
                <a:srgbClr val="002060"/>
              </a:solidFill>
            </a:endParaRPr>
          </a:p>
          <a:p>
            <a:pPr marL="0" indent="0">
              <a:buNone/>
            </a:pPr>
            <a:endParaRPr lang="en-US" dirty="0"/>
          </a:p>
        </p:txBody>
      </p:sp>
    </p:spTree>
    <p:extLst>
      <p:ext uri="{BB962C8B-B14F-4D97-AF65-F5344CB8AC3E}">
        <p14:creationId xmlns:p14="http://schemas.microsoft.com/office/powerpoint/2010/main" val="24087874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6000" dirty="0">
                <a:solidFill>
                  <a:srgbClr val="FF0000"/>
                </a:solidFill>
              </a:rPr>
              <a:t>اليقظة النومية</a:t>
            </a:r>
            <a:endParaRPr lang="en-US" dirty="0"/>
          </a:p>
        </p:txBody>
      </p:sp>
      <p:sp>
        <p:nvSpPr>
          <p:cNvPr id="3" name="Content Placeholder 2"/>
          <p:cNvSpPr>
            <a:spLocks noGrp="1"/>
          </p:cNvSpPr>
          <p:nvPr>
            <p:ph idx="1"/>
          </p:nvPr>
        </p:nvSpPr>
        <p:spPr/>
        <p:txBody>
          <a:bodyPr/>
          <a:lstStyle/>
          <a:p>
            <a:pPr marL="0" indent="0">
              <a:buNone/>
            </a:pPr>
            <a:endParaRPr lang="ar-IQ" dirty="0" smtClean="0"/>
          </a:p>
          <a:p>
            <a:pPr marL="0" lvl="0" indent="0" algn="just">
              <a:buClr>
                <a:srgbClr val="93A299"/>
              </a:buClr>
              <a:buNone/>
            </a:pPr>
            <a:r>
              <a:rPr lang="ar-IQ" sz="4000" dirty="0">
                <a:solidFill>
                  <a:srgbClr val="002060"/>
                </a:solidFill>
              </a:rPr>
              <a:t>يراد باليقظة النومية نوع من الاحلام تتميز بأن النائم فيها ينفذ بأعضاء جسمه ما يرد اليه من صور ذهنية، وهو لا يعي ما يفعل ولا يذكر عند صحوة ما اقدم عليه من أفعال أثناء نومه، ويؤدي فقدان الوعي لدى الانسان في هذه الحالة الى انعدام الاختيار والادراك ويترتب عليه امتناع المسؤولية الجنائية عن الافعال التي قام بها اثناء يقظته النومية</a:t>
            </a:r>
            <a:endParaRPr lang="en-US" sz="4000" dirty="0">
              <a:solidFill>
                <a:srgbClr val="002060"/>
              </a:solidFill>
            </a:endParaRPr>
          </a:p>
          <a:p>
            <a:pPr marL="0" indent="0">
              <a:buNone/>
            </a:pPr>
            <a:endParaRPr lang="en-US" dirty="0"/>
          </a:p>
        </p:txBody>
      </p:sp>
    </p:spTree>
    <p:extLst>
      <p:ext uri="{BB962C8B-B14F-4D97-AF65-F5344CB8AC3E}">
        <p14:creationId xmlns:p14="http://schemas.microsoft.com/office/powerpoint/2010/main" val="11539556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800" dirty="0">
                <a:solidFill>
                  <a:srgbClr val="FF0000"/>
                </a:solidFill>
              </a:rPr>
              <a:t>حالة الثورة العاطفة وشدة الانفعال</a:t>
            </a:r>
            <a:endParaRPr lang="en-US" dirty="0"/>
          </a:p>
        </p:txBody>
      </p:sp>
      <p:sp>
        <p:nvSpPr>
          <p:cNvPr id="3" name="Content Placeholder 2"/>
          <p:cNvSpPr>
            <a:spLocks noGrp="1"/>
          </p:cNvSpPr>
          <p:nvPr>
            <p:ph idx="1"/>
          </p:nvPr>
        </p:nvSpPr>
        <p:spPr/>
        <p:txBody>
          <a:bodyPr/>
          <a:lstStyle/>
          <a:p>
            <a:pPr marL="0" lvl="0" indent="0" algn="just">
              <a:buClr>
                <a:srgbClr val="93A299"/>
              </a:buClr>
              <a:buNone/>
            </a:pPr>
            <a:endParaRPr lang="ar-IQ" sz="3600" dirty="0">
              <a:solidFill>
                <a:srgbClr val="292934"/>
              </a:solidFill>
            </a:endParaRPr>
          </a:p>
          <a:p>
            <a:pPr marL="0" lvl="0" indent="0" algn="just">
              <a:buClr>
                <a:srgbClr val="93A299"/>
              </a:buClr>
              <a:buNone/>
            </a:pPr>
            <a:r>
              <a:rPr lang="ar-IQ" sz="3600" dirty="0">
                <a:solidFill>
                  <a:srgbClr val="292934"/>
                </a:solidFill>
              </a:rPr>
              <a:t>قد يؤثر العواطف الجائحة، كالحب الشديد والبغض الشديد والغيرة والانتقام في شعور الانسان واختياره فتدفعه الى الجريمة.	</a:t>
            </a:r>
          </a:p>
          <a:p>
            <a:pPr marL="0" lvl="0" indent="0" algn="just">
              <a:buClr>
                <a:srgbClr val="93A299"/>
              </a:buClr>
              <a:buNone/>
            </a:pPr>
            <a:r>
              <a:rPr lang="ar-IQ" sz="3600" dirty="0">
                <a:solidFill>
                  <a:srgbClr val="292934"/>
                </a:solidFill>
              </a:rPr>
              <a:t>والقاعدة ان ثورة العاطفة وان اشتدت والانفعال وان بلغ اقصى درجاته لا يعتبر من قبيل العيب في العقل وبالتالي فلا يؤدي الى امتناع المسؤلية ولكنه قد يكون سببا من اسباب تخفيفها.</a:t>
            </a:r>
            <a:endParaRPr lang="en-US" sz="3600" dirty="0">
              <a:solidFill>
                <a:srgbClr val="292934"/>
              </a:solidFill>
            </a:endParaRP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2047308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3600" dirty="0">
                <a:solidFill>
                  <a:srgbClr val="FF0000"/>
                </a:solidFill>
              </a:rPr>
              <a:t/>
            </a:r>
            <a:br>
              <a:rPr lang="ar-IQ" sz="3600" dirty="0">
                <a:solidFill>
                  <a:srgbClr val="FF0000"/>
                </a:solidFill>
              </a:rPr>
            </a:br>
            <a:r>
              <a:rPr lang="ar-IQ" sz="4400" dirty="0">
                <a:solidFill>
                  <a:srgbClr val="FF0000"/>
                </a:solidFill>
              </a:rPr>
              <a:t> يشترط لإمتناع المسؤولية بسبب الجنون توافر الشروط التالية :</a:t>
            </a:r>
            <a:r>
              <a:rPr lang="en-US" sz="3600" dirty="0">
                <a:solidFill>
                  <a:srgbClr val="FF0000"/>
                </a:solidFill>
              </a:rPr>
              <a:t/>
            </a:r>
            <a:br>
              <a:rPr lang="en-US" sz="3600"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marL="0" indent="0">
              <a:buNone/>
            </a:pPr>
            <a:endParaRPr lang="ar-IQ" dirty="0" smtClean="0"/>
          </a:p>
          <a:p>
            <a:pPr marL="0" lvl="0" indent="0">
              <a:buClr>
                <a:srgbClr val="93A299"/>
              </a:buClr>
              <a:buNone/>
            </a:pPr>
            <a:endParaRPr lang="ar-IQ" sz="4400" dirty="0">
              <a:solidFill>
                <a:srgbClr val="002060"/>
              </a:solidFill>
            </a:endParaRPr>
          </a:p>
          <a:p>
            <a:pPr lvl="0">
              <a:buClr>
                <a:srgbClr val="93A299"/>
              </a:buClr>
              <a:buNone/>
            </a:pPr>
            <a:r>
              <a:rPr lang="ar-IQ" sz="4400" dirty="0">
                <a:solidFill>
                  <a:srgbClr val="002060"/>
                </a:solidFill>
              </a:rPr>
              <a:t>أ- إصابة المتهم بجنون أو عاهة في العقل .</a:t>
            </a:r>
            <a:endParaRPr lang="en-US" sz="4400" dirty="0">
              <a:solidFill>
                <a:srgbClr val="002060"/>
              </a:solidFill>
            </a:endParaRPr>
          </a:p>
          <a:p>
            <a:pPr lvl="0">
              <a:buClr>
                <a:srgbClr val="93A299"/>
              </a:buClr>
            </a:pPr>
            <a:r>
              <a:rPr lang="ar-IQ" sz="4400" dirty="0">
                <a:solidFill>
                  <a:srgbClr val="002060"/>
                </a:solidFill>
              </a:rPr>
              <a:t>ب- أن يؤدي ذلك الى فقد المتهم للإدراك أو الإرادة .</a:t>
            </a:r>
            <a:endParaRPr lang="en-US" sz="4400" dirty="0">
              <a:solidFill>
                <a:srgbClr val="002060"/>
              </a:solidFill>
            </a:endParaRPr>
          </a:p>
          <a:p>
            <a:pPr lvl="0">
              <a:buClr>
                <a:srgbClr val="93A299"/>
              </a:buClr>
            </a:pPr>
            <a:r>
              <a:rPr lang="ar-IQ" sz="4400" dirty="0">
                <a:solidFill>
                  <a:srgbClr val="002060"/>
                </a:solidFill>
              </a:rPr>
              <a:t>ج- معاصرة ذلك لأرتكاب الجريمة .</a:t>
            </a:r>
            <a:endParaRPr lang="en-US" sz="4400" dirty="0">
              <a:solidFill>
                <a:srgbClr val="002060"/>
              </a:solidFill>
            </a:endParaRPr>
          </a:p>
          <a:p>
            <a:pPr marL="0" lvl="0" indent="0">
              <a:buClr>
                <a:srgbClr val="93A299"/>
              </a:buClr>
              <a:buNone/>
            </a:pPr>
            <a:endParaRPr lang="en-US" sz="4400" dirty="0">
              <a:solidFill>
                <a:srgbClr val="002060"/>
              </a:solidFill>
            </a:endParaRPr>
          </a:p>
          <a:p>
            <a:pPr marL="0" indent="0">
              <a:buNone/>
            </a:pPr>
            <a:endParaRPr lang="en-US" dirty="0"/>
          </a:p>
        </p:txBody>
      </p:sp>
    </p:spTree>
    <p:extLst>
      <p:ext uri="{BB962C8B-B14F-4D97-AF65-F5344CB8AC3E}">
        <p14:creationId xmlns:p14="http://schemas.microsoft.com/office/powerpoint/2010/main" val="2672973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rgbClr val="FF0000"/>
                </a:solidFill>
              </a:rPr>
              <a:t>المبدأ في القانون والدستور العراقي</a:t>
            </a:r>
            <a:endParaRPr lang="en-US" dirty="0"/>
          </a:p>
        </p:txBody>
      </p:sp>
      <p:sp>
        <p:nvSpPr>
          <p:cNvPr id="3" name="Content Placeholder 2"/>
          <p:cNvSpPr>
            <a:spLocks noGrp="1"/>
          </p:cNvSpPr>
          <p:nvPr>
            <p:ph idx="1"/>
          </p:nvPr>
        </p:nvSpPr>
        <p:spPr/>
        <p:txBody>
          <a:bodyPr>
            <a:noAutofit/>
          </a:bodyPr>
          <a:lstStyle/>
          <a:p>
            <a:pPr marL="0" indent="0">
              <a:buNone/>
            </a:pPr>
            <a:endParaRPr lang="ar-IQ" sz="2800" dirty="0"/>
          </a:p>
          <a:p>
            <a:pPr marL="0" indent="0">
              <a:buNone/>
            </a:pPr>
            <a:r>
              <a:rPr lang="ar-IQ" sz="3200" dirty="0">
                <a:solidFill>
                  <a:srgbClr val="FF0000"/>
                </a:solidFill>
                <a:latin typeface="Open Sans"/>
              </a:rPr>
              <a:t>- قانون العقوبات العراقي رقم (111) لسنة 1969 المعدل</a:t>
            </a:r>
          </a:p>
          <a:p>
            <a:pPr marL="0" indent="0">
              <a:buNone/>
            </a:pPr>
            <a:r>
              <a:rPr lang="ar-IQ" sz="2800" dirty="0">
                <a:solidFill>
                  <a:srgbClr val="444444"/>
                </a:solidFill>
                <a:latin typeface="Open Sans"/>
              </a:rPr>
              <a:t>المادة(1)</a:t>
            </a:r>
            <a:r>
              <a:rPr lang="ku-Arab-IQ" sz="2800" dirty="0"/>
              <a:t/>
            </a:r>
            <a:br>
              <a:rPr lang="ku-Arab-IQ" sz="2800" dirty="0"/>
            </a:br>
            <a:r>
              <a:rPr lang="ar-IQ" sz="2800" dirty="0"/>
              <a:t>(( </a:t>
            </a:r>
            <a:r>
              <a:rPr lang="ku-Arab-IQ" sz="2800" dirty="0">
                <a:solidFill>
                  <a:srgbClr val="444444"/>
                </a:solidFill>
                <a:latin typeface="Open Sans"/>
              </a:rPr>
              <a:t>لا عقاب على فعل او امتناع إلا بناء على قانون ينص على تجريمه </a:t>
            </a:r>
            <a:r>
              <a:rPr lang="ku-Arab-IQ" sz="2800" dirty="0">
                <a:latin typeface="Open Sans"/>
              </a:rPr>
              <a:t>وقت اقترافه </a:t>
            </a:r>
            <a:r>
              <a:rPr lang="ku-Arab-IQ" sz="2800" dirty="0">
                <a:solidFill>
                  <a:srgbClr val="444444"/>
                </a:solidFill>
                <a:latin typeface="Open Sans"/>
              </a:rPr>
              <a:t>ولا يجوز توقيع عقوبات او تدابير احترازية لم ينص عليها القانون</a:t>
            </a:r>
            <a:r>
              <a:rPr lang="ar-IQ" sz="2800" dirty="0">
                <a:solidFill>
                  <a:srgbClr val="444444"/>
                </a:solidFill>
                <a:latin typeface="Open Sans"/>
              </a:rPr>
              <a:t> )).</a:t>
            </a:r>
          </a:p>
          <a:p>
            <a:pPr>
              <a:buFontTx/>
              <a:buChar char="-"/>
            </a:pPr>
            <a:r>
              <a:rPr lang="ar-IQ" sz="3200" dirty="0">
                <a:solidFill>
                  <a:srgbClr val="FF0000"/>
                </a:solidFill>
                <a:latin typeface="Open Sans"/>
              </a:rPr>
              <a:t>دستور العراقي النافذ لسنة 2005</a:t>
            </a:r>
          </a:p>
          <a:p>
            <a:pPr fontAlgn="base"/>
            <a:r>
              <a:rPr lang="ar-IQ" sz="2800" dirty="0"/>
              <a:t>المادة(19/ ثانيا) ((</a:t>
            </a:r>
            <a:r>
              <a:rPr lang="ku-Arab-IQ" sz="2800" dirty="0"/>
              <a:t>لا جريمة ولا عقوبة إلا بنص، ولا عقوبة إلا على الفعل الذي يعده القانون وقت اقترافه جريمة، ولا يجوز تطبيق عقوبة أشد من العقوبة النافذة وقت ارتكاب الجريمة</a:t>
            </a:r>
            <a:r>
              <a:rPr lang="ar-IQ" sz="2800" dirty="0"/>
              <a:t> )).</a:t>
            </a:r>
            <a:endParaRPr lang="ku-Arab-IQ" sz="2800" dirty="0"/>
          </a:p>
          <a:p>
            <a:pPr marL="0" indent="0">
              <a:buNone/>
            </a:pPr>
            <a:r>
              <a:rPr lang="ku-Arab-IQ" sz="2800" dirty="0"/>
              <a:t/>
            </a:r>
            <a:br>
              <a:rPr lang="ku-Arab-IQ" sz="2800" dirty="0"/>
            </a:br>
            <a:endParaRPr lang="en-US" sz="2800" dirty="0"/>
          </a:p>
        </p:txBody>
      </p:sp>
    </p:spTree>
    <p:extLst>
      <p:ext uri="{BB962C8B-B14F-4D97-AF65-F5344CB8AC3E}">
        <p14:creationId xmlns:p14="http://schemas.microsoft.com/office/powerpoint/2010/main" val="713703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214338"/>
            <a:ext cx="8229600" cy="1143000"/>
          </a:xfrm>
        </p:spPr>
        <p:txBody>
          <a:bodyPr>
            <a:normAutofit/>
          </a:bodyPr>
          <a:lstStyle/>
          <a:p>
            <a:pPr algn="ctr"/>
            <a:r>
              <a:rPr lang="ar-IQ" sz="5400" b="1" dirty="0" smtClean="0"/>
              <a:t>2- سكر أو التخدير</a:t>
            </a:r>
            <a:endParaRPr lang="en-US" sz="5400" b="1" dirty="0"/>
          </a:p>
        </p:txBody>
      </p:sp>
      <p:sp>
        <p:nvSpPr>
          <p:cNvPr id="3" name="Content Placeholder 2"/>
          <p:cNvSpPr>
            <a:spLocks noGrp="1"/>
          </p:cNvSpPr>
          <p:nvPr>
            <p:ph idx="1"/>
          </p:nvPr>
        </p:nvSpPr>
        <p:spPr>
          <a:xfrm>
            <a:off x="500035" y="1071547"/>
            <a:ext cx="8229600" cy="4525963"/>
          </a:xfrm>
        </p:spPr>
        <p:txBody>
          <a:bodyPr>
            <a:noAutofit/>
          </a:bodyPr>
          <a:lstStyle/>
          <a:p>
            <a:pPr algn="r">
              <a:buNone/>
            </a:pPr>
            <a:r>
              <a:rPr lang="ar-IQ" sz="3600" dirty="0" smtClean="0"/>
              <a:t> كما جاء في المادة (60) بانه ((لا يسأل جزائيا من كان وقت إرتكاب الجريمة فاقد الإدراك أو الإرادة ...بسبب كونه في حالة سكر أو تخدير نتجت عن مواد مسكرة أو مخدرة اعطيت له قسرا أو على غير علم منه بها)) ويشترط لتحقق هذا المانع توافر الشروط التالية :</a:t>
            </a:r>
            <a:endParaRPr lang="en-US" sz="3600" dirty="0" smtClean="0"/>
          </a:p>
          <a:p>
            <a:pPr algn="r">
              <a:buNone/>
            </a:pPr>
            <a:r>
              <a:rPr lang="ar-IQ" sz="3600" dirty="0" smtClean="0"/>
              <a:t>أ- تناول المتهم مواد مسكرة أو مخدرة اعطيت له قسرا أو على غير علم منه بها .</a:t>
            </a:r>
            <a:endParaRPr lang="en-US" sz="3600" dirty="0" smtClean="0"/>
          </a:p>
          <a:p>
            <a:pPr algn="r">
              <a:buNone/>
            </a:pPr>
            <a:r>
              <a:rPr lang="ar-IQ" sz="3600" dirty="0" smtClean="0"/>
              <a:t>ب- أن يترتب على ذلك فقد المتهم للإدراك أو الإرادة .</a:t>
            </a:r>
            <a:endParaRPr lang="en-US" sz="3600" dirty="0" smtClean="0"/>
          </a:p>
          <a:p>
            <a:pPr algn="r">
              <a:buNone/>
            </a:pPr>
            <a:r>
              <a:rPr lang="ar-IQ" sz="3600" dirty="0" smtClean="0"/>
              <a:t>ج- معاصرة ذلك لإرتكاب الجريمة .</a:t>
            </a:r>
            <a:endParaRPr lang="en-US" sz="36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00035" y="1142985"/>
            <a:ext cx="8229600" cy="4525963"/>
          </a:xfrm>
        </p:spPr>
        <p:txBody>
          <a:bodyPr>
            <a:noAutofit/>
          </a:bodyPr>
          <a:lstStyle/>
          <a:p>
            <a:pPr algn="r">
              <a:buNone/>
            </a:pPr>
            <a:r>
              <a:rPr lang="ar-IQ" sz="4000" dirty="0" smtClean="0"/>
              <a:t>ولا يدخل في نطاق موانع المسؤولية الجنائية ما جاء ذكره في المادة (61) بالنص (( إذا كان فقد الإدراك أو الإرادة ناتجا عن مواد مسكرة أو مخدرة تناولها المجرم بإختياره وعلمه عوقب على الجريمة التي وقعت ولو كانت ذات قصد خاص كما لو كانت وقعت منه بغير تخدير أو سكر. فاذا كان تناول المسكر أو المخدر عمدا بغية إرتكاب الجريمة التي وقعت عد ذلك ظرفا مشددا للعقوبة )) .</a:t>
            </a:r>
            <a:endParaRPr lang="en-US" sz="40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5400" b="1" dirty="0" smtClean="0">
                <a:solidFill>
                  <a:srgbClr val="FF0000"/>
                </a:solidFill>
              </a:rPr>
              <a:t>3- الإكراه</a:t>
            </a:r>
            <a:endParaRPr lang="en-US" sz="5400" b="1" dirty="0">
              <a:solidFill>
                <a:srgbClr val="FF0000"/>
              </a:solidFill>
            </a:endParaRPr>
          </a:p>
        </p:txBody>
      </p:sp>
      <p:sp>
        <p:nvSpPr>
          <p:cNvPr id="3" name="Content Placeholder 2"/>
          <p:cNvSpPr>
            <a:spLocks noGrp="1"/>
          </p:cNvSpPr>
          <p:nvPr>
            <p:ph idx="1"/>
          </p:nvPr>
        </p:nvSpPr>
        <p:spPr/>
        <p:txBody>
          <a:bodyPr>
            <a:noAutofit/>
          </a:bodyPr>
          <a:lstStyle/>
          <a:p>
            <a:pPr algn="r" rtl="1">
              <a:buNone/>
            </a:pPr>
            <a:r>
              <a:rPr lang="ar-IQ" sz="3600" dirty="0" smtClean="0"/>
              <a:t>      تناول المشرع العراقي هذه الحالة كمانع من المسؤولية الجنائية في المادة (62) بالنص(( لا يسأل من أكرهته على إرتكاب الجريمة قوة مادية أو معنوية لم يستطع دفعها)) ، إذن يشترط لتحقق هذا المانع توافر الشروط التالية :</a:t>
            </a:r>
            <a:endParaRPr lang="en-US" sz="3600" dirty="0" smtClean="0"/>
          </a:p>
          <a:p>
            <a:pPr algn="r"/>
            <a:r>
              <a:rPr lang="ar-IQ" sz="3600" dirty="0" smtClean="0"/>
              <a:t>أ- وقوع إكراه على المكره .</a:t>
            </a:r>
            <a:endParaRPr lang="en-US" sz="3600" dirty="0" smtClean="0"/>
          </a:p>
          <a:p>
            <a:pPr algn="r"/>
            <a:r>
              <a:rPr lang="ar-IQ" sz="3600" dirty="0" smtClean="0"/>
              <a:t>ب- أن يؤدي ذلك الى فقد المكره لحرية الإختيار.</a:t>
            </a:r>
            <a:endParaRPr lang="en-US" sz="3600" dirty="0" smtClean="0"/>
          </a:p>
          <a:p>
            <a:pPr algn="r"/>
            <a:r>
              <a:rPr lang="ar-IQ" sz="3600" dirty="0" smtClean="0"/>
              <a:t>ج- معاصرة ذلك لإرتكاب الجريمة .</a:t>
            </a:r>
            <a:endParaRPr lang="en-US" sz="36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solidFill>
                  <a:srgbClr val="FF0000"/>
                </a:solidFill>
              </a:rPr>
              <a:t>4-حالة الضرورة</a:t>
            </a:r>
            <a:endParaRPr lang="en-US" sz="4800" dirty="0">
              <a:solidFill>
                <a:srgbClr val="FF0000"/>
              </a:solidFill>
            </a:endParaRPr>
          </a:p>
        </p:txBody>
      </p:sp>
      <p:sp>
        <p:nvSpPr>
          <p:cNvPr id="3" name="Content Placeholder 2"/>
          <p:cNvSpPr>
            <a:spLocks noGrp="1"/>
          </p:cNvSpPr>
          <p:nvPr>
            <p:ph idx="1"/>
          </p:nvPr>
        </p:nvSpPr>
        <p:spPr/>
        <p:txBody>
          <a:bodyPr/>
          <a:lstStyle/>
          <a:p>
            <a:pPr marL="0" lvl="0" indent="0">
              <a:buClr>
                <a:srgbClr val="93A299"/>
              </a:buClr>
              <a:buNone/>
            </a:pPr>
            <a:endParaRPr lang="ar-IQ" dirty="0">
              <a:solidFill>
                <a:srgbClr val="292934"/>
              </a:solidFill>
            </a:endParaRPr>
          </a:p>
          <a:p>
            <a:pPr marL="0" lvl="0" indent="0" algn="just">
              <a:buClr>
                <a:srgbClr val="93A299"/>
              </a:buClr>
              <a:buNone/>
            </a:pPr>
            <a:endParaRPr lang="ar-IQ" sz="3600" dirty="0">
              <a:solidFill>
                <a:srgbClr val="002060"/>
              </a:solidFill>
            </a:endParaRPr>
          </a:p>
          <a:p>
            <a:pPr marL="0" lvl="0" indent="0" algn="just">
              <a:buClr>
                <a:srgbClr val="93A299"/>
              </a:buClr>
              <a:buNone/>
            </a:pPr>
            <a:r>
              <a:rPr lang="ar-IQ" sz="3600" dirty="0">
                <a:solidFill>
                  <a:srgbClr val="002060"/>
                </a:solidFill>
              </a:rPr>
              <a:t>يراد بحالة الضرورة، أن يجد الانسان نفسه في ظروف تهدده بخطر لا سبيل الى تلافيه الا بارتكاب جريمة . </a:t>
            </a:r>
            <a:endParaRPr lang="en-US" sz="3600" dirty="0">
              <a:solidFill>
                <a:srgbClr val="002060"/>
              </a:solidFill>
            </a:endParaRPr>
          </a:p>
          <a:p>
            <a:pPr marL="0" lvl="0" indent="0" algn="just">
              <a:buClr>
                <a:srgbClr val="93A299"/>
              </a:buClr>
              <a:buNone/>
            </a:pPr>
            <a:r>
              <a:rPr lang="ar-IQ" sz="3600" dirty="0">
                <a:solidFill>
                  <a:srgbClr val="002060"/>
                </a:solidFill>
              </a:rPr>
              <a:t>مثلا أن يقضي الطبيب على الجنين انقاذ لحياة الام في ولادة عسرة.</a:t>
            </a:r>
            <a:endParaRPr lang="en-US" sz="3600" dirty="0">
              <a:solidFill>
                <a:srgbClr val="002060"/>
              </a:solidFill>
            </a:endParaRPr>
          </a:p>
        </p:txBody>
      </p:sp>
    </p:spTree>
    <p:extLst>
      <p:ext uri="{BB962C8B-B14F-4D97-AF65-F5344CB8AC3E}">
        <p14:creationId xmlns:p14="http://schemas.microsoft.com/office/powerpoint/2010/main" val="22828743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400" dirty="0">
                <a:solidFill>
                  <a:srgbClr val="FF0000"/>
                </a:solidFill>
              </a:rPr>
              <a:t>حالة الضرورة والاكراه المعنوي</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ar-IQ" dirty="0" smtClean="0"/>
          </a:p>
          <a:p>
            <a:pPr marL="0" lvl="0" indent="0" algn="just">
              <a:buClr>
                <a:srgbClr val="93A299"/>
              </a:buClr>
              <a:buNone/>
            </a:pPr>
            <a:endParaRPr lang="ar-IQ" sz="3200" dirty="0">
              <a:solidFill>
                <a:srgbClr val="002060"/>
              </a:solidFill>
            </a:endParaRPr>
          </a:p>
          <a:p>
            <a:pPr marL="0" lvl="0" indent="0" algn="just">
              <a:buClr>
                <a:srgbClr val="93A299"/>
              </a:buClr>
              <a:buNone/>
            </a:pPr>
            <a:r>
              <a:rPr lang="ar-IQ" sz="3200" dirty="0">
                <a:solidFill>
                  <a:srgbClr val="002060"/>
                </a:solidFill>
              </a:rPr>
              <a:t>  تتفق حالة الضرورة مع الاكراه المعنوي، في أن الجاني لا يجد سبيلا للخلاص من الشر المحدق به الا بسلوك سبيل الجريمة.</a:t>
            </a:r>
          </a:p>
          <a:p>
            <a:pPr marL="0" lvl="0" indent="0" algn="just">
              <a:buClr>
                <a:srgbClr val="93A299"/>
              </a:buClr>
              <a:buNone/>
            </a:pPr>
            <a:r>
              <a:rPr lang="ar-IQ" sz="3200" dirty="0">
                <a:solidFill>
                  <a:srgbClr val="002060"/>
                </a:solidFill>
              </a:rPr>
              <a:t>وتختلف عنه في أن في الاكراه يهدد الجاني بالشر من قبل المكره لحمله على سلوك الجريمة فيسلكه خوفا من التهدد، أما في حالة الضرورة فانه يسلكه من نفسه بغير أن يقصد أحد الجاءه اليه. لذلك قالوا إن حرية الاختيار تضيق عند الاكراه المعنوي أكثر مما تضيق في حالة الضرورة.</a:t>
            </a:r>
            <a:endParaRPr lang="en-US" sz="3200" dirty="0">
              <a:solidFill>
                <a:srgbClr val="002060"/>
              </a:solidFill>
            </a:endParaRPr>
          </a:p>
          <a:p>
            <a:pPr marL="0" indent="0">
              <a:buNone/>
            </a:pPr>
            <a:endParaRPr lang="en-US" dirty="0"/>
          </a:p>
        </p:txBody>
      </p:sp>
    </p:spTree>
    <p:extLst>
      <p:ext uri="{BB962C8B-B14F-4D97-AF65-F5344CB8AC3E}">
        <p14:creationId xmlns:p14="http://schemas.microsoft.com/office/powerpoint/2010/main" val="20272799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400" dirty="0">
                <a:solidFill>
                  <a:srgbClr val="FF0000"/>
                </a:solidFill>
              </a:rPr>
              <a:t>الطبيعة القانونية  لحالة الضرورة</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ar-IQ" dirty="0" smtClean="0"/>
          </a:p>
          <a:p>
            <a:pPr marL="0" lvl="0" indent="0" algn="just">
              <a:buClr>
                <a:srgbClr val="93A299"/>
              </a:buClr>
              <a:buNone/>
            </a:pPr>
            <a:r>
              <a:rPr lang="ar-IQ" sz="3200" dirty="0">
                <a:solidFill>
                  <a:srgbClr val="002060"/>
                </a:solidFill>
              </a:rPr>
              <a:t> أن من المسلم به في التشريع الجنائي الحديث بصفة عامة هو اعفاء الجاني من العقاب في حالة الضرورة . غير أن المذاهب اختلفت في تكييف هذا الاعفاء وأساسه الفقهي .</a:t>
            </a:r>
          </a:p>
          <a:p>
            <a:pPr lvl="0" algn="just">
              <a:buClr>
                <a:srgbClr val="93A299"/>
              </a:buClr>
              <a:buFontTx/>
              <a:buChar char="-"/>
            </a:pPr>
            <a:r>
              <a:rPr lang="ar-IQ" sz="3200" dirty="0">
                <a:solidFill>
                  <a:srgbClr val="002060"/>
                </a:solidFill>
              </a:rPr>
              <a:t>هناك من يبحث عن علة الاعفاء في شخص الجاني وارادته، لذلك هم يعتبرون حالة الضرورة مانعا من موانع المسؤولية .</a:t>
            </a:r>
          </a:p>
          <a:p>
            <a:pPr lvl="0" algn="just">
              <a:buClr>
                <a:srgbClr val="93A299"/>
              </a:buClr>
              <a:buFontTx/>
              <a:buChar char="-"/>
            </a:pPr>
            <a:r>
              <a:rPr lang="ar-IQ" sz="3200" dirty="0">
                <a:solidFill>
                  <a:srgbClr val="002060"/>
                </a:solidFill>
              </a:rPr>
              <a:t>هناك من يبحث عن علة الاعفاء في الفعل المرتكب تحت تاثير ضغط الضرورة ولذلك هم يعتبرون حالة الضرورة سبب من أسباب الاباحة .</a:t>
            </a:r>
          </a:p>
          <a:p>
            <a:pPr lvl="0" algn="just">
              <a:buClr>
                <a:srgbClr val="93A299"/>
              </a:buClr>
              <a:buFontTx/>
              <a:buChar char="-"/>
            </a:pPr>
            <a:r>
              <a:rPr lang="ar-IQ" sz="3200" dirty="0">
                <a:solidFill>
                  <a:srgbClr val="002060"/>
                </a:solidFill>
              </a:rPr>
              <a:t>الرأي الثاني هو الاقرب الى المنطق القانوني والمعول عليه في فرنسا.</a:t>
            </a:r>
            <a:endParaRPr lang="en-US" dirty="0"/>
          </a:p>
        </p:txBody>
      </p:sp>
    </p:spTree>
    <p:extLst>
      <p:ext uri="{BB962C8B-B14F-4D97-AF65-F5344CB8AC3E}">
        <p14:creationId xmlns:p14="http://schemas.microsoft.com/office/powerpoint/2010/main" val="16206036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42900"/>
            <a:ext cx="8229600" cy="1143000"/>
          </a:xfrm>
        </p:spPr>
        <p:txBody>
          <a:bodyPr>
            <a:normAutofit/>
          </a:bodyPr>
          <a:lstStyle/>
          <a:p>
            <a:pPr algn="ctr"/>
            <a:r>
              <a:rPr lang="ar-IQ" sz="4800" b="1" dirty="0">
                <a:solidFill>
                  <a:srgbClr val="FF0000"/>
                </a:solidFill>
              </a:rPr>
              <a:t>حالة الضرورة في قانون العقوبات العراقي</a:t>
            </a:r>
            <a:endParaRPr lang="en-US" sz="5400" b="1" dirty="0">
              <a:solidFill>
                <a:srgbClr val="FF0000"/>
              </a:solidFill>
            </a:endParaRPr>
          </a:p>
        </p:txBody>
      </p:sp>
      <p:sp>
        <p:nvSpPr>
          <p:cNvPr id="3" name="Content Placeholder 2"/>
          <p:cNvSpPr>
            <a:spLocks noGrp="1"/>
          </p:cNvSpPr>
          <p:nvPr>
            <p:ph idx="1"/>
          </p:nvPr>
        </p:nvSpPr>
        <p:spPr>
          <a:xfrm>
            <a:off x="571472" y="1000109"/>
            <a:ext cx="8229600" cy="4525963"/>
          </a:xfrm>
        </p:spPr>
        <p:txBody>
          <a:bodyPr>
            <a:noAutofit/>
          </a:bodyPr>
          <a:lstStyle/>
          <a:p>
            <a:pPr algn="r">
              <a:buNone/>
            </a:pPr>
            <a:r>
              <a:rPr lang="ar-IQ" sz="4000" dirty="0" smtClean="0"/>
              <a:t>   تناولت هذا المانع المادة (63) من ق.ع.ع بالنص ((لا يسأل جزائيا من إرتكب جريمة ألجاته اليها ضرورة وقاية نفسه أو غيره أو ماله أو مال غيره من خطر جسيم محدق لم يتسبب هو فيه عمدا ولم يكن في قدرته منعه بوسيلة اخرى وبشرط أن يكون الفعل المكون للجريمة متناسبا والخطر المراد إتقاؤه ولا يعتبر في حالة ضرورة من أوجب القانون عليه مواجهة ذلك الخطر)) . </a:t>
            </a:r>
            <a:endParaRPr lang="en-US" sz="40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sz="3200" dirty="0">
                <a:solidFill>
                  <a:srgbClr val="002060"/>
                </a:solidFill>
              </a:rPr>
              <a:t/>
            </a:r>
            <a:br>
              <a:rPr lang="ar-IQ" sz="3200" dirty="0">
                <a:solidFill>
                  <a:srgbClr val="002060"/>
                </a:solidFill>
              </a:rPr>
            </a:br>
            <a:r>
              <a:rPr lang="ar-IQ" sz="3600" dirty="0">
                <a:solidFill>
                  <a:srgbClr val="FF0000"/>
                </a:solidFill>
              </a:rPr>
              <a:t>س/ هل حالة الضرورة في قانون العقوبات العراقي مانع من موانع المسؤولية أم سبب من اسباب الاباحة ؟</a:t>
            </a:r>
            <a:r>
              <a:rPr lang="ar-IQ" sz="3600" dirty="0">
                <a:solidFill>
                  <a:srgbClr val="002060"/>
                </a:solidFill>
              </a:rPr>
              <a:t/>
            </a:r>
            <a:br>
              <a:rPr lang="ar-IQ" sz="3600" dirty="0">
                <a:solidFill>
                  <a:srgbClr val="002060"/>
                </a:solidFill>
              </a:rPr>
            </a:br>
            <a:endParaRPr lang="en-US" dirty="0"/>
          </a:p>
        </p:txBody>
      </p:sp>
      <p:sp>
        <p:nvSpPr>
          <p:cNvPr id="3" name="Content Placeholder 2"/>
          <p:cNvSpPr>
            <a:spLocks noGrp="1"/>
          </p:cNvSpPr>
          <p:nvPr>
            <p:ph idx="1"/>
          </p:nvPr>
        </p:nvSpPr>
        <p:spPr/>
        <p:txBody>
          <a:bodyPr/>
          <a:lstStyle/>
          <a:p>
            <a:pPr marL="0" indent="0">
              <a:buNone/>
            </a:pPr>
            <a:endParaRPr lang="ar-IQ" dirty="0" smtClean="0"/>
          </a:p>
          <a:p>
            <a:pPr marL="0" lvl="0" indent="0" algn="just">
              <a:buClr>
                <a:srgbClr val="93A299"/>
              </a:buClr>
              <a:buNone/>
            </a:pPr>
            <a:endParaRPr lang="ar-IQ" sz="3200" dirty="0">
              <a:solidFill>
                <a:srgbClr val="002060"/>
              </a:solidFill>
            </a:endParaRPr>
          </a:p>
          <a:p>
            <a:pPr marL="0" lvl="0" indent="0" algn="just">
              <a:buClr>
                <a:srgbClr val="93A299"/>
              </a:buClr>
              <a:buNone/>
            </a:pPr>
            <a:r>
              <a:rPr lang="ar-IQ" sz="3200" dirty="0">
                <a:solidFill>
                  <a:srgbClr val="002060"/>
                </a:solidFill>
              </a:rPr>
              <a:t>1- حالة الضرورة في قانون العقوبات العراقي مانع من موانع المسؤولية ودليلنا هو أن المادة (63) نصت على أن ( لا يسأل جزائيا ......) مما يعني لو اراد اعتبرها سبب الاباحة لصدر المادة بقول ( لا جريمة) أو ( لا يعد الفعل جريمة)</a:t>
            </a:r>
          </a:p>
          <a:p>
            <a:pPr marL="0" lvl="0" indent="0" algn="just">
              <a:buClr>
                <a:srgbClr val="93A299"/>
              </a:buClr>
              <a:buNone/>
            </a:pPr>
            <a:r>
              <a:rPr lang="ar-IQ" sz="3200" dirty="0">
                <a:solidFill>
                  <a:srgbClr val="002060"/>
                </a:solidFill>
              </a:rPr>
              <a:t>2- اذا اراد المشرع العراقي اعتبرها حالة الضرورة سبب الاباحة تتكلم عنها في الاسباب الاباحة وليس في المواد التي تناولتها في المسؤولية الجنائية وموانعها.</a:t>
            </a:r>
            <a:endParaRPr lang="en-US" sz="3200" dirty="0">
              <a:solidFill>
                <a:srgbClr val="002060"/>
              </a:solidFill>
            </a:endParaRPr>
          </a:p>
          <a:p>
            <a:pPr marL="0" indent="0">
              <a:buNone/>
            </a:pPr>
            <a:endParaRPr lang="en-US" dirty="0"/>
          </a:p>
        </p:txBody>
      </p:sp>
    </p:spTree>
    <p:extLst>
      <p:ext uri="{BB962C8B-B14F-4D97-AF65-F5344CB8AC3E}">
        <p14:creationId xmlns:p14="http://schemas.microsoft.com/office/powerpoint/2010/main" val="13659716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42911" y="1"/>
            <a:ext cx="8229600" cy="7533455"/>
          </a:xfrm>
        </p:spPr>
        <p:txBody>
          <a:bodyPr>
            <a:noAutofit/>
          </a:bodyPr>
          <a:lstStyle/>
          <a:p>
            <a:pPr algn="r">
              <a:buNone/>
            </a:pPr>
            <a:endParaRPr lang="ar-IQ" sz="4000" dirty="0" smtClean="0"/>
          </a:p>
          <a:p>
            <a:pPr lvl="0" algn="ctr">
              <a:buClr>
                <a:srgbClr val="93A299"/>
              </a:buClr>
              <a:buNone/>
            </a:pPr>
            <a:r>
              <a:rPr lang="ar-IQ" sz="4400" dirty="0">
                <a:solidFill>
                  <a:srgbClr val="FF0000"/>
                </a:solidFill>
              </a:rPr>
              <a:t>شروط تحقيق </a:t>
            </a:r>
            <a:r>
              <a:rPr lang="ar-IQ" sz="4400">
                <a:solidFill>
                  <a:srgbClr val="FF0000"/>
                </a:solidFill>
              </a:rPr>
              <a:t>حالة </a:t>
            </a:r>
            <a:r>
              <a:rPr lang="ar-IQ" sz="4400" smtClean="0">
                <a:solidFill>
                  <a:srgbClr val="FF0000"/>
                </a:solidFill>
              </a:rPr>
              <a:t>الضرورة</a:t>
            </a:r>
            <a:endParaRPr lang="ar-IQ" sz="4000" dirty="0"/>
          </a:p>
          <a:p>
            <a:pPr algn="r">
              <a:buNone/>
            </a:pPr>
            <a:r>
              <a:rPr lang="ar-IQ" sz="3600" dirty="0" smtClean="0"/>
              <a:t>وبذلك يشترط لتحقق هذا المانع توافر الشروط هي:</a:t>
            </a:r>
            <a:endParaRPr lang="en-US" sz="3600" dirty="0" smtClean="0"/>
          </a:p>
          <a:p>
            <a:pPr algn="r">
              <a:buNone/>
            </a:pPr>
            <a:r>
              <a:rPr lang="ar-IQ" sz="3600" dirty="0" smtClean="0"/>
              <a:t>أ- وجود خطر جسيم </a:t>
            </a:r>
            <a:endParaRPr lang="en-US" sz="3600" dirty="0" smtClean="0"/>
          </a:p>
          <a:p>
            <a:pPr algn="r">
              <a:buNone/>
            </a:pPr>
            <a:r>
              <a:rPr lang="ar-IQ" sz="3600" dirty="0" smtClean="0"/>
              <a:t>ب- أن يكون الخطر حالا( محدق) </a:t>
            </a:r>
            <a:endParaRPr lang="en-US" sz="3600" dirty="0" smtClean="0"/>
          </a:p>
          <a:p>
            <a:pPr algn="r">
              <a:buNone/>
            </a:pPr>
            <a:r>
              <a:rPr lang="ar-IQ" sz="3600" dirty="0" smtClean="0"/>
              <a:t>ج- أن يكون الخطر مهددا النفس أو المال</a:t>
            </a:r>
            <a:endParaRPr lang="en-US" sz="3600" dirty="0" smtClean="0"/>
          </a:p>
          <a:p>
            <a:pPr algn="r">
              <a:buNone/>
            </a:pPr>
            <a:r>
              <a:rPr lang="ar-IQ" sz="3600" dirty="0" smtClean="0"/>
              <a:t>د- ألا يكون لإرادة الشخص دخل في حلول الخطر</a:t>
            </a:r>
            <a:endParaRPr lang="en-US" sz="3600" dirty="0" smtClean="0"/>
          </a:p>
          <a:p>
            <a:pPr algn="r">
              <a:buNone/>
            </a:pPr>
            <a:r>
              <a:rPr lang="ar-IQ" sz="3600" dirty="0" smtClean="0"/>
              <a:t>ه- ألا يكون في إستطاعة الجاني دفع الخطر بطريقة اخرى</a:t>
            </a:r>
            <a:endParaRPr lang="en-US" sz="3600" dirty="0" smtClean="0"/>
          </a:p>
          <a:p>
            <a:pPr algn="r"/>
            <a:r>
              <a:rPr lang="ar-IQ" sz="3600" dirty="0" smtClean="0"/>
              <a:t>د- أن يكون الفعل المرتكب متناسبا مع جسامة الخطر</a:t>
            </a:r>
            <a:endParaRPr lang="en-US" sz="3600" dirty="0" smtClean="0"/>
          </a:p>
          <a:p>
            <a:endParaRPr lang="en-US" sz="40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5400" dirty="0" smtClean="0">
                <a:solidFill>
                  <a:srgbClr val="FF0000"/>
                </a:solidFill>
              </a:rPr>
              <a:t>5- صغر السن</a:t>
            </a:r>
            <a:endParaRPr lang="en-US" sz="5400"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endParaRPr lang="ar-IQ" dirty="0" smtClean="0"/>
          </a:p>
          <a:p>
            <a:pPr marL="0" lvl="0" indent="0" algn="just">
              <a:buClr>
                <a:srgbClr val="93A299"/>
              </a:buClr>
              <a:buNone/>
            </a:pPr>
            <a:endParaRPr lang="ar-IQ" sz="3200" dirty="0">
              <a:solidFill>
                <a:srgbClr val="002060"/>
              </a:solidFill>
            </a:endParaRPr>
          </a:p>
          <a:p>
            <a:pPr marL="0" lvl="0" indent="0" algn="just">
              <a:buClr>
                <a:srgbClr val="93A299"/>
              </a:buClr>
              <a:buNone/>
            </a:pPr>
            <a:r>
              <a:rPr lang="ar-IQ" sz="3200" dirty="0">
                <a:solidFill>
                  <a:srgbClr val="002060"/>
                </a:solidFill>
              </a:rPr>
              <a:t>اعتبرت التشريعات الجنائية الحديثة صغر السن في سن معينة مانعا من المسؤولية الجنائية اقتناعا منها بان الانسان قبل تجاوزه هذه السن يكون غير متمتع بملكة الادراك التي هي شرط لقيام المسؤولية الجنائية.</a:t>
            </a:r>
          </a:p>
          <a:p>
            <a:pPr marL="0" lvl="0" indent="0" algn="just">
              <a:buClr>
                <a:srgbClr val="93A299"/>
              </a:buClr>
              <a:buNone/>
            </a:pPr>
            <a:r>
              <a:rPr lang="ar-IQ" sz="3200" dirty="0">
                <a:solidFill>
                  <a:srgbClr val="002060"/>
                </a:solidFill>
              </a:rPr>
              <a:t>ففي قانون العقوبات العراقي نصت المادة (64) على أن ( لا تقام الدعوى الجزائية على من لم يكن وقت ارتكاب الجريمة قد أتم السابعة من عمره) ذلك أن المشرع العراقي اعتبر من لم يتم السابعة من العمر لا ادراك له وبالتالي فلا مسؤولية عليه.</a:t>
            </a:r>
            <a:endParaRPr lang="en-US" sz="3200" dirty="0">
              <a:solidFill>
                <a:srgbClr val="002060"/>
              </a:solidFill>
            </a:endParaRPr>
          </a:p>
          <a:p>
            <a:pPr marL="0" indent="0">
              <a:buNone/>
            </a:pPr>
            <a:endParaRPr lang="en-US" dirty="0"/>
          </a:p>
        </p:txBody>
      </p:sp>
    </p:spTree>
    <p:extLst>
      <p:ext uri="{BB962C8B-B14F-4D97-AF65-F5344CB8AC3E}">
        <p14:creationId xmlns:p14="http://schemas.microsoft.com/office/powerpoint/2010/main" val="3137048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76"/>
            <a:ext cx="8229600" cy="1143000"/>
          </a:xfrm>
        </p:spPr>
        <p:txBody>
          <a:bodyPr>
            <a:normAutofit/>
          </a:bodyPr>
          <a:lstStyle/>
          <a:p>
            <a:pPr algn="ctr"/>
            <a:r>
              <a:rPr lang="ar-IQ" sz="6000" dirty="0" smtClean="0">
                <a:solidFill>
                  <a:srgbClr val="FF0000"/>
                </a:solidFill>
              </a:rPr>
              <a:t>المجرم</a:t>
            </a:r>
            <a:endParaRPr lang="en-US" sz="6000" dirty="0">
              <a:solidFill>
                <a:srgbClr val="FF0000"/>
              </a:solidFill>
            </a:endParaRPr>
          </a:p>
        </p:txBody>
      </p:sp>
      <p:sp>
        <p:nvSpPr>
          <p:cNvPr id="3" name="Content Placeholder 2"/>
          <p:cNvSpPr>
            <a:spLocks noGrp="1"/>
          </p:cNvSpPr>
          <p:nvPr>
            <p:ph idx="1"/>
          </p:nvPr>
        </p:nvSpPr>
        <p:spPr>
          <a:xfrm>
            <a:off x="571472" y="857224"/>
            <a:ext cx="8229600" cy="5308080"/>
          </a:xfrm>
        </p:spPr>
        <p:txBody>
          <a:bodyPr>
            <a:noAutofit/>
          </a:bodyPr>
          <a:lstStyle/>
          <a:p>
            <a:pPr algn="r">
              <a:buNone/>
            </a:pPr>
            <a:r>
              <a:rPr lang="ar-IQ" sz="2800" b="1" dirty="0" smtClean="0"/>
              <a:t> </a:t>
            </a:r>
          </a:p>
          <a:p>
            <a:pPr algn="r">
              <a:buNone/>
            </a:pPr>
            <a:r>
              <a:rPr lang="ar-IQ" sz="2800" dirty="0" smtClean="0"/>
              <a:t>- </a:t>
            </a:r>
            <a:r>
              <a:rPr lang="ar-IQ" sz="2800" dirty="0" smtClean="0">
                <a:solidFill>
                  <a:srgbClr val="FF0000"/>
                </a:solidFill>
              </a:rPr>
              <a:t>المجرم: </a:t>
            </a:r>
            <a:r>
              <a:rPr lang="ar-IQ" sz="2800" dirty="0" smtClean="0"/>
              <a:t>هو كل انسان ارتكب جريمة وكان أهلا للمسؤولية في ذلك الوقت بان كانت ناتجة عن ارادة معتبرة اتجهت إتجاها مخالفا للقانون </a:t>
            </a:r>
            <a:endParaRPr lang="en-US" sz="2800" dirty="0" smtClean="0"/>
          </a:p>
          <a:p>
            <a:pPr algn="r">
              <a:buNone/>
            </a:pPr>
            <a:r>
              <a:rPr lang="ar-IQ" sz="2800" b="1" dirty="0" smtClean="0"/>
              <a:t> -</a:t>
            </a:r>
            <a:r>
              <a:rPr lang="ar-IQ" sz="2800" b="1" dirty="0" smtClean="0">
                <a:solidFill>
                  <a:srgbClr val="FF0000"/>
                </a:solidFill>
              </a:rPr>
              <a:t>المسؤولية الجنائية وأساسها</a:t>
            </a:r>
            <a:endParaRPr lang="en-US" sz="2800" dirty="0" smtClean="0">
              <a:solidFill>
                <a:srgbClr val="FF0000"/>
              </a:solidFill>
            </a:endParaRPr>
          </a:p>
          <a:p>
            <a:pPr algn="r">
              <a:buNone/>
            </a:pPr>
            <a:r>
              <a:rPr lang="ar-IQ" sz="2800" dirty="0" smtClean="0"/>
              <a:t> لقد ثار بحث أساس المسؤولية الجنائية مذهبان هما:</a:t>
            </a:r>
            <a:endParaRPr lang="en-US" sz="2800" dirty="0" smtClean="0"/>
          </a:p>
          <a:p>
            <a:pPr algn="r">
              <a:buNone/>
            </a:pPr>
            <a:r>
              <a:rPr lang="ar-IQ" sz="2800" dirty="0" smtClean="0">
                <a:solidFill>
                  <a:srgbClr val="FF0000"/>
                </a:solidFill>
              </a:rPr>
              <a:t> مذهب حرية الاختيار( التقليدية): </a:t>
            </a:r>
            <a:r>
              <a:rPr lang="ar-IQ" sz="2800" dirty="0" smtClean="0"/>
              <a:t>ويرى ان الانسان يملك حرية التقدير في أعماله المختلفة ومن ثم بامكانه الاختيار بين مختلف السبل التي تعرض له دون ان يكون مجبرا الى سلوك سبيل معين. </a:t>
            </a:r>
            <a:endParaRPr lang="en-US" sz="2800" dirty="0" smtClean="0"/>
          </a:p>
          <a:p>
            <a:pPr algn="r">
              <a:buNone/>
            </a:pPr>
            <a:r>
              <a:rPr lang="ar-IQ" sz="2800" dirty="0" smtClean="0">
                <a:solidFill>
                  <a:srgbClr val="FF0000"/>
                </a:solidFill>
              </a:rPr>
              <a:t> مذهب الجبرية(الحديثة): </a:t>
            </a:r>
            <a:r>
              <a:rPr lang="ar-IQ" sz="2800" dirty="0" smtClean="0"/>
              <a:t>وهو ينكر حرية الاختيار بل انه وان كان يفعل ما يريد بارادته الا ان ارادته ليست حرة بل انها تخضع  الى عوامل مختلفة منها شخصية والاخر اجتماعية.</a:t>
            </a:r>
            <a:endParaRPr lang="en-US" sz="2800"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marL="0" lvl="0" indent="0" algn="just">
              <a:buClr>
                <a:srgbClr val="93A299"/>
              </a:buClr>
              <a:buNone/>
            </a:pPr>
            <a:r>
              <a:rPr lang="ar-IQ" sz="3600" dirty="0">
                <a:solidFill>
                  <a:srgbClr val="FF0000"/>
                </a:solidFill>
              </a:rPr>
              <a:t>س/ هل امتناع المسؤولية الجنائية بسبب صغر السن  يؤثر في مسؤولية الصغير المدنية ؟ </a:t>
            </a:r>
          </a:p>
          <a:p>
            <a:pPr marL="0" lvl="0" indent="0" algn="just">
              <a:buClr>
                <a:srgbClr val="93A299"/>
              </a:buClr>
              <a:buNone/>
            </a:pPr>
            <a:r>
              <a:rPr lang="ar-IQ" sz="3600" dirty="0">
                <a:solidFill>
                  <a:srgbClr val="002060"/>
                </a:solidFill>
              </a:rPr>
              <a:t>ج/ امتناع المسؤولية الجنائية بسبب صغر السن  لا يؤثر في مسؤولية الصغير المدنية بموجب المادة (191) من قانون المدني العراقي اذا اتلف صبي مميز او غير مميز لزمه ضمان من ماله، واذا تعذر تلزم الولي او القيم او الوصي بمبلغ التعويض.</a:t>
            </a:r>
            <a:endParaRPr lang="en-US" sz="3600" dirty="0">
              <a:solidFill>
                <a:srgbClr val="002060"/>
              </a:solidFill>
            </a:endParaRPr>
          </a:p>
          <a:p>
            <a:pPr marL="0" indent="0">
              <a:buNone/>
            </a:pPr>
            <a:endParaRPr lang="en-US" dirty="0"/>
          </a:p>
        </p:txBody>
      </p:sp>
    </p:spTree>
    <p:extLst>
      <p:ext uri="{BB962C8B-B14F-4D97-AF65-F5344CB8AC3E}">
        <p14:creationId xmlns:p14="http://schemas.microsoft.com/office/powerpoint/2010/main" val="10129093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5400" dirty="0">
                <a:solidFill>
                  <a:srgbClr val="FF0000"/>
                </a:solidFill>
              </a:rPr>
              <a:t>6- حالة مخففات المسؤولية</a:t>
            </a:r>
            <a:endParaRPr lang="en-US" dirty="0"/>
          </a:p>
        </p:txBody>
      </p:sp>
      <p:sp>
        <p:nvSpPr>
          <p:cNvPr id="3" name="Content Placeholder 2"/>
          <p:cNvSpPr>
            <a:spLocks noGrp="1"/>
          </p:cNvSpPr>
          <p:nvPr>
            <p:ph idx="1"/>
          </p:nvPr>
        </p:nvSpPr>
        <p:spPr/>
        <p:txBody>
          <a:bodyPr/>
          <a:lstStyle/>
          <a:p>
            <a:pPr marL="0" indent="0">
              <a:buNone/>
            </a:pPr>
            <a:endParaRPr lang="ar-IQ" dirty="0" smtClean="0"/>
          </a:p>
          <a:p>
            <a:pPr marL="0" lvl="0" indent="0">
              <a:buClr>
                <a:srgbClr val="93A299"/>
              </a:buClr>
              <a:buNone/>
            </a:pPr>
            <a:endParaRPr lang="ar-IQ" dirty="0">
              <a:solidFill>
                <a:srgbClr val="292934"/>
              </a:solidFill>
            </a:endParaRPr>
          </a:p>
          <a:p>
            <a:pPr marL="0" lvl="0" indent="0" algn="just">
              <a:buClr>
                <a:srgbClr val="93A299"/>
              </a:buClr>
              <a:buNone/>
            </a:pPr>
            <a:r>
              <a:rPr lang="ar-IQ" sz="3200" dirty="0">
                <a:solidFill>
                  <a:srgbClr val="002060"/>
                </a:solidFill>
              </a:rPr>
              <a:t>  هناك حالات كثيرة لا يفقد فيها الجاني ادراكه او ارادته على صورة المطلقة كما تحدثنا عند موانع المسؤولية الاخرى ( حالة جنون، حالة السكر......) اما لثبوت تمتعه ببعض الادراك او الارادة وقت ارتكاب الجريمة، واما لعدم توافر بعض الشروط التي يتطلبها القانون لافتراض فقد الاهلية بسبب نقص الادراك او الارادة بسبب.مثلا طائفة المجانين او حالة الجنون الاخلاقي (السايكوباتية) .....</a:t>
            </a:r>
            <a:endParaRPr lang="en-US" sz="3200" dirty="0">
              <a:solidFill>
                <a:srgbClr val="002060"/>
              </a:solidFill>
            </a:endParaRPr>
          </a:p>
          <a:p>
            <a:pPr marL="0" indent="0">
              <a:buNone/>
            </a:pPr>
            <a:endParaRPr lang="en-US" dirty="0"/>
          </a:p>
        </p:txBody>
      </p:sp>
    </p:spTree>
    <p:extLst>
      <p:ext uri="{BB962C8B-B14F-4D97-AF65-F5344CB8AC3E}">
        <p14:creationId xmlns:p14="http://schemas.microsoft.com/office/powerpoint/2010/main" val="34436410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ar-IQ" dirty="0" smtClean="0"/>
          </a:p>
          <a:p>
            <a:pPr lvl="0" algn="just">
              <a:buClr>
                <a:srgbClr val="93A299"/>
              </a:buClr>
            </a:pPr>
            <a:endParaRPr lang="ar-IQ" sz="4000" dirty="0">
              <a:solidFill>
                <a:srgbClr val="002060"/>
              </a:solidFill>
            </a:endParaRPr>
          </a:p>
          <a:p>
            <a:pPr marL="0" lvl="0" indent="0" algn="just">
              <a:buClr>
                <a:srgbClr val="93A299"/>
              </a:buClr>
              <a:buNone/>
            </a:pPr>
            <a:r>
              <a:rPr lang="ar-IQ" sz="3200" dirty="0">
                <a:solidFill>
                  <a:srgbClr val="002060"/>
                </a:solidFill>
              </a:rPr>
              <a:t>من ذلك نصت المادة (60) من ق.ع.ع. على أن ( ........اما اذا لم يترتب على العاهة في العقل أو المادة المسكرة أو المخدرة أو غيرها سوى نقص أو ضعف في الادراك أو الارادة وقت ارتكاب الجريمة عد ذلك عذرا مخففا) وكذلك في المواد (66- 77) الخاصة بمسؤولية الاحداث المخففة.</a:t>
            </a:r>
          </a:p>
          <a:p>
            <a:pPr marL="0" lvl="0" indent="0" algn="just">
              <a:buClr>
                <a:srgbClr val="93A299"/>
              </a:buClr>
              <a:buNone/>
            </a:pPr>
            <a:r>
              <a:rPr lang="ar-IQ" sz="3200" dirty="0">
                <a:solidFill>
                  <a:srgbClr val="002060"/>
                </a:solidFill>
              </a:rPr>
              <a:t>والمادة (105) الخاصة بالحجز في مأوى علاجي للمصابين بأمراض عقلية بالنسبة لطائفة المجانين.</a:t>
            </a:r>
            <a:endParaRPr lang="en-US" sz="3200" dirty="0">
              <a:solidFill>
                <a:srgbClr val="002060"/>
              </a:solidFill>
            </a:endParaRPr>
          </a:p>
          <a:p>
            <a:pPr marL="0" indent="0">
              <a:buNone/>
            </a:pPr>
            <a:endParaRPr lang="en-US" dirty="0"/>
          </a:p>
        </p:txBody>
      </p:sp>
    </p:spTree>
    <p:extLst>
      <p:ext uri="{BB962C8B-B14F-4D97-AF65-F5344CB8AC3E}">
        <p14:creationId xmlns:p14="http://schemas.microsoft.com/office/powerpoint/2010/main" val="14658786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solidFill>
                  <a:srgbClr val="FF0000"/>
                </a:solidFill>
              </a:rPr>
              <a:t>العقوبات</a:t>
            </a:r>
            <a:endParaRPr lang="en-US" sz="4800" dirty="0">
              <a:solidFill>
                <a:srgbClr val="FF0000"/>
              </a:solidFill>
            </a:endParaRPr>
          </a:p>
        </p:txBody>
      </p:sp>
      <p:sp>
        <p:nvSpPr>
          <p:cNvPr id="3" name="Content Placeholder 2"/>
          <p:cNvSpPr>
            <a:spLocks noGrp="1"/>
          </p:cNvSpPr>
          <p:nvPr>
            <p:ph idx="1"/>
          </p:nvPr>
        </p:nvSpPr>
        <p:spPr/>
        <p:txBody>
          <a:bodyPr>
            <a:normAutofit/>
          </a:bodyPr>
          <a:lstStyle/>
          <a:p>
            <a:pPr algn="just"/>
            <a:r>
              <a:rPr lang="ar-IQ" sz="3600" b="1" dirty="0" smtClean="0"/>
              <a:t>تعريفها: </a:t>
            </a:r>
            <a:r>
              <a:rPr lang="ar-IQ" sz="3600" dirty="0" smtClean="0"/>
              <a:t>هي الجزاء الذي يقرره القانون الجنائي لمصلحة المجتمع تنفيذاً لحكم قضائي على من تثبت مسؤوليته عن الجريمة لمنع إرتكاب الجريمة مرة أخرى من قبل المجرم نفسه أو م</a:t>
            </a:r>
            <a:r>
              <a:rPr lang="ar-IQ" sz="3600" dirty="0"/>
              <a:t>ن</a:t>
            </a:r>
            <a:r>
              <a:rPr lang="ar-IQ" sz="3600" dirty="0" smtClean="0"/>
              <a:t> قبل بقية المواطنين.</a:t>
            </a:r>
            <a:endParaRPr lang="en-US" sz="3600" dirty="0" smtClean="0"/>
          </a:p>
          <a:p>
            <a:pPr algn="just"/>
            <a:r>
              <a:rPr lang="ar-IQ" sz="3600" b="1" dirty="0" smtClean="0"/>
              <a:t> تمييز العقوبة عن الجزاءات الاخرى</a:t>
            </a:r>
            <a:endParaRPr lang="en-US" sz="3600" dirty="0" smtClean="0"/>
          </a:p>
          <a:p>
            <a:pPr algn="just"/>
            <a:r>
              <a:rPr lang="ar-IQ" sz="3600" dirty="0" smtClean="0"/>
              <a:t>أ – الجزاء المدني</a:t>
            </a:r>
            <a:endParaRPr lang="en-US" sz="3600" dirty="0" smtClean="0"/>
          </a:p>
          <a:p>
            <a:pPr algn="just"/>
            <a:r>
              <a:rPr lang="ar-IQ" sz="3600" dirty="0" smtClean="0"/>
              <a:t>ب – الجزاء التأديبي</a:t>
            </a:r>
            <a:endParaRPr lang="en-US" sz="36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4400" dirty="0" smtClean="0">
                <a:solidFill>
                  <a:srgbClr val="FF0000"/>
                </a:solidFill>
              </a:rPr>
              <a:t> </a:t>
            </a:r>
            <a:r>
              <a:rPr lang="ar-IQ" sz="4400" b="1" dirty="0" smtClean="0">
                <a:solidFill>
                  <a:srgbClr val="FF0000"/>
                </a:solidFill>
              </a:rPr>
              <a:t>خصائص العقوبة وأهداف العقوبة</a:t>
            </a:r>
            <a:r>
              <a:rPr lang="en-US" sz="4400" dirty="0" smtClean="0">
                <a:solidFill>
                  <a:srgbClr val="FF0000"/>
                </a:solidFill>
              </a:rPr>
              <a:t/>
            </a:r>
            <a:br>
              <a:rPr lang="en-US" sz="4400" dirty="0" smtClean="0">
                <a:solidFill>
                  <a:srgbClr val="FF0000"/>
                </a:solidFill>
              </a:rPr>
            </a:br>
            <a:endParaRPr lang="en-US" sz="4400" dirty="0">
              <a:solidFill>
                <a:srgbClr val="FF0000"/>
              </a:solidFill>
            </a:endParaRPr>
          </a:p>
        </p:txBody>
      </p:sp>
      <p:sp>
        <p:nvSpPr>
          <p:cNvPr id="3" name="Content Placeholder 2"/>
          <p:cNvSpPr>
            <a:spLocks noGrp="1"/>
          </p:cNvSpPr>
          <p:nvPr>
            <p:ph idx="1"/>
          </p:nvPr>
        </p:nvSpPr>
        <p:spPr>
          <a:xfrm>
            <a:off x="500035" y="928671"/>
            <a:ext cx="8229600" cy="5380649"/>
          </a:xfrm>
        </p:spPr>
        <p:txBody>
          <a:bodyPr>
            <a:noAutofit/>
          </a:bodyPr>
          <a:lstStyle/>
          <a:p>
            <a:pPr algn="r">
              <a:buNone/>
            </a:pPr>
            <a:r>
              <a:rPr lang="ar-IQ" sz="3600" b="1" dirty="0" smtClean="0"/>
              <a:t>خصائص العقوبة هي :</a:t>
            </a:r>
            <a:endParaRPr lang="en-US" sz="3600" b="1" dirty="0" smtClean="0"/>
          </a:p>
          <a:p>
            <a:pPr algn="r"/>
            <a:r>
              <a:rPr lang="ar-IQ" sz="3600" dirty="0" smtClean="0"/>
              <a:t>أ – قانونية العقوبة</a:t>
            </a:r>
            <a:endParaRPr lang="en-US" sz="3600" dirty="0" smtClean="0"/>
          </a:p>
          <a:p>
            <a:pPr algn="r"/>
            <a:r>
              <a:rPr lang="ar-IQ" sz="3600" dirty="0" smtClean="0"/>
              <a:t> ب- المساواة في العقوبة </a:t>
            </a:r>
            <a:endParaRPr lang="en-US" sz="3600" dirty="0" smtClean="0"/>
          </a:p>
          <a:p>
            <a:pPr algn="r"/>
            <a:r>
              <a:rPr lang="ar-IQ" sz="3600" dirty="0" smtClean="0"/>
              <a:t>ج- شخصية العقوبة</a:t>
            </a:r>
            <a:endParaRPr lang="en-US" sz="3600" dirty="0" smtClean="0"/>
          </a:p>
          <a:p>
            <a:pPr algn="r">
              <a:buNone/>
            </a:pPr>
            <a:r>
              <a:rPr lang="ar-IQ" sz="3600" b="1" dirty="0" smtClean="0"/>
              <a:t> أما أهداف العقوبة فهي :</a:t>
            </a:r>
            <a:endParaRPr lang="en-US" sz="3600" dirty="0" smtClean="0"/>
          </a:p>
          <a:p>
            <a:pPr algn="r"/>
            <a:r>
              <a:rPr lang="ar-IQ" sz="3600" dirty="0" smtClean="0"/>
              <a:t>أ- تحقيق العدالة</a:t>
            </a:r>
            <a:endParaRPr lang="en-US" sz="3600" dirty="0" smtClean="0"/>
          </a:p>
          <a:p>
            <a:pPr algn="r"/>
            <a:r>
              <a:rPr lang="ar-IQ" sz="3600" dirty="0" smtClean="0"/>
              <a:t>ب- المنع العام </a:t>
            </a:r>
            <a:endParaRPr lang="en-US" sz="3600" dirty="0" smtClean="0"/>
          </a:p>
          <a:p>
            <a:pPr algn="r"/>
            <a:r>
              <a:rPr lang="ar-IQ" sz="3600" dirty="0" smtClean="0"/>
              <a:t>ج- المنع الخاص</a:t>
            </a:r>
            <a:endParaRPr lang="en-US" sz="36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Autofit/>
          </a:bodyPr>
          <a:lstStyle/>
          <a:p>
            <a:pPr algn="ctr"/>
            <a:r>
              <a:rPr lang="ar-IQ" sz="5400" b="1" dirty="0" smtClean="0">
                <a:solidFill>
                  <a:srgbClr val="FF0000"/>
                </a:solidFill>
              </a:rPr>
              <a:t> </a:t>
            </a:r>
            <a:br>
              <a:rPr lang="ar-IQ" sz="5400" b="1" dirty="0" smtClean="0">
                <a:solidFill>
                  <a:srgbClr val="FF0000"/>
                </a:solidFill>
              </a:rPr>
            </a:br>
            <a:r>
              <a:rPr lang="ar-IQ" sz="5400" b="1" dirty="0" smtClean="0">
                <a:solidFill>
                  <a:srgbClr val="FF0000"/>
                </a:solidFill>
              </a:rPr>
              <a:t>أنواع العقوبات</a:t>
            </a:r>
            <a:r>
              <a:rPr lang="en-US" sz="5400" dirty="0" smtClean="0">
                <a:solidFill>
                  <a:srgbClr val="FF0000"/>
                </a:solidFill>
              </a:rPr>
              <a:t/>
            </a:r>
            <a:br>
              <a:rPr lang="en-US" sz="5400" dirty="0" smtClean="0">
                <a:solidFill>
                  <a:srgbClr val="FF0000"/>
                </a:solidFill>
              </a:rPr>
            </a:br>
            <a:endParaRPr lang="en-US" sz="5400" dirty="0">
              <a:solidFill>
                <a:srgbClr val="FF0000"/>
              </a:solidFill>
            </a:endParaRPr>
          </a:p>
        </p:txBody>
      </p:sp>
      <p:sp>
        <p:nvSpPr>
          <p:cNvPr id="3" name="Content Placeholder 2"/>
          <p:cNvSpPr>
            <a:spLocks noGrp="1"/>
          </p:cNvSpPr>
          <p:nvPr>
            <p:ph idx="1"/>
          </p:nvPr>
        </p:nvSpPr>
        <p:spPr>
          <a:xfrm>
            <a:off x="500035" y="785795"/>
            <a:ext cx="8229600" cy="5883565"/>
          </a:xfrm>
        </p:spPr>
        <p:txBody>
          <a:bodyPr>
            <a:noAutofit/>
          </a:bodyPr>
          <a:lstStyle/>
          <a:p>
            <a:pPr algn="just">
              <a:buNone/>
            </a:pPr>
            <a:endParaRPr lang="ar-IQ" sz="4000" b="1" dirty="0"/>
          </a:p>
          <a:p>
            <a:pPr algn="just">
              <a:buNone/>
            </a:pPr>
            <a:r>
              <a:rPr lang="ar-IQ" sz="4000" b="1" dirty="0" smtClean="0"/>
              <a:t>1- العقوبات الاصلية: </a:t>
            </a:r>
            <a:r>
              <a:rPr lang="ar-IQ" sz="4000" dirty="0" smtClean="0"/>
              <a:t>وهي الجزاء الأساسي الذي نص عليه المشرع وقدره للجريمة، ويجب على القاضي أن يحكم به عند ثبوت إدانة المتهم ، ولا يمكن تنفيذها على المحكوم عليه </a:t>
            </a:r>
            <a:r>
              <a:rPr lang="ar-IQ" sz="4000" dirty="0" smtClean="0">
                <a:solidFill>
                  <a:srgbClr val="FF0000"/>
                </a:solidFill>
              </a:rPr>
              <a:t>إلا إذا نص عليها القاضي صراحة في حكمه .</a:t>
            </a:r>
            <a:endParaRPr lang="en-US" sz="4000" dirty="0" smtClean="0">
              <a:solidFill>
                <a:srgbClr val="FF0000"/>
              </a:solidFill>
            </a:endParaRPr>
          </a:p>
          <a:p>
            <a:pPr algn="r">
              <a:buNone/>
            </a:pPr>
            <a:endParaRPr lang="en-US" sz="32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lgn="ctr">
              <a:buClr>
                <a:srgbClr val="93A299"/>
              </a:buClr>
              <a:buNone/>
            </a:pPr>
            <a:r>
              <a:rPr lang="ar-IQ" sz="5200" dirty="0">
                <a:solidFill>
                  <a:srgbClr val="002060"/>
                </a:solidFill>
              </a:rPr>
              <a:t>والعقوبات الأصلية في القانون العراقي هي </a:t>
            </a:r>
            <a:r>
              <a:rPr lang="ar-IQ" sz="5200" dirty="0" smtClean="0">
                <a:solidFill>
                  <a:srgbClr val="002060"/>
                </a:solidFill>
              </a:rPr>
              <a:t>:</a:t>
            </a:r>
          </a:p>
          <a:p>
            <a:pPr lvl="0">
              <a:buClr>
                <a:srgbClr val="93A299"/>
              </a:buClr>
              <a:buFontTx/>
              <a:buChar char="-"/>
            </a:pPr>
            <a:r>
              <a:rPr lang="ar-IQ" sz="4000" dirty="0" smtClean="0">
                <a:solidFill>
                  <a:srgbClr val="FF0000"/>
                </a:solidFill>
              </a:rPr>
              <a:t>العقوبات البدنية </a:t>
            </a:r>
          </a:p>
          <a:p>
            <a:pPr lvl="0">
              <a:buClr>
                <a:srgbClr val="93A299"/>
              </a:buClr>
              <a:buFontTx/>
              <a:buChar char="-"/>
            </a:pPr>
            <a:r>
              <a:rPr lang="ar-IQ" sz="4000" dirty="0" smtClean="0">
                <a:solidFill>
                  <a:srgbClr val="292934"/>
                </a:solidFill>
              </a:rPr>
              <a:t>الاعدام </a:t>
            </a:r>
            <a:r>
              <a:rPr lang="ar-IQ" sz="4000" dirty="0">
                <a:solidFill>
                  <a:srgbClr val="292934"/>
                </a:solidFill>
              </a:rPr>
              <a:t>: (285-293) ق.أ.م.ج.ع </a:t>
            </a:r>
            <a:r>
              <a:rPr lang="ar-IQ" sz="4000" dirty="0" smtClean="0">
                <a:solidFill>
                  <a:srgbClr val="292934"/>
                </a:solidFill>
              </a:rPr>
              <a:t>.</a:t>
            </a:r>
          </a:p>
          <a:p>
            <a:pPr lvl="0">
              <a:buClr>
                <a:srgbClr val="93A299"/>
              </a:buClr>
              <a:buFontTx/>
              <a:buChar char="-"/>
            </a:pPr>
            <a:r>
              <a:rPr lang="ar-IQ" sz="4000" dirty="0" smtClean="0">
                <a:solidFill>
                  <a:srgbClr val="292934"/>
                </a:solidFill>
              </a:rPr>
              <a:t>الجلد</a:t>
            </a:r>
          </a:p>
          <a:p>
            <a:pPr lvl="0">
              <a:buClr>
                <a:srgbClr val="93A299"/>
              </a:buClr>
              <a:buFontTx/>
              <a:buChar char="-"/>
            </a:pPr>
            <a:r>
              <a:rPr lang="ar-IQ" sz="4000" dirty="0" smtClean="0">
                <a:solidFill>
                  <a:srgbClr val="292934"/>
                </a:solidFill>
              </a:rPr>
              <a:t>بتر الاعضاء </a:t>
            </a:r>
          </a:p>
          <a:p>
            <a:pPr lvl="0">
              <a:buClr>
                <a:srgbClr val="93A299"/>
              </a:buClr>
              <a:buFontTx/>
              <a:buChar char="-"/>
            </a:pPr>
            <a:r>
              <a:rPr lang="ar-IQ" sz="4000" dirty="0" smtClean="0">
                <a:solidFill>
                  <a:srgbClr val="FF0000"/>
                </a:solidFill>
              </a:rPr>
              <a:t>العقوبات السالبة للحرية</a:t>
            </a:r>
          </a:p>
          <a:p>
            <a:pPr lvl="0">
              <a:buClr>
                <a:srgbClr val="93A299"/>
              </a:buClr>
              <a:buFontTx/>
              <a:buChar char="-"/>
            </a:pPr>
            <a:r>
              <a:rPr lang="ar-IQ" sz="4000" dirty="0" smtClean="0">
                <a:solidFill>
                  <a:srgbClr val="292934"/>
                </a:solidFill>
              </a:rPr>
              <a:t>السجن( المؤبد والمؤقت)المادة (87) ق ع ع</a:t>
            </a:r>
          </a:p>
          <a:p>
            <a:pPr lvl="0">
              <a:buClr>
                <a:srgbClr val="93A299"/>
              </a:buClr>
              <a:buFontTx/>
              <a:buChar char="-"/>
            </a:pPr>
            <a:r>
              <a:rPr lang="ar-IQ" sz="4000" dirty="0" smtClean="0">
                <a:solidFill>
                  <a:srgbClr val="292934"/>
                </a:solidFill>
              </a:rPr>
              <a:t>الحبس ( البسيط والشديد) المادة (89) ق ع ع </a:t>
            </a:r>
          </a:p>
          <a:p>
            <a:pPr lvl="0">
              <a:buClr>
                <a:srgbClr val="93A299"/>
              </a:buClr>
              <a:buFontTx/>
              <a:buChar char="-"/>
            </a:pPr>
            <a:r>
              <a:rPr lang="ar-IQ" sz="4000" dirty="0" smtClean="0">
                <a:solidFill>
                  <a:srgbClr val="292934"/>
                </a:solidFill>
              </a:rPr>
              <a:t>الغرامة المادة (91) ق ع ع </a:t>
            </a:r>
            <a:endParaRPr lang="en-US" sz="4000" dirty="0">
              <a:solidFill>
                <a:srgbClr val="292934"/>
              </a:solidFill>
            </a:endParaRPr>
          </a:p>
          <a:p>
            <a:pPr marL="0" indent="0">
              <a:buNone/>
            </a:pPr>
            <a:endParaRPr lang="ar-IQ" dirty="0" smtClean="0"/>
          </a:p>
          <a:p>
            <a:pPr marL="0" indent="0">
              <a:buNone/>
            </a:pPr>
            <a:endParaRPr lang="en-US" dirty="0"/>
          </a:p>
        </p:txBody>
      </p:sp>
    </p:spTree>
    <p:extLst>
      <p:ext uri="{BB962C8B-B14F-4D97-AF65-F5344CB8AC3E}">
        <p14:creationId xmlns:p14="http://schemas.microsoft.com/office/powerpoint/2010/main" val="20255784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6000" dirty="0" smtClean="0"/>
              <a:t>الاعدام</a:t>
            </a:r>
            <a:endParaRPr lang="en-US" sz="6000" dirty="0"/>
          </a:p>
        </p:txBody>
      </p:sp>
      <p:sp>
        <p:nvSpPr>
          <p:cNvPr id="3" name="Content Placeholder 2"/>
          <p:cNvSpPr>
            <a:spLocks noGrp="1"/>
          </p:cNvSpPr>
          <p:nvPr>
            <p:ph idx="1"/>
          </p:nvPr>
        </p:nvSpPr>
        <p:spPr>
          <a:xfrm>
            <a:off x="457200" y="1600200"/>
            <a:ext cx="8229600" cy="6509320"/>
          </a:xfrm>
        </p:spPr>
        <p:txBody>
          <a:bodyPr>
            <a:noAutofit/>
          </a:bodyPr>
          <a:lstStyle/>
          <a:p>
            <a:pPr marL="0" indent="0">
              <a:buNone/>
            </a:pPr>
            <a:r>
              <a:rPr lang="ar-IQ" sz="2800" dirty="0" smtClean="0"/>
              <a:t>يقصد بالاعدام عقوبة الموت وهي ازهاق روح المحكوم عليه بوسيلة يحددها القانون.</a:t>
            </a:r>
          </a:p>
          <a:p>
            <a:pPr marL="0" indent="0">
              <a:buNone/>
            </a:pPr>
            <a:r>
              <a:rPr lang="ar-IQ" dirty="0" smtClean="0">
                <a:solidFill>
                  <a:srgbClr val="FF0000"/>
                </a:solidFill>
              </a:rPr>
              <a:t>الوسائل التقليدية للاعدام </a:t>
            </a:r>
          </a:p>
          <a:p>
            <a:pPr>
              <a:buFontTx/>
              <a:buChar char="-"/>
            </a:pPr>
            <a:r>
              <a:rPr lang="ar-IQ" dirty="0" smtClean="0"/>
              <a:t>قطع الرأس</a:t>
            </a:r>
          </a:p>
          <a:p>
            <a:pPr>
              <a:buFontTx/>
              <a:buChar char="-"/>
            </a:pPr>
            <a:r>
              <a:rPr lang="ar-IQ" dirty="0" smtClean="0"/>
              <a:t> – المقصلة </a:t>
            </a:r>
          </a:p>
          <a:p>
            <a:pPr>
              <a:buFontTx/>
              <a:buChar char="-"/>
            </a:pPr>
            <a:r>
              <a:rPr lang="ar-IQ" dirty="0" smtClean="0"/>
              <a:t>– الشنق</a:t>
            </a:r>
          </a:p>
          <a:p>
            <a:pPr>
              <a:buFontTx/>
              <a:buChar char="-"/>
            </a:pPr>
            <a:r>
              <a:rPr lang="ar-IQ" dirty="0" smtClean="0"/>
              <a:t> – الرجم </a:t>
            </a:r>
          </a:p>
          <a:p>
            <a:pPr marL="0" indent="0">
              <a:buNone/>
            </a:pPr>
            <a:r>
              <a:rPr lang="ar-IQ" dirty="0" smtClean="0">
                <a:solidFill>
                  <a:srgbClr val="FF0000"/>
                </a:solidFill>
              </a:rPr>
              <a:t>الوسائل الحديثة للاعدام</a:t>
            </a:r>
          </a:p>
          <a:p>
            <a:pPr marL="0" indent="0">
              <a:buNone/>
            </a:pPr>
            <a:r>
              <a:rPr lang="ar-IQ" dirty="0" smtClean="0"/>
              <a:t> – الرمي بالرصاص</a:t>
            </a:r>
          </a:p>
          <a:p>
            <a:pPr marL="0" indent="0">
              <a:buNone/>
            </a:pPr>
            <a:r>
              <a:rPr lang="ar-IQ" dirty="0" smtClean="0"/>
              <a:t> – الكرسي الكهربائي </a:t>
            </a:r>
          </a:p>
          <a:p>
            <a:pPr marL="0" indent="0">
              <a:buNone/>
            </a:pPr>
            <a:r>
              <a:rPr lang="ar-IQ" dirty="0" smtClean="0"/>
              <a:t>– غرفة الغاز</a:t>
            </a:r>
          </a:p>
          <a:p>
            <a:pPr marL="0" indent="0">
              <a:buNone/>
            </a:pPr>
            <a:r>
              <a:rPr lang="ar-IQ" dirty="0" smtClean="0"/>
              <a:t>- الحقنة السامة </a:t>
            </a:r>
            <a:endParaRPr lang="en-US" dirty="0"/>
          </a:p>
        </p:txBody>
      </p:sp>
    </p:spTree>
    <p:extLst>
      <p:ext uri="{BB962C8B-B14F-4D97-AF65-F5344CB8AC3E}">
        <p14:creationId xmlns:p14="http://schemas.microsoft.com/office/powerpoint/2010/main" val="282155340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800" dirty="0" smtClean="0"/>
              <a:t>عقوبة الاعدام في القانون العراقي</a:t>
            </a:r>
            <a:endParaRPr lang="en-US" sz="4800" dirty="0"/>
          </a:p>
        </p:txBody>
      </p:sp>
      <p:sp>
        <p:nvSpPr>
          <p:cNvPr id="3" name="Content Placeholder 2"/>
          <p:cNvSpPr>
            <a:spLocks noGrp="1"/>
          </p:cNvSpPr>
          <p:nvPr>
            <p:ph idx="1"/>
          </p:nvPr>
        </p:nvSpPr>
        <p:spPr>
          <a:xfrm>
            <a:off x="457200" y="1600200"/>
            <a:ext cx="8229600" cy="5257800"/>
          </a:xfrm>
        </p:spPr>
        <p:txBody>
          <a:bodyPr>
            <a:noAutofit/>
          </a:bodyPr>
          <a:lstStyle/>
          <a:p>
            <a:pPr marL="0" indent="0">
              <a:buNone/>
            </a:pPr>
            <a:r>
              <a:rPr lang="ar-IQ" sz="3600" dirty="0" smtClean="0"/>
              <a:t>نصت عليها قانون العقوبات العراقي في:-</a:t>
            </a:r>
          </a:p>
          <a:p>
            <a:pPr>
              <a:buFontTx/>
              <a:buChar char="-"/>
            </a:pPr>
            <a:r>
              <a:rPr lang="ar-IQ" sz="3600" dirty="0" smtClean="0"/>
              <a:t>الجرائم الماسة بأمن الخارجي المواد ( 156-162)</a:t>
            </a:r>
          </a:p>
          <a:p>
            <a:pPr>
              <a:buFontTx/>
              <a:buChar char="-"/>
            </a:pPr>
            <a:r>
              <a:rPr lang="ar-IQ" sz="3600" dirty="0" smtClean="0"/>
              <a:t>الجرائم الماسة بأمن الدولة الداخلي المواد( 191-197) </a:t>
            </a:r>
          </a:p>
          <a:p>
            <a:pPr>
              <a:buFontTx/>
              <a:buChar char="-"/>
            </a:pPr>
            <a:r>
              <a:rPr lang="ar-IQ" sz="3600" dirty="0" smtClean="0"/>
              <a:t>الجرائم الماسة بالهيئات النظامية المادة (223)</a:t>
            </a:r>
          </a:p>
          <a:p>
            <a:pPr>
              <a:buFontTx/>
              <a:buChar char="-"/>
            </a:pPr>
            <a:r>
              <a:rPr lang="ar-IQ" sz="3600" dirty="0" smtClean="0"/>
              <a:t>الجرائم الاعتداء على وسائل النقل والمواصلات العامة المادة( 354-355)</a:t>
            </a:r>
          </a:p>
          <a:p>
            <a:pPr>
              <a:buFontTx/>
              <a:buChar char="-"/>
            </a:pPr>
            <a:r>
              <a:rPr lang="ar-IQ" sz="3600" dirty="0" smtClean="0"/>
              <a:t>جرائم القتل المادة (406) </a:t>
            </a:r>
          </a:p>
        </p:txBody>
      </p:sp>
    </p:spTree>
    <p:extLst>
      <p:ext uri="{BB962C8B-B14F-4D97-AF65-F5344CB8AC3E}">
        <p14:creationId xmlns:p14="http://schemas.microsoft.com/office/powerpoint/2010/main" val="223401937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t>تنفيذ عقوبة الاعدام في العراق</a:t>
            </a:r>
            <a:endParaRPr lang="en-US" sz="4400" dirty="0"/>
          </a:p>
        </p:txBody>
      </p:sp>
      <p:sp>
        <p:nvSpPr>
          <p:cNvPr id="3" name="Content Placeholder 2"/>
          <p:cNvSpPr>
            <a:spLocks noGrp="1"/>
          </p:cNvSpPr>
          <p:nvPr>
            <p:ph idx="1"/>
          </p:nvPr>
        </p:nvSpPr>
        <p:spPr/>
        <p:txBody>
          <a:bodyPr>
            <a:normAutofit lnSpcReduction="10000"/>
          </a:bodyPr>
          <a:lstStyle/>
          <a:p>
            <a:pPr marL="0" indent="0" algn="just">
              <a:buNone/>
            </a:pPr>
            <a:endParaRPr lang="ar-IQ" sz="4000" dirty="0" smtClean="0"/>
          </a:p>
          <a:p>
            <a:pPr marL="0" indent="0" algn="just">
              <a:buNone/>
            </a:pPr>
            <a:r>
              <a:rPr lang="ar-IQ" sz="4000" dirty="0" smtClean="0"/>
              <a:t>بموجب المادة (86) من قانون العقوبات العراقي عقوبة الاعدام هي شنق المحكوم عليه حتى الموت </a:t>
            </a:r>
          </a:p>
          <a:p>
            <a:pPr marL="0" indent="0" algn="just">
              <a:buNone/>
            </a:pPr>
            <a:r>
              <a:rPr lang="ar-IQ" sz="4000" dirty="0" smtClean="0"/>
              <a:t>بمعنى أن الشنق هو الوسيلة الوحيدة المقررة في قانون العقوبات العراقي لتنفيذ أحكام الاعدام الصادرة من المحاكم الجزائية بالنسبة للاشخاص المدنية.</a:t>
            </a:r>
          </a:p>
          <a:p>
            <a:pPr marL="0" indent="0" algn="just">
              <a:buNone/>
            </a:pPr>
            <a:r>
              <a:rPr lang="ar-IQ" sz="4000" dirty="0" smtClean="0"/>
              <a:t>والرمي بالرصاص بالنسبة للعسكري.</a:t>
            </a:r>
            <a:endParaRPr lang="en-US" sz="4000" dirty="0"/>
          </a:p>
        </p:txBody>
      </p:sp>
    </p:spTree>
    <p:extLst>
      <p:ext uri="{BB962C8B-B14F-4D97-AF65-F5344CB8AC3E}">
        <p14:creationId xmlns:p14="http://schemas.microsoft.com/office/powerpoint/2010/main" val="85962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143000"/>
            <a:ext cx="8229600" cy="1143000"/>
          </a:xfrm>
        </p:spPr>
        <p:txBody>
          <a:bodyPr/>
          <a:lstStyle/>
          <a:p>
            <a:endParaRPr lang="en-US"/>
          </a:p>
        </p:txBody>
      </p:sp>
      <p:sp>
        <p:nvSpPr>
          <p:cNvPr id="3" name="Content Placeholder 2"/>
          <p:cNvSpPr>
            <a:spLocks noGrp="1"/>
          </p:cNvSpPr>
          <p:nvPr>
            <p:ph idx="1"/>
          </p:nvPr>
        </p:nvSpPr>
        <p:spPr>
          <a:xfrm>
            <a:off x="914400" y="-500089"/>
            <a:ext cx="8229600" cy="4525963"/>
          </a:xfrm>
        </p:spPr>
        <p:txBody>
          <a:bodyPr>
            <a:noAutofit/>
          </a:bodyPr>
          <a:lstStyle/>
          <a:p>
            <a:pPr algn="just">
              <a:buNone/>
            </a:pPr>
            <a:r>
              <a:rPr lang="ar-IQ" sz="2800" b="1" dirty="0" smtClean="0"/>
              <a:t> </a:t>
            </a:r>
            <a:endParaRPr lang="en-US" sz="2800" dirty="0" smtClean="0"/>
          </a:p>
          <a:p>
            <a:pPr algn="ctr">
              <a:buNone/>
            </a:pPr>
            <a:r>
              <a:rPr lang="ar-IQ" sz="2800" b="1" dirty="0" smtClean="0">
                <a:solidFill>
                  <a:srgbClr val="FF0000"/>
                </a:solidFill>
              </a:rPr>
              <a:t>أساس المسؤولية الجنائية:</a:t>
            </a:r>
            <a:endParaRPr lang="en-US" sz="2800" dirty="0" smtClean="0">
              <a:solidFill>
                <a:srgbClr val="FF0000"/>
              </a:solidFill>
            </a:endParaRPr>
          </a:p>
          <a:p>
            <a:pPr algn="just">
              <a:buNone/>
            </a:pPr>
            <a:r>
              <a:rPr lang="ar-IQ" sz="2800" dirty="0" smtClean="0"/>
              <a:t> هو توفر شرطين التاليين:</a:t>
            </a:r>
            <a:endParaRPr lang="en-US" sz="2800" dirty="0" smtClean="0"/>
          </a:p>
          <a:p>
            <a:pPr algn="just">
              <a:buNone/>
            </a:pPr>
            <a:r>
              <a:rPr lang="ar-IQ" sz="2800" dirty="0" smtClean="0">
                <a:solidFill>
                  <a:srgbClr val="FF0000"/>
                </a:solidFill>
              </a:rPr>
              <a:t>الإدراك</a:t>
            </a:r>
            <a:r>
              <a:rPr lang="ar-IQ" sz="2800" dirty="0" smtClean="0"/>
              <a:t>: أو التمييز وهو قدرة الشخص على فهم ماهية أفعاله وتصرفاته وتوقع النتائج التي تترتب عليها.</a:t>
            </a:r>
            <a:endParaRPr lang="en-US" sz="2800" dirty="0" smtClean="0"/>
          </a:p>
          <a:p>
            <a:pPr algn="just">
              <a:buNone/>
            </a:pPr>
            <a:r>
              <a:rPr lang="ar-IQ" sz="2800" dirty="0" smtClean="0">
                <a:solidFill>
                  <a:srgbClr val="FF0000"/>
                </a:solidFill>
              </a:rPr>
              <a:t>الإرادة: </a:t>
            </a:r>
            <a:r>
              <a:rPr lang="ar-IQ" sz="2800" dirty="0" smtClean="0"/>
              <a:t>هي قدرة الشخص على تحديد الوجهة التي تتخذها إرادته.</a:t>
            </a:r>
            <a:endParaRPr lang="en-US" sz="2800" dirty="0" smtClean="0"/>
          </a:p>
          <a:p>
            <a:pPr algn="just">
              <a:buNone/>
            </a:pPr>
            <a:r>
              <a:rPr lang="ar-IQ" sz="2800" b="1" dirty="0" smtClean="0">
                <a:solidFill>
                  <a:srgbClr val="FF0000"/>
                </a:solidFill>
              </a:rPr>
              <a:t> سبب المسؤولية الجنائية</a:t>
            </a:r>
            <a:endParaRPr lang="en-US" sz="2800" dirty="0" smtClean="0">
              <a:solidFill>
                <a:srgbClr val="FF0000"/>
              </a:solidFill>
            </a:endParaRPr>
          </a:p>
          <a:p>
            <a:pPr algn="just">
              <a:buNone/>
            </a:pPr>
            <a:r>
              <a:rPr lang="ar-IQ" sz="2800" dirty="0" smtClean="0"/>
              <a:t>هو الخطأ وله درجتان هما: الخطأ العمدي (القصد الجنائي)   والخطأ غير العمدي.</a:t>
            </a:r>
          </a:p>
          <a:p>
            <a:pPr algn="just">
              <a:buNone/>
            </a:pPr>
            <a:r>
              <a:rPr lang="ar-IQ" sz="2800" b="1" dirty="0" smtClean="0"/>
              <a:t>موقف المشرع العراقي: </a:t>
            </a:r>
            <a:r>
              <a:rPr lang="ar-IQ" sz="2800" dirty="0" smtClean="0"/>
              <a:t>اخذ بالمذهب التقليدي مع ادخال بعض التعديلات عليها مثل اخذ الخطورة الاجرامية للجاني بنظر الاعتبار ومعالجتها بفرض التدابير الاحترازية .</a:t>
            </a:r>
            <a:endParaRPr lang="en-US" sz="2800"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t>كيفية تنفيذ حكم الاعدام في العراق </a:t>
            </a:r>
            <a:endParaRPr lang="en-US" sz="4400" dirty="0"/>
          </a:p>
        </p:txBody>
      </p:sp>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t>1- بعد التصديق محكمة التمييز على الحكم الصادر بالاعدام يتوجب عليها ارسال اضبارة الدعوى الى وزير العدل ليتولى ارسالها الى رئيس الجمهورية لاستحصال المرسوم الجمهوري بالتنفيذ. وبعدما يصدر المرسوم تعاد الى وزارة العدل الذي يجب عليه ان يصدر وزير امر الى ادارة السجن الذي وضع فيه المحكوم لتولي التنفيذ. المادة(286) قانون اصول المحاكمات الجزائية العراقية.</a:t>
            </a:r>
            <a:endParaRPr lang="en-US" sz="3600" dirty="0"/>
          </a:p>
        </p:txBody>
      </p:sp>
    </p:spTree>
    <p:extLst>
      <p:ext uri="{BB962C8B-B14F-4D97-AF65-F5344CB8AC3E}">
        <p14:creationId xmlns:p14="http://schemas.microsoft.com/office/powerpoint/2010/main" val="230621096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t>2- تنفذ ادارة السجن بتنفيذ عقوبة الاعدام داخل السجن أو أي محل أخر تعينه المحكمة الجزائية ويجري التنفيذ بحضور هيئة التنفيذ المكونة من الحاكم وأحد اعضاء الادعاء العام ومندوب وزارة الداخلية ومدير السجن وطبيب السجن ويؤذن محامي المحكوم اذا طلب ذلك. المادة (288)</a:t>
            </a:r>
            <a:endParaRPr lang="en-US" sz="3600" dirty="0"/>
          </a:p>
        </p:txBody>
      </p:sp>
    </p:spTree>
    <p:extLst>
      <p:ext uri="{BB962C8B-B14F-4D97-AF65-F5344CB8AC3E}">
        <p14:creationId xmlns:p14="http://schemas.microsoft.com/office/powerpoint/2010/main" val="15319020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endParaRPr lang="ar-IQ" sz="3600" dirty="0" smtClean="0"/>
          </a:p>
          <a:p>
            <a:pPr marL="0" indent="0" algn="just">
              <a:buNone/>
            </a:pPr>
            <a:r>
              <a:rPr lang="ar-IQ" sz="3600" dirty="0" smtClean="0"/>
              <a:t>3- يتلو مدير السجن المرسوم الجمهوري بالتنفيذ على المحكوم عليه في مكان التنفيذ على مسمع الحاضرين المادة (289).</a:t>
            </a:r>
          </a:p>
          <a:p>
            <a:pPr marL="0" indent="0" algn="just">
              <a:buNone/>
            </a:pPr>
            <a:r>
              <a:rPr lang="ar-IQ" sz="3600" dirty="0" smtClean="0"/>
              <a:t>4- تسلم الجثة المحكوم عليه الى اقاربه اذا طلبو ذلك والا قامت ادارة السجن بدفنها المادة(293).</a:t>
            </a:r>
          </a:p>
          <a:p>
            <a:pPr marL="0" indent="0" algn="just">
              <a:buNone/>
            </a:pPr>
            <a:r>
              <a:rPr lang="ar-IQ" sz="3600" dirty="0" smtClean="0"/>
              <a:t>5-زيارة الاقارب المحكوم عليه في اليوم السابق المادة(291)</a:t>
            </a:r>
          </a:p>
          <a:p>
            <a:pPr marL="0" indent="0" algn="just">
              <a:buNone/>
            </a:pPr>
            <a:r>
              <a:rPr lang="ar-IQ" sz="3600" dirty="0" smtClean="0"/>
              <a:t>6- اداء الفروض الدينية قبل الموت مقابلة رجال الدين المادة (292).</a:t>
            </a:r>
            <a:endParaRPr lang="en-US" sz="3600" dirty="0"/>
          </a:p>
        </p:txBody>
      </p:sp>
    </p:spTree>
    <p:extLst>
      <p:ext uri="{BB962C8B-B14F-4D97-AF65-F5344CB8AC3E}">
        <p14:creationId xmlns:p14="http://schemas.microsoft.com/office/powerpoint/2010/main" val="21849394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dirty="0" smtClean="0"/>
              <a:t>الموانع تنفيذ عقوبة الاعدام</a:t>
            </a:r>
            <a:endParaRPr lang="en-US" sz="4400" dirty="0"/>
          </a:p>
        </p:txBody>
      </p:sp>
      <p:sp>
        <p:nvSpPr>
          <p:cNvPr id="3" name="Content Placeholder 2"/>
          <p:cNvSpPr>
            <a:spLocks noGrp="1"/>
          </p:cNvSpPr>
          <p:nvPr>
            <p:ph idx="1"/>
          </p:nvPr>
        </p:nvSpPr>
        <p:spPr/>
        <p:txBody>
          <a:bodyPr>
            <a:normAutofit/>
          </a:bodyPr>
          <a:lstStyle/>
          <a:p>
            <a:pPr marL="0" indent="0" algn="just">
              <a:buNone/>
            </a:pPr>
            <a:endParaRPr lang="ar-IQ" sz="3600" dirty="0" smtClean="0"/>
          </a:p>
          <a:p>
            <a:pPr marL="0" indent="0" algn="just">
              <a:buNone/>
            </a:pPr>
            <a:r>
              <a:rPr lang="ar-IQ" sz="3600" dirty="0" smtClean="0"/>
              <a:t>1- لا يجوز تنفيذ العقوبة الاعدام في ايام العطلات الرسمية والاعياد الخاصة بديانة المحكوم عليه. المادة (290)</a:t>
            </a:r>
          </a:p>
          <a:p>
            <a:pPr marL="0" indent="0" algn="just">
              <a:buNone/>
            </a:pPr>
            <a:r>
              <a:rPr lang="ar-IQ" sz="3600" dirty="0" smtClean="0"/>
              <a:t>2- لا يجوز تنفيذ عقوبة الاعدام بالمرأة الحامل حتى تضع حملها  لانه يؤدي الى موت الجنين وهو غير مقصود بالعقوبة وحتى أربعة أشهر وذلك لرعاية الطفل المادة (287).</a:t>
            </a:r>
            <a:endParaRPr lang="en-US" sz="3600" dirty="0"/>
          </a:p>
        </p:txBody>
      </p:sp>
    </p:spTree>
    <p:extLst>
      <p:ext uri="{BB962C8B-B14F-4D97-AF65-F5344CB8AC3E}">
        <p14:creationId xmlns:p14="http://schemas.microsoft.com/office/powerpoint/2010/main" val="2351069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endParaRPr lang="ar-IQ" dirty="0" smtClean="0"/>
          </a:p>
          <a:p>
            <a:pPr lvl="0" algn="just">
              <a:buClr>
                <a:srgbClr val="93A299"/>
              </a:buClr>
              <a:buNone/>
            </a:pPr>
            <a:r>
              <a:rPr lang="ar-IQ" sz="3200" dirty="0" smtClean="0">
                <a:solidFill>
                  <a:srgbClr val="292934"/>
                </a:solidFill>
              </a:rPr>
              <a:t>  </a:t>
            </a:r>
            <a:r>
              <a:rPr lang="ar-IQ" sz="3200" dirty="0" smtClean="0">
                <a:solidFill>
                  <a:srgbClr val="FF0000"/>
                </a:solidFill>
              </a:rPr>
              <a:t>-السجن </a:t>
            </a:r>
            <a:r>
              <a:rPr lang="ar-IQ" sz="3200" dirty="0">
                <a:solidFill>
                  <a:srgbClr val="292934"/>
                </a:solidFill>
              </a:rPr>
              <a:t>: وهو سلب الحرية الشخصية لفترة معينة من الزمن وتنفذ في محلات خاصة معدة لهذا الغرض . وهو على نوعين السجن المؤبد والسجن المؤقت .</a:t>
            </a:r>
            <a:endParaRPr lang="en-US" sz="3200" dirty="0">
              <a:solidFill>
                <a:srgbClr val="292934"/>
              </a:solidFill>
            </a:endParaRPr>
          </a:p>
          <a:p>
            <a:pPr lvl="0" algn="just">
              <a:buClr>
                <a:srgbClr val="93A299"/>
              </a:buClr>
              <a:buNone/>
            </a:pPr>
            <a:r>
              <a:rPr lang="ar-IQ" sz="3200" dirty="0">
                <a:solidFill>
                  <a:srgbClr val="FF0000"/>
                </a:solidFill>
              </a:rPr>
              <a:t>- الحبس </a:t>
            </a:r>
            <a:r>
              <a:rPr lang="ar-IQ" sz="3200" dirty="0">
                <a:solidFill>
                  <a:srgbClr val="292934"/>
                </a:solidFill>
              </a:rPr>
              <a:t>: هو وضع المحكوم عليه في مؤسسة الأصلاحية المدة المحكوم بها . وهو نوعان: حبس شديد وحبس بسيط .</a:t>
            </a:r>
            <a:endParaRPr lang="en-US" sz="3200" dirty="0">
              <a:solidFill>
                <a:srgbClr val="292934"/>
              </a:solidFill>
            </a:endParaRPr>
          </a:p>
          <a:p>
            <a:pPr marL="0" indent="0" algn="just">
              <a:buNone/>
            </a:pPr>
            <a:endParaRPr lang="en-US" dirty="0"/>
          </a:p>
        </p:txBody>
      </p:sp>
    </p:spTree>
    <p:extLst>
      <p:ext uri="{BB962C8B-B14F-4D97-AF65-F5344CB8AC3E}">
        <p14:creationId xmlns:p14="http://schemas.microsoft.com/office/powerpoint/2010/main" val="5041738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الغرامة </a:t>
            </a:r>
            <a:endParaRPr lang="en-US" dirty="0"/>
          </a:p>
        </p:txBody>
      </p:sp>
      <p:sp>
        <p:nvSpPr>
          <p:cNvPr id="3" name="Content Placeholder 2"/>
          <p:cNvSpPr>
            <a:spLocks noGrp="1"/>
          </p:cNvSpPr>
          <p:nvPr>
            <p:ph idx="1"/>
          </p:nvPr>
        </p:nvSpPr>
        <p:spPr>
          <a:xfrm>
            <a:off x="500035" y="500043"/>
            <a:ext cx="8229600" cy="6357957"/>
          </a:xfrm>
        </p:spPr>
        <p:txBody>
          <a:bodyPr>
            <a:noAutofit/>
          </a:bodyPr>
          <a:lstStyle/>
          <a:p>
            <a:pPr algn="ctr">
              <a:buNone/>
            </a:pPr>
            <a:r>
              <a:rPr lang="ar-IQ" sz="3200" dirty="0" smtClean="0"/>
              <a:t> </a:t>
            </a:r>
            <a:endParaRPr lang="en-US" sz="3200" dirty="0" smtClean="0"/>
          </a:p>
          <a:p>
            <a:pPr algn="ctr">
              <a:buNone/>
            </a:pPr>
            <a:r>
              <a:rPr lang="ar-IQ" sz="3200" dirty="0" smtClean="0"/>
              <a:t>  وهي إلزام المحكوم عليه بان يدفع الى الخزينة العامة المبلغ المعين في الحكم م(91) .</a:t>
            </a:r>
            <a:endParaRPr lang="en-US" sz="3200" dirty="0" smtClean="0"/>
          </a:p>
          <a:p>
            <a:pPr algn="just">
              <a:buNone/>
            </a:pPr>
            <a:r>
              <a:rPr lang="ar-IQ" sz="3200" dirty="0" smtClean="0"/>
              <a:t>وتؤدي الغرامة وظائف ثلاثة هي : 1- كعقوبة أصلية مباشرة .</a:t>
            </a:r>
            <a:endParaRPr lang="en-US" sz="3200" dirty="0" smtClean="0"/>
          </a:p>
          <a:p>
            <a:pPr algn="just">
              <a:buNone/>
            </a:pPr>
            <a:r>
              <a:rPr lang="ar-IQ" sz="3200" dirty="0" smtClean="0"/>
              <a:t>2- كعقوبة أصلية إختيارية . 3- كعقوبة تكميلية .</a:t>
            </a:r>
          </a:p>
          <a:p>
            <a:pPr algn="just">
              <a:buNone/>
            </a:pPr>
            <a:r>
              <a:rPr lang="ar-IQ" sz="3200" dirty="0" smtClean="0"/>
              <a:t>  وهناك مزايا عديدة للغرامة تمتاز بها عن غيرها من العقوبات الأصلية، كما لها عيوب يمكن تداركها . </a:t>
            </a:r>
            <a:endParaRPr lang="en-US" sz="3200" dirty="0" smtClean="0"/>
          </a:p>
          <a:p>
            <a:pPr algn="just">
              <a:buNone/>
            </a:pPr>
            <a:r>
              <a:rPr lang="ar-IQ" sz="3200" dirty="0" smtClean="0"/>
              <a:t>   والغرامة هي عقوبة أصلية مقررة في الجنح والمخالفات م(26و27) أما في الجنايات فلا تكون  الغرامة عقوبة أصلية م(92-2) . ومقدار الغرامة نص عليه المشرع في م(91) . والغرامة على نوعين </a:t>
            </a:r>
            <a:r>
              <a:rPr lang="ar-IQ" sz="3200" dirty="0" smtClean="0">
                <a:solidFill>
                  <a:srgbClr val="FF0000"/>
                </a:solidFill>
              </a:rPr>
              <a:t>محددة ونسبية </a:t>
            </a:r>
            <a:r>
              <a:rPr lang="ar-IQ" sz="3200" dirty="0" smtClean="0"/>
              <a:t>م(92) . أما تنفيذها فتكون بحسب أحكام المادة (93) .   </a:t>
            </a:r>
            <a:endParaRPr lang="en-US" sz="3200"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0"/>
            <a:ext cx="8229600" cy="1143000"/>
          </a:xfrm>
        </p:spPr>
        <p:txBody>
          <a:bodyPr>
            <a:normAutofit/>
          </a:bodyPr>
          <a:lstStyle/>
          <a:p>
            <a:pPr algn="ctr"/>
            <a:r>
              <a:rPr lang="ar-IQ" sz="4400" b="1" dirty="0" smtClean="0"/>
              <a:t>2- العقوبات التبعية</a:t>
            </a:r>
            <a:endParaRPr lang="en-US" sz="4400" dirty="0"/>
          </a:p>
        </p:txBody>
      </p:sp>
      <p:sp>
        <p:nvSpPr>
          <p:cNvPr id="3" name="Content Placeholder 2"/>
          <p:cNvSpPr>
            <a:spLocks noGrp="1"/>
          </p:cNvSpPr>
          <p:nvPr>
            <p:ph idx="1"/>
          </p:nvPr>
        </p:nvSpPr>
        <p:spPr>
          <a:xfrm>
            <a:off x="500035" y="1214423"/>
            <a:ext cx="8229600" cy="4525963"/>
          </a:xfrm>
        </p:spPr>
        <p:txBody>
          <a:bodyPr>
            <a:noAutofit/>
          </a:bodyPr>
          <a:lstStyle/>
          <a:p>
            <a:pPr algn="just">
              <a:buNone/>
            </a:pPr>
            <a:r>
              <a:rPr lang="ar-IQ" sz="3200" b="1" dirty="0" smtClean="0"/>
              <a:t>   </a:t>
            </a:r>
            <a:r>
              <a:rPr lang="ar-IQ" sz="3200" dirty="0" smtClean="0"/>
              <a:t>وهي التي تتبع العقوبة الأصلية من تلقاء نفسها وبحكم القانون دون الحاجة الى النص عليها في قرار الحكم .</a:t>
            </a:r>
            <a:endParaRPr lang="en-US" sz="3200" dirty="0" smtClean="0"/>
          </a:p>
          <a:p>
            <a:pPr algn="just">
              <a:buNone/>
            </a:pPr>
            <a:r>
              <a:rPr lang="ar-IQ" sz="3200" dirty="0" smtClean="0"/>
              <a:t>   والعقوبات التبعية المنصوص عليها في القانون العراقي هي:  </a:t>
            </a:r>
            <a:r>
              <a:rPr lang="ar-IQ" sz="3200" b="1" dirty="0" smtClean="0"/>
              <a:t>أ- الحرمان من بعض الحقوق والمزايا م(96)</a:t>
            </a:r>
            <a:r>
              <a:rPr lang="ar-IQ" sz="3200" dirty="0" smtClean="0"/>
              <a:t> .</a:t>
            </a:r>
            <a:endParaRPr lang="en-US" sz="3200" dirty="0" smtClean="0"/>
          </a:p>
          <a:p>
            <a:pPr algn="just">
              <a:buNone/>
            </a:pPr>
            <a:r>
              <a:rPr lang="ar-IQ" sz="3200" b="1" dirty="0" smtClean="0"/>
              <a:t>ب- مراقبة الشرطة:</a:t>
            </a:r>
            <a:r>
              <a:rPr lang="ar-IQ" sz="3200" dirty="0" smtClean="0"/>
              <a:t> وهي إخضاع المحكوم عليه لملاحظة الشرطة مدة من الزمن للتحقق من سلوكه ومنعه من إرتكاب الجرائم،  ونص عليها المشرع في بعض أنواع الجرائم م(99)، كما قرر عقوبة في حالة مخالفة أحكامها م(99) .</a:t>
            </a:r>
            <a:r>
              <a:rPr lang="ar-IQ" sz="3200" b="1" dirty="0" smtClean="0"/>
              <a:t> </a:t>
            </a:r>
            <a:endParaRPr lang="en-US" sz="320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76"/>
            <a:ext cx="8229600" cy="1274786"/>
          </a:xfrm>
        </p:spPr>
        <p:txBody>
          <a:bodyPr/>
          <a:lstStyle/>
          <a:p>
            <a:pPr algn="ctr"/>
            <a:r>
              <a:rPr lang="ar-IQ" b="1" dirty="0" smtClean="0"/>
              <a:t>3- العقوبات التكميلية</a:t>
            </a:r>
            <a:endParaRPr lang="en-US" dirty="0"/>
          </a:p>
        </p:txBody>
      </p:sp>
      <p:sp>
        <p:nvSpPr>
          <p:cNvPr id="3" name="Content Placeholder 2"/>
          <p:cNvSpPr>
            <a:spLocks noGrp="1"/>
          </p:cNvSpPr>
          <p:nvPr>
            <p:ph idx="1"/>
          </p:nvPr>
        </p:nvSpPr>
        <p:spPr>
          <a:xfrm>
            <a:off x="428596" y="928671"/>
            <a:ext cx="8229600" cy="7324865"/>
          </a:xfrm>
        </p:spPr>
        <p:txBody>
          <a:bodyPr>
            <a:noAutofit/>
          </a:bodyPr>
          <a:lstStyle/>
          <a:p>
            <a:pPr algn="just">
              <a:buNone/>
            </a:pPr>
            <a:r>
              <a:rPr lang="ar-IQ" sz="3200" b="1" dirty="0" smtClean="0"/>
              <a:t>     </a:t>
            </a:r>
            <a:r>
              <a:rPr lang="ar-IQ" sz="3200" dirty="0" smtClean="0"/>
              <a:t>وهي التي تلحق المحكوم عليه بشرط أن يحكم به القاضي . العقوبات التكميلية هي:</a:t>
            </a:r>
            <a:r>
              <a:rPr lang="ar-IQ" sz="3200" b="1" dirty="0" smtClean="0"/>
              <a:t> </a:t>
            </a:r>
            <a:r>
              <a:rPr lang="ar-IQ" sz="3200" dirty="0" smtClean="0"/>
              <a:t>أ-الحرمان من بعض الحقوق والمزايا</a:t>
            </a:r>
            <a:endParaRPr lang="en-US" sz="3200" dirty="0" smtClean="0"/>
          </a:p>
          <a:p>
            <a:pPr algn="just">
              <a:buNone/>
            </a:pPr>
            <a:r>
              <a:rPr lang="ar-IQ" sz="3200" dirty="0" smtClean="0"/>
              <a:t> ب- المصادرة: وهي الإستيلاء على مال المحكوم عليه وإنتقال ملكيته الى  الدولة بدون أي تعويض .والمصادرة من حيث الأموال التي تنطبق عليها نوعان:</a:t>
            </a:r>
            <a:endParaRPr lang="en-US" sz="3200" dirty="0" smtClean="0"/>
          </a:p>
          <a:p>
            <a:pPr algn="just">
              <a:buNone/>
            </a:pPr>
            <a:r>
              <a:rPr lang="ar-IQ" sz="3200" dirty="0" smtClean="0"/>
              <a:t>1- مصادرة عامة </a:t>
            </a:r>
            <a:endParaRPr lang="en-US" sz="3200" dirty="0" smtClean="0"/>
          </a:p>
          <a:p>
            <a:pPr algn="just">
              <a:buNone/>
            </a:pPr>
            <a:r>
              <a:rPr lang="ar-IQ" sz="3200" dirty="0" smtClean="0"/>
              <a:t>2- مصادرة خاصة</a:t>
            </a:r>
            <a:endParaRPr lang="en-US" sz="3200" dirty="0" smtClean="0"/>
          </a:p>
          <a:p>
            <a:pPr algn="just">
              <a:buNone/>
            </a:pPr>
            <a:r>
              <a:rPr lang="ar-IQ" sz="3200" dirty="0" smtClean="0"/>
              <a:t>والمصادرة كجزاء على نوعين: احدهما كعقوبة تكميلية م(101) والأخر كتدبير إحترازي م(117)  ولكل منها </a:t>
            </a:r>
            <a:r>
              <a:rPr lang="ar-SA" sz="3200" dirty="0" smtClean="0"/>
              <a:t>  </a:t>
            </a:r>
            <a:r>
              <a:rPr lang="ar-IQ" sz="3200" dirty="0" smtClean="0"/>
              <a:t>شروطها وأحكامها.</a:t>
            </a:r>
          </a:p>
          <a:p>
            <a:pPr algn="just">
              <a:buNone/>
            </a:pPr>
            <a:r>
              <a:rPr lang="ar-SA" sz="3200" dirty="0" smtClean="0"/>
              <a:t> ج- نشر الحكم (102) .</a:t>
            </a:r>
            <a:endParaRPr lang="en-US" sz="3200"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4400" b="1" dirty="0" smtClean="0"/>
              <a:t>تفريد العقوبة</a:t>
            </a:r>
            <a:r>
              <a:rPr lang="en-US" sz="4400" dirty="0" smtClean="0"/>
              <a:t/>
            </a:r>
            <a:br>
              <a:rPr lang="en-US" sz="4400" dirty="0" smtClean="0"/>
            </a:br>
            <a:endParaRPr lang="en-US" sz="4400" dirty="0"/>
          </a:p>
        </p:txBody>
      </p:sp>
      <p:sp>
        <p:nvSpPr>
          <p:cNvPr id="3" name="Content Placeholder 2"/>
          <p:cNvSpPr>
            <a:spLocks noGrp="1"/>
          </p:cNvSpPr>
          <p:nvPr>
            <p:ph idx="1"/>
          </p:nvPr>
        </p:nvSpPr>
        <p:spPr>
          <a:xfrm>
            <a:off x="571472" y="1000109"/>
            <a:ext cx="8229600" cy="5381219"/>
          </a:xfrm>
        </p:spPr>
        <p:txBody>
          <a:bodyPr>
            <a:noAutofit/>
          </a:bodyPr>
          <a:lstStyle/>
          <a:p>
            <a:pPr algn="just">
              <a:buNone/>
            </a:pPr>
            <a:r>
              <a:rPr lang="ar-IQ" sz="3600" dirty="0" smtClean="0"/>
              <a:t>    </a:t>
            </a:r>
            <a:r>
              <a:rPr lang="ar-IQ" sz="3600" b="1" dirty="0" smtClean="0"/>
              <a:t>تعريفه: </a:t>
            </a:r>
            <a:r>
              <a:rPr lang="ar-IQ" sz="3600" dirty="0" smtClean="0"/>
              <a:t>هو جعل العقوبة ملائمة لظروف المجرم الشخصية وحالته قبل وأثناء وبعد ارتكاب الجريمة وطريقة ارتكابه والوسائل المتعملة في ارتكابها والاضرار التي اصابت المجنى عليه أو المجتمع من جراء تلك الجريمة والباعث على ارتكابها.</a:t>
            </a:r>
            <a:endParaRPr lang="en-US" sz="3600" dirty="0" smtClean="0"/>
          </a:p>
          <a:p>
            <a:pPr algn="just">
              <a:buNone/>
            </a:pPr>
            <a:r>
              <a:rPr lang="ar-IQ" sz="3600" b="1" dirty="0" smtClean="0"/>
              <a:t>1-الظروف المشددة للعقوبة: </a:t>
            </a:r>
            <a:r>
              <a:rPr lang="ar-IQ" sz="3600" dirty="0" smtClean="0"/>
              <a:t>وهي الظروف المحددة في القانون ومتصلة بالجريمة وبالجاني والتي يترتب عليها تشديد العقوبة الى اكثر من الحد الاعلى الذي قرره القانون . </a:t>
            </a:r>
            <a:endParaRPr lang="en-US" sz="3600" dirty="0" smtClean="0"/>
          </a:p>
          <a:p>
            <a:pPr algn="just">
              <a:buNone/>
            </a:pPr>
            <a:r>
              <a:rPr lang="ar-IQ" sz="3600" dirty="0" smtClean="0"/>
              <a:t> </a:t>
            </a:r>
            <a:endParaRPr lang="en-US" sz="3600"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4400" b="1" dirty="0" smtClean="0"/>
              <a:t>أنواع الظروف المشددة</a:t>
            </a:r>
            <a:endParaRPr lang="en-US" sz="4400" b="1" dirty="0"/>
          </a:p>
        </p:txBody>
      </p:sp>
      <p:sp>
        <p:nvSpPr>
          <p:cNvPr id="3" name="Content Placeholder 2"/>
          <p:cNvSpPr>
            <a:spLocks noGrp="1"/>
          </p:cNvSpPr>
          <p:nvPr>
            <p:ph idx="1"/>
          </p:nvPr>
        </p:nvSpPr>
        <p:spPr/>
        <p:txBody>
          <a:bodyPr>
            <a:normAutofit lnSpcReduction="10000"/>
          </a:bodyPr>
          <a:lstStyle/>
          <a:p>
            <a:pPr algn="just">
              <a:buNone/>
            </a:pPr>
            <a:r>
              <a:rPr lang="ar-IQ" sz="3200" dirty="0" smtClean="0"/>
              <a:t>وهي على نوعين:</a:t>
            </a:r>
            <a:endParaRPr lang="en-US" sz="3200" dirty="0" smtClean="0"/>
          </a:p>
          <a:p>
            <a:pPr algn="just">
              <a:buNone/>
            </a:pPr>
            <a:r>
              <a:rPr lang="ar-IQ" sz="3200" dirty="0" smtClean="0"/>
              <a:t>أ- </a:t>
            </a:r>
            <a:r>
              <a:rPr lang="ar-IQ" sz="3200" dirty="0" smtClean="0">
                <a:solidFill>
                  <a:srgbClr val="FF0000"/>
                </a:solidFill>
              </a:rPr>
              <a:t>ظروف مشددة عامة</a:t>
            </a:r>
            <a:r>
              <a:rPr lang="ar-IQ" sz="3200" dirty="0" smtClean="0"/>
              <a:t>: وهي تلك التي ينص عليها القانون وتسري بالنسبة الى جميع الجرائم وقد حددتها م (135) .</a:t>
            </a:r>
            <a:r>
              <a:rPr lang="en-US" sz="3200" dirty="0" smtClean="0"/>
              <a:t> </a:t>
            </a:r>
            <a:r>
              <a:rPr lang="ar-IQ" sz="3200" dirty="0" smtClean="0"/>
              <a:t>ارتكاب جريمة بباعث دنيء</a:t>
            </a:r>
            <a:endParaRPr lang="en-US" sz="3200" dirty="0" smtClean="0"/>
          </a:p>
          <a:p>
            <a:pPr algn="just">
              <a:buNone/>
            </a:pPr>
            <a:r>
              <a:rPr lang="ar-IQ" sz="3200" dirty="0" smtClean="0"/>
              <a:t>ب- </a:t>
            </a:r>
            <a:r>
              <a:rPr lang="ar-IQ" sz="3200" dirty="0" smtClean="0">
                <a:solidFill>
                  <a:srgbClr val="FF0000"/>
                </a:solidFill>
              </a:rPr>
              <a:t>ظروف مشددة خاصة</a:t>
            </a:r>
            <a:r>
              <a:rPr lang="ar-IQ" sz="3200" dirty="0" smtClean="0"/>
              <a:t>: وهي المنصوص عليها في قانون والتي هي خاصة ببعض الجرائم .</a:t>
            </a:r>
          </a:p>
          <a:p>
            <a:pPr algn="just">
              <a:buNone/>
            </a:pPr>
            <a:r>
              <a:rPr lang="ar-IQ" sz="3200" dirty="0" smtClean="0"/>
              <a:t>الظروف المشددة المادية : كالتسور والكسر : أثر التشديد جميع المساهمين يعلم أو لا يعلم</a:t>
            </a:r>
          </a:p>
          <a:p>
            <a:pPr algn="just">
              <a:buNone/>
            </a:pPr>
            <a:r>
              <a:rPr lang="ar-IQ" sz="3200" dirty="0" smtClean="0"/>
              <a:t>الظروف المشددة الشخصية: كالصفة الخادم في السرقة تسري على صاحبها.</a:t>
            </a:r>
            <a:endParaRPr lang="en-US"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lvl="0" indent="0" algn="just">
              <a:buClr>
                <a:srgbClr val="93A299"/>
              </a:buClr>
              <a:buNone/>
            </a:pPr>
            <a:r>
              <a:rPr lang="ar-IQ" sz="3600" dirty="0">
                <a:solidFill>
                  <a:srgbClr val="FF0000"/>
                </a:solidFill>
              </a:rPr>
              <a:t>س/ هل يجوز مسالة الشخص الاعتباري ؟</a:t>
            </a:r>
          </a:p>
          <a:p>
            <a:pPr marL="0" lvl="0" indent="0" algn="just">
              <a:buClr>
                <a:srgbClr val="93A299"/>
              </a:buClr>
              <a:buNone/>
            </a:pPr>
            <a:r>
              <a:rPr lang="ar-IQ" sz="3600" dirty="0">
                <a:solidFill>
                  <a:srgbClr val="292934"/>
                </a:solidFill>
              </a:rPr>
              <a:t>م(80) من ق.ع.ع. تنص ( الاشخاص المعنوية ما عدا مصالح الحكومة ودوائرها الرسمية وشبه الرسمية ، مسؤولة جزائيا عن الجرائم التي يرتكبها ممثلوها او مديروها او وكلاؤها لحسابها او باسمها . ولا يجوز الحكم عليها بغير الغرامة والمصادرة والتدابير الاحترازية .....)</a:t>
            </a:r>
            <a:endParaRPr lang="en-US" sz="3600" dirty="0">
              <a:solidFill>
                <a:srgbClr val="292934"/>
              </a:solidFill>
            </a:endParaRPr>
          </a:p>
        </p:txBody>
      </p:sp>
    </p:spTree>
    <p:extLst>
      <p:ext uri="{BB962C8B-B14F-4D97-AF65-F5344CB8AC3E}">
        <p14:creationId xmlns:p14="http://schemas.microsoft.com/office/powerpoint/2010/main" val="44310688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a:buClr>
                <a:srgbClr val="93A299"/>
              </a:buClr>
              <a:buNone/>
            </a:pPr>
            <a:r>
              <a:rPr lang="ar-IQ" sz="3200" dirty="0">
                <a:solidFill>
                  <a:srgbClr val="292934"/>
                </a:solidFill>
              </a:rPr>
              <a:t>ج- العود الي الجريمة: وهو إرتكاب الشخص لجريمة بعد سبق الحكم عليه نهائيا من أجل جريمة أو جرائم اخرى، ونص المشرع على أحكامها في م(139-140) </a:t>
            </a:r>
            <a:r>
              <a:rPr lang="ar-IQ" sz="3200" dirty="0" smtClean="0">
                <a:solidFill>
                  <a:srgbClr val="292934"/>
                </a:solidFill>
              </a:rPr>
              <a:t>.</a:t>
            </a:r>
          </a:p>
          <a:p>
            <a:pPr lvl="0" algn="just">
              <a:buClr>
                <a:srgbClr val="93A299"/>
              </a:buClr>
              <a:buNone/>
            </a:pPr>
            <a:r>
              <a:rPr lang="ar-IQ" sz="3200" dirty="0" smtClean="0">
                <a:solidFill>
                  <a:srgbClr val="292934"/>
                </a:solidFill>
              </a:rPr>
              <a:t>شروط العود:</a:t>
            </a:r>
          </a:p>
          <a:p>
            <a:pPr lvl="0" algn="just">
              <a:buClr>
                <a:srgbClr val="93A299"/>
              </a:buClr>
              <a:buNone/>
            </a:pPr>
            <a:r>
              <a:rPr lang="ar-IQ" sz="3200" dirty="0" smtClean="0">
                <a:solidFill>
                  <a:srgbClr val="292934"/>
                </a:solidFill>
              </a:rPr>
              <a:t>1- أن يكون قد صدر عليه حكم سابق</a:t>
            </a:r>
          </a:p>
          <a:p>
            <a:pPr lvl="0" algn="just">
              <a:buClr>
                <a:srgbClr val="93A299"/>
              </a:buClr>
              <a:buNone/>
            </a:pPr>
            <a:r>
              <a:rPr lang="ar-IQ" sz="3200" dirty="0" smtClean="0">
                <a:solidFill>
                  <a:srgbClr val="292934"/>
                </a:solidFill>
              </a:rPr>
              <a:t>2-أن يكون قد ارتكب جريمة جديدة</a:t>
            </a:r>
          </a:p>
          <a:p>
            <a:pPr lvl="0" algn="just">
              <a:buClr>
                <a:srgbClr val="93A299"/>
              </a:buClr>
              <a:buNone/>
            </a:pPr>
            <a:r>
              <a:rPr lang="ar-IQ" sz="3200" dirty="0" smtClean="0">
                <a:solidFill>
                  <a:srgbClr val="292934"/>
                </a:solidFill>
              </a:rPr>
              <a:t>3-أن تكون هناك فترة زمنية بين الجريمتين</a:t>
            </a:r>
          </a:p>
          <a:p>
            <a:pPr lvl="0" algn="just">
              <a:buClr>
                <a:srgbClr val="93A299"/>
              </a:buClr>
              <a:buNone/>
            </a:pPr>
            <a:r>
              <a:rPr lang="ar-IQ" sz="3200" dirty="0" smtClean="0">
                <a:solidFill>
                  <a:srgbClr val="292934"/>
                </a:solidFill>
              </a:rPr>
              <a:t>4-أن يكون من الجرائم المنصوص عليها بالمادة 139</a:t>
            </a:r>
            <a:endParaRPr lang="ar-IQ" dirty="0" smtClean="0"/>
          </a:p>
          <a:p>
            <a:pPr marL="0" indent="0">
              <a:buNone/>
            </a:pPr>
            <a:endParaRPr lang="en-US" dirty="0"/>
          </a:p>
        </p:txBody>
      </p:sp>
    </p:spTree>
    <p:extLst>
      <p:ext uri="{BB962C8B-B14F-4D97-AF65-F5344CB8AC3E}">
        <p14:creationId xmlns:p14="http://schemas.microsoft.com/office/powerpoint/2010/main" val="1440107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5" y="0"/>
            <a:ext cx="8229600" cy="1143000"/>
          </a:xfrm>
        </p:spPr>
        <p:txBody>
          <a:bodyPr>
            <a:normAutofit fontScale="90000"/>
          </a:bodyPr>
          <a:lstStyle/>
          <a:p>
            <a:pPr algn="ctr"/>
            <a:r>
              <a:rPr lang="en-US" dirty="0" smtClean="0"/>
              <a:t/>
            </a:r>
            <a:br>
              <a:rPr lang="en-US" dirty="0" smtClean="0"/>
            </a:br>
            <a:r>
              <a:rPr lang="ar-IQ" b="1" dirty="0" smtClean="0"/>
              <a:t>الظروف المخففة للعقوبة</a:t>
            </a:r>
            <a:endParaRPr lang="en-US" dirty="0"/>
          </a:p>
        </p:txBody>
      </p:sp>
      <p:sp>
        <p:nvSpPr>
          <p:cNvPr id="3" name="Content Placeholder 2"/>
          <p:cNvSpPr>
            <a:spLocks noGrp="1"/>
          </p:cNvSpPr>
          <p:nvPr>
            <p:ph idx="1"/>
          </p:nvPr>
        </p:nvSpPr>
        <p:spPr>
          <a:xfrm>
            <a:off x="457200" y="1600200"/>
            <a:ext cx="8229600" cy="5257800"/>
          </a:xfrm>
        </p:spPr>
        <p:txBody>
          <a:bodyPr>
            <a:noAutofit/>
          </a:bodyPr>
          <a:lstStyle/>
          <a:p>
            <a:pPr algn="just">
              <a:buNone/>
            </a:pPr>
            <a:r>
              <a:rPr lang="ar-IQ" sz="3200" b="1" dirty="0" smtClean="0"/>
              <a:t>    </a:t>
            </a:r>
            <a:r>
              <a:rPr lang="ar-IQ" sz="3200" dirty="0" smtClean="0"/>
              <a:t>وهي على نوعين أسباب حصرها المشرع وبينها في القانون وتسمى (الاعذار) واسباب تركها لتقدير القاضي وتسمى (الظروف المخففة).</a:t>
            </a:r>
            <a:endParaRPr lang="en-US" sz="3200" dirty="0" smtClean="0"/>
          </a:p>
          <a:p>
            <a:pPr algn="just">
              <a:buNone/>
            </a:pPr>
            <a:r>
              <a:rPr lang="ar-IQ" sz="3200" dirty="0" smtClean="0">
                <a:solidFill>
                  <a:srgbClr val="FF0000"/>
                </a:solidFill>
              </a:rPr>
              <a:t>والأعذار: </a:t>
            </a:r>
            <a:r>
              <a:rPr lang="ar-IQ" sz="3200" dirty="0" smtClean="0"/>
              <a:t>هي الظروف المنصوص عليها في القانون والتي يترتب عليها تخفيف العقوبة أو رفعها كليا، وهي على نوعين: احداهما مخففة من العقوبة م(128) والاخر معفية .</a:t>
            </a:r>
          </a:p>
          <a:p>
            <a:pPr algn="just">
              <a:buNone/>
            </a:pPr>
            <a:r>
              <a:rPr lang="ku-Arab-IQ" sz="3200" dirty="0">
                <a:solidFill>
                  <a:srgbClr val="FF0000"/>
                </a:solidFill>
              </a:rPr>
              <a:t>الاعذار المادية المخففة للعقوبة</a:t>
            </a:r>
            <a:r>
              <a:rPr lang="ku-Arab-IQ" sz="3200" dirty="0"/>
              <a:t>/ حالة تجاوز حدود الدفاع الشرعي.</a:t>
            </a:r>
          </a:p>
          <a:p>
            <a:pPr algn="just">
              <a:buNone/>
            </a:pPr>
            <a:r>
              <a:rPr lang="ku-Arab-IQ" sz="3200" dirty="0">
                <a:solidFill>
                  <a:srgbClr val="FF0000"/>
                </a:solidFill>
              </a:rPr>
              <a:t>الاعذار المادية المعفية للعقوبة/ </a:t>
            </a:r>
            <a:r>
              <a:rPr lang="ku-Arab-IQ" sz="3200" dirty="0"/>
              <a:t>حالة لو قلد شخص اختام الدولة ثم اتلفه قبل استعماله.</a:t>
            </a:r>
          </a:p>
          <a:p>
            <a:pPr algn="just">
              <a:buNone/>
            </a:pPr>
            <a:endParaRPr lang="en-US" sz="3200"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3200" dirty="0" smtClean="0"/>
          </a:p>
          <a:p>
            <a:pPr marL="0" indent="0" algn="just">
              <a:buNone/>
            </a:pPr>
            <a:r>
              <a:rPr lang="ku-Arab-IQ" sz="3200" dirty="0">
                <a:solidFill>
                  <a:srgbClr val="FF0000"/>
                </a:solidFill>
              </a:rPr>
              <a:t>الاعذار الشخصية المخففة للعقوبة/ </a:t>
            </a:r>
            <a:r>
              <a:rPr lang="ku-Arab-IQ" sz="3200" dirty="0"/>
              <a:t>حالة قتل الزوج لزوجته وعشيقها اثناء تلبسها بالزنا.</a:t>
            </a:r>
          </a:p>
          <a:p>
            <a:pPr marL="0" indent="0" algn="just">
              <a:buNone/>
            </a:pPr>
            <a:r>
              <a:rPr lang="ku-Arab-IQ" sz="3200" dirty="0">
                <a:solidFill>
                  <a:srgbClr val="FF0000"/>
                </a:solidFill>
              </a:rPr>
              <a:t>الاعذار الشخصية المعفية للعقوبة/ </a:t>
            </a:r>
            <a:r>
              <a:rPr lang="ku-Arab-IQ" sz="3200" dirty="0"/>
              <a:t>حالة زواج الخاطف بمن خطفها زواجا شرعيا.</a:t>
            </a:r>
          </a:p>
          <a:p>
            <a:pPr marL="0" indent="0" algn="just">
              <a:buNone/>
            </a:pPr>
            <a:endParaRPr lang="en-US" sz="3200" dirty="0"/>
          </a:p>
        </p:txBody>
      </p:sp>
    </p:spTree>
    <p:extLst>
      <p:ext uri="{BB962C8B-B14F-4D97-AF65-F5344CB8AC3E}">
        <p14:creationId xmlns:p14="http://schemas.microsoft.com/office/powerpoint/2010/main" val="232032779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ar-IQ" sz="2800" dirty="0" smtClean="0"/>
          </a:p>
          <a:p>
            <a:pPr marL="0" indent="0" algn="just">
              <a:buNone/>
            </a:pPr>
            <a:r>
              <a:rPr lang="ar-IQ" sz="3200" dirty="0" smtClean="0">
                <a:solidFill>
                  <a:srgbClr val="FF0000"/>
                </a:solidFill>
              </a:rPr>
              <a:t>أما الظروف المخففة: </a:t>
            </a:r>
            <a:r>
              <a:rPr lang="ar-IQ" sz="3200" dirty="0" smtClean="0"/>
              <a:t>فهي خصائص موضوعية أو شخصية غير محدودة والتي يمكن أن تسمح في تخفيف العقوبة المقررة قانونا للجريمة وفقا للمعيار الذي نص عليه القانون، وأخذ المشرع بها في م (131و132) . </a:t>
            </a:r>
            <a:r>
              <a:rPr lang="ar-IQ" sz="3200" dirty="0" smtClean="0">
                <a:solidFill>
                  <a:srgbClr val="FF0000"/>
                </a:solidFill>
              </a:rPr>
              <a:t>الرأفة التي تستدعي تبديل العقوبة</a:t>
            </a:r>
          </a:p>
          <a:p>
            <a:pPr marL="0" indent="0" algn="just">
              <a:buNone/>
            </a:pPr>
            <a:endParaRPr lang="ar-IQ" sz="3200" dirty="0" smtClean="0"/>
          </a:p>
          <a:p>
            <a:pPr marL="0" indent="0" algn="just">
              <a:buNone/>
            </a:pPr>
            <a:endParaRPr lang="ar-IQ" sz="3200" dirty="0" smtClean="0"/>
          </a:p>
          <a:p>
            <a:pPr marL="0" indent="0" algn="just">
              <a:buNone/>
            </a:pPr>
            <a:endParaRPr lang="ar-IQ" sz="3200" dirty="0"/>
          </a:p>
          <a:p>
            <a:pPr marL="0" indent="0" algn="just">
              <a:buNone/>
            </a:pPr>
            <a:endParaRPr lang="ar-IQ" sz="2800" dirty="0"/>
          </a:p>
          <a:p>
            <a:pPr marL="0" indent="0" algn="just">
              <a:buNone/>
            </a:pPr>
            <a:endParaRPr lang="ar-IQ" sz="2800" dirty="0" smtClean="0"/>
          </a:p>
          <a:p>
            <a:pPr marL="0" indent="0" algn="just">
              <a:buNone/>
            </a:pPr>
            <a:endParaRPr lang="en-US" sz="2800" dirty="0"/>
          </a:p>
        </p:txBody>
      </p:sp>
    </p:spTree>
    <p:extLst>
      <p:ext uri="{BB962C8B-B14F-4D97-AF65-F5344CB8AC3E}">
        <p14:creationId xmlns:p14="http://schemas.microsoft.com/office/powerpoint/2010/main" val="152983882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smtClean="0"/>
              <a:t>         </a:t>
            </a:r>
            <a:r>
              <a:rPr lang="ar-IQ" b="1" dirty="0" smtClean="0"/>
              <a:t>تعدد الجرائم واثره على العقاب   </a:t>
            </a:r>
            <a:r>
              <a:rPr lang="ar-SA" b="1" dirty="0" smtClean="0"/>
              <a:t>  </a:t>
            </a:r>
            <a:endParaRPr lang="en-US" dirty="0" smtClean="0"/>
          </a:p>
        </p:txBody>
      </p:sp>
      <p:sp>
        <p:nvSpPr>
          <p:cNvPr id="3" name="Content Placeholder 2"/>
          <p:cNvSpPr>
            <a:spLocks noGrp="1"/>
          </p:cNvSpPr>
          <p:nvPr>
            <p:ph idx="1"/>
          </p:nvPr>
        </p:nvSpPr>
        <p:spPr>
          <a:xfrm>
            <a:off x="428596" y="1214423"/>
            <a:ext cx="8229600" cy="6175017"/>
          </a:xfrm>
        </p:spPr>
        <p:txBody>
          <a:bodyPr>
            <a:noAutofit/>
          </a:bodyPr>
          <a:lstStyle/>
          <a:p>
            <a:pPr algn="r">
              <a:buNone/>
            </a:pPr>
            <a:r>
              <a:rPr lang="ar-IQ" sz="3200" dirty="0" smtClean="0"/>
              <a:t> </a:t>
            </a:r>
            <a:r>
              <a:rPr lang="ar-IQ" sz="3200" b="1" dirty="0" smtClean="0"/>
              <a:t>تعريفه: </a:t>
            </a:r>
            <a:r>
              <a:rPr lang="ar-IQ" sz="3200" dirty="0" smtClean="0"/>
              <a:t>وهو ان يرتكب الشخص أكثر من جريمة قبل ان يحكم عليه نهائيا بواحدة منها</a:t>
            </a:r>
            <a:r>
              <a:rPr lang="ar-IQ" sz="3200" b="1" dirty="0" smtClean="0"/>
              <a:t> .</a:t>
            </a:r>
            <a:endParaRPr lang="en-US" sz="3200" dirty="0" smtClean="0"/>
          </a:p>
          <a:p>
            <a:pPr algn="r">
              <a:buNone/>
            </a:pPr>
            <a:r>
              <a:rPr lang="ar-IQ" sz="3200" b="1" dirty="0" smtClean="0"/>
              <a:t>أنواع التعدد:</a:t>
            </a:r>
            <a:endParaRPr lang="en-US" sz="3200" dirty="0" smtClean="0"/>
          </a:p>
          <a:p>
            <a:pPr algn="r">
              <a:buNone/>
            </a:pPr>
            <a:r>
              <a:rPr lang="ar-IQ" sz="3200" dirty="0" smtClean="0">
                <a:solidFill>
                  <a:srgbClr val="FF0000"/>
                </a:solidFill>
              </a:rPr>
              <a:t>أ- التعدد الصوري: </a:t>
            </a:r>
            <a:r>
              <a:rPr lang="ar-IQ" sz="3200" dirty="0" smtClean="0"/>
              <a:t>وهو إنطباق أكثر من نص قانوني على فعل واحد، وعالج المشرع هذه الحالة في م (141) .  من يرتكب جريمة هتك العرض في الشارع ينطبق المادة 393 بخصوص هتك العرض والمادة 400 بخصوص جريمة فعل الفاضح مخل بالحياء. فيحكم بالجريمة التي عقوبتها الاشد.  </a:t>
            </a:r>
            <a:endParaRPr lang="en-US" sz="3200" dirty="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a:buNone/>
            </a:pPr>
            <a:endParaRPr lang="ar-IQ" sz="3200" dirty="0" smtClean="0">
              <a:solidFill>
                <a:srgbClr val="FF0000"/>
              </a:solidFill>
            </a:endParaRPr>
          </a:p>
          <a:p>
            <a:pPr marL="0" indent="0" algn="just">
              <a:buNone/>
            </a:pPr>
            <a:r>
              <a:rPr lang="ar-IQ" sz="3200" dirty="0" smtClean="0">
                <a:solidFill>
                  <a:srgbClr val="FF0000"/>
                </a:solidFill>
              </a:rPr>
              <a:t>ب- </a:t>
            </a:r>
            <a:r>
              <a:rPr lang="ar-IQ" sz="3200" dirty="0">
                <a:solidFill>
                  <a:srgbClr val="FF0000"/>
                </a:solidFill>
              </a:rPr>
              <a:t>التعدد </a:t>
            </a:r>
            <a:r>
              <a:rPr lang="ar-IQ" sz="3200" dirty="0" smtClean="0">
                <a:solidFill>
                  <a:srgbClr val="FF0000"/>
                </a:solidFill>
              </a:rPr>
              <a:t>الحقيقي : </a:t>
            </a:r>
            <a:r>
              <a:rPr lang="ar-IQ" sz="3200" dirty="0"/>
              <a:t>ويقصد به إرتكاب الجاني عدة أفعال مادية مستقلة يكون كل منها جريمة قائمة بذاتها. وموقف المشرع العراقي من هذا النوع من التعدد هو على النحو الأتي </a:t>
            </a:r>
            <a:r>
              <a:rPr lang="ar-IQ" sz="3200" dirty="0" smtClean="0"/>
              <a:t>: القاعدة</a:t>
            </a:r>
            <a:r>
              <a:rPr lang="ar-IQ" sz="3200" dirty="0"/>
              <a:t>: القاعدة المقررة في قانون العقوبات هي :            </a:t>
            </a:r>
            <a:endParaRPr lang="ar-IQ" sz="3200" dirty="0" smtClean="0"/>
          </a:p>
          <a:p>
            <a:pPr marL="0" indent="0" algn="just">
              <a:buNone/>
            </a:pPr>
            <a:r>
              <a:rPr lang="ar-IQ" sz="3200" dirty="0" smtClean="0">
                <a:solidFill>
                  <a:srgbClr val="FF0000"/>
                </a:solidFill>
              </a:rPr>
              <a:t>    </a:t>
            </a:r>
            <a:r>
              <a:rPr lang="ar-IQ" sz="3200" dirty="0">
                <a:solidFill>
                  <a:srgbClr val="FF0000"/>
                </a:solidFill>
              </a:rPr>
              <a:t>( تعدد العقوبات بتعدد الجرائم ). </a:t>
            </a:r>
            <a:endParaRPr lang="ar-IQ" sz="3200" dirty="0" smtClean="0">
              <a:solidFill>
                <a:srgbClr val="FF0000"/>
              </a:solidFill>
            </a:endParaRPr>
          </a:p>
          <a:p>
            <a:pPr marL="0" indent="0" algn="just">
              <a:buNone/>
            </a:pPr>
            <a:r>
              <a:rPr lang="ar-IQ" sz="3200" dirty="0" smtClean="0"/>
              <a:t>نصت </a:t>
            </a:r>
            <a:r>
              <a:rPr lang="ar-IQ" sz="3200" dirty="0"/>
              <a:t>المادة (142) على انه (اذا وقعت عدة جرائم ناتجة عن أفعال متعددة ولكنها مرتبطة ببعضها ارتباطا لا يقبل التجزئة ويجمع بينها وحدة الغرض وجب الحكم بالعقوبة المقررة لكل جريمة والامر بتنفيذ العقوبة الأشد دون سواها). </a:t>
            </a:r>
          </a:p>
          <a:p>
            <a:pPr marL="0" indent="0" algn="just">
              <a:buNone/>
            </a:pPr>
            <a:endParaRPr lang="ar-IQ" sz="3200" dirty="0">
              <a:solidFill>
                <a:srgbClr val="FF0000"/>
              </a:solidFill>
            </a:endParaRPr>
          </a:p>
          <a:p>
            <a:pPr marL="0" indent="0" algn="just">
              <a:buNone/>
            </a:pPr>
            <a:endParaRPr lang="ar-IQ" sz="3200" dirty="0" smtClean="0"/>
          </a:p>
          <a:p>
            <a:pPr marL="0" indent="0" algn="just">
              <a:buNone/>
            </a:pPr>
            <a:endParaRPr lang="ar-IQ" sz="3200" dirty="0"/>
          </a:p>
          <a:p>
            <a:pPr marL="0" indent="0" algn="just">
              <a:buNone/>
            </a:pPr>
            <a:endParaRPr lang="ar-IQ" sz="3200" dirty="0" smtClean="0"/>
          </a:p>
          <a:p>
            <a:pPr marL="0" indent="0" algn="just">
              <a:buNone/>
            </a:pPr>
            <a:endParaRPr lang="en-US" sz="3200" dirty="0"/>
          </a:p>
        </p:txBody>
      </p:sp>
    </p:spTree>
    <p:extLst>
      <p:ext uri="{BB962C8B-B14F-4D97-AF65-F5344CB8AC3E}">
        <p14:creationId xmlns:p14="http://schemas.microsoft.com/office/powerpoint/2010/main" val="851233185"/>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b="1" dirty="0" smtClean="0"/>
              <a:t> </a:t>
            </a:r>
            <a:r>
              <a:rPr lang="ar-IQ" b="1" dirty="0" smtClean="0"/>
              <a:t>قاعدة</a:t>
            </a:r>
            <a:r>
              <a:rPr lang="ar-IQ" dirty="0" smtClean="0"/>
              <a:t>( </a:t>
            </a:r>
            <a:r>
              <a:rPr lang="ar-IQ" b="1" dirty="0" smtClean="0"/>
              <a:t>تعدد العقوبات بتعدد الجرائم )</a:t>
            </a:r>
            <a:r>
              <a:rPr lang="en-US" dirty="0" smtClean="0"/>
              <a:t/>
            </a:r>
            <a:br>
              <a:rPr lang="en-US" dirty="0" smtClean="0"/>
            </a:br>
            <a:r>
              <a:rPr lang="ar-IQ" b="1" dirty="0" smtClean="0"/>
              <a:t> والقيود التي ترد علىها </a:t>
            </a:r>
            <a:endParaRPr lang="en-US" dirty="0"/>
          </a:p>
        </p:txBody>
      </p:sp>
      <p:sp>
        <p:nvSpPr>
          <p:cNvPr id="3" name="Content Placeholder 2"/>
          <p:cNvSpPr>
            <a:spLocks noGrp="1"/>
          </p:cNvSpPr>
          <p:nvPr>
            <p:ph idx="1"/>
          </p:nvPr>
        </p:nvSpPr>
        <p:spPr/>
        <p:txBody>
          <a:bodyPr>
            <a:normAutofit/>
          </a:bodyPr>
          <a:lstStyle/>
          <a:p>
            <a:pPr algn="r">
              <a:buNone/>
            </a:pPr>
            <a:r>
              <a:rPr lang="ar-IQ" sz="4000" dirty="0" smtClean="0"/>
              <a:t>نصت على هذه القاعدة في المادة (143- أ) أما قيودها فهي :  </a:t>
            </a:r>
            <a:endParaRPr lang="en-US" sz="4000" dirty="0" smtClean="0"/>
          </a:p>
          <a:p>
            <a:pPr algn="r">
              <a:buNone/>
            </a:pPr>
            <a:r>
              <a:rPr lang="ar-IQ" sz="4000" dirty="0" smtClean="0"/>
              <a:t>أ-عدم جواز زيادة العقوبات السالبة للحرية عن حد معين : (143- أ) و (143- د)</a:t>
            </a:r>
            <a:endParaRPr lang="ar-SA" sz="4000" dirty="0" smtClean="0"/>
          </a:p>
          <a:p>
            <a:pPr algn="r">
              <a:buNone/>
            </a:pPr>
            <a:r>
              <a:rPr lang="ar-IQ" sz="4000" dirty="0" smtClean="0"/>
              <a:t> ب- جب العقوبات </a:t>
            </a:r>
            <a:r>
              <a:rPr lang="ar-SA" sz="4000" dirty="0" smtClean="0"/>
              <a:t>.</a:t>
            </a:r>
            <a:r>
              <a:rPr lang="ar-IQ" sz="4000" dirty="0" smtClean="0"/>
              <a:t> 143-ج </a:t>
            </a:r>
          </a:p>
          <a:p>
            <a:pPr algn="r">
              <a:buNone/>
            </a:pPr>
            <a:r>
              <a:rPr lang="ar-IQ" sz="4000" dirty="0" smtClean="0"/>
              <a:t>تعني تنفيذ العقوبة الاشد يعتبر في الوقت ذاته تنفيذا حكميا للعقوبة الاخف </a:t>
            </a: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28596" y="785795"/>
            <a:ext cx="8229600" cy="4525963"/>
          </a:xfrm>
        </p:spPr>
        <p:txBody>
          <a:bodyPr>
            <a:noAutofit/>
          </a:bodyPr>
          <a:lstStyle/>
          <a:p>
            <a:pPr algn="ctr">
              <a:buNone/>
            </a:pPr>
            <a:r>
              <a:rPr lang="ar-IQ" sz="3600" b="1" dirty="0" smtClean="0">
                <a:solidFill>
                  <a:srgbClr val="FF0000"/>
                </a:solidFill>
              </a:rPr>
              <a:t>القصد الجنائي</a:t>
            </a:r>
            <a:endParaRPr lang="en-US" sz="3600" dirty="0" smtClean="0">
              <a:solidFill>
                <a:srgbClr val="FF0000"/>
              </a:solidFill>
            </a:endParaRPr>
          </a:p>
          <a:p>
            <a:pPr algn="r">
              <a:buNone/>
            </a:pPr>
            <a:r>
              <a:rPr lang="ar-IQ" sz="3600" b="1" dirty="0" smtClean="0"/>
              <a:t>تعريفه: </a:t>
            </a:r>
            <a:r>
              <a:rPr lang="ar-IQ" sz="3600" dirty="0" smtClean="0"/>
              <a:t>هو توجيه الفاعل ارادته الى ارتكاب الفعل المكون للجريمة هادفا الى نتيجة الجريمة التي وقعت او اية نتيجة جرمية اخرى.المادة (1/33) من ق.ع.ع.</a:t>
            </a:r>
            <a:endParaRPr lang="en-US" sz="3600" dirty="0" smtClean="0"/>
          </a:p>
          <a:p>
            <a:pPr algn="r">
              <a:buNone/>
            </a:pPr>
            <a:r>
              <a:rPr lang="ar-IQ" sz="3600" b="1" dirty="0" smtClean="0"/>
              <a:t>عناصره:</a:t>
            </a:r>
            <a:r>
              <a:rPr lang="ar-IQ" sz="3600" dirty="0" smtClean="0"/>
              <a:t> يتكون القصد الجنائي من عنصرين هما : </a:t>
            </a:r>
            <a:endParaRPr lang="en-US" sz="3600" dirty="0" smtClean="0"/>
          </a:p>
          <a:p>
            <a:pPr algn="r">
              <a:buNone/>
            </a:pPr>
            <a:r>
              <a:rPr lang="ar-IQ" sz="3600" dirty="0" smtClean="0"/>
              <a:t>1-</a:t>
            </a:r>
            <a:r>
              <a:rPr lang="ar-IQ" sz="3600" dirty="0" smtClean="0">
                <a:solidFill>
                  <a:srgbClr val="FF0000"/>
                </a:solidFill>
              </a:rPr>
              <a:t> الارادة</a:t>
            </a:r>
            <a:r>
              <a:rPr lang="ar-IQ" sz="3600" dirty="0" smtClean="0"/>
              <a:t>: يجب ان تنصب ارادة الجاني على السلوك المكون للجريمة .</a:t>
            </a:r>
            <a:endParaRPr lang="en-US" sz="3600" dirty="0" smtClean="0"/>
          </a:p>
          <a:p>
            <a:pPr algn="r">
              <a:buNone/>
            </a:pPr>
            <a:r>
              <a:rPr lang="ar-IQ" sz="3600" dirty="0" smtClean="0"/>
              <a:t>2-</a:t>
            </a:r>
            <a:r>
              <a:rPr lang="ar-IQ" sz="3600" dirty="0" smtClean="0">
                <a:solidFill>
                  <a:srgbClr val="FF0000"/>
                </a:solidFill>
              </a:rPr>
              <a:t> العلم</a:t>
            </a:r>
            <a:r>
              <a:rPr lang="ar-IQ" sz="3600" dirty="0" smtClean="0"/>
              <a:t>: وهو ان يكون الجاني عالما بانه يرتكب جريمة وان ارادته متجهة الى ارتكابها .</a:t>
            </a:r>
            <a:endParaRPr lang="en-US" sz="3600" dirty="0" smtClean="0"/>
          </a:p>
          <a:p>
            <a:pPr algn="r"/>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15443</TotalTime>
  <Words>4112</Words>
  <Application>Microsoft Office PowerPoint</Application>
  <PresentationFormat>On-screen Show (4:3)</PresentationFormat>
  <Paragraphs>421</Paragraphs>
  <Slides>86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86</vt:i4>
      </vt:variant>
    </vt:vector>
  </HeadingPairs>
  <TitlesOfParts>
    <vt:vector size="90" baseType="lpstr">
      <vt:lpstr>Arial</vt:lpstr>
      <vt:lpstr>Calibri</vt:lpstr>
      <vt:lpstr>Open Sans</vt:lpstr>
      <vt:lpstr>Clarity</vt:lpstr>
      <vt:lpstr>PowerPoint Presentation</vt:lpstr>
      <vt:lpstr> التعريف بقانون العقوبات </vt:lpstr>
      <vt:lpstr> صلة قانون العقوبات بفروع القانون الاخرى  </vt:lpstr>
      <vt:lpstr> العلوم المساعدة لقانون العقوبات </vt:lpstr>
      <vt:lpstr>المبدأ في القانون والدستور العراقي</vt:lpstr>
      <vt:lpstr>المجرم</vt:lpstr>
      <vt:lpstr>PowerPoint Presentation</vt:lpstr>
      <vt:lpstr>PowerPoint Presentation</vt:lpstr>
      <vt:lpstr>PowerPoint Presentation</vt:lpstr>
      <vt:lpstr>PowerPoint Presentation</vt:lpstr>
      <vt:lpstr>القصد والباعث</vt:lpstr>
      <vt:lpstr>أنواع القصد الجنائي</vt:lpstr>
      <vt:lpstr>PowerPoint Presentation</vt:lpstr>
      <vt:lpstr>PowerPoint Presentation</vt:lpstr>
      <vt:lpstr>شروط سبق الاصرار</vt:lpstr>
      <vt:lpstr>PowerPoint Presentation</vt:lpstr>
      <vt:lpstr>PowerPoint Presentation</vt:lpstr>
      <vt:lpstr>صور القصد الاحتمالي</vt:lpstr>
      <vt:lpstr>PowerPoint Presentation</vt:lpstr>
      <vt:lpstr>PowerPoint Presentation</vt:lpstr>
      <vt:lpstr>PowerPoint Presentation</vt:lpstr>
      <vt:lpstr>PowerPoint Presentation</vt:lpstr>
      <vt:lpstr>موقف المشرع العراقي </vt:lpstr>
      <vt:lpstr>5- القصد المتعدي</vt:lpstr>
      <vt:lpstr> الخطأ غير العمدي </vt:lpstr>
      <vt:lpstr>1-الاهمال</vt:lpstr>
      <vt:lpstr>2- عدم الانتباه</vt:lpstr>
      <vt:lpstr>3- الرعونة</vt:lpstr>
      <vt:lpstr>4- عدم الاحتياط (التقصير)</vt:lpstr>
      <vt:lpstr>5- عدم مراعاة القوانين والانظمة والاوامر</vt:lpstr>
      <vt:lpstr>  موانع المسؤولية الجنائية  </vt:lpstr>
      <vt:lpstr>حالات موانع المسؤولية الجنائية</vt:lpstr>
      <vt:lpstr>PowerPoint Presentation</vt:lpstr>
      <vt:lpstr>1- الجنون والعاهة في العقل</vt:lpstr>
      <vt:lpstr>PowerPoint Presentation</vt:lpstr>
      <vt:lpstr>PowerPoint Presentation</vt:lpstr>
      <vt:lpstr>PowerPoint Presentation</vt:lpstr>
      <vt:lpstr>حالات العيب العقلي</vt:lpstr>
      <vt:lpstr>PowerPoint Presentation</vt:lpstr>
      <vt:lpstr>PowerPoint Presentation</vt:lpstr>
      <vt:lpstr>PowerPoint Presentation</vt:lpstr>
      <vt:lpstr>التنويم المغناطيسي ودرجاته</vt:lpstr>
      <vt:lpstr>PowerPoint Presentation</vt:lpstr>
      <vt:lpstr>الصم والبكم</vt:lpstr>
      <vt:lpstr>حالة الشخصية السايكوبائية</vt:lpstr>
      <vt:lpstr>PowerPoint Presentation</vt:lpstr>
      <vt:lpstr>اليقظة النومية</vt:lpstr>
      <vt:lpstr>حالة الثورة العاطفة وشدة الانفعال</vt:lpstr>
      <vt:lpstr>  يشترط لإمتناع المسؤولية بسبب الجنون توافر الشروط التالية : </vt:lpstr>
      <vt:lpstr>2- سكر أو التخدير</vt:lpstr>
      <vt:lpstr>PowerPoint Presentation</vt:lpstr>
      <vt:lpstr>3- الإكراه</vt:lpstr>
      <vt:lpstr>4-حالة الضرورة</vt:lpstr>
      <vt:lpstr>حالة الضرورة والاكراه المعنوي</vt:lpstr>
      <vt:lpstr>الطبيعة القانونية  لحالة الضرورة</vt:lpstr>
      <vt:lpstr>حالة الضرورة في قانون العقوبات العراقي</vt:lpstr>
      <vt:lpstr> س/ هل حالة الضرورة في قانون العقوبات العراقي مانع من موانع المسؤولية أم سبب من اسباب الاباحة ؟ </vt:lpstr>
      <vt:lpstr>PowerPoint Presentation</vt:lpstr>
      <vt:lpstr>5- صغر السن</vt:lpstr>
      <vt:lpstr>PowerPoint Presentation</vt:lpstr>
      <vt:lpstr>6- حالة مخففات المسؤولية</vt:lpstr>
      <vt:lpstr>PowerPoint Presentation</vt:lpstr>
      <vt:lpstr>العقوبات</vt:lpstr>
      <vt:lpstr> خصائص العقوبة وأهداف العقوبة </vt:lpstr>
      <vt:lpstr>  أنواع العقوبات </vt:lpstr>
      <vt:lpstr>PowerPoint Presentation</vt:lpstr>
      <vt:lpstr>الاعدام</vt:lpstr>
      <vt:lpstr>عقوبة الاعدام في القانون العراقي</vt:lpstr>
      <vt:lpstr>تنفيذ عقوبة الاعدام في العراق</vt:lpstr>
      <vt:lpstr>كيفية تنفيذ حكم الاعدام في العراق </vt:lpstr>
      <vt:lpstr>PowerPoint Presentation</vt:lpstr>
      <vt:lpstr>PowerPoint Presentation</vt:lpstr>
      <vt:lpstr>الموانع تنفيذ عقوبة الاعدام</vt:lpstr>
      <vt:lpstr>PowerPoint Presentation</vt:lpstr>
      <vt:lpstr> الغرامة </vt:lpstr>
      <vt:lpstr>2- العقوبات التبعية</vt:lpstr>
      <vt:lpstr>3- العقوبات التكميلية</vt:lpstr>
      <vt:lpstr>تفريد العقوبة </vt:lpstr>
      <vt:lpstr>أنواع الظروف المشددة</vt:lpstr>
      <vt:lpstr>PowerPoint Presentation</vt:lpstr>
      <vt:lpstr> الظروف المخففة للعقوبة</vt:lpstr>
      <vt:lpstr>PowerPoint Presentation</vt:lpstr>
      <vt:lpstr>PowerPoint Presentation</vt:lpstr>
      <vt:lpstr>         تعدد الجرائم واثره على العقاب     </vt:lpstr>
      <vt:lpstr>PowerPoint Presentation</vt:lpstr>
      <vt:lpstr> قاعدة( تعدد العقوبات بتعدد الجرائم )  والقيود التي ترد علىها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بقانون العقوبات</dc:title>
  <dc:creator>High Spec Co</dc:creator>
  <cp:lastModifiedBy>X250</cp:lastModifiedBy>
  <cp:revision>646</cp:revision>
  <dcterms:created xsi:type="dcterms:W3CDTF">2013-10-08T08:29:32Z</dcterms:created>
  <dcterms:modified xsi:type="dcterms:W3CDTF">2023-10-16T19:47:43Z</dcterms:modified>
</cp:coreProperties>
</file>