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520" r:id="rId2"/>
    <p:sldId id="384" r:id="rId3"/>
    <p:sldId id="385" r:id="rId4"/>
    <p:sldId id="386" r:id="rId5"/>
    <p:sldId id="276" r:id="rId6"/>
    <p:sldId id="387" r:id="rId7"/>
    <p:sldId id="388" r:id="rId8"/>
    <p:sldId id="389" r:id="rId9"/>
    <p:sldId id="390" r:id="rId10"/>
    <p:sldId id="391" r:id="rId11"/>
    <p:sldId id="392" r:id="rId12"/>
    <p:sldId id="395" r:id="rId13"/>
    <p:sldId id="397" r:id="rId14"/>
    <p:sldId id="399" r:id="rId15"/>
    <p:sldId id="394" r:id="rId16"/>
    <p:sldId id="400" r:id="rId17"/>
    <p:sldId id="401" r:id="rId18"/>
    <p:sldId id="402" r:id="rId19"/>
    <p:sldId id="403" r:id="rId20"/>
    <p:sldId id="404" r:id="rId21"/>
    <p:sldId id="406" r:id="rId22"/>
    <p:sldId id="407" r:id="rId23"/>
    <p:sldId id="408" r:id="rId24"/>
    <p:sldId id="409" r:id="rId25"/>
    <p:sldId id="410" r:id="rId26"/>
    <p:sldId id="412" r:id="rId27"/>
    <p:sldId id="414" r:id="rId28"/>
    <p:sldId id="415" r:id="rId29"/>
    <p:sldId id="416" r:id="rId30"/>
    <p:sldId id="418" r:id="rId31"/>
    <p:sldId id="433" r:id="rId32"/>
    <p:sldId id="421" r:id="rId33"/>
    <p:sldId id="423" r:id="rId34"/>
    <p:sldId id="424" r:id="rId35"/>
    <p:sldId id="426" r:id="rId36"/>
    <p:sldId id="428" r:id="rId37"/>
    <p:sldId id="429" r:id="rId38"/>
    <p:sldId id="430" r:id="rId39"/>
    <p:sldId id="431" r:id="rId40"/>
    <p:sldId id="432" r:id="rId41"/>
    <p:sldId id="434" r:id="rId42"/>
    <p:sldId id="519" r:id="rId43"/>
    <p:sldId id="435" r:id="rId4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44"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56551" y="0"/>
            <a:ext cx="3026833" cy="465797"/>
          </a:xfrm>
          <a:prstGeom prst="rect">
            <a:avLst/>
          </a:prstGeom>
        </p:spPr>
        <p:txBody>
          <a:bodyPr vert="horz" lIns="92446" tIns="46223" rIns="92446" bIns="46223" rtlCol="0"/>
          <a:lstStyle>
            <a:lvl1pPr algn="r">
              <a:defRPr sz="1200"/>
            </a:lvl1pPr>
          </a:lstStyle>
          <a:p>
            <a:fld id="{06E17698-1C99-49FB-93FF-2D44E8F3D3AA}" type="datetimeFigureOut">
              <a:rPr lang="en-US" smtClean="0"/>
              <a:t>4/11/2023</a:t>
            </a:fld>
            <a:endParaRPr lang="en-US"/>
          </a:p>
        </p:txBody>
      </p:sp>
      <p:sp>
        <p:nvSpPr>
          <p:cNvPr id="4" name="Slide Image Placeholder 3"/>
          <p:cNvSpPr>
            <a:spLocks noGrp="1" noRot="1" noChangeAspect="1"/>
          </p:cNvSpPr>
          <p:nvPr>
            <p:ph type="sldImg" idx="2"/>
          </p:nvPr>
        </p:nvSpPr>
        <p:spPr>
          <a:xfrm>
            <a:off x="709613" y="1160463"/>
            <a:ext cx="5567362" cy="3132137"/>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98501" y="4467780"/>
            <a:ext cx="5588000" cy="3655457"/>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05"/>
            <a:ext cx="3026833" cy="465796"/>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5"/>
            <a:ext cx="3026833" cy="465796"/>
          </a:xfrm>
          <a:prstGeom prst="rect">
            <a:avLst/>
          </a:prstGeom>
        </p:spPr>
        <p:txBody>
          <a:bodyPr vert="horz" lIns="92446" tIns="46223" rIns="92446" bIns="46223" rtlCol="0" anchor="b"/>
          <a:lstStyle>
            <a:lvl1pPr algn="r">
              <a:defRPr sz="1200"/>
            </a:lvl1pPr>
          </a:lstStyle>
          <a:p>
            <a:fld id="{BF7986C3-DDE0-49A7-90D5-420ACA5648F2}" type="slidenum">
              <a:rPr lang="en-US" smtClean="0"/>
              <a:t>‹#›</a:t>
            </a:fld>
            <a:endParaRPr lang="en-US"/>
          </a:p>
        </p:txBody>
      </p:sp>
    </p:spTree>
    <p:extLst>
      <p:ext uri="{BB962C8B-B14F-4D97-AF65-F5344CB8AC3E}">
        <p14:creationId xmlns:p14="http://schemas.microsoft.com/office/powerpoint/2010/main" val="3228288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58D2FB-CCDE-465A-90F6-A79AD17CF2CF}"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117335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8D2FB-CCDE-465A-90F6-A79AD17CF2CF}"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69642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8D2FB-CCDE-465A-90F6-A79AD17CF2CF}"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194303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8D2FB-CCDE-465A-90F6-A79AD17CF2CF}"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47390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8D2FB-CCDE-465A-90F6-A79AD17CF2CF}"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20605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58D2FB-CCDE-465A-90F6-A79AD17CF2CF}"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276597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58D2FB-CCDE-465A-90F6-A79AD17CF2CF}"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247913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58D2FB-CCDE-465A-90F6-A79AD17CF2CF}"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422935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8D2FB-CCDE-465A-90F6-A79AD17CF2CF}"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156846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58D2FB-CCDE-465A-90F6-A79AD17CF2CF}"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342279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58D2FB-CCDE-465A-90F6-A79AD17CF2CF}"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13FFE-4A96-4329-9701-73852213FC31}" type="slidenum">
              <a:rPr lang="en-US" smtClean="0"/>
              <a:t>‹#›</a:t>
            </a:fld>
            <a:endParaRPr lang="en-US"/>
          </a:p>
        </p:txBody>
      </p:sp>
    </p:spTree>
    <p:extLst>
      <p:ext uri="{BB962C8B-B14F-4D97-AF65-F5344CB8AC3E}">
        <p14:creationId xmlns:p14="http://schemas.microsoft.com/office/powerpoint/2010/main" val="147624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8D2FB-CCDE-465A-90F6-A79AD17CF2CF}" type="datetimeFigureOut">
              <a:rPr lang="en-US" smtClean="0"/>
              <a:t>4/11/2023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13FFE-4A96-4329-9701-73852213FC31}" type="slidenum">
              <a:rPr lang="en-US" smtClean="0"/>
              <a:t>‹#›</a:t>
            </a:fld>
            <a:endParaRPr lang="en-US"/>
          </a:p>
        </p:txBody>
      </p:sp>
    </p:spTree>
    <p:extLst>
      <p:ext uri="{BB962C8B-B14F-4D97-AF65-F5344CB8AC3E}">
        <p14:creationId xmlns:p14="http://schemas.microsoft.com/office/powerpoint/2010/main" val="2782011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8467" y="1339403"/>
            <a:ext cx="10300772" cy="3918397"/>
          </a:xfrm>
        </p:spPr>
        <p:txBody>
          <a:bodyPr>
            <a:normAutofit/>
          </a:bodyPr>
          <a:lstStyle/>
          <a:p>
            <a:r>
              <a:rPr lang="ar-IQ" sz="4000" b="1" dirty="0" smtClean="0">
                <a:solidFill>
                  <a:srgbClr val="002060"/>
                </a:solidFill>
              </a:rPr>
              <a:t>      </a:t>
            </a:r>
            <a:r>
              <a:rPr lang="ar-IQ" sz="4000" b="1" dirty="0">
                <a:solidFill>
                  <a:srgbClr val="C00000"/>
                </a:solidFill>
              </a:rPr>
              <a:t>قسم إدارة الأعمال/ الصف الرابع  </a:t>
            </a:r>
            <a:br>
              <a:rPr lang="ar-IQ" sz="4000" b="1" dirty="0">
                <a:solidFill>
                  <a:srgbClr val="C00000"/>
                </a:solidFill>
              </a:rPr>
            </a:br>
            <a:r>
              <a:rPr lang="ar-IQ" sz="4000" b="1" dirty="0" smtClean="0">
                <a:solidFill>
                  <a:srgbClr val="C00000"/>
                </a:solidFill>
              </a:rPr>
              <a:t>المادة: </a:t>
            </a:r>
            <a:r>
              <a:rPr lang="ar-IQ" sz="4000" b="1" dirty="0">
                <a:solidFill>
                  <a:srgbClr val="C00000"/>
                </a:solidFill>
              </a:rPr>
              <a:t>إدارة المصارف </a:t>
            </a:r>
            <a:br>
              <a:rPr lang="ar-IQ" sz="4000" b="1" dirty="0">
                <a:solidFill>
                  <a:srgbClr val="C00000"/>
                </a:solidFill>
              </a:rPr>
            </a:br>
            <a:r>
              <a:rPr lang="ar-IQ" sz="4000" b="1" dirty="0" smtClean="0">
                <a:solidFill>
                  <a:srgbClr val="C00000"/>
                </a:solidFill>
              </a:rPr>
              <a:t> السنة </a:t>
            </a:r>
            <a:r>
              <a:rPr lang="ar-IQ" sz="4000" b="1" dirty="0">
                <a:solidFill>
                  <a:srgbClr val="C00000"/>
                </a:solidFill>
              </a:rPr>
              <a:t>الدراسية </a:t>
            </a:r>
            <a:r>
              <a:rPr lang="ar-IQ" sz="4000" b="1" dirty="0" smtClean="0">
                <a:solidFill>
                  <a:srgbClr val="C00000"/>
                </a:solidFill>
              </a:rPr>
              <a:t>2022- 2023</a:t>
            </a:r>
            <a:r>
              <a:rPr lang="ar-IQ" b="1" dirty="0">
                <a:solidFill>
                  <a:srgbClr val="C00000"/>
                </a:solidFill>
              </a:rPr>
              <a:t/>
            </a:r>
            <a:br>
              <a:rPr lang="ar-IQ" b="1" dirty="0">
                <a:solidFill>
                  <a:srgbClr val="C00000"/>
                </a:solidFill>
              </a:rPr>
            </a:br>
            <a:endParaRPr lang="ar-IQ" b="1" dirty="0" smtClean="0">
              <a:solidFill>
                <a:srgbClr val="C00000"/>
              </a:solidFill>
            </a:endParaRPr>
          </a:p>
          <a:p>
            <a:endParaRPr lang="ar-IQ" b="1" dirty="0">
              <a:solidFill>
                <a:srgbClr val="C00000"/>
              </a:solidFill>
            </a:endParaRPr>
          </a:p>
          <a:p>
            <a:r>
              <a:rPr lang="ar-IQ" sz="3200" b="1" smtClean="0">
                <a:solidFill>
                  <a:srgbClr val="C00000"/>
                </a:solidFill>
              </a:rPr>
              <a:t>مدرسَ </a:t>
            </a:r>
            <a:r>
              <a:rPr lang="ar-IQ" sz="3200" b="1" dirty="0" smtClean="0">
                <a:solidFill>
                  <a:srgbClr val="C00000"/>
                </a:solidFill>
              </a:rPr>
              <a:t>المادة: الأستاذ </a:t>
            </a:r>
            <a:r>
              <a:rPr lang="ar-IQ" sz="3200" b="1" dirty="0">
                <a:solidFill>
                  <a:srgbClr val="C00000"/>
                </a:solidFill>
              </a:rPr>
              <a:t>المساعد </a:t>
            </a:r>
            <a:r>
              <a:rPr lang="ar-IQ" sz="3200" b="1" dirty="0" smtClean="0">
                <a:solidFill>
                  <a:srgbClr val="C00000"/>
                </a:solidFill>
              </a:rPr>
              <a:t>الدكتور محسن </a:t>
            </a:r>
            <a:r>
              <a:rPr lang="ar-IQ" sz="3200" b="1" dirty="0">
                <a:solidFill>
                  <a:srgbClr val="C00000"/>
                </a:solidFill>
              </a:rPr>
              <a:t>عثمان </a:t>
            </a:r>
            <a:r>
              <a:rPr lang="ar-IQ" sz="3200" b="1" dirty="0" smtClean="0">
                <a:solidFill>
                  <a:srgbClr val="C00000"/>
                </a:solidFill>
              </a:rPr>
              <a:t>حسن            </a:t>
            </a:r>
            <a:r>
              <a:rPr lang="ar-IQ" sz="3200" b="1" dirty="0">
                <a:solidFill>
                  <a:srgbClr val="C00000"/>
                </a:solidFill>
              </a:rPr>
              <a:t/>
            </a:r>
            <a:br>
              <a:rPr lang="ar-IQ" sz="3200" b="1" dirty="0">
                <a:solidFill>
                  <a:srgbClr val="C00000"/>
                </a:solidFill>
              </a:rPr>
            </a:br>
            <a:endParaRPr lang="en-US" dirty="0"/>
          </a:p>
        </p:txBody>
      </p:sp>
    </p:spTree>
    <p:extLst>
      <p:ext uri="{BB962C8B-B14F-4D97-AF65-F5344CB8AC3E}">
        <p14:creationId xmlns:p14="http://schemas.microsoft.com/office/powerpoint/2010/main" val="1204459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0" y="2612571"/>
            <a:ext cx="12028867" cy="4101738"/>
          </a:xfrm>
        </p:spPr>
        <p:txBody>
          <a:bodyPr>
            <a:noAutofit/>
          </a:bodyPr>
          <a:lstStyle/>
          <a:p>
            <a:pPr algn="just" rtl="1"/>
            <a:r>
              <a:rPr lang="ar-SA" sz="3200" dirty="0"/>
              <a:t>نتيجة للتطور الذي حدث في مرافق الحياة </a:t>
            </a:r>
            <a:r>
              <a:rPr lang="ar-SA" sz="3200" dirty="0" smtClean="0"/>
              <a:t>سواء</a:t>
            </a:r>
            <a:r>
              <a:rPr lang="ar-IQ" sz="3200" dirty="0" smtClean="0"/>
              <a:t>ً</a:t>
            </a:r>
            <a:r>
              <a:rPr lang="ar-SA" sz="3200" dirty="0" smtClean="0"/>
              <a:t> </a:t>
            </a:r>
            <a:r>
              <a:rPr lang="ar-SA" sz="3200" dirty="0"/>
              <a:t>كان في الجانب </a:t>
            </a:r>
            <a:r>
              <a:rPr lang="ar-SA" sz="3200" dirty="0" smtClean="0"/>
              <a:t>ال</a:t>
            </a:r>
            <a:r>
              <a:rPr lang="ar-IQ" sz="3200" dirty="0" smtClean="0"/>
              <a:t>إ</a:t>
            </a:r>
            <a:r>
              <a:rPr lang="ar-SA" sz="3200" dirty="0" smtClean="0"/>
              <a:t>قتصادي، السياسي، ال</a:t>
            </a:r>
            <a:r>
              <a:rPr lang="ar-IQ" sz="3200" dirty="0" smtClean="0"/>
              <a:t>إ</a:t>
            </a:r>
            <a:r>
              <a:rPr lang="ar-SA" sz="3200" dirty="0" smtClean="0"/>
              <a:t>جتماعي، الثقافي، التكنولوجي وغيرها </a:t>
            </a:r>
            <a:r>
              <a:rPr lang="ar-IQ" sz="3200" dirty="0"/>
              <a:t>أ</a:t>
            </a:r>
            <a:r>
              <a:rPr lang="ar-SA" sz="3200" dirty="0" smtClean="0"/>
              <a:t>ث</a:t>
            </a:r>
            <a:r>
              <a:rPr lang="ar-IQ" sz="3200" dirty="0" smtClean="0"/>
              <a:t>ّ</a:t>
            </a:r>
            <a:r>
              <a:rPr lang="ar-SA" sz="3200" dirty="0" smtClean="0"/>
              <a:t>ر </a:t>
            </a:r>
            <a:r>
              <a:rPr lang="ar-SA" sz="3200" dirty="0"/>
              <a:t>بشكل كبير على تطور الفكر المصرفي </a:t>
            </a:r>
            <a:r>
              <a:rPr lang="ar-SA" sz="3200" dirty="0" smtClean="0"/>
              <a:t>وعلى </a:t>
            </a:r>
            <a:r>
              <a:rPr lang="ar-SA" sz="3200" dirty="0"/>
              <a:t>تطور </a:t>
            </a:r>
            <a:r>
              <a:rPr lang="ar-SA" sz="3200" dirty="0" smtClean="0"/>
              <a:t>ال</a:t>
            </a:r>
            <a:r>
              <a:rPr lang="ar-IQ" sz="3200" dirty="0" smtClean="0"/>
              <a:t>أ</a:t>
            </a:r>
            <a:r>
              <a:rPr lang="ar-SA" sz="3200" dirty="0" smtClean="0"/>
              <a:t>نشطة </a:t>
            </a:r>
            <a:r>
              <a:rPr lang="ar-SA" sz="3200" dirty="0"/>
              <a:t>المصرفية </a:t>
            </a:r>
            <a:r>
              <a:rPr lang="ar-SA" sz="3200" dirty="0" smtClean="0"/>
              <a:t>وعلى ال</a:t>
            </a:r>
            <a:r>
              <a:rPr lang="ar-IQ" sz="3200" dirty="0" smtClean="0"/>
              <a:t>أ</a:t>
            </a:r>
            <a:r>
              <a:rPr lang="ar-SA" sz="3200" dirty="0" smtClean="0"/>
              <a:t>خص </a:t>
            </a:r>
            <a:r>
              <a:rPr lang="ar-SA" sz="3200" dirty="0"/>
              <a:t>في الوقت الراهن الذي يشهد </a:t>
            </a:r>
            <a:r>
              <a:rPr lang="ar-SA" sz="3200" dirty="0" smtClean="0"/>
              <a:t>تطو</a:t>
            </a:r>
            <a:r>
              <a:rPr lang="ar-IQ" sz="3200" dirty="0" smtClean="0"/>
              <a:t>ر</a:t>
            </a:r>
            <a:r>
              <a:rPr lang="ar-SA" sz="3200" dirty="0" smtClean="0"/>
              <a:t>ا</a:t>
            </a:r>
            <a:r>
              <a:rPr lang="ar-IQ" sz="3200" dirty="0" smtClean="0"/>
              <a:t>ً</a:t>
            </a:r>
            <a:r>
              <a:rPr lang="ar-SA" sz="3200" dirty="0" smtClean="0"/>
              <a:t> كبيرا</a:t>
            </a:r>
            <a:r>
              <a:rPr lang="ar-IQ" sz="3200" dirty="0" smtClean="0"/>
              <a:t>ً</a:t>
            </a:r>
            <a:r>
              <a:rPr lang="ar-SA" sz="3200" dirty="0" smtClean="0"/>
              <a:t> </a:t>
            </a:r>
            <a:r>
              <a:rPr lang="ar-SA" sz="3200" dirty="0"/>
              <a:t>على كافة </a:t>
            </a:r>
            <a:r>
              <a:rPr lang="ar-SA" sz="3200" dirty="0" smtClean="0"/>
              <a:t>ال</a:t>
            </a:r>
            <a:r>
              <a:rPr lang="ar-IQ" sz="3200" dirty="0" smtClean="0"/>
              <a:t>أ</a:t>
            </a:r>
            <a:r>
              <a:rPr lang="ar-SA" sz="3200" dirty="0" smtClean="0"/>
              <a:t>صعدة، الأمرالذي قاد</a:t>
            </a:r>
            <a:r>
              <a:rPr lang="ar-IQ" sz="3200" dirty="0" smtClean="0"/>
              <a:t> الى </a:t>
            </a:r>
            <a:r>
              <a:rPr lang="ar-SA" sz="3200" dirty="0" smtClean="0"/>
              <a:t>تعدد وتنوع </a:t>
            </a:r>
            <a:r>
              <a:rPr lang="ar-SA" sz="3200" dirty="0"/>
              <a:t>الخدمات المصرفية لكي تتمكن من تلبية حاجات </a:t>
            </a:r>
            <a:r>
              <a:rPr lang="ar-SA" sz="3200" dirty="0" smtClean="0"/>
              <a:t>ال</a:t>
            </a:r>
            <a:r>
              <a:rPr lang="ar-IQ" sz="3200" dirty="0" smtClean="0"/>
              <a:t>أ</a:t>
            </a:r>
            <a:r>
              <a:rPr lang="ar-SA" sz="3200" dirty="0" smtClean="0"/>
              <a:t>فراد والمنظمات </a:t>
            </a:r>
            <a:r>
              <a:rPr lang="ar-SA" sz="3200" dirty="0"/>
              <a:t>من جهة </a:t>
            </a:r>
            <a:r>
              <a:rPr lang="ar-SA" sz="3200" dirty="0" smtClean="0"/>
              <a:t>والصمود </a:t>
            </a:r>
            <a:r>
              <a:rPr lang="ar-SA" sz="3200" dirty="0"/>
              <a:t>بوجه المنافسة الشديدة من قبل المصارف </a:t>
            </a:r>
            <a:r>
              <a:rPr lang="ar-SA" sz="3200" dirty="0" smtClean="0"/>
              <a:t>ال</a:t>
            </a:r>
            <a:r>
              <a:rPr lang="ar-IQ" sz="3200" dirty="0" smtClean="0"/>
              <a:t>أ</a:t>
            </a:r>
            <a:r>
              <a:rPr lang="ar-SA" sz="3200" dirty="0" smtClean="0"/>
              <a:t>خرى.</a:t>
            </a:r>
            <a:r>
              <a:rPr lang="en-US" sz="3200" dirty="0"/>
              <a:t/>
            </a:r>
            <a:br>
              <a:rPr lang="en-US" sz="3200" dirty="0"/>
            </a:br>
            <a:r>
              <a:rPr lang="ar-SA" sz="3200" dirty="0"/>
              <a:t>   </a:t>
            </a:r>
            <a:r>
              <a:rPr lang="ar-IQ" sz="3200" dirty="0" smtClean="0"/>
              <a:t>إ</a:t>
            </a:r>
            <a:r>
              <a:rPr lang="ar-SA" sz="3200" dirty="0" smtClean="0"/>
              <a:t>ن </a:t>
            </a:r>
            <a:r>
              <a:rPr lang="ar-SA" sz="3200" dirty="0"/>
              <a:t>التطور الحاسم في العمل المصرفي </a:t>
            </a:r>
            <a:r>
              <a:rPr lang="ar-SA" sz="3200" dirty="0" smtClean="0"/>
              <a:t>والذي </a:t>
            </a:r>
            <a:r>
              <a:rPr lang="ar-SA" sz="3200" dirty="0"/>
              <a:t>جعله يأخذ </a:t>
            </a:r>
            <a:r>
              <a:rPr lang="ar-IQ" sz="3200" dirty="0" smtClean="0"/>
              <a:t>إ</a:t>
            </a:r>
            <a:r>
              <a:rPr lang="ar-SA" sz="3200" dirty="0" smtClean="0"/>
              <a:t>تجاه </a:t>
            </a:r>
            <a:r>
              <a:rPr lang="ar-SA" sz="3200" dirty="0"/>
              <a:t>جديد </a:t>
            </a:r>
            <a:r>
              <a:rPr lang="ar-SA" sz="3200" dirty="0" smtClean="0"/>
              <a:t>ومختلف تمث</a:t>
            </a:r>
            <a:r>
              <a:rPr lang="ar-IQ" sz="3200" dirty="0" smtClean="0"/>
              <a:t>ّ</a:t>
            </a:r>
            <a:r>
              <a:rPr lang="ar-SA" sz="3200" dirty="0" smtClean="0"/>
              <a:t>ل </a:t>
            </a:r>
            <a:r>
              <a:rPr lang="ar-SA" sz="3200" dirty="0"/>
              <a:t>بظهور النقود </a:t>
            </a:r>
            <a:r>
              <a:rPr lang="ar-SA" sz="3200" dirty="0" smtClean="0"/>
              <a:t>و</a:t>
            </a:r>
            <a:r>
              <a:rPr lang="ar-IQ" sz="3200" dirty="0" smtClean="0"/>
              <a:t>إ</a:t>
            </a:r>
            <a:r>
              <a:rPr lang="ar-SA" sz="3200" dirty="0" smtClean="0"/>
              <a:t>تساع </a:t>
            </a:r>
            <a:r>
              <a:rPr lang="ar-SA" sz="3200" dirty="0"/>
              <a:t>رقعة </a:t>
            </a:r>
            <a:r>
              <a:rPr lang="ar-SA" sz="3200" dirty="0" smtClean="0"/>
              <a:t>ال</a:t>
            </a:r>
            <a:r>
              <a:rPr lang="ar-IQ" sz="3200" dirty="0" smtClean="0"/>
              <a:t>أ</a:t>
            </a:r>
            <a:r>
              <a:rPr lang="ar-SA" sz="3200" dirty="0" smtClean="0"/>
              <a:t>نشطة </a:t>
            </a:r>
            <a:r>
              <a:rPr lang="ar-SA" sz="3200" dirty="0"/>
              <a:t>المصرفية في مجالات عديدة حيث </a:t>
            </a:r>
            <a:r>
              <a:rPr lang="ar-IQ" sz="3200" dirty="0" smtClean="0"/>
              <a:t>إ</a:t>
            </a:r>
            <a:r>
              <a:rPr lang="ar-SA" sz="3200" dirty="0" smtClean="0"/>
              <a:t>نها </a:t>
            </a:r>
            <a:r>
              <a:rPr lang="ar-IQ" sz="3200" dirty="0"/>
              <a:t>أ</a:t>
            </a:r>
            <a:r>
              <a:rPr lang="ar-SA" sz="3200" dirty="0" smtClean="0"/>
              <a:t>صبحت </a:t>
            </a:r>
            <a:r>
              <a:rPr lang="ar-SA" sz="3200" dirty="0"/>
              <a:t>كشركات قابضة تقدم الخدمات المحاسبية </a:t>
            </a:r>
            <a:r>
              <a:rPr lang="ar-SA" sz="3200" dirty="0" smtClean="0"/>
              <a:t>والمشورة </a:t>
            </a:r>
            <a:r>
              <a:rPr lang="ar-SA" sz="3200" dirty="0"/>
              <a:t>المالية </a:t>
            </a:r>
            <a:r>
              <a:rPr lang="ar-SA" sz="3200" dirty="0" smtClean="0"/>
              <a:t>وتقديم </a:t>
            </a:r>
            <a:r>
              <a:rPr lang="ar-SA" sz="3200" dirty="0"/>
              <a:t>التمويل اللازم للمشروعات ليس على الصعيد المحلي </a:t>
            </a:r>
            <a:r>
              <a:rPr lang="ar-IQ" sz="3200" dirty="0" smtClean="0"/>
              <a:t>أ</a:t>
            </a:r>
            <a:r>
              <a:rPr lang="ar-SA" sz="3200" dirty="0" smtClean="0"/>
              <a:t>و ال</a:t>
            </a:r>
            <a:r>
              <a:rPr lang="ar-IQ" sz="3200" dirty="0" smtClean="0"/>
              <a:t>إ</a:t>
            </a:r>
            <a:r>
              <a:rPr lang="ar-SA" sz="3200" dirty="0" smtClean="0"/>
              <a:t>قليمي </a:t>
            </a:r>
            <a:r>
              <a:rPr lang="ar-SA" sz="3200" dirty="0"/>
              <a:t>بل </a:t>
            </a:r>
            <a:r>
              <a:rPr lang="ar-SA" sz="3200" dirty="0" smtClean="0"/>
              <a:t>يتعدى</a:t>
            </a:r>
            <a:r>
              <a:rPr lang="ar-IQ" sz="3200" dirty="0" smtClean="0"/>
              <a:t> ذلك</a:t>
            </a:r>
            <a:r>
              <a:rPr lang="ar-SA" sz="3200" dirty="0" smtClean="0"/>
              <a:t> </a:t>
            </a:r>
            <a:r>
              <a:rPr lang="ar-SA" sz="3200" dirty="0"/>
              <a:t>الى المشروعات العالمية </a:t>
            </a:r>
            <a:r>
              <a:rPr lang="ar-SA" sz="3200" dirty="0" smtClean="0"/>
              <a:t>المتعدد</a:t>
            </a:r>
            <a:r>
              <a:rPr lang="ar-IQ" sz="3200" dirty="0" smtClean="0"/>
              <a:t>ة</a:t>
            </a:r>
            <a:r>
              <a:rPr lang="ar-SA" sz="3200" dirty="0" smtClean="0"/>
              <a:t> الجنسية</a:t>
            </a:r>
            <a:r>
              <a:rPr lang="ar-IQ" sz="3200" dirty="0" smtClean="0"/>
              <a:t>.</a:t>
            </a:r>
            <a:r>
              <a:rPr lang="ar-SA" sz="3200" dirty="0" smtClean="0"/>
              <a:t> </a:t>
            </a:r>
            <a:endParaRPr lang="en-US"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10125" cy="2514600"/>
          </a:xfrm>
          <a:prstGeom prst="rect">
            <a:avLst/>
          </a:prstGeom>
        </p:spPr>
      </p:pic>
      <p:sp>
        <p:nvSpPr>
          <p:cNvPr id="4" name="TextBox 3"/>
          <p:cNvSpPr txBox="1"/>
          <p:nvPr/>
        </p:nvSpPr>
        <p:spPr>
          <a:xfrm>
            <a:off x="5342710" y="182879"/>
            <a:ext cx="6257108"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rtl="1"/>
            <a:r>
              <a:rPr lang="ar-SA" sz="4400" dirty="0" smtClean="0">
                <a:solidFill>
                  <a:schemeClr val="accent5">
                    <a:lumMod val="75000"/>
                  </a:schemeClr>
                </a:solidFill>
              </a:rPr>
              <a:t>ثانيا</a:t>
            </a:r>
            <a:r>
              <a:rPr lang="ar-IQ" sz="4400" dirty="0" smtClean="0">
                <a:solidFill>
                  <a:schemeClr val="accent5">
                    <a:lumMod val="75000"/>
                  </a:schemeClr>
                </a:solidFill>
              </a:rPr>
              <a:t>ً</a:t>
            </a:r>
            <a:r>
              <a:rPr lang="ar-SA" sz="4400" dirty="0" smtClean="0">
                <a:solidFill>
                  <a:schemeClr val="accent5">
                    <a:lumMod val="75000"/>
                  </a:schemeClr>
                </a:solidFill>
              </a:rPr>
              <a:t> </a:t>
            </a:r>
            <a:r>
              <a:rPr lang="ar-SA" sz="4400" dirty="0">
                <a:solidFill>
                  <a:schemeClr val="accent5">
                    <a:lumMod val="75000"/>
                  </a:schemeClr>
                </a:solidFill>
              </a:rPr>
              <a:t>// تطور المصارف :-</a:t>
            </a:r>
            <a:endParaRPr lang="en-US" sz="4400" dirty="0">
              <a:solidFill>
                <a:schemeClr val="accent5">
                  <a:lumMod val="75000"/>
                </a:schemeClr>
              </a:solidFill>
            </a:endParaRPr>
          </a:p>
        </p:txBody>
      </p:sp>
    </p:spTree>
    <p:extLst>
      <p:ext uri="{BB962C8B-B14F-4D97-AF65-F5344CB8AC3E}">
        <p14:creationId xmlns:p14="http://schemas.microsoft.com/office/powerpoint/2010/main" val="3228764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3402003" y="952321"/>
            <a:ext cx="8626864" cy="5801176"/>
          </a:xfrm>
        </p:spPr>
        <p:txBody>
          <a:bodyPr>
            <a:noAutofit/>
          </a:bodyPr>
          <a:lstStyle/>
          <a:p>
            <a:pPr algn="just" rtl="1"/>
            <a:r>
              <a:rPr lang="ar-SA" sz="2800" dirty="0"/>
              <a:t>لقد </a:t>
            </a:r>
            <a:r>
              <a:rPr lang="ar-IQ" sz="2800" dirty="0" smtClean="0"/>
              <a:t>إ</a:t>
            </a:r>
            <a:r>
              <a:rPr lang="ar-SA" sz="2800" dirty="0" smtClean="0"/>
              <a:t>طلق </a:t>
            </a:r>
            <a:r>
              <a:rPr lang="ar-SA" sz="2800" dirty="0"/>
              <a:t>على المصارف في </a:t>
            </a:r>
            <a:r>
              <a:rPr lang="ar-IQ" sz="2800" dirty="0" smtClean="0"/>
              <a:t>أ</a:t>
            </a:r>
            <a:r>
              <a:rPr lang="ar-SA" sz="2800" dirty="0" smtClean="0"/>
              <a:t>ول </a:t>
            </a:r>
            <a:r>
              <a:rPr lang="ar-SA" sz="2800" dirty="0"/>
              <a:t>الأمر </a:t>
            </a:r>
            <a:r>
              <a:rPr lang="ar-IQ" sz="2800" dirty="0" smtClean="0"/>
              <a:t>إ</a:t>
            </a:r>
            <a:r>
              <a:rPr lang="ar-SA" sz="2800" dirty="0" smtClean="0"/>
              <a:t>سم </a:t>
            </a:r>
            <a:r>
              <a:rPr lang="ar-SA" sz="2800" dirty="0"/>
              <a:t>المصارف التجارية (البنوك التجارية) </a:t>
            </a:r>
            <a:r>
              <a:rPr lang="ar-SA" sz="2800" dirty="0" smtClean="0"/>
              <a:t>ل</a:t>
            </a:r>
            <a:r>
              <a:rPr lang="ar-IQ" sz="2800" dirty="0" smtClean="0"/>
              <a:t>إ</a:t>
            </a:r>
            <a:r>
              <a:rPr lang="ar-SA" sz="2800" dirty="0" smtClean="0"/>
              <a:t>قتصار </a:t>
            </a:r>
            <a:r>
              <a:rPr lang="ar-IQ" sz="2800" dirty="0"/>
              <a:t>أ</a:t>
            </a:r>
            <a:r>
              <a:rPr lang="ar-SA" sz="2800" dirty="0" smtClean="0"/>
              <a:t>نشطتها </a:t>
            </a:r>
            <a:r>
              <a:rPr lang="ar-SA" sz="2800" dirty="0"/>
              <a:t>في </a:t>
            </a:r>
            <a:r>
              <a:rPr lang="ar-IQ" sz="2800" dirty="0" smtClean="0"/>
              <a:t>أ</a:t>
            </a:r>
            <a:r>
              <a:rPr lang="ar-SA" sz="2800" dirty="0" smtClean="0"/>
              <a:t>ول </a:t>
            </a:r>
            <a:r>
              <a:rPr lang="ar-SA" sz="2800" dirty="0"/>
              <a:t>الأمر على تمويل </a:t>
            </a:r>
            <a:r>
              <a:rPr lang="ar-SA" sz="2800" dirty="0" smtClean="0"/>
              <a:t>ال</a:t>
            </a:r>
            <a:r>
              <a:rPr lang="ar-IQ" sz="2800" dirty="0" smtClean="0"/>
              <a:t>أ</a:t>
            </a:r>
            <a:r>
              <a:rPr lang="ar-SA" sz="2800" dirty="0" smtClean="0"/>
              <a:t>نشطة </a:t>
            </a:r>
            <a:r>
              <a:rPr lang="ar-SA" sz="2800" dirty="0"/>
              <a:t>التجارية من خلال منح القروض قصيرة </a:t>
            </a:r>
            <a:r>
              <a:rPr lang="ar-SA" sz="2800" dirty="0" smtClean="0"/>
              <a:t>ال</a:t>
            </a:r>
            <a:r>
              <a:rPr lang="ar-IQ" sz="2800" dirty="0" smtClean="0"/>
              <a:t>أ</a:t>
            </a:r>
            <a:r>
              <a:rPr lang="ar-SA" sz="2800" dirty="0" smtClean="0"/>
              <a:t>جل ولكن </a:t>
            </a:r>
            <a:r>
              <a:rPr lang="ar-SA" sz="2800" dirty="0"/>
              <a:t>بعد </a:t>
            </a:r>
            <a:r>
              <a:rPr lang="ar-IQ" sz="2800" dirty="0"/>
              <a:t>أ</a:t>
            </a:r>
            <a:r>
              <a:rPr lang="ar-SA" sz="2800" dirty="0" smtClean="0"/>
              <a:t>ن </a:t>
            </a:r>
            <a:r>
              <a:rPr lang="ar-SA" sz="2800" dirty="0"/>
              <a:t>قامت هذه المصارف بالتعامل مع المؤسسات الصناعية </a:t>
            </a:r>
            <a:r>
              <a:rPr lang="ar-SA" sz="2800" dirty="0" smtClean="0"/>
              <a:t>والتجارية والخدمية سواء</a:t>
            </a:r>
            <a:r>
              <a:rPr lang="ar-IQ" sz="2800" dirty="0" smtClean="0"/>
              <a:t>ً</a:t>
            </a:r>
            <a:r>
              <a:rPr lang="ar-SA" sz="2800" dirty="0" smtClean="0"/>
              <a:t> </a:t>
            </a:r>
            <a:r>
              <a:rPr lang="ar-SA" sz="2800" dirty="0"/>
              <a:t>كانت هذه المؤسسات حكومية </a:t>
            </a:r>
            <a:r>
              <a:rPr lang="ar-IQ" sz="2800" dirty="0" smtClean="0"/>
              <a:t>أ</a:t>
            </a:r>
            <a:r>
              <a:rPr lang="ar-SA" sz="2800" dirty="0" smtClean="0"/>
              <a:t>و </a:t>
            </a:r>
            <a:r>
              <a:rPr lang="ar-SA" sz="2800" dirty="0"/>
              <a:t>خاصة </a:t>
            </a:r>
            <a:r>
              <a:rPr lang="ar-IQ" sz="2800" dirty="0" smtClean="0"/>
              <a:t>أ</a:t>
            </a:r>
            <a:r>
              <a:rPr lang="ar-SA" sz="2800" dirty="0" smtClean="0"/>
              <a:t>و </a:t>
            </a:r>
            <a:r>
              <a:rPr lang="ar-SA" sz="2800" dirty="0"/>
              <a:t>قطاع مختلط </a:t>
            </a:r>
            <a:r>
              <a:rPr lang="ar-IQ" sz="2800" dirty="0" smtClean="0"/>
              <a:t>أ</a:t>
            </a:r>
            <a:r>
              <a:rPr lang="ar-SA" sz="2800" dirty="0" smtClean="0"/>
              <a:t>خذت </a:t>
            </a:r>
            <a:r>
              <a:rPr lang="ar-SA" sz="2800" dirty="0"/>
              <a:t>هذه المصارف </a:t>
            </a:r>
            <a:r>
              <a:rPr lang="ar-IQ" sz="2800" dirty="0" smtClean="0"/>
              <a:t>إ</a:t>
            </a:r>
            <a:r>
              <a:rPr lang="ar-SA" sz="2800" dirty="0" smtClean="0"/>
              <a:t>تجاهات مختلفة، وهكذا </a:t>
            </a:r>
            <a:r>
              <a:rPr lang="ar-SA" sz="2800" dirty="0"/>
              <a:t>يشار في هذا المجال الى </a:t>
            </a:r>
            <a:r>
              <a:rPr lang="ar-IQ" sz="2800" dirty="0" smtClean="0"/>
              <a:t>إ</a:t>
            </a:r>
            <a:r>
              <a:rPr lang="ar-SA" sz="2800" dirty="0" smtClean="0"/>
              <a:t>ن </a:t>
            </a:r>
            <a:r>
              <a:rPr lang="ar-SA" sz="2800" dirty="0"/>
              <a:t>المؤسسات المصرفية تتصف </a:t>
            </a:r>
            <a:r>
              <a:rPr lang="ar-IQ" sz="2800" dirty="0" smtClean="0"/>
              <a:t>أ</a:t>
            </a:r>
            <a:r>
              <a:rPr lang="ar-SA" sz="2800" dirty="0" smtClean="0"/>
              <a:t>نشطتها </a:t>
            </a:r>
            <a:r>
              <a:rPr lang="ar-SA" sz="2800" dirty="0"/>
              <a:t>على تجميع </a:t>
            </a:r>
            <a:r>
              <a:rPr lang="ar-SA" sz="2800" dirty="0" smtClean="0"/>
              <a:t>ال</a:t>
            </a:r>
            <a:r>
              <a:rPr lang="ar-IQ" sz="2800" dirty="0" smtClean="0"/>
              <a:t>أ</a:t>
            </a:r>
            <a:r>
              <a:rPr lang="ar-SA" sz="2800" dirty="0" smtClean="0"/>
              <a:t>موال </a:t>
            </a:r>
            <a:r>
              <a:rPr lang="ar-SA" sz="2800" dirty="0"/>
              <a:t>الفائضة عن حاجة </a:t>
            </a:r>
            <a:r>
              <a:rPr lang="ar-SA" sz="2800" dirty="0" smtClean="0"/>
              <a:t>ال</a:t>
            </a:r>
            <a:r>
              <a:rPr lang="ar-IQ" sz="2800" dirty="0" smtClean="0"/>
              <a:t>أ</a:t>
            </a:r>
            <a:r>
              <a:rPr lang="ar-SA" sz="2800" dirty="0" smtClean="0"/>
              <a:t>فراد </a:t>
            </a:r>
            <a:r>
              <a:rPr lang="ar-IQ" sz="2800" dirty="0"/>
              <a:t>أ</a:t>
            </a:r>
            <a:r>
              <a:rPr lang="ar-SA" sz="2800" dirty="0" smtClean="0"/>
              <a:t>و</a:t>
            </a:r>
            <a:r>
              <a:rPr lang="ar-IQ" sz="2800" dirty="0" smtClean="0"/>
              <a:t> </a:t>
            </a:r>
            <a:r>
              <a:rPr lang="ar-SA" sz="2800" dirty="0" smtClean="0"/>
              <a:t>مؤسسات ال</a:t>
            </a:r>
            <a:r>
              <a:rPr lang="ar-IQ" sz="2800" dirty="0" smtClean="0"/>
              <a:t>أ</a:t>
            </a:r>
            <a:r>
              <a:rPr lang="ar-SA" sz="2800" dirty="0" smtClean="0"/>
              <a:t>عمال </a:t>
            </a:r>
            <a:r>
              <a:rPr lang="ar-IQ" sz="2800" dirty="0"/>
              <a:t>أ</a:t>
            </a:r>
            <a:r>
              <a:rPr lang="ar-SA" sz="2800" dirty="0" smtClean="0"/>
              <a:t>و </a:t>
            </a:r>
            <a:r>
              <a:rPr lang="ar-SA" sz="2800" dirty="0"/>
              <a:t>الدولة لغرض </a:t>
            </a:r>
            <a:r>
              <a:rPr lang="ar-IQ" sz="2800" dirty="0" smtClean="0"/>
              <a:t>إ</a:t>
            </a:r>
            <a:r>
              <a:rPr lang="ar-SA" sz="2800" dirty="0" smtClean="0"/>
              <a:t>قراضها </a:t>
            </a:r>
            <a:r>
              <a:rPr lang="ar-SA" sz="2800" dirty="0"/>
              <a:t>للآخرين وفق </a:t>
            </a:r>
            <a:r>
              <a:rPr lang="ar-IQ" sz="2800" dirty="0" smtClean="0"/>
              <a:t>أ</a:t>
            </a:r>
            <a:r>
              <a:rPr lang="ar-SA" sz="2800" dirty="0" smtClean="0"/>
              <a:t>سس </a:t>
            </a:r>
            <a:r>
              <a:rPr lang="ar-SA" sz="2800" dirty="0"/>
              <a:t>معينة </a:t>
            </a:r>
            <a:r>
              <a:rPr lang="ar-IQ" sz="2800" dirty="0" smtClean="0"/>
              <a:t>أ</a:t>
            </a:r>
            <a:r>
              <a:rPr lang="ar-SA" sz="2800" dirty="0" smtClean="0"/>
              <a:t>و </a:t>
            </a:r>
            <a:r>
              <a:rPr lang="ar-IQ" sz="2800" dirty="0"/>
              <a:t>إ</a:t>
            </a:r>
            <a:r>
              <a:rPr lang="ar-SA" sz="2800" dirty="0" smtClean="0"/>
              <a:t>ستثمارها </a:t>
            </a:r>
            <a:r>
              <a:rPr lang="ar-SA" sz="2800" dirty="0"/>
              <a:t>في مجالات مالية </a:t>
            </a:r>
            <a:r>
              <a:rPr lang="ar-SA" sz="2800" dirty="0" smtClean="0"/>
              <a:t>متعددة</a:t>
            </a:r>
            <a:r>
              <a:rPr lang="ar-IQ" sz="2800" dirty="0" smtClean="0"/>
              <a:t>، وه</a:t>
            </a:r>
            <a:r>
              <a:rPr lang="ar-SA" sz="2800" dirty="0" smtClean="0"/>
              <a:t>ذا </a:t>
            </a:r>
            <a:r>
              <a:rPr lang="ar-SA" sz="2800" dirty="0"/>
              <a:t>يسمى بتنقيد </a:t>
            </a:r>
            <a:r>
              <a:rPr lang="ar-SA" sz="2800" dirty="0" smtClean="0"/>
              <a:t>ال</a:t>
            </a:r>
            <a:r>
              <a:rPr lang="ar-IQ" sz="2800" dirty="0" smtClean="0"/>
              <a:t>إ</a:t>
            </a:r>
            <a:r>
              <a:rPr lang="ar-SA" sz="2800" dirty="0" smtClean="0"/>
              <a:t>ئتمان، ويعرف ال</a:t>
            </a:r>
            <a:r>
              <a:rPr lang="ar-IQ" sz="2800" dirty="0" smtClean="0"/>
              <a:t>إ</a:t>
            </a:r>
            <a:r>
              <a:rPr lang="ar-SA" sz="2800" dirty="0" smtClean="0"/>
              <a:t>ئتمان ب</a:t>
            </a:r>
            <a:r>
              <a:rPr lang="ar-IQ" sz="2800" dirty="0" smtClean="0"/>
              <a:t>أ</a:t>
            </a:r>
            <a:r>
              <a:rPr lang="ar-SA" sz="2800" dirty="0" smtClean="0"/>
              <a:t>نه: </a:t>
            </a:r>
            <a:r>
              <a:rPr lang="ar-SA" sz="2800" dirty="0"/>
              <a:t>يمثل مقدار التسهيلات القصيرة </a:t>
            </a:r>
            <a:r>
              <a:rPr lang="ar-SA" sz="2800" dirty="0" smtClean="0"/>
              <a:t>ال</a:t>
            </a:r>
            <a:r>
              <a:rPr lang="ar-IQ" sz="2800" dirty="0" smtClean="0"/>
              <a:t>أ</a:t>
            </a:r>
            <a:r>
              <a:rPr lang="ar-SA" sz="2800" dirty="0" smtClean="0"/>
              <a:t>جل </a:t>
            </a:r>
            <a:r>
              <a:rPr lang="ar-SA" sz="2800" dirty="0"/>
              <a:t>التي يحصل عليها </a:t>
            </a:r>
            <a:r>
              <a:rPr lang="ar-SA" sz="2800" dirty="0" smtClean="0"/>
              <a:t>ال</a:t>
            </a:r>
            <a:r>
              <a:rPr lang="ar-IQ" sz="2800" dirty="0" smtClean="0"/>
              <a:t>أ</a:t>
            </a:r>
            <a:r>
              <a:rPr lang="ar-SA" sz="2800" dirty="0" smtClean="0"/>
              <a:t>فراد وشركات ال</a:t>
            </a:r>
            <a:r>
              <a:rPr lang="ar-IQ" sz="2800" dirty="0" smtClean="0"/>
              <a:t>أ</a:t>
            </a:r>
            <a:r>
              <a:rPr lang="ar-SA" sz="2800" dirty="0" smtClean="0"/>
              <a:t>عمال </a:t>
            </a:r>
            <a:r>
              <a:rPr lang="ar-SA" sz="2800" dirty="0"/>
              <a:t>من البنوك التجارية </a:t>
            </a:r>
            <a:r>
              <a:rPr lang="ar-SA" sz="2800" dirty="0" smtClean="0"/>
              <a:t>والمؤسسات </a:t>
            </a:r>
            <a:r>
              <a:rPr lang="ar-SA" sz="2800" dirty="0"/>
              <a:t>المالية </a:t>
            </a:r>
            <a:r>
              <a:rPr lang="ar-SA" sz="2800" dirty="0" smtClean="0"/>
              <a:t>ال</a:t>
            </a:r>
            <a:r>
              <a:rPr lang="ar-IQ" sz="2800" dirty="0" smtClean="0"/>
              <a:t>أ</a:t>
            </a:r>
            <a:r>
              <a:rPr lang="ar-SA" sz="2800" dirty="0" smtClean="0"/>
              <a:t>خرى </a:t>
            </a:r>
            <a:r>
              <a:rPr lang="ar-SA" sz="2800" dirty="0"/>
              <a:t>لتمويل عمليات رأس المال الجارية </a:t>
            </a:r>
            <a:r>
              <a:rPr lang="ar-SA" sz="2800" dirty="0" smtClean="0"/>
              <a:t>ولفترة </a:t>
            </a:r>
            <a:r>
              <a:rPr lang="ar-SA" sz="2800" dirty="0"/>
              <a:t>زمنية لا تزيد على السنة الواحدة مقابل كلفة يتحملها هؤلاء </a:t>
            </a:r>
            <a:r>
              <a:rPr lang="ar-SA" sz="2800" dirty="0" smtClean="0"/>
              <a:t>ال</a:t>
            </a:r>
            <a:r>
              <a:rPr lang="ar-IQ" sz="2800" dirty="0" smtClean="0"/>
              <a:t>أ</a:t>
            </a:r>
            <a:r>
              <a:rPr lang="ar-SA" sz="2800" dirty="0" smtClean="0"/>
              <a:t>فراد والشركات </a:t>
            </a:r>
            <a:r>
              <a:rPr lang="ar-SA" sz="2800" dirty="0"/>
              <a:t>بسبب ذلك </a:t>
            </a:r>
            <a:r>
              <a:rPr lang="ar-SA" sz="2800" dirty="0" smtClean="0"/>
              <a:t>ال</a:t>
            </a:r>
            <a:r>
              <a:rPr lang="ar-IQ" sz="2800" dirty="0" smtClean="0"/>
              <a:t>إ</a:t>
            </a:r>
            <a:r>
              <a:rPr lang="ar-SA" sz="2800" dirty="0" smtClean="0"/>
              <a:t>ستخدام وبما </a:t>
            </a:r>
            <a:r>
              <a:rPr lang="ar-IQ" sz="2800" dirty="0" smtClean="0"/>
              <a:t>إ</a:t>
            </a:r>
            <a:r>
              <a:rPr lang="ar-SA" sz="2800" dirty="0" smtClean="0"/>
              <a:t>ن </a:t>
            </a:r>
            <a:r>
              <a:rPr lang="ar-SA" sz="2800" dirty="0"/>
              <a:t>المصارف هي الجهة التي تمنح التسهيلات فلقد </a:t>
            </a:r>
            <a:r>
              <a:rPr lang="ar-IQ" sz="2800" dirty="0" smtClean="0"/>
              <a:t>أ</a:t>
            </a:r>
            <a:r>
              <a:rPr lang="ar-SA" sz="2800" dirty="0" smtClean="0"/>
              <a:t>طلق </a:t>
            </a:r>
            <a:r>
              <a:rPr lang="ar-SA" sz="2800" dirty="0"/>
              <a:t>عليه </a:t>
            </a:r>
            <a:r>
              <a:rPr lang="ar-SA" sz="2800" dirty="0" smtClean="0"/>
              <a:t>بال</a:t>
            </a:r>
            <a:r>
              <a:rPr lang="ar-IQ" sz="2800" dirty="0" smtClean="0"/>
              <a:t>إ</a:t>
            </a:r>
            <a:r>
              <a:rPr lang="ar-SA" sz="2800" dirty="0" smtClean="0"/>
              <a:t>ئتمان </a:t>
            </a:r>
            <a:r>
              <a:rPr lang="ar-SA" sz="2800" dirty="0"/>
              <a:t>المصرفي.</a:t>
            </a:r>
            <a:r>
              <a:rPr lang="ar-SA" sz="2800" dirty="0" smtClean="0"/>
              <a:t> </a:t>
            </a:r>
            <a:endParaRPr lang="en-US" sz="2800" dirty="0"/>
          </a:p>
        </p:txBody>
      </p:sp>
      <p:sp>
        <p:nvSpPr>
          <p:cNvPr id="3" name="TextBox 2"/>
          <p:cNvSpPr txBox="1"/>
          <p:nvPr/>
        </p:nvSpPr>
        <p:spPr>
          <a:xfrm>
            <a:off x="5342710" y="182880"/>
            <a:ext cx="6257108"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rtl="1"/>
            <a:r>
              <a:rPr lang="ar-SA" sz="4400" dirty="0" smtClean="0">
                <a:solidFill>
                  <a:schemeClr val="accent5"/>
                </a:solidFill>
              </a:rPr>
              <a:t>ثانيا</a:t>
            </a:r>
            <a:r>
              <a:rPr lang="ar-IQ" sz="4400" dirty="0" smtClean="0">
                <a:solidFill>
                  <a:schemeClr val="accent5"/>
                </a:solidFill>
              </a:rPr>
              <a:t>ً</a:t>
            </a:r>
            <a:r>
              <a:rPr lang="ar-SA" sz="4400" dirty="0" smtClean="0">
                <a:solidFill>
                  <a:schemeClr val="accent5"/>
                </a:solidFill>
              </a:rPr>
              <a:t> </a:t>
            </a:r>
            <a:r>
              <a:rPr lang="ar-SA" sz="4400" dirty="0">
                <a:solidFill>
                  <a:schemeClr val="accent5"/>
                </a:solidFill>
              </a:rPr>
              <a:t>// تطور المصارف :-</a:t>
            </a:r>
            <a:endParaRPr lang="en-US" sz="4400" dirty="0">
              <a:solidFill>
                <a:schemeClr val="accent5"/>
              </a:solidFill>
            </a:endParaRPr>
          </a:p>
        </p:txBody>
      </p:sp>
      <p:pic>
        <p:nvPicPr>
          <p:cNvPr id="2" name="Picture 1"/>
          <p:cNvPicPr>
            <a:picLocks noChangeAspect="1"/>
          </p:cNvPicPr>
          <p:nvPr/>
        </p:nvPicPr>
        <p:blipFill>
          <a:blip>
            <a:extLst>
              <a:ext uri="{28A0092B-C50C-407E-A947-70E740481C1C}">
                <a14:useLocalDpi xmlns:a14="http://schemas.microsoft.com/office/drawing/2010/main" val="0"/>
              </a:ext>
            </a:extLst>
          </a:blip>
          <a:stretch>
            <a:fillRect/>
          </a:stretch>
        </p:blipFill>
        <p:spPr>
          <a:xfrm>
            <a:off x="44849" y="622463"/>
            <a:ext cx="3357154" cy="4473793"/>
          </a:xfrm>
          <a:prstGeom prst="rect">
            <a:avLst/>
          </a:prstGeom>
        </p:spPr>
      </p:pic>
    </p:spTree>
    <p:extLst>
      <p:ext uri="{BB962C8B-B14F-4D97-AF65-F5344CB8AC3E}">
        <p14:creationId xmlns:p14="http://schemas.microsoft.com/office/powerpoint/2010/main" val="3884930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728" y="365125"/>
            <a:ext cx="6672072" cy="1325563"/>
          </a:xfrm>
        </p:spPr>
        <p:txBody>
          <a:bodyPr/>
          <a:lstStyle/>
          <a:p>
            <a:pPr algn="ctr"/>
            <a:r>
              <a:rPr lang="ar-SA" b="1" dirty="0" smtClean="0">
                <a:solidFill>
                  <a:schemeClr val="accent2"/>
                </a:solidFill>
              </a:rPr>
              <a:t>مفهوم </a:t>
            </a:r>
            <a:r>
              <a:rPr lang="ar-SA" b="1" dirty="0">
                <a:solidFill>
                  <a:schemeClr val="accent2"/>
                </a:solidFill>
              </a:rPr>
              <a:t>المصرف</a:t>
            </a:r>
            <a:r>
              <a:rPr lang="ar-SA" dirty="0">
                <a:solidFill>
                  <a:schemeClr val="accent2"/>
                </a:solidFill>
              </a:rPr>
              <a:t> </a:t>
            </a:r>
            <a:endParaRPr lang="en-US" dirty="0">
              <a:solidFill>
                <a:schemeClr val="accent2"/>
              </a:solidFill>
            </a:endParaRPr>
          </a:p>
        </p:txBody>
      </p:sp>
      <p:sp>
        <p:nvSpPr>
          <p:cNvPr id="3" name="Content Placeholder 2"/>
          <p:cNvSpPr>
            <a:spLocks noGrp="1"/>
          </p:cNvSpPr>
          <p:nvPr>
            <p:ph idx="1"/>
          </p:nvPr>
        </p:nvSpPr>
        <p:spPr>
          <a:xfrm>
            <a:off x="3328416" y="1389888"/>
            <a:ext cx="8253984" cy="5428926"/>
          </a:xfrm>
        </p:spPr>
        <p:txBody>
          <a:bodyPr>
            <a:noAutofit/>
          </a:bodyPr>
          <a:lstStyle/>
          <a:p>
            <a:pPr algn="r" rtl="1"/>
            <a:r>
              <a:rPr lang="ar-SA" sz="3600" dirty="0"/>
              <a:t>مؤسسة مالية وسيطة بين طرفين طرف </a:t>
            </a:r>
            <a:r>
              <a:rPr lang="ar-SA" sz="3600" dirty="0" smtClean="0"/>
              <a:t>يسمى</a:t>
            </a:r>
            <a:r>
              <a:rPr lang="ar-IQ" sz="3600" dirty="0" smtClean="0"/>
              <a:t> الطرف الأول</a:t>
            </a:r>
            <a:r>
              <a:rPr lang="ar-SA" sz="3600" dirty="0" smtClean="0"/>
              <a:t> </a:t>
            </a:r>
            <a:r>
              <a:rPr lang="ar-IQ" sz="3600" dirty="0" smtClean="0"/>
              <a:t>ال</a:t>
            </a:r>
            <a:r>
              <a:rPr lang="ar-SA" sz="3600" dirty="0" smtClean="0"/>
              <a:t>فائض </a:t>
            </a:r>
            <a:r>
              <a:rPr lang="ar-IQ" sz="3600" dirty="0" smtClean="0"/>
              <a:t>ال</a:t>
            </a:r>
            <a:r>
              <a:rPr lang="ar-SA" sz="3600" dirty="0" smtClean="0"/>
              <a:t>نقدي و</a:t>
            </a:r>
            <a:r>
              <a:rPr lang="ar-IQ" sz="3600" dirty="0" smtClean="0"/>
              <a:t>ال</a:t>
            </a:r>
            <a:r>
              <a:rPr lang="ar-SA" sz="3600" dirty="0" smtClean="0"/>
              <a:t>طرف ال</a:t>
            </a:r>
            <a:r>
              <a:rPr lang="ar-IQ" sz="3600" dirty="0"/>
              <a:t>آ</a:t>
            </a:r>
            <a:r>
              <a:rPr lang="ar-SA" sz="3600" dirty="0" smtClean="0"/>
              <a:t>خر </a:t>
            </a:r>
            <a:r>
              <a:rPr lang="ar-SA" sz="3600" dirty="0"/>
              <a:t>يسمى العجز </a:t>
            </a:r>
            <a:r>
              <a:rPr lang="ar-SA" sz="3600" dirty="0" smtClean="0"/>
              <a:t>النقدي،</a:t>
            </a:r>
            <a:r>
              <a:rPr lang="ar-IQ" sz="3600" dirty="0" smtClean="0"/>
              <a:t> </a:t>
            </a:r>
            <a:r>
              <a:rPr lang="ar-IQ" sz="3600" dirty="0"/>
              <a:t>ت</a:t>
            </a:r>
            <a:r>
              <a:rPr lang="ar-SA" sz="3600" dirty="0" smtClean="0"/>
              <a:t>قبل </a:t>
            </a:r>
            <a:r>
              <a:rPr lang="ar-SA" sz="3600" dirty="0"/>
              <a:t>الودائع من </a:t>
            </a:r>
            <a:r>
              <a:rPr lang="ar-IQ" sz="3600" dirty="0" smtClean="0"/>
              <a:t>ال</a:t>
            </a:r>
            <a:r>
              <a:rPr lang="ar-SA" sz="3600" dirty="0" smtClean="0"/>
              <a:t>فائض </a:t>
            </a:r>
            <a:r>
              <a:rPr lang="ar-SA" sz="3600" dirty="0"/>
              <a:t>النقدي </a:t>
            </a:r>
            <a:r>
              <a:rPr lang="ar-SA" sz="3600" dirty="0" smtClean="0"/>
              <a:t>و</a:t>
            </a:r>
            <a:r>
              <a:rPr lang="ar-IQ" sz="3600" dirty="0" smtClean="0"/>
              <a:t>ت</a:t>
            </a:r>
            <a:r>
              <a:rPr lang="ar-SA" sz="3600" dirty="0" smtClean="0"/>
              <a:t>قرضها </a:t>
            </a:r>
            <a:r>
              <a:rPr lang="ar-SA" sz="3600" dirty="0"/>
              <a:t>الى العجز النقدي </a:t>
            </a:r>
            <a:r>
              <a:rPr lang="ar-IQ" sz="3600" smtClean="0"/>
              <a:t>مع تقديم مجموعة واسعة ومتنوعة من الخدمات المصرفية </a:t>
            </a:r>
            <a:r>
              <a:rPr lang="ar-SA" sz="3600" smtClean="0"/>
              <a:t>وتهدف </a:t>
            </a:r>
            <a:r>
              <a:rPr lang="ar-SA" sz="3600" dirty="0"/>
              <a:t>الى تحقيق الربح في </a:t>
            </a:r>
            <a:r>
              <a:rPr lang="ar-IQ" sz="3600" dirty="0" smtClean="0"/>
              <a:t>إ</a:t>
            </a:r>
            <a:r>
              <a:rPr lang="ar-SA" sz="3600" dirty="0" smtClean="0"/>
              <a:t>طار المسؤ</a:t>
            </a:r>
            <a:r>
              <a:rPr lang="ar-IQ" sz="3600" dirty="0" smtClean="0"/>
              <a:t>و</a:t>
            </a:r>
            <a:r>
              <a:rPr lang="ar-SA" sz="3600" dirty="0" smtClean="0"/>
              <a:t>لية ال</a:t>
            </a:r>
            <a:r>
              <a:rPr lang="ar-IQ" sz="3600" dirty="0" smtClean="0"/>
              <a:t>إ</a:t>
            </a:r>
            <a:r>
              <a:rPr lang="ar-SA" sz="3600" dirty="0" smtClean="0"/>
              <a:t>جتماعية.</a:t>
            </a:r>
            <a:r>
              <a:rPr lang="ar-IQ" sz="3600" dirty="0"/>
              <a:t> </a:t>
            </a:r>
            <a:r>
              <a:rPr lang="ar-IQ" sz="3600" dirty="0" smtClean="0"/>
              <a:t>أو هو </a:t>
            </a:r>
            <a:r>
              <a:rPr lang="ar-SA" sz="3600" dirty="0"/>
              <a:t>مؤسسة مالية وسيطة وظيفتها ال</a:t>
            </a:r>
            <a:r>
              <a:rPr lang="ar-IQ" sz="3600" dirty="0"/>
              <a:t>أ</a:t>
            </a:r>
            <a:r>
              <a:rPr lang="ar-SA" sz="3600" dirty="0"/>
              <a:t>ساسية قبول الودائع من </a:t>
            </a:r>
            <a:r>
              <a:rPr lang="ar-IQ" sz="3600" dirty="0"/>
              <a:t>جهات ال</a:t>
            </a:r>
            <a:r>
              <a:rPr lang="ar-SA" sz="3600" dirty="0"/>
              <a:t>فائض النقدي</a:t>
            </a:r>
            <a:r>
              <a:rPr lang="ar-IQ" sz="3600" dirty="0"/>
              <a:t> و</a:t>
            </a:r>
            <a:r>
              <a:rPr lang="ar-SA" sz="3600" dirty="0"/>
              <a:t>منحها كقروض </a:t>
            </a:r>
            <a:r>
              <a:rPr lang="ar-IQ" sz="3600" dirty="0"/>
              <a:t>أ</a:t>
            </a:r>
            <a:r>
              <a:rPr lang="ar-SA" sz="3600" dirty="0"/>
              <a:t>و </a:t>
            </a:r>
            <a:r>
              <a:rPr lang="ar-IQ" sz="3600" dirty="0"/>
              <a:t>إ</a:t>
            </a:r>
            <a:r>
              <a:rPr lang="ar-SA" sz="3600" dirty="0"/>
              <a:t>ئتمان الى </a:t>
            </a:r>
            <a:r>
              <a:rPr lang="ar-IQ" sz="3600" dirty="0"/>
              <a:t>جهات</a:t>
            </a:r>
            <a:r>
              <a:rPr lang="ar-SA" sz="3600" dirty="0"/>
              <a:t> العجز النقدي بهدف تحقيق الربح في </a:t>
            </a:r>
            <a:r>
              <a:rPr lang="ar-IQ" sz="3600" dirty="0"/>
              <a:t>إ</a:t>
            </a:r>
            <a:r>
              <a:rPr lang="ar-SA" sz="3600" dirty="0"/>
              <a:t>طار المسؤ</a:t>
            </a:r>
            <a:r>
              <a:rPr lang="ar-IQ" sz="3600" dirty="0"/>
              <a:t>و</a:t>
            </a:r>
            <a:r>
              <a:rPr lang="ar-SA" sz="3600" dirty="0"/>
              <a:t>لية ال</a:t>
            </a:r>
            <a:r>
              <a:rPr lang="ar-IQ" sz="3600" dirty="0"/>
              <a:t>إ</a:t>
            </a:r>
            <a:r>
              <a:rPr lang="ar-SA" sz="3600" dirty="0"/>
              <a:t>جتماعية.</a:t>
            </a:r>
            <a:endParaRPr lang="en-US" sz="3600" dirty="0"/>
          </a:p>
          <a:p>
            <a:pPr marL="0" indent="0" algn="r" rtl="1">
              <a:buNone/>
            </a:pP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328416" cy="3171102"/>
          </a:xfrm>
          <a:prstGeom prst="rect">
            <a:avLst/>
          </a:prstGeom>
        </p:spPr>
      </p:pic>
    </p:spTree>
    <p:extLst>
      <p:ext uri="{BB962C8B-B14F-4D97-AF65-F5344CB8AC3E}">
        <p14:creationId xmlns:p14="http://schemas.microsoft.com/office/powerpoint/2010/main" val="30343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مفهوم البنوك التجارية</a:t>
            </a:r>
            <a:r>
              <a:rPr lang="ar-SA" dirty="0"/>
              <a:t> </a:t>
            </a:r>
            <a:r>
              <a:rPr lang="en-US" dirty="0"/>
              <a:t>Commercial Banks</a:t>
            </a:r>
          </a:p>
        </p:txBody>
      </p:sp>
      <p:sp>
        <p:nvSpPr>
          <p:cNvPr id="3" name="Content Placeholder 2"/>
          <p:cNvSpPr>
            <a:spLocks noGrp="1"/>
          </p:cNvSpPr>
          <p:nvPr>
            <p:ph idx="1"/>
          </p:nvPr>
        </p:nvSpPr>
        <p:spPr>
          <a:xfrm>
            <a:off x="838200" y="1825624"/>
            <a:ext cx="10515600" cy="4636135"/>
          </a:xfrm>
        </p:spPr>
        <p:txBody>
          <a:bodyPr>
            <a:noAutofit/>
          </a:bodyPr>
          <a:lstStyle/>
          <a:p>
            <a:pPr algn="just" rtl="1"/>
            <a:r>
              <a:rPr lang="ar-SA" sz="3200" dirty="0" smtClean="0"/>
              <a:t>تعد ال</a:t>
            </a:r>
            <a:r>
              <a:rPr lang="ar-IQ" sz="3200" dirty="0" smtClean="0"/>
              <a:t>م</a:t>
            </a:r>
            <a:r>
              <a:rPr lang="ar-SA" sz="3200" dirty="0" smtClean="0"/>
              <a:t>صارف </a:t>
            </a:r>
            <a:r>
              <a:rPr lang="ar-IQ" sz="3200" dirty="0" smtClean="0"/>
              <a:t>إ</a:t>
            </a:r>
            <a:r>
              <a:rPr lang="ar-SA" sz="3200" dirty="0" smtClean="0"/>
              <a:t>حدى و</a:t>
            </a:r>
            <a:r>
              <a:rPr lang="ar-IQ" sz="3200" dirty="0" smtClean="0"/>
              <a:t>أ</a:t>
            </a:r>
            <a:r>
              <a:rPr lang="ar-SA" sz="3200" dirty="0" smtClean="0"/>
              <a:t>هم وأقدم المؤسسات المالية الوسيطة، وظيفتها ال</a:t>
            </a:r>
            <a:r>
              <a:rPr lang="ar-IQ" sz="3200" dirty="0" smtClean="0"/>
              <a:t>أ</a:t>
            </a:r>
            <a:r>
              <a:rPr lang="ar-SA" sz="3200" dirty="0" smtClean="0"/>
              <a:t>ساسية قبول الودائع الجارية والتوفير و</a:t>
            </a:r>
            <a:r>
              <a:rPr lang="ar-IQ" sz="3200" dirty="0" smtClean="0"/>
              <a:t>ا</a:t>
            </a:r>
            <a:r>
              <a:rPr lang="ar-SA" sz="3200" dirty="0" smtClean="0"/>
              <a:t>ل</a:t>
            </a:r>
            <a:r>
              <a:rPr lang="ar-IQ" sz="3200" dirty="0" smtClean="0"/>
              <a:t>آ</a:t>
            </a:r>
            <a:r>
              <a:rPr lang="ar-SA" sz="3200" dirty="0" smtClean="0"/>
              <a:t>جل من ال</a:t>
            </a:r>
            <a:r>
              <a:rPr lang="ar-IQ" sz="3200" dirty="0" smtClean="0"/>
              <a:t>أ</a:t>
            </a:r>
            <a:r>
              <a:rPr lang="ar-SA" sz="3200" dirty="0" smtClean="0"/>
              <a:t>فراد والمشروعات وال</a:t>
            </a:r>
            <a:r>
              <a:rPr lang="ar-IQ" sz="3200" dirty="0" smtClean="0"/>
              <a:t>إ</a:t>
            </a:r>
            <a:r>
              <a:rPr lang="ar-SA" sz="3200" dirty="0" smtClean="0"/>
              <a:t>دارات العامة، و</a:t>
            </a:r>
            <a:r>
              <a:rPr lang="ar-IQ" sz="3200" dirty="0" smtClean="0"/>
              <a:t>إ</a:t>
            </a:r>
            <a:r>
              <a:rPr lang="ar-SA" sz="3200" dirty="0" smtClean="0"/>
              <a:t>عادة </a:t>
            </a:r>
            <a:r>
              <a:rPr lang="ar-IQ" sz="3200" dirty="0" smtClean="0"/>
              <a:t>إ</a:t>
            </a:r>
            <a:r>
              <a:rPr lang="ar-SA" sz="3200" dirty="0" smtClean="0"/>
              <a:t>ستخدامها لحسابها الخاص في منح ال</a:t>
            </a:r>
            <a:r>
              <a:rPr lang="ar-IQ" sz="3200" dirty="0" smtClean="0"/>
              <a:t>إ</a:t>
            </a:r>
            <a:r>
              <a:rPr lang="ar-SA" sz="3200" dirty="0" smtClean="0"/>
              <a:t>ئتمان والخصم وبقية العمليات المالية للوحدات ال</a:t>
            </a:r>
            <a:r>
              <a:rPr lang="ar-IQ" sz="3200" dirty="0" smtClean="0"/>
              <a:t>إ</a:t>
            </a:r>
            <a:r>
              <a:rPr lang="ar-SA" sz="3200" dirty="0" smtClean="0"/>
              <a:t>قتصادية غير المصرفية. </a:t>
            </a:r>
            <a:endParaRPr lang="ar-IQ" sz="3200" dirty="0" smtClean="0"/>
          </a:p>
          <a:p>
            <a:pPr marL="0" indent="0" algn="just" rtl="1">
              <a:buNone/>
            </a:pPr>
            <a:r>
              <a:rPr lang="ar-IQ" sz="3200" dirty="0" smtClean="0"/>
              <a:t>أو </a:t>
            </a:r>
            <a:r>
              <a:rPr lang="ar-SA" sz="3200" dirty="0" smtClean="0"/>
              <a:t>هي </a:t>
            </a:r>
            <a:r>
              <a:rPr lang="ar-SA" sz="3200" dirty="0"/>
              <a:t>تلك البنوك التي </a:t>
            </a:r>
            <a:r>
              <a:rPr lang="ar-SA" sz="3200" dirty="0" smtClean="0"/>
              <a:t>نشأ</a:t>
            </a:r>
            <a:r>
              <a:rPr lang="ar-IQ" sz="3200" dirty="0" smtClean="0"/>
              <a:t>ت</a:t>
            </a:r>
            <a:r>
              <a:rPr lang="ar-SA" sz="3200" dirty="0" smtClean="0"/>
              <a:t> تجاريا</a:t>
            </a:r>
            <a:r>
              <a:rPr lang="ar-IQ" sz="3200" dirty="0" smtClean="0"/>
              <a:t>ً</a:t>
            </a:r>
            <a:r>
              <a:rPr lang="ar-SA" sz="3200" dirty="0" smtClean="0"/>
              <a:t> </a:t>
            </a:r>
            <a:r>
              <a:rPr lang="ar-SA" sz="3200" dirty="0"/>
              <a:t>وذلك </a:t>
            </a:r>
            <a:r>
              <a:rPr lang="ar-SA" sz="3200" dirty="0" smtClean="0"/>
              <a:t>ل</a:t>
            </a:r>
            <a:r>
              <a:rPr lang="ar-IQ" sz="3200" dirty="0" smtClean="0"/>
              <a:t>ل</a:t>
            </a:r>
            <a:r>
              <a:rPr lang="ar-SA" sz="3200" dirty="0" smtClean="0"/>
              <a:t>تعامل </a:t>
            </a:r>
            <a:r>
              <a:rPr lang="ar-SA" sz="3200" dirty="0"/>
              <a:t>مع التجار </a:t>
            </a:r>
            <a:r>
              <a:rPr lang="ar-SA" sz="3200" dirty="0" smtClean="0"/>
              <a:t>وبدأ </a:t>
            </a:r>
            <a:r>
              <a:rPr lang="ar-SA" sz="3200" dirty="0"/>
              <a:t>قبل غيرها من </a:t>
            </a:r>
            <a:r>
              <a:rPr lang="ar-SA" sz="3200" dirty="0" smtClean="0"/>
              <a:t>المصارف و</a:t>
            </a:r>
            <a:r>
              <a:rPr lang="ar-IQ" sz="3200" dirty="0" smtClean="0"/>
              <a:t>ت</a:t>
            </a:r>
            <a:r>
              <a:rPr lang="ar-SA" sz="3200" dirty="0" smtClean="0"/>
              <a:t>قبل </a:t>
            </a:r>
            <a:r>
              <a:rPr lang="ar-SA" sz="3200" dirty="0"/>
              <a:t>الوديعة </a:t>
            </a:r>
            <a:r>
              <a:rPr lang="ar-SA" sz="3200" dirty="0" smtClean="0"/>
              <a:t>وتمنح </a:t>
            </a:r>
            <a:r>
              <a:rPr lang="ar-SA" sz="3200" dirty="0"/>
              <a:t>القروض بهدف تحقيق الربح. تسعى المصارف التجارية الى تحقيق ثلاثة </a:t>
            </a:r>
            <a:r>
              <a:rPr lang="ar-IQ" sz="3200" dirty="0"/>
              <a:t>أ</a:t>
            </a:r>
            <a:r>
              <a:rPr lang="ar-SA" sz="3200" dirty="0"/>
              <a:t>هداف</a:t>
            </a:r>
            <a:r>
              <a:rPr lang="ar-IQ" sz="3200" dirty="0"/>
              <a:t> وهي:-</a:t>
            </a:r>
            <a:endParaRPr lang="en-US" sz="3200" dirty="0"/>
          </a:p>
          <a:p>
            <a:pPr marL="0" indent="0" algn="just" rtl="1">
              <a:buNone/>
            </a:pPr>
            <a:endParaRPr lang="ar-IQ" sz="3200" dirty="0" smtClean="0"/>
          </a:p>
          <a:p>
            <a:pPr marL="0" indent="0" algn="just" rtl="1">
              <a:buNone/>
            </a:pPr>
            <a:endParaRPr lang="en-US" sz="4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055" y="4650856"/>
            <a:ext cx="3748954" cy="2087725"/>
          </a:xfrm>
          <a:prstGeom prst="rect">
            <a:avLst/>
          </a:prstGeom>
        </p:spPr>
      </p:pic>
    </p:spTree>
    <p:extLst>
      <p:ext uri="{BB962C8B-B14F-4D97-AF65-F5344CB8AC3E}">
        <p14:creationId xmlns:p14="http://schemas.microsoft.com/office/powerpoint/2010/main" val="1575074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fontScale="90000"/>
          </a:bodyPr>
          <a:lstStyle/>
          <a:p>
            <a:pPr algn="ctr" rtl="1"/>
            <a:r>
              <a:rPr lang="ar-IQ" sz="6000" u="sng" dirty="0">
                <a:solidFill>
                  <a:srgbClr val="00B0F0"/>
                </a:solidFill>
              </a:rPr>
              <a:t>أ</a:t>
            </a:r>
            <a:r>
              <a:rPr lang="ar-SA" sz="6000" u="sng" dirty="0" smtClean="0">
                <a:solidFill>
                  <a:srgbClr val="00B0F0"/>
                </a:solidFill>
              </a:rPr>
              <a:t>هداف </a:t>
            </a:r>
            <a:r>
              <a:rPr lang="ar-SA" sz="6000" u="sng" dirty="0">
                <a:solidFill>
                  <a:srgbClr val="00B0F0"/>
                </a:solidFill>
              </a:rPr>
              <a:t>المصرف التجاري</a:t>
            </a:r>
            <a:endParaRPr lang="en-US" sz="6000" u="sng" dirty="0">
              <a:solidFill>
                <a:srgbClr val="00B0F0"/>
              </a:solidFill>
            </a:endParaRPr>
          </a:p>
        </p:txBody>
      </p:sp>
      <p:sp>
        <p:nvSpPr>
          <p:cNvPr id="3" name="Content Placeholder 2"/>
          <p:cNvSpPr>
            <a:spLocks noGrp="1"/>
          </p:cNvSpPr>
          <p:nvPr>
            <p:ph idx="1"/>
          </p:nvPr>
        </p:nvSpPr>
        <p:spPr>
          <a:xfrm>
            <a:off x="3657600" y="1825624"/>
            <a:ext cx="7696200" cy="4849495"/>
          </a:xfrm>
        </p:spPr>
        <p:txBody>
          <a:bodyPr>
            <a:noAutofit/>
          </a:bodyPr>
          <a:lstStyle/>
          <a:p>
            <a:pPr algn="r" rtl="1"/>
            <a:r>
              <a:rPr lang="ar-SA" u="sng" dirty="0" smtClean="0"/>
              <a:t>الربحية </a:t>
            </a:r>
            <a:r>
              <a:rPr lang="en-US" u="sng" dirty="0"/>
              <a:t>Profitability</a:t>
            </a:r>
            <a:r>
              <a:rPr lang="ar-SA" u="sng" dirty="0"/>
              <a:t> :-</a:t>
            </a:r>
            <a:endParaRPr lang="en-US" u="sng" dirty="0"/>
          </a:p>
          <a:p>
            <a:pPr marL="0" indent="0" algn="r" rtl="1">
              <a:buNone/>
            </a:pPr>
            <a:r>
              <a:rPr lang="ar-SA" dirty="0" smtClean="0"/>
              <a:t>  </a:t>
            </a:r>
            <a:r>
              <a:rPr lang="ar-SA" dirty="0"/>
              <a:t>تسعى </a:t>
            </a:r>
            <a:r>
              <a:rPr lang="ar-IQ" dirty="0" smtClean="0"/>
              <a:t>إ</a:t>
            </a:r>
            <a:r>
              <a:rPr lang="ar-SA" dirty="0" smtClean="0"/>
              <a:t>دارة </a:t>
            </a:r>
            <a:r>
              <a:rPr lang="ar-SA" dirty="0"/>
              <a:t>المصارف الى تحقيق </a:t>
            </a:r>
            <a:r>
              <a:rPr lang="ar-IQ" dirty="0" smtClean="0"/>
              <a:t>أ</a:t>
            </a:r>
            <a:r>
              <a:rPr lang="ar-SA" dirty="0" smtClean="0"/>
              <a:t>كبر </a:t>
            </a:r>
            <a:r>
              <a:rPr lang="ar-SA" dirty="0"/>
              <a:t>ربح ممكن لأصحاب </a:t>
            </a:r>
            <a:r>
              <a:rPr lang="ar-SA" dirty="0" smtClean="0"/>
              <a:t>المصرف، </a:t>
            </a:r>
            <a:r>
              <a:rPr lang="ar-SA" dirty="0"/>
              <a:t>اذ </a:t>
            </a:r>
            <a:r>
              <a:rPr lang="ar-IQ" dirty="0" smtClean="0"/>
              <a:t>إ</a:t>
            </a:r>
            <a:r>
              <a:rPr lang="ar-SA" dirty="0" smtClean="0"/>
              <a:t>ن </a:t>
            </a:r>
            <a:r>
              <a:rPr lang="ar-SA" dirty="0"/>
              <a:t>المعيار </a:t>
            </a:r>
            <a:r>
              <a:rPr lang="ar-SA" dirty="0" smtClean="0"/>
              <a:t>ال</a:t>
            </a:r>
            <a:r>
              <a:rPr lang="ar-IQ" dirty="0" smtClean="0"/>
              <a:t>أ</a:t>
            </a:r>
            <a:r>
              <a:rPr lang="ar-SA" dirty="0" smtClean="0"/>
              <a:t>ساسي </a:t>
            </a:r>
            <a:r>
              <a:rPr lang="ar-SA" dirty="0"/>
              <a:t>لمدى كفاءة </a:t>
            </a:r>
            <a:r>
              <a:rPr lang="ar-SA" dirty="0" smtClean="0"/>
              <a:t>ال</a:t>
            </a:r>
            <a:r>
              <a:rPr lang="ar-IQ" dirty="0" smtClean="0"/>
              <a:t>إ</a:t>
            </a:r>
            <a:r>
              <a:rPr lang="ar-SA" dirty="0" smtClean="0"/>
              <a:t>دارة، </a:t>
            </a:r>
            <a:r>
              <a:rPr lang="ar-SA" dirty="0"/>
              <a:t>هو حجم </a:t>
            </a:r>
            <a:r>
              <a:rPr lang="ar-SA" dirty="0" smtClean="0"/>
              <a:t>ال</a:t>
            </a:r>
            <a:r>
              <a:rPr lang="ar-IQ" dirty="0" smtClean="0"/>
              <a:t>أ</a:t>
            </a:r>
            <a:r>
              <a:rPr lang="ar-SA" dirty="0" smtClean="0"/>
              <a:t>رباح </a:t>
            </a:r>
            <a:r>
              <a:rPr lang="ar-SA" dirty="0"/>
              <a:t>التي </a:t>
            </a:r>
            <a:r>
              <a:rPr lang="ar-SA" dirty="0" smtClean="0"/>
              <a:t>تحققها، ف</a:t>
            </a:r>
            <a:r>
              <a:rPr lang="ar-IQ" dirty="0" smtClean="0"/>
              <a:t>إ</a:t>
            </a:r>
            <a:r>
              <a:rPr lang="ar-SA" dirty="0" smtClean="0"/>
              <a:t>ذا </a:t>
            </a:r>
            <a:r>
              <a:rPr lang="ar-SA" dirty="0"/>
              <a:t>حققت </a:t>
            </a:r>
            <a:r>
              <a:rPr lang="ar-SA" dirty="0" smtClean="0"/>
              <a:t>ال</a:t>
            </a:r>
            <a:r>
              <a:rPr lang="ar-IQ" dirty="0" smtClean="0"/>
              <a:t>إ</a:t>
            </a:r>
            <a:r>
              <a:rPr lang="ar-SA" dirty="0" smtClean="0"/>
              <a:t>دارة </a:t>
            </a:r>
            <a:r>
              <a:rPr lang="ar-IQ" dirty="0"/>
              <a:t>أ</a:t>
            </a:r>
            <a:r>
              <a:rPr lang="ar-SA" dirty="0" smtClean="0"/>
              <a:t>رباحا</a:t>
            </a:r>
            <a:r>
              <a:rPr lang="ar-IQ" dirty="0" smtClean="0"/>
              <a:t>ً</a:t>
            </a:r>
            <a:r>
              <a:rPr lang="ar-SA" dirty="0" smtClean="0"/>
              <a:t> </a:t>
            </a:r>
            <a:r>
              <a:rPr lang="ar-IQ" dirty="0"/>
              <a:t>أ</a:t>
            </a:r>
            <a:r>
              <a:rPr lang="ar-SA" dirty="0" smtClean="0"/>
              <a:t>كثر، ف</a:t>
            </a:r>
            <a:r>
              <a:rPr lang="ar-IQ" dirty="0" smtClean="0"/>
              <a:t>إ</a:t>
            </a:r>
            <a:r>
              <a:rPr lang="ar-SA" dirty="0" smtClean="0"/>
              <a:t>ن </a:t>
            </a:r>
            <a:r>
              <a:rPr lang="ar-SA" dirty="0"/>
              <a:t>ذلك يعني </a:t>
            </a:r>
            <a:r>
              <a:rPr lang="ar-IQ" dirty="0" smtClean="0"/>
              <a:t>إ</a:t>
            </a:r>
            <a:r>
              <a:rPr lang="ar-SA" dirty="0" smtClean="0"/>
              <a:t>نها </a:t>
            </a:r>
            <a:r>
              <a:rPr lang="ar-IQ" dirty="0"/>
              <a:t>أ</a:t>
            </a:r>
            <a:r>
              <a:rPr lang="ar-SA" dirty="0" smtClean="0"/>
              <a:t>كفأ </a:t>
            </a:r>
            <a:r>
              <a:rPr lang="ar-SA" dirty="0"/>
              <a:t>من </a:t>
            </a:r>
            <a:r>
              <a:rPr lang="ar-SA" dirty="0" smtClean="0"/>
              <a:t>غيرها، </a:t>
            </a:r>
            <a:r>
              <a:rPr lang="ar-SA" dirty="0"/>
              <a:t>كما </a:t>
            </a:r>
            <a:r>
              <a:rPr lang="ar-SA" dirty="0" smtClean="0"/>
              <a:t>و</a:t>
            </a:r>
            <a:r>
              <a:rPr lang="ar-IQ" dirty="0" smtClean="0"/>
              <a:t>إ</a:t>
            </a:r>
            <a:r>
              <a:rPr lang="ar-SA" dirty="0" smtClean="0"/>
              <a:t>ن </a:t>
            </a:r>
            <a:r>
              <a:rPr lang="ar-SA" dirty="0"/>
              <a:t>الوظيفة الرئيسية </a:t>
            </a:r>
            <a:r>
              <a:rPr lang="ar-SA" dirty="0" smtClean="0"/>
              <a:t>ل</a:t>
            </a:r>
            <a:r>
              <a:rPr lang="ar-IQ" dirty="0" smtClean="0"/>
              <a:t>إ</a:t>
            </a:r>
            <a:r>
              <a:rPr lang="ar-SA" dirty="0" smtClean="0"/>
              <a:t>دارة </a:t>
            </a:r>
            <a:r>
              <a:rPr lang="ar-SA" dirty="0"/>
              <a:t>المصرف التجاري هي تحقيق </a:t>
            </a:r>
            <a:r>
              <a:rPr lang="ar-SA" dirty="0" smtClean="0"/>
              <a:t>ال</a:t>
            </a:r>
            <a:r>
              <a:rPr lang="ar-IQ" dirty="0" smtClean="0"/>
              <a:t>أ</a:t>
            </a:r>
            <a:r>
              <a:rPr lang="ar-SA" dirty="0" smtClean="0"/>
              <a:t>رباح.</a:t>
            </a:r>
            <a:r>
              <a:rPr lang="ar-IQ" dirty="0"/>
              <a:t> و</a:t>
            </a:r>
            <a:r>
              <a:rPr lang="ar-SA" dirty="0"/>
              <a:t>حتى يتمكن المصرف </a:t>
            </a:r>
            <a:r>
              <a:rPr lang="ar-IQ" dirty="0"/>
              <a:t>من </a:t>
            </a:r>
            <a:r>
              <a:rPr lang="ar-SA" dirty="0"/>
              <a:t>تحقيق ال</a:t>
            </a:r>
            <a:r>
              <a:rPr lang="ar-IQ" dirty="0"/>
              <a:t>أ</a:t>
            </a:r>
            <a:r>
              <a:rPr lang="ar-SA" dirty="0"/>
              <a:t>رباح ينبغي أن تكون </a:t>
            </a:r>
            <a:r>
              <a:rPr lang="ar-IQ" dirty="0"/>
              <a:t>إ</a:t>
            </a:r>
            <a:r>
              <a:rPr lang="ar-SA" dirty="0"/>
              <a:t>يراداته </a:t>
            </a:r>
            <a:r>
              <a:rPr lang="ar-IQ" dirty="0"/>
              <a:t>أ</a:t>
            </a:r>
            <a:r>
              <a:rPr lang="ar-SA" dirty="0"/>
              <a:t>كبر من تكاليفه، </a:t>
            </a:r>
            <a:r>
              <a:rPr lang="ar-IQ" dirty="0"/>
              <a:t>                   </a:t>
            </a:r>
            <a:r>
              <a:rPr lang="ar-SA" dirty="0" smtClean="0"/>
              <a:t>وتشتمل </a:t>
            </a:r>
            <a:r>
              <a:rPr lang="ar-IQ" dirty="0"/>
              <a:t>إ</a:t>
            </a:r>
            <a:r>
              <a:rPr lang="ar-SA" dirty="0"/>
              <a:t>يرادات المصرف البنود الآتية:- </a:t>
            </a:r>
            <a:r>
              <a:rPr lang="en-US" dirty="0"/>
              <a:t/>
            </a:r>
            <a:br>
              <a:rPr lang="en-US" dirty="0"/>
            </a:br>
            <a:r>
              <a:rPr lang="en-US" dirty="0"/>
              <a:t>-1</a:t>
            </a:r>
            <a:r>
              <a:rPr lang="ar-IQ" dirty="0"/>
              <a:t> </a:t>
            </a:r>
            <a:r>
              <a:rPr lang="ar-SA" dirty="0"/>
              <a:t>الفوائد الدائنة على التسهيلات ال</a:t>
            </a:r>
            <a:r>
              <a:rPr lang="ar-IQ" dirty="0"/>
              <a:t>إ</a:t>
            </a:r>
            <a:r>
              <a:rPr lang="ar-SA" dirty="0"/>
              <a:t>ئتمانية.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3405"/>
            <a:ext cx="3535680" cy="26517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57" y="4486811"/>
            <a:ext cx="3630837" cy="1933303"/>
          </a:xfrm>
          <a:prstGeom prst="rect">
            <a:avLst/>
          </a:prstGeom>
        </p:spPr>
      </p:pic>
    </p:spTree>
    <p:extLst>
      <p:ext uri="{BB962C8B-B14F-4D97-AF65-F5344CB8AC3E}">
        <p14:creationId xmlns:p14="http://schemas.microsoft.com/office/powerpoint/2010/main" val="2343730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222069" y="143691"/>
            <a:ext cx="11806797" cy="5769429"/>
          </a:xfrm>
        </p:spPr>
        <p:txBody>
          <a:bodyPr>
            <a:noAutofit/>
          </a:bodyPr>
          <a:lstStyle/>
          <a:p>
            <a:pPr algn="r" rtl="1"/>
            <a:r>
              <a:rPr lang="en-US" sz="3000" dirty="0"/>
              <a:t/>
            </a:r>
            <a:br>
              <a:rPr lang="en-US" sz="3000" dirty="0"/>
            </a:br>
            <a:r>
              <a:rPr lang="en-US" sz="3000" dirty="0"/>
              <a:t>-</a:t>
            </a:r>
            <a:r>
              <a:rPr lang="en-US" sz="3000" dirty="0" smtClean="0"/>
              <a:t>2</a:t>
            </a:r>
            <a:r>
              <a:rPr lang="ar-IQ" sz="3000" dirty="0" smtClean="0"/>
              <a:t> </a:t>
            </a:r>
            <a:r>
              <a:rPr lang="ar-SA" sz="3000" dirty="0" smtClean="0"/>
              <a:t>العمولات </a:t>
            </a:r>
            <a:r>
              <a:rPr lang="ar-SA" sz="3000" dirty="0"/>
              <a:t>الدائنة التي تتقاضاها المصارف </a:t>
            </a:r>
            <a:r>
              <a:rPr lang="ar-SA" sz="3000" dirty="0" smtClean="0"/>
              <a:t>نظير </a:t>
            </a:r>
            <a:r>
              <a:rPr lang="ar-SA" sz="3000" dirty="0"/>
              <a:t>خدماتها التي تقدمها </a:t>
            </a:r>
            <a:r>
              <a:rPr lang="ar-SA" sz="3000" dirty="0" smtClean="0"/>
              <a:t>لل</a:t>
            </a:r>
            <a:r>
              <a:rPr lang="ar-IQ" sz="3000" dirty="0" smtClean="0"/>
              <a:t>آ</a:t>
            </a:r>
            <a:r>
              <a:rPr lang="ar-SA" sz="3000" dirty="0" smtClean="0"/>
              <a:t>خرين</a:t>
            </a:r>
            <a:r>
              <a:rPr lang="ar-SA" sz="3000" dirty="0"/>
              <a:t>.</a:t>
            </a:r>
            <a:r>
              <a:rPr lang="en-US" sz="3000" dirty="0"/>
              <a:t/>
            </a:r>
            <a:br>
              <a:rPr lang="en-US" sz="3000" dirty="0"/>
            </a:br>
            <a:r>
              <a:rPr lang="en-US" sz="3000" dirty="0" smtClean="0"/>
              <a:t>-3</a:t>
            </a:r>
            <a:r>
              <a:rPr lang="ar-IQ" sz="3000" dirty="0" smtClean="0"/>
              <a:t> </a:t>
            </a:r>
            <a:r>
              <a:rPr lang="ar-SA" sz="3000" dirty="0" smtClean="0"/>
              <a:t>أجور </a:t>
            </a:r>
            <a:r>
              <a:rPr lang="ar-SA" sz="3000" dirty="0"/>
              <a:t>الخدمات التي تقدمها المصارف </a:t>
            </a:r>
            <a:r>
              <a:rPr lang="ar-SA" sz="3000" dirty="0" smtClean="0"/>
              <a:t>و</a:t>
            </a:r>
            <a:r>
              <a:rPr lang="ar-IQ" sz="3000" dirty="0"/>
              <a:t>ه</a:t>
            </a:r>
            <a:r>
              <a:rPr lang="ar-SA" sz="3000" dirty="0" smtClean="0"/>
              <a:t>ي </a:t>
            </a:r>
            <a:r>
              <a:rPr lang="ar-SA" sz="3000" dirty="0"/>
              <a:t>المتعلقة بطبيعة العمل المصرفي كقيامها بتقديم </a:t>
            </a:r>
            <a:r>
              <a:rPr lang="ar-IQ" sz="3000" dirty="0" smtClean="0"/>
              <a:t>إ</a:t>
            </a:r>
            <a:r>
              <a:rPr lang="ar-SA" sz="3000" dirty="0" smtClean="0"/>
              <a:t>ستشارات </a:t>
            </a:r>
            <a:r>
              <a:rPr lang="ar-IQ" sz="3000" dirty="0"/>
              <a:t>إ</a:t>
            </a:r>
            <a:r>
              <a:rPr lang="ar-SA" sz="3000" dirty="0" smtClean="0"/>
              <a:t>قتصادية ومالية و</a:t>
            </a:r>
            <a:r>
              <a:rPr lang="ar-IQ" sz="3000" dirty="0" smtClean="0"/>
              <a:t>إ</a:t>
            </a:r>
            <a:r>
              <a:rPr lang="ar-SA" sz="3000" dirty="0" smtClean="0"/>
              <a:t>عداد </a:t>
            </a:r>
            <a:r>
              <a:rPr lang="ar-SA" sz="3000" dirty="0"/>
              <a:t>دراسات الجدوى </a:t>
            </a:r>
            <a:r>
              <a:rPr lang="ar-SA" sz="3000" dirty="0" smtClean="0"/>
              <a:t>ال</a:t>
            </a:r>
            <a:r>
              <a:rPr lang="ar-IQ" sz="3000" dirty="0" smtClean="0"/>
              <a:t>إ</a:t>
            </a:r>
            <a:r>
              <a:rPr lang="ar-SA" sz="3000" dirty="0" smtClean="0"/>
              <a:t>قتصادية</a:t>
            </a:r>
            <a:r>
              <a:rPr lang="ar-SA" sz="3000" dirty="0"/>
              <a:t>.</a:t>
            </a:r>
            <a:r>
              <a:rPr lang="en-US" sz="3000" dirty="0"/>
              <a:t/>
            </a:r>
            <a:br>
              <a:rPr lang="en-US" sz="3000" dirty="0"/>
            </a:br>
            <a:r>
              <a:rPr lang="en-US" sz="3000" dirty="0"/>
              <a:t>-4</a:t>
            </a:r>
            <a:r>
              <a:rPr lang="ar-SA" sz="3000" dirty="0"/>
              <a:t>عوائد العملة </a:t>
            </a:r>
            <a:r>
              <a:rPr lang="ar-SA" sz="3000" dirty="0" smtClean="0"/>
              <a:t>ال</a:t>
            </a:r>
            <a:r>
              <a:rPr lang="ar-IQ" sz="3000" dirty="0" smtClean="0"/>
              <a:t>أ</a:t>
            </a:r>
            <a:r>
              <a:rPr lang="ar-SA" sz="3000" dirty="0" smtClean="0"/>
              <a:t>جنبية </a:t>
            </a:r>
            <a:r>
              <a:rPr lang="ar-SA" sz="3000" dirty="0"/>
              <a:t>أي </a:t>
            </a:r>
            <a:r>
              <a:rPr lang="ar-SA" sz="3000" dirty="0" smtClean="0"/>
              <a:t>ال</a:t>
            </a:r>
            <a:r>
              <a:rPr lang="ar-IQ" sz="3000" dirty="0" smtClean="0"/>
              <a:t>أ</a:t>
            </a:r>
            <a:r>
              <a:rPr lang="ar-SA" sz="3000" dirty="0" smtClean="0"/>
              <a:t>رباح </a:t>
            </a:r>
            <a:r>
              <a:rPr lang="ar-SA" sz="3000" dirty="0"/>
              <a:t>المتحققة من الفرق بين </a:t>
            </a:r>
            <a:r>
              <a:rPr lang="ar-IQ" sz="3000" dirty="0" smtClean="0"/>
              <a:t>أ</a:t>
            </a:r>
            <a:r>
              <a:rPr lang="ar-SA" sz="3000" dirty="0" smtClean="0"/>
              <a:t>سعار </a:t>
            </a:r>
            <a:r>
              <a:rPr lang="ar-SA" sz="3000" dirty="0"/>
              <a:t>الشراء </a:t>
            </a:r>
            <a:r>
              <a:rPr lang="ar-SA" sz="3000" dirty="0" smtClean="0"/>
              <a:t>والبيع</a:t>
            </a:r>
            <a:r>
              <a:rPr lang="ar-SA" sz="3000" dirty="0"/>
              <a:t>.</a:t>
            </a:r>
            <a:r>
              <a:rPr lang="en-US" sz="3000" dirty="0"/>
              <a:t/>
            </a:r>
            <a:br>
              <a:rPr lang="en-US" sz="3000" dirty="0"/>
            </a:br>
            <a:r>
              <a:rPr lang="en-US" sz="3000" dirty="0"/>
              <a:t>-</a:t>
            </a:r>
            <a:r>
              <a:rPr lang="en-US" sz="3000" dirty="0" smtClean="0"/>
              <a:t>5</a:t>
            </a:r>
            <a:r>
              <a:rPr lang="ar-IQ" sz="3000" dirty="0" smtClean="0"/>
              <a:t> إ</a:t>
            </a:r>
            <a:r>
              <a:rPr lang="ar-SA" sz="3000" dirty="0" smtClean="0"/>
              <a:t>يرادات </a:t>
            </a:r>
            <a:r>
              <a:rPr lang="ar-IQ" sz="3000" dirty="0"/>
              <a:t>أ</a:t>
            </a:r>
            <a:r>
              <a:rPr lang="ar-SA" sz="3000" dirty="0" smtClean="0"/>
              <a:t>خرى </a:t>
            </a:r>
            <a:r>
              <a:rPr lang="ar-SA" sz="3000" dirty="0"/>
              <a:t>كعوائد </a:t>
            </a:r>
            <a:r>
              <a:rPr lang="ar-SA" sz="3000" dirty="0" smtClean="0"/>
              <a:t>ال</a:t>
            </a:r>
            <a:r>
              <a:rPr lang="ar-IQ" sz="3000" dirty="0" smtClean="0"/>
              <a:t>إ</a:t>
            </a:r>
            <a:r>
              <a:rPr lang="ar-SA" sz="3000" dirty="0" smtClean="0"/>
              <a:t>ستثمار </a:t>
            </a:r>
            <a:r>
              <a:rPr lang="ar-SA" sz="3000" dirty="0"/>
              <a:t>في </a:t>
            </a:r>
            <a:r>
              <a:rPr lang="ar-SA" sz="3000" dirty="0" smtClean="0"/>
              <a:t>ال</a:t>
            </a:r>
            <a:r>
              <a:rPr lang="ar-IQ" sz="3000" dirty="0" smtClean="0"/>
              <a:t>أ</a:t>
            </a:r>
            <a:r>
              <a:rPr lang="ar-SA" sz="3000" dirty="0" smtClean="0"/>
              <a:t>وراق المالية، والعوائد </a:t>
            </a:r>
            <a:r>
              <a:rPr lang="ar-SA" sz="3000" dirty="0"/>
              <a:t>المتحققة من خصم </a:t>
            </a:r>
            <a:r>
              <a:rPr lang="ar-SA" sz="3000" dirty="0" smtClean="0"/>
              <a:t>الكمبيالات، وأي </a:t>
            </a:r>
            <a:r>
              <a:rPr lang="ar-IQ" sz="3000" dirty="0" smtClean="0"/>
              <a:t>أ</a:t>
            </a:r>
            <a:r>
              <a:rPr lang="ar-SA" sz="3000" dirty="0" smtClean="0"/>
              <a:t>رباح </a:t>
            </a:r>
            <a:r>
              <a:rPr lang="ar-SA" sz="3000" dirty="0"/>
              <a:t>رأسمالية ناتجة عن بيع المصرف لأصل من </a:t>
            </a:r>
            <a:r>
              <a:rPr lang="ar-IQ" sz="3000" dirty="0" smtClean="0"/>
              <a:t>أ</a:t>
            </a:r>
            <a:r>
              <a:rPr lang="ar-SA" sz="3000" dirty="0" smtClean="0"/>
              <a:t>صوله </a:t>
            </a:r>
            <a:r>
              <a:rPr lang="ar-SA" sz="3000" dirty="0"/>
              <a:t>بسعر </a:t>
            </a:r>
            <a:r>
              <a:rPr lang="ar-IQ" sz="3000" dirty="0" smtClean="0"/>
              <a:t>أ</a:t>
            </a:r>
            <a:r>
              <a:rPr lang="ar-SA" sz="3000" dirty="0" smtClean="0"/>
              <a:t>على </a:t>
            </a:r>
            <a:r>
              <a:rPr lang="ar-SA" sz="3000" dirty="0"/>
              <a:t>من قيمته الدفترية. </a:t>
            </a:r>
            <a:r>
              <a:rPr lang="en-US" sz="3000" dirty="0"/>
              <a:t/>
            </a:r>
            <a:br>
              <a:rPr lang="en-US" sz="3000" dirty="0"/>
            </a:br>
            <a:r>
              <a:rPr lang="en-US" sz="3000" dirty="0"/>
              <a:t> </a:t>
            </a:r>
            <a:r>
              <a:rPr lang="ar-SA" sz="3000" dirty="0"/>
              <a:t>  أما فيما يتعلق بتكاليف </a:t>
            </a:r>
            <a:r>
              <a:rPr lang="ar-SA" sz="3000" dirty="0" smtClean="0"/>
              <a:t>المصرف، ف</a:t>
            </a:r>
            <a:r>
              <a:rPr lang="ar-IQ" sz="3000" dirty="0" smtClean="0"/>
              <a:t>إ</a:t>
            </a:r>
            <a:r>
              <a:rPr lang="ar-SA" sz="3000" dirty="0" smtClean="0"/>
              <a:t>نها </a:t>
            </a:r>
            <a:r>
              <a:rPr lang="ar-SA" sz="3000" dirty="0"/>
              <a:t>تشتمل على </a:t>
            </a:r>
            <a:r>
              <a:rPr lang="ar-SA" sz="3000" dirty="0" smtClean="0"/>
              <a:t>الآتي:-</a:t>
            </a:r>
            <a:r>
              <a:rPr lang="en-US" sz="3000" dirty="0"/>
              <a:t/>
            </a:r>
            <a:br>
              <a:rPr lang="en-US" sz="3000" dirty="0"/>
            </a:br>
            <a:r>
              <a:rPr lang="en-US" sz="3000" dirty="0"/>
              <a:t>-</a:t>
            </a:r>
            <a:r>
              <a:rPr lang="en-US" sz="3000" dirty="0" smtClean="0"/>
              <a:t>1</a:t>
            </a:r>
            <a:r>
              <a:rPr lang="ar-IQ" sz="3000" dirty="0" smtClean="0"/>
              <a:t> </a:t>
            </a:r>
            <a:r>
              <a:rPr lang="ar-SA" sz="3000" dirty="0" smtClean="0"/>
              <a:t>الفوائد </a:t>
            </a:r>
            <a:r>
              <a:rPr lang="ar-SA" sz="3000" dirty="0"/>
              <a:t>المدينة على الودائع التي يقوم المصرف بدفعها.</a:t>
            </a:r>
            <a:r>
              <a:rPr lang="en-US" sz="3000" dirty="0"/>
              <a:t/>
            </a:r>
            <a:br>
              <a:rPr lang="en-US" sz="3000" dirty="0"/>
            </a:br>
            <a:r>
              <a:rPr lang="en-US" sz="3000" dirty="0"/>
              <a:t>-</a:t>
            </a:r>
            <a:r>
              <a:rPr lang="en-US" sz="3000" dirty="0" smtClean="0"/>
              <a:t>2</a:t>
            </a:r>
            <a:r>
              <a:rPr lang="ar-IQ" sz="3000" dirty="0" smtClean="0"/>
              <a:t> </a:t>
            </a:r>
            <a:r>
              <a:rPr lang="ar-SA" sz="3000" dirty="0" smtClean="0"/>
              <a:t>العمولات </a:t>
            </a:r>
            <a:r>
              <a:rPr lang="ar-SA" sz="3000" dirty="0"/>
              <a:t>المدينة التي يدفعها المصرف الى المؤسسات المالية </a:t>
            </a:r>
            <a:r>
              <a:rPr lang="ar-SA" sz="3000" dirty="0" smtClean="0"/>
              <a:t>ال</a:t>
            </a:r>
            <a:r>
              <a:rPr lang="ar-IQ" sz="3000" dirty="0" smtClean="0"/>
              <a:t>أ</a:t>
            </a:r>
            <a:r>
              <a:rPr lang="ar-SA" sz="3000" dirty="0" smtClean="0"/>
              <a:t>خرى </a:t>
            </a:r>
            <a:r>
              <a:rPr lang="ar-SA" sz="3000" dirty="0"/>
              <a:t>نظير تقديمها خدمات للمصرف ذاته.</a:t>
            </a:r>
            <a:r>
              <a:rPr lang="en-US" sz="3000" dirty="0"/>
              <a:t/>
            </a:r>
            <a:br>
              <a:rPr lang="en-US" sz="3000" dirty="0"/>
            </a:br>
            <a:r>
              <a:rPr lang="en-US" sz="3000" dirty="0" smtClean="0"/>
              <a:t>-3</a:t>
            </a:r>
            <a:r>
              <a:rPr lang="ar-IQ" sz="3000" dirty="0" smtClean="0"/>
              <a:t> </a:t>
            </a:r>
            <a:r>
              <a:rPr lang="ar-SA" sz="3000" dirty="0" smtClean="0"/>
              <a:t>المصاريف ال</a:t>
            </a:r>
            <a:r>
              <a:rPr lang="ar-IQ" sz="3000" dirty="0" smtClean="0"/>
              <a:t>إ</a:t>
            </a:r>
            <a:r>
              <a:rPr lang="ar-SA" sz="3000" dirty="0" smtClean="0"/>
              <a:t>دارية والعمومية</a:t>
            </a:r>
            <a:r>
              <a:rPr lang="ar-SA" sz="3000" dirty="0"/>
              <a:t>.</a:t>
            </a:r>
            <a:endParaRPr lang="en-US" sz="3000" dirty="0"/>
          </a:p>
        </p:txBody>
      </p:sp>
      <p:sp>
        <p:nvSpPr>
          <p:cNvPr id="2" name="TextBox 1"/>
          <p:cNvSpPr txBox="1"/>
          <p:nvPr/>
        </p:nvSpPr>
        <p:spPr>
          <a:xfrm>
            <a:off x="2259874" y="143691"/>
            <a:ext cx="7328263" cy="707886"/>
          </a:xfrm>
          <a:prstGeom prst="rect">
            <a:avLst/>
          </a:prstGeom>
          <a:noFill/>
        </p:spPr>
        <p:txBody>
          <a:bodyPr wrap="square" rtlCol="0">
            <a:spAutoFit/>
          </a:bodyPr>
          <a:lstStyle/>
          <a:p>
            <a:pPr algn="ctr"/>
            <a:r>
              <a:rPr lang="ar-IQ" sz="4000" dirty="0"/>
              <a:t>ماهي </a:t>
            </a:r>
            <a:r>
              <a:rPr lang="ar-IQ" sz="4000" dirty="0" smtClean="0"/>
              <a:t>الإيرادات والتكاليف</a:t>
            </a:r>
            <a:r>
              <a:rPr lang="ar-IQ" sz="4000" dirty="0"/>
              <a:t>؟</a:t>
            </a:r>
            <a:endParaRPr lang="en-US" sz="4000" dirty="0"/>
          </a:p>
        </p:txBody>
      </p:sp>
    </p:spTree>
    <p:extLst>
      <p:ext uri="{BB962C8B-B14F-4D97-AF65-F5344CB8AC3E}">
        <p14:creationId xmlns:p14="http://schemas.microsoft.com/office/powerpoint/2010/main" val="1848144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fontScale="90000"/>
          </a:bodyPr>
          <a:lstStyle/>
          <a:p>
            <a:pPr algn="ctr" rtl="1"/>
            <a:r>
              <a:rPr lang="ar-IQ" sz="6000" u="sng" dirty="0">
                <a:solidFill>
                  <a:srgbClr val="00B0F0"/>
                </a:solidFill>
              </a:rPr>
              <a:t>أ</a:t>
            </a:r>
            <a:r>
              <a:rPr lang="ar-SA" sz="6000" u="sng" dirty="0" smtClean="0">
                <a:solidFill>
                  <a:srgbClr val="00B0F0"/>
                </a:solidFill>
              </a:rPr>
              <a:t>هداف </a:t>
            </a:r>
            <a:r>
              <a:rPr lang="ar-SA" sz="6000" u="sng" dirty="0">
                <a:solidFill>
                  <a:srgbClr val="00B0F0"/>
                </a:solidFill>
              </a:rPr>
              <a:t>المصرف التجاري</a:t>
            </a:r>
            <a:endParaRPr lang="en-US" sz="6000" u="sng" dirty="0">
              <a:solidFill>
                <a:srgbClr val="00B0F0"/>
              </a:solidFill>
            </a:endParaRPr>
          </a:p>
        </p:txBody>
      </p:sp>
      <p:sp>
        <p:nvSpPr>
          <p:cNvPr id="3" name="Content Placeholder 2"/>
          <p:cNvSpPr>
            <a:spLocks noGrp="1"/>
          </p:cNvSpPr>
          <p:nvPr>
            <p:ph idx="1"/>
          </p:nvPr>
        </p:nvSpPr>
        <p:spPr>
          <a:xfrm>
            <a:off x="2998361" y="1017133"/>
            <a:ext cx="8623663" cy="5669279"/>
          </a:xfrm>
        </p:spPr>
        <p:txBody>
          <a:bodyPr>
            <a:noAutofit/>
          </a:bodyPr>
          <a:lstStyle/>
          <a:p>
            <a:pPr lvl="0" algn="just" rtl="1"/>
            <a:r>
              <a:rPr lang="ar-SA" sz="3200" u="sng" dirty="0">
                <a:solidFill>
                  <a:srgbClr val="C00000"/>
                </a:solidFill>
              </a:rPr>
              <a:t>السيولة </a:t>
            </a:r>
            <a:r>
              <a:rPr lang="en-US" sz="3200" u="sng" dirty="0">
                <a:solidFill>
                  <a:srgbClr val="C00000"/>
                </a:solidFill>
              </a:rPr>
              <a:t>Liquidity</a:t>
            </a:r>
            <a:r>
              <a:rPr lang="ar-SA" sz="3200" u="sng" dirty="0">
                <a:solidFill>
                  <a:srgbClr val="C00000"/>
                </a:solidFill>
              </a:rPr>
              <a:t> :-</a:t>
            </a:r>
            <a:endParaRPr lang="en-US" sz="3200" dirty="0">
              <a:solidFill>
                <a:srgbClr val="C00000"/>
              </a:solidFill>
            </a:endParaRPr>
          </a:p>
          <a:p>
            <a:pPr marL="0" indent="0" algn="just" rtl="1">
              <a:buNone/>
            </a:pPr>
            <a:r>
              <a:rPr lang="ar-SA" dirty="0"/>
              <a:t> سيولة </a:t>
            </a:r>
            <a:r>
              <a:rPr lang="ar-IQ" dirty="0" smtClean="0"/>
              <a:t>أ</a:t>
            </a:r>
            <a:r>
              <a:rPr lang="ar-SA" dirty="0" smtClean="0"/>
              <a:t>ي </a:t>
            </a:r>
            <a:r>
              <a:rPr lang="ar-IQ" dirty="0"/>
              <a:t>أ</a:t>
            </a:r>
            <a:r>
              <a:rPr lang="ar-SA" dirty="0" smtClean="0"/>
              <a:t>صل </a:t>
            </a:r>
            <a:r>
              <a:rPr lang="ar-SA" dirty="0"/>
              <a:t>من </a:t>
            </a:r>
            <a:r>
              <a:rPr lang="ar-SA" dirty="0" smtClean="0"/>
              <a:t>ال</a:t>
            </a:r>
            <a:r>
              <a:rPr lang="ar-IQ" dirty="0" smtClean="0"/>
              <a:t>أ</a:t>
            </a:r>
            <a:r>
              <a:rPr lang="ar-SA" dirty="0" smtClean="0"/>
              <a:t>صول، </a:t>
            </a:r>
            <a:r>
              <a:rPr lang="ar-SA" dirty="0"/>
              <a:t>تعني مدى سهولة تحويله الى نقد </a:t>
            </a:r>
            <a:r>
              <a:rPr lang="ar-SA" dirty="0" smtClean="0"/>
              <a:t>ب</a:t>
            </a:r>
            <a:r>
              <a:rPr lang="ar-IQ" dirty="0" smtClean="0"/>
              <a:t>أ</a:t>
            </a:r>
            <a:r>
              <a:rPr lang="ar-SA" dirty="0" smtClean="0"/>
              <a:t>قصى </a:t>
            </a:r>
            <a:r>
              <a:rPr lang="ar-SA" dirty="0"/>
              <a:t>سرعة ممكنة </a:t>
            </a:r>
            <a:r>
              <a:rPr lang="ar-SA" dirty="0" smtClean="0"/>
              <a:t>وبأقل خسارة، وبناء </a:t>
            </a:r>
            <a:r>
              <a:rPr lang="ar-SA" dirty="0"/>
              <a:t>عليه </a:t>
            </a:r>
            <a:r>
              <a:rPr lang="ar-SA" dirty="0" smtClean="0"/>
              <a:t>ف</a:t>
            </a:r>
            <a:r>
              <a:rPr lang="ar-IQ" dirty="0" smtClean="0"/>
              <a:t>إ</a:t>
            </a:r>
            <a:r>
              <a:rPr lang="ar-SA" dirty="0" smtClean="0"/>
              <a:t>ن </a:t>
            </a:r>
            <a:r>
              <a:rPr lang="ar-SA" dirty="0"/>
              <a:t>البضاعة </a:t>
            </a:r>
            <a:r>
              <a:rPr lang="ar-IQ" dirty="0" smtClean="0"/>
              <a:t>أ</a:t>
            </a:r>
            <a:r>
              <a:rPr lang="ar-SA" dirty="0" smtClean="0"/>
              <a:t>كثر </a:t>
            </a:r>
            <a:r>
              <a:rPr lang="ar-SA" dirty="0"/>
              <a:t>سيولة من </a:t>
            </a:r>
            <a:r>
              <a:rPr lang="ar-SA" dirty="0" smtClean="0"/>
              <a:t>العقارات، والذمم </a:t>
            </a:r>
            <a:r>
              <a:rPr lang="ar-SA" dirty="0"/>
              <a:t>المدينة </a:t>
            </a:r>
            <a:r>
              <a:rPr lang="ar-IQ" dirty="0" smtClean="0"/>
              <a:t>أ</a:t>
            </a:r>
            <a:r>
              <a:rPr lang="ar-SA" dirty="0" smtClean="0"/>
              <a:t>كثر </a:t>
            </a:r>
            <a:r>
              <a:rPr lang="ar-SA" dirty="0"/>
              <a:t>سيولة من </a:t>
            </a:r>
            <a:r>
              <a:rPr lang="ar-SA" dirty="0" smtClean="0"/>
              <a:t>البضاعة، وهكذا</a:t>
            </a:r>
            <a:r>
              <a:rPr lang="ar-IQ" dirty="0" smtClean="0"/>
              <a:t>،</a:t>
            </a:r>
            <a:r>
              <a:rPr lang="ar-SA" dirty="0" smtClean="0"/>
              <a:t> </a:t>
            </a:r>
            <a:r>
              <a:rPr lang="ar-SA" dirty="0"/>
              <a:t>أما السيولة في المصارف فتعني قدرة المصرف على الوفاء </a:t>
            </a:r>
            <a:r>
              <a:rPr lang="ar-SA" dirty="0" smtClean="0"/>
              <a:t>ب</a:t>
            </a:r>
            <a:r>
              <a:rPr lang="ar-IQ" dirty="0" smtClean="0"/>
              <a:t>إ</a:t>
            </a:r>
            <a:r>
              <a:rPr lang="ar-SA" dirty="0" smtClean="0"/>
              <a:t>لتزاماته </a:t>
            </a:r>
            <a:r>
              <a:rPr lang="ar-SA" dirty="0"/>
              <a:t>المتمثلة في القدرة على مجابهة طلبات سحب </a:t>
            </a:r>
            <a:r>
              <a:rPr lang="ar-SA" dirty="0" smtClean="0"/>
              <a:t>المودعين، ومقابلة </a:t>
            </a:r>
            <a:r>
              <a:rPr lang="ar-SA" dirty="0"/>
              <a:t>طلبات </a:t>
            </a:r>
            <a:r>
              <a:rPr lang="ar-SA" dirty="0" smtClean="0"/>
              <a:t>ال</a:t>
            </a:r>
            <a:r>
              <a:rPr lang="ar-IQ" dirty="0" smtClean="0"/>
              <a:t>إ</a:t>
            </a:r>
            <a:r>
              <a:rPr lang="ar-SA" dirty="0" smtClean="0"/>
              <a:t>ئتمان و</a:t>
            </a:r>
            <a:r>
              <a:rPr lang="ar-IQ" dirty="0" smtClean="0"/>
              <a:t>أ</a:t>
            </a:r>
            <a:r>
              <a:rPr lang="ar-SA" dirty="0" smtClean="0"/>
              <a:t>ية </a:t>
            </a:r>
            <a:r>
              <a:rPr lang="ar-SA" dirty="0"/>
              <a:t>طلبات </a:t>
            </a:r>
            <a:r>
              <a:rPr lang="ar-IQ" dirty="0" smtClean="0"/>
              <a:t>أ</a:t>
            </a:r>
            <a:r>
              <a:rPr lang="ar-SA" dirty="0" smtClean="0"/>
              <a:t>و </a:t>
            </a:r>
            <a:r>
              <a:rPr lang="ar-SA" dirty="0"/>
              <a:t>حاجات مالية </a:t>
            </a:r>
            <a:r>
              <a:rPr lang="ar-IQ" dirty="0" smtClean="0"/>
              <a:t>أ</a:t>
            </a:r>
            <a:r>
              <a:rPr lang="ar-SA" dirty="0" smtClean="0"/>
              <a:t>خرى، وهذا </a:t>
            </a:r>
            <a:r>
              <a:rPr lang="ar-SA" dirty="0"/>
              <a:t>يعني </a:t>
            </a:r>
            <a:r>
              <a:rPr lang="ar-IQ" dirty="0" smtClean="0"/>
              <a:t>إ</a:t>
            </a:r>
            <a:r>
              <a:rPr lang="ar-SA" dirty="0" smtClean="0"/>
              <a:t>ن </a:t>
            </a:r>
            <a:r>
              <a:rPr lang="ar-SA" dirty="0"/>
              <a:t>على المصارف التجارية أن تحتفظ بنسبة سيولة تمكنها من الوفاء </a:t>
            </a:r>
            <a:r>
              <a:rPr lang="ar-SA" dirty="0" smtClean="0"/>
              <a:t>ب</a:t>
            </a:r>
            <a:r>
              <a:rPr lang="ar-IQ" dirty="0" smtClean="0"/>
              <a:t>إ</a:t>
            </a:r>
            <a:r>
              <a:rPr lang="ar-SA" dirty="0" smtClean="0"/>
              <a:t>لتزاماتها في</a:t>
            </a:r>
            <a:r>
              <a:rPr lang="ar-IQ" dirty="0" smtClean="0"/>
              <a:t> </a:t>
            </a:r>
            <a:r>
              <a:rPr lang="ar-IQ" dirty="0"/>
              <a:t>أ</a:t>
            </a:r>
            <a:r>
              <a:rPr lang="ar-SA" dirty="0" smtClean="0"/>
              <a:t>ية لحظة، </a:t>
            </a:r>
            <a:r>
              <a:rPr lang="ar-SA" dirty="0"/>
              <a:t>فالمصارف التجارية لا تستطيع كبقية </a:t>
            </a:r>
            <a:r>
              <a:rPr lang="ar-SA" dirty="0" smtClean="0"/>
              <a:t>م</a:t>
            </a:r>
            <a:r>
              <a:rPr lang="ar-IQ" dirty="0" smtClean="0"/>
              <a:t>نظمات</a:t>
            </a:r>
            <a:r>
              <a:rPr lang="ar-SA" dirty="0" smtClean="0"/>
              <a:t> ال</a:t>
            </a:r>
            <a:r>
              <a:rPr lang="ar-IQ" dirty="0" smtClean="0"/>
              <a:t>أ</a:t>
            </a:r>
            <a:r>
              <a:rPr lang="ar-SA" dirty="0" smtClean="0"/>
              <a:t>عمال ال</a:t>
            </a:r>
            <a:r>
              <a:rPr lang="ar-IQ" dirty="0" smtClean="0"/>
              <a:t>أ</a:t>
            </a:r>
            <a:r>
              <a:rPr lang="ar-SA" dirty="0" smtClean="0"/>
              <a:t>خرى ت</a:t>
            </a:r>
            <a:r>
              <a:rPr lang="ar-IQ" dirty="0" smtClean="0"/>
              <a:t>أ</a:t>
            </a:r>
            <a:r>
              <a:rPr lang="ar-SA" dirty="0" smtClean="0"/>
              <a:t>جيل </a:t>
            </a:r>
            <a:r>
              <a:rPr lang="ar-SA" dirty="0"/>
              <a:t>سداد ما عليها من مستحقات </a:t>
            </a:r>
            <a:r>
              <a:rPr lang="ar-SA" dirty="0" smtClean="0"/>
              <a:t>ولو </a:t>
            </a:r>
            <a:r>
              <a:rPr lang="ar-SA" dirty="0"/>
              <a:t>بعض </a:t>
            </a:r>
            <a:r>
              <a:rPr lang="ar-SA" dirty="0" smtClean="0"/>
              <a:t>الوقت، ف</a:t>
            </a:r>
            <a:r>
              <a:rPr lang="ar-IQ" dirty="0" smtClean="0"/>
              <a:t>إ</a:t>
            </a:r>
            <a:r>
              <a:rPr lang="ar-SA" dirty="0" smtClean="0"/>
              <a:t>ن </a:t>
            </a:r>
            <a:r>
              <a:rPr lang="ar-SA" dirty="0"/>
              <a:t>مجرد </a:t>
            </a:r>
            <a:r>
              <a:rPr lang="ar-IQ" dirty="0" smtClean="0"/>
              <a:t>إ</a:t>
            </a:r>
            <a:r>
              <a:rPr lang="ar-SA" dirty="0" smtClean="0"/>
              <a:t>شاعة </a:t>
            </a:r>
            <a:r>
              <a:rPr lang="ar-SA" dirty="0"/>
              <a:t>عن عدم توفير سيولة كافية لدى </a:t>
            </a:r>
            <a:r>
              <a:rPr lang="ar-SA" dirty="0" smtClean="0"/>
              <a:t>المصرف، </a:t>
            </a:r>
            <a:r>
              <a:rPr lang="ar-SA" dirty="0"/>
              <a:t>كفيلة بأن </a:t>
            </a:r>
            <a:r>
              <a:rPr lang="ar-SA" dirty="0" smtClean="0"/>
              <a:t>ت</a:t>
            </a:r>
            <a:r>
              <a:rPr lang="ar-IQ" dirty="0" smtClean="0"/>
              <a:t>ز</a:t>
            </a:r>
            <a:r>
              <a:rPr lang="ar-SA" dirty="0" smtClean="0"/>
              <a:t>عزع </a:t>
            </a:r>
            <a:r>
              <a:rPr lang="ar-SA" dirty="0"/>
              <a:t>ثقة المودعين </a:t>
            </a:r>
            <a:r>
              <a:rPr lang="ar-SA" dirty="0" smtClean="0"/>
              <a:t>وتدفعهم </a:t>
            </a:r>
            <a:r>
              <a:rPr lang="ar-SA" dirty="0"/>
              <a:t>فجأة لسحب ودائعهم مما قد يعرض المصرف </a:t>
            </a:r>
            <a:r>
              <a:rPr lang="ar-SA" dirty="0" smtClean="0"/>
              <a:t>لل</a:t>
            </a:r>
            <a:r>
              <a:rPr lang="ar-IQ" dirty="0" smtClean="0"/>
              <a:t>إ</a:t>
            </a:r>
            <a:r>
              <a:rPr lang="ar-SA" dirty="0" smtClean="0"/>
              <a:t>فلاس</a:t>
            </a:r>
            <a:r>
              <a:rPr lang="ar-SA" dirty="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30137" cy="38517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51773"/>
            <a:ext cx="2766377" cy="3006227"/>
          </a:xfrm>
          <a:prstGeom prst="rect">
            <a:avLst/>
          </a:prstGeom>
        </p:spPr>
      </p:pic>
    </p:spTree>
    <p:extLst>
      <p:ext uri="{BB962C8B-B14F-4D97-AF65-F5344CB8AC3E}">
        <p14:creationId xmlns:p14="http://schemas.microsoft.com/office/powerpoint/2010/main" val="2653575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fontScale="90000"/>
          </a:bodyPr>
          <a:lstStyle/>
          <a:p>
            <a:pPr algn="ctr" rtl="1"/>
            <a:r>
              <a:rPr lang="ar-IQ" sz="6000" u="sng" dirty="0">
                <a:solidFill>
                  <a:srgbClr val="00B0F0"/>
                </a:solidFill>
              </a:rPr>
              <a:t>أ</a:t>
            </a:r>
            <a:r>
              <a:rPr lang="ar-SA" sz="6000" u="sng" dirty="0" smtClean="0">
                <a:solidFill>
                  <a:srgbClr val="00B0F0"/>
                </a:solidFill>
              </a:rPr>
              <a:t>هداف </a:t>
            </a:r>
            <a:r>
              <a:rPr lang="ar-SA" sz="6000" u="sng" dirty="0">
                <a:solidFill>
                  <a:srgbClr val="00B0F0"/>
                </a:solidFill>
              </a:rPr>
              <a:t>المصرف التجاري</a:t>
            </a:r>
            <a:endParaRPr lang="en-US" sz="6000" u="sng" dirty="0">
              <a:solidFill>
                <a:srgbClr val="00B0F0"/>
              </a:solidFill>
            </a:endParaRPr>
          </a:p>
        </p:txBody>
      </p:sp>
      <p:sp>
        <p:nvSpPr>
          <p:cNvPr id="3" name="Content Placeholder 2"/>
          <p:cNvSpPr>
            <a:spLocks noGrp="1"/>
          </p:cNvSpPr>
          <p:nvPr>
            <p:ph idx="1"/>
          </p:nvPr>
        </p:nvSpPr>
        <p:spPr>
          <a:xfrm>
            <a:off x="3278777" y="1306286"/>
            <a:ext cx="8075023" cy="5368833"/>
          </a:xfrm>
        </p:spPr>
        <p:txBody>
          <a:bodyPr>
            <a:noAutofit/>
          </a:bodyPr>
          <a:lstStyle/>
          <a:p>
            <a:pPr lvl="0" algn="just" rtl="1"/>
            <a:r>
              <a:rPr lang="ar-SA" sz="3600" u="sng" dirty="0" smtClean="0">
                <a:solidFill>
                  <a:srgbClr val="C00000"/>
                </a:solidFill>
              </a:rPr>
              <a:t>ال</a:t>
            </a:r>
            <a:r>
              <a:rPr lang="ar-IQ" sz="3600" u="sng" dirty="0" smtClean="0">
                <a:solidFill>
                  <a:srgbClr val="C00000"/>
                </a:solidFill>
              </a:rPr>
              <a:t>أ</a:t>
            </a:r>
            <a:r>
              <a:rPr lang="ar-SA" sz="3600" u="sng" dirty="0" smtClean="0">
                <a:solidFill>
                  <a:srgbClr val="C00000"/>
                </a:solidFill>
              </a:rPr>
              <a:t>مان </a:t>
            </a:r>
            <a:r>
              <a:rPr lang="en-US" sz="3600" u="sng" dirty="0">
                <a:solidFill>
                  <a:srgbClr val="C00000"/>
                </a:solidFill>
              </a:rPr>
              <a:t>Security</a:t>
            </a:r>
            <a:r>
              <a:rPr lang="ar-SA" sz="3600" u="sng" dirty="0">
                <a:solidFill>
                  <a:srgbClr val="C00000"/>
                </a:solidFill>
              </a:rPr>
              <a:t> :-</a:t>
            </a:r>
            <a:endParaRPr lang="en-US" sz="3600" dirty="0">
              <a:solidFill>
                <a:srgbClr val="C00000"/>
              </a:solidFill>
            </a:endParaRPr>
          </a:p>
          <a:p>
            <a:pPr marL="0" indent="0" algn="just" rtl="1">
              <a:buNone/>
            </a:pPr>
            <a:r>
              <a:rPr lang="ar-SA" sz="2900" dirty="0"/>
              <a:t>لا يمكن للمصارف التجارية </a:t>
            </a:r>
            <a:r>
              <a:rPr lang="ar-IQ" sz="2900" dirty="0" smtClean="0"/>
              <a:t>أ</a:t>
            </a:r>
            <a:r>
              <a:rPr lang="ar-SA" sz="2900" dirty="0" smtClean="0"/>
              <a:t>ن </a:t>
            </a:r>
            <a:r>
              <a:rPr lang="ar-SA" sz="2900" dirty="0"/>
              <a:t>تستوعب خسائر تزيد عن </a:t>
            </a:r>
            <a:r>
              <a:rPr lang="ar-SA" sz="2900" dirty="0" smtClean="0"/>
              <a:t>ر</a:t>
            </a:r>
            <a:r>
              <a:rPr lang="ar-IQ" sz="2900" dirty="0" smtClean="0"/>
              <a:t>أ</a:t>
            </a:r>
            <a:r>
              <a:rPr lang="ar-SA" sz="2900" dirty="0" smtClean="0"/>
              <a:t>س </a:t>
            </a:r>
            <a:r>
              <a:rPr lang="ar-SA" sz="2900" dirty="0"/>
              <a:t>المال الممتلك فأي خسائر من هذا النوع معناه </a:t>
            </a:r>
            <a:r>
              <a:rPr lang="ar-IQ" sz="2900" dirty="0" smtClean="0"/>
              <a:t>إ</a:t>
            </a:r>
            <a:r>
              <a:rPr lang="ar-SA" sz="2900" dirty="0" smtClean="0"/>
              <a:t>لتهام </a:t>
            </a:r>
            <a:r>
              <a:rPr lang="ar-SA" sz="2900" dirty="0"/>
              <a:t>جزء من </a:t>
            </a:r>
            <a:r>
              <a:rPr lang="ar-IQ" sz="2900" dirty="0" smtClean="0"/>
              <a:t>أ</a:t>
            </a:r>
            <a:r>
              <a:rPr lang="ar-SA" sz="2900" dirty="0" smtClean="0"/>
              <a:t>موال المودعين، وبالتالي </a:t>
            </a:r>
            <a:r>
              <a:rPr lang="ar-IQ" sz="2900" dirty="0"/>
              <a:t>إ</a:t>
            </a:r>
            <a:r>
              <a:rPr lang="ar-SA" sz="2900" dirty="0" smtClean="0"/>
              <a:t>فلاس </a:t>
            </a:r>
            <a:r>
              <a:rPr lang="ar-SA" sz="2900" dirty="0"/>
              <a:t>المصرف </a:t>
            </a:r>
            <a:r>
              <a:rPr lang="ar-SA" sz="2900" dirty="0" smtClean="0"/>
              <a:t>التجاري، </a:t>
            </a:r>
            <a:r>
              <a:rPr lang="ar-SA" sz="2900" dirty="0"/>
              <a:t>لذلك تسعى المصارف التجارية بشدة الى توفير أكبر قدر من </a:t>
            </a:r>
            <a:r>
              <a:rPr lang="ar-SA" sz="2900" dirty="0" smtClean="0"/>
              <a:t>ال</a:t>
            </a:r>
            <a:r>
              <a:rPr lang="ar-IQ" sz="2900" dirty="0" smtClean="0"/>
              <a:t>أ</a:t>
            </a:r>
            <a:r>
              <a:rPr lang="ar-SA" sz="2900" dirty="0" smtClean="0"/>
              <a:t>مان </a:t>
            </a:r>
            <a:r>
              <a:rPr lang="ar-SA" sz="2900" dirty="0"/>
              <a:t>للمودعين من خلال تجنب المشروعات ذات الدرجة العالية من </a:t>
            </a:r>
            <a:r>
              <a:rPr lang="ar-SA" sz="2900" dirty="0" smtClean="0"/>
              <a:t>المخاطرة، </a:t>
            </a:r>
            <a:r>
              <a:rPr lang="ar-SA" sz="2900" dirty="0"/>
              <a:t>و </a:t>
            </a:r>
            <a:r>
              <a:rPr lang="ar-SA" sz="2900" dirty="0" smtClean="0"/>
              <a:t>الى</a:t>
            </a:r>
            <a:r>
              <a:rPr lang="ar-IQ" sz="2900" dirty="0" smtClean="0"/>
              <a:t> </a:t>
            </a:r>
            <a:r>
              <a:rPr lang="ar-SA" sz="2900" dirty="0" smtClean="0"/>
              <a:t>المناطق الجغرافية</a:t>
            </a:r>
            <a:r>
              <a:rPr lang="ar-IQ" sz="2900" dirty="0" smtClean="0"/>
              <a:t> المتعددة</a:t>
            </a:r>
            <a:r>
              <a:rPr lang="ar-SA" sz="2900" dirty="0" smtClean="0"/>
              <a:t> </a:t>
            </a:r>
            <a:r>
              <a:rPr lang="ar-SA" sz="2900" dirty="0"/>
              <a:t>التي يخدمها </a:t>
            </a:r>
            <a:r>
              <a:rPr lang="ar-SA" sz="2900" dirty="0" smtClean="0"/>
              <a:t>المصرف، </a:t>
            </a:r>
            <a:r>
              <a:rPr lang="ar-SA" sz="2900" dirty="0"/>
              <a:t>لأن ذلك يؤدي الى تباين الزبائن (المودعين </a:t>
            </a:r>
            <a:r>
              <a:rPr lang="ar-SA" sz="2900" dirty="0" smtClean="0"/>
              <a:t>والمقترضين</a:t>
            </a:r>
            <a:r>
              <a:rPr lang="ar-SA" sz="2900" dirty="0"/>
              <a:t>)، </a:t>
            </a:r>
            <a:r>
              <a:rPr lang="ar-SA" sz="2900" dirty="0" smtClean="0"/>
              <a:t>وأنشطتهم، و</a:t>
            </a:r>
            <a:r>
              <a:rPr lang="ar-IQ" sz="2900" dirty="0" smtClean="0"/>
              <a:t>أ</a:t>
            </a:r>
            <a:r>
              <a:rPr lang="ar-SA" sz="2900" dirty="0" smtClean="0"/>
              <a:t>يضا </a:t>
            </a:r>
            <a:r>
              <a:rPr lang="ar-IQ" sz="2900" dirty="0" smtClean="0"/>
              <a:t>ال</a:t>
            </a:r>
            <a:r>
              <a:rPr lang="ar-SA" sz="2900" dirty="0" smtClean="0"/>
              <a:t>تباين </a:t>
            </a:r>
            <a:r>
              <a:rPr lang="ar-SA" sz="2900" dirty="0"/>
              <a:t>في مدى حساسية تلك الأنشطة للظروف </a:t>
            </a:r>
            <a:r>
              <a:rPr lang="ar-SA" sz="2900" dirty="0" smtClean="0"/>
              <a:t>ال</a:t>
            </a:r>
            <a:r>
              <a:rPr lang="ar-IQ" sz="2900" dirty="0" smtClean="0"/>
              <a:t>إ</a:t>
            </a:r>
            <a:r>
              <a:rPr lang="ar-SA" sz="2900" dirty="0" smtClean="0"/>
              <a:t>قتصادية العامة، </a:t>
            </a:r>
            <a:r>
              <a:rPr lang="ar-SA" sz="2900" dirty="0"/>
              <a:t>و </a:t>
            </a:r>
            <a:r>
              <a:rPr lang="ar-SA" sz="2900" dirty="0" smtClean="0"/>
              <a:t>ب</a:t>
            </a:r>
            <a:r>
              <a:rPr lang="ar-IQ" sz="2900" dirty="0" smtClean="0"/>
              <a:t>إ</a:t>
            </a:r>
            <a:r>
              <a:rPr lang="ar-SA" sz="2900" dirty="0" smtClean="0"/>
              <a:t>ختصار </a:t>
            </a:r>
            <a:r>
              <a:rPr lang="ar-SA" sz="2900" dirty="0"/>
              <a:t>تسهم الفروع في (</a:t>
            </a:r>
            <a:r>
              <a:rPr lang="en-US" sz="2900" dirty="0"/>
              <a:t>Diversification</a:t>
            </a:r>
            <a:r>
              <a:rPr lang="ar-SA" sz="2900" dirty="0"/>
              <a:t>) ودائع المصرف و </a:t>
            </a:r>
            <a:r>
              <a:rPr lang="ar-SA" sz="2900" dirty="0" smtClean="0"/>
              <a:t>القروض، </a:t>
            </a:r>
            <a:r>
              <a:rPr lang="ar-SA" sz="2900" dirty="0"/>
              <a:t>التي يقدمها  </a:t>
            </a:r>
            <a:r>
              <a:rPr lang="ar-SA" sz="2900" dirty="0" smtClean="0"/>
              <a:t>وهو </a:t>
            </a:r>
            <a:r>
              <a:rPr lang="ar-SA" sz="2900" dirty="0"/>
              <a:t>ما يقلل من </a:t>
            </a:r>
            <a:r>
              <a:rPr lang="ar-IQ" sz="2900" dirty="0"/>
              <a:t>إ</a:t>
            </a:r>
            <a:r>
              <a:rPr lang="ar-SA" sz="2900" dirty="0" smtClean="0"/>
              <a:t>حتمالات </a:t>
            </a:r>
            <a:r>
              <a:rPr lang="ar-SA" sz="2900" dirty="0"/>
              <a:t>حدوث مسحوبات ضخمة </a:t>
            </a:r>
            <a:r>
              <a:rPr lang="ar-SA" sz="2900" dirty="0" smtClean="0"/>
              <a:t>مفاجئة، </a:t>
            </a:r>
            <a:r>
              <a:rPr lang="ar-SA" sz="2900" dirty="0"/>
              <a:t>تعرض المصرف لمخاطر العسر المالي.</a:t>
            </a:r>
            <a:endParaRPr lang="en-US" sz="29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38" y="-1"/>
            <a:ext cx="3278777" cy="364375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4145280"/>
            <a:ext cx="3293017" cy="2011680"/>
          </a:xfrm>
          <a:prstGeom prst="rect">
            <a:avLst/>
          </a:prstGeom>
        </p:spPr>
      </p:pic>
    </p:spTree>
    <p:extLst>
      <p:ext uri="{BB962C8B-B14F-4D97-AF65-F5344CB8AC3E}">
        <p14:creationId xmlns:p14="http://schemas.microsoft.com/office/powerpoint/2010/main" val="284931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fontScale="90000"/>
          </a:bodyPr>
          <a:lstStyle/>
          <a:p>
            <a:pPr algn="ctr" rtl="1"/>
            <a:r>
              <a:rPr lang="ar-IQ" sz="6000" u="sng" dirty="0">
                <a:solidFill>
                  <a:srgbClr val="00B0F0"/>
                </a:solidFill>
              </a:rPr>
              <a:t>أ</a:t>
            </a:r>
            <a:r>
              <a:rPr lang="ar-SA" sz="6000" u="sng" dirty="0" smtClean="0">
                <a:solidFill>
                  <a:srgbClr val="00B0F0"/>
                </a:solidFill>
              </a:rPr>
              <a:t>هداف </a:t>
            </a:r>
            <a:r>
              <a:rPr lang="ar-SA" sz="6000" u="sng" dirty="0">
                <a:solidFill>
                  <a:srgbClr val="00B0F0"/>
                </a:solidFill>
              </a:rPr>
              <a:t>المصرف التجاري</a:t>
            </a:r>
            <a:endParaRPr lang="en-US" sz="6000" u="sng" dirty="0">
              <a:solidFill>
                <a:srgbClr val="00B0F0"/>
              </a:solidFill>
            </a:endParaRPr>
          </a:p>
        </p:txBody>
      </p:sp>
      <p:sp>
        <p:nvSpPr>
          <p:cNvPr id="3" name="Content Placeholder 2"/>
          <p:cNvSpPr>
            <a:spLocks noGrp="1"/>
          </p:cNvSpPr>
          <p:nvPr>
            <p:ph idx="1"/>
          </p:nvPr>
        </p:nvSpPr>
        <p:spPr>
          <a:xfrm>
            <a:off x="156755" y="1005840"/>
            <a:ext cx="11900262" cy="5669279"/>
          </a:xfrm>
        </p:spPr>
        <p:txBody>
          <a:bodyPr>
            <a:noAutofit/>
          </a:bodyPr>
          <a:lstStyle/>
          <a:p>
            <a:pPr algn="just" rtl="1"/>
            <a:r>
              <a:rPr lang="ar-SA" sz="2400" dirty="0"/>
              <a:t> </a:t>
            </a:r>
            <a:r>
              <a:rPr lang="ar-SA" sz="2400" dirty="0" smtClean="0"/>
              <a:t>وهكذا </a:t>
            </a:r>
            <a:r>
              <a:rPr lang="ar-SA" sz="2400" dirty="0"/>
              <a:t>يبدو </a:t>
            </a:r>
            <a:r>
              <a:rPr lang="ar-IQ" sz="2400" dirty="0" smtClean="0"/>
              <a:t>إ</a:t>
            </a:r>
            <a:r>
              <a:rPr lang="ar-SA" sz="2400" dirty="0" smtClean="0"/>
              <a:t>ن </a:t>
            </a:r>
            <a:r>
              <a:rPr lang="ar-SA" sz="2400" dirty="0"/>
              <a:t>هناك تعارض واضح بين </a:t>
            </a:r>
            <a:r>
              <a:rPr lang="ar-SA" sz="2400" dirty="0" smtClean="0"/>
              <a:t>ال</a:t>
            </a:r>
            <a:r>
              <a:rPr lang="ar-IQ" sz="2400" dirty="0" smtClean="0"/>
              <a:t>أ</a:t>
            </a:r>
            <a:r>
              <a:rPr lang="ar-SA" sz="2400" dirty="0" smtClean="0"/>
              <a:t>هداف </a:t>
            </a:r>
            <a:r>
              <a:rPr lang="ar-SA" sz="2400" dirty="0"/>
              <a:t>الثلاثة السابقة ، </a:t>
            </a:r>
            <a:r>
              <a:rPr lang="ar-SA" sz="2400" dirty="0" smtClean="0"/>
              <a:t>وهو ما</a:t>
            </a:r>
            <a:r>
              <a:rPr lang="ar-IQ" sz="2400" dirty="0" smtClean="0"/>
              <a:t> </a:t>
            </a:r>
            <a:r>
              <a:rPr lang="ar-SA" sz="2400" dirty="0" smtClean="0"/>
              <a:t>يمثل </a:t>
            </a:r>
            <a:r>
              <a:rPr lang="ar-SA" sz="2400" dirty="0"/>
              <a:t>مشكلة </a:t>
            </a:r>
            <a:r>
              <a:rPr lang="ar-SA" sz="2400" dirty="0" smtClean="0"/>
              <a:t>ال</a:t>
            </a:r>
            <a:r>
              <a:rPr lang="ar-IQ" sz="2400" dirty="0" smtClean="0"/>
              <a:t>إ</a:t>
            </a:r>
            <a:r>
              <a:rPr lang="ar-SA" sz="2400" dirty="0" smtClean="0"/>
              <a:t>دارة </a:t>
            </a:r>
            <a:r>
              <a:rPr lang="ar-SA" sz="2400" dirty="0"/>
              <a:t>المصرفية ، فعلى سبيل المثال يمكن للمصرف التجاري تحقيق درجة سيولة عالية من خلال </a:t>
            </a:r>
            <a:r>
              <a:rPr lang="ar-IQ" sz="2400" dirty="0" smtClean="0"/>
              <a:t>إ</a:t>
            </a:r>
            <a:r>
              <a:rPr lang="ar-SA" sz="2400" dirty="0" smtClean="0"/>
              <a:t>حتفاظه </a:t>
            </a:r>
            <a:r>
              <a:rPr lang="ar-SA" sz="2400" dirty="0"/>
              <a:t>بنقدية كبيرة داخل </a:t>
            </a:r>
            <a:r>
              <a:rPr lang="ar-SA" sz="2400" dirty="0" smtClean="0"/>
              <a:t>خزائنه، </a:t>
            </a:r>
            <a:r>
              <a:rPr lang="ar-SA" sz="2400" dirty="0"/>
              <a:t>الا </a:t>
            </a:r>
            <a:r>
              <a:rPr lang="ar-IQ" sz="2400" dirty="0" smtClean="0"/>
              <a:t>إ</a:t>
            </a:r>
            <a:r>
              <a:rPr lang="ar-SA" sz="2400" dirty="0" smtClean="0"/>
              <a:t>ن </a:t>
            </a:r>
            <a:r>
              <a:rPr lang="ar-SA" sz="2400" dirty="0"/>
              <a:t>ذلك يؤثر سلبيا على هدف </a:t>
            </a:r>
            <a:r>
              <a:rPr lang="ar-SA" sz="2400" dirty="0" smtClean="0"/>
              <a:t>الربحية، </a:t>
            </a:r>
            <a:r>
              <a:rPr lang="ar-SA" sz="2400" dirty="0"/>
              <a:t>فالنقدية الراكدة داخل </a:t>
            </a:r>
            <a:r>
              <a:rPr lang="ar-SA" sz="2400" dirty="0" smtClean="0"/>
              <a:t>الخزينة، </a:t>
            </a:r>
            <a:r>
              <a:rPr lang="ar-SA" sz="2400" dirty="0"/>
              <a:t>لا يتولد عنها </a:t>
            </a:r>
            <a:r>
              <a:rPr lang="ar-IQ" sz="2400" dirty="0" smtClean="0"/>
              <a:t>أ</a:t>
            </a:r>
            <a:r>
              <a:rPr lang="ar-SA" sz="2400" dirty="0" smtClean="0"/>
              <a:t>ي </a:t>
            </a:r>
            <a:r>
              <a:rPr lang="ar-SA" sz="2400" dirty="0"/>
              <a:t>عائد في الوقت الذي مطالب فيه المصرف بسداد عوائد (فوائد) على </a:t>
            </a:r>
            <a:r>
              <a:rPr lang="ar-IQ" sz="2400" dirty="0" smtClean="0"/>
              <a:t>إ</a:t>
            </a:r>
            <a:r>
              <a:rPr lang="ar-SA" sz="2400" dirty="0" smtClean="0"/>
              <a:t>يداعات </a:t>
            </a:r>
            <a:r>
              <a:rPr lang="ar-SA" sz="2400" dirty="0"/>
              <a:t>الزبائن.</a:t>
            </a:r>
            <a:endParaRPr lang="en-US" sz="2400" dirty="0"/>
          </a:p>
          <a:p>
            <a:pPr algn="just" rtl="1"/>
            <a:r>
              <a:rPr lang="ar-SA" sz="2400" dirty="0"/>
              <a:t>   </a:t>
            </a:r>
            <a:r>
              <a:rPr lang="ar-SA" sz="2400" dirty="0" smtClean="0"/>
              <a:t>وبنفس </a:t>
            </a:r>
            <a:r>
              <a:rPr lang="ar-SA" sz="2400" dirty="0"/>
              <a:t>المنطلق </a:t>
            </a:r>
            <a:r>
              <a:rPr lang="ar-IQ" sz="2400" dirty="0" smtClean="0"/>
              <a:t>أ</a:t>
            </a:r>
            <a:r>
              <a:rPr lang="ar-SA" sz="2400" dirty="0" smtClean="0"/>
              <a:t>يضا</a:t>
            </a:r>
            <a:r>
              <a:rPr lang="ar-IQ" sz="2400" dirty="0" smtClean="0"/>
              <a:t>ً</a:t>
            </a:r>
            <a:r>
              <a:rPr lang="ar-SA" sz="2400" dirty="0" smtClean="0"/>
              <a:t>، </a:t>
            </a:r>
            <a:r>
              <a:rPr lang="ar-SA" sz="2400" dirty="0"/>
              <a:t>فان المصرف التجاري </a:t>
            </a:r>
            <a:r>
              <a:rPr lang="ar-SA" sz="2400" dirty="0" smtClean="0"/>
              <a:t>يمكنه </a:t>
            </a:r>
            <a:r>
              <a:rPr lang="ar-SA" sz="2400" dirty="0"/>
              <a:t>توجيه </a:t>
            </a:r>
            <a:r>
              <a:rPr lang="ar-IQ" sz="2400" dirty="0" smtClean="0"/>
              <a:t>أ</a:t>
            </a:r>
            <a:r>
              <a:rPr lang="ar-SA" sz="2400" dirty="0" smtClean="0"/>
              <a:t>مواله </a:t>
            </a:r>
            <a:r>
              <a:rPr lang="ar-SA" sz="2400" dirty="0"/>
              <a:t>الى </a:t>
            </a:r>
            <a:r>
              <a:rPr lang="ar-SA" sz="2400" dirty="0" smtClean="0"/>
              <a:t>ال</a:t>
            </a:r>
            <a:r>
              <a:rPr lang="ar-IQ" sz="2400" dirty="0" smtClean="0"/>
              <a:t>إ</a:t>
            </a:r>
            <a:r>
              <a:rPr lang="ar-SA" sz="2400" dirty="0" smtClean="0"/>
              <a:t>ستثمارات </a:t>
            </a:r>
            <a:r>
              <a:rPr lang="ar-SA" sz="2400" dirty="0"/>
              <a:t>التي تدر </a:t>
            </a:r>
            <a:r>
              <a:rPr lang="ar-SA" sz="2400" dirty="0" smtClean="0"/>
              <a:t>عائد</a:t>
            </a:r>
            <a:r>
              <a:rPr lang="ar-IQ" sz="2400" dirty="0" smtClean="0"/>
              <a:t>اً</a:t>
            </a:r>
            <a:r>
              <a:rPr lang="ar-SA" sz="2400" dirty="0" smtClean="0"/>
              <a:t> مرتفعا</a:t>
            </a:r>
            <a:r>
              <a:rPr lang="ar-IQ" sz="2400" dirty="0" smtClean="0"/>
              <a:t>ً</a:t>
            </a:r>
            <a:r>
              <a:rPr lang="ar-SA" sz="2400" dirty="0" smtClean="0"/>
              <a:t>، وبالتالي ال</a:t>
            </a:r>
            <a:r>
              <a:rPr lang="ar-IQ" sz="2400" dirty="0" smtClean="0"/>
              <a:t>إ</a:t>
            </a:r>
            <a:r>
              <a:rPr lang="ar-SA" sz="2400" dirty="0" smtClean="0"/>
              <a:t>قتراب </a:t>
            </a:r>
            <a:r>
              <a:rPr lang="ar-SA" sz="2400" dirty="0"/>
              <a:t>من هدف الربحية الا </a:t>
            </a:r>
            <a:r>
              <a:rPr lang="ar-IQ" sz="2400" dirty="0" smtClean="0"/>
              <a:t>إ</a:t>
            </a:r>
            <a:r>
              <a:rPr lang="ar-SA" sz="2400" dirty="0" smtClean="0"/>
              <a:t>ن </a:t>
            </a:r>
            <a:r>
              <a:rPr lang="ar-SA" sz="2400" dirty="0"/>
              <a:t>هذه الاستثمارات يرافقها عادة ارتفاعا في درجة المخاطرة مما قد ينجم </a:t>
            </a:r>
            <a:r>
              <a:rPr lang="ar-SA" sz="2400" dirty="0" smtClean="0"/>
              <a:t>عن</a:t>
            </a:r>
            <a:r>
              <a:rPr lang="ar-IQ" sz="2400" dirty="0" smtClean="0"/>
              <a:t>ها</a:t>
            </a:r>
            <a:r>
              <a:rPr lang="ar-SA" sz="2400" dirty="0" smtClean="0"/>
              <a:t> </a:t>
            </a:r>
            <a:r>
              <a:rPr lang="ar-SA" sz="2400" dirty="0"/>
              <a:t>خسائر راسمالية كبيرة </a:t>
            </a:r>
            <a:r>
              <a:rPr lang="ar-SA" sz="2400" dirty="0" smtClean="0"/>
              <a:t>للمصرف، وهو </a:t>
            </a:r>
            <a:r>
              <a:rPr lang="ar-SA" sz="2400" dirty="0"/>
              <a:t>ما يدمر الهدف الثالث الذي تسعى المصارف اليه </a:t>
            </a:r>
            <a:r>
              <a:rPr lang="ar-SA" sz="2400" dirty="0" smtClean="0"/>
              <a:t>اصلا، وهو </a:t>
            </a:r>
            <a:r>
              <a:rPr lang="ar-SA" sz="2400" dirty="0"/>
              <a:t>تحقيق </a:t>
            </a:r>
            <a:r>
              <a:rPr lang="ar-SA" sz="2400" dirty="0" smtClean="0"/>
              <a:t>ال</a:t>
            </a:r>
            <a:r>
              <a:rPr lang="ar-IQ" sz="2400" dirty="0" smtClean="0"/>
              <a:t>أ</a:t>
            </a:r>
            <a:r>
              <a:rPr lang="ar-SA" sz="2400" dirty="0" smtClean="0"/>
              <a:t>مان </a:t>
            </a:r>
            <a:r>
              <a:rPr lang="ar-SA" sz="2400" dirty="0"/>
              <a:t>لأموال </a:t>
            </a:r>
            <a:r>
              <a:rPr lang="ar-SA" sz="2400" dirty="0" smtClean="0"/>
              <a:t>المودعين، </a:t>
            </a:r>
            <a:r>
              <a:rPr lang="ar-SA" sz="2400" dirty="0"/>
              <a:t>اذا ما هو الحل </a:t>
            </a:r>
            <a:r>
              <a:rPr lang="ar-IQ" sz="2400" dirty="0" smtClean="0"/>
              <a:t>؟؟</a:t>
            </a:r>
            <a:endParaRPr lang="en-US" sz="2400" dirty="0"/>
          </a:p>
          <a:p>
            <a:pPr algn="just" rtl="1"/>
            <a:r>
              <a:rPr lang="ar-SA" sz="2400" dirty="0"/>
              <a:t>    يرى بعض الباحثين ان الهدف الاساس الذي يجب ان يسعى اليه المصرف التجاري هو تعظيم الربح (</a:t>
            </a:r>
            <a:r>
              <a:rPr lang="en-US" sz="2400" dirty="0"/>
              <a:t>Profit Maximization</a:t>
            </a:r>
            <a:r>
              <a:rPr lang="ar-SA" sz="2400" dirty="0"/>
              <a:t>) و هو ما يستهدفه اصحاب المصرف بالدرجة </a:t>
            </a:r>
            <a:r>
              <a:rPr lang="ar-SA" sz="2400" dirty="0" smtClean="0"/>
              <a:t>الاولى، </a:t>
            </a:r>
            <a:r>
              <a:rPr lang="ar-SA" sz="2400" dirty="0"/>
              <a:t>اما السيولة </a:t>
            </a:r>
            <a:r>
              <a:rPr lang="ar-SA" sz="2400" dirty="0" smtClean="0"/>
              <a:t>والامان </a:t>
            </a:r>
            <a:r>
              <a:rPr lang="ar-SA" sz="2400" dirty="0"/>
              <a:t>فيستهدفهما المودعون  </a:t>
            </a:r>
            <a:r>
              <a:rPr lang="en-US" sz="2400" dirty="0"/>
              <a:t>Depositors</a:t>
            </a:r>
            <a:r>
              <a:rPr lang="ar-SA" sz="2400" dirty="0"/>
              <a:t> و يتحققا من خلال التشريعات و توجيهات البنك المركزي التي تقلل احتمالات تعرض المصرف التجاري للعسر </a:t>
            </a:r>
            <a:r>
              <a:rPr lang="ar-SA" sz="2400" dirty="0" smtClean="0"/>
              <a:t>المالي، وتزيد </a:t>
            </a:r>
            <a:r>
              <a:rPr lang="ar-SA" sz="2400" dirty="0"/>
              <a:t>من حالة </a:t>
            </a:r>
            <a:r>
              <a:rPr lang="ar-SA" sz="2400" dirty="0" smtClean="0"/>
              <a:t>الامان، ومن </a:t>
            </a:r>
            <a:r>
              <a:rPr lang="ar-SA" sz="2400" dirty="0"/>
              <a:t>ثم تصبح السيولة </a:t>
            </a:r>
            <a:r>
              <a:rPr lang="ar-SA" sz="2400" dirty="0" smtClean="0"/>
              <a:t>والامان </a:t>
            </a:r>
            <a:r>
              <a:rPr lang="ar-SA" sz="2400" dirty="0"/>
              <a:t>بمثابة </a:t>
            </a:r>
            <a:r>
              <a:rPr lang="ar-SA" sz="2400" dirty="0" smtClean="0"/>
              <a:t>قيود </a:t>
            </a:r>
            <a:r>
              <a:rPr lang="ar-SA" sz="2400" dirty="0"/>
              <a:t>(</a:t>
            </a:r>
            <a:r>
              <a:rPr lang="en-US" sz="2400" dirty="0"/>
              <a:t>Construction</a:t>
            </a:r>
            <a:r>
              <a:rPr lang="ar-SA" sz="2400" dirty="0"/>
              <a:t>) </a:t>
            </a:r>
            <a:r>
              <a:rPr lang="ar-SA" sz="2400" dirty="0" smtClean="0"/>
              <a:t>وليست اهداف </a:t>
            </a:r>
            <a:r>
              <a:rPr lang="ar-SA" sz="2400" dirty="0"/>
              <a:t>مقارنة بهدف الربحية.</a:t>
            </a:r>
            <a:endParaRPr lang="en-US" sz="2400" dirty="0"/>
          </a:p>
          <a:p>
            <a:pPr algn="just" rtl="1"/>
            <a:r>
              <a:rPr lang="ar-SA" sz="2400" dirty="0"/>
              <a:t>    و يمكن للمصرف ان يراعي من خلال سياساته في التوظيف تحقيق الملاءمة و التوفيق بين الربحية و الامان حفاظا على سلامة مسيرته و تحقيق اهداف مالكيه. </a:t>
            </a:r>
            <a:endParaRPr lang="en-US" sz="2400" dirty="0"/>
          </a:p>
        </p:txBody>
      </p:sp>
    </p:spTree>
    <p:extLst>
      <p:ext uri="{BB962C8B-B14F-4D97-AF65-F5344CB8AC3E}">
        <p14:creationId xmlns:p14="http://schemas.microsoft.com/office/powerpoint/2010/main" val="207683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519749" y="1005840"/>
            <a:ext cx="7537268" cy="5669279"/>
          </a:xfrm>
        </p:spPr>
        <p:txBody>
          <a:bodyPr>
            <a:noAutofit/>
          </a:bodyPr>
          <a:lstStyle/>
          <a:p>
            <a:pPr algn="r" rtl="1"/>
            <a:r>
              <a:rPr lang="ar-SA" dirty="0"/>
              <a:t> يمكن تقسيم </a:t>
            </a:r>
            <a:r>
              <a:rPr lang="ar-IQ" dirty="0" smtClean="0"/>
              <a:t>أ</a:t>
            </a:r>
            <a:r>
              <a:rPr lang="ar-SA" dirty="0" smtClean="0"/>
              <a:t>نواع </a:t>
            </a:r>
            <a:r>
              <a:rPr lang="ar-SA" dirty="0"/>
              <a:t>المصارف التجارية الى سبعة </a:t>
            </a:r>
            <a:r>
              <a:rPr lang="ar-IQ" dirty="0" smtClean="0"/>
              <a:t>أ</a:t>
            </a:r>
            <a:r>
              <a:rPr lang="ar-SA" dirty="0" smtClean="0"/>
              <a:t>نواع </a:t>
            </a:r>
            <a:r>
              <a:rPr lang="ar-SA" dirty="0"/>
              <a:t>، </a:t>
            </a:r>
            <a:r>
              <a:rPr lang="ar-SA" dirty="0" smtClean="0"/>
              <a:t>وهي </a:t>
            </a:r>
            <a:r>
              <a:rPr lang="ar-SA" dirty="0"/>
              <a:t>كما ياتي :- </a:t>
            </a:r>
            <a:endParaRPr lang="en-US" dirty="0"/>
          </a:p>
          <a:p>
            <a:pPr algn="r" rtl="1"/>
            <a:r>
              <a:rPr lang="ar-IQ" dirty="0"/>
              <a:t>أ</a:t>
            </a:r>
            <a:r>
              <a:rPr lang="ar-SA" dirty="0" smtClean="0"/>
              <a:t>ولا</a:t>
            </a:r>
            <a:r>
              <a:rPr lang="ar-IQ" dirty="0" smtClean="0"/>
              <a:t>ً</a:t>
            </a:r>
            <a:r>
              <a:rPr lang="ar-SA" dirty="0" smtClean="0"/>
              <a:t>// </a:t>
            </a:r>
            <a:r>
              <a:rPr lang="ar-SA" dirty="0"/>
              <a:t>المصارف الفردية </a:t>
            </a:r>
            <a:r>
              <a:rPr lang="en-US" dirty="0"/>
              <a:t>Unit Banks</a:t>
            </a:r>
            <a:r>
              <a:rPr lang="ar-SA" dirty="0"/>
              <a:t>:-</a:t>
            </a:r>
            <a:endParaRPr lang="en-US" dirty="0"/>
          </a:p>
          <a:p>
            <a:pPr marL="0" indent="0" algn="r" rtl="1">
              <a:buNone/>
            </a:pPr>
            <a:r>
              <a:rPr lang="ar-SA" dirty="0"/>
              <a:t>    هي مصارف صغيرة الحجم </a:t>
            </a:r>
            <a:r>
              <a:rPr lang="ar-SA" dirty="0" smtClean="0"/>
              <a:t>نسبيا، </a:t>
            </a:r>
            <a:r>
              <a:rPr lang="ar-SA" dirty="0"/>
              <a:t>يملكها افراد او شركات اشخاص </a:t>
            </a:r>
            <a:r>
              <a:rPr lang="ar-SA" dirty="0" smtClean="0"/>
              <a:t>ويقتصر </a:t>
            </a:r>
            <a:r>
              <a:rPr lang="ar-SA" dirty="0"/>
              <a:t>عملها في الغالب على منطقة </a:t>
            </a:r>
            <a:r>
              <a:rPr lang="ar-SA" dirty="0" smtClean="0"/>
              <a:t>صغيرة، وعادة </a:t>
            </a:r>
            <a:r>
              <a:rPr lang="ar-SA" dirty="0"/>
              <a:t>ما تستثمر مواردها في اصول عالية السيولة مثل الاوراق </a:t>
            </a:r>
            <a:r>
              <a:rPr lang="ar-SA" dirty="0" smtClean="0"/>
              <a:t>المالية، والاوراق </a:t>
            </a:r>
            <a:r>
              <a:rPr lang="ar-SA" dirty="0"/>
              <a:t>التجارية </a:t>
            </a:r>
            <a:r>
              <a:rPr lang="ar-SA" dirty="0" smtClean="0"/>
              <a:t>المخصومة، وال</a:t>
            </a:r>
            <a:r>
              <a:rPr lang="ar-IQ" dirty="0" smtClean="0"/>
              <a:t>أ</a:t>
            </a:r>
            <a:r>
              <a:rPr lang="ar-SA" dirty="0" smtClean="0"/>
              <a:t>صول </a:t>
            </a:r>
            <a:r>
              <a:rPr lang="ar-SA" dirty="0"/>
              <a:t>القابلة للتحويل الى نقود خلال فترة زمنية قصيرة و بدون خسائر او بخسائر </a:t>
            </a:r>
            <a:r>
              <a:rPr lang="ar-SA" dirty="0" smtClean="0"/>
              <a:t>قليلة، </a:t>
            </a:r>
            <a:r>
              <a:rPr lang="ar-SA" dirty="0"/>
              <a:t>أي هي دوما </a:t>
            </a:r>
            <a:r>
              <a:rPr lang="ar-SA" dirty="0" smtClean="0"/>
              <a:t>ت</a:t>
            </a:r>
            <a:r>
              <a:rPr lang="ar-IQ" dirty="0" smtClean="0"/>
              <a:t>ت</a:t>
            </a:r>
            <a:r>
              <a:rPr lang="ar-SA" dirty="0" smtClean="0"/>
              <a:t>جنب </a:t>
            </a:r>
            <a:r>
              <a:rPr lang="ar-SA" dirty="0"/>
              <a:t>المخاطر التي لا تقدر على تحملها لصغر حجمها و ضآلة امكانيتها المالية.</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1105"/>
            <a:ext cx="4550708" cy="4119428"/>
          </a:xfrm>
          <a:prstGeom prst="rect">
            <a:avLst/>
          </a:prstGeom>
        </p:spPr>
      </p:pic>
    </p:spTree>
    <p:extLst>
      <p:ext uri="{BB962C8B-B14F-4D97-AF65-F5344CB8AC3E}">
        <p14:creationId xmlns:p14="http://schemas.microsoft.com/office/powerpoint/2010/main" val="38516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2961" y="104503"/>
            <a:ext cx="6867874" cy="4031873"/>
          </a:xfrm>
          <a:prstGeom prst="rect">
            <a:avLst/>
          </a:prstGeom>
          <a:noFill/>
        </p:spPr>
        <p:txBody>
          <a:bodyPr wrap="square" rtlCol="0">
            <a:spAutoFit/>
          </a:bodyPr>
          <a:lstStyle/>
          <a:p>
            <a:pPr algn="just" rtl="1"/>
            <a:r>
              <a:rPr lang="ar-IQ" sz="3200" dirty="0"/>
              <a:t>إ</a:t>
            </a:r>
            <a:r>
              <a:rPr lang="ar-SA" sz="3200" dirty="0" smtClean="0"/>
              <a:t>ن </a:t>
            </a:r>
            <a:r>
              <a:rPr lang="ar-SA" sz="3200" dirty="0"/>
              <a:t>فكرة </a:t>
            </a:r>
            <a:r>
              <a:rPr lang="ar-IQ" sz="3200" dirty="0" smtClean="0"/>
              <a:t>نشوء </a:t>
            </a:r>
            <a:r>
              <a:rPr lang="ar-SA" sz="3200" dirty="0" smtClean="0"/>
              <a:t>المصارف وتطورها </a:t>
            </a:r>
            <a:r>
              <a:rPr lang="ar-IQ" sz="3200" dirty="0"/>
              <a:t>ت</a:t>
            </a:r>
            <a:r>
              <a:rPr lang="ar-SA" sz="3200" dirty="0" smtClean="0"/>
              <a:t>عود </a:t>
            </a:r>
            <a:r>
              <a:rPr lang="ar-SA" sz="3200" dirty="0"/>
              <a:t>نتيجة لظهور النقود </a:t>
            </a:r>
            <a:r>
              <a:rPr lang="ar-SA" sz="3200" dirty="0" smtClean="0"/>
              <a:t>وزيادة </a:t>
            </a:r>
            <a:r>
              <a:rPr lang="ar-SA" sz="3200" dirty="0"/>
              <a:t>رأس المال لدى </a:t>
            </a:r>
            <a:r>
              <a:rPr lang="ar-SA" sz="3200" dirty="0" smtClean="0"/>
              <a:t>ال</a:t>
            </a:r>
            <a:r>
              <a:rPr lang="ar-IQ" sz="3200" dirty="0" smtClean="0"/>
              <a:t>أ</a:t>
            </a:r>
            <a:r>
              <a:rPr lang="ar-SA" sz="3200" dirty="0" smtClean="0"/>
              <a:t>فراد، </a:t>
            </a:r>
            <a:r>
              <a:rPr lang="ar-SA" sz="3200" dirty="0"/>
              <a:t>بالشكل الذي جعلهم يفكرون في كيفية المحافظة على </a:t>
            </a:r>
            <a:r>
              <a:rPr lang="ar-IQ" sz="3200" dirty="0" smtClean="0"/>
              <a:t>أ</a:t>
            </a:r>
            <a:r>
              <a:rPr lang="ar-SA" sz="3200" dirty="0" smtClean="0"/>
              <a:t>موالهم </a:t>
            </a:r>
            <a:r>
              <a:rPr lang="ar-SA" sz="3200" dirty="0"/>
              <a:t>عند جهات موثوق بها خشية عليها من السرقة </a:t>
            </a:r>
            <a:r>
              <a:rPr lang="ar-SA" sz="3200" dirty="0" smtClean="0"/>
              <a:t>والضياع </a:t>
            </a:r>
            <a:r>
              <a:rPr lang="ar-SA" sz="3200" dirty="0"/>
              <a:t>مما </a:t>
            </a:r>
            <a:r>
              <a:rPr lang="ar-IQ" sz="3200" dirty="0" smtClean="0"/>
              <a:t>أ</a:t>
            </a:r>
            <a:r>
              <a:rPr lang="ar-SA" sz="3200" dirty="0" smtClean="0"/>
              <a:t>دى </a:t>
            </a:r>
            <a:r>
              <a:rPr lang="ar-SA" sz="3200" dirty="0"/>
              <a:t>الى ظهور مؤسسات </a:t>
            </a:r>
            <a:r>
              <a:rPr lang="ar-SA" sz="3200" dirty="0" smtClean="0"/>
              <a:t>ال</a:t>
            </a:r>
            <a:r>
              <a:rPr lang="ar-IQ" sz="3200" dirty="0" smtClean="0"/>
              <a:t>إ</a:t>
            </a:r>
            <a:r>
              <a:rPr lang="ar-SA" sz="3200" dirty="0" smtClean="0"/>
              <a:t>يداع </a:t>
            </a:r>
            <a:r>
              <a:rPr lang="ar-SA" sz="3200" dirty="0"/>
              <a:t>حيث </a:t>
            </a:r>
            <a:r>
              <a:rPr lang="ar-SA" sz="3200" dirty="0" smtClean="0"/>
              <a:t>بد</a:t>
            </a:r>
            <a:r>
              <a:rPr lang="ar-IQ" sz="3200" dirty="0" smtClean="0"/>
              <a:t>أ</a:t>
            </a:r>
            <a:r>
              <a:rPr lang="ar-SA" sz="3200" dirty="0" smtClean="0"/>
              <a:t> ال</a:t>
            </a:r>
            <a:r>
              <a:rPr lang="ar-IQ" sz="3200" dirty="0" smtClean="0"/>
              <a:t>أ</a:t>
            </a:r>
            <a:r>
              <a:rPr lang="ar-SA" sz="3200" dirty="0" smtClean="0"/>
              <a:t>فراد </a:t>
            </a:r>
            <a:r>
              <a:rPr lang="ar-SA" sz="3200" dirty="0"/>
              <a:t>بالتعامل مع هذه المؤسسات التي </a:t>
            </a:r>
            <a:r>
              <a:rPr lang="ar-IQ" sz="3200" dirty="0" smtClean="0"/>
              <a:t>إ</a:t>
            </a:r>
            <a:r>
              <a:rPr lang="ar-SA" sz="3200" dirty="0" smtClean="0"/>
              <a:t>عتبروها </a:t>
            </a:r>
            <a:r>
              <a:rPr lang="ar-SA" sz="3200" dirty="0"/>
              <a:t>وسيلة مهمة للحفاظ على ما لديهم من </a:t>
            </a:r>
            <a:r>
              <a:rPr lang="ar-IQ" sz="3200" dirty="0" smtClean="0"/>
              <a:t>أ</a:t>
            </a:r>
            <a:r>
              <a:rPr lang="ar-SA" sz="3200" dirty="0" smtClean="0"/>
              <a:t>موال</a:t>
            </a:r>
            <a:r>
              <a:rPr lang="ar-SA" sz="3200" dirty="0"/>
              <a:t>.</a:t>
            </a:r>
            <a:endParaRPr lang="en-US" sz="3200" dirty="0"/>
          </a:p>
        </p:txBody>
      </p:sp>
    </p:spTree>
    <p:extLst>
      <p:ext uri="{BB962C8B-B14F-4D97-AF65-F5344CB8AC3E}">
        <p14:creationId xmlns:p14="http://schemas.microsoft.com/office/powerpoint/2010/main" val="1885278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120444" y="1005840"/>
            <a:ext cx="7936573" cy="5669279"/>
          </a:xfrm>
        </p:spPr>
        <p:txBody>
          <a:bodyPr>
            <a:noAutofit/>
          </a:bodyPr>
          <a:lstStyle/>
          <a:p>
            <a:pPr algn="r" rtl="1"/>
            <a:r>
              <a:rPr lang="ar-SA" sz="2400" dirty="0" smtClean="0"/>
              <a:t>ثانيا</a:t>
            </a:r>
            <a:r>
              <a:rPr lang="ar-IQ" sz="2400" dirty="0" smtClean="0"/>
              <a:t>ً</a:t>
            </a:r>
            <a:r>
              <a:rPr lang="ar-SA" sz="2400" dirty="0" smtClean="0"/>
              <a:t> </a:t>
            </a:r>
            <a:r>
              <a:rPr lang="ar-SA" sz="2400" dirty="0"/>
              <a:t>// المصارف ذات الفروع </a:t>
            </a:r>
            <a:r>
              <a:rPr lang="en-US" sz="2400" dirty="0"/>
              <a:t>Branch banks</a:t>
            </a:r>
            <a:r>
              <a:rPr lang="ar-SA" sz="2400" dirty="0"/>
              <a:t>:-</a:t>
            </a:r>
            <a:endParaRPr lang="en-US" sz="2400" dirty="0"/>
          </a:p>
          <a:p>
            <a:pPr algn="r" rtl="1"/>
            <a:r>
              <a:rPr lang="ar-SA" sz="2400" dirty="0"/>
              <a:t>    </a:t>
            </a:r>
            <a:r>
              <a:rPr lang="ar-SA" sz="2400" dirty="0" smtClean="0"/>
              <a:t>وهي </a:t>
            </a:r>
            <a:r>
              <a:rPr lang="ar-SA" sz="2400" dirty="0"/>
              <a:t>تلك المصارف التي تمتلك عددا من الفروع المنتشرة في مناطق جغرافية </a:t>
            </a:r>
            <a:r>
              <a:rPr lang="ar-SA" sz="2400" dirty="0" smtClean="0"/>
              <a:t>متفرقة، </a:t>
            </a:r>
            <a:r>
              <a:rPr lang="ar-SA" sz="2400" dirty="0"/>
              <a:t>و تدار من خلال مركز رئيسي (</a:t>
            </a:r>
            <a:r>
              <a:rPr lang="en-US" sz="2400" dirty="0"/>
              <a:t>Head office</a:t>
            </a:r>
            <a:r>
              <a:rPr lang="ar-SA" sz="2400" dirty="0"/>
              <a:t>) بواسطة مجلس ادارة </a:t>
            </a:r>
            <a:r>
              <a:rPr lang="ar-SA" sz="2400" dirty="0" smtClean="0"/>
              <a:t>واحد، ويدير </a:t>
            </a:r>
            <a:r>
              <a:rPr lang="ar-SA" sz="2400" dirty="0"/>
              <a:t>كل فرع من فروع المصرف ، مدير يعمل بموجب الصلاحيات المخولة له من </a:t>
            </a:r>
            <a:r>
              <a:rPr lang="ar-SA" sz="2400" dirty="0" smtClean="0"/>
              <a:t>المركز، وتشترك </a:t>
            </a:r>
            <a:r>
              <a:rPr lang="ar-SA" sz="2400" dirty="0"/>
              <a:t>الفروع سوية مع المركز الرئيسي في ادارة </a:t>
            </a:r>
            <a:r>
              <a:rPr lang="ar-SA" sz="2400" dirty="0" smtClean="0"/>
              <a:t>ال</a:t>
            </a:r>
            <a:r>
              <a:rPr lang="ar-IQ" sz="2400" dirty="0" smtClean="0"/>
              <a:t>إ</a:t>
            </a:r>
            <a:r>
              <a:rPr lang="ar-SA" sz="2400" dirty="0" smtClean="0"/>
              <a:t>حتياطيات ال</a:t>
            </a:r>
            <a:r>
              <a:rPr lang="ar-IQ" sz="2400" dirty="0" smtClean="0"/>
              <a:t>أ</a:t>
            </a:r>
            <a:r>
              <a:rPr lang="ar-SA" sz="2400" dirty="0" smtClean="0"/>
              <a:t>ولية والثانوية </a:t>
            </a:r>
            <a:r>
              <a:rPr lang="ar-SA" sz="2400" dirty="0"/>
              <a:t>و القروض </a:t>
            </a:r>
            <a:r>
              <a:rPr lang="ar-SA" sz="2400" dirty="0" smtClean="0"/>
              <a:t>والاستثمارات والعمليات </a:t>
            </a:r>
            <a:r>
              <a:rPr lang="ar-SA" sz="2400" dirty="0"/>
              <a:t>المصرفية الاخرى</a:t>
            </a:r>
            <a:r>
              <a:rPr lang="ar-SA" sz="2400" dirty="0" smtClean="0"/>
              <a:t>.</a:t>
            </a:r>
            <a:r>
              <a:rPr lang="ar-IQ" sz="2400" dirty="0" smtClean="0"/>
              <a:t> </a:t>
            </a:r>
            <a:r>
              <a:rPr lang="ar-SA" sz="2400" dirty="0" smtClean="0"/>
              <a:t>ومن </a:t>
            </a:r>
            <a:r>
              <a:rPr lang="ar-SA" sz="2400" dirty="0"/>
              <a:t>أهم المزايا التي تتمتع بها المصارف ذات </a:t>
            </a:r>
            <a:r>
              <a:rPr lang="ar-SA" sz="2400" dirty="0" smtClean="0"/>
              <a:t>الفروع، </a:t>
            </a:r>
            <a:r>
              <a:rPr lang="ar-SA" sz="2400" dirty="0"/>
              <a:t>هي انتشارها في مناطق جغرافية متفرقة يمكنها من تقديم قروض واستثمارات مالية واقتصادية متنوعة ولكافة القطاعات </a:t>
            </a:r>
            <a:r>
              <a:rPr lang="ar-SA" sz="2400" dirty="0" smtClean="0"/>
              <a:t>الاقتصادية</a:t>
            </a:r>
            <a:r>
              <a:rPr lang="ar-IQ" sz="2400" dirty="0" smtClean="0"/>
              <a:t>، </a:t>
            </a:r>
            <a:r>
              <a:rPr lang="ar-SA" sz="2400" dirty="0"/>
              <a:t>مما يجعلها تساهم في تحقيق تنمية اقتصادية </a:t>
            </a:r>
            <a:r>
              <a:rPr lang="ar-SA" sz="2400" dirty="0" smtClean="0"/>
              <a:t>متوازنة، </a:t>
            </a:r>
            <a:r>
              <a:rPr lang="ar-SA" sz="2400" dirty="0"/>
              <a:t>و تعمل على تقليل مخاطرة </a:t>
            </a:r>
            <a:r>
              <a:rPr lang="ar-SA" sz="2400" dirty="0" smtClean="0"/>
              <a:t>الائتمان، </a:t>
            </a:r>
            <a:r>
              <a:rPr lang="ar-SA" sz="2400" dirty="0"/>
              <a:t>كما أن هذه المصارف يمكن لها أن تمنح قروضا كبيرة بسبب اتساع حجم راس </a:t>
            </a:r>
            <a:r>
              <a:rPr lang="ar-SA" sz="2400" dirty="0" smtClean="0"/>
              <a:t>مالها</a:t>
            </a:r>
            <a:r>
              <a:rPr lang="ar-IQ" sz="2400" dirty="0" smtClean="0"/>
              <a:t>، </a:t>
            </a:r>
            <a:r>
              <a:rPr lang="ar-SA" sz="2400" dirty="0"/>
              <a:t>و يمكن ان تكون مكانا خصبا ل</a:t>
            </a:r>
            <a:r>
              <a:rPr lang="ar-IQ" sz="2400" dirty="0"/>
              <a:t>إ</a:t>
            </a:r>
            <a:r>
              <a:rPr lang="ar-SA" sz="2400" dirty="0"/>
              <a:t>عداد الكوادر الادارية و تطويرها ، ثم الاستفادة منها في المصرف الرئيسي او في المصارف </a:t>
            </a:r>
            <a:r>
              <a:rPr lang="ar-SA" sz="2400" dirty="0" smtClean="0"/>
              <a:t>الاخرى، </a:t>
            </a:r>
            <a:r>
              <a:rPr lang="ar-SA" sz="2400" dirty="0"/>
              <a:t>أما اهم ما يشار ضد هذه المصارف انها تؤدي الى احتكار العمل المصرفي.</a:t>
            </a:r>
            <a:endParaRPr lang="en-US" sz="2400" dirty="0"/>
          </a:p>
          <a:p>
            <a:pPr algn="r" rtl="1"/>
            <a:r>
              <a:rPr lang="ar-SA" sz="2400" dirty="0" smtClean="0"/>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05840"/>
            <a:ext cx="4120444" cy="5852160"/>
          </a:xfrm>
          <a:prstGeom prst="rect">
            <a:avLst/>
          </a:prstGeom>
        </p:spPr>
      </p:pic>
    </p:spTree>
    <p:extLst>
      <p:ext uri="{BB962C8B-B14F-4D97-AF65-F5344CB8AC3E}">
        <p14:creationId xmlns:p14="http://schemas.microsoft.com/office/powerpoint/2010/main" val="463185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519749" y="1005840"/>
            <a:ext cx="7537268" cy="5669279"/>
          </a:xfrm>
        </p:spPr>
        <p:txBody>
          <a:bodyPr>
            <a:noAutofit/>
          </a:bodyPr>
          <a:lstStyle/>
          <a:p>
            <a:pPr algn="just" rtl="1"/>
            <a:r>
              <a:rPr lang="ar-SA" sz="4000" dirty="0" smtClean="0"/>
              <a:t>ثالثا</a:t>
            </a:r>
            <a:r>
              <a:rPr lang="ar-IQ" sz="4000" dirty="0" smtClean="0"/>
              <a:t>ً</a:t>
            </a:r>
            <a:r>
              <a:rPr lang="ar-SA" sz="4000" dirty="0" smtClean="0"/>
              <a:t> </a:t>
            </a:r>
            <a:r>
              <a:rPr lang="ar-SA" sz="4000" dirty="0"/>
              <a:t>// مصارف المجموعة </a:t>
            </a:r>
            <a:r>
              <a:rPr lang="en-US" sz="4000" dirty="0"/>
              <a:t>Group Bank</a:t>
            </a:r>
            <a:r>
              <a:rPr lang="ar-SA" sz="4000" dirty="0"/>
              <a:t>:-</a:t>
            </a:r>
            <a:endParaRPr lang="en-US" sz="4000" dirty="0"/>
          </a:p>
          <a:p>
            <a:pPr algn="just" rtl="1"/>
            <a:r>
              <a:rPr lang="ar-SA" dirty="0"/>
              <a:t>    تشتمل مصارف المجموعة على عدد من المصارف الممتلكة من قبل شركة قابضة </a:t>
            </a:r>
            <a:r>
              <a:rPr lang="en-US" dirty="0"/>
              <a:t>Company  Holding</a:t>
            </a:r>
            <a:r>
              <a:rPr lang="ar-SA" dirty="0"/>
              <a:t> و قد تكون هذه المصارف فردية او ذات </a:t>
            </a:r>
            <a:r>
              <a:rPr lang="ar-SA" dirty="0" smtClean="0"/>
              <a:t>الفروع، ويحتفظ </a:t>
            </a:r>
            <a:r>
              <a:rPr lang="ar-SA" dirty="0"/>
              <a:t>كل مصرف رغم وجود الشركة </a:t>
            </a:r>
            <a:r>
              <a:rPr lang="ar-SA" dirty="0" smtClean="0"/>
              <a:t>القابضة، </a:t>
            </a:r>
            <a:r>
              <a:rPr lang="ar-SA" dirty="0"/>
              <a:t>بمجلس ادارته </a:t>
            </a:r>
            <a:r>
              <a:rPr lang="ar-SA" dirty="0" smtClean="0"/>
              <a:t>ومديره </a:t>
            </a:r>
            <a:r>
              <a:rPr lang="ar-SA" dirty="0"/>
              <a:t>العام .</a:t>
            </a:r>
            <a:endParaRPr lang="en-US" dirty="0"/>
          </a:p>
          <a:p>
            <a:pPr algn="just" rtl="1"/>
            <a:r>
              <a:rPr lang="ar-SA" dirty="0"/>
              <a:t>    و من اهم المزايا التي تتمتع بها المصارف المجموعة ، هي تماثل خدماتها المصرفية في الاقاليم </a:t>
            </a:r>
            <a:r>
              <a:rPr lang="ar-SA" dirty="0" smtClean="0"/>
              <a:t>المختلفة، وارتفاع </a:t>
            </a:r>
            <a:r>
              <a:rPr lang="ar-SA" dirty="0"/>
              <a:t>الحد الاعلى </a:t>
            </a:r>
            <a:r>
              <a:rPr lang="ar-SA" dirty="0" smtClean="0"/>
              <a:t>لل</a:t>
            </a:r>
            <a:r>
              <a:rPr lang="ar-IQ" dirty="0" smtClean="0"/>
              <a:t>إ</a:t>
            </a:r>
            <a:r>
              <a:rPr lang="ar-SA" dirty="0" smtClean="0"/>
              <a:t>قرا</a:t>
            </a:r>
            <a:r>
              <a:rPr lang="ar-IQ" dirty="0" smtClean="0"/>
              <a:t>ض</a:t>
            </a:r>
            <a:r>
              <a:rPr lang="ar-SA" dirty="0" smtClean="0"/>
              <a:t> </a:t>
            </a:r>
            <a:r>
              <a:rPr lang="ar-SA" dirty="0"/>
              <a:t>و زيادة قاعدة ملكية </a:t>
            </a:r>
            <a:r>
              <a:rPr lang="ar-SA" dirty="0" smtClean="0"/>
              <a:t>الاسهم، وامكانية </a:t>
            </a:r>
            <a:r>
              <a:rPr lang="ar-SA" dirty="0"/>
              <a:t>انتقال الاموال من اقليم </a:t>
            </a:r>
            <a:r>
              <a:rPr lang="ar-SA" dirty="0" smtClean="0"/>
              <a:t>ل</a:t>
            </a:r>
            <a:r>
              <a:rPr lang="ar-IQ" dirty="0" smtClean="0"/>
              <a:t>آ</a:t>
            </a:r>
            <a:r>
              <a:rPr lang="ar-SA" dirty="0" smtClean="0"/>
              <a:t>خر والاستفادة </a:t>
            </a:r>
            <a:r>
              <a:rPr lang="ar-SA" dirty="0"/>
              <a:t>المشتركة للاجهزة </a:t>
            </a:r>
            <a:r>
              <a:rPr lang="ar-SA" dirty="0" smtClean="0"/>
              <a:t>والمعدات </a:t>
            </a:r>
            <a:r>
              <a:rPr lang="ar-SA" dirty="0"/>
              <a:t>التي تمتلكها هذه المصارف.</a:t>
            </a:r>
            <a:endParaRPr lang="en-US" dirty="0"/>
          </a:p>
          <a:p>
            <a:pPr algn="just" rtl="1"/>
            <a:r>
              <a:rPr lang="ar-SA" dirty="0"/>
              <a:t>   اما اهم العيوب التي تؤخذ على مصارف </a:t>
            </a:r>
            <a:r>
              <a:rPr lang="ar-SA" dirty="0" smtClean="0"/>
              <a:t>المجموعة، </a:t>
            </a:r>
            <a:r>
              <a:rPr lang="ar-SA" dirty="0"/>
              <a:t>انه تؤدي الى الاحتكار </a:t>
            </a:r>
            <a:r>
              <a:rPr lang="ar-SA" dirty="0" smtClean="0"/>
              <a:t>المصرفي، </a:t>
            </a:r>
            <a:r>
              <a:rPr lang="ar-SA" dirty="0"/>
              <a:t>و قد لا تعمل على تحقيق اهداف بعض الاقاليم التي تتواجد فيها. </a:t>
            </a:r>
            <a:endParaRPr lang="en-US" dirty="0"/>
          </a:p>
        </p:txBody>
      </p:sp>
    </p:spTree>
    <p:extLst>
      <p:ext uri="{BB962C8B-B14F-4D97-AF65-F5344CB8AC3E}">
        <p14:creationId xmlns:p14="http://schemas.microsoft.com/office/powerpoint/2010/main" val="818115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519749" y="1005840"/>
            <a:ext cx="7537268" cy="5669279"/>
          </a:xfrm>
        </p:spPr>
        <p:txBody>
          <a:bodyPr>
            <a:noAutofit/>
          </a:bodyPr>
          <a:lstStyle/>
          <a:p>
            <a:pPr algn="just" rtl="1"/>
            <a:r>
              <a:rPr lang="ar-SA" dirty="0" smtClean="0"/>
              <a:t>رابعا</a:t>
            </a:r>
            <a:r>
              <a:rPr lang="ar-IQ" dirty="0" smtClean="0"/>
              <a:t>ً</a:t>
            </a:r>
            <a:r>
              <a:rPr lang="ar-SA" dirty="0" smtClean="0"/>
              <a:t> </a:t>
            </a:r>
            <a:r>
              <a:rPr lang="ar-SA" dirty="0"/>
              <a:t>// مصارف السلاسل </a:t>
            </a:r>
            <a:r>
              <a:rPr lang="en-US" dirty="0"/>
              <a:t>Chain Banks</a:t>
            </a:r>
            <a:r>
              <a:rPr lang="ar-SA" dirty="0"/>
              <a:t>:-</a:t>
            </a:r>
            <a:endParaRPr lang="en-US" dirty="0"/>
          </a:p>
          <a:p>
            <a:pPr algn="just" rtl="1"/>
            <a:r>
              <a:rPr lang="ar-SA" dirty="0"/>
              <a:t>    </a:t>
            </a:r>
            <a:r>
              <a:rPr lang="ar-SA" dirty="0" smtClean="0"/>
              <a:t>نش</a:t>
            </a:r>
            <a:r>
              <a:rPr lang="ar-IQ" dirty="0" smtClean="0"/>
              <a:t>أ</a:t>
            </a:r>
            <a:r>
              <a:rPr lang="ar-SA" dirty="0" smtClean="0"/>
              <a:t>ت </a:t>
            </a:r>
            <a:r>
              <a:rPr lang="ar-SA" dirty="0"/>
              <a:t>مصارف السلاسل مع نمو حجم المصارف </a:t>
            </a:r>
            <a:r>
              <a:rPr lang="ar-SA" dirty="0" smtClean="0"/>
              <a:t>التجارية، وتضخم </a:t>
            </a:r>
            <a:r>
              <a:rPr lang="ar-SA" dirty="0"/>
              <a:t>حجم </a:t>
            </a:r>
            <a:r>
              <a:rPr lang="ar-SA" dirty="0" smtClean="0"/>
              <a:t>اعمالها، وهذه </a:t>
            </a:r>
            <a:r>
              <a:rPr lang="ar-SA" dirty="0"/>
              <a:t>المصارف تستمد نشاطاتها من خلال فتح سلسلة متكاملة من </a:t>
            </a:r>
            <a:r>
              <a:rPr lang="ar-SA" dirty="0" smtClean="0"/>
              <a:t>الفروع، </a:t>
            </a:r>
            <a:r>
              <a:rPr lang="ar-SA" dirty="0"/>
              <a:t>و هي عبارة عن مصارف منفصلة عن بعضها </a:t>
            </a:r>
            <a:r>
              <a:rPr lang="ar-IQ" dirty="0" smtClean="0"/>
              <a:t>إ</a:t>
            </a:r>
            <a:r>
              <a:rPr lang="ar-SA" dirty="0" smtClean="0"/>
              <a:t>داريا ولكن </a:t>
            </a:r>
            <a:r>
              <a:rPr lang="ar-SA" dirty="0"/>
              <a:t>يشرف عليها مركز رئيسي يتولى رسم السياسات العامة </a:t>
            </a:r>
            <a:r>
              <a:rPr lang="ar-SA" dirty="0" smtClean="0"/>
              <a:t>لها، وينسق </a:t>
            </a:r>
            <a:r>
              <a:rPr lang="ar-SA" dirty="0"/>
              <a:t>الاعمال </a:t>
            </a:r>
            <a:r>
              <a:rPr lang="ar-SA" dirty="0" smtClean="0"/>
              <a:t>بينها، وتعود </a:t>
            </a:r>
            <a:r>
              <a:rPr lang="ar-SA" dirty="0"/>
              <a:t>ملكية هذه المصارف الى شخص طبيعي واحد او عدة اشخاص طبيعيين و ليس شركة قابضة.</a:t>
            </a:r>
            <a:endParaRPr lang="en-US" dirty="0"/>
          </a:p>
          <a:p>
            <a:pPr algn="just" rtl="1"/>
            <a:r>
              <a:rPr lang="ar-SA" dirty="0"/>
              <a:t>   </a:t>
            </a:r>
            <a:r>
              <a:rPr lang="ar-SA" dirty="0" smtClean="0"/>
              <a:t>وتحقق </a:t>
            </a:r>
            <a:r>
              <a:rPr lang="ar-SA" dirty="0"/>
              <a:t>مصارف السلاسل الكثير من المزايا التي تتمتع بها مصارف </a:t>
            </a:r>
            <a:r>
              <a:rPr lang="ar-SA" dirty="0" smtClean="0"/>
              <a:t>المجموعة، </a:t>
            </a:r>
            <a:r>
              <a:rPr lang="ar-SA" dirty="0"/>
              <a:t>كما تعاني من مساوئها.</a:t>
            </a:r>
            <a:endParaRPr lang="en-US" dirty="0"/>
          </a:p>
        </p:txBody>
      </p:sp>
    </p:spTree>
    <p:extLst>
      <p:ext uri="{BB962C8B-B14F-4D97-AF65-F5344CB8AC3E}">
        <p14:creationId xmlns:p14="http://schemas.microsoft.com/office/powerpoint/2010/main" val="2353496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276659" y="1005840"/>
            <a:ext cx="7780358" cy="5669279"/>
          </a:xfrm>
        </p:spPr>
        <p:txBody>
          <a:bodyPr>
            <a:noAutofit/>
          </a:bodyPr>
          <a:lstStyle/>
          <a:p>
            <a:pPr algn="just" rtl="1"/>
            <a:r>
              <a:rPr lang="ar-SA" dirty="0" smtClean="0"/>
              <a:t>خامسا</a:t>
            </a:r>
            <a:r>
              <a:rPr lang="ar-IQ" dirty="0" smtClean="0"/>
              <a:t>ً</a:t>
            </a:r>
            <a:r>
              <a:rPr lang="ar-SA" dirty="0" smtClean="0"/>
              <a:t> </a:t>
            </a:r>
            <a:r>
              <a:rPr lang="ar-SA" dirty="0"/>
              <a:t>// المصارف المراسلة </a:t>
            </a:r>
            <a:r>
              <a:rPr lang="en-US" dirty="0"/>
              <a:t>Correspondent Banks</a:t>
            </a:r>
            <a:r>
              <a:rPr lang="ar-SA" dirty="0"/>
              <a:t> :-</a:t>
            </a:r>
            <a:endParaRPr lang="en-US" dirty="0"/>
          </a:p>
          <a:p>
            <a:pPr algn="just" rtl="1"/>
            <a:r>
              <a:rPr lang="ar-SA" dirty="0"/>
              <a:t>   ظهرت الحاجة الى المصارف المراسلة نتيجة لرغبة المصارف </a:t>
            </a:r>
            <a:r>
              <a:rPr lang="ar-SA" dirty="0" smtClean="0"/>
              <a:t>ل</a:t>
            </a:r>
            <a:r>
              <a:rPr lang="ar-IQ" dirty="0" smtClean="0"/>
              <a:t>إ</a:t>
            </a:r>
            <a:r>
              <a:rPr lang="ar-SA" dirty="0" smtClean="0"/>
              <a:t>يجاد </a:t>
            </a:r>
            <a:r>
              <a:rPr lang="ar-SA" dirty="0"/>
              <a:t>نظام لتحصيل الصكوك المسحوبة من قبل الزبائن على مصارف في مناطق </a:t>
            </a:r>
            <a:r>
              <a:rPr lang="ar-SA" dirty="0" smtClean="0"/>
              <a:t>اخرى، وكانت </a:t>
            </a:r>
            <a:r>
              <a:rPr lang="ar-SA" dirty="0"/>
              <a:t>المصارف في المدن الكبيرة تتنافس فيما بينها في الحصول على ودائع المصارف في القرى و الارياف </a:t>
            </a:r>
            <a:r>
              <a:rPr lang="ar-SA" dirty="0" smtClean="0"/>
              <a:t>وتدفع </a:t>
            </a:r>
            <a:r>
              <a:rPr lang="ar-SA" dirty="0"/>
              <a:t>لقاءها فوائد مغرية او تقدم خدمات مصرفية مجانا ، </a:t>
            </a:r>
            <a:r>
              <a:rPr lang="ar-SA" dirty="0" smtClean="0"/>
              <a:t>وحتى </a:t>
            </a:r>
            <a:r>
              <a:rPr lang="ar-SA" dirty="0"/>
              <a:t>بعد </a:t>
            </a:r>
            <a:r>
              <a:rPr lang="ar-SA" dirty="0" smtClean="0"/>
              <a:t>تطورعلاقة </a:t>
            </a:r>
            <a:r>
              <a:rPr lang="ar-SA" dirty="0"/>
              <a:t>المراسلة في </a:t>
            </a:r>
            <a:r>
              <a:rPr lang="ar-SA" dirty="0" smtClean="0"/>
              <a:t>ال</a:t>
            </a:r>
            <a:r>
              <a:rPr lang="ar-IQ" dirty="0" smtClean="0"/>
              <a:t>آ</a:t>
            </a:r>
            <a:r>
              <a:rPr lang="ar-SA" dirty="0" smtClean="0"/>
              <a:t>ونة الأخيرة،</a:t>
            </a:r>
            <a:r>
              <a:rPr lang="ar-IQ" dirty="0" smtClean="0"/>
              <a:t> </a:t>
            </a:r>
            <a:r>
              <a:rPr lang="ar-SA" dirty="0" smtClean="0"/>
              <a:t>ان </a:t>
            </a:r>
            <a:r>
              <a:rPr lang="ar-SA" dirty="0"/>
              <a:t>المصارف المراسلة لا تمثل اطلاقا هيكلا لمصرف ذي </a:t>
            </a:r>
            <a:r>
              <a:rPr lang="ar-SA" dirty="0" smtClean="0"/>
              <a:t>فروع، </a:t>
            </a:r>
            <a:r>
              <a:rPr lang="ar-SA" dirty="0"/>
              <a:t>انما مصارف متعاونة فيما بينها في مجالات معينة، بهدف تحسين الخدمات المصرفية </a:t>
            </a:r>
            <a:r>
              <a:rPr lang="ar-SA" dirty="0" smtClean="0"/>
              <a:t>وتنويعها، ولم </a:t>
            </a:r>
            <a:r>
              <a:rPr lang="ar-SA" dirty="0"/>
              <a:t>يقتصر هذا التعاون بين المصارف على المستوى المحلي فقط </a:t>
            </a:r>
            <a:r>
              <a:rPr lang="ar-SA" dirty="0" smtClean="0"/>
              <a:t>وانما </a:t>
            </a:r>
            <a:r>
              <a:rPr lang="ar-SA" dirty="0"/>
              <a:t>تعدى حدود الدولة </a:t>
            </a:r>
            <a:r>
              <a:rPr lang="ar-SA" dirty="0" smtClean="0"/>
              <a:t>الواحدة، وبالتالي </a:t>
            </a:r>
            <a:r>
              <a:rPr lang="ar-SA" dirty="0"/>
              <a:t>تعددت </a:t>
            </a:r>
            <a:r>
              <a:rPr lang="ar-SA" dirty="0" smtClean="0"/>
              <a:t>وتنوعت </a:t>
            </a:r>
            <a:r>
              <a:rPr lang="ar-SA" dirty="0"/>
              <a:t>الخدمات المصرفية لتتماشى مع التوسع في العمليات التجارية الدولية.</a:t>
            </a:r>
            <a:endParaRPr lang="en-US" dirty="0"/>
          </a:p>
        </p:txBody>
      </p:sp>
    </p:spTree>
    <p:extLst>
      <p:ext uri="{BB962C8B-B14F-4D97-AF65-F5344CB8AC3E}">
        <p14:creationId xmlns:p14="http://schemas.microsoft.com/office/powerpoint/2010/main" val="646531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519749" y="1005840"/>
            <a:ext cx="7537268" cy="5669279"/>
          </a:xfrm>
        </p:spPr>
        <p:txBody>
          <a:bodyPr>
            <a:noAutofit/>
          </a:bodyPr>
          <a:lstStyle/>
          <a:p>
            <a:pPr algn="r" rtl="1"/>
            <a:r>
              <a:rPr lang="ar-SA" dirty="0" smtClean="0"/>
              <a:t>سادسا</a:t>
            </a:r>
            <a:r>
              <a:rPr lang="ar-IQ" dirty="0" smtClean="0"/>
              <a:t>ً</a:t>
            </a:r>
            <a:r>
              <a:rPr lang="ar-SA" dirty="0" smtClean="0"/>
              <a:t>// </a:t>
            </a:r>
            <a:r>
              <a:rPr lang="ar-SA" dirty="0"/>
              <a:t>المصارف </a:t>
            </a:r>
            <a:r>
              <a:rPr lang="ar-SA" dirty="0" smtClean="0"/>
              <a:t>ال</a:t>
            </a:r>
            <a:r>
              <a:rPr lang="ar-IQ" dirty="0" smtClean="0"/>
              <a:t>أ</a:t>
            </a:r>
            <a:r>
              <a:rPr lang="ar-SA" dirty="0" smtClean="0"/>
              <a:t>لكترونية </a:t>
            </a:r>
            <a:r>
              <a:rPr lang="en-US" dirty="0"/>
              <a:t>Electronic Banks</a:t>
            </a:r>
            <a:r>
              <a:rPr lang="ar-SA" dirty="0"/>
              <a:t> :-</a:t>
            </a:r>
            <a:endParaRPr lang="en-US" dirty="0"/>
          </a:p>
          <a:p>
            <a:pPr marL="0" indent="0" algn="r" rtl="1">
              <a:buNone/>
            </a:pPr>
            <a:r>
              <a:rPr lang="ar-SA" dirty="0" smtClean="0"/>
              <a:t>   </a:t>
            </a:r>
            <a:r>
              <a:rPr lang="ar-SA" dirty="0"/>
              <a:t>يطلق على المصارف الالكترونية بمصارف القرن الواحد و </a:t>
            </a:r>
            <a:r>
              <a:rPr lang="ar-SA" dirty="0" smtClean="0"/>
              <a:t>العشرين، وتتمثل </a:t>
            </a:r>
            <a:r>
              <a:rPr lang="ar-SA" dirty="0"/>
              <a:t>في تلك الوحدات </a:t>
            </a:r>
            <a:r>
              <a:rPr lang="en-US" dirty="0"/>
              <a:t>Terminals</a:t>
            </a:r>
            <a:r>
              <a:rPr lang="ar-SA" dirty="0"/>
              <a:t> التي تقوم بتقديم الخدمات المصرفية من خلال استخدام الحاسبات </a:t>
            </a:r>
            <a:r>
              <a:rPr lang="ar-SA" dirty="0" smtClean="0"/>
              <a:t>ال</a:t>
            </a:r>
            <a:r>
              <a:rPr lang="ar-IQ" dirty="0" smtClean="0"/>
              <a:t>آ</a:t>
            </a:r>
            <a:r>
              <a:rPr lang="ar-SA" dirty="0" smtClean="0"/>
              <a:t>لية، </a:t>
            </a:r>
            <a:r>
              <a:rPr lang="ar-SA" dirty="0"/>
              <a:t>حيث تعد هذه الوحدات (طالما انها تبعد جغرافيا عن مبنى المصرف) بمثابة منافذ </a:t>
            </a:r>
            <a:r>
              <a:rPr lang="ar-IQ" dirty="0" smtClean="0"/>
              <a:t>أ</a:t>
            </a:r>
            <a:r>
              <a:rPr lang="ar-SA" dirty="0" smtClean="0"/>
              <a:t>لكترونية </a:t>
            </a:r>
            <a:r>
              <a:rPr lang="ar-SA" dirty="0"/>
              <a:t>في حين يشار اليها بانها منافذ لتسليم الخدمات </a:t>
            </a:r>
            <a:r>
              <a:rPr lang="ar-SA" dirty="0" smtClean="0"/>
              <a:t>المصرفية، </a:t>
            </a:r>
            <a:r>
              <a:rPr lang="ar-SA" dirty="0"/>
              <a:t>قائمة على الحاسبات الآلية ذات مدى متسع </a:t>
            </a:r>
            <a:r>
              <a:rPr lang="ar-SA" dirty="0" smtClean="0"/>
              <a:t>زمنيا، </a:t>
            </a:r>
            <a:r>
              <a:rPr lang="ar-SA" dirty="0"/>
              <a:t>أي تقدم خدماتها على مدار (24ساعة) </a:t>
            </a:r>
            <a:r>
              <a:rPr lang="ar-SA" dirty="0" smtClean="0"/>
              <a:t>والى </a:t>
            </a:r>
            <a:r>
              <a:rPr lang="ar-SA" dirty="0"/>
              <a:t>مناطق جغرافية واسعة. </a:t>
            </a:r>
            <a:endParaRPr lang="en-US" dirty="0"/>
          </a:p>
        </p:txBody>
      </p:sp>
    </p:spTree>
    <p:extLst>
      <p:ext uri="{BB962C8B-B14F-4D97-AF65-F5344CB8AC3E}">
        <p14:creationId xmlns:p14="http://schemas.microsoft.com/office/powerpoint/2010/main" val="164991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dirty="0">
                <a:solidFill>
                  <a:schemeClr val="accent2">
                    <a:lumMod val="75000"/>
                  </a:schemeClr>
                </a:solidFill>
              </a:rPr>
              <a:t>أ</a:t>
            </a:r>
            <a:r>
              <a:rPr lang="ar-SA" dirty="0" smtClean="0">
                <a:solidFill>
                  <a:schemeClr val="accent2">
                    <a:lumMod val="75000"/>
                  </a:schemeClr>
                </a:solidFill>
              </a:rPr>
              <a:t>نواع </a:t>
            </a:r>
            <a:r>
              <a:rPr lang="ar-SA" dirty="0">
                <a:solidFill>
                  <a:schemeClr val="accent2">
                    <a:lumMod val="75000"/>
                  </a:schemeClr>
                </a:solidFill>
              </a:rPr>
              <a:t>المصارف التجارية : </a:t>
            </a:r>
            <a:r>
              <a:rPr lang="en-US" dirty="0">
                <a:solidFill>
                  <a:schemeClr val="accent2">
                    <a:lumMod val="75000"/>
                  </a:schemeClr>
                </a:solidFill>
              </a:rPr>
              <a:t>Commercial Banks Kinds </a:t>
            </a:r>
            <a:endParaRPr lang="en-US" sz="6000" u="sng" dirty="0">
              <a:solidFill>
                <a:schemeClr val="accent2">
                  <a:lumMod val="75000"/>
                </a:schemeClr>
              </a:solidFill>
            </a:endParaRPr>
          </a:p>
        </p:txBody>
      </p:sp>
      <p:sp>
        <p:nvSpPr>
          <p:cNvPr id="3" name="Content Placeholder 2"/>
          <p:cNvSpPr>
            <a:spLocks noGrp="1"/>
          </p:cNvSpPr>
          <p:nvPr>
            <p:ph idx="1"/>
          </p:nvPr>
        </p:nvSpPr>
        <p:spPr>
          <a:xfrm>
            <a:off x="4036423" y="1005840"/>
            <a:ext cx="8020594" cy="5669279"/>
          </a:xfrm>
        </p:spPr>
        <p:txBody>
          <a:bodyPr>
            <a:noAutofit/>
          </a:bodyPr>
          <a:lstStyle/>
          <a:p>
            <a:pPr algn="just" rtl="1"/>
            <a:r>
              <a:rPr lang="ar-SA" dirty="0" smtClean="0"/>
              <a:t>سابعا</a:t>
            </a:r>
            <a:r>
              <a:rPr lang="ar-IQ" dirty="0" smtClean="0"/>
              <a:t>ً</a:t>
            </a:r>
            <a:r>
              <a:rPr lang="ar-SA" dirty="0" smtClean="0"/>
              <a:t> </a:t>
            </a:r>
            <a:r>
              <a:rPr lang="ar-SA" dirty="0"/>
              <a:t>// المصارف المنزلية </a:t>
            </a:r>
            <a:r>
              <a:rPr lang="en-US" dirty="0"/>
              <a:t>Home Banks</a:t>
            </a:r>
            <a:r>
              <a:rPr lang="ar-SA" dirty="0"/>
              <a:t>:-</a:t>
            </a:r>
            <a:endParaRPr lang="en-US" dirty="0"/>
          </a:p>
          <a:p>
            <a:pPr algn="just" rtl="1"/>
            <a:r>
              <a:rPr lang="ar-SA" dirty="0"/>
              <a:t>    طبق نظام المصارف المنزلية لأول مرة عام </a:t>
            </a:r>
            <a:r>
              <a:rPr lang="ar-SA" dirty="0" smtClean="0"/>
              <a:t>1980، وتوسع </a:t>
            </a:r>
            <a:r>
              <a:rPr lang="ar-SA" dirty="0"/>
              <a:t>استخدامها بعد انتشار اجهزة الحاسبات </a:t>
            </a:r>
            <a:r>
              <a:rPr lang="ar-SA" dirty="0" smtClean="0"/>
              <a:t>ال</a:t>
            </a:r>
            <a:r>
              <a:rPr lang="ar-IQ" dirty="0" smtClean="0"/>
              <a:t>آ</a:t>
            </a:r>
            <a:r>
              <a:rPr lang="ar-SA" dirty="0" smtClean="0"/>
              <a:t>لية </a:t>
            </a:r>
            <a:r>
              <a:rPr lang="ar-SA" dirty="0"/>
              <a:t>الشخصية (</a:t>
            </a:r>
            <a:r>
              <a:rPr lang="en-US" dirty="0"/>
              <a:t>PC</a:t>
            </a:r>
            <a:r>
              <a:rPr lang="ar-SA" dirty="0"/>
              <a:t>) حيث امكن لكثير من الزبائن استخدام تلك الحاسبات في التعامل مع هذا النظام و يعتمد نظام المصارف المنزلية على ما يعرف بعملية تحويل </a:t>
            </a:r>
            <a:r>
              <a:rPr lang="ar-SA" dirty="0" smtClean="0"/>
              <a:t>واعادة </a:t>
            </a:r>
            <a:r>
              <a:rPr lang="ar-SA" dirty="0"/>
              <a:t>تحويل </a:t>
            </a:r>
            <a:r>
              <a:rPr lang="ar-SA" dirty="0" smtClean="0"/>
              <a:t>البيانات، </a:t>
            </a:r>
            <a:r>
              <a:rPr lang="ar-SA" dirty="0"/>
              <a:t>حيث يتم ربط الحاسب </a:t>
            </a:r>
            <a:r>
              <a:rPr lang="ar-SA" dirty="0" smtClean="0"/>
              <a:t>ال</a:t>
            </a:r>
            <a:r>
              <a:rPr lang="ar-IQ" dirty="0" smtClean="0"/>
              <a:t>آ</a:t>
            </a:r>
            <a:r>
              <a:rPr lang="ar-SA" dirty="0" smtClean="0"/>
              <a:t>لي </a:t>
            </a:r>
            <a:r>
              <a:rPr lang="ar-SA" dirty="0"/>
              <a:t>بالمصرف الحاسب الشخصي الموجود بمنازل الزبائن من خلال وسائط الاتصال (كشبكة الخطوط الهاتفية مثلا</a:t>
            </a:r>
            <a:r>
              <a:rPr lang="ar-SA" dirty="0" smtClean="0"/>
              <a:t>)، </a:t>
            </a:r>
            <a:r>
              <a:rPr lang="ar-SA" dirty="0"/>
              <a:t>حيث يعمل الحاسب الشخصي كمحطة طرفية </a:t>
            </a:r>
            <a:r>
              <a:rPr lang="en-US" dirty="0"/>
              <a:t>Terminals</a:t>
            </a:r>
            <a:r>
              <a:rPr lang="ar-SA" dirty="0"/>
              <a:t> </a:t>
            </a:r>
            <a:r>
              <a:rPr lang="ar-SA" dirty="0" smtClean="0"/>
              <a:t>ل</a:t>
            </a:r>
            <a:r>
              <a:rPr lang="ar-IQ" dirty="0" smtClean="0"/>
              <a:t>إ</a:t>
            </a:r>
            <a:r>
              <a:rPr lang="ar-SA" dirty="0" smtClean="0"/>
              <a:t>ستقبال </a:t>
            </a:r>
            <a:r>
              <a:rPr lang="ar-SA" dirty="0"/>
              <a:t>الخدمات المصرفية كعرض ارصدة </a:t>
            </a:r>
            <a:r>
              <a:rPr lang="ar-SA" dirty="0" smtClean="0"/>
              <a:t>الزبون، </a:t>
            </a:r>
            <a:r>
              <a:rPr lang="ar-SA" dirty="0"/>
              <a:t>طباعة كشوف </a:t>
            </a:r>
            <a:r>
              <a:rPr lang="ar-SA" dirty="0" smtClean="0"/>
              <a:t>الحركة، </a:t>
            </a:r>
            <a:r>
              <a:rPr lang="ar-SA" dirty="0"/>
              <a:t>بيان بالصكوك المحصلة و تحت </a:t>
            </a:r>
            <a:r>
              <a:rPr lang="ar-SA" dirty="0" smtClean="0"/>
              <a:t>التحصيل، </a:t>
            </a:r>
            <a:r>
              <a:rPr lang="ar-SA" dirty="0"/>
              <a:t>كما يمكن في المقابل ارسال التعليمات الصادرة من الزبون للمصرف مثل تجديد </a:t>
            </a:r>
            <a:r>
              <a:rPr lang="ar-SA" dirty="0" smtClean="0"/>
              <a:t>الودائع، </a:t>
            </a:r>
            <a:r>
              <a:rPr lang="ar-SA" dirty="0"/>
              <a:t>ربط وديعة </a:t>
            </a:r>
            <a:r>
              <a:rPr lang="ar-SA" dirty="0" smtClean="0"/>
              <a:t>جديدة، </a:t>
            </a:r>
            <a:r>
              <a:rPr lang="ar-IQ" dirty="0" smtClean="0"/>
              <a:t>غلق</a:t>
            </a:r>
            <a:r>
              <a:rPr lang="ar-SA" dirty="0" smtClean="0"/>
              <a:t> </a:t>
            </a:r>
            <a:r>
              <a:rPr lang="ar-SA" dirty="0"/>
              <a:t>وديعة </a:t>
            </a:r>
            <a:r>
              <a:rPr lang="ar-SA" dirty="0" smtClean="0"/>
              <a:t>قائمة، </a:t>
            </a:r>
            <a:r>
              <a:rPr lang="ar-SA" dirty="0"/>
              <a:t>تحويل مبلغ من حساب الزبون الى حساب </a:t>
            </a:r>
            <a:r>
              <a:rPr lang="ar-SA" dirty="0" smtClean="0"/>
              <a:t>آخر، </a:t>
            </a:r>
            <a:r>
              <a:rPr lang="ar-SA" dirty="0"/>
              <a:t>طلب دفتر صكوك جديد.  </a:t>
            </a:r>
            <a:endParaRPr lang="en-US" dirty="0"/>
          </a:p>
        </p:txBody>
      </p:sp>
    </p:spTree>
    <p:extLst>
      <p:ext uri="{BB962C8B-B14F-4D97-AF65-F5344CB8AC3E}">
        <p14:creationId xmlns:p14="http://schemas.microsoft.com/office/powerpoint/2010/main" val="1895294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4036423" y="1005840"/>
            <a:ext cx="8020594" cy="5669279"/>
          </a:xfrm>
        </p:spPr>
        <p:txBody>
          <a:bodyPr>
            <a:noAutofit/>
          </a:bodyPr>
          <a:lstStyle/>
          <a:p>
            <a:pPr algn="just" rtl="1"/>
            <a:r>
              <a:rPr lang="ar-SA" sz="3200" dirty="0"/>
              <a:t>يتكون الجهاز المصرفي من البنك المركزي </a:t>
            </a:r>
            <a:r>
              <a:rPr lang="ar-SA" sz="3200" dirty="0" smtClean="0"/>
              <a:t>والمصارف </a:t>
            </a:r>
            <a:r>
              <a:rPr lang="ar-SA" sz="3200" dirty="0"/>
              <a:t>التجارية </a:t>
            </a:r>
            <a:r>
              <a:rPr lang="ar-SA" sz="3200" dirty="0" smtClean="0"/>
              <a:t>والمؤسسات </a:t>
            </a:r>
            <a:r>
              <a:rPr lang="ar-SA" sz="3200" dirty="0"/>
              <a:t>المالية </a:t>
            </a:r>
            <a:r>
              <a:rPr lang="ar-SA" sz="3200" dirty="0" smtClean="0"/>
              <a:t>والمصرفية الوسيطة، </a:t>
            </a:r>
            <a:r>
              <a:rPr lang="ar-SA" sz="3200" dirty="0"/>
              <a:t>أي ان </a:t>
            </a:r>
            <a:r>
              <a:rPr lang="ar-SA" sz="3200" dirty="0" smtClean="0"/>
              <a:t>ال</a:t>
            </a:r>
            <a:r>
              <a:rPr lang="ar-IQ" sz="3200" dirty="0" smtClean="0"/>
              <a:t>أ</a:t>
            </a:r>
            <a:r>
              <a:rPr lang="ar-SA" sz="3200" dirty="0" smtClean="0"/>
              <a:t>خيرة </a:t>
            </a:r>
            <a:r>
              <a:rPr lang="ar-SA" sz="3200" dirty="0"/>
              <a:t>تمثل </a:t>
            </a:r>
            <a:r>
              <a:rPr lang="ar-IQ" sz="3200" dirty="0" smtClean="0"/>
              <a:t>أ</a:t>
            </a:r>
            <a:r>
              <a:rPr lang="ar-SA" sz="3200" dirty="0" smtClean="0"/>
              <a:t>حد </a:t>
            </a:r>
            <a:r>
              <a:rPr lang="ar-SA" sz="3200" dirty="0"/>
              <a:t>الاركان المهمة للجهاز </a:t>
            </a:r>
            <a:r>
              <a:rPr lang="ar-SA" sz="3200" dirty="0" smtClean="0"/>
              <a:t>المصرفي، </a:t>
            </a:r>
            <a:r>
              <a:rPr lang="ar-SA" sz="3200" dirty="0"/>
              <a:t>و تشتمل على المصارف المتخصصة (الزراعية </a:t>
            </a:r>
            <a:r>
              <a:rPr lang="ar-SA" sz="3200" dirty="0" smtClean="0"/>
              <a:t>والصناعية والعقارية</a:t>
            </a:r>
            <a:r>
              <a:rPr lang="ar-SA" sz="3200" dirty="0"/>
              <a:t>) </a:t>
            </a:r>
            <a:r>
              <a:rPr lang="ar-SA" sz="3200" dirty="0" smtClean="0"/>
              <a:t>ومنشآت </a:t>
            </a:r>
            <a:r>
              <a:rPr lang="ar-SA" sz="3200" dirty="0"/>
              <a:t>الاستثمار ، </a:t>
            </a:r>
            <a:r>
              <a:rPr lang="ar-SA" sz="3200" dirty="0" smtClean="0"/>
              <a:t>ومنشآت التوفير، </a:t>
            </a:r>
            <a:r>
              <a:rPr lang="ar-SA" sz="3200" dirty="0"/>
              <a:t>و المنشآت الدولية </a:t>
            </a:r>
            <a:r>
              <a:rPr lang="ar-SA" sz="3200" dirty="0" smtClean="0"/>
              <a:t>المالية، والمصارف </a:t>
            </a:r>
            <a:r>
              <a:rPr lang="ar-SA" sz="3200" dirty="0"/>
              <a:t>الاسلامية</a:t>
            </a:r>
            <a:r>
              <a:rPr lang="ar-SA" sz="3200" dirty="0" smtClean="0"/>
              <a:t>.</a:t>
            </a:r>
            <a:r>
              <a:rPr lang="ar-SA" sz="3200" dirty="0">
                <a:solidFill>
                  <a:srgbClr val="FF0000"/>
                </a:solidFill>
              </a:rPr>
              <a:t> </a:t>
            </a:r>
            <a:r>
              <a:rPr lang="ar-SA" sz="3200" dirty="0" smtClean="0">
                <a:solidFill>
                  <a:srgbClr val="FF0000"/>
                </a:solidFill>
              </a:rPr>
              <a:t>ويمكن </a:t>
            </a:r>
            <a:r>
              <a:rPr lang="ar-SA" sz="3200" dirty="0">
                <a:solidFill>
                  <a:srgbClr val="FF0000"/>
                </a:solidFill>
              </a:rPr>
              <a:t>تعريف المؤسسات المالية </a:t>
            </a:r>
            <a:r>
              <a:rPr lang="ar-SA" sz="3200" dirty="0" smtClean="0">
                <a:solidFill>
                  <a:srgbClr val="FF0000"/>
                </a:solidFill>
              </a:rPr>
              <a:t>والمصرفية الوسيطة: </a:t>
            </a:r>
            <a:r>
              <a:rPr lang="ar-SA" sz="3200" dirty="0"/>
              <a:t>ب</a:t>
            </a:r>
            <a:r>
              <a:rPr lang="ar-IQ" sz="3200" dirty="0"/>
              <a:t>أ</a:t>
            </a:r>
            <a:r>
              <a:rPr lang="ar-SA" sz="3200" dirty="0"/>
              <a:t>نها مؤسسات تتعامل بأدوات ال</a:t>
            </a:r>
            <a:r>
              <a:rPr lang="ar-IQ" sz="3200" dirty="0"/>
              <a:t>إ</a:t>
            </a:r>
            <a:r>
              <a:rPr lang="ar-SA" sz="3200" dirty="0"/>
              <a:t>ئتمان المختلفة (قصيرة الآجل و متوسطة الاجل </a:t>
            </a:r>
            <a:r>
              <a:rPr lang="ar-SA" sz="3200" dirty="0" smtClean="0"/>
              <a:t>وطويلة </a:t>
            </a:r>
            <a:r>
              <a:rPr lang="ar-SA" sz="3200" dirty="0"/>
              <a:t>الآجل) في كل من سوقي النقد و المال </a:t>
            </a:r>
            <a:r>
              <a:rPr lang="ar-SA" sz="3200" dirty="0" smtClean="0"/>
              <a:t>واسواقها الثانوية، </a:t>
            </a:r>
            <a:r>
              <a:rPr lang="ar-SA" sz="3200" dirty="0"/>
              <a:t>وانها تؤدي مهمة الوساطة بين المقرضين </a:t>
            </a:r>
            <a:r>
              <a:rPr lang="ar-SA" sz="3200" dirty="0" smtClean="0"/>
              <a:t>والمقترضين </a:t>
            </a:r>
            <a:r>
              <a:rPr lang="ar-SA" sz="3200" dirty="0"/>
              <a:t>بهدف تحقيق الربح. </a:t>
            </a:r>
            <a:endParaRPr lang="en-US" sz="3200" dirty="0"/>
          </a:p>
          <a:p>
            <a:pPr algn="just" rtl="1"/>
            <a:endParaRPr lang="en-US" sz="3200" dirty="0"/>
          </a:p>
        </p:txBody>
      </p:sp>
    </p:spTree>
    <p:extLst>
      <p:ext uri="{BB962C8B-B14F-4D97-AF65-F5344CB8AC3E}">
        <p14:creationId xmlns:p14="http://schemas.microsoft.com/office/powerpoint/2010/main" val="1780361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4036423" y="1005840"/>
            <a:ext cx="8020594" cy="5669279"/>
          </a:xfrm>
        </p:spPr>
        <p:txBody>
          <a:bodyPr>
            <a:noAutofit/>
          </a:bodyPr>
          <a:lstStyle/>
          <a:p>
            <a:pPr algn="just" rtl="1"/>
            <a:r>
              <a:rPr lang="ar-SA" sz="3200" u="sng" dirty="0" smtClean="0">
                <a:solidFill>
                  <a:srgbClr val="FF0000"/>
                </a:solidFill>
              </a:rPr>
              <a:t>أولا</a:t>
            </a:r>
            <a:r>
              <a:rPr lang="ar-IQ" sz="3200" u="sng" dirty="0" smtClean="0">
                <a:solidFill>
                  <a:srgbClr val="FF0000"/>
                </a:solidFill>
              </a:rPr>
              <a:t>ً</a:t>
            </a:r>
            <a:r>
              <a:rPr lang="ar-SA" sz="3200" u="sng" dirty="0" smtClean="0">
                <a:solidFill>
                  <a:srgbClr val="FF0000"/>
                </a:solidFill>
              </a:rPr>
              <a:t> </a:t>
            </a:r>
            <a:r>
              <a:rPr lang="ar-SA" sz="3200" u="sng" dirty="0">
                <a:solidFill>
                  <a:srgbClr val="FF0000"/>
                </a:solidFill>
              </a:rPr>
              <a:t>: المصارف </a:t>
            </a:r>
            <a:r>
              <a:rPr lang="ar-SA" sz="3200" u="sng" dirty="0" smtClean="0">
                <a:solidFill>
                  <a:srgbClr val="FF0000"/>
                </a:solidFill>
              </a:rPr>
              <a:t>ال</a:t>
            </a:r>
            <a:r>
              <a:rPr lang="ar-IQ" sz="3200" u="sng" dirty="0" smtClean="0">
                <a:solidFill>
                  <a:srgbClr val="FF0000"/>
                </a:solidFill>
              </a:rPr>
              <a:t>إ</a:t>
            </a:r>
            <a:r>
              <a:rPr lang="ar-SA" sz="3200" u="sng" dirty="0" smtClean="0">
                <a:solidFill>
                  <a:srgbClr val="FF0000"/>
                </a:solidFill>
              </a:rPr>
              <a:t>ستثمارية </a:t>
            </a:r>
            <a:r>
              <a:rPr lang="en-US" sz="3200" u="sng" dirty="0">
                <a:solidFill>
                  <a:srgbClr val="FF0000"/>
                </a:solidFill>
              </a:rPr>
              <a:t>Investment Banks</a:t>
            </a:r>
            <a:r>
              <a:rPr lang="ar-SA" sz="3200" u="sng" dirty="0">
                <a:solidFill>
                  <a:srgbClr val="FF0000"/>
                </a:solidFill>
              </a:rPr>
              <a:t> :-</a:t>
            </a:r>
            <a:endParaRPr lang="en-US" sz="3200" dirty="0">
              <a:solidFill>
                <a:srgbClr val="FF0000"/>
              </a:solidFill>
            </a:endParaRPr>
          </a:p>
          <a:p>
            <a:pPr algn="just" rtl="1"/>
            <a:r>
              <a:rPr lang="ar-SA" sz="3200" dirty="0"/>
              <a:t>    </a:t>
            </a:r>
            <a:r>
              <a:rPr lang="ar-SA" sz="3200" dirty="0" smtClean="0"/>
              <a:t>وهي </a:t>
            </a:r>
            <a:r>
              <a:rPr lang="ar-SA" sz="3200" dirty="0"/>
              <a:t>مؤسسات مالية تهتم بالدرجة الاولى بالانشطة و الفعاليات الاستثمارية </a:t>
            </a:r>
            <a:r>
              <a:rPr lang="ar-SA" sz="3200" dirty="0" smtClean="0"/>
              <a:t>وفي </a:t>
            </a:r>
            <a:r>
              <a:rPr lang="ar-SA" sz="3200" dirty="0"/>
              <a:t>مجالات </a:t>
            </a:r>
            <a:r>
              <a:rPr lang="ar-SA" sz="3200" dirty="0" smtClean="0"/>
              <a:t>مختلفة، </a:t>
            </a:r>
            <a:r>
              <a:rPr lang="ar-SA" sz="3200" dirty="0"/>
              <a:t>حيث تقوم المصارف الاستثمارية بدراسة فرص الاستثمار المتاحة و </a:t>
            </a:r>
            <a:r>
              <a:rPr lang="ar-SA" sz="3200" dirty="0" smtClean="0"/>
              <a:t>تقيمها، واختيار </a:t>
            </a:r>
            <a:r>
              <a:rPr lang="ar-SA" sz="3200" dirty="0"/>
              <a:t>المشاريع </a:t>
            </a:r>
            <a:r>
              <a:rPr lang="ar-SA" sz="3200" dirty="0" smtClean="0"/>
              <a:t>والترويج لها، </a:t>
            </a:r>
            <a:r>
              <a:rPr lang="ar-SA" sz="3200" dirty="0"/>
              <a:t>ثم تهئية المناخ الاستثماري المناسب </a:t>
            </a:r>
            <a:r>
              <a:rPr lang="ar-SA" sz="3200" dirty="0" smtClean="0"/>
              <a:t>لها، وكذلك </a:t>
            </a:r>
            <a:r>
              <a:rPr lang="ar-SA" sz="3200" dirty="0"/>
              <a:t>تقوم المصارف الاستثمارية بتدبير الموارد المالية التي تسمح بتقديم القروض متوسطة الاجل لمختلف المشروعات </a:t>
            </a:r>
            <a:r>
              <a:rPr lang="ar-SA" sz="3200" dirty="0" smtClean="0"/>
              <a:t>الاستثمارية، </a:t>
            </a:r>
            <a:r>
              <a:rPr lang="ar-SA" sz="3200" dirty="0"/>
              <a:t>كما تقوم المصارف الاستثمارية بمتابعة المشروعات التي </a:t>
            </a:r>
            <a:r>
              <a:rPr lang="ar-SA" sz="3200" dirty="0" smtClean="0"/>
              <a:t>تتبناها، </a:t>
            </a:r>
            <a:r>
              <a:rPr lang="ar-SA" sz="3200" dirty="0"/>
              <a:t>و متابعة تنفيذ اتفاقيات القروض التي </a:t>
            </a:r>
            <a:r>
              <a:rPr lang="ar-SA" sz="3200" dirty="0" smtClean="0"/>
              <a:t>عقد</a:t>
            </a:r>
            <a:r>
              <a:rPr lang="ar-IQ" sz="3200" dirty="0" smtClean="0"/>
              <a:t>ت</a:t>
            </a:r>
            <a:r>
              <a:rPr lang="ar-SA" sz="3200" dirty="0" smtClean="0"/>
              <a:t>ها </a:t>
            </a:r>
            <a:r>
              <a:rPr lang="ar-SA" sz="3200" dirty="0"/>
              <a:t>مع المشروعات </a:t>
            </a:r>
            <a:r>
              <a:rPr lang="ar-SA" sz="3200" dirty="0" smtClean="0"/>
              <a:t>المقترضة</a:t>
            </a:r>
            <a:r>
              <a:rPr lang="ar-IQ" sz="3200" dirty="0" smtClean="0"/>
              <a:t> </a:t>
            </a:r>
            <a:r>
              <a:rPr lang="ar-IQ" sz="3200" dirty="0"/>
              <a:t>و</a:t>
            </a:r>
            <a:r>
              <a:rPr lang="ar-SA" sz="3200" dirty="0" smtClean="0"/>
              <a:t>غيرها </a:t>
            </a:r>
            <a:r>
              <a:rPr lang="ar-SA" sz="3200" dirty="0"/>
              <a:t>من الاعمال المتعددة التي تعتمدها المصارف الاستثمارية كشراء او اصدار الاوراق المالية.</a:t>
            </a:r>
            <a:endParaRPr lang="en-US" sz="3200" dirty="0"/>
          </a:p>
        </p:txBody>
      </p:sp>
    </p:spTree>
    <p:extLst>
      <p:ext uri="{BB962C8B-B14F-4D97-AF65-F5344CB8AC3E}">
        <p14:creationId xmlns:p14="http://schemas.microsoft.com/office/powerpoint/2010/main" val="798771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4036423" y="1005840"/>
            <a:ext cx="8020594" cy="5669279"/>
          </a:xfrm>
        </p:spPr>
        <p:txBody>
          <a:bodyPr>
            <a:noAutofit/>
          </a:bodyPr>
          <a:lstStyle/>
          <a:p>
            <a:pPr algn="just" rtl="1"/>
            <a:r>
              <a:rPr lang="ar-SA" u="sng" dirty="0" smtClean="0">
                <a:solidFill>
                  <a:srgbClr val="FF0000"/>
                </a:solidFill>
              </a:rPr>
              <a:t>ثانيا</a:t>
            </a:r>
            <a:r>
              <a:rPr lang="ar-IQ" u="sng" dirty="0" smtClean="0">
                <a:solidFill>
                  <a:srgbClr val="FF0000"/>
                </a:solidFill>
              </a:rPr>
              <a:t>ً</a:t>
            </a:r>
            <a:r>
              <a:rPr lang="ar-SA" u="sng" dirty="0" smtClean="0">
                <a:solidFill>
                  <a:srgbClr val="FF0000"/>
                </a:solidFill>
              </a:rPr>
              <a:t> </a:t>
            </a:r>
            <a:r>
              <a:rPr lang="ar-SA" u="sng" dirty="0">
                <a:solidFill>
                  <a:srgbClr val="FF0000"/>
                </a:solidFill>
              </a:rPr>
              <a:t>:  مصارف </a:t>
            </a:r>
            <a:r>
              <a:rPr lang="ar-SA" u="sng" dirty="0" smtClean="0">
                <a:solidFill>
                  <a:srgbClr val="FF0000"/>
                </a:solidFill>
              </a:rPr>
              <a:t>ال</a:t>
            </a:r>
            <a:r>
              <a:rPr lang="ar-IQ" u="sng" dirty="0" smtClean="0">
                <a:solidFill>
                  <a:srgbClr val="FF0000"/>
                </a:solidFill>
              </a:rPr>
              <a:t>إ</a:t>
            </a:r>
            <a:r>
              <a:rPr lang="ar-SA" u="sng" dirty="0" smtClean="0">
                <a:solidFill>
                  <a:srgbClr val="FF0000"/>
                </a:solidFill>
              </a:rPr>
              <a:t>دخار </a:t>
            </a:r>
            <a:r>
              <a:rPr lang="en-US" u="sng" dirty="0">
                <a:solidFill>
                  <a:srgbClr val="FF0000"/>
                </a:solidFill>
              </a:rPr>
              <a:t>Saving Banks</a:t>
            </a:r>
            <a:r>
              <a:rPr lang="ar-SA" u="sng" dirty="0">
                <a:solidFill>
                  <a:srgbClr val="FF0000"/>
                </a:solidFill>
              </a:rPr>
              <a:t> :</a:t>
            </a:r>
            <a:endParaRPr lang="en-US" dirty="0">
              <a:solidFill>
                <a:srgbClr val="FF0000"/>
              </a:solidFill>
            </a:endParaRPr>
          </a:p>
          <a:p>
            <a:pPr algn="just" rtl="1"/>
            <a:r>
              <a:rPr lang="ar-SA" dirty="0"/>
              <a:t>   تعمل هذه المصارف على اساس تشجيع المواطنين على وضع مدخراتهم في حسابات ادخار </a:t>
            </a:r>
            <a:r>
              <a:rPr lang="ar-SA" dirty="0" smtClean="0"/>
              <a:t>خاصة، </a:t>
            </a:r>
            <a:r>
              <a:rPr lang="ar-SA" dirty="0"/>
              <a:t>و هي بهذا تستقطب فئات من ذوي الدخل </a:t>
            </a:r>
            <a:r>
              <a:rPr lang="ar-SA" dirty="0" smtClean="0"/>
              <a:t>المحدود، </a:t>
            </a:r>
            <a:r>
              <a:rPr lang="ar-SA" dirty="0"/>
              <a:t>و بعض هذه المصارف لا </a:t>
            </a:r>
            <a:r>
              <a:rPr lang="ar-IQ" dirty="0" smtClean="0"/>
              <a:t>ت</a:t>
            </a:r>
            <a:r>
              <a:rPr lang="ar-SA" dirty="0" smtClean="0"/>
              <a:t>ستهدف </a:t>
            </a:r>
            <a:r>
              <a:rPr lang="ar-SA" dirty="0"/>
              <a:t>الربح بصورة </a:t>
            </a:r>
            <a:r>
              <a:rPr lang="ar-SA" dirty="0" smtClean="0"/>
              <a:t>خاصة، </a:t>
            </a:r>
            <a:r>
              <a:rPr lang="ar-SA" dirty="0"/>
              <a:t>و انما </a:t>
            </a:r>
            <a:r>
              <a:rPr lang="ar-IQ" dirty="0" smtClean="0"/>
              <a:t>ت</a:t>
            </a:r>
            <a:r>
              <a:rPr lang="ar-SA" dirty="0" smtClean="0"/>
              <a:t>ستهدف </a:t>
            </a:r>
            <a:r>
              <a:rPr lang="ar-SA" dirty="0"/>
              <a:t>استقطاب </a:t>
            </a:r>
            <a:r>
              <a:rPr lang="ar-SA" dirty="0" smtClean="0"/>
              <a:t>المدخرات، وتشغيلها، </a:t>
            </a:r>
            <a:r>
              <a:rPr lang="ar-SA" dirty="0"/>
              <a:t>أي استثمارها في مجالات </a:t>
            </a:r>
            <a:r>
              <a:rPr lang="ar-SA" dirty="0" smtClean="0"/>
              <a:t>محدودة، </a:t>
            </a:r>
            <a:r>
              <a:rPr lang="ar-SA" dirty="0"/>
              <a:t>تحددها القوانين </a:t>
            </a:r>
            <a:r>
              <a:rPr lang="ar-SA" dirty="0" smtClean="0"/>
              <a:t>والتشريعات النافذة، وتلقي </a:t>
            </a:r>
            <a:r>
              <a:rPr lang="ar-SA" dirty="0"/>
              <a:t>هذه المصارف دعما من شرائح المجتمع </a:t>
            </a:r>
            <a:r>
              <a:rPr lang="ar-SA" dirty="0" smtClean="0"/>
              <a:t>ومن </a:t>
            </a:r>
            <a:r>
              <a:rPr lang="ar-SA" dirty="0"/>
              <a:t>السلطات </a:t>
            </a:r>
            <a:r>
              <a:rPr lang="ar-SA" dirty="0" smtClean="0"/>
              <a:t>الحكومية، </a:t>
            </a:r>
            <a:r>
              <a:rPr lang="ar-SA" dirty="0"/>
              <a:t>لعدة اسباب في مقدمتها </a:t>
            </a:r>
            <a:r>
              <a:rPr lang="ar-SA" dirty="0" smtClean="0"/>
              <a:t>:-</a:t>
            </a:r>
            <a:endParaRPr lang="ar-IQ" dirty="0" smtClean="0"/>
          </a:p>
          <a:p>
            <a:pPr marL="0" lvl="0" indent="0" algn="just" rtl="1">
              <a:buNone/>
            </a:pPr>
            <a:r>
              <a:rPr lang="ar-IQ" dirty="0" smtClean="0"/>
              <a:t>1-</a:t>
            </a:r>
            <a:r>
              <a:rPr lang="ar-SA" dirty="0" smtClean="0"/>
              <a:t>انها </a:t>
            </a:r>
            <a:r>
              <a:rPr lang="ar-SA" dirty="0"/>
              <a:t>تشجع </a:t>
            </a:r>
            <a:r>
              <a:rPr lang="ar-SA" dirty="0" smtClean="0"/>
              <a:t>وتنمي </a:t>
            </a:r>
            <a:r>
              <a:rPr lang="ar-SA" dirty="0"/>
              <a:t>الوعي الادخاري لدى </a:t>
            </a:r>
            <a:r>
              <a:rPr lang="ar-SA" dirty="0" smtClean="0"/>
              <a:t>المواطنين.</a:t>
            </a:r>
            <a:endParaRPr lang="en-US" dirty="0" smtClean="0"/>
          </a:p>
          <a:p>
            <a:pPr marL="0" lvl="0" indent="0" algn="just" rtl="1">
              <a:buNone/>
            </a:pPr>
            <a:r>
              <a:rPr lang="ar-IQ" dirty="0" smtClean="0"/>
              <a:t>2-</a:t>
            </a:r>
            <a:r>
              <a:rPr lang="ar-SA" dirty="0" smtClean="0"/>
              <a:t>انها ترعى صغار المدخرين، حيث ان المصارف الاخرى غير قادرة أو راغبة في تقديم خدمات كهذه.</a:t>
            </a:r>
            <a:endParaRPr lang="en-US" dirty="0" smtClean="0"/>
          </a:p>
          <a:p>
            <a:pPr marL="0" indent="0" algn="just" rtl="1">
              <a:buNone/>
            </a:pPr>
            <a:endParaRPr lang="en-US" dirty="0"/>
          </a:p>
        </p:txBody>
      </p:sp>
    </p:spTree>
    <p:extLst>
      <p:ext uri="{BB962C8B-B14F-4D97-AF65-F5344CB8AC3E}">
        <p14:creationId xmlns:p14="http://schemas.microsoft.com/office/powerpoint/2010/main" val="169379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SA" sz="3600" dirty="0">
                <a:solidFill>
                  <a:srgbClr val="0070C0"/>
                </a:solidFill>
              </a:rPr>
              <a:t>انواع </a:t>
            </a:r>
            <a:r>
              <a:rPr lang="ar-SA" sz="3600" dirty="0" smtClean="0">
                <a:solidFill>
                  <a:srgbClr val="0070C0"/>
                </a:solidFill>
              </a:rPr>
              <a:t>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4036423" y="1005840"/>
            <a:ext cx="8020594" cy="5669279"/>
          </a:xfrm>
        </p:spPr>
        <p:txBody>
          <a:bodyPr>
            <a:noAutofit/>
          </a:bodyPr>
          <a:lstStyle/>
          <a:p>
            <a:pPr marL="0" indent="0" algn="just" rtl="1">
              <a:buNone/>
            </a:pPr>
            <a:endParaRPr lang="en-US" sz="3700" dirty="0" smtClean="0">
              <a:solidFill>
                <a:srgbClr val="FF0000"/>
              </a:solidFill>
            </a:endParaRPr>
          </a:p>
          <a:p>
            <a:pPr marL="0" lvl="0" indent="0" algn="just" rtl="1">
              <a:buNone/>
            </a:pPr>
            <a:r>
              <a:rPr lang="ar-IQ" dirty="0" smtClean="0"/>
              <a:t>3-</a:t>
            </a:r>
            <a:r>
              <a:rPr lang="ar-SA" dirty="0" smtClean="0"/>
              <a:t>انها </a:t>
            </a:r>
            <a:r>
              <a:rPr lang="ar-SA" dirty="0"/>
              <a:t>تستثمر الجزء الاكبر من ايراداتها في المنطقة التي تقع فيها عمولتها الادخارية </a:t>
            </a:r>
            <a:r>
              <a:rPr lang="ar-SA" dirty="0" smtClean="0"/>
              <a:t>والمالية</a:t>
            </a:r>
            <a:r>
              <a:rPr lang="ar-SA" dirty="0"/>
              <a:t>.</a:t>
            </a:r>
            <a:endParaRPr lang="en-US" dirty="0"/>
          </a:p>
          <a:p>
            <a:pPr marL="0" indent="0" algn="just" rtl="1">
              <a:buNone/>
            </a:pPr>
            <a:r>
              <a:rPr lang="ar-IQ" dirty="0" smtClean="0"/>
              <a:t>4-</a:t>
            </a:r>
            <a:r>
              <a:rPr lang="ar-SA" dirty="0" smtClean="0"/>
              <a:t>انها </a:t>
            </a:r>
            <a:r>
              <a:rPr lang="ar-SA" dirty="0"/>
              <a:t>تميل الى الانتشار </a:t>
            </a:r>
            <a:r>
              <a:rPr lang="ar-SA" dirty="0" smtClean="0"/>
              <a:t>الكبير، وهي </a:t>
            </a:r>
            <a:r>
              <a:rPr lang="ar-SA" dirty="0"/>
              <a:t>قريبة من اماكن وجود المدخرين مما يعزز ثقة الجمهور بها</a:t>
            </a:r>
            <a:r>
              <a:rPr lang="ar-SA" dirty="0" smtClean="0"/>
              <a:t>.</a:t>
            </a:r>
            <a:r>
              <a:rPr lang="ar-IQ" dirty="0" smtClean="0"/>
              <a:t> </a:t>
            </a:r>
            <a:endParaRPr lang="en-US" dirty="0">
              <a:solidFill>
                <a:srgbClr val="FF0000"/>
              </a:solidFill>
            </a:endParaRPr>
          </a:p>
          <a:p>
            <a:pPr marL="0" indent="0" algn="just" rtl="1">
              <a:buNone/>
            </a:pPr>
            <a:r>
              <a:rPr lang="ar-SA" dirty="0" smtClean="0"/>
              <a:t>وتعتمد </a:t>
            </a:r>
            <a:r>
              <a:rPr lang="ar-SA" dirty="0"/>
              <a:t>مصارف الادخار في مواردها على ودائع </a:t>
            </a:r>
            <a:r>
              <a:rPr lang="ar-SA" dirty="0" smtClean="0"/>
              <a:t>الافراد، </a:t>
            </a:r>
            <a:r>
              <a:rPr lang="ar-SA" dirty="0"/>
              <a:t>و ان كانت في بعض الاحيان تقبل ودائع المصارف </a:t>
            </a:r>
            <a:r>
              <a:rPr lang="ar-SA" dirty="0" smtClean="0"/>
              <a:t>التجارية، </a:t>
            </a:r>
            <a:r>
              <a:rPr lang="ar-SA" dirty="0"/>
              <a:t>التي تساهم في رؤوس</a:t>
            </a:r>
            <a:r>
              <a:rPr lang="ar-IQ" dirty="0"/>
              <a:t> </a:t>
            </a:r>
            <a:r>
              <a:rPr lang="ar-SA" dirty="0"/>
              <a:t>اموالها كنوع من الاستثمار </a:t>
            </a:r>
            <a:r>
              <a:rPr lang="ar-SA" dirty="0" smtClean="0"/>
              <a:t>المتواضع، وفي </a:t>
            </a:r>
            <a:r>
              <a:rPr lang="ar-SA" dirty="0"/>
              <a:t>الغالب فان العمليات الادخارية التي تقوم بها غير محفوفة </a:t>
            </a:r>
            <a:r>
              <a:rPr lang="ar-IQ" dirty="0"/>
              <a:t>ب</a:t>
            </a:r>
            <a:r>
              <a:rPr lang="ar-SA" dirty="0" smtClean="0"/>
              <a:t>المخاطر، وربما </a:t>
            </a:r>
            <a:r>
              <a:rPr lang="ar-SA" dirty="0"/>
              <a:t>لهذا السبب تزايد عدد المصارف الادخارية في العالم بشكل كبير </a:t>
            </a:r>
            <a:r>
              <a:rPr lang="ar-SA" dirty="0" smtClean="0"/>
              <a:t>وتضاعفت </a:t>
            </a:r>
            <a:r>
              <a:rPr lang="ar-SA" dirty="0"/>
              <a:t>حدة المنافسة بين هذا النوع من المصارف.</a:t>
            </a:r>
            <a:endParaRPr lang="en-US" dirty="0"/>
          </a:p>
          <a:p>
            <a:pPr lvl="0" algn="just" rtl="1"/>
            <a:endParaRPr lang="en-US" dirty="0"/>
          </a:p>
        </p:txBody>
      </p:sp>
    </p:spTree>
    <p:extLst>
      <p:ext uri="{BB962C8B-B14F-4D97-AF65-F5344CB8AC3E}">
        <p14:creationId xmlns:p14="http://schemas.microsoft.com/office/powerpoint/2010/main" val="1531374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72891" y="182880"/>
            <a:ext cx="6753498" cy="6093976"/>
          </a:xfrm>
          <a:prstGeom prst="rect">
            <a:avLst/>
          </a:prstGeom>
          <a:noFill/>
        </p:spPr>
        <p:txBody>
          <a:bodyPr wrap="square" rtlCol="0">
            <a:spAutoFit/>
          </a:bodyPr>
          <a:lstStyle/>
          <a:p>
            <a:pPr algn="just" rtl="1"/>
            <a:r>
              <a:rPr lang="ar-IQ" sz="3000" dirty="0"/>
              <a:t>إ</a:t>
            </a:r>
            <a:r>
              <a:rPr lang="ar-SA" sz="3000" dirty="0" smtClean="0"/>
              <a:t>ن </a:t>
            </a:r>
            <a:r>
              <a:rPr lang="ar-SA" sz="3000" dirty="0"/>
              <a:t>عملية </a:t>
            </a:r>
            <a:r>
              <a:rPr lang="ar-SA" sz="3000" dirty="0" smtClean="0"/>
              <a:t>ا</a:t>
            </a:r>
            <a:r>
              <a:rPr lang="ar-IQ" sz="3000" dirty="0" smtClean="0"/>
              <a:t>لإيداع </a:t>
            </a:r>
            <a:r>
              <a:rPr lang="ar-SA" sz="3000" dirty="0" smtClean="0"/>
              <a:t>والتعامل بال</a:t>
            </a:r>
            <a:r>
              <a:rPr lang="ar-IQ" sz="3000" dirty="0" smtClean="0"/>
              <a:t>إ</a:t>
            </a:r>
            <a:r>
              <a:rPr lang="ar-SA" sz="3000" dirty="0" smtClean="0"/>
              <a:t>ئتمان </a:t>
            </a:r>
            <a:r>
              <a:rPr lang="ar-SA" sz="3000" dirty="0"/>
              <a:t>ظهرت منذ فترة بعيدة من </a:t>
            </a:r>
            <a:r>
              <a:rPr lang="ar-SA" sz="3000" dirty="0" smtClean="0"/>
              <a:t>الزمن، وت</a:t>
            </a:r>
            <a:r>
              <a:rPr lang="ar-IQ" sz="3000" dirty="0"/>
              <a:t>ُ</a:t>
            </a:r>
            <a:r>
              <a:rPr lang="ar-SA" sz="3000" dirty="0" smtClean="0"/>
              <a:t>عد </a:t>
            </a:r>
            <a:r>
              <a:rPr lang="ar-SA" sz="3000" dirty="0"/>
              <a:t>بابل المهد </a:t>
            </a:r>
            <a:r>
              <a:rPr lang="ar-SA" sz="3000" dirty="0" smtClean="0"/>
              <a:t>ال</a:t>
            </a:r>
            <a:r>
              <a:rPr lang="ar-IQ" sz="3000" dirty="0" smtClean="0"/>
              <a:t>أ</a:t>
            </a:r>
            <a:r>
              <a:rPr lang="ar-SA" sz="3000" dirty="0" smtClean="0"/>
              <a:t>ول لنش</a:t>
            </a:r>
            <a:r>
              <a:rPr lang="ar-IQ" sz="3000" dirty="0" smtClean="0"/>
              <a:t>أ</a:t>
            </a:r>
            <a:r>
              <a:rPr lang="ar-SA" sz="3000" dirty="0" smtClean="0"/>
              <a:t>ة ال</a:t>
            </a:r>
            <a:r>
              <a:rPr lang="ar-IQ" sz="3000" dirty="0" smtClean="0"/>
              <a:t>إ</a:t>
            </a:r>
            <a:r>
              <a:rPr lang="ar-SA" sz="3000" dirty="0" smtClean="0"/>
              <a:t>ئتمان والمصارف. </a:t>
            </a:r>
            <a:r>
              <a:rPr lang="ar-SA" sz="3000" dirty="0"/>
              <a:t>لقد كانت المعابد هي البداية </a:t>
            </a:r>
            <a:r>
              <a:rPr lang="ar-SA" sz="3000" dirty="0" smtClean="0"/>
              <a:t>لنش</a:t>
            </a:r>
            <a:r>
              <a:rPr lang="ar-IQ" sz="3000" dirty="0"/>
              <a:t>أ</a:t>
            </a:r>
            <a:r>
              <a:rPr lang="ar-SA" sz="3000" dirty="0" smtClean="0"/>
              <a:t>ة ال</a:t>
            </a:r>
            <a:r>
              <a:rPr lang="ar-IQ" sz="3000" dirty="0" smtClean="0"/>
              <a:t>إ</a:t>
            </a:r>
            <a:r>
              <a:rPr lang="ar-SA" sz="3000" dirty="0" smtClean="0"/>
              <a:t>ئتمان ومن </a:t>
            </a:r>
            <a:r>
              <a:rPr lang="ar-SA" sz="3000" dirty="0"/>
              <a:t>ثم </a:t>
            </a:r>
            <a:r>
              <a:rPr lang="ar-SA" sz="3000" dirty="0" smtClean="0"/>
              <a:t>المصارف، </a:t>
            </a:r>
            <a:r>
              <a:rPr lang="ar-IQ" sz="3000" dirty="0"/>
              <a:t>و</a:t>
            </a:r>
            <a:r>
              <a:rPr lang="ar-SA" sz="3000" dirty="0" smtClean="0"/>
              <a:t>قد </a:t>
            </a:r>
            <a:r>
              <a:rPr lang="ar-IQ" sz="3000" dirty="0" smtClean="0"/>
              <a:t>أ</a:t>
            </a:r>
            <a:r>
              <a:rPr lang="ar-SA" sz="3000" dirty="0" smtClean="0"/>
              <a:t>خذت </a:t>
            </a:r>
            <a:r>
              <a:rPr lang="ar-SA" sz="3000" dirty="0"/>
              <a:t>المعابد في تلك الفترة دور المصارف في بابل القديمة في عهد البابليين في وادي الرافدين قبل (2000)سنة قبل </a:t>
            </a:r>
            <a:r>
              <a:rPr lang="ar-SA" sz="3000" dirty="0" smtClean="0"/>
              <a:t>الميلاد، والسبب </a:t>
            </a:r>
            <a:r>
              <a:rPr lang="ar-SA" sz="3000" dirty="0"/>
              <a:t>يعود </a:t>
            </a:r>
            <a:r>
              <a:rPr lang="ar-SA" sz="3000" dirty="0" smtClean="0"/>
              <a:t>ل</a:t>
            </a:r>
            <a:r>
              <a:rPr lang="ar-IQ" sz="3000" dirty="0" smtClean="0"/>
              <a:t>إ</a:t>
            </a:r>
            <a:r>
              <a:rPr lang="ar-SA" sz="3000" dirty="0" smtClean="0"/>
              <a:t>عتقاد ال</a:t>
            </a:r>
            <a:r>
              <a:rPr lang="ar-IQ" sz="3000" dirty="0" smtClean="0"/>
              <a:t>أ</a:t>
            </a:r>
            <a:r>
              <a:rPr lang="ar-SA" sz="3000" dirty="0" smtClean="0"/>
              <a:t>فراد وثقتهم </a:t>
            </a:r>
            <a:r>
              <a:rPr lang="ar-SA" sz="3000" dirty="0"/>
              <a:t>بهذه المعابد لكونها دور للعبادة </a:t>
            </a:r>
            <a:r>
              <a:rPr lang="ar-SA" sz="3000" dirty="0" smtClean="0"/>
              <a:t>والذي ول</a:t>
            </a:r>
            <a:r>
              <a:rPr lang="ar-IQ" sz="3000" dirty="0" smtClean="0"/>
              <a:t>ّ</a:t>
            </a:r>
            <a:r>
              <a:rPr lang="ar-SA" sz="3000" dirty="0" smtClean="0"/>
              <a:t>د </a:t>
            </a:r>
            <a:r>
              <a:rPr lang="ar-SA" sz="3000" dirty="0"/>
              <a:t>لدى </a:t>
            </a:r>
            <a:r>
              <a:rPr lang="ar-SA" sz="3000" dirty="0" smtClean="0"/>
              <a:t>ال</a:t>
            </a:r>
            <a:r>
              <a:rPr lang="ar-IQ" sz="3000" dirty="0" smtClean="0"/>
              <a:t>أ</a:t>
            </a:r>
            <a:r>
              <a:rPr lang="ar-SA" sz="3000" dirty="0" smtClean="0"/>
              <a:t>فراد شعورا</a:t>
            </a:r>
            <a:r>
              <a:rPr lang="ar-IQ" sz="3000" dirty="0" smtClean="0"/>
              <a:t>ً</a:t>
            </a:r>
            <a:r>
              <a:rPr lang="ar-SA" sz="3000" dirty="0" smtClean="0"/>
              <a:t> </a:t>
            </a:r>
            <a:r>
              <a:rPr lang="ar-SA" sz="3000" dirty="0"/>
              <a:t>بالأمان </a:t>
            </a:r>
            <a:r>
              <a:rPr lang="ar-SA" sz="3000" dirty="0" smtClean="0"/>
              <a:t>والثقة </a:t>
            </a:r>
            <a:r>
              <a:rPr lang="ar-SA" sz="3000" dirty="0"/>
              <a:t>بهذه المعابد من ناحية لكون هذه المعابد لا تتعرض للسرقة </a:t>
            </a:r>
            <a:r>
              <a:rPr lang="ar-SA" sz="3000" dirty="0" smtClean="0"/>
              <a:t>ب</a:t>
            </a:r>
            <a:r>
              <a:rPr lang="ar-IQ" sz="3000" dirty="0" smtClean="0"/>
              <a:t>إ</a:t>
            </a:r>
            <a:r>
              <a:rPr lang="ar-SA" sz="3000" dirty="0" smtClean="0"/>
              <a:t>عتبارها </a:t>
            </a:r>
            <a:r>
              <a:rPr lang="ar-IQ" sz="3000" dirty="0" smtClean="0"/>
              <a:t>أ</a:t>
            </a:r>
            <a:r>
              <a:rPr lang="ar-SA" sz="3000" dirty="0" smtClean="0"/>
              <a:t>ماكن </a:t>
            </a:r>
            <a:r>
              <a:rPr lang="ar-SA" sz="3000" dirty="0"/>
              <a:t>مقدسة لدى </a:t>
            </a:r>
            <a:r>
              <a:rPr lang="ar-SA" sz="3000" dirty="0" smtClean="0"/>
              <a:t>ال</a:t>
            </a:r>
            <a:r>
              <a:rPr lang="ar-IQ" sz="3000" dirty="0" smtClean="0"/>
              <a:t>أ</a:t>
            </a:r>
            <a:r>
              <a:rPr lang="ar-SA" sz="3000" dirty="0" smtClean="0"/>
              <a:t>فراد ومن </a:t>
            </a:r>
            <a:r>
              <a:rPr lang="ar-SA" sz="3000" dirty="0"/>
              <a:t>ناحية </a:t>
            </a:r>
            <a:r>
              <a:rPr lang="ar-IQ" sz="3000" dirty="0" smtClean="0"/>
              <a:t>أ</a:t>
            </a:r>
            <a:r>
              <a:rPr lang="ar-SA" sz="3000" dirty="0" smtClean="0"/>
              <a:t>خرى </a:t>
            </a:r>
            <a:r>
              <a:rPr lang="ar-SA" sz="3000" dirty="0"/>
              <a:t>ثقتهم بالكهنة مما </a:t>
            </a:r>
            <a:r>
              <a:rPr lang="ar-IQ" sz="3000" dirty="0" smtClean="0"/>
              <a:t>أ</a:t>
            </a:r>
            <a:r>
              <a:rPr lang="ar-SA" sz="3000" dirty="0" smtClean="0"/>
              <a:t>دى </a:t>
            </a:r>
            <a:r>
              <a:rPr lang="ar-SA" sz="3000" dirty="0"/>
              <a:t>الى قيام </a:t>
            </a:r>
            <a:r>
              <a:rPr lang="ar-SA" sz="3000" dirty="0" smtClean="0"/>
              <a:t>ال</a:t>
            </a:r>
            <a:r>
              <a:rPr lang="ar-IQ" sz="3000" dirty="0" smtClean="0"/>
              <a:t>أ</a:t>
            </a:r>
            <a:r>
              <a:rPr lang="ar-SA" sz="3000" dirty="0" smtClean="0"/>
              <a:t>فراد ب</a:t>
            </a:r>
            <a:r>
              <a:rPr lang="ar-IQ" sz="3000" dirty="0" smtClean="0"/>
              <a:t>إ</a:t>
            </a:r>
            <a:r>
              <a:rPr lang="ar-SA" sz="3000" dirty="0" smtClean="0"/>
              <a:t>يداع </a:t>
            </a:r>
            <a:r>
              <a:rPr lang="ar-IQ" sz="3000" dirty="0"/>
              <a:t>أ</a:t>
            </a:r>
            <a:r>
              <a:rPr lang="ar-SA" sz="3000" dirty="0" smtClean="0"/>
              <a:t>موالهم </a:t>
            </a:r>
            <a:r>
              <a:rPr lang="ar-SA" sz="3000" dirty="0"/>
              <a:t>في هذه </a:t>
            </a:r>
            <a:r>
              <a:rPr lang="ar-SA" sz="3000" dirty="0" smtClean="0"/>
              <a:t>المعابد</a:t>
            </a:r>
            <a:r>
              <a:rPr lang="ar-IQ" sz="3000" dirty="0" smtClean="0"/>
              <a:t>،</a:t>
            </a:r>
            <a:r>
              <a:rPr lang="ar-SA" sz="3000" dirty="0" smtClean="0"/>
              <a:t> </a:t>
            </a:r>
            <a:r>
              <a:rPr lang="ar-SA" sz="3000" dirty="0"/>
              <a:t>حيث لم تكن المؤسسات المصرفية موجودة في ذلك الوقت بشكل مستقل.</a:t>
            </a:r>
            <a:endParaRPr lang="en-US" sz="3000" dirty="0"/>
          </a:p>
        </p:txBody>
      </p:sp>
    </p:spTree>
    <p:extLst>
      <p:ext uri="{BB962C8B-B14F-4D97-AF65-F5344CB8AC3E}">
        <p14:creationId xmlns:p14="http://schemas.microsoft.com/office/powerpoint/2010/main" val="1538094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0" y="1005840"/>
            <a:ext cx="12057017" cy="5669279"/>
          </a:xfrm>
        </p:spPr>
        <p:txBody>
          <a:bodyPr>
            <a:noAutofit/>
          </a:bodyPr>
          <a:lstStyle/>
          <a:p>
            <a:pPr algn="just" rtl="1"/>
            <a:r>
              <a:rPr lang="ar-SA" u="sng" dirty="0" smtClean="0">
                <a:solidFill>
                  <a:srgbClr val="FF0000"/>
                </a:solidFill>
              </a:rPr>
              <a:t>ثالثا</a:t>
            </a:r>
            <a:r>
              <a:rPr lang="ar-IQ" u="sng" dirty="0" smtClean="0">
                <a:solidFill>
                  <a:srgbClr val="FF0000"/>
                </a:solidFill>
              </a:rPr>
              <a:t>ً</a:t>
            </a:r>
            <a:r>
              <a:rPr lang="ar-SA" u="sng" dirty="0" smtClean="0">
                <a:solidFill>
                  <a:srgbClr val="FF0000"/>
                </a:solidFill>
              </a:rPr>
              <a:t> </a:t>
            </a:r>
            <a:r>
              <a:rPr lang="ar-SA" u="sng" dirty="0">
                <a:solidFill>
                  <a:srgbClr val="FF0000"/>
                </a:solidFill>
              </a:rPr>
              <a:t>: </a:t>
            </a:r>
            <a:r>
              <a:rPr lang="ar-SA" u="sng" dirty="0" smtClean="0">
                <a:solidFill>
                  <a:srgbClr val="FF0000"/>
                </a:solidFill>
              </a:rPr>
              <a:t>منش</a:t>
            </a:r>
            <a:r>
              <a:rPr lang="ar-IQ" u="sng" dirty="0" smtClean="0">
                <a:solidFill>
                  <a:srgbClr val="FF0000"/>
                </a:solidFill>
              </a:rPr>
              <a:t>آت</a:t>
            </a:r>
            <a:r>
              <a:rPr lang="ar-SA" u="sng" dirty="0" smtClean="0">
                <a:solidFill>
                  <a:srgbClr val="FF0000"/>
                </a:solidFill>
              </a:rPr>
              <a:t> </a:t>
            </a:r>
            <a:r>
              <a:rPr lang="ar-SA" u="sng" dirty="0">
                <a:solidFill>
                  <a:srgbClr val="FF0000"/>
                </a:solidFill>
              </a:rPr>
              <a:t>التامين ضد الحوادث </a:t>
            </a:r>
            <a:r>
              <a:rPr lang="en-US" u="sng" dirty="0">
                <a:solidFill>
                  <a:srgbClr val="FF0000"/>
                </a:solidFill>
              </a:rPr>
              <a:t>Injury Insurance Establishments</a:t>
            </a:r>
            <a:r>
              <a:rPr lang="ar-SA" u="sng" dirty="0">
                <a:solidFill>
                  <a:srgbClr val="FF0000"/>
                </a:solidFill>
              </a:rPr>
              <a:t> :</a:t>
            </a:r>
            <a:endParaRPr lang="en-US" dirty="0">
              <a:solidFill>
                <a:srgbClr val="FF0000"/>
              </a:solidFill>
            </a:endParaRPr>
          </a:p>
          <a:p>
            <a:pPr algn="just" rtl="1"/>
            <a:r>
              <a:rPr lang="ar-SA" dirty="0"/>
              <a:t>وهي منشآت مالية تختص بالدرجة الاساسية بالتامين ضد المخاطر التي يتعرض لها المواطنون أو البضائع أو المنشآت على اختلاف انشطتها و </a:t>
            </a:r>
            <a:r>
              <a:rPr lang="ar-SA" dirty="0" smtClean="0"/>
              <a:t>فعالياتها، </a:t>
            </a:r>
            <a:r>
              <a:rPr lang="ar-SA" dirty="0"/>
              <a:t>و من هذه المخاطر حوادث السيارات و الحريق و السرقة او الغرق .... </a:t>
            </a:r>
            <a:r>
              <a:rPr lang="ar-SA" dirty="0" smtClean="0"/>
              <a:t>الخ، وذلك </a:t>
            </a:r>
            <a:r>
              <a:rPr lang="ar-SA" dirty="0"/>
              <a:t>عن طريق استيفاء اقساط التأمين من المؤمن </a:t>
            </a:r>
            <a:r>
              <a:rPr lang="ar-SA" dirty="0" smtClean="0"/>
              <a:t>له، ومن </a:t>
            </a:r>
            <a:r>
              <a:rPr lang="ar-SA" dirty="0"/>
              <a:t>ثم تغطية الخسائر عن وقوعها فعلا. </a:t>
            </a:r>
            <a:r>
              <a:rPr lang="ar-SA" dirty="0" smtClean="0"/>
              <a:t> </a:t>
            </a:r>
            <a:endParaRPr lang="ar-IQ" dirty="0" smtClean="0"/>
          </a:p>
          <a:p>
            <a:pPr algn="just" rtl="1"/>
            <a:r>
              <a:rPr lang="ar-SA" u="sng" dirty="0">
                <a:solidFill>
                  <a:srgbClr val="FF0000"/>
                </a:solidFill>
              </a:rPr>
              <a:t>رابعا</a:t>
            </a:r>
            <a:r>
              <a:rPr lang="ar-IQ" u="sng" dirty="0">
                <a:solidFill>
                  <a:srgbClr val="FF0000"/>
                </a:solidFill>
              </a:rPr>
              <a:t>ً</a:t>
            </a:r>
            <a:r>
              <a:rPr lang="ar-SA" u="sng" dirty="0">
                <a:solidFill>
                  <a:srgbClr val="FF0000"/>
                </a:solidFill>
              </a:rPr>
              <a:t> :  منش</a:t>
            </a:r>
            <a:r>
              <a:rPr lang="ar-IQ" u="sng" dirty="0">
                <a:solidFill>
                  <a:srgbClr val="FF0000"/>
                </a:solidFill>
              </a:rPr>
              <a:t>آت</a:t>
            </a:r>
            <a:r>
              <a:rPr lang="ar-SA" u="sng" dirty="0">
                <a:solidFill>
                  <a:srgbClr val="FF0000"/>
                </a:solidFill>
              </a:rPr>
              <a:t> الوساطة المالية  </a:t>
            </a:r>
            <a:r>
              <a:rPr lang="en-US" u="sng" dirty="0">
                <a:solidFill>
                  <a:srgbClr val="FF0000"/>
                </a:solidFill>
              </a:rPr>
              <a:t>Financial Intermediation</a:t>
            </a:r>
            <a:r>
              <a:rPr lang="ar-SA" u="sng" dirty="0">
                <a:solidFill>
                  <a:srgbClr val="FF0000"/>
                </a:solidFill>
              </a:rPr>
              <a:t> :</a:t>
            </a:r>
            <a:endParaRPr lang="en-US" dirty="0">
              <a:solidFill>
                <a:srgbClr val="FF0000"/>
              </a:solidFill>
            </a:endParaRPr>
          </a:p>
          <a:p>
            <a:pPr algn="just" rtl="1"/>
            <a:r>
              <a:rPr lang="ar-SA" dirty="0"/>
              <a:t>     </a:t>
            </a:r>
            <a:r>
              <a:rPr lang="ar-SA" dirty="0" smtClean="0"/>
              <a:t>وهي </a:t>
            </a:r>
            <a:r>
              <a:rPr lang="ar-SA" dirty="0"/>
              <a:t>منشآت الوسطاء الماليين في السوق النقدية </a:t>
            </a:r>
            <a:r>
              <a:rPr lang="en-US" dirty="0"/>
              <a:t>Money Market </a:t>
            </a:r>
            <a:r>
              <a:rPr lang="ar-SA" dirty="0" smtClean="0"/>
              <a:t>(سوق الاوراق المالية قصيرة الآجل</a:t>
            </a:r>
            <a:r>
              <a:rPr lang="ar-SA" dirty="0"/>
              <a:t>) و السوق المالية </a:t>
            </a:r>
            <a:r>
              <a:rPr lang="en-US" dirty="0"/>
              <a:t>Financial Market </a:t>
            </a:r>
            <a:r>
              <a:rPr lang="ar-SA" dirty="0"/>
              <a:t> (سوق الاوراق المالية متوسطة و طويلة الآجل</a:t>
            </a:r>
            <a:r>
              <a:rPr lang="ar-SA" dirty="0" smtClean="0"/>
              <a:t>)، وتسمى </a:t>
            </a:r>
            <a:r>
              <a:rPr lang="ar-SA" dirty="0"/>
              <a:t>الاسواق المالية أيضا (ال</a:t>
            </a:r>
            <a:r>
              <a:rPr lang="ar-JO" dirty="0"/>
              <a:t>بو</a:t>
            </a:r>
            <a:r>
              <a:rPr lang="ar-SA" dirty="0"/>
              <a:t>رصات).</a:t>
            </a:r>
            <a:endParaRPr lang="en-US" dirty="0"/>
          </a:p>
          <a:p>
            <a:pPr algn="just" rtl="1"/>
            <a:endParaRPr lang="en-US" dirty="0"/>
          </a:p>
        </p:txBody>
      </p:sp>
    </p:spTree>
    <p:extLst>
      <p:ext uri="{BB962C8B-B14F-4D97-AF65-F5344CB8AC3E}">
        <p14:creationId xmlns:p14="http://schemas.microsoft.com/office/powerpoint/2010/main" val="2969929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1024" y="950976"/>
            <a:ext cx="8425106" cy="5907023"/>
          </a:xfrm>
        </p:spPr>
        <p:txBody>
          <a:bodyPr>
            <a:noAutofit/>
          </a:bodyPr>
          <a:lstStyle/>
          <a:p>
            <a:pPr marL="0" indent="0" algn="r" rtl="1"/>
            <a:r>
              <a:rPr lang="ar-SA" sz="3200" dirty="0">
                <a:solidFill>
                  <a:schemeClr val="accent2">
                    <a:lumMod val="75000"/>
                  </a:schemeClr>
                </a:solidFill>
              </a:rPr>
              <a:t>البورصة (</a:t>
            </a:r>
            <a:r>
              <a:rPr lang="en-US" sz="3200" dirty="0">
                <a:solidFill>
                  <a:schemeClr val="accent2">
                    <a:lumMod val="75000"/>
                  </a:schemeClr>
                </a:solidFill>
              </a:rPr>
              <a:t>Bourse</a:t>
            </a:r>
            <a:r>
              <a:rPr lang="ar-SA" sz="3200" dirty="0">
                <a:solidFill>
                  <a:schemeClr val="accent2">
                    <a:lumMod val="75000"/>
                  </a:schemeClr>
                </a:solidFill>
              </a:rPr>
              <a:t>) </a:t>
            </a:r>
            <a:r>
              <a:rPr lang="ar-SA" sz="2800" dirty="0">
                <a:solidFill>
                  <a:schemeClr val="accent2">
                    <a:lumMod val="75000"/>
                  </a:schemeClr>
                </a:solidFill>
              </a:rPr>
              <a:t>هي المكان الذي يتم التعامل فيه بال</a:t>
            </a:r>
            <a:r>
              <a:rPr lang="ar-IQ" sz="2800" dirty="0">
                <a:solidFill>
                  <a:schemeClr val="accent2">
                    <a:lumMod val="75000"/>
                  </a:schemeClr>
                </a:solidFill>
              </a:rPr>
              <a:t>أ</a:t>
            </a:r>
            <a:r>
              <a:rPr lang="ar-SA" sz="2800" dirty="0">
                <a:solidFill>
                  <a:schemeClr val="accent2">
                    <a:lumMod val="75000"/>
                  </a:schemeClr>
                </a:solidFill>
              </a:rPr>
              <a:t>وراق المالية الطويلة و متوسطة الاجل (الاسهم و السندات) عن طريق وسطاء مؤهلين و متخصصين </a:t>
            </a:r>
            <a:r>
              <a:rPr lang="ar-SA" sz="2800" dirty="0" smtClean="0">
                <a:solidFill>
                  <a:schemeClr val="accent2">
                    <a:lumMod val="75000"/>
                  </a:schemeClr>
                </a:solidFill>
              </a:rPr>
              <a:t>وفي </a:t>
            </a:r>
            <a:r>
              <a:rPr lang="ar-SA" sz="2800" dirty="0">
                <a:solidFill>
                  <a:schemeClr val="accent2">
                    <a:lumMod val="75000"/>
                  </a:schemeClr>
                </a:solidFill>
              </a:rPr>
              <a:t>اوقات </a:t>
            </a:r>
            <a:r>
              <a:rPr lang="ar-SA" sz="2800" dirty="0" smtClean="0">
                <a:solidFill>
                  <a:schemeClr val="accent2">
                    <a:lumMod val="75000"/>
                  </a:schemeClr>
                </a:solidFill>
              </a:rPr>
              <a:t>محددة</a:t>
            </a:r>
            <a:r>
              <a:rPr lang="ar-IQ" sz="2800" dirty="0" smtClean="0">
                <a:solidFill>
                  <a:schemeClr val="accent2">
                    <a:lumMod val="75000"/>
                  </a:schemeClr>
                </a:solidFill>
              </a:rPr>
              <a:t> </a:t>
            </a:r>
            <a:br>
              <a:rPr lang="ar-IQ" sz="2800" dirty="0" smtClean="0">
                <a:solidFill>
                  <a:schemeClr val="accent2">
                    <a:lumMod val="75000"/>
                  </a:schemeClr>
                </a:solidFill>
              </a:rPr>
            </a:br>
            <a:r>
              <a:rPr lang="en-US" sz="2800" dirty="0">
                <a:solidFill>
                  <a:srgbClr val="FF0000"/>
                </a:solidFill>
              </a:rPr>
              <a:t/>
            </a:r>
            <a:br>
              <a:rPr lang="en-US" sz="2800" dirty="0">
                <a:solidFill>
                  <a:srgbClr val="FF0000"/>
                </a:solidFill>
              </a:rPr>
            </a:br>
            <a:r>
              <a:rPr lang="ar-SA" sz="2800" dirty="0"/>
              <a:t> </a:t>
            </a:r>
            <a:r>
              <a:rPr lang="ar-SA" sz="2800" dirty="0" smtClean="0"/>
              <a:t>والبورصة </a:t>
            </a:r>
            <a:r>
              <a:rPr lang="ar-SA" sz="2800" dirty="0"/>
              <a:t>بحكم طبيعتها الاقتصادية تعتبر حلقة وصل بين مشروعات التنمية </a:t>
            </a:r>
            <a:r>
              <a:rPr lang="ar-SA" sz="2800" dirty="0" smtClean="0"/>
              <a:t>وادخارات الافراد، </a:t>
            </a:r>
            <a:r>
              <a:rPr lang="ar-SA" sz="2800" dirty="0"/>
              <a:t>فهي من جهة تعتبر السوق الطبيعية التي تروج فيها مصلحة المستثمرين الذين يسعون وراء راس المال لتطوير و تنمية </a:t>
            </a:r>
            <a:r>
              <a:rPr lang="ar-SA" sz="2800" dirty="0" smtClean="0"/>
              <a:t>مشروعاتهم، </a:t>
            </a:r>
            <a:r>
              <a:rPr lang="ar-SA" sz="2800" dirty="0"/>
              <a:t>و هي من جهة ثانية تعتبر المكان الملائم لأدخارات الافراد بهدف جني الفائدة </a:t>
            </a:r>
            <a:r>
              <a:rPr lang="ar-SA" sz="2800" dirty="0" smtClean="0"/>
              <a:t>وتنمية </a:t>
            </a:r>
            <a:r>
              <a:rPr lang="ar-SA" sz="2800" dirty="0"/>
              <a:t>راس المال.</a:t>
            </a:r>
            <a:r>
              <a:rPr lang="en-US" sz="2800" dirty="0"/>
              <a:t/>
            </a:r>
            <a:br>
              <a:rPr lang="en-US" sz="2800" dirty="0"/>
            </a:br>
            <a:r>
              <a:rPr lang="ar-SA" sz="2800" dirty="0"/>
              <a:t>   </a:t>
            </a:r>
            <a:r>
              <a:rPr lang="ar-SA" sz="2800" dirty="0" smtClean="0"/>
              <a:t>وقد </a:t>
            </a:r>
            <a:r>
              <a:rPr lang="ar-SA" sz="2800" dirty="0"/>
              <a:t>تنامت عمليات و نشاطات هذه المنشآت خلال العقود الاخيرة و ذلك لازدياد حجم الشركات المدرجة في الاسواق المالية فضلا عن زيادة حجم التداول بالاوراق المالية.</a:t>
            </a:r>
            <a:r>
              <a:rPr lang="en-US" sz="2800" dirty="0"/>
              <a:t/>
            </a:r>
            <a:br>
              <a:rPr lang="en-US" sz="2800" dirty="0"/>
            </a:br>
            <a:endParaRPr lang="en-US" sz="2800" dirty="0">
              <a:solidFill>
                <a:schemeClr val="accent2">
                  <a:lumMod val="75000"/>
                </a:schemeClr>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0783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4036423" y="1005840"/>
            <a:ext cx="8020594" cy="5669279"/>
          </a:xfrm>
        </p:spPr>
        <p:txBody>
          <a:bodyPr>
            <a:noAutofit/>
          </a:bodyPr>
          <a:lstStyle/>
          <a:p>
            <a:pPr algn="just" rtl="1"/>
            <a:r>
              <a:rPr lang="ar-SA" u="sng" dirty="0" smtClean="0">
                <a:solidFill>
                  <a:srgbClr val="FF0000"/>
                </a:solidFill>
              </a:rPr>
              <a:t>خامسا</a:t>
            </a:r>
            <a:r>
              <a:rPr lang="ar-IQ" u="sng" dirty="0" smtClean="0">
                <a:solidFill>
                  <a:srgbClr val="FF0000"/>
                </a:solidFill>
              </a:rPr>
              <a:t>ً</a:t>
            </a:r>
            <a:r>
              <a:rPr lang="ar-SA" u="sng" dirty="0" smtClean="0">
                <a:solidFill>
                  <a:srgbClr val="FF0000"/>
                </a:solidFill>
              </a:rPr>
              <a:t> </a:t>
            </a:r>
            <a:r>
              <a:rPr lang="ar-SA" u="sng" dirty="0">
                <a:solidFill>
                  <a:srgbClr val="FF0000"/>
                </a:solidFill>
              </a:rPr>
              <a:t>: </a:t>
            </a:r>
            <a:r>
              <a:rPr lang="ar-SA" u="sng" dirty="0" smtClean="0">
                <a:solidFill>
                  <a:srgbClr val="FF0000"/>
                </a:solidFill>
              </a:rPr>
              <a:t>المنش</a:t>
            </a:r>
            <a:r>
              <a:rPr lang="ar-IQ" u="sng" dirty="0" smtClean="0">
                <a:solidFill>
                  <a:srgbClr val="FF0000"/>
                </a:solidFill>
              </a:rPr>
              <a:t>آت</a:t>
            </a:r>
            <a:r>
              <a:rPr lang="ar-SA" u="sng" dirty="0" smtClean="0">
                <a:solidFill>
                  <a:srgbClr val="FF0000"/>
                </a:solidFill>
              </a:rPr>
              <a:t> </a:t>
            </a:r>
            <a:r>
              <a:rPr lang="ar-SA" u="sng" dirty="0">
                <a:solidFill>
                  <a:srgbClr val="FF0000"/>
                </a:solidFill>
              </a:rPr>
              <a:t>المالية الدولية </a:t>
            </a:r>
            <a:r>
              <a:rPr lang="en-US" u="sng" dirty="0">
                <a:solidFill>
                  <a:srgbClr val="FF0000"/>
                </a:solidFill>
              </a:rPr>
              <a:t>Financial World Wide</a:t>
            </a:r>
            <a:r>
              <a:rPr lang="ar-SA" u="sng" dirty="0">
                <a:solidFill>
                  <a:srgbClr val="FF0000"/>
                </a:solidFill>
              </a:rPr>
              <a:t>:</a:t>
            </a:r>
            <a:endParaRPr lang="en-US" dirty="0">
              <a:solidFill>
                <a:srgbClr val="FF0000"/>
              </a:solidFill>
            </a:endParaRPr>
          </a:p>
          <a:p>
            <a:pPr algn="just" rtl="1"/>
            <a:r>
              <a:rPr lang="ar-SA" dirty="0"/>
              <a:t>   </a:t>
            </a:r>
            <a:r>
              <a:rPr lang="ar-SA" dirty="0" smtClean="0"/>
              <a:t>وهي </a:t>
            </a:r>
            <a:r>
              <a:rPr lang="ar-SA" dirty="0"/>
              <a:t>منشآت ذات فعاليات </a:t>
            </a:r>
            <a:r>
              <a:rPr lang="ar-SA" dirty="0" smtClean="0"/>
              <a:t>وانشطة </a:t>
            </a:r>
            <a:r>
              <a:rPr lang="ar-SA" dirty="0"/>
              <a:t>مالية عالمية تتجاوز حدود البلد </a:t>
            </a:r>
            <a:r>
              <a:rPr lang="ar-SA" dirty="0" smtClean="0"/>
              <a:t>الواحد، </a:t>
            </a:r>
            <a:r>
              <a:rPr lang="ar-SA" dirty="0"/>
              <a:t>حيث تعمل على صعيد دولي او </a:t>
            </a:r>
            <a:r>
              <a:rPr lang="ar-SA" dirty="0" smtClean="0"/>
              <a:t>اقليمي، وهذه </a:t>
            </a:r>
            <a:r>
              <a:rPr lang="ar-SA" dirty="0"/>
              <a:t>المنشآت تتولى تجميع الادخارات من هذه الدول </a:t>
            </a:r>
            <a:r>
              <a:rPr lang="ar-SA" dirty="0" smtClean="0"/>
              <a:t>ومن </a:t>
            </a:r>
            <a:r>
              <a:rPr lang="ar-SA" dirty="0"/>
              <a:t>ثم اعادة اقراضها او استثمارها في دول </a:t>
            </a:r>
            <a:r>
              <a:rPr lang="ar-SA" dirty="0" smtClean="0"/>
              <a:t>اخرى، وقد </a:t>
            </a:r>
            <a:r>
              <a:rPr lang="ar-SA" dirty="0"/>
              <a:t>تطور عمل هذه المنشآت بشكل كبير خلال العقدين </a:t>
            </a:r>
            <a:r>
              <a:rPr lang="ar-SA" dirty="0" smtClean="0"/>
              <a:t>الأخيرين، وذلك </a:t>
            </a:r>
            <a:r>
              <a:rPr lang="ar-SA" dirty="0"/>
              <a:t>بحكم :- </a:t>
            </a:r>
            <a:endParaRPr lang="en-US" dirty="0">
              <a:solidFill>
                <a:srgbClr val="FF0000"/>
              </a:solidFill>
            </a:endParaRPr>
          </a:p>
          <a:p>
            <a:pPr marL="514350" lvl="0" indent="-514350" algn="just" rtl="1">
              <a:buFont typeface="+mj-lt"/>
              <a:buAutoNum type="arabicPeriod"/>
            </a:pPr>
            <a:r>
              <a:rPr lang="ar-SA" dirty="0"/>
              <a:t> تطور ت</a:t>
            </a:r>
            <a:r>
              <a:rPr lang="ar-IQ" dirty="0"/>
              <a:t>كن</a:t>
            </a:r>
            <a:r>
              <a:rPr lang="ar-SA" dirty="0"/>
              <a:t>ولوجيا المعلومات .</a:t>
            </a:r>
            <a:endParaRPr lang="en-US" dirty="0"/>
          </a:p>
          <a:p>
            <a:pPr marL="514350" lvl="0" indent="-514350" algn="just" rtl="1">
              <a:buFont typeface="+mj-lt"/>
              <a:buAutoNum type="arabicPeriod"/>
            </a:pPr>
            <a:r>
              <a:rPr lang="ar-SA" dirty="0"/>
              <a:t> توفير </a:t>
            </a:r>
            <a:r>
              <a:rPr lang="ar-SA" dirty="0" smtClean="0"/>
              <a:t>وسائل وأساليب </a:t>
            </a:r>
            <a:r>
              <a:rPr lang="ar-SA" dirty="0"/>
              <a:t>الاتصالات المختلفة .</a:t>
            </a:r>
            <a:endParaRPr lang="en-US" dirty="0"/>
          </a:p>
          <a:p>
            <a:pPr marL="514350" lvl="0" indent="-514350" algn="just" rtl="1">
              <a:buFont typeface="+mj-lt"/>
              <a:buAutoNum type="arabicPeriod"/>
            </a:pPr>
            <a:r>
              <a:rPr lang="ar-SA" dirty="0"/>
              <a:t>ظهور الانشطة الدولية المختلفة على الصعيد الاقتصادي.</a:t>
            </a:r>
            <a:endParaRPr lang="en-US" dirty="0"/>
          </a:p>
          <a:p>
            <a:pPr marL="514350" lvl="0" indent="-514350" algn="just" rtl="1">
              <a:buFont typeface="+mj-lt"/>
              <a:buAutoNum type="arabicPeriod"/>
            </a:pPr>
            <a:r>
              <a:rPr lang="ar-SA" dirty="0"/>
              <a:t> ظهور التكتلات </a:t>
            </a:r>
            <a:r>
              <a:rPr lang="ar-SA" dirty="0" smtClean="0"/>
              <a:t>الاقتصادية</a:t>
            </a:r>
            <a:r>
              <a:rPr lang="ar-IQ" dirty="0" smtClean="0"/>
              <a:t>.</a:t>
            </a:r>
            <a:endParaRPr lang="en-US" dirty="0"/>
          </a:p>
          <a:p>
            <a:pPr marL="514350" indent="-514350" algn="just" rtl="1">
              <a:buFont typeface="+mj-lt"/>
              <a:buAutoNum type="arabicPeriod"/>
            </a:pPr>
            <a:r>
              <a:rPr lang="ar-SA" dirty="0"/>
              <a:t>وجود العولمة </a:t>
            </a:r>
            <a:r>
              <a:rPr lang="en-US" dirty="0"/>
              <a:t>Globalization </a:t>
            </a:r>
            <a:r>
              <a:rPr lang="ar-SA" dirty="0"/>
              <a:t>الذي يشير الى تداخل العلاقات بين المصارف المختلفة عبر العالم. </a:t>
            </a:r>
            <a:endParaRPr lang="en-US" dirty="0"/>
          </a:p>
          <a:p>
            <a:pPr algn="just" rtl="1"/>
            <a:endParaRPr lang="en-US" dirty="0"/>
          </a:p>
        </p:txBody>
      </p:sp>
    </p:spTree>
    <p:extLst>
      <p:ext uri="{BB962C8B-B14F-4D97-AF65-F5344CB8AC3E}">
        <p14:creationId xmlns:p14="http://schemas.microsoft.com/office/powerpoint/2010/main" val="3283954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 بنوك </a:t>
            </a:r>
            <a:r>
              <a:rPr lang="ar-SA" sz="3600" dirty="0">
                <a:solidFill>
                  <a:srgbClr val="0070C0"/>
                </a:solidFill>
              </a:rPr>
              <a:t>الوساطة المالية:    </a:t>
            </a:r>
            <a:r>
              <a:rPr lang="en-US" sz="3600" dirty="0">
                <a:solidFill>
                  <a:srgbClr val="0070C0"/>
                </a:solidFill>
              </a:rPr>
              <a:t> Monetary &amp; Bank Mediation</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just" rtl="1">
              <a:buNone/>
            </a:pPr>
            <a:r>
              <a:rPr lang="ar-SA" dirty="0"/>
              <a:t>و قد اتخذت العولمة اتجاهين اساسيين هما :- </a:t>
            </a:r>
            <a:endParaRPr lang="en-US" dirty="0">
              <a:solidFill>
                <a:srgbClr val="FF0000"/>
              </a:solidFill>
            </a:endParaRPr>
          </a:p>
          <a:p>
            <a:pPr marL="571500" lvl="0" indent="-571500" algn="just" rtl="1">
              <a:buFont typeface="+mj-lt"/>
              <a:buAutoNum type="romanLcPeriod"/>
            </a:pPr>
            <a:r>
              <a:rPr lang="ar-SA" dirty="0"/>
              <a:t>الخدمات المصرفية عبر </a:t>
            </a:r>
            <a:r>
              <a:rPr lang="ar-SA" dirty="0" smtClean="0"/>
              <a:t>الحدود، </a:t>
            </a:r>
            <a:r>
              <a:rPr lang="ar-SA" dirty="0"/>
              <a:t>اي قيام المصرف في دولة </a:t>
            </a:r>
            <a:r>
              <a:rPr lang="ar-SA" dirty="0" smtClean="0"/>
              <a:t>ما، </a:t>
            </a:r>
            <a:r>
              <a:rPr lang="ar-SA" dirty="0"/>
              <a:t>بتوفير خدمات مصرفية لمستهلك الخدمة في دولة </a:t>
            </a:r>
            <a:r>
              <a:rPr lang="ar-SA" dirty="0" smtClean="0"/>
              <a:t>اخرى، </a:t>
            </a:r>
            <a:r>
              <a:rPr lang="ar-SA" dirty="0"/>
              <a:t>اذ اتاح التطور التقني في شبكات الحاسبات الآلية للمصارف المحلية بتقديم خدمات مصرفية (تحويلات </a:t>
            </a:r>
            <a:r>
              <a:rPr lang="ar-SA" dirty="0" smtClean="0"/>
              <a:t>مالية، </a:t>
            </a:r>
            <a:r>
              <a:rPr lang="ar-SA" dirty="0"/>
              <a:t>خدمات بطاقات </a:t>
            </a:r>
            <a:r>
              <a:rPr lang="ar-SA" dirty="0" smtClean="0"/>
              <a:t>الائتمان، وغيره</a:t>
            </a:r>
            <a:r>
              <a:rPr lang="ar-SA" dirty="0"/>
              <a:t>) الى زبائن لها مقيمين خارج </a:t>
            </a:r>
            <a:r>
              <a:rPr lang="ar-SA" dirty="0" smtClean="0"/>
              <a:t>البلاد، </a:t>
            </a:r>
            <a:r>
              <a:rPr lang="ar-SA" dirty="0"/>
              <a:t>فالكثير من شبكات التمويل الدولي مثل شبكة الجمعية الدولية للاتصالات المالية بين </a:t>
            </a:r>
            <a:r>
              <a:rPr lang="ar-SA" dirty="0" smtClean="0"/>
              <a:t>المصارف</a:t>
            </a:r>
            <a:r>
              <a:rPr lang="ar-IQ" dirty="0" smtClean="0"/>
              <a:t> تساهم في تسهيل هذة الخدمات</a:t>
            </a:r>
            <a:r>
              <a:rPr lang="ar-SA" dirty="0" smtClean="0"/>
              <a:t>. </a:t>
            </a:r>
            <a:endParaRPr lang="en-US" dirty="0"/>
          </a:p>
          <a:p>
            <a:pPr marL="571500" lvl="0" indent="-571500" algn="just" rtl="1">
              <a:buFont typeface="+mj-lt"/>
              <a:buAutoNum type="romanLcPeriod"/>
            </a:pPr>
            <a:r>
              <a:rPr lang="ar-SA" dirty="0"/>
              <a:t>تقديم الخدمات المالية من خلال الاستثمار المباشر عن طريق فروع المؤسسات المالية لدولة معينة في دولة </a:t>
            </a:r>
            <a:r>
              <a:rPr lang="ar-SA" dirty="0" smtClean="0"/>
              <a:t>أخرى، </a:t>
            </a:r>
            <a:r>
              <a:rPr lang="ar-SA" dirty="0"/>
              <a:t>او أنشاء مؤسسات مشتركة او </a:t>
            </a:r>
            <a:r>
              <a:rPr lang="ar-SA" dirty="0" smtClean="0"/>
              <a:t>ال</a:t>
            </a:r>
            <a:r>
              <a:rPr lang="ar-IQ" dirty="0" smtClean="0"/>
              <a:t>إ</a:t>
            </a:r>
            <a:r>
              <a:rPr lang="ar-SA" dirty="0" smtClean="0"/>
              <a:t>سهام </a:t>
            </a:r>
            <a:r>
              <a:rPr lang="ar-SA" dirty="0"/>
              <a:t>في مشاريع استثمارية خارجية.</a:t>
            </a:r>
            <a:endParaRPr lang="en-US" dirty="0"/>
          </a:p>
        </p:txBody>
      </p:sp>
    </p:spTree>
    <p:extLst>
      <p:ext uri="{BB962C8B-B14F-4D97-AF65-F5344CB8AC3E}">
        <p14:creationId xmlns:p14="http://schemas.microsoft.com/office/powerpoint/2010/main" val="26019680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a:solidFill>
                  <a:srgbClr val="0070C0"/>
                </a:solidFill>
              </a:rPr>
              <a:t>أ</a:t>
            </a:r>
            <a:r>
              <a:rPr lang="ar-SA" sz="3600" dirty="0" smtClean="0">
                <a:solidFill>
                  <a:srgbClr val="0070C0"/>
                </a:solidFill>
              </a:rPr>
              <a:t>نواع</a:t>
            </a:r>
            <a:r>
              <a:rPr lang="ar-IQ" sz="3600" dirty="0" smtClean="0">
                <a:solidFill>
                  <a:srgbClr val="0070C0"/>
                </a:solidFill>
              </a:rPr>
              <a:t> المصارف</a:t>
            </a:r>
            <a:r>
              <a:rPr lang="ar-SA" sz="3600" dirty="0" smtClean="0">
                <a:solidFill>
                  <a:srgbClr val="0070C0"/>
                </a:solidFill>
              </a:rPr>
              <a:t>:    </a:t>
            </a:r>
            <a:r>
              <a:rPr lang="en-US" sz="3600" dirty="0" smtClean="0">
                <a:solidFill>
                  <a:srgbClr val="0070C0"/>
                </a:solidFill>
              </a:rPr>
              <a:t> </a:t>
            </a:r>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just" rtl="1">
              <a:buNone/>
            </a:pPr>
            <a:r>
              <a:rPr lang="ar-IQ" sz="3200" u="sng" dirty="0" smtClean="0">
                <a:solidFill>
                  <a:srgbClr val="FF0000"/>
                </a:solidFill>
              </a:rPr>
              <a:t>أولاً- </a:t>
            </a:r>
            <a:r>
              <a:rPr lang="ar-SA" sz="3200" u="sng" dirty="0" smtClean="0">
                <a:solidFill>
                  <a:srgbClr val="FF0000"/>
                </a:solidFill>
              </a:rPr>
              <a:t>المصارف </a:t>
            </a:r>
            <a:r>
              <a:rPr lang="ar-SA" sz="3200" u="sng" dirty="0">
                <a:solidFill>
                  <a:srgbClr val="FF0000"/>
                </a:solidFill>
              </a:rPr>
              <a:t>المتخصصة </a:t>
            </a:r>
            <a:r>
              <a:rPr lang="en-US" sz="3200" u="sng" dirty="0">
                <a:solidFill>
                  <a:srgbClr val="FF0000"/>
                </a:solidFill>
              </a:rPr>
              <a:t>Specialized Banks</a:t>
            </a:r>
            <a:r>
              <a:rPr lang="ar-SA" sz="3200" u="sng" dirty="0">
                <a:solidFill>
                  <a:srgbClr val="FF0000"/>
                </a:solidFill>
              </a:rPr>
              <a:t>:</a:t>
            </a:r>
            <a:endParaRPr lang="en-US" sz="3200" dirty="0">
              <a:solidFill>
                <a:srgbClr val="FF0000"/>
              </a:solidFill>
            </a:endParaRPr>
          </a:p>
          <a:p>
            <a:pPr algn="just" rtl="1"/>
            <a:r>
              <a:rPr lang="ar-SA" dirty="0"/>
              <a:t>    تعرف المصارف المتخصصة بانها تلك المصارف التي تتخصص في تمويل قطاعات اقتصادية </a:t>
            </a:r>
            <a:r>
              <a:rPr lang="ar-SA" dirty="0" smtClean="0"/>
              <a:t>معينة، ومن </a:t>
            </a:r>
            <a:r>
              <a:rPr lang="ar-SA" dirty="0"/>
              <a:t>اهم انواع المصارف </a:t>
            </a:r>
            <a:r>
              <a:rPr lang="ar-SA" dirty="0" smtClean="0"/>
              <a:t>المتخصصة، </a:t>
            </a:r>
            <a:r>
              <a:rPr lang="ar-SA" dirty="0"/>
              <a:t>المصارف الصناعية </a:t>
            </a:r>
            <a:r>
              <a:rPr lang="ar-SA" dirty="0" smtClean="0"/>
              <a:t>والمصارف </a:t>
            </a:r>
            <a:r>
              <a:rPr lang="ar-SA" dirty="0"/>
              <a:t>الزراعية </a:t>
            </a:r>
            <a:r>
              <a:rPr lang="ar-SA" dirty="0" smtClean="0"/>
              <a:t>والمصارف العقارية.</a:t>
            </a:r>
            <a:r>
              <a:rPr lang="ar-IQ" dirty="0"/>
              <a:t> </a:t>
            </a:r>
            <a:r>
              <a:rPr lang="ar-SA" dirty="0" smtClean="0"/>
              <a:t>ومن </a:t>
            </a:r>
            <a:r>
              <a:rPr lang="ar-SA" dirty="0"/>
              <a:t>هنا يتبين لنا بان المصارف المتخصصة تتصف بخصائص معينة اهمها ما يأتي </a:t>
            </a:r>
            <a:r>
              <a:rPr lang="ar-SA" dirty="0" smtClean="0"/>
              <a:t>:-</a:t>
            </a:r>
            <a:endParaRPr lang="en-US" dirty="0">
              <a:solidFill>
                <a:srgbClr val="FF0000"/>
              </a:solidFill>
            </a:endParaRPr>
          </a:p>
          <a:p>
            <a:pPr marL="514350" lvl="0" indent="-514350" algn="just" rtl="1">
              <a:buFont typeface="+mj-lt"/>
              <a:buAutoNum type="arabicPeriod"/>
            </a:pPr>
            <a:r>
              <a:rPr lang="ar-SA" dirty="0"/>
              <a:t>انها تعتبر مؤسسات غير </a:t>
            </a:r>
            <a:r>
              <a:rPr lang="ar-SA" dirty="0" smtClean="0"/>
              <a:t>ودائعية، </a:t>
            </a:r>
            <a:r>
              <a:rPr lang="ar-SA" dirty="0"/>
              <a:t>اي ان المصارف المتخصصة لا تعتمد في مواردها المالية على ايداعات الافراد كما هو الحال بالنسبة للمصارف </a:t>
            </a:r>
            <a:r>
              <a:rPr lang="ar-SA" dirty="0" smtClean="0"/>
              <a:t>التجارية، وانما </a:t>
            </a:r>
            <a:r>
              <a:rPr lang="ar-SA" dirty="0"/>
              <a:t>تعتمد على راس مالها </a:t>
            </a:r>
            <a:r>
              <a:rPr lang="ar-SA" dirty="0" smtClean="0"/>
              <a:t>وما </a:t>
            </a:r>
            <a:r>
              <a:rPr lang="ar-SA" dirty="0"/>
              <a:t>تصدره من سندات.</a:t>
            </a:r>
            <a:endParaRPr lang="en-US" dirty="0"/>
          </a:p>
          <a:p>
            <a:pPr marL="514350" lvl="0" indent="-514350" algn="just" rtl="1">
              <a:buFont typeface="+mj-lt"/>
              <a:buAutoNum type="arabicPeriod"/>
            </a:pPr>
            <a:r>
              <a:rPr lang="ar-SA" dirty="0"/>
              <a:t>ارتباط نشاطها براس </a:t>
            </a:r>
            <a:r>
              <a:rPr lang="ar-SA" dirty="0" smtClean="0"/>
              <a:t>مالها، </a:t>
            </a:r>
            <a:r>
              <a:rPr lang="ar-SA" dirty="0"/>
              <a:t>اي ان المصارف المتخصصة لا تسطتيع التوسع في انشطتها المختلفة الا في حدود مواردها المالية فهي ليست كالمصارف التجارية يمكنها استثمار اموال الزبائن.</a:t>
            </a:r>
            <a:endParaRPr lang="en-US" dirty="0"/>
          </a:p>
          <a:p>
            <a:pPr algn="just" rtl="1"/>
            <a:endParaRPr lang="en-US" dirty="0"/>
          </a:p>
        </p:txBody>
      </p:sp>
    </p:spTree>
    <p:extLst>
      <p:ext uri="{BB962C8B-B14F-4D97-AF65-F5344CB8AC3E}">
        <p14:creationId xmlns:p14="http://schemas.microsoft.com/office/powerpoint/2010/main" val="407278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524256"/>
            <a:ext cx="8451668" cy="6150863"/>
          </a:xfrm>
        </p:spPr>
        <p:txBody>
          <a:bodyPr>
            <a:noAutofit/>
          </a:bodyPr>
          <a:lstStyle/>
          <a:p>
            <a:pPr marL="0" indent="0" algn="just" rtl="1">
              <a:buNone/>
            </a:pPr>
            <a:endParaRPr lang="en-US" dirty="0" smtClean="0">
              <a:solidFill>
                <a:srgbClr val="FF0000"/>
              </a:solidFill>
            </a:endParaRPr>
          </a:p>
          <a:p>
            <a:pPr marL="514350" lvl="0" indent="-514350" algn="just" rtl="1">
              <a:buFont typeface="+mj-lt"/>
              <a:buAutoNum type="arabicPeriod" startAt="4"/>
            </a:pPr>
            <a:r>
              <a:rPr lang="ar-SA" dirty="0" smtClean="0"/>
              <a:t>معظم القروض التي تمنحها تكون بآجال طويلة نسبيا، حيث تقوم اغلب المصارف المتخصصة، بتوظيف مواردها في قروض طويلة الاجل، وذلك عكس ما هو متبع في المصارف التجارية التي يحكمها في هذا الصدد آجال الاموال التي اودعها الزبائن.</a:t>
            </a:r>
            <a:endParaRPr lang="en-US" dirty="0" smtClean="0"/>
          </a:p>
          <a:p>
            <a:pPr marL="514350" lvl="0" indent="-514350" algn="just" rtl="1">
              <a:buFont typeface="+mj-lt"/>
              <a:buAutoNum type="arabicPeriod" startAt="4"/>
            </a:pPr>
            <a:r>
              <a:rPr lang="ar-SA" dirty="0" smtClean="0"/>
              <a:t>التخصص في تمويل نشاط اقتصادي معين، فالمصارف المتخصصة و كما هو واضح من تسميتها </a:t>
            </a:r>
            <a:r>
              <a:rPr lang="ar-IQ" dirty="0" smtClean="0"/>
              <a:t>ت</a:t>
            </a:r>
            <a:r>
              <a:rPr lang="ar-SA" dirty="0" smtClean="0"/>
              <a:t>تخصص في تمويل انشطة معينة، حيث نجد المصارف الصناعية تتولى مهمة تمويل القطاع الصناعي، والمصارف الزراعية تخصص في تمويل القطاع الزراعي، والمصارف العقارية تخصص في تمويل قطاع البناء والاسكان .</a:t>
            </a:r>
            <a:endParaRPr lang="en-US" dirty="0">
              <a:solidFill>
                <a:srgbClr val="FF0000"/>
              </a:solidFill>
            </a:endParaRPr>
          </a:p>
          <a:p>
            <a:pPr marL="514350" lvl="0" indent="-514350" algn="just" rtl="1">
              <a:buFont typeface="+mj-lt"/>
              <a:buAutoNum type="arabicPeriod" startAt="6"/>
            </a:pPr>
            <a:r>
              <a:rPr lang="ar-SA" dirty="0"/>
              <a:t>غالبا ما يكون تركيزها على تحقيق التنمية الاقتصادية </a:t>
            </a:r>
            <a:r>
              <a:rPr lang="ar-SA" dirty="0" smtClean="0"/>
              <a:t>والاجتماعية، ولا </a:t>
            </a:r>
            <a:r>
              <a:rPr lang="ar-SA" dirty="0"/>
              <a:t>يكون الربح هدفا اساسيا </a:t>
            </a:r>
            <a:r>
              <a:rPr lang="ar-SA" dirty="0" smtClean="0"/>
              <a:t>لها، ولذلك </a:t>
            </a:r>
            <a:r>
              <a:rPr lang="ar-SA" dirty="0"/>
              <a:t>فانها تكون مملوكة من قبل الدولة في اغلب الاحيان. </a:t>
            </a:r>
            <a:endParaRPr lang="en-US" dirty="0"/>
          </a:p>
          <a:p>
            <a:pPr marL="514350" lvl="0" indent="-514350" algn="just" rtl="1">
              <a:buFont typeface="+mj-lt"/>
              <a:buAutoNum type="arabicPeriod" startAt="4"/>
            </a:pPr>
            <a:endParaRPr lang="en-US" dirty="0"/>
          </a:p>
        </p:txBody>
      </p:sp>
    </p:spTree>
    <p:extLst>
      <p:ext uri="{BB962C8B-B14F-4D97-AF65-F5344CB8AC3E}">
        <p14:creationId xmlns:p14="http://schemas.microsoft.com/office/powerpoint/2010/main" val="3325607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243840"/>
            <a:ext cx="8451668" cy="6431279"/>
          </a:xfrm>
        </p:spPr>
        <p:txBody>
          <a:bodyPr>
            <a:noAutofit/>
          </a:bodyPr>
          <a:lstStyle/>
          <a:p>
            <a:pPr marL="0" indent="0" algn="just" rtl="1">
              <a:buNone/>
            </a:pPr>
            <a:r>
              <a:rPr lang="ar-IQ" u="sng" dirty="0" smtClean="0">
                <a:solidFill>
                  <a:srgbClr val="FF0000"/>
                </a:solidFill>
              </a:rPr>
              <a:t> </a:t>
            </a:r>
            <a:endParaRPr lang="en-US" u="sng" dirty="0">
              <a:solidFill>
                <a:srgbClr val="FF0000"/>
              </a:solidFill>
            </a:endParaRPr>
          </a:p>
          <a:p>
            <a:pPr algn="just" rtl="1"/>
            <a:r>
              <a:rPr lang="ar-SA" dirty="0" smtClean="0"/>
              <a:t>ويمكن </a:t>
            </a:r>
            <a:r>
              <a:rPr lang="ar-SA" dirty="0"/>
              <a:t>ان نقدم </a:t>
            </a:r>
            <a:r>
              <a:rPr lang="ar-SA" dirty="0" smtClean="0"/>
              <a:t>عرضا</a:t>
            </a:r>
            <a:r>
              <a:rPr lang="ar-IQ" dirty="0" smtClean="0"/>
              <a:t>ً</a:t>
            </a:r>
            <a:r>
              <a:rPr lang="ar-SA" dirty="0" smtClean="0"/>
              <a:t> مختصرا</a:t>
            </a:r>
            <a:r>
              <a:rPr lang="ar-IQ" dirty="0" smtClean="0"/>
              <a:t>ً</a:t>
            </a:r>
            <a:r>
              <a:rPr lang="ar-SA" dirty="0" smtClean="0"/>
              <a:t> ل</a:t>
            </a:r>
            <a:r>
              <a:rPr lang="ar-IQ" dirty="0" smtClean="0"/>
              <a:t>أ</a:t>
            </a:r>
            <a:r>
              <a:rPr lang="ar-SA" dirty="0" smtClean="0"/>
              <a:t>نواع </a:t>
            </a:r>
            <a:r>
              <a:rPr lang="ar-SA" dirty="0"/>
              <a:t>المصارف المتخصصة :-</a:t>
            </a:r>
            <a:endParaRPr lang="en-US" dirty="0"/>
          </a:p>
          <a:p>
            <a:pPr marL="0" lvl="0" indent="0" algn="just" rtl="1">
              <a:buNone/>
            </a:pPr>
            <a:r>
              <a:rPr lang="en-US" b="1" dirty="0">
                <a:solidFill>
                  <a:srgbClr val="7030A0"/>
                </a:solidFill>
              </a:rPr>
              <a:t>-1</a:t>
            </a:r>
            <a:r>
              <a:rPr lang="ar-SA" b="1" dirty="0">
                <a:solidFill>
                  <a:srgbClr val="7030A0"/>
                </a:solidFill>
              </a:rPr>
              <a:t>المصارف الصناعية  </a:t>
            </a:r>
            <a:r>
              <a:rPr lang="en-US" b="1" dirty="0">
                <a:solidFill>
                  <a:srgbClr val="7030A0"/>
                </a:solidFill>
              </a:rPr>
              <a:t>Industry banks </a:t>
            </a:r>
            <a:r>
              <a:rPr lang="ar-SA" b="1" dirty="0" smtClean="0">
                <a:solidFill>
                  <a:srgbClr val="7030A0"/>
                </a:solidFill>
              </a:rPr>
              <a:t>:</a:t>
            </a:r>
            <a:endParaRPr lang="ar-IQ" dirty="0">
              <a:solidFill>
                <a:srgbClr val="7030A0"/>
              </a:solidFill>
            </a:endParaRPr>
          </a:p>
          <a:p>
            <a:pPr marL="0" lvl="0" indent="0" algn="just" rtl="1">
              <a:buNone/>
            </a:pPr>
            <a:r>
              <a:rPr lang="ar-SA" dirty="0" smtClean="0"/>
              <a:t>تقوم </a:t>
            </a:r>
            <a:r>
              <a:rPr lang="ar-SA" dirty="0"/>
              <a:t>المصارف الصناعية بتوفير الموارد المالية اللازمة لدعم </a:t>
            </a:r>
            <a:r>
              <a:rPr lang="ar-SA" dirty="0" smtClean="0"/>
              <a:t>وتنمية </a:t>
            </a:r>
            <a:r>
              <a:rPr lang="ar-SA" dirty="0"/>
              <a:t>المشروعات الصناعية على اختلاف احجامها (الكبيرة </a:t>
            </a:r>
            <a:r>
              <a:rPr lang="ar-SA" dirty="0" smtClean="0"/>
              <a:t>والمتوسطة والصغيرة</a:t>
            </a:r>
            <a:r>
              <a:rPr lang="ar-SA" dirty="0"/>
              <a:t>) </a:t>
            </a:r>
            <a:r>
              <a:rPr lang="ar-SA" dirty="0" smtClean="0"/>
              <a:t>وكذلك </a:t>
            </a:r>
            <a:r>
              <a:rPr lang="ar-SA" dirty="0"/>
              <a:t>المشاركة في رؤوس اموال بعض المشروعات الصناعية المختلفة</a:t>
            </a:r>
            <a:r>
              <a:rPr lang="ar-SA" dirty="0" smtClean="0"/>
              <a:t>. وحتى </a:t>
            </a:r>
            <a:r>
              <a:rPr lang="ar-SA" dirty="0"/>
              <a:t>تتمكن المصارف الصناعية من ادارة شؤونها المالية </a:t>
            </a:r>
            <a:r>
              <a:rPr lang="ar-SA" dirty="0" smtClean="0"/>
              <a:t>وتعظيم مواردها، </a:t>
            </a:r>
            <a:r>
              <a:rPr lang="ar-SA" dirty="0"/>
              <a:t>فانها تتواجد في سوق راس المال للحصول على موارد طويلة </a:t>
            </a:r>
            <a:r>
              <a:rPr lang="ar-SA" dirty="0" smtClean="0"/>
              <a:t>الأجل، ولذا </a:t>
            </a:r>
            <a:r>
              <a:rPr lang="ar-SA" dirty="0"/>
              <a:t>نجد ان موارد المصرف </a:t>
            </a:r>
            <a:r>
              <a:rPr lang="ar-SA" dirty="0" smtClean="0"/>
              <a:t>الصناعي، </a:t>
            </a:r>
            <a:r>
              <a:rPr lang="ar-SA" dirty="0"/>
              <a:t>تتمثل في حقوق الملكية من </a:t>
            </a:r>
            <a:r>
              <a:rPr lang="ar-IQ" dirty="0" smtClean="0"/>
              <a:t>ال</a:t>
            </a:r>
            <a:r>
              <a:rPr lang="ar-SA" dirty="0" smtClean="0"/>
              <a:t>راس مال والاحتياطيات والمبالغ </a:t>
            </a:r>
            <a:r>
              <a:rPr lang="ar-SA" dirty="0"/>
              <a:t>المقترضة من البنك المركزي </a:t>
            </a:r>
            <a:r>
              <a:rPr lang="ar-SA" dirty="0" smtClean="0"/>
              <a:t>وودائع وقروض </a:t>
            </a:r>
            <a:r>
              <a:rPr lang="ar-SA" dirty="0"/>
              <a:t>من مؤسسات </a:t>
            </a:r>
            <a:r>
              <a:rPr lang="ar-SA" dirty="0" smtClean="0"/>
              <a:t>دولية، وغالبا </a:t>
            </a:r>
            <a:r>
              <a:rPr lang="ar-SA" dirty="0"/>
              <a:t>ما يتدخل البنك المركزي او القانون النافذ في تحديد القروض التي يستطيع المصرف الصناعي منحها للمستفيدين </a:t>
            </a:r>
            <a:r>
              <a:rPr lang="ar-SA" dirty="0" smtClean="0"/>
              <a:t>من</a:t>
            </a:r>
            <a:r>
              <a:rPr lang="ar-IQ" dirty="0" smtClean="0"/>
              <a:t> </a:t>
            </a:r>
            <a:r>
              <a:rPr lang="ar-SA" dirty="0" smtClean="0"/>
              <a:t>الصناعيين، وتحكم </a:t>
            </a:r>
            <a:r>
              <a:rPr lang="ar-SA" dirty="0"/>
              <a:t>هذه المصارف مجموعة من القوانين </a:t>
            </a:r>
            <a:r>
              <a:rPr lang="ar-SA" dirty="0" smtClean="0"/>
              <a:t>والتعليمات</a:t>
            </a:r>
            <a:r>
              <a:rPr lang="ar-SA" dirty="0"/>
              <a:t>.</a:t>
            </a:r>
            <a:endParaRPr lang="en-US" dirty="0">
              <a:solidFill>
                <a:srgbClr val="FF0000"/>
              </a:solidFill>
            </a:endParaRPr>
          </a:p>
        </p:txBody>
      </p:sp>
    </p:spTree>
    <p:extLst>
      <p:ext uri="{BB962C8B-B14F-4D97-AF65-F5344CB8AC3E}">
        <p14:creationId xmlns:p14="http://schemas.microsoft.com/office/powerpoint/2010/main" val="4066371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r" rtl="1">
              <a:buNone/>
            </a:pPr>
            <a:r>
              <a:rPr lang="ar-IQ" sz="3200" u="sng" dirty="0" smtClean="0">
                <a:solidFill>
                  <a:srgbClr val="FF0000"/>
                </a:solidFill>
              </a:rPr>
              <a:t> </a:t>
            </a:r>
            <a:r>
              <a:rPr lang="ar-SA" sz="3200" u="sng" dirty="0" smtClean="0">
                <a:solidFill>
                  <a:srgbClr val="FF0000"/>
                </a:solidFill>
              </a:rPr>
              <a:t>المصارف </a:t>
            </a:r>
            <a:r>
              <a:rPr lang="ar-SA" sz="3200" u="sng" dirty="0">
                <a:solidFill>
                  <a:srgbClr val="FF0000"/>
                </a:solidFill>
              </a:rPr>
              <a:t>المتخصصة </a:t>
            </a:r>
            <a:r>
              <a:rPr lang="en-US" sz="3200" u="sng" dirty="0">
                <a:solidFill>
                  <a:srgbClr val="FF0000"/>
                </a:solidFill>
              </a:rPr>
              <a:t>Specialized Banks</a:t>
            </a:r>
            <a:r>
              <a:rPr lang="ar-SA" sz="3200" u="sng" dirty="0">
                <a:solidFill>
                  <a:srgbClr val="FF0000"/>
                </a:solidFill>
              </a:rPr>
              <a:t>:</a:t>
            </a:r>
            <a:endParaRPr lang="en-US" sz="3200" u="sng" dirty="0">
              <a:solidFill>
                <a:srgbClr val="FF0000"/>
              </a:solidFill>
            </a:endParaRPr>
          </a:p>
          <a:p>
            <a:pPr marL="0" indent="0" algn="r" rtl="1">
              <a:buNone/>
            </a:pPr>
            <a:endParaRPr lang="en-US" dirty="0">
              <a:solidFill>
                <a:srgbClr val="7030A0"/>
              </a:solidFill>
            </a:endParaRPr>
          </a:p>
          <a:p>
            <a:pPr marL="0" indent="0" algn="r" rtl="1">
              <a:buNone/>
            </a:pPr>
            <a:r>
              <a:rPr lang="ar-SA" dirty="0" smtClean="0"/>
              <a:t>و</a:t>
            </a:r>
            <a:r>
              <a:rPr lang="ar-IQ" dirty="0" smtClean="0"/>
              <a:t>أ</a:t>
            </a:r>
            <a:r>
              <a:rPr lang="ar-SA" dirty="0" smtClean="0"/>
              <a:t>هم </a:t>
            </a:r>
            <a:r>
              <a:rPr lang="ar-SA" dirty="0"/>
              <a:t>ما تقوم به المصارف الصناعية ما ياتي :-</a:t>
            </a:r>
            <a:endParaRPr lang="en-US" dirty="0"/>
          </a:p>
          <a:p>
            <a:pPr marL="514350" lvl="0" indent="-514350" algn="r" rtl="1">
              <a:buFont typeface="+mj-lt"/>
              <a:buAutoNum type="arabicPeriod"/>
            </a:pPr>
            <a:r>
              <a:rPr lang="ar-SA" dirty="0"/>
              <a:t>منح القروض </a:t>
            </a:r>
            <a:r>
              <a:rPr lang="ar-SA" dirty="0" smtClean="0"/>
              <a:t>والتسهيلات </a:t>
            </a:r>
            <a:r>
              <a:rPr lang="ar-SA" dirty="0"/>
              <a:t>الائتمانية للمشروعات الصناعية بآجال قصيرة </a:t>
            </a:r>
            <a:r>
              <a:rPr lang="ar-SA" dirty="0" smtClean="0"/>
              <a:t>ومتوسطة وطويلة، ولأغراض </a:t>
            </a:r>
            <a:r>
              <a:rPr lang="ar-SA" dirty="0"/>
              <a:t>مختلفة كالتوسعات في مشروعات قائمة او تمويل مشروعات جديدة.</a:t>
            </a:r>
            <a:endParaRPr lang="en-US" dirty="0"/>
          </a:p>
          <a:p>
            <a:pPr marL="514350" lvl="0" indent="-514350" algn="r" rtl="1">
              <a:buFont typeface="+mj-lt"/>
              <a:buAutoNum type="arabicPeriod"/>
            </a:pPr>
            <a:r>
              <a:rPr lang="ar-SA" dirty="0"/>
              <a:t>المشاركة المباشرة في رؤوس اموال المشروعات الصناعية.</a:t>
            </a:r>
            <a:endParaRPr lang="en-US" dirty="0"/>
          </a:p>
          <a:p>
            <a:pPr marL="514350" lvl="0" indent="-514350" algn="r" rtl="1">
              <a:buFont typeface="+mj-lt"/>
              <a:buAutoNum type="arabicPeriod"/>
            </a:pPr>
            <a:r>
              <a:rPr lang="ar-SA" dirty="0"/>
              <a:t>تقييم المشروعات الصناعية </a:t>
            </a:r>
            <a:r>
              <a:rPr lang="ar-SA" dirty="0" smtClean="0"/>
              <a:t>واعداد </a:t>
            </a:r>
            <a:r>
              <a:rPr lang="ar-SA" dirty="0"/>
              <a:t>دراسات الجدوى الاقتصادية لصالح الزبائن.</a:t>
            </a:r>
            <a:endParaRPr lang="en-US" dirty="0"/>
          </a:p>
          <a:p>
            <a:pPr marL="514350" lvl="0" indent="-514350" algn="r" rtl="1">
              <a:buFont typeface="+mj-lt"/>
              <a:buAutoNum type="arabicPeriod"/>
            </a:pPr>
            <a:r>
              <a:rPr lang="ar-SA" dirty="0"/>
              <a:t>فتح الاعتمادات المستندية لعمليات الاستيراد و التصدير.</a:t>
            </a:r>
            <a:endParaRPr lang="en-US" dirty="0"/>
          </a:p>
          <a:p>
            <a:pPr marL="514350" lvl="0" indent="-514350" algn="r" rtl="1">
              <a:buFont typeface="+mj-lt"/>
              <a:buAutoNum type="arabicPeriod"/>
            </a:pPr>
            <a:r>
              <a:rPr lang="ar-SA" dirty="0"/>
              <a:t>اصدار خطابات الضمان بانواعها المختلفة.</a:t>
            </a:r>
            <a:endParaRPr lang="en-US" dirty="0">
              <a:solidFill>
                <a:srgbClr val="FF0000"/>
              </a:solidFill>
            </a:endParaRPr>
          </a:p>
        </p:txBody>
      </p:sp>
    </p:spTree>
    <p:extLst>
      <p:ext uri="{BB962C8B-B14F-4D97-AF65-F5344CB8AC3E}">
        <p14:creationId xmlns:p14="http://schemas.microsoft.com/office/powerpoint/2010/main" val="1530063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185257"/>
          </a:xfrm>
        </p:spPr>
        <p:txBody>
          <a:bodyPr>
            <a:normAutofit fontScale="90000"/>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r" rtl="1">
              <a:buNone/>
            </a:pPr>
            <a:r>
              <a:rPr lang="ar-IQ" sz="4400" u="sng" dirty="0" smtClean="0">
                <a:solidFill>
                  <a:srgbClr val="FF0000"/>
                </a:solidFill>
              </a:rPr>
              <a:t> </a:t>
            </a:r>
            <a:r>
              <a:rPr lang="ar-SA" sz="3600" u="sng" dirty="0" smtClean="0">
                <a:solidFill>
                  <a:srgbClr val="FF0000"/>
                </a:solidFill>
              </a:rPr>
              <a:t>المصارف </a:t>
            </a:r>
            <a:r>
              <a:rPr lang="ar-SA" sz="3600" u="sng" dirty="0">
                <a:solidFill>
                  <a:srgbClr val="FF0000"/>
                </a:solidFill>
              </a:rPr>
              <a:t>المتخصصة </a:t>
            </a:r>
            <a:r>
              <a:rPr lang="en-US" sz="3600" u="sng" dirty="0">
                <a:solidFill>
                  <a:srgbClr val="FF0000"/>
                </a:solidFill>
              </a:rPr>
              <a:t>Specialized Banks</a:t>
            </a:r>
            <a:r>
              <a:rPr lang="ar-SA" sz="3600" u="sng" dirty="0">
                <a:solidFill>
                  <a:srgbClr val="FF0000"/>
                </a:solidFill>
              </a:rPr>
              <a:t>:</a:t>
            </a:r>
            <a:endParaRPr lang="en-US" sz="3600" u="sng" dirty="0">
              <a:solidFill>
                <a:srgbClr val="FF0000"/>
              </a:solidFill>
            </a:endParaRPr>
          </a:p>
          <a:p>
            <a:pPr marL="0" lvl="0" indent="0" algn="just" rtl="1">
              <a:buNone/>
            </a:pPr>
            <a:r>
              <a:rPr lang="en-US" b="1" dirty="0">
                <a:solidFill>
                  <a:srgbClr val="7030A0"/>
                </a:solidFill>
              </a:rPr>
              <a:t>-2</a:t>
            </a:r>
            <a:r>
              <a:rPr lang="ar-SA" b="1" dirty="0">
                <a:solidFill>
                  <a:srgbClr val="7030A0"/>
                </a:solidFill>
              </a:rPr>
              <a:t>المصارف الزراعية  </a:t>
            </a:r>
            <a:r>
              <a:rPr lang="en-US" b="1" dirty="0">
                <a:solidFill>
                  <a:srgbClr val="7030A0"/>
                </a:solidFill>
              </a:rPr>
              <a:t>Agricultural banks </a:t>
            </a:r>
            <a:r>
              <a:rPr lang="ar-SA" b="1" dirty="0">
                <a:solidFill>
                  <a:srgbClr val="7030A0"/>
                </a:solidFill>
              </a:rPr>
              <a:t> </a:t>
            </a:r>
            <a:r>
              <a:rPr lang="ar-SA" b="1" dirty="0" smtClean="0">
                <a:solidFill>
                  <a:srgbClr val="7030A0"/>
                </a:solidFill>
              </a:rPr>
              <a:t>:</a:t>
            </a:r>
            <a:endParaRPr lang="ar-IQ" dirty="0">
              <a:solidFill>
                <a:srgbClr val="7030A0"/>
              </a:solidFill>
            </a:endParaRPr>
          </a:p>
          <a:p>
            <a:pPr marL="0" lvl="0" indent="0" algn="just" rtl="1">
              <a:buNone/>
            </a:pPr>
            <a:r>
              <a:rPr lang="ar-SA" dirty="0" smtClean="0"/>
              <a:t> </a:t>
            </a:r>
            <a:r>
              <a:rPr lang="ar-SA" dirty="0"/>
              <a:t>تضطلع بتقديم كافة الخدمات المصرفية ذات الصلة بالنشاط الزراعي مثل القروض </a:t>
            </a:r>
            <a:r>
              <a:rPr lang="ar-SA" dirty="0" smtClean="0"/>
              <a:t>والتسليفات </a:t>
            </a:r>
            <a:r>
              <a:rPr lang="ar-SA" dirty="0"/>
              <a:t>التي تمنحها للمزارعين لشراء الآلآت الزراعية </a:t>
            </a:r>
            <a:r>
              <a:rPr lang="ar-SA" dirty="0" smtClean="0"/>
              <a:t>واستصلاح الاراضي، وتمويل </a:t>
            </a:r>
            <a:r>
              <a:rPr lang="ar-SA" dirty="0"/>
              <a:t>نفقات الزراعة </a:t>
            </a:r>
            <a:r>
              <a:rPr lang="ar-SA" dirty="0" smtClean="0"/>
              <a:t>والحصاد، </a:t>
            </a:r>
            <a:r>
              <a:rPr lang="ar-SA" dirty="0"/>
              <a:t>فضلا عن اقراض الجمعيات التعاونية الزراعية لمباشرة الاغراض الانتاجية </a:t>
            </a:r>
            <a:r>
              <a:rPr lang="ar-SA" dirty="0" smtClean="0"/>
              <a:t>وقبول </a:t>
            </a:r>
            <a:r>
              <a:rPr lang="ar-SA" dirty="0"/>
              <a:t>ودائع </a:t>
            </a:r>
            <a:r>
              <a:rPr lang="ar-SA" dirty="0" smtClean="0"/>
              <a:t>ومدخرات </a:t>
            </a:r>
            <a:r>
              <a:rPr lang="ar-SA" dirty="0"/>
              <a:t>المزارعين </a:t>
            </a:r>
            <a:r>
              <a:rPr lang="ar-SA" dirty="0" smtClean="0"/>
              <a:t>والجمعيات </a:t>
            </a:r>
            <a:r>
              <a:rPr lang="ar-SA" dirty="0"/>
              <a:t>التعاونية.</a:t>
            </a:r>
            <a:endParaRPr lang="en-US" dirty="0"/>
          </a:p>
          <a:p>
            <a:pPr marL="0" indent="0" algn="just" rtl="1">
              <a:buNone/>
            </a:pPr>
            <a:r>
              <a:rPr lang="ar-SA" dirty="0" smtClean="0"/>
              <a:t>ومن </a:t>
            </a:r>
            <a:r>
              <a:rPr lang="ar-SA" dirty="0"/>
              <a:t>الملاحظ ان تقديم الائتمان الزراعي يكتنفه في الواقع قدر اكبر من </a:t>
            </a:r>
            <a:r>
              <a:rPr lang="ar-SA" dirty="0" smtClean="0"/>
              <a:t>المخاطر، </a:t>
            </a:r>
            <a:r>
              <a:rPr lang="ar-SA" dirty="0"/>
              <a:t>التي من الممكن ان تتعرض لها المصارف الزراعية مقارنة بالمصارف التجارية </a:t>
            </a:r>
            <a:r>
              <a:rPr lang="ar-SA" dirty="0" smtClean="0"/>
              <a:t>ويعود </a:t>
            </a:r>
            <a:r>
              <a:rPr lang="ar-SA" dirty="0"/>
              <a:t>اهمها ما ياتي:-</a:t>
            </a:r>
            <a:endParaRPr lang="en-US" dirty="0"/>
          </a:p>
        </p:txBody>
      </p:sp>
    </p:spTree>
    <p:extLst>
      <p:ext uri="{BB962C8B-B14F-4D97-AF65-F5344CB8AC3E}">
        <p14:creationId xmlns:p14="http://schemas.microsoft.com/office/powerpoint/2010/main" val="3525516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r" rtl="1">
              <a:buNone/>
            </a:pPr>
            <a:r>
              <a:rPr lang="ar-IQ" u="sng" dirty="0" smtClean="0">
                <a:solidFill>
                  <a:srgbClr val="FF0000"/>
                </a:solidFill>
              </a:rPr>
              <a:t>  </a:t>
            </a:r>
            <a:endParaRPr lang="en-US" u="sng" dirty="0" smtClean="0">
              <a:solidFill>
                <a:srgbClr val="FF0000"/>
              </a:solidFill>
            </a:endParaRPr>
          </a:p>
          <a:p>
            <a:pPr marL="0" indent="0" algn="r" rtl="1">
              <a:buNone/>
            </a:pPr>
            <a:r>
              <a:rPr lang="ar-IQ" b="1" dirty="0" smtClean="0">
                <a:solidFill>
                  <a:srgbClr val="7030A0"/>
                </a:solidFill>
              </a:rPr>
              <a:t> </a:t>
            </a:r>
            <a:endParaRPr lang="en-US" dirty="0" smtClean="0">
              <a:solidFill>
                <a:srgbClr val="7030A0"/>
              </a:solidFill>
            </a:endParaRPr>
          </a:p>
          <a:p>
            <a:pPr lvl="0" algn="r" rtl="1"/>
            <a:r>
              <a:rPr lang="ar-IQ" dirty="0" smtClean="0"/>
              <a:t>1-ال</a:t>
            </a:r>
            <a:r>
              <a:rPr lang="ar-SA" dirty="0" smtClean="0"/>
              <a:t>طول النسبي لدورة الانتاج الزراعي بالنسبة الى دورة الانتاج الصناعي، وهو ما يتيح للمزارعين مساحة زمنية اكبر لأنفاق الاموال المقترضة واستخدامها في مجالات اخرى، ومن ثم تعريض المصرف الزراعي لمصاعب عند قيامه بالتحصيل من الزبائن.</a:t>
            </a:r>
            <a:endParaRPr lang="en-US" dirty="0" smtClean="0"/>
          </a:p>
          <a:p>
            <a:pPr marL="0" lvl="0" indent="0" algn="r" rtl="1">
              <a:buNone/>
            </a:pPr>
            <a:r>
              <a:rPr lang="ar-IQ" dirty="0" smtClean="0"/>
              <a:t>2-</a:t>
            </a:r>
            <a:r>
              <a:rPr lang="ar-SA" dirty="0" smtClean="0"/>
              <a:t>انخفاض عائد ال</a:t>
            </a:r>
            <a:r>
              <a:rPr lang="ar-IQ" dirty="0" smtClean="0"/>
              <a:t>إ</a:t>
            </a:r>
            <a:r>
              <a:rPr lang="ar-SA" dirty="0" smtClean="0"/>
              <a:t>ئتمان الزراعي، قد لا يكفي في بعض ال</a:t>
            </a:r>
            <a:r>
              <a:rPr lang="ar-IQ" dirty="0" smtClean="0"/>
              <a:t>أ</a:t>
            </a:r>
            <a:r>
              <a:rPr lang="ar-SA" dirty="0" smtClean="0"/>
              <a:t>حيان لتغطية النفقات التي تحملها المصرف.</a:t>
            </a:r>
            <a:endParaRPr lang="en-US" dirty="0" smtClean="0"/>
          </a:p>
          <a:p>
            <a:pPr marL="0" lvl="0" indent="0" algn="r" rtl="1">
              <a:buNone/>
            </a:pPr>
            <a:r>
              <a:rPr lang="ar-IQ" dirty="0" smtClean="0"/>
              <a:t>3-</a:t>
            </a:r>
            <a:r>
              <a:rPr lang="ar-SA" dirty="0" smtClean="0"/>
              <a:t>التاثير السلبي للظروف الجوية والطبيعة على المحاصيل الزراعية يحمل في طياتها عجز المزارعين عن الوفاء بالتزاماتهم المالية نحو المصرف.</a:t>
            </a:r>
            <a:endParaRPr lang="en-US" dirty="0"/>
          </a:p>
        </p:txBody>
      </p:sp>
    </p:spTree>
    <p:extLst>
      <p:ext uri="{BB962C8B-B14F-4D97-AF65-F5344CB8AC3E}">
        <p14:creationId xmlns:p14="http://schemas.microsoft.com/office/powerpoint/2010/main" val="214116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182880"/>
            <a:ext cx="11756572" cy="2816156"/>
          </a:xfrm>
          <a:prstGeom prst="rect">
            <a:avLst/>
          </a:prstGeom>
          <a:noFill/>
        </p:spPr>
        <p:txBody>
          <a:bodyPr wrap="square" rtlCol="0">
            <a:spAutoFit/>
          </a:bodyPr>
          <a:lstStyle/>
          <a:p>
            <a:pPr algn="just" rtl="1"/>
            <a:r>
              <a:rPr lang="ar-IQ" sz="2900" dirty="0"/>
              <a:t>إ</a:t>
            </a:r>
            <a:r>
              <a:rPr lang="ar-SA" sz="2900" dirty="0" smtClean="0"/>
              <a:t>ن </a:t>
            </a:r>
            <a:r>
              <a:rPr lang="ar-IQ" sz="2900" dirty="0" smtClean="0"/>
              <a:t>أ</a:t>
            </a:r>
            <a:r>
              <a:rPr lang="ar-SA" sz="2900" dirty="0" smtClean="0"/>
              <a:t>ول </a:t>
            </a:r>
            <a:r>
              <a:rPr lang="ar-SA" sz="2900" dirty="0"/>
              <a:t>مصرف تم تأسيسه في مدينة البندقية في </a:t>
            </a:r>
            <a:r>
              <a:rPr lang="ar-IQ" sz="2900" dirty="0" smtClean="0"/>
              <a:t>إ</a:t>
            </a:r>
            <a:r>
              <a:rPr lang="ar-SA" sz="2900" dirty="0" smtClean="0"/>
              <a:t>يطاليا </a:t>
            </a:r>
            <a:r>
              <a:rPr lang="ar-SA" sz="2900" dirty="0"/>
              <a:t>عام 1587 يعتبر النواة </a:t>
            </a:r>
            <a:r>
              <a:rPr lang="ar-SA" sz="2900" dirty="0" smtClean="0"/>
              <a:t>ا</a:t>
            </a:r>
            <a:r>
              <a:rPr lang="ar-IQ" sz="2900" dirty="0" smtClean="0"/>
              <a:t>لأ</a:t>
            </a:r>
            <a:r>
              <a:rPr lang="ar-SA" sz="2900" dirty="0" smtClean="0"/>
              <a:t>ولى </a:t>
            </a:r>
            <a:r>
              <a:rPr lang="ar-SA" sz="2900" dirty="0"/>
              <a:t>لسلسلة من المصارف </a:t>
            </a:r>
            <a:r>
              <a:rPr lang="ar-IQ" sz="2900" dirty="0" smtClean="0"/>
              <a:t>أ</a:t>
            </a:r>
            <a:r>
              <a:rPr lang="ar-SA" sz="2900" dirty="0" smtClean="0"/>
              <a:t>نشئت </a:t>
            </a:r>
            <a:r>
              <a:rPr lang="ar-SA" sz="2900" dirty="0"/>
              <a:t>لاحقا ، حيث توالت ظهور المصارف في مدن </a:t>
            </a:r>
            <a:r>
              <a:rPr lang="ar-IQ" sz="2900" dirty="0" smtClean="0"/>
              <a:t>أ</a:t>
            </a:r>
            <a:r>
              <a:rPr lang="ar-SA" sz="2900" dirty="0" smtClean="0"/>
              <a:t>وروبا </a:t>
            </a:r>
            <a:r>
              <a:rPr lang="ar-SA" sz="2900" dirty="0"/>
              <a:t>، </a:t>
            </a:r>
            <a:r>
              <a:rPr lang="ar-IQ" sz="2900" dirty="0" smtClean="0"/>
              <a:t>إذ</a:t>
            </a:r>
            <a:r>
              <a:rPr lang="ar-SA" sz="2900" dirty="0" smtClean="0"/>
              <a:t> </a:t>
            </a:r>
            <a:r>
              <a:rPr lang="ar-SA" sz="2900" dirty="0"/>
              <a:t>تم تأسيس مصرف آخر في مدينة </a:t>
            </a:r>
            <a:r>
              <a:rPr lang="ar-IQ" sz="2900" dirty="0" smtClean="0"/>
              <a:t>أ</a:t>
            </a:r>
            <a:r>
              <a:rPr lang="ar-SA" sz="2900" dirty="0" smtClean="0"/>
              <a:t>مستردام </a:t>
            </a:r>
            <a:r>
              <a:rPr lang="ar-SA" sz="2900" dirty="0"/>
              <a:t>عام 1609 </a:t>
            </a:r>
            <a:r>
              <a:rPr lang="ar-SA" sz="2900" dirty="0" smtClean="0"/>
              <a:t>ومن </a:t>
            </a:r>
            <a:r>
              <a:rPr lang="ar-SA" sz="2900" dirty="0"/>
              <a:t>ثم بنك </a:t>
            </a:r>
            <a:r>
              <a:rPr lang="ar-IQ" sz="2900" dirty="0" smtClean="0"/>
              <a:t>إ</a:t>
            </a:r>
            <a:r>
              <a:rPr lang="ar-SA" sz="2900" dirty="0" smtClean="0"/>
              <a:t>نكلترا </a:t>
            </a:r>
            <a:r>
              <a:rPr lang="ar-SA" sz="2900" dirty="0"/>
              <a:t>عام 1694 ، ثم بنك فرنسا في </a:t>
            </a:r>
            <a:r>
              <a:rPr lang="ar-IQ" sz="2900" dirty="0" smtClean="0"/>
              <a:t>أ</a:t>
            </a:r>
            <a:r>
              <a:rPr lang="ar-SA" sz="2900" dirty="0" smtClean="0"/>
              <a:t>وائل </a:t>
            </a:r>
            <a:r>
              <a:rPr lang="ar-SA" sz="2900" dirty="0"/>
              <a:t>القرن التاسع </a:t>
            </a:r>
            <a:r>
              <a:rPr lang="ar-SA" sz="2900" dirty="0" smtClean="0"/>
              <a:t>عشر، وبعد </a:t>
            </a:r>
            <a:r>
              <a:rPr lang="ar-SA" sz="2900" dirty="0"/>
              <a:t>ذلك شهدت المصارف </a:t>
            </a:r>
            <a:r>
              <a:rPr lang="ar-SA" sz="2900" dirty="0" smtClean="0"/>
              <a:t>تطورا</a:t>
            </a:r>
            <a:r>
              <a:rPr lang="ar-IQ" sz="2900" dirty="0"/>
              <a:t>ً</a:t>
            </a:r>
            <a:r>
              <a:rPr lang="ar-SA" sz="2900" dirty="0" smtClean="0"/>
              <a:t> </a:t>
            </a:r>
            <a:r>
              <a:rPr lang="ar-SA" sz="2900" dirty="0"/>
              <a:t>بالشكل الذي أصبحت عليه في </a:t>
            </a:r>
            <a:r>
              <a:rPr lang="ar-SA" sz="3200" dirty="0"/>
              <a:t>الوقت</a:t>
            </a:r>
            <a:r>
              <a:rPr lang="ar-SA" sz="2900" dirty="0"/>
              <a:t> الحاضر ، </a:t>
            </a:r>
            <a:r>
              <a:rPr lang="ar-SA" sz="2900" dirty="0" smtClean="0"/>
              <a:t>ويعود </a:t>
            </a:r>
            <a:r>
              <a:rPr lang="ar-SA" sz="2900" dirty="0"/>
              <a:t>سبب </a:t>
            </a:r>
            <a:r>
              <a:rPr lang="ar-IQ" sz="2900" dirty="0" smtClean="0"/>
              <a:t>ا</a:t>
            </a:r>
            <a:r>
              <a:rPr lang="ar-SA" sz="2900" dirty="0" smtClean="0"/>
              <a:t>لتطور </a:t>
            </a:r>
            <a:r>
              <a:rPr lang="ar-SA" sz="2900" dirty="0"/>
              <a:t>الكبير الذي شهدته المصارف </a:t>
            </a:r>
            <a:r>
              <a:rPr lang="ar-IQ" sz="2900" dirty="0" smtClean="0"/>
              <a:t>الى </a:t>
            </a:r>
            <a:r>
              <a:rPr lang="ar-SA" sz="2900" dirty="0" smtClean="0"/>
              <a:t>الدور </a:t>
            </a:r>
            <a:r>
              <a:rPr lang="ar-SA" sz="2900" dirty="0"/>
              <a:t>الفعال </a:t>
            </a:r>
            <a:r>
              <a:rPr lang="ar-SA" sz="2900" dirty="0" smtClean="0"/>
              <a:t>والمهم </a:t>
            </a:r>
            <a:r>
              <a:rPr lang="ar-SA" sz="2900" dirty="0"/>
              <a:t>الذي </a:t>
            </a:r>
            <a:r>
              <a:rPr lang="ar-SA" sz="2900" dirty="0" smtClean="0"/>
              <a:t>تلعبه </a:t>
            </a:r>
            <a:r>
              <a:rPr lang="ar-SA" sz="2900" dirty="0"/>
              <a:t>في عملية التنمية الاقتصادية.</a:t>
            </a:r>
            <a:endParaRPr lang="en-US" sz="2900" dirty="0"/>
          </a:p>
        </p:txBody>
      </p:sp>
    </p:spTree>
    <p:extLst>
      <p:ext uri="{BB962C8B-B14F-4D97-AF65-F5344CB8AC3E}">
        <p14:creationId xmlns:p14="http://schemas.microsoft.com/office/powerpoint/2010/main" val="3235730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IQ" sz="3600" dirty="0" smtClean="0">
                <a:solidFill>
                  <a:srgbClr val="0070C0"/>
                </a:solidFill>
              </a:rPr>
              <a:t> </a:t>
            </a:r>
            <a:endParaRPr lang="en-US" sz="4800" u="sng" dirty="0">
              <a:solidFill>
                <a:srgbClr val="0070C0"/>
              </a:solidFill>
            </a:endParaRPr>
          </a:p>
        </p:txBody>
      </p:sp>
      <p:sp>
        <p:nvSpPr>
          <p:cNvPr id="3" name="Content Placeholder 2"/>
          <p:cNvSpPr>
            <a:spLocks noGrp="1"/>
          </p:cNvSpPr>
          <p:nvPr>
            <p:ph idx="1"/>
          </p:nvPr>
        </p:nvSpPr>
        <p:spPr>
          <a:xfrm>
            <a:off x="3605349" y="1005840"/>
            <a:ext cx="8451668" cy="5669279"/>
          </a:xfrm>
        </p:spPr>
        <p:txBody>
          <a:bodyPr>
            <a:noAutofit/>
          </a:bodyPr>
          <a:lstStyle/>
          <a:p>
            <a:pPr marL="0" indent="0" algn="just" rtl="1">
              <a:buNone/>
            </a:pPr>
            <a:r>
              <a:rPr lang="ar-IQ" sz="4400" u="sng" dirty="0" smtClean="0">
                <a:solidFill>
                  <a:srgbClr val="FF0000"/>
                </a:solidFill>
              </a:rPr>
              <a:t> </a:t>
            </a:r>
            <a:r>
              <a:rPr lang="ar-SA" sz="4400" u="sng" dirty="0" smtClean="0">
                <a:solidFill>
                  <a:srgbClr val="FF0000"/>
                </a:solidFill>
              </a:rPr>
              <a:t> </a:t>
            </a:r>
            <a:r>
              <a:rPr lang="ar-IQ" sz="4400" u="sng" dirty="0" smtClean="0">
                <a:solidFill>
                  <a:srgbClr val="FF0000"/>
                </a:solidFill>
              </a:rPr>
              <a:t> </a:t>
            </a:r>
            <a:r>
              <a:rPr lang="ar-SA" sz="4400" u="sng" dirty="0" smtClean="0">
                <a:solidFill>
                  <a:srgbClr val="FF0000"/>
                </a:solidFill>
              </a:rPr>
              <a:t> </a:t>
            </a:r>
            <a:r>
              <a:rPr lang="ar-SA" sz="3600" u="sng" dirty="0">
                <a:solidFill>
                  <a:srgbClr val="FF0000"/>
                </a:solidFill>
              </a:rPr>
              <a:t>المصارف المتخصصة </a:t>
            </a:r>
            <a:r>
              <a:rPr lang="en-US" sz="3600" u="sng" dirty="0">
                <a:solidFill>
                  <a:srgbClr val="FF0000"/>
                </a:solidFill>
              </a:rPr>
              <a:t>Specialized Banks</a:t>
            </a:r>
            <a:r>
              <a:rPr lang="ar-SA" sz="3600" u="sng" dirty="0">
                <a:solidFill>
                  <a:srgbClr val="FF0000"/>
                </a:solidFill>
              </a:rPr>
              <a:t>:</a:t>
            </a:r>
            <a:endParaRPr lang="en-US" sz="3600" u="sng" dirty="0">
              <a:solidFill>
                <a:srgbClr val="FF0000"/>
              </a:solidFill>
            </a:endParaRPr>
          </a:p>
          <a:p>
            <a:pPr marL="0" indent="0" algn="just" rtl="1">
              <a:buNone/>
            </a:pPr>
            <a:r>
              <a:rPr lang="en-US" b="1" dirty="0">
                <a:solidFill>
                  <a:srgbClr val="7030A0"/>
                </a:solidFill>
              </a:rPr>
              <a:t>-3</a:t>
            </a:r>
            <a:r>
              <a:rPr lang="ar-SA" b="1" dirty="0">
                <a:solidFill>
                  <a:srgbClr val="7030A0"/>
                </a:solidFill>
              </a:rPr>
              <a:t>المصارف العقارية  </a:t>
            </a:r>
            <a:r>
              <a:rPr lang="en-US" b="1" dirty="0">
                <a:solidFill>
                  <a:srgbClr val="7030A0"/>
                </a:solidFill>
              </a:rPr>
              <a:t>Real Estate Banks </a:t>
            </a:r>
            <a:r>
              <a:rPr lang="ar-SA" b="1" dirty="0">
                <a:solidFill>
                  <a:srgbClr val="7030A0"/>
                </a:solidFill>
              </a:rPr>
              <a:t>:</a:t>
            </a:r>
            <a:endParaRPr lang="en-US" dirty="0">
              <a:solidFill>
                <a:srgbClr val="7030A0"/>
              </a:solidFill>
            </a:endParaRPr>
          </a:p>
          <a:p>
            <a:pPr marL="0" indent="0" algn="just" rtl="1">
              <a:buNone/>
            </a:pPr>
            <a:r>
              <a:rPr lang="ar-SA" dirty="0" smtClean="0"/>
              <a:t> </a:t>
            </a:r>
            <a:r>
              <a:rPr lang="ar-SA" dirty="0"/>
              <a:t>تتمثل المصارف العقارية بتلك المصارف التي تتخصص بتقديم الخدمات الائتمانية </a:t>
            </a:r>
            <a:r>
              <a:rPr lang="ar-SA" dirty="0" smtClean="0"/>
              <a:t>العقارية، وما </a:t>
            </a:r>
            <a:r>
              <a:rPr lang="ar-SA" dirty="0"/>
              <a:t>يتصل بها من تمويل لمشروعات الاسكان </a:t>
            </a:r>
            <a:r>
              <a:rPr lang="ar-SA" dirty="0" smtClean="0"/>
              <a:t>والبناء، </a:t>
            </a:r>
            <a:r>
              <a:rPr lang="ar-SA" dirty="0"/>
              <a:t>كمنح السلف بضمان الاراضي او العقارات </a:t>
            </a:r>
            <a:r>
              <a:rPr lang="ar-SA" dirty="0" smtClean="0"/>
              <a:t>المشيدة، </a:t>
            </a:r>
            <a:r>
              <a:rPr lang="ar-SA" dirty="0"/>
              <a:t>او تقديم القروض للجمعيات التعاونية </a:t>
            </a:r>
            <a:r>
              <a:rPr lang="ar-SA" dirty="0" smtClean="0"/>
              <a:t>الاسكانية، </a:t>
            </a:r>
            <a:r>
              <a:rPr lang="ar-SA" dirty="0"/>
              <a:t>كما و تساهم المصارف العقارية في تأسيس شركات لبناء </a:t>
            </a:r>
            <a:r>
              <a:rPr lang="ar-SA" dirty="0" smtClean="0"/>
              <a:t>المساكن</a:t>
            </a:r>
            <a:r>
              <a:rPr lang="ar-IQ" dirty="0" smtClean="0"/>
              <a:t> </a:t>
            </a:r>
            <a:r>
              <a:rPr lang="ar-SA" dirty="0" smtClean="0"/>
              <a:t>والعمارات والمباني </a:t>
            </a:r>
            <a:r>
              <a:rPr lang="ar-SA" dirty="0"/>
              <a:t>على اختلاف انواعها.</a:t>
            </a:r>
            <a:endParaRPr lang="en-US" dirty="0"/>
          </a:p>
          <a:p>
            <a:pPr marL="0" indent="0" algn="just" rtl="1">
              <a:buNone/>
            </a:pPr>
            <a:r>
              <a:rPr lang="ar-SA" dirty="0" smtClean="0"/>
              <a:t>وتعتمد </a:t>
            </a:r>
            <a:r>
              <a:rPr lang="ar-SA" dirty="0"/>
              <a:t>هذه المصارف في تمويل نشاطها على رؤوس </a:t>
            </a:r>
            <a:r>
              <a:rPr lang="ar-SA" dirty="0" smtClean="0"/>
              <a:t>اموالها، وعلى </a:t>
            </a:r>
            <a:r>
              <a:rPr lang="ar-SA" dirty="0"/>
              <a:t>القروض طويلة </a:t>
            </a:r>
            <a:r>
              <a:rPr lang="ar-SA" dirty="0" smtClean="0"/>
              <a:t>الاجل، </a:t>
            </a:r>
            <a:r>
              <a:rPr lang="ar-SA" dirty="0"/>
              <a:t>التي تحصل عليها كدعم من البنك المركزي و المصارف </a:t>
            </a:r>
            <a:r>
              <a:rPr lang="ar-SA" dirty="0" smtClean="0"/>
              <a:t>الاخرى، والسندات </a:t>
            </a:r>
            <a:r>
              <a:rPr lang="ar-SA" dirty="0"/>
              <a:t>التي تصدرها.</a:t>
            </a:r>
            <a:endParaRPr lang="en-US" dirty="0"/>
          </a:p>
        </p:txBody>
      </p:sp>
    </p:spTree>
    <p:extLst>
      <p:ext uri="{BB962C8B-B14F-4D97-AF65-F5344CB8AC3E}">
        <p14:creationId xmlns:p14="http://schemas.microsoft.com/office/powerpoint/2010/main" val="6690811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6119"/>
            <a:ext cx="12192000" cy="2625181"/>
          </a:xfrm>
        </p:spPr>
        <p:txBody>
          <a:bodyPr>
            <a:normAutofit/>
          </a:bodyPr>
          <a:lstStyle/>
          <a:p>
            <a:pPr algn="ctr" rtl="1"/>
            <a:r>
              <a:rPr lang="ar-SA" dirty="0">
                <a:solidFill>
                  <a:schemeClr val="accent6"/>
                </a:solidFill>
              </a:rPr>
              <a:t>مفهوم المصرف </a:t>
            </a:r>
            <a:r>
              <a:rPr lang="ar-SA" dirty="0" smtClean="0">
                <a:solidFill>
                  <a:schemeClr val="accent6"/>
                </a:solidFill>
              </a:rPr>
              <a:t>ال</a:t>
            </a:r>
            <a:r>
              <a:rPr lang="ar-IQ" dirty="0" smtClean="0">
                <a:solidFill>
                  <a:schemeClr val="accent6"/>
                </a:solidFill>
              </a:rPr>
              <a:t>إ</a:t>
            </a:r>
            <a:r>
              <a:rPr lang="ar-SA" dirty="0" smtClean="0">
                <a:solidFill>
                  <a:schemeClr val="accent6"/>
                </a:solidFill>
              </a:rPr>
              <a:t>سلامي ووظائفه </a:t>
            </a:r>
            <a:r>
              <a:rPr lang="ar-SA" dirty="0">
                <a:solidFill>
                  <a:schemeClr val="accent6"/>
                </a:solidFill>
              </a:rPr>
              <a:t>(</a:t>
            </a:r>
            <a:r>
              <a:rPr lang="en-US" dirty="0">
                <a:solidFill>
                  <a:schemeClr val="accent6"/>
                </a:solidFill>
              </a:rPr>
              <a:t>Islamic Banks</a:t>
            </a:r>
            <a:r>
              <a:rPr lang="ar-SA" dirty="0">
                <a:solidFill>
                  <a:schemeClr val="accent6"/>
                </a:solidFill>
              </a:rPr>
              <a:t>)</a:t>
            </a:r>
            <a:endParaRPr lang="en-US" sz="4800" u="sng" dirty="0">
              <a:solidFill>
                <a:schemeClr val="accent6"/>
              </a:solidFill>
            </a:endParaRPr>
          </a:p>
        </p:txBody>
      </p:sp>
    </p:spTree>
    <p:extLst>
      <p:ext uri="{BB962C8B-B14F-4D97-AF65-F5344CB8AC3E}">
        <p14:creationId xmlns:p14="http://schemas.microsoft.com/office/powerpoint/2010/main" val="12669063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SA" dirty="0">
                <a:solidFill>
                  <a:schemeClr val="accent6"/>
                </a:solidFill>
              </a:rPr>
              <a:t>مفهوم المصرف </a:t>
            </a:r>
            <a:r>
              <a:rPr lang="ar-SA" dirty="0" smtClean="0">
                <a:solidFill>
                  <a:schemeClr val="accent6"/>
                </a:solidFill>
              </a:rPr>
              <a:t>ال</a:t>
            </a:r>
            <a:r>
              <a:rPr lang="ar-IQ" dirty="0" smtClean="0">
                <a:solidFill>
                  <a:schemeClr val="accent6"/>
                </a:solidFill>
              </a:rPr>
              <a:t>إ</a:t>
            </a:r>
            <a:r>
              <a:rPr lang="ar-SA" dirty="0" smtClean="0">
                <a:solidFill>
                  <a:schemeClr val="accent6"/>
                </a:solidFill>
              </a:rPr>
              <a:t>سلامي ووظائفه </a:t>
            </a:r>
            <a:r>
              <a:rPr lang="ar-SA" dirty="0">
                <a:solidFill>
                  <a:schemeClr val="accent6"/>
                </a:solidFill>
              </a:rPr>
              <a:t>(</a:t>
            </a:r>
            <a:r>
              <a:rPr lang="en-US" dirty="0">
                <a:solidFill>
                  <a:schemeClr val="accent6"/>
                </a:solidFill>
              </a:rPr>
              <a:t>Islamic Banks</a:t>
            </a:r>
            <a:r>
              <a:rPr lang="ar-SA" dirty="0">
                <a:solidFill>
                  <a:schemeClr val="accent6"/>
                </a:solidFill>
              </a:rPr>
              <a:t>)</a:t>
            </a:r>
            <a:endParaRPr lang="en-US" sz="4800" u="sng" dirty="0">
              <a:solidFill>
                <a:schemeClr val="accent6"/>
              </a:solidFill>
            </a:endParaRPr>
          </a:p>
        </p:txBody>
      </p:sp>
      <p:sp>
        <p:nvSpPr>
          <p:cNvPr id="3" name="Content Placeholder 2"/>
          <p:cNvSpPr>
            <a:spLocks noGrp="1"/>
          </p:cNvSpPr>
          <p:nvPr>
            <p:ph idx="1"/>
          </p:nvPr>
        </p:nvSpPr>
        <p:spPr>
          <a:xfrm>
            <a:off x="4581525" y="1005840"/>
            <a:ext cx="7475492" cy="5669279"/>
          </a:xfrm>
        </p:spPr>
        <p:txBody>
          <a:bodyPr>
            <a:noAutofit/>
          </a:bodyPr>
          <a:lstStyle/>
          <a:p>
            <a:pPr algn="just" rtl="1"/>
            <a:r>
              <a:rPr lang="ar-SA" dirty="0"/>
              <a:t> تعرف المصارف </a:t>
            </a:r>
            <a:r>
              <a:rPr lang="ar-SA" dirty="0" smtClean="0"/>
              <a:t>الاسلامية، </a:t>
            </a:r>
            <a:r>
              <a:rPr lang="ar-SA" b="1" dirty="0"/>
              <a:t>بانها مؤسسات مالية عقائدية تعتمد في عملها على العقيدة </a:t>
            </a:r>
            <a:r>
              <a:rPr lang="ar-SA" b="1" dirty="0" smtClean="0"/>
              <a:t>الاسلامية، </a:t>
            </a:r>
            <a:r>
              <a:rPr lang="ar-SA" b="1" dirty="0"/>
              <a:t>و تسعى الى تحقيق المصالح المادية المقبولة </a:t>
            </a:r>
            <a:r>
              <a:rPr lang="ar-SA" b="1" dirty="0" smtClean="0"/>
              <a:t>شرعا، </a:t>
            </a:r>
            <a:r>
              <a:rPr lang="ar-SA" b="1" dirty="0"/>
              <a:t>عن طريق تجميع الاموال و توجيهها نحو الصالح العام</a:t>
            </a:r>
            <a:r>
              <a:rPr lang="ar-SA" dirty="0"/>
              <a:t> </a:t>
            </a:r>
            <a:r>
              <a:rPr lang="ar-IQ" dirty="0" smtClean="0"/>
              <a:t> </a:t>
            </a:r>
            <a:r>
              <a:rPr lang="ar-SA" dirty="0" smtClean="0"/>
              <a:t>وتعرف </a:t>
            </a:r>
            <a:r>
              <a:rPr lang="ar-SA" dirty="0"/>
              <a:t>كذلك بانها المؤسسات المالية التي تباشر الاعمال المصرفية مع التزامها باجتناب التعامل بالصيرفة </a:t>
            </a:r>
            <a:r>
              <a:rPr lang="ar-SA" dirty="0" smtClean="0"/>
              <a:t>الربوية، </a:t>
            </a:r>
            <a:r>
              <a:rPr lang="ar-SA" dirty="0"/>
              <a:t>بوصفها تعامل محرم شرعا. </a:t>
            </a:r>
            <a:r>
              <a:rPr lang="ar-SA" dirty="0" smtClean="0"/>
              <a:t>كما </a:t>
            </a:r>
            <a:r>
              <a:rPr lang="ar-SA" dirty="0"/>
              <a:t>و تعرف بانها مصارف لا</a:t>
            </a:r>
            <a:r>
              <a:rPr lang="ar-IQ" dirty="0"/>
              <a:t> </a:t>
            </a:r>
            <a:r>
              <a:rPr lang="ar-SA" dirty="0" smtClean="0"/>
              <a:t>ر</a:t>
            </a:r>
            <a:r>
              <a:rPr lang="ar-IQ" dirty="0" smtClean="0"/>
              <a:t>ِ</a:t>
            </a:r>
            <a:r>
              <a:rPr lang="ar-SA" dirty="0" smtClean="0"/>
              <a:t>بوية، </a:t>
            </a:r>
            <a:r>
              <a:rPr lang="ar-SA" dirty="0"/>
              <a:t>أي انها لا تتعامل </a:t>
            </a:r>
            <a:r>
              <a:rPr lang="ar-SA" dirty="0" smtClean="0"/>
              <a:t>بالفائدة، </a:t>
            </a:r>
            <a:r>
              <a:rPr lang="ar-SA" dirty="0"/>
              <a:t>فهي لا تتلقى الودائع </a:t>
            </a:r>
            <a:r>
              <a:rPr lang="ar-SA" dirty="0" smtClean="0"/>
              <a:t>بالفائدة، </a:t>
            </a:r>
            <a:r>
              <a:rPr lang="ar-SA" dirty="0"/>
              <a:t>بل تتلقاها لقاء حصة من الارباح تحدد نسبتها لا مبلغها </a:t>
            </a:r>
            <a:r>
              <a:rPr lang="ar-SA" dirty="0" smtClean="0"/>
              <a:t>مسبقا، ولا </a:t>
            </a:r>
            <a:r>
              <a:rPr lang="ar-SA" dirty="0"/>
              <a:t>تمنح التمويل </a:t>
            </a:r>
            <a:r>
              <a:rPr lang="ar-SA" dirty="0" smtClean="0"/>
              <a:t>بالفائدة، وانما </a:t>
            </a:r>
            <a:r>
              <a:rPr lang="ar-SA" dirty="0"/>
              <a:t>تمنحه لقاء حصة من الارباح تحدد نسبتها بالطريقة نفسها.</a:t>
            </a:r>
            <a:endParaRPr lang="en-US" dirty="0"/>
          </a:p>
          <a:p>
            <a:pPr algn="just" rtl="1"/>
            <a:endParaRPr lang="en-US" dirty="0"/>
          </a:p>
          <a:p>
            <a:pPr algn="just" rtl="1"/>
            <a:endParaRPr lang="en-US" dirty="0"/>
          </a:p>
        </p:txBody>
      </p:sp>
    </p:spTree>
    <p:extLst>
      <p:ext uri="{BB962C8B-B14F-4D97-AF65-F5344CB8AC3E}">
        <p14:creationId xmlns:p14="http://schemas.microsoft.com/office/powerpoint/2010/main" val="1043382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9"/>
            <a:ext cx="10515600" cy="849721"/>
          </a:xfrm>
        </p:spPr>
        <p:txBody>
          <a:bodyPr>
            <a:normAutofit/>
          </a:bodyPr>
          <a:lstStyle/>
          <a:p>
            <a:pPr algn="ctr" rtl="1"/>
            <a:r>
              <a:rPr lang="ar-SA" dirty="0">
                <a:solidFill>
                  <a:srgbClr val="FFC000"/>
                </a:solidFill>
              </a:rPr>
              <a:t>مفهوم المصرف </a:t>
            </a:r>
            <a:r>
              <a:rPr lang="ar-SA" dirty="0" smtClean="0">
                <a:solidFill>
                  <a:srgbClr val="FFC000"/>
                </a:solidFill>
              </a:rPr>
              <a:t>ال</a:t>
            </a:r>
            <a:r>
              <a:rPr lang="ar-IQ" dirty="0" smtClean="0">
                <a:solidFill>
                  <a:srgbClr val="FFC000"/>
                </a:solidFill>
              </a:rPr>
              <a:t>إ</a:t>
            </a:r>
            <a:r>
              <a:rPr lang="ar-SA" dirty="0" smtClean="0">
                <a:solidFill>
                  <a:srgbClr val="FFC000"/>
                </a:solidFill>
              </a:rPr>
              <a:t>سلامي ووظائفه </a:t>
            </a:r>
            <a:r>
              <a:rPr lang="ar-SA" dirty="0">
                <a:solidFill>
                  <a:srgbClr val="FFC000"/>
                </a:solidFill>
              </a:rPr>
              <a:t>(</a:t>
            </a:r>
            <a:r>
              <a:rPr lang="en-US" dirty="0">
                <a:solidFill>
                  <a:srgbClr val="FFC000"/>
                </a:solidFill>
              </a:rPr>
              <a:t>Islamic Banks</a:t>
            </a:r>
            <a:r>
              <a:rPr lang="ar-SA" dirty="0">
                <a:solidFill>
                  <a:srgbClr val="FFC000"/>
                </a:solidFill>
              </a:rPr>
              <a:t>)</a:t>
            </a:r>
            <a:endParaRPr lang="en-US" sz="4800" u="sng" dirty="0">
              <a:solidFill>
                <a:srgbClr val="FFC000"/>
              </a:solidFill>
            </a:endParaRPr>
          </a:p>
        </p:txBody>
      </p:sp>
      <p:sp>
        <p:nvSpPr>
          <p:cNvPr id="3" name="Content Placeholder 2"/>
          <p:cNvSpPr>
            <a:spLocks noGrp="1"/>
          </p:cNvSpPr>
          <p:nvPr>
            <p:ph idx="1"/>
          </p:nvPr>
        </p:nvSpPr>
        <p:spPr>
          <a:xfrm>
            <a:off x="3411583" y="1005840"/>
            <a:ext cx="8645434" cy="5669279"/>
          </a:xfrm>
        </p:spPr>
        <p:txBody>
          <a:bodyPr>
            <a:noAutofit/>
          </a:bodyPr>
          <a:lstStyle/>
          <a:p>
            <a:pPr marL="0" indent="0" algn="r" rtl="1">
              <a:buNone/>
            </a:pPr>
            <a:r>
              <a:rPr lang="ar-SA" sz="3200" dirty="0">
                <a:solidFill>
                  <a:srgbClr val="FF0000"/>
                </a:solidFill>
              </a:rPr>
              <a:t>وظائف المصرف الاسلامي </a:t>
            </a:r>
            <a:r>
              <a:rPr lang="ar-SA" sz="3200" dirty="0"/>
              <a:t>:-</a:t>
            </a:r>
            <a:endParaRPr lang="en-US" sz="3200" dirty="0"/>
          </a:p>
          <a:p>
            <a:pPr marL="0" indent="0" algn="r" rtl="1">
              <a:buNone/>
            </a:pPr>
            <a:r>
              <a:rPr lang="ar-SA" dirty="0"/>
              <a:t>أ/ أعمال الاستثمار: حيث يقوم البنك باستثمار أمواله واموال المودعين كما يلي:</a:t>
            </a:r>
            <a:endParaRPr lang="en-US" dirty="0"/>
          </a:p>
          <a:p>
            <a:pPr marL="514350" lvl="0" indent="-514350" algn="r" rtl="1">
              <a:buFont typeface="+mj-lt"/>
              <a:buAutoNum type="arabicPeriod"/>
            </a:pPr>
            <a:r>
              <a:rPr lang="ar-SA" dirty="0"/>
              <a:t>شراء السلع والمنتجات الجاهزة أو المواد بقصد تأجيرها أو بيعها نقدا أو على أقساط, والبيع بالمرابحة أو السلم والقيام بعمليات الاستيراد والتصدير والتخليص على السلع وتخزينها.</a:t>
            </a:r>
            <a:endParaRPr lang="en-US" dirty="0"/>
          </a:p>
          <a:p>
            <a:pPr marL="514350" lvl="0" indent="-514350" algn="r" rtl="1">
              <a:buFont typeface="+mj-lt"/>
              <a:buAutoNum type="arabicPeriod"/>
            </a:pPr>
            <a:r>
              <a:rPr lang="ar-SA" dirty="0"/>
              <a:t>القيام بالاستثمار بالمشاركة أو المضاربة في كافة السلع التجارية والصناعية والزراعية</a:t>
            </a:r>
            <a:endParaRPr lang="en-US" dirty="0"/>
          </a:p>
          <a:p>
            <a:pPr marL="514350" lvl="0" indent="-514350" algn="r" rtl="1">
              <a:buFont typeface="+mj-lt"/>
              <a:buAutoNum type="arabicPeriod"/>
            </a:pPr>
            <a:r>
              <a:rPr lang="ar-SA" dirty="0" smtClean="0"/>
              <a:t>ال</a:t>
            </a:r>
            <a:r>
              <a:rPr lang="ar-IQ" dirty="0" smtClean="0"/>
              <a:t>إ</a:t>
            </a:r>
            <a:r>
              <a:rPr lang="ar-SA" dirty="0" smtClean="0"/>
              <a:t>تجار </a:t>
            </a:r>
            <a:r>
              <a:rPr lang="ar-SA" dirty="0"/>
              <a:t>بالمعادن النفيسة وفي بعض الأسهم وفي العملات الأجنبية وفي حدود الشريعة الإسلامية.</a:t>
            </a:r>
            <a:endParaRPr lang="en-US" dirty="0"/>
          </a:p>
          <a:p>
            <a:pPr marL="514350" lvl="0" indent="-514350" algn="r" rtl="1">
              <a:buFont typeface="+mj-lt"/>
              <a:buAutoNum type="arabicPeriod"/>
            </a:pPr>
            <a:r>
              <a:rPr lang="ar-SA" dirty="0"/>
              <a:t>القيام بكافة دراسات الجدوى </a:t>
            </a:r>
            <a:r>
              <a:rPr lang="ar-SA" dirty="0" smtClean="0"/>
              <a:t>ال</a:t>
            </a:r>
            <a:r>
              <a:rPr lang="ar-IQ" dirty="0" smtClean="0"/>
              <a:t>إ</a:t>
            </a:r>
            <a:r>
              <a:rPr lang="ar-SA" dirty="0" smtClean="0"/>
              <a:t>قتصادية ل</a:t>
            </a:r>
            <a:r>
              <a:rPr lang="ar-IQ" dirty="0" smtClean="0"/>
              <a:t>إ</a:t>
            </a:r>
            <a:r>
              <a:rPr lang="ar-SA" dirty="0" smtClean="0"/>
              <a:t>كتشاف </a:t>
            </a:r>
            <a:r>
              <a:rPr lang="ar-SA" dirty="0"/>
              <a:t>فرص </a:t>
            </a:r>
            <a:r>
              <a:rPr lang="ar-SA" dirty="0" smtClean="0"/>
              <a:t>ال</a:t>
            </a:r>
            <a:r>
              <a:rPr lang="ar-IQ" dirty="0" smtClean="0"/>
              <a:t>إ</a:t>
            </a:r>
            <a:r>
              <a:rPr lang="ar-SA" dirty="0" smtClean="0"/>
              <a:t>ستثمار </a:t>
            </a:r>
            <a:r>
              <a:rPr lang="ar-SA" dirty="0"/>
              <a:t>المتاحة للبنك وللغير</a:t>
            </a:r>
            <a:endParaRPr lang="en-US" dirty="0"/>
          </a:p>
        </p:txBody>
      </p:sp>
    </p:spTree>
    <p:extLst>
      <p:ext uri="{BB962C8B-B14F-4D97-AF65-F5344CB8AC3E}">
        <p14:creationId xmlns:p14="http://schemas.microsoft.com/office/powerpoint/2010/main" val="4025982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4608576" y="1524000"/>
            <a:ext cx="7420292" cy="1780032"/>
          </a:xfrm>
        </p:spPr>
        <p:txBody>
          <a:bodyPr>
            <a:noAutofit/>
          </a:bodyPr>
          <a:lstStyle/>
          <a:p>
            <a:pPr algn="r" rtl="1"/>
            <a:r>
              <a:rPr lang="ar-IQ" sz="3200" dirty="0" smtClean="0"/>
              <a:t/>
            </a:r>
            <a:br>
              <a:rPr lang="ar-IQ" sz="3200" dirty="0" smtClean="0"/>
            </a:br>
            <a:r>
              <a:rPr lang="ar-IQ" sz="3200" dirty="0"/>
              <a:t/>
            </a:r>
            <a:br>
              <a:rPr lang="ar-IQ" sz="3200" dirty="0"/>
            </a:br>
            <a:r>
              <a:rPr lang="ar-IQ" sz="3200" dirty="0" smtClean="0"/>
              <a:t>إ</a:t>
            </a:r>
            <a:r>
              <a:rPr lang="ar-SA" sz="3200" dirty="0" smtClean="0"/>
              <a:t>ن نش</a:t>
            </a:r>
            <a:r>
              <a:rPr lang="ar-IQ" sz="3200" dirty="0" smtClean="0"/>
              <a:t>أ</a:t>
            </a:r>
            <a:r>
              <a:rPr lang="ar-SA" sz="3200" dirty="0" smtClean="0"/>
              <a:t>ة </a:t>
            </a:r>
            <a:r>
              <a:rPr lang="ar-SA" sz="3200" dirty="0"/>
              <a:t>المصارف قد مرت بعدة مراحل يمكن </a:t>
            </a:r>
            <a:r>
              <a:rPr lang="ar-IQ" sz="3200" dirty="0" smtClean="0"/>
              <a:t>إ</a:t>
            </a:r>
            <a:r>
              <a:rPr lang="ar-SA" sz="3200" dirty="0" smtClean="0"/>
              <a:t>يجازها</a:t>
            </a:r>
            <a:r>
              <a:rPr lang="ar-IQ" sz="3200" dirty="0" smtClean="0"/>
              <a:t> </a:t>
            </a:r>
            <a:r>
              <a:rPr lang="ar-SA" sz="3200" dirty="0" smtClean="0"/>
              <a:t>بمايلي </a:t>
            </a:r>
            <a:r>
              <a:rPr lang="ar-SA" sz="3200" dirty="0"/>
              <a:t>:-</a:t>
            </a:r>
            <a:endParaRPr lang="en-US" sz="3200" dirty="0"/>
          </a:p>
        </p:txBody>
      </p:sp>
      <p:sp>
        <p:nvSpPr>
          <p:cNvPr id="269315" name="AutoShape 3" descr="sunset_button"/>
          <p:cNvSpPr>
            <a:spLocks noChangeArrowheads="1"/>
          </p:cNvSpPr>
          <p:nvPr/>
        </p:nvSpPr>
        <p:spPr bwMode="auto">
          <a:xfrm>
            <a:off x="2590800" y="1371600"/>
            <a:ext cx="7391400" cy="152400"/>
          </a:xfrm>
          <a:prstGeom prst="roundRect">
            <a:avLst>
              <a:gd name="adj" fmla="val 16667"/>
            </a:avLst>
          </a:prstGeom>
          <a:blipFill dpi="0" rotWithShape="0">
            <a:blip r:embed="rId2"/>
            <a:srcRect/>
            <a:stretch>
              <a:fillRect/>
            </a:stretch>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16" name="WordArt 4"/>
          <p:cNvSpPr>
            <a:spLocks noChangeArrowheads="1" noChangeShapeType="1" noTextEdit="1"/>
          </p:cNvSpPr>
          <p:nvPr/>
        </p:nvSpPr>
        <p:spPr bwMode="auto">
          <a:xfrm>
            <a:off x="2704011" y="613954"/>
            <a:ext cx="7184572" cy="63382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rtl="1"/>
            <a:r>
              <a:rPr lang="ar-IQ" dirty="0"/>
              <a:t>أ</a:t>
            </a:r>
            <a:r>
              <a:rPr lang="ar-SA" dirty="0" smtClean="0"/>
              <a:t>ولا</a:t>
            </a:r>
            <a:r>
              <a:rPr lang="ar-IQ" dirty="0" smtClean="0"/>
              <a:t>ً</a:t>
            </a:r>
            <a:r>
              <a:rPr lang="ar-SA" dirty="0" smtClean="0"/>
              <a:t> </a:t>
            </a:r>
            <a:r>
              <a:rPr lang="ar-SA" dirty="0"/>
              <a:t>// </a:t>
            </a:r>
            <a:r>
              <a:rPr lang="ar-SA" dirty="0" smtClean="0"/>
              <a:t>نش</a:t>
            </a:r>
            <a:r>
              <a:rPr lang="ar-IQ" dirty="0" smtClean="0"/>
              <a:t>أ</a:t>
            </a:r>
            <a:r>
              <a:rPr lang="ar-SA" dirty="0" smtClean="0"/>
              <a:t>ة </a:t>
            </a:r>
            <a:r>
              <a:rPr lang="ar-SA" dirty="0"/>
              <a:t>المصارف :-</a:t>
            </a:r>
            <a:endParaRPr lang="en-US" dirty="0"/>
          </a:p>
        </p:txBody>
      </p:sp>
    </p:spTree>
    <p:extLst>
      <p:ext uri="{BB962C8B-B14F-4D97-AF65-F5344CB8AC3E}">
        <p14:creationId xmlns:p14="http://schemas.microsoft.com/office/powerpoint/2010/main" val="1193919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6"/>
                                        </p:tgtEl>
                                        <p:attrNameLst>
                                          <p:attrName>style.visibility</p:attrName>
                                        </p:attrNameLst>
                                      </p:cBhvr>
                                      <p:to>
                                        <p:strVal val="visible"/>
                                      </p:to>
                                    </p:set>
                                    <p:animEffect transition="in" filter="box(in)">
                                      <p:cBhvr>
                                        <p:cTn id="7" dur="500"/>
                                        <p:tgtEl>
                                          <p:spTgt spid="269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9314"/>
                                        </p:tgtEl>
                                        <p:attrNameLst>
                                          <p:attrName>style.visibility</p:attrName>
                                        </p:attrNameLst>
                                      </p:cBhvr>
                                      <p:to>
                                        <p:strVal val="visible"/>
                                      </p:to>
                                    </p:set>
                                    <p:animEffect transition="in" filter="box(in)">
                                      <p:cBhvr>
                                        <p:cTn id="12"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4531057" y="261258"/>
            <a:ext cx="7150081" cy="6400800"/>
          </a:xfrm>
        </p:spPr>
        <p:txBody>
          <a:bodyPr>
            <a:noAutofit/>
          </a:bodyPr>
          <a:lstStyle/>
          <a:p>
            <a:pPr algn="just" rtl="1"/>
            <a:r>
              <a:rPr lang="ar-SA" sz="3100" dirty="0" smtClean="0">
                <a:solidFill>
                  <a:srgbClr val="FF0000"/>
                </a:solidFill>
              </a:rPr>
              <a:t>المرحلةال</a:t>
            </a:r>
            <a:r>
              <a:rPr lang="ar-IQ" sz="3100" dirty="0" smtClean="0">
                <a:solidFill>
                  <a:srgbClr val="FF0000"/>
                </a:solidFill>
              </a:rPr>
              <a:t>أ</a:t>
            </a:r>
            <a:r>
              <a:rPr lang="ar-SA" sz="3100" dirty="0" smtClean="0">
                <a:solidFill>
                  <a:srgbClr val="FF0000"/>
                </a:solidFill>
              </a:rPr>
              <a:t>ولى//مرحلةالتاجر</a:t>
            </a:r>
            <a:r>
              <a:rPr lang="ar-SA" sz="3100" dirty="0">
                <a:solidFill>
                  <a:srgbClr val="FF0000"/>
                </a:solidFill>
              </a:rPr>
              <a:t>:- </a:t>
            </a:r>
            <a:r>
              <a:rPr lang="en-US" sz="3100" dirty="0"/>
              <a:t/>
            </a:r>
            <a:br>
              <a:rPr lang="en-US" sz="3100" dirty="0"/>
            </a:br>
            <a:r>
              <a:rPr lang="ar-SA" sz="3100" dirty="0"/>
              <a:t>   </a:t>
            </a:r>
            <a:r>
              <a:rPr lang="ar-IQ" sz="3100" dirty="0" smtClean="0"/>
              <a:t>إ</a:t>
            </a:r>
            <a:r>
              <a:rPr lang="ar-SA" sz="3100" dirty="0" smtClean="0"/>
              <a:t>ن </a:t>
            </a:r>
            <a:r>
              <a:rPr lang="ar-SA" sz="3100" dirty="0"/>
              <a:t>توسع </a:t>
            </a:r>
            <a:r>
              <a:rPr lang="ar-SA" sz="3100" dirty="0" smtClean="0"/>
              <a:t>الت</a:t>
            </a:r>
            <a:r>
              <a:rPr lang="ar-IQ" sz="3100" dirty="0" smtClean="0"/>
              <a:t>ُ</a:t>
            </a:r>
            <a:r>
              <a:rPr lang="ar-SA" sz="3100" dirty="0" smtClean="0"/>
              <a:t>جار وزيادة </a:t>
            </a:r>
            <a:r>
              <a:rPr lang="ar-IQ" sz="3100" dirty="0" smtClean="0"/>
              <a:t>ال</a:t>
            </a:r>
            <a:r>
              <a:rPr lang="ar-SA" sz="3100" dirty="0" smtClean="0"/>
              <a:t>رأسمال </a:t>
            </a:r>
            <a:r>
              <a:rPr lang="ar-SA" sz="3100" dirty="0"/>
              <a:t>لدى هؤلاء التجار </a:t>
            </a:r>
            <a:r>
              <a:rPr lang="ar-IQ" sz="3100" dirty="0" smtClean="0"/>
              <a:t>إ</a:t>
            </a:r>
            <a:r>
              <a:rPr lang="ar-SA" sz="3100" dirty="0" smtClean="0"/>
              <a:t>ضافة </a:t>
            </a:r>
            <a:r>
              <a:rPr lang="ar-SA" sz="3100" dirty="0"/>
              <a:t>لما </a:t>
            </a:r>
            <a:r>
              <a:rPr lang="ar-SA" sz="3100" dirty="0" smtClean="0"/>
              <a:t>يتمتع</a:t>
            </a:r>
            <a:r>
              <a:rPr lang="ar-IQ" sz="3100" dirty="0" smtClean="0"/>
              <a:t>ون</a:t>
            </a:r>
            <a:r>
              <a:rPr lang="ar-SA" sz="3100" dirty="0" smtClean="0"/>
              <a:t> </a:t>
            </a:r>
            <a:r>
              <a:rPr lang="ar-SA" sz="3100" dirty="0"/>
              <a:t>به من سمعة طيبة </a:t>
            </a:r>
            <a:r>
              <a:rPr lang="ar-SA" sz="3100" dirty="0" smtClean="0"/>
              <a:t>ويحظون </a:t>
            </a:r>
            <a:r>
              <a:rPr lang="ar-SA" sz="3100" dirty="0"/>
              <a:t>بثقة عالية في مجتمعاتهم آنذاك دفع هؤلاء </a:t>
            </a:r>
            <a:r>
              <a:rPr lang="ar-SA" sz="3100" dirty="0" smtClean="0"/>
              <a:t>ال</a:t>
            </a:r>
            <a:r>
              <a:rPr lang="ar-IQ" sz="3100" dirty="0" smtClean="0"/>
              <a:t>أ</a:t>
            </a:r>
            <a:r>
              <a:rPr lang="ar-SA" sz="3100" dirty="0" smtClean="0"/>
              <a:t>فراد </a:t>
            </a:r>
            <a:r>
              <a:rPr lang="ar-SA" sz="3100" dirty="0"/>
              <a:t>الى </a:t>
            </a:r>
            <a:r>
              <a:rPr lang="ar-IQ" sz="3100" dirty="0" smtClean="0"/>
              <a:t>إ</a:t>
            </a:r>
            <a:r>
              <a:rPr lang="ar-SA" sz="3100" dirty="0" smtClean="0"/>
              <a:t>يداع </a:t>
            </a:r>
            <a:r>
              <a:rPr lang="ar-IQ" sz="3100" dirty="0"/>
              <a:t>أ</a:t>
            </a:r>
            <a:r>
              <a:rPr lang="ar-SA" sz="3100" dirty="0" smtClean="0"/>
              <a:t>موالهم </a:t>
            </a:r>
            <a:r>
              <a:rPr lang="ar-SA" sz="3100" dirty="0"/>
              <a:t>لدى هؤلاء التجار الذين كانوا يتقاضون عمولة معينة على </a:t>
            </a:r>
            <a:r>
              <a:rPr lang="ar-IQ" sz="3100" dirty="0"/>
              <a:t>إ</a:t>
            </a:r>
            <a:r>
              <a:rPr lang="ar-SA" sz="3100" dirty="0" smtClean="0"/>
              <a:t>يداع </a:t>
            </a:r>
            <a:r>
              <a:rPr lang="ar-SA" sz="3100" dirty="0"/>
              <a:t>المبالغ </a:t>
            </a:r>
            <a:r>
              <a:rPr lang="ar-SA" sz="3100" dirty="0" smtClean="0"/>
              <a:t>لديهم، </a:t>
            </a:r>
            <a:r>
              <a:rPr lang="ar-SA" sz="3100" dirty="0"/>
              <a:t>لقد مارس هؤلاء التجار عملية قبول الودائع </a:t>
            </a:r>
            <a:r>
              <a:rPr lang="ar-IQ" sz="3100" dirty="0" smtClean="0"/>
              <a:t>إ</a:t>
            </a:r>
            <a:r>
              <a:rPr lang="ar-SA" sz="3100" dirty="0" smtClean="0"/>
              <a:t>ضافة </a:t>
            </a:r>
            <a:r>
              <a:rPr lang="ar-SA" sz="3100" dirty="0"/>
              <a:t>الى قيامهم بعملية منح القروض لقاء فائدة ، ثم تطورت </a:t>
            </a:r>
            <a:r>
              <a:rPr lang="ar-IQ" sz="3100" dirty="0" smtClean="0"/>
              <a:t>إ</a:t>
            </a:r>
            <a:r>
              <a:rPr lang="ar-SA" sz="3100" dirty="0" smtClean="0"/>
              <a:t>عمالهم وذلك </a:t>
            </a:r>
            <a:r>
              <a:rPr lang="ar-SA" sz="3100" dirty="0"/>
              <a:t>بقيام هؤلاء التجار </a:t>
            </a:r>
            <a:r>
              <a:rPr lang="ar-SA" sz="3100" dirty="0" smtClean="0"/>
              <a:t>ب</a:t>
            </a:r>
            <a:r>
              <a:rPr lang="ar-IQ" sz="3100" dirty="0" smtClean="0"/>
              <a:t>إ</a:t>
            </a:r>
            <a:r>
              <a:rPr lang="ar-SA" sz="3100" dirty="0" smtClean="0"/>
              <a:t>صدار </a:t>
            </a:r>
            <a:r>
              <a:rPr lang="ar-SA" sz="3100" dirty="0"/>
              <a:t>حوالات تقبل لدى الغير </a:t>
            </a:r>
            <a:r>
              <a:rPr lang="ar-SA" sz="3100" dirty="0" smtClean="0"/>
              <a:t>وتدفع </a:t>
            </a:r>
            <a:r>
              <a:rPr lang="ar-SA" sz="3100" dirty="0"/>
              <a:t>لصالح طرف ثالث على </a:t>
            </a:r>
            <a:r>
              <a:rPr lang="ar-IQ" sz="3100" dirty="0" smtClean="0"/>
              <a:t>أ</a:t>
            </a:r>
            <a:r>
              <a:rPr lang="ar-SA" sz="3100" dirty="0" smtClean="0"/>
              <a:t>ساس </a:t>
            </a:r>
            <a:r>
              <a:rPr lang="ar-SA" sz="3100" dirty="0"/>
              <a:t>الثقة </a:t>
            </a:r>
            <a:r>
              <a:rPr lang="ar-SA" sz="3100" dirty="0" smtClean="0"/>
              <a:t>والسمعة </a:t>
            </a:r>
            <a:r>
              <a:rPr lang="ar-SA" sz="3100" dirty="0"/>
              <a:t>الجيدة </a:t>
            </a:r>
            <a:r>
              <a:rPr lang="ar-SA" sz="3100" dirty="0" smtClean="0"/>
              <a:t>والمركز </a:t>
            </a:r>
            <a:r>
              <a:rPr lang="ar-SA" sz="3100" dirty="0"/>
              <a:t>المالي الذي يتمتع به التاجر مصدر هذه الحوالة (المسحوبة على </a:t>
            </a:r>
            <a:r>
              <a:rPr lang="ar-IQ" sz="3100" dirty="0" smtClean="0"/>
              <a:t>إ</a:t>
            </a:r>
            <a:r>
              <a:rPr lang="ar-SA" sz="3100" dirty="0" smtClean="0"/>
              <a:t>سمه). </a:t>
            </a:r>
            <a:r>
              <a:rPr lang="ar-SA" sz="3100" dirty="0"/>
              <a:t>و تعتبر هذه الحوالات من </a:t>
            </a:r>
            <a:r>
              <a:rPr lang="ar-IQ" sz="3100" dirty="0" smtClean="0"/>
              <a:t>أ</a:t>
            </a:r>
            <a:r>
              <a:rPr lang="ar-SA" sz="3100" dirty="0" smtClean="0"/>
              <a:t>هم </a:t>
            </a:r>
            <a:r>
              <a:rPr lang="ar-SA" sz="3100" dirty="0"/>
              <a:t>المصادر </a:t>
            </a:r>
            <a:r>
              <a:rPr lang="ar-SA" sz="3100" dirty="0" smtClean="0"/>
              <a:t>ال</a:t>
            </a:r>
            <a:r>
              <a:rPr lang="ar-IQ" sz="3100" dirty="0" smtClean="0"/>
              <a:t>أ</a:t>
            </a:r>
            <a:r>
              <a:rPr lang="ar-SA" sz="3100" dirty="0" smtClean="0"/>
              <a:t>ساسية </a:t>
            </a:r>
            <a:r>
              <a:rPr lang="ar-SA" sz="3100" dirty="0"/>
              <a:t>التي </a:t>
            </a:r>
            <a:r>
              <a:rPr lang="ar-IQ" sz="3100" dirty="0" smtClean="0"/>
              <a:t>إ</a:t>
            </a:r>
            <a:r>
              <a:rPr lang="ar-SA" sz="3100" dirty="0" smtClean="0"/>
              <a:t>ستندت </a:t>
            </a:r>
            <a:r>
              <a:rPr lang="ar-IQ" sz="3100" dirty="0"/>
              <a:t>إ</a:t>
            </a:r>
            <a:r>
              <a:rPr lang="ar-SA" sz="3100" dirty="0" smtClean="0"/>
              <a:t>ليها </a:t>
            </a:r>
            <a:r>
              <a:rPr lang="ar-SA" sz="3100" dirty="0"/>
              <a:t>الصكوك في الوقت الحاضر أي بمعنى آخر </a:t>
            </a:r>
            <a:r>
              <a:rPr lang="ar-IQ" sz="3100" dirty="0" smtClean="0"/>
              <a:t>إ</a:t>
            </a:r>
            <a:r>
              <a:rPr lang="ar-SA" sz="3100" dirty="0" smtClean="0"/>
              <a:t>ن </a:t>
            </a:r>
            <a:r>
              <a:rPr lang="ar-SA" sz="3100" dirty="0"/>
              <a:t>هذه الحوالات تطورت فيما بعد لتصبح نواة الصكوك المعمول بها في الوقت الراهن.</a:t>
            </a:r>
            <a:endParaRPr lang="en-US" sz="3100" dirty="0"/>
          </a:p>
        </p:txBody>
      </p:sp>
    </p:spTree>
    <p:extLst>
      <p:ext uri="{BB962C8B-B14F-4D97-AF65-F5344CB8AC3E}">
        <p14:creationId xmlns:p14="http://schemas.microsoft.com/office/powerpoint/2010/main" val="2794129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3352800" y="261258"/>
            <a:ext cx="8676067" cy="6400800"/>
          </a:xfrm>
        </p:spPr>
        <p:txBody>
          <a:bodyPr>
            <a:noAutofit/>
          </a:bodyPr>
          <a:lstStyle/>
          <a:p>
            <a:pPr lvl="0" algn="just" rtl="1"/>
            <a:r>
              <a:rPr lang="ar-SA" sz="2800" dirty="0">
                <a:solidFill>
                  <a:srgbClr val="C00000"/>
                </a:solidFill>
              </a:rPr>
              <a:t>المرحلة الثانية // مرحلة الصائغ :-</a:t>
            </a:r>
            <a:r>
              <a:rPr lang="en-US" sz="2800" dirty="0"/>
              <a:t/>
            </a:r>
            <a:br>
              <a:rPr lang="en-US" sz="2800" dirty="0"/>
            </a:br>
            <a:r>
              <a:rPr lang="ar-SA" sz="2800" dirty="0"/>
              <a:t>   </a:t>
            </a:r>
            <a:r>
              <a:rPr lang="ar-IQ" sz="2800" dirty="0" smtClean="0"/>
              <a:t>إ</a:t>
            </a:r>
            <a:r>
              <a:rPr lang="ar-SA" sz="2800" dirty="0" smtClean="0"/>
              <a:t>ن </a:t>
            </a:r>
            <a:r>
              <a:rPr lang="ar-SA" sz="2800" dirty="0"/>
              <a:t>دور الصائغ في تلك الفترة كان قريب </a:t>
            </a:r>
            <a:r>
              <a:rPr lang="ar-SA" sz="2800" dirty="0" smtClean="0"/>
              <a:t>جدا</a:t>
            </a:r>
            <a:r>
              <a:rPr lang="ar-IQ" sz="2800" dirty="0" smtClean="0"/>
              <a:t>ً</a:t>
            </a:r>
            <a:r>
              <a:rPr lang="ar-SA" sz="2800" dirty="0" smtClean="0"/>
              <a:t> </a:t>
            </a:r>
            <a:r>
              <a:rPr lang="ar-SA" sz="2800" dirty="0"/>
              <a:t>من دور المصارف في الوقت </a:t>
            </a:r>
            <a:r>
              <a:rPr lang="ar-SA" sz="2800" dirty="0" smtClean="0"/>
              <a:t>الحاضر، </a:t>
            </a:r>
            <a:r>
              <a:rPr lang="ar-SA" sz="2800" dirty="0"/>
              <a:t>حيث كان الصائغ يقبل السبائك الذهبية </a:t>
            </a:r>
            <a:r>
              <a:rPr lang="ar-SA" sz="2800" dirty="0" smtClean="0"/>
              <a:t>والمسكوكات وذلك </a:t>
            </a:r>
            <a:r>
              <a:rPr lang="ar-SA" sz="2800" dirty="0"/>
              <a:t>لخزنها لديه لفترات يتفق عليه </a:t>
            </a:r>
            <a:r>
              <a:rPr lang="ar-SA" sz="2800" dirty="0" smtClean="0"/>
              <a:t>ال</a:t>
            </a:r>
            <a:r>
              <a:rPr lang="ar-IQ" sz="2800" dirty="0" smtClean="0"/>
              <a:t>أ</a:t>
            </a:r>
            <a:r>
              <a:rPr lang="ar-SA" sz="2800" dirty="0" smtClean="0"/>
              <a:t>طراف </a:t>
            </a:r>
            <a:r>
              <a:rPr lang="ar-SA" sz="2800" dirty="0"/>
              <a:t>ذات العلاقة (المودع و المودع لديه) . </a:t>
            </a:r>
            <a:r>
              <a:rPr lang="ar-IQ" sz="2800" dirty="0" smtClean="0"/>
              <a:t>إ</a:t>
            </a:r>
            <a:r>
              <a:rPr lang="ar-SA" sz="2800" dirty="0" smtClean="0"/>
              <a:t>ن </a:t>
            </a:r>
            <a:r>
              <a:rPr lang="ar-SA" sz="2800" dirty="0"/>
              <a:t>السبب </a:t>
            </a:r>
            <a:r>
              <a:rPr lang="ar-SA" sz="2800" dirty="0" smtClean="0"/>
              <a:t>ال</a:t>
            </a:r>
            <a:r>
              <a:rPr lang="ar-IQ" sz="2800" dirty="0" smtClean="0"/>
              <a:t>أ</a:t>
            </a:r>
            <a:r>
              <a:rPr lang="ar-SA" sz="2800" dirty="0" smtClean="0"/>
              <a:t>ساسي لل</a:t>
            </a:r>
            <a:r>
              <a:rPr lang="ar-IQ" sz="2800" dirty="0" smtClean="0"/>
              <a:t>إ</a:t>
            </a:r>
            <a:r>
              <a:rPr lang="ar-SA" sz="2800" dirty="0" smtClean="0"/>
              <a:t>تجاه </a:t>
            </a:r>
            <a:r>
              <a:rPr lang="ar-SA" sz="2800" dirty="0"/>
              <a:t>نحو </a:t>
            </a:r>
            <a:r>
              <a:rPr lang="ar-SA" sz="2800" dirty="0" smtClean="0"/>
              <a:t>الص</a:t>
            </a:r>
            <a:r>
              <a:rPr lang="ar-IQ" sz="2800" dirty="0" smtClean="0"/>
              <a:t>ُ</a:t>
            </a:r>
            <a:r>
              <a:rPr lang="ar-SA" sz="2800" dirty="0" smtClean="0"/>
              <a:t>ياغ </a:t>
            </a:r>
            <a:r>
              <a:rPr lang="ar-SA" sz="2800" dirty="0"/>
              <a:t>في تلك الفترة لأنهم كانوا يمتلكون الحماية الكافية </a:t>
            </a:r>
            <a:r>
              <a:rPr lang="ar-SA" sz="2800" dirty="0" smtClean="0"/>
              <a:t>ولديهم </a:t>
            </a:r>
            <a:r>
              <a:rPr lang="ar-IQ" sz="2800" dirty="0" smtClean="0"/>
              <a:t>أ</a:t>
            </a:r>
            <a:r>
              <a:rPr lang="ar-SA" sz="2800" dirty="0" smtClean="0"/>
              <a:t>متن </a:t>
            </a:r>
            <a:r>
              <a:rPr lang="ar-SA" sz="2800" dirty="0"/>
              <a:t>الخزائن المحكمة </a:t>
            </a:r>
            <a:r>
              <a:rPr lang="ar-SA" sz="2800" dirty="0" smtClean="0"/>
              <a:t>ال</a:t>
            </a:r>
            <a:r>
              <a:rPr lang="ar-IQ" sz="2800" dirty="0" smtClean="0"/>
              <a:t>أ</a:t>
            </a:r>
            <a:r>
              <a:rPr lang="ar-SA" sz="2800" dirty="0" smtClean="0"/>
              <a:t>قفال </a:t>
            </a:r>
            <a:r>
              <a:rPr lang="ar-SA" sz="2800" dirty="0"/>
              <a:t>مما دفع </a:t>
            </a:r>
            <a:r>
              <a:rPr lang="ar-SA" sz="2800" dirty="0" smtClean="0"/>
              <a:t>ال</a:t>
            </a:r>
            <a:r>
              <a:rPr lang="ar-IQ" sz="2800" dirty="0" smtClean="0"/>
              <a:t>أ</a:t>
            </a:r>
            <a:r>
              <a:rPr lang="ar-SA" sz="2800" dirty="0" smtClean="0"/>
              <a:t>ثرياء بال</a:t>
            </a:r>
            <a:r>
              <a:rPr lang="ar-IQ" sz="2800" dirty="0" smtClean="0"/>
              <a:t>أ</a:t>
            </a:r>
            <a:r>
              <a:rPr lang="ar-SA" sz="2800" dirty="0" smtClean="0"/>
              <a:t>خص </a:t>
            </a:r>
            <a:r>
              <a:rPr lang="ar-SA" sz="2800" dirty="0"/>
              <a:t>الى </a:t>
            </a:r>
            <a:r>
              <a:rPr lang="ar-IQ" sz="2800" dirty="0" smtClean="0"/>
              <a:t>إ</a:t>
            </a:r>
            <a:r>
              <a:rPr lang="ar-SA" sz="2800" dirty="0" smtClean="0"/>
              <a:t>يداع </a:t>
            </a:r>
            <a:r>
              <a:rPr lang="ar-SA" sz="2800" dirty="0"/>
              <a:t>ما لديهم من سبائك </a:t>
            </a:r>
            <a:r>
              <a:rPr lang="ar-SA" sz="2800" dirty="0" smtClean="0"/>
              <a:t>ومسكوكات و</a:t>
            </a:r>
            <a:r>
              <a:rPr lang="ar-IQ" sz="2800" dirty="0" smtClean="0"/>
              <a:t>أ</a:t>
            </a:r>
            <a:r>
              <a:rPr lang="ar-SA" sz="2800" dirty="0" smtClean="0"/>
              <a:t>موال وغيرها </a:t>
            </a:r>
            <a:r>
              <a:rPr lang="ar-SA" sz="2800" dirty="0"/>
              <a:t>لدى هؤلاء </a:t>
            </a:r>
            <a:r>
              <a:rPr lang="ar-SA" sz="2800" dirty="0" smtClean="0"/>
              <a:t>الصياغ، </a:t>
            </a:r>
            <a:r>
              <a:rPr lang="ar-SA" sz="2800" dirty="0"/>
              <a:t>بذلك فقد </a:t>
            </a:r>
            <a:r>
              <a:rPr lang="ar-IQ" sz="2800" dirty="0" smtClean="0"/>
              <a:t>أ</a:t>
            </a:r>
            <a:r>
              <a:rPr lang="ar-SA" sz="2800" dirty="0" smtClean="0"/>
              <a:t>صبحوا </a:t>
            </a:r>
            <a:r>
              <a:rPr lang="ar-SA" sz="2800" dirty="0"/>
              <a:t>هؤلاء الصياغ يمثلون المخازن الرئيسية لهذه </a:t>
            </a:r>
            <a:r>
              <a:rPr lang="ar-SA" sz="2800" dirty="0" smtClean="0"/>
              <a:t>الثروة. </a:t>
            </a:r>
            <a:r>
              <a:rPr lang="ar-SA" sz="2800" dirty="0"/>
              <a:t>في نفس الوقت </a:t>
            </a:r>
            <a:r>
              <a:rPr lang="ar-SA" sz="2800" dirty="0" smtClean="0"/>
              <a:t>ف</a:t>
            </a:r>
            <a:r>
              <a:rPr lang="ar-IQ" sz="2800" dirty="0" smtClean="0"/>
              <a:t>إ</a:t>
            </a:r>
            <a:r>
              <a:rPr lang="ar-SA" sz="2800" dirty="0" smtClean="0"/>
              <a:t>ن </a:t>
            </a:r>
            <a:r>
              <a:rPr lang="ar-SA" sz="2800" dirty="0"/>
              <a:t>الصائغ يمارس </a:t>
            </a:r>
            <a:r>
              <a:rPr lang="ar-IQ" sz="2800" dirty="0" smtClean="0"/>
              <a:t>أ</a:t>
            </a:r>
            <a:r>
              <a:rPr lang="ar-SA" sz="2800" dirty="0" smtClean="0"/>
              <a:t>نشطة ال</a:t>
            </a:r>
            <a:r>
              <a:rPr lang="ar-IQ" sz="2800" dirty="0" smtClean="0"/>
              <a:t>إ</a:t>
            </a:r>
            <a:r>
              <a:rPr lang="ar-SA" sz="2800" dirty="0" smtClean="0"/>
              <a:t>قراض </a:t>
            </a:r>
            <a:r>
              <a:rPr lang="ar-SA" sz="2800" dirty="0"/>
              <a:t>للآخرين وفق ضمانات معينة يقدمها المقترض </a:t>
            </a:r>
            <a:r>
              <a:rPr lang="ar-SA" sz="2800" dirty="0" smtClean="0"/>
              <a:t>وذلك ب</a:t>
            </a:r>
            <a:r>
              <a:rPr lang="ar-IQ" sz="2800" dirty="0" smtClean="0"/>
              <a:t>إ</a:t>
            </a:r>
            <a:r>
              <a:rPr lang="ar-SA" sz="2800" dirty="0" smtClean="0"/>
              <a:t>ستخدام </a:t>
            </a:r>
            <a:r>
              <a:rPr lang="ar-SA" sz="2800" dirty="0"/>
              <a:t>جزء محدد من المخزن المالي </a:t>
            </a:r>
            <a:r>
              <a:rPr lang="ar-SA" sz="2800" dirty="0" smtClean="0"/>
              <a:t>لديه، </a:t>
            </a:r>
            <a:r>
              <a:rPr lang="ar-IQ" sz="2800" dirty="0" smtClean="0"/>
              <a:t>إ</a:t>
            </a:r>
            <a:r>
              <a:rPr lang="ar-SA" sz="2800" dirty="0" smtClean="0"/>
              <a:t>ن </a:t>
            </a:r>
            <a:r>
              <a:rPr lang="ar-SA" sz="2800" dirty="0"/>
              <a:t>هذا </a:t>
            </a:r>
            <a:r>
              <a:rPr lang="ar-SA" sz="2800" dirty="0" smtClean="0"/>
              <a:t>ال</a:t>
            </a:r>
            <a:r>
              <a:rPr lang="ar-IQ" sz="2800" dirty="0" smtClean="0"/>
              <a:t>إ</a:t>
            </a:r>
            <a:r>
              <a:rPr lang="ar-SA" sz="2800" dirty="0" smtClean="0"/>
              <a:t>قتراض </a:t>
            </a:r>
            <a:r>
              <a:rPr lang="ar-SA" sz="2800" dirty="0"/>
              <a:t>كان لفترات قصيرة </a:t>
            </a:r>
            <a:r>
              <a:rPr lang="ar-SA" sz="2800" dirty="0" smtClean="0"/>
              <a:t>(</a:t>
            </a:r>
            <a:r>
              <a:rPr lang="ar-IQ" sz="2800" dirty="0" smtClean="0"/>
              <a:t>إ</a:t>
            </a:r>
            <a:r>
              <a:rPr lang="ar-SA" sz="2800" dirty="0" smtClean="0"/>
              <a:t>قتراض </a:t>
            </a:r>
            <a:r>
              <a:rPr lang="ar-SA" sz="2800" dirty="0"/>
              <a:t>قصير </a:t>
            </a:r>
            <a:r>
              <a:rPr lang="ar-SA" sz="2800" dirty="0" smtClean="0"/>
              <a:t>ال</a:t>
            </a:r>
            <a:r>
              <a:rPr lang="ar-IQ" sz="2800" dirty="0" smtClean="0"/>
              <a:t>أ</a:t>
            </a:r>
            <a:r>
              <a:rPr lang="ar-SA" sz="2800" dirty="0" smtClean="0"/>
              <a:t>جل</a:t>
            </a:r>
            <a:r>
              <a:rPr lang="ar-SA" sz="2800" dirty="0"/>
              <a:t>) لقاء فائدة مما شجع الصائغ على قبول </a:t>
            </a:r>
            <a:r>
              <a:rPr lang="ar-SA" sz="2800" dirty="0" smtClean="0"/>
              <a:t>الودائع. </a:t>
            </a:r>
            <a:r>
              <a:rPr lang="ar-SA" sz="2800" dirty="0"/>
              <a:t>كذلك </a:t>
            </a:r>
            <a:r>
              <a:rPr lang="ar-SA" sz="2800" dirty="0" smtClean="0"/>
              <a:t>ف</a:t>
            </a:r>
            <a:r>
              <a:rPr lang="ar-IQ" sz="2800" dirty="0" smtClean="0"/>
              <a:t>إ</a:t>
            </a:r>
            <a:r>
              <a:rPr lang="ar-SA" sz="2800" dirty="0" smtClean="0"/>
              <a:t>ن الثقة </a:t>
            </a:r>
            <a:r>
              <a:rPr lang="ar-IQ" sz="2800" dirty="0" smtClean="0"/>
              <a:t>و</a:t>
            </a:r>
            <a:r>
              <a:rPr lang="ar-SA" sz="2800" dirty="0" smtClean="0"/>
              <a:t>الأمان وقلة </a:t>
            </a:r>
            <a:r>
              <a:rPr lang="ar-SA" sz="2800" dirty="0"/>
              <a:t>المخاطرة شجع </a:t>
            </a:r>
            <a:r>
              <a:rPr lang="ar-SA" sz="2800" dirty="0" smtClean="0"/>
              <a:t>ال</a:t>
            </a:r>
            <a:r>
              <a:rPr lang="ar-IQ" sz="2800" dirty="0" smtClean="0"/>
              <a:t>أ</a:t>
            </a:r>
            <a:r>
              <a:rPr lang="ar-SA" sz="2800" dirty="0" smtClean="0"/>
              <a:t>فراد </a:t>
            </a:r>
            <a:r>
              <a:rPr lang="ar-SA" sz="2800" dirty="0"/>
              <a:t>على </a:t>
            </a:r>
            <a:r>
              <a:rPr lang="ar-IQ" sz="2800" dirty="0" smtClean="0"/>
              <a:t>إ</a:t>
            </a:r>
            <a:r>
              <a:rPr lang="ar-SA" sz="2800" dirty="0" smtClean="0"/>
              <a:t>يداع </a:t>
            </a:r>
            <a:r>
              <a:rPr lang="ar-SA" sz="2800" dirty="0"/>
              <a:t>ما يمتلكونه من </a:t>
            </a:r>
            <a:r>
              <a:rPr lang="ar-IQ" sz="2800" dirty="0" smtClean="0"/>
              <a:t>أ</a:t>
            </a:r>
            <a:r>
              <a:rPr lang="ar-SA" sz="2800" dirty="0" smtClean="0"/>
              <a:t>موال </a:t>
            </a:r>
            <a:r>
              <a:rPr lang="ar-SA" sz="2800" dirty="0"/>
              <a:t>لدى هؤلاء الصياغ و ذلك للحفاظ على </a:t>
            </a:r>
            <a:r>
              <a:rPr lang="ar-SA" sz="2800" dirty="0" smtClean="0"/>
              <a:t>ثرواتها، </a:t>
            </a:r>
            <a:r>
              <a:rPr lang="ar-SA" sz="2800" dirty="0"/>
              <a:t>بالمقابل كان الصائغ يحصل على فائدة من </a:t>
            </a:r>
            <a:r>
              <a:rPr lang="ar-SA" sz="2800" dirty="0" smtClean="0"/>
              <a:t>ال</a:t>
            </a:r>
            <a:r>
              <a:rPr lang="ar-IQ" sz="2800" dirty="0" smtClean="0"/>
              <a:t>إ</a:t>
            </a:r>
            <a:r>
              <a:rPr lang="ar-SA" sz="2800" dirty="0" smtClean="0"/>
              <a:t>يداع ومن ال</a:t>
            </a:r>
            <a:r>
              <a:rPr lang="ar-IQ" sz="2800" dirty="0" smtClean="0"/>
              <a:t>إ</a:t>
            </a:r>
            <a:r>
              <a:rPr lang="ar-SA" sz="2800" dirty="0" smtClean="0"/>
              <a:t>قتراض وذلك ب</a:t>
            </a:r>
            <a:r>
              <a:rPr lang="ar-IQ" sz="2800" dirty="0" smtClean="0"/>
              <a:t>إ</a:t>
            </a:r>
            <a:r>
              <a:rPr lang="ar-SA" sz="2800" dirty="0" smtClean="0"/>
              <a:t>ستخدام </a:t>
            </a:r>
            <a:r>
              <a:rPr lang="ar-SA" sz="2800" dirty="0"/>
              <a:t>أموال </a:t>
            </a:r>
            <a:r>
              <a:rPr lang="ar-SA" sz="2800" dirty="0" smtClean="0"/>
              <a:t>ال</a:t>
            </a:r>
            <a:r>
              <a:rPr lang="ar-IQ" sz="2800" dirty="0" smtClean="0"/>
              <a:t>آ</a:t>
            </a:r>
            <a:r>
              <a:rPr lang="ar-SA" sz="2800" dirty="0" smtClean="0"/>
              <a:t>خرين</a:t>
            </a:r>
            <a:r>
              <a:rPr lang="ar-SA" sz="2800" dirty="0"/>
              <a:t>، </a:t>
            </a:r>
            <a:r>
              <a:rPr lang="ar-IQ" sz="2800" dirty="0" smtClean="0"/>
              <a:t>إ</a:t>
            </a:r>
            <a:r>
              <a:rPr lang="ar-SA" sz="2800" dirty="0" smtClean="0"/>
              <a:t>ن </a:t>
            </a:r>
            <a:r>
              <a:rPr lang="ar-SA" sz="2800" dirty="0"/>
              <a:t>هذا النشاط تطور بشكل تدريجي الى </a:t>
            </a:r>
            <a:r>
              <a:rPr lang="ar-IQ" sz="2800" dirty="0"/>
              <a:t>أ</a:t>
            </a:r>
            <a:r>
              <a:rPr lang="ar-SA" sz="2800" dirty="0" smtClean="0"/>
              <a:t>ن </a:t>
            </a:r>
            <a:r>
              <a:rPr lang="ar-SA" sz="2800" dirty="0"/>
              <a:t>أصبح بعد ذلك على شكل مصارف تتعامل مع </a:t>
            </a:r>
            <a:r>
              <a:rPr lang="ar-SA" sz="2800" dirty="0" smtClean="0"/>
              <a:t>ال</a:t>
            </a:r>
            <a:r>
              <a:rPr lang="ar-IQ" sz="2800" dirty="0" smtClean="0"/>
              <a:t>أ</a:t>
            </a:r>
            <a:r>
              <a:rPr lang="ar-SA" sz="2800" dirty="0" smtClean="0"/>
              <a:t>فراد </a:t>
            </a:r>
            <a:r>
              <a:rPr lang="ar-IQ" sz="2800" dirty="0"/>
              <a:t>أ</a:t>
            </a:r>
            <a:r>
              <a:rPr lang="ar-SA" sz="2800" dirty="0" smtClean="0"/>
              <a:t>و المنش</a:t>
            </a:r>
            <a:r>
              <a:rPr lang="ar-IQ" sz="2800" dirty="0" smtClean="0"/>
              <a:t>أ</a:t>
            </a:r>
            <a:r>
              <a:rPr lang="ar-SA" sz="2800" dirty="0" smtClean="0"/>
              <a:t>ة </a:t>
            </a:r>
            <a:r>
              <a:rPr lang="ar-SA" sz="2800" dirty="0"/>
              <a:t>المختلفة.</a:t>
            </a:r>
            <a:endParaRPr lang="en-US" sz="2800" dirty="0"/>
          </a:p>
        </p:txBody>
      </p:sp>
    </p:spTree>
    <p:extLst>
      <p:ext uri="{BB962C8B-B14F-4D97-AF65-F5344CB8AC3E}">
        <p14:creationId xmlns:p14="http://schemas.microsoft.com/office/powerpoint/2010/main" val="767468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4702629" y="143691"/>
            <a:ext cx="7326238" cy="6518367"/>
          </a:xfrm>
        </p:spPr>
        <p:txBody>
          <a:bodyPr>
            <a:noAutofit/>
          </a:bodyPr>
          <a:lstStyle/>
          <a:p>
            <a:pPr lvl="0" algn="r" rtl="1"/>
            <a:r>
              <a:rPr lang="ar-SA" sz="2950" dirty="0">
                <a:solidFill>
                  <a:srgbClr val="FF0000"/>
                </a:solidFill>
              </a:rPr>
              <a:t>المرحلة الثالثة // مرحلة ظهور المصارف :-</a:t>
            </a:r>
            <a:r>
              <a:rPr lang="en-US" sz="2950" dirty="0">
                <a:solidFill>
                  <a:srgbClr val="FF0000"/>
                </a:solidFill>
              </a:rPr>
              <a:t/>
            </a:r>
            <a:br>
              <a:rPr lang="en-US" sz="2950" dirty="0">
                <a:solidFill>
                  <a:srgbClr val="FF0000"/>
                </a:solidFill>
              </a:rPr>
            </a:br>
            <a:r>
              <a:rPr lang="ar-SA" sz="2950" dirty="0"/>
              <a:t>   بعد </a:t>
            </a:r>
            <a:r>
              <a:rPr lang="ar-IQ" sz="2950" dirty="0" smtClean="0"/>
              <a:t>إ</a:t>
            </a:r>
            <a:r>
              <a:rPr lang="ar-SA" sz="2950" dirty="0" smtClean="0"/>
              <a:t>زدياد </a:t>
            </a:r>
            <a:r>
              <a:rPr lang="ar-SA" sz="2950" dirty="0"/>
              <a:t>نشاط </a:t>
            </a:r>
            <a:r>
              <a:rPr lang="ar-SA" sz="2950" dirty="0" smtClean="0"/>
              <a:t>الص</a:t>
            </a:r>
            <a:r>
              <a:rPr lang="ar-IQ" sz="2950" dirty="0" smtClean="0"/>
              <a:t>ُ</a:t>
            </a:r>
            <a:r>
              <a:rPr lang="ar-SA" sz="2950" dirty="0" smtClean="0"/>
              <a:t>ياغ </a:t>
            </a:r>
            <a:r>
              <a:rPr lang="ar-SA" sz="2950" dirty="0"/>
              <a:t>الذي أدى الى زيادة كبيرة في </a:t>
            </a:r>
            <a:r>
              <a:rPr lang="ar-SA" sz="2950" dirty="0" smtClean="0"/>
              <a:t>الثروات، بد</a:t>
            </a:r>
            <a:r>
              <a:rPr lang="ar-IQ" sz="2950" dirty="0" smtClean="0"/>
              <a:t>أ</a:t>
            </a:r>
            <a:r>
              <a:rPr lang="ar-SA" sz="2950" dirty="0" smtClean="0"/>
              <a:t> </a:t>
            </a:r>
            <a:r>
              <a:rPr lang="ar-SA" sz="2950" dirty="0"/>
              <a:t>هذا النشاط يتطور حيث </a:t>
            </a:r>
            <a:r>
              <a:rPr lang="ar-SA" sz="2950" dirty="0" smtClean="0"/>
              <a:t>شك</a:t>
            </a:r>
            <a:r>
              <a:rPr lang="ar-IQ" sz="2950" dirty="0" smtClean="0"/>
              <a:t>ّ</a:t>
            </a:r>
            <a:r>
              <a:rPr lang="ar-SA" sz="2950" dirty="0" smtClean="0"/>
              <a:t>ل </a:t>
            </a:r>
            <a:r>
              <a:rPr lang="ar-SA" sz="2950" dirty="0"/>
              <a:t>بداية </a:t>
            </a:r>
            <a:r>
              <a:rPr lang="ar-IQ" sz="2950" dirty="0" smtClean="0"/>
              <a:t>إ</a:t>
            </a:r>
            <a:r>
              <a:rPr lang="ar-SA" sz="2950" dirty="0" smtClean="0"/>
              <a:t>نشاء </a:t>
            </a:r>
            <a:r>
              <a:rPr lang="ar-SA" sz="2950" dirty="0"/>
              <a:t>المصارف من قبل بعض هؤلاء </a:t>
            </a:r>
            <a:r>
              <a:rPr lang="ar-SA" sz="2950" dirty="0" smtClean="0"/>
              <a:t>الصياغ، </a:t>
            </a:r>
            <a:r>
              <a:rPr lang="ar-SA" sz="2950" dirty="0"/>
              <a:t>حيث قام قسم منهم </a:t>
            </a:r>
            <a:r>
              <a:rPr lang="ar-SA" sz="2950" dirty="0" smtClean="0"/>
              <a:t>بال</a:t>
            </a:r>
            <a:r>
              <a:rPr lang="ar-IQ" sz="2950" dirty="0" smtClean="0"/>
              <a:t>إ</a:t>
            </a:r>
            <a:r>
              <a:rPr lang="ar-SA" sz="2950" dirty="0" smtClean="0"/>
              <a:t>شتراك والتعاون </a:t>
            </a:r>
            <a:r>
              <a:rPr lang="ar-SA" sz="2950" dirty="0"/>
              <a:t>فيما بينهم </a:t>
            </a:r>
            <a:r>
              <a:rPr lang="ar-SA" sz="2950" dirty="0" smtClean="0"/>
              <a:t>وتمويل </a:t>
            </a:r>
            <a:r>
              <a:rPr lang="ar-SA" sz="2950" dirty="0"/>
              <a:t>أنشطتهم الى مؤسسات مصرفية حيث كان يقتصر نشاط هذه المصارف في بداية الأمر على قبول </a:t>
            </a:r>
            <a:r>
              <a:rPr lang="ar-SA" sz="2950" dirty="0" smtClean="0"/>
              <a:t>ال</a:t>
            </a:r>
            <a:r>
              <a:rPr lang="ar-IQ" sz="2950" dirty="0" smtClean="0"/>
              <a:t>إ</a:t>
            </a:r>
            <a:r>
              <a:rPr lang="ar-SA" sz="2950" dirty="0" smtClean="0"/>
              <a:t>يداع وال</a:t>
            </a:r>
            <a:r>
              <a:rPr lang="ar-IQ" sz="2950" dirty="0" smtClean="0"/>
              <a:t>إ</a:t>
            </a:r>
            <a:r>
              <a:rPr lang="ar-SA" sz="2950" dirty="0" smtClean="0"/>
              <a:t>قتراض </a:t>
            </a:r>
            <a:r>
              <a:rPr lang="ar-SA" sz="2950" dirty="0"/>
              <a:t>لقاء فائدة </a:t>
            </a:r>
            <a:r>
              <a:rPr lang="ar-SA" sz="2950" dirty="0" smtClean="0"/>
              <a:t>وكان </a:t>
            </a:r>
            <a:r>
              <a:rPr lang="ar-IQ" sz="2950" dirty="0" smtClean="0"/>
              <a:t>أ</a:t>
            </a:r>
            <a:r>
              <a:rPr lang="ar-SA" sz="2950" dirty="0" smtClean="0"/>
              <a:t>ساس </a:t>
            </a:r>
            <a:r>
              <a:rPr lang="ar-SA" sz="2950" dirty="0"/>
              <a:t>التعامل في ذلك الوقت هو الذهب </a:t>
            </a:r>
            <a:r>
              <a:rPr lang="ar-SA" sz="2950" dirty="0" smtClean="0"/>
              <a:t>والفضة </a:t>
            </a:r>
            <a:r>
              <a:rPr lang="ar-SA" sz="2950" dirty="0"/>
              <a:t>مما جعل عملية تحصيل الفوائد </a:t>
            </a:r>
            <a:r>
              <a:rPr lang="ar-IQ" sz="2950" dirty="0" smtClean="0"/>
              <a:t>أ</a:t>
            </a:r>
            <a:r>
              <a:rPr lang="ar-SA" sz="2950" dirty="0" smtClean="0"/>
              <a:t>و </a:t>
            </a:r>
            <a:r>
              <a:rPr lang="ar-SA" sz="2950" dirty="0"/>
              <a:t>منح القروض عملية غير ميسرة </a:t>
            </a:r>
            <a:r>
              <a:rPr lang="ar-SA" sz="2950" dirty="0" smtClean="0"/>
              <a:t>وتكتنفها </a:t>
            </a:r>
            <a:r>
              <a:rPr lang="ar-SA" sz="2950" dirty="0"/>
              <a:t>الكثير من </a:t>
            </a:r>
            <a:r>
              <a:rPr lang="ar-SA" sz="2950" dirty="0" smtClean="0"/>
              <a:t>الصعوبات. </a:t>
            </a:r>
            <a:r>
              <a:rPr lang="ar-SA" sz="2950" dirty="0"/>
              <a:t>مما دفع </a:t>
            </a:r>
            <a:r>
              <a:rPr lang="ar-SA" sz="2950" dirty="0" smtClean="0"/>
              <a:t>المسؤول</a:t>
            </a:r>
            <a:r>
              <a:rPr lang="ar-IQ" sz="2950" dirty="0" smtClean="0"/>
              <a:t>ي</a:t>
            </a:r>
            <a:r>
              <a:rPr lang="ar-SA" sz="2950" dirty="0" smtClean="0"/>
              <a:t>ن </a:t>
            </a:r>
            <a:r>
              <a:rPr lang="ar-SA" sz="2950" dirty="0"/>
              <a:t>في تلك المصارف الى التفكير بالوسائل التي يمكن </a:t>
            </a:r>
            <a:r>
              <a:rPr lang="ar-IQ" sz="2950" dirty="0" smtClean="0"/>
              <a:t>أ</a:t>
            </a:r>
            <a:r>
              <a:rPr lang="ar-SA" sz="2950" dirty="0" smtClean="0"/>
              <a:t>ن </a:t>
            </a:r>
            <a:r>
              <a:rPr lang="ar-SA" sz="2950" dirty="0"/>
              <a:t>تسهل </a:t>
            </a:r>
            <a:r>
              <a:rPr lang="ar-IQ" sz="2950" dirty="0" smtClean="0"/>
              <a:t>إ</a:t>
            </a:r>
            <a:r>
              <a:rPr lang="ar-SA" sz="2950" dirty="0" smtClean="0"/>
              <a:t>نسياب</a:t>
            </a:r>
            <a:r>
              <a:rPr lang="ar-IQ" sz="2950" dirty="0" smtClean="0"/>
              <a:t>ية</a:t>
            </a:r>
            <a:r>
              <a:rPr lang="ar-SA" sz="2950" dirty="0" smtClean="0"/>
              <a:t> </a:t>
            </a:r>
            <a:r>
              <a:rPr lang="ar-IQ" sz="2950" dirty="0"/>
              <a:t>أ</a:t>
            </a:r>
            <a:r>
              <a:rPr lang="ar-SA" sz="2950" dirty="0" smtClean="0"/>
              <a:t>عمالها، </a:t>
            </a:r>
            <a:r>
              <a:rPr lang="ar-SA" sz="2950" dirty="0"/>
              <a:t>فقامت </a:t>
            </a:r>
            <a:r>
              <a:rPr lang="ar-SA" sz="2950" dirty="0" smtClean="0"/>
              <a:t>ب</a:t>
            </a:r>
            <a:r>
              <a:rPr lang="ar-IQ" sz="2950" dirty="0" smtClean="0"/>
              <a:t>إ</a:t>
            </a:r>
            <a:r>
              <a:rPr lang="ar-SA" sz="2950" dirty="0" smtClean="0"/>
              <a:t>صدار </a:t>
            </a:r>
            <a:r>
              <a:rPr lang="ar-IQ" sz="2950" dirty="0"/>
              <a:t>أ</a:t>
            </a:r>
            <a:r>
              <a:rPr lang="ar-SA" sz="2950" dirty="0" smtClean="0"/>
              <a:t>وراق </a:t>
            </a:r>
            <a:r>
              <a:rPr lang="ar-SA" sz="2950" dirty="0"/>
              <a:t>البنكنوت </a:t>
            </a:r>
            <a:r>
              <a:rPr lang="ar-SA" sz="2950" dirty="0" smtClean="0"/>
              <a:t>والتي </a:t>
            </a:r>
            <a:r>
              <a:rPr lang="ar-SA" sz="2950" dirty="0"/>
              <a:t>مكنت عامة </a:t>
            </a:r>
            <a:r>
              <a:rPr lang="ar-SA" sz="2950" dirty="0" smtClean="0"/>
              <a:t>ال</a:t>
            </a:r>
            <a:r>
              <a:rPr lang="ar-IQ" sz="2950" dirty="0" smtClean="0"/>
              <a:t>أ</a:t>
            </a:r>
            <a:r>
              <a:rPr lang="ar-SA" sz="2950" dirty="0" smtClean="0"/>
              <a:t>فراد </a:t>
            </a:r>
            <a:r>
              <a:rPr lang="ar-SA" sz="2950" dirty="0"/>
              <a:t>من </a:t>
            </a:r>
            <a:r>
              <a:rPr lang="ar-IQ" sz="2950" dirty="0" smtClean="0"/>
              <a:t>إ</a:t>
            </a:r>
            <a:r>
              <a:rPr lang="ar-SA" sz="2950" dirty="0" smtClean="0"/>
              <a:t>ستخدامها، </a:t>
            </a:r>
            <a:r>
              <a:rPr lang="ar-SA" sz="2950" dirty="0"/>
              <a:t>بذلك أصبحت </a:t>
            </a:r>
            <a:r>
              <a:rPr lang="ar-IQ" sz="2950" dirty="0" smtClean="0"/>
              <a:t>أ</a:t>
            </a:r>
            <a:r>
              <a:rPr lang="ar-SA" sz="2950" dirty="0" smtClean="0"/>
              <a:t>نشطة </a:t>
            </a:r>
            <a:r>
              <a:rPr lang="ar-SA" sz="2950" dirty="0"/>
              <a:t>المصرف </a:t>
            </a:r>
            <a:r>
              <a:rPr lang="ar-SA" sz="2950" dirty="0" smtClean="0"/>
              <a:t>وخاصة ال</a:t>
            </a:r>
            <a:r>
              <a:rPr lang="ar-IQ" sz="2950" dirty="0" smtClean="0"/>
              <a:t>إ</a:t>
            </a:r>
            <a:r>
              <a:rPr lang="ar-SA" sz="2950" dirty="0" smtClean="0"/>
              <a:t>قراض </a:t>
            </a:r>
            <a:r>
              <a:rPr lang="ar-SA" sz="2950" dirty="0"/>
              <a:t>يتم </a:t>
            </a:r>
            <a:r>
              <a:rPr lang="ar-SA" sz="2950" dirty="0" smtClean="0"/>
              <a:t>ب</a:t>
            </a:r>
            <a:r>
              <a:rPr lang="ar-IQ" sz="2950" dirty="0" smtClean="0"/>
              <a:t>أ</a:t>
            </a:r>
            <a:r>
              <a:rPr lang="ar-SA" sz="2950" dirty="0" smtClean="0"/>
              <a:t>وراق البنكنوت، </a:t>
            </a:r>
            <a:r>
              <a:rPr lang="ar-SA" sz="2950" dirty="0"/>
              <a:t>أما </a:t>
            </a:r>
            <a:r>
              <a:rPr lang="ar-IQ" sz="2950" dirty="0" smtClean="0"/>
              <a:t>في </a:t>
            </a:r>
            <a:r>
              <a:rPr lang="ar-SA" sz="2950" dirty="0" smtClean="0"/>
              <a:t>الوقت </a:t>
            </a:r>
            <a:r>
              <a:rPr lang="ar-SA" sz="2950" dirty="0"/>
              <a:t>الحاضر فقد حلت محلها الودائع المصرفية محل </a:t>
            </a:r>
            <a:r>
              <a:rPr lang="ar-IQ" sz="2950" dirty="0" smtClean="0"/>
              <a:t>أ</a:t>
            </a:r>
            <a:r>
              <a:rPr lang="ar-SA" sz="2950" dirty="0" smtClean="0"/>
              <a:t>وراق </a:t>
            </a:r>
            <a:r>
              <a:rPr lang="ar-SA" sz="2950" dirty="0"/>
              <a:t>البنكنوت هذه.</a:t>
            </a:r>
            <a:endParaRPr lang="en-US" sz="2950" dirty="0"/>
          </a:p>
        </p:txBody>
      </p:sp>
    </p:spTree>
    <p:extLst>
      <p:ext uri="{BB962C8B-B14F-4D97-AF65-F5344CB8AC3E}">
        <p14:creationId xmlns:p14="http://schemas.microsoft.com/office/powerpoint/2010/main" val="3421357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515155" y="360607"/>
            <a:ext cx="10766738" cy="6053072"/>
          </a:xfrm>
        </p:spPr>
        <p:txBody>
          <a:bodyPr>
            <a:noAutofit/>
          </a:bodyPr>
          <a:lstStyle/>
          <a:p>
            <a:pPr algn="r" rtl="1"/>
            <a:r>
              <a:rPr lang="ar-SA" sz="2800" dirty="0">
                <a:solidFill>
                  <a:srgbClr val="FF0000"/>
                </a:solidFill>
              </a:rPr>
              <a:t>المرحلة الرابعة // مرحلة </a:t>
            </a:r>
            <a:r>
              <a:rPr lang="ar-IQ" sz="2800" dirty="0" smtClean="0">
                <a:solidFill>
                  <a:srgbClr val="FF0000"/>
                </a:solidFill>
              </a:rPr>
              <a:t>إ</a:t>
            </a:r>
            <a:r>
              <a:rPr lang="ar-SA" sz="2800" dirty="0" smtClean="0">
                <a:solidFill>
                  <a:srgbClr val="FF0000"/>
                </a:solidFill>
              </a:rPr>
              <a:t>صدار ال</a:t>
            </a:r>
            <a:r>
              <a:rPr lang="ar-IQ" sz="2800" dirty="0" smtClean="0">
                <a:solidFill>
                  <a:srgbClr val="FF0000"/>
                </a:solidFill>
              </a:rPr>
              <a:t>أ</a:t>
            </a:r>
            <a:r>
              <a:rPr lang="ar-SA" sz="2800" dirty="0" smtClean="0">
                <a:solidFill>
                  <a:srgbClr val="FF0000"/>
                </a:solidFill>
              </a:rPr>
              <a:t>وراق </a:t>
            </a:r>
            <a:r>
              <a:rPr lang="ar-IQ" sz="2800" dirty="0" smtClean="0">
                <a:solidFill>
                  <a:srgbClr val="FF0000"/>
                </a:solidFill>
              </a:rPr>
              <a:t>النقدية</a:t>
            </a:r>
            <a:r>
              <a:rPr lang="ar-SA" sz="2800" dirty="0" smtClean="0">
                <a:solidFill>
                  <a:srgbClr val="FF0000"/>
                </a:solidFill>
              </a:rPr>
              <a:t> </a:t>
            </a:r>
            <a:r>
              <a:rPr lang="ar-SA" sz="2800" dirty="0">
                <a:solidFill>
                  <a:srgbClr val="FF0000"/>
                </a:solidFill>
              </a:rPr>
              <a:t>و </a:t>
            </a:r>
            <a:r>
              <a:rPr lang="ar-SA" sz="2800" dirty="0" smtClean="0">
                <a:solidFill>
                  <a:srgbClr val="FF0000"/>
                </a:solidFill>
              </a:rPr>
              <a:t>النظام</a:t>
            </a:r>
            <a:r>
              <a:rPr lang="ar-IQ" sz="2800" dirty="0" smtClean="0">
                <a:solidFill>
                  <a:srgbClr val="FF0000"/>
                </a:solidFill>
              </a:rPr>
              <a:t> </a:t>
            </a:r>
            <a:r>
              <a:rPr lang="ar-SA" sz="2800" dirty="0" smtClean="0">
                <a:solidFill>
                  <a:srgbClr val="FF0000"/>
                </a:solidFill>
              </a:rPr>
              <a:t>المصرفي</a:t>
            </a:r>
            <a:r>
              <a:rPr lang="ar-IQ" sz="2800" dirty="0" smtClean="0">
                <a:solidFill>
                  <a:srgbClr val="FF0000"/>
                </a:solidFill>
              </a:rPr>
              <a:t> </a:t>
            </a:r>
            <a:r>
              <a:rPr lang="ar-SA" sz="2800" dirty="0" smtClean="0">
                <a:solidFill>
                  <a:srgbClr val="FF0000"/>
                </a:solidFill>
              </a:rPr>
              <a:t>الحديث:-</a:t>
            </a:r>
            <a:r>
              <a:rPr lang="en-US" sz="2800" dirty="0"/>
              <a:t/>
            </a:r>
            <a:br>
              <a:rPr lang="en-US" sz="2800" dirty="0"/>
            </a:br>
            <a:r>
              <a:rPr lang="ar-SA" sz="2800" dirty="0"/>
              <a:t>   </a:t>
            </a:r>
            <a:r>
              <a:rPr lang="ar-IQ" sz="2800" dirty="0" smtClean="0"/>
              <a:t>إ</a:t>
            </a:r>
            <a:r>
              <a:rPr lang="ar-SA" sz="2800" dirty="0" smtClean="0"/>
              <a:t>ن </a:t>
            </a:r>
            <a:r>
              <a:rPr lang="ar-SA" sz="2800" dirty="0"/>
              <a:t>المصارف التجارية لا تقوم في الوقت الحاضر </a:t>
            </a:r>
            <a:r>
              <a:rPr lang="ar-SA" sz="2800" dirty="0" smtClean="0"/>
              <a:t>وفي </a:t>
            </a:r>
            <a:r>
              <a:rPr lang="ar-SA" sz="2800" dirty="0"/>
              <a:t>كافة الدول </a:t>
            </a:r>
            <a:r>
              <a:rPr lang="ar-SA" sz="2800" dirty="0" smtClean="0"/>
              <a:t>ب</a:t>
            </a:r>
            <a:r>
              <a:rPr lang="ar-IQ" sz="2800" dirty="0" smtClean="0"/>
              <a:t>إ</a:t>
            </a:r>
            <a:r>
              <a:rPr lang="ar-SA" sz="2800" dirty="0" smtClean="0"/>
              <a:t>صدار ال</a:t>
            </a:r>
            <a:r>
              <a:rPr lang="ar-IQ" sz="2800" dirty="0" smtClean="0"/>
              <a:t>أ</a:t>
            </a:r>
            <a:r>
              <a:rPr lang="ar-SA" sz="2800" dirty="0" smtClean="0"/>
              <a:t>وراق </a:t>
            </a:r>
            <a:r>
              <a:rPr lang="ar-SA" sz="2800" dirty="0"/>
              <a:t>البنكنوت </a:t>
            </a:r>
            <a:r>
              <a:rPr lang="ar-SA" sz="2800" dirty="0" smtClean="0"/>
              <a:t>و</a:t>
            </a:r>
            <a:r>
              <a:rPr lang="ar-IQ" sz="2800" dirty="0" smtClean="0"/>
              <a:t>إ</a:t>
            </a:r>
            <a:r>
              <a:rPr lang="ar-SA" sz="2800" dirty="0" smtClean="0"/>
              <a:t>نما </a:t>
            </a:r>
            <a:r>
              <a:rPr lang="ar-SA" sz="2800" dirty="0"/>
              <a:t>هذا النشاط </a:t>
            </a:r>
            <a:r>
              <a:rPr lang="ar-IQ" sz="2800" dirty="0"/>
              <a:t>أ</a:t>
            </a:r>
            <a:r>
              <a:rPr lang="ar-SA" sz="2800" dirty="0" smtClean="0"/>
              <a:t>صبح مقتصرا</a:t>
            </a:r>
            <a:r>
              <a:rPr lang="ar-IQ" sz="2800" dirty="0" smtClean="0"/>
              <a:t>ً</a:t>
            </a:r>
            <a:r>
              <a:rPr lang="ar-SA" sz="2800" dirty="0" smtClean="0"/>
              <a:t> </a:t>
            </a:r>
            <a:r>
              <a:rPr lang="ar-SA" sz="2800" dirty="0"/>
              <a:t>على البنوك </a:t>
            </a:r>
            <a:r>
              <a:rPr lang="ar-SA" sz="2800" dirty="0" smtClean="0"/>
              <a:t>المركزية، </a:t>
            </a:r>
            <a:r>
              <a:rPr lang="ar-IQ" sz="2800" dirty="0"/>
              <a:t>إ</a:t>
            </a:r>
            <a:r>
              <a:rPr lang="ar-SA" sz="2800" dirty="0" smtClean="0"/>
              <a:t>لا </a:t>
            </a:r>
            <a:r>
              <a:rPr lang="ar-IQ" sz="2800" dirty="0"/>
              <a:t>إ</a:t>
            </a:r>
            <a:r>
              <a:rPr lang="ar-SA" sz="2800" dirty="0" smtClean="0"/>
              <a:t>ن </a:t>
            </a:r>
            <a:r>
              <a:rPr lang="ar-SA" sz="2800" dirty="0"/>
              <a:t>نشاط المصارف قد تطورت </a:t>
            </a:r>
            <a:r>
              <a:rPr lang="ar-SA" sz="2800" dirty="0" smtClean="0"/>
              <a:t>و</a:t>
            </a:r>
            <a:r>
              <a:rPr lang="ar-IQ" sz="2800" dirty="0" smtClean="0"/>
              <a:t>إ</a:t>
            </a:r>
            <a:r>
              <a:rPr lang="ar-SA" sz="2800" dirty="0" smtClean="0"/>
              <a:t>تسعت </a:t>
            </a:r>
            <a:r>
              <a:rPr lang="ar-SA" sz="2800" dirty="0"/>
              <a:t>لتصبح على ما هي عليه </a:t>
            </a:r>
            <a:r>
              <a:rPr lang="ar-SA" sz="2800" dirty="0" smtClean="0"/>
              <a:t>ال</a:t>
            </a:r>
            <a:r>
              <a:rPr lang="ar-IQ" sz="2800" dirty="0"/>
              <a:t>آ</a:t>
            </a:r>
            <a:r>
              <a:rPr lang="ar-SA" sz="2800" dirty="0" smtClean="0"/>
              <a:t>ن، </a:t>
            </a:r>
            <a:r>
              <a:rPr lang="ar-IQ" sz="2800" dirty="0" smtClean="0"/>
              <a:t>و</a:t>
            </a:r>
            <a:r>
              <a:rPr lang="ar-SA" sz="2800" dirty="0" smtClean="0"/>
              <a:t>لابد </a:t>
            </a:r>
            <a:r>
              <a:rPr lang="ar-SA" sz="2800" dirty="0"/>
              <a:t>من </a:t>
            </a:r>
            <a:r>
              <a:rPr lang="ar-SA" sz="2800" dirty="0" smtClean="0"/>
              <a:t>ال</a:t>
            </a:r>
            <a:r>
              <a:rPr lang="ar-IQ" sz="2800" dirty="0" smtClean="0"/>
              <a:t>إ</a:t>
            </a:r>
            <a:r>
              <a:rPr lang="ar-SA" sz="2800" dirty="0" smtClean="0"/>
              <a:t>شارة </a:t>
            </a:r>
            <a:r>
              <a:rPr lang="ar-SA" sz="2800" dirty="0"/>
              <a:t>الى </a:t>
            </a:r>
            <a:r>
              <a:rPr lang="ar-IQ" sz="2800" dirty="0" smtClean="0"/>
              <a:t>إ</a:t>
            </a:r>
            <a:r>
              <a:rPr lang="ar-SA" sz="2800" dirty="0" smtClean="0"/>
              <a:t>ن </a:t>
            </a:r>
            <a:r>
              <a:rPr lang="ar-IQ" sz="2800" dirty="0"/>
              <a:t>إ</a:t>
            </a:r>
            <a:r>
              <a:rPr lang="ar-SA" sz="2800" dirty="0" smtClean="0"/>
              <a:t>صدار ال</a:t>
            </a:r>
            <a:r>
              <a:rPr lang="ar-IQ" sz="2800" dirty="0" smtClean="0"/>
              <a:t>أ</a:t>
            </a:r>
            <a:r>
              <a:rPr lang="ar-SA" sz="2800" dirty="0" smtClean="0"/>
              <a:t>وراق </a:t>
            </a:r>
            <a:r>
              <a:rPr lang="ar-SA" sz="2800" dirty="0"/>
              <a:t>النقدية </a:t>
            </a:r>
            <a:r>
              <a:rPr lang="ar-SA" sz="2800" dirty="0" smtClean="0"/>
              <a:t>أثر</a:t>
            </a:r>
            <a:r>
              <a:rPr lang="ar-IQ" sz="2800" dirty="0" smtClean="0"/>
              <a:t>ت</a:t>
            </a:r>
            <a:r>
              <a:rPr lang="ar-SA" sz="2800" dirty="0" smtClean="0"/>
              <a:t> </a:t>
            </a:r>
            <a:r>
              <a:rPr lang="ar-SA" sz="2800" dirty="0"/>
              <a:t>على نشاط المصارف</a:t>
            </a:r>
            <a:r>
              <a:rPr lang="en-US" sz="2800" dirty="0" smtClean="0"/>
              <a:t>.</a:t>
            </a:r>
            <a:r>
              <a:rPr lang="ar-SA" sz="2800" dirty="0"/>
              <a:t> </a:t>
            </a:r>
            <a:r>
              <a:rPr lang="ar-IQ" sz="2800" dirty="0" smtClean="0"/>
              <a:t/>
            </a:r>
            <a:br>
              <a:rPr lang="ar-IQ" sz="2800" dirty="0" smtClean="0"/>
            </a:br>
            <a:r>
              <a:rPr lang="ar-SA" sz="2800" dirty="0" smtClean="0"/>
              <a:t>أ </a:t>
            </a:r>
            <a:r>
              <a:rPr lang="ar-SA" sz="2800" dirty="0"/>
              <a:t>– نسبة الاحتياطي: ان المصارف اصبحت ملزمة بالاحتفاظ باحتياطي لديها مقابل الودائع الموجودة فيها.</a:t>
            </a:r>
            <a:r>
              <a:rPr lang="en-US" sz="2800" dirty="0"/>
              <a:t/>
            </a:r>
            <a:br>
              <a:rPr lang="en-US" sz="2800" dirty="0"/>
            </a:br>
            <a:r>
              <a:rPr lang="ar-SA" sz="2800" dirty="0"/>
              <a:t>ب – تنقيد </a:t>
            </a:r>
            <a:r>
              <a:rPr lang="ar-SA" sz="2800" dirty="0" smtClean="0"/>
              <a:t>الائتمان: </a:t>
            </a:r>
            <a:r>
              <a:rPr lang="ar-SA" sz="2800" dirty="0"/>
              <a:t>ان تنقيد وديعة دائنة في حساب المقترض </a:t>
            </a:r>
            <a:r>
              <a:rPr lang="ar-SA" sz="2800" dirty="0" smtClean="0"/>
              <a:t>الذي </a:t>
            </a:r>
            <a:r>
              <a:rPr lang="ar-SA" sz="2800" dirty="0"/>
              <a:t>يلزم المصرف بالاحتفاظ مقابلها بنسبة من النقود الموجودة  كاحتياطي  فإن ذلك يعني تحويل الائتمان الى نقود </a:t>
            </a:r>
            <a:r>
              <a:rPr lang="ar-SA" sz="2800" dirty="0" smtClean="0"/>
              <a:t>وهذا </a:t>
            </a:r>
            <a:r>
              <a:rPr lang="ar-SA" sz="2800" dirty="0"/>
              <a:t>يسمى بتنقيد الائتمان، </a:t>
            </a:r>
            <a:r>
              <a:rPr lang="ar-SA" sz="2800" dirty="0" smtClean="0"/>
              <a:t>ويعرف </a:t>
            </a:r>
            <a:r>
              <a:rPr lang="ar-SA" sz="2800" dirty="0"/>
              <a:t>الائتمان بانه: يمثل مقدار التسهيلات القصيرة الآجل التي يحصل عليها الافراد </a:t>
            </a:r>
            <a:r>
              <a:rPr lang="ar-IQ" sz="2800" dirty="0" smtClean="0"/>
              <a:t>و</a:t>
            </a:r>
            <a:r>
              <a:rPr lang="ar-SA" sz="2800" dirty="0" smtClean="0"/>
              <a:t>شركات </a:t>
            </a:r>
            <a:r>
              <a:rPr lang="ar-SA" sz="2800" dirty="0"/>
              <a:t>الاعمال من البنوك التجارية والمؤسسات المالية الاخرى لتمويل عمليات رأس المال الجارية ولفترة زمنية لا تزيد على السنة الواحدة مقابل كلفة يتحملها هؤلاء الافراد </a:t>
            </a:r>
            <a:r>
              <a:rPr lang="ar-SA" sz="2800" dirty="0" smtClean="0"/>
              <a:t>والشركات </a:t>
            </a:r>
            <a:r>
              <a:rPr lang="ar-SA" sz="2800" dirty="0"/>
              <a:t>بسبب ذلك الاستخدام </a:t>
            </a:r>
            <a:r>
              <a:rPr lang="ar-SA" sz="2800" dirty="0" smtClean="0"/>
              <a:t>وبما </a:t>
            </a:r>
            <a:r>
              <a:rPr lang="ar-SA" sz="2800" dirty="0"/>
              <a:t>ان المصارف هي الجهة التي تمنح التسهيلات فلقد اطلق عليه بالائتمان المصرفي.</a:t>
            </a:r>
            <a:r>
              <a:rPr lang="en-US" sz="3600" dirty="0"/>
              <a:t/>
            </a:r>
            <a:br>
              <a:rPr lang="en-US" sz="3600" dirty="0"/>
            </a:br>
            <a:endParaRPr lang="en-US" sz="3600" dirty="0"/>
          </a:p>
        </p:txBody>
      </p:sp>
    </p:spTree>
    <p:extLst>
      <p:ext uri="{BB962C8B-B14F-4D97-AF65-F5344CB8AC3E}">
        <p14:creationId xmlns:p14="http://schemas.microsoft.com/office/powerpoint/2010/main" val="2042533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5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25443</TotalTime>
  <Words>4256</Words>
  <Application>Microsoft Office PowerPoint</Application>
  <PresentationFormat>Custom</PresentationFormat>
  <Paragraphs>146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PowerPoint Presentation</vt:lpstr>
      <vt:lpstr>PowerPoint Presentation</vt:lpstr>
      <vt:lpstr>PowerPoint Presentation</vt:lpstr>
      <vt:lpstr>  إن نشأة المصارف قد مرت بعدة مراحل يمكن إيجازها بمايلي :-</vt:lpstr>
      <vt:lpstr>المرحلةالأولى//مرحلةالتاجر:-     إن توسع التُجار وزيادة الرأسمال لدى هؤلاء التجار إضافة لما يتمتعون به من سمعة طيبة ويحظون بثقة عالية في مجتمعاتهم آنذاك دفع هؤلاء الأفراد الى إيداع أموالهم لدى هؤلاء التجار الذين كانوا يتقاضون عمولة معينة على إيداع المبالغ لديهم، لقد مارس هؤلاء التجار عملية قبول الودائع إضافة الى قيامهم بعملية منح القروض لقاء فائدة ، ثم تطورت إعمالهم وذلك بقيام هؤلاء التجار بإصدار حوالات تقبل لدى الغير وتدفع لصالح طرف ثالث على أساس الثقة والسمعة الجيدة والمركز المالي الذي يتمتع به التاجر مصدر هذه الحوالة (المسحوبة على إسمه). و تعتبر هذه الحوالات من أهم المصادر الأساسية التي إستندت إليها الصكوك في الوقت الحاضر أي بمعنى آخر إن هذه الحوالات تطورت فيما بعد لتصبح نواة الصكوك المعمول بها في الوقت الراهن.</vt:lpstr>
      <vt:lpstr>المرحلة الثانية // مرحلة الصائغ :-    إن دور الصائغ في تلك الفترة كان قريب جداً من دور المصارف في الوقت الحاضر، حيث كان الصائغ يقبل السبائك الذهبية والمسكوكات وذلك لخزنها لديه لفترات يتفق عليه الأطراف ذات العلاقة (المودع و المودع لديه) . إن السبب الأساسي للإتجاه نحو الصُياغ في تلك الفترة لأنهم كانوا يمتلكون الحماية الكافية ولديهم أمتن الخزائن المحكمة الأقفال مما دفع الأثرياء بالأخص الى إيداع ما لديهم من سبائك ومسكوكات وأموال وغيرها لدى هؤلاء الصياغ، بذلك فقد أصبحوا هؤلاء الصياغ يمثلون المخازن الرئيسية لهذه الثروة. في نفس الوقت فإن الصائغ يمارس أنشطة الإقراض للآخرين وفق ضمانات معينة يقدمها المقترض وذلك بإستخدام جزء محدد من المخزن المالي لديه، إن هذا الإقتراض كان لفترات قصيرة (إقتراض قصير الأجل) لقاء فائدة مما شجع الصائغ على قبول الودائع. كذلك فإن الثقة والأمان وقلة المخاطرة شجع الأفراد على إيداع ما يمتلكونه من أموال لدى هؤلاء الصياغ و ذلك للحفاظ على ثرواتها، بالمقابل كان الصائغ يحصل على فائدة من الإيداع ومن الإقتراض وذلك بإستخدام أموال الآخرين، إن هذا النشاط تطور بشكل تدريجي الى أن أصبح بعد ذلك على شكل مصارف تتعامل مع الأفراد أو المنشأة المختلفة.</vt:lpstr>
      <vt:lpstr>المرحلة الثالثة // مرحلة ظهور المصارف :-    بعد إزدياد نشاط الصُياغ الذي أدى الى زيادة كبيرة في الثروات، بدأ هذا النشاط يتطور حيث شكّل بداية إنشاء المصارف من قبل بعض هؤلاء الصياغ، حيث قام قسم منهم بالإشتراك والتعاون فيما بينهم وتمويل أنشطتهم الى مؤسسات مصرفية حيث كان يقتصر نشاط هذه المصارف في بداية الأمر على قبول الإيداع والإقتراض لقاء فائدة وكان أساس التعامل في ذلك الوقت هو الذهب والفضة مما جعل عملية تحصيل الفوائد أو منح القروض عملية غير ميسرة وتكتنفها الكثير من الصعوبات. مما دفع المسؤولين في تلك المصارف الى التفكير بالوسائل التي يمكن أن تسهل إنسيابية أعمالها، فقامت بإصدار أوراق البنكنوت والتي مكنت عامة الأفراد من إستخدامها، بذلك أصبحت أنشطة المصرف وخاصة الإقراض يتم بأوراق البنكنوت، أما في الوقت الحاضر فقد حلت محلها الودائع المصرفية محل أوراق البنكنوت هذه.</vt:lpstr>
      <vt:lpstr>المرحلة الرابعة // مرحلة إصدار الأوراق النقدية و النظام المصرفي الحديث:-    إن المصارف التجارية لا تقوم في الوقت الحاضر وفي كافة الدول بإصدار الأوراق البنكنوت وإنما هذا النشاط أصبح مقتصراً على البنوك المركزية، إلا إن نشاط المصارف قد تطورت وإتسعت لتصبح على ما هي عليه الآن، ولابد من الإشارة الى إن إصدار الأوراق النقدية أثرت على نشاط المصارف.  أ – نسبة الاحتياطي: ان المصارف اصبحت ملزمة بالاحتفاظ باحتياطي لديها مقابل الودائع الموجودة فيها. ب – تنقيد الائتمان: ان تنقيد وديعة دائنة في حساب المقترض الذي يلزم المصرف بالاحتفاظ مقابلها بنسبة من النقود الموجودة  كاحتياطي  فإن ذلك يعني تحويل الائتمان الى نقود وهذا يسمى بتنقيد الائتمان، ويعرف الائتمان بانه: يمثل مقدار التسهيلات القصيرة الآجل التي يحصل عليها الافراد وشركات الاعمال من البنوك التجارية والمؤسسات المالية الاخرى لتمويل عمليات رأس المال الجارية ولفترة زمنية لا تزيد على السنة الواحدة مقابل كلفة يتحملها هؤلاء الافراد والشركات بسبب ذلك الاستخدام وبما ان المصارف هي الجهة التي تمنح التسهيلات فلقد اطلق عليه بالائتمان المصرفي. </vt:lpstr>
      <vt:lpstr>نتيجة للتطور الذي حدث في مرافق الحياة سواءً كان في الجانب الإقتصادي، السياسي، الإجتماعي، الثقافي، التكنولوجي وغيرها أثّر بشكل كبير على تطور الفكر المصرفي وعلى تطور الأنشطة المصرفية وعلى الأخص في الوقت الراهن الذي يشهد تطوراً كبيراً على كافة الأصعدة، الأمرالذي قاد الى تعدد وتنوع الخدمات المصرفية لكي تتمكن من تلبية حاجات الأفراد والمنظمات من جهة والصمود بوجه المنافسة الشديدة من قبل المصارف الأخرى.    إن التطور الحاسم في العمل المصرفي والذي جعله يأخذ إتجاه جديد ومختلف تمثّل بظهور النقود وإتساع رقعة الأنشطة المصرفية في مجالات عديدة حيث إنها أصبحت كشركات قابضة تقدم الخدمات المحاسبية والمشورة المالية وتقديم التمويل اللازم للمشروعات ليس على الصعيد المحلي أو الإقليمي بل يتعدى ذلك الى المشروعات العالمية المتعددة الجنسية. </vt:lpstr>
      <vt:lpstr>لقد إطلق على المصارف في أول الأمر إسم المصارف التجارية (البنوك التجارية) لإقتصار أنشطتها في أول الأمر على تمويل الأنشطة التجارية من خلال منح القروض قصيرة الأجل ولكن بعد أن قامت هذه المصارف بالتعامل مع المؤسسات الصناعية والتجارية والخدمية سواءً كانت هذه المؤسسات حكومية أو خاصة أو قطاع مختلط أخذت هذه المصارف إتجاهات مختلفة، وهكذا يشار في هذا المجال الى إن المؤسسات المصرفية تتصف أنشطتها على تجميع الأموال الفائضة عن حاجة الأفراد أو مؤسسات الأعمال أو الدولة لغرض إقراضها للآخرين وفق أسس معينة أو إستثمارها في مجالات مالية متعددة، وهذا يسمى بتنقيد الإئتمان، ويعرف الإئتمان بأنه: يمثل مقدار التسهيلات القصيرة الأجل التي يحصل عليها الأفراد وشركات الأعمال من البنوك التجارية والمؤسسات المالية الأخرى لتمويل عمليات رأس المال الجارية ولفترة زمنية لا تزيد على السنة الواحدة مقابل كلفة يتحملها هؤلاء الأفراد والشركات بسبب ذلك الإستخدام وبما إن المصارف هي الجهة التي تمنح التسهيلات فلقد أطلق عليه بالإئتمان المصرفي. </vt:lpstr>
      <vt:lpstr>مفهوم المصرف </vt:lpstr>
      <vt:lpstr>مفهوم البنوك التجارية Commercial Banks</vt:lpstr>
      <vt:lpstr>أهداف المصرف التجاري</vt:lpstr>
      <vt:lpstr> -2 العمولات الدائنة التي تتقاضاها المصارف نظير خدماتها التي تقدمها للآخرين. -3 أجور الخدمات التي تقدمها المصارف وهي المتعلقة بطبيعة العمل المصرفي كقيامها بتقديم إستشارات إقتصادية ومالية وإعداد دراسات الجدوى الإقتصادية. -4عوائد العملة الأجنبية أي الأرباح المتحققة من الفرق بين أسعار الشراء والبيع. -5 إيرادات أخرى كعوائد الإستثمار في الأوراق المالية، والعوائد المتحققة من خصم الكمبيالات، وأي أرباح رأسمالية ناتجة عن بيع المصرف لأصل من أصوله بسعر أعلى من قيمته الدفترية.     أما فيما يتعلق بتكاليف المصرف، فإنها تشتمل على الآتي:- -1 الفوائد المدينة على الودائع التي يقوم المصرف بدفعها. -2 العمولات المدينة التي يدفعها المصرف الى المؤسسات المالية الأخرى نظير تقديمها خدمات للمصرف ذاته. -3 المصاريف الإدارية والعمومية.</vt:lpstr>
      <vt:lpstr>أهداف المصرف التجاري</vt:lpstr>
      <vt:lpstr>أهداف المصرف التجاري</vt:lpstr>
      <vt:lpstr>أهداف المصرف التجاري</vt:lpstr>
      <vt:lpstr>أنواع المصارف التجارية : Commercial Banks Kinds </vt:lpstr>
      <vt:lpstr>أنواع المصارف التجارية : Commercial Banks Kinds </vt:lpstr>
      <vt:lpstr>أنواع المصارف التجارية : Commercial Banks Kinds </vt:lpstr>
      <vt:lpstr>أنواع المصارف التجارية : Commercial Banks Kinds </vt:lpstr>
      <vt:lpstr>أنواع المصارف التجارية : Commercial Banks Kinds </vt:lpstr>
      <vt:lpstr>أنواع المصارف التجارية : Commercial Banks Kinds </vt:lpstr>
      <vt:lpstr>أنواع المصارف التجارية : Commercial Banks Kinds </vt:lpstr>
      <vt:lpstr>أنواع بنوك الوساطة المالية:     Monetary &amp; Bank Mediation</vt:lpstr>
      <vt:lpstr>أنواع بنوك الوساطة المالية:     Monetary &amp; Bank Mediation</vt:lpstr>
      <vt:lpstr>أنواع بنوك الوساطة المالية:     Monetary &amp; Bank Mediation</vt:lpstr>
      <vt:lpstr>انواع بنوك الوساطة المالية:     Monetary &amp; Bank Mediation</vt:lpstr>
      <vt:lpstr>أنواع بنوك الوساطة المالية:     Monetary &amp; Bank Mediation</vt:lpstr>
      <vt:lpstr>البورصة (Bourse) هي المكان الذي يتم التعامل فيه بالأوراق المالية الطويلة و متوسطة الاجل (الاسهم و السندات) عن طريق وسطاء مؤهلين و متخصصين وفي اوقات محددة    والبورصة بحكم طبيعتها الاقتصادية تعتبر حلقة وصل بين مشروعات التنمية وادخارات الافراد، فهي من جهة تعتبر السوق الطبيعية التي تروج فيها مصلحة المستثمرين الذين يسعون وراء راس المال لتطوير و تنمية مشروعاتهم، و هي من جهة ثانية تعتبر المكان الملائم لأدخارات الافراد بهدف جني الفائدة وتنمية راس المال.    وقد تنامت عمليات و نشاطات هذه المنشآت خلال العقود الاخيرة و ذلك لازدياد حجم الشركات المدرجة في الاسواق المالية فضلا عن زيادة حجم التداول بالاوراق المالية. </vt:lpstr>
      <vt:lpstr>أنواع بنوك الوساطة المالية:     Monetary &amp; Bank Mediation</vt:lpstr>
      <vt:lpstr>أنواع بنوك الوساطة المالية:     Monetary &amp; Bank Mediation</vt:lpstr>
      <vt:lpstr>أنواع المصارف:      </vt:lpstr>
      <vt:lpstr> </vt:lpstr>
      <vt:lpstr> </vt:lpstr>
      <vt:lpstr> </vt:lpstr>
      <vt:lpstr> </vt:lpstr>
      <vt:lpstr> </vt:lpstr>
      <vt:lpstr> </vt:lpstr>
      <vt:lpstr>مفهوم المصرف الإسلامي ووظائفه (Islamic Banks)</vt:lpstr>
      <vt:lpstr>مفهوم المصرف الإسلامي ووظائفه (Islamic Banks)</vt:lpstr>
      <vt:lpstr>مفهوم المصرف الإسلامي ووظائفه (Islamic Banks)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P&amp;P</dc:creator>
  <cp:lastModifiedBy>max</cp:lastModifiedBy>
  <cp:revision>450</cp:revision>
  <cp:lastPrinted>2016-11-13T19:49:05Z</cp:lastPrinted>
  <dcterms:created xsi:type="dcterms:W3CDTF">2015-10-07T18:47:11Z</dcterms:created>
  <dcterms:modified xsi:type="dcterms:W3CDTF">2023-04-11T06:19:40Z</dcterms:modified>
</cp:coreProperties>
</file>