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4" r:id="rId4"/>
    <p:sldId id="307" r:id="rId5"/>
    <p:sldId id="304" r:id="rId6"/>
    <p:sldId id="305" r:id="rId7"/>
    <p:sldId id="310" r:id="rId8"/>
    <p:sldId id="306" r:id="rId9"/>
    <p:sldId id="309" r:id="rId10"/>
    <p:sldId id="275" r:id="rId11"/>
    <p:sldId id="300" r:id="rId12"/>
    <p:sldId id="270" r:id="rId13"/>
    <p:sldId id="311" r:id="rId14"/>
    <p:sldId id="313" r:id="rId15"/>
    <p:sldId id="315" r:id="rId16"/>
    <p:sldId id="271" r:id="rId17"/>
    <p:sldId id="272" r:id="rId18"/>
    <p:sldId id="273" r:id="rId19"/>
    <p:sldId id="283" r:id="rId20"/>
    <p:sldId id="284" r:id="rId21"/>
    <p:sldId id="285" r:id="rId22"/>
    <p:sldId id="286" r:id="rId23"/>
    <p:sldId id="288" r:id="rId24"/>
    <p:sldId id="291" r:id="rId25"/>
    <p:sldId id="289" r:id="rId26"/>
    <p:sldId id="277" r:id="rId27"/>
    <p:sldId id="278" r:id="rId28"/>
    <p:sldId id="280" r:id="rId29"/>
    <p:sldId id="316" r:id="rId30"/>
    <p:sldId id="281" r:id="rId31"/>
    <p:sldId id="282" r:id="rId32"/>
    <p:sldId id="292" r:id="rId33"/>
    <p:sldId id="301" r:id="rId34"/>
    <p:sldId id="295" r:id="rId35"/>
    <p:sldId id="296" r:id="rId36"/>
    <p:sldId id="297" r:id="rId37"/>
    <p:sldId id="298" r:id="rId38"/>
    <p:sldId id="299" r:id="rId39"/>
    <p:sldId id="312"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2" autoAdjust="0"/>
    <p:restoredTop sz="94660"/>
  </p:normalViewPr>
  <p:slideViewPr>
    <p:cSldViewPr snapToGrid="0">
      <p:cViewPr varScale="1">
        <p:scale>
          <a:sx n="63" d="100"/>
          <a:sy n="63" d="100"/>
        </p:scale>
        <p:origin x="724" y="3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4/9/2023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6377" y="1276708"/>
            <a:ext cx="8497626" cy="4287329"/>
          </a:xfrm>
        </p:spPr>
        <p:txBody>
          <a:bodyPr anchor="t"/>
          <a:lstStyle/>
          <a:p>
            <a:pPr algn="ctr"/>
            <a:r>
              <a:rPr lang="ar-IQ" b="1" dirty="0">
                <a:solidFill>
                  <a:srgbClr val="FF0000"/>
                </a:solidFill>
                <a:latin typeface="Traditional Arabic" panose="02020603050405020304" pitchFamily="18" charset="-78"/>
                <a:cs typeface="Traditional Arabic" panose="02020603050405020304" pitchFamily="18" charset="-78"/>
              </a:rPr>
              <a:t>عقد الإجارة المنتهية بالتمليك</a:t>
            </a:r>
            <a:br>
              <a:rPr lang="ar-IQ" b="1" dirty="0">
                <a:solidFill>
                  <a:srgbClr val="FF0000"/>
                </a:solidFill>
                <a:latin typeface="Traditional Arabic" panose="02020603050405020304" pitchFamily="18" charset="-78"/>
                <a:cs typeface="Traditional Arabic" panose="02020603050405020304" pitchFamily="18" charset="-78"/>
              </a:rPr>
            </a:br>
            <a:br>
              <a:rPr lang="ar-IQ" b="1" dirty="0">
                <a:solidFill>
                  <a:srgbClr val="FF0000"/>
                </a:solidFill>
                <a:latin typeface="Traditional Arabic" panose="02020603050405020304" pitchFamily="18" charset="-78"/>
                <a:cs typeface="Traditional Arabic" panose="02020603050405020304" pitchFamily="18" charset="-78"/>
              </a:rPr>
            </a:br>
            <a:r>
              <a:rPr lang="ar-IQ" b="1" dirty="0">
                <a:solidFill>
                  <a:srgbClr val="0070C0"/>
                </a:solidFill>
                <a:latin typeface="Traditional Arabic" panose="02020603050405020304" pitchFamily="18" charset="-78"/>
                <a:cs typeface="Traditional Arabic" panose="02020603050405020304" pitchFamily="18" charset="-78"/>
              </a:rPr>
              <a:t>ب. ي. د. مراد جبار سعيد</a:t>
            </a:r>
            <a:br>
              <a:rPr lang="ar-IQ" b="1" dirty="0">
                <a:solidFill>
                  <a:srgbClr val="0070C0"/>
                </a:solidFill>
                <a:latin typeface="Traditional Arabic" panose="02020603050405020304" pitchFamily="18" charset="-78"/>
                <a:cs typeface="Traditional Arabic" panose="02020603050405020304" pitchFamily="18" charset="-78"/>
              </a:rPr>
            </a:br>
            <a:br>
              <a:rPr lang="ar-IQ" b="1" dirty="0">
                <a:solidFill>
                  <a:srgbClr val="0070C0"/>
                </a:solidFill>
                <a:latin typeface="Traditional Arabic" panose="02020603050405020304" pitchFamily="18" charset="-78"/>
                <a:cs typeface="Traditional Arabic" panose="02020603050405020304" pitchFamily="18" charset="-78"/>
              </a:rPr>
            </a:br>
            <a:r>
              <a:rPr lang="en-US" sz="4000" b="1" dirty="0">
                <a:solidFill>
                  <a:srgbClr val="FF0000"/>
                </a:solidFill>
                <a:latin typeface="Traditional Arabic" panose="02020603050405020304" pitchFamily="18" charset="-78"/>
                <a:cs typeface="Traditional Arabic" panose="02020603050405020304" pitchFamily="18" charset="-78"/>
              </a:rPr>
              <a:t>murad.saeed@su.edu.krd</a:t>
            </a:r>
            <a:endParaRPr lang="ar-IQ" sz="4000" b="1" dirty="0">
              <a:solidFill>
                <a:srgbClr val="0070C0"/>
              </a:solidFill>
              <a:latin typeface="Traditional Arabic" panose="02020603050405020304" pitchFamily="18" charset="-78"/>
              <a:cs typeface="Traditional Arabic" panose="02020603050405020304" pitchFamily="18" charset="-78"/>
            </a:endParaRPr>
          </a:p>
        </p:txBody>
      </p:sp>
      <p:sp>
        <p:nvSpPr>
          <p:cNvPr id="3" name="Subtitle 2"/>
          <p:cNvSpPr>
            <a:spLocks noGrp="1"/>
          </p:cNvSpPr>
          <p:nvPr>
            <p:ph type="subTitle" idx="1"/>
          </p:nvPr>
        </p:nvSpPr>
        <p:spPr>
          <a:xfrm flipV="1">
            <a:off x="1507067" y="6978770"/>
            <a:ext cx="7766936"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583710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408" y="310551"/>
            <a:ext cx="9075594" cy="6254151"/>
          </a:xfrm>
        </p:spPr>
        <p:txBody>
          <a:bodyPr>
            <a:normAutofit fontScale="90000"/>
          </a:bodyPr>
          <a:lstStyle/>
          <a:p>
            <a:pPr algn="just"/>
            <a:r>
              <a:rPr lang="en-US" b="1" dirty="0">
                <a:solidFill>
                  <a:schemeClr val="tx1"/>
                </a:solidFill>
                <a:latin typeface="Traditional Arabic" panose="02020603050405020304" pitchFamily="18" charset="-78"/>
                <a:cs typeface="Traditional Arabic" panose="02020603050405020304" pitchFamily="18" charset="-78"/>
              </a:rPr>
              <a:t> -</a:t>
            </a:r>
            <a:r>
              <a:rPr lang="ar-IQ" b="1" dirty="0">
                <a:solidFill>
                  <a:srgbClr val="FF0000"/>
                </a:solidFill>
                <a:latin typeface="Traditional Arabic" panose="02020603050405020304" pitchFamily="18" charset="-78"/>
                <a:cs typeface="Traditional Arabic" panose="02020603050405020304" pitchFamily="18" charset="-78"/>
              </a:rPr>
              <a:t>أسباب اختيار </a:t>
            </a:r>
            <a:r>
              <a:rPr lang="ar-SA" b="1" dirty="0">
                <a:solidFill>
                  <a:srgbClr val="FF0000"/>
                </a:solidFill>
                <a:latin typeface="Traditional Arabic" panose="02020603050405020304" pitchFamily="18" charset="-78"/>
                <a:cs typeface="Traditional Arabic" panose="02020603050405020304" pitchFamily="18" charset="-78"/>
              </a:rPr>
              <a:t>عقد الإيجار المنتهي بالتمليك </a:t>
            </a:r>
            <a:r>
              <a:rPr lang="ar-SA" b="1" dirty="0">
                <a:solidFill>
                  <a:srgbClr val="0070C0"/>
                </a:solidFill>
                <a:latin typeface="Traditional Arabic" panose="02020603050405020304" pitchFamily="18" charset="-78"/>
                <a:cs typeface="Traditional Arabic" panose="02020603050405020304" pitchFamily="18" charset="-78"/>
              </a:rPr>
              <a:t>بدل البيع بالتقسيط</a:t>
            </a:r>
            <a:r>
              <a:rPr lang="ar-IQ" b="1" dirty="0">
                <a:solidFill>
                  <a:srgbClr val="0070C0"/>
                </a:solidFill>
                <a:latin typeface="Traditional Arabic" panose="02020603050405020304" pitchFamily="18" charset="-78"/>
                <a:cs typeface="Traditional Arabic" panose="02020603050405020304" pitchFamily="18" charset="-78"/>
              </a:rPr>
              <a:t> من قبل المؤسسات المالية الإسلامية والمتعاملين معها يرجع إلى الأمور الآتية: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rgbClr val="0070C0"/>
                </a:solidFill>
                <a:latin typeface="Traditional Arabic" panose="02020603050405020304" pitchFamily="18" charset="-78"/>
                <a:cs typeface="Traditional Arabic" panose="02020603050405020304" pitchFamily="18" charset="-78"/>
              </a:rPr>
            </a:br>
            <a:r>
              <a:rPr lang="ar-IQ" b="1" dirty="0">
                <a:solidFill>
                  <a:srgbClr val="0070C0"/>
                </a:solidFill>
                <a:latin typeface="Traditional Arabic" panose="02020603050405020304" pitchFamily="18" charset="-78"/>
                <a:cs typeface="Traditional Arabic" panose="02020603050405020304" pitchFamily="18" charset="-78"/>
              </a:rPr>
              <a:t>1- وجود عنصر ال</a:t>
            </a:r>
            <a:r>
              <a:rPr lang="ar-SA" b="1" dirty="0">
                <a:solidFill>
                  <a:srgbClr val="0070C0"/>
                </a:solidFill>
                <a:latin typeface="Traditional Arabic" panose="02020603050405020304" pitchFamily="18" charset="-78"/>
                <a:cs typeface="Traditional Arabic" panose="02020603050405020304" pitchFamily="18" charset="-78"/>
              </a:rPr>
              <a:t>مرونة</a:t>
            </a:r>
            <a:r>
              <a:rPr lang="ar-IQ" b="1" dirty="0">
                <a:solidFill>
                  <a:srgbClr val="0070C0"/>
                </a:solidFill>
                <a:latin typeface="Traditional Arabic" panose="02020603050405020304" pitchFamily="18" charset="-78"/>
                <a:cs typeface="Traditional Arabic" panose="02020603050405020304" pitchFamily="18" charset="-78"/>
              </a:rPr>
              <a:t> المالية.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rgbClr val="0070C0"/>
                </a:solidFill>
                <a:latin typeface="Traditional Arabic" panose="02020603050405020304" pitchFamily="18" charset="-78"/>
                <a:cs typeface="Traditional Arabic" panose="02020603050405020304" pitchFamily="18" charset="-78"/>
              </a:rPr>
            </a:br>
            <a:r>
              <a:rPr lang="ar-IQ" b="1" dirty="0">
                <a:solidFill>
                  <a:srgbClr val="7030A0"/>
                </a:solidFill>
                <a:latin typeface="Traditional Arabic" panose="02020603050405020304" pitchFamily="18" charset="-78"/>
                <a:cs typeface="Traditional Arabic" panose="02020603050405020304" pitchFamily="18" charset="-78"/>
              </a:rPr>
              <a:t>2- </a:t>
            </a:r>
            <a:r>
              <a:rPr lang="ar-SA" b="1" dirty="0">
                <a:solidFill>
                  <a:srgbClr val="7030A0"/>
                </a:solidFill>
                <a:latin typeface="Traditional Arabic" panose="02020603050405020304" pitchFamily="18" charset="-78"/>
                <a:cs typeface="Traditional Arabic" panose="02020603050405020304" pitchFamily="18" charset="-78"/>
              </a:rPr>
              <a:t> </a:t>
            </a:r>
            <a:r>
              <a:rPr lang="ar-IQ" b="1" dirty="0">
                <a:solidFill>
                  <a:srgbClr val="7030A0"/>
                </a:solidFill>
                <a:latin typeface="Traditional Arabic" panose="02020603050405020304" pitchFamily="18" charset="-78"/>
                <a:cs typeface="Traditional Arabic" panose="02020603050405020304" pitchFamily="18" charset="-78"/>
              </a:rPr>
              <a:t>وجود </a:t>
            </a:r>
            <a:r>
              <a:rPr lang="ar-SA" b="1" dirty="0">
                <a:solidFill>
                  <a:srgbClr val="7030A0"/>
                </a:solidFill>
                <a:latin typeface="Traditional Arabic" panose="02020603050405020304" pitchFamily="18" charset="-78"/>
                <a:cs typeface="Traditional Arabic" panose="02020603050405020304" pitchFamily="18" charset="-78"/>
              </a:rPr>
              <a:t>ضمان لحق</a:t>
            </a:r>
            <a:r>
              <a:rPr lang="ar-IQ" b="1" dirty="0">
                <a:solidFill>
                  <a:srgbClr val="7030A0"/>
                </a:solidFill>
                <a:latin typeface="Traditional Arabic" panose="02020603050405020304" pitchFamily="18" charset="-78"/>
                <a:cs typeface="Traditional Arabic" panose="02020603050405020304" pitchFamily="18" charset="-78"/>
              </a:rPr>
              <a:t>وق</a:t>
            </a:r>
            <a:r>
              <a:rPr lang="ar-SA" b="1" dirty="0">
                <a:solidFill>
                  <a:srgbClr val="7030A0"/>
                </a:solidFill>
                <a:latin typeface="Traditional Arabic" panose="02020603050405020304" pitchFamily="18" charset="-78"/>
                <a:cs typeface="Traditional Arabic" panose="02020603050405020304" pitchFamily="18" charset="-78"/>
              </a:rPr>
              <a:t> طرفي العقد مع</a:t>
            </a:r>
            <a:r>
              <a:rPr lang="ar-IQ" b="1" dirty="0">
                <a:solidFill>
                  <a:srgbClr val="7030A0"/>
                </a:solidFill>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ا</a:t>
            </a:r>
            <a:r>
              <a:rPr lang="ar-IQ" b="1" dirty="0">
                <a:solidFill>
                  <a:srgbClr val="7030A0"/>
                </a:solidFill>
                <a:latin typeface="Traditional Arabic" panose="02020603050405020304" pitchFamily="18" charset="-78"/>
                <a:cs typeface="Traditional Arabic" panose="02020603050405020304" pitchFamily="18" charset="-78"/>
              </a:rPr>
              <a:t>، حيث إ</a:t>
            </a:r>
            <a:r>
              <a:rPr lang="ar-SA" b="1" dirty="0">
                <a:solidFill>
                  <a:srgbClr val="7030A0"/>
                </a:solidFill>
                <a:latin typeface="Traditional Arabic" panose="02020603050405020304" pitchFamily="18" charset="-78"/>
                <a:cs typeface="Traditional Arabic" panose="02020603050405020304" pitchFamily="18" charset="-78"/>
              </a:rPr>
              <a:t>ن في هذا العقد لا يَحْتاج إلى ضَمان، أو كَفالة، أو رهْن</a:t>
            </a:r>
            <a:r>
              <a:rPr lang="ar-IQ" b="1" dirty="0">
                <a:solidFill>
                  <a:srgbClr val="7030A0"/>
                </a:solidFill>
                <a:latin typeface="Traditional Arabic" panose="02020603050405020304" pitchFamily="18" charset="-78"/>
                <a:cs typeface="Traditional Arabic" panose="02020603050405020304" pitchFamily="18" charset="-78"/>
              </a:rPr>
              <a:t>، </a:t>
            </a:r>
            <a:r>
              <a:rPr lang="ar-SA" b="1" dirty="0">
                <a:solidFill>
                  <a:srgbClr val="7030A0"/>
                </a:solidFill>
                <a:latin typeface="Traditional Arabic" panose="02020603050405020304" pitchFamily="18" charset="-78"/>
                <a:cs typeface="Traditional Arabic" panose="02020603050405020304" pitchFamily="18" charset="-78"/>
              </a:rPr>
              <a:t>وذلك أن بعض الزبناء قد يتعذر عليه توفير رهن</a:t>
            </a:r>
            <a:r>
              <a:rPr lang="ar-IQ" b="1" dirty="0">
                <a:solidFill>
                  <a:srgbClr val="7030A0"/>
                </a:solidFill>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 أو</a:t>
            </a:r>
            <a:r>
              <a:rPr lang="ar-IQ" b="1" dirty="0">
                <a:solidFill>
                  <a:srgbClr val="7030A0"/>
                </a:solidFill>
                <a:latin typeface="Traditional Arabic" panose="02020603050405020304" pitchFamily="18" charset="-78"/>
                <a:cs typeface="Traditional Arabic" panose="02020603050405020304" pitchFamily="18" charset="-78"/>
              </a:rPr>
              <a:t> </a:t>
            </a:r>
            <a:r>
              <a:rPr lang="ar-SA" b="1" dirty="0">
                <a:solidFill>
                  <a:srgbClr val="7030A0"/>
                </a:solidFill>
                <a:latin typeface="Traditional Arabic" panose="02020603050405020304" pitchFamily="18" charset="-78"/>
                <a:cs typeface="Traditional Arabic" panose="02020603050405020304" pitchFamily="18" charset="-78"/>
              </a:rPr>
              <a:t>ضمان مع حاجته إلى اقتناء السيارة</a:t>
            </a:r>
            <a:r>
              <a:rPr lang="ar-IQ" b="1" dirty="0">
                <a:solidFill>
                  <a:srgbClr val="7030A0"/>
                </a:solidFill>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 أو العقار ونحوه؛ لأن العين </a:t>
            </a:r>
            <a:r>
              <a:rPr lang="ar-IQ" b="1" dirty="0">
                <a:solidFill>
                  <a:srgbClr val="7030A0"/>
                </a:solidFill>
                <a:latin typeface="Traditional Arabic" panose="02020603050405020304" pitchFamily="18" charset="-78"/>
                <a:cs typeface="Traditional Arabic" panose="02020603050405020304" pitchFamily="18" charset="-78"/>
              </a:rPr>
              <a:t>تبقى </a:t>
            </a:r>
            <a:r>
              <a:rPr lang="ar-SA" b="1" dirty="0">
                <a:solidFill>
                  <a:srgbClr val="7030A0"/>
                </a:solidFill>
                <a:latin typeface="Traditional Arabic" panose="02020603050405020304" pitchFamily="18" charset="-78"/>
                <a:cs typeface="Traditional Arabic" panose="02020603050405020304" pitchFamily="18" charset="-78"/>
              </a:rPr>
              <a:t>على ملك المؤجر</a:t>
            </a:r>
            <a:r>
              <a:rPr lang="ar-IQ" b="1" dirty="0">
                <a:solidFill>
                  <a:srgbClr val="7030A0"/>
                </a:solidFill>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 فيغني ذلك عن معاملة البيع بالتَّقسيط</a:t>
            </a:r>
            <a:r>
              <a:rPr lang="en-US" b="1" dirty="0">
                <a:solidFill>
                  <a:schemeClr val="bg1"/>
                </a:solidFill>
                <a:latin typeface="Traditional Arabic" panose="02020603050405020304" pitchFamily="18" charset="-78"/>
                <a:cs typeface="Traditional Arabic" panose="02020603050405020304" pitchFamily="18" charset="-78"/>
              </a:rPr>
              <a:t>.</a:t>
            </a:r>
            <a:r>
              <a:rPr lang="en-US" b="1" dirty="0">
                <a:solidFill>
                  <a:srgbClr val="7030A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br>
              <a:rPr lang="en-US" b="1" dirty="0">
                <a:solidFill>
                  <a:schemeClr val="tx1"/>
                </a:solidFill>
                <a:latin typeface="Traditional Arabic" panose="02020603050405020304" pitchFamily="18" charset="-78"/>
                <a:cs typeface="Traditional Arabic" panose="02020603050405020304" pitchFamily="18" charset="-78"/>
              </a:rPr>
            </a:br>
            <a:br>
              <a:rPr lang="en-US" dirty="0">
                <a:solidFill>
                  <a:schemeClr val="tx1"/>
                </a:solidFill>
                <a:latin typeface="Traditional Arabic" panose="02020603050405020304" pitchFamily="18" charset="-78"/>
                <a:cs typeface="Traditional Arabic" panose="02020603050405020304" pitchFamily="18" charset="-78"/>
              </a:rPr>
            </a:br>
            <a:r>
              <a:rPr lang="en-US" dirty="0">
                <a:solidFill>
                  <a:schemeClr val="tx1"/>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والهدف من</a:t>
            </a:r>
            <a:r>
              <a:rPr lang="ar-IQ" b="1" dirty="0">
                <a:solidFill>
                  <a:srgbClr val="FF0000"/>
                </a:solidFill>
                <a:latin typeface="Traditional Arabic" panose="02020603050405020304" pitchFamily="18" charset="-78"/>
                <a:cs typeface="Traditional Arabic" panose="02020603050405020304" pitchFamily="18" charset="-78"/>
              </a:rPr>
              <a:t> هذا العقد هو: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 الحرص على بقاء العَيْن المعقود عليها في مِلْك البائع إلى حينِ أداءِ كامل الأقساط المستحقَّة</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وأن يَأْمن المالكُ من مُزاحمة غيْرِه من الغُرَماء في حالة إفلاس المشتري؛ لأنَّ العَقْد إذا كان بصورة الإيجار مَكَّن ذلك المالكَ من استرداد مِلْكِ</a:t>
            </a:r>
            <a:r>
              <a:rPr lang="ar-IQ" b="1" dirty="0">
                <a:solidFill>
                  <a:schemeClr val="tx1"/>
                </a:solidFill>
                <a:latin typeface="Traditional Arabic" panose="02020603050405020304" pitchFamily="18" charset="-78"/>
                <a:cs typeface="Traditional Arabic" panose="02020603050405020304" pitchFamily="18" charset="-78"/>
              </a:rPr>
              <a:t>ه.</a:t>
            </a:r>
            <a:r>
              <a:rPr lang="ar-IQ" b="1" dirty="0">
                <a:solidFill>
                  <a:schemeClr val="bg1"/>
                </a:solidFill>
                <a:latin typeface="Traditional Arabic" panose="02020603050405020304" pitchFamily="18" charset="-78"/>
                <a:cs typeface="Traditional Arabic" panose="02020603050405020304" pitchFamily="18" charset="-78"/>
              </a:rPr>
              <a:t>.</a:t>
            </a: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566506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 y="116457"/>
            <a:ext cx="9347200" cy="6625086"/>
          </a:xfrm>
        </p:spPr>
        <p:txBody>
          <a:bodyPr>
            <a:normAutofit/>
          </a:bodyPr>
          <a:lstStyle/>
          <a:p>
            <a:pPr algn="just"/>
            <a:r>
              <a:rPr lang="ar-IQ" b="1" dirty="0">
                <a:solidFill>
                  <a:srgbClr val="FF0000"/>
                </a:solidFill>
                <a:latin typeface="Traditional Arabic" panose="02020603050405020304" pitchFamily="18" charset="-78"/>
                <a:cs typeface="Traditional Arabic" panose="02020603050405020304" pitchFamily="18" charset="-78"/>
              </a:rPr>
              <a:t>خصائص ومميزات الاجارة المنتهية بالتمليك: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rgbClr val="FF0000"/>
                </a:solidFill>
                <a:latin typeface="Traditional Arabic" panose="02020603050405020304" pitchFamily="18" charset="-78"/>
                <a:cs typeface="Traditional Arabic" panose="02020603050405020304" pitchFamily="18" charset="-78"/>
              </a:rPr>
            </a:br>
            <a:br>
              <a:rPr lang="ar-IQ" b="1" dirty="0">
                <a:solidFill>
                  <a:srgbClr val="FF0000"/>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1- إن</a:t>
            </a:r>
            <a:r>
              <a:rPr lang="en-US"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الإجارة المنتهية بالتمليك</a:t>
            </a:r>
            <a:r>
              <a:rPr lang="ar-SA" b="1" dirty="0">
                <a:solidFill>
                  <a:schemeClr val="tx1"/>
                </a:solidFill>
                <a:latin typeface="Traditional Arabic" panose="02020603050405020304" pitchFamily="18" charset="-78"/>
                <a:cs typeface="Traditional Arabic" panose="02020603050405020304" pitchFamily="18" charset="-78"/>
              </a:rPr>
              <a:t> إجارة تمويلية تمثل توظيفاً لل</a:t>
            </a:r>
            <a:r>
              <a:rPr lang="ar-IQ" b="1" dirty="0">
                <a:solidFill>
                  <a:schemeClr val="tx1"/>
                </a:solidFill>
                <a:latin typeface="Traditional Arabic" panose="02020603050405020304" pitchFamily="18" charset="-78"/>
                <a:cs typeface="Traditional Arabic" panose="02020603050405020304" pitchFamily="18" charset="-78"/>
              </a:rPr>
              <a:t>أ</a:t>
            </a:r>
            <a:r>
              <a:rPr lang="ar-SA" b="1" dirty="0">
                <a:solidFill>
                  <a:schemeClr val="tx1"/>
                </a:solidFill>
                <a:latin typeface="Traditional Arabic" panose="02020603050405020304" pitchFamily="18" charset="-78"/>
                <a:cs typeface="Traditional Arabic" panose="02020603050405020304" pitchFamily="18" charset="-78"/>
              </a:rPr>
              <a:t>موال ذات عائد</a:t>
            </a:r>
            <a:r>
              <a:rPr lang="ar-IQ" b="1" dirty="0">
                <a:solidFill>
                  <a:schemeClr val="tx1"/>
                </a:solidFill>
                <a:latin typeface="Traditional Arabic" panose="02020603050405020304" pitchFamily="18" charset="-78"/>
                <a:cs typeface="Traditional Arabic" panose="02020603050405020304" pitchFamily="18" charset="-78"/>
              </a:rPr>
              <a:t> ثابت.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rgbClr val="7030A0"/>
                </a:solidFill>
                <a:latin typeface="Traditional Arabic" panose="02020603050405020304" pitchFamily="18" charset="-78"/>
                <a:cs typeface="Traditional Arabic" panose="02020603050405020304" pitchFamily="18" charset="-78"/>
              </a:rPr>
              <a:t>2- </a:t>
            </a:r>
            <a:r>
              <a:rPr lang="ar-SA" b="1" dirty="0">
                <a:solidFill>
                  <a:srgbClr val="7030A0"/>
                </a:solidFill>
                <a:latin typeface="Traditional Arabic" panose="02020603050405020304" pitchFamily="18" charset="-78"/>
                <a:cs typeface="Traditional Arabic" panose="02020603050405020304" pitchFamily="18" charset="-78"/>
              </a:rPr>
              <a:t>تتميز بكون المصرف لا يقتني الموجودات والأصول</a:t>
            </a:r>
            <a:r>
              <a:rPr lang="ar-IQ" b="1" dirty="0">
                <a:solidFill>
                  <a:srgbClr val="7030A0"/>
                </a:solidFill>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 بل إنه يشتريها استجابة لطلب مؤكد من أحد عملائه</a:t>
            </a:r>
            <a:r>
              <a:rPr lang="ar-IQ" b="1" dirty="0">
                <a:solidFill>
                  <a:srgbClr val="7030A0"/>
                </a:solidFill>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 لتملك تلك الأصول عن طريق الإجارة المنتهية بالتمليك</a:t>
            </a:r>
            <a:r>
              <a:rPr lang="en-US" b="1" dirty="0">
                <a:solidFill>
                  <a:schemeClr val="bg1"/>
                </a:solidFill>
                <a:latin typeface="Traditional Arabic" panose="02020603050405020304" pitchFamily="18" charset="-78"/>
                <a:cs typeface="Traditional Arabic" panose="02020603050405020304" pitchFamily="18" charset="-78"/>
              </a:rPr>
              <a:t>.</a:t>
            </a:r>
            <a:r>
              <a:rPr lang="en-US" b="1" dirty="0">
                <a:solidFill>
                  <a:srgbClr val="7030A0"/>
                </a:solidFill>
                <a:latin typeface="Traditional Arabic" panose="02020603050405020304" pitchFamily="18" charset="-78"/>
                <a:cs typeface="Traditional Arabic" panose="02020603050405020304" pitchFamily="18" charset="-78"/>
              </a:rPr>
              <a:t>                            </a:t>
            </a:r>
            <a:br>
              <a:rPr lang="ar-IQ" b="1" dirty="0">
                <a:solidFill>
                  <a:srgbClr val="7030A0"/>
                </a:solidFill>
                <a:latin typeface="Traditional Arabic" panose="02020603050405020304" pitchFamily="18" charset="-78"/>
                <a:cs typeface="Traditional Arabic" panose="02020603050405020304" pitchFamily="18" charset="-78"/>
              </a:rPr>
            </a:br>
            <a:r>
              <a:rPr lang="en-US" b="1" dirty="0">
                <a:solidFill>
                  <a:srgbClr val="7030A0"/>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وعلي</a:t>
            </a:r>
            <a:r>
              <a:rPr lang="ar-IQ" b="1" dirty="0">
                <a:solidFill>
                  <a:schemeClr val="tx1"/>
                </a:solidFill>
                <a:latin typeface="Traditional Arabic" panose="02020603050405020304" pitchFamily="18" charset="-78"/>
                <a:cs typeface="Traditional Arabic" panose="02020603050405020304" pitchFamily="18" charset="-78"/>
              </a:rPr>
              <a:t>ه:</a:t>
            </a:r>
            <a:r>
              <a:rPr lang="ar-SA" b="1" dirty="0">
                <a:solidFill>
                  <a:schemeClr val="tx1"/>
                </a:solidFill>
                <a:latin typeface="Traditional Arabic" panose="02020603050405020304" pitchFamily="18" charset="-78"/>
                <a:cs typeface="Traditional Arabic" panose="02020603050405020304" pitchFamily="18" charset="-78"/>
              </a:rPr>
              <a:t> فإنَّ تلك الأصول المؤجرة لا تبقى في ملكية المصرف بعد نهاية عقد الإجارة، وإنما هي تنتقل هنا الى ملكية المستأجر</a:t>
            </a:r>
            <a:r>
              <a:rPr lang="en-US"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endParaRPr lang="ar-IQ"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4050448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219074"/>
            <a:ext cx="8940628" cy="6410325"/>
          </a:xfrm>
        </p:spPr>
        <p:txBody>
          <a:bodyPr>
            <a:noAutofit/>
          </a:bodyPr>
          <a:lstStyle/>
          <a:p>
            <a:pPr algn="just"/>
            <a:r>
              <a:rPr lang="ar-SA" sz="3200" b="1" dirty="0">
                <a:solidFill>
                  <a:srgbClr val="FF0000"/>
                </a:solidFill>
                <a:latin typeface="Traditional Arabic" panose="02020603050405020304" pitchFamily="18" charset="-78"/>
                <a:cs typeface="Traditional Arabic" panose="02020603050405020304" pitchFamily="18" charset="-78"/>
              </a:rPr>
              <a:t>خطوات </a:t>
            </a:r>
            <a:r>
              <a:rPr lang="ar-IQ" sz="3200" b="1" dirty="0">
                <a:solidFill>
                  <a:srgbClr val="FF0000"/>
                </a:solidFill>
                <a:latin typeface="Traditional Arabic" panose="02020603050405020304" pitchFamily="18" charset="-78"/>
                <a:cs typeface="Traditional Arabic" panose="02020603050405020304" pitchFamily="18" charset="-78"/>
              </a:rPr>
              <a:t>العملية </a:t>
            </a:r>
            <a:r>
              <a:rPr lang="ar-SA" sz="3200" b="1" dirty="0">
                <a:solidFill>
                  <a:srgbClr val="FF0000"/>
                </a:solidFill>
                <a:latin typeface="Traditional Arabic" panose="02020603050405020304" pitchFamily="18" charset="-78"/>
                <a:cs typeface="Traditional Arabic" panose="02020603050405020304" pitchFamily="18" charset="-78"/>
              </a:rPr>
              <a:t>الإِجارة المُن</a:t>
            </a:r>
            <a:r>
              <a:rPr lang="ar-IQ" sz="3200" b="1" dirty="0">
                <a:solidFill>
                  <a:srgbClr val="FF0000"/>
                </a:solidFill>
                <a:latin typeface="Traditional Arabic" panose="02020603050405020304" pitchFamily="18" charset="-78"/>
                <a:cs typeface="Traditional Arabic" panose="02020603050405020304" pitchFamily="18" charset="-78"/>
              </a:rPr>
              <a:t>ت</a:t>
            </a:r>
            <a:r>
              <a:rPr lang="ar-SA" sz="3200" b="1" dirty="0">
                <a:solidFill>
                  <a:srgbClr val="FF0000"/>
                </a:solidFill>
                <a:latin typeface="Traditional Arabic" panose="02020603050405020304" pitchFamily="18" charset="-78"/>
                <a:cs typeface="Traditional Arabic" panose="02020603050405020304" pitchFamily="18" charset="-78"/>
              </a:rPr>
              <a:t>هية بالتمليك</a:t>
            </a:r>
            <a:r>
              <a:rPr lang="ar-SA" sz="3200" b="1" dirty="0">
                <a:solidFill>
                  <a:schemeClr val="tx1"/>
                </a:solidFill>
                <a:latin typeface="Traditional Arabic" panose="02020603050405020304" pitchFamily="18" charset="-78"/>
                <a:cs typeface="Traditional Arabic" panose="02020603050405020304" pitchFamily="18" charset="-78"/>
              </a:rPr>
              <a:t>:</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1- أن </a:t>
            </a:r>
            <a:r>
              <a:rPr lang="ar-IQ" sz="3200" b="1" dirty="0">
                <a:solidFill>
                  <a:schemeClr val="tx1"/>
                </a:solidFill>
                <a:latin typeface="Traditional Arabic" panose="02020603050405020304" pitchFamily="18" charset="-78"/>
                <a:cs typeface="Traditional Arabic" panose="02020603050405020304" pitchFamily="18" charset="-78"/>
              </a:rPr>
              <a:t>يقدم </a:t>
            </a:r>
            <a:r>
              <a:rPr lang="ar-SA" sz="3200" b="1" dirty="0">
                <a:solidFill>
                  <a:schemeClr val="tx1"/>
                </a:solidFill>
                <a:latin typeface="Traditional Arabic" panose="02020603050405020304" pitchFamily="18" charset="-78"/>
                <a:cs typeface="Traditional Arabic" panose="02020603050405020304" pitchFamily="18" charset="-78"/>
              </a:rPr>
              <a:t>العميل رغبته في إجارة منتهية بالتمليك لعين غير موجودة للبنك الإسلامي</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كسيارة أجرة مثلا</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2- </a:t>
            </a:r>
            <a:r>
              <a:rPr lang="ar-IQ" sz="3200" b="1" dirty="0">
                <a:solidFill>
                  <a:schemeClr val="tx1"/>
                </a:solidFill>
                <a:latin typeface="Traditional Arabic" panose="02020603050405020304" pitchFamily="18" charset="-78"/>
                <a:cs typeface="Traditional Arabic" panose="02020603050405020304" pitchFamily="18" charset="-78"/>
              </a:rPr>
              <a:t>يقوم المصرف الإسلامي بدوره بدراسة طلب العميل على ضوء التعليمات الخاصة بالتمويل والاستثمار المعمول بها.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3- بعد إتمام دراسته وعرضه وجدواه يقوم المصرف بالموافقة على التمويل.  </a:t>
            </a:r>
            <a:br>
              <a:rPr lang="en-US"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4- </a:t>
            </a:r>
            <a:r>
              <a:rPr lang="ar-SA" sz="3200" b="1" dirty="0">
                <a:solidFill>
                  <a:schemeClr val="tx1"/>
                </a:solidFill>
                <a:latin typeface="Traditional Arabic" panose="02020603050405020304" pitchFamily="18" charset="-78"/>
                <a:cs typeface="Traditional Arabic" panose="02020603050405020304" pitchFamily="18" charset="-78"/>
              </a:rPr>
              <a:t>يقوم </a:t>
            </a:r>
            <a:r>
              <a:rPr lang="ar-IQ" sz="3200" b="1" dirty="0">
                <a:solidFill>
                  <a:schemeClr val="tx1"/>
                </a:solidFill>
                <a:latin typeface="Traditional Arabic" panose="02020603050405020304" pitchFamily="18" charset="-78"/>
                <a:cs typeface="Traditional Arabic" panose="02020603050405020304" pitchFamily="18" charset="-78"/>
              </a:rPr>
              <a:t>المصرف </a:t>
            </a:r>
            <a:r>
              <a:rPr lang="ar-SA" sz="3200" b="1" dirty="0">
                <a:solidFill>
                  <a:schemeClr val="tx1"/>
                </a:solidFill>
                <a:latin typeface="Traditional Arabic" panose="02020603050405020304" pitchFamily="18" charset="-78"/>
                <a:cs typeface="Traditional Arabic" panose="02020603050405020304" pitchFamily="18" charset="-78"/>
              </a:rPr>
              <a:t>بشراء السيارة</a:t>
            </a:r>
            <a:r>
              <a:rPr lang="ar-IQ" sz="3200" b="1" dirty="0">
                <a:solidFill>
                  <a:schemeClr val="tx1"/>
                </a:solidFill>
                <a:latin typeface="Traditional Arabic" panose="02020603050405020304" pitchFamily="18" charset="-78"/>
                <a:cs typeface="Traditional Arabic" panose="02020603050405020304" pitchFamily="18" charset="-78"/>
              </a:rPr>
              <a:t> المتفق عليها</a:t>
            </a:r>
            <a:r>
              <a:rPr lang="ar-SA" sz="3200" b="1" dirty="0">
                <a:solidFill>
                  <a:schemeClr val="tx1"/>
                </a:solidFill>
                <a:latin typeface="Traditional Arabic" panose="02020603050405020304" pitchFamily="18" charset="-78"/>
                <a:cs typeface="Traditional Arabic" panose="02020603050405020304" pitchFamily="18" charset="-78"/>
              </a:rPr>
              <a:t> من البائع</a:t>
            </a:r>
            <a:r>
              <a:rPr lang="ar-IQ" sz="3200" b="1" dirty="0">
                <a:solidFill>
                  <a:schemeClr val="tx1"/>
                </a:solidFill>
                <a:latin typeface="Traditional Arabic" panose="02020603050405020304" pitchFamily="18" charset="-78"/>
                <a:cs typeface="Traditional Arabic" panose="02020603050405020304" pitchFamily="18" charset="-78"/>
              </a:rPr>
              <a:t> (الطرف الثالث) من السوق الداخلي أو الخارجي ويمتلكه؛ لأن النبي: "نهى عن بيع أو تأجير شيء قبل تملكه".</a:t>
            </a:r>
            <a:r>
              <a:rPr lang="en-US" sz="3200" b="1" dirty="0">
                <a:solidFill>
                  <a:schemeClr val="bg1"/>
                </a:solidFill>
                <a:latin typeface="Traditional Arabic" panose="02020603050405020304" pitchFamily="18" charset="-78"/>
                <a:cs typeface="Traditional Arabic" panose="02020603050405020304" pitchFamily="18" charset="-78"/>
              </a:rPr>
              <a:t>.</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5- يقوم المصرف بتسجيل السيارة رسميًا بعد امتلاكه باسم المصرف.</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6- </a:t>
            </a:r>
            <a:r>
              <a:rPr lang="ar-SA" sz="3200" b="1" dirty="0">
                <a:solidFill>
                  <a:schemeClr val="tx1"/>
                </a:solidFill>
                <a:latin typeface="Traditional Arabic" panose="02020603050405020304" pitchFamily="18" charset="-78"/>
                <a:cs typeface="Traditional Arabic" panose="02020603050405020304" pitchFamily="18" charset="-78"/>
              </a:rPr>
              <a:t>ي</a:t>
            </a:r>
            <a:r>
              <a:rPr lang="ar-IQ" sz="3200" b="1" dirty="0">
                <a:solidFill>
                  <a:schemeClr val="tx1"/>
                </a:solidFill>
                <a:latin typeface="Traditional Arabic" panose="02020603050405020304" pitchFamily="18" charset="-78"/>
                <a:cs typeface="Traditional Arabic" panose="02020603050405020304" pitchFamily="18" charset="-78"/>
              </a:rPr>
              <a:t>قوم المصرف بإبلاغ العميل، وي</a:t>
            </a:r>
            <a:r>
              <a:rPr lang="ar-SA" sz="3200" b="1" dirty="0">
                <a:solidFill>
                  <a:schemeClr val="tx1"/>
                </a:solidFill>
                <a:latin typeface="Traditional Arabic" panose="02020603050405020304" pitchFamily="18" charset="-78"/>
                <a:cs typeface="Traditional Arabic" panose="02020603050405020304" pitchFamily="18" charset="-78"/>
              </a:rPr>
              <a:t>وكل</a:t>
            </a:r>
            <a:r>
              <a:rPr lang="ar-IQ" sz="3200" b="1" dirty="0">
                <a:solidFill>
                  <a:schemeClr val="tx1"/>
                </a:solidFill>
                <a:latin typeface="Traditional Arabic" panose="02020603050405020304" pitchFamily="18" charset="-78"/>
                <a:cs typeface="Traditional Arabic" panose="02020603050405020304" pitchFamily="18" charset="-78"/>
              </a:rPr>
              <a:t>ه </a:t>
            </a:r>
            <a:r>
              <a:rPr lang="ar-SA" sz="3200" b="1" dirty="0">
                <a:solidFill>
                  <a:schemeClr val="tx1"/>
                </a:solidFill>
                <a:latin typeface="Traditional Arabic" panose="02020603050405020304" pitchFamily="18" charset="-78"/>
                <a:cs typeface="Traditional Arabic" panose="02020603050405020304" pitchFamily="18" charset="-78"/>
              </a:rPr>
              <a:t>باستلام السيارة، ويطلب منه إشعاره بأنه قد تسلمها حسب المواصفات المحددة في العقد.</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endParaRPr lang="en-US" sz="3200"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60385"/>
          </a:xfrm>
        </p:spPr>
        <p:txBody>
          <a:bodyPr>
            <a:normAutofit fontScale="25000" lnSpcReduction="20000"/>
          </a:bodyPr>
          <a:lstStyle/>
          <a:p>
            <a:endParaRPr lang="ar-IQ" dirty="0"/>
          </a:p>
        </p:txBody>
      </p:sp>
    </p:spTree>
    <p:extLst>
      <p:ext uri="{BB962C8B-B14F-4D97-AF65-F5344CB8AC3E}">
        <p14:creationId xmlns:p14="http://schemas.microsoft.com/office/powerpoint/2010/main" val="3442419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217715"/>
            <a:ext cx="9144000" cy="6392635"/>
          </a:xfrm>
        </p:spPr>
        <p:txBody>
          <a:bodyPr>
            <a:noAutofit/>
          </a:bodyPr>
          <a:lstStyle/>
          <a:p>
            <a:pPr algn="just"/>
            <a:r>
              <a:rPr lang="ar-IQ" sz="3200" b="1" dirty="0">
                <a:solidFill>
                  <a:schemeClr val="tx1"/>
                </a:solidFill>
                <a:latin typeface="Traditional Arabic" panose="02020603050405020304" pitchFamily="18" charset="-78"/>
                <a:cs typeface="Traditional Arabic" panose="02020603050405020304" pitchFamily="18" charset="-78"/>
              </a:rPr>
              <a:t>7- </a:t>
            </a:r>
            <a:r>
              <a:rPr lang="ar-SA" sz="3200" b="1" dirty="0">
                <a:solidFill>
                  <a:schemeClr val="tx1"/>
                </a:solidFill>
                <a:latin typeface="Traditional Arabic" panose="02020603050405020304" pitchFamily="18" charset="-78"/>
                <a:cs typeface="Traditional Arabic" panose="02020603050405020304" pitchFamily="18" charset="-78"/>
              </a:rPr>
              <a:t>ي</a:t>
            </a:r>
            <a:r>
              <a:rPr lang="ar-IQ" sz="3200" b="1" dirty="0">
                <a:solidFill>
                  <a:schemeClr val="tx1"/>
                </a:solidFill>
                <a:latin typeface="Traditional Arabic" panose="02020603050405020304" pitchFamily="18" charset="-78"/>
                <a:cs typeface="Traditional Arabic" panose="02020603050405020304" pitchFamily="18" charset="-78"/>
              </a:rPr>
              <a:t>قوم المصرف بتأجير</a:t>
            </a:r>
            <a:r>
              <a:rPr lang="ar-SA" sz="3200" b="1" dirty="0">
                <a:solidFill>
                  <a:schemeClr val="tx1"/>
                </a:solidFill>
                <a:latin typeface="Traditional Arabic" panose="02020603050405020304" pitchFamily="18" charset="-78"/>
                <a:cs typeface="Traditional Arabic" panose="02020603050405020304" pitchFamily="18" charset="-78"/>
              </a:rPr>
              <a:t> السيارة للعميل</a:t>
            </a:r>
            <a:r>
              <a:rPr lang="ar-IQ" sz="3200" b="1" dirty="0">
                <a:solidFill>
                  <a:schemeClr val="tx1"/>
                </a:solidFill>
                <a:latin typeface="Traditional Arabic" panose="02020603050405020304" pitchFamily="18" charset="-78"/>
                <a:cs typeface="Traditional Arabic" panose="02020603050405020304" pitchFamily="18" charset="-78"/>
              </a:rPr>
              <a:t> بعقد إيجار تشغيلي متوسط، أو طويل الأجل</a:t>
            </a:r>
            <a:r>
              <a:rPr lang="ar-IQ" sz="3200" b="1">
                <a:solidFill>
                  <a:schemeClr val="tx1"/>
                </a:solidFill>
                <a:latin typeface="Traditional Arabic" panose="02020603050405020304" pitchFamily="18" charset="-78"/>
                <a:cs typeface="Traditional Arabic" panose="02020603050405020304" pitchFamily="18" charset="-78"/>
              </a:rPr>
              <a:t>، وتسليمه </a:t>
            </a:r>
            <a:r>
              <a:rPr lang="ar-IQ" sz="3200" b="1" dirty="0">
                <a:solidFill>
                  <a:schemeClr val="tx1"/>
                </a:solidFill>
                <a:latin typeface="Traditional Arabic" panose="02020603050405020304" pitchFamily="18" charset="-78"/>
                <a:cs typeface="Traditional Arabic" panose="02020603050405020304" pitchFamily="18" charset="-78"/>
              </a:rPr>
              <a:t>له للاستفادة من منافعه.</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8- يقوم المصرف باحتساب الأقساط الإيجارية على مدى فترات العقد، بحيث تغطي تكلفة شراء السيارة (مبلغ التمويل)، وهامش ربح مناسب، كل ذلك حسب توافق الطرفين.</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9- يتم توقيع العقد من قبل الطرفين (العيمل والبنك) بالشروط التي تم الاتفاق عليها، فالمصرف يقوم بدوره بتوقيع وعد منه </a:t>
            </a:r>
            <a:r>
              <a:rPr lang="ar-SA" sz="3200" b="1" dirty="0">
                <a:solidFill>
                  <a:schemeClr val="tx1"/>
                </a:solidFill>
                <a:latin typeface="Traditional Arabic" panose="02020603050405020304" pitchFamily="18" charset="-78"/>
                <a:cs typeface="Traditional Arabic" panose="02020603050405020304" pitchFamily="18" charset="-78"/>
              </a:rPr>
              <a:t>بتمليك السيارة له في نهاية مدة الإيجار إذا وفىّ بجميع أقساط الأجرة عن طريق الهبة</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أو عن طريق البيع بسعر رمزي.</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10- </a:t>
            </a:r>
            <a:r>
              <a:rPr lang="ar-SA" sz="3200" b="1" dirty="0">
                <a:solidFill>
                  <a:schemeClr val="tx1"/>
                </a:solidFill>
                <a:latin typeface="Traditional Arabic" panose="02020603050405020304" pitchFamily="18" charset="-78"/>
                <a:cs typeface="Traditional Arabic" panose="02020603050405020304" pitchFamily="18" charset="-78"/>
              </a:rPr>
              <a:t>عندما تنتهي مدة الإجارة والأقساط المحددة يتنازل البنك ل</a:t>
            </a:r>
            <a:r>
              <a:rPr lang="ar-IQ" sz="3200" b="1" dirty="0">
                <a:solidFill>
                  <a:schemeClr val="tx1"/>
                </a:solidFill>
                <a:latin typeface="Traditional Arabic" panose="02020603050405020304" pitchFamily="18" charset="-78"/>
                <a:cs typeface="Traditional Arabic" panose="02020603050405020304" pitchFamily="18" charset="-78"/>
              </a:rPr>
              <a:t>صالح ا</a:t>
            </a:r>
            <a:r>
              <a:rPr lang="ar-SA" sz="3200" b="1" dirty="0">
                <a:solidFill>
                  <a:schemeClr val="tx1"/>
                </a:solidFill>
                <a:latin typeface="Traditional Arabic" panose="02020603050405020304" pitchFamily="18" charset="-78"/>
                <a:cs typeface="Traditional Arabic" panose="02020603050405020304" pitchFamily="18" charset="-78"/>
              </a:rPr>
              <a:t>لعميل عن السيارة بعقد جديد.</a:t>
            </a:r>
            <a:r>
              <a:rPr lang="en-US" sz="3200" b="1" dirty="0">
                <a:solidFill>
                  <a:schemeClr val="tx1"/>
                </a:solidFill>
                <a:latin typeface="Traditional Arabic" panose="02020603050405020304" pitchFamily="18" charset="-78"/>
                <a:cs typeface="Traditional Arabic" panose="02020603050405020304" pitchFamily="18" charset="-78"/>
              </a:rPr>
              <a:t> </a:t>
            </a:r>
            <a:r>
              <a:rPr lang="en-US" sz="3200" b="1" dirty="0">
                <a:latin typeface="Traditional Arabic" panose="02020603050405020304" pitchFamily="18" charset="-78"/>
                <a:cs typeface="Traditional Arabic" panose="02020603050405020304" pitchFamily="18" charset="-78"/>
              </a:rPr>
              <a:t> </a:t>
            </a:r>
            <a:endParaRPr lang="ar-IQ" sz="3200" b="1"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7053943"/>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715335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8023"/>
            <a:ext cx="9202615" cy="6607833"/>
          </a:xfrm>
        </p:spPr>
        <p:txBody>
          <a:bodyPr>
            <a:noAutofit/>
          </a:bodyPr>
          <a:lstStyle/>
          <a:p>
            <a:pPr algn="just"/>
            <a:r>
              <a:rPr lang="ar-IQ" b="1" dirty="0">
                <a:solidFill>
                  <a:srgbClr val="FF0000"/>
                </a:solidFill>
                <a:latin typeface="Traditional Arabic" panose="02020603050405020304" pitchFamily="18" charset="-78"/>
                <a:cs typeface="Traditional Arabic" panose="02020603050405020304" pitchFamily="18" charset="-78"/>
              </a:rPr>
              <a:t>        الفرق بين  بيع التقسيط وعقد الإجارة المنتهية بالتمليك.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bg1"/>
                </a:solidFill>
                <a:latin typeface="Traditional Arabic" panose="02020603050405020304" pitchFamily="18" charset="-78"/>
                <a:cs typeface="Traditional Arabic" panose="02020603050405020304" pitchFamily="18" charset="-78"/>
              </a:rPr>
            </a:br>
            <a:br>
              <a:rPr lang="ar-IQ" b="1" dirty="0">
                <a:solidFill>
                  <a:srgbClr val="FF0000"/>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 </a:t>
            </a:r>
            <a:r>
              <a:rPr lang="ar-SA" b="1" dirty="0">
                <a:solidFill>
                  <a:srgbClr val="C00000"/>
                </a:solidFill>
                <a:latin typeface="Traditional Arabic" panose="02020603050405020304" pitchFamily="18" charset="-78"/>
                <a:cs typeface="Traditional Arabic" panose="02020603050405020304" pitchFamily="18" charset="-78"/>
              </a:rPr>
              <a:t>البيع بالتقسيط</a:t>
            </a:r>
            <a:r>
              <a:rPr lang="ar-IQ" b="1" dirty="0">
                <a:solidFill>
                  <a:srgbClr val="C00000"/>
                </a:solidFill>
                <a:latin typeface="Traditional Arabic" panose="02020603050405020304" pitchFamily="18" charset="-78"/>
                <a:cs typeface="Traditional Arabic" panose="02020603050405020304" pitchFamily="18" charset="-78"/>
              </a:rPr>
              <a:t> هو:</a:t>
            </a:r>
            <a:r>
              <a:rPr lang="ar-SA" b="1" dirty="0">
                <a:solidFill>
                  <a:srgbClr val="C00000"/>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بيع معجل للعين بثمن مؤجل،</a:t>
            </a:r>
            <a:r>
              <a:rPr lang="ar-IQ" b="1" dirty="0">
                <a:solidFill>
                  <a:schemeClr val="tx1"/>
                </a:solidFill>
                <a:latin typeface="Traditional Arabic" panose="02020603050405020304" pitchFamily="18" charset="-78"/>
                <a:cs typeface="Traditional Arabic" panose="02020603050405020304" pitchFamily="18" charset="-78"/>
              </a:rPr>
              <a:t> المشترط أداؤه على أجزاء معلومة، في أوقات محددة، بزيادة على الثمن الأصلي.</a:t>
            </a:r>
            <a:br>
              <a:rPr lang="ar-IQ" b="1"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ك</a:t>
            </a:r>
            <a:r>
              <a:rPr lang="ar-SA" b="1" dirty="0">
                <a:solidFill>
                  <a:schemeClr val="tx1"/>
                </a:solidFill>
                <a:latin typeface="Traditional Arabic" panose="02020603050405020304" pitchFamily="18" charset="-78"/>
                <a:cs typeface="Traditional Arabic" panose="02020603050405020304" pitchFamily="18" charset="-78"/>
              </a:rPr>
              <a:t>السيارة </a:t>
            </a:r>
            <a:r>
              <a:rPr lang="ar-IQ" b="1" dirty="0">
                <a:solidFill>
                  <a:schemeClr val="tx1"/>
                </a:solidFill>
                <a:latin typeface="Traditional Arabic" panose="02020603050405020304" pitchFamily="18" charset="-78"/>
                <a:cs typeface="Traditional Arabic" panose="02020603050405020304" pitchFamily="18" charset="-78"/>
              </a:rPr>
              <a:t>مثلاً تقسط قيمتها </a:t>
            </a:r>
            <a:r>
              <a:rPr lang="ar-SA" b="1" dirty="0">
                <a:solidFill>
                  <a:schemeClr val="tx1"/>
                </a:solidFill>
                <a:latin typeface="Traditional Arabic" panose="02020603050405020304" pitchFamily="18" charset="-78"/>
                <a:cs typeface="Traditional Arabic" panose="02020603050405020304" pitchFamily="18" charset="-78"/>
              </a:rPr>
              <a:t>على</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1-</a:t>
            </a:r>
            <a:r>
              <a:rPr lang="ar-SA" b="1" dirty="0">
                <a:solidFill>
                  <a:schemeClr val="tx1"/>
                </a:solidFill>
                <a:latin typeface="Traditional Arabic" panose="02020603050405020304" pitchFamily="18" charset="-78"/>
                <a:cs typeface="Traditional Arabic" panose="02020603050405020304" pitchFamily="18" charset="-78"/>
              </a:rPr>
              <a:t> مدة معينة بحد أقصى</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مثلا </a:t>
            </a:r>
            <a:r>
              <a:rPr lang="ar-SA"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5</a:t>
            </a:r>
            <a:r>
              <a:rPr lang="ar-SA" b="1" dirty="0">
                <a:solidFill>
                  <a:schemeClr val="tx1"/>
                </a:solidFill>
                <a:latin typeface="Traditional Arabic" panose="02020603050405020304" pitchFamily="18" charset="-78"/>
                <a:cs typeface="Traditional Arabic" panose="02020603050405020304" pitchFamily="18" charset="-78"/>
              </a:rPr>
              <a:t>) سنوات على </a:t>
            </a:r>
            <a:r>
              <a:rPr lang="ar-IQ" b="1" dirty="0">
                <a:solidFill>
                  <a:schemeClr val="tx1"/>
                </a:solidFill>
                <a:latin typeface="Traditional Arabic" panose="02020603050405020304" pitchFamily="18" charset="-78"/>
                <a:cs typeface="Traditional Arabic" panose="02020603050405020304" pitchFamily="18" charset="-78"/>
              </a:rPr>
              <a:t>أ</a:t>
            </a:r>
            <a:r>
              <a:rPr lang="ar-SA" b="1" dirty="0">
                <a:solidFill>
                  <a:schemeClr val="tx1"/>
                </a:solidFill>
                <a:latin typeface="Traditional Arabic" panose="02020603050405020304" pitchFamily="18" charset="-78"/>
                <a:cs typeface="Traditional Arabic" panose="02020603050405020304" pitchFamily="18" charset="-78"/>
              </a:rPr>
              <a:t>قساط متساوية</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2-</a:t>
            </a:r>
            <a:r>
              <a:rPr lang="ar-SA" b="1" dirty="0">
                <a:solidFill>
                  <a:schemeClr val="tx1"/>
                </a:solidFill>
                <a:latin typeface="Traditional Arabic" panose="02020603050405020304" pitchFamily="18" charset="-78"/>
                <a:cs typeface="Traditional Arabic" panose="02020603050405020304" pitchFamily="18" charset="-78"/>
              </a:rPr>
              <a:t> يتم تقييم العين بقيمة أكبر من قيمته في السوق مثل عقود المرابحة</a:t>
            </a:r>
            <a:r>
              <a:rPr lang="ar-IQ" b="1" dirty="0">
                <a:solidFill>
                  <a:schemeClr val="tx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3</a:t>
            </a:r>
            <a:r>
              <a:rPr lang="ar-SA"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a:t>
            </a:r>
            <a:r>
              <a:rPr lang="en-US"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بيع ناجز </a:t>
            </a:r>
            <a:r>
              <a:rPr lang="ar-IQ" b="1" dirty="0">
                <a:solidFill>
                  <a:srgbClr val="FF0000"/>
                </a:solidFill>
                <a:latin typeface="Traditional Arabic" panose="02020603050405020304" pitchFamily="18" charset="-78"/>
                <a:cs typeface="Traditional Arabic" panose="02020603050405020304" pitchFamily="18" charset="-78"/>
              </a:rPr>
              <a:t>و</a:t>
            </a:r>
            <a:r>
              <a:rPr lang="ar-SA" b="1" dirty="0">
                <a:solidFill>
                  <a:srgbClr val="FF0000"/>
                </a:solidFill>
                <a:latin typeface="Traditional Arabic" panose="02020603050405020304" pitchFamily="18" charset="-78"/>
                <a:cs typeface="Traditional Arabic" panose="02020603050405020304" pitchFamily="18" charset="-78"/>
              </a:rPr>
              <a:t>ناقل للملكية،</a:t>
            </a:r>
            <a:r>
              <a:rPr lang="ar-SA" b="1" dirty="0">
                <a:solidFill>
                  <a:srgbClr val="7030A0"/>
                </a:solidFill>
                <a:latin typeface="Traditional Arabic" panose="02020603050405020304" pitchFamily="18" charset="-78"/>
                <a:cs typeface="Traditional Arabic" panose="02020603050405020304" pitchFamily="18" charset="-78"/>
              </a:rPr>
              <a:t> أي</a:t>
            </a:r>
            <a:r>
              <a:rPr lang="en-US" b="1" dirty="0">
                <a:solidFill>
                  <a:srgbClr val="7030A0"/>
                </a:solidFill>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 تنتقل به جميع عناصر الملكية</a:t>
            </a:r>
            <a:r>
              <a:rPr lang="en-US" b="1" dirty="0">
                <a:solidFill>
                  <a:srgbClr val="7030A0"/>
                </a:solidFill>
                <a:latin typeface="Traditional Arabic" panose="02020603050405020304" pitchFamily="18" charset="-78"/>
                <a:cs typeface="Traditional Arabic" panose="02020603050405020304" pitchFamily="18" charset="-78"/>
              </a:rPr>
              <a:t> </a:t>
            </a:r>
            <a:r>
              <a:rPr lang="ar-IQ" b="1" dirty="0">
                <a:solidFill>
                  <a:srgbClr val="7030A0"/>
                </a:solidFill>
                <a:latin typeface="Traditional Arabic" panose="02020603050405020304" pitchFamily="18" charset="-78"/>
                <a:cs typeface="Traditional Arabic" panose="02020603050405020304" pitchFamily="18" charset="-78"/>
              </a:rPr>
              <a:t>للمشتري، مثل:</a:t>
            </a:r>
            <a:r>
              <a:rPr lang="ar-SA" b="1" dirty="0">
                <a:solidFill>
                  <a:srgbClr val="7030A0"/>
                </a:solidFill>
                <a:latin typeface="Traditional Arabic" panose="02020603050405020304" pitchFamily="18" charset="-78"/>
                <a:cs typeface="Traditional Arabic" panose="02020603050405020304" pitchFamily="18" charset="-78"/>
              </a:rPr>
              <a:t> حق الاستعمال</a:t>
            </a:r>
            <a:r>
              <a:rPr lang="ar-IQ" b="1" dirty="0">
                <a:solidFill>
                  <a:srgbClr val="7030A0"/>
                </a:solidFill>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 و</a:t>
            </a:r>
            <a:r>
              <a:rPr lang="ar-IQ" b="1" dirty="0">
                <a:solidFill>
                  <a:srgbClr val="7030A0"/>
                </a:solidFill>
                <a:latin typeface="Traditional Arabic" panose="02020603050405020304" pitchFamily="18" charset="-78"/>
                <a:cs typeface="Traditional Arabic" panose="02020603050405020304" pitchFamily="18" charset="-78"/>
              </a:rPr>
              <a:t>حق </a:t>
            </a:r>
            <a:r>
              <a:rPr lang="ar-SA" b="1" dirty="0">
                <a:solidFill>
                  <a:srgbClr val="7030A0"/>
                </a:solidFill>
                <a:latin typeface="Traditional Arabic" panose="02020603050405020304" pitchFamily="18" charset="-78"/>
                <a:cs typeface="Traditional Arabic" panose="02020603050405020304" pitchFamily="18" charset="-78"/>
              </a:rPr>
              <a:t>الاستغلال</a:t>
            </a:r>
            <a:r>
              <a:rPr lang="ar-IQ" b="1" dirty="0">
                <a:solidFill>
                  <a:srgbClr val="7030A0"/>
                </a:solidFill>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 وحق التصرف</a:t>
            </a:r>
            <a:r>
              <a:rPr lang="ar-IQ" b="1" dirty="0">
                <a:solidFill>
                  <a:srgbClr val="7030A0"/>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rgbClr val="C00000"/>
                </a:solidFill>
                <a:latin typeface="Traditional Arabic" panose="02020603050405020304" pitchFamily="18" charset="-78"/>
                <a:cs typeface="Traditional Arabic" panose="02020603050405020304" pitchFamily="18" charset="-78"/>
              </a:rPr>
              <a:t>4-</a:t>
            </a:r>
            <a:r>
              <a:rPr lang="ar-SA" b="1" dirty="0">
                <a:solidFill>
                  <a:srgbClr val="C00000"/>
                </a:solidFill>
                <a:latin typeface="Traditional Arabic" panose="02020603050405020304" pitchFamily="18" charset="-78"/>
                <a:cs typeface="Traditional Arabic" panose="02020603050405020304" pitchFamily="18" charset="-78"/>
              </a:rPr>
              <a:t> </a:t>
            </a:r>
            <a:r>
              <a:rPr lang="ar-IQ" b="1" dirty="0">
                <a:solidFill>
                  <a:srgbClr val="C00000"/>
                </a:solidFill>
                <a:latin typeface="Traditional Arabic" panose="02020603050405020304" pitchFamily="18" charset="-78"/>
                <a:cs typeface="Traditional Arabic" panose="02020603050405020304" pitchFamily="18" charset="-78"/>
              </a:rPr>
              <a:t>في حالة تأخير السداد للتقسيط لا يلزم </a:t>
            </a:r>
            <a:r>
              <a:rPr lang="ar-SA" b="1" dirty="0">
                <a:solidFill>
                  <a:srgbClr val="C00000"/>
                </a:solidFill>
                <a:latin typeface="Traditional Arabic" panose="02020603050405020304" pitchFamily="18" charset="-78"/>
                <a:cs typeface="Traditional Arabic" panose="02020603050405020304" pitchFamily="18" charset="-78"/>
              </a:rPr>
              <a:t>للعميل المطالبة</a:t>
            </a:r>
            <a:r>
              <a:rPr lang="ar-IQ" b="1" dirty="0">
                <a:solidFill>
                  <a:srgbClr val="C00000"/>
                </a:solidFill>
                <a:latin typeface="Traditional Arabic" panose="02020603050405020304" pitchFamily="18" charset="-78"/>
                <a:cs typeface="Traditional Arabic" panose="02020603050405020304" pitchFamily="18" charset="-78"/>
              </a:rPr>
              <a:t> بإعادة</a:t>
            </a:r>
            <a:r>
              <a:rPr lang="ar-SA" b="1" dirty="0">
                <a:solidFill>
                  <a:srgbClr val="C00000"/>
                </a:solidFill>
                <a:latin typeface="Traditional Arabic" panose="02020603050405020304" pitchFamily="18" charset="-78"/>
                <a:cs typeface="Traditional Arabic" panose="02020603050405020304" pitchFamily="18" charset="-78"/>
              </a:rPr>
              <a:t> بالسيارة.</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C00000"/>
                </a:solidFill>
                <a:latin typeface="Traditional Arabic" panose="02020603050405020304" pitchFamily="18" charset="-78"/>
                <a:cs typeface="Traditional Arabic" panose="02020603050405020304" pitchFamily="18" charset="-78"/>
              </a:rPr>
              <a:t>وليس للشركة أي دخل في السيارة وملكيتها، فلا يطالبون العميل إلا بالاقساط حين موعد حلولها</a:t>
            </a:r>
            <a:r>
              <a:rPr lang="ar-IQ" b="1" dirty="0">
                <a:solidFill>
                  <a:srgbClr val="C00000"/>
                </a:solidFill>
                <a:latin typeface="Traditional Arabic" panose="02020603050405020304" pitchFamily="18" charset="-78"/>
                <a:cs typeface="Traditional Arabic" panose="02020603050405020304" pitchFamily="18" charset="-78"/>
              </a:rPr>
              <a:t>. </a:t>
            </a:r>
            <a:endParaRPr lang="en-US" b="1" dirty="0">
              <a:solidFill>
                <a:srgbClr val="C00000"/>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38825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769" y="70339"/>
            <a:ext cx="9100039" cy="6673362"/>
          </a:xfrm>
        </p:spPr>
        <p:txBody>
          <a:bodyPr>
            <a:normAutofit fontScale="90000"/>
          </a:bodyPr>
          <a:lstStyle/>
          <a:p>
            <a:pPr algn="just"/>
            <a:r>
              <a:rPr lang="en-US" b="1" dirty="0">
                <a:solidFill>
                  <a:srgbClr val="FF0000"/>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أما عقود الايجار المنتهية بالتملك </a:t>
            </a:r>
            <a:r>
              <a:rPr lang="ar-IQ" b="1" dirty="0">
                <a:solidFill>
                  <a:srgbClr val="FF0000"/>
                </a:solidFill>
                <a:latin typeface="Traditional Arabic" panose="02020603050405020304" pitchFamily="18" charset="-78"/>
                <a:cs typeface="Traditional Arabic" panose="02020603050405020304" pitchFamily="18" charset="-78"/>
              </a:rPr>
              <a:t>ف</a:t>
            </a:r>
            <a:r>
              <a:rPr lang="ar-SA" b="1" dirty="0">
                <a:solidFill>
                  <a:srgbClr val="FF0000"/>
                </a:solidFill>
                <a:latin typeface="Traditional Arabic" panose="02020603050405020304" pitchFamily="18" charset="-78"/>
                <a:cs typeface="Traditional Arabic" panose="02020603050405020304" pitchFamily="18" charset="-78"/>
              </a:rPr>
              <a:t>هي:</a:t>
            </a:r>
            <a:r>
              <a:rPr lang="ar-IQ" b="1" dirty="0">
                <a:solidFill>
                  <a:srgbClr val="FF0000"/>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rgbClr val="FF0000"/>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1-</a:t>
            </a:r>
            <a:r>
              <a:rPr lang="ar-SA" b="1" dirty="0">
                <a:solidFill>
                  <a:srgbClr val="FF0000"/>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تأجير السيارة من الشركة</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2- خلال </a:t>
            </a:r>
            <a:r>
              <a:rPr lang="ar-SA" b="1" dirty="0">
                <a:solidFill>
                  <a:schemeClr val="tx1"/>
                </a:solidFill>
                <a:latin typeface="Traditional Arabic" panose="02020603050405020304" pitchFamily="18" charset="-78"/>
                <a:cs typeface="Traditional Arabic" panose="02020603050405020304" pitchFamily="18" charset="-78"/>
              </a:rPr>
              <a:t>مدة</a:t>
            </a:r>
            <a:r>
              <a:rPr lang="ar-IQ" b="1" dirty="0">
                <a:solidFill>
                  <a:schemeClr val="tx1"/>
                </a:solidFill>
                <a:latin typeface="Traditional Arabic" panose="02020603050405020304" pitchFamily="18" charset="-78"/>
                <a:cs typeface="Traditional Arabic" panose="02020603050405020304" pitchFamily="18" charset="-78"/>
              </a:rPr>
              <a:t> الإجارة</a:t>
            </a:r>
            <a:r>
              <a:rPr lang="ar-SA" b="1" dirty="0">
                <a:solidFill>
                  <a:schemeClr val="tx1"/>
                </a:solidFill>
                <a:latin typeface="Traditional Arabic" panose="02020603050405020304" pitchFamily="18" charset="-78"/>
                <a:cs typeface="Traditional Arabic" panose="02020603050405020304" pitchFamily="18" charset="-78"/>
              </a:rPr>
              <a:t> يتم تسجيل السيارة باسم الشركة</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r>
              <a:rPr lang="ar-SA" b="1" dirty="0">
                <a:solidFill>
                  <a:schemeClr val="bg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2-</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0070C0"/>
                </a:solidFill>
                <a:latin typeface="Traditional Arabic" panose="02020603050405020304" pitchFamily="18" charset="-78"/>
                <a:cs typeface="Traditional Arabic" panose="02020603050405020304" pitchFamily="18" charset="-78"/>
              </a:rPr>
              <a:t>لا تنتقل إل</a:t>
            </a:r>
            <a:r>
              <a:rPr lang="ar-IQ" b="1" dirty="0">
                <a:solidFill>
                  <a:srgbClr val="0070C0"/>
                </a:solidFill>
                <a:latin typeface="Traditional Arabic" panose="02020603050405020304" pitchFamily="18" charset="-78"/>
                <a:cs typeface="Traditional Arabic" panose="02020603050405020304" pitchFamily="18" charset="-78"/>
              </a:rPr>
              <a:t>ى المشتري</a:t>
            </a:r>
            <a:r>
              <a:rPr lang="ar-SA" b="1" dirty="0">
                <a:solidFill>
                  <a:srgbClr val="0070C0"/>
                </a:solidFill>
                <a:latin typeface="Traditional Arabic" panose="02020603050405020304" pitchFamily="18" charset="-78"/>
                <a:cs typeface="Traditional Arabic" panose="02020603050405020304" pitchFamily="18" charset="-78"/>
              </a:rPr>
              <a:t> من عناصر الملكية</a:t>
            </a:r>
            <a:r>
              <a:rPr lang="ar-IQ" b="1" dirty="0">
                <a:solidFill>
                  <a:srgbClr val="0070C0"/>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rgbClr val="0070C0"/>
                </a:solidFill>
                <a:latin typeface="Traditional Arabic" panose="02020603050405020304" pitchFamily="18" charset="-78"/>
                <a:cs typeface="Traditional Arabic" panose="02020603050405020304" pitchFamily="18" charset="-78"/>
              </a:rPr>
            </a:br>
            <a:r>
              <a:rPr lang="ar-IQ" b="1" dirty="0">
                <a:solidFill>
                  <a:srgbClr val="0070C0"/>
                </a:solidFill>
                <a:latin typeface="Traditional Arabic" panose="02020603050405020304" pitchFamily="18" charset="-78"/>
                <a:cs typeface="Traditional Arabic" panose="02020603050405020304" pitchFamily="18" charset="-78"/>
              </a:rPr>
              <a:t>4-</a:t>
            </a:r>
            <a:r>
              <a:rPr lang="ar-SA" b="1" dirty="0">
                <a:solidFill>
                  <a:srgbClr val="0070C0"/>
                </a:solidFill>
                <a:latin typeface="Traditional Arabic" panose="02020603050405020304" pitchFamily="18" charset="-78"/>
                <a:cs typeface="Traditional Arabic" panose="02020603050405020304" pitchFamily="18" charset="-78"/>
              </a:rPr>
              <a:t> </a:t>
            </a:r>
            <a:r>
              <a:rPr lang="ar-IQ" b="1" dirty="0">
                <a:solidFill>
                  <a:srgbClr val="0070C0"/>
                </a:solidFill>
                <a:latin typeface="Traditional Arabic" panose="02020603050405020304" pitchFamily="18" charset="-78"/>
                <a:cs typeface="Traditional Arabic" panose="02020603050405020304" pitchFamily="18" charset="-78"/>
              </a:rPr>
              <a:t>في مدة الإجارة للمشتري </a:t>
            </a:r>
            <a:r>
              <a:rPr lang="ar-SA" b="1" dirty="0">
                <a:solidFill>
                  <a:srgbClr val="0070C0"/>
                </a:solidFill>
                <a:latin typeface="Traditional Arabic" panose="02020603050405020304" pitchFamily="18" charset="-78"/>
                <a:cs typeface="Traditional Arabic" panose="02020603050405020304" pitchFamily="18" charset="-78"/>
              </a:rPr>
              <a:t>حق استعمال</a:t>
            </a:r>
            <a:r>
              <a:rPr lang="ar-IQ" b="1" dirty="0">
                <a:solidFill>
                  <a:srgbClr val="0070C0"/>
                </a:solidFill>
                <a:latin typeface="Traditional Arabic" panose="02020603050405020304" pitchFamily="18" charset="-78"/>
                <a:cs typeface="Traditional Arabic" panose="02020603050405020304" pitchFamily="18" charset="-78"/>
              </a:rPr>
              <a:t> السيارة فقط.       </a:t>
            </a:r>
            <a:r>
              <a:rPr lang="ar-IQ" b="1" dirty="0">
                <a:solidFill>
                  <a:schemeClr val="bg1"/>
                </a:solidFill>
                <a:latin typeface="Traditional Arabic" panose="02020603050405020304" pitchFamily="18" charset="-78"/>
                <a:cs typeface="Traditional Arabic" panose="02020603050405020304" pitchFamily="18" charset="-78"/>
              </a:rPr>
              <a:t>.</a:t>
            </a:r>
            <a:r>
              <a:rPr lang="ar-IQ" b="1" dirty="0">
                <a:solidFill>
                  <a:srgbClr val="0070C0"/>
                </a:solidFill>
                <a:latin typeface="Traditional Arabic" panose="02020603050405020304" pitchFamily="18" charset="-78"/>
                <a:cs typeface="Traditional Arabic" panose="02020603050405020304" pitchFamily="18" charset="-78"/>
              </a:rPr>
              <a:t> </a:t>
            </a:r>
            <a:br>
              <a:rPr lang="ar-IQ" b="1" dirty="0">
                <a:solidFill>
                  <a:srgbClr val="0070C0"/>
                </a:solidFill>
                <a:latin typeface="Traditional Arabic" panose="02020603050405020304" pitchFamily="18" charset="-78"/>
                <a:cs typeface="Traditional Arabic" panose="02020603050405020304" pitchFamily="18" charset="-78"/>
              </a:rPr>
            </a:br>
            <a:r>
              <a:rPr lang="ar-IQ" b="1" dirty="0">
                <a:solidFill>
                  <a:srgbClr val="0070C0"/>
                </a:solidFill>
                <a:latin typeface="Traditional Arabic" panose="02020603050405020304" pitchFamily="18" charset="-78"/>
                <a:cs typeface="Traditional Arabic" panose="02020603050405020304" pitchFamily="18" charset="-78"/>
              </a:rPr>
              <a:t>3- </a:t>
            </a:r>
            <a:r>
              <a:rPr lang="ar-SA" b="1" dirty="0">
                <a:solidFill>
                  <a:schemeClr val="tx1"/>
                </a:solidFill>
                <a:latin typeface="Traditional Arabic" panose="02020603050405020304" pitchFamily="18" charset="-78"/>
                <a:cs typeface="Traditional Arabic" panose="02020603050405020304" pitchFamily="18" charset="-78"/>
              </a:rPr>
              <a:t>الوعد في نهاية الفترة بنقل ملكيتها له بعد دفع الدفعة الأخيرة</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r>
              <a:rPr lang="ar-SA" b="1" dirty="0">
                <a:solidFill>
                  <a:schemeClr val="bg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4- </a:t>
            </a:r>
            <a:r>
              <a:rPr lang="ar-SA" b="1" dirty="0">
                <a:solidFill>
                  <a:schemeClr val="tx1"/>
                </a:solidFill>
                <a:latin typeface="Traditional Arabic" panose="02020603050405020304" pitchFamily="18" charset="-78"/>
                <a:cs typeface="Traditional Arabic" panose="02020603050405020304" pitchFamily="18" charset="-78"/>
              </a:rPr>
              <a:t>في حاله عدم السداد</a:t>
            </a:r>
            <a:r>
              <a:rPr lang="ar-IQ" b="1" dirty="0">
                <a:solidFill>
                  <a:schemeClr val="tx1"/>
                </a:solidFill>
                <a:latin typeface="Traditional Arabic" panose="02020603050405020304" pitchFamily="18" charset="-78"/>
                <a:cs typeface="Traditional Arabic" panose="02020603050405020304" pitchFamily="18" charset="-78"/>
              </a:rPr>
              <a:t>، أو</a:t>
            </a:r>
            <a:r>
              <a:rPr lang="ar-SA" b="1" dirty="0">
                <a:solidFill>
                  <a:schemeClr val="tx1"/>
                </a:solidFill>
                <a:latin typeface="Traditional Arabic" panose="02020603050405020304" pitchFamily="18" charset="-78"/>
                <a:cs typeface="Traditional Arabic" panose="02020603050405020304" pitchFamily="18" charset="-78"/>
              </a:rPr>
              <a:t> التأخ</a:t>
            </a:r>
            <a:r>
              <a:rPr lang="ar-IQ" b="1" dirty="0">
                <a:solidFill>
                  <a:schemeClr val="tx1"/>
                </a:solidFill>
                <a:latin typeface="Traditional Arabic" panose="02020603050405020304" pitchFamily="18" charset="-78"/>
                <a:cs typeface="Traditional Arabic" panose="02020603050405020304" pitchFamily="18" charset="-78"/>
              </a:rPr>
              <a:t>ي</a:t>
            </a:r>
            <a:r>
              <a:rPr lang="ar-SA" b="1" dirty="0">
                <a:solidFill>
                  <a:schemeClr val="tx1"/>
                </a:solidFill>
                <a:latin typeface="Traditional Arabic" panose="02020603050405020304" pitchFamily="18" charset="-78"/>
                <a:cs typeface="Traditional Arabic" panose="02020603050405020304" pitchFamily="18" charset="-78"/>
              </a:rPr>
              <a:t>ر</a:t>
            </a:r>
            <a:r>
              <a:rPr lang="ar-IQ" b="1" dirty="0">
                <a:solidFill>
                  <a:schemeClr val="tx1"/>
                </a:solidFill>
                <a:latin typeface="Traditional Arabic" panose="02020603050405020304" pitchFamily="18" charset="-78"/>
                <a:cs typeface="Traditional Arabic" panose="02020603050405020304" pitchFamily="18" charset="-78"/>
              </a:rPr>
              <a:t> في سداد الأقساط</a:t>
            </a:r>
            <a:r>
              <a:rPr lang="ar-SA"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يقوم الشركة</a:t>
            </a:r>
            <a:r>
              <a:rPr lang="ar-SA"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ب</a:t>
            </a:r>
            <a:r>
              <a:rPr lang="ar-SA" b="1" dirty="0">
                <a:solidFill>
                  <a:schemeClr val="tx1"/>
                </a:solidFill>
                <a:latin typeface="Traditional Arabic" panose="02020603050405020304" pitchFamily="18" charset="-78"/>
                <a:cs typeface="Traditional Arabic" panose="02020603050405020304" pitchFamily="18" charset="-78"/>
              </a:rPr>
              <a:t>سحب السيارة، و</a:t>
            </a:r>
            <a:r>
              <a:rPr lang="ar-IQ" b="1" dirty="0">
                <a:solidFill>
                  <a:schemeClr val="tx1"/>
                </a:solidFill>
                <a:latin typeface="Traditional Arabic" panose="02020603050405020304" pitchFamily="18" charset="-78"/>
                <a:cs typeface="Traditional Arabic" panose="02020603050405020304" pitchFamily="18" charset="-78"/>
              </a:rPr>
              <a:t>ال</a:t>
            </a:r>
            <a:r>
              <a:rPr lang="ar-SA" b="1" dirty="0">
                <a:solidFill>
                  <a:schemeClr val="tx1"/>
                </a:solidFill>
                <a:latin typeface="Traditional Arabic" panose="02020603050405020304" pitchFamily="18" charset="-78"/>
                <a:cs typeface="Traditional Arabic" panose="02020603050405020304" pitchFamily="18" charset="-78"/>
              </a:rPr>
              <a:t>مطال</a:t>
            </a:r>
            <a:r>
              <a:rPr lang="ar-IQ" b="1" dirty="0">
                <a:solidFill>
                  <a:schemeClr val="tx1"/>
                </a:solidFill>
                <a:latin typeface="Traditional Arabic" panose="02020603050405020304" pitchFamily="18" charset="-78"/>
                <a:cs typeface="Traditional Arabic" panose="02020603050405020304" pitchFamily="18" charset="-78"/>
              </a:rPr>
              <a:t>بة</a:t>
            </a:r>
            <a:r>
              <a:rPr lang="ar-SA" b="1" dirty="0">
                <a:solidFill>
                  <a:schemeClr val="tx1"/>
                </a:solidFill>
                <a:latin typeface="Traditional Arabic" panose="02020603050405020304" pitchFamily="18" charset="-78"/>
                <a:cs typeface="Traditional Arabic" panose="02020603050405020304" pitchFamily="18" charset="-78"/>
              </a:rPr>
              <a:t> بالأقساط المتأخره أيض</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ا</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واحتساب المدفوع سابق</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ا (قيمة ايجار)</a:t>
            </a:r>
            <a:r>
              <a:rPr lang="ar-IQ" b="1" dirty="0">
                <a:solidFill>
                  <a:schemeClr val="tx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br>
              <a:rPr lang="ar-IQ" b="1" dirty="0">
                <a:solidFill>
                  <a:schemeClr val="tx1"/>
                </a:solidFill>
                <a:latin typeface="Traditional Arabic" panose="02020603050405020304" pitchFamily="18" charset="-78"/>
                <a:cs typeface="Traditional Arabic" panose="02020603050405020304" pitchFamily="18" charset="-78"/>
              </a:rPr>
            </a:br>
            <a:r>
              <a:rPr lang="ar-SA" b="1" dirty="0">
                <a:solidFill>
                  <a:srgbClr val="C00000"/>
                </a:solidFill>
                <a:latin typeface="Traditional Arabic" panose="02020603050405020304" pitchFamily="18" charset="-78"/>
                <a:cs typeface="Traditional Arabic" panose="02020603050405020304" pitchFamily="18" charset="-78"/>
              </a:rPr>
              <a:t>الفرق في الناحية الشرعية: </a:t>
            </a:r>
            <a:r>
              <a:rPr lang="ar-SA" b="1" dirty="0">
                <a:solidFill>
                  <a:schemeClr val="tx1"/>
                </a:solidFill>
                <a:latin typeface="Traditional Arabic" panose="02020603050405020304" pitchFamily="18" charset="-78"/>
                <a:cs typeface="Traditional Arabic" panose="02020603050405020304" pitchFamily="18" charset="-78"/>
              </a:rPr>
              <a:t>التقسيط لا اختلاف فيه، وأما </a:t>
            </a:r>
            <a:r>
              <a:rPr lang="ar-IQ" b="1" dirty="0">
                <a:solidFill>
                  <a:schemeClr val="tx1"/>
                </a:solidFill>
                <a:latin typeface="Traditional Arabic" panose="02020603050405020304" pitchFamily="18" charset="-78"/>
                <a:cs typeface="Traditional Arabic" panose="02020603050405020304" pitchFamily="18" charset="-78"/>
              </a:rPr>
              <a:t>الإجارة المنتهية بالتمليك </a:t>
            </a:r>
            <a:r>
              <a:rPr lang="ar-SA" b="1" dirty="0">
                <a:solidFill>
                  <a:schemeClr val="tx1"/>
                </a:solidFill>
                <a:latin typeface="Traditional Arabic" panose="02020603050405020304" pitchFamily="18" charset="-78"/>
                <a:cs typeface="Traditional Arabic" panose="02020603050405020304" pitchFamily="18" charset="-78"/>
              </a:rPr>
              <a:t>فيه شبه</a:t>
            </a:r>
            <a:r>
              <a:rPr lang="ar-IQ" b="1" dirty="0">
                <a:solidFill>
                  <a:schemeClr val="tx1"/>
                </a:solidFill>
                <a:latin typeface="Traditional Arabic" panose="02020603050405020304" pitchFamily="18" charset="-78"/>
                <a:cs typeface="Traditional Arabic" panose="02020603050405020304" pitchFamily="18" charset="-78"/>
              </a:rPr>
              <a:t>ة</a:t>
            </a:r>
            <a:r>
              <a:rPr lang="ar-SA" b="1" dirty="0">
                <a:solidFill>
                  <a:schemeClr val="tx1"/>
                </a:solidFill>
                <a:latin typeface="Traditional Arabic" panose="02020603050405020304" pitchFamily="18" charset="-78"/>
                <a:cs typeface="Traditional Arabic" panose="02020603050405020304" pitchFamily="18" charset="-78"/>
              </a:rPr>
              <a:t> واختلاف فقهي.</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SA" b="1" dirty="0">
                <a:solidFill>
                  <a:srgbClr val="C00000"/>
                </a:solidFill>
                <a:latin typeface="Traditional Arabic" panose="02020603050405020304" pitchFamily="18" charset="-78"/>
                <a:cs typeface="Traditional Arabic" panose="02020603050405020304" pitchFamily="18" charset="-78"/>
              </a:rPr>
              <a:t>الفرق في المبلغ: </a:t>
            </a:r>
            <a:r>
              <a:rPr lang="ar-SA" b="1" dirty="0">
                <a:solidFill>
                  <a:schemeClr val="tx1"/>
                </a:solidFill>
                <a:latin typeface="Traditional Arabic" panose="02020603050405020304" pitchFamily="18" charset="-78"/>
                <a:cs typeface="Traditional Arabic" panose="02020603050405020304" pitchFamily="18" charset="-78"/>
              </a:rPr>
              <a:t>قيمة التأجير أغلى بسبب التأمين الالزامي من الشركة على السيارة.</a:t>
            </a:r>
            <a:endParaRPr lang="ar-IQ" dirty="0"/>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019563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76" y="112143"/>
            <a:ext cx="8946198" cy="6581955"/>
          </a:xfrm>
        </p:spPr>
        <p:txBody>
          <a:bodyPr>
            <a:noAutofit/>
          </a:bodyPr>
          <a:lstStyle/>
          <a:p>
            <a:pPr algn="just"/>
            <a:r>
              <a:rPr lang="ar-SA" sz="3200" b="1" dirty="0">
                <a:solidFill>
                  <a:srgbClr val="FF0000"/>
                </a:solidFill>
                <a:latin typeface="Traditional Arabic" panose="02020603050405020304" pitchFamily="18" charset="-78"/>
                <a:cs typeface="Traditional Arabic" panose="02020603050405020304" pitchFamily="18" charset="-78"/>
              </a:rPr>
              <a:t>صور الإِجارة المُنتهية بالتمليك المتعلِّقة بالصوريّة:</a:t>
            </a:r>
            <a:r>
              <a:rPr lang="en-US" sz="3200" b="1" dirty="0">
                <a:solidFill>
                  <a:srgbClr val="FF0000"/>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هناك عدة صور للإجارة المنتهية بالتمليك التي لها علاقة بالصوريّة ومن أبرزها:</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1- إجارة تنتهي </a:t>
            </a:r>
            <a:r>
              <a:rPr lang="ar-SA" sz="3200" b="1" dirty="0">
                <a:solidFill>
                  <a:srgbClr val="FF0000"/>
                </a:solidFill>
                <a:latin typeface="Traditional Arabic" panose="02020603050405020304" pitchFamily="18" charset="-78"/>
                <a:cs typeface="Traditional Arabic" panose="02020603050405020304" pitchFamily="18" charset="-78"/>
              </a:rPr>
              <a:t>بالتمليك</a:t>
            </a:r>
            <a:r>
              <a:rPr lang="ar-SA" sz="3200" b="1" dirty="0">
                <a:solidFill>
                  <a:schemeClr val="tx1"/>
                </a:solidFill>
                <a:latin typeface="Traditional Arabic" panose="02020603050405020304" pitchFamily="18" charset="-78"/>
                <a:cs typeface="Traditional Arabic" panose="02020603050405020304" pitchFamily="18" charset="-78"/>
              </a:rPr>
              <a:t> دون دفع ثمن سوى الأقساط الإيجاريّة.</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2- اقتران الإجارة </a:t>
            </a:r>
            <a:r>
              <a:rPr lang="ar-SA" sz="3200" b="1" dirty="0">
                <a:solidFill>
                  <a:srgbClr val="FF0000"/>
                </a:solidFill>
                <a:latin typeface="Traditional Arabic" panose="02020603050405020304" pitchFamily="18" charset="-78"/>
                <a:cs typeface="Traditional Arabic" panose="02020603050405020304" pitchFamily="18" charset="-78"/>
              </a:rPr>
              <a:t>بالهبة</a:t>
            </a:r>
            <a:r>
              <a:rPr lang="ar-SA" sz="3200" b="1" dirty="0">
                <a:solidFill>
                  <a:schemeClr val="tx1"/>
                </a:solidFill>
                <a:latin typeface="Traditional Arabic" panose="02020603050405020304" pitchFamily="18" charset="-78"/>
                <a:cs typeface="Traditional Arabic" panose="02020603050405020304" pitchFamily="18" charset="-78"/>
              </a:rPr>
              <a:t>.</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3- اقتران عقد الإجارة </a:t>
            </a:r>
            <a:r>
              <a:rPr lang="ar-SA" sz="3200" b="1" dirty="0">
                <a:solidFill>
                  <a:srgbClr val="FF0000"/>
                </a:solidFill>
                <a:latin typeface="Traditional Arabic" panose="02020603050405020304" pitchFamily="18" charset="-78"/>
                <a:cs typeface="Traditional Arabic" panose="02020603050405020304" pitchFamily="18" charset="-78"/>
              </a:rPr>
              <a:t>بوعد</a:t>
            </a:r>
            <a:r>
              <a:rPr lang="ar-SA" sz="3200" b="1" dirty="0">
                <a:solidFill>
                  <a:schemeClr val="tx1"/>
                </a:solidFill>
                <a:latin typeface="Traditional Arabic" panose="02020603050405020304" pitchFamily="18" charset="-78"/>
                <a:cs typeface="Traditional Arabic" panose="02020603050405020304" pitchFamily="18" charset="-78"/>
              </a:rPr>
              <a:t> من المؤجر للمستأجر بعد انتهاء مدة الإجارة.</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التكييف الشرعي لهذه الصور:</a:t>
            </a:r>
            <a:r>
              <a:rPr lang="en-US"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قبل الحديث عن التكييف الشرعي لهذه الصور يجدر بنا أن نشير إلى المسائل الفقهيّة التي ينبني عليها عقد الإجارة المنتهية بالتمليك</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لأننا إذا عرفنا حكم هذه المسائل يمكننا الانتقال بسهولة بين الصور التي أمامنا، وهي كما يلي:</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1-  تعليق البيع على شرط.</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2-   اشتراط عقد في عقد.</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3-  </a:t>
            </a:r>
            <a:r>
              <a:rPr lang="en-US"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تعليق الهبة على شرط.</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4-   </a:t>
            </a:r>
            <a:r>
              <a:rPr lang="en-US"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الوعد الملزم.</a:t>
            </a:r>
            <a:endParaRPr lang="ar-IQ"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638547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351" y="113941"/>
            <a:ext cx="8963451" cy="6659592"/>
          </a:xfrm>
        </p:spPr>
        <p:txBody>
          <a:bodyPr>
            <a:normAutofit fontScale="90000"/>
          </a:bodyPr>
          <a:lstStyle/>
          <a:p>
            <a:pPr algn="just"/>
            <a:r>
              <a:rPr lang="ar-SA" b="1" dirty="0">
                <a:solidFill>
                  <a:srgbClr val="FF0000"/>
                </a:solidFill>
                <a:latin typeface="Traditional Arabic" panose="02020603050405020304" pitchFamily="18" charset="-78"/>
                <a:cs typeface="Traditional Arabic" panose="02020603050405020304" pitchFamily="18" charset="-78"/>
              </a:rPr>
              <a:t>1- إِجارة تنتهي بالتمليك دون دفع ثمن سوى الأقساط الإيجاريّة:</a:t>
            </a:r>
            <a:r>
              <a:rPr lang="en-US" b="1" dirty="0">
                <a:solidFill>
                  <a:srgbClr val="FF0000"/>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وهي أن يصاغ العقد على أنه عقد إيجار ينتهي بتملك الشيء المؤجر مقابل ثمن يتمثّل في المبالغ التي دفعت فعلاً بوصفها أقساط إيجار لهذا الشيء المؤجّر خلال المدة المحددة، ويصبح المستأجر مالكًا للشيء المؤجر تلقائيًّا بمجرد سداد القسط الأخير </a:t>
            </a:r>
            <a:r>
              <a:rPr lang="ar-SA" b="1" dirty="0">
                <a:solidFill>
                  <a:srgbClr val="0070C0"/>
                </a:solidFill>
                <a:latin typeface="Traditional Arabic" panose="02020603050405020304" pitchFamily="18" charset="-78"/>
                <a:cs typeface="Traditional Arabic" panose="02020603050405020304" pitchFamily="18" charset="-78"/>
              </a:rPr>
              <a:t>دون الحاجة إلى إبرام عقد جديد</a:t>
            </a:r>
            <a:r>
              <a:rPr lang="en-US" b="1" dirty="0">
                <a:solidFill>
                  <a:srgbClr val="0070C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br>
              <a:rPr lang="en-US" b="1" dirty="0">
                <a:solidFill>
                  <a:schemeClr val="tx1"/>
                </a:solidFill>
                <a:latin typeface="Traditional Arabic" panose="02020603050405020304" pitchFamily="18" charset="-78"/>
                <a:cs typeface="Traditional Arabic" panose="02020603050405020304" pitchFamily="18" charset="-78"/>
              </a:rPr>
            </a:br>
            <a:br>
              <a:rPr lang="en-US" b="1"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وقد تعدّدت آراء الفقهاء في تكييف هذه الصورة ومن أبرزها ما يلي:</a:t>
            </a:r>
            <a:r>
              <a:rPr lang="en-US" b="1" dirty="0">
                <a:solidFill>
                  <a:srgbClr val="FF0000"/>
                </a:solidFill>
                <a:latin typeface="Traditional Arabic" panose="02020603050405020304" pitchFamily="18" charset="-78"/>
                <a:cs typeface="Traditional Arabic" panose="02020603050405020304" pitchFamily="18" charset="-78"/>
              </a:rPr>
              <a:t>              </a:t>
            </a:r>
            <a:br>
              <a:rPr lang="en-US" dirty="0">
                <a:solidFill>
                  <a:srgbClr val="FF0000"/>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أولاً:</a:t>
            </a:r>
            <a:r>
              <a:rPr lang="en-US" b="1" dirty="0">
                <a:solidFill>
                  <a:srgbClr val="FF0000"/>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بيع تقسيط معلق على سداد جميع الأقساط، فلا تنتقل الملكية إلاّ بعد الوفاء بسداد كامل الثمن.</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ثانيًا:</a:t>
            </a:r>
            <a:r>
              <a:rPr lang="en-US" b="1" dirty="0">
                <a:solidFill>
                  <a:srgbClr val="FF0000"/>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عقد هبة معلق على شرط سداد جميع الأقساط الإيجارية خلال المدة المحددة.</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ثالثًا:</a:t>
            </a:r>
            <a:r>
              <a:rPr lang="en-US" b="1" dirty="0">
                <a:solidFill>
                  <a:srgbClr val="FF0000"/>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عقد إجارة مع بيع معلق على سداد جميع الثمن، فهو عقد إجارة في البداية</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وينتهي بالبيع عند سداد كامل الثمن، وتتحول الأقساط إلى ثمن المبيع.</a:t>
            </a: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251230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49" y="388188"/>
            <a:ext cx="9040483" cy="6176513"/>
          </a:xfrm>
        </p:spPr>
        <p:txBody>
          <a:bodyPr>
            <a:noAutofit/>
          </a:bodyPr>
          <a:lstStyle/>
          <a:p>
            <a:pPr algn="just"/>
            <a:r>
              <a:rPr lang="ar-IQ" sz="3200" b="1" dirty="0">
                <a:solidFill>
                  <a:srgbClr val="C00000"/>
                </a:solidFill>
                <a:latin typeface="Traditional Arabic" panose="02020603050405020304" pitchFamily="18" charset="-78"/>
                <a:cs typeface="Traditional Arabic" panose="02020603050405020304" pitchFamily="18" charset="-78"/>
              </a:rPr>
              <a:t>- </a:t>
            </a:r>
            <a:r>
              <a:rPr lang="ar-SA" sz="3200" b="1" dirty="0">
                <a:solidFill>
                  <a:srgbClr val="C00000"/>
                </a:solidFill>
                <a:latin typeface="Traditional Arabic" panose="02020603050405020304" pitchFamily="18" charset="-78"/>
                <a:cs typeface="Traditional Arabic" panose="02020603050405020304" pitchFamily="18" charset="-78"/>
              </a:rPr>
              <a:t>بعد بيان آراء الفقهاء في تكييف الإجارة التي تنتهي بالتمليك دون دفع ثمن سوى الأقساط الإيجارية</a:t>
            </a:r>
            <a:r>
              <a:rPr lang="ar-IQ" sz="3200" b="1" dirty="0">
                <a:solidFill>
                  <a:srgbClr val="C00000"/>
                </a:solidFill>
                <a:latin typeface="Traditional Arabic" panose="02020603050405020304" pitchFamily="18" charset="-78"/>
                <a:cs typeface="Traditional Arabic" panose="02020603050405020304" pitchFamily="18" charset="-78"/>
              </a:rPr>
              <a:t>،</a:t>
            </a:r>
            <a:r>
              <a:rPr lang="ar-SA" sz="3200" b="1" dirty="0">
                <a:solidFill>
                  <a:srgbClr val="C00000"/>
                </a:solidFill>
                <a:latin typeface="Traditional Arabic" panose="02020603050405020304" pitchFamily="18" charset="-78"/>
                <a:cs typeface="Traditional Arabic" panose="02020603050405020304" pitchFamily="18" charset="-78"/>
              </a:rPr>
              <a:t> يمكن القول أن الرأي الأول هو أقرب للصواب</a:t>
            </a:r>
            <a:r>
              <a:rPr lang="ar-IQ" sz="3200" b="1" dirty="0">
                <a:solidFill>
                  <a:srgbClr val="C00000"/>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حيث </a:t>
            </a:r>
            <a:r>
              <a:rPr lang="ar-IQ" sz="3200" b="1" dirty="0">
                <a:solidFill>
                  <a:schemeClr val="tx1"/>
                </a:solidFill>
                <a:latin typeface="Traditional Arabic" panose="02020603050405020304" pitchFamily="18" charset="-78"/>
                <a:cs typeface="Traditional Arabic" panose="02020603050405020304" pitchFamily="18" charset="-78"/>
              </a:rPr>
              <a:t>إ</a:t>
            </a:r>
            <a:r>
              <a:rPr lang="ar-SA" sz="3200" b="1" dirty="0">
                <a:solidFill>
                  <a:schemeClr val="tx1"/>
                </a:solidFill>
                <a:latin typeface="Traditional Arabic" panose="02020603050405020304" pitchFamily="18" charset="-78"/>
                <a:cs typeface="Traditional Arabic" panose="02020603050405020304" pitchFamily="18" charset="-78"/>
              </a:rPr>
              <a:t>ن عقد الإجارة المنتهية بالتمليك في التطبيق العملي هو</a:t>
            </a:r>
            <a:r>
              <a:rPr lang="en-US"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عقد بيع تقسيط معلق على سداد جميع الأقساط، ويتفق فيه المتعاقدان على إخفائه</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وإعلان صورة الإجارة.</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فالمقصد هو البيع لا الإجارة، والآثار المترتبة على العقد هي آثار البيع وليس الإجارة</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كالضمان</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والصيانة</a:t>
            </a: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فالعقد في هذه الحالة هو عقد بيع لا إجارة؛ لأن العبرة في العقود بالمقاصد والمعاني لا بالألفاظ والمباني</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فإذا انكشفت النية عن عقد بيع التقسيط عُدَّ العقد بيعًا</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ولو سماه المتعاقدان إجارة</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a:t>
            </a:r>
            <a:endParaRPr lang="ar-IQ"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636526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420" y="146649"/>
            <a:ext cx="8876580" cy="6599208"/>
          </a:xfrm>
        </p:spPr>
        <p:txBody>
          <a:bodyPr>
            <a:normAutofit fontScale="90000"/>
          </a:bodyPr>
          <a:lstStyle/>
          <a:p>
            <a:pPr algn="just"/>
            <a:r>
              <a:rPr lang="ar-SA" b="1" dirty="0">
                <a:solidFill>
                  <a:schemeClr val="tx1"/>
                </a:solidFill>
                <a:latin typeface="Traditional Arabic" panose="02020603050405020304" pitchFamily="18" charset="-78"/>
                <a:cs typeface="Traditional Arabic" panose="02020603050405020304" pitchFamily="18" charset="-78"/>
              </a:rPr>
              <a:t>وتكييف الإجارة المنتهية بالتمليك بأنها بيع تقسيط معلق على سداد جميع الأقساط يتفق مع البيع المعلق على سداد كامل الثمن</a:t>
            </a:r>
            <a:r>
              <a:rPr lang="en-US" b="1" dirty="0">
                <a:solidFill>
                  <a:schemeClr val="bg1"/>
                </a:solidFill>
                <a:latin typeface="Traditional Arabic" panose="02020603050405020304" pitchFamily="18" charset="-78"/>
                <a:cs typeface="Traditional Arabic" panose="02020603050405020304" pitchFamily="18" charset="-78"/>
              </a:rPr>
              <a:t>.</a:t>
            </a:r>
            <a:r>
              <a:rPr lang="en-US"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en-US" b="1" dirty="0">
                <a:solidFill>
                  <a:schemeClr val="tx1"/>
                </a:solidFill>
                <a:latin typeface="Traditional Arabic" panose="02020603050405020304" pitchFamily="18" charset="-78"/>
                <a:cs typeface="Traditional Arabic" panose="02020603050405020304" pitchFamily="18" charset="-78"/>
              </a:rPr>
              <a:t>-</a:t>
            </a:r>
            <a:r>
              <a:rPr lang="ar-SA" b="1" dirty="0">
                <a:solidFill>
                  <a:srgbClr val="FF0000"/>
                </a:solidFill>
                <a:latin typeface="Traditional Arabic" panose="02020603050405020304" pitchFamily="18" charset="-78"/>
                <a:cs typeface="Traditional Arabic" panose="02020603050405020304" pitchFamily="18" charset="-78"/>
              </a:rPr>
              <a:t>وتعليق البيع على شرط اختلف فيه الفقهاء </a:t>
            </a:r>
            <a:r>
              <a:rPr lang="ar-IQ" b="1" dirty="0">
                <a:solidFill>
                  <a:srgbClr val="FF0000"/>
                </a:solidFill>
                <a:latin typeface="Traditional Arabic" panose="02020603050405020304" pitchFamily="18" charset="-78"/>
                <a:cs typeface="Traditional Arabic" panose="02020603050405020304" pitchFamily="18" charset="-78"/>
              </a:rPr>
              <a:t>على </a:t>
            </a:r>
            <a:r>
              <a:rPr lang="ar-SA" b="1" dirty="0">
                <a:solidFill>
                  <a:srgbClr val="FF0000"/>
                </a:solidFill>
                <a:latin typeface="Traditional Arabic" panose="02020603050405020304" pitchFamily="18" charset="-78"/>
                <a:cs typeface="Traditional Arabic" panose="02020603050405020304" pitchFamily="18" charset="-78"/>
              </a:rPr>
              <a:t>قولين:</a:t>
            </a:r>
            <a:r>
              <a:rPr lang="en-US" b="1" dirty="0">
                <a:solidFill>
                  <a:srgbClr val="FF0000"/>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C00000"/>
                </a:solidFill>
                <a:latin typeface="Traditional Arabic" panose="02020603050405020304" pitchFamily="18" charset="-78"/>
                <a:cs typeface="Traditional Arabic" panose="02020603050405020304" pitchFamily="18" charset="-78"/>
              </a:rPr>
              <a:t>القول الأول:</a:t>
            </a:r>
            <a:r>
              <a:rPr lang="en-US" b="1" dirty="0">
                <a:solidFill>
                  <a:srgbClr val="C00000"/>
                </a:solidFill>
                <a:latin typeface="Traditional Arabic" panose="02020603050405020304" pitchFamily="18" charset="-78"/>
                <a:cs typeface="Traditional Arabic" panose="02020603050405020304" pitchFamily="18" charset="-78"/>
              </a:rPr>
              <a:t> </a:t>
            </a:r>
            <a:r>
              <a:rPr lang="ar-SA" b="1" dirty="0">
                <a:solidFill>
                  <a:srgbClr val="C00000"/>
                </a:solidFill>
                <a:latin typeface="Traditional Arabic" panose="02020603050405020304" pitchFamily="18" charset="-78"/>
                <a:cs typeface="Traditional Arabic" panose="02020603050405020304" pitchFamily="18" charset="-78"/>
              </a:rPr>
              <a:t>عدم الجواز</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وهو رأي جمهور الحنفية</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والمالكية</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والشافعية والمشهور عند الحنابلة</a:t>
            </a:r>
            <a:r>
              <a:rPr lang="ar-IQ" b="1" dirty="0">
                <a:solidFill>
                  <a:schemeClr val="tx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وقد استدل جمهور الفقهاء بأن البيع لا يقبل التعليق</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لأنه قائم على التمليك، والتعليق يحول دون التمليك</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en-US" b="1" dirty="0">
                <a:solidFill>
                  <a:srgbClr val="C00000"/>
                </a:solidFill>
                <a:latin typeface="Traditional Arabic" panose="02020603050405020304" pitchFamily="18" charset="-78"/>
                <a:cs typeface="Traditional Arabic" panose="02020603050405020304" pitchFamily="18" charset="-78"/>
              </a:rPr>
            </a:b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7030A0"/>
                </a:solidFill>
                <a:latin typeface="Traditional Arabic" panose="02020603050405020304" pitchFamily="18" charset="-78"/>
                <a:cs typeface="Traditional Arabic" panose="02020603050405020304" pitchFamily="18" charset="-78"/>
              </a:rPr>
              <a:t>القول الثاني:</a:t>
            </a:r>
            <a:r>
              <a:rPr lang="en-US" b="1" dirty="0">
                <a:solidFill>
                  <a:srgbClr val="7030A0"/>
                </a:solidFill>
                <a:latin typeface="Traditional Arabic" panose="02020603050405020304" pitchFamily="18" charset="-78"/>
                <a:cs typeface="Traditional Arabic" panose="02020603050405020304" pitchFamily="18" charset="-78"/>
              </a:rPr>
              <a:t> </a:t>
            </a:r>
            <a:r>
              <a:rPr lang="ar-SA" b="1" dirty="0">
                <a:solidFill>
                  <a:srgbClr val="7030A0"/>
                </a:solidFill>
                <a:latin typeface="Traditional Arabic" panose="02020603050405020304" pitchFamily="18" charset="-78"/>
                <a:cs typeface="Traditional Arabic" panose="02020603050405020304" pitchFamily="18" charset="-78"/>
              </a:rPr>
              <a:t>الجواز بتعليق البيع على شرط إذا كان المعلق عليه أمرًا ممكنًا معلومًا</a:t>
            </a:r>
            <a:r>
              <a:rPr lang="ar-SA" b="1" dirty="0">
                <a:solidFill>
                  <a:schemeClr val="tx1"/>
                </a:solidFill>
                <a:latin typeface="Traditional Arabic" panose="02020603050405020304" pitchFamily="18" charset="-78"/>
                <a:cs typeface="Traditional Arabic" panose="02020603050405020304" pitchFamily="18" charset="-78"/>
              </a:rPr>
              <a:t>، وهو قول عند الحنابلة واختاره ابن تيمية، ابن القيم.</a:t>
            </a:r>
            <a:r>
              <a:rPr lang="en-US"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SA" b="1" dirty="0">
                <a:solidFill>
                  <a:schemeClr val="bg1"/>
                </a:solidFill>
                <a:latin typeface="Traditional Arabic" panose="02020603050405020304" pitchFamily="18" charset="-78"/>
                <a:cs typeface="Traditional Arabic" panose="02020603050405020304" pitchFamily="18" charset="-78"/>
              </a:rPr>
              <a:t>.</a:t>
            </a:r>
            <a:r>
              <a:rPr lang="ar-IQ" dirty="0">
                <a:solidFill>
                  <a:schemeClr val="bg1"/>
                </a:solidFill>
                <a:latin typeface="Traditional Arabic" panose="02020603050405020304" pitchFamily="18" charset="-78"/>
                <a:cs typeface="Traditional Arabic" panose="02020603050405020304" pitchFamily="18" charset="-78"/>
              </a:rPr>
              <a:t> </a:t>
            </a: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13644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528" y="103517"/>
            <a:ext cx="8997351" cy="6581955"/>
          </a:xfrm>
        </p:spPr>
        <p:txBody>
          <a:bodyPr>
            <a:noAutofit/>
          </a:bodyPr>
          <a:lstStyle/>
          <a:p>
            <a:pPr algn="just"/>
            <a:r>
              <a:rPr lang="ar-SA" sz="3200" b="1" dirty="0">
                <a:solidFill>
                  <a:schemeClr val="tx1"/>
                </a:solidFill>
                <a:latin typeface="Traditional Arabic" panose="02020603050405020304" pitchFamily="18" charset="-78"/>
                <a:cs typeface="Traditional Arabic" panose="02020603050405020304" pitchFamily="18" charset="-78"/>
              </a:rPr>
              <a:t>فإن الإجارة المنتهية بالتمليك في المصارف الإسلاميّة هي من أساليب التمويل الإسلامي </a:t>
            </a:r>
            <a:r>
              <a:rPr lang="ar-IQ" sz="3200" b="1" dirty="0">
                <a:solidFill>
                  <a:schemeClr val="tx1"/>
                </a:solidFill>
                <a:latin typeface="Traditional Arabic" panose="02020603050405020304" pitchFamily="18" charset="-78"/>
                <a:cs typeface="Traditional Arabic" panose="02020603050405020304" pitchFamily="18" charset="-78"/>
              </a:rPr>
              <a:t>وأهم عقود التأجير التمويلي</a:t>
            </a:r>
            <a:r>
              <a:rPr lang="ar-SA" sz="3200" b="1" dirty="0">
                <a:solidFill>
                  <a:schemeClr val="tx1"/>
                </a:solidFill>
                <a:latin typeface="Traditional Arabic" panose="02020603050405020304" pitchFamily="18" charset="-78"/>
                <a:cs typeface="Traditional Arabic" panose="02020603050405020304" pitchFamily="18" charset="-78"/>
              </a:rPr>
              <a:t>، وفي العصر الحاضر تستعملها البنوك الإسلاميّة بشكل كبير وواسع،</a:t>
            </a:r>
            <a:r>
              <a:rPr lang="ar-IQ" sz="3200" b="1" dirty="0">
                <a:solidFill>
                  <a:schemeClr val="tx1"/>
                </a:solidFill>
                <a:latin typeface="Traditional Arabic" panose="02020603050405020304" pitchFamily="18" charset="-78"/>
                <a:cs typeface="Traditional Arabic" panose="02020603050405020304" pitchFamily="18" charset="-78"/>
              </a:rPr>
              <a:t> ف</a:t>
            </a:r>
            <a:r>
              <a:rPr lang="ar-SA" sz="3200" b="1" dirty="0">
                <a:solidFill>
                  <a:schemeClr val="tx1"/>
                </a:solidFill>
                <a:latin typeface="Traditional Arabic" panose="02020603050405020304" pitchFamily="18" charset="-78"/>
                <a:cs typeface="Traditional Arabic" panose="02020603050405020304" pitchFamily="18" charset="-78"/>
              </a:rPr>
              <a:t>عقد الإيجار المنتهي بالتمليك، أو الإيجارَ معَ الوَعْد بالبيع أو الهبة يعتبر من العقود الجديدة التي استحدثتها الصيرفة الإسلامية</a:t>
            </a:r>
            <a:r>
              <a:rPr lang="ar-IQ"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7030A0"/>
                </a:solidFill>
                <a:latin typeface="Traditional Arabic" panose="02020603050405020304" pitchFamily="18" charset="-78"/>
                <a:cs typeface="Traditional Arabic" panose="02020603050405020304" pitchFamily="18" charset="-78"/>
              </a:rPr>
              <a:t>- </a:t>
            </a:r>
            <a:r>
              <a:rPr lang="ar-SA" sz="3200" b="1" dirty="0">
                <a:solidFill>
                  <a:srgbClr val="7030A0"/>
                </a:solidFill>
                <a:latin typeface="Traditional Arabic" panose="02020603050405020304" pitchFamily="18" charset="-78"/>
                <a:cs typeface="Traditional Arabic" panose="02020603050405020304" pitchFamily="18" charset="-78"/>
              </a:rPr>
              <a:t>ولقد اهتم العلماء المعاصرون، والباحثون الاقتصاديون اهتمامًا بالغ الأهميّة بموضوع الإجارة المنتهية بالتمليك</a:t>
            </a:r>
            <a:r>
              <a:rPr lang="ar-IQ" sz="3200" b="1" dirty="0">
                <a:solidFill>
                  <a:srgbClr val="7030A0"/>
                </a:solidFill>
                <a:latin typeface="Traditional Arabic" panose="02020603050405020304" pitchFamily="18" charset="-78"/>
                <a:cs typeface="Traditional Arabic" panose="02020603050405020304" pitchFamily="18" charset="-78"/>
              </a:rPr>
              <a:t> لما فيها:</a:t>
            </a:r>
            <a:r>
              <a:rPr lang="en-US" sz="3200" b="1" dirty="0">
                <a:solidFill>
                  <a:schemeClr val="bg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r>
              <a:rPr lang="ar-SA" sz="3200" b="1" dirty="0">
                <a:solidFill>
                  <a:schemeClr val="bg1"/>
                </a:solidFill>
                <a:latin typeface="Traditional Arabic" panose="02020603050405020304" pitchFamily="18" charset="-78"/>
                <a:cs typeface="Traditional Arabic" panose="02020603050405020304" pitchFamily="18" charset="-78"/>
              </a:rPr>
              <a:t> </a:t>
            </a:r>
            <a:br>
              <a:rPr lang="ar-IQ" sz="3200" b="1" dirty="0">
                <a:solidFill>
                  <a:srgbClr val="FF0000"/>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a:t>
            </a:r>
            <a:r>
              <a:rPr lang="ar-SA" sz="3200" b="1" dirty="0">
                <a:solidFill>
                  <a:srgbClr val="FF0000"/>
                </a:solidFill>
                <a:latin typeface="Traditional Arabic" panose="02020603050405020304" pitchFamily="18" charset="-78"/>
                <a:cs typeface="Traditional Arabic" panose="02020603050405020304" pitchFamily="18" charset="-78"/>
              </a:rPr>
              <a:t> </a:t>
            </a:r>
            <a:r>
              <a:rPr lang="ar-IQ" sz="3200" b="1" dirty="0">
                <a:solidFill>
                  <a:srgbClr val="FF0000"/>
                </a:solidFill>
                <a:latin typeface="Traditional Arabic" panose="02020603050405020304" pitchFamily="18" charset="-78"/>
                <a:cs typeface="Traditional Arabic" panose="02020603050405020304" pitchFamily="18" charset="-78"/>
              </a:rPr>
              <a:t>ال</a:t>
            </a:r>
            <a:r>
              <a:rPr lang="ar-SA" sz="3200" b="1" dirty="0">
                <a:solidFill>
                  <a:srgbClr val="FF0000"/>
                </a:solidFill>
                <a:latin typeface="Traditional Arabic" panose="02020603050405020304" pitchFamily="18" charset="-78"/>
                <a:cs typeface="Traditional Arabic" panose="02020603050405020304" pitchFamily="18" charset="-78"/>
              </a:rPr>
              <a:t>مرون</a:t>
            </a:r>
            <a:r>
              <a:rPr lang="ar-IQ" sz="3200" b="1" dirty="0">
                <a:solidFill>
                  <a:srgbClr val="FF0000"/>
                </a:solidFill>
                <a:latin typeface="Traditional Arabic" panose="02020603050405020304" pitchFamily="18" charset="-78"/>
                <a:cs typeface="Traditional Arabic" panose="02020603050405020304" pitchFamily="18" charset="-78"/>
              </a:rPr>
              <a:t>ة المالية.                       </a:t>
            </a:r>
            <a:r>
              <a:rPr lang="ar-IQ" sz="3200" b="1" dirty="0">
                <a:solidFill>
                  <a:schemeClr val="bg1"/>
                </a:solidFill>
                <a:latin typeface="Traditional Arabic" panose="02020603050405020304" pitchFamily="18" charset="-78"/>
                <a:cs typeface="Traditional Arabic" panose="02020603050405020304" pitchFamily="18" charset="-78"/>
              </a:rPr>
              <a:t>.</a:t>
            </a:r>
            <a:r>
              <a:rPr lang="ar-SA" sz="3200" b="1" dirty="0">
                <a:solidFill>
                  <a:schemeClr val="bg1"/>
                </a:solidFill>
                <a:latin typeface="Traditional Arabic" panose="02020603050405020304" pitchFamily="18" charset="-78"/>
                <a:cs typeface="Traditional Arabic" panose="02020603050405020304" pitchFamily="18" charset="-78"/>
              </a:rPr>
              <a:t> </a:t>
            </a:r>
            <a:br>
              <a:rPr lang="ar-IQ" sz="3200" b="1" dirty="0">
                <a:solidFill>
                  <a:srgbClr val="FF0000"/>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بديل عن الربا</a:t>
            </a:r>
            <a:r>
              <a:rPr lang="ar-IQ" sz="3200" b="1" dirty="0">
                <a:solidFill>
                  <a:srgbClr val="FF0000"/>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r>
              <a:rPr lang="ar-SA" sz="3200" b="1" dirty="0">
                <a:solidFill>
                  <a:schemeClr val="bg1"/>
                </a:solidFill>
                <a:latin typeface="Traditional Arabic" panose="02020603050405020304" pitchFamily="18" charset="-78"/>
                <a:cs typeface="Traditional Arabic" panose="02020603050405020304" pitchFamily="18" charset="-78"/>
              </a:rPr>
              <a:t> </a:t>
            </a:r>
            <a:br>
              <a:rPr lang="ar-IQ" sz="3200" b="1" dirty="0">
                <a:solidFill>
                  <a:srgbClr val="FF0000"/>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إثراء العقود المتوائمة مع الشريعة الإسلامية التي تجريها مؤسسات التمويل الإسلامية</a:t>
            </a:r>
            <a:r>
              <a:rPr lang="ar-IQ" sz="3200" b="1" dirty="0">
                <a:solidFill>
                  <a:srgbClr val="FF0000"/>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r>
              <a:rPr lang="ar-SA" sz="3200" b="1" dirty="0">
                <a:solidFill>
                  <a:schemeClr val="bg1"/>
                </a:solidFill>
                <a:latin typeface="Traditional Arabic" panose="02020603050405020304" pitchFamily="18" charset="-78"/>
                <a:cs typeface="Traditional Arabic" panose="02020603050405020304" pitchFamily="18" charset="-78"/>
              </a:rPr>
              <a:t> </a:t>
            </a:r>
            <a:br>
              <a:rPr lang="ar-IQ" sz="3200" b="1" dirty="0">
                <a:solidFill>
                  <a:srgbClr val="FF0000"/>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مثل عقود: </a:t>
            </a:r>
            <a:r>
              <a:rPr lang="ar-SA" sz="3200" b="1" dirty="0">
                <a:solidFill>
                  <a:schemeClr val="tx1"/>
                </a:solidFill>
                <a:latin typeface="Traditional Arabic" panose="02020603050405020304" pitchFamily="18" charset="-78"/>
                <a:cs typeface="Traditional Arabic" panose="02020603050405020304" pitchFamily="18" charset="-78"/>
              </a:rPr>
              <a:t>الاستصناع</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وبيع المرابحة للآمر بالشراء</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وبيع التورق العادي</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وبيع السلم والسلم الموازي</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والشركة المتناقصة وغيرها من المعاملات التي توفرها البنوك الإسلامية لزبنائها</a:t>
            </a:r>
            <a:r>
              <a:rPr lang="en-US" sz="3200" b="1" dirty="0">
                <a:solidFill>
                  <a:schemeClr val="tx1"/>
                </a:solidFill>
                <a:latin typeface="Traditional Arabic" panose="02020603050405020304" pitchFamily="18" charset="-78"/>
                <a:cs typeface="Traditional Arabic" panose="02020603050405020304" pitchFamily="18" charset="-78"/>
              </a:rPr>
              <a:t>.</a:t>
            </a:r>
            <a:endParaRPr lang="ar-IQ"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227704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166" y="103517"/>
            <a:ext cx="9023836" cy="6607834"/>
          </a:xfrm>
        </p:spPr>
        <p:txBody>
          <a:bodyPr>
            <a:normAutofit fontScale="90000"/>
          </a:bodyPr>
          <a:lstStyle/>
          <a:p>
            <a:pPr algn="just"/>
            <a:r>
              <a:rPr lang="ar-IQ" sz="3200" b="1" dirty="0">
                <a:solidFill>
                  <a:srgbClr val="FF0000"/>
                </a:solidFill>
                <a:latin typeface="Traditional Arabic" panose="02020603050405020304" pitchFamily="18" charset="-78"/>
                <a:cs typeface="Traditional Arabic" panose="02020603050405020304" pitchFamily="18" charset="-78"/>
              </a:rPr>
              <a:t>و</a:t>
            </a:r>
            <a:r>
              <a:rPr lang="ar-SA" sz="3200" b="1" dirty="0">
                <a:solidFill>
                  <a:srgbClr val="FF0000"/>
                </a:solidFill>
                <a:latin typeface="Traditional Arabic" panose="02020603050405020304" pitchFamily="18" charset="-78"/>
                <a:cs typeface="Traditional Arabic" panose="02020603050405020304" pitchFamily="18" charset="-78"/>
              </a:rPr>
              <a:t>استدلوا</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1- </a:t>
            </a:r>
            <a:r>
              <a:rPr lang="ar-SA" sz="3200" b="1" dirty="0">
                <a:solidFill>
                  <a:schemeClr val="tx1"/>
                </a:solidFill>
                <a:latin typeface="Traditional Arabic" panose="02020603050405020304" pitchFamily="18" charset="-78"/>
                <a:cs typeface="Traditional Arabic" panose="02020603050405020304" pitchFamily="18" charset="-78"/>
              </a:rPr>
              <a:t>البيع لا يخالف كتاب الله</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1- </a:t>
            </a:r>
            <a:r>
              <a:rPr lang="ar-SA" sz="3200" b="1" dirty="0">
                <a:solidFill>
                  <a:schemeClr val="tx1"/>
                </a:solidFill>
                <a:latin typeface="Traditional Arabic" panose="02020603050405020304" pitchFamily="18" charset="-78"/>
                <a:cs typeface="Traditional Arabic" panose="02020603050405020304" pitchFamily="18" charset="-78"/>
              </a:rPr>
              <a:t>وأن الأصل في العقود الحل</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3- </a:t>
            </a:r>
            <a:r>
              <a:rPr lang="ar-SA" sz="3200" b="1" dirty="0">
                <a:solidFill>
                  <a:schemeClr val="tx1"/>
                </a:solidFill>
                <a:latin typeface="Traditional Arabic" panose="02020603050405020304" pitchFamily="18" charset="-78"/>
                <a:cs typeface="Traditional Arabic" panose="02020603050405020304" pitchFamily="18" charset="-78"/>
              </a:rPr>
              <a:t>والبيع ما تع</a:t>
            </a:r>
            <a:r>
              <a:rPr lang="ar-IQ" sz="3200" b="1" dirty="0">
                <a:solidFill>
                  <a:schemeClr val="tx1"/>
                </a:solidFill>
                <a:latin typeface="Traditional Arabic" panose="02020603050405020304" pitchFamily="18" charset="-78"/>
                <a:cs typeface="Traditional Arabic" panose="02020603050405020304" pitchFamily="18" charset="-78"/>
              </a:rPr>
              <a:t>ا</a:t>
            </a:r>
            <a:r>
              <a:rPr lang="ar-SA" sz="3200" b="1" dirty="0">
                <a:solidFill>
                  <a:schemeClr val="tx1"/>
                </a:solidFill>
                <a:latin typeface="Traditional Arabic" panose="02020603050405020304" pitchFamily="18" charset="-78"/>
                <a:cs typeface="Traditional Arabic" panose="02020603050405020304" pitchFamily="18" charset="-78"/>
              </a:rPr>
              <a:t>رف عليه الناس سواءً كان منجزًا أم معلقًا</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وهذا ما ذهب إليه بعض العلماء المعاصرين بصحة تعليق عقود المعاوضات على شرط ملائم للعقد يحقق غرضًا مشروعًا، وقد استدلوا بالآيات والأحاديث التي تأمر بالوفاء، كقوله تعالى: </a:t>
            </a:r>
            <a:r>
              <a:rPr lang="en-US"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يَا أَيُّهَا الَّذِينَ آمَنُوا أَوْفُوا بِالْعُقُودِ</a:t>
            </a:r>
            <a:r>
              <a:rPr lang="en-US"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a:t>
            </a:r>
            <a:r>
              <a:rPr lang="en-US" sz="3200" b="1" dirty="0">
                <a:solidFill>
                  <a:schemeClr val="bg1"/>
                </a:solidFill>
                <a:latin typeface="Traditional Arabic" panose="02020603050405020304" pitchFamily="18" charset="-78"/>
                <a:cs typeface="Traditional Arabic" panose="02020603050405020304" pitchFamily="18" charset="-78"/>
              </a:rPr>
              <a:t>.</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br>
              <a:rPr lang="en-US" sz="3200" b="1" dirty="0">
                <a:solidFill>
                  <a:schemeClr val="tx1"/>
                </a:solidFill>
                <a:latin typeface="Traditional Arabic" panose="02020603050405020304" pitchFamily="18" charset="-78"/>
                <a:cs typeface="Traditional Arabic" panose="02020603050405020304" pitchFamily="18" charset="-78"/>
              </a:rPr>
            </a:br>
            <a:r>
              <a:rPr lang="en-US" sz="3200" b="1" dirty="0">
                <a:solidFill>
                  <a:schemeClr val="tx1"/>
                </a:solidFill>
                <a:latin typeface="Traditional Arabic" panose="02020603050405020304" pitchFamily="18" charset="-78"/>
                <a:cs typeface="Traditional Arabic" panose="02020603050405020304" pitchFamily="18" charset="-78"/>
              </a:rPr>
              <a:t> </a:t>
            </a:r>
            <a:r>
              <a:rPr lang="en-US" sz="3200" b="1" dirty="0">
                <a:solidFill>
                  <a:srgbClr val="C00000"/>
                </a:solidFill>
                <a:latin typeface="Traditional Arabic" panose="02020603050405020304" pitchFamily="18" charset="-78"/>
                <a:cs typeface="Traditional Arabic" panose="02020603050405020304" pitchFamily="18" charset="-78"/>
              </a:rPr>
              <a:t>-</a:t>
            </a:r>
            <a:r>
              <a:rPr lang="ar-SA" sz="3200" b="1" dirty="0">
                <a:solidFill>
                  <a:srgbClr val="C00000"/>
                </a:solidFill>
                <a:latin typeface="Traditional Arabic" panose="02020603050405020304" pitchFamily="18" charset="-78"/>
                <a:cs typeface="Traditional Arabic" panose="02020603050405020304" pitchFamily="18" charset="-78"/>
              </a:rPr>
              <a:t>وقد منع مجمع الفقه الإسلامي في دورته الثانية عشرة من عقد إجارة ينتهي بتملك العين المؤجرة في مقابل ما دفعه المستأجر من أجرة خلال المدة المحدودة، </a:t>
            </a:r>
            <a:r>
              <a:rPr lang="ar-SA" sz="3200" b="1" dirty="0">
                <a:solidFill>
                  <a:srgbClr val="0070C0"/>
                </a:solidFill>
                <a:latin typeface="Traditional Arabic" panose="02020603050405020304" pitchFamily="18" charset="-78"/>
                <a:cs typeface="Traditional Arabic" panose="02020603050405020304" pitchFamily="18" charset="-78"/>
              </a:rPr>
              <a:t>بدون إبرام عقد جديد بحيث تنقلب الإجارة في النهاية بيعًا تلقائيًّا.</a:t>
            </a:r>
            <a:r>
              <a:rPr lang="en-US" sz="3200" b="1" dirty="0">
                <a:solidFill>
                  <a:srgbClr val="0070C0"/>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en-US" sz="3200" dirty="0">
                <a:solidFill>
                  <a:schemeClr val="tx1"/>
                </a:solidFill>
                <a:latin typeface="Traditional Arabic" panose="02020603050405020304" pitchFamily="18" charset="-78"/>
                <a:cs typeface="Traditional Arabic" panose="02020603050405020304" pitchFamily="18" charset="-78"/>
              </a:rPr>
              <a:t> </a:t>
            </a:r>
            <a:r>
              <a:rPr lang="en-US"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وقد اقترح بعض الباحثين بديلاً شرعيًّا لهذه الصورة وهو</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أن يبرم عقد بيع يشترط فيه عدم تصرف المشتري في الشيء المبيع بأي نوع من أنواع التصرف، تكون أقساطًا لثمن السلعة، فإذا وفى بها كان له الحق أن يتصرف فيها، وإذا لم يوفِ كان للبائع الحق في أخذ السلعة منه</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a:t>
            </a:r>
            <a:endParaRPr lang="ar-IQ"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4259274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49" y="163901"/>
            <a:ext cx="9127353" cy="6564702"/>
          </a:xfrm>
        </p:spPr>
        <p:txBody>
          <a:bodyPr>
            <a:normAutofit/>
          </a:bodyPr>
          <a:lstStyle/>
          <a:p>
            <a:pPr algn="just"/>
            <a:r>
              <a:rPr lang="ar-SA" sz="3200" b="1" dirty="0">
                <a:solidFill>
                  <a:srgbClr val="FF0000"/>
                </a:solidFill>
                <a:latin typeface="Traditional Arabic" panose="02020603050405020304" pitchFamily="18" charset="-78"/>
                <a:cs typeface="Traditional Arabic" panose="02020603050405020304" pitchFamily="18" charset="-78"/>
              </a:rPr>
              <a:t>2-</a:t>
            </a:r>
            <a:r>
              <a:rPr lang="en-US" sz="3200" b="1" dirty="0">
                <a:solidFill>
                  <a:srgbClr val="FF0000"/>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اقتران الإِجارة بالهبة.</a:t>
            </a:r>
            <a:r>
              <a:rPr lang="ar-IQ" sz="3200" b="1" dirty="0">
                <a:solidFill>
                  <a:srgbClr val="FF0000"/>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وتنبني هذه الصورة على مسألتين وهما:</a:t>
            </a:r>
            <a:r>
              <a:rPr lang="en-US" sz="3200" b="1" dirty="0">
                <a:solidFill>
                  <a:srgbClr val="FF0000"/>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أولاً: </a:t>
            </a:r>
            <a:r>
              <a:rPr lang="ar-SA" sz="3200" b="1" dirty="0">
                <a:solidFill>
                  <a:srgbClr val="0070C0"/>
                </a:solidFill>
                <a:latin typeface="Traditional Arabic" panose="02020603050405020304" pitchFamily="18" charset="-78"/>
                <a:cs typeface="Traditional Arabic" panose="02020603050405020304" pitchFamily="18" charset="-78"/>
              </a:rPr>
              <a:t>الوفاء بالوعد بهبة العين</a:t>
            </a:r>
            <a:r>
              <a:rPr lang="ar-SA" sz="3200" b="1" dirty="0">
                <a:solidFill>
                  <a:schemeClr val="tx1"/>
                </a:solidFill>
                <a:latin typeface="Traditional Arabic" panose="02020603050405020304" pitchFamily="18" charset="-78"/>
                <a:cs typeface="Traditional Arabic" panose="02020603050405020304" pitchFamily="18" charset="-78"/>
              </a:rPr>
              <a:t>، وهو أن يكون الطرفان قد عقدا بينهما إجارة</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وبعد العقد وعد البائع المشتري بأن يهبه تلك العين إذا وفَّى بأقساط الإيجار في وقته المحدد برغبته في الوفاء.</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accent5"/>
                </a:solidFill>
                <a:latin typeface="Traditional Arabic" panose="02020603050405020304" pitchFamily="18" charset="-78"/>
                <a:cs typeface="Traditional Arabic" panose="02020603050405020304" pitchFamily="18" charset="-78"/>
              </a:rPr>
              <a:t>ويكييف </a:t>
            </a:r>
            <a:r>
              <a:rPr lang="ar-SA" sz="3200" b="1" dirty="0">
                <a:solidFill>
                  <a:schemeClr val="accent5"/>
                </a:solidFill>
                <a:latin typeface="Traditional Arabic" panose="02020603050405020304" pitchFamily="18" charset="-78"/>
                <a:cs typeface="Traditional Arabic" panose="02020603050405020304" pitchFamily="18" charset="-78"/>
              </a:rPr>
              <a:t>حكم هذه الصورة على مسألة الوفاء بالوعد.</a:t>
            </a:r>
            <a:r>
              <a:rPr lang="en-US" sz="3200" b="1" dirty="0">
                <a:solidFill>
                  <a:schemeClr val="accent5"/>
                </a:solidFill>
                <a:latin typeface="Traditional Arabic" panose="02020603050405020304" pitchFamily="18" charset="-78"/>
                <a:cs typeface="Traditional Arabic" panose="02020603050405020304" pitchFamily="18" charset="-78"/>
              </a:rPr>
              <a:t>                  </a:t>
            </a:r>
            <a:br>
              <a:rPr lang="en-US" sz="3200" b="1" dirty="0">
                <a:solidFill>
                  <a:schemeClr val="accent5"/>
                </a:solidFill>
                <a:latin typeface="Traditional Arabic" panose="02020603050405020304" pitchFamily="18" charset="-78"/>
                <a:cs typeface="Traditional Arabic" panose="02020603050405020304" pitchFamily="18" charset="-78"/>
              </a:rPr>
            </a:br>
            <a:r>
              <a:rPr lang="en-US" sz="3200" b="1" dirty="0">
                <a:solidFill>
                  <a:schemeClr val="accent5"/>
                </a:solidFill>
                <a:latin typeface="Traditional Arabic" panose="02020603050405020304" pitchFamily="18" charset="-78"/>
                <a:cs typeface="Traditional Arabic" panose="02020603050405020304" pitchFamily="18" charset="-78"/>
              </a:rPr>
              <a:t>                         </a:t>
            </a:r>
            <a:br>
              <a:rPr lang="en-US" sz="3200" dirty="0">
                <a:solidFill>
                  <a:schemeClr val="tx1"/>
                </a:solidFill>
                <a:latin typeface="Traditional Arabic" panose="02020603050405020304" pitchFamily="18" charset="-78"/>
                <a:cs typeface="Traditional Arabic" panose="02020603050405020304" pitchFamily="18" charset="-78"/>
              </a:rPr>
            </a:br>
            <a:r>
              <a:rPr lang="ar-SA" sz="3200" b="1" dirty="0">
                <a:solidFill>
                  <a:srgbClr val="FF0000"/>
                </a:solidFill>
                <a:latin typeface="Traditional Arabic" panose="02020603050405020304" pitchFamily="18" charset="-78"/>
                <a:cs typeface="Traditional Arabic" panose="02020603050405020304" pitchFamily="18" charset="-78"/>
              </a:rPr>
              <a:t>ثانيًا: </a:t>
            </a:r>
            <a:r>
              <a:rPr lang="ar-SA" sz="3200" b="1" dirty="0">
                <a:solidFill>
                  <a:srgbClr val="0070C0"/>
                </a:solidFill>
                <a:latin typeface="Traditional Arabic" panose="02020603050405020304" pitchFamily="18" charset="-78"/>
                <a:cs typeface="Traditional Arabic" panose="02020603050405020304" pitchFamily="18" charset="-78"/>
              </a:rPr>
              <a:t>عقد هبة مُعلّق على شرط سداد الأقساط</a:t>
            </a:r>
            <a:r>
              <a:rPr lang="ar-SA" sz="3200" b="1" dirty="0">
                <a:solidFill>
                  <a:schemeClr val="tx1"/>
                </a:solidFill>
                <a:latin typeface="Traditional Arabic" panose="02020603050405020304" pitchFamily="18" charset="-78"/>
                <a:cs typeface="Traditional Arabic" panose="02020603050405020304" pitchFamily="18" charset="-78"/>
              </a:rPr>
              <a:t>، وهي أن يعد المؤجر المستأجر بهبة الشيء المستأجر في نهاية المدة، فتكون عقد إجارة في البداية</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وتتحول الملكية في النهاية إلى هبة.</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en-US"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ومسألة اقتران عقد الإجارة بوعد الهبة تندرج تحت </a:t>
            </a:r>
            <a:r>
              <a:rPr lang="ar-SA" sz="3200" b="1" dirty="0">
                <a:solidFill>
                  <a:srgbClr val="C00000"/>
                </a:solidFill>
                <a:latin typeface="Traditional Arabic" panose="02020603050405020304" pitchFamily="18" charset="-78"/>
                <a:cs typeface="Traditional Arabic" panose="02020603050405020304" pitchFamily="18" charset="-78"/>
              </a:rPr>
              <a:t>مسألة الهبة المعلقة على شرط</a:t>
            </a:r>
            <a:r>
              <a:rPr lang="en-US" sz="3200" b="1" dirty="0">
                <a:solidFill>
                  <a:srgbClr val="C00000"/>
                </a:solidFill>
                <a:latin typeface="Traditional Arabic" panose="02020603050405020304" pitchFamily="18" charset="-78"/>
                <a:cs typeface="Traditional Arabic" panose="02020603050405020304" pitchFamily="18" charset="-78"/>
              </a:rPr>
              <a:t> </a:t>
            </a:r>
            <a:r>
              <a:rPr lang="ar-SA" sz="3200" b="1" dirty="0">
                <a:solidFill>
                  <a:srgbClr val="C00000"/>
                </a:solidFill>
                <a:latin typeface="Traditional Arabic" panose="02020603050405020304" pitchFamily="18" charset="-78"/>
                <a:cs typeface="Traditional Arabic" panose="02020603050405020304" pitchFamily="18" charset="-78"/>
              </a:rPr>
              <a:t> في الفقه الإسلامي، وقد اختلف فيها الفقهاء إلى قولين:</a:t>
            </a:r>
            <a:endParaRPr lang="ar-IQ" sz="3200" dirty="0">
              <a:solidFill>
                <a:srgbClr val="C00000"/>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40015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902" y="146649"/>
            <a:ext cx="9110100" cy="6599207"/>
          </a:xfrm>
        </p:spPr>
        <p:txBody>
          <a:bodyPr>
            <a:normAutofit fontScale="90000"/>
          </a:bodyPr>
          <a:lstStyle/>
          <a:p>
            <a:pPr algn="just"/>
            <a:r>
              <a:rPr lang="ar-SA" b="1" dirty="0">
                <a:solidFill>
                  <a:srgbClr val="C00000"/>
                </a:solidFill>
                <a:latin typeface="Traditional Arabic" panose="02020603050405020304" pitchFamily="18" charset="-78"/>
                <a:cs typeface="Traditional Arabic" panose="02020603050405020304" pitchFamily="18" charset="-78"/>
              </a:rPr>
              <a:t>القول الأول: عدم صحة تعليق الهبة على شرط</a:t>
            </a:r>
            <a:r>
              <a:rPr lang="ar-IQ" b="1" dirty="0">
                <a:solidFill>
                  <a:srgbClr val="C00000"/>
                </a:solidFill>
                <a:latin typeface="Traditional Arabic" panose="02020603050405020304" pitchFamily="18" charset="-78"/>
                <a:cs typeface="Traditional Arabic" panose="02020603050405020304" pitchFamily="18" charset="-78"/>
              </a:rPr>
              <a:t>،</a:t>
            </a:r>
            <a:r>
              <a:rPr lang="ar-SA" b="1" dirty="0">
                <a:solidFill>
                  <a:srgbClr val="C00000"/>
                </a:solidFill>
                <a:latin typeface="Traditional Arabic" panose="02020603050405020304" pitchFamily="18" charset="-78"/>
                <a:cs typeface="Traditional Arabic" panose="02020603050405020304" pitchFamily="18" charset="-78"/>
              </a:rPr>
              <a:t> وهو قول الحنفية والشافعية والحنابلة.</a:t>
            </a:r>
            <a:r>
              <a:rPr lang="en-US" b="1" dirty="0">
                <a:solidFill>
                  <a:srgbClr val="C00000"/>
                </a:solidFill>
                <a:latin typeface="Traditional Arabic" panose="02020603050405020304" pitchFamily="18" charset="-78"/>
                <a:cs typeface="Traditional Arabic" panose="02020603050405020304" pitchFamily="18" charset="-78"/>
              </a:rPr>
              <a:t>                       </a:t>
            </a:r>
            <a:r>
              <a:rPr lang="ar-SA" b="1" dirty="0">
                <a:solidFill>
                  <a:srgbClr val="C00000"/>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en-US" dirty="0">
                <a:solidFill>
                  <a:schemeClr val="tx1"/>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وقد استدلوا بأن عقود التمليكات تثبت آثارها في الحال، فتعليقها على الشرط ينافي ما يقتضيه العقد، فلا يصح لما فيه من معنى القمار</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وجهالة بالمال، والهبة عقد من هذه العقود، وهي تقتضي التمليك في الحال، والتعليق ينافي تمام الملكية التي ينبني عليها البيع، فالعقد المعلق قد يحدث</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وقد لا يحدث، وهذا ينافي كون هذه العقود تقتضي التمليك في الحال</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فضلًا عمّا يترتب عليه من غرر.</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C00000"/>
                </a:solidFill>
                <a:latin typeface="Traditional Arabic" panose="02020603050405020304" pitchFamily="18" charset="-78"/>
                <a:cs typeface="Traditional Arabic" panose="02020603050405020304" pitchFamily="18" charset="-78"/>
              </a:rPr>
              <a:t>القول الثاني:</a:t>
            </a:r>
            <a:r>
              <a:rPr lang="en-US" b="1" dirty="0">
                <a:solidFill>
                  <a:srgbClr val="C00000"/>
                </a:solidFill>
                <a:latin typeface="Traditional Arabic" panose="02020603050405020304" pitchFamily="18" charset="-78"/>
                <a:cs typeface="Traditional Arabic" panose="02020603050405020304" pitchFamily="18" charset="-78"/>
              </a:rPr>
              <a:t> </a:t>
            </a:r>
            <a:r>
              <a:rPr lang="ar-SA" b="1" dirty="0">
                <a:solidFill>
                  <a:srgbClr val="C00000"/>
                </a:solidFill>
                <a:latin typeface="Traditional Arabic" panose="02020603050405020304" pitchFamily="18" charset="-78"/>
                <a:cs typeface="Traditional Arabic" panose="02020603050405020304" pitchFamily="18" charset="-78"/>
              </a:rPr>
              <a:t>جواز الهبة المعلقة على شرط، وهو رأي المالكية</a:t>
            </a:r>
            <a:r>
              <a:rPr lang="ar-IQ" b="1" dirty="0">
                <a:solidFill>
                  <a:srgbClr val="C00000"/>
                </a:solidFill>
                <a:latin typeface="Traditional Arabic" panose="02020603050405020304" pitchFamily="18" charset="-78"/>
                <a:cs typeface="Traditional Arabic" panose="02020603050405020304" pitchFamily="18" charset="-78"/>
              </a:rPr>
              <a:t>،</a:t>
            </a:r>
            <a:r>
              <a:rPr lang="ar-SA" b="1" dirty="0">
                <a:solidFill>
                  <a:srgbClr val="C00000"/>
                </a:solidFill>
                <a:latin typeface="Traditional Arabic" panose="02020603050405020304" pitchFamily="18" charset="-78"/>
                <a:cs typeface="Traditional Arabic" panose="02020603050405020304" pitchFamily="18" charset="-78"/>
              </a:rPr>
              <a:t> وقول عند الحنفية.</a:t>
            </a:r>
            <a:r>
              <a:rPr lang="en-US" b="1" dirty="0">
                <a:solidFill>
                  <a:srgbClr val="C00000"/>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en-US" dirty="0">
                <a:solidFill>
                  <a:schemeClr val="tx1"/>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وقد استدلوا على جوازها بأنه إذا كان الشرط ملائمًا</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أو متعارفًا عليه.</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rgbClr val="7030A0"/>
                </a:solidFill>
                <a:latin typeface="Traditional Arabic" panose="02020603050405020304" pitchFamily="18" charset="-78"/>
                <a:cs typeface="Traditional Arabic" panose="02020603050405020304" pitchFamily="18" charset="-78"/>
              </a:rPr>
              <a:t>وعلى رأي أغلب </a:t>
            </a:r>
            <a:r>
              <a:rPr lang="ar-SA" b="1" dirty="0">
                <a:solidFill>
                  <a:srgbClr val="7030A0"/>
                </a:solidFill>
                <a:latin typeface="Traditional Arabic" panose="02020603050405020304" pitchFamily="18" charset="-78"/>
                <a:cs typeface="Traditional Arabic" panose="02020603050405020304" pitchFamily="18" charset="-78"/>
              </a:rPr>
              <a:t>العلماء المعاصرين</a:t>
            </a:r>
            <a:r>
              <a:rPr lang="en-US" b="1" dirty="0">
                <a:solidFill>
                  <a:srgbClr val="7030A0"/>
                </a:solidFill>
                <a:latin typeface="Traditional Arabic" panose="02020603050405020304" pitchFamily="18" charset="-78"/>
                <a:cs typeface="Traditional Arabic" panose="02020603050405020304" pitchFamily="18" charset="-78"/>
              </a:rPr>
              <a:t> </a:t>
            </a:r>
            <a:r>
              <a:rPr lang="ar-IQ" b="1" dirty="0">
                <a:solidFill>
                  <a:srgbClr val="7030A0"/>
                </a:solidFill>
                <a:latin typeface="Traditional Arabic" panose="02020603050405020304" pitchFamily="18" charset="-78"/>
                <a:cs typeface="Traditional Arabic" panose="02020603050405020304" pitchFamily="18" charset="-78"/>
              </a:rPr>
              <a:t>القول الثاني</a:t>
            </a:r>
            <a:r>
              <a:rPr lang="ar-SA" b="1" dirty="0">
                <a:solidFill>
                  <a:srgbClr val="7030A0"/>
                </a:solidFill>
                <a:latin typeface="Traditional Arabic" panose="02020603050405020304" pitchFamily="18" charset="-78"/>
                <a:cs typeface="Traditional Arabic" panose="02020603050405020304" pitchFamily="18" charset="-78"/>
              </a:rPr>
              <a:t> أولى بالصوا</a:t>
            </a:r>
            <a:r>
              <a:rPr lang="ar-IQ" b="1" dirty="0">
                <a:solidFill>
                  <a:srgbClr val="7030A0"/>
                </a:solidFill>
                <a:latin typeface="Traditional Arabic" panose="02020603050405020304" pitchFamily="18" charset="-78"/>
                <a:cs typeface="Traditional Arabic" panose="02020603050405020304" pitchFamily="18" charset="-78"/>
              </a:rPr>
              <a:t>ب،</a:t>
            </a:r>
            <a:r>
              <a:rPr lang="ar-SA" b="1" dirty="0">
                <a:solidFill>
                  <a:srgbClr val="7030A0"/>
                </a:solidFill>
                <a:latin typeface="Traditional Arabic" panose="02020603050405020304" pitchFamily="18" charset="-78"/>
                <a:cs typeface="Traditional Arabic" panose="02020603050405020304" pitchFamily="18" charset="-78"/>
              </a:rPr>
              <a:t> فإذا كان الشرط ملائماً أو متعارف</a:t>
            </a:r>
            <a:r>
              <a:rPr lang="ar-IQ" b="1" dirty="0">
                <a:solidFill>
                  <a:srgbClr val="7030A0"/>
                </a:solidFill>
                <a:latin typeface="Traditional Arabic" panose="02020603050405020304" pitchFamily="18" charset="-78"/>
                <a:cs typeface="Traditional Arabic" panose="02020603050405020304" pitchFamily="18" charset="-78"/>
              </a:rPr>
              <a:t>ًا</a:t>
            </a:r>
            <a:r>
              <a:rPr lang="ar-SA" b="1" dirty="0">
                <a:solidFill>
                  <a:srgbClr val="7030A0"/>
                </a:solidFill>
                <a:latin typeface="Traditional Arabic" panose="02020603050405020304" pitchFamily="18" charset="-78"/>
                <a:cs typeface="Traditional Arabic" panose="02020603050405020304" pitchFamily="18" charset="-78"/>
              </a:rPr>
              <a:t> عليه، فإن الغرر ينتفي.</a:t>
            </a:r>
            <a:r>
              <a:rPr lang="en-US" b="1" dirty="0">
                <a:solidFill>
                  <a:srgbClr val="7030A0"/>
                </a:solidFill>
                <a:latin typeface="Traditional Arabic" panose="02020603050405020304" pitchFamily="18" charset="-78"/>
                <a:cs typeface="Traditional Arabic" panose="02020603050405020304" pitchFamily="18" charset="-78"/>
              </a:rPr>
              <a:t>                         </a:t>
            </a: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129661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808" y="112143"/>
            <a:ext cx="9054194" cy="6668219"/>
          </a:xfrm>
        </p:spPr>
        <p:txBody>
          <a:bodyPr>
            <a:noAutofit/>
          </a:bodyPr>
          <a:lstStyle/>
          <a:p>
            <a:pPr algn="just"/>
            <a:r>
              <a:rPr lang="ar-IQ" sz="3200" b="1" dirty="0">
                <a:solidFill>
                  <a:srgbClr val="FF0000"/>
                </a:solidFill>
                <a:latin typeface="Traditional Arabic" panose="02020603050405020304" pitchFamily="18" charset="-78"/>
                <a:cs typeface="Traditional Arabic" panose="02020603050405020304" pitchFamily="18" charset="-78"/>
              </a:rPr>
              <a:t>3</a:t>
            </a:r>
            <a:r>
              <a:rPr lang="ar-SA" sz="3200" b="1" dirty="0">
                <a:solidFill>
                  <a:srgbClr val="FF0000"/>
                </a:solidFill>
                <a:latin typeface="Traditional Arabic" panose="02020603050405020304" pitchFamily="18" charset="-78"/>
                <a:cs typeface="Traditional Arabic" panose="02020603050405020304" pitchFamily="18" charset="-78"/>
              </a:rPr>
              <a:t>- اقتران عقد الإِجارة بوعد من المؤجر للمستأجر بعد انتهاء مدّة الإِجارة</a:t>
            </a:r>
            <a:r>
              <a:rPr lang="ar-IQ" sz="3200" b="1" dirty="0">
                <a:solidFill>
                  <a:srgbClr val="FF0000"/>
                </a:solidFill>
                <a:latin typeface="Traditional Arabic" panose="02020603050405020304" pitchFamily="18" charset="-78"/>
                <a:cs typeface="Traditional Arabic" panose="02020603050405020304" pitchFamily="18" charset="-78"/>
              </a:rPr>
              <a:t>. </a:t>
            </a:r>
            <a:br>
              <a:rPr lang="ar-IQ" sz="3200" b="1" dirty="0">
                <a:solidFill>
                  <a:srgbClr val="FF0000"/>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 </a:t>
            </a:r>
            <a:br>
              <a:rPr lang="ar-IQ" sz="3200" b="1" dirty="0">
                <a:solidFill>
                  <a:srgbClr val="FF0000"/>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 وصورته </a:t>
            </a:r>
            <a:r>
              <a:rPr lang="ar-IQ" sz="3200" b="1" dirty="0">
                <a:solidFill>
                  <a:schemeClr val="tx1"/>
                </a:solidFill>
                <a:latin typeface="Traditional Arabic" panose="02020603050405020304" pitchFamily="18" charset="-78"/>
                <a:cs typeface="Traditional Arabic" panose="02020603050405020304" pitchFamily="18" charset="-78"/>
              </a:rPr>
              <a:t>هي: عقد إجارة مقرون بوعد وليس بعقد، </a:t>
            </a:r>
            <a:r>
              <a:rPr lang="ar-IQ" sz="3200" b="1" dirty="0">
                <a:solidFill>
                  <a:srgbClr val="7030A0"/>
                </a:solidFill>
                <a:latin typeface="Traditional Arabic" panose="02020603050405020304" pitchFamily="18" charset="-78"/>
                <a:cs typeface="Traditional Arabic" panose="02020603050405020304" pitchFamily="18" charset="-78"/>
              </a:rPr>
              <a:t>وإنما مُواعدة فقط </a:t>
            </a:r>
            <a:r>
              <a:rPr lang="ar-IQ" sz="3200" b="1" dirty="0">
                <a:solidFill>
                  <a:schemeClr val="tx1"/>
                </a:solidFill>
                <a:latin typeface="Traditional Arabic" panose="02020603050405020304" pitchFamily="18" charset="-78"/>
                <a:cs typeface="Traditional Arabic" panose="02020603050405020304" pitchFamily="18" charset="-78"/>
              </a:rPr>
              <a:t>بأن يعد المالك المستأجر </a:t>
            </a:r>
            <a:r>
              <a:rPr lang="ar-IQ" sz="3200" b="1" dirty="0">
                <a:solidFill>
                  <a:srgbClr val="FF0000"/>
                </a:solidFill>
                <a:latin typeface="Traditional Arabic" panose="02020603050405020304" pitchFamily="18" charset="-78"/>
                <a:cs typeface="Traditional Arabic" panose="02020603050405020304" pitchFamily="18" charset="-78"/>
              </a:rPr>
              <a:t>عقد إجارة مقرون بوعد من المُؤْجِر للمستأجِر </a:t>
            </a:r>
            <a:r>
              <a:rPr lang="ar-IQ" sz="3200" b="1" dirty="0">
                <a:solidFill>
                  <a:schemeClr val="tx1"/>
                </a:solidFill>
                <a:latin typeface="Traditional Arabic" panose="02020603050405020304" pitchFamily="18" charset="-78"/>
                <a:cs typeface="Traditional Arabic" panose="02020603050405020304" pitchFamily="18" charset="-78"/>
              </a:rPr>
              <a:t>ببيع السلعة له في نهاية المدة.                           </a:t>
            </a:r>
            <a:r>
              <a:rPr lang="ar-IQ" sz="3200" b="1" dirty="0">
                <a:solidFill>
                  <a:schemeClr val="bg1"/>
                </a:solidFill>
                <a:latin typeface="Traditional Arabic" panose="02020603050405020304" pitchFamily="18" charset="-78"/>
                <a:cs typeface="Traditional Arabic" panose="02020603050405020304" pitchFamily="18" charset="-78"/>
              </a:rPr>
              <a:t>.</a:t>
            </a:r>
            <a:r>
              <a:rPr lang="ar-IQ"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فهو يقول: آجَرْتُكَ هذه السيارة مدة أربع سنوات تدفع في كل شهر ألف دينار، وفي نهاية المدة أَعِدُكَ بأن تتملكها إذا دفعتَ دفعةً أخيرة بمقدار عشرين ألف دينار، فهنا عقد إجارة اقترن بوعد التمليك أو بوعد بالبيع، </a:t>
            </a:r>
            <a:r>
              <a:rPr lang="ar-IQ" sz="3200" b="1" dirty="0">
                <a:solidFill>
                  <a:srgbClr val="7030A0"/>
                </a:solidFill>
                <a:latin typeface="Traditional Arabic" panose="02020603050405020304" pitchFamily="18" charset="-78"/>
                <a:cs typeface="Traditional Arabic" panose="02020603050405020304" pitchFamily="18" charset="-78"/>
              </a:rPr>
              <a:t>فلم يكن البيع هنا مشروطًا، وإنما موعودًا فقط على سبيل الوعد، </a:t>
            </a:r>
            <a:r>
              <a:rPr lang="ar-IQ" sz="3200" b="1" dirty="0">
                <a:solidFill>
                  <a:schemeClr val="tx1"/>
                </a:solidFill>
                <a:latin typeface="Traditional Arabic" panose="02020603050405020304" pitchFamily="18" charset="-78"/>
                <a:cs typeface="Traditional Arabic" panose="02020603050405020304" pitchFamily="18" charset="-78"/>
              </a:rPr>
              <a:t>بمعنى أنه غيرُ ملزِم للطرفين لا للمالك ولا للمستأجر.                   </a:t>
            </a:r>
            <a:r>
              <a:rPr lang="ar-IQ" sz="3200" b="1" dirty="0">
                <a:solidFill>
                  <a:schemeClr val="bg1"/>
                </a:solidFill>
                <a:latin typeface="Traditional Arabic" panose="02020603050405020304" pitchFamily="18" charset="-78"/>
                <a:cs typeface="Traditional Arabic" panose="02020603050405020304" pitchFamily="18" charset="-78"/>
              </a:rPr>
              <a:t>.</a:t>
            </a:r>
            <a:r>
              <a:rPr lang="ar-IQ"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وقد يكون الوعد بالتمليك على سبيل الهبة، وليس على سبيل البيع، فيقول: آجرتك السيارة مدة أربع سنوات تدفع في كل شهر ألف دينار، وفي نهاية المدة أعدك بأن أُمَلِّكُك هذه السيارة بلا عوض، فيكون عقد إجارة مقترن بوعد للهبة.</a:t>
            </a:r>
            <a:r>
              <a:rPr lang="ar-IQ" sz="3200" b="1" dirty="0">
                <a:solidFill>
                  <a:srgbClr val="FF0000"/>
                </a:solidFill>
                <a:latin typeface="Traditional Arabic" panose="02020603050405020304" pitchFamily="18" charset="-78"/>
                <a:cs typeface="Traditional Arabic" panose="02020603050405020304" pitchFamily="18" charset="-78"/>
              </a:rPr>
              <a:t> </a:t>
            </a:r>
            <a:endParaRPr lang="ar-IQ"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694435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638" y="193431"/>
            <a:ext cx="9089364" cy="6532683"/>
          </a:xfrm>
        </p:spPr>
        <p:txBody>
          <a:bodyPr>
            <a:normAutofit fontScale="90000"/>
          </a:bodyPr>
          <a:lstStyle/>
          <a:p>
            <a:pPr algn="just"/>
            <a:r>
              <a:rPr lang="ar-IQ" b="1" dirty="0">
                <a:solidFill>
                  <a:srgbClr val="FF0000"/>
                </a:solidFill>
                <a:latin typeface="Traditional Arabic" panose="02020603050405020304" pitchFamily="18" charset="-78"/>
                <a:cs typeface="Traditional Arabic" panose="02020603050405020304" pitchFamily="18" charset="-78"/>
              </a:rPr>
              <a:t>والمستأجر بعد سداد جميع الأقساط أمام </a:t>
            </a:r>
            <a:r>
              <a:rPr lang="ar-SA" b="1" dirty="0">
                <a:solidFill>
                  <a:srgbClr val="FF0000"/>
                </a:solidFill>
                <a:latin typeface="Traditional Arabic" panose="02020603050405020304" pitchFamily="18" charset="-78"/>
                <a:cs typeface="Traditional Arabic" panose="02020603050405020304" pitchFamily="18" charset="-78"/>
              </a:rPr>
              <a:t>ثلاث</a:t>
            </a:r>
            <a:r>
              <a:rPr lang="ar-IQ" b="1" dirty="0">
                <a:solidFill>
                  <a:srgbClr val="FF0000"/>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خيارات وهي:</a:t>
            </a:r>
            <a:r>
              <a:rPr lang="en-US" b="1" dirty="0">
                <a:solidFill>
                  <a:srgbClr val="FF0000"/>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أ‌- شراء العين المأجورة بسعر السوق عند انتهاء مدة الإجارة.</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ب‌- أو مد مدة الإجارة لمدة أخرى.</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ج‌- أو تعاد العين المؤجرة إلى المالك.</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وقد اعترض على هذه الصورة بأنها صورية وليست حقيقية، حيث </a:t>
            </a:r>
            <a:r>
              <a:rPr lang="ar-IQ" b="1" dirty="0">
                <a:solidFill>
                  <a:schemeClr val="tx1"/>
                </a:solidFill>
                <a:latin typeface="Traditional Arabic" panose="02020603050405020304" pitchFamily="18" charset="-78"/>
                <a:cs typeface="Traditional Arabic" panose="02020603050405020304" pitchFamily="18" charset="-78"/>
              </a:rPr>
              <a:t>إ</a:t>
            </a:r>
            <a:r>
              <a:rPr lang="ar-SA" b="1" dirty="0">
                <a:solidFill>
                  <a:schemeClr val="tx1"/>
                </a:solidFill>
                <a:latin typeface="Traditional Arabic" panose="02020603050405020304" pitchFamily="18" charset="-78"/>
                <a:cs typeface="Traditional Arabic" panose="02020603050405020304" pitchFamily="18" charset="-78"/>
              </a:rPr>
              <a:t>نها لا تدخل في صور الإجارة المنتهية بالتمليك، فإذا جعل الخيار للمستأجر في بعض هذه الخيارات حسب سعر السوق، فهي ليست من الإجارة المنتهية بالتمليك إذا كانت الأجرة بأجرة المثل حيث لا تمليك</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وإنما خيار في أمور</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مثل إيجار جديد</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أو بيع</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أو فسخ العقد</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bg1"/>
                </a:solidFill>
                <a:latin typeface="Traditional Arabic" panose="02020603050405020304" pitchFamily="18" charset="-78"/>
                <a:cs typeface="Traditional Arabic" panose="02020603050405020304" pitchFamily="18" charset="-78"/>
              </a:rPr>
              <a:t>.</a:t>
            </a:r>
            <a:br>
              <a:rPr lang="en-US" dirty="0">
                <a:solidFill>
                  <a:schemeClr val="tx1"/>
                </a:solidFill>
                <a:latin typeface="Traditional Arabic" panose="02020603050405020304" pitchFamily="18" charset="-78"/>
                <a:cs typeface="Traditional Arabic" panose="02020603050405020304" pitchFamily="18" charset="-78"/>
              </a:rPr>
            </a:br>
            <a:r>
              <a:rPr lang="en-US"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ونوقش هذا:</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أن الإجارة بأجرة المثل</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أو بأكثر من أجر المثل داخل تحت قاعدة التراضي مادام المتعاقدان قد اتفقا على هذا النحو</a:t>
            </a:r>
            <a:r>
              <a:rPr lang="ar-IQ" b="1" dirty="0">
                <a:solidFill>
                  <a:schemeClr val="tx1"/>
                </a:solidFill>
                <a:latin typeface="Traditional Arabic" panose="02020603050405020304" pitchFamily="18" charset="-78"/>
                <a:cs typeface="Traditional Arabic" panose="02020603050405020304" pitchFamily="18" charset="-78"/>
              </a:rPr>
              <a:t>.</a:t>
            </a:r>
            <a:endParaRPr lang="ar-IQ" dirty="0"/>
          </a:p>
        </p:txBody>
      </p:sp>
      <p:sp>
        <p:nvSpPr>
          <p:cNvPr id="3" name="Content Placeholder 2"/>
          <p:cNvSpPr>
            <a:spLocks noGrp="1"/>
          </p:cNvSpPr>
          <p:nvPr>
            <p:ph idx="1"/>
          </p:nvPr>
        </p:nvSpPr>
        <p:spPr>
          <a:xfrm flipV="1">
            <a:off x="677334" y="6937130"/>
            <a:ext cx="8596668" cy="96715"/>
          </a:xfrm>
        </p:spPr>
        <p:txBody>
          <a:bodyPr>
            <a:normAutofit fontScale="25000" lnSpcReduction="20000"/>
          </a:bodyPr>
          <a:lstStyle/>
          <a:p>
            <a:endParaRPr lang="ar-IQ" dirty="0"/>
          </a:p>
        </p:txBody>
      </p:sp>
    </p:spTree>
    <p:extLst>
      <p:ext uri="{BB962C8B-B14F-4D97-AF65-F5344CB8AC3E}">
        <p14:creationId xmlns:p14="http://schemas.microsoft.com/office/powerpoint/2010/main" val="1469871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021" y="382437"/>
            <a:ext cx="8893834" cy="6093125"/>
          </a:xfrm>
        </p:spPr>
        <p:txBody>
          <a:bodyPr>
            <a:normAutofit/>
          </a:bodyPr>
          <a:lstStyle/>
          <a:p>
            <a:pPr algn="just"/>
            <a:r>
              <a:rPr lang="en-US" sz="3200" b="1" dirty="0">
                <a:solidFill>
                  <a:srgbClr val="FF0000"/>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ونوقش أيضًا: </a:t>
            </a:r>
            <a:r>
              <a:rPr lang="ar-SA" sz="3200" b="1" dirty="0">
                <a:solidFill>
                  <a:schemeClr val="tx1"/>
                </a:solidFill>
                <a:latin typeface="Traditional Arabic" panose="02020603050405020304" pitchFamily="18" charset="-78"/>
                <a:cs typeface="Traditional Arabic" panose="02020603050405020304" pitchFamily="18" charset="-78"/>
              </a:rPr>
              <a:t>إن القول بأن الإيجار مبني على أجرة المثل وعلى جزء من الثمن هو الثمن الزائد عن أجرة المثل هو قول غير صحيح؛ لأن القضية ليست بيعًا وإنما وعد، وهذا الوعد يلزم بأمرين: إما الوفاء به، أو تحمل الضرر الناتج عن النكول عن الوفاء به، فالزيادة هي ثمن الوعد وليست جزء من الثمن</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br>
              <a:rPr lang="en-US" sz="3200" b="1" dirty="0">
                <a:solidFill>
                  <a:schemeClr val="tx1"/>
                </a:solidFill>
                <a:latin typeface="Traditional Arabic" panose="02020603050405020304" pitchFamily="18" charset="-78"/>
                <a:cs typeface="Traditional Arabic" panose="02020603050405020304" pitchFamily="18" charset="-78"/>
              </a:rPr>
            </a:br>
            <a:r>
              <a:rPr lang="en-US"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وقد أجاز معظم الفقهاء المعاصرون هذه الصورة في الدورة الخامسة لمجمع الفقه الإسلامي، وفي الدورة الثانية عشرة. وقد فصّل الأستاذ منذر قحف بأن قرار المجمع نص على جواز عقد الإجارة المنتهي بالتخيير باعتباره بديلاً مباحاً، وليس من باب الإجارة المنتهية بالتمليك.  </a:t>
            </a:r>
            <a:endParaRPr lang="ar-IQ"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202433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904" y="129396"/>
            <a:ext cx="8946198" cy="6633713"/>
          </a:xfrm>
        </p:spPr>
        <p:txBody>
          <a:bodyPr>
            <a:normAutofit fontScale="90000"/>
          </a:bodyPr>
          <a:lstStyle/>
          <a:p>
            <a:pPr algn="just"/>
            <a:r>
              <a:rPr lang="ar-SA" b="1" dirty="0">
                <a:solidFill>
                  <a:schemeClr val="tx1"/>
                </a:solidFill>
                <a:latin typeface="Traditional Arabic" panose="02020603050405020304" pitchFamily="18" charset="-78"/>
                <a:cs typeface="Traditional Arabic" panose="02020603050405020304" pitchFamily="18" charset="-78"/>
              </a:rPr>
              <a:t>وقد جاء بيان الضوابط الشرعية لصحة عقد الإيجار المنتهي بالتمليك في قرار مجمع الفقه الإسلامي في دورته الثانية عشرة رقم: 110(4/12) وه</a:t>
            </a:r>
            <a:r>
              <a:rPr lang="ar-IQ" b="1" dirty="0">
                <a:solidFill>
                  <a:schemeClr val="tx1"/>
                </a:solidFill>
                <a:latin typeface="Traditional Arabic" panose="02020603050405020304" pitchFamily="18" charset="-78"/>
                <a:cs typeface="Traditional Arabic" panose="02020603050405020304" pitchFamily="18" charset="-78"/>
              </a:rPr>
              <a:t>ي:</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en-US"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C00000"/>
                </a:solidFill>
                <a:latin typeface="Traditional Arabic" panose="02020603050405020304" pitchFamily="18" charset="-78"/>
                <a:cs typeface="Traditional Arabic" panose="02020603050405020304" pitchFamily="18" charset="-78"/>
              </a:rPr>
              <a:t>أولاً: ضابط الصور الجائزة والممنوعة ما يلي</a:t>
            </a:r>
            <a:r>
              <a:rPr lang="en-US" b="1" dirty="0">
                <a:solidFill>
                  <a:srgbClr val="C00000"/>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FF0000"/>
                </a:solidFill>
                <a:latin typeface="Traditional Arabic" panose="02020603050405020304" pitchFamily="18" charset="-78"/>
                <a:cs typeface="Traditional Arabic" panose="02020603050405020304" pitchFamily="18" charset="-78"/>
              </a:rPr>
              <a:t>أ- ضابط المنع: </a:t>
            </a:r>
            <a:r>
              <a:rPr lang="ar-SA" b="1" dirty="0">
                <a:solidFill>
                  <a:schemeClr val="tx1"/>
                </a:solidFill>
                <a:latin typeface="Traditional Arabic" panose="02020603050405020304" pitchFamily="18" charset="-78"/>
                <a:cs typeface="Traditional Arabic" panose="02020603050405020304" pitchFamily="18" charset="-78"/>
              </a:rPr>
              <a:t>أن يرد عقدان مختلفان في وقت واحد على عين واحدة في زمن واحد</a:t>
            </a:r>
            <a:r>
              <a:rPr lang="ar-IQ" b="1" dirty="0">
                <a:solidFill>
                  <a:schemeClr val="tx1"/>
                </a:solidFill>
                <a:latin typeface="Traditional Arabic" panose="02020603050405020304" pitchFamily="18" charset="-78"/>
                <a:cs typeface="Traditional Arabic" panose="02020603050405020304" pitchFamily="18" charset="-78"/>
              </a:rPr>
              <a:t>. </a:t>
            </a:r>
            <a:r>
              <a:rPr lang="en-US" b="1" dirty="0">
                <a:solidFill>
                  <a:schemeClr val="bg1"/>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SA" b="1" dirty="0">
                <a:solidFill>
                  <a:srgbClr val="7030A0"/>
                </a:solidFill>
                <a:latin typeface="Traditional Arabic" panose="02020603050405020304" pitchFamily="18" charset="-78"/>
                <a:cs typeface="Traditional Arabic" panose="02020603050405020304" pitchFamily="18" charset="-78"/>
              </a:rPr>
              <a:t>ب- ضابط الجواز</a:t>
            </a:r>
            <a:r>
              <a:rPr lang="en-US" b="1" dirty="0">
                <a:solidFill>
                  <a:srgbClr val="7030A0"/>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1-</a:t>
            </a:r>
            <a:r>
              <a:rPr lang="ar-IQ"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وجود عقدين منفصلين يستقل كل منهما عن الآخر زماناً، بحيث يكون إبرام عقد البيع بعد عقد الإجارة، أو وجود وعد بالتمليك في نهاية مدة الإجارة، والخيار يوازي الوعد في الأحكام</a:t>
            </a:r>
            <a:r>
              <a:rPr lang="en-US" b="1" dirty="0">
                <a:solidFill>
                  <a:schemeClr val="bg1"/>
                </a:solidFill>
                <a:latin typeface="Traditional Arabic" panose="02020603050405020304" pitchFamily="18" charset="-78"/>
                <a:cs typeface="Traditional Arabic" panose="02020603050405020304" pitchFamily="18" charset="-78"/>
              </a:rPr>
              <a:t>.</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2- </a:t>
            </a:r>
            <a:r>
              <a:rPr lang="ar-SA" b="1" dirty="0">
                <a:solidFill>
                  <a:srgbClr val="FF0000"/>
                </a:solidFill>
                <a:latin typeface="Traditional Arabic" panose="02020603050405020304" pitchFamily="18" charset="-78"/>
                <a:cs typeface="Traditional Arabic" panose="02020603050405020304" pitchFamily="18" charset="-78"/>
              </a:rPr>
              <a:t>أن تكون الإجارة فعلية</a:t>
            </a:r>
            <a:r>
              <a:rPr lang="ar-IQ" b="1" dirty="0">
                <a:solidFill>
                  <a:srgbClr val="FF0000"/>
                </a:solidFill>
                <a:latin typeface="Traditional Arabic" panose="02020603050405020304" pitchFamily="18" charset="-78"/>
                <a:cs typeface="Traditional Arabic" panose="02020603050405020304" pitchFamily="18" charset="-78"/>
              </a:rPr>
              <a:t>،</a:t>
            </a:r>
            <a:r>
              <a:rPr lang="ar-SA" b="1" dirty="0">
                <a:solidFill>
                  <a:srgbClr val="FF0000"/>
                </a:solidFill>
                <a:latin typeface="Traditional Arabic" panose="02020603050405020304" pitchFamily="18" charset="-78"/>
                <a:cs typeface="Traditional Arabic" panose="02020603050405020304" pitchFamily="18" charset="-78"/>
              </a:rPr>
              <a:t> وليست ساترة للبيع</a:t>
            </a:r>
            <a:r>
              <a:rPr lang="en-US" b="1" dirty="0">
                <a:solidFill>
                  <a:srgbClr val="FF000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7999"/>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835200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540" y="120769"/>
            <a:ext cx="8635041" cy="6581955"/>
          </a:xfrm>
        </p:spPr>
        <p:txBody>
          <a:bodyPr>
            <a:normAutofit fontScale="90000"/>
          </a:bodyPr>
          <a:lstStyle/>
          <a:p>
            <a:pPr algn="just"/>
            <a:r>
              <a:rPr lang="en-US"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tx1"/>
                </a:solidFill>
                <a:latin typeface="Traditional Arabic" panose="02020603050405020304" pitchFamily="18" charset="-78"/>
                <a:cs typeface="Traditional Arabic" panose="02020603050405020304" pitchFamily="18" charset="-78"/>
              </a:rPr>
              <a:t>3- </a:t>
            </a:r>
            <a:r>
              <a:rPr lang="ar-SA" b="1" dirty="0">
                <a:solidFill>
                  <a:schemeClr val="tx1"/>
                </a:solidFill>
                <a:latin typeface="Traditional Arabic" panose="02020603050405020304" pitchFamily="18" charset="-78"/>
                <a:cs typeface="Traditional Arabic" panose="02020603050405020304" pitchFamily="18" charset="-78"/>
              </a:rPr>
              <a:t>أن يكون ضمان العين المؤجرة على المالك لا على المستأجر، وبذلك يتحمل المؤجر ما يلحق العين من غير ناشيء من تعد المستأجر، أو تفريطه، ولا يلزم المستأجر بشيء إذا فاتت المنفعة</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4- </a:t>
            </a:r>
            <a:r>
              <a:rPr lang="ar-SA" b="1" dirty="0">
                <a:solidFill>
                  <a:schemeClr val="tx1"/>
                </a:solidFill>
                <a:latin typeface="Traditional Arabic" panose="02020603050405020304" pitchFamily="18" charset="-78"/>
                <a:cs typeface="Traditional Arabic" panose="02020603050405020304" pitchFamily="18" charset="-78"/>
              </a:rPr>
              <a:t>إذا اشتمل العقد على تأمين العين المؤجرة</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فيجب أن يكون التأمين تعاوني</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ا إسلامياً لا تجارياً، ويتحمله المالك المؤجر وليس المستأجر</a:t>
            </a:r>
            <a:r>
              <a:rPr lang="en-US" b="1" dirty="0">
                <a:solidFill>
                  <a:schemeClr val="bg1"/>
                </a:solidFill>
                <a:latin typeface="Traditional Arabic" panose="02020603050405020304" pitchFamily="18" charset="-78"/>
                <a:cs typeface="Traditional Arabic" panose="02020603050405020304" pitchFamily="18" charset="-78"/>
              </a:rPr>
              <a:t>.</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5- </a:t>
            </a:r>
            <a:r>
              <a:rPr lang="ar-SA" b="1" dirty="0">
                <a:solidFill>
                  <a:schemeClr val="tx1"/>
                </a:solidFill>
                <a:latin typeface="Traditional Arabic" panose="02020603050405020304" pitchFamily="18" charset="-78"/>
                <a:cs typeface="Traditional Arabic" panose="02020603050405020304" pitchFamily="18" charset="-78"/>
              </a:rPr>
              <a:t>يجب أن تطبق على عقد الإجارة المنتهية بالتمليك أحكام الإجارة طوال مدة الإجارة، وأحكام البيع عند تملك العين</a:t>
            </a:r>
            <a:r>
              <a:rPr lang="ar-IQ" b="1" dirty="0">
                <a:solidFill>
                  <a:schemeClr val="tx1"/>
                </a:solidFill>
                <a:latin typeface="Traditional Arabic" panose="02020603050405020304" pitchFamily="18" charset="-78"/>
                <a:cs typeface="Traditional Arabic" panose="02020603050405020304" pitchFamily="18" charset="-78"/>
              </a:rPr>
              <a:t>.</a:t>
            </a:r>
            <a:r>
              <a:rPr lang="en-US" b="1" dirty="0">
                <a:solidFill>
                  <a:schemeClr val="bg1"/>
                </a:solidFill>
                <a:latin typeface="Traditional Arabic" panose="02020603050405020304" pitchFamily="18" charset="-78"/>
                <a:cs typeface="Traditional Arabic" panose="02020603050405020304" pitchFamily="18" charset="-78"/>
              </a:rPr>
              <a:t>.</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6- </a:t>
            </a:r>
            <a:r>
              <a:rPr lang="ar-SA" b="1" dirty="0">
                <a:solidFill>
                  <a:schemeClr val="tx1"/>
                </a:solidFill>
                <a:latin typeface="Traditional Arabic" panose="02020603050405020304" pitchFamily="18" charset="-78"/>
                <a:cs typeface="Traditional Arabic" panose="02020603050405020304" pitchFamily="18" charset="-78"/>
              </a:rPr>
              <a:t>تكون نفقات الصيانة غير التشغيلية على المؤجر لا على المستأجر طوال مدة الإجارة</a:t>
            </a:r>
            <a:r>
              <a:rPr lang="en-US" b="1" dirty="0">
                <a:solidFill>
                  <a:schemeClr val="bg1"/>
                </a:solidFill>
                <a:latin typeface="Traditional Arabic" panose="02020603050405020304" pitchFamily="18" charset="-78"/>
                <a:cs typeface="Traditional Arabic" panose="02020603050405020304" pitchFamily="18" charset="-78"/>
              </a:rPr>
              <a:t>.</a:t>
            </a:r>
            <a:r>
              <a:rPr lang="en-US" b="1" dirty="0">
                <a:solidFill>
                  <a:schemeClr val="tx1"/>
                </a:solidFill>
                <a:latin typeface="Traditional Arabic" panose="02020603050405020304" pitchFamily="18" charset="-78"/>
                <a:cs typeface="Traditional Arabic" panose="02020603050405020304" pitchFamily="18" charset="-78"/>
              </a:rPr>
              <a:t>                               .</a:t>
            </a: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3976161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023" y="112143"/>
            <a:ext cx="9394166" cy="6659593"/>
          </a:xfrm>
        </p:spPr>
        <p:txBody>
          <a:bodyPr>
            <a:normAutofit fontScale="90000"/>
          </a:bodyPr>
          <a:lstStyle/>
          <a:p>
            <a:pPr algn="just"/>
            <a:r>
              <a:rPr lang="ar-SA" b="1" dirty="0">
                <a:solidFill>
                  <a:srgbClr val="C00000"/>
                </a:solidFill>
                <a:latin typeface="Traditional Arabic" panose="02020603050405020304" pitchFamily="18" charset="-78"/>
                <a:cs typeface="Traditional Arabic" panose="02020603050405020304" pitchFamily="18" charset="-78"/>
              </a:rPr>
              <a:t> </a:t>
            </a:r>
            <a:r>
              <a:rPr lang="ar-IQ" b="1" dirty="0">
                <a:solidFill>
                  <a:srgbClr val="C00000"/>
                </a:solidFill>
                <a:latin typeface="Traditional Arabic" panose="02020603050405020304" pitchFamily="18" charset="-78"/>
                <a:cs typeface="Traditional Arabic" panose="02020603050405020304" pitchFamily="18" charset="-78"/>
              </a:rPr>
              <a:t>و</a:t>
            </a:r>
            <a:r>
              <a:rPr lang="ar-SA" b="1" dirty="0">
                <a:solidFill>
                  <a:srgbClr val="C00000"/>
                </a:solidFill>
                <a:latin typeface="Traditional Arabic" panose="02020603050405020304" pitchFamily="18" charset="-78"/>
                <a:cs typeface="Traditional Arabic" panose="02020603050405020304" pitchFamily="18" charset="-78"/>
              </a:rPr>
              <a:t>من صور العقد </a:t>
            </a:r>
            <a:r>
              <a:rPr lang="ar-IQ" b="1" dirty="0">
                <a:solidFill>
                  <a:srgbClr val="C00000"/>
                </a:solidFill>
                <a:latin typeface="Traditional Arabic" panose="02020603050405020304" pitchFamily="18" charset="-78"/>
                <a:cs typeface="Traditional Arabic" panose="02020603050405020304" pitchFamily="18" charset="-78"/>
              </a:rPr>
              <a:t>الجائزة أيضًا</a:t>
            </a:r>
            <a:r>
              <a:rPr lang="en-US" b="1" dirty="0">
                <a:solidFill>
                  <a:srgbClr val="C00000"/>
                </a:solidFill>
                <a:latin typeface="Traditional Arabic" panose="02020603050405020304" pitchFamily="18" charset="-78"/>
                <a:cs typeface="Traditional Arabic" panose="02020603050405020304" pitchFamily="18" charset="-78"/>
              </a:rPr>
              <a:t>                            :</a:t>
            </a:r>
            <a:br>
              <a:rPr lang="en-US" dirty="0">
                <a:solidFill>
                  <a:srgbClr val="C00000"/>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1- </a:t>
            </a:r>
            <a:r>
              <a:rPr lang="ar-SA" b="1" dirty="0">
                <a:solidFill>
                  <a:schemeClr val="tx1"/>
                </a:solidFill>
                <a:latin typeface="Traditional Arabic" panose="02020603050405020304" pitchFamily="18" charset="-78"/>
                <a:cs typeface="Traditional Arabic" panose="02020603050405020304" pitchFamily="18" charset="-78"/>
              </a:rPr>
              <a:t>عقد إجارة يمكن المستأجر من الانتفاع بالعين المؤجرة مقابل أجرة معلومة في مدة معلومة، واقترن به عقد هبة العين للمستأجر معلقا على سداد كامل الأجرة، وذلك بعقد مستقل، أو وعد بالهبة بعد سداد كامل الأجرة (وذلك وفق ما جاء في قرار المجمع بالنسبة للهبة رقم (13/1/3) في دورته الثالثة</a:t>
            </a:r>
            <a:r>
              <a:rPr lang="ar-IQ" b="1" dirty="0">
                <a:solidFill>
                  <a:schemeClr val="tx1"/>
                </a:solidFill>
                <a:latin typeface="Traditional Arabic" panose="02020603050405020304" pitchFamily="18" charset="-78"/>
                <a:cs typeface="Traditional Arabic" panose="02020603050405020304" pitchFamily="18" charset="-78"/>
              </a:rPr>
              <a:t>.</a:t>
            </a:r>
            <a:r>
              <a:rPr lang="en-US" b="1" dirty="0">
                <a:solidFill>
                  <a:schemeClr val="bg1"/>
                </a:solidFill>
                <a:latin typeface="Traditional Arabic" panose="02020603050405020304" pitchFamily="18" charset="-78"/>
                <a:cs typeface="Traditional Arabic" panose="02020603050405020304" pitchFamily="18" charset="-78"/>
              </a:rPr>
              <a:t>.</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2- </a:t>
            </a:r>
            <a:r>
              <a:rPr lang="ar-SA" b="1" dirty="0">
                <a:solidFill>
                  <a:srgbClr val="FF0000"/>
                </a:solidFill>
                <a:latin typeface="Traditional Arabic" panose="02020603050405020304" pitchFamily="18" charset="-78"/>
                <a:cs typeface="Traditional Arabic" panose="02020603050405020304" pitchFamily="18" charset="-78"/>
              </a:rPr>
              <a:t>عقد إجارة مع إعطاء المالك الخيار للمستأجر في تملك العين المؤجرة بعد الانتهاء من وفاء جميع الأقساط الإيجارية المستحقة خلال المدة بسعر السوق عند انتهاء مدة الإجارة</a:t>
            </a:r>
            <a:r>
              <a:rPr lang="ar-IQ" b="1" dirty="0">
                <a:solidFill>
                  <a:srgbClr val="FF0000"/>
                </a:solidFill>
                <a:latin typeface="Traditional Arabic" panose="02020603050405020304" pitchFamily="18" charset="-78"/>
                <a:cs typeface="Traditional Arabic" panose="02020603050405020304" pitchFamily="18" charset="-78"/>
              </a:rPr>
              <a:t>،</a:t>
            </a:r>
            <a:r>
              <a:rPr lang="ar-SA" b="1" dirty="0">
                <a:solidFill>
                  <a:srgbClr val="FF0000"/>
                </a:solidFill>
                <a:latin typeface="Traditional Arabic" panose="02020603050405020304" pitchFamily="18" charset="-78"/>
                <a:cs typeface="Traditional Arabic" panose="02020603050405020304" pitchFamily="18" charset="-78"/>
              </a:rPr>
              <a:t> </a:t>
            </a:r>
            <a:r>
              <a:rPr lang="ar-IQ" b="1" dirty="0">
                <a:solidFill>
                  <a:srgbClr val="FF0000"/>
                </a:solidFill>
                <a:latin typeface="Traditional Arabic" panose="02020603050405020304" pitchFamily="18" charset="-78"/>
                <a:cs typeface="Traditional Arabic" panose="02020603050405020304" pitchFamily="18" charset="-78"/>
              </a:rPr>
              <a:t>أ</a:t>
            </a:r>
            <a:r>
              <a:rPr lang="ar-SA" b="1" dirty="0">
                <a:solidFill>
                  <a:srgbClr val="FF0000"/>
                </a:solidFill>
                <a:latin typeface="Traditional Arabic" panose="02020603050405020304" pitchFamily="18" charset="-78"/>
                <a:cs typeface="Traditional Arabic" panose="02020603050405020304" pitchFamily="18" charset="-78"/>
              </a:rPr>
              <a:t>و حسب الاتفاق في وقت</a:t>
            </a:r>
            <a:r>
              <a:rPr lang="ar-IQ" b="1" dirty="0">
                <a:solidFill>
                  <a:srgbClr val="FF0000"/>
                </a:solidFill>
                <a:latin typeface="Traditional Arabic" panose="02020603050405020304" pitchFamily="18" charset="-78"/>
                <a:cs typeface="Traditional Arabic" panose="02020603050405020304" pitchFamily="18" charset="-78"/>
              </a:rPr>
              <a:t>ه.</a:t>
            </a:r>
            <a:r>
              <a:rPr lang="en-US" b="1" dirty="0">
                <a:solidFill>
                  <a:srgbClr val="FF0000"/>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(وذلك وفق قرار المجمع رقم 44(6/5) في دورته الخامسة</a:t>
            </a:r>
            <a:r>
              <a:rPr lang="ar-IQ" b="1" dirty="0">
                <a:solidFill>
                  <a:srgbClr val="FF0000"/>
                </a:solidFill>
                <a:latin typeface="Traditional Arabic" panose="02020603050405020304" pitchFamily="18" charset="-78"/>
                <a:cs typeface="Traditional Arabic" panose="02020603050405020304" pitchFamily="18" charset="-78"/>
              </a:rPr>
              <a:t>.</a:t>
            </a:r>
            <a:r>
              <a:rPr lang="en-US" b="1" dirty="0">
                <a:solidFill>
                  <a:srgbClr val="FF0000"/>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3- </a:t>
            </a:r>
            <a:r>
              <a:rPr lang="ar-SA" b="1" dirty="0">
                <a:solidFill>
                  <a:schemeClr val="tx1"/>
                </a:solidFill>
                <a:latin typeface="Traditional Arabic" panose="02020603050405020304" pitchFamily="18" charset="-78"/>
                <a:cs typeface="Traditional Arabic" panose="02020603050405020304" pitchFamily="18" charset="-78"/>
              </a:rPr>
              <a:t>عقد إجارة يمكن المستأجر من الانتفاع بالعين المؤجرة مقابل أجرة معلومة، في مدة معلومة</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واقترن به وعد ببيع العين المؤجرة للمستأجر بعد سداد كامل الأجرة بثمن يتفق عليه الطرفان</a:t>
            </a:r>
            <a:r>
              <a:rPr lang="en-US" b="1" dirty="0">
                <a:solidFill>
                  <a:schemeClr val="tx1"/>
                </a:solidFill>
                <a:latin typeface="Traditional Arabic" panose="02020603050405020304" pitchFamily="18" charset="-78"/>
                <a:cs typeface="Traditional Arabic" panose="02020603050405020304" pitchFamily="18" charset="-78"/>
              </a:rPr>
              <a:t> </a:t>
            </a: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992979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36A8F-15F0-4232-AADF-11F940388FD0}"/>
              </a:ext>
            </a:extLst>
          </p:cNvPr>
          <p:cNvSpPr>
            <a:spLocks noGrp="1"/>
          </p:cNvSpPr>
          <p:nvPr>
            <p:ph type="title"/>
          </p:nvPr>
        </p:nvSpPr>
        <p:spPr>
          <a:xfrm>
            <a:off x="182880" y="132080"/>
            <a:ext cx="9448800" cy="6614160"/>
          </a:xfrm>
        </p:spPr>
        <p:txBody>
          <a:bodyPr>
            <a:normAutofit/>
          </a:bodyPr>
          <a:lstStyle/>
          <a:p>
            <a:pPr algn="just"/>
            <a:r>
              <a:rPr lang="ar-IQ" b="1" dirty="0">
                <a:solidFill>
                  <a:srgbClr val="C00000"/>
                </a:solidFill>
                <a:latin typeface="Traditional Arabic" panose="02020603050405020304" pitchFamily="18" charset="-78"/>
                <a:cs typeface="Traditional Arabic" panose="02020603050405020304" pitchFamily="18" charset="-78"/>
              </a:rPr>
              <a:t>و</a:t>
            </a:r>
            <a:r>
              <a:rPr lang="ar-SA" b="1" dirty="0">
                <a:solidFill>
                  <a:srgbClr val="C00000"/>
                </a:solidFill>
                <a:latin typeface="Traditional Arabic" panose="02020603050405020304" pitchFamily="18" charset="-78"/>
                <a:cs typeface="Traditional Arabic" panose="02020603050405020304" pitchFamily="18" charset="-78"/>
              </a:rPr>
              <a:t>من صور </a:t>
            </a:r>
            <a:r>
              <a:rPr lang="ar-IQ" b="1" dirty="0">
                <a:solidFill>
                  <a:srgbClr val="C00000"/>
                </a:solidFill>
                <a:latin typeface="Traditional Arabic" panose="02020603050405020304" pitchFamily="18" charset="-78"/>
                <a:cs typeface="Traditional Arabic" panose="02020603050405020304" pitchFamily="18" charset="-78"/>
              </a:rPr>
              <a:t>الممنوعة أيضًا</a:t>
            </a:r>
            <a:r>
              <a:rPr lang="en-US" b="1" dirty="0">
                <a:solidFill>
                  <a:schemeClr val="tx1"/>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1- </a:t>
            </a:r>
            <a:r>
              <a:rPr lang="ar-SA" b="1" dirty="0">
                <a:solidFill>
                  <a:schemeClr val="tx1"/>
                </a:solidFill>
                <a:latin typeface="Traditional Arabic" panose="02020603050405020304" pitchFamily="18" charset="-78"/>
                <a:cs typeface="Traditional Arabic" panose="02020603050405020304" pitchFamily="18" charset="-78"/>
              </a:rPr>
              <a:t>عقد إجارة ينتهي بتملك العين المؤجرة مقابل ما دفعه المستأجر من أجرة خلال المدة المحددة، دون إبرام عقد جديد، بحيث تنقلب الإجارة في نهاية المدة بيعاً تلقائياً</a:t>
            </a:r>
            <a:r>
              <a:rPr lang="en-US" b="1" dirty="0">
                <a:solidFill>
                  <a:schemeClr val="bg1"/>
                </a:solidFill>
                <a:latin typeface="Traditional Arabic" panose="02020603050405020304" pitchFamily="18" charset="-78"/>
                <a:cs typeface="Traditional Arabic" panose="02020603050405020304" pitchFamily="18" charset="-78"/>
              </a:rPr>
              <a:t>.</a:t>
            </a:r>
            <a:r>
              <a:rPr lang="en-US" b="1" dirty="0">
                <a:solidFill>
                  <a:schemeClr val="tx1"/>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rgbClr val="C00000"/>
                </a:solidFill>
                <a:latin typeface="Traditional Arabic" panose="02020603050405020304" pitchFamily="18" charset="-78"/>
                <a:cs typeface="Traditional Arabic" panose="02020603050405020304" pitchFamily="18" charset="-78"/>
              </a:rPr>
              <a:t>2- </a:t>
            </a:r>
            <a:r>
              <a:rPr lang="ar-SA" b="1" dirty="0">
                <a:solidFill>
                  <a:srgbClr val="C00000"/>
                </a:solidFill>
                <a:latin typeface="Traditional Arabic" panose="02020603050405020304" pitchFamily="18" charset="-78"/>
                <a:cs typeface="Traditional Arabic" panose="02020603050405020304" pitchFamily="18" charset="-78"/>
              </a:rPr>
              <a:t>إجارة عين لشخص بأجرة معلومة</a:t>
            </a:r>
            <a:r>
              <a:rPr lang="ar-IQ" b="1" dirty="0">
                <a:solidFill>
                  <a:srgbClr val="C00000"/>
                </a:solidFill>
                <a:latin typeface="Traditional Arabic" panose="02020603050405020304" pitchFamily="18" charset="-78"/>
                <a:cs typeface="Traditional Arabic" panose="02020603050405020304" pitchFamily="18" charset="-78"/>
              </a:rPr>
              <a:t>،</a:t>
            </a:r>
            <a:r>
              <a:rPr lang="ar-SA" b="1" dirty="0">
                <a:solidFill>
                  <a:srgbClr val="C00000"/>
                </a:solidFill>
                <a:latin typeface="Traditional Arabic" panose="02020603050405020304" pitchFamily="18" charset="-78"/>
                <a:cs typeface="Traditional Arabic" panose="02020603050405020304" pitchFamily="18" charset="-78"/>
              </a:rPr>
              <a:t> ولمدة معلومة</a:t>
            </a:r>
            <a:r>
              <a:rPr lang="ar-IQ" b="1" dirty="0">
                <a:solidFill>
                  <a:srgbClr val="C00000"/>
                </a:solidFill>
                <a:latin typeface="Traditional Arabic" panose="02020603050405020304" pitchFamily="18" charset="-78"/>
                <a:cs typeface="Traditional Arabic" panose="02020603050405020304" pitchFamily="18" charset="-78"/>
              </a:rPr>
              <a:t>،</a:t>
            </a:r>
            <a:r>
              <a:rPr lang="ar-SA" b="1" dirty="0">
                <a:solidFill>
                  <a:srgbClr val="C00000"/>
                </a:solidFill>
                <a:latin typeface="Traditional Arabic" panose="02020603050405020304" pitchFamily="18" charset="-78"/>
                <a:cs typeface="Traditional Arabic" panose="02020603050405020304" pitchFamily="18" charset="-78"/>
              </a:rPr>
              <a:t> مع عقد بيع له معلق على سداد جميع الأجرة المتفق عليها خلال المدة المعلومة، أو مضاف إلى وقت في المستقبل</a:t>
            </a:r>
            <a:r>
              <a:rPr lang="en-US" b="1" dirty="0">
                <a:solidFill>
                  <a:srgbClr val="C00000"/>
                </a:solidFill>
                <a:latin typeface="Traditional Arabic" panose="02020603050405020304" pitchFamily="18" charset="-78"/>
                <a:cs typeface="Traditional Arabic" panose="02020603050405020304" pitchFamily="18" charset="-78"/>
              </a:rPr>
              <a:t>                              </a:t>
            </a:r>
            <a:r>
              <a:rPr lang="en-US" b="1" dirty="0">
                <a:solidFill>
                  <a:schemeClr val="tx1"/>
                </a:solidFill>
                <a:latin typeface="Traditional Arabic" panose="02020603050405020304" pitchFamily="18" charset="-78"/>
                <a:cs typeface="Traditional Arabic" panose="02020603050405020304" pitchFamily="18" charset="-78"/>
              </a:rPr>
              <a:t>.</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3- </a:t>
            </a:r>
            <a:r>
              <a:rPr lang="ar-SA" b="1" dirty="0">
                <a:solidFill>
                  <a:schemeClr val="tx1"/>
                </a:solidFill>
                <a:latin typeface="Traditional Arabic" panose="02020603050405020304" pitchFamily="18" charset="-78"/>
                <a:cs typeface="Traditional Arabic" panose="02020603050405020304" pitchFamily="18" charset="-78"/>
              </a:rPr>
              <a:t>عقد إجارة حقيقي، واقترن به بيع بخيار الشرط لصالح المؤجر، ويكون مؤجلاً إلى أجل محدد (هو آخر مدة عقد الإيجار).</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r>
              <a:rPr lang="ar-SA" b="1" dirty="0">
                <a:solidFill>
                  <a:schemeClr val="bg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وهذا ما تضمنته الفتاوى والقرارات الصادرة من هيئات علمية ومنها: هيئة كبار العلماء بالمملكة العربية السعودية</a:t>
            </a:r>
            <a:r>
              <a:rPr lang="en-US" b="1" dirty="0">
                <a:solidFill>
                  <a:srgbClr val="FF0000"/>
                </a:solidFill>
                <a:latin typeface="Traditional Arabic" panose="02020603050405020304" pitchFamily="18" charset="-78"/>
                <a:cs typeface="Traditional Arabic" panose="02020603050405020304" pitchFamily="18" charset="-78"/>
              </a:rPr>
              <a:t>.</a:t>
            </a:r>
            <a:endParaRPr lang="en-US" dirty="0"/>
          </a:p>
        </p:txBody>
      </p:sp>
      <p:sp>
        <p:nvSpPr>
          <p:cNvPr id="3" name="Content Placeholder 2">
            <a:extLst>
              <a:ext uri="{FF2B5EF4-FFF2-40B4-BE49-F238E27FC236}">
                <a16:creationId xmlns:a16="http://schemas.microsoft.com/office/drawing/2014/main" id="{6A510B38-129B-48E1-9849-E4A60DE8DA9A}"/>
              </a:ext>
            </a:extLst>
          </p:cNvPr>
          <p:cNvSpPr>
            <a:spLocks noGrp="1"/>
          </p:cNvSpPr>
          <p:nvPr>
            <p:ph idx="1"/>
          </p:nvPr>
        </p:nvSpPr>
        <p:spPr>
          <a:xfrm flipV="1">
            <a:off x="677334" y="6858000"/>
            <a:ext cx="8596668" cy="45719"/>
          </a:xfrm>
        </p:spPr>
        <p:txBody>
          <a:bodyPr>
            <a:normAutofit fontScale="25000" lnSpcReduction="20000"/>
          </a:bodyPr>
          <a:lstStyle/>
          <a:p>
            <a:endParaRPr lang="en-US" dirty="0"/>
          </a:p>
        </p:txBody>
      </p:sp>
    </p:spTree>
    <p:extLst>
      <p:ext uri="{BB962C8B-B14F-4D97-AF65-F5344CB8AC3E}">
        <p14:creationId xmlns:p14="http://schemas.microsoft.com/office/powerpoint/2010/main" val="630247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541" y="94891"/>
            <a:ext cx="8643668" cy="6625085"/>
          </a:xfrm>
        </p:spPr>
        <p:txBody>
          <a:bodyPr>
            <a:normAutofit/>
          </a:bodyPr>
          <a:lstStyle/>
          <a:p>
            <a:pPr algn="just"/>
            <a:r>
              <a:rPr lang="ar-SA" sz="3200" b="1" dirty="0">
                <a:solidFill>
                  <a:schemeClr val="tx1"/>
                </a:solidFill>
                <a:latin typeface="Traditional Arabic" panose="02020603050405020304" pitchFamily="18" charset="-78"/>
                <a:cs typeface="Traditional Arabic" panose="02020603050405020304" pitchFamily="18" charset="-78"/>
              </a:rPr>
              <a:t> وقولنا بأن عقد الإيجار المنتهي بالتمليك مما استحدثته الصيرفة الإسلامية لا يعني أنها هي أول من أنشأ التعامل به، بل كان هذا العقد معروفا في القوانين الغربيَّة بأسماء كثيرة، ك</a:t>
            </a:r>
            <a:r>
              <a:rPr lang="ar-IQ" sz="3200" b="1" dirty="0">
                <a:solidFill>
                  <a:schemeClr val="tx1"/>
                </a:solidFill>
                <a:latin typeface="Traditional Arabic" panose="02020603050405020304" pitchFamily="18" charset="-78"/>
                <a:cs typeface="Traditional Arabic" panose="02020603050405020304" pitchFamily="18" charset="-78"/>
              </a:rPr>
              <a:t>ـــــــ</a:t>
            </a:r>
            <a:r>
              <a:rPr lang="ar-SA" sz="3200" b="1" dirty="0">
                <a:solidFill>
                  <a:schemeClr val="tx1"/>
                </a:solidFill>
                <a:latin typeface="Traditional Arabic" panose="02020603050405020304" pitchFamily="18" charset="-78"/>
                <a:cs typeface="Traditional Arabic" panose="02020603050405020304" pitchFamily="18" charset="-78"/>
              </a:rPr>
              <a:t>(الإيجار السّلبيّ)، و(البيع بالتَّقسيط، مع الاحتفاظ بالملكيَّة حتى سداد الثَّمن)، و(الإيجار السَّاتر للبيع)، وغير ذلك</a:t>
            </a:r>
            <a:r>
              <a:rPr lang="en-US" sz="3200" b="1" dirty="0">
                <a:solidFill>
                  <a:schemeClr val="bg1"/>
                </a:solidFill>
                <a:latin typeface="Traditional Arabic" panose="02020603050405020304" pitchFamily="18" charset="-78"/>
                <a:cs typeface="Traditional Arabic" panose="02020603050405020304" pitchFamily="18" charset="-78"/>
              </a:rPr>
              <a:t>.</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en-US" sz="3200" b="1" dirty="0">
                <a:solidFill>
                  <a:schemeClr val="bg1"/>
                </a:solidFill>
                <a:latin typeface="Traditional Arabic" panose="02020603050405020304" pitchFamily="18" charset="-78"/>
                <a:cs typeface="Traditional Arabic" panose="02020603050405020304" pitchFamily="18" charset="-78"/>
              </a:rPr>
              <a:t>.</a:t>
            </a:r>
            <a:br>
              <a:rPr lang="en-US" sz="3200"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ولكن الصيرفة الإسلامية لما صبغته بالصبغة الشرعية بما أُدخلت عليه من التَّعديلات</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وأحاطته بالضوابط التي تلائم الشرع</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tx1"/>
                </a:solidFill>
                <a:latin typeface="Traditional Arabic" panose="02020603050405020304" pitchFamily="18" charset="-78"/>
                <a:cs typeface="Traditional Arabic" panose="02020603050405020304" pitchFamily="18" charset="-78"/>
              </a:rPr>
              <a:t>ف</a:t>
            </a:r>
            <a:r>
              <a:rPr lang="ar-SA" sz="3200" b="1" dirty="0">
                <a:solidFill>
                  <a:schemeClr val="tx1"/>
                </a:solidFill>
                <a:latin typeface="Traditional Arabic" panose="02020603050405020304" pitchFamily="18" charset="-78"/>
                <a:cs typeface="Traditional Arabic" panose="02020603050405020304" pitchFamily="18" charset="-78"/>
              </a:rPr>
              <a:t>سم</a:t>
            </a:r>
            <a:r>
              <a:rPr lang="ar-IQ" sz="3200" b="1" dirty="0">
                <a:solidFill>
                  <a:schemeClr val="tx1"/>
                </a:solidFill>
                <a:latin typeface="Traditional Arabic" panose="02020603050405020304" pitchFamily="18" charset="-78"/>
                <a:cs typeface="Traditional Arabic" panose="02020603050405020304" pitchFamily="18" charset="-78"/>
              </a:rPr>
              <a:t>ته</a:t>
            </a:r>
            <a:r>
              <a:rPr lang="ar-SA" sz="3200" b="1" dirty="0">
                <a:solidFill>
                  <a:schemeClr val="tx1"/>
                </a:solidFill>
                <a:latin typeface="Traditional Arabic" panose="02020603050405020304" pitchFamily="18" charset="-78"/>
                <a:cs typeface="Traditional Arabic" panose="02020603050405020304" pitchFamily="18" charset="-78"/>
              </a:rPr>
              <a:t> بـعقد (التَّأجير المنتهي بالتَّمليك)،</a:t>
            </a: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سوغ ذلك أن يذكر كون هذا العقد مما استحدثته الصيرفة الإسلامية باعتبار كونها أدخلته إلى منظومة معاملاتها المصرفية بصيغة جديدة</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إذ جعلته عقد إيجار حقيقي مع وجود وعد بهبة العين، أو بيعها بثمن بخس عند انتهاء عقد الإيجار</a:t>
            </a:r>
            <a:r>
              <a:rPr lang="en-US" sz="3200" b="1" dirty="0">
                <a:solidFill>
                  <a:schemeClr val="tx1"/>
                </a:solidFill>
                <a:latin typeface="Traditional Arabic" panose="02020603050405020304" pitchFamily="18" charset="-78"/>
                <a:cs typeface="Traditional Arabic" panose="02020603050405020304" pitchFamily="18" charset="-78"/>
              </a:rPr>
              <a:t>.</a:t>
            </a:r>
            <a:endParaRPr lang="ar-IQ" sz="3200" dirty="0">
              <a:solidFill>
                <a:schemeClr val="tx1"/>
              </a:solidFill>
            </a:endParaRPr>
          </a:p>
        </p:txBody>
      </p:sp>
      <p:sp>
        <p:nvSpPr>
          <p:cNvPr id="3" name="Content Placeholder 2"/>
          <p:cNvSpPr>
            <a:spLocks noGrp="1"/>
          </p:cNvSpPr>
          <p:nvPr>
            <p:ph idx="1"/>
          </p:nvPr>
        </p:nvSpPr>
        <p:spPr>
          <a:xfrm flipV="1">
            <a:off x="677334" y="6857999"/>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4556073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040" y="94891"/>
            <a:ext cx="9479280" cy="6633713"/>
          </a:xfrm>
        </p:spPr>
        <p:txBody>
          <a:bodyPr>
            <a:normAutofit/>
          </a:bodyPr>
          <a:lstStyle/>
          <a:p>
            <a:pPr algn="just"/>
            <a:r>
              <a:rPr lang="ar-IQ" sz="3200" b="1" dirty="0">
                <a:solidFill>
                  <a:schemeClr val="tx1"/>
                </a:solidFill>
                <a:latin typeface="Traditional Arabic" panose="02020603050405020304" pitchFamily="18" charset="-78"/>
                <a:cs typeface="Traditional Arabic" panose="02020603050405020304" pitchFamily="18" charset="-78"/>
              </a:rPr>
              <a:t>-</a:t>
            </a:r>
            <a:r>
              <a:rPr lang="ar-IQ" sz="3200"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ومن هذا يتبين أن عقد الإيجار المنتهي بالتمليك صيغة مقبولة من صيغ التمويل الإسلامي إن روعيت فيه الضوابط الشرعية</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واجتنبت الحيل التي تفقد معناه</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وتجعل الإجارة ساترة للبيع فحسب؛ لأن تنافر اللوازم يؤدي إلى تنافر الملزومات، فالبيع يلزم منه انتقال العين بمنافعها إلى ملك المشتري، فضمانها عليه ومنافعها له، والإيجار يلزم منه أن تبقى العين في ملك صاحبها</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وينتفع المستأجر بالمنافع فقط، ولا تَصرّف له في العين</a:t>
            </a:r>
            <a:r>
              <a:rPr lang="en-US"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rgbClr val="7030A0"/>
                </a:solidFill>
                <a:latin typeface="Traditional Arabic" panose="02020603050405020304" pitchFamily="18" charset="-78"/>
                <a:cs typeface="Traditional Arabic" panose="02020603050405020304" pitchFamily="18" charset="-78"/>
              </a:rPr>
              <a:t>لا يجوز أن يشترطوا فائدة أو زيادة عند التأخر في سداد الثمن</a:t>
            </a:r>
            <a:r>
              <a:rPr lang="ar-IQ" sz="3200" b="1" dirty="0">
                <a:solidFill>
                  <a:srgbClr val="7030A0"/>
                </a:solidFill>
                <a:latin typeface="Traditional Arabic" panose="02020603050405020304" pitchFamily="18" charset="-78"/>
                <a:cs typeface="Traditional Arabic" panose="02020603050405020304" pitchFamily="18" charset="-78"/>
              </a:rPr>
              <a:t>،</a:t>
            </a:r>
            <a:r>
              <a:rPr lang="ar-SA" sz="3200" b="1" dirty="0">
                <a:solidFill>
                  <a:srgbClr val="7030A0"/>
                </a:solidFill>
                <a:latin typeface="Traditional Arabic" panose="02020603050405020304" pitchFamily="18" charset="-78"/>
                <a:cs typeface="Traditional Arabic" panose="02020603050405020304" pitchFamily="18" charset="-78"/>
              </a:rPr>
              <a:t> أو قسط من أقساطه، </a:t>
            </a:r>
            <a:r>
              <a:rPr lang="ar-SA" sz="3200" b="1" dirty="0">
                <a:solidFill>
                  <a:schemeClr val="tx1"/>
                </a:solidFill>
                <a:latin typeface="Traditional Arabic" panose="02020603050405020304" pitchFamily="18" charset="-78"/>
                <a:cs typeface="Traditional Arabic" panose="02020603050405020304" pitchFamily="18" charset="-78"/>
              </a:rPr>
              <a:t>جاء في قرار مجلس المجمع الفقهي لرابطة العالم الإسلامي المنعقد بمكة المكرمة 1409: قرر المجمع الفقهي بالإجماع ما يلي:</a:t>
            </a: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rgbClr val="C00000"/>
                </a:solidFill>
                <a:latin typeface="Traditional Arabic" panose="02020603050405020304" pitchFamily="18" charset="-78"/>
                <a:cs typeface="Traditional Arabic" panose="02020603050405020304" pitchFamily="18" charset="-78"/>
              </a:rPr>
              <a:t>إن الدائن إذا شرط على المدين</a:t>
            </a:r>
            <a:r>
              <a:rPr lang="ar-IQ" sz="3200" b="1" dirty="0">
                <a:solidFill>
                  <a:srgbClr val="C00000"/>
                </a:solidFill>
                <a:latin typeface="Traditional Arabic" panose="02020603050405020304" pitchFamily="18" charset="-78"/>
                <a:cs typeface="Traditional Arabic" panose="02020603050405020304" pitchFamily="18" charset="-78"/>
              </a:rPr>
              <a:t>،</a:t>
            </a:r>
            <a:r>
              <a:rPr lang="ar-SA" sz="3200" b="1" dirty="0">
                <a:solidFill>
                  <a:srgbClr val="C00000"/>
                </a:solidFill>
                <a:latin typeface="Traditional Arabic" panose="02020603050405020304" pitchFamily="18" charset="-78"/>
                <a:cs typeface="Traditional Arabic" panose="02020603050405020304" pitchFamily="18" charset="-78"/>
              </a:rPr>
              <a:t> أو فرض عليه أن يدفع له مبلغا من المال غرامة مالية جزائية محددة</a:t>
            </a:r>
            <a:r>
              <a:rPr lang="ar-IQ" sz="3200" b="1" dirty="0">
                <a:solidFill>
                  <a:srgbClr val="C00000"/>
                </a:solidFill>
                <a:latin typeface="Traditional Arabic" panose="02020603050405020304" pitchFamily="18" charset="-78"/>
                <a:cs typeface="Traditional Arabic" panose="02020603050405020304" pitchFamily="18" charset="-78"/>
              </a:rPr>
              <a:t>،</a:t>
            </a:r>
            <a:r>
              <a:rPr lang="ar-SA" sz="3200" b="1" dirty="0">
                <a:solidFill>
                  <a:srgbClr val="C00000"/>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أو بنسبة معينة إذا تأخر عن السداد في الموعد المحدد بينهما</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rgbClr val="0070C0"/>
                </a:solidFill>
                <a:latin typeface="Traditional Arabic" panose="02020603050405020304" pitchFamily="18" charset="-78"/>
                <a:cs typeface="Traditional Arabic" panose="02020603050405020304" pitchFamily="18" charset="-78"/>
              </a:rPr>
              <a:t>فهو شرط</a:t>
            </a:r>
            <a:r>
              <a:rPr lang="ar-IQ" sz="3200" b="1" dirty="0">
                <a:solidFill>
                  <a:srgbClr val="0070C0"/>
                </a:solidFill>
                <a:latin typeface="Traditional Arabic" panose="02020603050405020304" pitchFamily="18" charset="-78"/>
                <a:cs typeface="Traditional Arabic" panose="02020603050405020304" pitchFamily="18" charset="-78"/>
              </a:rPr>
              <a:t>،</a:t>
            </a:r>
            <a:r>
              <a:rPr lang="ar-SA" sz="3200" b="1" dirty="0">
                <a:solidFill>
                  <a:srgbClr val="0070C0"/>
                </a:solidFill>
                <a:latin typeface="Traditional Arabic" panose="02020603050405020304" pitchFamily="18" charset="-78"/>
                <a:cs typeface="Traditional Arabic" panose="02020603050405020304" pitchFamily="18" charset="-78"/>
              </a:rPr>
              <a:t> أو فرض باطل</a:t>
            </a:r>
            <a:r>
              <a:rPr lang="ar-IQ" sz="3200" b="1" dirty="0">
                <a:solidFill>
                  <a:srgbClr val="0070C0"/>
                </a:solidFill>
                <a:latin typeface="Traditional Arabic" panose="02020603050405020304" pitchFamily="18" charset="-78"/>
                <a:cs typeface="Traditional Arabic" panose="02020603050405020304" pitchFamily="18" charset="-78"/>
              </a:rPr>
              <a:t>،</a:t>
            </a:r>
            <a:r>
              <a:rPr lang="ar-SA" sz="3200" b="1" dirty="0">
                <a:solidFill>
                  <a:srgbClr val="0070C0"/>
                </a:solidFill>
                <a:latin typeface="Traditional Arabic" panose="02020603050405020304" pitchFamily="18" charset="-78"/>
                <a:cs typeface="Traditional Arabic" panose="02020603050405020304" pitchFamily="18" charset="-78"/>
              </a:rPr>
              <a:t> ولا يجب الوفاء به</a:t>
            </a:r>
            <a:r>
              <a:rPr lang="ar-IQ" sz="3200" b="1" dirty="0">
                <a:solidFill>
                  <a:srgbClr val="0070C0"/>
                </a:solidFill>
                <a:latin typeface="Traditional Arabic" panose="02020603050405020304" pitchFamily="18" charset="-78"/>
                <a:cs typeface="Traditional Arabic" panose="02020603050405020304" pitchFamily="18" charset="-78"/>
              </a:rPr>
              <a:t>،</a:t>
            </a:r>
            <a:r>
              <a:rPr lang="ar-SA" sz="3200" b="1" dirty="0">
                <a:solidFill>
                  <a:srgbClr val="0070C0"/>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بل ولا يحل</a:t>
            </a: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لأن هذا بعينه هو ربا الجاهلية الذي نزل القرآن بتحريمه.</a:t>
            </a:r>
            <a:endParaRPr lang="ar-IQ" sz="3200" dirty="0"/>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3845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561" y="319176"/>
            <a:ext cx="8894441" cy="5943601"/>
          </a:xfrm>
        </p:spPr>
        <p:txBody>
          <a:bodyPr>
            <a:noAutofit/>
          </a:bodyPr>
          <a:lstStyle/>
          <a:p>
            <a:pPr algn="just"/>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accent4"/>
                </a:solidFill>
                <a:latin typeface="Traditional Arabic" panose="02020603050405020304" pitchFamily="18" charset="-78"/>
                <a:cs typeface="Traditional Arabic" panose="02020603050405020304" pitchFamily="18" charset="-78"/>
              </a:rPr>
              <a:t>كما  أن القسط المحدد الذي يسميه البنك قسط إيجار</a:t>
            </a:r>
            <a:r>
              <a:rPr lang="ar-IQ" b="1" dirty="0">
                <a:solidFill>
                  <a:schemeClr val="accent4"/>
                </a:solidFill>
                <a:latin typeface="Traditional Arabic" panose="02020603050405020304" pitchFamily="18" charset="-78"/>
                <a:cs typeface="Traditional Arabic" panose="02020603050405020304" pitchFamily="18" charset="-78"/>
              </a:rPr>
              <a:t>،</a:t>
            </a:r>
            <a:r>
              <a:rPr lang="ar-SA" b="1" dirty="0">
                <a:solidFill>
                  <a:schemeClr val="accent4"/>
                </a:solidFill>
                <a:latin typeface="Traditional Arabic" panose="02020603050405020304" pitchFamily="18" charset="-78"/>
                <a:cs typeface="Traditional Arabic" panose="02020603050405020304" pitchFamily="18" charset="-78"/>
              </a:rPr>
              <a:t> لا يتناسب في الواقع مع إيجار مثل العين موضع العقد، </a:t>
            </a:r>
            <a:r>
              <a:rPr lang="ar-SA" b="1" dirty="0">
                <a:solidFill>
                  <a:srgbClr val="0070C0"/>
                </a:solidFill>
                <a:latin typeface="Traditional Arabic" panose="02020603050405020304" pitchFamily="18" charset="-78"/>
                <a:cs typeface="Traditional Arabic" panose="02020603050405020304" pitchFamily="18" charset="-78"/>
              </a:rPr>
              <a:t>بل الغالب فيه أن يكون ضعف إيجار المثل</a:t>
            </a:r>
            <a:r>
              <a:rPr lang="ar-IQ" b="1" dirty="0">
                <a:solidFill>
                  <a:srgbClr val="0070C0"/>
                </a:solidFill>
                <a:latin typeface="Traditional Arabic" panose="02020603050405020304" pitchFamily="18" charset="-78"/>
                <a:cs typeface="Traditional Arabic" panose="02020603050405020304" pitchFamily="18" charset="-78"/>
              </a:rPr>
              <a:t>،</a:t>
            </a:r>
            <a:r>
              <a:rPr lang="ar-SA" b="1" dirty="0">
                <a:solidFill>
                  <a:srgbClr val="0070C0"/>
                </a:solidFill>
                <a:latin typeface="Traditional Arabic" panose="02020603050405020304" pitchFamily="18" charset="-78"/>
                <a:cs typeface="Traditional Arabic" panose="02020603050405020304" pitchFamily="18" charset="-78"/>
              </a:rPr>
              <a:t> أو أكثر</a:t>
            </a:r>
            <a:r>
              <a:rPr lang="ar-IQ" b="1" dirty="0">
                <a:solidFill>
                  <a:srgbClr val="0070C0"/>
                </a:solidFill>
                <a:latin typeface="Traditional Arabic" panose="02020603050405020304" pitchFamily="18" charset="-78"/>
                <a:cs typeface="Traditional Arabic" panose="02020603050405020304" pitchFamily="18" charset="-78"/>
              </a:rPr>
              <a:t>،</a:t>
            </a:r>
            <a:r>
              <a:rPr lang="ar-SA" b="1" dirty="0">
                <a:solidFill>
                  <a:srgbClr val="0070C0"/>
                </a:solidFill>
                <a:latin typeface="Traditional Arabic" panose="02020603050405020304" pitchFamily="18" charset="-78"/>
                <a:cs typeface="Traditional Arabic" panose="02020603050405020304" pitchFamily="18" charset="-78"/>
              </a:rPr>
              <a:t> أو أقل</a:t>
            </a:r>
            <a:r>
              <a:rPr lang="ar-IQ" b="1" dirty="0">
                <a:solidFill>
                  <a:srgbClr val="0070C0"/>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لأنه نظر إليه في الواقع على أنه قسط من الثمن، فلو أعسر المشتري ببعض هذه الأقساط سحبت منه العين، وربما يكون قد دفع أقساطاً تساوي في الواقع أكثر قيمة العين، إن لم يكن قد دفع قيمتها الفعلية</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وهذا من أكل أموال الناس بالباطل</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فينبغي مراعاة ذلك أيضا.</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r>
              <a:rPr lang="ar-SA" b="1" dirty="0">
                <a:solidFill>
                  <a:schemeClr val="bg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br>
              <a:rPr lang="ar-IQ" b="1" dirty="0">
                <a:solidFill>
                  <a:schemeClr val="tx1"/>
                </a:solidFill>
                <a:latin typeface="Traditional Arabic" panose="02020603050405020304" pitchFamily="18" charset="-78"/>
                <a:cs typeface="Traditional Arabic" panose="02020603050405020304" pitchFamily="18" charset="-78"/>
              </a:rPr>
            </a:b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3791426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155" y="146649"/>
            <a:ext cx="9092847" cy="6599207"/>
          </a:xfrm>
        </p:spPr>
        <p:txBody>
          <a:bodyPr>
            <a:normAutofit fontScale="90000"/>
          </a:bodyPr>
          <a:lstStyle/>
          <a:p>
            <a:pPr algn="just"/>
            <a:r>
              <a:rPr lang="ar-IQ" b="1" dirty="0">
                <a:solidFill>
                  <a:srgbClr val="FF0000"/>
                </a:solidFill>
                <a:latin typeface="Traditional Arabic" panose="02020603050405020304" pitchFamily="18" charset="-78"/>
                <a:cs typeface="Traditional Arabic" panose="02020603050405020304" pitchFamily="18" charset="-78"/>
              </a:rPr>
              <a:t>أهم أدلة القائلين بصحة الإجارة المنتهية بالتمليك.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1- اجتماع البيع والإجارة في صفقة واحدة جائز؛ لعدم التنافي بين العقدين.</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2- الوعد بالهبة بعد عقد الإيجار ملزم قطعاً.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rgbClr val="FF0000"/>
                </a:solidFill>
                <a:latin typeface="Traditional Arabic" panose="02020603050405020304" pitchFamily="18" charset="-78"/>
                <a:cs typeface="Traditional Arabic" panose="02020603050405020304" pitchFamily="18" charset="-78"/>
              </a:rPr>
              <a:t>أهم أدلة القائلين بعدم صحة الإجارة المنتهية بالتمليك.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1- أنه عقد جامع بين عقدين على عين واحدة غير مستقر على أحدهما، وهما مختلفان في الحكم متنافيان فيه.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rgbClr val="7030A0"/>
                </a:solidFill>
                <a:latin typeface="Traditional Arabic" panose="02020603050405020304" pitchFamily="18" charset="-78"/>
                <a:cs typeface="Traditional Arabic" panose="02020603050405020304" pitchFamily="18" charset="-78"/>
              </a:rPr>
              <a:t>2- أن الأجرة تقدر سنويًا أو شهريًا بمقدار مُقَسَّط يستوفي به قيمة المعقود عليه، يعده البائع أجرة من أجل أن يتوثق بحقه، حيث لا يمكن للمشتري بيعه، ولا يخفى ما في هذا من الظلم والإلجاء إلى الاستدانة لإيفاء القسط الأخير.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3- أن هذا العقد وأمثاله أدى إلى تساهل الفقراء في الديون حتى أصبحت ذمم كثير منهم مشغولة منهكة، وربما يؤدي إلى إفلاس بعض الدائنين لضياع حقوقهم في ذمم الفقراء.</a:t>
            </a: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4788379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155" y="77638"/>
            <a:ext cx="9333781" cy="6650966"/>
          </a:xfrm>
        </p:spPr>
        <p:txBody>
          <a:bodyPr>
            <a:normAutofit fontScale="90000"/>
          </a:bodyPr>
          <a:lstStyle/>
          <a:p>
            <a:pPr algn="just"/>
            <a:r>
              <a:rPr lang="ar-SA" b="1" dirty="0">
                <a:solidFill>
                  <a:srgbClr val="FF0000"/>
                </a:solidFill>
                <a:latin typeface="Traditional Arabic" panose="02020603050405020304" pitchFamily="18" charset="-78"/>
                <a:cs typeface="Traditional Arabic" panose="02020603050405020304" pitchFamily="18" charset="-78"/>
              </a:rPr>
              <a:t>‏ ‏قرر مجلس المجمع اعتماد المبادىء التالية فيها:</a:t>
            </a:r>
            <a:r>
              <a:rPr lang="ar-IQ" b="1" dirty="0">
                <a:solidFill>
                  <a:srgbClr val="FF0000"/>
                </a:solidFill>
                <a:latin typeface="Traditional Arabic" panose="02020603050405020304" pitchFamily="18" charset="-78"/>
                <a:cs typeface="Traditional Arabic" panose="02020603050405020304" pitchFamily="18" charset="-78"/>
              </a:rPr>
              <a:t>                  </a:t>
            </a:r>
            <a:r>
              <a:rPr lang="ar-SA" b="1" dirty="0">
                <a:solidFill>
                  <a:srgbClr val="FF0000"/>
                </a:solidFill>
                <a:latin typeface="Traditional Arabic" panose="02020603050405020304" pitchFamily="18" charset="-78"/>
                <a:cs typeface="Traditional Arabic" panose="02020603050405020304" pitchFamily="18" charset="-78"/>
              </a:rPr>
              <a:t> </a:t>
            </a:r>
            <a:r>
              <a:rPr lang="ar-SA" b="1" dirty="0">
                <a:latin typeface="Traditional Arabic" panose="02020603050405020304" pitchFamily="18" charset="-78"/>
                <a:cs typeface="Traditional Arabic" panose="02020603050405020304" pitchFamily="18" charset="-78"/>
              </a:rPr>
              <a:t>‏ </a:t>
            </a:r>
            <a:br>
              <a:rPr lang="en-US" b="1" dirty="0">
                <a:latin typeface="Traditional Arabic" panose="02020603050405020304" pitchFamily="18" charset="-78"/>
                <a:cs typeface="Traditional Arabic" panose="02020603050405020304" pitchFamily="18" charset="-78"/>
              </a:rPr>
            </a:br>
            <a:r>
              <a:rPr lang="ar-SA" b="1" dirty="0">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الأول</a:t>
            </a:r>
            <a:r>
              <a:rPr lang="ar-SA" b="1" dirty="0">
                <a:solidFill>
                  <a:schemeClr val="tx1"/>
                </a:solidFill>
                <a:latin typeface="Traditional Arabic" panose="02020603050405020304" pitchFamily="18" charset="-78"/>
                <a:cs typeface="Traditional Arabic" panose="02020603050405020304" pitchFamily="18" charset="-78"/>
              </a:rPr>
              <a:t>‏: ‏إن الوعد من البنك ‏ ‏الإسلامي للتنمية بإيجار المعدات إلى العميل بعد تملك البنك لها أمر مقبول شرعا</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الثاني</a:t>
            </a:r>
            <a:r>
              <a:rPr lang="ar-SA" b="1" dirty="0">
                <a:solidFill>
                  <a:srgbClr val="C00000"/>
                </a:solidFill>
                <a:latin typeface="Traditional Arabic" panose="02020603050405020304" pitchFamily="18" charset="-78"/>
                <a:cs typeface="Traditional Arabic" panose="02020603050405020304" pitchFamily="18" charset="-78"/>
              </a:rPr>
              <a:t>: ‏إن توكيل البنك ‏ ‏الإسلامي للتنمية أحد عملائه بشراء ما يحتاجه ذلك العميل من معدات وآليات ونحوها مما هو محدد الأوصاف والثمن لحساب البنك بغية أن يؤجره البنك تلك الأشياء بعد حيازة الوكيل لها هو توكيل مقبول شرعا</a:t>
            </a:r>
            <a:r>
              <a:rPr lang="ar-IQ" b="1" dirty="0">
                <a:solidFill>
                  <a:srgbClr val="C00000"/>
                </a:solidFill>
                <a:latin typeface="Traditional Arabic" panose="02020603050405020304" pitchFamily="18" charset="-78"/>
                <a:cs typeface="Traditional Arabic" panose="02020603050405020304" pitchFamily="18" charset="-78"/>
              </a:rPr>
              <a:t>،</a:t>
            </a:r>
            <a:r>
              <a:rPr lang="ar-SA" b="1" dirty="0">
                <a:solidFill>
                  <a:srgbClr val="C00000"/>
                </a:solidFill>
                <a:latin typeface="Traditional Arabic" panose="02020603050405020304" pitchFamily="18" charset="-78"/>
                <a:cs typeface="Traditional Arabic" panose="02020603050405020304" pitchFamily="18" charset="-78"/>
              </a:rPr>
              <a:t> والأفضل أن يكون الوكيل بالشراء غير العميل المذكور إذا تيسر ذلك</a:t>
            </a:r>
            <a:r>
              <a:rPr lang="ar-IQ" b="1" dirty="0">
                <a:solidFill>
                  <a:srgbClr val="C00000"/>
                </a:solidFill>
                <a:latin typeface="Traditional Arabic" panose="02020603050405020304" pitchFamily="18" charset="-78"/>
                <a:cs typeface="Traditional Arabic" panose="02020603050405020304" pitchFamily="18" charset="-78"/>
              </a:rPr>
              <a:t>.              </a:t>
            </a:r>
            <a:r>
              <a:rPr lang="ar-SA" b="1" dirty="0">
                <a:solidFill>
                  <a:srgbClr val="C00000"/>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a:t>
            </a:r>
            <a:br>
              <a:rPr lang="en-US" b="1"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الثالث</a:t>
            </a:r>
            <a:r>
              <a:rPr lang="ar-SA" b="1" dirty="0">
                <a:solidFill>
                  <a:schemeClr val="tx1"/>
                </a:solidFill>
                <a:latin typeface="Traditional Arabic" panose="02020603050405020304" pitchFamily="18" charset="-78"/>
                <a:cs typeface="Traditional Arabic" panose="02020603050405020304" pitchFamily="18" charset="-78"/>
              </a:rPr>
              <a:t>‏‏: ‏إن عقد الإيجار يجب أن يتم بعد التملك الحقيقي للمعدات والقبض لها</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وأن يبرم بعقد منفصل عن عقد الوكالة والوعد</a:t>
            </a: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الرابع</a:t>
            </a:r>
            <a:r>
              <a:rPr lang="ar-SA" b="1" dirty="0">
                <a:solidFill>
                  <a:srgbClr val="C00000"/>
                </a:solidFill>
                <a:latin typeface="Traditional Arabic" panose="02020603050405020304" pitchFamily="18" charset="-78"/>
                <a:cs typeface="Traditional Arabic" panose="02020603050405020304" pitchFamily="18" charset="-78"/>
              </a:rPr>
              <a:t>: ‏إن الوعد بهبة المعدات عند انتهاء أمد الإيجار جائز بعقد منفصل</a:t>
            </a:r>
            <a:r>
              <a:rPr lang="ar-IQ" b="1" dirty="0">
                <a:solidFill>
                  <a:srgbClr val="C00000"/>
                </a:solidFill>
                <a:latin typeface="Traditional Arabic" panose="02020603050405020304" pitchFamily="18" charset="-78"/>
                <a:cs typeface="Traditional Arabic" panose="02020603050405020304" pitchFamily="18" charset="-78"/>
              </a:rPr>
              <a:t>.</a:t>
            </a:r>
            <a:r>
              <a:rPr lang="ar-SA" b="1" dirty="0">
                <a:solidFill>
                  <a:srgbClr val="C00000"/>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a:t>
            </a:r>
            <a:br>
              <a:rPr lang="en-US" b="1"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الخامس</a:t>
            </a:r>
            <a:r>
              <a:rPr lang="ar-SA" b="1" dirty="0">
                <a:solidFill>
                  <a:schemeClr val="tx1"/>
                </a:solidFill>
                <a:latin typeface="Traditional Arabic" panose="02020603050405020304" pitchFamily="18" charset="-78"/>
                <a:cs typeface="Traditional Arabic" panose="02020603050405020304" pitchFamily="18" charset="-78"/>
              </a:rPr>
              <a:t>: ‏إن تبعة الهلاك والتعيب تكون على البنك بصفته مالكا للمعدات ما لم يكن ذلك بتعد أو تقصير من المستأجر</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فتكون التبعة عندئذ عليه</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SA" b="1" dirty="0">
                <a:solidFill>
                  <a:schemeClr val="tx1"/>
                </a:solidFill>
                <a:latin typeface="Traditional Arabic" panose="02020603050405020304" pitchFamily="18" charset="-78"/>
                <a:cs typeface="Traditional Arabic" panose="02020603050405020304" pitchFamily="18" charset="-78"/>
              </a:rPr>
              <a:t>‏</a:t>
            </a:r>
            <a:r>
              <a:rPr lang="ar-SA" b="1" dirty="0">
                <a:solidFill>
                  <a:srgbClr val="7030A0"/>
                </a:solidFill>
                <a:latin typeface="Traditional Arabic" panose="02020603050405020304" pitchFamily="18" charset="-78"/>
                <a:cs typeface="Traditional Arabic" panose="02020603050405020304" pitchFamily="18" charset="-78"/>
              </a:rPr>
              <a:t>السادس</a:t>
            </a:r>
            <a:r>
              <a:rPr lang="ar-SA" b="1" dirty="0">
                <a:solidFill>
                  <a:srgbClr val="FF0000"/>
                </a:solidFill>
                <a:latin typeface="Traditional Arabic" panose="02020603050405020304" pitchFamily="18" charset="-78"/>
                <a:cs typeface="Traditional Arabic" panose="02020603050405020304" pitchFamily="18" charset="-78"/>
              </a:rPr>
              <a:t>‏: ‏‏إن نفقات التأمين لدى الشركات ‏الإسلامية كلما أمكن ذلك يتحملها البنك</a:t>
            </a:r>
            <a:r>
              <a:rPr lang="ar-IQ" b="1" dirty="0">
                <a:solidFill>
                  <a:srgbClr val="FF0000"/>
                </a:solidFill>
                <a:latin typeface="Traditional Arabic" panose="02020603050405020304" pitchFamily="18" charset="-78"/>
                <a:cs typeface="Traditional Arabic" panose="02020603050405020304" pitchFamily="18" charset="-78"/>
              </a:rPr>
              <a:t>.</a:t>
            </a:r>
            <a:endParaRPr lang="ar-IQ" dirty="0"/>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6901696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321" y="207034"/>
            <a:ext cx="8764438" cy="6409426"/>
          </a:xfrm>
        </p:spPr>
        <p:txBody>
          <a:bodyPr>
            <a:noAutofit/>
          </a:bodyPr>
          <a:lstStyle/>
          <a:p>
            <a:pPr algn="just"/>
            <a:r>
              <a:rPr lang="ar-SA" sz="3200" b="1" dirty="0">
                <a:solidFill>
                  <a:srgbClr val="FF0000"/>
                </a:solidFill>
                <a:latin typeface="Traditional Arabic" panose="02020603050405020304" pitchFamily="18" charset="-78"/>
                <a:cs typeface="Traditional Arabic" panose="02020603050405020304" pitchFamily="18" charset="-78"/>
              </a:rPr>
              <a:t>الفوائد الاقتصادية المرجوة من عقد الإجارة المنتهية بالتملي</a:t>
            </a:r>
            <a:r>
              <a:rPr lang="ar-IQ" sz="3200" b="1" dirty="0">
                <a:solidFill>
                  <a:srgbClr val="FF0000"/>
                </a:solidFill>
                <a:latin typeface="Traditional Arabic" panose="02020603050405020304" pitchFamily="18" charset="-78"/>
                <a:cs typeface="Traditional Arabic" panose="02020603050405020304" pitchFamily="18" charset="-78"/>
              </a:rPr>
              <a:t>ك.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bg1"/>
                </a:solidFill>
                <a:latin typeface="Traditional Arabic" panose="02020603050405020304" pitchFamily="18" charset="-78"/>
                <a:cs typeface="Traditional Arabic" panose="02020603050405020304" pitchFamily="18" charset="-78"/>
              </a:rPr>
            </a:br>
            <a:r>
              <a:rPr lang="ar-SA"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rgbClr val="7030A0"/>
                </a:solidFill>
                <a:latin typeface="Traditional Arabic" panose="02020603050405020304" pitchFamily="18" charset="-78"/>
                <a:cs typeface="Traditional Arabic" panose="02020603050405020304" pitchFamily="18" charset="-78"/>
              </a:rPr>
              <a:t>أولاً:  بالنسبة للمستأجر</a:t>
            </a:r>
            <a:r>
              <a:rPr lang="en-US" sz="3200" b="1" dirty="0">
                <a:solidFill>
                  <a:schemeClr val="bg1"/>
                </a:solidFill>
                <a:latin typeface="Traditional Arabic" panose="02020603050405020304" pitchFamily="18" charset="-78"/>
                <a:cs typeface="Traditional Arabic" panose="02020603050405020304" pitchFamily="18" charset="-78"/>
              </a:rPr>
              <a:t>.</a:t>
            </a:r>
            <a:r>
              <a:rPr lang="en-US" sz="3200" b="1" dirty="0">
                <a:solidFill>
                  <a:srgbClr val="7030A0"/>
                </a:solidFill>
                <a:latin typeface="Traditional Arabic" panose="02020603050405020304" pitchFamily="18" charset="-78"/>
                <a:cs typeface="Traditional Arabic" panose="02020603050405020304" pitchFamily="18" charset="-78"/>
              </a:rPr>
              <a:t>                            </a:t>
            </a:r>
            <a:r>
              <a:rPr lang="en-US" sz="3200" b="1" dirty="0">
                <a:solidFill>
                  <a:schemeClr val="tx1"/>
                </a:solidFill>
                <a:latin typeface="Traditional Arabic" panose="02020603050405020304" pitchFamily="18" charset="-78"/>
                <a:cs typeface="Traditional Arabic" panose="02020603050405020304" pitchFamily="18" charset="-78"/>
              </a:rPr>
              <a:t>:</a:t>
            </a:r>
            <a:br>
              <a:rPr lang="en-US" sz="3200"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1-</a:t>
            </a:r>
            <a:r>
              <a:rPr lang="ar-SA" sz="3200" b="1" dirty="0">
                <a:solidFill>
                  <a:schemeClr val="tx1"/>
                </a:solidFill>
                <a:latin typeface="Traditional Arabic" panose="02020603050405020304" pitchFamily="18" charset="-78"/>
                <a:cs typeface="Traditional Arabic" panose="02020603050405020304" pitchFamily="18" charset="-78"/>
              </a:rPr>
              <a:t> الاستفادة من الأصول الرأسمالية في نشاطه دون الحاجة الى تخصيص</a:t>
            </a:r>
            <a:r>
              <a:rPr lang="ar-SA" sz="3200"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جزء من سيولته لشرائها مما يتيح له فرصة أوسع في توظيف أمواله</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واستخدامها في تحقيق مقصوده</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فهي كما يقال تمويل من خارج الميزانية</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وتظهر أهمية ذلك بشكل بارز كلما كبر ثمن هذه الأصول</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وكلما غلبت حالة الكساد</a:t>
            </a:r>
            <a:r>
              <a:rPr lang="en-US" sz="3200" b="1" dirty="0">
                <a:solidFill>
                  <a:schemeClr val="bg1"/>
                </a:solidFill>
                <a:latin typeface="Traditional Arabic" panose="02020603050405020304" pitchFamily="18" charset="-78"/>
                <a:cs typeface="Traditional Arabic" panose="02020603050405020304" pitchFamily="18" charset="-78"/>
              </a:rPr>
              <a:t>.</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2-</a:t>
            </a:r>
            <a:r>
              <a:rPr lang="ar-SA" sz="3200" b="1" dirty="0">
                <a:solidFill>
                  <a:schemeClr val="tx1"/>
                </a:solidFill>
                <a:latin typeface="Traditional Arabic" panose="02020603050405020304" pitchFamily="18" charset="-78"/>
                <a:cs typeface="Traditional Arabic" panose="02020603050405020304" pitchFamily="18" charset="-78"/>
              </a:rPr>
              <a:t> الحماية من آثار التضخم, ويبدو ذلك جلي</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ا كلما كانت مدة الإجارة طويلة</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وكانت الأجرة محددة</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وشاعت حالة التضخم</a:t>
            </a:r>
            <a:r>
              <a:rPr lang="en-US" sz="3200" b="1" dirty="0">
                <a:solidFill>
                  <a:schemeClr val="bg1"/>
                </a:solidFill>
                <a:latin typeface="Traditional Arabic" panose="02020603050405020304" pitchFamily="18" charset="-78"/>
                <a:cs typeface="Traditional Arabic" panose="02020603050405020304" pitchFamily="18" charset="-78"/>
              </a:rPr>
              <a:t>.</a:t>
            </a:r>
            <a:r>
              <a:rPr lang="en-US"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3- </a:t>
            </a:r>
            <a:r>
              <a:rPr lang="ar-SA" sz="3200" b="1" dirty="0">
                <a:solidFill>
                  <a:schemeClr val="tx1"/>
                </a:solidFill>
                <a:latin typeface="Traditional Arabic" panose="02020603050405020304" pitchFamily="18" charset="-78"/>
                <a:cs typeface="Traditional Arabic" panose="02020603050405020304" pitchFamily="18" charset="-78"/>
              </a:rPr>
              <a:t>ثم هي في النهاية تعد أداة مغايرة لغيرها من الأدوات التمويلية</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ما يتيح لطالب التمويل الحصول على احتياجاته تحت أفضل الشروط</a:t>
            </a:r>
            <a:r>
              <a:rPr lang="en-US"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a:t>
            </a:r>
            <a:endParaRPr lang="ar-IQ" sz="32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181244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17" y="77637"/>
            <a:ext cx="9480430" cy="6780363"/>
          </a:xfrm>
        </p:spPr>
        <p:txBody>
          <a:bodyPr>
            <a:noAutofit/>
          </a:bodyPr>
          <a:lstStyle/>
          <a:p>
            <a:pPr algn="just"/>
            <a:r>
              <a:rPr lang="ar-IQ" sz="3200" b="1" dirty="0">
                <a:solidFill>
                  <a:srgbClr val="FF0000"/>
                </a:solidFill>
                <a:latin typeface="Traditional Arabic" panose="02020603050405020304" pitchFamily="18" charset="-78"/>
                <a:cs typeface="Traditional Arabic" panose="02020603050405020304" pitchFamily="18" charset="-78"/>
              </a:rPr>
              <a:t>3-</a:t>
            </a:r>
            <a:r>
              <a:rPr lang="en-US" sz="3200" b="1" dirty="0">
                <a:solidFill>
                  <a:srgbClr val="FF0000"/>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تتيح له التمويل بنسبة 100% حيث لا يتحمل عادة بأية نسبة من قيمة الأصول</a:t>
            </a:r>
            <a:r>
              <a:rPr lang="ar-IQ" sz="3200" b="1" dirty="0">
                <a:solidFill>
                  <a:srgbClr val="FF0000"/>
                </a:solidFill>
                <a:latin typeface="Traditional Arabic" panose="02020603050405020304" pitchFamily="18" charset="-78"/>
                <a:cs typeface="Traditional Arabic" panose="02020603050405020304" pitchFamily="18" charset="-78"/>
              </a:rPr>
              <a:t>،</a:t>
            </a:r>
            <a:r>
              <a:rPr lang="ar-SA" sz="3200" b="1" dirty="0">
                <a:solidFill>
                  <a:srgbClr val="FF0000"/>
                </a:solidFill>
                <a:latin typeface="Traditional Arabic" panose="02020603050405020304" pitchFamily="18" charset="-78"/>
                <a:cs typeface="Traditional Arabic" panose="02020603050405020304" pitchFamily="18" charset="-78"/>
              </a:rPr>
              <a:t> عكس ما هو عليه الحال في العديد من أدوات التمويل الأخرى</a:t>
            </a:r>
            <a:r>
              <a:rPr lang="en-US" sz="3200" b="1" dirty="0">
                <a:solidFill>
                  <a:srgbClr val="FF0000"/>
                </a:solidFill>
                <a:latin typeface="Traditional Arabic" panose="02020603050405020304" pitchFamily="18" charset="-78"/>
                <a:cs typeface="Traditional Arabic" panose="02020603050405020304" pitchFamily="18" charset="-78"/>
              </a:rPr>
              <a:t>    </a:t>
            </a:r>
            <a:r>
              <a:rPr lang="en-US" sz="3200" b="1" dirty="0">
                <a:solidFill>
                  <a:schemeClr val="tx1"/>
                </a:solidFill>
                <a:latin typeface="Traditional Arabic" panose="02020603050405020304" pitchFamily="18" charset="-78"/>
                <a:cs typeface="Traditional Arabic" panose="02020603050405020304" pitchFamily="18" charset="-78"/>
              </a:rPr>
              <a:t>.</a:t>
            </a:r>
            <a:br>
              <a:rPr lang="en-US"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7030A0"/>
                </a:solidFill>
                <a:latin typeface="Traditional Arabic" panose="02020603050405020304" pitchFamily="18" charset="-78"/>
                <a:cs typeface="Traditional Arabic" panose="02020603050405020304" pitchFamily="18" charset="-78"/>
              </a:rPr>
              <a:t>4-</a:t>
            </a:r>
            <a:r>
              <a:rPr lang="ar-SA" sz="3200" b="1" dirty="0">
                <a:solidFill>
                  <a:srgbClr val="7030A0"/>
                </a:solidFill>
                <a:latin typeface="Traditional Arabic" panose="02020603050405020304" pitchFamily="18" charset="-78"/>
                <a:cs typeface="Traditional Arabic" panose="02020603050405020304" pitchFamily="18" charset="-78"/>
              </a:rPr>
              <a:t> تحقيق إمكانية التوسع في مشروعه وسرعة الحصول على المعدات المطلوبة والمتطورة دون الاضطرار إلى التوسع في عدد الملاك أو طرح أسهم جديدة, وما قد ينجم عن ذلك من مشكلات</a:t>
            </a:r>
            <a:r>
              <a:rPr lang="en-US" sz="3200" b="1" dirty="0">
                <a:solidFill>
                  <a:srgbClr val="7030A0"/>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br>
              <a:rPr lang="en-US" sz="3200" b="1" dirty="0">
                <a:solidFill>
                  <a:schemeClr val="tx1"/>
                </a:solidFill>
                <a:latin typeface="Traditional Arabic" panose="02020603050405020304" pitchFamily="18" charset="-78"/>
                <a:cs typeface="Traditional Arabic" panose="02020603050405020304" pitchFamily="18" charset="-78"/>
              </a:rPr>
            </a:br>
            <a:br>
              <a:rPr lang="en-US"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5-</a:t>
            </a:r>
            <a:r>
              <a:rPr lang="ar-SA" sz="3200" b="1" dirty="0">
                <a:solidFill>
                  <a:schemeClr val="tx1"/>
                </a:solidFill>
                <a:latin typeface="Traditional Arabic" panose="02020603050405020304" pitchFamily="18" charset="-78"/>
                <a:cs typeface="Traditional Arabic" panose="02020603050405020304" pitchFamily="18" charset="-78"/>
              </a:rPr>
              <a:t> تهيىء للمشروع فرصة جيدة لبرمجة نفقاته في المستقبل, والتعرف عليها سلفا مع عدم تحميله لمشكلات الاستهلاك والمخصصات</a:t>
            </a:r>
            <a:r>
              <a:rPr lang="ar-IQ" sz="3200" b="1" dirty="0">
                <a:solidFill>
                  <a:schemeClr val="tx1"/>
                </a:solidFill>
                <a:latin typeface="Traditional Arabic" panose="02020603050405020304" pitchFamily="18" charset="-78"/>
                <a:cs typeface="Traditional Arabic" panose="02020603050405020304" pitchFamily="18" charset="-78"/>
              </a:rPr>
              <a:t>.</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C00000"/>
                </a:solidFill>
                <a:latin typeface="Traditional Arabic" panose="02020603050405020304" pitchFamily="18" charset="-78"/>
                <a:cs typeface="Traditional Arabic" panose="02020603050405020304" pitchFamily="18" charset="-78"/>
              </a:rPr>
              <a:t>6-</a:t>
            </a:r>
            <a:r>
              <a:rPr lang="ar-SA" sz="3200" b="1" dirty="0">
                <a:solidFill>
                  <a:srgbClr val="C00000"/>
                </a:solidFill>
                <a:latin typeface="Traditional Arabic" panose="02020603050405020304" pitchFamily="18" charset="-78"/>
                <a:cs typeface="Traditional Arabic" panose="02020603050405020304" pitchFamily="18" charset="-78"/>
              </a:rPr>
              <a:t> الاستفادة من ميزات ضريبية, حيث إن ال</a:t>
            </a:r>
            <a:r>
              <a:rPr lang="ar-IQ" sz="3200" b="1" dirty="0">
                <a:solidFill>
                  <a:srgbClr val="C00000"/>
                </a:solidFill>
                <a:latin typeface="Traditional Arabic" panose="02020603050405020304" pitchFamily="18" charset="-78"/>
                <a:cs typeface="Traditional Arabic" panose="02020603050405020304" pitchFamily="18" charset="-78"/>
              </a:rPr>
              <a:t>أ</a:t>
            </a:r>
            <a:r>
              <a:rPr lang="ar-SA" sz="3200" b="1" dirty="0">
                <a:solidFill>
                  <a:srgbClr val="C00000"/>
                </a:solidFill>
                <a:latin typeface="Traditional Arabic" panose="02020603050405020304" pitchFamily="18" charset="-78"/>
                <a:cs typeface="Traditional Arabic" panose="02020603050405020304" pitchFamily="18" charset="-78"/>
              </a:rPr>
              <a:t>جرة تخصم من الأرباح قبل فرض الضريبة عليها, عكس ما لو كانت حصة مشاركة</a:t>
            </a:r>
            <a:r>
              <a:rPr lang="ar-IQ" sz="3200" b="1" dirty="0">
                <a:solidFill>
                  <a:srgbClr val="C00000"/>
                </a:solidFill>
                <a:latin typeface="Traditional Arabic" panose="02020603050405020304" pitchFamily="18" charset="-78"/>
                <a:cs typeface="Traditional Arabic" panose="02020603050405020304" pitchFamily="18" charset="-78"/>
              </a:rPr>
              <a:t>،</a:t>
            </a:r>
            <a:r>
              <a:rPr lang="ar-SA" sz="3200" b="1" dirty="0">
                <a:solidFill>
                  <a:srgbClr val="C00000"/>
                </a:solidFill>
                <a:latin typeface="Traditional Arabic" panose="02020603050405020304" pitchFamily="18" charset="-78"/>
                <a:cs typeface="Traditional Arabic" panose="02020603050405020304" pitchFamily="18" charset="-78"/>
              </a:rPr>
              <a:t> فهي توزيع للربح وليست عبئا عليه, ومن ثم فلا يستفيد من تخفيض الضرائب, مما يجعل التمويل بهذه الأداة غالبا أقل كلفة من غيره خاصة وأن المؤجر نظرا لما يتمتع به من ميزات ضريبية فإنه يعرض معداته بسعر منخفض</a:t>
            </a:r>
            <a:r>
              <a:rPr lang="en-US" sz="3200" b="1" dirty="0">
                <a:solidFill>
                  <a:srgbClr val="C00000"/>
                </a:solidFill>
                <a:latin typeface="Traditional Arabic" panose="02020603050405020304" pitchFamily="18" charset="-78"/>
                <a:cs typeface="Traditional Arabic" panose="02020603050405020304" pitchFamily="18" charset="-78"/>
              </a:rPr>
              <a:t>.</a:t>
            </a:r>
            <a:endParaRPr lang="ar-IQ" sz="3200" dirty="0">
              <a:solidFill>
                <a:srgbClr val="C00000"/>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472415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65" y="181155"/>
            <a:ext cx="9325154" cy="6676845"/>
          </a:xfrm>
        </p:spPr>
        <p:txBody>
          <a:bodyPr>
            <a:noAutofit/>
          </a:bodyPr>
          <a:lstStyle/>
          <a:p>
            <a:pPr algn="just"/>
            <a:r>
              <a:rPr lang="ar-SA" b="1" dirty="0">
                <a:solidFill>
                  <a:srgbClr val="FF0000"/>
                </a:solidFill>
                <a:latin typeface="Traditional Arabic" panose="02020603050405020304" pitchFamily="18" charset="-78"/>
                <a:cs typeface="Traditional Arabic" panose="02020603050405020304" pitchFamily="18" charset="-78"/>
              </a:rPr>
              <a:t>ثانياً : بالنسبة للمؤجر:</a:t>
            </a:r>
            <a:r>
              <a:rPr lang="en-US" b="1" dirty="0">
                <a:solidFill>
                  <a:srgbClr val="FF0000"/>
                </a:solidFill>
                <a:latin typeface="Traditional Arabic" panose="02020603050405020304" pitchFamily="18" charset="-78"/>
                <a:cs typeface="Traditional Arabic" panose="02020603050405020304" pitchFamily="18" charset="-78"/>
              </a:rPr>
              <a:t>                                     </a:t>
            </a:r>
            <a:br>
              <a:rPr lang="en-US"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1- </a:t>
            </a:r>
            <a:r>
              <a:rPr lang="ar-SA" b="1" dirty="0">
                <a:solidFill>
                  <a:schemeClr val="tx1"/>
                </a:solidFill>
                <a:latin typeface="Traditional Arabic" panose="02020603050405020304" pitchFamily="18" charset="-78"/>
                <a:cs typeface="Traditional Arabic" panose="02020603050405020304" pitchFamily="18" charset="-78"/>
              </a:rPr>
              <a:t>تتيح له فرصة توظيف ماله مع عدم التعرض لقيود الائتمان الداخلي</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2- </a:t>
            </a:r>
            <a:r>
              <a:rPr lang="ar-SA" b="1" dirty="0">
                <a:solidFill>
                  <a:schemeClr val="tx1"/>
                </a:solidFill>
                <a:latin typeface="Traditional Arabic" panose="02020603050405020304" pitchFamily="18" charset="-78"/>
                <a:cs typeface="Traditional Arabic" panose="02020603050405020304" pitchFamily="18" charset="-78"/>
              </a:rPr>
              <a:t>وجود ضمان قوى, عكس ما لو تم التمويل من خلال البيع الآجل</a:t>
            </a:r>
            <a:r>
              <a:rPr lang="ar-IQ"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أو </a:t>
            </a:r>
            <a:r>
              <a:rPr lang="ar-IQ" b="1" dirty="0">
                <a:solidFill>
                  <a:schemeClr val="tx1"/>
                </a:solidFill>
                <a:latin typeface="Traditional Arabic" panose="02020603050405020304" pitchFamily="18" charset="-78"/>
                <a:cs typeface="Traditional Arabic" panose="02020603050405020304" pitchFamily="18" charset="-78"/>
              </a:rPr>
              <a:t>المقسط</a:t>
            </a:r>
            <a:r>
              <a:rPr lang="ar-SA" b="1" dirty="0">
                <a:solidFill>
                  <a:schemeClr val="tx1"/>
                </a:solidFill>
                <a:latin typeface="Traditional Arabic" panose="02020603050405020304" pitchFamily="18" charset="-78"/>
                <a:cs typeface="Traditional Arabic" panose="02020603050405020304" pitchFamily="18" charset="-78"/>
              </a:rPr>
              <a:t>, حيث إن الأصل المؤجر مازال على ملكيته, ومن ثم يستطيع استرداده عند الحاجة دون قدرة المستأجر على التصرف فيه, أو مشاركة الغرماء له عند إفلاس المستأجر</a:t>
            </a:r>
            <a:r>
              <a:rPr lang="ar-IQ" b="1" dirty="0">
                <a:solidFill>
                  <a:schemeClr val="tx1"/>
                </a:solidFill>
                <a:latin typeface="Traditional Arabic" panose="02020603050405020304" pitchFamily="18" charset="-78"/>
                <a:cs typeface="Traditional Arabic" panose="02020603050405020304" pitchFamily="18" charset="-78"/>
              </a:rPr>
              <a:t>.</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3- </a:t>
            </a:r>
            <a:r>
              <a:rPr lang="ar-SA" b="1" dirty="0">
                <a:solidFill>
                  <a:schemeClr val="tx1"/>
                </a:solidFill>
                <a:latin typeface="Traditional Arabic" panose="02020603050405020304" pitchFamily="18" charset="-78"/>
                <a:cs typeface="Traditional Arabic" panose="02020603050405020304" pitchFamily="18" charset="-78"/>
              </a:rPr>
              <a:t>الإستفادة من بعض الميزات الضريبية التي يوفرها له الكثير من القوانين السائدة</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4- </a:t>
            </a:r>
            <a:r>
              <a:rPr lang="ar-SA" b="1" dirty="0">
                <a:solidFill>
                  <a:schemeClr val="tx1"/>
                </a:solidFill>
                <a:latin typeface="Traditional Arabic" panose="02020603050405020304" pitchFamily="18" charset="-78"/>
                <a:cs typeface="Traditional Arabic" panose="02020603050405020304" pitchFamily="18" charset="-78"/>
              </a:rPr>
              <a:t>تتيح له إمكانية تخطيط إيراداته المستقبلية, وفي بعض صور التأجير يضمن المؤجر استمرارية التأجير إلى نهاية العمر الإنتاجي للأصل, وكذلك تحميل المستأجر ببعض الضمانات والمخاطر</a:t>
            </a:r>
            <a:r>
              <a:rPr lang="en-US" b="1" dirty="0">
                <a:solidFill>
                  <a:schemeClr val="tx1"/>
                </a:solidFill>
                <a:latin typeface="Traditional Arabic" panose="02020603050405020304" pitchFamily="18" charset="-78"/>
                <a:cs typeface="Traditional Arabic" panose="02020603050405020304" pitchFamily="18" charset="-78"/>
              </a:rPr>
              <a:t>.</a:t>
            </a: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a:off x="677334" y="6924423"/>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36430537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672" y="138023"/>
            <a:ext cx="8989330" cy="6564702"/>
          </a:xfrm>
        </p:spPr>
        <p:txBody>
          <a:bodyPr>
            <a:normAutofit/>
          </a:bodyPr>
          <a:lstStyle/>
          <a:p>
            <a:pPr algn="just"/>
            <a:br>
              <a:rPr lang="en-US"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5- </a:t>
            </a:r>
            <a:r>
              <a:rPr lang="ar-SA" b="1" dirty="0">
                <a:solidFill>
                  <a:schemeClr val="tx1"/>
                </a:solidFill>
                <a:latin typeface="Traditional Arabic" panose="02020603050405020304" pitchFamily="18" charset="-78"/>
                <a:cs typeface="Traditional Arabic" panose="02020603050405020304" pitchFamily="18" charset="-78"/>
              </a:rPr>
              <a:t>يـمكن التمويل بهذا الأسلوب المؤسسات الإسلامية من الإشتراك مع المؤسسات المالية التقليدية في تقديم التمويل المطلوب, مثل اشتراك شركة الراجحي مع بنك تشيز مانهاتن في تقديم تمويل لتأجير طائرات لشركة طيران الإمارات, مما يحقق للمؤسسات المالية مجالا أرحب وفرصا أوسع للاستفادة من خبرات الغير</a:t>
            </a:r>
            <a:r>
              <a:rPr lang="en-US" b="1" dirty="0">
                <a:solidFill>
                  <a:schemeClr val="bg1"/>
                </a:solidFill>
                <a:latin typeface="Traditional Arabic" panose="02020603050405020304" pitchFamily="18" charset="-78"/>
                <a:cs typeface="Traditional Arabic" panose="02020603050405020304" pitchFamily="18" charset="-78"/>
              </a:rPr>
              <a:t>.</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6- </a:t>
            </a:r>
            <a:r>
              <a:rPr lang="ar-SA" b="1" dirty="0">
                <a:solidFill>
                  <a:schemeClr val="tx1"/>
                </a:solidFill>
                <a:latin typeface="Traditional Arabic" panose="02020603050405020304" pitchFamily="18" charset="-78"/>
                <a:cs typeface="Traditional Arabic" panose="02020603050405020304" pitchFamily="18" charset="-78"/>
              </a:rPr>
              <a:t>في بعض حالات تكون مخرجا جيدا لتوظيف الأموال دون التفريط في ملكيتها مثل أموال الوقف وبعض الأموال الحكومية  </a:t>
            </a:r>
            <a:r>
              <a:rPr lang="en-US" b="1" dirty="0">
                <a:solidFill>
                  <a:schemeClr val="tx1"/>
                </a:solidFill>
                <a:latin typeface="Traditional Arabic" panose="02020603050405020304" pitchFamily="18" charset="-78"/>
                <a:cs typeface="Traditional Arabic" panose="02020603050405020304" pitchFamily="18" charset="-78"/>
              </a:rPr>
              <a:t>.</a:t>
            </a:r>
            <a:endParaRPr lang="ar-IQ"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60385"/>
          </a:xfrm>
        </p:spPr>
        <p:txBody>
          <a:bodyPr>
            <a:normAutofit fontScale="25000" lnSpcReduction="20000"/>
          </a:bodyPr>
          <a:lstStyle/>
          <a:p>
            <a:endParaRPr lang="ar-IQ" dirty="0"/>
          </a:p>
        </p:txBody>
      </p:sp>
    </p:spTree>
    <p:extLst>
      <p:ext uri="{BB962C8B-B14F-4D97-AF65-F5344CB8AC3E}">
        <p14:creationId xmlns:p14="http://schemas.microsoft.com/office/powerpoint/2010/main" val="35219038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17" y="129396"/>
            <a:ext cx="9376913" cy="6642340"/>
          </a:xfrm>
        </p:spPr>
        <p:txBody>
          <a:bodyPr>
            <a:normAutofit/>
          </a:bodyPr>
          <a:lstStyle/>
          <a:p>
            <a:pPr algn="just"/>
            <a:r>
              <a:rPr lang="ar-IQ" sz="2800" b="1" dirty="0">
                <a:solidFill>
                  <a:srgbClr val="FF0000"/>
                </a:solidFill>
                <a:latin typeface="Traditional Arabic" panose="02020603050405020304" pitchFamily="18" charset="-78"/>
                <a:cs typeface="Traditional Arabic" panose="02020603050405020304" pitchFamily="18" charset="-78"/>
              </a:rPr>
              <a:t>الفرق بين  بيع التقسيط وعقد الإجارة المنتهية بالتمليك</a:t>
            </a:r>
            <a:br>
              <a:rPr lang="ar-IQ" sz="2800" b="1" dirty="0">
                <a:solidFill>
                  <a:srgbClr val="FF0000"/>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بيع التقسيط هو عبارة عن: تملك المشتري السلعة فورًا، ويبقى ثمنها كله في ذمة المشتري يدفعه بعد مدة أو نجومًا (أقساطًا)، وهذه العملية قد يكون فيها ضرر على البائع، كما في صورة تأخر المدين عن سداد ديونه في موعدها.                               </a:t>
            </a:r>
            <a:r>
              <a:rPr lang="ar-IQ" sz="2800" b="1" dirty="0">
                <a:solidFill>
                  <a:schemeClr val="bg1"/>
                </a:solidFill>
                <a:latin typeface="Traditional Arabic" panose="02020603050405020304" pitchFamily="18" charset="-78"/>
                <a:cs typeface="Traditional Arabic" panose="02020603050405020304" pitchFamily="18" charset="-78"/>
              </a:rPr>
              <a:t>.</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 فلأجل أن يتوثق (البائع بالتقسيط) من سداد المشتري كل أقساط الثمن بدون تأخير، ومن دون أن يتضرر الدائن في صورة عدم سداده الأقساط يلجأ إلى ما يسمى بــــ (البيع الإيجاري).</a:t>
            </a:r>
            <a:br>
              <a:rPr lang="ar-IQ" sz="2800" b="1" dirty="0">
                <a:solidFill>
                  <a:schemeClr val="tx1"/>
                </a:solidFill>
                <a:latin typeface="Traditional Arabic" panose="02020603050405020304" pitchFamily="18" charset="-78"/>
                <a:cs typeface="Traditional Arabic" panose="02020603050405020304" pitchFamily="18" charset="-78"/>
              </a:rPr>
            </a:br>
            <a:r>
              <a:rPr lang="ar-IQ" sz="2800" b="1" dirty="0">
                <a:solidFill>
                  <a:schemeClr val="tx1"/>
                </a:solidFill>
                <a:latin typeface="Traditional Arabic" panose="02020603050405020304" pitchFamily="18" charset="-78"/>
                <a:cs typeface="Traditional Arabic" panose="02020603050405020304" pitchFamily="18" charset="-78"/>
              </a:rPr>
              <a:t>- وقد يلجأ البائع إلى البيع الإيجاري بدلاً من البيع بالتقسيط لفائدة ثانية، وهي تتضح فيما إذا أفلس (المشتري بالأقساط)، وهو بعد لم يسدد الثمن، أو لم يسدد بعضه، فإن القانون الإسلامي يقول: إن البائع يكون كأحد الديّان، حيث تباع سلعته التي باعها نسيئة، كما تباع بقية السلع التي هي ملك للمشتري، وتقسم الأموال على الديّان بالنسبة، ولكن إذا بقيت السلعة ملكًا للبائع كما في (البيع الإيجاري) ولم تملك للمشتري إلا بعد سداد آخر قسط من الثمن، فهنا لو فرضنا أن المشتري قد أفلس، فإن البائع يتمكن أن لا يخسر أي شيء، ولا تباع سلعته كبقية أموال المفلس، بل له الحق في أخذها، ويدفع ما استلمه من أقساط، وبذلك يتفادى الضرر الذي قد يلحقه في هذه الصورة لو كان قد باع سلعته نسيئة.</a:t>
            </a:r>
          </a:p>
        </p:txBody>
      </p:sp>
      <p:sp>
        <p:nvSpPr>
          <p:cNvPr id="3" name="Content Placeholder 2"/>
          <p:cNvSpPr>
            <a:spLocks noGrp="1"/>
          </p:cNvSpPr>
          <p:nvPr>
            <p:ph idx="1"/>
          </p:nvPr>
        </p:nvSpPr>
        <p:spPr>
          <a:xfrm flipV="1">
            <a:off x="677334" y="6935638"/>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075012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057" y="112143"/>
            <a:ext cx="8928945" cy="6625087"/>
          </a:xfrm>
        </p:spPr>
        <p:txBody>
          <a:bodyPr>
            <a:normAutofit/>
          </a:bodyPr>
          <a:lstStyle/>
          <a:p>
            <a:pPr algn="just"/>
            <a:r>
              <a:rPr lang="ar-IQ" sz="3200" b="1" dirty="0">
                <a:solidFill>
                  <a:schemeClr val="tx1"/>
                </a:solidFill>
                <a:latin typeface="Traditional Arabic" panose="02020603050405020304" pitchFamily="18" charset="-78"/>
                <a:cs typeface="Traditional Arabic" panose="02020603050405020304" pitchFamily="18" charset="-78"/>
              </a:rPr>
              <a:t>أما البيع الإيجاري: </a:t>
            </a:r>
            <a:r>
              <a:rPr lang="ar-IQ" sz="3200" dirty="0">
                <a:solidFill>
                  <a:schemeClr val="tx1"/>
                </a:solidFill>
                <a:latin typeface="Traditional Arabic" panose="02020603050405020304" pitchFamily="18" charset="-78"/>
                <a:cs typeface="Traditional Arabic" panose="02020603050405020304" pitchFamily="18" charset="-78"/>
              </a:rPr>
              <a:t>فهو: اللجوء "عند بيع الأرض أو الدار، أو السيارة، أو غير ذلك". إلى أن يحتفط صاحب السلعة بملكيته للسلعة إلى حين سداد المشتري كل أقساط الثمن، فيعقد عقدًا صورته الإيجار، ويشترط أن يملكه السلعة عند دفع آخر قسط، حينئذ لا تنتقل الملكية إلى الطرف الآخر إلا بعد سداد الثمن المقسط كاملاً، ونلاحظ على صورة عقد البيع الإيجاري نقطتين:                       .</a:t>
            </a:r>
            <a:br>
              <a:rPr lang="ar-IQ" sz="3200" dirty="0">
                <a:solidFill>
                  <a:schemeClr val="tx1"/>
                </a:solidFill>
                <a:latin typeface="Traditional Arabic" panose="02020603050405020304" pitchFamily="18" charset="-78"/>
                <a:cs typeface="Traditional Arabic" panose="02020603050405020304" pitchFamily="18" charset="-78"/>
              </a:rPr>
            </a:br>
            <a:r>
              <a:rPr lang="ar-IQ" sz="3200" dirty="0">
                <a:solidFill>
                  <a:schemeClr val="tx1"/>
                </a:solidFill>
                <a:latin typeface="Traditional Arabic" panose="02020603050405020304" pitchFamily="18" charset="-78"/>
                <a:cs typeface="Traditional Arabic" panose="02020603050405020304" pitchFamily="18" charset="-78"/>
              </a:rPr>
              <a:t>الأولى: إن الأقساط التي تدفع إلى المالك ليست هي أقساط إيجار، وإنما هي أقساط بيع؛ لأن القسط المأخوذ بعنوان أنه قسط إيجار هو أعلى من قسط الإجارة الحقيقية بكثير. .</a:t>
            </a:r>
            <a:br>
              <a:rPr lang="ar-IQ" sz="3200" dirty="0">
                <a:solidFill>
                  <a:schemeClr val="tx1"/>
                </a:solidFill>
                <a:latin typeface="Traditional Arabic" panose="02020603050405020304" pitchFamily="18" charset="-78"/>
                <a:cs typeface="Traditional Arabic" panose="02020603050405020304" pitchFamily="18" charset="-78"/>
              </a:rPr>
            </a:br>
            <a:r>
              <a:rPr lang="ar-IQ" sz="3200" dirty="0">
                <a:solidFill>
                  <a:schemeClr val="tx1"/>
                </a:solidFill>
                <a:latin typeface="Traditional Arabic" panose="02020603050405020304" pitchFamily="18" charset="-78"/>
                <a:cs typeface="Traditional Arabic" panose="02020603050405020304" pitchFamily="18" charset="-78"/>
              </a:rPr>
              <a:t>الثانية: إن المالك يقول: أنا مالك للسلعة المأجورة، ولكنه يتنصل بكل طريق عن تحمل مخاطر الملك وصيانته، فنفهم من الأمر الأول أن الإيجار صوري، وحقيقة الأمر هو البيع نسيئة مع ضمان سداد الثمن بصورة كاملة، ونفهم من الأمر الثاني، أن ملكية صاحب السلعة لها هي ملكية صورية أيضًا، إذًا حقيقة الأمر هو "بيع نسيئة لكن مع عدم نقل الملكية إلا بعد سداد الأقساط جميعًا". وهذا البيع قد .</a:t>
            </a:r>
          </a:p>
        </p:txBody>
      </p:sp>
      <p:sp>
        <p:nvSpPr>
          <p:cNvPr id="3" name="Content Placeholder 2"/>
          <p:cNvSpPr>
            <a:spLocks noGrp="1"/>
          </p:cNvSpPr>
          <p:nvPr>
            <p:ph idx="1"/>
          </p:nvPr>
        </p:nvSpPr>
        <p:spPr>
          <a:xfrm>
            <a:off x="677334" y="6857999"/>
            <a:ext cx="8596668" cy="60385"/>
          </a:xfrm>
        </p:spPr>
        <p:txBody>
          <a:bodyPr>
            <a:normAutofit fontScale="25000" lnSpcReduction="20000"/>
          </a:bodyPr>
          <a:lstStyle/>
          <a:p>
            <a:endParaRPr lang="ar-IQ" dirty="0"/>
          </a:p>
        </p:txBody>
      </p:sp>
    </p:spTree>
    <p:extLst>
      <p:ext uri="{BB962C8B-B14F-4D97-AF65-F5344CB8AC3E}">
        <p14:creationId xmlns:p14="http://schemas.microsoft.com/office/powerpoint/2010/main" val="368787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781" y="189781"/>
            <a:ext cx="9084221" cy="6487063"/>
          </a:xfrm>
        </p:spPr>
        <p:txBody>
          <a:bodyPr>
            <a:normAutofit fontScale="90000"/>
          </a:bodyPr>
          <a:lstStyle/>
          <a:p>
            <a:pPr algn="just"/>
            <a:r>
              <a:rPr lang="ar-IQ" sz="4000" b="1" dirty="0">
                <a:solidFill>
                  <a:srgbClr val="FF0000"/>
                </a:solidFill>
                <a:latin typeface="Traditional Arabic" panose="02020603050405020304" pitchFamily="18" charset="-78"/>
                <a:cs typeface="Traditional Arabic" panose="02020603050405020304" pitchFamily="18" charset="-78"/>
              </a:rPr>
              <a:t>نشأة عقد الإجارة المنتهية بالتمليك:               </a:t>
            </a:r>
            <a:r>
              <a:rPr lang="ar-IQ" sz="4000"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هذا العقد أول ما وجد عام </a:t>
            </a:r>
            <a:r>
              <a:rPr lang="ar-IQ" sz="3100" b="1" dirty="0">
                <a:solidFill>
                  <a:schemeClr val="tx1"/>
                </a:solidFill>
                <a:latin typeface="Traditional Arabic" panose="02020603050405020304" pitchFamily="18" charset="-78"/>
                <a:cs typeface="Traditional Arabic" panose="02020603050405020304" pitchFamily="18" charset="-78"/>
              </a:rPr>
              <a:t>1846</a:t>
            </a:r>
            <a:r>
              <a:rPr lang="ar-IQ" b="1" dirty="0">
                <a:solidFill>
                  <a:schemeClr val="tx1"/>
                </a:solidFill>
                <a:latin typeface="Traditional Arabic" panose="02020603050405020304" pitchFamily="18" charset="-78"/>
                <a:cs typeface="Traditional Arabic" panose="02020603050405020304" pitchFamily="18" charset="-78"/>
              </a:rPr>
              <a:t>م في إنجلترا، وأول من تعامل بهذا العقد أحد تجار الآلات الموسيقية في إنجلترا؛ فكان يؤجر آلاته الموسيقية إجارة يتبعها تمليك العين؛ والقصد من ذلك ضمان الحق.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ثم بعد ذلك انتشر مثل هذا العقد، وانتقل من الأفراد إلى المصانع، وكان أول هذه المصانع تطبيقاً لهذا العقد مصنع سنجر لآلات الخياطة في إنجلترا.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ثم بعد ذلك تطور وانتشر بصفة خاصة في شركات السكك الحديدية التي تشتري المركبات، وتؤجرها لمناجم الفحم تأجيراً ينتهي بالتمليك.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ثم بعد ذلك انتشر هذا العقد وانتقل إلى بقية دول العالم؛ فانتقل إلى الولايات المتحدة عام </a:t>
            </a:r>
            <a:r>
              <a:rPr lang="ar-IQ" sz="3100" b="1" dirty="0">
                <a:solidFill>
                  <a:schemeClr val="tx1"/>
                </a:solidFill>
                <a:latin typeface="Traditional Arabic" panose="02020603050405020304" pitchFamily="18" charset="-78"/>
                <a:cs typeface="Traditional Arabic" panose="02020603050405020304" pitchFamily="18" charset="-78"/>
              </a:rPr>
              <a:t>1953م</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ثم بعد ذلك انتقل إلى فرنسا عام </a:t>
            </a:r>
            <a:r>
              <a:rPr lang="ar-IQ" sz="3100" b="1" dirty="0">
                <a:solidFill>
                  <a:schemeClr val="tx1"/>
                </a:solidFill>
                <a:latin typeface="Traditional Arabic" panose="02020603050405020304" pitchFamily="18" charset="-78"/>
                <a:cs typeface="Traditional Arabic" panose="02020603050405020304" pitchFamily="18" charset="-78"/>
              </a:rPr>
              <a:t>1962م</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ثم بعد ذلك انتقل إلى البلاد العربية والإسلامية عام </a:t>
            </a:r>
            <a:r>
              <a:rPr lang="ar-IQ" sz="3100" b="1" dirty="0">
                <a:solidFill>
                  <a:schemeClr val="tx1"/>
                </a:solidFill>
                <a:latin typeface="Traditional Arabic" panose="02020603050405020304" pitchFamily="18" charset="-78"/>
                <a:cs typeface="Traditional Arabic" panose="02020603050405020304" pitchFamily="18" charset="-78"/>
              </a:rPr>
              <a:t>1978م</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2"/>
                </a:solidFill>
                <a:latin typeface="Traditional Arabic" panose="02020603050405020304" pitchFamily="18" charset="-78"/>
                <a:cs typeface="Traditional Arabic" panose="02020603050405020304" pitchFamily="18" charset="-78"/>
              </a:rPr>
              <a:t>.</a:t>
            </a:r>
            <a:endParaRPr lang="ar-IQ" dirty="0"/>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4125766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11" y="143773"/>
            <a:ext cx="9204991" cy="6619335"/>
          </a:xfrm>
        </p:spPr>
        <p:txBody>
          <a:bodyPr>
            <a:normAutofit fontScale="90000"/>
          </a:bodyPr>
          <a:lstStyle/>
          <a:p>
            <a:pPr algn="just"/>
            <a:r>
              <a:rPr lang="ar-IQ" b="1" dirty="0">
                <a:solidFill>
                  <a:srgbClr val="C00000"/>
                </a:solidFill>
                <a:latin typeface="Traditional Arabic" panose="02020603050405020304" pitchFamily="18" charset="-78"/>
                <a:cs typeface="Traditional Arabic" panose="02020603050405020304" pitchFamily="18" charset="-78"/>
              </a:rPr>
              <a:t>تعريف الإجارة:                                 </a:t>
            </a:r>
            <a:r>
              <a:rPr lang="ar-IQ" b="1" dirty="0">
                <a:solidFill>
                  <a:schemeClr val="bg2"/>
                </a:solidFill>
                <a:latin typeface="Traditional Arabic" panose="02020603050405020304" pitchFamily="18" charset="-78"/>
                <a:cs typeface="Traditional Arabic" panose="02020603050405020304" pitchFamily="18" charset="-78"/>
              </a:rPr>
              <a:t>.</a:t>
            </a:r>
            <a:br>
              <a:rPr lang="ar-IQ" b="1" dirty="0">
                <a:solidFill>
                  <a:srgbClr val="C00000"/>
                </a:solidFill>
                <a:latin typeface="Traditional Arabic" panose="02020603050405020304" pitchFamily="18" charset="-78"/>
                <a:cs typeface="Traditional Arabic" panose="02020603050405020304" pitchFamily="18" charset="-78"/>
              </a:rPr>
            </a:br>
            <a:r>
              <a:rPr lang="ar-IQ" b="1" dirty="0">
                <a:solidFill>
                  <a:srgbClr val="7030A0"/>
                </a:solidFill>
                <a:latin typeface="Traditional Arabic" panose="02020603050405020304" pitchFamily="18" charset="-78"/>
                <a:cs typeface="Traditional Arabic" panose="02020603050405020304" pitchFamily="18" charset="-78"/>
              </a:rPr>
              <a:t>أ- </a:t>
            </a:r>
            <a:r>
              <a:rPr lang="ar-IQ" b="1" dirty="0">
                <a:solidFill>
                  <a:schemeClr val="tx1"/>
                </a:solidFill>
                <a:latin typeface="Traditional Arabic" panose="02020603050405020304" pitchFamily="18" charset="-78"/>
                <a:cs typeface="Traditional Arabic" panose="02020603050405020304" pitchFamily="18" charset="-78"/>
              </a:rPr>
              <a:t>الإجارة أو التأجير في اللغة: مشتق من الأجر؛ وهو الجزاء على العمل؛ ويطلق أيضاً على الثواب.                              </a:t>
            </a:r>
            <a:r>
              <a:rPr lang="ar-IQ" b="1" dirty="0">
                <a:solidFill>
                  <a:schemeClr val="bg1"/>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rgbClr val="7030A0"/>
                </a:solidFill>
                <a:latin typeface="Traditional Arabic" panose="02020603050405020304" pitchFamily="18" charset="-78"/>
                <a:cs typeface="Traditional Arabic" panose="02020603050405020304" pitchFamily="18" charset="-78"/>
              </a:rPr>
              <a:t>ب-</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rgbClr val="C00000"/>
                </a:solidFill>
                <a:latin typeface="Traditional Arabic" panose="02020603050405020304" pitchFamily="18" charset="-78"/>
                <a:cs typeface="Traditional Arabic" panose="02020603050405020304" pitchFamily="18" charset="-78"/>
              </a:rPr>
              <a:t>الإجارة في</a:t>
            </a:r>
            <a:r>
              <a:rPr lang="ar-IQ" b="1" dirty="0">
                <a:latin typeface="Traditional Arabic" panose="02020603050405020304" pitchFamily="18" charset="-78"/>
                <a:cs typeface="Traditional Arabic" panose="02020603050405020304" pitchFamily="18" charset="-78"/>
              </a:rPr>
              <a:t> </a:t>
            </a:r>
            <a:r>
              <a:rPr lang="ar-IQ" b="1" dirty="0">
                <a:solidFill>
                  <a:srgbClr val="C00000"/>
                </a:solidFill>
                <a:latin typeface="Traditional Arabic" panose="02020603050405020304" pitchFamily="18" charset="-78"/>
                <a:cs typeface="Traditional Arabic" panose="02020603050405020304" pitchFamily="18" charset="-78"/>
              </a:rPr>
              <a:t>الاصطلاح</a:t>
            </a:r>
            <a:r>
              <a:rPr lang="ar-IQ" b="1" dirty="0">
                <a:solidFill>
                  <a:schemeClr val="tx1"/>
                </a:solidFill>
                <a:latin typeface="Traditional Arabic" panose="02020603050405020304" pitchFamily="18" charset="-78"/>
                <a:cs typeface="Traditional Arabic" panose="02020603050405020304" pitchFamily="18" charset="-78"/>
              </a:rPr>
              <a:t>: هي عقد على منفعة معلومة، مباحة، من عين معينة، أو موصوفة في الذمة، أو على عمل معلوم، بعوض معلوم، ومدة معلومة.</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rgbClr val="7030A0"/>
                </a:solidFill>
                <a:latin typeface="Traditional Arabic" panose="02020603050405020304" pitchFamily="18" charset="-78"/>
                <a:cs typeface="Traditional Arabic" panose="02020603050405020304" pitchFamily="18" charset="-78"/>
              </a:rPr>
              <a:t>المقصود بإجارة الموصوفة في الذمة هو: </a:t>
            </a:r>
            <a:r>
              <a:rPr lang="ar-IQ" b="1" dirty="0">
                <a:solidFill>
                  <a:schemeClr val="tx1"/>
                </a:solidFill>
                <a:latin typeface="Traditional Arabic" panose="02020603050405020304" pitchFamily="18" charset="-78"/>
                <a:cs typeface="Traditional Arabic" panose="02020603050405020304" pitchFamily="18" charset="-78"/>
              </a:rPr>
              <a:t>عقد على منفعة موصوفة في ذمة المؤجر، وسميت بذلك لتعلق الإجارة فيها بذمة المؤجر، كالإجارة على خياطة ثوب، أو بناء دار.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accent5"/>
                </a:solidFill>
                <a:latin typeface="Traditional Arabic" panose="02020603050405020304" pitchFamily="18" charset="-78"/>
                <a:cs typeface="Traditional Arabic" panose="02020603050405020304" pitchFamily="18" charset="-78"/>
              </a:rPr>
              <a:t>- ما المقصود </a:t>
            </a:r>
            <a:r>
              <a:rPr lang="ar-SA" b="1" dirty="0">
                <a:solidFill>
                  <a:schemeClr val="accent5"/>
                </a:solidFill>
                <a:latin typeface="Traditional Arabic" panose="02020603050405020304" pitchFamily="18" charset="-78"/>
                <a:cs typeface="Traditional Arabic" panose="02020603050405020304" pitchFamily="18" charset="-78"/>
              </a:rPr>
              <a:t>المنفعة</a:t>
            </a:r>
            <a:r>
              <a:rPr lang="ar-IQ" b="1" dirty="0">
                <a:solidFill>
                  <a:schemeClr val="accent5"/>
                </a:solidFill>
                <a:latin typeface="Traditional Arabic" panose="02020603050405020304" pitchFamily="18" charset="-78"/>
                <a:cs typeface="Traditional Arabic" panose="02020603050405020304" pitchFamily="18" charset="-78"/>
              </a:rPr>
              <a:t>، وهي</a:t>
            </a:r>
            <a:r>
              <a:rPr lang="en-US" b="1" dirty="0">
                <a:solidFill>
                  <a:schemeClr val="accent5"/>
                </a:solidFill>
                <a:latin typeface="Traditional Arabic" panose="02020603050405020304" pitchFamily="18" charset="-78"/>
                <a:cs typeface="Traditional Arabic" panose="02020603050405020304" pitchFamily="18" charset="-78"/>
              </a:rPr>
              <a:t>:</a:t>
            </a:r>
            <a:r>
              <a:rPr lang="ar-SA" b="1" dirty="0">
                <a:solidFill>
                  <a:schemeClr val="accent5"/>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المعقود عليها التي يستوفي الأجرة في مقابلها</a:t>
            </a:r>
            <a:r>
              <a:rPr lang="en-US" b="1" dirty="0">
                <a:solidFill>
                  <a:schemeClr val="bg1"/>
                </a:solidFill>
                <a:latin typeface="Traditional Arabic" panose="02020603050405020304" pitchFamily="18" charset="-78"/>
                <a:cs typeface="Traditional Arabic" panose="02020603050405020304" pitchFamily="18" charset="-78"/>
              </a:rPr>
              <a:t>.</a:t>
            </a:r>
            <a:r>
              <a:rPr lang="en-US" b="1" dirty="0">
                <a:solidFill>
                  <a:schemeClr val="tx1"/>
                </a:solidFill>
                <a:latin typeface="Traditional Arabic" panose="02020603050405020304" pitchFamily="18" charset="-78"/>
                <a:cs typeface="Traditional Arabic" panose="02020603050405020304" pitchFamily="18" charset="-78"/>
              </a:rPr>
              <a:t>                     </a:t>
            </a:r>
            <a:br>
              <a:rPr lang="en-US" b="1" dirty="0">
                <a:solidFill>
                  <a:schemeClr val="tx1"/>
                </a:solidFill>
                <a:latin typeface="Traditional Arabic" panose="02020603050405020304" pitchFamily="18" charset="-78"/>
                <a:cs typeface="Traditional Arabic" panose="02020603050405020304" pitchFamily="18" charset="-78"/>
              </a:rPr>
            </a:br>
            <a:r>
              <a:rPr lang="ar-IQ" b="1" dirty="0">
                <a:solidFill>
                  <a:srgbClr val="0070C0"/>
                </a:solidFill>
                <a:latin typeface="Traditional Arabic" panose="02020603050405020304" pitchFamily="18" charset="-78"/>
                <a:cs typeface="Traditional Arabic" panose="02020603050405020304" pitchFamily="18" charset="-78"/>
              </a:rPr>
              <a:t>- ما المقصود ب</a:t>
            </a:r>
            <a:r>
              <a:rPr lang="ar-SA" b="1" dirty="0">
                <a:solidFill>
                  <a:srgbClr val="0070C0"/>
                </a:solidFill>
                <a:latin typeface="Traditional Arabic" panose="02020603050405020304" pitchFamily="18" charset="-78"/>
                <a:cs typeface="Traditional Arabic" panose="02020603050405020304" pitchFamily="18" charset="-78"/>
              </a:rPr>
              <a:t>الأجرة</a:t>
            </a:r>
            <a:r>
              <a:rPr lang="en-US" b="1" dirty="0">
                <a:solidFill>
                  <a:srgbClr val="0070C0"/>
                </a:solidFill>
                <a:latin typeface="Traditional Arabic" panose="02020603050405020304" pitchFamily="18" charset="-78"/>
                <a:cs typeface="Traditional Arabic" panose="02020603050405020304" pitchFamily="18" charset="-78"/>
              </a:rPr>
              <a:t> :</a:t>
            </a:r>
            <a:r>
              <a:rPr lang="ar-IQ" b="1" dirty="0">
                <a:solidFill>
                  <a:srgbClr val="0070C0"/>
                </a:solidFill>
                <a:latin typeface="Traditional Arabic" panose="02020603050405020304" pitchFamily="18" charset="-78"/>
                <a:cs typeface="Traditional Arabic" panose="02020603050405020304" pitchFamily="18" charset="-78"/>
              </a:rPr>
              <a:t>وهي</a:t>
            </a:r>
            <a:r>
              <a:rPr lang="en-US" b="1" dirty="0">
                <a:solidFill>
                  <a:schemeClr val="tx1"/>
                </a:solidFill>
                <a:latin typeface="Traditional Arabic" panose="02020603050405020304" pitchFamily="18" charset="-78"/>
                <a:cs typeface="Traditional Arabic" panose="02020603050405020304" pitchFamily="18" charset="-78"/>
              </a:rPr>
              <a:t>:</a:t>
            </a:r>
            <a:r>
              <a:rPr lang="ar-SA" b="1" dirty="0">
                <a:solidFill>
                  <a:schemeClr val="tx1"/>
                </a:solidFill>
                <a:latin typeface="Traditional Arabic" panose="02020603050405020304" pitchFamily="18" charset="-78"/>
                <a:cs typeface="Traditional Arabic" panose="02020603050405020304" pitchFamily="18" charset="-78"/>
              </a:rPr>
              <a:t> ما يلتزم به المستأجر عوضاً عن المنفعة التي يمتلكها، وكل ما يصلح أن يكون ثمناً في البيع يصلح أن يكون ثمناً في الإجارة.</a:t>
            </a:r>
            <a:r>
              <a:rPr lang="en-US" b="1" dirty="0">
                <a:solidFill>
                  <a:schemeClr val="tx1"/>
                </a:solidFill>
                <a:latin typeface="Traditional Arabic" panose="02020603050405020304" pitchFamily="18" charset="-78"/>
                <a:cs typeface="Traditional Arabic" panose="02020603050405020304" pitchFamily="18" charset="-78"/>
              </a:rPr>
              <a:t> </a:t>
            </a:r>
            <a:endParaRPr lang="ar-IQ" dirty="0"/>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851275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 y="224287"/>
            <a:ext cx="9265920" cy="6435306"/>
          </a:xfrm>
        </p:spPr>
        <p:txBody>
          <a:bodyPr>
            <a:noAutofit/>
          </a:bodyPr>
          <a:lstStyle/>
          <a:p>
            <a:pPr algn="r"/>
            <a:r>
              <a:rPr lang="ar-SA" sz="3200" b="1" dirty="0">
                <a:solidFill>
                  <a:srgbClr val="FF0000"/>
                </a:solidFill>
                <a:latin typeface="Traditional Arabic" panose="02020603050405020304" pitchFamily="18" charset="-78"/>
                <a:cs typeface="Traditional Arabic" panose="02020603050405020304" pitchFamily="18" charset="-78"/>
              </a:rPr>
              <a:t>وأركانها عند جمهور الفقهاء ثلاثة إجمالاً وستة تفصيلاً</a:t>
            </a:r>
            <a:r>
              <a:rPr lang="ar-IQ" sz="3200" b="1" dirty="0">
                <a:solidFill>
                  <a:srgbClr val="FF0000"/>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كالتالي:</a:t>
            </a:r>
            <a:r>
              <a:rPr lang="en-US" sz="3200" b="1" dirty="0">
                <a:solidFill>
                  <a:srgbClr val="FF0000"/>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rgbClr val="7030A0"/>
                </a:solidFill>
                <a:latin typeface="Traditional Arabic" panose="02020603050405020304" pitchFamily="18" charset="-78"/>
                <a:cs typeface="Traditional Arabic" panose="02020603050405020304" pitchFamily="18" charset="-78"/>
              </a:rPr>
              <a:t>1-</a:t>
            </a:r>
            <a:r>
              <a:rPr lang="en-US" sz="3200" b="1" dirty="0">
                <a:solidFill>
                  <a:srgbClr val="7030A0"/>
                </a:solidFill>
                <a:latin typeface="Traditional Arabic" panose="02020603050405020304" pitchFamily="18" charset="-78"/>
                <a:cs typeface="Traditional Arabic" panose="02020603050405020304" pitchFamily="18" charset="-78"/>
              </a:rPr>
              <a:t> </a:t>
            </a:r>
            <a:r>
              <a:rPr lang="ar-SA" sz="3200" b="1" dirty="0">
                <a:solidFill>
                  <a:srgbClr val="7030A0"/>
                </a:solidFill>
                <a:latin typeface="Traditional Arabic" panose="02020603050405020304" pitchFamily="18" charset="-78"/>
                <a:cs typeface="Traditional Arabic" panose="02020603050405020304" pitchFamily="18" charset="-78"/>
              </a:rPr>
              <a:t>العاقدان: </a:t>
            </a:r>
            <a:r>
              <a:rPr lang="ar-SA" sz="3200" b="1" dirty="0">
                <a:solidFill>
                  <a:schemeClr val="tx1"/>
                </a:solidFill>
                <a:latin typeface="Traditional Arabic" panose="02020603050405020304" pitchFamily="18" charset="-78"/>
                <a:cs typeface="Traditional Arabic" panose="02020603050405020304" pitchFamily="18" charset="-78"/>
              </a:rPr>
              <a:t>المؤجر</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والمستأجر.</a:t>
            </a:r>
            <a:r>
              <a:rPr lang="en-US"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rgbClr val="00B0F0"/>
                </a:solidFill>
                <a:latin typeface="Traditional Arabic" panose="02020603050405020304" pitchFamily="18" charset="-78"/>
                <a:cs typeface="Traditional Arabic" panose="02020603050405020304" pitchFamily="18" charset="-78"/>
              </a:rPr>
              <a:t>المؤجر</a:t>
            </a:r>
            <a:r>
              <a:rPr lang="ar-SA" sz="3200" b="1" dirty="0">
                <a:solidFill>
                  <a:schemeClr val="tx1"/>
                </a:solidFill>
                <a:latin typeface="Traditional Arabic" panose="02020603050405020304" pitchFamily="18" charset="-78"/>
                <a:cs typeface="Traditional Arabic" panose="02020603050405020304" pitchFamily="18" charset="-78"/>
              </a:rPr>
              <a:t>: وهو صاحب العين.</a:t>
            </a:r>
            <a:r>
              <a:rPr lang="en-US"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rgbClr val="00B0F0"/>
                </a:solidFill>
                <a:latin typeface="Traditional Arabic" panose="02020603050405020304" pitchFamily="18" charset="-78"/>
                <a:cs typeface="Traditional Arabic" panose="02020603050405020304" pitchFamily="18" charset="-78"/>
              </a:rPr>
              <a:t>المستأجر</a:t>
            </a:r>
            <a:r>
              <a:rPr lang="ar-SA" sz="3200" b="1" dirty="0">
                <a:solidFill>
                  <a:schemeClr val="tx1"/>
                </a:solidFill>
                <a:latin typeface="Traditional Arabic" panose="02020603050405020304" pitchFamily="18" charset="-78"/>
                <a:cs typeface="Traditional Arabic" panose="02020603050405020304" pitchFamily="18" charset="-78"/>
              </a:rPr>
              <a:t>: وهو المنتفع بالعين.</a:t>
            </a:r>
            <a:r>
              <a:rPr lang="en-US"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t>ويشترط فيهما أهلية التعاقد</a:t>
            </a:r>
            <a:r>
              <a:rPr lang="ar-IQ" sz="3200" b="1" dirty="0">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3200" b="1" dirty="0">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t> وذلك ليترتب على تصرفهما آثار العقد</a:t>
            </a:r>
            <a:r>
              <a:rPr lang="ar-IQ" sz="3200" b="1" dirty="0">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3200" b="1" dirty="0">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t> أما إذا وجد نقص من عقل أو بلوغ فذلك ينفي التصرف</a:t>
            </a:r>
            <a:r>
              <a:rPr lang="ar-IQ" sz="3200" b="1">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3200" b="1">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ar-SA" sz="3200" b="1" dirty="0">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t>وبالتالي لن يكون للعقد وجه شرعي</a:t>
            </a:r>
            <a:r>
              <a:rPr lang="en-US" sz="3200" b="1" dirty="0">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br>
              <a:rPr lang="en-US" sz="3200" dirty="0">
                <a:effectLst/>
                <a:latin typeface="Traditional Arabic" panose="02020603050405020304" pitchFamily="18" charset="-78"/>
                <a:ea typeface="Calibri" panose="020F0502020204030204" pitchFamily="34" charset="0"/>
                <a:cs typeface="Traditional Arabic" panose="02020603050405020304" pitchFamily="18" charset="-78"/>
              </a:rPr>
            </a:br>
            <a:r>
              <a:rPr lang="ar-SA" sz="3200" b="1" dirty="0">
                <a:solidFill>
                  <a:srgbClr val="7030A0"/>
                </a:solidFill>
                <a:latin typeface="Traditional Arabic" panose="02020603050405020304" pitchFamily="18" charset="-78"/>
                <a:cs typeface="Traditional Arabic" panose="02020603050405020304" pitchFamily="18" charset="-78"/>
              </a:rPr>
              <a:t>2-</a:t>
            </a:r>
            <a:r>
              <a:rPr lang="en-US" sz="3200" b="1" dirty="0">
                <a:solidFill>
                  <a:srgbClr val="7030A0"/>
                </a:solidFill>
                <a:latin typeface="Traditional Arabic" panose="02020603050405020304" pitchFamily="18" charset="-78"/>
                <a:cs typeface="Traditional Arabic" panose="02020603050405020304" pitchFamily="18" charset="-78"/>
              </a:rPr>
              <a:t> </a:t>
            </a:r>
            <a:r>
              <a:rPr lang="ar-SA" sz="3200" b="1" dirty="0">
                <a:solidFill>
                  <a:srgbClr val="7030A0"/>
                </a:solidFill>
                <a:latin typeface="Traditional Arabic" panose="02020603050405020304" pitchFamily="18" charset="-78"/>
                <a:cs typeface="Traditional Arabic" panose="02020603050405020304" pitchFamily="18" charset="-78"/>
              </a:rPr>
              <a:t>صيغة العقد: </a:t>
            </a:r>
            <a:r>
              <a:rPr lang="ar-SA" sz="3200" b="1" dirty="0">
                <a:solidFill>
                  <a:schemeClr val="tx1"/>
                </a:solidFill>
                <a:latin typeface="Traditional Arabic" panose="02020603050405020304" pitchFamily="18" charset="-78"/>
                <a:cs typeface="Traditional Arabic" panose="02020603050405020304" pitchFamily="18" charset="-78"/>
              </a:rPr>
              <a:t>الصيغة التى تتم بين العاقدين</a:t>
            </a:r>
            <a:r>
              <a:rPr lang="ar-IQ" sz="3200" b="1" dirty="0">
                <a:solidFill>
                  <a:schemeClr val="tx1"/>
                </a:solidFill>
                <a:latin typeface="Traditional Arabic" panose="02020603050405020304" pitchFamily="18" charset="-78"/>
                <a:cs typeface="Traditional Arabic" panose="02020603050405020304" pitchFamily="18" charset="-78"/>
              </a:rPr>
              <a:t>:</a:t>
            </a:r>
            <a:r>
              <a:rPr lang="ar-SA" sz="3200" b="1" dirty="0">
                <a:solidFill>
                  <a:schemeClr val="tx1"/>
                </a:solidFill>
                <a:latin typeface="Traditional Arabic" panose="02020603050405020304" pitchFamily="18" charset="-78"/>
                <a:cs typeface="Traditional Arabic" panose="02020603050405020304" pitchFamily="18" charset="-78"/>
              </a:rPr>
              <a:t> </a:t>
            </a:r>
            <a:r>
              <a:rPr lang="ar-SA" sz="3200" b="1" dirty="0">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t>(الإيجاب والقبول) وهي التي تدل على التراضي بين الطرفين وتكون الصيغة بلفظ الإجارة</a:t>
            </a:r>
            <a:r>
              <a:rPr lang="ar-IQ" sz="3200" b="1" dirty="0">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3200" b="1" dirty="0">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t> والاستئجار</a:t>
            </a:r>
            <a:r>
              <a:rPr lang="ar-IQ" sz="3200" b="1" dirty="0">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3200" b="1" dirty="0">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t> والاكتراء والإكراء</a:t>
            </a:r>
            <a:r>
              <a:rPr lang="en-US" sz="3200" b="1" dirty="0">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en-US" sz="3200" b="1" dirty="0">
                <a:solidFill>
                  <a:schemeClr val="tx1"/>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rgbClr val="7030A0"/>
                </a:solidFill>
                <a:latin typeface="Traditional Arabic" panose="02020603050405020304" pitchFamily="18" charset="-78"/>
                <a:cs typeface="Traditional Arabic" panose="02020603050405020304" pitchFamily="18" charset="-78"/>
              </a:rPr>
              <a:t>3</a:t>
            </a:r>
            <a:r>
              <a:rPr lang="ar-IQ" sz="3200" b="1" dirty="0">
                <a:solidFill>
                  <a:srgbClr val="7030A0"/>
                </a:solidFill>
                <a:latin typeface="Traditional Arabic" panose="02020603050405020304" pitchFamily="18" charset="-78"/>
                <a:cs typeface="Traditional Arabic" panose="02020603050405020304" pitchFamily="18" charset="-78"/>
              </a:rPr>
              <a:t>-</a:t>
            </a:r>
            <a:r>
              <a:rPr lang="ar-SA" sz="3200" b="1" dirty="0">
                <a:solidFill>
                  <a:srgbClr val="7030A0"/>
                </a:solidFill>
                <a:latin typeface="Traditional Arabic" panose="02020603050405020304" pitchFamily="18" charset="-78"/>
                <a:cs typeface="Traditional Arabic" panose="02020603050405020304" pitchFamily="18" charset="-78"/>
              </a:rPr>
              <a:t>المعقود عليه: </a:t>
            </a:r>
            <a:r>
              <a:rPr lang="ar-SA" sz="3200" b="1" dirty="0">
                <a:solidFill>
                  <a:schemeClr val="tx1"/>
                </a:solidFill>
                <a:latin typeface="Traditional Arabic" panose="02020603050405020304" pitchFamily="18" charset="-78"/>
                <a:cs typeface="Traditional Arabic" panose="02020603050405020304" pitchFamily="18" charset="-78"/>
              </a:rPr>
              <a:t>موضوع العقد. المنفعة والأجرة.</a:t>
            </a:r>
            <a:br>
              <a:rPr lang="ar-IQ" sz="3200" b="1" dirty="0">
                <a:solidFill>
                  <a:schemeClr val="tx1"/>
                </a:solidFill>
                <a:latin typeface="Traditional Arabic" panose="02020603050405020304" pitchFamily="18" charset="-78"/>
                <a:cs typeface="Traditional Arabic" panose="02020603050405020304" pitchFamily="18" charset="-78"/>
              </a:rPr>
            </a:br>
            <a:r>
              <a:rPr lang="ar-SA" sz="3200" b="1" dirty="0">
                <a:solidFill>
                  <a:schemeClr val="accent5"/>
                </a:solidFill>
                <a:effectLst/>
                <a:latin typeface="Traditional Arabic" panose="02020603050405020304" pitchFamily="18" charset="-78"/>
                <a:ea typeface="Times New Roman" panose="02020603050405020304" pitchFamily="18" charset="0"/>
                <a:cs typeface="Traditional Arabic" panose="02020603050405020304" pitchFamily="18" charset="-78"/>
              </a:rPr>
              <a:t>وأما الأجرة</a:t>
            </a:r>
            <a:r>
              <a:rPr lang="en-US" sz="3200" b="1" dirty="0">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r>
              <a:rPr lang="ar-SA" sz="3200" b="1" dirty="0">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t> فلابد أن تنتفي عنها الجهالة والغرر</a:t>
            </a:r>
            <a:r>
              <a:rPr lang="en-US" sz="3200" b="1" dirty="0">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br>
              <a:rPr lang="ar-IQ" sz="3200" b="1" dirty="0">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br>
            <a:r>
              <a:rPr lang="ar-IQ" sz="3200" b="1" dirty="0">
                <a:solidFill>
                  <a:schemeClr val="accent2"/>
                </a:solidFill>
                <a:latin typeface="Traditional Arabic" panose="02020603050405020304" pitchFamily="18" charset="-78"/>
                <a:ea typeface="Times New Roman" panose="02020603050405020304" pitchFamily="18" charset="0"/>
                <a:cs typeface="Traditional Arabic" panose="02020603050405020304" pitchFamily="18" charset="-78"/>
              </a:rPr>
              <a:t>وأما </a:t>
            </a:r>
            <a:r>
              <a:rPr lang="ar-SA" sz="3200" b="1" dirty="0">
                <a:solidFill>
                  <a:schemeClr val="accent2"/>
                </a:solidFill>
                <a:effectLst/>
                <a:latin typeface="Traditional Arabic" panose="02020603050405020304" pitchFamily="18" charset="-78"/>
                <a:ea typeface="Times New Roman" panose="02020603050405020304" pitchFamily="18" charset="0"/>
                <a:cs typeface="Traditional Arabic" panose="02020603050405020304" pitchFamily="18" charset="-78"/>
              </a:rPr>
              <a:t>المنفعة.</a:t>
            </a:r>
            <a:r>
              <a:rPr lang="ar-SA" sz="3200" b="1" dirty="0">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t> فلابد أن تكون مقصودة ومعلومة وألا تكون محرمة </a:t>
            </a:r>
            <a:r>
              <a:rPr lang="ar-IQ" sz="3200" b="1" dirty="0">
                <a:solidFill>
                  <a:srgbClr val="333333"/>
                </a:solidFill>
                <a:effectLst/>
                <a:latin typeface="Traditional Arabic" panose="02020603050405020304" pitchFamily="18" charset="-78"/>
                <a:ea typeface="Times New Roman" panose="02020603050405020304" pitchFamily="18" charset="0"/>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endParaRPr lang="ar-IQ" sz="3200"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665655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77" y="111313"/>
            <a:ext cx="9231923" cy="6547449"/>
          </a:xfrm>
        </p:spPr>
        <p:txBody>
          <a:bodyPr>
            <a:noAutofit/>
          </a:bodyPr>
          <a:lstStyle/>
          <a:p>
            <a:pPr algn="just"/>
            <a:r>
              <a:rPr lang="ar-IQ" sz="3200" b="1" dirty="0">
                <a:solidFill>
                  <a:srgbClr val="C00000"/>
                </a:solidFill>
                <a:latin typeface="Traditional Arabic" panose="02020603050405020304" pitchFamily="18" charset="-78"/>
                <a:cs typeface="Traditional Arabic" panose="02020603050405020304" pitchFamily="18" charset="-78"/>
              </a:rPr>
              <a:t>ينقسم </a:t>
            </a:r>
            <a:r>
              <a:rPr lang="ar-SA" sz="3200" b="1" dirty="0">
                <a:solidFill>
                  <a:srgbClr val="C00000"/>
                </a:solidFill>
                <a:latin typeface="Traditional Arabic" panose="02020603050405020304" pitchFamily="18" charset="-78"/>
                <a:cs typeface="Traditional Arabic" panose="02020603050405020304" pitchFamily="18" charset="-78"/>
              </a:rPr>
              <a:t>عقود الإجارة إلى</a:t>
            </a:r>
            <a:r>
              <a:rPr lang="en-US" sz="3200" b="1" dirty="0">
                <a:solidFill>
                  <a:srgbClr val="C00000"/>
                </a:solidFill>
                <a:latin typeface="Traditional Arabic" panose="02020603050405020304" pitchFamily="18" charset="-78"/>
                <a:cs typeface="Traditional Arabic" panose="02020603050405020304" pitchFamily="18" charset="-78"/>
              </a:rPr>
              <a:t> </a:t>
            </a:r>
            <a:r>
              <a:rPr lang="ar-IQ" sz="3200" b="1" dirty="0">
                <a:solidFill>
                  <a:srgbClr val="C00000"/>
                </a:solidFill>
                <a:latin typeface="Traditional Arabic" panose="02020603050405020304" pitchFamily="18" charset="-78"/>
                <a:cs typeface="Traditional Arabic" panose="02020603050405020304" pitchFamily="18" charset="-78"/>
              </a:rPr>
              <a:t>قسمين</a:t>
            </a:r>
            <a:r>
              <a:rPr lang="ar-SA" sz="3200" b="1" dirty="0">
                <a:solidFill>
                  <a:srgbClr val="C00000"/>
                </a:solidFill>
                <a:latin typeface="Traditional Arabic" panose="02020603050405020304" pitchFamily="18" charset="-78"/>
                <a:cs typeface="Traditional Arabic" panose="02020603050405020304" pitchFamily="18" charset="-78"/>
              </a:rPr>
              <a:t>:</a:t>
            </a:r>
            <a:r>
              <a:rPr lang="en-US" sz="3200" b="1" dirty="0">
                <a:solidFill>
                  <a:srgbClr val="C00000"/>
                </a:solidFill>
                <a:latin typeface="Traditional Arabic" panose="02020603050405020304" pitchFamily="18" charset="-78"/>
                <a:cs typeface="Traditional Arabic" panose="02020603050405020304" pitchFamily="18" charset="-78"/>
              </a:rPr>
              <a:t>                       </a:t>
            </a:r>
            <a:br>
              <a:rPr lang="en-US"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2- عقود</a:t>
            </a:r>
            <a:r>
              <a:rPr lang="en-US" sz="3200" b="1" dirty="0">
                <a:solidFill>
                  <a:srgbClr val="FF0000"/>
                </a:solidFill>
                <a:latin typeface="Traditional Arabic" panose="02020603050405020304" pitchFamily="18" charset="-78"/>
                <a:cs typeface="Traditional Arabic" panose="02020603050405020304" pitchFamily="18" charset="-78"/>
              </a:rPr>
              <a:t> </a:t>
            </a:r>
            <a:r>
              <a:rPr lang="ar-SA" sz="3200" b="1" dirty="0">
                <a:solidFill>
                  <a:srgbClr val="FF0000"/>
                </a:solidFill>
                <a:latin typeface="Traditional Arabic" panose="02020603050405020304" pitchFamily="18" charset="-78"/>
                <a:cs typeface="Traditional Arabic" panose="02020603050405020304" pitchFamily="18" charset="-78"/>
              </a:rPr>
              <a:t>الإِجارة التشغيليّة: </a:t>
            </a:r>
            <a:r>
              <a:rPr lang="ar-SA" sz="3200" b="1" dirty="0">
                <a:solidFill>
                  <a:schemeClr val="tx1"/>
                </a:solidFill>
                <a:latin typeface="Traditional Arabic" panose="02020603050405020304" pitchFamily="18" charset="-78"/>
                <a:cs typeface="Traditional Arabic" panose="02020603050405020304" pitchFamily="18" charset="-78"/>
              </a:rPr>
              <a:t>وهي الإِجارة التي لا يسبقها وعد بتمليك المستأجر </a:t>
            </a:r>
            <a:r>
              <a:rPr lang="ar-IQ" sz="3200" b="1" dirty="0">
                <a:solidFill>
                  <a:schemeClr val="tx1"/>
                </a:solidFill>
                <a:latin typeface="Traditional Arabic" panose="02020603050405020304" pitchFamily="18" charset="-78"/>
                <a:cs typeface="Traditional Arabic" panose="02020603050405020304" pitchFamily="18" charset="-78"/>
              </a:rPr>
              <a:t>ل</a:t>
            </a:r>
            <a:r>
              <a:rPr lang="ar-SA" sz="3200" b="1" dirty="0">
                <a:solidFill>
                  <a:schemeClr val="tx1"/>
                </a:solidFill>
                <a:latin typeface="Traditional Arabic" panose="02020603050405020304" pitchFamily="18" charset="-78"/>
                <a:cs typeface="Traditional Arabic" panose="02020603050405020304" pitchFamily="18" charset="-78"/>
              </a:rPr>
              <a:t>لموجودات المؤجرة</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rgbClr val="7030A0"/>
                </a:solidFill>
                <a:latin typeface="Traditional Arabic" panose="02020603050405020304" pitchFamily="18" charset="-78"/>
                <a:cs typeface="Traditional Arabic" panose="02020603050405020304" pitchFamily="18" charset="-78"/>
              </a:rPr>
              <a:t>أي:</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rgbClr val="7030A0"/>
                </a:solidFill>
                <a:latin typeface="Traditional Arabic" panose="02020603050405020304" pitchFamily="18" charset="-78"/>
                <a:cs typeface="Traditional Arabic" panose="02020603050405020304" pitchFamily="18" charset="-78"/>
              </a:rPr>
              <a:t>إجارة عدا الإجارة التمويلية (المنتهية بالتمليك</a:t>
            </a:r>
            <a:r>
              <a:rPr lang="ar-IQ" sz="3200" dirty="0">
                <a:solidFill>
                  <a:srgbClr val="7030A0"/>
                </a:solidFill>
                <a:latin typeface="Traditional Arabic" panose="02020603050405020304" pitchFamily="18" charset="-78"/>
                <a:cs typeface="Traditional Arabic" panose="02020603050405020304" pitchFamily="18" charset="-78"/>
              </a:rPr>
              <a:t>)</a:t>
            </a:r>
            <a:r>
              <a:rPr lang="ar-IQ" sz="3200" b="1" dirty="0">
                <a:solidFill>
                  <a:srgbClr val="7030A0"/>
                </a:solidFill>
                <a:latin typeface="Traditional Arabic" panose="02020603050405020304" pitchFamily="18" charset="-78"/>
                <a:cs typeface="Traditional Arabic" panose="02020603050405020304" pitchFamily="18" charset="-78"/>
              </a:rPr>
              <a:t>. </a:t>
            </a:r>
            <a:r>
              <a:rPr lang="ar-IQ" sz="3200" b="1" dirty="0">
                <a:solidFill>
                  <a:schemeClr val="tx1"/>
                </a:solidFill>
                <a:latin typeface="Traditional Arabic" panose="02020603050405020304" pitchFamily="18" charset="-78"/>
                <a:cs typeface="Traditional Arabic" panose="02020603050405020304" pitchFamily="18" charset="-78"/>
              </a:rPr>
              <a:t>والتي تعرف با</a:t>
            </a:r>
            <a:r>
              <a:rPr lang="ar-SA" sz="3200" b="1" dirty="0">
                <a:solidFill>
                  <a:schemeClr val="tx1"/>
                </a:solidFill>
                <a:latin typeface="Traditional Arabic" panose="02020603050405020304" pitchFamily="18" charset="-78"/>
                <a:cs typeface="Traditional Arabic" panose="02020603050405020304" pitchFamily="18" charset="-78"/>
              </a:rPr>
              <a:t>ل</a:t>
            </a:r>
            <a:r>
              <a:rPr lang="ar-IQ" sz="3200" b="1" dirty="0">
                <a:solidFill>
                  <a:schemeClr val="tx1"/>
                </a:solidFill>
                <a:latin typeface="Traditional Arabic" panose="02020603050405020304" pitchFamily="18" charset="-78"/>
                <a:cs typeface="Traditional Arabic" panose="02020603050405020304" pitchFamily="18" charset="-78"/>
              </a:rPr>
              <a:t>إ</a:t>
            </a:r>
            <a:r>
              <a:rPr lang="ar-SA" sz="3200" b="1" dirty="0">
                <a:solidFill>
                  <a:schemeClr val="tx1"/>
                </a:solidFill>
                <a:latin typeface="Traditional Arabic" panose="02020603050405020304" pitchFamily="18" charset="-78"/>
                <a:cs typeface="Traditional Arabic" panose="02020603050405020304" pitchFamily="18" charset="-78"/>
              </a:rPr>
              <a:t>يجار الخدمي وهو: الأسلوب الذي يقدم المؤجر الأصل وخدمات صيانته للمستأجر، ويكون مسؤولاً عن تأمين الأصل ودفع الضرا</a:t>
            </a:r>
            <a:r>
              <a:rPr lang="ar-IQ" sz="3200" b="1" dirty="0">
                <a:solidFill>
                  <a:schemeClr val="tx1"/>
                </a:solidFill>
                <a:latin typeface="Traditional Arabic" panose="02020603050405020304" pitchFamily="18" charset="-78"/>
                <a:cs typeface="Traditional Arabic" panose="02020603050405020304" pitchFamily="18" charset="-78"/>
              </a:rPr>
              <a:t>ئ</a:t>
            </a:r>
            <a:r>
              <a:rPr lang="ar-SA" sz="3200" b="1" dirty="0">
                <a:solidFill>
                  <a:schemeClr val="tx1"/>
                </a:solidFill>
                <a:latin typeface="Traditional Arabic" panose="02020603050405020304" pitchFamily="18" charset="-78"/>
                <a:cs typeface="Traditional Arabic" panose="02020603050405020304" pitchFamily="18" charset="-78"/>
              </a:rPr>
              <a:t>ب. ووفقا لهذا النوع من التأجير فإن الفترة التي تغطيها عقود الإجارة التشغيلية قصيرة نسبيا</a:t>
            </a:r>
            <a:r>
              <a:rPr lang="ar-IQ" sz="3200" b="1" dirty="0">
                <a:solidFill>
                  <a:schemeClr val="tx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rgbClr val="00B050"/>
                </a:solidFill>
                <a:latin typeface="Traditional Arabic" panose="02020603050405020304" pitchFamily="18" charset="-78"/>
                <a:cs typeface="Traditional Arabic" panose="02020603050405020304" pitchFamily="18" charset="-78"/>
              </a:rPr>
              <a:t>وللإجارة التشغيلية طرفان هما:</a:t>
            </a:r>
            <a:r>
              <a:rPr lang="en-US" sz="3200" b="1" dirty="0">
                <a:solidFill>
                  <a:srgbClr val="00B050"/>
                </a:solidFill>
                <a:latin typeface="Traditional Arabic" panose="02020603050405020304" pitchFamily="18" charset="-78"/>
                <a:cs typeface="Traditional Arabic" panose="02020603050405020304" pitchFamily="18" charset="-78"/>
              </a:rPr>
              <a:t>                                   </a:t>
            </a:r>
            <a:br>
              <a:rPr lang="en-US" sz="3200" dirty="0">
                <a:latin typeface="Traditional Arabic" panose="02020603050405020304" pitchFamily="18" charset="-78"/>
                <a:cs typeface="Traditional Arabic" panose="02020603050405020304" pitchFamily="18" charset="-78"/>
              </a:rPr>
            </a:br>
            <a:r>
              <a:rPr lang="ar-IQ" sz="3200" b="1" dirty="0">
                <a:solidFill>
                  <a:srgbClr val="0070C0"/>
                </a:solidFill>
                <a:latin typeface="Traditional Arabic" panose="02020603050405020304" pitchFamily="18" charset="-78"/>
                <a:cs typeface="Traditional Arabic" panose="02020603050405020304" pitchFamily="18" charset="-78"/>
              </a:rPr>
              <a:t>1- المؤجر: هو الطرف الذي يملك الأصل، ويرغب في تأجيره، والحصول على عائد مناسب. </a:t>
            </a:r>
            <a:r>
              <a:rPr lang="ar-IQ" sz="3200" b="1" dirty="0">
                <a:latin typeface="Traditional Arabic" panose="02020603050405020304" pitchFamily="18" charset="-78"/>
                <a:cs typeface="Traditional Arabic" panose="02020603050405020304" pitchFamily="18" charset="-78"/>
              </a:rPr>
              <a:t>.</a:t>
            </a:r>
            <a:br>
              <a:rPr lang="en-US" sz="3200" dirty="0">
                <a:latin typeface="Traditional Arabic" panose="02020603050405020304" pitchFamily="18" charset="-78"/>
                <a:cs typeface="Traditional Arabic" panose="02020603050405020304" pitchFamily="18" charset="-78"/>
              </a:rPr>
            </a:br>
            <a:r>
              <a:rPr lang="ar-IQ" sz="3200" b="1" dirty="0">
                <a:solidFill>
                  <a:srgbClr val="7030A0"/>
                </a:solidFill>
                <a:latin typeface="Traditional Arabic" panose="02020603050405020304" pitchFamily="18" charset="-78"/>
                <a:cs typeface="Traditional Arabic" panose="02020603050405020304" pitchFamily="18" charset="-78"/>
              </a:rPr>
              <a:t>2- المستأجر: هو الطرف الذي يرغب في استئجار الأصل لفترة زمنية محددة مقابل التزامه بتسديد العلاقة بينهما بالسهولة، فهي لا تثير مشاكل قانونية، وذلك لقصر فترة الإجارة التشغيلية.</a:t>
            </a:r>
            <a:r>
              <a:rPr lang="en-US" sz="3200" b="1" dirty="0">
                <a:solidFill>
                  <a:srgbClr val="7030A0"/>
                </a:solidFill>
                <a:latin typeface="Traditional Arabic" panose="02020603050405020304" pitchFamily="18" charset="-78"/>
                <a:cs typeface="Traditional Arabic" panose="02020603050405020304" pitchFamily="18" charset="-78"/>
              </a:rPr>
              <a:t>                            </a:t>
            </a:r>
            <a:br>
              <a:rPr lang="en-US" sz="3200" dirty="0">
                <a:latin typeface="Traditional Arabic" panose="02020603050405020304" pitchFamily="18" charset="-78"/>
                <a:cs typeface="Traditional Arabic" panose="02020603050405020304" pitchFamily="18" charset="-78"/>
              </a:rPr>
            </a:br>
            <a:r>
              <a:rPr lang="ar-IQ" sz="3200" b="1" dirty="0">
                <a:solidFill>
                  <a:srgbClr val="FF0000"/>
                </a:solidFill>
                <a:latin typeface="Traditional Arabic" panose="02020603050405020304" pitchFamily="18" charset="-78"/>
                <a:cs typeface="Traditional Arabic" panose="02020603050405020304" pitchFamily="18" charset="-78"/>
              </a:rPr>
              <a:t>2-</a:t>
            </a:r>
            <a:r>
              <a:rPr lang="ar-SA" sz="3200" b="1" dirty="0">
                <a:solidFill>
                  <a:srgbClr val="FF0000"/>
                </a:solidFill>
                <a:latin typeface="Traditional Arabic" panose="02020603050405020304" pitchFamily="18" charset="-78"/>
                <a:cs typeface="Traditional Arabic" panose="02020603050405020304" pitchFamily="18" charset="-78"/>
              </a:rPr>
              <a:t> الإِجارة المنتهية بالتمليك:</a:t>
            </a:r>
            <a:r>
              <a:rPr lang="ar-IQ" sz="3200" b="1" dirty="0">
                <a:solidFill>
                  <a:srgbClr val="FF0000"/>
                </a:solidFill>
                <a:latin typeface="Traditional Arabic" panose="02020603050405020304" pitchFamily="18" charset="-78"/>
                <a:cs typeface="Traditional Arabic" panose="02020603050405020304" pitchFamily="18" charset="-78"/>
              </a:rPr>
              <a:t> وهي التي سنتعرف عليها.</a:t>
            </a:r>
            <a:endParaRPr lang="ar-IQ" sz="3200" dirty="0">
              <a:solidFill>
                <a:srgbClr val="FF0000"/>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398042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155" y="146649"/>
            <a:ext cx="9092847" cy="6590581"/>
          </a:xfrm>
        </p:spPr>
        <p:txBody>
          <a:bodyPr>
            <a:normAutofit fontScale="90000"/>
          </a:bodyPr>
          <a:lstStyle/>
          <a:p>
            <a:pPr algn="just"/>
            <a:r>
              <a:rPr lang="ar-IQ" b="1" dirty="0">
                <a:solidFill>
                  <a:srgbClr val="FF0000"/>
                </a:solidFill>
                <a:latin typeface="Traditional Arabic" panose="02020603050405020304" pitchFamily="18" charset="-78"/>
                <a:cs typeface="Traditional Arabic" panose="02020603050405020304" pitchFamily="18" charset="-78"/>
              </a:rPr>
              <a:t>تعريف الإجارة المنتهية بالتمليك: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r>
              <a:rPr lang="ar-SA" b="1" dirty="0">
                <a:solidFill>
                  <a:schemeClr val="tx1"/>
                </a:solidFill>
                <a:latin typeface="Traditional Arabic" panose="02020603050405020304" pitchFamily="18" charset="-78"/>
                <a:cs typeface="Traditional Arabic" panose="02020603050405020304" pitchFamily="18" charset="-78"/>
              </a:rPr>
              <a:t>الإجارة المنتهية بالتَّمليك من المعاملات المعاصِرَة، وهو ترْجَمة للعقد المعروف في القانون الفرنسيِّ باسم</a:t>
            </a:r>
            <a:r>
              <a:rPr lang="en-US" b="1" dirty="0">
                <a:solidFill>
                  <a:schemeClr val="tx1"/>
                </a:solidFill>
                <a:latin typeface="Traditional Arabic" panose="02020603050405020304" pitchFamily="18" charset="-78"/>
                <a:cs typeface="Traditional Arabic" panose="02020603050405020304" pitchFamily="18" charset="-78"/>
              </a:rPr>
              <a:t> (Vent location) </a:t>
            </a:r>
            <a:r>
              <a:rPr lang="ar-SA" b="1" dirty="0">
                <a:solidFill>
                  <a:schemeClr val="tx1"/>
                </a:solidFill>
                <a:latin typeface="Traditional Arabic" panose="02020603050405020304" pitchFamily="18" charset="-78"/>
                <a:cs typeface="Traditional Arabic" panose="02020603050405020304" pitchFamily="18" charset="-78"/>
              </a:rPr>
              <a:t>وترجمتها: إيجار بَيْعيٌّ</a:t>
            </a:r>
            <a:r>
              <a:rPr lang="en-US" b="1" dirty="0">
                <a:solidFill>
                  <a:schemeClr val="tx1"/>
                </a:solidFill>
                <a:latin typeface="Traditional Arabic" panose="02020603050405020304" pitchFamily="18" charset="-78"/>
                <a:cs typeface="Traditional Arabic" panose="02020603050405020304" pitchFamily="18" charset="-78"/>
              </a:rPr>
              <a:t>.</a:t>
            </a:r>
            <a:br>
              <a:rPr lang="en-US" b="1" dirty="0">
                <a:solidFill>
                  <a:schemeClr val="tx1"/>
                </a:solidFill>
                <a:latin typeface="Traditional Arabic" panose="02020603050405020304" pitchFamily="18" charset="-78"/>
                <a:cs typeface="Traditional Arabic" panose="02020603050405020304" pitchFamily="18" charset="-78"/>
              </a:rPr>
            </a:br>
            <a:br>
              <a:rPr lang="en-US" dirty="0">
                <a:solidFill>
                  <a:schemeClr val="tx1"/>
                </a:solidFill>
                <a:latin typeface="Traditional Arabic" panose="02020603050405020304" pitchFamily="18" charset="-78"/>
                <a:cs typeface="Traditional Arabic" panose="02020603050405020304" pitchFamily="18" charset="-78"/>
              </a:rPr>
            </a:br>
            <a:r>
              <a:rPr lang="en-US" b="1" dirty="0">
                <a:solidFill>
                  <a:schemeClr val="tx1"/>
                </a:solidFill>
                <a:latin typeface="Traditional Arabic" panose="02020603050405020304" pitchFamily="18" charset="-78"/>
                <a:cs typeface="Traditional Arabic" panose="02020603050405020304" pitchFamily="18" charset="-78"/>
              </a:rPr>
              <a:t> </a:t>
            </a:r>
            <a:r>
              <a:rPr lang="en-US" b="1" dirty="0">
                <a:solidFill>
                  <a:srgbClr val="FF0000"/>
                </a:solidFill>
                <a:latin typeface="Traditional Arabic" panose="02020603050405020304" pitchFamily="18" charset="-78"/>
                <a:cs typeface="Traditional Arabic" panose="02020603050405020304" pitchFamily="18" charset="-78"/>
              </a:rPr>
              <a:t>-</a:t>
            </a:r>
            <a:r>
              <a:rPr lang="ar-IQ" b="1" dirty="0">
                <a:solidFill>
                  <a:srgbClr val="FF0000"/>
                </a:solidFill>
                <a:latin typeface="Traditional Arabic" panose="02020603050405020304" pitchFamily="18" charset="-78"/>
                <a:cs typeface="Traditional Arabic" panose="02020603050405020304" pitchFamily="18" charset="-78"/>
              </a:rPr>
              <a:t>وه</a:t>
            </a:r>
            <a:r>
              <a:rPr lang="ar-SA" b="1" dirty="0">
                <a:solidFill>
                  <a:srgbClr val="FF0000"/>
                </a:solidFill>
                <a:latin typeface="Traditional Arabic" panose="02020603050405020304" pitchFamily="18" charset="-78"/>
                <a:cs typeface="Traditional Arabic" panose="02020603050405020304" pitchFamily="18" charset="-78"/>
              </a:rPr>
              <a:t>ي</a:t>
            </a:r>
            <a:r>
              <a:rPr lang="ar-IQ" b="1" dirty="0">
                <a:solidFill>
                  <a:srgbClr val="FF0000"/>
                </a:solidFill>
                <a:latin typeface="Traditional Arabic" panose="02020603050405020304" pitchFamily="18" charset="-78"/>
                <a:cs typeface="Traditional Arabic" panose="02020603050405020304" pitchFamily="18" charset="-78"/>
              </a:rPr>
              <a:t>:</a:t>
            </a:r>
            <a:r>
              <a:rPr lang="ar-SA" b="1" dirty="0">
                <a:solidFill>
                  <a:srgbClr val="FF0000"/>
                </a:solidFill>
                <a:latin typeface="Traditional Arabic" panose="02020603050405020304" pitchFamily="18" charset="-78"/>
                <a:cs typeface="Traditional Arabic" panose="02020603050405020304" pitchFamily="18" charset="-78"/>
              </a:rPr>
              <a:t> </a:t>
            </a:r>
            <a:r>
              <a:rPr lang="ar-IQ" b="1" dirty="0">
                <a:solidFill>
                  <a:srgbClr val="FF0000"/>
                </a:solidFill>
                <a:latin typeface="Traditional Arabic" panose="02020603050405020304" pitchFamily="18" charset="-78"/>
                <a:cs typeface="Traditional Arabic" panose="02020603050405020304" pitchFamily="18" charset="-78"/>
              </a:rPr>
              <a:t>"</a:t>
            </a:r>
            <a:r>
              <a:rPr lang="ar-SA" b="1" dirty="0">
                <a:solidFill>
                  <a:srgbClr val="FF0000"/>
                </a:solidFill>
                <a:latin typeface="Traditional Arabic" panose="02020603050405020304" pitchFamily="18" charset="-78"/>
                <a:cs typeface="Traditional Arabic" panose="02020603050405020304" pitchFamily="18" charset="-78"/>
              </a:rPr>
              <a:t>أن يتعاقد اثنان على عقد إجارة، ويدفع الأجرة أقساطًا، لكنه إن واظب على دفع الأجرة لمدة معينة، أو لعدد من الأقساط في مواعيدها تحوّل العقد إلى بيع".</a:t>
            </a:r>
            <a:r>
              <a:rPr lang="ar-IQ" b="1" dirty="0">
                <a:solidFill>
                  <a:srgbClr val="FF0000"/>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 </a:t>
            </a:r>
            <a:br>
              <a:rPr lang="en-US" dirty="0">
                <a:solidFill>
                  <a:srgbClr val="FF0000"/>
                </a:solidFill>
                <a:latin typeface="Traditional Arabic" panose="02020603050405020304" pitchFamily="18" charset="-78"/>
                <a:cs typeface="Traditional Arabic" panose="02020603050405020304" pitchFamily="18" charset="-78"/>
              </a:rPr>
            </a:br>
            <a:r>
              <a:rPr lang="ar-IQ" dirty="0">
                <a:solidFill>
                  <a:srgbClr val="00B050"/>
                </a:solidFill>
                <a:latin typeface="Traditional Arabic" panose="02020603050405020304" pitchFamily="18" charset="-78"/>
                <a:cs typeface="Traditional Arabic" panose="02020603050405020304" pitchFamily="18" charset="-78"/>
              </a:rPr>
              <a:t>- </a:t>
            </a:r>
            <a:r>
              <a:rPr lang="ar-SA" b="1" dirty="0">
                <a:solidFill>
                  <a:srgbClr val="00B050"/>
                </a:solidFill>
                <a:latin typeface="Traditional Arabic" panose="02020603050405020304" pitchFamily="18" charset="-78"/>
                <a:cs typeface="Traditional Arabic" panose="02020603050405020304" pitchFamily="18" charset="-78"/>
              </a:rPr>
              <a:t>وعرفتها المعايير الشرعيّة بأنها</a:t>
            </a:r>
            <a:r>
              <a:rPr lang="ar-IQ" b="1" dirty="0">
                <a:solidFill>
                  <a:srgbClr val="00B050"/>
                </a:solidFill>
                <a:latin typeface="Traditional Arabic" panose="02020603050405020304" pitchFamily="18" charset="-78"/>
                <a:cs typeface="Traditional Arabic" panose="02020603050405020304" pitchFamily="18" charset="-78"/>
              </a:rPr>
              <a:t>:</a:t>
            </a:r>
            <a:r>
              <a:rPr lang="ar-SA" b="1" dirty="0">
                <a:solidFill>
                  <a:srgbClr val="00B050"/>
                </a:solidFill>
                <a:latin typeface="Traditional Arabic" panose="02020603050405020304" pitchFamily="18" charset="-78"/>
                <a:cs typeface="Traditional Arabic" panose="02020603050405020304" pitchFamily="18" charset="-78"/>
              </a:rPr>
              <a:t> </a:t>
            </a:r>
            <a:r>
              <a:rPr lang="ar-IQ" b="1" dirty="0">
                <a:solidFill>
                  <a:srgbClr val="00B050"/>
                </a:solidFill>
                <a:latin typeface="Traditional Arabic" panose="02020603050405020304" pitchFamily="18" charset="-78"/>
                <a:cs typeface="Traditional Arabic" panose="02020603050405020304" pitchFamily="18" charset="-78"/>
              </a:rPr>
              <a:t>"</a:t>
            </a:r>
            <a:r>
              <a:rPr lang="ar-SA" b="1" dirty="0">
                <a:solidFill>
                  <a:srgbClr val="00B050"/>
                </a:solidFill>
                <a:latin typeface="Traditional Arabic" panose="02020603050405020304" pitchFamily="18" charset="-78"/>
                <a:cs typeface="Traditional Arabic" panose="02020603050405020304" pitchFamily="18" charset="-78"/>
              </a:rPr>
              <a:t>إجارة يقترن بها الوعد بتمليك العين المؤجرة إلى المستأجر في نهاية مدة الإجارة أو في أثنائها</a:t>
            </a:r>
            <a:r>
              <a:rPr lang="ar-IQ" b="1" dirty="0">
                <a:solidFill>
                  <a:srgbClr val="00B050"/>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rgbClr val="FF0000"/>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فهي مركبة من كلمتين:</a:t>
            </a:r>
            <a:r>
              <a:rPr lang="ar-IQ" b="1" dirty="0">
                <a:solidFill>
                  <a:srgbClr val="FF0000"/>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فقولهم  (تمليك منفعة): هذا هو الإجارة.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وقولهم (تمليك العين): هذا هو البيع، فهي إجارة منتهية بالتمليك.</a:t>
            </a:r>
            <a:endParaRPr lang="ar-IQ" dirty="0"/>
          </a:p>
        </p:txBody>
      </p:sp>
      <p:sp>
        <p:nvSpPr>
          <p:cNvPr id="3" name="Content Placeholder 2"/>
          <p:cNvSpPr>
            <a:spLocks noGrp="1"/>
          </p:cNvSpPr>
          <p:nvPr>
            <p:ph idx="1"/>
          </p:nvPr>
        </p:nvSpPr>
        <p:spPr>
          <a:xfrm flipV="1">
            <a:off x="677334" y="6858000"/>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299769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155275"/>
            <a:ext cx="9172402" cy="6573329"/>
          </a:xfrm>
        </p:spPr>
        <p:txBody>
          <a:bodyPr>
            <a:noAutofit/>
          </a:bodyPr>
          <a:lstStyle/>
          <a:p>
            <a:pPr algn="just"/>
            <a:r>
              <a:rPr lang="ar-IQ" sz="3200" b="1" dirty="0">
                <a:solidFill>
                  <a:srgbClr val="FF0000"/>
                </a:solidFill>
                <a:latin typeface="Traditional Arabic" panose="02020603050405020304" pitchFamily="18" charset="-78"/>
                <a:cs typeface="Traditional Arabic" panose="02020603050405020304" pitchFamily="18" charset="-78"/>
              </a:rPr>
              <a:t>والإجارة المنتهية بالتمليك مركبة من كلمتين: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1- التأجير أو الإجارة.    2- </a:t>
            </a:r>
            <a:r>
              <a:rPr lang="ar-IQ" sz="3200" b="1" dirty="0">
                <a:solidFill>
                  <a:srgbClr val="7030A0"/>
                </a:solidFill>
                <a:latin typeface="Traditional Arabic" panose="02020603050405020304" pitchFamily="18" charset="-78"/>
                <a:cs typeface="Traditional Arabic" panose="02020603050405020304" pitchFamily="18" charset="-78"/>
              </a:rPr>
              <a:t>التمليك</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r>
              <a:rPr lang="ar-IQ" sz="3200" b="1" dirty="0">
                <a:solidFill>
                  <a:schemeClr val="tx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bg1"/>
                </a:solidFill>
                <a:latin typeface="Traditional Arabic" panose="02020603050405020304" pitchFamily="18" charset="-78"/>
                <a:cs typeface="Traditional Arabic" panose="02020603050405020304" pitchFamily="18" charset="-78"/>
              </a:rPr>
              <a:t>.</a:t>
            </a:r>
            <a:r>
              <a:rPr lang="ar-IQ" sz="3200" b="1" dirty="0">
                <a:solidFill>
                  <a:srgbClr val="FF0000"/>
                </a:solidFill>
                <a:latin typeface="Traditional Arabic" panose="02020603050405020304" pitchFamily="18" charset="-78"/>
                <a:cs typeface="Traditional Arabic" panose="02020603050405020304" pitchFamily="18" charset="-78"/>
              </a:rPr>
              <a:t>تعريف</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rgbClr val="FF0000"/>
                </a:solidFill>
                <a:latin typeface="Traditional Arabic" panose="02020603050405020304" pitchFamily="18" charset="-78"/>
                <a:cs typeface="Traditional Arabic" panose="02020603050405020304" pitchFamily="18" charset="-78"/>
              </a:rPr>
              <a:t>التمليك</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rgbClr val="00B050"/>
                </a:solidFill>
                <a:latin typeface="Traditional Arabic" panose="02020603050405020304" pitchFamily="18" charset="-78"/>
                <a:cs typeface="Traditional Arabic" panose="02020603050405020304" pitchFamily="18" charset="-78"/>
              </a:rPr>
              <a:t>التمليك</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rgbClr val="00B050"/>
                </a:solidFill>
                <a:latin typeface="Traditional Arabic" panose="02020603050405020304" pitchFamily="18" charset="-78"/>
                <a:cs typeface="Traditional Arabic" panose="02020603050405020304" pitchFamily="18" charset="-78"/>
              </a:rPr>
              <a:t>في</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rgbClr val="00B050"/>
                </a:solidFill>
                <a:latin typeface="Traditional Arabic" panose="02020603050405020304" pitchFamily="18" charset="-78"/>
                <a:cs typeface="Traditional Arabic" panose="02020603050405020304" pitchFamily="18" charset="-78"/>
              </a:rPr>
              <a:t>اللغة والاصطلاح</a:t>
            </a:r>
            <a:r>
              <a:rPr lang="ar-IQ" sz="3200" b="1" dirty="0">
                <a:solidFill>
                  <a:schemeClr val="tx1"/>
                </a:solidFill>
                <a:latin typeface="Traditional Arabic" panose="02020603050405020304" pitchFamily="18" charset="-78"/>
                <a:cs typeface="Traditional Arabic" panose="02020603050405020304" pitchFamily="18" charset="-78"/>
              </a:rPr>
              <a:t>: جعل الغير مالكاً للشيء.</a:t>
            </a:r>
            <a:r>
              <a:rPr lang="ar-IQ" sz="3200" b="1" dirty="0">
                <a:solidFill>
                  <a:schemeClr val="bg1"/>
                </a:solidFill>
                <a:latin typeface="Traditional Arabic" panose="02020603050405020304" pitchFamily="18" charset="-78"/>
                <a:cs typeface="Traditional Arabic" panose="02020603050405020304" pitchFamily="18" charset="-78"/>
              </a:rPr>
              <a:t>.</a:t>
            </a:r>
            <a:r>
              <a:rPr lang="ar-IQ" sz="3200" b="1" dirty="0">
                <a:solidFill>
                  <a:schemeClr val="tx1"/>
                </a:solidFill>
                <a:latin typeface="Traditional Arabic" panose="02020603050405020304" pitchFamily="18" charset="-78"/>
                <a:cs typeface="Traditional Arabic" panose="02020603050405020304" pitchFamily="18" charset="-78"/>
              </a:rPr>
              <a:t>               - </a:t>
            </a:r>
            <a:r>
              <a:rPr lang="ar-IQ" sz="3200" b="1" dirty="0">
                <a:solidFill>
                  <a:srgbClr val="7030A0"/>
                </a:solidFill>
                <a:latin typeface="Traditional Arabic" panose="02020603050405020304" pitchFamily="18" charset="-78"/>
                <a:cs typeface="Traditional Arabic" panose="02020603050405020304" pitchFamily="18" charset="-78"/>
              </a:rPr>
              <a:t>والتمليك</a:t>
            </a:r>
            <a:r>
              <a:rPr lang="ar-IQ" sz="3200" b="1" dirty="0">
                <a:solidFill>
                  <a:srgbClr val="FF0000"/>
                </a:solidFill>
                <a:latin typeface="Traditional Arabic" panose="02020603050405020304" pitchFamily="18" charset="-78"/>
                <a:cs typeface="Traditional Arabic" panose="02020603050405020304" pitchFamily="18" charset="-78"/>
              </a:rPr>
              <a:t>:     </a:t>
            </a: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 قد يكون:   </a:t>
            </a:r>
            <a:r>
              <a:rPr lang="ar-IQ" sz="3200" b="1" dirty="0">
                <a:solidFill>
                  <a:srgbClr val="C00000"/>
                </a:solidFill>
                <a:latin typeface="Traditional Arabic" panose="02020603050405020304" pitchFamily="18" charset="-78"/>
                <a:cs typeface="Traditional Arabic" panose="02020603050405020304" pitchFamily="18" charset="-78"/>
              </a:rPr>
              <a:t>التمليك</a:t>
            </a:r>
            <a:r>
              <a:rPr lang="ar-IQ" sz="3200" b="1" dirty="0">
                <a:latin typeface="Traditional Arabic" panose="02020603050405020304" pitchFamily="18" charset="-78"/>
                <a:cs typeface="Traditional Arabic" panose="02020603050405020304" pitchFamily="18" charset="-78"/>
              </a:rPr>
              <a:t> </a:t>
            </a:r>
            <a:r>
              <a:rPr lang="ar-IQ" sz="3200" b="1" dirty="0">
                <a:solidFill>
                  <a:srgbClr val="C00000"/>
                </a:solidFill>
                <a:latin typeface="Traditional Arabic" panose="02020603050405020304" pitchFamily="18" charset="-78"/>
                <a:cs typeface="Traditional Arabic" panose="02020603050405020304" pitchFamily="18" charset="-78"/>
              </a:rPr>
              <a:t>للــــعين       </a:t>
            </a:r>
            <a:r>
              <a:rPr lang="ar-IQ" sz="3200" b="1" dirty="0">
                <a:solidFill>
                  <a:schemeClr val="tx1"/>
                </a:solidFill>
                <a:latin typeface="Traditional Arabic" panose="02020603050405020304" pitchFamily="18" charset="-78"/>
                <a:cs typeface="Traditional Arabic" panose="02020603050405020304" pitchFamily="18" charset="-78"/>
              </a:rPr>
              <a:t>وقد يكون التمليك: </a:t>
            </a:r>
            <a:r>
              <a:rPr lang="ar-IQ" sz="3200" b="1" dirty="0">
                <a:solidFill>
                  <a:srgbClr val="C00000"/>
                </a:solidFill>
                <a:latin typeface="Traditional Arabic" panose="02020603050405020304" pitchFamily="18" charset="-78"/>
                <a:cs typeface="Traditional Arabic" panose="02020603050405020304" pitchFamily="18" charset="-78"/>
              </a:rPr>
              <a:t>بــعـــوض                 </a:t>
            </a:r>
            <a:r>
              <a:rPr lang="ar-IQ" sz="3200" b="1" dirty="0">
                <a:solidFill>
                  <a:schemeClr val="bg1"/>
                </a:solidFill>
                <a:latin typeface="Traditional Arabic" panose="02020603050405020304" pitchFamily="18" charset="-78"/>
                <a:cs typeface="Traditional Arabic" panose="02020603050405020304" pitchFamily="18" charset="-78"/>
              </a:rPr>
              <a:t>.</a:t>
            </a:r>
            <a:r>
              <a:rPr lang="ar-IQ" sz="3200" b="1" dirty="0">
                <a:latin typeface="Traditional Arabic" panose="02020603050405020304" pitchFamily="18" charset="-78"/>
                <a:cs typeface="Traditional Arabic" panose="02020603050405020304" pitchFamily="18" charset="-78"/>
              </a:rPr>
              <a:t> </a:t>
            </a:r>
            <a:br>
              <a:rPr lang="ar-IQ" sz="3200" b="1" dirty="0">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قد يكون: </a:t>
            </a:r>
            <a:r>
              <a:rPr lang="ar-IQ" sz="3200" b="1" dirty="0">
                <a:solidFill>
                  <a:srgbClr val="C00000"/>
                </a:solidFill>
                <a:latin typeface="Traditional Arabic" panose="02020603050405020304" pitchFamily="18" charset="-78"/>
                <a:cs typeface="Traditional Arabic" panose="02020603050405020304" pitchFamily="18" charset="-78"/>
              </a:rPr>
              <a:t>التمليك للمنفعة         </a:t>
            </a:r>
            <a:r>
              <a:rPr lang="ar-IQ" sz="3200" b="1" dirty="0">
                <a:solidFill>
                  <a:schemeClr val="tx1"/>
                </a:solidFill>
                <a:latin typeface="Traditional Arabic" panose="02020603050405020304" pitchFamily="18" charset="-78"/>
                <a:cs typeface="Traditional Arabic" panose="02020603050405020304" pitchFamily="18" charset="-78"/>
              </a:rPr>
              <a:t>وقد يكون التمليك: </a:t>
            </a:r>
            <a:r>
              <a:rPr lang="ar-IQ" sz="3200" b="1" dirty="0">
                <a:solidFill>
                  <a:srgbClr val="C00000"/>
                </a:solidFill>
                <a:latin typeface="Traditional Arabic" panose="02020603050405020304" pitchFamily="18" charset="-78"/>
                <a:cs typeface="Traditional Arabic" panose="02020603050405020304" pitchFamily="18" charset="-78"/>
              </a:rPr>
              <a:t>بغير عوض             </a:t>
            </a:r>
            <a:r>
              <a:rPr lang="ar-IQ" sz="3200" b="1" dirty="0">
                <a:solidFill>
                  <a:schemeClr val="bg1"/>
                </a:solidFill>
                <a:latin typeface="Traditional Arabic" panose="02020603050405020304" pitchFamily="18" charset="-78"/>
                <a:cs typeface="Traditional Arabic" panose="02020603050405020304" pitchFamily="18" charset="-78"/>
              </a:rPr>
              <a:t>.</a:t>
            </a:r>
            <a:r>
              <a:rPr lang="ar-IQ" sz="3200" b="1" dirty="0">
                <a:solidFill>
                  <a:srgbClr val="C00000"/>
                </a:solidFill>
                <a:latin typeface="Traditional Arabic" panose="02020603050405020304" pitchFamily="18" charset="-78"/>
                <a:cs typeface="Traditional Arabic" panose="02020603050405020304" pitchFamily="18" charset="-78"/>
              </a:rPr>
              <a:t> </a:t>
            </a:r>
            <a:br>
              <a:rPr lang="ar-IQ" sz="3200" b="1" dirty="0">
                <a:solidFill>
                  <a:schemeClr val="tx1"/>
                </a:solidFill>
                <a:latin typeface="Traditional Arabic" panose="02020603050405020304" pitchFamily="18" charset="-78"/>
                <a:cs typeface="Traditional Arabic" panose="02020603050405020304" pitchFamily="18" charset="-78"/>
              </a:rPr>
            </a:br>
            <a:r>
              <a:rPr lang="ar-IQ" sz="3200" b="1" dirty="0">
                <a:solidFill>
                  <a:schemeClr val="tx1"/>
                </a:solidFill>
                <a:latin typeface="Traditional Arabic" panose="02020603050405020304" pitchFamily="18" charset="-78"/>
                <a:cs typeface="Traditional Arabic" panose="02020603050405020304" pitchFamily="18" charset="-78"/>
              </a:rPr>
              <a:t>             </a:t>
            </a:r>
            <a:r>
              <a:rPr lang="ar-IQ" sz="3200" b="1" dirty="0">
                <a:solidFill>
                  <a:schemeClr val="bg1"/>
                </a:solidFill>
                <a:latin typeface="Traditional Arabic" panose="02020603050405020304" pitchFamily="18" charset="-78"/>
                <a:cs typeface="Traditional Arabic" panose="02020603050405020304" pitchFamily="18" charset="-78"/>
              </a:rPr>
              <a:t>.</a:t>
            </a:r>
            <a:br>
              <a:rPr lang="ar-IQ" sz="3200"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فإذا كان التمليك:   </a:t>
            </a:r>
            <a:r>
              <a:rPr lang="ar-IQ" b="1" dirty="0">
                <a:solidFill>
                  <a:srgbClr val="0070C0"/>
                </a:solidFill>
                <a:latin typeface="Traditional Arabic" panose="02020603050405020304" pitchFamily="18" charset="-78"/>
                <a:cs typeface="Traditional Arabic" panose="02020603050405020304" pitchFamily="18" charset="-78"/>
              </a:rPr>
              <a:t>للعين</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rgbClr val="0070C0"/>
                </a:solidFill>
                <a:latin typeface="Traditional Arabic" panose="02020603050405020304" pitchFamily="18" charset="-78"/>
                <a:cs typeface="Traditional Arabic" panose="02020603050405020304" pitchFamily="18" charset="-78"/>
              </a:rPr>
              <a:t>بعـــوض</a:t>
            </a:r>
            <a:r>
              <a:rPr lang="ar-IQ" b="1" dirty="0">
                <a:solidFill>
                  <a:schemeClr val="tx1"/>
                </a:solidFill>
                <a:latin typeface="Traditional Arabic" panose="02020603050405020304" pitchFamily="18" charset="-78"/>
                <a:cs typeface="Traditional Arabic" panose="02020603050405020304" pitchFamily="18" charset="-78"/>
              </a:rPr>
              <a:t>، فهذا: </a:t>
            </a:r>
            <a:r>
              <a:rPr lang="ar-IQ" b="1" dirty="0">
                <a:solidFill>
                  <a:srgbClr val="00B050"/>
                </a:solidFill>
                <a:latin typeface="Traditional Arabic" panose="02020603050405020304" pitchFamily="18" charset="-78"/>
                <a:cs typeface="Traditional Arabic" panose="02020603050405020304" pitchFamily="18" charset="-78"/>
              </a:rPr>
              <a:t>بيــع</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وإذا كان التمليك:  </a:t>
            </a:r>
            <a:r>
              <a:rPr lang="ar-IQ" b="1" dirty="0">
                <a:solidFill>
                  <a:srgbClr val="0070C0"/>
                </a:solidFill>
                <a:latin typeface="Traditional Arabic" panose="02020603050405020304" pitchFamily="18" charset="-78"/>
                <a:cs typeface="Traditional Arabic" panose="02020603050405020304" pitchFamily="18" charset="-78"/>
              </a:rPr>
              <a:t>للعين بلا بعوض</a:t>
            </a:r>
            <a:r>
              <a:rPr lang="ar-IQ" b="1" dirty="0">
                <a:solidFill>
                  <a:schemeClr val="tx1"/>
                </a:solidFill>
                <a:latin typeface="Traditional Arabic" panose="02020603050405020304" pitchFamily="18" charset="-78"/>
                <a:cs typeface="Traditional Arabic" panose="02020603050405020304" pitchFamily="18" charset="-78"/>
              </a:rPr>
              <a:t>، فهذه هي </a:t>
            </a:r>
            <a:r>
              <a:rPr lang="ar-IQ" b="1" dirty="0">
                <a:solidFill>
                  <a:srgbClr val="7030A0"/>
                </a:solidFill>
                <a:latin typeface="Traditional Arabic" panose="02020603050405020304" pitchFamily="18" charset="-78"/>
                <a:cs typeface="Traditional Arabic" panose="02020603050405020304" pitchFamily="18" charset="-78"/>
              </a:rPr>
              <a:t>الهبة         </a:t>
            </a:r>
            <a:r>
              <a:rPr lang="ar-IQ" b="1" dirty="0">
                <a:solidFill>
                  <a:schemeClr val="bg1"/>
                </a:solidFill>
                <a:latin typeface="Traditional Arabic" panose="02020603050405020304" pitchFamily="18" charset="-78"/>
                <a:cs typeface="Traditional Arabic" panose="02020603050405020304" pitchFamily="18" charset="-78"/>
              </a:rPr>
              <a:t>.</a:t>
            </a:r>
            <a:r>
              <a:rPr lang="ar-IQ" b="1" dirty="0">
                <a:solidFill>
                  <a:schemeClr val="tx1"/>
                </a:solidFill>
                <a:latin typeface="Traditional Arabic" panose="02020603050405020304" pitchFamily="18" charset="-78"/>
                <a:cs typeface="Traditional Arabic" panose="02020603050405020304" pitchFamily="18" charset="-78"/>
              </a:rPr>
              <a:t> </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وإذا كان التمليك:   </a:t>
            </a:r>
            <a:r>
              <a:rPr lang="ar-IQ" b="1" dirty="0">
                <a:solidFill>
                  <a:srgbClr val="FF0000"/>
                </a:solidFill>
                <a:latin typeface="Traditional Arabic" panose="02020603050405020304" pitchFamily="18" charset="-78"/>
                <a:cs typeface="Traditional Arabic" panose="02020603050405020304" pitchFamily="18" charset="-78"/>
              </a:rPr>
              <a:t>للمنفعة</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rgbClr val="FF0000"/>
                </a:solidFill>
                <a:latin typeface="Traditional Arabic" panose="02020603050405020304" pitchFamily="18" charset="-78"/>
                <a:cs typeface="Traditional Arabic" panose="02020603050405020304" pitchFamily="18" charset="-78"/>
              </a:rPr>
              <a:t>بعوض</a:t>
            </a:r>
            <a:r>
              <a:rPr lang="ar-IQ" b="1" dirty="0">
                <a:solidFill>
                  <a:schemeClr val="tx1"/>
                </a:solidFill>
                <a:latin typeface="Traditional Arabic" panose="02020603050405020304" pitchFamily="18" charset="-78"/>
                <a:cs typeface="Traditional Arabic" panose="02020603050405020304" pitchFamily="18" charset="-78"/>
              </a:rPr>
              <a:t>، فهذه هي: </a:t>
            </a:r>
            <a:r>
              <a:rPr lang="ar-IQ" b="1" dirty="0">
                <a:solidFill>
                  <a:srgbClr val="0070C0"/>
                </a:solidFill>
                <a:latin typeface="Traditional Arabic" panose="02020603050405020304" pitchFamily="18" charset="-78"/>
                <a:cs typeface="Traditional Arabic" panose="02020603050405020304" pitchFamily="18" charset="-78"/>
              </a:rPr>
              <a:t>الإجارة</a:t>
            </a:r>
            <a:r>
              <a:rPr lang="ar-IQ" b="1" dirty="0">
                <a:solidFill>
                  <a:schemeClr val="tx1"/>
                </a:solidFill>
                <a:latin typeface="Traditional Arabic" panose="02020603050405020304" pitchFamily="18" charset="-78"/>
                <a:cs typeface="Traditional Arabic" panose="02020603050405020304" pitchFamily="18" charset="-78"/>
              </a:rPr>
              <a:t>.            </a:t>
            </a:r>
            <a:r>
              <a:rPr lang="ar-IQ" b="1" dirty="0">
                <a:solidFill>
                  <a:schemeClr val="bg1"/>
                </a:solidFill>
                <a:latin typeface="Traditional Arabic" panose="02020603050405020304" pitchFamily="18" charset="-78"/>
                <a:cs typeface="Traditional Arabic" panose="02020603050405020304" pitchFamily="18" charset="-78"/>
              </a:rPr>
              <a:t>.</a:t>
            </a:r>
            <a:br>
              <a:rPr lang="ar-IQ" b="1" dirty="0">
                <a:solidFill>
                  <a:schemeClr val="tx1"/>
                </a:solidFill>
                <a:latin typeface="Traditional Arabic" panose="02020603050405020304" pitchFamily="18" charset="-78"/>
                <a:cs typeface="Traditional Arabic" panose="02020603050405020304" pitchFamily="18" charset="-78"/>
              </a:rPr>
            </a:br>
            <a:r>
              <a:rPr lang="ar-IQ" b="1" dirty="0">
                <a:solidFill>
                  <a:schemeClr val="tx1"/>
                </a:solidFill>
                <a:latin typeface="Traditional Arabic" panose="02020603050405020304" pitchFamily="18" charset="-78"/>
                <a:cs typeface="Traditional Arabic" panose="02020603050405020304" pitchFamily="18" charset="-78"/>
              </a:rPr>
              <a:t>- وإذا كان التمليك:    </a:t>
            </a:r>
            <a:r>
              <a:rPr lang="ar-IQ" b="1" dirty="0">
                <a:solidFill>
                  <a:srgbClr val="FF0000"/>
                </a:solidFill>
                <a:latin typeface="Traditional Arabic" panose="02020603050405020304" pitchFamily="18" charset="-78"/>
                <a:cs typeface="Traditional Arabic" panose="02020603050405020304" pitchFamily="18" charset="-78"/>
              </a:rPr>
              <a:t>للمنفعة بلا عوض</a:t>
            </a:r>
            <a:r>
              <a:rPr lang="ar-IQ" b="1" dirty="0">
                <a:solidFill>
                  <a:schemeClr val="tx1"/>
                </a:solidFill>
                <a:latin typeface="Traditional Arabic" panose="02020603050405020304" pitchFamily="18" charset="-78"/>
                <a:cs typeface="Traditional Arabic" panose="02020603050405020304" pitchFamily="18" charset="-78"/>
              </a:rPr>
              <a:t>، فهذه هي: </a:t>
            </a:r>
            <a:r>
              <a:rPr lang="ar-IQ" b="1" dirty="0">
                <a:solidFill>
                  <a:srgbClr val="7030A0"/>
                </a:solidFill>
                <a:latin typeface="Traditional Arabic" panose="02020603050405020304" pitchFamily="18" charset="-78"/>
                <a:cs typeface="Traditional Arabic" panose="02020603050405020304" pitchFamily="18" charset="-78"/>
              </a:rPr>
              <a:t>عارية</a:t>
            </a:r>
            <a:r>
              <a:rPr lang="ar-IQ" b="1" dirty="0">
                <a:solidFill>
                  <a:schemeClr val="tx1"/>
                </a:solidFill>
                <a:latin typeface="Traditional Arabic" panose="02020603050405020304" pitchFamily="18" charset="-78"/>
                <a:cs typeface="Traditional Arabic" panose="02020603050405020304" pitchFamily="18" charset="-78"/>
              </a:rPr>
              <a:t>.    </a:t>
            </a:r>
            <a:endParaRPr lang="ar-IQ" dirty="0"/>
          </a:p>
        </p:txBody>
      </p:sp>
      <p:sp>
        <p:nvSpPr>
          <p:cNvPr id="3" name="Content Placeholder 2"/>
          <p:cNvSpPr>
            <a:spLocks noGrp="1"/>
          </p:cNvSpPr>
          <p:nvPr>
            <p:ph idx="1"/>
          </p:nvPr>
        </p:nvSpPr>
        <p:spPr>
          <a:xfrm flipV="1">
            <a:off x="677334" y="6935638"/>
            <a:ext cx="8596668" cy="45719"/>
          </a:xfrm>
        </p:spPr>
        <p:txBody>
          <a:bodyPr>
            <a:normAutofit fontScale="25000" lnSpcReduction="20000"/>
          </a:bodyPr>
          <a:lstStyle/>
          <a:p>
            <a:endParaRPr lang="ar-IQ" dirty="0"/>
          </a:p>
        </p:txBody>
      </p:sp>
    </p:spTree>
    <p:extLst>
      <p:ext uri="{BB962C8B-B14F-4D97-AF65-F5344CB8AC3E}">
        <p14:creationId xmlns:p14="http://schemas.microsoft.com/office/powerpoint/2010/main" val="19513311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5972</TotalTime>
  <Words>5274</Words>
  <Application>Microsoft Office PowerPoint</Application>
  <PresentationFormat>Widescreen</PresentationFormat>
  <Paragraphs>39</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Traditional Arabic</vt:lpstr>
      <vt:lpstr>Trebuchet MS</vt:lpstr>
      <vt:lpstr>Wingdings 3</vt:lpstr>
      <vt:lpstr>Facet</vt:lpstr>
      <vt:lpstr>عقد الإجارة المنتهية بالتمليك  ب. ي. د. مراد جبار سعيد  murad.saeed@su.edu.krd</vt:lpstr>
      <vt:lpstr>فإن الإجارة المنتهية بالتمليك في المصارف الإسلاميّة هي من أساليب التمويل الإسلامي وأهم عقود التأجير التمويلي، وفي العصر الحاضر تستعملها البنوك الإسلاميّة بشكل كبير وواسع، فعقد الإيجار المنتهي بالتمليك، أو الإيجارَ معَ الوَعْد بالبيع أو الهبة يعتبر من العقود الجديدة التي استحدثتها الصيرفة الإسلامية.  - ولقد اهتم العلماء المعاصرون، والباحثون الاقتصاديون اهتمامًا بالغ الأهميّة بموضوع الإجارة المنتهية بالتمليك لما فيها:.:                 :.  - المرونة المالية.                       .  - بديل عن الربا.                            .  - إثراء العقود المتوائمة مع الشريعة الإسلامية التي تجريها مؤسسات التمويل الإسلامية.                         .  مثل عقود: الاستصناع، وبيع المرابحة للآمر بالشراء، وبيع التورق العادي، وبيع السلم والسلم الموازي، والشركة المتناقصة وغيرها من المعاملات التي توفرها البنوك الإسلامية لزبنائها.</vt:lpstr>
      <vt:lpstr> وقولنا بأن عقد الإيجار المنتهي بالتمليك مما استحدثته الصيرفة الإسلامية لا يعني أنها هي أول من أنشأ التعامل به، بل كان هذا العقد معروفا في القوانين الغربيَّة بأسماء كثيرة، كـــــــ(الإيجار السّلبيّ)، و(البيع بالتَّقسيط، مع الاحتفاظ بالملكيَّة حتى سداد الثَّمن)، و(الإيجار السَّاتر للبيع)، وغير ذلك.                       . . ولكن الصيرفة الإسلامية لما صبغته بالصبغة الشرعية بما أُدخلت عليه من التَّعديلات، وأحاطته بالضوابط التي تلائم الشرع، فسمته بـعقد (التَّأجير المنتهي بالتَّمليك)، سوغ ذلك أن يذكر كون هذا العقد مما استحدثته الصيرفة الإسلامية باعتبار كونها أدخلته إلى منظومة معاملاتها المصرفية بصيغة جديدة؛ إذ جعلته عقد إيجار حقيقي مع وجود وعد بهبة العين، أو بيعها بثمن بخس عند انتهاء عقد الإيجار.</vt:lpstr>
      <vt:lpstr>نشأة عقد الإجارة المنتهية بالتمليك:               . هذا العقد أول ما وجد عام 1846م في إنجلترا، وأول من تعامل بهذا العقد أحد تجار الآلات الموسيقية في إنجلترا؛ فكان يؤجر آلاته الموسيقية إجارة يتبعها تمليك العين؛ والقصد من ذلك ضمان الحق.                                  . - ثم بعد ذلك انتشر مثل هذا العقد، وانتقل من الأفراد إلى المصانع، وكان أول هذه المصانع تطبيقاً لهذا العقد مصنع سنجر لآلات الخياطة في إنجلترا.       . - ثم بعد ذلك تطور وانتشر بصفة خاصة في شركات السكك الحديدية التي تشتري المركبات، وتؤجرها لمناجم الفحم تأجيراً ينتهي بالتمليك.              . - ثم بعد ذلك انتشر هذا العقد وانتقل إلى بقية دول العالم؛ فانتقل إلى الولايات المتحدة عام 1953م.                            . - ثم بعد ذلك انتقل إلى فرنسا عام 1962م.                             . - ثم بعد ذلك انتقل إلى البلاد العربية والإسلامية عام 1978م.         .</vt:lpstr>
      <vt:lpstr>تعريف الإجارة:                                 . أ- الإجارة أو التأجير في اللغة: مشتق من الأجر؛ وهو الجزاء على العمل؛ ويطلق أيضاً على الثواب.                              .  ب- الإجارة في الاصطلاح: هي عقد على منفعة معلومة، مباحة، من عين معينة، أو موصوفة في الذمة، أو على عمل معلوم، بعوض معلوم، ومدة معلومة.          . المقصود بإجارة الموصوفة في الذمة هو: عقد على منفعة موصوفة في ذمة المؤجر، وسميت بذلك لتعلق الإجارة فيها بذمة المؤجر، كالإجارة على خياطة ثوب، أو بناء دار. . - ما المقصود المنفعة، وهي: المعقود عليها التي يستوفي الأجرة في مقابلها.                      - ما المقصود بالأجرة :وهي: ما يلتزم به المستأجر عوضاً عن المنفعة التي يمتلكها، وكل ما يصلح أن يكون ثمناً في البيع يصلح أن يكون ثمناً في الإجارة. </vt:lpstr>
      <vt:lpstr>وأركانها عند جمهور الفقهاء ثلاثة إجمالاً وستة تفصيلاً، كالتالي:                  1- العاقدان: المؤجر، والمستأجر.                             المؤجر: وهو صاحب العين. المستأجر: وهو المنتفع بالعين.      - ويشترط فيهما أهلية التعاقد، وذلك ليترتب على تصرفهما آثار العقد، أما إذا وجد نقص من عقل أو بلوغ فذلك ينفي التصرف، وبالتالي لن يكون للعقد وجه شرعي. 2- صيغة العقد: الصيغة التى تتم بين العاقدين: (الإيجاب والقبول) وهي التي تدل على التراضي بين الطرفين وتكون الصيغة بلفظ الإجارة، والاستئجار، والاكتراء والإكراء.   3-المعقود عليه: موضوع العقد. المنفعة والأجرة. وأما الأجرة: فلابد أن تنتفي عنها الجهالة والغرر. وأما المنفعة. فلابد أن تكون مقصودة ومعلومة وألا تكون محرمة . </vt:lpstr>
      <vt:lpstr>ينقسم عقود الإجارة إلى قسمين:                        2- عقود الإِجارة التشغيليّة: وهي الإِجارة التي لا يسبقها وعد بتمليك المستأجر للموجودات المؤجرة، أي: إجارة عدا الإجارة التمويلية (المنتهية بالتمليك). والتي تعرف بالإيجار الخدمي وهو: الأسلوب الذي يقدم المؤجر الأصل وخدمات صيانته للمستأجر، ويكون مسؤولاً عن تأمين الأصل ودفع الضرائب. ووفقا لهذا النوع من التأجير فإن الفترة التي تغطيها عقود الإجارة التشغيلية قصيرة نسبيا. وللإجارة التشغيلية طرفان هما:                                    1- المؤجر: هو الطرف الذي يملك الأصل، ويرغب في تأجيره، والحصول على عائد مناسب. . 2- المستأجر: هو الطرف الذي يرغب في استئجار الأصل لفترة زمنية محددة مقابل التزامه بتسديد العلاقة بينهما بالسهولة، فهي لا تثير مشاكل قانونية، وذلك لقصر فترة الإجارة التشغيلية.                             2- الإِجارة المنتهية بالتمليك: وهي التي سنتعرف عليها.</vt:lpstr>
      <vt:lpstr>تعريف الإجارة المنتهية بالتمليك:                               .  الإجارة المنتهية بالتَّمليك من المعاملات المعاصِرَة، وهو ترْجَمة للعقد المعروف في القانون الفرنسيِّ باسم (Vent location) وترجمتها: إيجار بَيْعيٌّ.   -وهي: "أن يتعاقد اثنان على عقد إجارة، ويدفع الأجرة أقساطًا، لكنه إن واظب على دفع الأجرة لمدة معينة، أو لعدد من الأقساط في مواعيدها تحوّل العقد إلى بيع".  .  - وعرفتها المعايير الشرعيّة بأنها: "إجارة يقترن بها الوعد بتمليك العين المؤجرة إلى المستأجر في نهاية مدة الإجارة أو في أثنائها".                  . فهي مركبة من كلمتين:                     . فقولهم  (تمليك منفعة): هذا هو الإجارة.                    . وقولهم (تمليك العين): هذا هو البيع، فهي إجارة منتهية بالتمليك.</vt:lpstr>
      <vt:lpstr>والإجارة المنتهية بالتمليك مركبة من كلمتين:             . 1- التأجير أو الإجارة.    2- التمليك.                             .      .تعريف التمليك: التمليك في اللغة والاصطلاح: جعل الغير مالكاً للشيء..               - والتمليك:          ..   - قد يكون:   التمليك للــــعين       وقد يكون التمليك: بــعـــوض                 .  - قد يكون: التمليك للمنفعة         وقد يكون التمليك: بغير عوض             .               . - فإذا كان التمليك:   للعين بعـــوض، فهذا: بيــع.              . - وإذا كان التمليك:  للعين بلا بعوض، فهذه هي الهبة         .            . - وإذا كان التمليك:   للمنفعة بعوض، فهذه هي: الإجارة.            . - وإذا كان التمليك:    للمنفعة بلا عوض، فهذه هي: عارية.    </vt:lpstr>
      <vt:lpstr> -أسباب اختيار عقد الإيجار المنتهي بالتمليك بدل البيع بالتقسيط من قبل المؤسسات المالية الإسلامية والمتعاملين معها يرجع إلى الأمور الآتية:        . 1- وجود عنصر المرونة المالية.                      . 2-  وجود ضمان لحقوق طرفي العقد معًا، حيث إن في هذا العقد لا يَحْتاج إلى ضَمان، أو كَفالة، أو رهْن، وذلك أن بعض الزبناء قد يتعذر عليه توفير رهن، أو ضمان مع حاجته إلى اقتناء السيارة، أو العقار ونحوه؛ لأن العين تبقى على ملك المؤجر، فيغني ذلك عن معاملة البيع بالتَّقسيط.                      .   - والهدف من هذا العقد هو:                                    .  الحرص على بقاء العَيْن المعقود عليها في مِلْك البائع إلى حينِ أداءِ كامل الأقساط المستحقَّة، وأن يَأْمن المالكُ من مُزاحمة غيْرِه من الغُرَماء في حالة إفلاس المشتري؛ لأنَّ العَقْد إذا كان بصورة الإيجار مَكَّن ذلك المالكَ من استرداد مِلْكِه..</vt:lpstr>
      <vt:lpstr>خصائص ومميزات الاجارة المنتهية بالتمليك:               .  1- إن الإجارة المنتهية بالتمليك إجارة تمويلية تمثل توظيفاً للأموال ذات عائد ثابت.            . 2- تتميز بكون المصرف لا يقتني الموجودات والأصول، بل إنه يشتريها استجابة لطلب مؤكد من أحد عملائه؛ لتملك تلك الأصول عن طريق الإجارة المنتهية بالتمليك.                                             وعليه: فإنَّ تلك الأصول المؤجرة لا تبقى في ملكية المصرف بعد نهاية عقد الإجارة، وإنما هي تنتقل هنا الى ملكية المستأجر. </vt:lpstr>
      <vt:lpstr>خطوات العملية الإِجارة المُنتهية بالتمليك:                                    1- أن يقدم العميل رغبته في إجارة منتهية بالتمليك لعين غير موجودة للبنك الإسلامي، كسيارة أجرة مثلاً.                                     2- يقوم المصرف الإسلامي بدوره بدراسة طلب العميل على ضوء التعليمات الخاصة بالتمويل والاستثمار المعمول بها.                          . 3- بعد إتمام دراسته وعرضه وجدواه يقوم المصرف بالموافقة على التمويل.   4- يقوم المصرف بشراء السيارة المتفق عليها من البائع (الطرف الثالث) من السوق الداخلي أو الخارجي ويمتلكه؛ لأن النبي: "نهى عن بيع أو تأجير شيء قبل تملكه"..   5- يقوم المصرف بتسجيل السيارة رسميًا بعد امتلاكه باسم المصرف.   6- يقوم المصرف بإبلاغ العميل، ويوكله باستلام السيارة، ويطلب منه إشعاره بأنه قد تسلمها حسب المواصفات المحددة في العقد.                                 </vt:lpstr>
      <vt:lpstr>7- يقوم المصرف بتأجير السيارة للعميل بعقد إيجار تشغيلي متوسط، أو طويل الأجل، وتسليمه له للاستفادة من منافعه.                          8- يقوم المصرف باحتساب الأقساط الإيجارية على مدى فترات العقد، بحيث تغطي تكلفة شراء السيارة (مبلغ التمويل)، وهامش ربح مناسب، كل ذلك حسب توافق الطرفين.                                     9- يتم توقيع العقد من قبل الطرفين (العيمل والبنك) بالشروط التي تم الاتفاق عليها، فالمصرف يقوم بدوره بتوقيع وعد منه بتمليك السيارة له في نهاية مدة الإيجار إذا وفىّ بجميع أقساط الأجرة عن طريق الهبة، أو عن طريق البيع بسعر رمزي.                               10- عندما تنتهي مدة الإجارة والأقساط المحددة يتنازل البنك لصالح العميل عن السيارة بعقد جديد.  </vt:lpstr>
      <vt:lpstr>        الفرق بين  بيع التقسيط وعقد الإجارة المنتهية بالتمليك.   .  - البيع بالتقسيط هو: بيع معجل للعين بثمن مؤجل، المشترط أداؤه على أجزاء معلومة، في أوقات محددة، بزيادة على الثمن الأصلي.  كالسيارة مثلاً تقسط قيمتها على:                                .     1- مدة معينة بحد أقصى، مثلا (5) سنوات على أقساط متساوية.     . 2- يتم تقييم العين بقيمة أكبر من قيمته في السوق مثل عقود المرابحة. 3 - بيع ناجز وناقل للملكية، أي: تنتقل به جميع عناصر الملكية للمشتري، مثل: حق الاستعمال، وحق الاستغلال، وحق التصرف.              4- في حالة تأخير السداد للتقسيط لا يلزم للعميل المطالبة بإعادة بالسيارة. وليس للشركة أي دخل في السيارة وملكيتها، فلا يطالبون العميل إلا بالاقساط حين موعد حلولها. </vt:lpstr>
      <vt:lpstr>          أما عقود الايجار المنتهية بالتملك فهي:                     . 1- تأجير السيارة من الشركة.                   . 2- خلال مدة الإجارة يتم تسجيل السيارة باسم الشركة          .  2- لا تنتقل إلى المشتري من عناصر الملكية.            . 4- في مدة الإجارة للمشتري حق استعمال السيارة فقط.       .  3- الوعد في نهاية الفترة بنقل ملكيتها له بعد دفع الدفعة الأخيرة.   .  4- في حاله عدم السداد، أو التأخير في سداد الأقساط يقوم الشركة بسحب السيارة، والمطالبة بالأقساط المتأخره أيضًا، واحتساب المدفوع سابقًا (قيمة ايجار).  الفرق في الناحية الشرعية: التقسيط لا اختلاف فيه، وأما الإجارة المنتهية بالتمليك فيه شبهة واختلاف فقهي.                               الفرق في المبلغ: قيمة التأجير أغلى بسبب التأمين الالزامي من الشركة على السيارة.</vt:lpstr>
      <vt:lpstr>صور الإِجارة المُنتهية بالتمليك المتعلِّقة بالصوريّة:                   هناك عدة صور للإجارة المنتهية بالتمليك التي لها علاقة بالصوريّة ومن أبرزها:     1- إجارة تنتهي بالتمليك دون دفع ثمن سوى الأقساط الإيجاريّة.        2- اقتران الإجارة بالهبة.                                3- اقتران عقد الإجارة بوعد من المؤجر للمستأجر بعد انتهاء مدة الإجارة.    التكييف الشرعي لهذه الصور: قبل الحديث عن التكييف الشرعي لهذه الصور يجدر بنا أن نشير إلى المسائل الفقهيّة التي ينبني عليها عقد الإجارة المنتهية بالتمليك؛ لأننا إذا عرفنا حكم هذه المسائل يمكننا الانتقال بسهولة بين الصور التي أمامنا، وهي كما يلي:                                   1-  تعليق البيع على شرط.                                      2-   اشتراط عقد في عقد.                                     3-    تعليق الهبة على شرط.                                                 4-    الوعد الملزم.</vt:lpstr>
      <vt:lpstr>1- إِجارة تنتهي بالتمليك دون دفع ثمن سوى الأقساط الإيجاريّة:               وهي أن يصاغ العقد على أنه عقد إيجار ينتهي بتملك الشيء المؤجر مقابل ثمن يتمثّل في المبالغ التي دفعت فعلاً بوصفها أقساط إيجار لهذا الشيء المؤجّر خلال المدة المحددة، ويصبح المستأجر مالكًا للشيء المؤجر تلقائيًّا بمجرد سداد القسط الأخير دون الحاجة إلى إبرام عقد جديد                    .  وقد تعدّدت آراء الفقهاء في تكييف هذه الصورة ومن أبرزها ما يلي:               أولاً: بيع تقسيط معلق على سداد جميع الأقساط، فلا تنتقل الملكية إلاّ بعد الوفاء بسداد كامل الثمن.                                  ثانيًا: عقد هبة معلق على شرط سداد جميع الأقساط الإيجارية خلال المدة المحددة. ثالثًا: عقد إجارة مع بيع معلق على سداد جميع الثمن، فهو عقد إجارة في البداية، وينتهي بالبيع عند سداد كامل الثمن، وتتحول الأقساط إلى ثمن المبيع.</vt:lpstr>
      <vt:lpstr>- بعد بيان آراء الفقهاء في تكييف الإجارة التي تنتهي بالتمليك دون دفع ثمن سوى الأقساط الإيجارية، يمكن القول أن الرأي الأول هو أقرب للصواب.       . - حيث إن عقد الإجارة المنتهية بالتمليك في التطبيق العملي هو: عقد بيع تقسيط معلق على سداد جميع الأقساط، ويتفق فيه المتعاقدان على إخفائه، وإعلان صورة الإجارة. . - فالمقصد هو البيع لا الإجارة، والآثار المترتبة على العقد هي آثار البيع وليس الإجارة، كالضمان، والصيانة، فالعقد في هذه الحالة هو عقد بيع لا إجارة؛ لأن العبرة في العقود بالمقاصد والمعاني لا بالألفاظ والمباني.                              . - فإذا انكشفت النية عن عقد بيع التقسيط عُدَّ العقد بيعًا، ولو سماه المتعاقدان إجارة. </vt:lpstr>
      <vt:lpstr>وتكييف الإجارة المنتهية بالتمليك بأنها بيع تقسيط معلق على سداد جميع الأقساط يتفق مع البيع المعلق على سداد كامل الثمن.              .  -وتعليق البيع على شرط اختلف فيه الفقهاء على قولين:                            القول الأول: عدم الجواز.                     .  وهو رأي جمهور الحنفية، والمالكية، والشافعية والمشهور عند الحنابلة. - وقد استدل جمهور الفقهاء بأن البيع لا يقبل التعليق؛ لأنه قائم على التمليك، والتعليق يحول دون التمليك.                         .  القول الثاني: الجواز بتعليق البيع على شرط إذا كان المعلق عليه أمرًا ممكنًا معلومًا، وهو قول عند الحنابلة واختاره ابن تيمية، ابن القيم.                  . </vt:lpstr>
      <vt:lpstr>واستدلوا. . 1- البيع لا يخالف كتاب الله.                                  .  1- وأن الأصل في العقود الحل.                     .  3- والبيع ما تعارف عليه الناس سواءً كان منجزًا أم معلقًا.            .  وهذا ما ذهب إليه بعض العلماء المعاصرين بصحة تعليق عقود المعاوضات على شرط ملائم للعقد يحقق غرضًا مشروعًا، وقد استدلوا بالآيات والأحاديث التي تأمر بالوفاء، كقوله تعالى: )يَا أَيُّهَا الَّذِينَ آمَنُوا أَوْفُوا بِالْعُقُودِ(:.                            -وقد منع مجمع الفقه الإسلامي في دورته الثانية عشرة من عقد إجارة ينتهي بتملك العين المؤجرة في مقابل ما دفعه المستأجر من أجرة خلال المدة المحدودة، بدون إبرام عقد جديد بحيث تنقلب الإجارة في النهاية بيعًا تلقائيًّا.                  -وقد اقترح بعض الباحثين بديلاً شرعيًّا لهذه الصورة وهو: أن يبرم عقد بيع يشترط فيه عدم تصرف المشتري في الشيء المبيع بأي نوع من أنواع التصرف، تكون أقساطًا لثمن السلعة، فإذا وفى بها كان له الحق أن يتصرف فيها، وإذا لم يوفِ كان للبائع الحق في أخذ السلعة منه. </vt:lpstr>
      <vt:lpstr>2- اقتران الإِجارة بالهبة. وتنبني هذه الصورة على مسألتين وهما:         أولاً: الوفاء بالوعد بهبة العين، وهو أن يكون الطرفان قد عقدا بينهما إجارة، وبعد العقد وعد البائع المشتري بأن يهبه تلك العين إذا وفَّى بأقساط الإيجار في وقته المحدد برغبته في الوفاء.                           ويكييف حكم هذه الصورة على مسألة الوفاء بالوعد.                                             ثانيًا: عقد هبة مُعلّق على شرط سداد الأقساط، وهي أن يعد المؤجر المستأجر بهبة الشيء المستأجر في نهاية المدة، فتكون عقد إجارة في البداية، وتتحول الملكية في النهاية إلى هبة.                                  -ومسألة اقتران عقد الإجارة بوعد الهبة تندرج تحت مسألة الهبة المعلقة على شرط  في الفقه الإسلامي، وقد اختلف فيها الفقهاء إلى قولين:</vt:lpstr>
      <vt:lpstr>القول الأول: عدم صحة تعليق الهبة على شرط، وهو قول الحنفية والشافعية والحنابلة.                          -وقد استدلوا بأن عقود التمليكات تثبت آثارها في الحال، فتعليقها على الشرط ينافي ما يقتضيه العقد، فلا يصح لما فيه من معنى القمار، وجهالة بالمال، والهبة عقد من هذه العقود، وهي تقتضي التمليك في الحال، والتعليق ينافي تمام الملكية التي ينبني عليها البيع، فالعقد المعلق قد يحدث، وقد لا يحدث، وهذا ينافي كون هذه العقود تقتضي التمليك في الحال، فضلًا عمّا يترتب عليه من غرر.         القول الثاني: جواز الهبة المعلقة على شرط، وهو رأي المالكية، وقول عند الحنفية.    -وقد استدلوا على جوازها بأنه إذا كان الشرط ملائمًا، أو متعارفًا عليه.            وعلى رأي أغلب العلماء المعاصرين القول الثاني أولى بالصواب، فإذا كان الشرط ملائماً أو متعارفًا عليه، فإن الغرر ينتفي.                         </vt:lpstr>
      <vt:lpstr>3- اقتران عقد الإِجارة بوعد من المؤجر للمستأجر بعد انتهاء مدّة الإِجارة.     وصورته هي: عقد إجارة مقرون بوعد وليس بعقد، وإنما مُواعدة فقط بأن يعد المالك المستأجر عقد إجارة مقرون بوعد من المُؤْجِر للمستأجِر ببيع السلعة له في نهاية المدة.                           .  - فهو يقول: آجَرْتُكَ هذه السيارة مدة أربع سنوات تدفع في كل شهر ألف دينار، وفي نهاية المدة أَعِدُكَ بأن تتملكها إذا دفعتَ دفعةً أخيرة بمقدار عشرين ألف دينار، فهنا عقد إجارة اقترن بوعد التمليك أو بوعد بالبيع، فلم يكن البيع هنا مشروطًا، وإنما موعودًا فقط على سبيل الوعد، بمعنى أنه غيرُ ملزِم للطرفين لا للمالك ولا للمستأجر.                   .   - وقد يكون الوعد بالتمليك على سبيل الهبة، وليس على سبيل البيع، فيقول: آجرتك السيارة مدة أربع سنوات تدفع في كل شهر ألف دينار، وفي نهاية المدة أعدك بأن أُمَلِّكُك هذه السيارة بلا عوض، فيكون عقد إجارة مقترن بوعد للهبة. </vt:lpstr>
      <vt:lpstr>والمستأجر بعد سداد جميع الأقساط أمام ثلاث خيارات وهي:                                                                        أ‌- شراء العين المأجورة بسعر السوق عند انتهاء مدة الإجارة.    ب‌- أو مد مدة الإجارة لمدة أخرى.                              ج‌- أو تعاد العين المؤجرة إلى المالك.                 .                       - وقد اعترض على هذه الصورة بأنها صورية وليست حقيقية، حيث إنها لا تدخل في صور الإجارة المنتهية بالتمليك، فإذا جعل الخيار للمستأجر في بعض هذه الخيارات حسب سعر السوق، فهي ليست من الإجارة المنتهية بالتمليك إذا كانت الأجرة بأجرة المثل حيث لا تمليك، وإنما خيار في أمور مثل إيجار جديد، أو بيع، أو فسخ العقد                           .  -ونوقش هذا: أن الإجارة بأجرة المثل، أو بأكثر من أجر المثل داخل تحت قاعدة التراضي مادام المتعاقدان قد اتفقا على هذا النحو.</vt:lpstr>
      <vt:lpstr> -ونوقش أيضًا: إن القول بأن الإيجار مبني على أجرة المثل وعلى جزء من الثمن هو الثمن الزائد عن أجرة المثل هو قول غير صحيح؛ لأن القضية ليست بيعًا وإنما وعد، وهذا الوعد يلزم بأمرين: إما الوفاء به، أو تحمل الضرر الناتج عن النكول عن الوفاء به، فالزيادة هي ثمن الوعد وليست جزء من الثمن.           .   -وقد أجاز معظم الفقهاء المعاصرون هذه الصورة في الدورة الخامسة لمجمع الفقه الإسلامي، وفي الدورة الثانية عشرة. وقد فصّل الأستاذ منذر قحف بأن قرار المجمع نص على جواز عقد الإجارة المنتهي بالتخيير باعتباره بديلاً مباحاً، وليس من باب الإجارة المنتهية بالتمليك.  </vt:lpstr>
      <vt:lpstr>وقد جاء بيان الضوابط الشرعية لصحة عقد الإيجار المنتهي بالتمليك في قرار مجمع الفقه الإسلامي في دورته الثانية عشرة رقم: 110(4/12) وهي:                  أولاً: ضابط الصور الجائزة والممنوعة ما يلي                         : أ- ضابط المنع: أن يرد عقدان مختلفان في وقت واحد على عين واحدة في زمن واحد. .     ب- ضابط الجواز                               : 1- وجود عقدين منفصلين يستقل كل منهما عن الآخر زماناً، بحيث يكون إبرام عقد البيع بعد عقد الإجارة، أو وجود وعد بالتمليك في نهاية مدة الإجارة، والخيار يوازي الوعد في الأحكام.                                       . 2- أن تكون الإجارة فعلية، وليست ساترة للبيع                       .</vt:lpstr>
      <vt:lpstr> 3- أن يكون ضمان العين المؤجرة على المالك لا على المستأجر، وبذلك يتحمل المؤجر ما يلحق العين من غير ناشيء من تعد المستأجر، أو تفريطه، ولا يلزم المستأجر بشيء إذا فاتت المنفعة                       .  4- إذا اشتمل العقد على تأمين العين المؤجرة، فيجب أن يكون التأمين تعاونيًا إسلامياً لا تجارياً، ويتحمله المالك المؤجر وليس المستأجر.      .  5- يجب أن تطبق على عقد الإجارة المنتهية بالتمليك أحكام الإجارة طوال مدة الإجارة، وأحكام البيع عند تملك العين..                      6- تكون نفقات الصيانة غير التشغيلية على المؤجر لا على المستأجر طوال مدة الإجارة.                               .</vt:lpstr>
      <vt:lpstr> ومن صور العقد الجائزة أيضًا                            : 1- عقد إجارة يمكن المستأجر من الانتفاع بالعين المؤجرة مقابل أجرة معلومة في مدة معلومة، واقترن به عقد هبة العين للمستأجر معلقا على سداد كامل الأجرة، وذلك بعقد مستقل، أو وعد بالهبة بعد سداد كامل الأجرة (وذلك وفق ما جاء في قرار المجمع بالنسبة للهبة رقم (13/1/3) في دورته الثالثة..            2- عقد إجارة مع إعطاء المالك الخيار للمستأجر في تملك العين المؤجرة بعد الانتهاء من وفاء جميع الأقساط الإيجارية المستحقة خلال المدة بسعر السوق عند انتهاء مدة الإجارة، أو حسب الاتفاق في وقته. (وذلك وفق قرار المجمع رقم 44(6/5) في دورته الخامسة.    3- عقد إجارة يمكن المستأجر من الانتفاع بالعين المؤجرة مقابل أجرة معلومة، في مدة معلومة، واقترن به وعد ببيع العين المؤجرة للمستأجر بعد سداد كامل الأجرة بثمن يتفق عليه الطرفان </vt:lpstr>
      <vt:lpstr>ومن صور الممنوعة أيضًا:                           . 1- عقد إجارة ينتهي بتملك العين المؤجرة مقابل ما دفعه المستأجر من أجرة خلال المدة المحددة، دون إبرام عقد جديد، بحيث تنقلب الإجارة في نهاية المدة بيعاً تلقائياً.                          . 2- إجارة عين لشخص بأجرة معلومة، ولمدة معلومة، مع عقد بيع له معلق على سداد جميع الأجرة المتفق عليها خلال المدة المعلومة، أو مضاف إلى وقت في المستقبل                              . 3- عقد إجارة حقيقي، واقترن به بيع بخيار الشرط لصالح المؤجر، ويكون مؤجلاً إلى أجل محدد (هو آخر مدة عقد الإيجار).                          .  - وهذا ما تضمنته الفتاوى والقرارات الصادرة من هيئات علمية ومنها: هيئة كبار العلماء بالمملكة العربية السعودية.</vt:lpstr>
      <vt:lpstr>- ومن هذا يتبين أن عقد الإيجار المنتهي بالتمليك صيغة مقبولة من صيغ التمويل الإسلامي إن روعيت فيه الضوابط الشرعية، واجتنبت الحيل التي تفقد معناه، وتجعل الإجارة ساترة للبيع فحسب؛ لأن تنافر اللوازم يؤدي إلى تنافر الملزومات، فالبيع يلزم منه انتقال العين بمنافعها إلى ملك المشتري، فضمانها عليه ومنافعها له، والإيجار يلزم منه أن تبقى العين في ملك صاحبها، وينتفع المستأجر بالمنافع فقط، ولا تَصرّف له في العين.    .  - لا يجوز أن يشترطوا فائدة أو زيادة عند التأخر في سداد الثمن، أو قسط من أقساطه، جاء في قرار مجلس المجمع الفقهي لرابطة العالم الإسلامي المنعقد بمكة المكرمة 1409: قرر المجمع الفقهي بالإجماع ما يلي:                      .  - إن الدائن إذا شرط على المدين، أو فرض عليه أن يدفع له مبلغا من المال غرامة مالية جزائية محددة، أو بنسبة معينة إذا تأخر عن السداد في الموعد المحدد بينهما، فهو شرط، أو فرض باطل، ولا يجب الوفاء به، بل ولا يحل؛ لأن هذا بعينه هو ربا الجاهلية الذي نزل القرآن بتحريمه.</vt:lpstr>
      <vt:lpstr>- كما  أن القسط المحدد الذي يسميه البنك قسط إيجار، لا يتناسب في الواقع مع إيجار مثل العين موضع العقد، بل الغالب فيه أن يكون ضعف إيجار المثل، أو أكثر، أو أقل؛ لأنه نظر إليه في الواقع على أنه قسط من الثمن، فلو أعسر المشتري ببعض هذه الأقساط سحبت منه العين، وربما يكون قد دفع أقساطاً تساوي في الواقع أكثر قيمة العين، إن لم يكن قد دفع قيمتها الفعلية، وهذا من أكل أموال الناس بالباطل، فينبغي مراعاة ذلك أيضا.           .   </vt:lpstr>
      <vt:lpstr>أهم أدلة القائلين بصحة الإجارة المنتهية بالتمليك.           . 1- اجتماع البيع والإجارة في صفقة واحدة جائز؛ لعدم التنافي بين العقدين. 2- الوعد بالهبة بعد عقد الإيجار ملزم قطعاً.                .  أهم أدلة القائلين بعدم صحة الإجارة المنتهية بالتمليك.            . 1- أنه عقد جامع بين عقدين على عين واحدة غير مستقر على أحدهما، وهما مختلفان في الحكم متنافيان فيه.                     . 2- أن الأجرة تقدر سنويًا أو شهريًا بمقدار مُقَسَّط يستوفي به قيمة المعقود عليه، يعده البائع أجرة من أجل أن يتوثق بحقه، حيث لا يمكن للمشتري بيعه، ولا يخفى ما في هذا من الظلم والإلجاء إلى الاستدانة لإيفاء القسط الأخير.           . 3- أن هذا العقد وأمثاله أدى إلى تساهل الفقراء في الديون حتى أصبحت ذمم كثير منهم مشغولة منهكة، وربما يؤدي إلى إفلاس بعض الدائنين لضياع حقوقهم في ذمم الفقراء.</vt:lpstr>
      <vt:lpstr>‏ ‏قرر مجلس المجمع اعتماد المبادىء التالية فيها:                   ‏  ‏الأول‏: ‏إن الوعد من البنك ‏ ‏الإسلامي للتنمية بإيجار المعدات إلى العميل بعد تملك البنك لها أمر مقبول شرعا.                             ‏ ‏الثاني: ‏إن توكيل البنك ‏ ‏الإسلامي للتنمية أحد عملائه بشراء ما يحتاجه ذلك العميل من معدات وآليات ونحوها مما هو محدد الأوصاف والثمن لحساب البنك بغية أن يؤجره البنك تلك الأشياء بعد حيازة الوكيل لها هو توكيل مقبول شرعا، والأفضل أن يكون الوكيل بالشراء غير العميل المذكور إذا تيسر ذلك.               ‏ ‏الثالث‏‏: ‏إن عقد الإيجار يجب أن يتم بعد التملك الحقيقي للمعدات والقبض لها، وأن يبرم بعقد منفصل عن عقد الوكالة والوعد.                       ‏ ‏الرابع: ‏إن الوعد بهبة المعدات عند انتهاء أمد الإيجار جائز بعقد منفصل. ‏ ‏الخامس: ‏إن تبعة الهلاك والتعيب تكون على البنك بصفته مالكا للمعدات ما لم يكن ذلك بتعد أو تقصير من المستأجر، فتكون التبعة عندئذ عليه. ‏ ‏السادس‏: ‏‏إن نفقات التأمين لدى الشركات ‏الإسلامية كلما أمكن ذلك يتحملها البنك.</vt:lpstr>
      <vt:lpstr>الفوائد الاقتصادية المرجوة من عقد الإجارة المنتهية بالتمليك.      .   أولاً:  بالنسبة للمستأجر.                            : 1- الاستفادة من الأصول الرأسمالية في نشاطه دون الحاجة الى تخصيص جزء من سيولته لشرائها مما يتيح له فرصة أوسع في توظيف أمواله، واستخدامها في تحقيق مقصوده، فهي كما يقال تمويل من خارج الميزانية، وتظهر أهمية ذلك بشكل بارز كلما كبر ثمن هذه الأصول، وكلما غلبت حالة الكساد.                                    2- الحماية من آثار التضخم, ويبدو ذلك جليًا كلما كانت مدة الإجارة طويلة، وكانت الأجرة محددة، وشاعت حالة التضخم.              . 3- ثم هي في النهاية تعد أداة مغايرة لغيرها من الأدوات التمويلية، ما يتيح لطالب التمويل الحصول على احتياجاته تحت أفضل الشروط. </vt:lpstr>
      <vt:lpstr>3- تتيح له التمويل بنسبة 100% حيث لا يتحمل عادة بأية نسبة من قيمة الأصول، عكس ما هو عليه الحال في العديد من أدوات التمويل الأخرى    . 4- تحقيق إمكانية التوسع في مشروعه وسرعة الحصول على المعدات المطلوبة والمتطورة دون الاضطرار إلى التوسع في عدد الملاك أو طرح أسهم جديدة, وما قد ينجم عن ذلك من مشكلات                    .  5- تهيىء للمشروع فرصة جيدة لبرمجة نفقاته في المستقبل, والتعرف عليها سلفا مع عدم تحميله لمشكلات الاستهلاك والمخصصات.           6- الاستفادة من ميزات ضريبية, حيث إن الأجرة تخصم من الأرباح قبل فرض الضريبة عليها, عكس ما لو كانت حصة مشاركة، فهي توزيع للربح وليست عبئا عليه, ومن ثم فلا يستفيد من تخفيض الضرائب, مما يجعل التمويل بهذه الأداة غالبا أقل كلفة من غيره خاصة وأن المؤجر نظرا لما يتمتع به من ميزات ضريبية فإنه يعرض معداته بسعر منخفض.</vt:lpstr>
      <vt:lpstr>ثانياً : بالنسبة للمؤجر:                                      1- تتيح له فرصة توظيف ماله مع عدم التعرض لقيود الائتمان الداخلي . 2- وجود ضمان قوى, عكس ما لو تم التمويل من خلال البيع الآجل، أو المقسط, حيث إن الأصل المؤجر مازال على ملكيته, ومن ثم يستطيع استرداده عند الحاجة دون قدرة المستأجر على التصرف فيه, أو مشاركة الغرماء له عند إفلاس المستأجر.                                    3- الإستفادة من بعض الميزات الضريبية التي يوفرها له الكثير من القوانين السائدة                 . 4- تتيح له إمكانية تخطيط إيراداته المستقبلية, وفي بعض صور التأجير يضمن المؤجر استمرارية التأجير إلى نهاية العمر الإنتاجي للأصل, وكذلك تحميل المستأجر ببعض الضمانات والمخاطر.</vt:lpstr>
      <vt:lpstr> 5- يـمكن التمويل بهذا الأسلوب المؤسسات الإسلامية من الإشتراك مع المؤسسات المالية التقليدية في تقديم التمويل المطلوب, مثل اشتراك شركة الراجحي مع بنك تشيز مانهاتن في تقديم تمويل لتأجير طائرات لشركة طيران الإمارات, مما يحقق للمؤسسات المالية مجالا أرحب وفرصا أوسع للاستفادة من خبرات الغير.                                       . 6- في بعض حالات تكون مخرجا جيدا لتوظيف الأموال دون التفريط في ملكيتها مثل أموال الوقف وبعض الأموال الحكومية  .</vt:lpstr>
      <vt:lpstr>الفرق بين  بيع التقسيط وعقد الإجارة المنتهية بالتمليك بيع التقسيط هو عبارة عن: تملك المشتري السلعة فورًا، ويبقى ثمنها كله في ذمة المشتري يدفعه بعد مدة أو نجومًا (أقساطًا)، وهذه العملية قد يكون فيها ضرر على البائع، كما في صورة تأخر المدين عن سداد ديونه في موعدها.                               . - فلأجل أن يتوثق (البائع بالتقسيط) من سداد المشتري كل أقساط الثمن بدون تأخير، ومن دون أن يتضرر الدائن في صورة عدم سداده الأقساط يلجأ إلى ما يسمى بــــ (البيع الإيجاري). - وقد يلجأ البائع إلى البيع الإيجاري بدلاً من البيع بالتقسيط لفائدة ثانية، وهي تتضح فيما إذا أفلس (المشتري بالأقساط)، وهو بعد لم يسدد الثمن، أو لم يسدد بعضه، فإن القانون الإسلامي يقول: إن البائع يكون كأحد الديّان، حيث تباع سلعته التي باعها نسيئة، كما تباع بقية السلع التي هي ملك للمشتري، وتقسم الأموال على الديّان بالنسبة، ولكن إذا بقيت السلعة ملكًا للبائع كما في (البيع الإيجاري) ولم تملك للمشتري إلا بعد سداد آخر قسط من الثمن، فهنا لو فرضنا أن المشتري قد أفلس، فإن البائع يتمكن أن لا يخسر أي شيء، ولا تباع سلعته كبقية أموال المفلس، بل له الحق في أخذها، ويدفع ما استلمه من أقساط، وبذلك يتفادى الضرر الذي قد يلحقه في هذه الصورة لو كان قد باع سلعته نسيئة.</vt:lpstr>
      <vt:lpstr>أما البيع الإيجاري: فهو: اللجوء "عند بيع الأرض أو الدار، أو السيارة، أو غير ذلك". إلى أن يحتفط صاحب السلعة بملكيته للسلعة إلى حين سداد المشتري كل أقساط الثمن، فيعقد عقدًا صورته الإيجار، ويشترط أن يملكه السلعة عند دفع آخر قسط، حينئذ لا تنتقل الملكية إلى الطرف الآخر إلا بعد سداد الثمن المقسط كاملاً، ونلاحظ على صورة عقد البيع الإيجاري نقطتين:                       . الأولى: إن الأقساط التي تدفع إلى المالك ليست هي أقساط إيجار، وإنما هي أقساط بيع؛ لأن القسط المأخوذ بعنوان أنه قسط إيجار هو أعلى من قسط الإجارة الحقيقية بكثير. . الثانية: إن المالك يقول: أنا مالك للسلعة المأجورة، ولكنه يتنصل بكل طريق عن تحمل مخاطر الملك وصيانته، فنفهم من الأمر الأول أن الإيجار صوري، وحقيقة الأمر هو البيع نسيئة مع ضمان سداد الثمن بصورة كاملة، ونفهم من الأمر الثاني، أن ملكية صاحب السلعة لها هي ملكية صورية أيضًا، إذًا حقيقة الأمر هو "بيع نسيئة لكن مع عدم نقل الملكية إلا بعد سداد الأقساط جميعًا". وهذا البيع قد .</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عقد الإجارة المنتهية بالتمليك  د. مراد جبار سعيد</dc:title>
  <dc:creator>User</dc:creator>
  <cp:lastModifiedBy>asus</cp:lastModifiedBy>
  <cp:revision>186</cp:revision>
  <dcterms:created xsi:type="dcterms:W3CDTF">2019-02-19T20:03:37Z</dcterms:created>
  <dcterms:modified xsi:type="dcterms:W3CDTF">2023-04-09T23:50:25Z</dcterms:modified>
</cp:coreProperties>
</file>