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75" r:id="rId4"/>
    <p:sldId id="257" r:id="rId5"/>
    <p:sldId id="290" r:id="rId6"/>
    <p:sldId id="316" r:id="rId7"/>
    <p:sldId id="325" r:id="rId8"/>
    <p:sldId id="336" r:id="rId9"/>
    <p:sldId id="271" r:id="rId10"/>
    <p:sldId id="331" r:id="rId11"/>
    <p:sldId id="332" r:id="rId12"/>
    <p:sldId id="333" r:id="rId13"/>
    <p:sldId id="335" r:id="rId14"/>
    <p:sldId id="334" r:id="rId15"/>
    <p:sldId id="261" r:id="rId16"/>
    <p:sldId id="321" r:id="rId17"/>
    <p:sldId id="323" r:id="rId18"/>
    <p:sldId id="324" r:id="rId19"/>
    <p:sldId id="295" r:id="rId20"/>
    <p:sldId id="303" r:id="rId21"/>
    <p:sldId id="278" r:id="rId22"/>
    <p:sldId id="279" r:id="rId23"/>
    <p:sldId id="281" r:id="rId24"/>
    <p:sldId id="282" r:id="rId25"/>
    <p:sldId id="284" r:id="rId26"/>
    <p:sldId id="285" r:id="rId27"/>
    <p:sldId id="286" r:id="rId28"/>
    <p:sldId id="287" r:id="rId29"/>
    <p:sldId id="273" r:id="rId30"/>
    <p:sldId id="269" r:id="rId31"/>
    <p:sldId id="270" r:id="rId32"/>
    <p:sldId id="322" r:id="rId33"/>
    <p:sldId id="319" r:id="rId34"/>
    <p:sldId id="320" r:id="rId35"/>
    <p:sldId id="327" r:id="rId36"/>
    <p:sldId id="328" r:id="rId37"/>
    <p:sldId id="329" r:id="rId38"/>
    <p:sldId id="274" r:id="rId39"/>
    <p:sldId id="310" r:id="rId40"/>
    <p:sldId id="304" r:id="rId41"/>
    <p:sldId id="305" r:id="rId42"/>
    <p:sldId id="306" r:id="rId43"/>
    <p:sldId id="307" r:id="rId44"/>
    <p:sldId id="308" r:id="rId45"/>
    <p:sldId id="30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4660"/>
  </p:normalViewPr>
  <p:slideViewPr>
    <p:cSldViewPr snapToGrid="0">
      <p:cViewPr varScale="1">
        <p:scale>
          <a:sx n="63" d="100"/>
          <a:sy n="63" d="100"/>
        </p:scale>
        <p:origin x="8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397" y="6858000"/>
            <a:ext cx="7766936" cy="45719"/>
          </a:xfrm>
        </p:spPr>
        <p:txBody>
          <a:bodyPr anchor="t"/>
          <a:lstStyle/>
          <a:p>
            <a:pPr algn="ctr"/>
            <a:r>
              <a:rPr lang="ar-IQ" sz="3600" b="1" dirty="0">
                <a:solidFill>
                  <a:srgbClr val="FF0000"/>
                </a:solidFill>
                <a:latin typeface="Traditional Arabic" panose="02020603050405020304" pitchFamily="18" charset="-78"/>
                <a:cs typeface="Traditional Arabic" panose="02020603050405020304" pitchFamily="18" charset="-78"/>
              </a:rPr>
              <a:t>           </a:t>
            </a:r>
          </a:p>
        </p:txBody>
      </p:sp>
      <p:sp>
        <p:nvSpPr>
          <p:cNvPr id="3" name="Subtitle 2"/>
          <p:cNvSpPr>
            <a:spLocks noGrp="1"/>
          </p:cNvSpPr>
          <p:nvPr>
            <p:ph type="subTitle" idx="1"/>
          </p:nvPr>
        </p:nvSpPr>
        <p:spPr>
          <a:xfrm>
            <a:off x="638354" y="448572"/>
            <a:ext cx="8971472" cy="5952227"/>
          </a:xfrm>
        </p:spPr>
        <p:txBody>
          <a:bodyPr anchor="ctr">
            <a:noAutofit/>
          </a:bodyPr>
          <a:lstStyle/>
          <a:p>
            <a:pPr algn="ctr"/>
            <a:r>
              <a:rPr lang="ar-IQ" sz="5400" b="1" dirty="0">
                <a:solidFill>
                  <a:srgbClr val="FF0000"/>
                </a:solidFill>
                <a:latin typeface="Traditional Arabic" panose="02020603050405020304" pitchFamily="18" charset="-78"/>
                <a:cs typeface="Traditional Arabic" panose="02020603050405020304" pitchFamily="18" charset="-78"/>
              </a:rPr>
              <a:t>عـــقــد الـمـرابـحة للآمــر بـالـــشراء</a:t>
            </a:r>
          </a:p>
          <a:p>
            <a:pPr algn="ctr"/>
            <a:endParaRPr lang="ar-IQ" sz="4400" b="1" dirty="0">
              <a:solidFill>
                <a:srgbClr val="FF0000"/>
              </a:solidFill>
              <a:latin typeface="Traditional Arabic" panose="02020603050405020304" pitchFamily="18" charset="-78"/>
              <a:cs typeface="Traditional Arabic" panose="02020603050405020304" pitchFamily="18" charset="-78"/>
            </a:endParaRPr>
          </a:p>
          <a:p>
            <a:pPr algn="ctr"/>
            <a:r>
              <a:rPr lang="ar-IQ" sz="4400" b="1" dirty="0">
                <a:solidFill>
                  <a:srgbClr val="0070C0"/>
                </a:solidFill>
                <a:latin typeface="Traditional Arabic" panose="02020603050405020304" pitchFamily="18" charset="-78"/>
                <a:cs typeface="Traditional Arabic" panose="02020603050405020304" pitchFamily="18" charset="-78"/>
              </a:rPr>
              <a:t>ب. ي. د. مراد جبار سعيد</a:t>
            </a:r>
            <a:br>
              <a:rPr lang="ar-IQ" sz="4400" b="1" dirty="0">
                <a:solidFill>
                  <a:srgbClr val="0070C0"/>
                </a:solidFill>
                <a:latin typeface="Traditional Arabic" panose="02020603050405020304" pitchFamily="18" charset="-78"/>
                <a:cs typeface="Traditional Arabic" panose="02020603050405020304" pitchFamily="18" charset="-78"/>
              </a:rPr>
            </a:br>
            <a:br>
              <a:rPr lang="ar-IQ" sz="4400" b="1" dirty="0">
                <a:solidFill>
                  <a:srgbClr val="0070C0"/>
                </a:solidFill>
                <a:latin typeface="Traditional Arabic" panose="02020603050405020304" pitchFamily="18" charset="-78"/>
                <a:cs typeface="Traditional Arabic" panose="02020603050405020304" pitchFamily="18" charset="-78"/>
              </a:rPr>
            </a:br>
            <a:r>
              <a:rPr lang="en-US" sz="3200" b="1" dirty="0">
                <a:solidFill>
                  <a:srgbClr val="FF0000"/>
                </a:solidFill>
                <a:latin typeface="Traditional Arabic" panose="02020603050405020304" pitchFamily="18" charset="-78"/>
                <a:cs typeface="Traditional Arabic" panose="02020603050405020304" pitchFamily="18" charset="-78"/>
              </a:rPr>
              <a:t>murad.saeed@su.edu.krd</a:t>
            </a:r>
            <a:endParaRPr lang="ar-IQ" sz="32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92838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CFC0-3F26-408D-9D63-2A189551C9BE}"/>
              </a:ext>
            </a:extLst>
          </p:cNvPr>
          <p:cNvSpPr>
            <a:spLocks noGrp="1"/>
          </p:cNvSpPr>
          <p:nvPr>
            <p:ph type="title"/>
          </p:nvPr>
        </p:nvSpPr>
        <p:spPr>
          <a:xfrm>
            <a:off x="132080" y="111761"/>
            <a:ext cx="9357360" cy="6675120"/>
          </a:xfrm>
        </p:spPr>
        <p:txBody>
          <a:bodyPr>
            <a:no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الفرق بين بيع المرابحة والربا: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يتبين الفرق بين المرابحة والربا من وجوه عدة:</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أولاً: </a:t>
            </a:r>
            <a:r>
              <a:rPr lang="ar-SA" b="1" dirty="0">
                <a:solidFill>
                  <a:srgbClr val="7030A0"/>
                </a:solidFill>
                <a:latin typeface="Traditional Arabic" panose="02020603050405020304" pitchFamily="18" charset="-78"/>
                <a:cs typeface="Traditional Arabic" panose="02020603050405020304" pitchFamily="18" charset="-78"/>
              </a:rPr>
              <a:t>المرابحة بيع سلعة يجوز فيها الزيادة والنقصان</a:t>
            </a:r>
            <a:r>
              <a:rPr lang="ar-SA" b="1" dirty="0">
                <a:solidFill>
                  <a:schemeClr val="tx1"/>
                </a:solidFill>
                <a:latin typeface="Traditional Arabic" panose="02020603050405020304" pitchFamily="18" charset="-78"/>
                <a:cs typeface="Traditional Arabic" panose="02020603050405020304" pitchFamily="18" charset="-78"/>
              </a:rPr>
              <a:t>، في حين أن </a:t>
            </a:r>
            <a:r>
              <a:rPr lang="ar-SA" b="1" dirty="0">
                <a:solidFill>
                  <a:srgbClr val="C00000"/>
                </a:solidFill>
                <a:latin typeface="Traditional Arabic" panose="02020603050405020304" pitchFamily="18" charset="-78"/>
                <a:cs typeface="Traditional Arabic" panose="02020603050405020304" pitchFamily="18" charset="-78"/>
              </a:rPr>
              <a:t>الربا عملية قرض بزيادة ترد على النقود فقط</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ثانياً: </a:t>
            </a:r>
            <a:r>
              <a:rPr lang="ar-SA" b="1" dirty="0">
                <a:solidFill>
                  <a:schemeClr val="tx1"/>
                </a:solidFill>
                <a:latin typeface="Traditional Arabic" panose="02020603050405020304" pitchFamily="18" charset="-78"/>
                <a:cs typeface="Traditional Arabic" panose="02020603050405020304" pitchFamily="18" charset="-78"/>
              </a:rPr>
              <a:t>البائع في المرابحة يشتري السلعة ويقبضها وتدخل في ضمانه، ثم يبيعها للمشتري منه نقداً أو بالأقساط؛ ولذا فإنه يتحمل المسؤولية عن الشيء الذي اشتراه قبل أن يبيعه إلى المشتري ويسلمه إياه</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أما المرابي فهو يقرض غيره كي يشتري ما يحتاجه بنفسه، ولا يشتري المرابي هذا الشيء ولا يتملكه ولا يدخل في ضمانه، ولا يتحمل أية مسؤولية عنه أبداً.</a:t>
            </a:r>
            <a:r>
              <a:rPr lang="en-US" b="1" dirty="0">
                <a:solidFill>
                  <a:schemeClr val="tx1"/>
                </a:solidFill>
                <a:latin typeface="Traditional Arabic" panose="02020603050405020304" pitchFamily="18" charset="-78"/>
                <a:cs typeface="Traditional Arabic" panose="02020603050405020304" pitchFamily="18" charset="-78"/>
              </a:rPr>
              <a:t>                                                            </a:t>
            </a:r>
            <a:endParaRPr lang="en-US" b="1"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4E05EB9A-2111-4ADC-AC6E-174A438E0614}"/>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01158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E1366-E75B-44DE-91FD-A667FA3CEBA6}"/>
              </a:ext>
            </a:extLst>
          </p:cNvPr>
          <p:cNvSpPr>
            <a:spLocks noGrp="1"/>
          </p:cNvSpPr>
          <p:nvPr>
            <p:ph type="title"/>
          </p:nvPr>
        </p:nvSpPr>
        <p:spPr>
          <a:xfrm>
            <a:off x="162560" y="132080"/>
            <a:ext cx="9296400" cy="6624320"/>
          </a:xfrm>
        </p:spPr>
        <p:txBody>
          <a:bodyPr>
            <a:noAutofit/>
          </a:bodyPr>
          <a:lstStyle/>
          <a:p>
            <a:pPr algn="just"/>
            <a:r>
              <a:rPr lang="ar-SA" b="1" dirty="0">
                <a:solidFill>
                  <a:schemeClr val="tx1"/>
                </a:solidFill>
                <a:latin typeface="Traditional Arabic" panose="02020603050405020304" pitchFamily="18" charset="-78"/>
                <a:cs typeface="Traditional Arabic" panose="02020603050405020304" pitchFamily="18" charset="-78"/>
              </a:rPr>
              <a:t>وهذا الفرق الجوهري بين المعاملة الإسلامية والمعاملة الربوية هو الذي جعل ربح البنوك الإسلامية جائزاً؛ لأنه ناتج عن عملية بيع وشراء وضمان، وجعل ما تتقاضاه البنوك الربوية من فوائد حراماً؛ لأنها مقابل عملية الإقراض فقط.</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ثالثاً: </a:t>
            </a:r>
            <a:r>
              <a:rPr lang="ar-SA" b="1" dirty="0">
                <a:solidFill>
                  <a:schemeClr val="tx1"/>
                </a:solidFill>
                <a:latin typeface="Traditional Arabic" panose="02020603050405020304" pitchFamily="18" charset="-78"/>
                <a:cs typeface="Traditional Arabic" panose="02020603050405020304" pitchFamily="18" charset="-78"/>
              </a:rPr>
              <a:t>أرباح البنوك الإسلامية لا تقبل الزيادة خلال فترة تقسيط الثمن في المرابحة؛ لأن نسبة الربح ثابتة</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وأما في عقود القروض الربوية فإن نسبة الفائدة متغيرة؛ لوجود شرط ينص على أن الفائدة قابلة للتعديل خلال سداد أقساط القرض الربوي.</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رابعا: </a:t>
            </a:r>
            <a:r>
              <a:rPr lang="ar-SA" b="1" dirty="0">
                <a:solidFill>
                  <a:schemeClr val="tx1"/>
                </a:solidFill>
                <a:latin typeface="Traditional Arabic" panose="02020603050405020304" pitchFamily="18" charset="-78"/>
                <a:cs typeface="Traditional Arabic" panose="02020603050405020304" pitchFamily="18" charset="-78"/>
              </a:rPr>
              <a:t>المرابحة الإسلامية بيع يتم فيه تداول سلعة معينة، وفي هذا تحريك لعجلة الاقتصاد في المجتمع</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أما الربا فهو تأجير مجرد للنقود، وتعطيل لحركة الاقتصاد.</a:t>
            </a:r>
            <a:endParaRPr lang="en-US" dirty="0"/>
          </a:p>
        </p:txBody>
      </p:sp>
      <p:sp>
        <p:nvSpPr>
          <p:cNvPr id="3" name="Content Placeholder 2">
            <a:extLst>
              <a:ext uri="{FF2B5EF4-FFF2-40B4-BE49-F238E27FC236}">
                <a16:creationId xmlns:a16="http://schemas.microsoft.com/office/drawing/2014/main" id="{9CF987BA-CCAA-405E-B1D0-B8736E160472}"/>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1344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59E7-D544-4184-8FB3-EF390337A859}"/>
              </a:ext>
            </a:extLst>
          </p:cNvPr>
          <p:cNvSpPr>
            <a:spLocks noGrp="1"/>
          </p:cNvSpPr>
          <p:nvPr>
            <p:ph type="title"/>
          </p:nvPr>
        </p:nvSpPr>
        <p:spPr>
          <a:xfrm>
            <a:off x="223520" y="238761"/>
            <a:ext cx="9184640" cy="6289040"/>
          </a:xfrm>
        </p:spPr>
        <p:txBody>
          <a:bodyPr/>
          <a:lstStyle/>
          <a:p>
            <a:pPr algn="just"/>
            <a:r>
              <a:rPr lang="ar-IQ" b="1" dirty="0">
                <a:solidFill>
                  <a:srgbClr val="C00000"/>
                </a:solidFill>
                <a:latin typeface="Traditional Arabic" panose="02020603050405020304" pitchFamily="18" charset="-78"/>
                <a:cs typeface="Traditional Arabic" panose="02020603050405020304" pitchFamily="18" charset="-78"/>
              </a:rPr>
              <a:t>أساس ظهور اصطلاح بيع المرابحة للآمر بالشراء                </a:t>
            </a:r>
            <a:r>
              <a:rPr lang="ar-IQ" b="1" dirty="0">
                <a:solidFill>
                  <a:schemeClr val="bg1">
                    <a:lumMod val="95000"/>
                  </a:schemeClr>
                </a:solidFill>
                <a:latin typeface="Traditional Arabic" panose="02020603050405020304" pitchFamily="18" charset="-78"/>
                <a:cs typeface="Traditional Arabic" panose="02020603050405020304" pitchFamily="18" charset="-78"/>
              </a:rPr>
              <a:t>.</a:t>
            </a:r>
            <a:br>
              <a:rPr lang="ar-IQ" b="1" dirty="0">
                <a:solidFill>
                  <a:srgbClr val="C0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بيع المرابحة للآمر بالشراء اصطلاح حديث: ظهر منذ فترة وجيزة، وأول من استعمله بهذا الشكل هو: د. سامي حمود في رسالته الدكتوراه الموسوم بـــ (تطوير الأعمال المصرفية بما يتفق مع الشريعة الإسلامية)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وفق الله إليه الباحث أثناء إعداده لرسالته الدكتوراه في الفترة الواقعة بين </a:t>
            </a:r>
            <a:r>
              <a:rPr lang="ar-IQ" sz="3200" b="1" dirty="0">
                <a:solidFill>
                  <a:schemeClr val="tx1"/>
                </a:solidFill>
                <a:latin typeface="Traditional Arabic" panose="02020603050405020304" pitchFamily="18" charset="-78"/>
                <a:cs typeface="Traditional Arabic" panose="02020603050405020304" pitchFamily="18" charset="-78"/>
              </a:rPr>
              <a:t>1973-1976</a:t>
            </a:r>
            <a:r>
              <a:rPr lang="ar-IQ" b="1" dirty="0">
                <a:solidFill>
                  <a:schemeClr val="tx1"/>
                </a:solidFill>
                <a:latin typeface="Traditional Arabic" panose="02020603050405020304" pitchFamily="18" charset="-78"/>
                <a:cs typeface="Traditional Arabic" panose="02020603050405020304" pitchFamily="18" charset="-78"/>
              </a:rPr>
              <a:t>، حيث تم التوصل إلى هذا العنوان الاصطلاحي بتوجيه من استاذه العلامة: محمد فرج السنهوري (رحمه الله)، حيث كان استاذ مادة الفقه الإسلامي المقارن للدراسات العليا بكلية الحقوق بجامعة القاهرة.   </a:t>
            </a:r>
            <a:r>
              <a:rPr lang="ar-IQ" b="1" dirty="0">
                <a:solidFill>
                  <a:schemeClr val="bg1">
                    <a:lumMod val="95000"/>
                  </a:schemeClr>
                </a:solidFill>
                <a:latin typeface="Traditional Arabic" panose="02020603050405020304" pitchFamily="18" charset="-78"/>
                <a:cs typeface="Traditional Arabic" panose="02020603050405020304" pitchFamily="18" charset="-78"/>
              </a:rPr>
              <a:t>.</a:t>
            </a:r>
            <a:endParaRPr lang="en-US" dirty="0"/>
          </a:p>
        </p:txBody>
      </p:sp>
      <p:sp>
        <p:nvSpPr>
          <p:cNvPr id="3" name="Content Placeholder 2">
            <a:extLst>
              <a:ext uri="{FF2B5EF4-FFF2-40B4-BE49-F238E27FC236}">
                <a16:creationId xmlns:a16="http://schemas.microsoft.com/office/drawing/2014/main" id="{F6ABA9A0-7053-4A94-B558-7948886E97B5}"/>
              </a:ext>
            </a:extLst>
          </p:cNvPr>
          <p:cNvSpPr>
            <a:spLocks noGrp="1"/>
          </p:cNvSpPr>
          <p:nvPr>
            <p:ph idx="1"/>
          </p:nvPr>
        </p:nvSpPr>
        <p:spPr>
          <a:xfrm flipV="1">
            <a:off x="677334" y="697992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37971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0682F-945D-490B-B75B-71113AD16AD2}"/>
              </a:ext>
            </a:extLst>
          </p:cNvPr>
          <p:cNvSpPr>
            <a:spLocks noGrp="1"/>
          </p:cNvSpPr>
          <p:nvPr>
            <p:ph type="title"/>
          </p:nvPr>
        </p:nvSpPr>
        <p:spPr>
          <a:xfrm>
            <a:off x="0" y="116840"/>
            <a:ext cx="9753600" cy="6624320"/>
          </a:xfrm>
        </p:spPr>
        <p:txBody>
          <a:bodyPr>
            <a:noAutofit/>
          </a:bodyPr>
          <a:lstStyle/>
          <a:p>
            <a:pPr marL="0" marR="0" indent="0" algn="just" rtl="1">
              <a:spcBef>
                <a:spcPts val="0"/>
              </a:spcBef>
              <a:spcAft>
                <a:spcPts val="750"/>
              </a:spcAft>
            </a:pPr>
            <a:r>
              <a:rPr lang="en-US"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rPr>
              <a:t> - </a:t>
            </a:r>
            <a:r>
              <a:rPr lang="ar-SA"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ظهرت فكرة بيع المرابحة للآمر بالشراء لتحقيق غرضين وهما</a:t>
            </a:r>
            <a:r>
              <a:rPr lang="ar-IQ"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br>
              <a:rPr lang="en-US"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1-</a:t>
            </a:r>
            <a:r>
              <a:rPr lang="ar-IQ"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قلة خبرة المشتري، وعدم معرفته بقيمة السلعة المراد الانتفاع بها، معتمداً في ذلك على خبرة المطلوب منه شراء السلعة</a:t>
            </a:r>
            <a:r>
              <a:rPr lang="ar-IQ"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en-US"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en-US"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IQ"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2-</a:t>
            </a:r>
            <a:r>
              <a:rPr lang="ar-IQ"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طلب التمويل</a:t>
            </a:r>
            <a:r>
              <a:rPr lang="ar-IQ"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 حيث يعد الشراء بثمن مؤجل هو الدافع الذي يحرك طالبي التعامل مع المصارف عن طريق بيع المرابحة للآمر بالشراء، ويعد ازدياد التعامل بالشراء المؤجل بأسبابه الكثيرة في عالم اليوم، أدى بدور</a:t>
            </a:r>
            <a:r>
              <a:rPr lang="ar-IQ"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ه</a:t>
            </a:r>
            <a:r>
              <a:rPr lang="ar-SA"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 إلى زيادة الطلب على هذا النوع من البيوع</a:t>
            </a:r>
            <a:r>
              <a:rPr lang="ar-IQ"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IQ" b="1" dirty="0">
                <a:solidFill>
                  <a:srgbClr val="222222"/>
                </a:solidFill>
                <a:latin typeface="Traditional Arabic" panose="02020603050405020304" pitchFamily="18" charset="-78"/>
                <a:ea typeface="Times New Roman" panose="02020603050405020304" pitchFamily="18" charset="0"/>
                <a:cs typeface="Traditional Arabic" panose="02020603050405020304" pitchFamily="18" charset="-78"/>
              </a:rPr>
              <a:t>.</a:t>
            </a:r>
            <a:br>
              <a:rPr lang="ar-IQ" b="1" dirty="0">
                <a:solidFill>
                  <a:srgbClr val="222222"/>
                </a:solidFill>
                <a:latin typeface="Traditional Arabic" panose="02020603050405020304" pitchFamily="18" charset="-78"/>
                <a:ea typeface="Times New Roman" panose="02020603050405020304" pitchFamily="18" charset="0"/>
                <a:cs typeface="Traditional Arabic" panose="02020603050405020304" pitchFamily="18" charset="-78"/>
              </a:rPr>
            </a:br>
            <a:r>
              <a:rPr lang="ar-IQ"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IQ"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والأجل ليس شرطاً في بيع المرابحة والمرابحة للآمر بالشراء، ولكنة الغالب في التعامل نظراً لاحتياج البشر له، وعليه يمكن أن يكون بيع المرابحة والمرابحة للآمر بالشراء نقداً</a:t>
            </a:r>
            <a:r>
              <a:rPr lang="en-US"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IQ"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br>
              <a:rPr lang="en-US"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ولكن في الواقع العملي أصبح الأجل من السمات المميزة للمرابحة والمرابحة للآمر بالشراء</a:t>
            </a:r>
            <a:r>
              <a:rPr lang="en-US" b="1" dirty="0">
                <a:solidFill>
                  <a:srgbClr val="222222"/>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3" name="Content Placeholder 2">
            <a:extLst>
              <a:ext uri="{FF2B5EF4-FFF2-40B4-BE49-F238E27FC236}">
                <a16:creationId xmlns:a16="http://schemas.microsoft.com/office/drawing/2014/main" id="{01391164-B743-46A4-BF6D-F85A936A0926}"/>
              </a:ext>
            </a:extLst>
          </p:cNvPr>
          <p:cNvSpPr>
            <a:spLocks noGrp="1"/>
          </p:cNvSpPr>
          <p:nvPr>
            <p:ph idx="1"/>
          </p:nvPr>
        </p:nvSpPr>
        <p:spPr>
          <a:xfrm>
            <a:off x="677334" y="6929120"/>
            <a:ext cx="8596668" cy="91440"/>
          </a:xfrm>
        </p:spPr>
        <p:txBody>
          <a:bodyPr>
            <a:normAutofit fontScale="25000" lnSpcReduction="20000"/>
          </a:bodyPr>
          <a:lstStyle/>
          <a:p>
            <a:endParaRPr lang="en-US" dirty="0"/>
          </a:p>
        </p:txBody>
      </p:sp>
    </p:spTree>
    <p:extLst>
      <p:ext uri="{BB962C8B-B14F-4D97-AF65-F5344CB8AC3E}">
        <p14:creationId xmlns:p14="http://schemas.microsoft.com/office/powerpoint/2010/main" val="3919867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F215-C412-4D85-BA59-8896A1AB1BF6}"/>
              </a:ext>
            </a:extLst>
          </p:cNvPr>
          <p:cNvSpPr>
            <a:spLocks noGrp="1"/>
          </p:cNvSpPr>
          <p:nvPr>
            <p:ph type="title"/>
          </p:nvPr>
        </p:nvSpPr>
        <p:spPr>
          <a:xfrm>
            <a:off x="345440" y="101600"/>
            <a:ext cx="9022080" cy="6573520"/>
          </a:xfrm>
        </p:spPr>
        <p:txBody>
          <a:bodyPr/>
          <a:lstStyle/>
          <a:p>
            <a:pPr algn="just"/>
            <a:r>
              <a:rPr lang="ar-IQ" b="1" dirty="0">
                <a:solidFill>
                  <a:schemeClr val="tx1"/>
                </a:solidFill>
                <a:latin typeface="Traditional Arabic" panose="02020603050405020304" pitchFamily="18" charset="-78"/>
                <a:cs typeface="Traditional Arabic" panose="02020603050405020304" pitchFamily="18" charset="-78"/>
              </a:rPr>
              <a:t>- وقد شاع استعمال هذا المصطلح لدى البنوك الإسلامية، والشركات التي تتعامل وفق أحكام الشريعة الإسلامية، </a:t>
            </a:r>
            <a:r>
              <a:rPr lang="ar-SA" b="1" dirty="0">
                <a:solidFill>
                  <a:srgbClr val="C00000"/>
                </a:solidFill>
                <a:latin typeface="Traditional Arabic" panose="02020603050405020304" pitchFamily="18" charset="-78"/>
                <a:cs typeface="Traditional Arabic" panose="02020603050405020304" pitchFamily="18" charset="-78"/>
              </a:rPr>
              <a:t>وطورته المصارف الإسلامية ل</a:t>
            </a:r>
            <a:r>
              <a:rPr lang="ar-IQ" b="1" dirty="0">
                <a:solidFill>
                  <a:srgbClr val="C00000"/>
                </a:solidFill>
                <a:latin typeface="Traditional Arabic" panose="02020603050405020304" pitchFamily="18" charset="-78"/>
                <a:cs typeface="Traditional Arabic" panose="02020603050405020304" pitchFamily="18" charset="-78"/>
              </a:rPr>
              <a:t>ي</a:t>
            </a:r>
            <a:r>
              <a:rPr lang="ar-SA" b="1" dirty="0">
                <a:solidFill>
                  <a:srgbClr val="C00000"/>
                </a:solidFill>
                <a:latin typeface="Traditional Arabic" panose="02020603050405020304" pitchFamily="18" charset="-78"/>
                <a:cs typeface="Traditional Arabic" panose="02020603050405020304" pitchFamily="18" charset="-78"/>
              </a:rPr>
              <a:t>كون بديلاً شرعياً للقرض الربوي في كثير من الحالات</a:t>
            </a:r>
            <a:r>
              <a:rPr lang="ar-IQ" b="1" dirty="0">
                <a:solidFill>
                  <a:srgbClr val="C00000"/>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وصارت هذه المعاملة من أكثر ما تتعامل به البنوك الإسلامية.                    </a:t>
            </a:r>
            <a:r>
              <a:rPr lang="ar-IQ" b="1" dirty="0">
                <a:solidFill>
                  <a:schemeClr val="bg1">
                    <a:lumMod val="85000"/>
                  </a:schemeClr>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والحقيقة أن هذا الاصطلاح (بيع المرابحة للآمر بالشراء). اصطلاح حديث وجديد، ولكن حقيقته كانت معروفة عند الفقهاء المتقدمين، وإن اختلفت التسمية.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 فقد ذكره الأئمة مثل: </a:t>
            </a:r>
            <a:r>
              <a:rPr lang="ar-IQ" b="1" dirty="0">
                <a:solidFill>
                  <a:schemeClr val="tx1"/>
                </a:solidFill>
                <a:latin typeface="Traditional Arabic" panose="02020603050405020304" pitchFamily="18" charset="-78"/>
                <a:cs typeface="Traditional Arabic" panose="02020603050405020304" pitchFamily="18" charset="-78"/>
              </a:rPr>
              <a:t>الإمام مالك في الموطأ، والإمام محمد حسن الشيباني صاحب أبي حنيفة، والإمام الشافعي في الأم (رحمهم الله تعالى).</a:t>
            </a:r>
            <a:endParaRPr lang="en-US" dirty="0"/>
          </a:p>
        </p:txBody>
      </p:sp>
      <p:sp>
        <p:nvSpPr>
          <p:cNvPr id="3" name="Content Placeholder 2">
            <a:extLst>
              <a:ext uri="{FF2B5EF4-FFF2-40B4-BE49-F238E27FC236}">
                <a16:creationId xmlns:a16="http://schemas.microsoft.com/office/drawing/2014/main" id="{96ECF150-11F6-403A-88F3-6B9DAB777295}"/>
              </a:ext>
            </a:extLst>
          </p:cNvPr>
          <p:cNvSpPr>
            <a:spLocks noGrp="1"/>
          </p:cNvSpPr>
          <p:nvPr>
            <p:ph idx="1"/>
          </p:nvPr>
        </p:nvSpPr>
        <p:spPr>
          <a:xfrm>
            <a:off x="677334" y="6746240"/>
            <a:ext cx="8596668" cy="111760"/>
          </a:xfrm>
        </p:spPr>
        <p:txBody>
          <a:bodyPr>
            <a:normAutofit fontScale="25000" lnSpcReduction="20000"/>
          </a:bodyPr>
          <a:lstStyle/>
          <a:p>
            <a:endParaRPr lang="en-US" dirty="0"/>
          </a:p>
        </p:txBody>
      </p:sp>
    </p:spTree>
    <p:extLst>
      <p:ext uri="{BB962C8B-B14F-4D97-AF65-F5344CB8AC3E}">
        <p14:creationId xmlns:p14="http://schemas.microsoft.com/office/powerpoint/2010/main" val="134797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949" y="258792"/>
            <a:ext cx="8596668" cy="957532"/>
          </a:xfrm>
        </p:spPr>
        <p:txBody>
          <a:bodyPr>
            <a:noAutofit/>
          </a:bodyPr>
          <a:lstStyle/>
          <a:p>
            <a:pPr algn="ctr"/>
            <a:r>
              <a:rPr lang="ar-IQ" sz="3200" b="1" dirty="0">
                <a:solidFill>
                  <a:srgbClr val="FF0000"/>
                </a:solidFill>
                <a:latin typeface="Traditional Arabic" panose="02020603050405020304" pitchFamily="18" charset="-78"/>
                <a:cs typeface="Traditional Arabic" panose="02020603050405020304" pitchFamily="18" charset="-78"/>
              </a:rPr>
              <a:t>الخطوات التي يتم بها </a:t>
            </a:r>
            <a:r>
              <a:rPr lang="ar-SA" sz="3200" b="1" dirty="0">
                <a:solidFill>
                  <a:srgbClr val="FF0000"/>
                </a:solidFill>
                <a:latin typeface="Traditional Arabic" panose="02020603050405020304" pitchFamily="18" charset="-78"/>
                <a:cs typeface="Traditional Arabic" panose="02020603050405020304" pitchFamily="18" charset="-78"/>
              </a:rPr>
              <a:t>بيع المرابحة للآمر بالشراء</a:t>
            </a:r>
            <a:br>
              <a:rPr lang="en-US" sz="3200" dirty="0">
                <a:solidFill>
                  <a:srgbClr val="FF0000"/>
                </a:solidFill>
                <a:latin typeface="Traditional Arabic" panose="02020603050405020304" pitchFamily="18" charset="-78"/>
                <a:cs typeface="Traditional Arabic" panose="02020603050405020304" pitchFamily="18" charset="-78"/>
              </a:rPr>
            </a:br>
            <a:endParaRPr lang="ar-IQ" sz="3200"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20770" y="1009292"/>
            <a:ext cx="9153232" cy="5469146"/>
          </a:xfrm>
        </p:spPr>
        <p:txBody>
          <a:bodyPr>
            <a:noAutofit/>
          </a:bodyPr>
          <a:lstStyle/>
          <a:p>
            <a:pPr algn="just"/>
            <a:r>
              <a:rPr lang="ar-IQ" sz="3200" b="1" dirty="0">
                <a:solidFill>
                  <a:schemeClr val="tx1"/>
                </a:solidFill>
                <a:latin typeface="Traditional Arabic" panose="02020603050405020304" pitchFamily="18" charset="-78"/>
                <a:cs typeface="Traditional Arabic" panose="02020603050405020304" pitchFamily="18" charset="-78"/>
              </a:rPr>
              <a:t>إن بيع المرابحة للآمر بالشراء يمر عبر الخطوات الآتية:</a:t>
            </a:r>
          </a:p>
          <a:p>
            <a:pPr algn="just"/>
            <a:r>
              <a:rPr lang="ar-IQ" sz="3200" b="1" dirty="0">
                <a:solidFill>
                  <a:schemeClr val="tx1"/>
                </a:solidFill>
                <a:latin typeface="Traditional Arabic" panose="02020603050405020304" pitchFamily="18" charset="-78"/>
                <a:cs typeface="Traditional Arabic" panose="02020603050405020304" pitchFamily="18" charset="-78"/>
              </a:rPr>
              <a:t>1- </a:t>
            </a:r>
            <a:r>
              <a:rPr lang="ar-SA" sz="3200" b="1" dirty="0">
                <a:solidFill>
                  <a:schemeClr val="tx1"/>
                </a:solidFill>
                <a:latin typeface="Traditional Arabic" panose="02020603050405020304" pitchFamily="18" charset="-78"/>
                <a:cs typeface="Traditional Arabic" panose="02020603050405020304" pitchFamily="18" charset="-78"/>
              </a:rPr>
              <a:t>طلب من العميل يقدمه للمصرف الإسلامي لشراء سلعة موصوفة.</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2- </a:t>
            </a:r>
            <a:r>
              <a:rPr lang="ar-SA" sz="3200" b="1" dirty="0">
                <a:solidFill>
                  <a:schemeClr val="tx1"/>
                </a:solidFill>
                <a:latin typeface="Traditional Arabic" panose="02020603050405020304" pitchFamily="18" charset="-78"/>
                <a:cs typeface="Traditional Arabic" panose="02020603050405020304" pitchFamily="18" charset="-78"/>
              </a:rPr>
              <a:t>قبول من المصرف </a:t>
            </a:r>
            <a:r>
              <a:rPr lang="ar-IQ" sz="3200" b="1" dirty="0">
                <a:solidFill>
                  <a:schemeClr val="tx1"/>
                </a:solidFill>
                <a:latin typeface="Traditional Arabic" panose="02020603050405020304" pitchFamily="18" charset="-78"/>
                <a:cs typeface="Traditional Arabic" panose="02020603050405020304" pitchFamily="18" charset="-78"/>
              </a:rPr>
              <a:t>ل</a:t>
            </a:r>
            <a:r>
              <a:rPr lang="ar-SA" sz="3200" b="1" dirty="0">
                <a:solidFill>
                  <a:schemeClr val="tx1"/>
                </a:solidFill>
                <a:latin typeface="Traditional Arabic" panose="02020603050405020304" pitchFamily="18" charset="-78"/>
                <a:cs typeface="Traditional Arabic" panose="02020603050405020304" pitchFamily="18" charset="-78"/>
              </a:rPr>
              <a:t>شراء السلعة الموصوفة.</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3- </a:t>
            </a:r>
            <a:r>
              <a:rPr lang="ar-SA" sz="3200" b="1" dirty="0">
                <a:solidFill>
                  <a:schemeClr val="tx1"/>
                </a:solidFill>
                <a:latin typeface="Traditional Arabic" panose="02020603050405020304" pitchFamily="18" charset="-78"/>
                <a:cs typeface="Traditional Arabic" panose="02020603050405020304" pitchFamily="18" charset="-78"/>
              </a:rPr>
              <a:t>وعد من العميل لشراء السلعة الموصوفة من المصرف بعد تملك المصرف لها</a:t>
            </a:r>
            <a:r>
              <a:rPr lang="ar-IQ" sz="3200" b="1" dirty="0">
                <a:solidFill>
                  <a:schemeClr val="tx1"/>
                </a:solidFill>
                <a:latin typeface="Traditional Arabic" panose="02020603050405020304" pitchFamily="18" charset="-78"/>
                <a:cs typeface="Traditional Arabic" panose="02020603050405020304" pitchFamily="18" charset="-78"/>
              </a:rPr>
              <a:t>.</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4- </a:t>
            </a:r>
            <a:r>
              <a:rPr lang="ar-SA" sz="3200" b="1" dirty="0">
                <a:solidFill>
                  <a:schemeClr val="tx1"/>
                </a:solidFill>
                <a:latin typeface="Traditional Arabic" panose="02020603050405020304" pitchFamily="18" charset="-78"/>
                <a:cs typeface="Traditional Arabic" panose="02020603050405020304" pitchFamily="18" charset="-78"/>
              </a:rPr>
              <a:t>وعد من المصرف ببيع السلعة الموصوفة للعميل</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وقد يكون الوعد لازماً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أو غير لازم.</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5- </a:t>
            </a:r>
            <a:r>
              <a:rPr lang="ar-SA" sz="3200" b="1" dirty="0">
                <a:solidFill>
                  <a:schemeClr val="tx1"/>
                </a:solidFill>
                <a:latin typeface="Traditional Arabic" panose="02020603050405020304" pitchFamily="18" charset="-78"/>
                <a:cs typeface="Traditional Arabic" panose="02020603050405020304" pitchFamily="18" charset="-78"/>
              </a:rPr>
              <a:t>شراء المصرف للسلعة الموصوفة نقدا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a:t>
            </a:r>
            <a:endParaRPr lang="en-US" sz="3200" dirty="0">
              <a:solidFill>
                <a:schemeClr val="tx1"/>
              </a:solidFill>
              <a:latin typeface="Traditional Arabic" panose="02020603050405020304" pitchFamily="18" charset="-78"/>
              <a:cs typeface="Traditional Arabic" panose="02020603050405020304" pitchFamily="18" charset="-78"/>
            </a:endParaRPr>
          </a:p>
          <a:p>
            <a:pPr algn="just"/>
            <a:r>
              <a:rPr lang="ar-IQ" sz="3200" b="1" dirty="0">
                <a:solidFill>
                  <a:schemeClr val="tx1"/>
                </a:solidFill>
                <a:latin typeface="Traditional Arabic" panose="02020603050405020304" pitchFamily="18" charset="-78"/>
                <a:cs typeface="Traditional Arabic" panose="02020603050405020304" pitchFamily="18" charset="-78"/>
              </a:rPr>
              <a:t>6- </a:t>
            </a:r>
            <a:r>
              <a:rPr lang="ar-SA" sz="3200" b="1" dirty="0">
                <a:solidFill>
                  <a:schemeClr val="tx1"/>
                </a:solidFill>
                <a:latin typeface="Traditional Arabic" panose="02020603050405020304" pitchFamily="18" charset="-78"/>
                <a:cs typeface="Traditional Arabic" panose="02020603050405020304" pitchFamily="18" charset="-78"/>
              </a:rPr>
              <a:t>بيع المصرف للسلعة الموصوفة للعميل بأجل</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مع زيادة ربح متفق عليها بين المصرف والعميل</a:t>
            </a:r>
            <a:r>
              <a:rPr lang="ar-IQ" sz="3200" b="1" dirty="0">
                <a:solidFill>
                  <a:schemeClr val="tx1"/>
                </a:solidFill>
                <a:latin typeface="Traditional Arabic" panose="02020603050405020304" pitchFamily="18" charset="-78"/>
                <a:cs typeface="Traditional Arabic" panose="02020603050405020304" pitchFamily="18" charset="-78"/>
              </a:rPr>
              <a:t>، وبعقد جديد.</a:t>
            </a:r>
            <a:r>
              <a:rPr lang="ar-SA" sz="3200" b="1" dirty="0">
                <a:solidFill>
                  <a:schemeClr val="tx1"/>
                </a:solidFill>
                <a:latin typeface="Traditional Arabic" panose="02020603050405020304" pitchFamily="18" charset="-78"/>
                <a:cs typeface="Traditional Arabic" panose="02020603050405020304" pitchFamily="18" charset="-78"/>
              </a:rPr>
              <a:t> </a:t>
            </a:r>
            <a:endParaRPr lang="en-US" sz="3200" b="1" dirty="0">
              <a:solidFill>
                <a:schemeClr val="tx1"/>
              </a:solidFill>
              <a:latin typeface="Traditional Arabic" panose="02020603050405020304" pitchFamily="18" charset="-78"/>
              <a:cs typeface="Traditional Arabic" panose="02020603050405020304" pitchFamily="18" charset="-78"/>
            </a:endParaRPr>
          </a:p>
          <a:p>
            <a:pPr algn="just"/>
            <a:endParaRPr lang="ar-IQ" sz="3200"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2156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87" y="146649"/>
            <a:ext cx="9049715" cy="6564701"/>
          </a:xfrm>
        </p:spPr>
        <p:txBody>
          <a:bodyPr>
            <a:normAutofit fontScale="90000"/>
          </a:bodyPr>
          <a:lstStyle/>
          <a:p>
            <a:pPr algn="r"/>
            <a:r>
              <a:rPr lang="ar-IQ" b="1" dirty="0">
                <a:solidFill>
                  <a:srgbClr val="FF0000"/>
                </a:solidFill>
                <a:latin typeface="Traditional Arabic" panose="02020603050405020304" pitchFamily="18" charset="-78"/>
                <a:cs typeface="Traditional Arabic" panose="02020603050405020304" pitchFamily="18" charset="-78"/>
              </a:rPr>
              <a:t>العناصر الأسياسة التي تقوم عليها عقد المرابحة للآمر بالشراء </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أ- </a:t>
            </a:r>
            <a:r>
              <a:rPr lang="ar-SA" b="1" dirty="0">
                <a:solidFill>
                  <a:srgbClr val="0070C0"/>
                </a:solidFill>
                <a:latin typeface="Traditional Arabic" panose="02020603050405020304" pitchFamily="18" charset="-78"/>
                <a:cs typeface="Traditional Arabic" panose="02020603050405020304" pitchFamily="18" charset="-78"/>
              </a:rPr>
              <a:t>ثلاثة</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أطراف</a:t>
            </a:r>
            <a:r>
              <a:rPr lang="en-US" b="1" dirty="0">
                <a:solidFill>
                  <a:srgbClr val="0070C0"/>
                </a:solidFill>
                <a:latin typeface="Traditional Arabic" panose="02020603050405020304" pitchFamily="18" charset="-78"/>
                <a:cs typeface="Traditional Arabic" panose="02020603050405020304" pitchFamily="18" charset="-78"/>
              </a:rPr>
              <a:t>:</a:t>
            </a:r>
            <a:r>
              <a:rPr lang="ar-IQ" b="1" dirty="0">
                <a:solidFill>
                  <a:srgbClr val="0070C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ال</a:t>
            </a:r>
            <a:r>
              <a:rPr lang="ar-SA" b="1" dirty="0">
                <a:solidFill>
                  <a:schemeClr val="tx1"/>
                </a:solidFill>
                <a:latin typeface="Traditional Arabic" panose="02020603050405020304" pitchFamily="18" charset="-78"/>
                <a:cs typeface="Traditional Arabic" panose="02020603050405020304" pitchFamily="18" charset="-78"/>
              </a:rPr>
              <a:t>آمر بالشراء و</a:t>
            </a:r>
            <a:r>
              <a:rPr lang="ar-IQ" b="1" dirty="0">
                <a:solidFill>
                  <a:schemeClr val="tx1"/>
                </a:solidFill>
                <a:latin typeface="Traditional Arabic" panose="02020603050405020304" pitchFamily="18" charset="-78"/>
                <a:cs typeface="Traditional Arabic" panose="02020603050405020304" pitchFamily="18" charset="-78"/>
              </a:rPr>
              <a:t>هو يطلب </a:t>
            </a:r>
            <a:r>
              <a:rPr lang="ar-SA" b="1" dirty="0">
                <a:solidFill>
                  <a:schemeClr val="tx1"/>
                </a:solidFill>
                <a:latin typeface="Traditional Arabic" panose="02020603050405020304" pitchFamily="18" charset="-78"/>
                <a:cs typeface="Traditional Arabic" panose="02020603050405020304" pitchFamily="18" charset="-78"/>
              </a:rPr>
              <a:t>من المصرف</a:t>
            </a:r>
            <a:r>
              <a:rPr lang="ar-IQ" b="1" dirty="0">
                <a:solidFill>
                  <a:schemeClr val="tx1"/>
                </a:solidFill>
                <a:latin typeface="Traditional Arabic" panose="02020603050405020304" pitchFamily="18" charset="-78"/>
                <a:cs typeface="Traditional Arabic" panose="02020603050405020304" pitchFamily="18" charset="-78"/>
              </a:rPr>
              <a:t> بشراء السلعة التي يريدها.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2-</a:t>
            </a:r>
            <a:r>
              <a:rPr lang="ar-SA" b="1" dirty="0">
                <a:solidFill>
                  <a:schemeClr val="tx1"/>
                </a:solidFill>
                <a:latin typeface="Traditional Arabic" panose="02020603050405020304" pitchFamily="18" charset="-78"/>
                <a:cs typeface="Traditional Arabic" panose="02020603050405020304" pitchFamily="18" charset="-78"/>
              </a:rPr>
              <a:t> بائع السلعة للمصرف</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ال</a:t>
            </a:r>
            <a:r>
              <a:rPr lang="ar-SA" b="1" dirty="0">
                <a:solidFill>
                  <a:schemeClr val="tx1"/>
                </a:solidFill>
                <a:latin typeface="Traditional Arabic" panose="02020603050405020304" pitchFamily="18" charset="-78"/>
                <a:cs typeface="Traditional Arabic" panose="02020603050405020304" pitchFamily="18" charset="-78"/>
              </a:rPr>
              <a:t>مصرف </a:t>
            </a:r>
            <a:r>
              <a:rPr lang="ar-IQ" b="1" dirty="0">
                <a:solidFill>
                  <a:schemeClr val="tx1"/>
                </a:solidFill>
                <a:latin typeface="Traditional Arabic" panose="02020603050405020304" pitchFamily="18" charset="-78"/>
                <a:cs typeface="Traditional Arabic" panose="02020603050405020304" pitchFamily="18" charset="-78"/>
              </a:rPr>
              <a:t>وهو: ي</a:t>
            </a:r>
            <a:r>
              <a:rPr lang="ar-SA" b="1" dirty="0">
                <a:solidFill>
                  <a:schemeClr val="tx1"/>
                </a:solidFill>
                <a:latin typeface="Traditional Arabic" panose="02020603050405020304" pitchFamily="18" charset="-78"/>
                <a:cs typeface="Traditional Arabic" panose="02020603050405020304" pitchFamily="18" charset="-78"/>
              </a:rPr>
              <a:t>شتر</a:t>
            </a:r>
            <a:r>
              <a:rPr lang="ar-IQ" b="1" dirty="0">
                <a:solidFill>
                  <a:schemeClr val="tx1"/>
                </a:solidFill>
                <a:latin typeface="Traditional Arabic" panose="02020603050405020304" pitchFamily="18" charset="-78"/>
                <a:cs typeface="Traditional Arabic" panose="02020603050405020304" pitchFamily="18" charset="-78"/>
              </a:rPr>
              <a:t>ي</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لسلعة</a:t>
            </a:r>
            <a:r>
              <a:rPr lang="ar-IQ" b="1" dirty="0">
                <a:solidFill>
                  <a:schemeClr val="tx1"/>
                </a:solidFill>
                <a:latin typeface="Traditional Arabic" panose="02020603050405020304" pitchFamily="18" charset="-78"/>
                <a:cs typeface="Traditional Arabic" panose="02020603050405020304" pitchFamily="18" charset="-78"/>
              </a:rPr>
              <a:t> من البائع،</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ثم يبيعها</a:t>
            </a:r>
            <a:r>
              <a:rPr lang="ar-SA" b="1" dirty="0">
                <a:solidFill>
                  <a:schemeClr val="tx1"/>
                </a:solidFill>
                <a:latin typeface="Traditional Arabic" panose="02020603050405020304" pitchFamily="18" charset="-78"/>
                <a:cs typeface="Traditional Arabic" panose="02020603050405020304" pitchFamily="18" charset="-78"/>
              </a:rPr>
              <a:t> للآمر بالشراء</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2- </a:t>
            </a:r>
            <a:r>
              <a:rPr lang="ar-SA" b="1" dirty="0">
                <a:solidFill>
                  <a:srgbClr val="0070C0"/>
                </a:solidFill>
                <a:latin typeface="Traditional Arabic" panose="02020603050405020304" pitchFamily="18" charset="-78"/>
                <a:cs typeface="Traditional Arabic" panose="02020603050405020304" pitchFamily="18" charset="-78"/>
              </a:rPr>
              <a:t>عقدان</a:t>
            </a:r>
            <a:r>
              <a:rPr lang="en-US" b="1" dirty="0">
                <a:solidFill>
                  <a:srgbClr val="0070C0"/>
                </a:solidFill>
                <a:latin typeface="Traditional Arabic" panose="02020603050405020304" pitchFamily="18" charset="-78"/>
                <a:cs typeface="Traditional Arabic" panose="02020603050405020304" pitchFamily="18" charset="-78"/>
              </a:rPr>
              <a:t>:</a:t>
            </a:r>
            <a:r>
              <a:rPr lang="ar-IQ" b="1" dirty="0">
                <a:solidFill>
                  <a:srgbClr val="0070C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bg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عقد بين البائع والمصرف</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a:t>
            </a:r>
            <a:r>
              <a:rPr lang="ar-SA" b="1" dirty="0">
                <a:solidFill>
                  <a:schemeClr val="tx1"/>
                </a:solidFill>
                <a:latin typeface="Traditional Arabic" panose="02020603050405020304" pitchFamily="18" charset="-78"/>
                <a:cs typeface="Traditional Arabic" panose="02020603050405020304" pitchFamily="18" charset="-78"/>
              </a:rPr>
              <a:t> عقد بين المصرف والآمر بالشراء</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3- </a:t>
            </a:r>
            <a:r>
              <a:rPr lang="ar-SA" b="1" dirty="0">
                <a:solidFill>
                  <a:srgbClr val="0070C0"/>
                </a:solidFill>
                <a:latin typeface="Traditional Arabic" panose="02020603050405020304" pitchFamily="18" charset="-78"/>
                <a:cs typeface="Traditional Arabic" panose="02020603050405020304" pitchFamily="18" charset="-78"/>
              </a:rPr>
              <a:t>ثلاثة وعود</a:t>
            </a:r>
            <a:r>
              <a:rPr lang="en-US" b="1" dirty="0">
                <a:solidFill>
                  <a:srgbClr val="0070C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وعد من المصرف بشراء السلعة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a:t>
            </a:r>
            <a:r>
              <a:rPr lang="ar-SA" b="1" dirty="0">
                <a:solidFill>
                  <a:schemeClr val="tx1"/>
                </a:solidFill>
                <a:latin typeface="Traditional Arabic" panose="02020603050405020304" pitchFamily="18" charset="-78"/>
                <a:cs typeface="Traditional Arabic" panose="02020603050405020304" pitchFamily="18" charset="-78"/>
              </a:rPr>
              <a:t> وعد من</a:t>
            </a:r>
            <a:r>
              <a:rPr lang="ar-IQ" b="1" dirty="0">
                <a:solidFill>
                  <a:schemeClr val="tx1"/>
                </a:solidFill>
                <a:latin typeface="Traditional Arabic" panose="02020603050405020304" pitchFamily="18" charset="-78"/>
                <a:cs typeface="Traditional Arabic" panose="02020603050405020304" pitchFamily="18" charset="-78"/>
              </a:rPr>
              <a:t> المصرف</a:t>
            </a:r>
            <a:r>
              <a:rPr lang="ar-SA" b="1" dirty="0">
                <a:solidFill>
                  <a:schemeClr val="tx1"/>
                </a:solidFill>
                <a:latin typeface="Traditional Arabic" panose="02020603050405020304" pitchFamily="18" charset="-78"/>
                <a:cs typeface="Traditional Arabic" panose="02020603050405020304" pitchFamily="18" charset="-78"/>
              </a:rPr>
              <a:t> ببيعها للآمر</a:t>
            </a:r>
            <a:r>
              <a:rPr lang="ar-IQ" b="1" dirty="0">
                <a:solidFill>
                  <a:schemeClr val="tx1"/>
                </a:solidFill>
                <a:latin typeface="Traditional Arabic" panose="02020603050405020304" pitchFamily="18" charset="-78"/>
                <a:cs typeface="Traditional Arabic" panose="02020603050405020304" pitchFamily="18" charset="-78"/>
              </a:rPr>
              <a:t> بالشراء.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a:t>
            </a:r>
            <a:r>
              <a:rPr lang="ar-SA" b="1" dirty="0">
                <a:solidFill>
                  <a:schemeClr val="tx1"/>
                </a:solidFill>
                <a:latin typeface="Traditional Arabic" panose="02020603050405020304" pitchFamily="18" charset="-78"/>
                <a:cs typeface="Traditional Arabic" panose="02020603050405020304" pitchFamily="18" charset="-78"/>
              </a:rPr>
              <a:t> وعد من الآمر بشراء السلعة م</a:t>
            </a:r>
            <a:r>
              <a:rPr lang="ar-IQ" b="1" dirty="0">
                <a:solidFill>
                  <a:schemeClr val="tx1"/>
                </a:solidFill>
                <a:latin typeface="Traditional Arabic" panose="02020603050405020304" pitchFamily="18" charset="-78"/>
                <a:cs typeface="Traditional Arabic" panose="02020603050405020304" pitchFamily="18" charset="-78"/>
              </a:rPr>
              <a:t>ن</a:t>
            </a:r>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المصرف. </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13858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396"/>
            <a:ext cx="9530079" cy="6642340"/>
          </a:xfrm>
        </p:spPr>
        <p:txBody>
          <a:bodyPr>
            <a:normAutofit fontScale="90000"/>
          </a:bodyPr>
          <a:lstStyle/>
          <a:p>
            <a:pPr algn="just"/>
            <a:r>
              <a:rPr lang="ar-SA"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الضوابط </a:t>
            </a:r>
            <a:r>
              <a:rPr lang="ar-IQ" b="1" dirty="0">
                <a:solidFill>
                  <a:srgbClr val="FF0000"/>
                </a:solidFill>
                <a:latin typeface="Traditional Arabic" panose="02020603050405020304" pitchFamily="18" charset="-78"/>
                <a:cs typeface="Traditional Arabic" panose="02020603050405020304" pitchFamily="18" charset="-78"/>
              </a:rPr>
              <a:t>الشرعية التي يجب أن قوم بها ا</a:t>
            </a:r>
            <a:r>
              <a:rPr lang="ar-SA" b="1" dirty="0">
                <a:solidFill>
                  <a:srgbClr val="FF0000"/>
                </a:solidFill>
                <a:latin typeface="Traditional Arabic" panose="02020603050405020304" pitchFamily="18" charset="-78"/>
                <a:cs typeface="Traditional Arabic" panose="02020603050405020304" pitchFamily="18" charset="-78"/>
              </a:rPr>
              <a:t>لمصرف في عملية</a:t>
            </a:r>
            <a:r>
              <a:rPr lang="ar-SA"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المرابحة</a:t>
            </a:r>
            <a:r>
              <a:rPr lang="ar-IQ" b="1" dirty="0">
                <a:solidFill>
                  <a:srgbClr val="FF0000"/>
                </a:solidFill>
                <a:latin typeface="Traditional Arabic" panose="02020603050405020304" pitchFamily="18" charset="-78"/>
                <a:cs typeface="Traditional Arabic" panose="02020603050405020304" pitchFamily="18" charset="-78"/>
              </a:rPr>
              <a:t> للآمر بالشراء</a:t>
            </a:r>
            <a:r>
              <a:rPr lang="ar-SA" b="1" dirty="0">
                <a:solidFill>
                  <a:srgbClr val="FF0000"/>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يجب أن يل</a:t>
            </a:r>
            <a:r>
              <a:rPr lang="ar-SA" b="1" dirty="0">
                <a:solidFill>
                  <a:schemeClr val="tx1"/>
                </a:solidFill>
                <a:latin typeface="Traditional Arabic" panose="02020603050405020304" pitchFamily="18" charset="-78"/>
                <a:cs typeface="Traditional Arabic" panose="02020603050405020304" pitchFamily="18" charset="-78"/>
              </a:rPr>
              <a:t>تزم المصارف</a:t>
            </a:r>
            <a:r>
              <a:rPr lang="ar-IQ" b="1" dirty="0">
                <a:solidFill>
                  <a:schemeClr val="tx1"/>
                </a:solidFill>
                <a:latin typeface="Traditional Arabic" panose="02020603050405020304" pitchFamily="18" charset="-78"/>
                <a:cs typeface="Traditional Arabic" panose="02020603050405020304" pitchFamily="18" charset="-78"/>
              </a:rPr>
              <a:t> الإسلامية</a:t>
            </a:r>
            <a:r>
              <a:rPr lang="ar-SA" b="1" dirty="0">
                <a:solidFill>
                  <a:schemeClr val="tx1"/>
                </a:solidFill>
                <a:latin typeface="Traditional Arabic" panose="02020603050405020304" pitchFamily="18" charset="-78"/>
                <a:cs typeface="Traditional Arabic" panose="02020603050405020304" pitchFamily="18" charset="-78"/>
              </a:rPr>
              <a:t> في تطبيق بيع المرابحة للآمر بالشراء بالضوابط التي</a:t>
            </a:r>
            <a:r>
              <a:rPr lang="ar-SA"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تظهر دور المصرف في العملية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وتستبعد إلقاء جميع أعبائها على الآمر بالشراء</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a:t>
            </a:r>
            <a:r>
              <a:rPr lang="ar-IQ" b="1" dirty="0">
                <a:solidFill>
                  <a:schemeClr val="tx1"/>
                </a:solidFill>
                <a:latin typeface="Traditional Arabic" panose="02020603050405020304" pitchFamily="18" charset="-78"/>
                <a:cs typeface="Traditional Arabic" panose="02020603050405020304" pitchFamily="18" charset="-78"/>
              </a:rPr>
              <a:t>هي كالآتي:                             </a:t>
            </a:r>
            <a:r>
              <a:rPr lang="ar-SA" b="1" dirty="0">
                <a:solidFill>
                  <a:schemeClr val="tx1"/>
                </a:solidFill>
                <a:latin typeface="Traditional Arabic" panose="02020603050405020304" pitchFamily="18" charset="-78"/>
                <a:cs typeface="Traditional Arabic" panose="02020603050405020304" pitchFamily="18" charset="-78"/>
              </a:rPr>
              <a:t>‏</a:t>
            </a:r>
            <a:r>
              <a:rPr lang="en-US"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‏تولى المصرف شراء السلع</a:t>
            </a:r>
            <a:r>
              <a:rPr lang="ar-IQ" b="1" dirty="0">
                <a:solidFill>
                  <a:schemeClr val="tx1"/>
                </a:solidFill>
                <a:latin typeface="Traditional Arabic" panose="02020603050405020304" pitchFamily="18" charset="-78"/>
                <a:cs typeface="Traditional Arabic" panose="02020603050405020304" pitchFamily="18" charset="-78"/>
              </a:rPr>
              <a:t>ة</a:t>
            </a:r>
            <a:r>
              <a:rPr lang="ar-SA" b="1" dirty="0">
                <a:solidFill>
                  <a:schemeClr val="tx1"/>
                </a:solidFill>
                <a:latin typeface="Traditional Arabic" panose="02020603050405020304" pitchFamily="18" charset="-78"/>
                <a:cs typeface="Traditional Arabic" panose="02020603050405020304" pitchFamily="18" charset="-78"/>
              </a:rPr>
              <a:t> بنفسه</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أو وكيل</a:t>
            </a:r>
            <a:r>
              <a:rPr lang="ar-IQ" b="1" dirty="0">
                <a:solidFill>
                  <a:schemeClr val="tx1"/>
                </a:solidFill>
                <a:latin typeface="Traditional Arabic" panose="02020603050405020304" pitchFamily="18" charset="-78"/>
                <a:cs typeface="Traditional Arabic" panose="02020603050405020304" pitchFamily="18" charset="-78"/>
              </a:rPr>
              <a:t>ه، </a:t>
            </a:r>
            <a:r>
              <a:rPr lang="ar-SA" b="1" dirty="0">
                <a:solidFill>
                  <a:schemeClr val="tx1"/>
                </a:solidFill>
                <a:latin typeface="Traditional Arabic" panose="02020603050405020304" pitchFamily="18" charset="-78"/>
                <a:cs typeface="Traditional Arabic" panose="02020603050405020304" pitchFamily="18" charset="-78"/>
              </a:rPr>
              <a:t>غير</a:t>
            </a:r>
            <a:r>
              <a:rPr lang="ar-IQ" b="1" dirty="0">
                <a:solidFill>
                  <a:schemeClr val="tx1"/>
                </a:solidFill>
                <a:latin typeface="Traditional Arabic" panose="02020603050405020304" pitchFamily="18" charset="-78"/>
                <a:cs typeface="Traditional Arabic" panose="02020603050405020304" pitchFamily="18" charset="-78"/>
              </a:rPr>
              <a:t> العميل</a:t>
            </a:r>
            <a:r>
              <a:rPr lang="ar-SA" b="1" dirty="0">
                <a:solidFill>
                  <a:schemeClr val="tx1"/>
                </a:solidFill>
                <a:latin typeface="Traditional Arabic" panose="02020603050405020304" pitchFamily="18" charset="-78"/>
                <a:cs typeface="Traditional Arabic" panose="02020603050405020304" pitchFamily="18" charset="-78"/>
              </a:rPr>
              <a:t> الآمر بالشراء</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‏3- دفع ثمن الشراء مباشرة منه إلى</a:t>
            </a:r>
            <a:r>
              <a:rPr lang="ar-SA"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البائع دون توسط الآمر بالشراء</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4- ‏‏تسلم المصرف السلعة بحيث تدخل في</a:t>
            </a:r>
            <a:r>
              <a:rPr lang="ar-SA"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ضمانه</a:t>
            </a:r>
            <a:r>
              <a:rPr lang="ar-IQ" b="1" dirty="0">
                <a:solidFill>
                  <a:schemeClr val="tx1"/>
                </a:solidFill>
                <a:latin typeface="Traditional Arabic" panose="02020603050405020304" pitchFamily="18" charset="-78"/>
                <a:cs typeface="Traditional Arabic" panose="02020603050405020304" pitchFamily="18" charset="-78"/>
              </a:rPr>
              <a:t>، ولا يجوز دخولها في ضمان العميل، ويقبضها قبضاً شرعيًا، </a:t>
            </a:r>
            <a:r>
              <a:rPr lang="ar-SA" b="1" dirty="0">
                <a:solidFill>
                  <a:srgbClr val="FF0000"/>
                </a:solidFill>
                <a:latin typeface="Traditional Arabic" panose="02020603050405020304" pitchFamily="18" charset="-78"/>
                <a:cs typeface="Traditional Arabic" panose="02020603050405020304" pitchFamily="18" charset="-78"/>
              </a:rPr>
              <a:t>حتى لا يدخل البنك في بَيْع ما لا يملك</a:t>
            </a:r>
            <a:r>
              <a:rPr lang="ar-SA"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5- </a:t>
            </a:r>
            <a:r>
              <a:rPr lang="ar-SA" b="1" dirty="0">
                <a:solidFill>
                  <a:srgbClr val="7030A0"/>
                </a:solidFill>
                <a:latin typeface="Traditional Arabic" panose="02020603050405020304" pitchFamily="18" charset="-78"/>
                <a:cs typeface="Traditional Arabic" panose="02020603050405020304" pitchFamily="18" charset="-78"/>
              </a:rPr>
              <a:t>وألا يدفع العميل مالاً قبل تملُّك البنك للسِّلعة</a:t>
            </a:r>
            <a:r>
              <a:rPr lang="ar-IQ" b="1" dirty="0">
                <a:solidFill>
                  <a:srgbClr val="7030A0"/>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ثم يبيع المصرف للعميل بعقد جديد بعد تملك السلعة.               </a:t>
            </a:r>
            <a:r>
              <a:rPr lang="ar-SA"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6</a:t>
            </a:r>
            <a:r>
              <a:rPr lang="ar-SA" b="1" dirty="0">
                <a:solidFill>
                  <a:schemeClr val="tx1"/>
                </a:solidFill>
                <a:latin typeface="Traditional Arabic" panose="02020603050405020304" pitchFamily="18" charset="-78"/>
                <a:cs typeface="Traditional Arabic" panose="02020603050405020304" pitchFamily="18" charset="-78"/>
              </a:rPr>
              <a:t> - ‏إرفاق المستندات المثبتة لعملية شراء المصرف السلعة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وتسلمه</a:t>
            </a:r>
            <a:r>
              <a:rPr lang="ar-SA"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إياها. </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7-</a:t>
            </a:r>
            <a:r>
              <a:rPr lang="ar-SA" b="1" dirty="0">
                <a:solidFill>
                  <a:schemeClr val="tx1"/>
                </a:solidFill>
                <a:latin typeface="Traditional Arabic" panose="02020603050405020304" pitchFamily="18" charset="-78"/>
                <a:cs typeface="Traditional Arabic" panose="02020603050405020304" pitchFamily="18" charset="-78"/>
              </a:rPr>
              <a:t> أن</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يثبت ل</a:t>
            </a:r>
            <a:r>
              <a:rPr lang="ar-IQ" b="1" dirty="0">
                <a:solidFill>
                  <a:schemeClr val="tx1"/>
                </a:solidFill>
                <a:latin typeface="Traditional Arabic" panose="02020603050405020304" pitchFamily="18" charset="-78"/>
                <a:cs typeface="Traditional Arabic" panose="02020603050405020304" pitchFamily="18" charset="-78"/>
              </a:rPr>
              <a:t>لعميل</a:t>
            </a:r>
            <a:r>
              <a:rPr lang="ar-SA" b="1" dirty="0">
                <a:solidFill>
                  <a:schemeClr val="tx1"/>
                </a:solidFill>
                <a:latin typeface="Traditional Arabic" panose="02020603050405020304" pitchFamily="18" charset="-78"/>
                <a:cs typeface="Traditional Arabic" panose="02020603050405020304" pitchFamily="18" charset="-78"/>
              </a:rPr>
              <a:t> الخيار بعد دخول السلعة في ملك البائع، ولا يُجبَر على أخذها إن أَبَى.</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59629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29397"/>
            <a:ext cx="9418320" cy="6616460"/>
          </a:xfrm>
        </p:spPr>
        <p:txBody>
          <a:bodyPr>
            <a:normAutofit fontScale="90000"/>
          </a:bodyPr>
          <a:lstStyle/>
          <a:p>
            <a:pPr algn="just"/>
            <a:r>
              <a:rPr lang="ar-IQ" b="1" dirty="0">
                <a:solidFill>
                  <a:schemeClr val="tx1"/>
                </a:solidFill>
                <a:latin typeface="Traditional Arabic" panose="02020603050405020304" pitchFamily="18" charset="-78"/>
                <a:cs typeface="Traditional Arabic" panose="02020603050405020304" pitchFamily="18" charset="-78"/>
              </a:rPr>
              <a:t>8- </a:t>
            </a:r>
            <a:r>
              <a:rPr lang="ar-SA" b="1" dirty="0">
                <a:solidFill>
                  <a:schemeClr val="tx1"/>
                </a:solidFill>
                <a:latin typeface="Traditional Arabic" panose="02020603050405020304" pitchFamily="18" charset="-78"/>
                <a:cs typeface="Traditional Arabic" panose="02020603050405020304" pitchFamily="18" charset="-78"/>
              </a:rPr>
              <a:t>ألا يكون بيع المُرَابَحَة ذريعةً إلى الرِّبا، بأن يقصد المشتري الحصول على المال، ويتَّخذ السلعة وسيلةً لذلك، كما في "بيع العِينَة" بأن يبيعها المشتري بعد ذلك على البائع بسعرٍ أقل حالاً، فهذا من المحرَّم؛ لنهي النبي </a:t>
            </a:r>
            <a:r>
              <a:rPr lang="en-US"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sym typeface="AGA Arabesque" panose="05010101010101010101" pitchFamily="2" charset="2"/>
              </a:rPr>
              <a:t></a:t>
            </a:r>
            <a:r>
              <a:rPr lang="ar-SA" b="1" dirty="0">
                <a:solidFill>
                  <a:schemeClr val="tx1"/>
                </a:solidFill>
                <a:latin typeface="Traditional Arabic" panose="02020603050405020304" pitchFamily="18" charset="-78"/>
                <a:cs typeface="Traditional Arabic" panose="02020603050405020304" pitchFamily="18" charset="-78"/>
              </a:rPr>
              <a:t>عن "بيْعَتَيْن في بَيْعة"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9-</a:t>
            </a:r>
            <a:r>
              <a:rPr lang="ar-IQ"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ألا يتمَّ بين البنك والعميل وعدٌ ملزمٌ بالشِّراء قبل تملُّك البنك للسِّلعة من صاحبه</a:t>
            </a:r>
            <a:r>
              <a:rPr lang="ar-IQ" b="1" dirty="0">
                <a:solidFill>
                  <a:srgbClr val="FF0000"/>
                </a:solidFill>
                <a:latin typeface="Traditional Arabic" panose="02020603050405020304" pitchFamily="18" charset="-78"/>
                <a:cs typeface="Traditional Arabic" panose="02020603050405020304" pitchFamily="18" charset="-78"/>
              </a:rPr>
              <a:t>ا</a:t>
            </a:r>
            <a:br>
              <a:rPr lang="ar-IQ" b="1" dirty="0">
                <a:solidFill>
                  <a:srgbClr val="7030A0"/>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10- </a:t>
            </a:r>
            <a:r>
              <a:rPr lang="ar-SA" b="1" dirty="0">
                <a:solidFill>
                  <a:srgbClr val="00B050"/>
                </a:solidFill>
                <a:latin typeface="Traditional Arabic" panose="02020603050405020304" pitchFamily="18" charset="-78"/>
                <a:cs typeface="Traditional Arabic" panose="02020603050405020304" pitchFamily="18" charset="-78"/>
              </a:rPr>
              <a:t>وألا يشترط البنك على العميل أنه في حالة نُكُولِه في صفقة البيع، وعدم الالتزام بالشِّراء من البنك، فإن العميل يلتزم بدفع مبلغ مقابل تضرُّر البنك من آثار النُّكول عن الوفاء بالوَعْد</a:t>
            </a:r>
            <a:r>
              <a:rPr lang="ar-IQ" b="1" dirty="0">
                <a:solidFill>
                  <a:srgbClr val="00B050"/>
                </a:solidFill>
                <a:latin typeface="Traditional Arabic" panose="02020603050405020304" pitchFamily="18" charset="-78"/>
                <a:cs typeface="Traditional Arabic" panose="02020603050405020304" pitchFamily="18" charset="-78"/>
              </a:rPr>
              <a:t>.                                               .</a:t>
            </a:r>
            <a:br>
              <a:rPr lang="ar-IQ" b="1" dirty="0">
                <a:solidFill>
                  <a:srgbClr val="00B050"/>
                </a:solidFill>
                <a:latin typeface="Traditional Arabic" panose="02020603050405020304" pitchFamily="18" charset="-78"/>
                <a:cs typeface="Traditional Arabic" panose="02020603050405020304" pitchFamily="18" charset="-78"/>
              </a:rPr>
            </a:br>
            <a:r>
              <a:rPr lang="ar-SA" b="1" dirty="0">
                <a:solidFill>
                  <a:srgbClr val="00B05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فكلُّ ما سبق داخلٌ في بيع ما لا يملك؛ لأنَّ الوعد الملزِم هو بحدِّ ذاته </a:t>
            </a:r>
            <a:r>
              <a:rPr lang="ar-SA" b="1" dirty="0">
                <a:solidFill>
                  <a:srgbClr val="FF0000"/>
                </a:solidFill>
                <a:latin typeface="Traditional Arabic" panose="02020603050405020304" pitchFamily="18" charset="-78"/>
                <a:cs typeface="Traditional Arabic" panose="02020603050405020304" pitchFamily="18" charset="-78"/>
              </a:rPr>
              <a:t>عَقْدٌ</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ومعاهدةٌ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a:t>
            </a:r>
            <a:r>
              <a:rPr lang="ar-SA" b="1" dirty="0">
                <a:solidFill>
                  <a:schemeClr val="tx1"/>
                </a:solidFill>
                <a:latin typeface="Traditional Arabic" panose="02020603050405020304" pitchFamily="18" charset="-78"/>
                <a:cs typeface="Traditional Arabic" panose="02020603050405020304" pitchFamily="18" charset="-78"/>
              </a:rPr>
              <a:t>يجب التأكُّد ألا يكون البنك متحايلاً في هذه المعاملة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بحيث يعطي العميل (شيكاً) أو (كمبيالة) للجهة المالكة للسلعة، فيشتريها منها، ثم تتوجَّب الأقساطُ في ذمَّة العميل؛ فهذا من الرِّبا المحرَّم. </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9661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1" y="0"/>
            <a:ext cx="9560560" cy="6858000"/>
          </a:xfrm>
        </p:spPr>
        <p:txBody>
          <a:bodyPr>
            <a:noAutofit/>
          </a:bodyPr>
          <a:lstStyle/>
          <a:p>
            <a:pPr algn="just">
              <a:lnSpc>
                <a:spcPct val="150000"/>
              </a:lnSpc>
            </a:pPr>
            <a:r>
              <a:rPr lang="ar-IQ" b="1" dirty="0">
                <a:solidFill>
                  <a:srgbClr val="FF0000"/>
                </a:solidFill>
                <a:latin typeface="Traditional Arabic" panose="02020603050405020304" pitchFamily="18" charset="-78"/>
                <a:cs typeface="Traditional Arabic" panose="02020603050405020304" pitchFamily="18" charset="-78"/>
              </a:rPr>
              <a:t>                      صور بيع المرابحة للآمر بالشراء.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الصورة الأولى: </a:t>
            </a:r>
            <a:r>
              <a:rPr lang="ar-IQ" b="1" dirty="0">
                <a:solidFill>
                  <a:schemeClr val="tx1"/>
                </a:solidFill>
                <a:latin typeface="Traditional Arabic" panose="02020603050405020304" pitchFamily="18" charset="-78"/>
                <a:cs typeface="Traditional Arabic" panose="02020603050405020304" pitchFamily="18" charset="-78"/>
              </a:rPr>
              <a:t>وهي الأكثر تداولاً والأشهر استعمالا بين المصارف الإسلامية.</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وهي أن تقوم على </a:t>
            </a:r>
            <a:r>
              <a:rPr lang="ar-IQ" b="1" dirty="0">
                <a:solidFill>
                  <a:srgbClr val="7030A0"/>
                </a:solidFill>
                <a:latin typeface="Traditional Arabic" panose="02020603050405020304" pitchFamily="18" charset="-78"/>
                <a:cs typeface="Traditional Arabic" panose="02020603050405020304" pitchFamily="18" charset="-78"/>
              </a:rPr>
              <a:t>أساس أن </a:t>
            </a:r>
            <a:r>
              <a:rPr lang="ar-IQ" b="1" dirty="0">
                <a:solidFill>
                  <a:schemeClr val="accent2">
                    <a:lumMod val="75000"/>
                  </a:schemeClr>
                </a:solidFill>
                <a:latin typeface="Traditional Arabic" panose="02020603050405020304" pitchFamily="18" charset="-78"/>
                <a:cs typeface="Traditional Arabic" panose="02020603050405020304" pitchFamily="18" charset="-78"/>
              </a:rPr>
              <a:t>الوعد ملزم للطرفين المتعاقدين </a:t>
            </a:r>
            <a:r>
              <a:rPr lang="ar-IQ" b="1" dirty="0">
                <a:solidFill>
                  <a:srgbClr val="7030A0"/>
                </a:solidFill>
                <a:latin typeface="Traditional Arabic" panose="02020603050405020304" pitchFamily="18" charset="-78"/>
                <a:cs typeface="Traditional Arabic" panose="02020603050405020304" pitchFamily="18" charset="-78"/>
              </a:rPr>
              <a:t>العميل والمصرف. </a:t>
            </a: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الصورة الثانية: </a:t>
            </a:r>
            <a:r>
              <a:rPr lang="ar-IQ" b="1" dirty="0">
                <a:solidFill>
                  <a:schemeClr val="tx1"/>
                </a:solidFill>
                <a:latin typeface="Traditional Arabic" panose="02020603050405020304" pitchFamily="18" charset="-78"/>
                <a:cs typeface="Traditional Arabic" panose="02020603050405020304" pitchFamily="18" charset="-78"/>
              </a:rPr>
              <a:t>وهي شبيهة بالصورة الأولى: إلا أنها </a:t>
            </a:r>
            <a:r>
              <a:rPr lang="ar-IQ" b="1" dirty="0">
                <a:solidFill>
                  <a:srgbClr val="0070C0"/>
                </a:solidFill>
                <a:latin typeface="Traditional Arabic" panose="02020603050405020304" pitchFamily="18" charset="-78"/>
                <a:cs typeface="Traditional Arabic" panose="02020603050405020304" pitchFamily="18" charset="-78"/>
              </a:rPr>
              <a:t>تقوم على أساس عدم الالزام </a:t>
            </a:r>
            <a:r>
              <a:rPr lang="ar-IQ" b="1" dirty="0">
                <a:solidFill>
                  <a:schemeClr val="accent2">
                    <a:lumMod val="75000"/>
                  </a:schemeClr>
                </a:solidFill>
                <a:latin typeface="Traditional Arabic" panose="02020603050405020304" pitchFamily="18" charset="-78"/>
                <a:cs typeface="Traditional Arabic" panose="02020603050405020304" pitchFamily="18" charset="-78"/>
              </a:rPr>
              <a:t>بالوعد لأي من المتعاقدين </a:t>
            </a:r>
            <a:r>
              <a:rPr lang="ar-IQ" b="1" dirty="0">
                <a:solidFill>
                  <a:srgbClr val="0070C0"/>
                </a:solidFill>
                <a:latin typeface="Traditional Arabic" panose="02020603050405020304" pitchFamily="18" charset="-78"/>
                <a:cs typeface="Traditional Arabic" panose="02020603050405020304" pitchFamily="18" charset="-78"/>
              </a:rPr>
              <a:t>العميل، أو المصرف.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الصورة الثالثة: </a:t>
            </a:r>
            <a:r>
              <a:rPr lang="ar-IQ" b="1" dirty="0">
                <a:solidFill>
                  <a:schemeClr val="tx1"/>
                </a:solidFill>
                <a:latin typeface="Traditional Arabic" panose="02020603050405020304" pitchFamily="18" charset="-78"/>
                <a:cs typeface="Traditional Arabic" panose="02020603050405020304" pitchFamily="18" charset="-78"/>
              </a:rPr>
              <a:t>وهي مثل الصورتين السابقتين إلا أنها </a:t>
            </a:r>
            <a:r>
              <a:rPr lang="ar-IQ" b="1" dirty="0">
                <a:solidFill>
                  <a:srgbClr val="C00000"/>
                </a:solidFill>
                <a:latin typeface="Traditional Arabic" panose="02020603050405020304" pitchFamily="18" charset="-78"/>
                <a:cs typeface="Traditional Arabic" panose="02020603050405020304" pitchFamily="18" charset="-78"/>
              </a:rPr>
              <a:t>تقوم على أساس الإلزام </a:t>
            </a:r>
            <a:r>
              <a:rPr lang="ar-IQ" b="1" dirty="0">
                <a:solidFill>
                  <a:schemeClr val="accent2">
                    <a:lumMod val="75000"/>
                  </a:schemeClr>
                </a:solidFill>
                <a:latin typeface="Traditional Arabic" panose="02020603050405020304" pitchFamily="18" charset="-78"/>
                <a:cs typeface="Traditional Arabic" panose="02020603050405020304" pitchFamily="18" charset="-78"/>
              </a:rPr>
              <a:t>بالوعد لأحد الفريقين</a:t>
            </a:r>
            <a:r>
              <a:rPr lang="ar-IQ" b="1" dirty="0">
                <a:solidFill>
                  <a:srgbClr val="C00000"/>
                </a:solidFill>
                <a:latin typeface="Traditional Arabic" panose="02020603050405020304" pitchFamily="18" charset="-78"/>
                <a:cs typeface="Traditional Arabic" panose="02020603050405020304" pitchFamily="18" charset="-78"/>
              </a:rPr>
              <a:t>: العمل، أو المصرف</a:t>
            </a:r>
            <a:r>
              <a:rPr lang="ar-IQ" b="1" dirty="0">
                <a:solidFill>
                  <a:schemeClr val="tx1"/>
                </a:solidFill>
                <a:latin typeface="Traditional Arabic" panose="02020603050405020304" pitchFamily="18" charset="-78"/>
                <a:cs typeface="Traditional Arabic" panose="02020603050405020304" pitchFamily="18" charset="-78"/>
              </a:rPr>
              <a:t>.</a:t>
            </a:r>
          </a:p>
        </p:txBody>
      </p:sp>
      <p:sp>
        <p:nvSpPr>
          <p:cNvPr id="3" name="Content Placeholder 2"/>
          <p:cNvSpPr>
            <a:spLocks noGrp="1"/>
          </p:cNvSpPr>
          <p:nvPr>
            <p:ph idx="1"/>
          </p:nvPr>
        </p:nvSpPr>
        <p:spPr>
          <a:xfrm>
            <a:off x="677334" y="6858000"/>
            <a:ext cx="8596668" cy="77637"/>
          </a:xfrm>
        </p:spPr>
        <p:txBody>
          <a:bodyPr>
            <a:normAutofit fontScale="25000" lnSpcReduction="20000"/>
          </a:bodyPr>
          <a:lstStyle/>
          <a:p>
            <a:endParaRPr lang="ar-IQ" dirty="0"/>
          </a:p>
        </p:txBody>
      </p:sp>
    </p:spTree>
    <p:extLst>
      <p:ext uri="{BB962C8B-B14F-4D97-AF65-F5344CB8AC3E}">
        <p14:creationId xmlns:p14="http://schemas.microsoft.com/office/powerpoint/2010/main" val="262141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07" y="169941"/>
            <a:ext cx="9187132" cy="6688059"/>
          </a:xfrm>
        </p:spPr>
        <p:txBody>
          <a:bodyPr>
            <a:normAutofit/>
          </a:bodyPr>
          <a:lstStyle/>
          <a:p>
            <a:pPr algn="just"/>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عقد المرابحة أو المرابحة للآمر بالشراء</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فالأصلُ في البنوك الإسلامية أنها تعمل حسب أحكام الشَّريعة الإسلامية، لكنها تتفاوتُ فيما بينها في درجة الانضباط بهذه الأحكام في إجراء المعاملات</a:t>
            </a:r>
            <a:r>
              <a:rPr lang="ar-IQ" b="1" dirty="0">
                <a:solidFill>
                  <a:schemeClr val="tx1"/>
                </a:solidFill>
                <a:latin typeface="Traditional Arabic" panose="02020603050405020304" pitchFamily="18" charset="-78"/>
                <a:cs typeface="Traditional Arabic" panose="02020603050405020304" pitchFamily="18" charset="-78"/>
              </a:rPr>
              <a:t>، وذلك</a:t>
            </a:r>
            <a:r>
              <a:rPr lang="ar-SA" b="1" dirty="0">
                <a:solidFill>
                  <a:schemeClr val="tx1"/>
                </a:solidFill>
                <a:latin typeface="Traditional Arabic" panose="02020603050405020304" pitchFamily="18" charset="-78"/>
                <a:cs typeface="Traditional Arabic" panose="02020603050405020304" pitchFamily="18" charset="-78"/>
              </a:rPr>
              <a:t> نظراً لاجتهادات القائمين عليها</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والبيعُ الذي تقوم به البنوك الإسلامية هو ما يسمى بـ</a:t>
            </a:r>
            <a:r>
              <a:rPr lang="ar-IQ" b="1" dirty="0">
                <a:solidFill>
                  <a:schemeClr val="tx1"/>
                </a:solidFill>
                <a:latin typeface="Traditional Arabic" panose="02020603050405020304" pitchFamily="18" charset="-78"/>
                <a:cs typeface="Traditional Arabic" panose="02020603050405020304" pitchFamily="18" charset="-78"/>
              </a:rPr>
              <a:t>ــ</a:t>
            </a:r>
            <a:r>
              <a:rPr lang="ar-SA" b="1" dirty="0">
                <a:solidFill>
                  <a:schemeClr val="tx1"/>
                </a:solidFill>
                <a:latin typeface="Traditional Arabic" panose="02020603050405020304" pitchFamily="18" charset="-78"/>
                <a:cs typeface="Traditional Arabic" panose="02020603050405020304" pitchFamily="18" charset="-78"/>
              </a:rPr>
              <a:t> (بيع المُرَابَحَة للآمِر بالشِّراء)، </a:t>
            </a:r>
            <a:r>
              <a:rPr lang="ar-IQ" b="1" dirty="0">
                <a:solidFill>
                  <a:schemeClr val="tx1"/>
                </a:solidFill>
                <a:latin typeface="Traditional Arabic" panose="02020603050405020304" pitchFamily="18" charset="-78"/>
                <a:cs typeface="Traditional Arabic" panose="02020603050405020304" pitchFamily="18" charset="-78"/>
              </a:rPr>
              <a:t>هو </a:t>
            </a:r>
            <a:r>
              <a:rPr lang="ar-SA" b="1" dirty="0">
                <a:solidFill>
                  <a:schemeClr val="tx1"/>
                </a:solidFill>
                <a:latin typeface="Traditional Arabic" panose="02020603050405020304" pitchFamily="18" charset="-78"/>
                <a:cs typeface="Traditional Arabic" panose="02020603050405020304" pitchFamily="18" charset="-78"/>
              </a:rPr>
              <a:t>من المعاملات التي طرَحت نفسَها في العصر الحديث، </a:t>
            </a:r>
            <a:r>
              <a:rPr lang="ar-IQ" b="1" dirty="0">
                <a:solidFill>
                  <a:schemeClr val="tx1"/>
                </a:solidFill>
                <a:latin typeface="Traditional Arabic" panose="02020603050405020304" pitchFamily="18" charset="-78"/>
                <a:cs typeface="Traditional Arabic" panose="02020603050405020304" pitchFamily="18" charset="-78"/>
              </a:rPr>
              <a:t>و</a:t>
            </a:r>
            <a:r>
              <a:rPr lang="ar-SA" b="1" dirty="0">
                <a:solidFill>
                  <a:schemeClr val="tx1"/>
                </a:solidFill>
                <a:latin typeface="Traditional Arabic" panose="02020603050405020304" pitchFamily="18" charset="-78"/>
                <a:cs typeface="Traditional Arabic" panose="02020603050405020304" pitchFamily="18" charset="-78"/>
              </a:rPr>
              <a:t>أصبحت ركيزةً أساسية في النشاط الاقتصادي الإسلامي</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و</a:t>
            </a:r>
            <a:r>
              <a:rPr lang="ar-SA" b="1" dirty="0">
                <a:solidFill>
                  <a:schemeClr val="tx1"/>
                </a:solidFill>
                <a:latin typeface="Traditional Arabic" panose="02020603050405020304" pitchFamily="18" charset="-78"/>
                <a:cs typeface="Traditional Arabic" panose="02020603050405020304" pitchFamily="18" charset="-78"/>
              </a:rPr>
              <a:t>ذات تأثير كبير في الحياة الاقتصادية، </a:t>
            </a:r>
            <a:r>
              <a:rPr lang="ar-IQ" b="1" dirty="0">
                <a:solidFill>
                  <a:schemeClr val="tx1"/>
                </a:solidFill>
                <a:latin typeface="Traditional Arabic" panose="02020603050405020304" pitchFamily="18" charset="-78"/>
                <a:cs typeface="Traditional Arabic" panose="02020603050405020304" pitchFamily="18" charset="-78"/>
              </a:rPr>
              <a:t>ف</a:t>
            </a:r>
            <a:r>
              <a:rPr lang="ar-SA" b="1" dirty="0">
                <a:solidFill>
                  <a:schemeClr val="tx1"/>
                </a:solidFill>
                <a:latin typeface="Traditional Arabic" panose="02020603050405020304" pitchFamily="18" charset="-78"/>
                <a:cs typeface="Traditional Arabic" panose="02020603050405020304" pitchFamily="18" charset="-78"/>
              </a:rPr>
              <a:t>دار حولها في الوقت نفسه جدل كبير</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IQ"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وهو من البيوع التي اختلف فيها العلماء؛ ويرون أن صور الغرر والرِّبَا تكتنفُها في بعض مراح</a:t>
            </a:r>
            <a:r>
              <a:rPr lang="ar-IQ" b="1" dirty="0">
                <a:solidFill>
                  <a:schemeClr val="tx1"/>
                </a:solidFill>
                <a:latin typeface="Traditional Arabic" panose="02020603050405020304" pitchFamily="18" charset="-78"/>
                <a:cs typeface="Traditional Arabic" panose="02020603050405020304" pitchFamily="18" charset="-78"/>
              </a:rPr>
              <a:t>لها؛ لذا فقد اخ</a:t>
            </a:r>
            <a:r>
              <a:rPr lang="ar-SA" b="1" dirty="0">
                <a:solidFill>
                  <a:schemeClr val="tx1"/>
                </a:solidFill>
                <a:latin typeface="Traditional Arabic" panose="02020603050405020304" pitchFamily="18" charset="-78"/>
                <a:cs typeface="Traditional Arabic" panose="02020603050405020304" pitchFamily="18" charset="-78"/>
              </a:rPr>
              <a:t>تلفو</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 حولها، فمنهم من منعها، ومنهم من أجازها</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7998"/>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504042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320" y="297132"/>
            <a:ext cx="8790923" cy="5960853"/>
          </a:xfrm>
        </p:spPr>
        <p:txBody>
          <a:bodyPr>
            <a:normAutofit/>
          </a:bodyPr>
          <a:lstStyle/>
          <a:p>
            <a:pPr algn="just">
              <a:lnSpc>
                <a:spcPct val="150000"/>
              </a:lnSpc>
            </a:pP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sz="3600" b="1" dirty="0">
                <a:solidFill>
                  <a:srgbClr val="C00000"/>
                </a:solidFill>
                <a:latin typeface="Traditional Arabic" panose="02020603050405020304" pitchFamily="18" charset="-78"/>
                <a:cs typeface="Traditional Arabic" panose="02020603050405020304" pitchFamily="18" charset="-78"/>
              </a:rPr>
              <a:t>أنواع المرابحة المنتهية بالتمليك:                    </a:t>
            </a:r>
            <a:r>
              <a:rPr lang="ar-IQ" sz="3600" b="1" dirty="0">
                <a:solidFill>
                  <a:schemeClr val="bg1"/>
                </a:solidFill>
                <a:latin typeface="Traditional Arabic" panose="02020603050405020304" pitchFamily="18" charset="-78"/>
                <a:cs typeface="Traditional Arabic" panose="02020603050405020304" pitchFamily="18" charset="-78"/>
              </a:rPr>
              <a:t>.</a:t>
            </a:r>
            <a:r>
              <a:rPr lang="ar-IQ" sz="3600" b="1" dirty="0">
                <a:solidFill>
                  <a:schemeClr val="tx1"/>
                </a:solidFill>
                <a:latin typeface="Traditional Arabic" panose="02020603050405020304" pitchFamily="18" charset="-78"/>
                <a:cs typeface="Traditional Arabic" panose="02020603050405020304" pitchFamily="18" charset="-78"/>
              </a:rPr>
              <a:t> </a:t>
            </a:r>
            <a:br>
              <a:rPr lang="ar-IQ" sz="3600" b="1" dirty="0">
                <a:solidFill>
                  <a:schemeClr val="tx1"/>
                </a:solidFill>
                <a:latin typeface="Traditional Arabic" panose="02020603050405020304" pitchFamily="18" charset="-78"/>
                <a:cs typeface="Traditional Arabic" panose="02020603050405020304" pitchFamily="18" charset="-78"/>
              </a:rPr>
            </a:br>
            <a:r>
              <a:rPr lang="ar-SA" sz="3600" b="1" dirty="0">
                <a:solidFill>
                  <a:srgbClr val="7030A0"/>
                </a:solidFill>
                <a:latin typeface="Traditional Arabic" panose="02020603050405020304" pitchFamily="18" charset="-78"/>
                <a:cs typeface="Traditional Arabic" panose="02020603050405020304" pitchFamily="18" charset="-78"/>
              </a:rPr>
              <a:t>وهناك نوعان من المرابحة هم</a:t>
            </a:r>
            <a:r>
              <a:rPr lang="ar-IQ" sz="3600" b="1" dirty="0">
                <a:solidFill>
                  <a:srgbClr val="7030A0"/>
                </a:solidFill>
                <a:latin typeface="Traditional Arabic" panose="02020603050405020304" pitchFamily="18" charset="-78"/>
                <a:cs typeface="Traditional Arabic" panose="02020603050405020304" pitchFamily="18" charset="-78"/>
              </a:rPr>
              <a:t>ا:      </a:t>
            </a:r>
            <a:r>
              <a:rPr lang="en-US" sz="3600" b="1" dirty="0">
                <a:solidFill>
                  <a:schemeClr val="bg1"/>
                </a:solidFill>
                <a:latin typeface="Traditional Arabic" panose="02020603050405020304" pitchFamily="18" charset="-78"/>
                <a:cs typeface="Traditional Arabic" panose="02020603050405020304" pitchFamily="18" charset="-78"/>
              </a:rPr>
              <a:t>.</a:t>
            </a:r>
            <a:r>
              <a:rPr lang="en-US" sz="3600" b="1" dirty="0">
                <a:solidFill>
                  <a:srgbClr val="7030A0"/>
                </a:solidFill>
                <a:latin typeface="Traditional Arabic" panose="02020603050405020304" pitchFamily="18" charset="-78"/>
                <a:cs typeface="Traditional Arabic" panose="02020603050405020304" pitchFamily="18" charset="-78"/>
              </a:rPr>
              <a:t>          </a:t>
            </a:r>
            <a:br>
              <a:rPr lang="en-US" sz="3600" dirty="0">
                <a:solidFill>
                  <a:schemeClr val="tx1"/>
                </a:solidFill>
                <a:latin typeface="Traditional Arabic" panose="02020603050405020304" pitchFamily="18" charset="-78"/>
                <a:cs typeface="Traditional Arabic" panose="02020603050405020304" pitchFamily="18" charset="-78"/>
              </a:rPr>
            </a:br>
            <a:r>
              <a:rPr lang="ar-SA" sz="3600" b="1" dirty="0">
                <a:solidFill>
                  <a:srgbClr val="FF0000"/>
                </a:solidFill>
                <a:latin typeface="Traditional Arabic" panose="02020603050405020304" pitchFamily="18" charset="-78"/>
                <a:cs typeface="Traditional Arabic" panose="02020603050405020304" pitchFamily="18" charset="-78"/>
              </a:rPr>
              <a:t>المرابحة العادية: </a:t>
            </a:r>
            <a:r>
              <a:rPr lang="ar-SA" sz="3600" b="1" dirty="0">
                <a:solidFill>
                  <a:schemeClr val="tx1"/>
                </a:solidFill>
                <a:latin typeface="Traditional Arabic" panose="02020603050405020304" pitchFamily="18" charset="-78"/>
                <a:cs typeface="Traditional Arabic" panose="02020603050405020304" pitchFamily="18" charset="-78"/>
              </a:rPr>
              <a:t>وهى التي وقعت من دون وعد سابق بالشراء</a:t>
            </a:r>
            <a:r>
              <a:rPr lang="en-US" sz="3600" b="1" dirty="0">
                <a:solidFill>
                  <a:schemeClr val="tx1"/>
                </a:solidFill>
                <a:latin typeface="Traditional Arabic" panose="02020603050405020304" pitchFamily="18" charset="-78"/>
                <a:cs typeface="Traditional Arabic" panose="02020603050405020304" pitchFamily="18" charset="-78"/>
              </a:rPr>
              <a:t>     .</a:t>
            </a:r>
            <a:br>
              <a:rPr lang="en-US" sz="3600" dirty="0">
                <a:solidFill>
                  <a:schemeClr val="tx1"/>
                </a:solidFill>
                <a:latin typeface="Traditional Arabic" panose="02020603050405020304" pitchFamily="18" charset="-78"/>
                <a:cs typeface="Traditional Arabic" panose="02020603050405020304" pitchFamily="18" charset="-78"/>
              </a:rPr>
            </a:br>
            <a:r>
              <a:rPr lang="ar-SA" sz="3600" b="1" dirty="0">
                <a:solidFill>
                  <a:srgbClr val="FF0000"/>
                </a:solidFill>
                <a:latin typeface="Traditional Arabic" panose="02020603050405020304" pitchFamily="18" charset="-78"/>
                <a:cs typeface="Traditional Arabic" panose="02020603050405020304" pitchFamily="18" charset="-78"/>
              </a:rPr>
              <a:t>والمرابحة المصرفية: </a:t>
            </a:r>
            <a:r>
              <a:rPr lang="ar-SA" sz="3600" b="1" dirty="0">
                <a:solidFill>
                  <a:schemeClr val="tx1"/>
                </a:solidFill>
                <a:latin typeface="Traditional Arabic" panose="02020603050405020304" pitchFamily="18" charset="-78"/>
                <a:cs typeface="Traditional Arabic" panose="02020603050405020304" pitchFamily="18" charset="-78"/>
              </a:rPr>
              <a:t>هي التي وقعت بناء على وعد بالشراء من الراغب</a:t>
            </a:r>
            <a:r>
              <a:rPr lang="en-US"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tx1"/>
                </a:solidFill>
                <a:latin typeface="Traditional Arabic" panose="02020603050405020304" pitchFamily="18" charset="-78"/>
                <a:cs typeface="Traditional Arabic" panose="02020603050405020304" pitchFamily="18" charset="-78"/>
              </a:rPr>
              <a:t>(المشتري، أو العميل)</a:t>
            </a:r>
            <a:r>
              <a:rPr lang="ar-SA" sz="3600" b="1" dirty="0">
                <a:solidFill>
                  <a:schemeClr val="tx1"/>
                </a:solidFill>
                <a:latin typeface="Traditional Arabic" panose="02020603050405020304" pitchFamily="18" charset="-78"/>
                <a:cs typeface="Traditional Arabic" panose="02020603050405020304" pitchFamily="18" charset="-78"/>
              </a:rPr>
              <a:t> في الحصول على السلعة عن طريق المؤسسة</a:t>
            </a:r>
            <a:r>
              <a:rPr lang="ar-IQ" sz="3600" b="1" dirty="0">
                <a:solidFill>
                  <a:schemeClr val="tx1"/>
                </a:solidFill>
                <a:latin typeface="Traditional Arabic" panose="02020603050405020304" pitchFamily="18" charset="-78"/>
                <a:cs typeface="Traditional Arabic" panose="02020603050405020304" pitchFamily="18" charset="-78"/>
              </a:rPr>
              <a:t>.</a:t>
            </a:r>
            <a:endParaRPr lang="ar-IQ"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959935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534"/>
            <a:ext cx="9662160" cy="6345059"/>
          </a:xfrm>
        </p:spPr>
        <p:txBody>
          <a:bodyPr>
            <a:noAutofit/>
          </a:bodyPr>
          <a:lstStyle/>
          <a:p>
            <a:pPr algn="just"/>
            <a:r>
              <a:rPr lang="ar-SA" b="1" dirty="0">
                <a:solidFill>
                  <a:schemeClr val="tx1"/>
                </a:solidFill>
                <a:latin typeface="Traditional Arabic" panose="02020603050405020304" pitchFamily="18" charset="-78"/>
                <a:cs typeface="Traditional Arabic" panose="02020603050405020304" pitchFamily="18" charset="-78"/>
              </a:rPr>
              <a:t>حكم بيع المرابحة للآمر بالشراء</a:t>
            </a:r>
            <a:r>
              <a:rPr lang="en-US" b="1" dirty="0">
                <a:solidFill>
                  <a:schemeClr val="tx1"/>
                </a:solidFill>
                <a:latin typeface="Traditional Arabic" panose="02020603050405020304" pitchFamily="18" charset="-78"/>
                <a:cs typeface="Traditional Arabic" panose="02020603050405020304" pitchFamily="18" charset="-78"/>
              </a:rPr>
              <a:t>                     </a:t>
            </a:r>
            <a:r>
              <a:rPr lang="en-US" b="1" dirty="0">
                <a:solidFill>
                  <a:srgbClr val="FF0000"/>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الفرع الأول</a:t>
            </a:r>
            <a:r>
              <a:rPr lang="en-US"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حكم بيع المرابحة للآمر بالشراء إذا كان الوعد فيها غير ملزم</a:t>
            </a:r>
            <a:r>
              <a:rPr lang="ar-IQ" b="1" dirty="0">
                <a:solidFill>
                  <a:srgbClr val="C0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اختلف</a:t>
            </a:r>
            <a:r>
              <a:rPr lang="ar-IQ" b="1" dirty="0">
                <a:solidFill>
                  <a:schemeClr val="tx1"/>
                </a:solidFill>
                <a:latin typeface="Traditional Arabic" panose="02020603050405020304" pitchFamily="18" charset="-78"/>
                <a:cs typeface="Traditional Arabic" panose="02020603050405020304" pitchFamily="18" charset="-78"/>
              </a:rPr>
              <a:t> فيه</a:t>
            </a:r>
            <a:r>
              <a:rPr lang="ar-SA" b="1" dirty="0">
                <a:solidFill>
                  <a:schemeClr val="tx1"/>
                </a:solidFill>
                <a:latin typeface="Traditional Arabic" panose="02020603050405020304" pitchFamily="18" charset="-78"/>
                <a:cs typeface="Traditional Arabic" panose="02020603050405020304" pitchFamily="18" charset="-78"/>
              </a:rPr>
              <a:t> الفقهاء على قولين</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القول الأول: </a:t>
            </a:r>
            <a:r>
              <a:rPr lang="ar-SA" b="1" dirty="0">
                <a:solidFill>
                  <a:schemeClr val="tx1"/>
                </a:solidFill>
                <a:latin typeface="Traditional Arabic" panose="02020603050405020304" pitchFamily="18" charset="-78"/>
                <a:cs typeface="Traditional Arabic" panose="02020603050405020304" pitchFamily="18" charset="-78"/>
              </a:rPr>
              <a:t>أنه بيع صحيح. وهو مذهب الحنفية، والشافعية، وظاهر اختيار ابن تيمية، واختاره ابن القيم، وجمهور المعاصرين</a:t>
            </a:r>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دليل القول الأول</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 الأصل في المعاملات الحل، إلا ما دل الدليل على منعه، ولا دليل يدل على منع بيع المرابحة للآمر بالشراء إذا كان الوعد غير ملزم</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القول الثاني</a:t>
            </a:r>
            <a:r>
              <a:rPr lang="ar-IQ" b="1" dirty="0">
                <a:solidFill>
                  <a:srgbClr val="7030A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أنه بيع محرم. وهو مذهب المالكية، واختاره من المعاصرين ابن عثيمين</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دليل القول الثاني</a:t>
            </a:r>
            <a:r>
              <a:rPr lang="en-US" b="1" dirty="0">
                <a:solidFill>
                  <a:srgbClr val="FF0000"/>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أن هذه المعاملة حيلة لأكل الربا، فحقيقتها عبارة عن قرض بزيادة، والبيع حيلة للتوصل له</a:t>
            </a:r>
            <a:r>
              <a:rPr lang="ar-IQ" b="1" dirty="0">
                <a:solidFill>
                  <a:schemeClr val="tx1"/>
                </a:solidFill>
                <a:latin typeface="Traditional Arabic" panose="02020603050405020304" pitchFamily="18" charset="-78"/>
                <a:cs typeface="Traditional Arabic" panose="02020603050405020304" pitchFamily="18" charset="-78"/>
              </a:rPr>
              <a:t>ا. </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86757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3" y="140678"/>
            <a:ext cx="9029699" cy="6355014"/>
          </a:xfrm>
        </p:spPr>
        <p:txBody>
          <a:bodyPr>
            <a:noAutofit/>
          </a:bodyPr>
          <a:lstStyle/>
          <a:p>
            <a:pPr algn="just"/>
            <a:r>
              <a:rPr lang="ar-IQ" b="1" dirty="0">
                <a:solidFill>
                  <a:schemeClr val="bg2"/>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الفرع</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الثاني</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حكم بيع المرابحة للآمر بالشراء إذا كان الوعد ملزمًا</a:t>
            </a:r>
            <a:r>
              <a:rPr lang="en-US" b="1" dirty="0">
                <a:solidFill>
                  <a:schemeClr val="bg2"/>
                </a:solidFill>
                <a:latin typeface="Traditional Arabic" panose="02020603050405020304" pitchFamily="18" charset="-78"/>
                <a:cs typeface="Traditional Arabic" panose="02020603050405020304" pitchFamily="18" charset="-78"/>
              </a:rPr>
              <a:t>.</a:t>
            </a:r>
            <a:r>
              <a:rPr lang="en-US" b="1" dirty="0">
                <a:solidFill>
                  <a:srgbClr val="7030A0"/>
                </a:solidFill>
                <a:latin typeface="Traditional Arabic" panose="02020603050405020304" pitchFamily="18" charset="-78"/>
                <a:cs typeface="Traditional Arabic" panose="02020603050405020304" pitchFamily="18" charset="-78"/>
              </a:rPr>
              <a:t>          :</a:t>
            </a:r>
            <a:br>
              <a:rPr lang="en-US" dirty="0">
                <a:solidFill>
                  <a:srgbClr val="7030A0"/>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اختلف الفقهاء المعاصرون في حكم بيع المرابحة للآمر بالشراء إذا كان الوعد ملزمًا، على ثلاثة </a:t>
            </a:r>
            <a:r>
              <a:rPr lang="ar-IQ" b="1" dirty="0">
                <a:solidFill>
                  <a:schemeClr val="tx1"/>
                </a:solidFill>
                <a:latin typeface="Traditional Arabic" panose="02020603050405020304" pitchFamily="18" charset="-78"/>
                <a:cs typeface="Traditional Arabic" panose="02020603050405020304" pitchFamily="18" charset="-78"/>
              </a:rPr>
              <a:t>أقوال</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القول الأول</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أنه بيع محرم. وهو قول جمع من المعاصر</a:t>
            </a:r>
            <a:r>
              <a:rPr lang="ar-IQ" b="1" dirty="0">
                <a:solidFill>
                  <a:schemeClr val="tx1"/>
                </a:solidFill>
                <a:latin typeface="Traditional Arabic" panose="02020603050405020304" pitchFamily="18" charset="-78"/>
                <a:cs typeface="Traditional Arabic" panose="02020603050405020304" pitchFamily="18" charset="-78"/>
              </a:rPr>
              <a:t>ين.</a:t>
            </a:r>
            <a:r>
              <a:rPr lang="en-US"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القول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الثاني</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أنه بيع صحيح. وهو قول جمع</a:t>
            </a:r>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آخر</a:t>
            </a:r>
            <a:r>
              <a:rPr lang="ar-SA" b="1" dirty="0">
                <a:solidFill>
                  <a:schemeClr val="tx1"/>
                </a:solidFill>
                <a:latin typeface="Traditional Arabic" panose="02020603050405020304" pitchFamily="18" charset="-78"/>
                <a:cs typeface="Traditional Arabic" panose="02020603050405020304" pitchFamily="18" charset="-78"/>
              </a:rPr>
              <a:t> من المعاصري</a:t>
            </a:r>
            <a:r>
              <a:rPr lang="ar-IQ" b="1" dirty="0">
                <a:solidFill>
                  <a:schemeClr val="tx1"/>
                </a:solidFill>
                <a:latin typeface="Traditional Arabic" panose="02020603050405020304" pitchFamily="18" charset="-78"/>
                <a:cs typeface="Traditional Arabic" panose="02020603050405020304" pitchFamily="18" charset="-78"/>
              </a:rPr>
              <a:t>ن.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القول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الثالث</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أنه بيع صحيح إذا كان الإلزام لأحدهما. وهو قول جمع من المعاصري</a:t>
            </a:r>
            <a:r>
              <a:rPr lang="ar-IQ" b="1" dirty="0">
                <a:solidFill>
                  <a:schemeClr val="tx1"/>
                </a:solidFill>
                <a:latin typeface="Traditional Arabic" panose="02020603050405020304" pitchFamily="18" charset="-78"/>
                <a:cs typeface="Traditional Arabic" panose="02020603050405020304" pitchFamily="18" charset="-78"/>
              </a:rPr>
              <a:t>ن.</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063511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4" y="83389"/>
            <a:ext cx="9342407" cy="6550324"/>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أدلة القول الأول</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rgbClr val="FF0000"/>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الدليل الأول</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عن عبد الله بن عمرو بن العاص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sym typeface="AGA Arabesque" panose="05010101010101010101" pitchFamily="2" charset="2"/>
              </a:rPr>
              <a:t></a:t>
            </a:r>
            <a:r>
              <a:rPr lang="ar-SA" sz="3200" b="1" dirty="0">
                <a:solidFill>
                  <a:schemeClr val="tx1"/>
                </a:solidFill>
                <a:latin typeface="Traditional Arabic" panose="02020603050405020304" pitchFamily="18" charset="-78"/>
                <a:cs typeface="Traditional Arabic" panose="02020603050405020304" pitchFamily="18" charset="-78"/>
              </a:rPr>
              <a:t>قال</a:t>
            </a:r>
            <a:r>
              <a:rPr lang="en-US" sz="3200" b="1" dirty="0">
                <a:solidFill>
                  <a:schemeClr val="tx1"/>
                </a:solidFill>
                <a:latin typeface="Traditional Arabic" panose="02020603050405020304" pitchFamily="18" charset="-78"/>
                <a:cs typeface="Traditional Arabic" panose="02020603050405020304" pitchFamily="18" charset="-78"/>
              </a:rPr>
              <a:t> " :</a:t>
            </a:r>
            <a:r>
              <a:rPr lang="ar-SA" sz="3200" b="1" dirty="0">
                <a:solidFill>
                  <a:schemeClr val="tx1"/>
                </a:solidFill>
                <a:latin typeface="Traditional Arabic" panose="02020603050405020304" pitchFamily="18" charset="-78"/>
                <a:cs typeface="Traditional Arabic" panose="02020603050405020304" pitchFamily="18" charset="-78"/>
              </a:rPr>
              <a:t>نَهَى رَسُولُ اللَّهِ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sym typeface="AGA Arabesque" panose="05010101010101010101" pitchFamily="2" charset="2"/>
              </a:rPr>
              <a:t></a:t>
            </a:r>
            <a:r>
              <a:rPr lang="ar-SA" sz="3200" b="1" dirty="0">
                <a:solidFill>
                  <a:schemeClr val="tx1"/>
                </a:solidFill>
                <a:latin typeface="Traditional Arabic" panose="02020603050405020304" pitchFamily="18" charset="-78"/>
                <a:cs typeface="Traditional Arabic" panose="02020603050405020304" pitchFamily="18" charset="-78"/>
              </a:rPr>
              <a:t>عَنْ سَلَفٍ وَبَيْعٍ... وعَنْ بَيْعِ مَا لَيْسَ عِنْدَكَ، وَعَنْ رِبْحِ مَا لَمْ يُضْمَنْ</a:t>
            </a:r>
            <a:r>
              <a:rPr lang="en-US" sz="3200" b="1" dirty="0">
                <a:solidFill>
                  <a:schemeClr val="tx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رواه أبو داود وغيره</a:t>
            </a:r>
            <a:r>
              <a:rPr lang="ar-IQ"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وجه الدلالة من الحديث</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أن النبي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sym typeface="AGA Arabesque" panose="05010101010101010101" pitchFamily="2" charset="2"/>
              </a:rPr>
              <a:t></a:t>
            </a:r>
            <a:r>
              <a:rPr lang="ar-SA" sz="3200" b="1" dirty="0">
                <a:solidFill>
                  <a:schemeClr val="tx1"/>
                </a:solidFill>
                <a:latin typeface="Traditional Arabic" panose="02020603050405020304" pitchFamily="18" charset="-78"/>
                <a:cs typeface="Traditional Arabic" panose="02020603050405020304" pitchFamily="18" charset="-78"/>
              </a:rPr>
              <a:t>نهى عن بيع ما ليس عند البائع، وعن ربح مالم يضمن؛ والإلزام بالوعد على شراء السلعة يدخل في النهي؛ لأن الإلزام بالوعد في حقيقته بيع، وإن سمي وعدًا، والعبرة بالحقائق، فالبنك على ذلك يعد بائعًا لما ليس عنده، وداخلًا في ربح مالم يضمن</a:t>
            </a:r>
            <a:r>
              <a:rPr lang="ar-IQ"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br>
              <a:rPr lang="en-US" sz="3200" b="1" dirty="0">
                <a:solidFill>
                  <a:srgbClr val="FF0000"/>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الدليل</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الثاني</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عن أبي هريرة </a:t>
            </a:r>
            <a:r>
              <a:rPr lang="en-US" sz="3200" b="1" dirty="0">
                <a:solidFill>
                  <a:schemeClr val="tx1"/>
                </a:solidFill>
                <a:sym typeface="AGA Arabesque" panose="05010101010101010101" pitchFamily="2" charset="2"/>
              </a:rPr>
              <a:t></a:t>
            </a:r>
            <a:r>
              <a:rPr lang="ar-SA" sz="3200" b="1" dirty="0">
                <a:solidFill>
                  <a:schemeClr val="tx1"/>
                </a:solidFill>
                <a:latin typeface="Traditional Arabic" panose="02020603050405020304" pitchFamily="18" charset="-78"/>
                <a:cs typeface="Traditional Arabic" panose="02020603050405020304" pitchFamily="18" charset="-78"/>
              </a:rPr>
              <a:t>، قال</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نَهَى رَسُولُ اللَّهِ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sym typeface="AGA Arabesque" panose="05010101010101010101" pitchFamily="2" charset="2"/>
              </a:rPr>
              <a:t></a:t>
            </a:r>
            <a:r>
              <a:rPr lang="ar-SA" sz="3200" b="1" dirty="0">
                <a:solidFill>
                  <a:schemeClr val="tx1"/>
                </a:solidFill>
                <a:latin typeface="Traditional Arabic" panose="02020603050405020304" pitchFamily="18" charset="-78"/>
                <a:cs typeface="Traditional Arabic" panose="02020603050405020304" pitchFamily="18" charset="-78"/>
              </a:rPr>
              <a:t>عَنْ بَيْعَتَيْنِ فِي بَيْعَةٍ</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رواه الترمذي وغيره</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وجه</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الدلالة</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من</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الحديث</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أن النبي </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sym typeface="AGA Arabesque" panose="05010101010101010101" pitchFamily="2" charset="2"/>
              </a:rPr>
              <a:t></a:t>
            </a:r>
            <a:r>
              <a:rPr lang="ar-SA" sz="3200" b="1" dirty="0">
                <a:solidFill>
                  <a:schemeClr val="tx1"/>
                </a:solidFill>
                <a:latin typeface="Traditional Arabic" panose="02020603050405020304" pitchFamily="18" charset="-78"/>
                <a:cs typeface="Traditional Arabic" panose="02020603050405020304" pitchFamily="18" charset="-78"/>
              </a:rPr>
              <a:t>نهى عن بيعتين في بيعة، والإلزام بالوعد صيره بيعًا، فجمعت المعاملة بين بيعتين في بيع</a:t>
            </a:r>
            <a:r>
              <a:rPr lang="ar-IQ" sz="3200" b="1" dirty="0">
                <a:solidFill>
                  <a:schemeClr val="tx1"/>
                </a:solidFill>
                <a:latin typeface="Traditional Arabic" panose="02020603050405020304" pitchFamily="18" charset="-78"/>
                <a:cs typeface="Traditional Arabic" panose="02020603050405020304" pitchFamily="18" charset="-78"/>
              </a:rPr>
              <a:t>ة.</a:t>
            </a:r>
            <a:r>
              <a:rPr lang="en-US"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743700"/>
            <a:ext cx="8596668" cy="114300"/>
          </a:xfrm>
        </p:spPr>
        <p:txBody>
          <a:bodyPr>
            <a:normAutofit fontScale="25000" lnSpcReduction="20000"/>
          </a:bodyPr>
          <a:lstStyle/>
          <a:p>
            <a:endParaRPr lang="ar-IQ" dirty="0"/>
          </a:p>
        </p:txBody>
      </p:sp>
    </p:spTree>
    <p:extLst>
      <p:ext uri="{BB962C8B-B14F-4D97-AF65-F5344CB8AC3E}">
        <p14:creationId xmlns:p14="http://schemas.microsoft.com/office/powerpoint/2010/main" val="1564466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176" y="189780"/>
            <a:ext cx="8954825" cy="6581955"/>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الدليل الثالث</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أن حقيقة بيع المرابحة للآمر بالشراء مع الإلزام بالوعد حيلة لبيع نقد بنقد أكثر منه إلى أجل بينهما سلعة محللة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فغايته قرض بفائد</a:t>
            </a:r>
            <a:r>
              <a:rPr lang="ar-IQ" sz="3200" b="1" dirty="0">
                <a:solidFill>
                  <a:schemeClr val="tx1"/>
                </a:solidFill>
                <a:latin typeface="Traditional Arabic" panose="02020603050405020304" pitchFamily="18" charset="-78"/>
                <a:cs typeface="Traditional Arabic" panose="02020603050405020304" pitchFamily="18" charset="-78"/>
              </a:rPr>
              <a:t>ة.</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الدليل الرابع</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أن العلماء أجمعوا على النهي عن بيع الدين بالدين، وبيع المرابحة مع الإلزام بالوعد مؤجل البدلين، فلا البنك يسلم السلعة في الحال، ولا العميل يسلم الثمن</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الدليل الخامس</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أن الشارع فرض لكل من المتبايعين حقًا في خيار المجلس، وفي بيع المرابحة مع الإلزام بالوعد إسقاط لهذا الحق الذي فرضه الشارع لهم</a:t>
            </a:r>
            <a:r>
              <a:rPr lang="ar-IQ" sz="3200" b="1" dirty="0">
                <a:solidFill>
                  <a:schemeClr val="tx1"/>
                </a:solidFill>
                <a:latin typeface="Traditional Arabic" panose="02020603050405020304" pitchFamily="18" charset="-78"/>
                <a:cs typeface="Traditional Arabic" panose="02020603050405020304" pitchFamily="18" charset="-78"/>
              </a:rPr>
              <a:t>ا.     </a:t>
            </a:r>
            <a:r>
              <a:rPr lang="ar-IQ" sz="3200" b="1" dirty="0">
                <a:solidFill>
                  <a:schemeClr val="bg2"/>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u="sng"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الدليل السادس</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أن الرضا التام حين التعاقد شرط من شروط العقود، والإلزام بالوعد في</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عقد</a:t>
            </a:r>
            <a:r>
              <a:rPr lang="ar-SA" sz="3200" b="1" dirty="0">
                <a:solidFill>
                  <a:schemeClr val="tx1"/>
                </a:solidFill>
                <a:latin typeface="Traditional Arabic" panose="02020603050405020304" pitchFamily="18" charset="-78"/>
                <a:cs typeface="Traditional Arabic" panose="02020603050405020304" pitchFamily="18" charset="-78"/>
              </a:rPr>
              <a:t> المرابحة يتنافى مع الرضا المطلوب شرعًا؛ لأن المتعاقدين مجبران على العقد الثاني، فيكون العقد باطلًا؛ لعدم تو</a:t>
            </a:r>
            <a:r>
              <a:rPr lang="ar-IQ" sz="3200" b="1" dirty="0">
                <a:solidFill>
                  <a:schemeClr val="tx1"/>
                </a:solidFill>
                <a:latin typeface="Traditional Arabic" panose="02020603050405020304" pitchFamily="18" charset="-78"/>
                <a:cs typeface="Traditional Arabic" panose="02020603050405020304" pitchFamily="18" charset="-78"/>
              </a:rPr>
              <a:t>ا</a:t>
            </a:r>
            <a:r>
              <a:rPr lang="ar-SA" sz="3200" b="1" dirty="0">
                <a:solidFill>
                  <a:schemeClr val="tx1"/>
                </a:solidFill>
                <a:latin typeface="Traditional Arabic" panose="02020603050405020304" pitchFamily="18" charset="-78"/>
                <a:cs typeface="Traditional Arabic" panose="02020603050405020304" pitchFamily="18" charset="-78"/>
              </a:rPr>
              <a:t>فر شرط</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الرض</a:t>
            </a:r>
            <a:r>
              <a:rPr lang="ar-IQ" sz="3200" b="1" dirty="0">
                <a:solidFill>
                  <a:schemeClr val="tx1"/>
                </a:solidFill>
                <a:latin typeface="Traditional Arabic" panose="02020603050405020304" pitchFamily="18" charset="-78"/>
                <a:cs typeface="Traditional Arabic" panose="02020603050405020304" pitchFamily="18" charset="-78"/>
              </a:rPr>
              <a:t>ا.</a:t>
            </a:r>
            <a:r>
              <a:rPr lang="en-US"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723082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 y="178278"/>
            <a:ext cx="9337040" cy="6420929"/>
          </a:xfrm>
        </p:spPr>
        <p:txBody>
          <a:bodyPr>
            <a:noAutofit/>
          </a:bodyPr>
          <a:lstStyle/>
          <a:p>
            <a:pPr algn="just"/>
            <a:r>
              <a:rPr lang="ar-SA" b="1" dirty="0">
                <a:solidFill>
                  <a:srgbClr val="FF0000"/>
                </a:solidFill>
                <a:latin typeface="Traditional Arabic" panose="02020603050405020304" pitchFamily="18" charset="-78"/>
                <a:cs typeface="Traditional Arabic" panose="02020603050405020304" pitchFamily="18" charset="-78"/>
              </a:rPr>
              <a:t>القول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الثاني</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أنه بيع صحيح. وهو قول جمع من المعاصرين</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أدلة القول الثاني</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الدليل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الأول</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 الأصل في المعاملات الحل إلا ما دل الدليل على تحريمه، ولا دليل يدل على تحريم </a:t>
            </a:r>
            <a:r>
              <a:rPr lang="ar-IQ" b="1" dirty="0">
                <a:solidFill>
                  <a:schemeClr val="tx1"/>
                </a:solidFill>
                <a:latin typeface="Traditional Arabic" panose="02020603050405020304" pitchFamily="18" charset="-78"/>
                <a:cs typeface="Traditional Arabic" panose="02020603050405020304" pitchFamily="18" charset="-78"/>
              </a:rPr>
              <a:t>بيع </a:t>
            </a:r>
            <a:r>
              <a:rPr lang="ar-SA" b="1" dirty="0">
                <a:solidFill>
                  <a:schemeClr val="tx1"/>
                </a:solidFill>
                <a:latin typeface="Traditional Arabic" panose="02020603050405020304" pitchFamily="18" charset="-78"/>
                <a:cs typeface="Traditional Arabic" panose="02020603050405020304" pitchFamily="18" charset="-78"/>
              </a:rPr>
              <a:t>المر</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بحة مع الوعد الملزم، فتكون مباحة بناءً على الأصل</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الدليل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الثاني</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 بيع المرابحة يتفق مع قول العلماء الذين يرون الإلزام بالوعد مطلقًا</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على رأي المالكية الذين يرون الإلزام بالوعد إذا دخل الموعود بسببه في شيء</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فالمأمور اشترى السلعة ودخل في هذه المخاطرة لأجل الواعد</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وحتى على رأي من يرى الإلزام بالوعد ديانة من العلماء، فإنا يمكننا أن نلزم به قضاءً إذا اقتضت المصلحة ذلك، وقد اقتضت المصلحة في بيع المرابحة الإلزام بالوعد</a:t>
            </a:r>
            <a:r>
              <a:rPr lang="en-US" dirty="0">
                <a:solidFill>
                  <a:schemeClr val="tx1"/>
                </a:solidFill>
                <a:latin typeface="Traditional Arabic" panose="02020603050405020304" pitchFamily="18" charset="-78"/>
                <a:cs typeface="Traditional Arabic" panose="02020603050405020304" pitchFamily="18" charset="-78"/>
              </a:rPr>
              <a:t>.</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88969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814560" cy="6478437"/>
          </a:xfrm>
        </p:spPr>
        <p:txBody>
          <a:bodyPr>
            <a:noAutofit/>
          </a:bodyPr>
          <a:lstStyle/>
          <a:p>
            <a:pPr algn="just"/>
            <a:r>
              <a:rPr lang="ar-SA" b="1" dirty="0">
                <a:solidFill>
                  <a:srgbClr val="FF0000"/>
                </a:solidFill>
                <a:latin typeface="Traditional Arabic" panose="02020603050405020304" pitchFamily="18" charset="-78"/>
                <a:cs typeface="Traditional Arabic" panose="02020603050405020304" pitchFamily="18" charset="-78"/>
              </a:rPr>
              <a:t>الدليل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الثالث</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 في ترك الإلزام بالوعد في بيع المرابحة للآمر بالشراء ضررًا بالطرفين، أو بأحدهما، والشريعة جاءت لرفع الضرر</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فقد يطلب شخص من المصرف شراء آلة نادرة هي عبارة عن جزء متمم في مجموع الآلات المتوفرة في المصنع الخاص به، ثم لو عدل عن الشراء</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لترتب على المصرف خسارة وضرر، وقد يستغل المصرف حاجة الطالب للآلة فيمتنع عن الوفاء بما وعد</a:t>
            </a:r>
            <a:r>
              <a:rPr lang="ar-IQ" b="1" dirty="0">
                <a:solidFill>
                  <a:schemeClr val="tx1"/>
                </a:solidFill>
                <a:latin typeface="Traditional Arabic" panose="02020603050405020304" pitchFamily="18" charset="-78"/>
                <a:cs typeface="Traditional Arabic" panose="02020603050405020304" pitchFamily="18" charset="-78"/>
              </a:rPr>
              <a:t>، ف</a:t>
            </a:r>
            <a:r>
              <a:rPr lang="ar-SA" b="1" dirty="0">
                <a:solidFill>
                  <a:schemeClr val="tx1"/>
                </a:solidFill>
                <a:latin typeface="Traditional Arabic" panose="02020603050405020304" pitchFamily="18" charset="-78"/>
                <a:cs typeface="Traditional Arabic" panose="02020603050405020304" pitchFamily="18" charset="-78"/>
              </a:rPr>
              <a:t>يتسبب في إيقاع الضرر بصاحب الحاجة</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الدليل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الرابع</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 في مسألة بيع المرابحة للآمر بالشراء قولين متكافئين</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وإذا وجد في مسألة قولان، أحدهما بالإباحة، والآخر بالحظر، وهما متكافئان من حيث قوة الدليل، فالأخذ حينئذ بما فيه التيسير أفضل، خصوصًا أن جمهور الناس في عصرنا أحوج ما يكونون إلى التيسير والرفق، رعاية لظروفهم، وما غلب على أكثرهم من رقة الدين، وضعف اليقين، وما ابتلوا به من كثرة المغريات بالإثم، والمعوقات عن الخير</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940775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1" y="146649"/>
            <a:ext cx="8760604" cy="6512943"/>
          </a:xfrm>
        </p:spPr>
        <p:txBody>
          <a:bodyPr>
            <a:normAutofit/>
          </a:bodyPr>
          <a:lstStyle/>
          <a:p>
            <a:pPr algn="just"/>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القول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الثالث</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أنه بيع صحيح إذا كان الإلزام لأحدهما. وهو قول جمع من المعاصري</a:t>
            </a:r>
            <a:r>
              <a:rPr lang="ar-IQ" b="1" dirty="0">
                <a:solidFill>
                  <a:schemeClr val="tx1"/>
                </a:solidFill>
                <a:latin typeface="Traditional Arabic" panose="02020603050405020304" pitchFamily="18" charset="-78"/>
                <a:cs typeface="Traditional Arabic" panose="02020603050405020304" pitchFamily="18" charset="-78"/>
              </a:rPr>
              <a:t>ن.</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دليل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القول</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الثالث</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أن الإلزام بالوعد لكلا الطرفين يصيره عقدًا، فيدخل في بيع الإنسان ما ليس عنده، أما إن كان الوعد من أحد الطرفين</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فإن المحاذير الشرعية تنتفي</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نوقش</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بأن هذه التفرقة تفتقر إلى الدليل، والمحاذير الشرعية في إلزام الطرفين، موجودة في إلزام أحدهما، سواء كان الآمر أو المأمور، ومنها أن الطرف الملزم لم يتحقق فيه شرط الرضا عند إجراء العق</a:t>
            </a:r>
            <a:r>
              <a:rPr lang="ar-IQ" b="1" dirty="0">
                <a:solidFill>
                  <a:schemeClr val="tx1"/>
                </a:solidFill>
                <a:latin typeface="Traditional Arabic" panose="02020603050405020304" pitchFamily="18" charset="-78"/>
                <a:cs typeface="Traditional Arabic" panose="02020603050405020304" pitchFamily="18" charset="-78"/>
              </a:rPr>
              <a:t>د.</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679015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6" y="155275"/>
            <a:ext cx="9118726" cy="6478437"/>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الترجيح</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بعد عرض الأقوال وأدلتها ومناقشة ما يحتاج منها إلى مناقشة، </a:t>
            </a:r>
            <a:r>
              <a:rPr lang="ar-IQ" sz="3200" b="1" dirty="0">
                <a:solidFill>
                  <a:schemeClr val="tx1"/>
                </a:solidFill>
                <a:latin typeface="Traditional Arabic" panose="02020603050405020304" pitchFamily="18" charset="-78"/>
                <a:cs typeface="Traditional Arabic" panose="02020603050405020304" pitchFamily="18" charset="-78"/>
              </a:rPr>
              <a:t>ي</a:t>
            </a:r>
            <a:r>
              <a:rPr lang="ar-SA" sz="3200" b="1" dirty="0">
                <a:solidFill>
                  <a:schemeClr val="tx1"/>
                </a:solidFill>
                <a:latin typeface="Traditional Arabic" panose="02020603050405020304" pitchFamily="18" charset="-78"/>
                <a:cs typeface="Traditional Arabic" panose="02020603050405020304" pitchFamily="18" charset="-78"/>
              </a:rPr>
              <a:t>تبين أن الإلزام بالوعد يصيره عقدًا، وأقوى دليل للمانعين على ذلك هو أن البائع يبيع ما ليس عنده</a:t>
            </a:r>
            <a:r>
              <a:rPr lang="en-US" sz="3200" b="1" dirty="0">
                <a:solidFill>
                  <a:schemeClr val="tx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أما الأدلة الأخرى فلا تسلم من المناقشة، والمختار في تفسير "لا تبع ما ليس عندك" هو:</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a:t>
            </a:r>
            <a:r>
              <a:rPr lang="ar-SA" sz="3200" b="1" dirty="0">
                <a:solidFill>
                  <a:srgbClr val="C00000"/>
                </a:solidFill>
                <a:latin typeface="Traditional Arabic" panose="02020603050405020304" pitchFamily="18" charset="-78"/>
                <a:cs typeface="Traditional Arabic" panose="02020603050405020304" pitchFamily="18" charset="-78"/>
              </a:rPr>
              <a:t>أن يكون البيع لعين يبيعها، وهي ليست ملكه، بل ملك غيره ثم يسعى في تحصيلها</a:t>
            </a:r>
            <a:r>
              <a:rPr lang="ar-IQ" sz="3200" b="1" dirty="0">
                <a:solidFill>
                  <a:srgbClr val="C00000"/>
                </a:solidFill>
                <a:latin typeface="Traditional Arabic" panose="02020603050405020304" pitchFamily="18" charset="-78"/>
                <a:cs typeface="Traditional Arabic" panose="02020603050405020304" pitchFamily="18" charset="-78"/>
              </a:rPr>
              <a:t>. 2</a:t>
            </a:r>
            <a:r>
              <a:rPr lang="ar-IQ"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أو بيع ما لا يقدر على تسليمه، فيكون قد ضمن له شيئا لا يدري هل يحصل أو لا يحصل؟</a:t>
            </a:r>
            <a:r>
              <a:rPr lang="ar-IQ" sz="3200" b="1" dirty="0">
                <a:solidFill>
                  <a:srgbClr val="7030A0"/>
                </a:solidFill>
                <a:latin typeface="Traditional Arabic" panose="02020603050405020304" pitchFamily="18" charset="-78"/>
                <a:cs typeface="Traditional Arabic" panose="02020603050405020304" pitchFamily="18" charset="-78"/>
              </a:rPr>
              <a:t>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أما إذا باع موصوفًا بالذمة مما يقدر على تسليم</a:t>
            </a:r>
            <a:r>
              <a:rPr lang="ar-IQ" sz="3200" b="1" dirty="0">
                <a:solidFill>
                  <a:schemeClr val="tx1"/>
                </a:solidFill>
                <a:latin typeface="Traditional Arabic" panose="02020603050405020304" pitchFamily="18" charset="-78"/>
                <a:cs typeface="Traditional Arabic" panose="02020603050405020304" pitchFamily="18" charset="-78"/>
              </a:rPr>
              <a:t>ه</a:t>
            </a:r>
            <a:r>
              <a:rPr lang="ar-SA" sz="3200" b="1" dirty="0">
                <a:solidFill>
                  <a:schemeClr val="tx1"/>
                </a:solidFill>
                <a:latin typeface="Traditional Arabic" panose="02020603050405020304" pitchFamily="18" charset="-78"/>
                <a:cs typeface="Traditional Arabic" panose="02020603050405020304" pitchFamily="18" charset="-78"/>
              </a:rPr>
              <a:t> فلا يدخل في النهي</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وعلى هذا التفسير فلا يجوز بيع المرابحة للآمر بالشراء بالوعد الملزم إن كانت العين </a:t>
            </a:r>
            <a:r>
              <a:rPr lang="ar-IQ" sz="3200" b="1" dirty="0">
                <a:solidFill>
                  <a:schemeClr val="tx1"/>
                </a:solidFill>
                <a:latin typeface="Traditional Arabic" panose="02020603050405020304" pitchFamily="18" charset="-78"/>
                <a:cs typeface="Traditional Arabic" panose="02020603050405020304" pitchFamily="18" charset="-78"/>
              </a:rPr>
              <a:t>ليست </a:t>
            </a:r>
            <a:r>
              <a:rPr lang="ar-SA" sz="3200" b="1" dirty="0">
                <a:solidFill>
                  <a:schemeClr val="tx1"/>
                </a:solidFill>
                <a:latin typeface="Traditional Arabic" panose="02020603050405020304" pitchFamily="18" charset="-78"/>
                <a:cs typeface="Traditional Arabic" panose="02020603050405020304" pitchFamily="18" charset="-78"/>
              </a:rPr>
              <a:t>مملوكة ثم يسعى في تحصيلها، أو بيع ما لا يقدر على تسليمه</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ويجوز بيع المرابحة للآمر بالشراء بالوعد الملزم إذا كان البيع لموصوف بالذمة مما يقدر على تسليمه في وقته</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2096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120771"/>
            <a:ext cx="9437298" cy="6504316"/>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في النتيجة إن الوعد في عقد </a:t>
            </a:r>
            <a:r>
              <a:rPr lang="ar-SA" b="1" dirty="0">
                <a:solidFill>
                  <a:srgbClr val="FF0000"/>
                </a:solidFill>
                <a:latin typeface="Traditional Arabic" panose="02020603050405020304" pitchFamily="18" charset="-78"/>
                <a:cs typeface="Traditional Arabic" panose="02020603050405020304" pitchFamily="18" charset="-78"/>
              </a:rPr>
              <a:t>المرابحة للآمر بالشراء صورتان:</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أ- المواعدة غير الملزمة للطرفين، </a:t>
            </a:r>
            <a:r>
              <a:rPr lang="ar-SA" b="1" dirty="0">
                <a:solidFill>
                  <a:schemeClr val="tx1"/>
                </a:solidFill>
                <a:latin typeface="Traditional Arabic" panose="02020603050405020304" pitchFamily="18" charset="-78"/>
                <a:cs typeface="Traditional Arabic" panose="02020603050405020304" pitchFamily="18" charset="-78"/>
              </a:rPr>
              <a:t>ويمكن تقسيمها إلى حالتين:</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مواعدة غير ملزمة مع عدم ذكر مقدار الربح، فالظاهر جوازها عند الحنفية، والمالكية، والشافعية، والحنابلة</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2"/>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 </a:t>
            </a:r>
            <a:r>
              <a:rPr lang="ar-SA" b="1" dirty="0">
                <a:solidFill>
                  <a:schemeClr val="tx1"/>
                </a:solidFill>
                <a:latin typeface="Traditional Arabic" panose="02020603050405020304" pitchFamily="18" charset="-78"/>
                <a:cs typeface="Traditional Arabic" panose="02020603050405020304" pitchFamily="18" charset="-78"/>
              </a:rPr>
              <a:t>مواعدة غير ملزمة مع ذكر مقدار الربح</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فجائزة عند الحنفية، والشافعية، والحنابلة، ومحرمة عند المالكية</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2"/>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IQ"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وهاتان الحالتان يكاد يكون جوازهما محل إجماع بين المعاصرين.</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ب- المواعدة الملزمة للطرفين أو لأحدهما، </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خ</a:t>
            </a:r>
            <a:r>
              <a:rPr lang="ar-IQ" b="1" dirty="0">
                <a:solidFill>
                  <a:schemeClr val="tx1"/>
                </a:solidFill>
                <a:latin typeface="Traditional Arabic" panose="02020603050405020304" pitchFamily="18" charset="-78"/>
                <a:cs typeface="Traditional Arabic" panose="02020603050405020304" pitchFamily="18" charset="-78"/>
              </a:rPr>
              <a:t>ت</a:t>
            </a:r>
            <a:r>
              <a:rPr lang="ar-SA" b="1" dirty="0">
                <a:solidFill>
                  <a:schemeClr val="tx1"/>
                </a:solidFill>
                <a:latin typeface="Traditional Arabic" panose="02020603050405020304" pitchFamily="18" charset="-78"/>
                <a:cs typeface="Traditional Arabic" panose="02020603050405020304" pitchFamily="18" charset="-78"/>
              </a:rPr>
              <a:t>لاف</a:t>
            </a:r>
            <a:r>
              <a:rPr lang="ar-IQ" b="1" dirty="0">
                <a:solidFill>
                  <a:schemeClr val="tx1"/>
                </a:solidFill>
                <a:latin typeface="Traditional Arabic" panose="02020603050405020304" pitchFamily="18" charset="-78"/>
                <a:cs typeface="Traditional Arabic" panose="02020603050405020304" pitchFamily="18" charset="-78"/>
              </a:rPr>
              <a:t> فيها</a:t>
            </a:r>
            <a:r>
              <a:rPr lang="ar-SA" b="1" dirty="0">
                <a:solidFill>
                  <a:schemeClr val="tx1"/>
                </a:solidFill>
                <a:latin typeface="Traditional Arabic" panose="02020603050405020304" pitchFamily="18" charset="-78"/>
                <a:cs typeface="Traditional Arabic" panose="02020603050405020304" pitchFamily="18" charset="-78"/>
              </a:rPr>
              <a:t> بين المعاصرين على قولين:</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1- </a:t>
            </a:r>
            <a:r>
              <a:rPr lang="ar-SA" b="1" dirty="0">
                <a:solidFill>
                  <a:srgbClr val="FF0000"/>
                </a:solidFill>
                <a:latin typeface="Traditional Arabic" panose="02020603050405020304" pitchFamily="18" charset="-78"/>
                <a:cs typeface="Traditional Arabic" panose="02020603050405020304" pitchFamily="18" charset="-78"/>
              </a:rPr>
              <a:t>الإباحة والصحة</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وذهب إليه جماعة من العلماء، وبه جاءت توصية مؤتمر المصرف الإسلامي ب</a:t>
            </a:r>
            <a:r>
              <a:rPr lang="ar-IQ" b="1" dirty="0">
                <a:solidFill>
                  <a:schemeClr val="tx1"/>
                </a:solidFill>
                <a:latin typeface="Traditional Arabic" panose="02020603050405020304" pitchFamily="18" charset="-78"/>
                <a:cs typeface="Traditional Arabic" panose="02020603050405020304" pitchFamily="18" charset="-78"/>
              </a:rPr>
              <a:t>مدينة </a:t>
            </a:r>
            <a:r>
              <a:rPr lang="ar-SA" b="1" dirty="0">
                <a:solidFill>
                  <a:schemeClr val="tx1"/>
                </a:solidFill>
                <a:latin typeface="Traditional Arabic" panose="02020603050405020304" pitchFamily="18" charset="-78"/>
                <a:cs typeface="Traditional Arabic" panose="02020603050405020304" pitchFamily="18" charset="-78"/>
              </a:rPr>
              <a:t>دبي، وفتوى ندوة البركة للاقتصاد الإسلامي.</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2- </a:t>
            </a:r>
            <a:r>
              <a:rPr lang="ar-SA" b="1" dirty="0">
                <a:solidFill>
                  <a:srgbClr val="FF0000"/>
                </a:solidFill>
                <a:latin typeface="Traditional Arabic" panose="02020603050405020304" pitchFamily="18" charset="-78"/>
                <a:cs typeface="Traditional Arabic" panose="02020603050405020304" pitchFamily="18" charset="-78"/>
              </a:rPr>
              <a:t>التحريم والبطلان</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وهو قول جماعة من العلماء، وبه صدر قرار مجمع الفقه الإسلامي بجدة في دورته الخامسة.</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والقول الثاني هو </a:t>
            </a:r>
            <a:r>
              <a:rPr lang="ar-IQ" b="1" dirty="0">
                <a:solidFill>
                  <a:srgbClr val="FF0000"/>
                </a:solidFill>
                <a:latin typeface="Traditional Arabic" panose="02020603050405020304" pitchFamily="18" charset="-78"/>
                <a:cs typeface="Traditional Arabic" panose="02020603050405020304" pitchFamily="18" charset="-78"/>
              </a:rPr>
              <a:t>الراجح. </a:t>
            </a:r>
            <a:r>
              <a:rPr lang="ar-SA" b="1" dirty="0">
                <a:solidFill>
                  <a:srgbClr val="FF0000"/>
                </a:solidFill>
                <a:latin typeface="Traditional Arabic" panose="02020603050405020304" pitchFamily="18" charset="-78"/>
                <a:cs typeface="Traditional Arabic" panose="02020603050405020304" pitchFamily="18" charset="-78"/>
              </a:rPr>
              <a:t>والله أعلم.</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780362"/>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05415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51895"/>
            <a:ext cx="8596668" cy="45719"/>
          </a:xfrm>
        </p:spPr>
        <p:txBody>
          <a:bodyPr>
            <a:normAutofit fontScale="90000"/>
          </a:bodyPr>
          <a:lstStyle/>
          <a:p>
            <a:endParaRPr lang="ar-IQ" dirty="0"/>
          </a:p>
        </p:txBody>
      </p:sp>
      <p:sp>
        <p:nvSpPr>
          <p:cNvPr id="3" name="Content Placeholder 2"/>
          <p:cNvSpPr>
            <a:spLocks noGrp="1"/>
          </p:cNvSpPr>
          <p:nvPr>
            <p:ph idx="1"/>
          </p:nvPr>
        </p:nvSpPr>
        <p:spPr>
          <a:xfrm>
            <a:off x="198406" y="474454"/>
            <a:ext cx="9178507" cy="5745192"/>
          </a:xfrm>
        </p:spPr>
        <p:txBody>
          <a:bodyPr>
            <a:noAutofit/>
          </a:bodyPr>
          <a:lstStyle/>
          <a:p>
            <a:pPr algn="just"/>
            <a:r>
              <a:rPr lang="ar-IQ" sz="3600" b="1" dirty="0">
                <a:solidFill>
                  <a:srgbClr val="FF0000"/>
                </a:solidFill>
                <a:latin typeface="Traditional Arabic" panose="02020603050405020304" pitchFamily="18" charset="-78"/>
                <a:cs typeface="Traditional Arabic" panose="02020603050405020304" pitchFamily="18" charset="-78"/>
              </a:rPr>
              <a:t>تعريف عقد المرابحة عند الفقهاء القدامى: </a:t>
            </a:r>
          </a:p>
          <a:p>
            <a:pPr algn="just"/>
            <a:r>
              <a:rPr lang="ar-IQ" sz="3600" b="1" dirty="0">
                <a:latin typeface="Traditional Arabic" panose="02020603050405020304" pitchFamily="18" charset="-78"/>
                <a:cs typeface="Traditional Arabic" panose="02020603050405020304" pitchFamily="18" charset="-78"/>
              </a:rPr>
              <a:t>المرابحة لغة: المرابحة في اللغة مأخوذة من كلمة: ربح وتعني: النماء في التجارة، وربح في تجارته يربح ربحا، وهذا بيع مربح إذا كان يربح فيه، وبعته السلعة مرابحة على كل عشرة دراهم درهم، وكذلك اشتريته مرابحة.</a:t>
            </a:r>
            <a:endParaRPr lang="ar-IQ" sz="3600" b="1" dirty="0">
              <a:solidFill>
                <a:srgbClr val="FF0000"/>
              </a:solidFill>
              <a:latin typeface="Traditional Arabic" panose="02020603050405020304" pitchFamily="18" charset="-78"/>
              <a:cs typeface="Traditional Arabic" panose="02020603050405020304" pitchFamily="18" charset="-78"/>
            </a:endParaRPr>
          </a:p>
          <a:p>
            <a:pPr marL="0" indent="0" algn="just">
              <a:buNone/>
            </a:pPr>
            <a:r>
              <a:rPr lang="en-US" sz="3600" b="1" dirty="0">
                <a:solidFill>
                  <a:srgbClr val="FF0000"/>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فقد عرفها بتعريفات كثيرة منها: </a:t>
            </a:r>
            <a:endParaRPr lang="ar-IQ" sz="3600" b="1" dirty="0">
              <a:solidFill>
                <a:srgbClr val="FF0000"/>
              </a:solidFill>
              <a:latin typeface="Traditional Arabic" panose="02020603050405020304" pitchFamily="18" charset="-78"/>
              <a:cs typeface="Traditional Arabic" panose="02020603050405020304" pitchFamily="18" charset="-78"/>
            </a:endParaRPr>
          </a:p>
          <a:p>
            <a:pPr algn="just"/>
            <a:r>
              <a:rPr lang="ar-SA" sz="3600" b="1" dirty="0">
                <a:solidFill>
                  <a:schemeClr val="tx1"/>
                </a:solidFill>
                <a:latin typeface="Traditional Arabic" panose="02020603050405020304" pitchFamily="18" charset="-78"/>
                <a:cs typeface="Traditional Arabic" panose="02020603050405020304" pitchFamily="18" charset="-78"/>
              </a:rPr>
              <a:t>1- قال المرغيناني الحنفي</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(المرابحة نقل ما ملكه بالعقد الأول بالثمن الأول مع زيادة ربح ).</a:t>
            </a:r>
            <a:endParaRPr lang="en-US" sz="3600" dirty="0">
              <a:solidFill>
                <a:schemeClr val="tx1"/>
              </a:solidFill>
              <a:latin typeface="Traditional Arabic" panose="02020603050405020304" pitchFamily="18" charset="-78"/>
              <a:cs typeface="Traditional Arabic" panose="02020603050405020304" pitchFamily="18" charset="-78"/>
            </a:endParaRPr>
          </a:p>
          <a:p>
            <a:pPr algn="just"/>
            <a:r>
              <a:rPr lang="ar-SA" sz="3600" b="1" dirty="0">
                <a:solidFill>
                  <a:schemeClr val="tx1"/>
                </a:solidFill>
                <a:latin typeface="Traditional Arabic" panose="02020603050405020304" pitchFamily="18" charset="-78"/>
                <a:cs typeface="Traditional Arabic" panose="02020603050405020304" pitchFamily="18" charset="-78"/>
              </a:rPr>
              <a:t>2- وعرفها ابن رشد المالكي بقوله</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(هي أن يذكر البائع للمشتري الثمن الذي اشترى به السلعة</a:t>
            </a:r>
            <a:r>
              <a:rPr lang="ar-IQ" sz="3600" b="1" dirty="0">
                <a:solidFill>
                  <a:schemeClr val="tx1"/>
                </a:solidFill>
                <a:latin typeface="Traditional Arabic" panose="02020603050405020304" pitchFamily="18" charset="-78"/>
                <a:cs typeface="Traditional Arabic" panose="02020603050405020304" pitchFamily="18" charset="-78"/>
              </a:rPr>
              <a:t>،</a:t>
            </a:r>
            <a:r>
              <a:rPr lang="ar-SA" sz="3600" b="1" dirty="0">
                <a:solidFill>
                  <a:schemeClr val="tx1"/>
                </a:solidFill>
                <a:latin typeface="Traditional Arabic" panose="02020603050405020304" pitchFamily="18" charset="-78"/>
                <a:cs typeface="Traditional Arabic" panose="02020603050405020304" pitchFamily="18" charset="-78"/>
              </a:rPr>
              <a:t> ويشترط عليه ربحاً ما للدينار أو الدرهم)</a:t>
            </a:r>
            <a:r>
              <a:rPr lang="ar-IQ" sz="3600" b="1" dirty="0">
                <a:solidFill>
                  <a:schemeClr val="tx1"/>
                </a:solidFill>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val="505620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443" y="342181"/>
            <a:ext cx="8596668" cy="6084497"/>
          </a:xfrm>
        </p:spPr>
        <p:txBody>
          <a:bodyPr>
            <a:noAutofit/>
          </a:bodyPr>
          <a:lstStyle/>
          <a:p>
            <a:pPr algn="just"/>
            <a:r>
              <a:rPr lang="ar-SA" b="1" dirty="0">
                <a:solidFill>
                  <a:schemeClr val="tx1"/>
                </a:solidFill>
                <a:latin typeface="Traditional Arabic" panose="02020603050405020304" pitchFamily="18" charset="-78"/>
                <a:cs typeface="Traditional Arabic" panose="02020603050405020304" pitchFamily="18" charset="-78"/>
              </a:rPr>
              <a:t>وضابط المواعدة هو ما جاء في قرار المجمع الفقهي وفيه:</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المواعد</a:t>
            </a:r>
            <a:r>
              <a:rPr lang="ar-IQ" b="1" dirty="0">
                <a:solidFill>
                  <a:srgbClr val="FF0000"/>
                </a:solidFill>
                <a:latin typeface="Traditional Arabic" panose="02020603050405020304" pitchFamily="18" charset="-78"/>
                <a:cs typeface="Traditional Arabic" panose="02020603050405020304" pitchFamily="18" charset="-78"/>
              </a:rPr>
              <a:t>ة هي:</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تصدر من الطرفين</a:t>
            </a:r>
            <a:r>
              <a:rPr lang="ar-IQ" b="1" dirty="0">
                <a:solidFill>
                  <a:srgbClr val="0070C0"/>
                </a:solidFill>
                <a:latin typeface="Traditional Arabic" panose="02020603050405020304" pitchFamily="18" charset="-78"/>
                <a:cs typeface="Traditional Arabic" panose="02020603050405020304" pitchFamily="18" charset="-78"/>
              </a:rPr>
              <a:t>،</a:t>
            </a:r>
            <a:r>
              <a:rPr lang="ar-SA" b="1" dirty="0">
                <a:solidFill>
                  <a:srgbClr val="0070C0"/>
                </a:solidFill>
                <a:latin typeface="Traditional Arabic" panose="02020603050405020304" pitchFamily="18" charset="-78"/>
                <a:cs typeface="Traditional Arabic" panose="02020603050405020304" pitchFamily="18" charset="-78"/>
              </a:rPr>
              <a:t> </a:t>
            </a:r>
            <a:r>
              <a:rPr lang="ar-IQ" b="1" dirty="0">
                <a:solidFill>
                  <a:srgbClr val="0070C0"/>
                </a:solidFill>
                <a:latin typeface="Traditional Arabic" panose="02020603050405020304" pitchFamily="18" charset="-78"/>
                <a:cs typeface="Traditional Arabic" panose="02020603050405020304" pitchFamily="18" charset="-78"/>
              </a:rPr>
              <a:t>ف</a:t>
            </a:r>
            <a:r>
              <a:rPr lang="ar-SA" b="1" dirty="0">
                <a:solidFill>
                  <a:srgbClr val="0070C0"/>
                </a:solidFill>
                <a:latin typeface="Traditional Arabic" panose="02020603050405020304" pitchFamily="18" charset="-78"/>
                <a:cs typeface="Traditional Arabic" panose="02020603050405020304" pitchFamily="18" charset="-78"/>
              </a:rPr>
              <a:t>تجوز في بيع المرابحة بشرط الخيار للمتواعدين، كليهما أو أحدهما، فإذا لم يكن هناك خيار فإنها لا تجوز</a:t>
            </a:r>
            <a:r>
              <a:rPr lang="ar-IQ" b="1" dirty="0">
                <a:solidFill>
                  <a:srgbClr val="0070C0"/>
                </a:solidFill>
                <a:latin typeface="Traditional Arabic" panose="02020603050405020304" pitchFamily="18" charset="-78"/>
                <a:cs typeface="Traditional Arabic" panose="02020603050405020304" pitchFamily="18" charset="-78"/>
              </a:rPr>
              <a:t>.</a:t>
            </a:r>
            <a:r>
              <a:rPr lang="ar-SA" b="1" dirty="0">
                <a:solidFill>
                  <a:srgbClr val="0070C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لأن المواعدة الملزمة في بيع المرابحة تشبه البيع نفسه، حيث يشترط عندئذ أن يكون البائع مالكاً للمبيع حتى لا تكون هناك مخالفة لنهي النبي </a:t>
            </a:r>
            <a:r>
              <a:rPr lang="en-US" b="1" dirty="0">
                <a:solidFill>
                  <a:schemeClr val="tx1"/>
                </a:solidFill>
                <a:latin typeface="Traditional Arabic" panose="02020603050405020304" pitchFamily="18" charset="-78"/>
                <a:cs typeface="Traditional Arabic" panose="02020603050405020304" pitchFamily="18" charset="-78"/>
                <a:sym typeface="AGA Arabesque" panose="05010101010101010101" pitchFamily="2" charset="2"/>
              </a:rPr>
              <a:t></a:t>
            </a:r>
            <a:r>
              <a:rPr lang="ar-SA" b="1" dirty="0">
                <a:solidFill>
                  <a:schemeClr val="tx1"/>
                </a:solidFill>
                <a:latin typeface="Traditional Arabic" panose="02020603050405020304" pitchFamily="18" charset="-78"/>
                <a:cs typeface="Traditional Arabic" panose="02020603050405020304" pitchFamily="18" charset="-78"/>
              </a:rPr>
              <a:t> عن بيع الإنسان ما ليس عنده.</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 كما ومنع </a:t>
            </a:r>
            <a:r>
              <a:rPr lang="ar-SA" b="1" dirty="0">
                <a:solidFill>
                  <a:schemeClr val="tx1"/>
                </a:solidFill>
                <a:latin typeface="Traditional Arabic" panose="02020603050405020304" pitchFamily="18" charset="-78"/>
                <a:cs typeface="Traditional Arabic" panose="02020603050405020304" pitchFamily="18" charset="-78"/>
              </a:rPr>
              <a:t>قرار مجمع الفقه الإسلامي الدوليّ رقم 40 المواعدةَ الملزمة من الطرفينِ، وجعلها في قوة العقدِ المؤدِّي إلى بيع السلعة قبل تملكِها الوارد فيه النهي، وجعلَ الوعد الملزم من طرفٍ واحدٍ جائزًا، رفعًا للضرر المترتبِ على الترك، ولم يجعله في قوةِ العقد؛ كما في المواعدة.</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03836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5654" y="448408"/>
            <a:ext cx="8765931" cy="5381391"/>
          </a:xfrm>
        </p:spPr>
        <p:txBody>
          <a:bodyPr>
            <a:noAutofit/>
          </a:bodyPr>
          <a:lstStyle/>
          <a:p>
            <a:pPr algn="just"/>
            <a:r>
              <a:rPr lang="ar-IQ" sz="3600" b="1" dirty="0">
                <a:solidFill>
                  <a:schemeClr val="tx1"/>
                </a:solidFill>
                <a:latin typeface="Traditional Arabic" panose="02020603050405020304" pitchFamily="18" charset="-78"/>
                <a:cs typeface="Traditional Arabic" panose="02020603050405020304" pitchFamily="18" charset="-78"/>
              </a:rPr>
              <a:t>- و</a:t>
            </a:r>
            <a:r>
              <a:rPr lang="ar-SA" sz="3600" b="1" dirty="0">
                <a:solidFill>
                  <a:schemeClr val="tx1"/>
                </a:solidFill>
                <a:latin typeface="Traditional Arabic" panose="02020603050405020304" pitchFamily="18" charset="-78"/>
                <a:cs typeface="Traditional Arabic" panose="02020603050405020304" pitchFamily="18" charset="-78"/>
              </a:rPr>
              <a:t>لا يجوز للبنك الإسلامي إلزامُ العميل بأيِّ زيادة على الدَّيْن بشرطٍ سابقٍ، أو بدون شرط، إذا تأخَّر المشتري المَدِين في دفع الأقساط عن الموعد المحدَّد، وهي ما يسمى بغرامة التأخير</a:t>
            </a:r>
            <a:r>
              <a:rPr lang="ar-IQ" sz="3600" b="1" dirty="0">
                <a:solidFill>
                  <a:schemeClr val="tx1"/>
                </a:solidFill>
                <a:latin typeface="Traditional Arabic" panose="02020603050405020304" pitchFamily="18" charset="-78"/>
                <a:cs typeface="Traditional Arabic" panose="02020603050405020304" pitchFamily="18" charset="-78"/>
              </a:rPr>
              <a:t>.</a:t>
            </a:r>
          </a:p>
          <a:p>
            <a:pPr algn="just"/>
            <a:endParaRPr lang="ar-IQ" sz="3600" b="1" dirty="0">
              <a:solidFill>
                <a:schemeClr val="tx1"/>
              </a:solidFill>
              <a:latin typeface="Traditional Arabic" panose="02020603050405020304" pitchFamily="18" charset="-78"/>
              <a:cs typeface="Traditional Arabic" panose="02020603050405020304" pitchFamily="18" charset="-78"/>
            </a:endParaRPr>
          </a:p>
          <a:p>
            <a:pPr algn="just"/>
            <a:r>
              <a:rPr lang="ar-SA" sz="3600" b="1" dirty="0">
                <a:solidFill>
                  <a:schemeClr val="tx1"/>
                </a:solidFill>
                <a:latin typeface="Traditional Arabic" panose="02020603050405020304" pitchFamily="18" charset="-78"/>
                <a:cs typeface="Traditional Arabic" panose="02020603050405020304" pitchFamily="18" charset="-78"/>
              </a:rPr>
              <a:t> </a:t>
            </a:r>
            <a:r>
              <a:rPr lang="ar-IQ" sz="3600" b="1" dirty="0">
                <a:solidFill>
                  <a:schemeClr val="tx1"/>
                </a:solidFill>
                <a:latin typeface="Traditional Arabic" panose="02020603050405020304" pitchFamily="18" charset="-78"/>
                <a:cs typeface="Traditional Arabic" panose="02020603050405020304" pitchFamily="18" charset="-78"/>
              </a:rPr>
              <a:t>وكذلك </a:t>
            </a:r>
            <a:r>
              <a:rPr lang="ar-SA" sz="3600" b="1" dirty="0">
                <a:solidFill>
                  <a:schemeClr val="tx1"/>
                </a:solidFill>
                <a:latin typeface="Traditional Arabic" panose="02020603050405020304" pitchFamily="18" charset="-78"/>
                <a:cs typeface="Traditional Arabic" panose="02020603050405020304" pitchFamily="18" charset="-78"/>
              </a:rPr>
              <a:t>لا يجوز شرعاً اشتراطُ التَّعويض في حالة التأخُّر عن الأداء؛ لأن ذلك ربا محرَّم؛ كما نصَّ عليه مجمع الفقهي الإسلامي بجدة بإجماع الأعضاء، في دورته السادسة، عام </a:t>
            </a:r>
            <a:r>
              <a:rPr lang="ar-SA" sz="3200" b="1" dirty="0">
                <a:solidFill>
                  <a:schemeClr val="tx1"/>
                </a:solidFill>
                <a:latin typeface="Traditional Arabic" panose="02020603050405020304" pitchFamily="18" charset="-78"/>
                <a:cs typeface="Traditional Arabic" panose="02020603050405020304" pitchFamily="18" charset="-78"/>
              </a:rPr>
              <a:t>1410هـ</a:t>
            </a:r>
            <a:r>
              <a:rPr lang="ar-SA" sz="3600" b="1" dirty="0">
                <a:solidFill>
                  <a:schemeClr val="tx1"/>
                </a:solidFill>
                <a:latin typeface="Traditional Arabic" panose="02020603050405020304" pitchFamily="18" charset="-78"/>
                <a:cs typeface="Traditional Arabic" panose="02020603050405020304" pitchFamily="18" charset="-78"/>
              </a:rPr>
              <a:t>، الموافق: </a:t>
            </a:r>
            <a:r>
              <a:rPr lang="ar-SA" sz="3200" b="1" dirty="0">
                <a:solidFill>
                  <a:schemeClr val="tx1"/>
                </a:solidFill>
                <a:latin typeface="Traditional Arabic" panose="02020603050405020304" pitchFamily="18" charset="-78"/>
                <a:cs typeface="Traditional Arabic" panose="02020603050405020304" pitchFamily="18" charset="-78"/>
              </a:rPr>
              <a:t>1990م</a:t>
            </a:r>
            <a:r>
              <a:rPr lang="ar-SA" sz="3600" b="1" dirty="0">
                <a:solidFill>
                  <a:schemeClr val="tx1"/>
                </a:solidFill>
                <a:latin typeface="Traditional Arabic" panose="02020603050405020304" pitchFamily="18" charset="-78"/>
                <a:cs typeface="Traditional Arabic" panose="02020603050405020304" pitchFamily="18" charset="-78"/>
              </a:rPr>
              <a:t>، قرار رقم: </a:t>
            </a:r>
            <a:r>
              <a:rPr lang="ar-SA" sz="3200" b="1" dirty="0">
                <a:solidFill>
                  <a:schemeClr val="tx1"/>
                </a:solidFill>
                <a:latin typeface="Traditional Arabic" panose="02020603050405020304" pitchFamily="18" charset="-78"/>
                <a:cs typeface="Traditional Arabic" panose="02020603050405020304" pitchFamily="18" charset="-78"/>
              </a:rPr>
              <a:t>(53/2/6)</a:t>
            </a:r>
            <a:r>
              <a:rPr lang="ar-IQ" sz="3600" b="1" dirty="0">
                <a:solidFill>
                  <a:schemeClr val="tx1"/>
                </a:solidFill>
                <a:latin typeface="Traditional Arabic" panose="02020603050405020304" pitchFamily="18" charset="-78"/>
                <a:cs typeface="Traditional Arabic" panose="02020603050405020304" pitchFamily="18" charset="-78"/>
              </a:rPr>
              <a:t>. </a:t>
            </a:r>
          </a:p>
        </p:txBody>
      </p:sp>
    </p:spTree>
    <p:extLst>
      <p:ext uri="{BB962C8B-B14F-4D97-AF65-F5344CB8AC3E}">
        <p14:creationId xmlns:p14="http://schemas.microsoft.com/office/powerpoint/2010/main" val="3779573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 y="163902"/>
            <a:ext cx="9398000" cy="6564702"/>
          </a:xfrm>
        </p:spPr>
        <p:txBody>
          <a:bodyPr>
            <a:normAutofit/>
          </a:bodyPr>
          <a:lstStyle/>
          <a:p>
            <a:pPr algn="just"/>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و</a:t>
            </a:r>
            <a:r>
              <a:rPr lang="ar-SA" b="1" dirty="0">
                <a:solidFill>
                  <a:schemeClr val="tx1"/>
                </a:solidFill>
                <a:latin typeface="Traditional Arabic" panose="02020603050405020304" pitchFamily="18" charset="-78"/>
                <a:cs typeface="Traditional Arabic" panose="02020603050405020304" pitchFamily="18" charset="-78"/>
              </a:rPr>
              <a:t>بعض المصارف جعلتِ الواعدَ بالشراءِ مُلزَما بالشراءِ بناءً على وعدِه، ولا خيارَ له، وإذا تأخرَ فإنّ مِن حق المصرفِ أن يُلزمه بتعويضِ ما يقعُ عليه مِن الضرر</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حتى إنّ مِن المصارفِ من يأخذُ من الواعدِ بالشراء مالًا مُقَدَّمًا عند الوعدِ، يُسمونَه (هامش جِدِّية)، يُخصم منه الضررُ عندَ الترك</a:t>
            </a:r>
            <a:r>
              <a:rPr lang="ar-IQ" b="1" dirty="0">
                <a:solidFill>
                  <a:schemeClr val="tx1"/>
                </a:solidFill>
                <a:latin typeface="Traditional Arabic" panose="02020603050405020304" pitchFamily="18" charset="-78"/>
                <a:cs typeface="Traditional Arabic" panose="02020603050405020304" pitchFamily="18" charset="-78"/>
              </a:rPr>
              <a:t>.    .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bg2"/>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وأكثر المصارف الإسلامية تأخذُ بهذا الاتجاهِ في الإلزامِ بالوعد</a:t>
            </a:r>
            <a:r>
              <a:rPr lang="ar-IQ" b="1" dirty="0">
                <a:solidFill>
                  <a:srgbClr val="7030A0"/>
                </a:solidFill>
                <a:latin typeface="Traditional Arabic" panose="02020603050405020304" pitchFamily="18" charset="-78"/>
                <a:cs typeface="Traditional Arabic" panose="02020603050405020304" pitchFamily="18" charset="-78"/>
              </a:rPr>
              <a:t>.</a:t>
            </a:r>
            <a:br>
              <a:rPr lang="ar-IQ" b="1" dirty="0">
                <a:solidFill>
                  <a:srgbClr val="7030A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وبعضُها</a:t>
            </a:r>
            <a:r>
              <a:rPr lang="ar-IQ" b="1" dirty="0">
                <a:solidFill>
                  <a:schemeClr val="tx1"/>
                </a:solidFill>
                <a:latin typeface="Traditional Arabic" panose="02020603050405020304" pitchFamily="18" charset="-78"/>
                <a:cs typeface="Traditional Arabic" panose="02020603050405020304" pitchFamily="18" charset="-78"/>
              </a:rPr>
              <a:t> الآخر</a:t>
            </a:r>
            <a:r>
              <a:rPr lang="ar-SA" b="1" dirty="0">
                <a:solidFill>
                  <a:schemeClr val="tx1"/>
                </a:solidFill>
                <a:latin typeface="Traditional Arabic" panose="02020603050405020304" pitchFamily="18" charset="-78"/>
                <a:cs typeface="Traditional Arabic" panose="02020603050405020304" pitchFamily="18" charset="-78"/>
              </a:rPr>
              <a:t> مثل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بيت التمويل الكويتي، ومصرف الراجحي، ومصارف السودان لا تأخذُ بالإلزام بالوعد، وتعطِي للواعدِ الخيارَ بعد تملكِ المصرف للسلعة إن رغبَ اشترى أو تَرَكَ</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ويرى بعض العلماء أن </a:t>
            </a:r>
            <a:r>
              <a:rPr lang="ar-SA" b="1" dirty="0">
                <a:solidFill>
                  <a:schemeClr val="tx1"/>
                </a:solidFill>
                <a:latin typeface="Traditional Arabic" panose="02020603050405020304" pitchFamily="18" charset="-78"/>
                <a:cs typeface="Traditional Arabic" panose="02020603050405020304" pitchFamily="18" charset="-78"/>
              </a:rPr>
              <a:t>الاتفاق قبل البيع بين الآمر بالشراء والبنك أوغيره إنما هو مواعدة لا بيع، ويصح جعلها مواعدة ملزمة لا بيعا ملزم</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a:t>
            </a:r>
            <a:r>
              <a:rPr lang="ar-IQ" b="1" dirty="0">
                <a:solidFill>
                  <a:schemeClr val="tx1"/>
                </a:solidFill>
                <a:latin typeface="Traditional Arabic" panose="02020603050405020304" pitchFamily="18" charset="-78"/>
                <a:cs typeface="Traditional Arabic" panose="02020603050405020304" pitchFamily="18" charset="-78"/>
              </a:rPr>
              <a:t>.</a:t>
            </a:r>
            <a:endParaRPr lang="ar-IQ" dirty="0"/>
          </a:p>
        </p:txBody>
      </p:sp>
      <p:sp>
        <p:nvSpPr>
          <p:cNvPr id="3" name="Content Placeholder 2"/>
          <p:cNvSpPr>
            <a:spLocks noGrp="1"/>
          </p:cNvSpPr>
          <p:nvPr>
            <p:ph idx="1"/>
          </p:nvPr>
        </p:nvSpPr>
        <p:spPr>
          <a:xfrm>
            <a:off x="677334" y="6907171"/>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02860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7" y="120770"/>
            <a:ext cx="9023836" cy="6659592"/>
          </a:xfrm>
        </p:spPr>
        <p:txBody>
          <a:bodyPr>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أهمية صيغة المرابحات بالنسبة لكل من طالب التمويل وصاحب رأس المال</a:t>
            </a:r>
            <a:br>
              <a:rPr lang="en-US" dirty="0">
                <a:solidFill>
                  <a:srgbClr val="FF0000"/>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(أ) بالنسبة لطالب التمويل</a:t>
            </a:r>
            <a:r>
              <a:rPr lang="en-US" b="1" dirty="0">
                <a:solidFill>
                  <a:srgbClr val="7030A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توفر صيغة المرابحة لطالب التمويل العديد من المزايا، أهمها ما يلى:</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accent2">
                    <a:lumMod val="75000"/>
                  </a:schemeClr>
                </a:solidFill>
                <a:latin typeface="Traditional Arabic" panose="02020603050405020304" pitchFamily="18" charset="-78"/>
                <a:cs typeface="Traditional Arabic" panose="02020603050405020304" pitchFamily="18" charset="-78"/>
              </a:rPr>
              <a:t>توفير السلعة والاستفادة منها على الرغم من عدم قدرته على سداد كامل  قيمتها.</a:t>
            </a:r>
            <a:r>
              <a:rPr lang="en-US" b="1" dirty="0">
                <a:solidFill>
                  <a:schemeClr val="accent2">
                    <a:lumMod val="75000"/>
                  </a:schemeClr>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(2)  </a:t>
            </a:r>
            <a:r>
              <a:rPr lang="ar-SA" b="1" dirty="0">
                <a:solidFill>
                  <a:srgbClr val="C00000"/>
                </a:solidFill>
                <a:latin typeface="Traditional Arabic" panose="02020603050405020304" pitchFamily="18" charset="-78"/>
                <a:cs typeface="Traditional Arabic" panose="02020603050405020304" pitchFamily="18" charset="-78"/>
              </a:rPr>
              <a:t>تيسير عملية السداد على طالب التمويل</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نظراً لما يرتبط بالمرابحة غالباً من</a:t>
            </a:r>
            <a:br>
              <a:rPr lang="en-US" dirty="0">
                <a:solidFill>
                  <a:srgbClr val="C00000"/>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 تأجيل لسداد الثمن أو تقسيط له.</a:t>
            </a:r>
            <a:r>
              <a:rPr lang="en-US" b="1" dirty="0">
                <a:solidFill>
                  <a:srgbClr val="C0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 (3) </a:t>
            </a:r>
            <a:r>
              <a:rPr lang="ar-SA" b="1" dirty="0">
                <a:solidFill>
                  <a:srgbClr val="7030A0"/>
                </a:solidFill>
                <a:latin typeface="Traditional Arabic" panose="02020603050405020304" pitchFamily="18" charset="-78"/>
                <a:cs typeface="Traditional Arabic" panose="02020603050405020304" pitchFamily="18" charset="-78"/>
              </a:rPr>
              <a:t>عدم اطلاع صاحب رأس المال على حسابات طالب التمويل بالمرابحة</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وعدم</a:t>
            </a:r>
            <a:r>
              <a:rPr lang="ar-IQ" dirty="0">
                <a:solidFill>
                  <a:srgbClr val="7030A0"/>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تدخله في نشاطه</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أو مشاركته فيه</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أو إشرافه عليه</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وذلك بعكس الحال في بعض</a:t>
            </a:r>
            <a:br>
              <a:rPr lang="en-US" dirty="0">
                <a:solidFill>
                  <a:srgbClr val="7030A0"/>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 صيغ الإستثمار الأخرى</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كالمضاربات</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والمشاركات.</a:t>
            </a:r>
            <a:r>
              <a:rPr lang="en-US" b="1" dirty="0">
                <a:solidFill>
                  <a:srgbClr val="7030A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(4) عدم مشاركة صاحب رأس المال لطالب التمويل فى الربح.</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(5) توفير ما يحتاجه طالب التمويل بأسلوب جائز شرعاً.</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674090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28" y="120770"/>
            <a:ext cx="9101474" cy="6650966"/>
          </a:xfrm>
        </p:spPr>
        <p:txBody>
          <a:bodyPr/>
          <a:lstStyle/>
          <a:p>
            <a:pPr algn="just"/>
            <a:r>
              <a:rPr lang="ar-SA" b="1" dirty="0">
                <a:solidFill>
                  <a:srgbClr val="FF0000"/>
                </a:solidFill>
                <a:latin typeface="Traditional Arabic" panose="02020603050405020304" pitchFamily="18" charset="-78"/>
                <a:cs typeface="Traditional Arabic" panose="02020603050405020304" pitchFamily="18" charset="-78"/>
              </a:rPr>
              <a:t>(ب) بالنسبة لمقدم التمويل</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فيما يتعلق بصاحب رأس المال (مقدم التمويل ) فإن هذه الصيغة توفر له العديد من المزايا، أهمها ما يلي:</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(1) إمكانية الحصول على الضمانات المناسبة.</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(2) إنخفاض درجة المخاطر نسبياً.</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(3) تحقيق ربح مناسب.</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(4) سرعة دوران رأس المال.</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(5) إمكانية استثمار الأموال بأسلوب جائز شرعاً.</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لذا، فإن نسبة الإستثمار في المرابحات في الكثير من المصارف الإسلامية تراوحت بين </a:t>
            </a:r>
            <a:r>
              <a:rPr lang="ar-SA" sz="3200" b="1" dirty="0">
                <a:solidFill>
                  <a:schemeClr val="tx1"/>
                </a:solidFill>
                <a:latin typeface="Traditional Arabic" panose="02020603050405020304" pitchFamily="18" charset="-78"/>
                <a:cs typeface="Traditional Arabic" panose="02020603050405020304" pitchFamily="18" charset="-78"/>
              </a:rPr>
              <a:t>80%</a:t>
            </a:r>
            <a:r>
              <a:rPr lang="ar-SA" b="1" dirty="0">
                <a:solidFill>
                  <a:schemeClr val="tx1"/>
                </a:solidFill>
                <a:latin typeface="Traditional Arabic" panose="02020603050405020304" pitchFamily="18" charset="-78"/>
                <a:cs typeface="Traditional Arabic" panose="02020603050405020304" pitchFamily="18" charset="-78"/>
              </a:rPr>
              <a:t> - </a:t>
            </a:r>
            <a:r>
              <a:rPr lang="ar-SA" sz="3200" b="1" dirty="0">
                <a:solidFill>
                  <a:schemeClr val="tx1"/>
                </a:solidFill>
                <a:latin typeface="Traditional Arabic" panose="02020603050405020304" pitchFamily="18" charset="-78"/>
                <a:cs typeface="Traditional Arabic" panose="02020603050405020304" pitchFamily="18" charset="-78"/>
              </a:rPr>
              <a:t>90%</a:t>
            </a:r>
            <a:r>
              <a:rPr lang="ar-SA" b="1" dirty="0">
                <a:solidFill>
                  <a:schemeClr val="tx1"/>
                </a:solidFill>
                <a:latin typeface="Traditional Arabic" panose="02020603050405020304" pitchFamily="18" charset="-78"/>
                <a:cs typeface="Traditional Arabic" panose="02020603050405020304" pitchFamily="18" charset="-78"/>
              </a:rPr>
              <a:t> من الأموال المستثمرة لديها</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بل إن المرابحات تعدت ذلك في بعض المصارف الإسلامية الأخرى.</a:t>
            </a:r>
            <a:endParaRPr lang="ar-IQ" dirty="0"/>
          </a:p>
        </p:txBody>
      </p:sp>
      <p:sp>
        <p:nvSpPr>
          <p:cNvPr id="3" name="Content Placeholder 2"/>
          <p:cNvSpPr>
            <a:spLocks noGrp="1"/>
          </p:cNvSpPr>
          <p:nvPr>
            <p:ph idx="1"/>
          </p:nvPr>
        </p:nvSpPr>
        <p:spPr>
          <a:xfrm>
            <a:off x="677334" y="6858000"/>
            <a:ext cx="8596668" cy="77638"/>
          </a:xfrm>
        </p:spPr>
        <p:txBody>
          <a:bodyPr>
            <a:normAutofit fontScale="25000" lnSpcReduction="20000"/>
          </a:bodyPr>
          <a:lstStyle/>
          <a:p>
            <a:endParaRPr lang="ar-IQ" dirty="0"/>
          </a:p>
        </p:txBody>
      </p:sp>
    </p:spTree>
    <p:extLst>
      <p:ext uri="{BB962C8B-B14F-4D97-AF65-F5344CB8AC3E}">
        <p14:creationId xmlns:p14="http://schemas.microsoft.com/office/powerpoint/2010/main" val="3636116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49" y="138023"/>
            <a:ext cx="9316528" cy="6599207"/>
          </a:xfrm>
        </p:spPr>
        <p:txBody>
          <a:bodyPr>
            <a:noAutofit/>
          </a:bodyPr>
          <a:lstStyle/>
          <a:p>
            <a:pPr lvl="1"/>
            <a:r>
              <a:rPr lang="ar-SA" sz="2000" b="1" u="sng" dirty="0">
                <a:solidFill>
                  <a:srgbClr val="FF0000"/>
                </a:solidFill>
              </a:rPr>
              <a:t>مثال على الخلل في تطبيق بيع المرابحة للآمر بالشراء</a:t>
            </a:r>
            <a:r>
              <a:rPr lang="en-US" sz="2000" b="1" u="sng" dirty="0">
                <a:solidFill>
                  <a:srgbClr val="FF0000"/>
                </a:solidFill>
              </a:rPr>
              <a:t>:</a:t>
            </a:r>
            <a:br>
              <a:rPr lang="en-US" sz="2000" dirty="0"/>
            </a:br>
            <a:r>
              <a:rPr lang="ar-SA" sz="2000" b="1" dirty="0"/>
              <a:t>ذكرنا بأن البيع في حد ذاته وبالشروط المذكورة صحيح لا غبار عليه، ولكن المشكلة تكمن في سوء تطبيق هذا النوع من البيوع. ومن أمثلة المخالفات في تطبيقه</a:t>
            </a:r>
            <a:r>
              <a:rPr lang="en-US" sz="2000" b="1" dirty="0"/>
              <a:t>: </a:t>
            </a:r>
            <a:r>
              <a:rPr lang="ar-SA" sz="2000" b="1" dirty="0"/>
              <a:t>ما يحدث في بعض البلاد إذا أراد أحدٌ شراء سيارة مستعملة من "الحراج</a:t>
            </a:r>
            <a:r>
              <a:rPr lang="en-US" sz="2000" b="1" dirty="0"/>
              <a:t>"</a:t>
            </a:r>
            <a:r>
              <a:rPr lang="ar-IQ" sz="2000" b="1" dirty="0"/>
              <a:t>.</a:t>
            </a:r>
            <a:br>
              <a:rPr lang="en-US" sz="2000" b="1" dirty="0"/>
            </a:br>
            <a:r>
              <a:rPr lang="ar-SA" sz="2000" b="1" dirty="0"/>
              <a:t>فإن إجراءات الشراء تتم على الشكل التالي</a:t>
            </a:r>
            <a:r>
              <a:rPr lang="en-US" sz="2000" b="1" dirty="0"/>
              <a:t>:</a:t>
            </a:r>
            <a:br>
              <a:rPr lang="en-US" sz="2000" b="1" dirty="0"/>
            </a:br>
            <a:r>
              <a:rPr lang="ar-SA" sz="2000" b="1" dirty="0"/>
              <a:t>أولاً: يذهب الشخص لسوق الحراج، فإذا رأى سيارة وأعجب بها: ماكس صاحبها حتى يحصِّل أدنى سعر. فإن فعل: اشترى ودفع "عربوناً " وأخذ السمسار عمولته، ويفترقان على أن يكون التسجيل للسيارة في الغد أو بعده</a:t>
            </a:r>
            <a:r>
              <a:rPr lang="en-US" sz="2000" b="1" dirty="0"/>
              <a:t>.</a:t>
            </a:r>
            <a:br>
              <a:rPr lang="en-US" sz="2000" b="1" dirty="0"/>
            </a:br>
            <a:r>
              <a:rPr lang="ar-SA" sz="2000" b="1" dirty="0"/>
              <a:t>والآن : من هو المالك الشرعي – لا القانوني – للسيارة ؟</a:t>
            </a:r>
            <a:br>
              <a:rPr lang="en-US" sz="2000" b="1" dirty="0"/>
            </a:br>
            <a:r>
              <a:rPr lang="ar-SA" sz="2000" b="1" dirty="0"/>
              <a:t>إنه " المشتري</a:t>
            </a:r>
            <a:r>
              <a:rPr lang="en-US" sz="2000" b="1" dirty="0"/>
              <a:t> "</a:t>
            </a:r>
            <a:br>
              <a:rPr lang="en-US" sz="2000" b="1" dirty="0"/>
            </a:br>
            <a:r>
              <a:rPr lang="ar-SA" sz="2000" b="1" dirty="0"/>
              <a:t>ويذهب الاثنان بعدها إلى " البنك الإسلامي " لتتميم البيع هناك وقبض البائع ! الثمن</a:t>
            </a:r>
            <a:r>
              <a:rPr lang="en-US" sz="2000" b="1" dirty="0"/>
              <a:t>.</a:t>
            </a:r>
            <a:br>
              <a:rPr lang="en-US" sz="2000" b="1" dirty="0"/>
            </a:br>
            <a:r>
              <a:rPr lang="ar-SA" sz="2000" b="1" dirty="0"/>
              <a:t>فكيف يتم الاتفاق في البنك ؟ ومن الذي يبيع البنك ؟ وممن يشتري البنك ؟ وممن يشتري المشتري مرة أخرى ؟؟</a:t>
            </a:r>
            <a:br>
              <a:rPr lang="en-US" sz="2000" b="1" dirty="0"/>
            </a:br>
            <a:r>
              <a:rPr lang="ar-SA" sz="2000" b="1" dirty="0"/>
              <a:t>الذي يحصل</a:t>
            </a:r>
            <a:r>
              <a:rPr lang="en-US" sz="2000" b="1" dirty="0"/>
              <a:t>:</a:t>
            </a:r>
            <a:br>
              <a:rPr lang="en-US" sz="2000" b="1" dirty="0"/>
            </a:br>
            <a:r>
              <a:rPr lang="ar-SA" sz="2000" b="1" dirty="0"/>
              <a:t>أن البنك يشتري السيارة من </a:t>
            </a:r>
            <a:r>
              <a:rPr lang="ar-IQ" sz="2000" b="1" dirty="0"/>
              <a:t>«</a:t>
            </a:r>
            <a:r>
              <a:rPr lang="ar-SA" sz="2000" b="1" dirty="0"/>
              <a:t>البائع</a:t>
            </a:r>
            <a:r>
              <a:rPr lang="ar-IQ" sz="2000" b="1" dirty="0"/>
              <a:t>»</a:t>
            </a:r>
            <a:r>
              <a:rPr lang="ar-SA" sz="2000" b="1" dirty="0"/>
              <a:t> وهو لا يملك السيارة، وك</a:t>
            </a:r>
            <a:r>
              <a:rPr lang="ar-IQ" sz="2000" b="1" dirty="0"/>
              <a:t>ي</a:t>
            </a:r>
            <a:r>
              <a:rPr lang="ar-SA" sz="2000" b="1" dirty="0"/>
              <a:t>ف يملكها وهو الذي باعني إياها بالأمس ؟؟؟</a:t>
            </a:r>
            <a:br>
              <a:rPr lang="en-US" sz="2000" b="1" dirty="0"/>
            </a:br>
            <a:r>
              <a:rPr lang="ar-SA" sz="2000" b="1" dirty="0"/>
              <a:t>ثم إذا اشترى البنك منه ! باعني إياها</a:t>
            </a:r>
            <a:r>
              <a:rPr lang="en-US" sz="2000" b="1" dirty="0"/>
              <a:t> !!</a:t>
            </a:r>
            <a:br>
              <a:rPr lang="en-US" sz="2000" b="1" dirty="0"/>
            </a:br>
            <a:r>
              <a:rPr lang="ar-SA" sz="2000" b="1" dirty="0"/>
              <a:t>وكيف يبيعني إياها وأنا مالكها الشرعي !؟</a:t>
            </a:r>
            <a:br>
              <a:rPr lang="en-US" sz="2000" b="1" dirty="0"/>
            </a:br>
            <a:r>
              <a:rPr lang="ar-SA" sz="2000" b="1" dirty="0"/>
              <a:t>والنتيجة أن</a:t>
            </a:r>
            <a:r>
              <a:rPr lang="en-US" sz="2000" b="1" dirty="0"/>
              <a:t> ) </a:t>
            </a:r>
            <a:r>
              <a:rPr lang="ar-SA" sz="2000" b="1" dirty="0"/>
              <a:t>البنك اشترى ممن لا يملك ! والبائع باع ما لا يملك !! والمشتري اشترى ما يملك</a:t>
            </a:r>
            <a:r>
              <a:rPr lang="en-US" sz="2000" b="1" dirty="0"/>
              <a:t>( !!!</a:t>
            </a:r>
            <a:br>
              <a:rPr lang="en-US" sz="2000" b="1" dirty="0"/>
            </a:br>
            <a:r>
              <a:rPr lang="ar-SA" sz="2000" b="1" dirty="0"/>
              <a:t>هذا المثال صورة من صور تطبيق المرابحة للآمر بالشراء في بعض البلاد الإسلامية، ويظهر فيها مجموعة من المخالفات الشرعية التي تستلزم تصحيحها، واقتراح صيغة صحيحة للتطبيق وفق الشروط والآلية التي توافق الشريعة الإسلامية</a:t>
            </a:r>
            <a:r>
              <a:rPr lang="en-US" sz="2000" b="1" dirty="0"/>
              <a:t>.</a:t>
            </a:r>
            <a:br>
              <a:rPr lang="en-US" sz="2000" b="1" dirty="0"/>
            </a:br>
            <a:r>
              <a:rPr lang="ar-SA" sz="2000" b="1" dirty="0"/>
              <a:t>إن المسؤولية تقع على عاتق اللجان والهيئات الشرعية في البنوك والمصارف بحيث لا تكتفي بوضع الخطط والآليات الصحيحة لهذا النوع من بيوع المرابحة فحسب، وإنما التأكد من التطبيق لهذه الآليات على الوجه الصحيح</a:t>
            </a:r>
            <a:r>
              <a:rPr lang="en-US" sz="2000" b="1" dirty="0"/>
              <a:t>.</a:t>
            </a:r>
            <a:br>
              <a:rPr lang="en-US" sz="2000" dirty="0"/>
            </a:br>
            <a:endParaRPr lang="ar-IQ" sz="2000"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154942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94891"/>
            <a:ext cx="9273396" cy="6685471"/>
          </a:xfrm>
        </p:spPr>
        <p:txBody>
          <a:bodyPr>
            <a:noAutofit/>
          </a:bodyPr>
          <a:lstStyle/>
          <a:p>
            <a:pPr algn="r"/>
            <a:r>
              <a:rPr lang="ar-SA" sz="2400" b="1" dirty="0">
                <a:solidFill>
                  <a:schemeClr val="tx1"/>
                </a:solidFill>
                <a:latin typeface="Traditional Arabic" panose="02020603050405020304" pitchFamily="18" charset="-78"/>
                <a:cs typeface="Traditional Arabic" panose="02020603050405020304" pitchFamily="18" charset="-78"/>
              </a:rPr>
              <a:t>إذا كان اعتماد البنوك "الإسلامية" على هذا البيع هو الشائع الآن، وهو يشكِّل المصدر الأساسي لأرباحها والذي يصل إلى نسبة 95% من الأرباح في بعض البنوك، ثم وَجَد مشايخ الاقتصاد الإسلامي أن إجازة هذا البيع الملفَّق من ثلاثة عقود: وعد ملزم وبيعتين في بيعة، قد أدَّى إلى انحسار، بل ربما تلاشي، ما ظل مُنظِّروا الاقتصاد الإسلامي منذ بأت الكتابة فيه يفاخرون به من ابتناء هذا الاقتصاد على المشاركة والمضاربة وتشجيع الاستثمار لا الاستهلاك خلافا للاقتصاد الرأسمالي الربوي ــ أقول: إذا كان ذلك كذلك أفلا يعد هذا مسوغا كافيا للقول بحظر هذا النوع من البيع أو حتى كراهته على الأقل، وإلزام البنوك "الإسلامية" بنسبة محددة من النشاط في هذا المجال مع إخضاعه لشروط إضافية في حال المقترض ونوعية السلعة المقترضة</a:t>
            </a:r>
            <a:r>
              <a:rPr lang="en-US" sz="2400" b="1" dirty="0">
                <a:solidFill>
                  <a:schemeClr val="tx1"/>
                </a:solidFill>
                <a:latin typeface="Traditional Arabic" panose="02020603050405020304" pitchFamily="18" charset="-78"/>
                <a:cs typeface="Traditional Arabic" panose="02020603050405020304" pitchFamily="18" charset="-78"/>
              </a:rPr>
              <a:t>.</a:t>
            </a:r>
            <a:br>
              <a:rPr lang="en-US"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هذا النوع من البيع في رأيي هو أحد أكبر الأسباب التي جلبت السمعة السيئة لما يسمى بالبنوك "الإسلامية" لأنه فطريا وموضوعيا يؤدي إلى معظم نتائج الربا من قبيل</a:t>
            </a:r>
            <a:r>
              <a:rPr lang="en-US" sz="2400" b="1" dirty="0">
                <a:solidFill>
                  <a:schemeClr val="tx1"/>
                </a:solidFill>
                <a:latin typeface="Traditional Arabic" panose="02020603050405020304" pitchFamily="18" charset="-78"/>
                <a:cs typeface="Traditional Arabic" panose="02020603050405020304" pitchFamily="18" charset="-78"/>
              </a:rPr>
              <a:t>:</a:t>
            </a:r>
            <a:br>
              <a:rPr lang="en-US" sz="2400" b="1" dirty="0">
                <a:solidFill>
                  <a:schemeClr val="tx1"/>
                </a:solidFill>
                <a:latin typeface="Traditional Arabic" panose="02020603050405020304" pitchFamily="18" charset="-78"/>
                <a:cs typeface="Traditional Arabic" panose="02020603050405020304" pitchFamily="18" charset="-78"/>
              </a:rPr>
            </a:br>
            <a:r>
              <a:rPr lang="en-US" sz="2400" b="1" dirty="0">
                <a:solidFill>
                  <a:schemeClr val="tx1"/>
                </a:solidFill>
                <a:latin typeface="Traditional Arabic" panose="02020603050405020304" pitchFamily="18" charset="-78"/>
                <a:cs typeface="Traditional Arabic" panose="02020603050405020304" pitchFamily="18" charset="-78"/>
              </a:rPr>
              <a:t>1. </a:t>
            </a:r>
            <a:r>
              <a:rPr lang="ar-SA" sz="2400" b="1" dirty="0">
                <a:solidFill>
                  <a:schemeClr val="tx1"/>
                </a:solidFill>
                <a:latin typeface="Traditional Arabic" panose="02020603050405020304" pitchFamily="18" charset="-78"/>
                <a:cs typeface="Traditional Arabic" panose="02020603050405020304" pitchFamily="18" charset="-78"/>
              </a:rPr>
              <a:t>تشجيع الاستهلاك الكمالي غالبا</a:t>
            </a:r>
            <a:br>
              <a:rPr lang="en-US" sz="2400" b="1" dirty="0">
                <a:solidFill>
                  <a:schemeClr val="tx1"/>
                </a:solidFill>
                <a:latin typeface="Traditional Arabic" panose="02020603050405020304" pitchFamily="18" charset="-78"/>
                <a:cs typeface="Traditional Arabic" panose="02020603050405020304" pitchFamily="18" charset="-78"/>
              </a:rPr>
            </a:br>
            <a:r>
              <a:rPr lang="en-US" sz="2400" b="1" dirty="0">
                <a:solidFill>
                  <a:schemeClr val="tx1"/>
                </a:solidFill>
                <a:latin typeface="Traditional Arabic" panose="02020603050405020304" pitchFamily="18" charset="-78"/>
                <a:cs typeface="Traditional Arabic" panose="02020603050405020304" pitchFamily="18" charset="-78"/>
              </a:rPr>
              <a:t>2. </a:t>
            </a:r>
            <a:r>
              <a:rPr lang="ar-SA" sz="2400" b="1" dirty="0">
                <a:solidFill>
                  <a:schemeClr val="tx1"/>
                </a:solidFill>
                <a:latin typeface="Traditional Arabic" panose="02020603050405020304" pitchFamily="18" charset="-78"/>
                <a:cs typeface="Traditional Arabic" panose="02020603050405020304" pitchFamily="18" charset="-78"/>
              </a:rPr>
              <a:t>تقليل الاستثمار عن طريق المشاركة باعتراف الجميع</a:t>
            </a:r>
            <a:br>
              <a:rPr lang="en-US" sz="2400" b="1" dirty="0">
                <a:solidFill>
                  <a:schemeClr val="tx1"/>
                </a:solidFill>
                <a:latin typeface="Traditional Arabic" panose="02020603050405020304" pitchFamily="18" charset="-78"/>
                <a:cs typeface="Traditional Arabic" panose="02020603050405020304" pitchFamily="18" charset="-78"/>
              </a:rPr>
            </a:br>
            <a:r>
              <a:rPr lang="en-US" sz="2400" b="1" dirty="0">
                <a:solidFill>
                  <a:schemeClr val="tx1"/>
                </a:solidFill>
                <a:latin typeface="Traditional Arabic" panose="02020603050405020304" pitchFamily="18" charset="-78"/>
                <a:cs typeface="Traditional Arabic" panose="02020603050405020304" pitchFamily="18" charset="-78"/>
              </a:rPr>
              <a:t>3. </a:t>
            </a:r>
            <a:r>
              <a:rPr lang="ar-SA" sz="2400" b="1" dirty="0">
                <a:solidFill>
                  <a:schemeClr val="tx1"/>
                </a:solidFill>
                <a:latin typeface="Traditional Arabic" panose="02020603050405020304" pitchFamily="18" charset="-78"/>
                <a:cs typeface="Traditional Arabic" panose="02020603050405020304" pitchFamily="18" charset="-78"/>
              </a:rPr>
              <a:t>زج الناس في دوامة الديون والاقتراض ثم الإفلاس أخيرا</a:t>
            </a:r>
            <a:br>
              <a:rPr lang="en-US" sz="2400" b="1" dirty="0">
                <a:solidFill>
                  <a:schemeClr val="tx1"/>
                </a:solidFill>
                <a:latin typeface="Traditional Arabic" panose="02020603050405020304" pitchFamily="18" charset="-78"/>
                <a:cs typeface="Traditional Arabic" panose="02020603050405020304" pitchFamily="18" charset="-78"/>
              </a:rPr>
            </a:br>
            <a:r>
              <a:rPr lang="en-US" sz="2400" b="1" dirty="0">
                <a:solidFill>
                  <a:schemeClr val="tx1"/>
                </a:solidFill>
                <a:latin typeface="Traditional Arabic" panose="02020603050405020304" pitchFamily="18" charset="-78"/>
                <a:cs typeface="Traditional Arabic" panose="02020603050405020304" pitchFamily="18" charset="-78"/>
              </a:rPr>
              <a:t>4. </a:t>
            </a:r>
            <a:r>
              <a:rPr lang="ar-SA" sz="2400" b="1" dirty="0">
                <a:solidFill>
                  <a:schemeClr val="tx1"/>
                </a:solidFill>
                <a:latin typeface="Traditional Arabic" panose="02020603050405020304" pitchFamily="18" charset="-78"/>
                <a:cs typeface="Traditional Arabic" panose="02020603050405020304" pitchFamily="18" charset="-78"/>
              </a:rPr>
              <a:t>تقليل مبدأ الإقراض الحسن </a:t>
            </a:r>
            <a:r>
              <a:rPr lang="en-US" sz="2400" b="1" dirty="0">
                <a:solidFill>
                  <a:schemeClr val="tx1"/>
                </a:solidFill>
                <a:latin typeface="Traditional Arabic" panose="02020603050405020304" pitchFamily="18" charset="-78"/>
                <a:cs typeface="Traditional Arabic" panose="02020603050405020304" pitchFamily="18" charset="-78"/>
              </a:rPr>
              <a:t>(</a:t>
            </a:r>
            <a:r>
              <a:rPr lang="ar-SA" sz="2400" b="1" dirty="0">
                <a:solidFill>
                  <a:schemeClr val="tx1"/>
                </a:solidFill>
                <a:latin typeface="Traditional Arabic" panose="02020603050405020304" pitchFamily="18" charset="-78"/>
                <a:cs typeface="Traditional Arabic" panose="02020603050405020304" pitchFamily="18" charset="-78"/>
              </a:rPr>
              <a:t>سُئل جعفر بن محمد الباقر : لم حرم الله الربا؟ قال: "لئلا يتمانع الناس المعروف</a:t>
            </a:r>
            <a:r>
              <a:rPr lang="en-US" sz="2400" b="1" dirty="0">
                <a:solidFill>
                  <a:schemeClr val="tx1"/>
                </a:solidFill>
                <a:latin typeface="Traditional Arabic" panose="02020603050405020304" pitchFamily="18" charset="-78"/>
                <a:cs typeface="Traditional Arabic" panose="02020603050405020304" pitchFamily="18" charset="-78"/>
              </a:rPr>
              <a:t>")</a:t>
            </a:r>
            <a:br>
              <a:rPr lang="en-US" sz="2400" b="1" dirty="0">
                <a:solidFill>
                  <a:schemeClr val="tx1"/>
                </a:solidFill>
                <a:latin typeface="Traditional Arabic" panose="02020603050405020304" pitchFamily="18" charset="-78"/>
                <a:cs typeface="Traditional Arabic" panose="02020603050405020304" pitchFamily="18" charset="-78"/>
              </a:rPr>
            </a:br>
            <a:r>
              <a:rPr lang="en-US" sz="2400" b="1" dirty="0">
                <a:solidFill>
                  <a:schemeClr val="tx1"/>
                </a:solidFill>
                <a:latin typeface="Traditional Arabic" panose="02020603050405020304" pitchFamily="18" charset="-78"/>
                <a:cs typeface="Traditional Arabic" panose="02020603050405020304" pitchFamily="18" charset="-78"/>
              </a:rPr>
              <a:t>5. </a:t>
            </a:r>
            <a:r>
              <a:rPr lang="ar-SA" sz="2400" b="1" dirty="0">
                <a:solidFill>
                  <a:schemeClr val="tx1"/>
                </a:solidFill>
                <a:latin typeface="Traditional Arabic" panose="02020603050405020304" pitchFamily="18" charset="-78"/>
                <a:cs typeface="Traditional Arabic" panose="02020603050405020304" pitchFamily="18" charset="-78"/>
              </a:rPr>
              <a:t>الربح السهل والمضمون للأغنياء (مودعي البنوك والمساهمين فيها) الداعي إلى الكسل وعدم التدبر في أوجه الإنفاق للمال الذي يقوم به المقترضون</a:t>
            </a:r>
            <a:r>
              <a:rPr lang="en-US" sz="2400" b="1" dirty="0">
                <a:solidFill>
                  <a:schemeClr val="tx1"/>
                </a:solidFill>
                <a:latin typeface="Traditional Arabic" panose="02020603050405020304" pitchFamily="18" charset="-78"/>
                <a:cs typeface="Traditional Arabic" panose="02020603050405020304" pitchFamily="18" charset="-78"/>
              </a:rPr>
              <a:t>.</a:t>
            </a:r>
            <a:br>
              <a:rPr lang="en-US" sz="2400" b="1" dirty="0">
                <a:solidFill>
                  <a:schemeClr val="tx1"/>
                </a:solidFill>
                <a:latin typeface="Traditional Arabic" panose="02020603050405020304" pitchFamily="18" charset="-78"/>
                <a:cs typeface="Traditional Arabic" panose="02020603050405020304" pitchFamily="18" charset="-78"/>
              </a:rPr>
            </a:br>
            <a:r>
              <a:rPr lang="ar-SA" sz="2400" b="1" dirty="0">
                <a:solidFill>
                  <a:schemeClr val="tx1"/>
                </a:solidFill>
                <a:latin typeface="Traditional Arabic" panose="02020603050405020304" pitchFamily="18" charset="-78"/>
                <a:cs typeface="Traditional Arabic" panose="02020603050405020304" pitchFamily="18" charset="-78"/>
              </a:rPr>
              <a:t>والأضرار السابقة بدورها تقود إلى نفس المشكلات الاقتصادية والاجتماعية التي يسببها الربا من ضعف الاقتصاد وتدهوره وزيادة الفقر والبطالة والجريمة...الخ</a:t>
            </a:r>
            <a:r>
              <a:rPr lang="en-US" sz="2400" b="1" dirty="0">
                <a:solidFill>
                  <a:schemeClr val="tx1"/>
                </a:solidFill>
                <a:latin typeface="Traditional Arabic" panose="02020603050405020304" pitchFamily="18" charset="-78"/>
                <a:cs typeface="Traditional Arabic" panose="02020603050405020304" pitchFamily="18" charset="-78"/>
              </a:rPr>
              <a:t>. </a:t>
            </a:r>
            <a:endParaRPr lang="ar-IQ" sz="24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120770"/>
          </a:xfrm>
        </p:spPr>
        <p:txBody>
          <a:bodyPr>
            <a:normAutofit fontScale="25000" lnSpcReduction="20000"/>
          </a:bodyPr>
          <a:lstStyle/>
          <a:p>
            <a:pPr marL="0" indent="0">
              <a:buNone/>
            </a:pPr>
            <a:endParaRPr lang="ar-IQ" dirty="0"/>
          </a:p>
        </p:txBody>
      </p:sp>
    </p:spTree>
    <p:extLst>
      <p:ext uri="{BB962C8B-B14F-4D97-AF65-F5344CB8AC3E}">
        <p14:creationId xmlns:p14="http://schemas.microsoft.com/office/powerpoint/2010/main" val="2846499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120770"/>
            <a:ext cx="9851366" cy="6616460"/>
          </a:xfrm>
        </p:spPr>
        <p:txBody>
          <a:bodyPr>
            <a:noAutofit/>
          </a:bodyPr>
          <a:lstStyle/>
          <a:p>
            <a:pPr algn="r"/>
            <a:r>
              <a:rPr lang="ar-SA" sz="2800" b="1" dirty="0">
                <a:solidFill>
                  <a:schemeClr val="tx1"/>
                </a:solidFill>
                <a:latin typeface="Traditional Arabic" panose="02020603050405020304" pitchFamily="18" charset="-78"/>
                <a:cs typeface="Traditional Arabic" panose="02020603050405020304" pitchFamily="18" charset="-78"/>
              </a:rPr>
              <a:t>ولعل ما نراه من أزمة عالمية اقتصادية في هذه الأيام هو نتيجة مباشرة للاقتراض المربح للمقرض الذي يغري المستهلك لسهولة الحصول عليه ثم يصعب عليه السداد بعد ذلك، على الصعيد الفردي والمجتمعي والدولي</a:t>
            </a:r>
            <a:r>
              <a:rPr lang="en-US" sz="2800" b="1" dirty="0">
                <a:solidFill>
                  <a:schemeClr val="tx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في رأيي المتواضع لا أرى في هذا البيع إلا حيلة على المراباة وصولا إلى الربح الوافر والسهل دون مخاطرة</a:t>
            </a:r>
            <a:r>
              <a:rPr lang="en-US" sz="2800" b="1" dirty="0">
                <a:solidFill>
                  <a:schemeClr val="tx1"/>
                </a:solidFill>
                <a:latin typeface="Traditional Arabic" panose="02020603050405020304" pitchFamily="18" charset="-78"/>
                <a:cs typeface="Traditional Arabic" panose="02020603050405020304" pitchFamily="18" charset="-78"/>
              </a:rPr>
              <a:t>. </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الذين أباحوا هذا العقد نظروا إليه من زاوية شكلية ضيقة وهي قضايا جزئية إجرائية في صورة المعاملة ولم ينظروا إليه من زاوية التأثير على النشاط الاقتصادي للفرد المسلم والدولة المسلمة بشكل عام، لذلك بعد إباحته المطلقة في بداية الأمر تراجعوا جزئيا وحثُّوا البنوك على الإقلال من الاعتماد عليه، وهي دعوة قاصرة غير ناجعة لأن البنك يهدف إلى الربح فإذا توفرت له طريقان: إحداهما تدر عليه ربحا وفيرا من غير تعب ومخاطرة، كالتمويل عن طريق المرابحة وما شابهها من الصيغ المبتدعة، وأخرى تدر عليه ربحا غير مضمون مع تعب وتحرٍّ ودراسة جدوى كالمضاربة والمشاركة فسيفضل الطريق الأولى بلا ريب. ولذلك فإن دعوة المؤتمرين للبنوك الإسلامية بالحد من الاعتماد على المرابحة لم تلق صدى لديها</a:t>
            </a:r>
            <a:r>
              <a:rPr lang="en-US" sz="2800" b="1" dirty="0">
                <a:solidFill>
                  <a:schemeClr val="tx1"/>
                </a:solidFill>
                <a:latin typeface="Traditional Arabic" panose="02020603050405020304" pitchFamily="18" charset="-78"/>
                <a:cs typeface="Traditional Arabic" panose="02020603050405020304" pitchFamily="18" charset="-78"/>
              </a:rPr>
              <a:t>.</a:t>
            </a:r>
            <a:br>
              <a:rPr lang="en-US" sz="2800" b="1" dirty="0">
                <a:solidFill>
                  <a:schemeClr val="tx1"/>
                </a:solidFill>
                <a:latin typeface="Traditional Arabic" panose="02020603050405020304" pitchFamily="18" charset="-78"/>
                <a:cs typeface="Traditional Arabic" panose="02020603050405020304" pitchFamily="18" charset="-78"/>
              </a:rPr>
            </a:br>
            <a:r>
              <a:rPr lang="ar-SA" sz="2800" b="1" dirty="0">
                <a:solidFill>
                  <a:schemeClr val="tx1"/>
                </a:solidFill>
                <a:latin typeface="Traditional Arabic" panose="02020603050405020304" pitchFamily="18" charset="-78"/>
                <a:cs typeface="Traditional Arabic" panose="02020603050405020304" pitchFamily="18" charset="-78"/>
              </a:rPr>
              <a:t>إن أخطر شيء جرَّته هذه المعاملة ومثيلاتها، من وجهة نظري، هي استحلال كثير من المتدينين أكل "الربا" بعد أن كانوا لقرون مضت لا يقربونه ويبحثون عن أوجه حلال لا شبهة فيها لاستثمار أموالهم. وحتى بعد نشوء النظام البنكي الربوي كانوا يتصدقون بفوائد أموالهم، إن كان ثم، على الفقراء ولا يستحلون الربا</a:t>
            </a:r>
            <a:r>
              <a:rPr lang="en-US" sz="2800" b="1" dirty="0">
                <a:solidFill>
                  <a:schemeClr val="tx1"/>
                </a:solidFill>
                <a:latin typeface="Traditional Arabic" panose="02020603050405020304" pitchFamily="18" charset="-78"/>
                <a:cs typeface="Traditional Arabic" panose="02020603050405020304" pitchFamily="18" charset="-78"/>
              </a:rPr>
              <a:t>. </a:t>
            </a:r>
            <a:endParaRPr lang="ar-IQ"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902751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55" y="129396"/>
            <a:ext cx="8894439" cy="6512944"/>
          </a:xfrm>
        </p:spPr>
        <p:txBody>
          <a:bodyPr>
            <a:normAutofit fontScale="90000"/>
          </a:bodyPr>
          <a:lstStyle/>
          <a:p>
            <a:pPr algn="just"/>
            <a:r>
              <a:rPr lang="ar-IQ" sz="4000" b="1" dirty="0">
                <a:solidFill>
                  <a:srgbClr val="C00000"/>
                </a:solidFill>
                <a:latin typeface="Traditional Arabic" panose="02020603050405020304" pitchFamily="18" charset="-78"/>
                <a:cs typeface="Traditional Arabic" panose="02020603050405020304" pitchFamily="18" charset="-78"/>
              </a:rPr>
              <a:t>قرار المجامع الفقهية، والهيئات الشرعية، والمؤتمرات الإسلامية.</a:t>
            </a:r>
            <a:r>
              <a:rPr lang="ar-IQ" b="1" dirty="0">
                <a:solidFill>
                  <a:srgbClr val="C00000"/>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أصدر مجمع الفقه الإسلامي قراره في مسألة بيع المرابحة: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قرار رقم (3,2): القرار: بعد الاطلاع على البحوث المقدمة من الأعضاء والخبراء في موضوع (بيع المرابحة للآمر بالشراء) واستماعه للمناقشات التي دارت حولهما قرر: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 أولاً: </a:t>
            </a:r>
            <a:r>
              <a:rPr lang="ar-IQ" b="1" dirty="0">
                <a:solidFill>
                  <a:schemeClr val="tx1"/>
                </a:solidFill>
                <a:latin typeface="Traditional Arabic" panose="02020603050405020304" pitchFamily="18" charset="-78"/>
                <a:cs typeface="Traditional Arabic" panose="02020603050405020304" pitchFamily="18" charset="-78"/>
              </a:rPr>
              <a:t>"أن بيع المرابحة للآمر بالشراء إذا وقع على سلعة بعد دخولها في ملك المأمور، وحصول القبض المطلوب شرعًا، هو بيع جائز طالما كانت تقع على المأمور مسئولية التلف قبل التسليم, وتبعة الرد بالعيب الخفي, ونحوه من موجبات الرد بعد التسليم, وتوافرت شروط البيع وانتفت موانعه".                         </a:t>
            </a:r>
            <a:br>
              <a:rPr lang="ar-IQ" b="1" dirty="0">
                <a:solidFill>
                  <a:schemeClr val="tx1"/>
                </a:solidFill>
                <a:latin typeface="Traditional Arabic" panose="02020603050405020304" pitchFamily="18" charset="-78"/>
                <a:cs typeface="Traditional Arabic" panose="02020603050405020304" pitchFamily="18" charset="-78"/>
              </a:rPr>
            </a:br>
            <a:endParaRPr lang="ar-IQ"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734643"/>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019245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81" y="172529"/>
            <a:ext cx="9084221" cy="6573328"/>
          </a:xfrm>
        </p:spPr>
        <p:txBody>
          <a:bodyPr>
            <a:norm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ثانياً:</a:t>
            </a:r>
            <a:r>
              <a:rPr lang="ar-IQ" b="1" dirty="0">
                <a:solidFill>
                  <a:schemeClr val="tx1"/>
                </a:solidFill>
                <a:latin typeface="Traditional Arabic" panose="02020603050405020304" pitchFamily="18" charset="-78"/>
                <a:cs typeface="Traditional Arabic" panose="02020603050405020304" pitchFamily="18" charset="-78"/>
              </a:rPr>
              <a:t> الوعد  –وهو الذي يصدر من الآمر أو المأمور على وجه الانفراد – يكون ملزماً للواعد ديانة إلا لعذر، وهو ملزم قضاء إذا كان معلقاً على سبب، ودخل الموعود في كلفة نتيجة الوعد. ويتحدد أثر الإلزام في هذه الحالة إما بتنفيذ الوعد، وإما بالتعويض عن الضرر الواقع فعلاً بسبب عدم الوفاء بالوعد بلا عذر.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ثالثاً:</a:t>
            </a:r>
            <a:r>
              <a:rPr lang="ar-IQ" b="1" dirty="0">
                <a:solidFill>
                  <a:schemeClr val="tx1"/>
                </a:solidFill>
                <a:latin typeface="Traditional Arabic" panose="02020603050405020304" pitchFamily="18" charset="-78"/>
                <a:cs typeface="Traditional Arabic" panose="02020603050405020304" pitchFamily="18" charset="-78"/>
              </a:rPr>
              <a:t> المواعدة –وهي التي تصدر من الطرفين– تجوز في بيع المرابحة بشرط الخيار للمتواعدين، كليهما أو أحدهما، فإذا لم يكن هناك خيار فإنها لا تجوز، لأن المواعدة الملزمة في بيع المرابحة تشبه البيع نفسه، حيث يشترط عندئذ أن يكون البائع مالكاً للمبيع حتى لا تكون هناك مخالفة لنهي النبي </a:t>
            </a:r>
            <a:r>
              <a:rPr lang="en-US" b="1" dirty="0">
                <a:solidFill>
                  <a:schemeClr val="tx1"/>
                </a:solidFill>
                <a:latin typeface="Traditional Arabic" panose="02020603050405020304" pitchFamily="18" charset="-78"/>
                <a:cs typeface="Traditional Arabic" panose="02020603050405020304" pitchFamily="18" charset="-78"/>
                <a:sym typeface="AGA Arabesque" panose="05010101010101010101" pitchFamily="2" charset="2"/>
              </a:rPr>
              <a:t></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عن بيع الإنسان ما ليس عنده.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endParaRPr lang="ar-IQ"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72371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65" y="379851"/>
            <a:ext cx="9326880" cy="6254629"/>
          </a:xfrm>
        </p:spPr>
        <p:txBody>
          <a:bodyPr>
            <a:noAutofit/>
          </a:bodyPr>
          <a:lstStyle/>
          <a:p>
            <a:pPr marL="0" marR="0" indent="0" algn="just" rtl="1">
              <a:spcBef>
                <a:spcPts val="0"/>
              </a:spcBef>
              <a:spcAft>
                <a:spcPts val="750"/>
              </a:spcAft>
            </a:pPr>
            <a:r>
              <a:rPr lang="ar-SA" b="1" dirty="0">
                <a:solidFill>
                  <a:schemeClr val="tx1"/>
                </a:solidFill>
                <a:latin typeface="Traditional Arabic" panose="02020603050405020304" pitchFamily="18" charset="-78"/>
                <a:cs typeface="Traditional Arabic" panose="02020603050405020304" pitchFamily="18" charset="-78"/>
              </a:rPr>
              <a:t>3- وعرفها أبو اسح</a:t>
            </a:r>
            <a:r>
              <a:rPr lang="ar-IQ" b="1" dirty="0">
                <a:solidFill>
                  <a:schemeClr val="tx1"/>
                </a:solidFill>
                <a:latin typeface="Traditional Arabic" panose="02020603050405020304" pitchFamily="18" charset="-78"/>
                <a:cs typeface="Traditional Arabic" panose="02020603050405020304" pitchFamily="18" charset="-78"/>
              </a:rPr>
              <a:t>ا</a:t>
            </a:r>
            <a:r>
              <a:rPr lang="ar-SA" b="1" dirty="0">
                <a:solidFill>
                  <a:schemeClr val="tx1"/>
                </a:solidFill>
                <a:latin typeface="Traditional Arabic" panose="02020603050405020304" pitchFamily="18" charset="-78"/>
                <a:cs typeface="Traditional Arabic" panose="02020603050405020304" pitchFamily="18" charset="-78"/>
              </a:rPr>
              <a:t>ق ا</a:t>
            </a:r>
            <a:r>
              <a:rPr lang="ar-IQ" b="1" dirty="0">
                <a:solidFill>
                  <a:schemeClr val="tx1"/>
                </a:solidFill>
                <a:latin typeface="Traditional Arabic" panose="02020603050405020304" pitchFamily="18" charset="-78"/>
                <a:cs typeface="Traditional Arabic" panose="02020603050405020304" pitchFamily="18" charset="-78"/>
              </a:rPr>
              <a:t>ل</a:t>
            </a:r>
            <a:r>
              <a:rPr lang="ar-SA" b="1" dirty="0">
                <a:solidFill>
                  <a:schemeClr val="tx1"/>
                </a:solidFill>
                <a:latin typeface="Traditional Arabic" panose="02020603050405020304" pitchFamily="18" charset="-78"/>
                <a:cs typeface="Traditional Arabic" panose="02020603050405020304" pitchFamily="18" charset="-78"/>
              </a:rPr>
              <a:t>شيرازي الشافعي بقوله</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أ</a:t>
            </a:r>
            <a:r>
              <a:rPr lang="ar-SA" b="1" dirty="0">
                <a:solidFill>
                  <a:schemeClr val="tx1"/>
                </a:solidFill>
                <a:latin typeface="Traditional Arabic" panose="02020603050405020304" pitchFamily="18" charset="-78"/>
                <a:cs typeface="Traditional Arabic" panose="02020603050405020304" pitchFamily="18" charset="-78"/>
              </a:rPr>
              <a:t>ن يبين رأس المال وقدر الربح بأن يقول ثمنها مئة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وقد بعتكها برأس مالها وربح درهم في كل عشرة)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ar-IQ"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4- كما </a:t>
            </a:r>
            <a:r>
              <a:rPr lang="ar-SA" b="1" dirty="0">
                <a:solidFill>
                  <a:schemeClr val="tx1"/>
                </a:solidFill>
                <a:latin typeface="Traditional Arabic" panose="02020603050405020304" pitchFamily="18" charset="-78"/>
                <a:cs typeface="Traditional Arabic" panose="02020603050405020304" pitchFamily="18" charset="-78"/>
              </a:rPr>
              <a:t>عرفها ابن قدامة المقدسي الحنبلي بقوله</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(البيع برأس المال وربح معلوم).</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وخلاصة القول </a:t>
            </a:r>
            <a:r>
              <a:rPr lang="ar-SA" b="1" dirty="0">
                <a:solidFill>
                  <a:schemeClr val="tx1"/>
                </a:solidFill>
                <a:latin typeface="Traditional Arabic" panose="02020603050405020304" pitchFamily="18" charset="-78"/>
                <a:cs typeface="Traditional Arabic" panose="02020603050405020304" pitchFamily="18" charset="-78"/>
              </a:rPr>
              <a:t>في تعريف بيع المرابحة أنه يقوم على أساس معرفة الثمن الأول وزيادة ربح عليه</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حيث إن المرابحة من بيوع الأمانة</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accent2"/>
                </a:solidFill>
                <a:latin typeface="Traditional Arabic" panose="02020603050405020304" pitchFamily="18" charset="-78"/>
                <a:cs typeface="Traditional Arabic" panose="02020603050405020304" pitchFamily="18" charset="-78"/>
              </a:rPr>
              <a:t>فينبغي أن يكون الثمن الأول معلوماً</a:t>
            </a:r>
            <a:r>
              <a:rPr lang="ar-IQ" b="1" dirty="0">
                <a:solidFill>
                  <a:schemeClr val="accent2"/>
                </a:solidFill>
                <a:latin typeface="Traditional Arabic" panose="02020603050405020304" pitchFamily="18" charset="-78"/>
                <a:cs typeface="Traditional Arabic" panose="02020603050405020304" pitchFamily="18" charset="-78"/>
              </a:rPr>
              <a:t>،</a:t>
            </a:r>
            <a:r>
              <a:rPr lang="ar-SA" b="1" dirty="0">
                <a:solidFill>
                  <a:schemeClr val="accent2"/>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وأن يكون الربح معلوماً أيض</a:t>
            </a:r>
            <a:r>
              <a:rPr lang="ar-IQ" b="1" dirty="0">
                <a:solidFill>
                  <a:srgbClr val="0070C0"/>
                </a:solidFill>
                <a:latin typeface="Traditional Arabic" panose="02020603050405020304" pitchFamily="18" charset="-78"/>
                <a:cs typeface="Traditional Arabic" panose="02020603050405020304" pitchFamily="18" charset="-78"/>
              </a:rPr>
              <a:t>ً</a:t>
            </a:r>
            <a:r>
              <a:rPr lang="ar-SA" b="1" dirty="0">
                <a:solidFill>
                  <a:srgbClr val="0070C0"/>
                </a:solidFill>
                <a:latin typeface="Traditional Arabic" panose="02020603050405020304" pitchFamily="18" charset="-78"/>
                <a:cs typeface="Traditional Arabic" panose="02020603050405020304" pitchFamily="18" charset="-78"/>
              </a:rPr>
              <a:t>ا</a:t>
            </a:r>
            <a:r>
              <a:rPr lang="ar-IQ" b="1" dirty="0">
                <a:solidFill>
                  <a:srgbClr val="0070C0"/>
                </a:solidFill>
                <a:latin typeface="Traditional Arabic" panose="02020603050405020304" pitchFamily="18" charset="-78"/>
                <a:cs typeface="Traditional Arabic" panose="02020603050405020304" pitchFamily="18" charset="-78"/>
              </a:rPr>
              <a:t>                  . </a:t>
            </a:r>
            <a:br>
              <a:rPr lang="ar-IQ" b="1" dirty="0">
                <a:solidFill>
                  <a:srgbClr val="0070C0"/>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ويكون الربح إما بنسب</a:t>
            </a:r>
            <a:r>
              <a:rPr lang="ar-IQ"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ه</a:t>
            </a:r>
            <a:r>
              <a:rPr lang="ar-SA"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 من الثمن أو بمبلغ مقطوع حسب الإتفاق بين الطرفين</a:t>
            </a:r>
            <a:r>
              <a:rPr lang="ar-IQ" b="1"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r>
              <a:rPr lang="en-US"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b="1" dirty="0">
                <a:solidFill>
                  <a:srgbClr val="00B05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b="1" dirty="0">
                <a:solidFill>
                  <a:srgbClr val="00B050"/>
                </a:solidFill>
                <a:effectLst/>
                <a:ea typeface="Times New Roman" panose="02020603050405020304" pitchFamily="18" charset="0"/>
                <a:cs typeface="Traditional Arabic" panose="02020603050405020304" pitchFamily="18" charset="-78"/>
              </a:rPr>
              <a:t>وتكون السلعة مملوكة للبائع وقت التفاوض والتعاقد عليها </a:t>
            </a:r>
            <a:r>
              <a:rPr lang="ar-IQ" b="1" dirty="0">
                <a:solidFill>
                  <a:srgbClr val="00B05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73723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69244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5" y="129396"/>
            <a:ext cx="9118727" cy="6599208"/>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 كما وأصدر المؤتمر الثاني للمصرف الإسلامي في الكويت المنعقد في عام 1403هـ، الموافق 1983م.</a:t>
            </a:r>
            <a:r>
              <a:rPr lang="ar-IQ" sz="3200" b="1" dirty="0">
                <a:solidFill>
                  <a:schemeClr val="tx1"/>
                </a:solidFill>
                <a:latin typeface="Traditional Arabic" panose="02020603050405020304" pitchFamily="18" charset="-78"/>
                <a:cs typeface="Traditional Arabic" panose="02020603050405020304" pitchFamily="18" charset="-78"/>
              </a:rPr>
              <a:t> قراراً بعد بحث بيع المرابحة للآمر بالشراء، وهذا نصه: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‏"أن المواعدة على بيع المرابحة للآمر بالشراء، بعد تملك السلعة المشتراة وحيازتها، ثم بيعها لمن أمر بشرائها بالربح المذكور، في الوعد السابق، هو أمر جائز شرعا، طالما أنه كانت تقع على المصرف ‏الإسلامي مسئولية الهلاك قبل التسليم، وتبعة الرد فيما يستوجب الرد بعيب خفي".                </a:t>
            </a:r>
            <a:r>
              <a:rPr lang="ar-IQ" sz="3200" b="1" dirty="0">
                <a:solidFill>
                  <a:schemeClr val="bg2"/>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وقد أجمع المؤتمر على هذا الجزء من القرار، ولكنه اختلف حول الإلزام بالوعد، وإن كان قد ذهب أكثر العلماء المشاركين إلى جواز الإلزام، غير أن المؤتمر ترك موضوع الإلزام بعد ذلك لهيئة الرقابة الشرعية لكل مصرف، وظل الجدل قائماً إلى صدر قرار مجمع الفقه بمنظمة المؤتمر الإسلامي عام 1409هـ والذي أجاز الإلزام بالوعد لضمان حق الجميع.</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848879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92" y="276044"/>
            <a:ext cx="9015210" cy="6495691"/>
          </a:xfrm>
        </p:spPr>
        <p:txBody>
          <a:bodyPr>
            <a:noAutofit/>
          </a:bodyPr>
          <a:lstStyle/>
          <a:p>
            <a:pPr algn="just"/>
            <a:r>
              <a:rPr lang="ar-IQ" b="1" dirty="0">
                <a:solidFill>
                  <a:schemeClr val="tx1"/>
                </a:solidFill>
                <a:latin typeface="Traditional Arabic" panose="02020603050405020304" pitchFamily="18" charset="-78"/>
                <a:cs typeface="Traditional Arabic" panose="02020603050405020304" pitchFamily="18" charset="-78"/>
              </a:rPr>
              <a:t>- كما رأى المؤتمر أن أخذ العربون في عمليات المرابحة وغيرها جائز، بشرط ألا يحق للمصرف أن يستقطع من العربون المقدم، إلا بمقدار الضرر الفعلي المتحقق عليه من جراء النكول.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هذا هو باختصار قرار المؤتمر الثاني للمصرف الإسلامي، ولقد كان لهذا المؤتمر أثر كبير في مسيرة المصارف الإسلامية.                </a:t>
            </a:r>
            <a:r>
              <a:rPr lang="ar-IQ" b="1" dirty="0">
                <a:solidFill>
                  <a:schemeClr val="bg2"/>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شروط هذا البيع حتى يكون صحيحاً شرعاً، كما جاء في القرار: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تملك البنك السلعة.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 حيازة البنك لها.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 مسؤولية الهلاك قبل التسليم على البنك.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4- تبعة الرد بالعيب بعد التسليم.                          </a:t>
            </a:r>
            <a:r>
              <a:rPr lang="ar-IQ" b="1" dirty="0">
                <a:solidFill>
                  <a:schemeClr val="bg2"/>
                </a:solidFill>
                <a:latin typeface="Traditional Arabic" panose="02020603050405020304" pitchFamily="18" charset="-78"/>
                <a:cs typeface="Traditional Arabic" panose="02020603050405020304" pitchFamily="18" charset="-78"/>
              </a:rPr>
              <a:t>.</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597239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431" y="131885"/>
            <a:ext cx="9080571" cy="6629399"/>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ناقش العلماء المعاصرون بيع المرابحة للآمر بالشراء وأصدروا فتاوى في المسألة من تلك الفتاوي: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الفتوى الصادرة عن المؤتمر الأول للمصرف الإسلامي المنعقد في دبي في المدة من 23-25 جمادى الثانية 1399هـ.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يطلب المتعامل من المصرف شراء سلعة معينة يحدد جميع أوصافها ويحدد مع المصرف الثمن الذي يشتريها به المصرف وكذلك الثمن الذي يشتريها به المتعامل مع البنك بعد إضافة الربح الذي يتفق عليه بينهما).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التوصية</a:t>
            </a:r>
            <a:r>
              <a:rPr lang="ar-IQ" sz="3200" b="1" dirty="0">
                <a:solidFill>
                  <a:schemeClr val="tx1"/>
                </a:solidFill>
                <a:latin typeface="Traditional Arabic" panose="02020603050405020304" pitchFamily="18" charset="-78"/>
                <a:cs typeface="Traditional Arabic" panose="02020603050405020304" pitchFamily="18" charset="-78"/>
              </a:rPr>
              <a:t>: يرى المؤتمر أن هذا التعامل يتضمن وعداً من عميل المصرف بالشراء في حدود الشروط المنوه عنها ووعداً آخر من المصرف بإتمام هذا البيع بعد الشراء طبقاً لذات الشروط.إن مثل هذا الوعد ملزم للطرفين قضاء طبقاً لأحكام المذهب المالكي وملزم للطرفين ديانة طبقاً لأحكام المذاهب الأخرى وما يلزم ديانة يمكن الإلزام به قضاء اذا إقتضت المصلحة ذلك وأمكن للقضاء التدخل فيه".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70338"/>
          </a:xfrm>
        </p:spPr>
        <p:txBody>
          <a:bodyPr>
            <a:normAutofit fontScale="25000" lnSpcReduction="20000"/>
          </a:bodyPr>
          <a:lstStyle/>
          <a:p>
            <a:endParaRPr lang="ar-IQ" dirty="0"/>
          </a:p>
        </p:txBody>
      </p:sp>
    </p:spTree>
    <p:extLst>
      <p:ext uri="{BB962C8B-B14F-4D97-AF65-F5344CB8AC3E}">
        <p14:creationId xmlns:p14="http://schemas.microsoft.com/office/powerpoint/2010/main" val="30613487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55" y="120771"/>
            <a:ext cx="9092847" cy="6581954"/>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الفتوى الصادرة عن المؤتمر الثاني للمصرف الإسلامي بالكويت في المدة ما بين 7-8 جمادي الآخرة، سنة 1403ه.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br>
              <a:rPr lang="ar-IQ" b="1" dirty="0">
                <a:solidFill>
                  <a:srgbClr val="FF0000"/>
                </a:solidFill>
                <a:latin typeface="Traditional Arabic" panose="02020603050405020304" pitchFamily="18" charset="-78"/>
                <a:cs typeface="Traditional Arabic" panose="02020603050405020304" pitchFamily="18" charset="-78"/>
              </a:rPr>
            </a:br>
            <a:r>
              <a:rPr lang="ar-IQ" b="1" dirty="0">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مسألة: الوعد بالشراء جائز شرعاً:                         </a:t>
            </a:r>
            <a:r>
              <a:rPr lang="ar-IQ" b="1" dirty="0">
                <a:solidFill>
                  <a:schemeClr val="bg2"/>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يقرر المؤتمر أن المواعدة على بيع المرابحة للآمر بالشراء بعد تملك السلعة المشتراة وحيازتها ثم بيعها لمن أمر بشرائها بالربح المذكور في الموعد السابق هو أمر جائز شرعاً طالما كانت تقع على المصرف الإسلامي مسؤولية الهلاك قبل التسليم وتبعة الرد فيما يستوجب الرد بعيب خفي.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وأما بالنسبة للوعد وكونه ملزماً للآمر، أو المصرف، أو كليهما، فإن الأخذ بالإلزام هو الأحفظ لمصلحة التعامل، واستقرار المعاملات، وفيه مراعاة لمصلحة المصرف والعميل.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وإن الأخذ بالإلزام أمر مقبول شرعاً، وكل مصرف مخير في الأخذ بما يراه في مسألة القول بالإلزام حسب ما تراه هيئة الرقابة الشرعية لديه.       </a:t>
            </a:r>
            <a:r>
              <a:rPr lang="ar-IQ" b="1" dirty="0">
                <a:solidFill>
                  <a:schemeClr val="bg2"/>
                </a:solidFill>
                <a:latin typeface="Traditional Arabic" panose="02020603050405020304" pitchFamily="18" charset="-78"/>
                <a:cs typeface="Traditional Arabic" panose="02020603050405020304" pitchFamily="18" charset="-78"/>
              </a:rPr>
              <a:t>.</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1802882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81" y="181155"/>
            <a:ext cx="9084221" cy="6487063"/>
          </a:xfrm>
        </p:spPr>
        <p:txBody>
          <a:bodyPr>
            <a:norm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قرار (الهيئة الشرعية) بشركة الراجحي المصرفية للاستثمار رقم (30).</a:t>
            </a:r>
            <a:br>
              <a:rPr lang="ar-IQ" b="1" dirty="0">
                <a:solidFill>
                  <a:srgbClr val="FF0000"/>
                </a:solidFill>
                <a:latin typeface="Traditional Arabic" panose="02020603050405020304" pitchFamily="18" charset="-78"/>
                <a:cs typeface="Traditional Arabic" panose="02020603050405020304" pitchFamily="18" charset="-78"/>
              </a:rPr>
            </a:br>
            <a:br>
              <a:rPr lang="ar-IQ"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السؤال: </a:t>
            </a:r>
            <a:r>
              <a:rPr lang="ar-IQ" sz="3200" b="1" dirty="0">
                <a:solidFill>
                  <a:schemeClr val="tx1"/>
                </a:solidFill>
                <a:latin typeface="Traditional Arabic" panose="02020603050405020304" pitchFamily="18" charset="-78"/>
                <a:cs typeface="Traditional Arabic" panose="02020603050405020304" pitchFamily="18" charset="-78"/>
              </a:rPr>
              <a:t>نرجو إبداء الرأي الشرعي حول تعامل الشركة في المرابحة في البضائع الدولية الذي يتلخص فيما يلي:                    </a:t>
            </a:r>
            <a:r>
              <a:rPr lang="ar-IQ" sz="3200" b="1" dirty="0">
                <a:solidFill>
                  <a:schemeClr val="bg2"/>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أولاً:</a:t>
            </a:r>
            <a:r>
              <a:rPr lang="ar-IQ" sz="3200" b="1" dirty="0">
                <a:solidFill>
                  <a:schemeClr val="tx1"/>
                </a:solidFill>
                <a:latin typeface="Traditional Arabic" panose="02020603050405020304" pitchFamily="18" charset="-78"/>
                <a:cs typeface="Traditional Arabic" panose="02020603050405020304" pitchFamily="18" charset="-78"/>
              </a:rPr>
              <a:t> يتقدم عميل لشركة الراجحي المصرفية للاستثمار يطلب أن تشتري شركة الراجحي بضائع معلومة محددة المواصفات بالسعر المعلن لهذه البضائع عالميا وبعد ذلك تقوم الشركة ببيعها للعميل (طالب الشراء) على أن يدفع الثمن مؤجلا بتاريخ معين.                                           </a:t>
            </a:r>
            <a:r>
              <a:rPr lang="ar-IQ" sz="3200" b="1" dirty="0">
                <a:solidFill>
                  <a:schemeClr val="bg2"/>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ثانيا: </a:t>
            </a:r>
            <a:r>
              <a:rPr lang="ar-IQ" sz="3200" b="1" dirty="0">
                <a:solidFill>
                  <a:schemeClr val="tx1"/>
                </a:solidFill>
                <a:latin typeface="Traditional Arabic" panose="02020603050405020304" pitchFamily="18" charset="-78"/>
                <a:cs typeface="Traditional Arabic" panose="02020603050405020304" pitchFamily="18" charset="-78"/>
              </a:rPr>
              <a:t>تقوم شركة الراجحي بشراء البضاعة المعنية من بنك استثماري يتعامل ببيع وشراء هذه البضائع وتدفع له القيمة ويقوم البنك الاستثماري بتسجيل هذه البضائع لحساب شركة الراجحي ويبلغها بذلك بالتلكس.</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105271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96" y="103517"/>
            <a:ext cx="9144606" cy="6633713"/>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ثالثا</a:t>
            </a:r>
            <a:r>
              <a:rPr lang="ar-IQ" b="1" dirty="0">
                <a:solidFill>
                  <a:schemeClr val="tx1"/>
                </a:solidFill>
                <a:latin typeface="Traditional Arabic" panose="02020603050405020304" pitchFamily="18" charset="-78"/>
                <a:cs typeface="Traditional Arabic" panose="02020603050405020304" pitchFamily="18" charset="-78"/>
              </a:rPr>
              <a:t>: تقوم شركة الراجحي بعد ذلك ببيع هذه البضائع للعميل (طالب الشراء) ثم تطلب من البنك الاستثماري تحويل ملكية هذه البضائع لديه من ملكيتها إلى ملكية العميل (طالب الشراء).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رابعا</a:t>
            </a:r>
            <a:r>
              <a:rPr lang="ar-IQ" b="1" dirty="0">
                <a:solidFill>
                  <a:schemeClr val="tx1"/>
                </a:solidFill>
                <a:latin typeface="Traditional Arabic" panose="02020603050405020304" pitchFamily="18" charset="-78"/>
                <a:cs typeface="Traditional Arabic" panose="02020603050405020304" pitchFamily="18" charset="-78"/>
              </a:rPr>
              <a:t>: يقوم العميل (طالب الشراء) بتسديد قيمة هذه البضائع إلى شركة الراجحي في موعد مؤجل؟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sz="4400" b="1" dirty="0">
                <a:solidFill>
                  <a:srgbClr val="FF0000"/>
                </a:solidFill>
                <a:latin typeface="Traditional Arabic" panose="02020603050405020304" pitchFamily="18" charset="-78"/>
                <a:cs typeface="Traditional Arabic" panose="02020603050405020304" pitchFamily="18" charset="-78"/>
              </a:rPr>
              <a:t>الجواب:</a:t>
            </a:r>
            <a:r>
              <a:rPr lang="ar-IQ" sz="4400" b="1" dirty="0">
                <a:solidFill>
                  <a:schemeClr val="tx1"/>
                </a:solidFill>
                <a:latin typeface="Traditional Arabic" panose="02020603050405020304" pitchFamily="18" charset="-78"/>
                <a:cs typeface="Traditional Arabic" panose="02020603050405020304" pitchFamily="18" charset="-78"/>
              </a:rPr>
              <a:t> </a:t>
            </a:r>
            <a:r>
              <a:rPr lang="ar-IQ" sz="4400" b="1" dirty="0">
                <a:solidFill>
                  <a:schemeClr val="bg2"/>
                </a:solidFill>
                <a:latin typeface="Traditional Arabic" panose="02020603050405020304" pitchFamily="18" charset="-78"/>
                <a:cs typeface="Traditional Arabic" panose="02020603050405020304" pitchFamily="18" charset="-78"/>
              </a:rPr>
              <a:t>.</a:t>
            </a:r>
            <a:br>
              <a:rPr lang="ar-IQ" sz="4400"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لا ترى الهيئة مانعا أن تستثمر الشركة أموالها من خلال هذه المعاملة، بشرط أن تكون تلك البضائع موجودة فعلا في مستودعات البنك الاستثماري، وتقيد باسم شركة الراجحي، ويزود البنك الشركة بشهادة من مستودعاته تثبت وجود البضائع في مستودعاته وملكيتها للراجحي في تاريخ انعقاد الصفقة، على أن يكون تعامل الشركة في هذه المعاملة بصفة مؤقتة، ريثما تستكمل استثمار أموالها بطرق وعقود أقرب إلى السلامة الشرعية من هذه المعاملة.</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4764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20" y="336430"/>
            <a:ext cx="8842681" cy="6124756"/>
          </a:xfrm>
        </p:spPr>
        <p:txBody>
          <a:bodyPr>
            <a:noAutofit/>
          </a:bodyPr>
          <a:lstStyle/>
          <a:p>
            <a:pPr algn="just">
              <a:lnSpc>
                <a:spcPct val="150000"/>
              </a:lnSpc>
            </a:pPr>
            <a:r>
              <a:rPr lang="ar-IQ" b="1" dirty="0">
                <a:solidFill>
                  <a:srgbClr val="FF0000"/>
                </a:solidFill>
                <a:latin typeface="Traditional Arabic" panose="02020603050405020304" pitchFamily="18" charset="-78"/>
                <a:cs typeface="Traditional Arabic" panose="02020603050405020304" pitchFamily="18" charset="-78"/>
              </a:rPr>
              <a:t>حكم بيع المرابحة:                        </a:t>
            </a:r>
            <a:r>
              <a:rPr lang="ar-IQ" b="1" dirty="0">
                <a:solidFill>
                  <a:schemeClr val="bg1"/>
                </a:solidFill>
                <a:latin typeface="Traditional Arabic" panose="02020603050405020304" pitchFamily="18" charset="-78"/>
                <a:cs typeface="Traditional Arabic" panose="02020603050405020304" pitchFamily="18" charset="-78"/>
              </a:rPr>
              <a:t>:</a:t>
            </a:r>
            <a:br>
              <a:rPr lang="en-US" dirty="0">
                <a:solidFill>
                  <a:schemeClr val="bg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ي</a:t>
            </a:r>
            <a:r>
              <a:rPr lang="ar-SA" b="1" dirty="0">
                <a:solidFill>
                  <a:schemeClr val="tx1"/>
                </a:solidFill>
                <a:latin typeface="Traditional Arabic" panose="02020603050405020304" pitchFamily="18" charset="-78"/>
                <a:cs typeface="Traditional Arabic" panose="02020603050405020304" pitchFamily="18" charset="-78"/>
              </a:rPr>
              <a:t>رى جمهور الفقهاء أن بيع المرابحة من البيوع الجائزة شرعاً ولا</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كراهة فيه.</a:t>
            </a:r>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lumMod val="95000"/>
                  </a:schemeClr>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 الدليل على مشروعيته: </a:t>
            </a:r>
            <a:r>
              <a:rPr lang="ar-IQ" b="1" dirty="0">
                <a:solidFill>
                  <a:schemeClr val="tx1"/>
                </a:solidFill>
                <a:latin typeface="Traditional Arabic" panose="02020603050405020304" pitchFamily="18" charset="-78"/>
                <a:cs typeface="Traditional Arabic" panose="02020603050405020304" pitchFamily="18" charset="-78"/>
              </a:rPr>
              <a:t>جواز عموم قوله تعالى: (وأحل الله البيع وحرم الربا). لأن الثمن في بيع المرابحة معلوم، إذ لا فرق بين قوله: بعتك هذا الثوب بمئة وعشرة، وبين قوله: بعتك بمئة، وربح كل عشرة واحد.      </a:t>
            </a:r>
            <a:r>
              <a:rPr lang="ar-IQ" b="1" dirty="0">
                <a:solidFill>
                  <a:schemeClr val="bg1">
                    <a:lumMod val="95000"/>
                  </a:schemeClr>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0187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88880" cy="6788989"/>
          </a:xfrm>
        </p:spPr>
        <p:txBody>
          <a:bodyPr>
            <a:noAutofit/>
          </a:bodyPr>
          <a:lstStyle/>
          <a:p>
            <a:pPr algn="just"/>
            <a:r>
              <a:rPr lang="ar-SA" b="1" dirty="0">
                <a:solidFill>
                  <a:srgbClr val="FF0000"/>
                </a:solidFill>
                <a:latin typeface="Traditional Arabic" panose="02020603050405020304" pitchFamily="18" charset="-78"/>
                <a:cs typeface="Traditional Arabic" panose="02020603050405020304" pitchFamily="18" charset="-78"/>
              </a:rPr>
              <a:t>شروط صحة عقد المرابحة</a:t>
            </a:r>
            <a:r>
              <a:rPr lang="ar-IQ" b="1" dirty="0">
                <a:solidFill>
                  <a:srgbClr val="FF0000"/>
                </a:solidFill>
                <a:latin typeface="Traditional Arabic" panose="02020603050405020304" pitchFamily="18" charset="-78"/>
                <a:cs typeface="Traditional Arabic" panose="02020603050405020304" pitchFamily="18" charset="-78"/>
              </a:rPr>
              <a:t> عند الفقهاء القدامى</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B050"/>
                </a:solidFill>
                <a:latin typeface="Traditional Arabic" panose="02020603050405020304" pitchFamily="18" charset="-78"/>
                <a:cs typeface="Traditional Arabic" panose="02020603050405020304" pitchFamily="18" charset="-78"/>
              </a:rPr>
              <a:t>علمُ المشتري بالثمن الأول للسلعة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بما في ذلك المصروفات المعتبرة، </a:t>
            </a:r>
            <a:r>
              <a:rPr lang="ar-SA" b="1" dirty="0">
                <a:solidFill>
                  <a:schemeClr val="tx1"/>
                </a:solidFill>
                <a:latin typeface="Traditional Arabic" panose="02020603050405020304" pitchFamily="18" charset="-78"/>
                <a:cs typeface="Traditional Arabic" panose="02020603050405020304" pitchFamily="18" charset="-78"/>
              </a:rPr>
              <a:t>فإذا اطَّلع المشتري على خيانةٍ في الثمن، فهو بالخيار إن شاء أنفذ عقد البيع، وإن شاء لم يُنفِذه</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a:t>
            </a:r>
            <a:r>
              <a:rPr lang="ar-SA" b="1" dirty="0">
                <a:solidFill>
                  <a:schemeClr val="tx1"/>
                </a:solidFill>
                <a:latin typeface="Traditional Arabic" panose="02020603050405020304" pitchFamily="18" charset="-78"/>
                <a:cs typeface="Traditional Arabic" panose="02020603050405020304" pitchFamily="18" charset="-78"/>
              </a:rPr>
              <a:t>- أن يكون الربح معلومًا</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a:t>
            </a:r>
            <a:r>
              <a:rPr lang="ar-SA" b="1" dirty="0">
                <a:solidFill>
                  <a:schemeClr val="tx1"/>
                </a:solidFill>
                <a:latin typeface="Traditional Arabic" panose="02020603050405020304" pitchFamily="18" charset="-78"/>
                <a:cs typeface="Traditional Arabic" panose="02020603050405020304" pitchFamily="18" charset="-78"/>
              </a:rPr>
              <a:t>- أن يكون العقد الأول صحيحًا، فإن كان فاسدًا لم يَجُزِ البيع</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4</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أن يكون العقد خاليا من الربا، و</a:t>
            </a:r>
            <a:r>
              <a:rPr lang="ar-SA" b="1" dirty="0">
                <a:solidFill>
                  <a:schemeClr val="tx1"/>
                </a:solidFill>
                <a:latin typeface="Traditional Arabic" panose="02020603050405020304" pitchFamily="18" charset="-78"/>
                <a:cs typeface="Traditional Arabic" panose="02020603050405020304" pitchFamily="18" charset="-78"/>
              </a:rPr>
              <a:t>ألا يكون الثمن في العقد الأول مقابلاً بجنسِه من أموال الرِّبَا، كما إذا اشترى المشتري الأول البضاعة بجنسها؛ (مثل قمح مقابل قمح، أو ذهب مقابل ذهب)، فلا يجوز بيعها حينئذٍ بجنسها مرابحة؛ لأن الزيادة حينئذٍ تكون ربا</a:t>
            </a:r>
            <a:r>
              <a:rPr lang="ar-IQ" b="1" dirty="0">
                <a:solidFill>
                  <a:schemeClr val="tx1"/>
                </a:solidFill>
                <a:latin typeface="Traditional Arabic" panose="02020603050405020304" pitchFamily="18" charset="-78"/>
                <a:cs typeface="Traditional Arabic" panose="02020603050405020304" pitchFamily="18" charset="-78"/>
              </a:rPr>
              <a:t>                                   .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5- أن يبين البائع العيب الحادث بعد الشراء للسلعة، وكل ما هو في معنى العيب.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6- أن يبين صفة ثمن الشراء، مثل: حالة الشراء المؤجل.</a:t>
            </a:r>
            <a:endParaRPr lang="ar-IQ" dirty="0"/>
          </a:p>
        </p:txBody>
      </p:sp>
      <p:sp>
        <p:nvSpPr>
          <p:cNvPr id="3" name="Content Placeholder 2"/>
          <p:cNvSpPr>
            <a:spLocks noGrp="1"/>
          </p:cNvSpPr>
          <p:nvPr>
            <p:ph idx="1"/>
          </p:nvPr>
        </p:nvSpPr>
        <p:spPr>
          <a:xfrm>
            <a:off x="677334" y="6915797"/>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63237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1" y="120769"/>
            <a:ext cx="9631680" cy="6581955"/>
          </a:xfrm>
        </p:spPr>
        <p:txBody>
          <a:bodyPr>
            <a:noAutofit/>
          </a:bodyPr>
          <a:lstStyle/>
          <a:p>
            <a:pPr algn="just"/>
            <a:r>
              <a:rPr lang="ar-SA" b="1" dirty="0">
                <a:solidFill>
                  <a:srgbClr val="7030A0"/>
                </a:solidFill>
                <a:latin typeface="Traditional Arabic" panose="02020603050405020304" pitchFamily="18" charset="-78"/>
                <a:cs typeface="Traditional Arabic" panose="02020603050405020304" pitchFamily="18" charset="-78"/>
              </a:rPr>
              <a:t>يُقصد </a:t>
            </a:r>
            <a:r>
              <a:rPr lang="ar-SA" b="1" dirty="0">
                <a:solidFill>
                  <a:srgbClr val="FF0000"/>
                </a:solidFill>
                <a:latin typeface="Traditional Arabic" panose="02020603050405020304" pitchFamily="18" charset="-78"/>
                <a:cs typeface="Traditional Arabic" panose="02020603050405020304" pitchFamily="18" charset="-78"/>
              </a:rPr>
              <a:t>بالإستثمار</a:t>
            </a:r>
            <a:r>
              <a:rPr lang="ar-IQ" b="1" dirty="0">
                <a:solidFill>
                  <a:srgbClr val="FF0000"/>
                </a:solidFill>
                <a:latin typeface="Traditional Arabic" panose="02020603050405020304" pitchFamily="18" charset="-78"/>
                <a:cs typeface="Traditional Arabic" panose="02020603050405020304" pitchFamily="18" charset="-78"/>
              </a:rPr>
              <a:t> عن طريق</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المرابح</a:t>
            </a:r>
            <a:r>
              <a:rPr lang="ar-IQ" b="1" dirty="0">
                <a:solidFill>
                  <a:srgbClr val="7030A0"/>
                </a:solidFill>
                <a:latin typeface="Traditional Arabic" panose="02020603050405020304" pitchFamily="18" charset="-78"/>
                <a:cs typeface="Traditional Arabic" panose="02020603050405020304" pitchFamily="18" charset="-78"/>
              </a:rPr>
              <a:t>ات هو: </a:t>
            </a:r>
            <a:r>
              <a:rPr lang="ar-SA" b="1" dirty="0">
                <a:solidFill>
                  <a:srgbClr val="7030A0"/>
                </a:solidFill>
                <a:latin typeface="Traditional Arabic" panose="02020603050405020304" pitchFamily="18" charset="-78"/>
                <a:cs typeface="Traditional Arabic" panose="02020603050405020304" pitchFamily="18" charset="-78"/>
              </a:rPr>
              <a:t>بيع السلعة بتكلفتها بالإضافة إلى ربح معلوم</a:t>
            </a:r>
            <a:r>
              <a:rPr lang="ar-IQ" b="1" dirty="0">
                <a:solidFill>
                  <a:srgbClr val="7030A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en-US" b="1" dirty="0">
                <a:solidFill>
                  <a:srgbClr val="7030A0"/>
                </a:solidFill>
                <a:latin typeface="Traditional Arabic" panose="02020603050405020304" pitchFamily="18" charset="-78"/>
                <a:cs typeface="Traditional Arabic" panose="02020603050405020304" pitchFamily="18" charset="-78"/>
              </a:rPr>
              <a:t> </a:t>
            </a:r>
            <a:br>
              <a:rPr lang="ar-IQ" b="1" dirty="0">
                <a:solidFill>
                  <a:srgbClr val="7030A0"/>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فالبيع</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إما</a:t>
            </a:r>
            <a:r>
              <a:rPr lang="en-US" b="1" dirty="0">
                <a:solidFill>
                  <a:srgbClr val="7030A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bg2"/>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أ- </a:t>
            </a:r>
            <a:r>
              <a:rPr lang="ar-SA" b="1" dirty="0">
                <a:solidFill>
                  <a:schemeClr val="tx1"/>
                </a:solidFill>
                <a:latin typeface="Traditional Arabic" panose="02020603050405020304" pitchFamily="18" charset="-78"/>
                <a:cs typeface="Traditional Arabic" panose="02020603050405020304" pitchFamily="18" charset="-78"/>
              </a:rPr>
              <a:t>أن يكون من غير النظر إلى رأس مال السلع</a:t>
            </a:r>
            <a:r>
              <a:rPr lang="ar-IQ" b="1" dirty="0">
                <a:solidFill>
                  <a:schemeClr val="tx1"/>
                </a:solidFill>
                <a:latin typeface="Traditional Arabic" panose="02020603050405020304" pitchFamily="18" charset="-78"/>
                <a:cs typeface="Traditional Arabic" panose="02020603050405020304" pitchFamily="18" charset="-78"/>
              </a:rPr>
              <a:t>ة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وهذا ينقسم بدوره إلى</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بيع المساومة</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و</a:t>
            </a:r>
            <a:r>
              <a:rPr lang="ar-IQ" b="1" i="0" dirty="0">
                <a:solidFill>
                  <a:srgbClr val="FF0000"/>
                </a:solidFill>
                <a:effectLst/>
                <a:latin typeface="Traditional Arabic" panose="02020603050405020304" pitchFamily="18" charset="-78"/>
                <a:cs typeface="Traditional Arabic" panose="02020603050405020304" pitchFamily="18" charset="-78"/>
              </a:rPr>
              <a:t>هو</a:t>
            </a:r>
            <a:r>
              <a:rPr lang="ar-IQ" b="1" i="0" dirty="0">
                <a:solidFill>
                  <a:schemeClr val="tx1"/>
                </a:solidFill>
                <a:effectLst/>
                <a:latin typeface="Traditional Arabic" panose="02020603050405020304" pitchFamily="18" charset="-78"/>
                <a:cs typeface="Traditional Arabic" panose="02020603050405020304" pitchFamily="18" charset="-78"/>
              </a:rPr>
              <a:t>: البيع الذي لا يُظهر فيه البائعُ رأسَ ماله.       </a:t>
            </a:r>
            <a:r>
              <a:rPr lang="ar-IQ" b="1" i="0" dirty="0">
                <a:solidFill>
                  <a:schemeClr val="bg1"/>
                </a:solidFill>
                <a:effectLst/>
                <a:latin typeface="Traditional Arabic" panose="02020603050405020304" pitchFamily="18" charset="-78"/>
                <a:cs typeface="Traditional Arabic" panose="02020603050405020304" pitchFamily="18" charset="-78"/>
              </a:rPr>
              <a:t>.</a:t>
            </a:r>
            <a:r>
              <a:rPr lang="ar-SA" b="1" dirty="0">
                <a:solidFill>
                  <a:srgbClr val="0070C0"/>
                </a:solidFill>
                <a:latin typeface="Traditional Arabic" panose="02020603050405020304" pitchFamily="18" charset="-78"/>
                <a:cs typeface="Traditional Arabic" panose="02020603050405020304" pitchFamily="18" charset="-78"/>
              </a:rPr>
              <a:t> </a:t>
            </a:r>
            <a:br>
              <a:rPr lang="ar-IQ" b="1" dirty="0">
                <a:solidFill>
                  <a:srgbClr val="0070C0"/>
                </a:solidFill>
                <a:latin typeface="Traditional Arabic" panose="02020603050405020304" pitchFamily="18" charset="-78"/>
                <a:cs typeface="Traditional Arabic" panose="02020603050405020304" pitchFamily="18" charset="-78"/>
              </a:rPr>
            </a:br>
            <a:r>
              <a:rPr lang="ar-SA" b="1" dirty="0">
                <a:solidFill>
                  <a:srgbClr val="00B050"/>
                </a:solidFill>
                <a:latin typeface="Traditional Arabic" panose="02020603050405020304" pitchFamily="18" charset="-78"/>
                <a:cs typeface="Traditional Arabic" panose="02020603050405020304" pitchFamily="18" charset="-78"/>
              </a:rPr>
              <a:t>وبيع المزايدة</a:t>
            </a:r>
            <a:r>
              <a:rPr lang="ar-IQ" b="1" dirty="0">
                <a:solidFill>
                  <a:srgbClr val="00B050"/>
                </a:solidFill>
                <a:latin typeface="Traditional Arabic" panose="02020603050405020304" pitchFamily="18" charset="-78"/>
                <a:cs typeface="Traditional Arabic" panose="02020603050405020304" pitchFamily="18" charset="-78"/>
              </a:rPr>
              <a:t> هو: </a:t>
            </a:r>
            <a:r>
              <a:rPr lang="ar-IQ" b="1" dirty="0">
                <a:solidFill>
                  <a:srgbClr val="0070C0"/>
                </a:solidFill>
                <a:latin typeface="Traditional Arabic" panose="02020603050405020304" pitchFamily="18" charset="-78"/>
                <a:cs typeface="Traditional Arabic" panose="02020603050405020304" pitchFamily="18" charset="-78"/>
              </a:rPr>
              <a:t>أن ينادي البائع على سلعته – بنفسه أو نائبه- ويزيد الناس بعضهم على بعض حتى تقف على آخر زائد فيها فيأخذها.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ب- </a:t>
            </a:r>
            <a:r>
              <a:rPr lang="ar-SA" b="1" dirty="0">
                <a:solidFill>
                  <a:schemeClr val="tx1"/>
                </a:solidFill>
                <a:latin typeface="Traditional Arabic" panose="02020603050405020304" pitchFamily="18" charset="-78"/>
                <a:cs typeface="Traditional Arabic" panose="02020603050405020304" pitchFamily="18" charset="-78"/>
              </a:rPr>
              <a:t>أ</a:t>
            </a:r>
            <a:r>
              <a:rPr lang="ar-IQ" b="1" dirty="0">
                <a:solidFill>
                  <a:schemeClr val="tx1"/>
                </a:solidFill>
                <a:latin typeface="Traditional Arabic" panose="02020603050405020304" pitchFamily="18" charset="-78"/>
                <a:cs typeface="Traditional Arabic" panose="02020603050405020304" pitchFamily="18" charset="-78"/>
              </a:rPr>
              <a:t>ن يكون</a:t>
            </a:r>
            <a:r>
              <a:rPr lang="ar-SA" b="1" dirty="0">
                <a:solidFill>
                  <a:schemeClr val="tx1"/>
                </a:solidFill>
                <a:latin typeface="Traditional Arabic" panose="02020603050405020304" pitchFamily="18" charset="-78"/>
                <a:cs typeface="Traditional Arabic" panose="02020603050405020304" pitchFamily="18" charset="-78"/>
              </a:rPr>
              <a:t> بالنظر إلى رأس مال السلعة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وهذا يُسمى بيع الأمانة</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وبيع المزايدة</a:t>
            </a:r>
            <a:r>
              <a:rPr lang="ar-IQ" b="1" dirty="0">
                <a:solidFill>
                  <a:srgbClr val="7030A0"/>
                </a:solidFill>
                <a:latin typeface="Traditional Arabic" panose="02020603050405020304" pitchFamily="18" charset="-78"/>
                <a:cs typeface="Traditional Arabic" panose="02020603050405020304" pitchFamily="18" charset="-78"/>
              </a:rPr>
              <a:t>: جائز بإجماع المسلمين، ولكن قيده الشافعية بأمرين:</a:t>
            </a:r>
            <a:br>
              <a:rPr lang="ar-IQ" b="1" dirty="0">
                <a:solidFill>
                  <a:srgbClr val="7030A0"/>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أ-</a:t>
            </a:r>
            <a:r>
              <a:rPr lang="ar-IQ" b="1" dirty="0">
                <a:solidFill>
                  <a:srgbClr val="7030A0"/>
                </a:solidFill>
                <a:latin typeface="Traditional Arabic" panose="02020603050405020304" pitchFamily="18" charset="-78"/>
                <a:cs typeface="Traditional Arabic" panose="02020603050405020304" pitchFamily="18" charset="-78"/>
              </a:rPr>
              <a:t> أن لا يكون فيه قصد الإضرار بأحد، </a:t>
            </a:r>
            <a:r>
              <a:rPr lang="ar-IQ" b="1" dirty="0">
                <a:solidFill>
                  <a:srgbClr val="FF0000"/>
                </a:solidFill>
                <a:latin typeface="Traditional Arabic" panose="02020603050405020304" pitchFamily="18" charset="-78"/>
                <a:cs typeface="Traditional Arabic" panose="02020603050405020304" pitchFamily="18" charset="-78"/>
              </a:rPr>
              <a:t>ب-</a:t>
            </a:r>
            <a:r>
              <a:rPr lang="ar-IQ" b="1" dirty="0">
                <a:solidFill>
                  <a:srgbClr val="7030A0"/>
                </a:solidFill>
                <a:latin typeface="Traditional Arabic" panose="02020603050405020304" pitchFamily="18" charset="-78"/>
                <a:cs typeface="Traditional Arabic" panose="02020603050405020304" pitchFamily="18" charset="-78"/>
              </a:rPr>
              <a:t> بإرادة الشراء، وإلا حرمت الزيادة؛ لأنها من النجش المحرم.</a:t>
            </a:r>
            <a:endParaRPr lang="ar-IQ" dirty="0">
              <a:solidFill>
                <a:srgbClr val="7030A0"/>
              </a:solidFill>
            </a:endParaRPr>
          </a:p>
        </p:txBody>
      </p:sp>
      <p:sp>
        <p:nvSpPr>
          <p:cNvPr id="3" name="Content Placeholder 2"/>
          <p:cNvSpPr>
            <a:spLocks noGrp="1"/>
          </p:cNvSpPr>
          <p:nvPr>
            <p:ph idx="1"/>
          </p:nvPr>
        </p:nvSpPr>
        <p:spPr>
          <a:xfrm>
            <a:off x="677334" y="6858000"/>
            <a:ext cx="8596668" cy="77638"/>
          </a:xfrm>
        </p:spPr>
        <p:txBody>
          <a:bodyPr>
            <a:normAutofit fontScale="25000" lnSpcReduction="20000"/>
          </a:bodyPr>
          <a:lstStyle/>
          <a:p>
            <a:endParaRPr lang="ar-IQ" dirty="0"/>
          </a:p>
        </p:txBody>
      </p:sp>
    </p:spTree>
    <p:extLst>
      <p:ext uri="{BB962C8B-B14F-4D97-AF65-F5344CB8AC3E}">
        <p14:creationId xmlns:p14="http://schemas.microsoft.com/office/powerpoint/2010/main" val="352152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7D6D-A97E-82FE-20EC-B8DAA67E5F5C}"/>
              </a:ext>
            </a:extLst>
          </p:cNvPr>
          <p:cNvSpPr>
            <a:spLocks noGrp="1"/>
          </p:cNvSpPr>
          <p:nvPr>
            <p:ph type="title"/>
          </p:nvPr>
        </p:nvSpPr>
        <p:spPr>
          <a:xfrm>
            <a:off x="81280" y="0"/>
            <a:ext cx="9601200" cy="6786880"/>
          </a:xfrm>
        </p:spPr>
        <p:txBody>
          <a:bodyPr>
            <a:normAutofit fontScale="90000"/>
          </a:bodyPr>
          <a:lstStyle/>
          <a:p>
            <a:pPr algn="r">
              <a:lnSpc>
                <a:spcPct val="150000"/>
              </a:lnSpc>
            </a:pPr>
            <a:r>
              <a:rPr lang="ar-IQ" b="1" dirty="0">
                <a:solidFill>
                  <a:srgbClr val="FF0000"/>
                </a:solidFill>
                <a:latin typeface="Traditional Arabic" panose="02020603050405020304" pitchFamily="18" charset="-78"/>
                <a:cs typeface="Traditional Arabic" panose="02020603050405020304" pitchFamily="18" charset="-78"/>
              </a:rPr>
              <a:t>-</a:t>
            </a:r>
            <a:r>
              <a:rPr lang="ar-IQ"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وبيوع الأمانة هي البيوع التي يُحدد فيها </a:t>
            </a:r>
            <a:r>
              <a:rPr lang="ar-SA" b="1" dirty="0">
                <a:solidFill>
                  <a:srgbClr val="7030A0"/>
                </a:solidFill>
                <a:latin typeface="Traditional Arabic" panose="02020603050405020304" pitchFamily="18" charset="-78"/>
                <a:cs typeface="Traditional Arabic" panose="02020603050405020304" pitchFamily="18" charset="-78"/>
              </a:rPr>
              <a:t>الثمن بمثل رأس المال</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00B050"/>
                </a:solidFill>
                <a:latin typeface="Traditional Arabic" panose="02020603050405020304" pitchFamily="18" charset="-78"/>
                <a:cs typeface="Traditional Arabic" panose="02020603050405020304" pitchFamily="18" charset="-78"/>
              </a:rPr>
              <a:t>أو أنقص منه</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أو أزيد منه</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0070C0"/>
                </a:solidFill>
                <a:latin typeface="Traditional Arabic" panose="02020603050405020304" pitchFamily="18" charset="-78"/>
                <a:cs typeface="Traditional Arabic" panose="02020603050405020304" pitchFamily="18" charset="-78"/>
              </a:rPr>
              <a:t>فسميت به؛ لأنه يؤتمن فيها البائع في إخباره برأس المال.</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فإذا كان بمثل رأس المال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سُمي البيع </a:t>
            </a:r>
            <a:r>
              <a:rPr lang="ar-SA" b="1" dirty="0">
                <a:solidFill>
                  <a:srgbClr val="FF0000"/>
                </a:solidFill>
                <a:latin typeface="Traditional Arabic" panose="02020603050405020304" pitchFamily="18" charset="-78"/>
                <a:cs typeface="Traditional Arabic" panose="02020603050405020304" pitchFamily="18" charset="-78"/>
              </a:rPr>
              <a:t>بيع التولية</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وهي</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البيع بأصل الثمن فقط</a:t>
            </a:r>
            <a:r>
              <a:rPr lang="ar-IQ" b="1" dirty="0">
                <a:solidFill>
                  <a:schemeClr val="tx1"/>
                </a:solidFill>
                <a:latin typeface="Traditional Arabic" panose="02020603050405020304" pitchFamily="18" charset="-78"/>
                <a:cs typeface="Traditional Arabic" panose="02020603050405020304" pitchFamily="18" charset="-78"/>
              </a:rPr>
              <a:t> بلا ربح ولا خسارة.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أما اذا كان بأنقص من رأس المال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فيسمى </a:t>
            </a:r>
            <a:r>
              <a:rPr lang="ar-SA" b="1" dirty="0">
                <a:solidFill>
                  <a:srgbClr val="00B050"/>
                </a:solidFill>
                <a:latin typeface="Traditional Arabic" panose="02020603050405020304" pitchFamily="18" charset="-78"/>
                <a:cs typeface="Traditional Arabic" panose="02020603050405020304" pitchFamily="18" charset="-78"/>
              </a:rPr>
              <a:t>بيع الوضيعة</a:t>
            </a:r>
            <a:r>
              <a:rPr lang="ar-IQ" b="1" dirty="0">
                <a:solidFill>
                  <a:schemeClr val="tx1"/>
                </a:solidFill>
                <a:latin typeface="Traditional Arabic" panose="02020603050405020304" pitchFamily="18" charset="-78"/>
                <a:cs typeface="Traditional Arabic" panose="02020603050405020304" pitchFamily="18" charset="-78"/>
              </a:rPr>
              <a:t>. أو الحطيطة أو النقيصة و</a:t>
            </a:r>
            <a:r>
              <a:rPr lang="ar-SA" b="1" dirty="0">
                <a:solidFill>
                  <a:schemeClr val="tx1"/>
                </a:solidFill>
                <a:latin typeface="Traditional Arabic" panose="02020603050405020304" pitchFamily="18" charset="-78"/>
                <a:cs typeface="Traditional Arabic" panose="02020603050405020304" pitchFamily="18" charset="-78"/>
              </a:rPr>
              <a:t>هي</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البيع بأقل من أصل الثمن، </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وفي حالة ما إذا كان بأكثر من رأس المال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فيُسمى بيع المرابحة</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2"/>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a:t>
            </a:r>
            <a:r>
              <a:rPr lang="ar-IQ"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وعلى ذلك، فبيوع المرابحة تُعتبر أحد صور بيوع الأمانة</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لأنها تعتمد على أمانة البائع في إخطار المُشتري بتكلفة السلعة وربحها</a:t>
            </a:r>
            <a:r>
              <a:rPr lang="ar-IQ" b="1" dirty="0">
                <a:solidFill>
                  <a:srgbClr val="FF0000"/>
                </a:solidFill>
                <a:latin typeface="Traditional Arabic" panose="02020603050405020304" pitchFamily="18" charset="-78"/>
                <a:cs typeface="Traditional Arabic" panose="02020603050405020304" pitchFamily="18" charset="-78"/>
              </a:rPr>
              <a:t>.</a:t>
            </a:r>
            <a:endParaRPr lang="en-US" dirty="0"/>
          </a:p>
        </p:txBody>
      </p:sp>
      <p:sp>
        <p:nvSpPr>
          <p:cNvPr id="3" name="Content Placeholder 2">
            <a:extLst>
              <a:ext uri="{FF2B5EF4-FFF2-40B4-BE49-F238E27FC236}">
                <a16:creationId xmlns:a16="http://schemas.microsoft.com/office/drawing/2014/main" id="{0F48FF9D-5709-C2B9-1CAA-3A936045A7D6}"/>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70577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8" y="10160"/>
            <a:ext cx="9406242" cy="6702725"/>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تعريف عقد </a:t>
            </a:r>
            <a:r>
              <a:rPr lang="ar-SA" sz="3200" b="1" dirty="0">
                <a:solidFill>
                  <a:srgbClr val="FF0000"/>
                </a:solidFill>
                <a:latin typeface="Traditional Arabic" panose="02020603050405020304" pitchFamily="18" charset="-78"/>
                <a:cs typeface="Traditional Arabic" panose="02020603050405020304" pitchFamily="18" charset="-78"/>
              </a:rPr>
              <a:t>المرابحة للآمر بالشراء</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فقد عرفه العلماء المعاصرون بتعريفات عدة منها: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عرفه د. سامي حمود بقوله: "أن يتقدم العميل إلى المصرف طلبا منه شراء السلعة المطلوبة بالوصف الذي يحدده العميل، -</a:t>
            </a:r>
            <a:r>
              <a:rPr lang="ar-IQ" sz="3200" b="1" dirty="0">
                <a:solidFill>
                  <a:srgbClr val="C00000"/>
                </a:solidFill>
                <a:latin typeface="Traditional Arabic" panose="02020603050405020304" pitchFamily="18" charset="-78"/>
                <a:cs typeface="Traditional Arabic" panose="02020603050405020304" pitchFamily="18" charset="-78"/>
              </a:rPr>
              <a:t>لأنه لا يملك المال الكافي لسداد ثمنها نقداً</a:t>
            </a:r>
            <a:r>
              <a:rPr lang="ar-IQ" sz="3200" b="1" dirty="0">
                <a:solidFill>
                  <a:schemeClr val="tx1"/>
                </a:solidFill>
                <a:latin typeface="Traditional Arabic" panose="02020603050405020304" pitchFamily="18" charset="-78"/>
                <a:cs typeface="Traditional Arabic" panose="02020603050405020304" pitchFamily="18" charset="-78"/>
              </a:rPr>
              <a:t>،</a:t>
            </a:r>
            <a:r>
              <a:rPr lang="ar-IQ" sz="3200" b="1" dirty="0">
                <a:solidFill>
                  <a:srgbClr val="C00000"/>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وعلى أساس الوعد منه بشراء تلك السلعة مرابحة، وبالنسبة التي يتفقان عليها، ويدفع الثمن مقسطا حسب أمكانياته".                      .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bg1"/>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2- "طلب شراء للحصول على مبيع موصوف مقدم من عميل إلى مصرف يقابله قبول من المصرف، ووعد من الطرفين الأول بالشراء، والثاني بالبيع بثمن وربح يتفق عليها مسبقا".                      .     </a:t>
            </a:r>
            <a:r>
              <a:rPr lang="ar-IQ" sz="3200" b="1" dirty="0">
                <a:solidFill>
                  <a:srgbClr val="92D050"/>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en-US" sz="3200"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ويطلق عليها: "المرابحة المركبة"، و"بيع المواعدة"، و"المرابحة المصرفية"، و"المواعدة على المرابحة".</a:t>
            </a:r>
            <a:r>
              <a:rPr lang="en-US"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702725"/>
            <a:ext cx="8596668" cy="51758"/>
          </a:xfrm>
        </p:spPr>
        <p:txBody>
          <a:bodyPr>
            <a:normAutofit fontScale="25000" lnSpcReduction="20000"/>
          </a:bodyPr>
          <a:lstStyle/>
          <a:p>
            <a:endParaRPr lang="ar-IQ" dirty="0"/>
          </a:p>
        </p:txBody>
      </p:sp>
    </p:spTree>
    <p:extLst>
      <p:ext uri="{BB962C8B-B14F-4D97-AF65-F5344CB8AC3E}">
        <p14:creationId xmlns:p14="http://schemas.microsoft.com/office/powerpoint/2010/main" val="31393725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5096</TotalTime>
  <Words>6002</Words>
  <Application>Microsoft Office PowerPoint</Application>
  <PresentationFormat>Widescreen</PresentationFormat>
  <Paragraphs>61</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AGA Arabesque</vt:lpstr>
      <vt:lpstr>Arial</vt:lpstr>
      <vt:lpstr>Times New Roman</vt:lpstr>
      <vt:lpstr>Traditional Arabic</vt:lpstr>
      <vt:lpstr>Trebuchet MS</vt:lpstr>
      <vt:lpstr>Wingdings 3</vt:lpstr>
      <vt:lpstr>Facet</vt:lpstr>
      <vt:lpstr>           </vt:lpstr>
      <vt:lpstr>                        عقد المرابحة أو المرابحة للآمر بالشراء           . فالأصلُ في البنوك الإسلامية أنها تعمل حسب أحكام الشَّريعة الإسلامية، لكنها تتفاوتُ فيما بينها في درجة الانضباط بهذه الأحكام في إجراء المعاملات، وذلك نظراً لاجتهادات القائمين عليها.                      . - والبيعُ الذي تقوم به البنوك الإسلامية هو ما يسمى بـــ (بيع المُرَابَحَة للآمِر بالشِّراء)، هو من المعاملات التي طرَحت نفسَها في العصر الحديث، وأصبحت ركيزةً أساسية في النشاط الاقتصادي الإسلامي، وذات تأثير كبير في الحياة الاقتصادية، فدار حولها في الوقت نفسه جدل كبير                   . - وهو من البيوع التي اختلف فيها العلماء؛ ويرون أن صور الغرر والرِّبَا تكتنفُها في بعض مراحلها؛ لذا فقد اختلفوا حولها، فمنهم من منعها، ومنهم من أجازها. </vt:lpstr>
      <vt:lpstr>PowerPoint Presentation</vt:lpstr>
      <vt:lpstr>3- وعرفها أبو اسحاق الشيرازي الشافعي بقوله: (أن يبين رأس المال وقدر الربح بأن يقول ثمنها مئة، وقد بعتكها برأس مالها وربح درهم في كل عشرة). .   4- كما عرفها ابن قدامة المقدسي الحنبلي بقوله: (البيع برأس المال وربح معلوم).                       - وخلاصة القول في تعريف بيع المرابحة أنه يقوم على أساس معرفة الثمن الأول وزيادة ربح عليه، حيث إن المرابحة من بيوع الأمانة، فينبغي أن يكون الثمن الأول معلوماً، وأن يكون الربح معلوماً أيضًا                  .  - ويكون الربح إما بنسبه من الثمن أو بمبلغ مقطوع حسب الإتفاق بين الطرفين . - وتكون السلعة مملوكة للبائع وقت التفاوض والتعاقد عليها  .  .    </vt:lpstr>
      <vt:lpstr>حكم بيع المرابحة:                        : - يرى جمهور الفقهاء أن بيع المرابحة من البيوع الجائزة شرعاً ولا كراهة فيه.       . - الدليل على مشروعيته: جواز عموم قوله تعالى: (وأحل الله البيع وحرم الربا). لأن الثمن في بيع المرابحة معلوم، إذ لا فرق بين قوله: بعتك هذا الثوب بمئة وعشرة، وبين قوله: بعتك بمئة، وربح كل عشرة واحد.      . </vt:lpstr>
      <vt:lpstr>شروط صحة عقد المرابحة عند الفقهاء القدامى                 : 1- علمُ المشتري بالثمن الأول للسلعة، بما في ذلك المصروفات المعتبرة، فإذا اطَّلع المشتري على خيانةٍ في الثمن، فهو بالخيار إن شاء أنفذ عقد البيع، وإن شاء لم يُنفِذه                   . 2- أن يكون الربح معلومًا                         . 3- أن يكون العقد الأول صحيحًا، فإن كان فاسدًا لم يَجُزِ البيع. 4- أن يكون العقد خاليا من الربا، وألا يكون الثمن في العقد الأول مقابلاً بجنسِه من أموال الرِّبَا، كما إذا اشترى المشتري الأول البضاعة بجنسها؛ (مثل قمح مقابل قمح، أو ذهب مقابل ذهب)، فلا يجوز بيعها حينئذٍ بجنسها مرابحة؛ لأن الزيادة حينئذٍ تكون ربا                                   .   5- أن يبين البائع العيب الحادث بعد الشراء للسلعة، وكل ما هو في معنى العيب.   6- أن يبين صفة ثمن الشراء، مثل: حالة الشراء المؤجل.</vt:lpstr>
      <vt:lpstr>يُقصد بالإستثمار عن طريق المرابحات هو: بيع السلعة بتكلفتها بالإضافة إلى ربح معلوم:                           .  فالبيع إما                              :. أ- أن يكون من غير النظر إلى رأس مال السلعة                     .  وهذا ينقسم بدوره إلى:                        .     بيع المساومة وهو: البيع الذي لا يُظهر فيه البائعُ رأسَ ماله.       .  وبيع المزايدة هو: أن ينادي البائع على سلعته – بنفسه أو نائبه- ويزيد الناس بعضهم على بعض حتى تقف على آخر زائد فيها فيأخذها.               .  ب- أن يكون بالنظر إلى رأس مال السلعة، وهذا يُسمى بيع الأمانة           وبيع المزايدة: جائز بإجماع المسلمين، ولكن قيده الشافعية بأمرين: أ- أن لا يكون فيه قصد الإضرار بأحد، ب- بإرادة الشراء، وإلا حرمت الزيادة؛ لأنها من النجش المحرم.</vt:lpstr>
      <vt:lpstr>- وبيوع الأمانة هي البيوع التي يُحدد فيها الثمن بمثل رأس المال، أو أنقص منه، أو أزيد منه. فسميت به؛ لأنه يؤتمن فيها البائع في إخباره برأس المال. - فإذا كان بمثل رأس المال، سُمي البيع بيع التولية. وهي: البيع بأصل الثمن فقط بلا ربح ولا خسارة.                               . - أما اذا كان بأنقص من رأس المال، فيسمى بيع الوضيعة. أو الحطيطة أو النقيصة وهي: البيع بأقل من أصل الثمن،                    . - وفي حالة ما إذا كان بأكثر من رأس المال، فيُسمى بيع المرابحة.             . - وعلى ذلك، فبيوع المرابحة تُعتبر أحد صور بيوع الأمانة؛ لأنها تعتمد على أمانة البائع في إخطار المُشتري بتكلفة السلعة وربحها.</vt:lpstr>
      <vt:lpstr>تعريف عقد المرابحة للآمر بالشراء                         .  فقد عرفه العلماء المعاصرون بتعريفات عدة منها:          . 1- عرفه د. سامي حمود بقوله: "أن يتقدم العميل إلى المصرف طلبا منه شراء السلعة المطلوبة بالوصف الذي يحدده العميل، -لأنه لا يملك المال الكافي لسداد ثمنها نقداً، وعلى أساس الوعد منه بشراء تلك السلعة مرابحة، وبالنسبة التي يتفقان عليها، ويدفع الثمن مقسطا حسب أمكانياته".                      .     . 2- "طلب شراء للحصول على مبيع موصوف مقدم من عميل إلى مصرف يقابله قبول من المصرف، ووعد من الطرفين الأول بالشراء، والثاني بالبيع بثمن وربح يتفق عليها مسبقا".                      .     .   -ويطلق عليها: "المرابحة المركبة"، و"بيع المواعدة"، و"المرابحة المصرفية"، و"المواعدة على المرابحة".                     </vt:lpstr>
      <vt:lpstr>الفرق بين بيع المرابحة والربا:                             . - يتبين الفرق بين المرابحة والربا من وجوه عدة:                             أولاً: المرابحة بيع سلعة يجوز فيها الزيادة والنقصان، في حين أن الربا عملية قرض بزيادة ترد على النقود فقط.               .                                    . ثانياً: البائع في المرابحة يشتري السلعة ويقبضها وتدخل في ضمانه، ثم يبيعها للمشتري منه نقداً أو بالأقساط؛ ولذا فإنه يتحمل المسؤولية عن الشيء الذي اشتراه قبل أن يبيعه إلى المشتري ويسلمه إياه.             . - أما المرابي فهو يقرض غيره كي يشتري ما يحتاجه بنفسه، ولا يشتري المرابي هذا الشيء ولا يتملكه ولا يدخل في ضمانه، ولا يتحمل أية مسؤولية عنه أبداً.                                                            </vt:lpstr>
      <vt:lpstr>وهذا الفرق الجوهري بين المعاملة الإسلامية والمعاملة الربوية هو الذي جعل ربح البنوك الإسلامية جائزاً؛ لأنه ناتج عن عملية بيع وشراء وضمان، وجعل ما تتقاضاه البنوك الربوية من فوائد حراماً؛ لأنها مقابل عملية الإقراض فقط.                                                   ثالثاً: أرباح البنوك الإسلامية لا تقبل الزيادة خلال فترة تقسيط الثمن في المرابحة؛ لأن نسبة الربح ثابتة.                         . - وأما في عقود القروض الربوية فإن نسبة الفائدة متغيرة؛ لوجود شرط ينص على أن الفائدة قابلة للتعديل خلال سداد أقساط القرض الربوي.                                         رابعا: المرابحة الإسلامية بيع يتم فيه تداول سلعة معينة، وفي هذا تحريك لعجلة الاقتصاد في المجتمع.                            . - أما الربا فهو تأجير مجرد للنقود، وتعطيل لحركة الاقتصاد.</vt:lpstr>
      <vt:lpstr>أساس ظهور اصطلاح بيع المرابحة للآمر بالشراء                . بيع المرابحة للآمر بالشراء اصطلاح حديث: ظهر منذ فترة وجيزة، وأول من استعمله بهذا الشكل هو: د. سامي حمود في رسالته الدكتوراه الموسوم بـــ (تطوير الأعمال المصرفية بما يتفق مع الشريعة الإسلامية)            .   - وفق الله إليه الباحث أثناء إعداده لرسالته الدكتوراه في الفترة الواقعة بين 1973-1976، حيث تم التوصل إلى هذا العنوان الاصطلاحي بتوجيه من استاذه العلامة: محمد فرج السنهوري (رحمه الله)، حيث كان استاذ مادة الفقه الإسلامي المقارن للدراسات العليا بكلية الحقوق بجامعة القاهرة.   .</vt:lpstr>
      <vt:lpstr> - ظهرت فكرة بيع المرابحة للآمر بالشراء لتحقيق غرضين وهما:             . 1- قلة خبرة المشتري، وعدم معرفته بقيمة السلعة المراد الانتفاع بها، معتمداً في ذلك على خبرة المطلوب منه شراء السلعة                       .  2- طلب التمويل: حيث يعد الشراء بثمن مؤجل هو الدافع الذي يحرك طالبي التعامل مع المصارف عن طريق بيع المرابحة للآمر بالشراء، ويعد ازدياد التعامل بالشراء المؤجل بأسبابه الكثيرة في عالم اليوم، أدى بدوره إلى زيادة الطلب على هذا النوع من البيوع.                     . - والأجل ليس شرطاً في بيع المرابحة والمرابحة للآمر بالشراء، ولكنة الغالب في التعامل نظراً لاحتياج البشر له، وعليه يمكن أن يكون بيع المرابحة والمرابحة للآمر بالشراء نقداً.               . ولكن في الواقع العملي أصبح الأجل من السمات المميزة للمرابحة والمرابحة للآمر بالشراء.</vt:lpstr>
      <vt:lpstr>- وقد شاع استعمال هذا المصطلح لدى البنوك الإسلامية، والشركات التي تتعامل وفق أحكام الشريعة الإسلامية، وطورته المصارف الإسلامية ليكون بديلاً شرعياً للقرض الربوي في كثير من الحالات، وصارت هذه المعاملة من أكثر ما تتعامل به البنوك الإسلامية.                    . - والحقيقة أن هذا الاصطلاح (بيع المرابحة للآمر بالشراء). اصطلاح حديث وجديد، ولكن حقيقته كانت معروفة عند الفقهاء المتقدمين، وإن اختلفت التسمية.                             . - فقد ذكره الأئمة مثل: الإمام مالك في الموطأ، والإمام محمد حسن الشيباني صاحب أبي حنيفة، والإمام الشافعي في الأم (رحمهم الله تعالى).</vt:lpstr>
      <vt:lpstr>الخطوات التي يتم بها بيع المرابحة للآمر بالشراء </vt:lpstr>
      <vt:lpstr>العناصر الأسياسة التي تقوم عليها عقد المرابحة للآمر بالشراء                        أ- ثلاثة أطراف:                          “ 1- الآمر بالشراء وهو يطلب من المصرف بشراء السلعة التي يريدها.                        .2- بائع السلعة للمصرف.                         . 3- المصرف وهو: يشتري السلعة من البائع، ثم يبيعها للآمر بالشراء                2- عقدان:                     “ 1- عقد بين البائع والمصرف.                     .  2- عقد بين المصرف والآمر بالشراء                         . 3- ثلاثة وعود                                : 1- وعد من المصرف بشراء السلعة.                              . 2- وعد من المصرف ببيعها للآمر بالشراء.                            . 3- وعد من الآمر بشراء السلعة من  المصرف. </vt:lpstr>
      <vt:lpstr>‏الضوابط الشرعية التي يجب أن قوم بها المصرف في عملية المرابحة للآمر بالشراء‏ يجب أن يلتزم المصارف الإسلامية في تطبيق بيع المرابحة للآمر بالشراء بالضوابط التي تظهر دور المصرف في العملية، وتستبعد إلقاء جميع أعبائها على الآمر بالشراء، وهي كالآتي:                             ‏  1- ‏تولى المصرف شراء السلعة بنفسه أو وكيله، غير العميل الآمر بالشراء.            .‏ ‏3- دفع ثمن الشراء مباشرة منه إلى البائع دون توسط الآمر بالشراء.    . ‏ 4- ‏‏تسلم المصرف السلعة بحيث تدخل في ضمانه، ولا يجوز دخولها في ضمان العميل، ويقبضها قبضاً شرعيًا، حتى لا يدخل البنك في بَيْع ما لا يملك.      .  5- وألا يدفع العميل مالاً قبل تملُّك البنك للسِّلعة، ثم يبيع المصرف للعميل بعقد جديد بعد تملك السلعة.                          ‏ ‏6 - ‏إرفاق المستندات المثبتة لعملية شراء المصرف السلعة، وتسلمه إياها.  ‏7- أن يثبت للعميل الخيار بعد دخول السلعة في ملك البائع، ولا يُجبَر على أخذها إن أَبَى.                                                       </vt:lpstr>
      <vt:lpstr>8- ألا يكون بيع المُرَابَحَة ذريعةً إلى الرِّبا، بأن يقصد المشتري الحصول على المال، ويتَّخذ السلعة وسيلةً لذلك، كما في "بيع العِينَة" بأن يبيعها المشتري بعد ذلك على البائع بسعرٍ أقل حالاً، فهذا من المحرَّم؛ لنهي النبي  عن "بيْعَتَيْن في بَيْعة".       .   9- ألا يتمَّ بين البنك والعميل وعدٌ ملزمٌ بالشِّراء قبل تملُّك البنك للسِّلعة من صاحبها 10- وألا يشترط البنك على العميل أنه في حالة نُكُولِه في صفقة البيع، وعدم الالتزام بالشِّراء من البنك، فإن العميل يلتزم بدفع مبلغ مقابل تضرُّر البنك من آثار النُّكول عن الوفاء بالوَعْد.                                               .  فكلُّ ما سبق داخلٌ في بيع ما لا يملك؛ لأنَّ الوعد الملزِم هو بحدِّ ذاته عَقْدٌ ومعاهدةٌ.      . - ويجب التأكُّد ألا يكون البنك متحايلاً في هذه المعاملة، بحيث يعطي العميل (شيكاً) أو (كمبيالة) للجهة المالكة للسلعة، فيشتريها منها، ثم تتوجَّب الأقساطُ في ذمَّة العميل؛ فهذا من الرِّبا المحرَّم. </vt:lpstr>
      <vt:lpstr>                      صور بيع المرابحة للآمر بالشراء.            . الصورة الأولى: وهي الأكثر تداولاً والأشهر استعمالا بين المصارف الإسلامية. وهي أن تقوم على أساس أن الوعد ملزم للطرفين المتعاقدين العميل والمصرف.  الصورة الثانية: وهي شبيهة بالصورة الأولى: إلا أنها تقوم على أساس عدم الالزام بالوعد لأي من المتعاقدين العميل، أو المصرف.                        . الصورة الثالثة: وهي مثل الصورتين السابقتين إلا أنها تقوم على أساس الإلزام بالوعد لأحد الفريقين: العمل، أو المصرف.</vt:lpstr>
      <vt:lpstr>           . أنواع المرابحة المنتهية بالتمليك:                    .  وهناك نوعان من المرابحة هما:      .           المرابحة العادية: وهى التي وقعت من دون وعد سابق بالشراء     . والمرابحة المصرفية: هي التي وقعت بناء على وعد بالشراء من الراغب (المشتري، أو العميل) في الحصول على السلعة عن طريق المؤسسة.</vt:lpstr>
      <vt:lpstr>حكم بيع المرابحة للآمر بالشراء                     : الفرع الأول: حكم بيع المرابحة للآمر بالشراء إذا كان الوعد فيها غير ملزم، اختلف فيه الفقهاء على قولين                  : القول الأول: أنه بيع صحيح. وهو مذهب الحنفية، والشافعية، وظاهر اختيار ابن تيمية، واختاره ابن القيم، وجمهور المعاصرين                       .  دليل القول الأول :أن الأصل في المعاملات الحل، إلا ما دل الدليل على منعه، ولا دليل يدل على منع بيع المرابحة للآمر بالشراء إذا كان الوعد غير ملزم.            . القول الثاني: أنه بيع محرم. وهو مذهب المالكية، واختاره من المعاصرين ابن عثيمين. . دليل القول الثاني: أن هذه المعاملة حيلة لأكل الربا، فحقيقتها عبارة عن قرض بزيادة، والبيع حيلة للتوصل لها. </vt:lpstr>
      <vt:lpstr>.  . الفرع الثاني: حكم بيع المرابحة للآمر بالشراء إذا كان الوعد ملزمًا.          : اختلف الفقهاء المعاصرون في حكم بيع المرابحة للآمر بالشراء إذا كان الوعد ملزمًا، على ثلاثة أقوال.                                   : القول الأول :أنه بيع محرم. وهو قول جمع من المعاصرين.           القول الثاني :أنه بيع صحيح. وهو قول جمع آخر من المعاصرين.        . القول الثالث :أنه بيع صحيح إذا كان الإلزام لأحدهما. وهو قول جمع من المعاصرين.</vt:lpstr>
      <vt:lpstr>أدلة القول الأول                      : الدليل الأول :عن عبد الله بن عمرو بن العاص  قال " :نَهَى رَسُولُ اللَّهِ  عَنْ سَلَفٍ وَبَيْعٍ... وعَنْ بَيْعِ مَا لَيْسَ عِنْدَكَ، وَعَنْ رِبْحِ مَا لَمْ يُضْمَنْ". رواه أبو داود وغيره.                         وجه الدلالة من الحديث :أن النبي  نهى عن بيع ما ليس عند البائع، وعن ربح مالم يضمن؛ والإلزام بالوعد على شراء السلعة يدخل في النهي؛ لأن الإلزام بالوعد في حقيقته بيع، وإن سمي وعدًا، والعبرة بالحقائق، فالبنك على ذلك يعد بائعًا لما ليس عنده، وداخلًا في ربح مالم يضمن.                                الدليل الثاني :عن أبي هريرة ، قال" :نَهَى رَسُولُ اللَّهِ  عَنْ بَيْعَتَيْنِ فِي بَيْعَةٍ ."رواه الترمذي وغيره                      . وجه الدلالة من الحديث :أن النبي  نهى عن بيعتين في بيعة، والإلزام بالوعد صيره بيعًا، فجمعت المعاملة بين بيعتين في بيعة.                                  </vt:lpstr>
      <vt:lpstr>الدليل الثالث :أن حقيقة بيع المرابحة للآمر بالشراء مع الإلزام بالوعد حيلة لبيع نقد بنقد أكثر منه إلى أجل بينهما سلعة محللة، فغايته قرض بفائدة.                 الدليل الرابع :أن العلماء أجمعوا على النهي عن بيع الدين بالدين، وبيع المرابحة مع الإلزام بالوعد مؤجل البدلين، فلا البنك يسلم السلعة في الحال، ولا العميل يسلم الثمن.    .  الدليل الخامس :أن الشارع فرض لكل من المتبايعين حقًا في خيار المجلس، وفي بيع المرابحة مع الإلزام بالوعد إسقاط لهذا الحق الذي فرضه الشارع لهما.     .      . الدليل السادس :أن الرضا التام حين التعاقد شرط من شروط العقود، والإلزام بالوعد في عقد المرابحة يتنافى مع الرضا المطلوب شرعًا؛ لأن المتعاقدين مجبران على العقد الثاني، فيكون العقد باطلًا؛ لعدم توافر شرط الرضا.                                   </vt:lpstr>
      <vt:lpstr>القول الثاني :أنه بيع صحيح. وهو قول جمع من المعاصرين:     . أدلة القول الثاني                        : الدليل الأول :أن الأصل في المعاملات الحل إلا ما دل الدليل على تحريمه، ولا دليل يدل على تحريم بيع المرابحة مع الوعد الملزم، فتكون مباحة بناءً على الأصل                                  . الدليل الثاني :أن بيع المرابحة يتفق مع قول العلماء الذين يرون الإلزام بالوعد مطلقًا. . - أو على رأي المالكية الذين يرون الإلزام بالوعد إذا دخل الموعود بسببه في شيء، فالمأمور اشترى السلعة ودخل في هذه المخاطرة لأجل الواعد. - وحتى على رأي من يرى الإلزام بالوعد ديانة من العلماء، فإنا يمكننا أن نلزم به قضاءً إذا اقتضت المصلحة ذلك، وقد اقتضت المصلحة في بيع المرابحة الإلزام بالوعد.</vt:lpstr>
      <vt:lpstr>الدليل الثالث :أن في ترك الإلزام بالوعد في بيع المرابحة للآمر بالشراء ضررًا بالطرفين، أو بأحدهما، والشريعة جاءت لرفع الضرر.               . - فقد يطلب شخص من المصرف شراء آلة نادرة هي عبارة عن جزء متمم في مجموع الآلات المتوفرة في المصنع الخاص به، ثم لو عدل عن الشراء، لترتب على المصرف خسارة وضرر، وقد يستغل المصرف حاجة الطالب للآلة فيمتنع عن الوفاء بما وعد، فيتسبب في إيقاع الضرر بصاحب الحاجة                      . الدليل الرابع :أن في مسألة بيع المرابحة للآمر بالشراء قولين متكافئين. - وإذا وجد في مسألة قولان، أحدهما بالإباحة، والآخر بالحظر، وهما متكافئان من حيث قوة الدليل، فالأخذ حينئذ بما فيه التيسير أفضل، خصوصًا أن جمهور الناس في عصرنا أحوج ما يكونون إلى التيسير والرفق، رعاية لظروفهم، وما غلب على أكثرهم من رقة الدين، وضعف اليقين، وما ابتلوا به من كثرة المغريات بالإثم، والمعوقات عن الخير.     .</vt:lpstr>
      <vt:lpstr> القول الثالث :أنه بيع صحيح إذا كان الإلزام لأحدهما. وهو قول جمع من المعاصرين.              دليل القول الثالث :أن الإلزام بالوعد لكلا الطرفين يصيره عقدًا، فيدخل في بيع الإنسان ما ليس عنده، أما إن كان الوعد من أحد الطرفين، فإن المحاذير الشرعية تنتفي                             .   نوقش :بأن هذه التفرقة تفتقر إلى الدليل، والمحاذير الشرعية في إلزام الطرفين، موجودة في إلزام أحدهما، سواء كان الآمر أو المأمور، ومنها أن الطرف الملزم لم يتحقق فيه شرط الرضا عند إجراء العقد.     </vt:lpstr>
      <vt:lpstr>الترجيح :بعد عرض الأقوال وأدلتها ومناقشة ما يحتاج منها إلى مناقشة، يتبين أن الإلزام بالوعد يصيره عقدًا، وأقوى دليل للمانعين على ذلك هو أن البائع يبيع ما ليس عنده.                            . - أما الأدلة الأخرى فلا تسلم من المناقشة، والمختار في تفسير "لا تبع ما ليس عندك" هو:.                                      1- أن يكون البيع لعين يبيعها، وهي ليست ملكه، بل ملك غيره ثم يسعى في تحصيلها. 2- أو بيع ما لا يقدر على تسليمه، فيكون قد ضمن له شيئا لا يدري هل يحصل أو لا يحصل؟                         . - أما إذا باع موصوفًا بالذمة مما يقدر على تسليمه فلا يدخل في النهي.    .   - وعلى هذا التفسير فلا يجوز بيع المرابحة للآمر بالشراء بالوعد الملزم إن كانت العين ليست مملوكة ثم يسعى في تحصيلها، أو بيع ما لا يقدر على تسليمه.        .   - ويجوز بيع المرابحة للآمر بالشراء بالوعد الملزم إذا كان البيع لموصوف بالذمة مما يقدر على تسليمه في وقته           .</vt:lpstr>
      <vt:lpstr>في النتيجة إن الوعد في عقد المرابحة للآمر بالشراء صورتان:                              أ- المواعدة غير الملزمة للطرفين، ويمكن تقسيمها إلى حالتين:                 .  1- مواعدة غير ملزمة مع عدم ذكر مقدار الربح، فالظاهر جوازها عند الحنفية، والمالكية، والشافعية، والحنابلة.                                  .  2- مواعدة غير ملزمة مع ذكر مقدار الربح. فجائزة عند الحنفية، والشافعية، والحنابلة، ومحرمة عند المالكية.                        . - وهاتان الحالتان يكاد يكون جوازهما محل إجماع بين المعاصرين.                        ب- المواعدة الملزمة للطرفين أو لأحدهما، اختلاف فيها بين المعاصرين على قولين: . 1- الإباحة والصحة: وذهب إليه جماعة من العلماء، وبه جاءت توصية مؤتمر المصرف الإسلامي بمدينة دبي، وفتوى ندوة البركة للاقتصاد الإسلامي.                           2- التحريم والبطلان: وهو قول جماعة من العلماء، وبه صدر قرار مجمع الفقه الإسلامي بجدة في دورته الخامسة.                                 والقول الثاني هو الراجح. والله أعلم.                          </vt:lpstr>
      <vt:lpstr>وضابط المواعدة هو ما جاء في قرار المجمع الفقهي وفيه:         المواعدة هي: تصدر من الطرفين، فتجوز في بيع المرابحة بشرط الخيار للمتواعدين، كليهما أو أحدهما، فإذا لم يكن هناك خيار فإنها لا تجوز. لأن المواعدة الملزمة في بيع المرابحة تشبه البيع نفسه، حيث يشترط عندئذ أن يكون البائع مالكاً للمبيع حتى لا تكون هناك مخالفة لنهي النبي  عن بيع الإنسان ما ليس عنده.                                - كما ومنع قرار مجمع الفقه الإسلامي الدوليّ رقم 40 المواعدةَ الملزمة من الطرفينِ، وجعلها في قوة العقدِ المؤدِّي إلى بيع السلعة قبل تملكِها الوارد فيه النهي، وجعلَ الوعد الملزم من طرفٍ واحدٍ جائزًا، رفعًا للضرر المترتبِ على الترك، ولم يجعله في قوةِ العقد؛ كما في المواعدة.</vt:lpstr>
      <vt:lpstr>PowerPoint Presentation</vt:lpstr>
      <vt:lpstr>- وبعض المصارف جعلتِ الواعدَ بالشراءِ مُلزَما بالشراءِ بناءً على وعدِه، ولا خيارَ له، وإذا تأخرَ فإنّ مِن حق المصرفِ أن يُلزمه بتعويضِ ما يقعُ عليه مِن الضرر، حتى إنّ مِن المصارفِ من يأخذُ من الواعدِ بالشراء مالًا مُقَدَّمًا عند الوعدِ، يُسمونَه (هامش جِدِّية)، يُخصم منه الضررُ عندَ الترك.    .     . - وأكثر المصارف الإسلامية تأخذُ بهذا الاتجاهِ في الإلزامِ بالوعد. - وبعضُها الآخر مثل: بيت التمويل الكويتي، ومصرف الراجحي، ومصارف السودان لا تأخذُ بالإلزام بالوعد، وتعطِي للواعدِ الخيارَ بعد تملكِ المصرف للسلعة إن رغبَ اشترى أو تَرَكَ.                . - ويرى بعض العلماء أن الاتفاق قبل البيع بين الآمر بالشراء والبنك أوغيره إنما هو مواعدة لا بيع، ويصح جعلها مواعدة ملزمة لا بيعا ملزمًا.</vt:lpstr>
      <vt:lpstr>أهمية صيغة المرابحات بالنسبة لكل من طالب التمويل وصاحب رأس المال (أ) بالنسبة لطالب التمويل                              : توفر صيغة المرابحة لطالب التمويل العديد من المزايا، أهمها ما يلى:             (1) توفير السلعة والاستفادة منها على الرغم من عدم قدرته على سداد كامل  قيمتها.                                                 (2)  تيسير عملية السداد على طالب التمويل، نظراً لما يرتبط بالمرابحة غالباً من  تأجيل لسداد الثمن أو تقسيط له.                                       (3) عدم اطلاع صاحب رأس المال على حسابات طالب التمويل بالمرابحة، وعدم تدخله في نشاطه، أو مشاركته فيه، أو إشرافه عليه، وذلك بعكس الحال في بعض  صيغ الإستثمار الأخرى، كالمضاربات، والمشاركات.                      (4) عدم مشاركة صاحب رأس المال لطالب التمويل فى الربح.                     (5) توفير ما يحتاجه طالب التمويل بأسلوب جائز شرعاً. </vt:lpstr>
      <vt:lpstr>(ب) بالنسبة لمقدم التمويل.                            . فيما يتعلق بصاحب رأس المال (مقدم التمويل ) فإن هذه الصيغة توفر له العديد من المزايا، أهمها ما يلي:                       (1) إمكانية الحصول على الضمانات المناسبة.                            (2) إنخفاض درجة المخاطر نسبياً.                                (3) تحقيق ربح مناسب.                                (4) سرعة دوران رأس المال.                            (5) إمكانية استثمار الأموال بأسلوب جائز شرعاً.                   - لذا، فإن نسبة الإستثمار في المرابحات في الكثير من المصارف الإسلامية تراوحت بين 80% - 90% من الأموال المستثمرة لديها، بل إن المرابحات تعدت ذلك في بعض المصارف الإسلامية الأخرى.</vt:lpstr>
      <vt:lpstr>مثال على الخلل في تطبيق بيع المرابحة للآمر بالشراء: ذكرنا بأن البيع في حد ذاته وبالشروط المذكورة صحيح لا غبار عليه، ولكن المشكلة تكمن في سوء تطبيق هذا النوع من البيوع. ومن أمثلة المخالفات في تطبيقه: ما يحدث في بعض البلاد إذا أراد أحدٌ شراء سيارة مستعملة من "الحراج". فإن إجراءات الشراء تتم على الشكل التالي: أولاً: يذهب الشخص لسوق الحراج، فإذا رأى سيارة وأعجب بها: ماكس صاحبها حتى يحصِّل أدنى سعر. فإن فعل: اشترى ودفع "عربوناً " وأخذ السمسار عمولته، ويفترقان على أن يكون التسجيل للسيارة في الغد أو بعده. والآن : من هو المالك الشرعي – لا القانوني – للسيارة ؟ إنه " المشتري " ويذهب الاثنان بعدها إلى " البنك الإسلامي " لتتميم البيع هناك وقبض البائع ! الثمن. فكيف يتم الاتفاق في البنك ؟ ومن الذي يبيع البنك ؟ وممن يشتري البنك ؟ وممن يشتري المشتري مرة أخرى ؟؟ الذي يحصل: أن البنك يشتري السيارة من «البائع» وهو لا يملك السيارة، وكيف يملكها وهو الذي باعني إياها بالأمس ؟؟؟ ثم إذا اشترى البنك منه ! باعني إياها !! وكيف يبيعني إياها وأنا مالكها الشرعي !؟ والنتيجة أن ) البنك اشترى ممن لا يملك ! والبائع باع ما لا يملك !! والمشتري اشترى ما يملك( !!! هذا المثال صورة من صور تطبيق المرابحة للآمر بالشراء في بعض البلاد الإسلامية، ويظهر فيها مجموعة من المخالفات الشرعية التي تستلزم تصحيحها، واقتراح صيغة صحيحة للتطبيق وفق الشروط والآلية التي توافق الشريعة الإسلامية. إن المسؤولية تقع على عاتق اللجان والهيئات الشرعية في البنوك والمصارف بحيث لا تكتفي بوضع الخطط والآليات الصحيحة لهذا النوع من بيوع المرابحة فحسب، وإنما التأكد من التطبيق لهذه الآليات على الوجه الصحيح. </vt:lpstr>
      <vt:lpstr>إذا كان اعتماد البنوك "الإسلامية" على هذا البيع هو الشائع الآن، وهو يشكِّل المصدر الأساسي لأرباحها والذي يصل إلى نسبة 95% من الأرباح في بعض البنوك، ثم وَجَد مشايخ الاقتصاد الإسلامي أن إجازة هذا البيع الملفَّق من ثلاثة عقود: وعد ملزم وبيعتين في بيعة، قد أدَّى إلى انحسار، بل ربما تلاشي، ما ظل مُنظِّروا الاقتصاد الإسلامي منذ بأت الكتابة فيه يفاخرون به من ابتناء هذا الاقتصاد على المشاركة والمضاربة وتشجيع الاستثمار لا الاستهلاك خلافا للاقتصاد الرأسمالي الربوي ــ أقول: إذا كان ذلك كذلك أفلا يعد هذا مسوغا كافيا للقول بحظر هذا النوع من البيع أو حتى كراهته على الأقل، وإلزام البنوك "الإسلامية" بنسبة محددة من النشاط في هذا المجال مع إخضاعه لشروط إضافية في حال المقترض ونوعية السلعة المقترضة. هذا النوع من البيع في رأيي هو أحد أكبر الأسباب التي جلبت السمعة السيئة لما يسمى بالبنوك "الإسلامية" لأنه فطريا وموضوعيا يؤدي إلى معظم نتائج الربا من قبيل: 1. تشجيع الاستهلاك الكمالي غالبا 2. تقليل الاستثمار عن طريق المشاركة باعتراف الجميع 3. زج الناس في دوامة الديون والاقتراض ثم الإفلاس أخيرا 4. تقليل مبدأ الإقراض الحسن (سُئل جعفر بن محمد الباقر : لم حرم الله الربا؟ قال: "لئلا يتمانع الناس المعروف") 5. الربح السهل والمضمون للأغنياء (مودعي البنوك والمساهمين فيها) الداعي إلى الكسل وعدم التدبر في أوجه الإنفاق للمال الذي يقوم به المقترضون. والأضرار السابقة بدورها تقود إلى نفس المشكلات الاقتصادية والاجتماعية التي يسببها الربا من ضعف الاقتصاد وتدهوره وزيادة الفقر والبطالة والجريمة...الخ. </vt:lpstr>
      <vt:lpstr>ولعل ما نراه من أزمة عالمية اقتصادية في هذه الأيام هو نتيجة مباشرة للاقتراض المربح للمقرض الذي يغري المستهلك لسهولة الحصول عليه ثم يصعب عليه السداد بعد ذلك، على الصعيد الفردي والمجتمعي والدولي. في رأيي المتواضع لا أرى في هذا البيع إلا حيلة على المراباة وصولا إلى الربح الوافر والسهل دون مخاطرة.  الذين أباحوا هذا العقد نظروا إليه من زاوية شكلية ضيقة وهي قضايا جزئية إجرائية في صورة المعاملة ولم ينظروا إليه من زاوية التأثير على النشاط الاقتصادي للفرد المسلم والدولة المسلمة بشكل عام، لذلك بعد إباحته المطلقة في بداية الأمر تراجعوا جزئيا وحثُّوا البنوك على الإقلال من الاعتماد عليه، وهي دعوة قاصرة غير ناجعة لأن البنك يهدف إلى الربح فإذا توفرت له طريقان: إحداهما تدر عليه ربحا وفيرا من غير تعب ومخاطرة، كالتمويل عن طريق المرابحة وما شابهها من الصيغ المبتدعة، وأخرى تدر عليه ربحا غير مضمون مع تعب وتحرٍّ ودراسة جدوى كالمضاربة والمشاركة فسيفضل الطريق الأولى بلا ريب. ولذلك فإن دعوة المؤتمرين للبنوك الإسلامية بالحد من الاعتماد على المرابحة لم تلق صدى لديها. إن أخطر شيء جرَّته هذه المعاملة ومثيلاتها، من وجهة نظري، هي استحلال كثير من المتدينين أكل "الربا" بعد أن كانوا لقرون مضت لا يقربونه ويبحثون عن أوجه حلال لا شبهة فيها لاستثمار أموالهم. وحتى بعد نشوء النظام البنكي الربوي كانوا يتصدقون بفوائد أموالهم، إن كان ثم، على الفقراء ولا يستحلون الربا. </vt:lpstr>
      <vt:lpstr>قرار المجامع الفقهية، والهيئات الشرعية، والمؤتمرات الإسلامية.        .  - أصدر مجمع الفقه الإسلامي قراره في مسألة بيع المرابحة:          .  قرار رقم (3,2): القرار: بعد الاطلاع على البحوث المقدمة من الأعضاء والخبراء في موضوع (بيع المرابحة للآمر بالشراء) واستماعه للمناقشات التي دارت حولهما قرر:                               .  أولاً: "أن بيع المرابحة للآمر بالشراء إذا وقع على سلعة بعد دخولها في ملك المأمور، وحصول القبض المطلوب شرعًا، هو بيع جائز طالما كانت تقع على المأمور مسئولية التلف قبل التسليم, وتبعة الرد بالعيب الخفي, ونحوه من موجبات الرد بعد التسليم, وتوافرت شروط البيع وانتفت موانعه".                          </vt:lpstr>
      <vt:lpstr>ثانياً: الوعد  –وهو الذي يصدر من الآمر أو المأمور على وجه الانفراد – يكون ملزماً للواعد ديانة إلا لعذر، وهو ملزم قضاء إذا كان معلقاً على سبب، ودخل الموعود في كلفة نتيجة الوعد. ويتحدد أثر الإلزام في هذه الحالة إما بتنفيذ الوعد، وإما بالتعويض عن الضرر الواقع فعلاً بسبب عدم الوفاء بالوعد بلا عذر.                         . ثالثاً: المواعدة –وهي التي تصدر من الطرفين– تجوز في بيع المرابحة بشرط الخيار للمتواعدين، كليهما أو أحدهما، فإذا لم يكن هناك خيار فإنها لا تجوز، لأن المواعدة الملزمة في بيع المرابحة تشبه البيع نفسه، حيث يشترط عندئذ أن يكون البائع مالكاً للمبيع حتى لا تكون هناك مخالفة لنهي النبي  عن بيع الإنسان ما ليس عنده.            . </vt:lpstr>
      <vt:lpstr>- كما وأصدر المؤتمر الثاني للمصرف الإسلامي في الكويت المنعقد في عام 1403هـ، الموافق 1983م. قراراً بعد بحث بيع المرابحة للآمر بالشراء، وهذا نصه:      .. ‏ ‏"أن المواعدة على بيع المرابحة للآمر بالشراء، بعد تملك السلعة المشتراة وحيازتها، ثم بيعها لمن أمر بشرائها بالربح المذكور، في الوعد السابق، هو أمر جائز شرعا، طالما أنه كانت تقع على المصرف ‏الإسلامي مسئولية الهلاك قبل التسليم، وتبعة الرد فيما يستوجب الرد بعيب خفي".                .  - وقد أجمع المؤتمر على هذا الجزء من القرار، ولكنه اختلف حول الإلزام بالوعد، وإن كان قد ذهب أكثر العلماء المشاركين إلى جواز الإلزام، غير أن المؤتمر ترك موضوع الإلزام بعد ذلك لهيئة الرقابة الشرعية لكل مصرف، وظل الجدل قائماً إلى صدر قرار مجمع الفقه بمنظمة المؤتمر الإسلامي عام 1409هـ والذي أجاز الإلزام بالوعد لضمان حق الجميع.</vt:lpstr>
      <vt:lpstr>- كما رأى المؤتمر أن أخذ العربون في عمليات المرابحة وغيرها جائز، بشرط ألا يحق للمصرف أن يستقطع من العربون المقدم، إلا بمقدار الضرر الفعلي المتحقق عليه من جراء النكول.               . - هذا هو باختصار قرار المؤتمر الثاني للمصرف الإسلامي، ولقد كان لهذا المؤتمر أثر كبير في مسيرة المصارف الإسلامية.                .                         .  شروط هذا البيع حتى يكون صحيحاً شرعاً، كما جاء في القرار:     . 1- تملك البنك السلعة.                         . 2- حيازة البنك لها.                              . 3- مسؤولية الهلاك قبل التسليم على البنك.              . 4- تبعة الرد بالعيب بعد التسليم.                          .</vt:lpstr>
      <vt:lpstr>ناقش العلماء المعاصرون بيع المرابحة للآمر بالشراء وأصدروا فتاوى في المسألة من تلك الفتاوي:                        . 1- الفتوى الصادرة عن المؤتمر الأول للمصرف الإسلامي المنعقد في دبي في المدة من 23-25 جمادى الثانية 1399هـ.                       . ( يطلب المتعامل من المصرف شراء سلعة معينة يحدد جميع أوصافها ويحدد مع المصرف الثمن الذي يشتريها به المصرف وكذلك الثمن الذي يشتريها به المتعامل مع البنك بعد إضافة الربح الذي يتفق عليه بينهما).                         . التوصية: يرى المؤتمر أن هذا التعامل يتضمن وعداً من عميل المصرف بالشراء في حدود الشروط المنوه عنها ووعداً آخر من المصرف بإتمام هذا البيع بعد الشراء طبقاً لذات الشروط.إن مثل هذا الوعد ملزم للطرفين قضاء طبقاً لأحكام المذهب المالكي وملزم للطرفين ديانة طبقاً لأحكام المذاهب الأخرى وما يلزم ديانة يمكن الإلزام به قضاء اذا إقتضت المصلحة ذلك وأمكن للقضاء التدخل فيه". </vt:lpstr>
      <vt:lpstr>الفتوى الصادرة عن المؤتمر الثاني للمصرف الإسلامي بالكويت في المدة ما بين 7-8 جمادي الآخرة، سنة 1403ه.            .   مسألة: الوعد بالشراء جائز شرعاً:                         .  - يقرر المؤتمر أن المواعدة على بيع المرابحة للآمر بالشراء بعد تملك السلعة المشتراة وحيازتها ثم بيعها لمن أمر بشرائها بالربح المذكور في الموعد السابق هو أمر جائز شرعاً طالما كانت تقع على المصرف الإسلامي مسؤولية الهلاك قبل التسليم وتبعة الرد فيما يستوجب الرد بعيب خفي.                        . - وأما بالنسبة للوعد وكونه ملزماً للآمر، أو المصرف، أو كليهما، فإن الأخذ بالإلزام هو الأحفظ لمصلحة التعامل، واستقرار المعاملات، وفيه مراعاة لمصلحة المصرف والعميل.                              . - وإن الأخذ بالإلزام أمر مقبول شرعاً، وكل مصرف مخير في الأخذ بما يراه في مسألة القول بالإلزام حسب ما تراه هيئة الرقابة الشرعية لديه.       .</vt:lpstr>
      <vt:lpstr>قرار (الهيئة الشرعية) بشركة الراجحي المصرفية للاستثمار رقم (30).  السؤال: نرجو إبداء الرأي الشرعي حول تعامل الشركة في المرابحة في البضائع الدولية الذي يتلخص فيما يلي:                    . أولاً: يتقدم عميل لشركة الراجحي المصرفية للاستثمار يطلب أن تشتري شركة الراجحي بضائع معلومة محددة المواصفات بالسعر المعلن لهذه البضائع عالميا وبعد ذلك تقوم الشركة ببيعها للعميل (طالب الشراء) على أن يدفع الثمن مؤجلا بتاريخ معين.                                           .                                         ثانيا: تقوم شركة الراجحي بشراء البضاعة المعنية من بنك استثماري يتعامل ببيع وشراء هذه البضائع وتدفع له القيمة ويقوم البنك الاستثماري بتسجيل هذه البضائع لحساب شركة الراجحي ويبلغها بذلك بالتلكس.</vt:lpstr>
      <vt:lpstr>ثالثا: تقوم شركة الراجحي بعد ذلك ببيع هذه البضائع للعميل (طالب الشراء) ثم تطلب من البنك الاستثماري تحويل ملكية هذه البضائع لديه من ملكيتها إلى ملكية العميل (طالب الشراء).                              . رابعا: يقوم العميل (طالب الشراء) بتسديد قيمة هذه البضائع إلى شركة الراجحي في موعد مؤجل؟                      . الجواب: . لا ترى الهيئة مانعا أن تستثمر الشركة أموالها من خلال هذه المعاملة، بشرط أن تكون تلك البضائع موجودة فعلا في مستودعات البنك الاستثماري، وتقيد باسم شركة الراجحي، ويزود البنك الشركة بشهادة من مستودعاته تثبت وجود البضائع في مستودعاته وملكيتها للراجحي في تاريخ انعقاد الصفقة، على أن يكون تعامل الشركة في هذه المعاملة بصفة مؤقتة، ريثما تستكمل استثمار أموالها بطرق وعقود أقرب إلى السلامة الشرعية من هذه المعاملة.</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عقد المرابحة أو المرابحة للآمر بالشراء</dc:title>
  <dc:creator>User</dc:creator>
  <cp:lastModifiedBy>asus</cp:lastModifiedBy>
  <cp:revision>209</cp:revision>
  <dcterms:created xsi:type="dcterms:W3CDTF">2017-10-25T07:19:47Z</dcterms:created>
  <dcterms:modified xsi:type="dcterms:W3CDTF">2024-02-05T19:55:53Z</dcterms:modified>
</cp:coreProperties>
</file>