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5" r:id="rId3"/>
    <p:sldId id="272" r:id="rId4"/>
    <p:sldId id="257" r:id="rId5"/>
    <p:sldId id="269" r:id="rId6"/>
    <p:sldId id="259" r:id="rId7"/>
    <p:sldId id="260" r:id="rId8"/>
    <p:sldId id="300" r:id="rId9"/>
    <p:sldId id="301" r:id="rId10"/>
    <p:sldId id="302" r:id="rId11"/>
    <p:sldId id="303" r:id="rId12"/>
    <p:sldId id="304" r:id="rId13"/>
    <p:sldId id="305" r:id="rId14"/>
    <p:sldId id="270" r:id="rId15"/>
    <p:sldId id="271" r:id="rId16"/>
    <p:sldId id="276" r:id="rId17"/>
    <p:sldId id="287" r:id="rId18"/>
    <p:sldId id="273" r:id="rId19"/>
    <p:sldId id="277" r:id="rId20"/>
    <p:sldId id="275" r:id="rId21"/>
    <p:sldId id="278" r:id="rId22"/>
    <p:sldId id="279" r:id="rId23"/>
    <p:sldId id="292" r:id="rId24"/>
    <p:sldId id="293" r:id="rId25"/>
    <p:sldId id="280" r:id="rId26"/>
    <p:sldId id="294" r:id="rId27"/>
    <p:sldId id="281" r:id="rId28"/>
    <p:sldId id="261" r:id="rId29"/>
    <p:sldId id="263" r:id="rId30"/>
    <p:sldId id="282" r:id="rId31"/>
    <p:sldId id="265" r:id="rId32"/>
    <p:sldId id="266" r:id="rId33"/>
    <p:sldId id="283" r:id="rId34"/>
    <p:sldId id="284" r:id="rId35"/>
    <p:sldId id="285" r:id="rId36"/>
    <p:sldId id="286" r:id="rId37"/>
    <p:sldId id="296" r:id="rId38"/>
    <p:sldId id="297" r:id="rId39"/>
    <p:sldId id="268" r:id="rId40"/>
    <p:sldId id="289" r:id="rId41"/>
    <p:sldId id="290" r:id="rId42"/>
    <p:sldId id="291" r:id="rId43"/>
    <p:sldId id="288" r:id="rId44"/>
    <p:sldId id="298" r:id="rId45"/>
    <p:sldId id="29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004" y="844062"/>
            <a:ext cx="8488999" cy="5292970"/>
          </a:xfrm>
        </p:spPr>
        <p:txBody>
          <a:bodyPr anchor="t"/>
          <a:lstStyle/>
          <a:p>
            <a:pPr algn="ctr"/>
            <a:r>
              <a:rPr lang="ar-IQ" sz="6000" b="1" dirty="0">
                <a:solidFill>
                  <a:schemeClr val="tx1"/>
                </a:solidFill>
                <a:latin typeface="Traditional Arabic" panose="02020603050405020304" pitchFamily="18" charset="-78"/>
                <a:cs typeface="Traditional Arabic" panose="02020603050405020304" pitchFamily="18" charset="-78"/>
              </a:rPr>
              <a:t>خطابات الضمان في المصارف الإسلامية</a:t>
            </a:r>
            <a:br>
              <a:rPr lang="ar-IQ" sz="6000" b="1" dirty="0">
                <a:solidFill>
                  <a:schemeClr val="tx1"/>
                </a:solidFill>
                <a:latin typeface="Traditional Arabic" panose="02020603050405020304" pitchFamily="18" charset="-78"/>
                <a:cs typeface="Traditional Arabic" panose="02020603050405020304" pitchFamily="18" charset="-78"/>
              </a:rPr>
            </a:br>
            <a:br>
              <a:rPr lang="ar-IQ" sz="6000" b="1" dirty="0">
                <a:solidFill>
                  <a:schemeClr val="tx1"/>
                </a:solidFill>
                <a:latin typeface="Traditional Arabic" panose="02020603050405020304" pitchFamily="18" charset="-78"/>
                <a:cs typeface="Traditional Arabic" panose="02020603050405020304" pitchFamily="18" charset="-78"/>
              </a:rPr>
            </a:br>
            <a:r>
              <a:rPr lang="ar-IQ" sz="6000" b="1" dirty="0">
                <a:solidFill>
                  <a:srgbClr val="0070C0"/>
                </a:solidFill>
                <a:latin typeface="Traditional Arabic" panose="02020603050405020304" pitchFamily="18" charset="-78"/>
                <a:cs typeface="Traditional Arabic" panose="02020603050405020304" pitchFamily="18" charset="-78"/>
              </a:rPr>
              <a:t>ب.ي.</a:t>
            </a:r>
            <a:r>
              <a:rPr lang="ar-IQ" sz="6000" b="1" dirty="0">
                <a:solidFill>
                  <a:schemeClr val="tx1"/>
                </a:solidFill>
                <a:latin typeface="Traditional Arabic" panose="02020603050405020304" pitchFamily="18" charset="-78"/>
                <a:cs typeface="Traditional Arabic" panose="02020603050405020304" pitchFamily="18" charset="-78"/>
              </a:rPr>
              <a:t> </a:t>
            </a:r>
            <a:r>
              <a:rPr lang="ar-IQ" sz="6000" b="1" dirty="0">
                <a:solidFill>
                  <a:srgbClr val="0070C0"/>
                </a:solidFill>
                <a:latin typeface="Traditional Arabic" panose="02020603050405020304" pitchFamily="18" charset="-78"/>
                <a:cs typeface="Traditional Arabic" panose="02020603050405020304" pitchFamily="18" charset="-78"/>
              </a:rPr>
              <a:t>د. مراد جبار سعيد</a:t>
            </a:r>
            <a:br>
              <a:rPr lang="en-US" sz="6000" b="1" dirty="0">
                <a:solidFill>
                  <a:srgbClr val="0070C0"/>
                </a:solidFill>
                <a:latin typeface="Traditional Arabic" panose="02020603050405020304" pitchFamily="18" charset="-78"/>
                <a:cs typeface="Traditional Arabic" panose="02020603050405020304" pitchFamily="18" charset="-78"/>
              </a:rPr>
            </a:br>
            <a:br>
              <a:rPr lang="en-US" sz="3200" b="1" dirty="0">
                <a:solidFill>
                  <a:srgbClr val="0070C0"/>
                </a:solidFill>
                <a:latin typeface="Traditional Arabic" panose="02020603050405020304" pitchFamily="18" charset="-78"/>
                <a:cs typeface="Traditional Arabic" panose="02020603050405020304" pitchFamily="18" charset="-78"/>
              </a:rPr>
            </a:br>
            <a:r>
              <a:rPr lang="en-US" sz="3200" b="1" dirty="0">
                <a:solidFill>
                  <a:srgbClr val="FF0000"/>
                </a:solidFill>
                <a:latin typeface="Traditional Arabic" panose="02020603050405020304" pitchFamily="18" charset="-78"/>
                <a:cs typeface="Traditional Arabic" panose="02020603050405020304" pitchFamily="18" charset="-78"/>
              </a:rPr>
              <a:t>murad.saeed@su.edu.krd</a:t>
            </a:r>
            <a:br>
              <a:rPr lang="ar-SA" sz="6000" b="1" dirty="0">
                <a:solidFill>
                  <a:srgbClr val="FF0000"/>
                </a:solidFill>
                <a:latin typeface="Traditional Arabic" panose="02020603050405020304" pitchFamily="18" charset="-78"/>
                <a:cs typeface="Traditional Arabic" panose="02020603050405020304" pitchFamily="18" charset="-78"/>
              </a:rPr>
            </a:br>
            <a:endParaRPr lang="ar-IQ" sz="6000" b="1" dirty="0">
              <a:solidFill>
                <a:schemeClr val="tx1"/>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flipV="1">
            <a:off x="1507067" y="6858000"/>
            <a:ext cx="7766936"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25575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72" y="138022"/>
            <a:ext cx="8989330" cy="6633713"/>
          </a:xfrm>
        </p:spPr>
        <p:txBody>
          <a:bodyPr>
            <a:noAutofit/>
          </a:bodyPr>
          <a:lstStyle/>
          <a:p>
            <a:pPr algn="r"/>
            <a:r>
              <a:rPr lang="ar-SA" sz="2800" b="1" dirty="0">
                <a:solidFill>
                  <a:srgbClr val="FF0000"/>
                </a:solidFill>
                <a:latin typeface="Traditional Arabic" panose="02020603050405020304" pitchFamily="18" charset="-78"/>
                <a:cs typeface="Traditional Arabic" panose="02020603050405020304" pitchFamily="18" charset="-78"/>
              </a:rPr>
              <a:t>المطلب الثاني: شروط وأحكام الضمان</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الفرع الأول: شروط الضمان.</a:t>
            </a:r>
            <a:r>
              <a:rPr lang="ar-SA" sz="2800" b="1" dirty="0">
                <a:solidFill>
                  <a:schemeClr val="tx1"/>
                </a:solidFill>
                <a:latin typeface="Traditional Arabic" panose="02020603050405020304" pitchFamily="18" charset="-78"/>
                <a:cs typeface="Traditional Arabic" panose="02020603050405020304" pitchFamily="18" charset="-78"/>
              </a:rPr>
              <a:t>	</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قبل أن نبدأ بالشروط فلا بد أن نتعرف على عناصر الضمان في الفقه الإسلامي وهي أربعة:</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1-    الضامن ( الكفيل ).   </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2- المضمون عنه ( المدين، أو الغريم).</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3- المضمون له ( وهو رب الحق أو المطالِب).</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4- المضمون به ( وهو الحق المضمون ).</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أولاً: شروط الضامن:</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1-</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أن يكون كامل الأهلية.</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2- أن يكون أهل للتبرع؛ لأن الكفالة من عقد التبرعات.</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3- أن يكون الضمان برضاء الضامن.</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ثانياً: شروط المضمون عنه:</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1- أن يكون معلوماً للضامن، فإذا كان المضمون عنه مجهولاً لم تصح.</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2- أن يكون المضمون عنه حياً، فإذا مات وعليه دَينٌ ولم يترك شيئاً لم تصح الكفالة عند أبي حنيفة، بينما يرى الجمهور أن الضمان يصح عن كل من وجبَ.</a:t>
            </a:r>
            <a:br>
              <a:rPr lang="en-US" sz="2800" dirty="0">
                <a:solidFill>
                  <a:schemeClr val="tx1"/>
                </a:solidFill>
                <a:latin typeface="Traditional Arabic" panose="02020603050405020304" pitchFamily="18" charset="-78"/>
                <a:cs typeface="Traditional Arabic" panose="02020603050405020304" pitchFamily="18" charset="-78"/>
              </a:rPr>
            </a:b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918384"/>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842902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40" y="94891"/>
            <a:ext cx="9032462" cy="6659591"/>
          </a:xfrm>
        </p:spPr>
        <p:txBody>
          <a:bodyPr>
            <a:normAutofit fontScale="90000"/>
          </a:bodyPr>
          <a:lstStyle/>
          <a:p>
            <a:pPr algn="r"/>
            <a:r>
              <a:rPr lang="ar-SA" b="1" dirty="0">
                <a:solidFill>
                  <a:srgbClr val="FF0000"/>
                </a:solidFill>
                <a:latin typeface="Traditional Arabic" panose="02020603050405020304" pitchFamily="18" charset="-78"/>
                <a:cs typeface="Traditional Arabic" panose="02020603050405020304" pitchFamily="18" charset="-78"/>
              </a:rPr>
              <a:t>ثالثاً: شروط المضمون له (الدائن صاحب الحق):</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1- يشترط الأهلية في الجملة، ولا يشترط كمالها، فتصح الكفالة من العاقل البالغ و تصح أيضا من الصبي المميز المأذون له في التجارة.</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2- أن يكون معلوماً، إذ لو كان مجهولاً لا يحصل ما شرعت له الكفالة.</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3- يرى أبو حنيفة ومحمد رضاء المضمون له لصحة الضمان.</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4- أن يكون الضامن حاضراً في مجلس الضمان.</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رابعاً:شروط المضمون به:</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1- يشترط أن يكون ديناً صحيحاً واجب الأداء.</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2-</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أن يكون مضموناً على الأصيل،</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بأن يثبت في ذمة المدين لا بعينه، بل بوضعه</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3-</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أن يكـــون مقدوراً التســليم من الكفيل.</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4- يصح الضمان إذا كان المضمون به معلوماً، وإذا كان مجهولاً أجاز البعض، ومنع الآخرون منهم الشافعية.</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37525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8" y="207034"/>
            <a:ext cx="9592572" cy="6538823"/>
          </a:xfrm>
        </p:spPr>
        <p:txBody>
          <a:bodyPr>
            <a:noAutofit/>
          </a:bodyPr>
          <a:lstStyle/>
          <a:p>
            <a:pPr algn="r"/>
            <a:r>
              <a:rPr lang="ar-SA" sz="2800" b="1" dirty="0">
                <a:solidFill>
                  <a:srgbClr val="FF0000"/>
                </a:solidFill>
                <a:latin typeface="Traditional Arabic" panose="02020603050405020304" pitchFamily="18" charset="-78"/>
                <a:cs typeface="Traditional Arabic" panose="02020603050405020304" pitchFamily="18" charset="-78"/>
              </a:rPr>
              <a:t>الفرع الثاني: أحكام الضمان.</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0070C0"/>
                </a:solidFill>
                <a:latin typeface="Traditional Arabic" panose="02020603050405020304" pitchFamily="18" charset="-78"/>
                <a:cs typeface="Traditional Arabic" panose="02020603050405020304" pitchFamily="18" charset="-78"/>
              </a:rPr>
              <a:t>من أهم أحكام الضمان المترتبة على الضمان ما يلي:</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1-</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ثبوت حق الدائن بمطالبة الضامن بما يضمن به الأصيل عند حلول الأجل المحدد بالعقد، وعجز المكفول عنه عن الوفاء بالتزاماته.</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2- ذهب جمهور الفقهاء إلى أن لصاحب الحق الخيار في مطالبة من شاء، الأصيل أو الضامن.</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3- سقوط الأجل في حالة وفاة المدين، واعتبار الدين حالاً يجب الوفاء به من تركه المدين عند موته.</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4- إن حل الأجل وأدى أحدهما</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 الضامن أو المضمون عنه الحق برئا جميعاً، وكذلك يبرآن إن أحال المضمون عنه المضمون إلى آخر، أو ما بريء صاحب الحق الأصيل.</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5-</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حق الكفيل (الضامن) في الرجوع على المدين ( المضمون عنه ) بمطالبته بأداء ما وفى به.</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6- يجوز أن يضمن الحق عن الشخص الواحد إثنان أو أكثر، فإذا تعدد الضامنون، أتبع كل واحد بحصته، وذلك بقسمة الحق مادام محتملاً للقسمة على عددهم.</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7- حق الكفيل (الضامن) في مطالبة المكفول له (الدائن) بالرجوع على المكفول عنه</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 الأصيل) وخاصة إذا كان موسراً.</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8- كل ما يتمتع به الأصيل، او المدين، من تسهيلات، كمنحة الأجل، أو التخفيف من إلتزامه، أو إبرائه منه، يتمتع به الكفيل بالتبعية.</a:t>
            </a:r>
            <a:br>
              <a:rPr lang="en-US" sz="2800" dirty="0">
                <a:solidFill>
                  <a:schemeClr val="tx1"/>
                </a:solidFill>
                <a:latin typeface="Traditional Arabic" panose="02020603050405020304" pitchFamily="18" charset="-78"/>
                <a:cs typeface="Traditional Arabic" panose="02020603050405020304" pitchFamily="18" charset="-78"/>
              </a:rPr>
            </a:b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8360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129397"/>
            <a:ext cx="9445925" cy="6616460"/>
          </a:xfrm>
        </p:spPr>
        <p:txBody>
          <a:bodyPr>
            <a:noAutofit/>
          </a:bodyPr>
          <a:lstStyle/>
          <a:p>
            <a:pPr algn="r"/>
            <a:r>
              <a:rPr lang="ar-SA" sz="2800" b="1" dirty="0">
                <a:solidFill>
                  <a:srgbClr val="FF0000"/>
                </a:solidFill>
                <a:latin typeface="Traditional Arabic" panose="02020603050405020304" pitchFamily="18" charset="-78"/>
                <a:cs typeface="Traditional Arabic" panose="02020603050405020304" pitchFamily="18" charset="-78"/>
              </a:rPr>
              <a:t>الخدمات المصرفية، وموقع الضمان بينها.</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يقسم هذه الخدمات إلى نوعين رئيسين:</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أولهما</a:t>
            </a:r>
            <a:r>
              <a:rPr lang="ar-SA" sz="2800" b="1" dirty="0">
                <a:solidFill>
                  <a:schemeClr val="tx1"/>
                </a:solidFill>
                <a:latin typeface="Traditional Arabic" panose="02020603050405020304" pitchFamily="18" charset="-78"/>
                <a:cs typeface="Traditional Arabic" panose="02020603050405020304" pitchFamily="18" charset="-78"/>
              </a:rPr>
              <a:t>: مجموعة الخدمات المصرفية التي لا تتضمن تقديم تسهيلات مصرفية" التمويل المالي": فمن أهمها قوبل الودائع، وتحصيل الأوراق التجارية، وإجراء التحاويل المحلية، والخارجية، والخدمات المصرفية المتعلقة بالأوراق المالية، وبيع وشراء العملات الأجنبية، وتأجير الخزائن، والتكيف الشرعي لهذه العملية، إنها توكيل بأجر، وهي جائزة شرعاً، ويمكن للمصرف الإسلامي القيام بها.</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الثاني</a:t>
            </a:r>
            <a:r>
              <a:rPr lang="ar-SA" sz="2800" b="1" dirty="0">
                <a:solidFill>
                  <a:schemeClr val="tx1"/>
                </a:solidFill>
                <a:latin typeface="Traditional Arabic" panose="02020603050405020304" pitchFamily="18" charset="-78"/>
                <a:cs typeface="Traditional Arabic" panose="02020603050405020304" pitchFamily="18" charset="-78"/>
              </a:rPr>
              <a:t>: مجموعة الخدمات المصرفية التي تتضمن تقديم تسهيلات مصرفية: أي تمويل بصورة غير مباشرة، وتتمثل هذه الخدمات بصفة خاصة في إصدار خطابات الضمان، وفتح الاعتمادات المستندية...</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وخطاب الضمان: هو تعهد كتابي من البنك إلى شخص، أو جهة ما، بدفع مبلغ من المال إليه نيابة عن طالب الضمان</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"عميل البنك" في حالة عدم وفاء الأخير بالتزاماته تجاه الطرف الأول المستفيد.</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والتكييف الشرعي لخطاب الضمان، فإنه يمكن رده إلى نوعين من العقود التي طرقها الفقهاء هما الكفالة، والوكالة.</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وأما بالنسبة لفتح الاعتمادات المستندية: فهي عبارة عن تعهد من البنك لبنك آخر بالوفاء بمقدار معين من المال للمستفيد</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"المصدر" عند تلقيه مستندات الشحن مطابقة لشروط الاعتماد، حيث يقوم البنك بفتح هذا الاعتماد بناءً على طلب عمليه " المستورد ".</a:t>
            </a:r>
            <a:endParaRPr lang="ar-IQ" sz="28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07891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70" y="120771"/>
            <a:ext cx="9153232" cy="6547448"/>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تعريف</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خطاب</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الضمان</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عبارة عن: "تعهد كتابي، يتعهد البنك بمقتضاه بكفالة أحد عملائه (طالب الضمان) في حدود مبلغ معين لدى طرف ثالث عن التزام ملقى على عاتق العميل المكفول، وذلك ضمانًا بوفاء العميل بالتزامه تجاه الطرف الثالث خلال مدة معينة من الزمن.</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وينص عادة في الخطاب على أن يدفع البنك المبلغ المضمون عند أو طلب من الطرف الثالث، يرد خلال مدة سريان خطاب الضمان رغم معارضة العميل إن اعترض.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أو </a:t>
            </a:r>
            <a:r>
              <a:rPr lang="ar-SA" sz="3200" b="1" dirty="0">
                <a:solidFill>
                  <a:schemeClr val="tx1"/>
                </a:solidFill>
                <a:latin typeface="Traditional Arabic" panose="02020603050405020304" pitchFamily="18" charset="-78"/>
                <a:cs typeface="Traditional Arabic" panose="02020603050405020304" pitchFamily="18" charset="-78"/>
              </a:rPr>
              <a:t>هو</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تعهد قطعي مقيد بزمن محدد غير قابل للرجوع</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يصدر من البنك بناء على طلب طرف آخر (عميل له)- بدفع مبلغ معين لأمر جهة أخرى مستفيدة من هذا العميل لقاء قيام العميل بالدخول في مناقصة أو تنفيذ مشروع بأداء حسن ليكون استيفاء المستفيد من هذا التعهد (خطاب الضمان) متى تأخر أو قصر العميل في تنفيذ ما التزم به للمستفيد في مناقصة أو تنفيذ مشروع ونحوهما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ويرجع البنك بعد على العميل بما دفعه عنه للمستفيد</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7113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86264"/>
            <a:ext cx="8963451" cy="6685472"/>
          </a:xfrm>
        </p:spPr>
        <p:txBody>
          <a:bodyPr>
            <a:noAutofit/>
          </a:bodyPr>
          <a:lstStyle/>
          <a:p>
            <a:pPr algn="just" fontAlgn="t"/>
            <a:r>
              <a:rPr lang="ar-IQ" sz="3200" b="1" dirty="0">
                <a:solidFill>
                  <a:schemeClr val="tx1"/>
                </a:solidFill>
                <a:latin typeface="Traditional Arabic" panose="02020603050405020304" pitchFamily="18" charset="-78"/>
                <a:cs typeface="Traditional Arabic" panose="02020603050405020304" pitchFamily="18" charset="-78"/>
              </a:rPr>
              <a:t>ومن خلال تعريفه </a:t>
            </a:r>
            <a:r>
              <a:rPr lang="ar-SA" sz="3200" b="1" dirty="0">
                <a:solidFill>
                  <a:schemeClr val="tx1"/>
                </a:solidFill>
                <a:latin typeface="Traditional Arabic" panose="02020603050405020304" pitchFamily="18" charset="-78"/>
                <a:cs typeface="Traditional Arabic" panose="02020603050405020304" pitchFamily="18" charset="-78"/>
              </a:rPr>
              <a:t>يجب أن يتضمن خطاب الضمان</a:t>
            </a:r>
            <a:r>
              <a:rPr lang="ar-IQ" sz="3200" b="1" dirty="0">
                <a:solidFill>
                  <a:schemeClr val="tx1"/>
                </a:solidFill>
                <a:latin typeface="Traditional Arabic" panose="02020603050405020304" pitchFamily="18" charset="-78"/>
                <a:cs typeface="Traditional Arabic" panose="02020603050405020304" pitchFamily="18" charset="-78"/>
              </a:rPr>
              <a:t> ما يأتي: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a:t>
            </a:r>
            <a:r>
              <a:rPr lang="ar-SA" sz="3200" b="1" dirty="0">
                <a:solidFill>
                  <a:schemeClr val="tx1"/>
                </a:solidFill>
                <a:latin typeface="Traditional Arabic" panose="02020603050405020304" pitchFamily="18" charset="-78"/>
                <a:cs typeface="Traditional Arabic" panose="02020603050405020304" pitchFamily="18" charset="-78"/>
              </a:rPr>
              <a:t> تحديد القيمة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2- </a:t>
            </a:r>
            <a:r>
              <a:rPr lang="ar-SA" sz="3200" b="1" dirty="0">
                <a:solidFill>
                  <a:schemeClr val="tx1"/>
                </a:solidFill>
                <a:latin typeface="Traditional Arabic" panose="02020603050405020304" pitchFamily="18" charset="-78"/>
                <a:cs typeface="Traditional Arabic" panose="02020603050405020304" pitchFamily="18" charset="-78"/>
              </a:rPr>
              <a:t>مدة الصلاحية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a:t>
            </a:r>
            <a:r>
              <a:rPr lang="ar-SA" sz="3200" b="1" dirty="0">
                <a:solidFill>
                  <a:schemeClr val="tx1"/>
                </a:solidFill>
                <a:latin typeface="Traditional Arabic" panose="02020603050405020304" pitchFamily="18" charset="-78"/>
                <a:cs typeface="Traditional Arabic" panose="02020603050405020304" pitchFamily="18" charset="-78"/>
              </a:rPr>
              <a:t>المستفيد</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4- </a:t>
            </a:r>
            <a:r>
              <a:rPr lang="ar-SA" sz="3200" b="1" dirty="0">
                <a:solidFill>
                  <a:schemeClr val="tx1"/>
                </a:solidFill>
                <a:latin typeface="Traditional Arabic" panose="02020603050405020304" pitchFamily="18" charset="-78"/>
                <a:cs typeface="Traditional Arabic" panose="02020603050405020304" pitchFamily="18" charset="-78"/>
              </a:rPr>
              <a:t>تحديد موضوع الضمان أو الغرض منه</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 أي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مناسبة صدوره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مثل</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ضمان الدخول في مناقصة، أو ضمان تنفيذ مقاولة مباني، أو ضمان مقدم للجمارك للحصول على افراج مؤقت أو غيره</a:t>
            </a:r>
            <a:r>
              <a:rPr lang="ar-IQ"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bg1"/>
                </a:solidFill>
                <a:latin typeface="Traditional Arabic" panose="02020603050405020304" pitchFamily="18" charset="-78"/>
                <a:cs typeface="Traditional Arabic" panose="02020603050405020304" pitchFamily="18" charset="-78"/>
              </a:rPr>
              <a:t>.</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5- </a:t>
            </a:r>
            <a:r>
              <a:rPr lang="ar-SA" sz="3200" b="1" dirty="0">
                <a:solidFill>
                  <a:schemeClr val="tx1"/>
                </a:solidFill>
                <a:latin typeface="Traditional Arabic" panose="02020603050405020304" pitchFamily="18" charset="-78"/>
                <a:cs typeface="Traditional Arabic" panose="02020603050405020304" pitchFamily="18" charset="-78"/>
              </a:rPr>
              <a:t>يتضمن خطاب الضمان شروط سريانه</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أي: </a:t>
            </a:r>
            <a:r>
              <a:rPr lang="ar-SA" sz="3200" b="1" dirty="0">
                <a:solidFill>
                  <a:schemeClr val="tx1"/>
                </a:solidFill>
                <a:latin typeface="Traditional Arabic" panose="02020603050405020304" pitchFamily="18" charset="-78"/>
                <a:cs typeface="Traditional Arabic" panose="02020603050405020304" pitchFamily="18" charset="-78"/>
              </a:rPr>
              <a:t>ينص فيه على أن المصرف يدفع المبلغ المضمون عند أول مطالبة من الطرف الثالث خلال مدة صلاحية الضمان دون التفات لما قد يبديه العميل من معارضة.</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وقد يقيد الدفع بطلب مسبب مثل وجود تقصير في تنفيذ الالتزام الأصلي المبرم بين العميل والمستفيد، وذلك بموجب اشعار من المستفيد يفيد وفقا لتقديره المطلق بوجود التقصير في التنفيذ</a:t>
            </a:r>
            <a:r>
              <a:rPr lang="en-US" sz="3200" b="1" dirty="0">
                <a:solidFill>
                  <a:schemeClr val="tx1"/>
                </a:solidFill>
                <a:latin typeface="Traditional Arabic" panose="02020603050405020304" pitchFamily="18" charset="-78"/>
                <a:cs typeface="Traditional Arabic" panose="02020603050405020304" pitchFamily="18" charset="-78"/>
              </a:rPr>
              <a:t>.</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139028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6" y="163902"/>
            <a:ext cx="9023836" cy="6530196"/>
          </a:xfrm>
        </p:spPr>
        <p:txBody>
          <a:bodyPr>
            <a:noAutofit/>
          </a:bodyPr>
          <a:lstStyle/>
          <a:p>
            <a:pPr algn="r"/>
            <a:r>
              <a:rPr lang="ar-SA" sz="2800"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 أركان</a:t>
            </a:r>
            <a:r>
              <a:rPr lang="en-US" b="1" dirty="0">
                <a:solidFill>
                  <a:srgbClr val="FF0000"/>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خطاب الضمان</a:t>
            </a:r>
            <a:r>
              <a:rPr lang="ar-SA" sz="2800" b="1" dirty="0">
                <a:solidFill>
                  <a:schemeClr val="tx1"/>
                </a:solidFill>
                <a:latin typeface="Traditional Arabic" panose="02020603050405020304" pitchFamily="18" charset="-78"/>
                <a:cs typeface="Traditional Arabic" panose="02020603050405020304" pitchFamily="18" charset="-78"/>
              </a:rPr>
              <a:t>:</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 أركان خطاب الضمان أربعة وهى:</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1- البنك: وهو الطرف (الضامن).</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والضامن هو من التزم ما على غيره.</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2- العميل: وهو الطرف (المضمون عنه).</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3- المستفيد: وهو الطرف (المضمون له).</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وهو رب الحق الذي التزمه الضامن.</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4- قيمة الضمان: وهو (المبلغ المضمون).</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والمضمون به هو الحق الذي التزم الضامن.</a:t>
            </a:r>
            <a:br>
              <a:rPr lang="ar-IQ" sz="2800" b="1" dirty="0">
                <a:solidFill>
                  <a:schemeClr val="tx1"/>
                </a:solidFill>
                <a:latin typeface="Traditional Arabic" panose="02020603050405020304" pitchFamily="18" charset="-78"/>
                <a:cs typeface="Traditional Arabic" panose="02020603050405020304" pitchFamily="18" charset="-78"/>
              </a:rPr>
            </a:b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فإذا أطلق خطاب الضمان حوى هذه الأركان.</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3-… الشخص العميل (المضمون عنه):</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يكون شخصية حكمية (اعتبارية)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كالشركة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أو المؤسسة ممثلة في (مديرها المسئول)</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ويكون شخصا طبيعيا.</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4-… المستفيد: (المضمون له):</a:t>
            </a: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عادة لا يكون إلا شخصية اعتبارية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كمصلحة حكومية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أو مؤسسة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أو شركة معروفة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ومن النادر أن يكون شخصا طبيعيا.</a:t>
            </a: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858000"/>
            <a:ext cx="8596668" cy="86264"/>
          </a:xfrm>
        </p:spPr>
        <p:txBody>
          <a:bodyPr>
            <a:normAutofit fontScale="25000" lnSpcReduction="20000"/>
          </a:bodyPr>
          <a:lstStyle/>
          <a:p>
            <a:endParaRPr lang="ar-IQ" dirty="0"/>
          </a:p>
        </p:txBody>
      </p:sp>
    </p:spTree>
    <p:extLst>
      <p:ext uri="{BB962C8B-B14F-4D97-AF65-F5344CB8AC3E}">
        <p14:creationId xmlns:p14="http://schemas.microsoft.com/office/powerpoint/2010/main" val="423958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046" y="129396"/>
            <a:ext cx="8729932" cy="6607834"/>
          </a:xfrm>
        </p:spPr>
        <p:txBody>
          <a:bodyPr>
            <a:normAutofit fontScale="90000"/>
          </a:bodyPr>
          <a:lstStyle/>
          <a:p>
            <a:pPr algn="just">
              <a:lnSpc>
                <a:spcPct val="150000"/>
              </a:lnSpc>
            </a:pP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والدافع إلى هذا الخطاب معاملة بين الطرف الثالث وعميل البنك ترتب بموجبها التزام على العميل لصالح الطرف الثالث، واشترط هذا الطرف تقوية هذا الالتزام بتعهد البنك بالدفع على سبيل الكفالة والضمان</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en-US"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والبنوك لا تمنح هذا الالتزام إلا بناء على دراسة لوضع العميل ائتمانيًا</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ومدى ملاءته المالية، وقدرته على السداد، وتشترط على العميل تقديم ضمانات عينية، أو نقدية، وتسمى الضمانات النقدية </a:t>
            </a:r>
            <a:r>
              <a:rPr lang="ar-SA" b="1" dirty="0">
                <a:solidFill>
                  <a:srgbClr val="0070C0"/>
                </a:solidFill>
                <a:latin typeface="Traditional Arabic" panose="02020603050405020304" pitchFamily="18" charset="-78"/>
                <a:cs typeface="Traditional Arabic" panose="02020603050405020304" pitchFamily="18" charset="-78"/>
              </a:rPr>
              <a:t>الغطاء النقدي لخطابات الضمان</a:t>
            </a:r>
            <a:r>
              <a:rPr lang="ar-SA" b="1" dirty="0">
                <a:solidFill>
                  <a:srgbClr val="C00000"/>
                </a:solidFill>
                <a:latin typeface="Traditional Arabic" panose="02020603050405020304" pitchFamily="18" charset="-78"/>
                <a:cs typeface="Traditional Arabic" panose="02020603050405020304" pitchFamily="18" charset="-78"/>
              </a:rPr>
              <a:t>، وقد يكون هذا الغطاء بالنظر إلى قيمة خطاب الضمان كلياً أو جزئيًا، وقد لا يكون هناك غطاء نقدي</a:t>
            </a:r>
            <a:r>
              <a:rPr lang="en-US" b="1" dirty="0">
                <a:solidFill>
                  <a:srgbClr val="C0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81847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38023"/>
            <a:ext cx="8963451" cy="6607833"/>
          </a:xfrm>
        </p:spPr>
        <p:txBody>
          <a:bodyPr>
            <a:norm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خصائص خطاب الضمان: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من خلال التعريفات السابقة يظهر أن لخطاب الضمان خصائص هي:</a:t>
            </a:r>
            <a:br>
              <a:rPr lang="ar-IQ" sz="3200" b="1" dirty="0">
                <a:solidFill>
                  <a:srgbClr val="FF0000"/>
                </a:solidFill>
                <a:latin typeface="Traditional Arabic" panose="02020603050405020304" pitchFamily="18" charset="-78"/>
                <a:cs typeface="Traditional Arabic" panose="02020603050405020304" pitchFamily="18" charset="-78"/>
              </a:rPr>
            </a:b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خطاب الضمان بمثابة صك، أعني أن له قيمة مالية لدى المصرف المصدر له بالقدر الذي ضمنه الخطاب، فلا يحتاج حامله إلى إثبات حقه المالي.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2- خطاب الضمان يعتبر ساري المفعول منذ توقيعه إلى أجله المحدد، ولا يجوز للمصرف أن يتراجع عنه لتعلق حق الغير به.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المصرف مطالب أمام المستفيد إذا أخل العميل بالتزاماته تجاه المستفيد، والتزام المصرف في مراجعة المستفيد له مستقل عن أي جهة أخرى حتى العميل. </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08882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92" y="138023"/>
            <a:ext cx="9015210" cy="6625085"/>
          </a:xfrm>
        </p:spPr>
        <p:txBody>
          <a:bodyPr>
            <a:noAutofit/>
          </a:bodyPr>
          <a:lstStyle/>
          <a:p>
            <a:pPr algn="just"/>
            <a:r>
              <a:rPr lang="ar-SA" sz="2800" b="1" dirty="0">
                <a:solidFill>
                  <a:srgbClr val="FF0000"/>
                </a:solidFill>
                <a:latin typeface="Traditional Arabic" panose="02020603050405020304" pitchFamily="18" charset="-78"/>
                <a:cs typeface="Traditional Arabic" panose="02020603050405020304" pitchFamily="18" charset="-78"/>
              </a:rPr>
              <a:t>أهداف</a:t>
            </a:r>
            <a:r>
              <a:rPr lang="ar-IQ" sz="2800" b="1" dirty="0">
                <a:solidFill>
                  <a:srgbClr val="FF0000"/>
                </a:solidFill>
                <a:latin typeface="Traditional Arabic" panose="02020603050405020304" pitchFamily="18" charset="-78"/>
                <a:cs typeface="Traditional Arabic" panose="02020603050405020304" pitchFamily="18" charset="-78"/>
              </a:rPr>
              <a:t> خطاب</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rgbClr val="FF0000"/>
                </a:solidFill>
                <a:latin typeface="Traditional Arabic" panose="02020603050405020304" pitchFamily="18" charset="-78"/>
                <a:cs typeface="Traditional Arabic" panose="02020603050405020304" pitchFamily="18" charset="-78"/>
              </a:rPr>
              <a:t>الضمان</a:t>
            </a:r>
            <a:r>
              <a:rPr lang="ar-SA" sz="2800" b="1" dirty="0">
                <a:solidFill>
                  <a:schemeClr val="tx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تقوم خطابات الضمان بدور هام في الحياة الاقتصادية حيث أنها تمثل بديلا عن التأمين النقدي لضمان حسن تنفيذ الإلتزامات الناشئة بين المتعاقدين، وهي تمنح مزايا متعددة لكل الأطراف سواء كان العميل (الآمر) طالب الإصدا</a:t>
            </a:r>
            <a:r>
              <a:rPr lang="ar-IQ" sz="2800" b="1" dirty="0">
                <a:solidFill>
                  <a:schemeClr val="tx1"/>
                </a:solidFill>
                <a:latin typeface="Traditional Arabic" panose="02020603050405020304" pitchFamily="18" charset="-78"/>
                <a:cs typeface="Traditional Arabic" panose="02020603050405020304" pitchFamily="18" charset="-78"/>
              </a:rPr>
              <a:t>ر</a:t>
            </a:r>
            <a:r>
              <a:rPr lang="ar-SA" sz="2800" b="1" dirty="0">
                <a:solidFill>
                  <a:schemeClr val="tx1"/>
                </a:solidFill>
                <a:latin typeface="Traditional Arabic" panose="02020603050405020304" pitchFamily="18" charset="-78"/>
                <a:cs typeface="Traditional Arabic" panose="02020603050405020304" pitchFamily="18" charset="-78"/>
              </a:rPr>
              <a:t>، أو المستفيد منه</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أو البنك الذي أصدر خطاب الضمان</a:t>
            </a:r>
            <a:r>
              <a:rPr lang="en-US" sz="2800" b="1" dirty="0">
                <a:solidFill>
                  <a:schemeClr val="tx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 </a:t>
            </a:r>
            <a:br>
              <a:rPr lang="ar-SA"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لخطاب الضمان أهمية كبيرة في حماية المستفيد (المضمون له) حكومة أو شركة؛ لضمان تنفيذ المشاريع، أو تأمين المشتريات وفق شروطها ومواصفاتها وفى أوقاتها المحددة.</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bg1"/>
                </a:solidFill>
                <a:latin typeface="Traditional Arabic" panose="02020603050405020304" pitchFamily="18" charset="-78"/>
                <a:cs typeface="Traditional Arabic" panose="02020603050405020304" pitchFamily="18" charset="-78"/>
              </a:rPr>
              <a:t>.</a:t>
            </a:r>
            <a:r>
              <a:rPr lang="ar-SA" sz="2800" b="1" dirty="0">
                <a:solidFill>
                  <a:schemeClr val="bg1"/>
                </a:solidFill>
                <a:latin typeface="Traditional Arabic" panose="02020603050405020304" pitchFamily="18" charset="-78"/>
                <a:cs typeface="Traditional Arabic" panose="02020603050405020304" pitchFamily="18" charset="-78"/>
              </a:rPr>
              <a:t>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وبالتالي توفير الضمانة للمستفيد عن أي تقصير تنفيذي أو زمني من طرف </a:t>
            </a:r>
            <a:r>
              <a:rPr lang="ar-IQ" sz="2800" b="1" dirty="0">
                <a:solidFill>
                  <a:schemeClr val="tx1"/>
                </a:solidFill>
                <a:latin typeface="Traditional Arabic" panose="02020603050405020304" pitchFamily="18" charset="-78"/>
                <a:cs typeface="Traditional Arabic" panose="02020603050405020304" pitchFamily="18" charset="-78"/>
              </a:rPr>
              <a:t>العميل.</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إضافة إلى أن البنك لا يقبل في استقبال خطاب الضمان</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وأن يكون طرفا مع العميل لصالح المستفيد إلا إذا توفرت لديه القناعة بكفاءة العميل المالية والمعنوية</a:t>
            </a:r>
            <a:r>
              <a:rPr lang="ar-IQ" sz="2800" b="1" dirty="0">
                <a:solidFill>
                  <a:schemeClr val="tx1"/>
                </a:solidFill>
                <a:latin typeface="Traditional Arabic" panose="02020603050405020304" pitchFamily="18" charset="-78"/>
                <a:cs typeface="Traditional Arabic" panose="02020603050405020304" pitchFamily="18" charset="-78"/>
              </a:rPr>
              <a:t>.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وبالتالي في هذا ضمان إضافي إلى سابقه أن لا يدخل في المشاريع والمناقصات إلا شخص قادر على الوفاء بما التزم به.</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en-US" sz="28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rgbClr val="FF0000"/>
                </a:solidFill>
                <a:latin typeface="Traditional Arabic" panose="02020603050405020304" pitchFamily="18" charset="-78"/>
                <a:cs typeface="Traditional Arabic" panose="02020603050405020304" pitchFamily="18" charset="-78"/>
              </a:rPr>
              <a:t> </a:t>
            </a:r>
            <a:r>
              <a:rPr lang="ar-IQ" sz="2800" b="1" dirty="0">
                <a:solidFill>
                  <a:srgbClr val="FF0000"/>
                </a:solidFill>
                <a:latin typeface="Traditional Arabic" panose="02020603050405020304" pitchFamily="18" charset="-78"/>
                <a:cs typeface="Traditional Arabic" panose="02020603050405020304" pitchFamily="18" charset="-78"/>
              </a:rPr>
              <a:t>أ- بالنسبة للعميل: فإنه يتفادى تجميد جزء من أمواله، في حالة مطالبته من قبل (المستفيد أي الجهة التي أراد التعاقد معها) بتقديم ضمانات نقدية(21).</a:t>
            </a:r>
            <a:br>
              <a:rPr lang="ar-IQ" sz="2800" b="1" dirty="0">
                <a:solidFill>
                  <a:srgbClr val="FF0000"/>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ب- بالنسبة للمستفيد: فهو يتمسك بخطاب الضمان حتى يتخطى المطالبة بالدين، كونه أقوى من الكفالة، لأن الكفيل يلتزم بالوفاء متى ثبت لديه دين المدين، أما خطاب الضمان فإنه يضمن للمستفيد تحصيل ما يدعيه بعيدا عن أي إثبات.</a:t>
            </a:r>
            <a:br>
              <a:rPr lang="ar-IQ" sz="2800" b="1" dirty="0">
                <a:solidFill>
                  <a:srgbClr val="FF0000"/>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جـ- بالنسبة للبنك: أما البنك فمن المعلوم أنه لا يقدم خدمات مجانية، وهو لا يدخل في التعامل مع الغير أو لصالحهم إلا إذا رتبت له معاملاته تلك، إيرادات يطمئن لها ويتعاقد لأجلها، إضافة إلى أن “البنك لا يعطي الضمان إلا للعملاء الذين يثق في مقدرتهم وسمعتهم المالية”.</a:t>
            </a: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4030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4" y="94891"/>
            <a:ext cx="9739223" cy="6668218"/>
          </a:xfrm>
        </p:spPr>
        <p:txBody>
          <a:bodyPr>
            <a:noAutofit/>
          </a:bodyPr>
          <a:lstStyle/>
          <a:p>
            <a:pPr algn="just" fontAlgn="t"/>
            <a:r>
              <a:rPr lang="ar-SA" sz="2800" b="1" dirty="0">
                <a:solidFill>
                  <a:srgbClr val="FF0000"/>
                </a:solidFill>
                <a:latin typeface="Traditional Arabic" panose="02020603050405020304" pitchFamily="18" charset="-78"/>
                <a:cs typeface="Traditional Arabic" panose="02020603050405020304" pitchFamily="18" charset="-78"/>
              </a:rPr>
              <a:t>الكفالات المصرفية وخطابات الضمان</a:t>
            </a:r>
            <a:r>
              <a:rPr lang="en-US" sz="2800" b="1" dirty="0">
                <a:solidFill>
                  <a:srgbClr val="FF0000"/>
                </a:solidFill>
                <a:latin typeface="Traditional Arabic" panose="02020603050405020304" pitchFamily="18" charset="-78"/>
                <a:cs typeface="Traditional Arabic" panose="02020603050405020304" pitchFamily="18" charset="-78"/>
              </a:rPr>
              <a:t>                                  </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الكفالة هي ضمان خاص يطمئن به الدائن إلى استيفاء حقه من المدين، وهي</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إما أن تكون ضمانا شخصي</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ا أو عيني</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ا. والتأمينات الشخصية هي ضم ذمة شخص إلى ذمة المدين للوفاء بالدين، وقد عرف الفقه الاسلامي التأمينات الشخصية بالكفالة. وتقابل هذه التأمينات الشخصية التأمينات العينية التي هي عبارة عن تخصيص مال أو مجموعة من الأموال لضمان الوفاء بحق الدائن بحيث تجعله متقدما على باقي الدائنين العاديين إذ يمكنه تتبع هذا المال في أي يد تكون</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وينفذ عليه بالحجز والبيع ليستوفي دينه من ثمنه بالأولوية على باقي الدائنين، ومن أهم التأمينات العينية الرهن</a:t>
            </a:r>
            <a:r>
              <a:rPr lang="en-US"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tx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tx1"/>
                </a:solidFill>
                <a:latin typeface="Traditional Arabic" panose="02020603050405020304" pitchFamily="18" charset="-78"/>
                <a:cs typeface="Traditional Arabic" panose="02020603050405020304" pitchFamily="18" charset="-78"/>
              </a:rPr>
              <a:t>و</a:t>
            </a:r>
            <a:r>
              <a:rPr lang="ar-SA" sz="2800" b="1" dirty="0">
                <a:solidFill>
                  <a:schemeClr val="tx1"/>
                </a:solidFill>
                <a:latin typeface="Traditional Arabic" panose="02020603050405020304" pitchFamily="18" charset="-78"/>
                <a:cs typeface="Traditional Arabic" panose="02020603050405020304" pitchFamily="18" charset="-78"/>
              </a:rPr>
              <a:t>قد انتشرت التأمينات الشخصية خصوص</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ا بعد توسع المعاملات بين الناس وقيامها أكثر فأكثر على السرعة والثقة والعلاقات الشخصية. وقد ساهم تطور العمل المصرفي في انتشار هذا النوع من التأمينات، فعرفت البنوك أولا الكفالة في شكلها التقليدي بحيث يطلب البنك من العميل تقديم كفيل يضمن الدين الذي في ذمته، وقد يكون البنك كفيلا يضمن عميله في نشأ في ذمته من ديون لدى الغير كالتجار والموردين وغيرهم. ثم تطور نظام الكفالات في المجال المصرفي، فأصبحت للكفالات البنكية أبعاد</a:t>
            </a:r>
            <a:r>
              <a:rPr lang="ar-IQ" sz="2800" b="1" dirty="0">
                <a:solidFill>
                  <a:schemeClr val="tx1"/>
                </a:solidFill>
                <a:latin typeface="Traditional Arabic" panose="02020603050405020304" pitchFamily="18" charset="-78"/>
                <a:cs typeface="Traditional Arabic" panose="02020603050405020304" pitchFamily="18" charset="-78"/>
              </a:rPr>
              <a:t>ًا</a:t>
            </a:r>
            <a:r>
              <a:rPr lang="ar-SA" sz="2800" b="1" dirty="0">
                <a:solidFill>
                  <a:schemeClr val="tx1"/>
                </a:solidFill>
                <a:latin typeface="Traditional Arabic" panose="02020603050405020304" pitchFamily="18" charset="-78"/>
                <a:cs typeface="Traditional Arabic" panose="02020603050405020304" pitchFamily="18" charset="-78"/>
              </a:rPr>
              <a:t> وصيغ</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ا جديدة أوجدها النظام والقانون والأعراف المصرفية واتفاق الأطراف، وأصبحت هذه الصيغ المبتكرة متميزة عن مفهوم الكفالة التقليدية، ونجد من بينها ما يسمى بخطابات الضمان المصرفية التي تقوم البنوك الاسلامية بتقديمه لعملائها</a:t>
            </a:r>
            <a:r>
              <a:rPr lang="en-US" sz="2800" b="1" dirty="0">
                <a:solidFill>
                  <a:schemeClr val="tx1"/>
                </a:solidFill>
                <a:latin typeface="Traditional Arabic" panose="02020603050405020304" pitchFamily="18" charset="-78"/>
                <a:cs typeface="Traditional Arabic" panose="02020603050405020304" pitchFamily="18" charset="-78"/>
              </a:rPr>
              <a:t>.</a:t>
            </a: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66515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57" y="163903"/>
            <a:ext cx="8928945" cy="6538822"/>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الحاجة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إلى</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أصدار</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خطاب</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الضمان</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عندما يريد المقاول أن يدخل في منقاصات، أو مشاريع مختلفة للقيام بعمل معين، كتنفيذ مشروع، أو يرتبط مع جهة معينة، ورست عليه المناقصة فعلا، يجد نفسه مضطرًا إلى تقديم ضمان نقدي لتلك الجهة طارحة العطاء أو المشروع</a:t>
            </a:r>
            <a:r>
              <a:rPr lang="ar-IQ"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لأن هذه الجهات تطلب دفع مبلغ معين من المال، كتأمين تأخذه في حالة التخلف عن الالتزام، أو تأخذه لضمان جدية عرض كل شخص من المشتركين في المناقصة، ولضمان عدم التورط في مضاعفات، أو خسائر عند الاتفاق مع أحدهم، وحتى لاتقدم هذه الأموال نقدًا، وبالتالي تجميدها، أو جعلها كالرهن، فإن العميل يلجأ إلى المصرف طلبًا منه إصدار هذا الخطاب، فيكون بمثابة تأمين نقدي لدى الجهة طارحة المشروع تطالب بقيمته، وتأخذه إذا تخلف العميل عن الوفاء بالتزاماته، فالمصرف يدفع القيمة المحددة في الخطاب، ويرجع على العميل بما دفع، حيث يكون هو الآخر قد وثق حقه الضامن لخاطبه بطريقة أخرى غالبًا.</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211530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13" y="163902"/>
            <a:ext cx="9041089" cy="6564702"/>
          </a:xfrm>
        </p:spPr>
        <p:txBody>
          <a:bodyPr>
            <a:normAutofit fontScale="90000"/>
          </a:bodyPr>
          <a:lstStyle/>
          <a:p>
            <a:pPr algn="just"/>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طريقة</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إصدار</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خطاب</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الضمان</a:t>
            </a:r>
            <a:r>
              <a:rPr lang="ar-SA"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en-US" dirty="0">
                <a:solidFill>
                  <a:schemeClr val="tx1"/>
                </a:solidFill>
                <a:latin typeface="Traditional Arabic" panose="02020603050405020304" pitchFamily="18" charset="-78"/>
                <a:cs typeface="Traditional Arabic" panose="02020603050405020304" pitchFamily="18" charset="-78"/>
              </a:rPr>
              <a:t> </a:t>
            </a:r>
            <a:r>
              <a:rPr lang="en-US" b="1" dirty="0">
                <a:solidFill>
                  <a:srgbClr val="FF0000"/>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يقدم طالب خطاب الضمان طلبا للبنك يحدد فيه</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مبلغ</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الضمان</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ومدته</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والجهة المستفيدة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accent2"/>
                </a:solidFill>
                <a:latin typeface="Traditional Arabic" panose="02020603050405020304" pitchFamily="18" charset="-78"/>
                <a:cs typeface="Traditional Arabic" panose="02020603050405020304" pitchFamily="18" charset="-78"/>
              </a:rPr>
              <a:t>والغرض من الضمان</a:t>
            </a:r>
            <a:r>
              <a:rPr lang="ar-SA"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ويجب أن تكون لدى البنك قبل إصداره الضمان المذكور القناعة بأن كفاءة العميل المالية والمعنوية كفيلة بالوفاء بالتزامه فيما إذا طلب منه دفع قيمة الضمان أو تمديده، وإذا كان مبلغ الضمان كبيرا فإن البنك يطلب عادة تأمينات لقاء ذلك، إما أن تكون رهنا عقاريا مسجلا</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رهن أسهم في شركات، أو بإيداع أوراق مالية لدى البنك يسهل تحويلها إلى نقد فيما لو طلب من البنك دفع قيمة مبلغ الكفالة مع خطاب من مودعها بالتنازل عنها إذا اقتضى الأمر، أو كفالة بنك خارجي معروف، وإضافة إلى كل ذلك فإن البنك يحتفظ عادة بتأمينات نقدية يودعها العميل بنسبة حوالى25 % من قيمة الضمان، وقد تزيد هذه النسبة أو تقل تبعا لمركز العميل المالي والمعنوي، ولطبيعة المشروع الذي قدم الضمان من أجله، وبعد كل هذه الإجراء ات يقوم البنك بإصدار الضمان.</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858000"/>
            <a:ext cx="8596668" cy="77638"/>
          </a:xfrm>
        </p:spPr>
        <p:txBody>
          <a:bodyPr>
            <a:normAutofit fontScale="25000" lnSpcReduction="20000"/>
          </a:bodyPr>
          <a:lstStyle/>
          <a:p>
            <a:endParaRPr lang="ar-IQ" dirty="0"/>
          </a:p>
        </p:txBody>
      </p:sp>
    </p:spTree>
    <p:extLst>
      <p:ext uri="{BB962C8B-B14F-4D97-AF65-F5344CB8AC3E}">
        <p14:creationId xmlns:p14="http://schemas.microsoft.com/office/powerpoint/2010/main" val="1917825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13" y="103517"/>
            <a:ext cx="9041089" cy="6642340"/>
          </a:xfrm>
        </p:spPr>
        <p:txBody>
          <a:bodyPr>
            <a:normAutofit/>
          </a:bodyPr>
          <a:lstStyle/>
          <a:p>
            <a:pPr algn="just"/>
            <a:r>
              <a:rPr lang="ar-SA" b="1" dirty="0">
                <a:solidFill>
                  <a:srgbClr val="FF0000"/>
                </a:solidFill>
                <a:latin typeface="Traditional Arabic" panose="02020603050405020304" pitchFamily="18" charset="-78"/>
                <a:cs typeface="Traditional Arabic" panose="02020603050405020304" pitchFamily="18" charset="-78"/>
              </a:rPr>
              <a:t>أنواع خطابات</a:t>
            </a:r>
            <a:r>
              <a:rPr lang="ar-IQ" b="1" dirty="0">
                <a:solidFill>
                  <a:srgbClr val="FF0000"/>
                </a:solidFill>
                <a:latin typeface="Traditional Arabic" panose="02020603050405020304" pitchFamily="18" charset="-78"/>
                <a:cs typeface="Traditional Arabic" panose="02020603050405020304" pitchFamily="18" charset="-78"/>
              </a:rPr>
              <a:t> الضمان</a:t>
            </a:r>
            <a:r>
              <a:rPr lang="ar-SA" b="1" dirty="0">
                <a:solidFill>
                  <a:srgbClr val="FF0000"/>
                </a:solidFill>
                <a:latin typeface="Traditional Arabic" panose="02020603050405020304" pitchFamily="18" charset="-78"/>
                <a:cs typeface="Traditional Arabic" panose="02020603050405020304" pitchFamily="18" charset="-78"/>
              </a:rPr>
              <a:t>:</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تجرى المعاقدة عليها على أنواع</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أولا</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B0F0"/>
                </a:solidFill>
                <a:latin typeface="Traditional Arabic" panose="02020603050405020304" pitchFamily="18" charset="-78"/>
                <a:cs typeface="Traditional Arabic" panose="02020603050405020304" pitchFamily="18" charset="-78"/>
              </a:rPr>
              <a:t>خطاب الضمان الابتدائي</a:t>
            </a:r>
            <a:r>
              <a:rPr lang="ar-SA"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ويكون مقابل الدخول في مناقصات أو مشاريع، ويكون مبالغ الضمان مساويا لـ 1 % من كل قيمة المناقصة أو أكثر، وساري المفعول لمدة معينة، وعادة تكون لثلاثة أشهر، وهذا التعهد البنكي ( خطاب الضمان ) يقدمه العميل للمستفيد من مصلحة حكومية أو غيرها؛ ليسوغ له الدخول في المناقصة، مثلا: فهو بمثابة تأمين ابتدائي يعطى المستفيد الاطمئنان على قدرة العميل على الدخول في المناقصة، ولا يسوغ إلغاء هذا الخطاب إلا بإعادته بصفة رسمية من الجهة المقدم إليها (المستفيد).</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70805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0" y="94891"/>
            <a:ext cx="10714008" cy="6668217"/>
          </a:xfrm>
        </p:spPr>
        <p:txBody>
          <a:bodyPr>
            <a:noAutofit/>
          </a:bodyPr>
          <a:lstStyle/>
          <a:p>
            <a:pPr algn="r"/>
            <a:r>
              <a:rPr lang="ar-IQ" sz="2400" b="1" dirty="0">
                <a:solidFill>
                  <a:srgbClr val="C00000"/>
                </a:solidFill>
                <a:latin typeface="Traditional Arabic" panose="02020603050405020304" pitchFamily="18" charset="-78"/>
                <a:cs typeface="Traditional Arabic" panose="02020603050405020304" pitchFamily="18" charset="-78"/>
              </a:rPr>
              <a:t>خطاب ضمان ابتدائي </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التاريخ: ..............................................................</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السيد/ ...............................................................</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نتعهد أن نضمن:......................................................</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بمبلغ:................................................................</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قيمة:...................في المائة من العطاء المقدم منه عن توريد .................................. أو مقاولة</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أعمال .........على أن ندفع المبلغ ............... عند أول طلب منها رغم أية معارضة في ذلك من قبل صاحب العطاء المذكور.</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ويسري مفعول هذا الخطاب لمدة تنتهي في .................. وعليه فأية مطالبة بقيمة هذا الضمان يجب أن تصلنا لغاية هذا التاريخ على ألأكثر، وإذا انقضى هذا التاريخ ولم تصلنا منكم أية مطالبة فإن تعهدنا ينتهي، ويصبح هذا الخطاب لاغيا بصفة نهائية.</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وتفضلوا بقبول فائق الاحترام..</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بنك:..............................................</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وهذا نموذج لخطاب ضمان صادر من بنك السودان:</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بنك:..............................................</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رفع:..............................................</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التاريخ:...........................................</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خطاب ضمان رقم:.............. بمبلغ:............</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السيد/.............................................</a:t>
            </a:r>
            <a:endParaRPr lang="ar-IQ" sz="2400" b="1" dirty="0">
              <a:solidFill>
                <a:srgbClr val="C00000"/>
              </a:solidFill>
            </a:endParaRPr>
          </a:p>
        </p:txBody>
      </p:sp>
      <p:sp>
        <p:nvSpPr>
          <p:cNvPr id="3" name="Content Placeholder 2"/>
          <p:cNvSpPr>
            <a:spLocks noGrp="1"/>
          </p:cNvSpPr>
          <p:nvPr>
            <p:ph idx="1"/>
          </p:nvPr>
        </p:nvSpPr>
        <p:spPr>
          <a:xfrm flipV="1">
            <a:off x="677334" y="695289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277986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70" y="77638"/>
            <a:ext cx="9601200" cy="6659592"/>
          </a:xfrm>
        </p:spPr>
        <p:txBody>
          <a:bodyPr>
            <a:noAutofit/>
          </a:bodyPr>
          <a:lstStyle/>
          <a:p>
            <a:pPr algn="r"/>
            <a:r>
              <a:rPr lang="ar-IQ" sz="2800" b="1" dirty="0">
                <a:solidFill>
                  <a:schemeClr val="tx1"/>
                </a:solidFill>
                <a:latin typeface="Traditional Arabic" panose="02020603050405020304" pitchFamily="18" charset="-78"/>
                <a:cs typeface="Traditional Arabic" panose="02020603050405020304" pitchFamily="18" charset="-78"/>
              </a:rPr>
              <a:t>السلام عليكم ورحمة الله وبركاته</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بموجب هذا الخطاب نضمن</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في حدود مبلغ................ وذلك فيما يختص............... هذا ونتعهد بتسديد المبلغ المذكور عند أول طلب كتابي منكم، مؤكدين فشل العميل في استيفاء التزاماته نحوكم تحت شروط العطاء الخاص بهذا الضمان.</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يسري مفعول هذا الضمان من تاريخ............. إلى............ وأي طلب منكم لسداد المبلغ المذكور أعلاه أو جزء منه، يجب أن يكون كتابة في أو قبل........... وهو التاريخ الذي يعتبر فيه هذا الضمان لاغيا، ولا مفعول له ويلزم إعادته لنا.</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وتفضلوا بقبول فائق الاحترام،،،</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عن بنك..........................................</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ويلحظ أن خطاب الضمان الصادر من البنك ينص على أن تعهد البنك بتسديد المبلغ يكون عند فشل العميل في الوفاء بالتزاماته.</a:t>
            </a:r>
          </a:p>
        </p:txBody>
      </p:sp>
      <p:sp>
        <p:nvSpPr>
          <p:cNvPr id="3" name="Content Placeholder 2"/>
          <p:cNvSpPr>
            <a:spLocks noGrp="1"/>
          </p:cNvSpPr>
          <p:nvPr>
            <p:ph idx="1"/>
          </p:nvPr>
        </p:nvSpPr>
        <p:spPr>
          <a:xfrm flipV="1">
            <a:off x="677334" y="6918384"/>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15695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045" y="155275"/>
            <a:ext cx="8997957" cy="6556076"/>
          </a:xfrm>
        </p:spPr>
        <p:txBody>
          <a:bodyPr>
            <a:normAutofit fontScale="90000"/>
          </a:bodyPr>
          <a:lstStyle/>
          <a:p>
            <a:pPr algn="just"/>
            <a:r>
              <a:rPr lang="ar-SA" b="1" dirty="0">
                <a:solidFill>
                  <a:srgbClr val="C00000"/>
                </a:solidFill>
                <a:latin typeface="Traditional Arabic" panose="02020603050405020304" pitchFamily="18" charset="-78"/>
                <a:cs typeface="Traditional Arabic" panose="02020603050405020304" pitchFamily="18" charset="-78"/>
              </a:rPr>
              <a:t>ثانيا</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خطاب</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الضمان</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النهائي</a:t>
            </a:r>
            <a:r>
              <a:rPr lang="ar-SA"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وهذا يكون مقابل حسن التنفيذ وسلامة الأداء في العملية من مناقصة أو مشروع ونحو ذلك</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ويكون مبلغه بنسبة 5 % من قيمة المشروع أو المناقصة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وهو محدد بمدة لعام كامل مثلا قابل للزيادة.</a:t>
            </a:r>
            <a:r>
              <a:rPr lang="en-US" b="1" dirty="0">
                <a:solidFill>
                  <a:schemeClr val="tx1"/>
                </a:solidFill>
                <a:latin typeface="Traditional Arabic" panose="02020603050405020304" pitchFamily="18" charset="-78"/>
                <a:cs typeface="Traditional Arabic" panose="02020603050405020304" pitchFamily="18" charset="-78"/>
              </a:rPr>
              <a:t>                             </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وهذا التعهد البنكي (خطاب الضمان النهائي) يقدمه العميل للمستفيد من مصلحة حكومية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غيرها ليستحق المستفيد الاستيفاء منه عند تخلف العميل عن الوفاء بما ألتزم به</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فهو بمثابة تأمين نهائي عند الحاجة إليه, ولا يكون إلغاؤه </a:t>
            </a:r>
            <a:r>
              <a:rPr lang="ar-IQ" b="1" dirty="0">
                <a:solidFill>
                  <a:schemeClr val="tx1"/>
                </a:solidFill>
                <a:latin typeface="Traditional Arabic" panose="02020603050405020304" pitchFamily="18" charset="-78"/>
                <a:cs typeface="Traditional Arabic" panose="02020603050405020304" pitchFamily="18" charset="-78"/>
              </a:rPr>
              <a:t>إ</a:t>
            </a:r>
            <a:r>
              <a:rPr lang="ar-SA" b="1" dirty="0">
                <a:solidFill>
                  <a:schemeClr val="tx1"/>
                </a:solidFill>
                <a:latin typeface="Traditional Arabic" panose="02020603050405020304" pitchFamily="18" charset="-78"/>
                <a:cs typeface="Traditional Arabic" panose="02020603050405020304" pitchFamily="18" charset="-78"/>
              </a:rPr>
              <a:t>لا بخطاب رسمي من طرف المستفيد.</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ثالثا</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خطاب</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الضمان</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مقابل غطاء كامل لنفقات المشروع أو المناقصة</a:t>
            </a:r>
            <a:r>
              <a:rPr lang="ar-IQ"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(أي مقابل سلفة يقدمها العميل إلى البنك على حساب المشروع مثلا لصالح الطرف المستفيد</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والغاية منه كما في سابقه)- ثانيا الخطاب النهائي-.</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046253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11" y="77638"/>
            <a:ext cx="9368287" cy="6659592"/>
          </a:xfrm>
        </p:spPr>
        <p:txBody>
          <a:bodyPr>
            <a:noAutofit/>
          </a:bodyPr>
          <a:lstStyle/>
          <a:p>
            <a:pPr algn="r"/>
            <a:r>
              <a:rPr lang="ar-IQ" sz="2800" b="1" dirty="0">
                <a:solidFill>
                  <a:schemeClr val="tx1"/>
                </a:solidFill>
                <a:latin typeface="Traditional Arabic" panose="02020603050405020304" pitchFamily="18" charset="-78"/>
                <a:cs typeface="Traditional Arabic" panose="02020603050405020304" pitchFamily="18" charset="-78"/>
              </a:rPr>
              <a:t>خطاب ضمان نهائي</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التاريخ:................................</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السيد/..................................</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حيث إن السيد/..............................قد رسا عليه توريد/مقاولة ............ فإّنا نتعهد بأن</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نضمن................ لغاية مبلغ بمبلغ ..........قيمة........في المائة من قيمة العقد، وأن ندفع هذا المبلغ عند أول طلب من قبل...........دون النظر إلى أية معارضة من قبل المتعهد، ويسرى مفعول هذا الخطاب لغاية............. وعليه فأية مطالبة بقيمته يجب أن تصلنا لغاية هذا التاريخ على الأكثر.</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وإذا انقضى هذا التاريخ ولم يصلنا منكم أية مطالبة فإن تعهدنا ينتهي، ويصبح هذا الخطاب لاغيا بصفة نهائية.</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بنك:.......................................</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ويلحظ أنّه لا فرق بين صيغة خطاب الضمان الابتدائي والنهائي إلا في الغرض الذي صدر من أجله، وأن ك ّ لا منهما تعهد بضمان مبلغ وليس بأداء عمل.</a:t>
            </a:r>
          </a:p>
        </p:txBody>
      </p:sp>
      <p:sp>
        <p:nvSpPr>
          <p:cNvPr id="3" name="Content Placeholder 2"/>
          <p:cNvSpPr>
            <a:spLocks noGrp="1"/>
          </p:cNvSpPr>
          <p:nvPr>
            <p:ph idx="1"/>
          </p:nvPr>
        </p:nvSpPr>
        <p:spPr>
          <a:xfrm>
            <a:off x="677334" y="6858000"/>
            <a:ext cx="8596668" cy="77638"/>
          </a:xfrm>
        </p:spPr>
        <p:txBody>
          <a:bodyPr>
            <a:normAutofit fontScale="25000" lnSpcReduction="20000"/>
          </a:bodyPr>
          <a:lstStyle/>
          <a:p>
            <a:endParaRPr lang="ar-IQ" dirty="0"/>
          </a:p>
        </p:txBody>
      </p:sp>
    </p:spTree>
    <p:extLst>
      <p:ext uri="{BB962C8B-B14F-4D97-AF65-F5344CB8AC3E}">
        <p14:creationId xmlns:p14="http://schemas.microsoft.com/office/powerpoint/2010/main" val="2083623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6" y="163902"/>
            <a:ext cx="9023836" cy="6573328"/>
          </a:xfrm>
        </p:spPr>
        <p:txBody>
          <a:bodyPr>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رابعا: خطاب الضمان: (ضمان المستندات):</a:t>
            </a:r>
            <a:r>
              <a:rPr lang="en-US" b="1" dirty="0">
                <a:solidFill>
                  <a:srgbClr val="FF0000"/>
                </a:solidFill>
                <a:latin typeface="Traditional Arabic" panose="02020603050405020304" pitchFamily="18" charset="-78"/>
                <a:cs typeface="Traditional Arabic" panose="02020603050405020304" pitchFamily="18" charset="-78"/>
              </a:rPr>
              <a:t>                   </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وهناك نوع رابع من خطابات الضمان</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يقدمه البنك لصالح شركات الشحن أو وكالات البواخر في حالة وصول البضاعة المستوردة إلى الميناء المحدد في المملكة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وتأخر وصول مستندات الشحن الخاصة بالبضاعة إلى ذلك البنك الذي جرى الأستيراد عن طريقه فخشية من أن يلحق بالبضاعة تلف من جراء تأخر بقائها في جمرك الميناء يكون الضمان المذكور تعهدا من البنك بتسليم مستندات الشحن الخاصة بالبضاعة إلى وكلاء البواخر فور وصولها. واستنادا إلى هذا الضمان يتم فسح البضاعة للمستورد.</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ولإصدار مثل هذا الضمان يقدم العميل المستورد طلبا بذلك إلى البنك ويسدد قيمة اعتماد الاستيراد بالكامل (وهي قيمة البضاعة المستوردة) ومن ثم يصدر البنك خطاب الضمان ويسلمه إلى العميل فيقوم العميل بتسيلمه إلى وكلاء الباخرة المعنيين.</a:t>
            </a:r>
            <a:r>
              <a:rPr lang="en-US" b="1" dirty="0">
                <a:solidFill>
                  <a:schemeClr val="tx1"/>
                </a:solidFill>
                <a:latin typeface="Traditional Arabic" panose="02020603050405020304" pitchFamily="18" charset="-78"/>
                <a:cs typeface="Traditional Arabic" panose="02020603050405020304" pitchFamily="18" charset="-78"/>
              </a:rPr>
              <a:t>                    </a:t>
            </a:r>
            <a:br>
              <a:rPr lang="ar-SA" b="1"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79466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62" y="219808"/>
            <a:ext cx="9398976" cy="6707202"/>
          </a:xfrm>
        </p:spPr>
        <p:txBody>
          <a:bodyPr>
            <a:noAutofit/>
          </a:bodyPr>
          <a:lstStyle/>
          <a:p>
            <a:pPr algn="just"/>
            <a:r>
              <a:rPr lang="ar-IQ" sz="2800" b="1" dirty="0">
                <a:solidFill>
                  <a:srgbClr val="00B050"/>
                </a:solidFill>
                <a:latin typeface="Traditional Arabic" panose="02020603050405020304" pitchFamily="18" charset="-78"/>
                <a:cs typeface="Traditional Arabic" panose="02020603050405020304" pitchFamily="18" charset="-78"/>
              </a:rPr>
              <a:t>أقسام خطاب الضمان:                               </a:t>
            </a:r>
            <a:r>
              <a:rPr lang="ar-IQ" sz="2800" b="1" dirty="0">
                <a:solidFill>
                  <a:schemeClr val="bg2"/>
                </a:solidFill>
                <a:latin typeface="Traditional Arabic" panose="02020603050405020304" pitchFamily="18" charset="-78"/>
                <a:cs typeface="Traditional Arabic" panose="02020603050405020304" pitchFamily="18" charset="-78"/>
              </a:rPr>
              <a:t>.</a:t>
            </a:r>
            <a:br>
              <a:rPr lang="ar-IQ" sz="2800" dirty="0">
                <a:latin typeface="Traditional Arabic" panose="02020603050405020304" pitchFamily="18" charset="-78"/>
                <a:cs typeface="Traditional Arabic" panose="02020603050405020304" pitchFamily="18" charset="-78"/>
              </a:rPr>
            </a:br>
            <a:r>
              <a:rPr lang="ar-IQ" sz="2800" b="1" dirty="0">
                <a:solidFill>
                  <a:srgbClr val="C00000"/>
                </a:solidFill>
                <a:latin typeface="Traditional Arabic" panose="02020603050405020304" pitchFamily="18" charset="-78"/>
                <a:cs typeface="Traditional Arabic" panose="02020603050405020304" pitchFamily="18" charset="-78"/>
              </a:rPr>
              <a:t>أولاً: من حيث الغطاء:                         </a:t>
            </a:r>
            <a:r>
              <a:rPr lang="ar-IQ" sz="2800" b="1" dirty="0">
                <a:solidFill>
                  <a:schemeClr val="bg2"/>
                </a:solidFill>
                <a:latin typeface="Traditional Arabic" panose="02020603050405020304" pitchFamily="18" charset="-78"/>
                <a:cs typeface="Traditional Arabic" panose="02020603050405020304" pitchFamily="18" charset="-78"/>
              </a:rPr>
              <a:t>.</a:t>
            </a:r>
            <a:br>
              <a:rPr lang="ar-IQ" sz="2800" b="1" dirty="0">
                <a:solidFill>
                  <a:srgbClr val="C00000"/>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المراد بالغطاء: هو ما يدفعه العميل للمصرف، عندما يطلب خطاب الضمان من: نقود، أو أوراق مالية، أو يكون عينا من الأعيان أو غير ذلك، على وجه التوثيق.               . </a:t>
            </a:r>
            <a:br>
              <a:rPr lang="ar-IQ" sz="2800" b="1" dirty="0">
                <a:latin typeface="Traditional Arabic" panose="02020603050405020304" pitchFamily="18" charset="-78"/>
                <a:cs typeface="Traditional Arabic" panose="02020603050405020304" pitchFamily="18" charset="-78"/>
              </a:rPr>
            </a:br>
            <a:r>
              <a:rPr lang="ar-IQ" sz="2800" b="1" dirty="0">
                <a:solidFill>
                  <a:srgbClr val="C00000"/>
                </a:solidFill>
                <a:latin typeface="Traditional Arabic" panose="02020603050405020304" pitchFamily="18" charset="-78"/>
                <a:cs typeface="Traditional Arabic" panose="02020603050405020304" pitchFamily="18" charset="-78"/>
              </a:rPr>
              <a:t>فخطاب الضمان من حيث الغطاء قسمان:                        </a:t>
            </a:r>
            <a:r>
              <a:rPr lang="ar-IQ" sz="2800" b="1" dirty="0">
                <a:solidFill>
                  <a:schemeClr val="bg2"/>
                </a:solidFill>
                <a:latin typeface="Traditional Arabic" panose="02020603050405020304" pitchFamily="18" charset="-78"/>
                <a:cs typeface="Traditional Arabic" panose="02020603050405020304" pitchFamily="18" charset="-78"/>
              </a:rPr>
              <a:t>.</a:t>
            </a:r>
            <a:br>
              <a:rPr lang="ar-IQ" sz="2800" b="1" dirty="0">
                <a:solidFill>
                  <a:srgbClr val="C00000"/>
                </a:solidFill>
                <a:latin typeface="Traditional Arabic" panose="02020603050405020304" pitchFamily="18" charset="-78"/>
                <a:cs typeface="Traditional Arabic" panose="02020603050405020304" pitchFamily="18" charset="-78"/>
              </a:rPr>
            </a:br>
            <a:r>
              <a:rPr lang="ar-IQ" sz="2800" b="1" dirty="0">
                <a:solidFill>
                  <a:srgbClr val="C00000"/>
                </a:solidFill>
                <a:latin typeface="Traditional Arabic" panose="02020603050405020304" pitchFamily="18" charset="-78"/>
                <a:cs typeface="Traditional Arabic" panose="02020603050405020304" pitchFamily="18" charset="-78"/>
              </a:rPr>
              <a:t>أ: أن يكون الغطاء كاملاً</a:t>
            </a:r>
            <a:r>
              <a:rPr lang="ar-IQ" sz="2800" b="1" dirty="0">
                <a:solidFill>
                  <a:schemeClr val="tx1"/>
                </a:solidFill>
                <a:latin typeface="Traditional Arabic" panose="02020603050405020304" pitchFamily="18" charset="-78"/>
                <a:cs typeface="Traditional Arabic" panose="02020603050405020304" pitchFamily="18" charset="-78"/>
              </a:rPr>
              <a:t>: وذلك أن يمثل الغطاء مائة بالمائة، من قيمة الضمان.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00B0F0"/>
                </a:solidFill>
                <a:latin typeface="Traditional Arabic" panose="02020603050405020304" pitchFamily="18" charset="-78"/>
                <a:cs typeface="Traditional Arabic" panose="02020603050405020304" pitchFamily="18" charset="-78"/>
              </a:rPr>
              <a:t>مثاله</a:t>
            </a:r>
            <a:r>
              <a:rPr lang="ar-IQ" sz="2800" b="1" dirty="0">
                <a:solidFill>
                  <a:schemeClr val="tx1"/>
                </a:solidFill>
                <a:latin typeface="Traditional Arabic" panose="02020603050405020304" pitchFamily="18" charset="-78"/>
                <a:cs typeface="Traditional Arabic" panose="02020603050405020304" pitchFamily="18" charset="-78"/>
              </a:rPr>
              <a:t>: أن يطلب العميل خطاب ضمان بمليون دولار، ويكون قد دفع للمصرف غطاء مليون دولار، فهذا غطاء كامل، وقد يدفع أسهمًا في أسهم الشركات، أو وثائق عقارات كرهن ونحو ذلك؛ المهم أن يكون الغطاء مساوياً لما طلبه العميل من المصرف أو يكون أكثر        . </a:t>
            </a:r>
            <a:br>
              <a:rPr lang="ar-IQ" sz="2800" b="1" dirty="0">
                <a:solidFill>
                  <a:schemeClr val="tx1"/>
                </a:solidFill>
                <a:latin typeface="Traditional Arabic" panose="02020603050405020304" pitchFamily="18" charset="-78"/>
                <a:cs typeface="Traditional Arabic" panose="02020603050405020304" pitchFamily="18" charset="-78"/>
              </a:rPr>
            </a:br>
            <a:br>
              <a:rPr lang="ar-IQ" sz="2800" b="1" dirty="0">
                <a:latin typeface="Traditional Arabic" panose="02020603050405020304" pitchFamily="18" charset="-78"/>
                <a:cs typeface="Traditional Arabic" panose="02020603050405020304" pitchFamily="18" charset="-78"/>
              </a:rPr>
            </a:br>
            <a:r>
              <a:rPr lang="ar-IQ" sz="2800" b="1" dirty="0">
                <a:solidFill>
                  <a:srgbClr val="C00000"/>
                </a:solidFill>
                <a:latin typeface="Traditional Arabic" panose="02020603050405020304" pitchFamily="18" charset="-78"/>
                <a:cs typeface="Traditional Arabic" panose="02020603050405020304" pitchFamily="18" charset="-78"/>
              </a:rPr>
              <a:t>2: أن يكون الغطاء جزئياً</a:t>
            </a:r>
            <a:r>
              <a:rPr lang="ar-IQ" sz="2800" b="1" dirty="0">
                <a:solidFill>
                  <a:schemeClr val="tx1"/>
                </a:solidFill>
                <a:latin typeface="Traditional Arabic" panose="02020603050405020304" pitchFamily="18" charset="-78"/>
                <a:cs typeface="Traditional Arabic" panose="02020603050405020304" pitchFamily="18" charset="-78"/>
              </a:rPr>
              <a:t>: وهو غطاء لبعض قيمة الضمان.                 </a:t>
            </a:r>
            <a:r>
              <a:rPr lang="ar-IQ" sz="2800" b="1" dirty="0">
                <a:solidFill>
                  <a:schemeClr val="bg2"/>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00B0F0"/>
                </a:solidFill>
                <a:latin typeface="Traditional Arabic" panose="02020603050405020304" pitchFamily="18" charset="-78"/>
                <a:cs typeface="Traditional Arabic" panose="02020603050405020304" pitchFamily="18" charset="-78"/>
              </a:rPr>
              <a:t>مثاله</a:t>
            </a:r>
            <a:r>
              <a:rPr lang="ar-IQ" sz="2800" b="1" dirty="0">
                <a:solidFill>
                  <a:schemeClr val="tx1"/>
                </a:solidFill>
                <a:latin typeface="Traditional Arabic" panose="02020603050405020304" pitchFamily="18" charset="-78"/>
                <a:cs typeface="Traditional Arabic" panose="02020603050405020304" pitchFamily="18" charset="-78"/>
              </a:rPr>
              <a:t>: أن يطلب العميل من المصرف مائة ألف دولار، ويعطي المصرف خمسين ألف دولار، أو أسهماً بقيمة خمسين ألف دولار.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ويودع مبلغ الغطاء الكلي أو الجزئي فى حساب خاص يسمى</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"احتياطى خطاب الضمان"، ولا يحق للعميل أن يتصرف فيه حتى ينتهي التزام البنك الناشئ عن خطاب الضمان</a:t>
            </a:r>
            <a:r>
              <a:rPr lang="en-US" sz="2800" b="1" dirty="0">
                <a:solidFill>
                  <a:schemeClr val="tx1"/>
                </a:solidFill>
                <a:latin typeface="Traditional Arabic" panose="02020603050405020304" pitchFamily="18" charset="-78"/>
                <a:cs typeface="Traditional Arabic" panose="02020603050405020304" pitchFamily="18" charset="-78"/>
              </a:rPr>
              <a:t>.</a:t>
            </a: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857999"/>
            <a:ext cx="8596668" cy="69011"/>
          </a:xfrm>
        </p:spPr>
        <p:txBody>
          <a:bodyPr>
            <a:normAutofit fontScale="25000" lnSpcReduction="20000"/>
          </a:bodyPr>
          <a:lstStyle/>
          <a:p>
            <a:pPr marL="0" indent="0">
              <a:buNone/>
            </a:pPr>
            <a:endParaRPr lang="ar-IQ" dirty="0"/>
          </a:p>
        </p:txBody>
      </p:sp>
    </p:spTree>
    <p:extLst>
      <p:ext uri="{BB962C8B-B14F-4D97-AF65-F5344CB8AC3E}">
        <p14:creationId xmlns:p14="http://schemas.microsoft.com/office/powerpoint/2010/main" val="3137285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55" y="94892"/>
            <a:ext cx="9747849" cy="6639492"/>
          </a:xfrm>
        </p:spPr>
        <p:txBody>
          <a:bodyPr>
            <a:normAutofit fontScale="90000"/>
          </a:bodyPr>
          <a:lstStyle/>
          <a:p>
            <a:pPr algn="r"/>
            <a:r>
              <a:rPr lang="ar-IQ" sz="2800" b="1" dirty="0">
                <a:solidFill>
                  <a:schemeClr val="tx1"/>
                </a:solidFill>
                <a:latin typeface="Traditional Arabic" panose="02020603050405020304" pitchFamily="18" charset="-78"/>
                <a:cs typeface="Traditional Arabic" panose="02020603050405020304" pitchFamily="18" charset="-78"/>
              </a:rPr>
              <a:t>فائدة خطاب الضمان:             </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7030A0"/>
                </a:solidFill>
                <a:latin typeface="Traditional Arabic" panose="02020603050405020304" pitchFamily="18" charset="-78"/>
                <a:cs typeface="Traditional Arabic" panose="02020603050405020304" pitchFamily="18" charset="-78"/>
              </a:rPr>
              <a:t>أصحاب الشركات يلجؤون إلى المصارف لأخذ خطابات الضمان وتقديمها: </a:t>
            </a:r>
            <a:br>
              <a:rPr lang="ar-IQ" sz="2800" b="1" dirty="0">
                <a:solidFill>
                  <a:srgbClr val="7030A0"/>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أ- عند طرح المناقصات الحكومية:                           </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rgbClr val="FF0000"/>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 </a:t>
            </a:r>
            <a:r>
              <a:rPr lang="ar-IQ" sz="2800" b="1" dirty="0">
                <a:solidFill>
                  <a:schemeClr val="tx1"/>
                </a:solidFill>
                <a:latin typeface="Traditional Arabic" panose="02020603050405020304" pitchFamily="18" charset="-78"/>
                <a:cs typeface="Traditional Arabic" panose="02020603050405020304" pitchFamily="18" charset="-78"/>
              </a:rPr>
              <a:t>حيث يتقدم أصحاب رؤوس الأموال والشركات عند طرح مناقصات، أو مزايدات حكومية للدخول فيها، ولكي تضمن الحكومة استمرار العميل في هذه المناقصة تطالبه بأموال ضمانًا، وبدلاً من أن يضع نقودًا تحجز عليه، ولا يستفيد منها لمدة معينة؛ بحيث إنه إذا لم يتمكن من هذه المناقصة، يأخذ فترة طويلة لكي يخلِّص هذه النقود، فبدلاً من أن يدفع هذه النقود وتحجز عليه ولا يستفيد منها فترة طويلة؛ يتقدم بخطاب الضمان، فيذهب إلى المصرف والمصرف يعطيه خطاب ضمان بأنه ضامن لهذا الشخص بمبلغ كذا وكذا - المبلغ الذي تطالبه به الحكومة -. </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ب- في عقود التوريد:                                    </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حيث يحتاج التاجر أن يورِّد كذا وكذا من البضائع، فأصحاب المصانع والشركات يطالبونه بخطابات الضمان هذه، لكي يرجعوا بالثمن على البنوك؛ فيذهب هذا التاجر إلى المصرف، ويأخذ منهم خطاب ضمان يقدمه لمن طلبه من أصحاب المصانع أو الشركات.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وأخيرًا فإن خطابات الضمان تحمي حقوق خزينة الدولة عندما تكون الدولة هي المستفيد من هذا الخطاب حيث إن معظم مؤسساتها تطلب ممن يتعامل معها تقديم خطاب ضمان لضمان أداء الأفراد والشركات وضمان تنفيذ التزاماتهم تجاه الجهات الحكومية.</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أما بالنسبة </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en-US" sz="2800" b="1" dirty="0">
                <a:solidFill>
                  <a:srgbClr val="FF0000"/>
                </a:solidFill>
                <a:latin typeface="Traditional Arabic" panose="02020603050405020304" pitchFamily="18" charset="-78"/>
                <a:cs typeface="Traditional Arabic" panose="02020603050405020304" pitchFamily="18" charset="-78"/>
              </a:rPr>
              <a:t>  </a:t>
            </a:r>
            <a:r>
              <a:rPr lang="ar-IQ" sz="2400" b="1" dirty="0">
                <a:solidFill>
                  <a:srgbClr val="FF0000"/>
                </a:solidFill>
                <a:latin typeface="Traditional Arabic" panose="02020603050405020304" pitchFamily="18" charset="-78"/>
                <a:cs typeface="Traditional Arabic" panose="02020603050405020304" pitchFamily="18" charset="-78"/>
              </a:rPr>
              <a:t>أ- بالنسبة للعميل: فإنه يتفادى تجميد جزء من أمواله، في حالة مطالبته من قبل (المستفيد أي الجهة التي أراد التعاقد معها) بتقديم ضمانات نقدية(21).</a:t>
            </a:r>
            <a:br>
              <a:rPr lang="ar-IQ" sz="2400" b="1" dirty="0">
                <a:solidFill>
                  <a:srgbClr val="FF0000"/>
                </a:solidFill>
                <a:latin typeface="Traditional Arabic" panose="02020603050405020304" pitchFamily="18" charset="-78"/>
                <a:cs typeface="Traditional Arabic" panose="02020603050405020304" pitchFamily="18" charset="-78"/>
              </a:rPr>
            </a:br>
            <a:r>
              <a:rPr lang="ar-IQ" sz="2400" b="1" dirty="0">
                <a:solidFill>
                  <a:srgbClr val="FF0000"/>
                </a:solidFill>
                <a:latin typeface="Traditional Arabic" panose="02020603050405020304" pitchFamily="18" charset="-78"/>
                <a:cs typeface="Traditional Arabic" panose="02020603050405020304" pitchFamily="18" charset="-78"/>
              </a:rPr>
              <a:t>ب- بالنسبة للمستفيد: فهو يتمسك بخطاب الضمان حتى يتخطى المطالبة بالدين، كونه أقوى من الكفالة، لأن الكفيل يلتزم بالوفاء متى ثبت لديه دين المدين، أما خطاب الضمان فإنه يضمن للمستفيد تحصيل ما يدعيه بعيدا عن أي إثبات(22).</a:t>
            </a:r>
            <a:br>
              <a:rPr lang="ar-IQ" sz="2400" b="1" dirty="0">
                <a:solidFill>
                  <a:srgbClr val="FF0000"/>
                </a:solidFill>
                <a:latin typeface="Traditional Arabic" panose="02020603050405020304" pitchFamily="18" charset="-78"/>
                <a:cs typeface="Traditional Arabic" panose="02020603050405020304" pitchFamily="18" charset="-78"/>
              </a:rPr>
            </a:br>
            <a:r>
              <a:rPr lang="ar-IQ" sz="2400" b="1" dirty="0">
                <a:solidFill>
                  <a:srgbClr val="FF0000"/>
                </a:solidFill>
                <a:latin typeface="Traditional Arabic" panose="02020603050405020304" pitchFamily="18" charset="-78"/>
                <a:cs typeface="Traditional Arabic" panose="02020603050405020304" pitchFamily="18" charset="-78"/>
              </a:rPr>
              <a:t>جـ- بالنسبة للبنك: أما البنك فمن المعلوم أنه لا يقدم خدمات مجانية، وهو لا يدخل في التعامل مع الغير أو لصالحهم إلا إذا رتبت له معاملاته تلك، إيرادات يطمئن لها ويتعاقد لأجلها، إضافة إلى أن “البنك لا يعطي الضمان إلا للعملاء الذين يثق في مقدرتهم وسمعتهم المالية”(23).</a:t>
            </a:r>
            <a:br>
              <a:rPr lang="en-US" sz="2800" dirty="0">
                <a:latin typeface="Traditional Arabic" panose="02020603050405020304" pitchFamily="18" charset="-78"/>
                <a:cs typeface="Traditional Arabic" panose="02020603050405020304" pitchFamily="18" charset="-78"/>
              </a:rPr>
            </a:b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858000"/>
            <a:ext cx="8596668" cy="102358"/>
          </a:xfrm>
        </p:spPr>
        <p:txBody>
          <a:bodyPr>
            <a:normAutofit fontScale="25000" lnSpcReduction="20000"/>
          </a:bodyPr>
          <a:lstStyle/>
          <a:p>
            <a:endParaRPr lang="ar-IQ" dirty="0"/>
          </a:p>
        </p:txBody>
      </p:sp>
    </p:spTree>
    <p:extLst>
      <p:ext uri="{BB962C8B-B14F-4D97-AF65-F5344CB8AC3E}">
        <p14:creationId xmlns:p14="http://schemas.microsoft.com/office/powerpoint/2010/main" val="2271580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138023"/>
            <a:ext cx="9485606" cy="6642339"/>
          </a:xfrm>
        </p:spPr>
        <p:txBody>
          <a:bodyPr>
            <a:normAutofit fontScale="90000"/>
          </a:bodyPr>
          <a:lstStyle/>
          <a:p>
            <a:pPr algn="just"/>
            <a:r>
              <a:rPr lang="ar-IQ" sz="4000" b="1" dirty="0">
                <a:solidFill>
                  <a:srgbClr val="FF0000"/>
                </a:solidFill>
                <a:latin typeface="Traditional Arabic" panose="02020603050405020304" pitchFamily="18" charset="-78"/>
                <a:cs typeface="Traditional Arabic" panose="02020603050405020304" pitchFamily="18" charset="-78"/>
              </a:rPr>
              <a:t> خطاب الضمان المصرفي                         </a:t>
            </a:r>
            <a:r>
              <a:rPr lang="ar-IQ" sz="4000" b="1" dirty="0">
                <a:solidFill>
                  <a:schemeClr val="bg2"/>
                </a:solidFill>
                <a:latin typeface="Traditional Arabic" panose="02020603050405020304" pitchFamily="18" charset="-78"/>
                <a:cs typeface="Traditional Arabic" panose="02020603050405020304" pitchFamily="18" charset="-78"/>
              </a:rPr>
              <a:t>.</a:t>
            </a:r>
            <a:br>
              <a:rPr lang="ar-IQ" sz="4000" b="1" dirty="0">
                <a:solidFill>
                  <a:srgbClr val="FF0000"/>
                </a:solidFill>
                <a:latin typeface="Traditional Arabic" panose="02020603050405020304" pitchFamily="18" charset="-78"/>
                <a:cs typeface="Traditional Arabic" panose="02020603050405020304" pitchFamily="18" charset="-78"/>
              </a:rPr>
            </a:br>
            <a:r>
              <a:rPr lang="ar-IQ" sz="4400"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 لخطاب الضمان أهمية كبرى ودور مهم وفاعل في المجالات الاقتصادية المختلفة، إذ نجد الأشخاص المعنوية العامة، والشركات الكبيرة تطلب ممن يرغب في الاشتراك في المناقصات والمزايدات تقديم مبلغ معين، كتأمين وضمان لجدية الدخول في المشاريع، والعطاءات التي يقدموها.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sz="4400"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عرفت المصارف الكثير من العمليات المصرفية، منها: أن يقرض المصرف العميل نقودًا، أو يفتح له اعتمادًا يسحب منه إلى حد معين، أو قابل للتعيين    .</a:t>
            </a:r>
            <a:br>
              <a:rPr lang="ar-IQ" b="1" dirty="0">
                <a:solidFill>
                  <a:schemeClr val="tx1"/>
                </a:solidFill>
                <a:latin typeface="Traditional Arabic" panose="02020603050405020304" pitchFamily="18" charset="-78"/>
                <a:cs typeface="Traditional Arabic" panose="02020603050405020304" pitchFamily="18" charset="-78"/>
              </a:rPr>
            </a:br>
            <a:br>
              <a:rPr lang="ar-IQ" b="1" dirty="0">
                <a:solidFill>
                  <a:schemeClr val="tx1"/>
                </a:solidFill>
                <a:latin typeface="Traditional Arabic" panose="02020603050405020304" pitchFamily="18" charset="-78"/>
                <a:cs typeface="Traditional Arabic" panose="02020603050405020304" pitchFamily="18" charset="-78"/>
              </a:rPr>
            </a:br>
            <a:r>
              <a:rPr lang="ar-IQ" sz="4400"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أما في خطاب الضمان، فلا يقدم المصرف للعميل المال فورًا، ولا يضعه تحت تصرفه، وإنما يتعهد المصرف فقط بأن يدفع إلى شخص ثالث يعينه العميل، سواء أكان دائنًا فعلاً لهذا العميل، أو دائنًا احتماليًا في مدة معينة في المستقبل، ولذلك قيل في هذه الحالة أن المصرف يقرض العميل توقيعه. </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58411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72" y="120770"/>
            <a:ext cx="8989330" cy="6616460"/>
          </a:xfrm>
        </p:spPr>
        <p:txBody>
          <a:bodyPr>
            <a:normAutofit/>
          </a:bodyPr>
          <a:lstStyle/>
          <a:p>
            <a:pPr algn="just"/>
            <a:r>
              <a:rPr lang="ar-IQ" sz="3200" b="1" dirty="0">
                <a:solidFill>
                  <a:srgbClr val="00B050"/>
                </a:solidFill>
                <a:latin typeface="Traditional Arabic" panose="02020603050405020304" pitchFamily="18" charset="-78"/>
                <a:cs typeface="Traditional Arabic" panose="02020603050405020304" pitchFamily="18" charset="-78"/>
              </a:rPr>
              <a:t>تكييف خطابات الضمان: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اختلف المتأخرون في تكييف خطابات الضمان على ثلاثة آراء، وهي: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latin typeface="Traditional Arabic" panose="02020603050405020304" pitchFamily="18" charset="-78"/>
                <a:cs typeface="Traditional Arabic" panose="02020603050405020304" pitchFamily="18" charset="-78"/>
              </a:rPr>
            </a:br>
            <a:r>
              <a:rPr lang="ar-IQ" sz="3200" b="1" dirty="0">
                <a:solidFill>
                  <a:srgbClr val="C00000"/>
                </a:solidFill>
                <a:latin typeface="Traditional Arabic" panose="02020603050405020304" pitchFamily="18" charset="-78"/>
                <a:cs typeface="Traditional Arabic" panose="02020603050405020304" pitchFamily="18" charset="-78"/>
              </a:rPr>
              <a:t>الرأي الأول</a:t>
            </a:r>
            <a:r>
              <a:rPr lang="ar-IQ" sz="3200" b="1" dirty="0">
                <a:solidFill>
                  <a:schemeClr val="tx1"/>
                </a:solidFill>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أنه عقد </a:t>
            </a:r>
            <a:r>
              <a:rPr lang="ar-IQ" sz="3200" b="1" dirty="0">
                <a:solidFill>
                  <a:srgbClr val="C00000"/>
                </a:solidFill>
                <a:latin typeface="Traditional Arabic" panose="02020603050405020304" pitchFamily="18" charset="-78"/>
                <a:cs typeface="Traditional Arabic" panose="02020603050405020304" pitchFamily="18" charset="-78"/>
              </a:rPr>
              <a:t>كفالة:                                       </a:t>
            </a:r>
            <a:r>
              <a:rPr lang="ar-IQ"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ذهب إلى ذلك كثير من الباحثين. المعاصرين، منهم: الدكتور الصديق الضرير، وبكر أبو زيد، ومحمود حمودة، ومصطفى حسنين.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وأفتى به في ندوة حول خطاب الضمان، المكونة من حسين حامد حسان، وأحمد علي عبد الله، وجاسم الشامسي، وعبد الرحمن صالح الأطرم، وعبد الستار أبو غدة.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وحجتهم: أن تعريف خطاب الضمان والكفالة في الفقه متفقان من حيث المعنى وهو: التزام الشخص مالاً واجبًا على غيره لشخص ثالث، وهذا موجود في خطابات الضمان، فالمصرف يلتزم الدين الذي يكون على التاجر، أو من يريد أن يدخل في المناقصة للغير، إما للحكومة، أو لصاحب المصنع، أو الشركة.</a:t>
            </a:r>
            <a:endParaRPr lang="ar-IQ" sz="3200" dirty="0"/>
          </a:p>
        </p:txBody>
      </p:sp>
      <p:sp>
        <p:nvSpPr>
          <p:cNvPr id="3" name="Content Placeholder 2"/>
          <p:cNvSpPr>
            <a:spLocks noGrp="1"/>
          </p:cNvSpPr>
          <p:nvPr>
            <p:ph idx="1"/>
          </p:nvPr>
        </p:nvSpPr>
        <p:spPr>
          <a:xfrm flipV="1">
            <a:off x="677334" y="697877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8105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87" y="241540"/>
            <a:ext cx="9049715" cy="6616460"/>
          </a:xfrm>
        </p:spPr>
        <p:txBody>
          <a:bodyPr>
            <a:noAutofit/>
          </a:bodyPr>
          <a:lstStyle/>
          <a:p>
            <a:pPr algn="r"/>
            <a:r>
              <a:rPr lang="ar-IQ" sz="3200" b="1" dirty="0">
                <a:solidFill>
                  <a:srgbClr val="FF0000"/>
                </a:solidFill>
                <a:latin typeface="Traditional Arabic" panose="02020603050405020304" pitchFamily="18" charset="-78"/>
                <a:cs typeface="Traditional Arabic" panose="02020603050405020304" pitchFamily="18" charset="-78"/>
              </a:rPr>
              <a:t>حكم هذا التكييف:</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الرأي الأول: أن خطاب الضمان عقد كفالة.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التعليل:                          .</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وجمهور أهل العلم يقررون عدم جواز أخذ العوض على الكفالة (الضمان)، وذلك للأدلة </a:t>
            </a:r>
            <a:r>
              <a:rPr lang="ar-IQ" sz="3200" b="1" dirty="0">
                <a:solidFill>
                  <a:schemeClr val="tx1"/>
                </a:solidFill>
                <a:latin typeface="Traditional Arabic" panose="02020603050405020304" pitchFamily="18" charset="-78"/>
                <a:cs typeface="Traditional Arabic" panose="02020603050405020304" pitchFamily="18" charset="-78"/>
              </a:rPr>
              <a:t>الآتية  </a:t>
            </a:r>
            <a:r>
              <a:rPr lang="ar-SA" sz="3200" b="1" dirty="0">
                <a:solidFill>
                  <a:schemeClr val="tx1"/>
                </a:solidFill>
                <a:latin typeface="Traditional Arabic" panose="02020603050405020304" pitchFamily="18" charset="-78"/>
                <a:cs typeface="Traditional Arabic" panose="02020603050405020304" pitchFamily="18" charset="-78"/>
              </a:rPr>
              <a:t>:</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1-أنه يؤول إلى قرض جر نفعاً، ووجه ذلك: أنه في حال أداء الضامن (المصدر) عن المضمون (العميل طالب الضمان) يكون العوض مقابل هذا الدفع الذي هو بمثابة قرض في ذمة المضمون عنه.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2-إن عقد الضمان مبناه في الشرع على الإرفاق والإحسان، وفي أخذ العوض عليه، دفع لهذا المقصد الشرعي.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3-في حالة استيفاء المضمون له من طالب الضمان، يكون أخذ الضامن للعوض بلا حق، وهذا من أكل أموال الناس بالباطل. </a:t>
            </a: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689292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49" y="103517"/>
            <a:ext cx="9127353" cy="6599207"/>
          </a:xfrm>
        </p:spPr>
        <p:txBody>
          <a:bodyPr>
            <a:noAutofit/>
          </a:bodyPr>
          <a:lstStyle/>
          <a:p>
            <a:pPr algn="just"/>
            <a:r>
              <a:rPr lang="ar-IQ" sz="2400" b="1" dirty="0">
                <a:solidFill>
                  <a:srgbClr val="FF0000"/>
                </a:solidFill>
                <a:latin typeface="Traditional Arabic" panose="02020603050405020304" pitchFamily="18" charset="-78"/>
                <a:cs typeface="Traditional Arabic" panose="02020603050405020304" pitchFamily="18" charset="-78"/>
              </a:rPr>
              <a:t>الرأي الثاني: أن خطاب الضمان عقد وكالة:                         </a:t>
            </a:r>
            <a:r>
              <a:rPr lang="ar-IQ" sz="2400" b="1" dirty="0">
                <a:solidFill>
                  <a:schemeClr val="tx1"/>
                </a:solidFill>
                <a:latin typeface="Traditional Arabic" panose="02020603050405020304" pitchFamily="18" charset="-78"/>
                <a:cs typeface="Traditional Arabic" panose="02020603050405020304" pitchFamily="18" charset="-78"/>
              </a:rPr>
              <a:t>.</a:t>
            </a:r>
            <a:br>
              <a:rPr lang="ar-IQ" sz="2400" dirty="0">
                <a:latin typeface="Traditional Arabic" panose="02020603050405020304" pitchFamily="18" charset="-78"/>
                <a:cs typeface="Traditional Arabic" panose="02020603050405020304" pitchFamily="18" charset="-78"/>
              </a:rPr>
            </a:br>
            <a:r>
              <a:rPr lang="ar-IQ" sz="2400" b="1" dirty="0">
                <a:latin typeface="Traditional Arabic" panose="02020603050405020304" pitchFamily="18" charset="-78"/>
                <a:cs typeface="Traditional Arabic" panose="02020603050405020304" pitchFamily="18" charset="-78"/>
              </a:rPr>
              <a:t> وقد ذهب إلى هذا الرأي بعض الباحثين، منهم: الدكتور سامي حسن حممود، </a:t>
            </a:r>
            <a:br>
              <a:rPr lang="ar-IQ" sz="2400" b="1" dirty="0">
                <a:latin typeface="Traditional Arabic" panose="02020603050405020304" pitchFamily="18" charset="-78"/>
                <a:cs typeface="Traditional Arabic" panose="02020603050405020304" pitchFamily="18" charset="-78"/>
              </a:rPr>
            </a:br>
            <a:r>
              <a:rPr lang="ar-IQ" sz="2400" b="1" dirty="0">
                <a:latin typeface="Traditional Arabic" panose="02020603050405020304" pitchFamily="18" charset="-78"/>
                <a:cs typeface="Traditional Arabic" panose="02020603050405020304" pitchFamily="18" charset="-78"/>
              </a:rPr>
              <a:t>وقد برز من ذهب إلى هذا الرأي أن خطاب الضمان وكالة لما يرجع الكفيل بما يدفع على من أمره بذلك كما يرجع الوكيل، فالكفالة بالأمر ما هي إلا وكالة بالأداء.</a:t>
            </a:r>
            <a:br>
              <a:rPr lang="ar-IQ" sz="2400" b="1" dirty="0">
                <a:latin typeface="Traditional Arabic" panose="02020603050405020304" pitchFamily="18" charset="-78"/>
                <a:cs typeface="Traditional Arabic" panose="02020603050405020304" pitchFamily="18" charset="-78"/>
              </a:rPr>
            </a:br>
            <a:r>
              <a:rPr lang="ar-IQ" sz="2400" b="1" dirty="0">
                <a:latin typeface="Traditional Arabic" panose="02020603050405020304" pitchFamily="18" charset="-78"/>
                <a:cs typeface="Traditional Arabic" panose="02020603050405020304" pitchFamily="18" charset="-78"/>
              </a:rPr>
              <a:t>ولما في الوكالة والضمان تفويض الغير بالقيام بأمر ما.</a:t>
            </a:r>
            <a:br>
              <a:rPr lang="ar-IQ" sz="2400" b="1" dirty="0">
                <a:latin typeface="Traditional Arabic" panose="02020603050405020304" pitchFamily="18" charset="-78"/>
                <a:cs typeface="Traditional Arabic" panose="02020603050405020304" pitchFamily="18" charset="-78"/>
              </a:rPr>
            </a:br>
            <a:r>
              <a:rPr lang="ar-IQ" sz="2400" b="1" dirty="0">
                <a:solidFill>
                  <a:schemeClr val="tx1"/>
                </a:solidFill>
                <a:latin typeface="Traditional Arabic" panose="02020603050405020304" pitchFamily="18" charset="-78"/>
                <a:cs typeface="Traditional Arabic" panose="02020603050405020304" pitchFamily="18" charset="-78"/>
              </a:rPr>
              <a:t>لأن الوكالة: هي إقامة الغير مقام النفس في تصرف جائز معلوم، وهذا موجود في خطاب الضمان، فالعميل يوكِّل المصرف في تصرف معلوم جائز؛ وهو أن يسدِّد عنه إذا لم يسدِّد هذه الضمانات أو لم يقم بهذه العملية ونحو ذلك .</a:t>
            </a:r>
            <a:br>
              <a:rPr lang="ar-IQ" sz="2400" b="1" dirty="0">
                <a:solidFill>
                  <a:schemeClr val="tx1"/>
                </a:solidFill>
                <a:latin typeface="Traditional Arabic" panose="02020603050405020304" pitchFamily="18" charset="-78"/>
                <a:cs typeface="Traditional Arabic" panose="02020603050405020304" pitchFamily="18" charset="-78"/>
              </a:rPr>
            </a:br>
            <a:r>
              <a:rPr lang="ar-IQ" sz="2400" b="1" dirty="0">
                <a:solidFill>
                  <a:schemeClr val="tx1"/>
                </a:solidFill>
                <a:latin typeface="Traditional Arabic" panose="02020603050405020304" pitchFamily="18" charset="-78"/>
                <a:cs typeface="Traditional Arabic" panose="02020603050405020304" pitchFamily="18" charset="-78"/>
              </a:rPr>
              <a:t>لكن هناك خلال في هذا التكييف، وهو: أن طالب إصدار الضمان لا يستطيع أن يباشر العمل الذي طلب الخطاب لأجله، ولو كان مستطيعًا لما لجأ إلى المصرف الذي سوف يحمله عبء مصارف مالية أخرى، فهذا جوهر الخلاف بين خطاب الضمان والوكالة، فالوكالة يستطيع فيها الموكل أن يباشر العمل بنفسه لكن لسبب ما يوكل غيره فيه، هذا من جهة ومن جهة أخرى فإن خطاب الضمان له معنى والوكالة لها معنى آخر، ولذلك قيد بعض الفقهاء هذا الإطلاق، وقالوا: إن خطاب الضمان يعتبر وكالة إذا كان مغطى بشكل كلي، كما هو مبين في التكييف الآتي.</a:t>
            </a:r>
            <a:br>
              <a:rPr lang="ar-IQ" sz="2400" b="1" dirty="0">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حكمه: جائز.                                   .</a:t>
            </a:r>
            <a:br>
              <a:rPr lang="ar-IQ" sz="2400" b="1" dirty="0">
                <a:solidFill>
                  <a:srgbClr val="C00000"/>
                </a:solidFill>
                <a:latin typeface="Traditional Arabic" panose="02020603050405020304" pitchFamily="18" charset="-78"/>
                <a:cs typeface="Traditional Arabic" panose="02020603050405020304" pitchFamily="18" charset="-78"/>
              </a:rPr>
            </a:br>
            <a:r>
              <a:rPr lang="ar-IQ" sz="2400" b="1" dirty="0">
                <a:solidFill>
                  <a:srgbClr val="C00000"/>
                </a:solidFill>
                <a:latin typeface="Traditional Arabic" panose="02020603050405020304" pitchFamily="18" charset="-78"/>
                <a:cs typeface="Traditional Arabic" panose="02020603050405020304" pitchFamily="18" charset="-78"/>
              </a:rPr>
              <a:t>التعليل</a:t>
            </a:r>
            <a:r>
              <a:rPr lang="ar-IQ" sz="2400" b="1" dirty="0">
                <a:solidFill>
                  <a:srgbClr val="FF0000"/>
                </a:solidFill>
                <a:latin typeface="Traditional Arabic" panose="02020603050405020304" pitchFamily="18" charset="-78"/>
                <a:cs typeface="Traditional Arabic" panose="02020603050405020304" pitchFamily="18" charset="-78"/>
              </a:rPr>
              <a:t>:</a:t>
            </a:r>
            <a:r>
              <a:rPr lang="ar-IQ" sz="2400" b="1" dirty="0">
                <a:latin typeface="Traditional Arabic" panose="02020603050405020304" pitchFamily="18" charset="-78"/>
                <a:cs typeface="Traditional Arabic" panose="02020603050405020304" pitchFamily="18" charset="-78"/>
              </a:rPr>
              <a:t> </a:t>
            </a:r>
            <a:r>
              <a:rPr lang="ar-IQ" sz="2400" b="1" dirty="0">
                <a:solidFill>
                  <a:schemeClr val="tx1"/>
                </a:solidFill>
                <a:latin typeface="Traditional Arabic" panose="02020603050405020304" pitchFamily="18" charset="-78"/>
                <a:cs typeface="Traditional Arabic" panose="02020603050405020304" pitchFamily="18" charset="-78"/>
              </a:rPr>
              <a:t>لأن أخذ الأجرة على الوكالة جائز، فالزيادة التي يأخذها المصرف من العميل بعد تسديد ما وجب عليه هي أجرة على الوكالة.</a:t>
            </a:r>
            <a:br>
              <a:rPr lang="ar-IQ" sz="2400" b="1" dirty="0">
                <a:solidFill>
                  <a:schemeClr val="tx1"/>
                </a:solidFill>
                <a:latin typeface="Traditional Arabic" panose="02020603050405020304" pitchFamily="18" charset="-78"/>
                <a:cs typeface="Traditional Arabic" panose="02020603050405020304" pitchFamily="18" charset="-78"/>
              </a:rPr>
            </a:br>
            <a:r>
              <a:rPr lang="ar-IQ" sz="2400" b="1" dirty="0">
                <a:solidFill>
                  <a:schemeClr val="tx1"/>
                </a:solidFill>
                <a:latin typeface="Traditional Arabic" panose="02020603050405020304" pitchFamily="18" charset="-78"/>
                <a:cs typeface="Traditional Arabic" panose="02020603050405020304" pitchFamily="18" charset="-78"/>
              </a:rPr>
              <a:t>وهذا فيه نظر ظاهر.</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18664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13" y="155275"/>
            <a:ext cx="9041089" cy="6564701"/>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التكييف الثالث: خطاب الضمان كفالة من جهة، ووكالة من جهة أخرى.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bg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فإذا كان خطاب الضمان غير مغطى، أي: ليس لطالب الضمان رصيد في المصرف يغطي قيمة الخطاب، فهو كفالة، وإذا كان مغطى فهو وكالة.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وإلى هذا القول ذهب عدد من الباحثين، منهم: الدكتور أحمد علي سالوس، وحسن بن أحمد الحسني، وحسن أحمد الأمين.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واختاره المؤتمر الأول للمصرف الإسلامي بدبي.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bg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وهو ما اختاره المجمع الفقهي الإسلامي في دورته الثانية، حيث جاء: "أن خطاب الضمان بأنواعه الابتدائي والإنتائي لا يخلو إما أن يكون بغطاء أو بدونه، فإن كان بدون غطاء فهو: ضم ذمة الضامن إلى ذمة غيره فيما يلزم حالاً أو مآلاً، وهذه هي حقيقة ما يعني في الفقه الإسلامي باسم (الضمان) أو (الكفالة).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وإن كان خطاب الضمان بغطاء، فالعلاقة بين طالب خطاب الضمان وبين مصدره هي (الوكالة)، والوكالة تصح بأجر أو بدونه مع بقاء علاقة الكفالة لصالح المستفيد (المكفول له).</a:t>
            </a:r>
          </a:p>
        </p:txBody>
      </p:sp>
      <p:sp>
        <p:nvSpPr>
          <p:cNvPr id="3" name="Content Placeholder 2"/>
          <p:cNvSpPr>
            <a:spLocks noGrp="1"/>
          </p:cNvSpPr>
          <p:nvPr>
            <p:ph idx="1"/>
          </p:nvPr>
        </p:nvSpPr>
        <p:spPr>
          <a:xfrm>
            <a:off x="677334" y="6857999"/>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1352803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419" y="129396"/>
            <a:ext cx="9006583" cy="6599208"/>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التكييف الرابع: خطاب الضمان جُعالة.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rgbClr val="FF0000"/>
                </a:solidFill>
                <a:latin typeface="Traditional Arabic" panose="02020603050405020304" pitchFamily="18" charset="-78"/>
                <a:cs typeface="Traditional Arabic" panose="02020603050405020304" pitchFamily="18" charset="-78"/>
              </a:rPr>
              <a:t> </a:t>
            </a:r>
            <a:br>
              <a:rPr lang="ar-IQ" b="1" dirty="0">
                <a:solidFill>
                  <a:srgbClr val="FF0000"/>
                </a:solidFill>
                <a:latin typeface="Traditional Arabic" panose="02020603050405020304" pitchFamily="18" charset="-78"/>
                <a:cs typeface="Traditional Arabic" panose="02020603050405020304" pitchFamily="18" charset="-78"/>
              </a:rPr>
            </a:b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وقد</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ذهب إلى هذا القول بعض الباحثين: منهم: محمد باقر الصدر.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لكن هذا القول لا يحتاج إلى كثير من التعليق؛ لأن هناك فرق كبير ما بين خطاب الضمان والجعل، فالجعل أو الجعالة هو: ما يجعله الشخص لقاء من يرد له أمواله الضالة، أو عبده الآبق، أو أي ملك آخر فقده هذا الشخص، فيجعل جعلا مقابل هذه الخدمة، ومكافأة لمن يحضرها. كما جاء في الآية الكريمة (قالوا نفقد صواع الملك ولمن جاء به حمل بعير وأنا به زعيم).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فأين هذا المعنى في خطاب الضمان؟ بل العكس، فإن المصرف يدفع قيمة الخطاب لصالح المستفيد كتعويض تعهد به المصرف إذا لم يقم العميل بعميل اللازم.</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06943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72527"/>
            <a:ext cx="9601200" cy="6573329"/>
          </a:xfrm>
        </p:spPr>
        <p:txBody>
          <a:bodyPr>
            <a:noAutofit/>
          </a:bodyPr>
          <a:lstStyle/>
          <a:p>
            <a:pPr algn="just"/>
            <a:r>
              <a:rPr lang="ar-IQ" sz="2800" b="1" dirty="0">
                <a:solidFill>
                  <a:srgbClr val="FF0000"/>
                </a:solidFill>
                <a:latin typeface="Traditional Arabic" panose="02020603050405020304" pitchFamily="18" charset="-78"/>
                <a:cs typeface="Traditional Arabic" panose="02020603050405020304" pitchFamily="18" charset="-78"/>
              </a:rPr>
              <a:t>التكييف الخامس: خطاب الضمان يمكن تخريجه على قاعدة الخراج بالضمان</a:t>
            </a:r>
            <a:br>
              <a:rPr lang="ar-IQ" sz="2800" b="1" dirty="0">
                <a:solidFill>
                  <a:srgbClr val="FF0000"/>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وقد</a:t>
            </a:r>
            <a:r>
              <a:rPr lang="ar-IQ" sz="2800" b="1" dirty="0">
                <a:solidFill>
                  <a:srgbClr val="FF0000"/>
                </a:solidFill>
                <a:latin typeface="Traditional Arabic" panose="02020603050405020304" pitchFamily="18" charset="-78"/>
                <a:cs typeface="Traditional Arabic" panose="02020603050405020304" pitchFamily="18" charset="-78"/>
              </a:rPr>
              <a:t> </a:t>
            </a:r>
            <a:r>
              <a:rPr lang="ar-IQ" sz="2800" b="1" dirty="0">
                <a:solidFill>
                  <a:schemeClr val="tx1"/>
                </a:solidFill>
                <a:latin typeface="Traditional Arabic" panose="02020603050405020304" pitchFamily="18" charset="-78"/>
                <a:cs typeface="Traditional Arabic" panose="02020603050405020304" pitchFamily="18" charset="-78"/>
              </a:rPr>
              <a:t>ذهب إلى هذا القول بعض الباحثين، منهم: الدكتور عبد الحميد البعلي.</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وعلل هذا القول: "بأن البنك ضامن بمقتضى خطاب الضمان، فيكون له نصيب من الربح العائد للعميل من العملية المضمونة، وكما أن الربح يكون بالمال تارة أو بالعمل يكون تارة أخرى بالضمان، فعلى هذا الأساس يكون للبنك حظ من كسب العميل وربحه".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ولكي نصل إلى صحة هذا الاستدلال أو خطئه يجب معرفة معنى هذه القاعدة: "</a:t>
            </a:r>
            <a:r>
              <a:rPr lang="ar-IQ" sz="2800" b="1" dirty="0">
                <a:solidFill>
                  <a:srgbClr val="FF0000"/>
                </a:solidFill>
                <a:latin typeface="Traditional Arabic" panose="02020603050405020304" pitchFamily="18" charset="-78"/>
                <a:cs typeface="Traditional Arabic" panose="02020603050405020304" pitchFamily="18" charset="-78"/>
              </a:rPr>
              <a:t>الخراج</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rgbClr val="FF0000"/>
                </a:solidFill>
                <a:latin typeface="Traditional Arabic" panose="02020603050405020304" pitchFamily="18" charset="-78"/>
                <a:cs typeface="Traditional Arabic" panose="02020603050405020304" pitchFamily="18" charset="-78"/>
              </a:rPr>
              <a:t>بالضمان</a:t>
            </a:r>
            <a:r>
              <a:rPr lang="ar-IQ" sz="2800" b="1" dirty="0">
                <a:solidFill>
                  <a:schemeClr val="tx1"/>
                </a:solidFill>
                <a:latin typeface="Traditional Arabic" panose="02020603050405020304" pitchFamily="18" charset="-78"/>
                <a:cs typeface="Traditional Arabic" panose="02020603050405020304" pitchFamily="18" charset="-78"/>
              </a:rPr>
              <a:t>": وهي: "خراج الشيء هو الغلة التي تحصل منه، كمنافع الشيء، وأجرة الدابة، ومعنى هذه القاعدة: أن استحقاق الخراج سببه تحمل الضمان، أي: تحمل تبعة الهلاك، فمنافع الشيء وغلته يستحقها من يكون هو المحتمل لخسارة هلاك ذلك الشيء لو هلك، فيكون استحقاق الثمر في مقابل تحمل الخسارة.               </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إذا ندرك خطأ ذلك الاستدلال لعدم وجود معنى للخسارة لدى المصرف المصدر لخطاب الضمان؛ لأن خطاب الضمان إما يكون مغطى كليًا، وبذلك يكون المصرف في مأمن من الخسارة، وإما أن يكون مغطى جزئيًا أو غير مغطى، فالجزء الغير مغطى يعود المصرف به على العميل بالاستفاء من التأمينات التي رهنها المصرف قبل إصداره خطاب الضمان، إذ لا يقدم المصرف هذا الخطاب لأي شخص أو جهة إلا بعد التأكيد من قدرته على استيفاء حقه إذا دفع للمستفيد أي ثمن.</a:t>
            </a:r>
          </a:p>
        </p:txBody>
      </p:sp>
      <p:sp>
        <p:nvSpPr>
          <p:cNvPr id="3" name="Content Placeholder 2"/>
          <p:cNvSpPr>
            <a:spLocks noGrp="1"/>
          </p:cNvSpPr>
          <p:nvPr>
            <p:ph idx="1"/>
          </p:nvPr>
        </p:nvSpPr>
        <p:spPr>
          <a:xfrm flipV="1">
            <a:off x="677334" y="6961516"/>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28111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1" y="96715"/>
            <a:ext cx="9117623" cy="6682153"/>
          </a:xfrm>
        </p:spPr>
        <p:txBody>
          <a:bodyPr>
            <a:norm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التكييف السادس: خطاب الضمان عقد من العقود الجديدة ليس له مثال في الشريعة الإسلامية                          . </a:t>
            </a:r>
            <a:br>
              <a:rPr lang="ar-IQ" b="1" dirty="0">
                <a:solidFill>
                  <a:srgbClr val="FF0000"/>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وقد وجدت هذا التكييف عاريا بدون أدلة، ذلك ما يحكم عليه بأنه بعيد لا من حيث كونه جديدًا في نشوئه، وإلا كيف يطرح للبحث والنظر في المجامع الفقهية وغيرها من رسائل علمية، ففما لاشك فيه أنه عقد جديد، لكن الذي يستبعد هو ما وصف أنه لا مثيل له في الشريعة ليبقى خاضعًا لأحكام الشريعة المطلقة، لا لأحكام الكفالة أو الوكالة أو غيرهما، وهذا التكييف هو من أجل إزالة الموانع الشرعية التي تواجه خذا العقد الجديد إذا اعتبر كفالة أو غيرها من التكييفات.</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850281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309" y="138023"/>
            <a:ext cx="8911693" cy="6590581"/>
          </a:xfrm>
        </p:spPr>
        <p:txBody>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الترجيح:</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بعد عرض الآراء المختلفة في تكييف خطاب الضمان والاعتراضات التي وردت عليها باستثناء التكييف الثالث الذي يُكيّف بالنظر إلى التغطية المالية أو عدمها، فإن كان غير مغطى فهو كفالة، وإذا كان مغطى فهو وكالة، ون كان مغطى جزئيًا فهو كفالة في الجزء غير المغطى، ووكالة في الجزء المغطى، وهو التكييف الراجح، لما جمع هذا التكييف أوجه الصواب في التكييف الأول والثاني، وهو ما اختارته المؤتمرات والمجامع الفقهية، كما ذكرت في التكييف الثالث، وهو الذي أيدته الفتاوى الشرعية المفصل بيانها عند البحث عن مدى جواز أخذ أجرة على هذه المعاملة، وبهذا التكييف تصبح خالية من الاعتراضات الشرعية.</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40788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045" y="155275"/>
            <a:ext cx="8997957" cy="6556075"/>
          </a:xfrm>
        </p:spPr>
        <p:txBody>
          <a:bodyPr>
            <a:norm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 مدي استفادة البنك من خطاب الضمان:</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rgbClr val="FF0000"/>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هذا التعهد الذي الزم البنك به نفسه مع العميل له بأن يدفع للطرف المستفيد من عميله المبلغ الصادر بموجبه خطاب الضمان، ووفق ما فيه من شروط وإجراءات للبنك من وراء هذا مصلحة مادية، وهى ما تسمى بالعمولة، بمعنى: أن البنك يستحق بالشرط على العميل نسبة مئوية معينة مقابل هذا التعهد، وهذه الخدمة نحو 2 % حسبما يتم الاتفاق عليه.</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ف</a:t>
            </a:r>
            <a:r>
              <a:rPr lang="ar-SA" sz="3200" b="1" dirty="0">
                <a:solidFill>
                  <a:schemeClr val="tx1"/>
                </a:solidFill>
                <a:latin typeface="Traditional Arabic" panose="02020603050405020304" pitchFamily="18" charset="-78"/>
                <a:cs typeface="Traditional Arabic" panose="02020603050405020304" pitchFamily="18" charset="-78"/>
              </a:rPr>
              <a:t>استقر العرف المصرفي التقليدي على أن يأخذ البنك المصدر لخطاب الضمان أجرًا بنسبة من مبلغ خطاب الضمان، وفي بعض البلدان يُحدَّد هذا الرسم من البنوك المركزية ضمن لائحة لأسعار الخدمات المصرفية، ويُفرَّقُ عادة في الرسوم بين خطاب الضمان المُغَطَّى وغير المغطى</a:t>
            </a:r>
            <a:r>
              <a:rPr lang="ar-IQ" sz="3200" b="1" dirty="0">
                <a:solidFill>
                  <a:schemeClr val="tx1"/>
                </a:solidFill>
                <a:latin typeface="Traditional Arabic" panose="02020603050405020304" pitchFamily="18" charset="-78"/>
                <a:cs typeface="Traditional Arabic" panose="02020603050405020304" pitchFamily="18" charset="-78"/>
              </a:rPr>
              <a:t>، والذي سيذكر فيما بعد.</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239915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136479"/>
            <a:ext cx="8973751" cy="6564572"/>
          </a:xfrm>
        </p:spPr>
        <p:txBody>
          <a:bodyPr>
            <a:noAutofit/>
          </a:bodyPr>
          <a:lstStyle/>
          <a:p>
            <a:pPr algn="just"/>
            <a:r>
              <a:rPr lang="ar-IQ" sz="2800" b="1" dirty="0">
                <a:solidFill>
                  <a:srgbClr val="FF0000"/>
                </a:solidFill>
                <a:latin typeface="Traditional Arabic" panose="02020603050405020304" pitchFamily="18" charset="-78"/>
                <a:cs typeface="Traditional Arabic" panose="02020603050405020304" pitchFamily="18" charset="-78"/>
              </a:rPr>
              <a:t>أخذ الأجرة على خطاب الضمان</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en-US" sz="2800" b="1" dirty="0">
                <a:solidFill>
                  <a:srgbClr val="0070C0"/>
                </a:solidFill>
                <a:latin typeface="Traditional Arabic" panose="02020603050405020304" pitchFamily="18" charset="-78"/>
                <a:cs typeface="Traditional Arabic" panose="02020603050405020304" pitchFamily="18" charset="-78"/>
              </a:rPr>
              <a:t> -</a:t>
            </a:r>
            <a:r>
              <a:rPr lang="ar-SA" sz="2800" b="1" dirty="0">
                <a:solidFill>
                  <a:srgbClr val="0070C0"/>
                </a:solidFill>
                <a:latin typeface="Traditional Arabic" panose="02020603050405020304" pitchFamily="18" charset="-78"/>
                <a:cs typeface="Traditional Arabic" panose="02020603050405020304" pitchFamily="18" charset="-78"/>
              </a:rPr>
              <a:t>لقد اشتهرت ثلاثة أقوال للفقهاء المعاصرين في</a:t>
            </a:r>
            <a:r>
              <a:rPr lang="ar-IQ" sz="2800" b="1" dirty="0">
                <a:solidFill>
                  <a:srgbClr val="0070C0"/>
                </a:solidFill>
                <a:latin typeface="Traditional Arabic" panose="02020603050405020304" pitchFamily="18" charset="-78"/>
                <a:cs typeface="Traditional Arabic" panose="02020603050405020304" pitchFamily="18" charset="-78"/>
              </a:rPr>
              <a:t> أخذ</a:t>
            </a:r>
            <a:r>
              <a:rPr lang="ar-SA" sz="2800" b="1" dirty="0">
                <a:solidFill>
                  <a:srgbClr val="0070C0"/>
                </a:solidFill>
                <a:latin typeface="Traditional Arabic" panose="02020603050405020304" pitchFamily="18" charset="-78"/>
                <a:cs typeface="Traditional Arabic" panose="02020603050405020304" pitchFamily="18" charset="-78"/>
              </a:rPr>
              <a:t> الأجر</a:t>
            </a:r>
            <a:r>
              <a:rPr lang="ar-IQ" sz="2800" b="1" dirty="0">
                <a:solidFill>
                  <a:srgbClr val="0070C0"/>
                </a:solidFill>
                <a:latin typeface="Traditional Arabic" panose="02020603050405020304" pitchFamily="18" charset="-78"/>
                <a:cs typeface="Traditional Arabic" panose="02020603050405020304" pitchFamily="18" charset="-78"/>
              </a:rPr>
              <a:t>ة</a:t>
            </a:r>
            <a:r>
              <a:rPr lang="ar-SA" sz="2800" b="1" dirty="0">
                <a:solidFill>
                  <a:srgbClr val="0070C0"/>
                </a:solidFill>
                <a:latin typeface="Traditional Arabic" panose="02020603050405020304" pitchFamily="18" charset="-78"/>
                <a:cs typeface="Traditional Arabic" panose="02020603050405020304" pitchFamily="18" charset="-78"/>
              </a:rPr>
              <a:t> على خطابات الضمان</a:t>
            </a:r>
            <a:r>
              <a:rPr lang="ar-IQ" sz="2800" b="1" dirty="0">
                <a:solidFill>
                  <a:schemeClr val="tx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C00000"/>
                </a:solidFill>
                <a:latin typeface="Traditional Arabic" panose="02020603050405020304" pitchFamily="18" charset="-78"/>
                <a:cs typeface="Traditional Arabic" panose="02020603050405020304" pitchFamily="18" charset="-78"/>
              </a:rPr>
              <a:t>-</a:t>
            </a:r>
            <a:r>
              <a:rPr lang="ar-SA" sz="2800" b="1" dirty="0">
                <a:solidFill>
                  <a:srgbClr val="C00000"/>
                </a:solidFill>
                <a:latin typeface="Traditional Arabic" panose="02020603050405020304" pitchFamily="18" charset="-78"/>
                <a:cs typeface="Traditional Arabic" panose="02020603050405020304" pitchFamily="18" charset="-78"/>
              </a:rPr>
              <a:t> الأول: عدم جواز أخذ الأجر على الضمان إلا بمقدار التكلفة الفعلية التي يتكبدها الضامن في سبيل الموافقة على الضمان.</a:t>
            </a:r>
            <a:r>
              <a:rPr lang="en-US" sz="2800" b="1" dirty="0">
                <a:solidFill>
                  <a:srgbClr val="C00000"/>
                </a:solidFill>
                <a:latin typeface="Traditional Arabic" panose="02020603050405020304" pitchFamily="18" charset="-78"/>
                <a:cs typeface="Traditional Arabic" panose="02020603050405020304" pitchFamily="18" charset="-78"/>
              </a:rPr>
              <a:t>                            </a:t>
            </a:r>
            <a:br>
              <a:rPr lang="en-US" sz="2800" dirty="0">
                <a:solidFill>
                  <a:schemeClr val="tx1"/>
                </a:solidFill>
                <a:latin typeface="Traditional Arabic" panose="02020603050405020304" pitchFamily="18" charset="-78"/>
                <a:cs typeface="Traditional Arabic" panose="02020603050405020304" pitchFamily="18" charset="-78"/>
              </a:rPr>
            </a:br>
            <a:r>
              <a:rPr lang="en-US"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وقد نقل عدد من الفقهاء المعاصرين الإجماع على ذلك. وطبقًا لهذا الرأي لا مانع </a:t>
            </a:r>
            <a:r>
              <a:rPr lang="ar-IQ" sz="2800" b="1" dirty="0">
                <a:solidFill>
                  <a:schemeClr val="tx1"/>
                </a:solidFill>
                <a:latin typeface="Traditional Arabic" panose="02020603050405020304" pitchFamily="18" charset="-78"/>
                <a:cs typeface="Traditional Arabic" panose="02020603050405020304" pitchFamily="18" charset="-78"/>
              </a:rPr>
              <a:t>أ</a:t>
            </a:r>
            <a:r>
              <a:rPr lang="ar-SA" sz="2800" b="1" dirty="0">
                <a:solidFill>
                  <a:schemeClr val="tx1"/>
                </a:solidFill>
                <a:latin typeface="Traditional Arabic" panose="02020603050405020304" pitchFamily="18" charset="-78"/>
                <a:cs typeface="Traditional Arabic" panose="02020603050405020304" pitchFamily="18" charset="-78"/>
              </a:rPr>
              <a:t>ن يكون الأجر على شكل شرائح تصاعدية حسب المبلغ إذا كانت التكاليف المتكبدة تختلف بحسب المبلغ</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كأن تحتاج المبالغ ما فوق 400 ألف دولار للموافقة على لجنة عليا يتكلف اجتماعها أكثر من اللجنة التي تنظر في المبالغ التي تقل عن هذا الحد. وهو قول مجمع الفقه الإسلامي الدولي</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والأيوفي. وقد ألمح المجمع إلى أن الضمان المغطى فيه معنى الوكالة، ومن ثم يجوز أخذا الأجر عليه خلافًا للاعتماد غير المغطى</a:t>
            </a:r>
            <a:r>
              <a:rPr lang="en-US" sz="2800" b="1" dirty="0">
                <a:solidFill>
                  <a:schemeClr val="tx1"/>
                </a:solidFill>
                <a:latin typeface="Traditional Arabic" panose="02020603050405020304" pitchFamily="18" charset="-78"/>
                <a:cs typeface="Traditional Arabic" panose="02020603050405020304" pitchFamily="18" charset="-78"/>
              </a:rPr>
              <a:t>                       .</a:t>
            </a:r>
            <a:br>
              <a:rPr lang="ar-IQ" sz="2800" b="1" dirty="0">
                <a:solidFill>
                  <a:schemeClr val="tx1"/>
                </a:solidFill>
                <a:latin typeface="Traditional Arabic" panose="02020603050405020304" pitchFamily="18" charset="-78"/>
                <a:cs typeface="Traditional Arabic" panose="02020603050405020304" pitchFamily="18" charset="-78"/>
              </a:rPr>
            </a:br>
            <a:r>
              <a:rPr lang="en-US" sz="2800" b="1" dirty="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وقد استدل للمنع بأن الضمان من أعمال المعروف والإرفاق كالقرض فلا يحل الأجر عليه، وأنه استعداد للإقراض، ولما لم يجز الأجر على القرض، فمن باب أولى عدم جواز الأجر على الاستعداد له، وأنه لو جاز الأجر على الاستعداد للضمان لأنه منفعة، لكان جواز الأجر على القرض نفسه، فهو أكثر منفعة، ولو فرضنا أن الضامن حصَّل أجرًا على الضمان ثم نفذ الضمان بالدفع</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فكان مقرضًا لأصبح في الأجر شبهة الفائدة على القرض</a:t>
            </a:r>
            <a:r>
              <a:rPr lang="en-US" sz="2800" b="1" dirty="0">
                <a:solidFill>
                  <a:schemeClr val="tx1"/>
                </a:solidFill>
                <a:latin typeface="Traditional Arabic" panose="02020603050405020304" pitchFamily="18" charset="-78"/>
                <a:cs typeface="Traditional Arabic" panose="02020603050405020304" pitchFamily="18" charset="-78"/>
              </a:rPr>
              <a:t>.</a:t>
            </a:r>
            <a:endParaRPr lang="ar-IQ" sz="28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2619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52400"/>
            <a:ext cx="8963451" cy="6412301"/>
          </a:xfrm>
        </p:spPr>
        <p:txBody>
          <a:bodyPr>
            <a:normAutofit fontScale="90000"/>
          </a:bodyPr>
          <a:lstStyle/>
          <a:p>
            <a:pPr algn="just"/>
            <a:r>
              <a:rPr lang="ar-IQ" sz="4000"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ولما كان تقديم هذه الضمانات النقدية يضر بالمقاول؛ لأن فيه تجميد لمبلغ كبير من المال وهو في حاجة إليه في تنقيذ مشروعه، أو مقاولته أو المناقصة، كما أن إجراءات استيرداده بعد الانتهاء من تنفيذ المشروع طويلة ومعقدة.              . </a:t>
            </a:r>
            <a:br>
              <a:rPr lang="ar-IQ" b="1" dirty="0">
                <a:solidFill>
                  <a:schemeClr val="tx1"/>
                </a:solidFill>
                <a:latin typeface="Traditional Arabic" panose="02020603050405020304" pitchFamily="18" charset="-78"/>
                <a:cs typeface="Traditional Arabic" panose="02020603050405020304" pitchFamily="18" charset="-78"/>
              </a:rPr>
            </a:br>
            <a:r>
              <a:rPr lang="ar-IQ" sz="4000"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لذا يفضل أن يقدم لصاحب المشروع خطاب ضمان من البنك يحل محل هذا التأمين، باعتبار أن خطاب الضمان بديل لوضع مبلغ نقدي من قبل المقاولات تحت يد صاحب العمل، لضمان جدية هذا المقاول في دخول المناقصة، أو حسن أداء العمل خلال التنفيذ، أو ضمان صيانة المشروع، وإصلاح العيوب التي تظهر فيه خلال مدة الصيانة، وبعد إصدار شهادة للتسليم النهائي.                .</a:t>
            </a:r>
            <a:br>
              <a:rPr lang="ar-IQ" b="1" dirty="0">
                <a:solidFill>
                  <a:schemeClr val="tx1"/>
                </a:solidFill>
                <a:latin typeface="Traditional Arabic" panose="02020603050405020304" pitchFamily="18" charset="-78"/>
                <a:cs typeface="Traditional Arabic" panose="02020603050405020304" pitchFamily="18" charset="-78"/>
              </a:rPr>
            </a:br>
            <a:r>
              <a:rPr lang="ar-IQ" sz="4000"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ثم وأخيراً ضمان استرداد صاحب العمل للدفعة المقدمة التي دفعها المقاول في بداية المشروع، وضمان استرداد آلياته التي أعارها للمقاول لتنفيذ المشروع بواسطته إذا كان صاحب العمل قد أعاره آليات.</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3161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04" y="155275"/>
            <a:ext cx="8946198" cy="6564701"/>
          </a:xfrm>
        </p:spPr>
        <p:txBody>
          <a:bodyPr>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القول الثاني: </a:t>
            </a:r>
            <a:r>
              <a:rPr lang="ar-SA" b="1" dirty="0">
                <a:solidFill>
                  <a:schemeClr val="tx1"/>
                </a:solidFill>
                <a:latin typeface="Traditional Arabic" panose="02020603050405020304" pitchFamily="18" charset="-78"/>
                <a:cs typeface="Traditional Arabic" panose="02020603050405020304" pitchFamily="18" charset="-78"/>
              </a:rPr>
              <a:t>جواز الأجر على الضمان مطلقًا</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لأن الضمان يحقق منافع معتبرة شرعًا للمتعاقدين، وهي منفعة الالتز</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م</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وتسهيل إجراء التعاقدات، وتجوز المعاوضة على هذه المنفعة، وأن الإجماع على المنع غير متحقق لوجود المخالف، وينسب هذا القول بالجواز إلى الشيخ عبدالله المنيع. وعلى أساسه أجاز التأمين التجاري أيضًا. وعلى القول بالجواز التجربة الماليزية. وقد نوقش هذا القول بأن المنفعة بالإقراض أعظم من منفعة الضمان، وكلاهما من جنس واحد وهو الإرفاق</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القول الثالث: </a:t>
            </a:r>
            <a:r>
              <a:rPr lang="ar-SA" b="1" dirty="0">
                <a:solidFill>
                  <a:schemeClr val="tx1"/>
                </a:solidFill>
                <a:latin typeface="Traditional Arabic" panose="02020603050405020304" pitchFamily="18" charset="-78"/>
                <a:cs typeface="Traditional Arabic" panose="02020603050405020304" pitchFamily="18" charset="-78"/>
              </a:rPr>
              <a:t>جواز الأجر على الضمان مالم ينته بإقراض البنك للعميل، وذلك من أجل الخروج من شبهة العائد على القرض إن حصل، وهو قول الدكتور نزيه حماد، وكتب فيه بحثًا منشورًا في مجلة أبحاث الاقتصاد الإسلامي الصادرة عن مركز أبحاث الاقتصاد الإسلامي بجدة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وقد كتب أحد المعاصرين بعده في ذلك</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ولم يشر إلى الدكتور نزيه فلْيُتَنَبَّه. ويأخذ بهذا القول بعض البنوك. وقد نوقش هذا القول بأن تعليل المنع بالإقراض ليس هو العلة المتفق عليها، وأن الضمان عقد إرفاق</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60162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6" y="241540"/>
            <a:ext cx="9023836" cy="6495690"/>
          </a:xfrm>
        </p:spPr>
        <p:txBody>
          <a:bodyPr>
            <a:normAutofit fontScale="90000"/>
          </a:bodyPr>
          <a:lstStyle/>
          <a:p>
            <a:pPr algn="just"/>
            <a:r>
              <a:rPr lang="ar-IQ" b="1" dirty="0">
                <a:solidFill>
                  <a:schemeClr val="tx1"/>
                </a:solidFill>
                <a:latin typeface="Traditional Arabic" panose="02020603050405020304" pitchFamily="18" charset="-78"/>
                <a:cs typeface="Traditional Arabic" panose="02020603050405020304" pitchFamily="18" charset="-78"/>
              </a:rPr>
              <a:t>ف</a:t>
            </a:r>
            <a:r>
              <a:rPr lang="ar-SA" b="1" dirty="0">
                <a:solidFill>
                  <a:schemeClr val="tx1"/>
                </a:solidFill>
                <a:latin typeface="Traditional Arabic" panose="02020603050405020304" pitchFamily="18" charset="-78"/>
                <a:cs typeface="Traditional Arabic" panose="02020603050405020304" pitchFamily="18" charset="-78"/>
              </a:rPr>
              <a:t>تأثرت العديد من التطبيقات بالرأي الأول، وقرَّرت رسوم الضمان بالتكلفة الفعلية على شرائح، ولم يكن الأمر في الحالين عادلاً، بل يدعو للتندُّر. فقد حددت بعض البنوك رسم خطاب ضمان بملايين الدولارات بمبلغ مائتي دولار فقط، وهو مبلغ ضئيل جدًا لا يغطي جلسة الاجتماع المنعقد، فضلاً عن الأعمال الأخرى، وفي تطبيقات أخرى حُدِّد الأجر بخمسة عشر شريحة تصاعدية، كما لو أنه تحايل للوصول على الرسم بنسبة من مبلغ الضمان</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وبغرض تحقيق المناط</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وتحرير محل النزاع يجب التفرقة بين ثلاثة مراحل يمر بها أي التز</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م مصرفي بالدفع وهي:</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أ-</a:t>
            </a:r>
            <a:r>
              <a:rPr lang="ar-IQ"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مرحلة الدراسة ال</a:t>
            </a:r>
            <a:r>
              <a:rPr lang="ar-IQ" b="1" dirty="0">
                <a:solidFill>
                  <a:schemeClr val="tx1"/>
                </a:solidFill>
                <a:latin typeface="Traditional Arabic" panose="02020603050405020304" pitchFamily="18" charset="-78"/>
                <a:cs typeface="Traditional Arabic" panose="02020603050405020304" pitchFamily="18" charset="-78"/>
              </a:rPr>
              <a:t>إ</a:t>
            </a:r>
            <a:r>
              <a:rPr lang="ar-SA" b="1" dirty="0">
                <a:solidFill>
                  <a:schemeClr val="tx1"/>
                </a:solidFill>
                <a:latin typeface="Traditional Arabic" panose="02020603050405020304" pitchFamily="18" charset="-78"/>
                <a:cs typeface="Traditional Arabic" panose="02020603050405020304" pitchFamily="18" charset="-78"/>
              </a:rPr>
              <a:t>ئ</a:t>
            </a:r>
            <a:r>
              <a:rPr lang="ar-IQ" b="1" dirty="0">
                <a:solidFill>
                  <a:schemeClr val="tx1"/>
                </a:solidFill>
                <a:latin typeface="Traditional Arabic" panose="02020603050405020304" pitchFamily="18" charset="-78"/>
                <a:cs typeface="Traditional Arabic" panose="02020603050405020304" pitchFamily="18" charset="-78"/>
              </a:rPr>
              <a:t>ت</a:t>
            </a:r>
            <a:r>
              <a:rPr lang="ar-SA" b="1" dirty="0">
                <a:solidFill>
                  <a:schemeClr val="tx1"/>
                </a:solidFill>
                <a:latin typeface="Traditional Arabic" panose="02020603050405020304" pitchFamily="18" charset="-78"/>
                <a:cs typeface="Traditional Arabic" panose="02020603050405020304" pitchFamily="18" charset="-78"/>
              </a:rPr>
              <a:t>مانية.</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ب- </a:t>
            </a:r>
            <a:r>
              <a:rPr lang="ar-SA" b="1" dirty="0">
                <a:solidFill>
                  <a:schemeClr val="tx1"/>
                </a:solidFill>
                <a:latin typeface="Traditional Arabic" panose="02020603050405020304" pitchFamily="18" charset="-78"/>
                <a:cs typeface="Traditional Arabic" panose="02020603050405020304" pitchFamily="18" charset="-78"/>
              </a:rPr>
              <a:t>مرحلة قرار الموافقة.</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ج- مرحلة الإصدار أو التبليغ.</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006815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72" y="120771"/>
            <a:ext cx="8989330" cy="6642338"/>
          </a:xfrm>
        </p:spPr>
        <p:txBody>
          <a:bodyPr>
            <a:normAutofit fontScale="90000"/>
          </a:bodyPr>
          <a:lstStyle/>
          <a:p>
            <a:pPr algn="just"/>
            <a:r>
              <a:rPr lang="ar-SA" b="1" dirty="0">
                <a:solidFill>
                  <a:schemeClr val="tx1"/>
                </a:solidFill>
                <a:latin typeface="Traditional Arabic" panose="02020603050405020304" pitchFamily="18" charset="-78"/>
                <a:cs typeface="Traditional Arabic" panose="02020603050405020304" pitchFamily="18" charset="-78"/>
              </a:rPr>
              <a:t>وقد انتهى معيار الاتفاقية الائتمانية الصادر عن الأيوفي إلى جواز أخذ أجر المثل على الدراسة الائتمانية بصفتها عملاً قابلًا للاستقلال عن الضمان، بشرط أن تتاح للعميل عند الطلب. كما انتهى مجمع الفقه الإسلامي إلى جواز أخذ أجر المثل على الإصدار والأعمال الإدارية وعمليات الدفع. أما الضمان نفسه فلا يجوز فيه سوى الأجر الفعلي كما سبق بيانه</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bg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 وعليه فإن إصدار الضمان من المصرف عملية مركبة من ضمان وعمليات سابقة ولاحقة تصنَّفُ في عمليات الإجارة والوكالة. ولا مانع أن يكون الأجر على هذه العمليات نسبة من مبلغ الضمان أو مبلغًا مقطوعًا أكبر من التكاليف الفعلية.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a:t>
            </a:r>
            <a:r>
              <a:rPr lang="ar-SA" b="1" dirty="0">
                <a:solidFill>
                  <a:schemeClr val="tx1"/>
                </a:solidFill>
                <a:latin typeface="Traditional Arabic" panose="02020603050405020304" pitchFamily="18" charset="-78"/>
                <a:cs typeface="Traditional Arabic" panose="02020603050405020304" pitchFamily="18" charset="-78"/>
              </a:rPr>
              <a:t>يجوز للبنوك أن تأخذ أجر كل مرحلة برسم مستقل بضوابطه الشرعية، ويجوز أن تدمجها جميعًا في رسم موحد هو رسم إصدار الضمان، شريطة ألا يُراعى في ذلك جانب الضمان، بمعنى أن يتم الالتزام بالأجر العادل في الدراسة الائتمانية، وعمليات الإصدار، أما قرار الموافقة على الضمان</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فلا يؤخذ فيه أكثر من التلكفة الفعلية</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034298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61" y="138023"/>
            <a:ext cx="9049715" cy="6607833"/>
          </a:xfrm>
        </p:spPr>
        <p:txBody>
          <a:bodyPr>
            <a:normAutofit/>
          </a:bodyPr>
          <a:lstStyle/>
          <a:p>
            <a:pPr algn="just"/>
            <a:r>
              <a:rPr lang="ar-SA" sz="3200" b="1" dirty="0">
                <a:solidFill>
                  <a:schemeClr val="tx1"/>
                </a:solidFill>
                <a:latin typeface="Traditional Arabic" panose="02020603050405020304" pitchFamily="18" charset="-78"/>
                <a:cs typeface="Traditional Arabic" panose="02020603050405020304" pitchFamily="18" charset="-78"/>
              </a:rPr>
              <a:t>وأختم هذا </a:t>
            </a:r>
            <a:r>
              <a:rPr lang="ar-IQ" sz="3200" b="1" dirty="0">
                <a:solidFill>
                  <a:schemeClr val="tx1"/>
                </a:solidFill>
                <a:latin typeface="Traditional Arabic" panose="02020603050405020304" pitchFamily="18" charset="-78"/>
                <a:cs typeface="Traditional Arabic" panose="02020603050405020304" pitchFamily="18" charset="-78"/>
              </a:rPr>
              <a:t>الموضوع </a:t>
            </a:r>
            <a:r>
              <a:rPr lang="ar-SA" sz="3200" b="1" dirty="0">
                <a:solidFill>
                  <a:schemeClr val="tx1"/>
                </a:solidFill>
                <a:latin typeface="Traditional Arabic" panose="02020603050405020304" pitchFamily="18" charset="-78"/>
                <a:cs typeface="Traditional Arabic" panose="02020603050405020304" pitchFamily="18" charset="-78"/>
              </a:rPr>
              <a:t>برأي رشيد </a:t>
            </a:r>
            <a:r>
              <a:rPr lang="ar-IQ" sz="3200" b="1" dirty="0">
                <a:solidFill>
                  <a:schemeClr val="tx1"/>
                </a:solidFill>
                <a:latin typeface="Traditional Arabic" panose="02020603050405020304" pitchFamily="18" charset="-78"/>
                <a:cs typeface="Traditional Arabic" panose="02020603050405020304" pitchFamily="18" charset="-78"/>
              </a:rPr>
              <a:t>ل</a:t>
            </a:r>
            <a:r>
              <a:rPr lang="ar-SA" sz="3200" b="1" dirty="0">
                <a:solidFill>
                  <a:schemeClr val="tx1"/>
                </a:solidFill>
                <a:latin typeface="Traditional Arabic" panose="02020603050405020304" pitchFamily="18" charset="-78"/>
                <a:cs typeface="Traditional Arabic" panose="02020603050405020304" pitchFamily="18" charset="-78"/>
              </a:rPr>
              <a:t>لشيخ</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عمر بن عبد العزيز المترك في كتابه (الربا والمعاملات المصرفية) إذ قال -رحمه الله تعالى وغفر له امين- ص /309:</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 "والذي أرى أنه إذا كان الضمان مسبوقا بتسليم جميع المبلغ المضمون للمصرف، أو كان له غطاء كامل فلا يظهر في أخذ الجعالة عليه شيء؛ لأن العمولة التي يأخذها المصرف في هذه الحالة مقابل خدماته، كالعمولة التي تؤخذ من قبله في عملية التحويل بالشيكات؛ لأن هذه العملية ليست مقابل عملية قرض، ولا ما يؤول إلى قرض؛ لأن المصرف لا يدفع من ماله شيئا، وإنما يدفع ما التزمه بموجب الضمان من مال المضمون عنه الموجود لديه، أما إذا كان خطاب الضمان غير مغطى، فلا أرى جواز أخذ الجعالة عليه؛ لأن هذا الضمان قد يؤدى إلى قرض، فيكون قرضا جر فائدة، والربا أحق ما حميت مراتعه، وسدت الطرائق المفضية إليه.</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92136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298" y="120770"/>
            <a:ext cx="8980704" cy="6607834"/>
          </a:xfrm>
        </p:spPr>
        <p:txBody>
          <a:bodyPr>
            <a:normAutofit fontScale="90000"/>
          </a:bodyPr>
          <a:lstStyle/>
          <a:p>
            <a:pPr algn="just"/>
            <a:r>
              <a:rPr lang="ar-SA" b="1" dirty="0">
                <a:solidFill>
                  <a:schemeClr val="tx1"/>
                </a:solidFill>
                <a:latin typeface="Traditional Arabic" panose="02020603050405020304" pitchFamily="18" charset="-78"/>
                <a:cs typeface="Traditional Arabic" panose="02020603050405020304" pitchFamily="18" charset="-78"/>
              </a:rPr>
              <a:t>لذا فإني أرى أن على طالب الضمان أن يضع لدى الجهة الضامنة له مبلغا يساوى المبلغ المضمون، وهذا إجراء متفق مع الأصول الائتمانية المتبعة في بعض المصارف حيث تطلب من العميل المضمون أن يحجز لديها مبلغ</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مساوي</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لقيمة خطاب الضمان، وهو ما يسمى بالغطاء الكامل، ويكون رهن</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لكى يسدد منه فيما لو اضطر المصرف إلى تنفيذ التزامه، ويفرج عنه عندما يتحرر المصرف من ضمانه، وفى هذا الإجراء من الفوائد مما لا يخفي منها:</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1- عدم إفساح المجال لمن ليس لهم المقدرة على الوفاء بالتزاماتهم في الدخول في المناقصات والعطاءات</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1"/>
                </a:solidFill>
                <a:latin typeface="Traditional Arabic" panose="02020603050405020304" pitchFamily="18" charset="-78"/>
                <a:cs typeface="Traditional Arabic" panose="02020603050405020304" pitchFamily="18" charset="-78"/>
              </a:rPr>
              <a:t>.</a:t>
            </a:r>
            <a:br>
              <a:rPr lang="ar-SA"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2- أن فيه حدًا من التعامل الجشع والتوسع في الأعمال بما ليس في استطاعة الإنسان القيام به مما يعود عليه بالضرر، وتنعكس عليه أثاره السيئة، ذلك أن المناقض قد يقدم ضمان</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مصرفي</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بمبلغ ليس في استطاعته الوفاء به مما قد يضطره في النهاية إلى الخضوع لما تفرضه عليه المصارف من فوائد ربوية لقاء تسديده بمقتضي الضمان الذي التزمته.</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5665235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23" y="112143"/>
            <a:ext cx="9135979" cy="6650965"/>
          </a:xfrm>
        </p:spPr>
        <p:txBody>
          <a:bodyPr>
            <a:noAutofit/>
          </a:bodyPr>
          <a:lstStyle/>
          <a:p>
            <a:pPr algn="just"/>
            <a:r>
              <a:rPr lang="ar-SA" sz="2400" b="1" dirty="0">
                <a:solidFill>
                  <a:schemeClr val="tx1"/>
                </a:solidFill>
                <a:latin typeface="Traditional Arabic" panose="02020603050405020304" pitchFamily="18" charset="-78"/>
                <a:cs typeface="Traditional Arabic" panose="02020603050405020304" pitchFamily="18" charset="-78"/>
              </a:rPr>
              <a:t>وبناء على المعطيات السابقة، التي بينت التكييف الشرعي لخطاب الضمان مع ذكر أنواعه، صدر قرار المجمع الفقهي الإسلامي المنبثق عن منظمة المؤتمر الإسلامي، والمنعقد في جدة عام: 1406هـ-1985م وهذا نصه:</a:t>
            </a:r>
            <a:br>
              <a:rPr lang="en-US" sz="2400"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1-أن خطاب الضمان بأنواعه الابتدائي والانتهائي لا يخلو إما أن يكون بغطاء أو بدونه، فإن كان بدون غطاء فهو: ضم ذمة الضامن إلى ذمة غيره، فيما يلزم حالاً أو مآلاً، وهذه هي حقيقة ما يعنى في الفقه الإسلامي باسم: (الضمان) أو (الكفالة).</a:t>
            </a:r>
            <a:r>
              <a:rPr lang="en-US" sz="2400" b="1" dirty="0">
                <a:solidFill>
                  <a:schemeClr val="tx1"/>
                </a:solidFill>
                <a:latin typeface="Traditional Arabic" panose="02020603050405020304" pitchFamily="18" charset="-78"/>
                <a:cs typeface="Traditional Arabic" panose="02020603050405020304" pitchFamily="18" charset="-78"/>
              </a:rPr>
              <a:t>                                                                         </a:t>
            </a:r>
            <a:br>
              <a:rPr lang="en-US" sz="2400"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وإن كان خطاب الضمان بغطاء فالعلاقة بين طالب خطاب الضمان وبين مصدره هي (الوكالة) والوكالة تصح بأجر أو بدونه مع بقاء علاقة الكفالة لصالح المستفيد (المكفول له).</a:t>
            </a:r>
            <a:r>
              <a:rPr lang="en-US" sz="2400" b="1" dirty="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 </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2-إن الكفالة هي عقد تبرع يقصد للإرفاق والإحسان، وقد قرر الفقهاء عدم جواز أخذ العوض على الكفالة، لأنه في حالة أداء الكفيل مبلغ الضمان يشبه القرض الذي جر نفعاً على المقرض، وذلك ممنوع شرعاً</a:t>
            </a:r>
            <a:r>
              <a:rPr lang="en-US" sz="2400" b="1" dirty="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a:t>
            </a:r>
            <a:br>
              <a:rPr lang="en-US" sz="2400"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ولذلك قرر المجمع ما يلي:</a:t>
            </a:r>
            <a:r>
              <a:rPr lang="en-US" sz="2400" b="1" dirty="0">
                <a:solidFill>
                  <a:schemeClr val="tx1"/>
                </a:solidFill>
                <a:latin typeface="Traditional Arabic" panose="02020603050405020304" pitchFamily="18" charset="-78"/>
                <a:cs typeface="Traditional Arabic" panose="02020603050405020304" pitchFamily="18" charset="-78"/>
              </a:rPr>
              <a:t>                                      </a:t>
            </a:r>
            <a:br>
              <a:rPr lang="en-US" sz="2400"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أولاً: أن خطاب الضمان لا يجوز أخذ الأجر عليه لقاء عملية الضمان (والتي يراعى فيها عادة مبلغ الضمان ومدته)، سواء أكان بغطاء أم بدونه.</a:t>
            </a:r>
            <a:r>
              <a:rPr lang="en-US" sz="2400" b="1" dirty="0">
                <a:solidFill>
                  <a:schemeClr val="tx1"/>
                </a:solidFill>
                <a:latin typeface="Traditional Arabic" panose="02020603050405020304" pitchFamily="18" charset="-78"/>
                <a:cs typeface="Traditional Arabic" panose="02020603050405020304" pitchFamily="18" charset="-78"/>
              </a:rPr>
              <a:t>                                              </a:t>
            </a:r>
            <a:br>
              <a:rPr lang="en-US" sz="2400"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ثانياً: أما المصاريف الإدارية لإصدار خطاب الضمان بنوعيه فجائزة شرعاً، مع مراعاة عدم الزيادة على أجر المثل، وفي حالة تقديم غطاء كلي أو جزئي، يجوز أن يراعى في تقدير المصاريف لإصدار خطاب الضمان ما قد تتطلبه المهنة الفعلية لأداء ذلك الغطاء.</a:t>
            </a:r>
            <a:r>
              <a:rPr lang="en-US" sz="2400" b="1" dirty="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 </a:t>
            </a:r>
            <a:br>
              <a:rPr lang="ar-SA"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والله أعلم. </a:t>
            </a:r>
            <a:endParaRPr lang="ar-IQ" sz="24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14172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68" y="590550"/>
            <a:ext cx="8859934" cy="6146680"/>
          </a:xfrm>
        </p:spPr>
        <p:txBody>
          <a:bodyPr>
            <a:normAutofit/>
          </a:bodyPr>
          <a:lstStyle/>
          <a:p>
            <a:pPr algn="just">
              <a:lnSpc>
                <a:spcPct val="150000"/>
              </a:lnSpc>
            </a:pPr>
            <a:r>
              <a:rPr lang="ar-IQ" sz="3200" b="1" dirty="0">
                <a:solidFill>
                  <a:schemeClr val="tx1"/>
                </a:solidFill>
                <a:latin typeface="Traditional Arabic" panose="02020603050405020304" pitchFamily="18" charset="-78"/>
                <a:cs typeface="Traditional Arabic" panose="02020603050405020304" pitchFamily="18" charset="-78"/>
              </a:rPr>
              <a:t> بالإضافة إلى اتساع أهمية هذا الخطاب في مجالات العقود التجارية الدولية، ودوائر الكمارك، وتوزيع المنتجات، والاتصالات، وعقود البيوع الدولية، أو لضمان تسديد الحسابات، أو تسديد الضرائب والرسوم التي تفرضها الدول على الشركات المحلية والأجنبية المتعاقدة معها.                                    .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ولا يعدو خطاب الضمان المصرفي في حقيقته العملية إلا أن يكون صورة من صور الكفالة بوجه عام</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إلا أنها صورة ابتكرها العرف المصرفي</a:t>
            </a:r>
            <a:r>
              <a:rPr lang="en-US" sz="3200" b="1" dirty="0">
                <a:solidFill>
                  <a:schemeClr val="tx1"/>
                </a:solidFill>
                <a:latin typeface="Traditional Arabic" panose="02020603050405020304" pitchFamily="18" charset="-78"/>
                <a:cs typeface="Traditional Arabic" panose="02020603050405020304" pitchFamily="18" charset="-78"/>
              </a:rPr>
              <a:t>.</a:t>
            </a:r>
            <a:endParaRPr lang="ar-IQ" sz="3200" dirty="0"/>
          </a:p>
        </p:txBody>
      </p:sp>
      <p:sp>
        <p:nvSpPr>
          <p:cNvPr id="3" name="Content Placeholder 2"/>
          <p:cNvSpPr>
            <a:spLocks noGrp="1"/>
          </p:cNvSpPr>
          <p:nvPr>
            <p:ph idx="1"/>
          </p:nvPr>
        </p:nvSpPr>
        <p:spPr>
          <a:xfrm flipV="1">
            <a:off x="677334" y="6858000"/>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212582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120771"/>
            <a:ext cx="9869158" cy="6625086"/>
          </a:xfrm>
        </p:spPr>
        <p:txBody>
          <a:bodyPr>
            <a:noAutofit/>
          </a:bodyPr>
          <a:lstStyle/>
          <a:p>
            <a:pPr algn="just"/>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تعريف</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الضمان</a:t>
            </a:r>
            <a:r>
              <a:rPr lang="ar-IQ" sz="3200" b="1" dirty="0">
                <a:solidFill>
                  <a:srgbClr val="FF0000"/>
                </a:solidFill>
                <a:latin typeface="Traditional Arabic" panose="02020603050405020304" pitchFamily="18" charset="-78"/>
                <a:cs typeface="Traditional Arabic" panose="02020603050405020304" pitchFamily="18" charset="-78"/>
              </a:rPr>
              <a:t>                                      .</a:t>
            </a:r>
            <a:br>
              <a:rPr lang="ar-SA"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يدل الضمان لغة على معان متعددة. منها: التحول</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والمسؤولية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والالتزا</a:t>
            </a:r>
            <a:r>
              <a:rPr lang="ar-IQ" sz="3200" b="1" dirty="0">
                <a:solidFill>
                  <a:schemeClr val="tx1"/>
                </a:solidFill>
                <a:latin typeface="Traditional Arabic" panose="02020603050405020304" pitchFamily="18" charset="-78"/>
                <a:cs typeface="Traditional Arabic" panose="02020603050405020304" pitchFamily="18" charset="-78"/>
              </a:rPr>
              <a:t>م        .</a:t>
            </a:r>
            <a:r>
              <a:rPr lang="ar-SA"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وقال الفيروز آبادي: "إن قولك ضمنته الشيء تضمينًا، فتضمنه عني بمعنى: غرّمته، فالتزمه، ومنها الكفالة، تقول: ضمنته الشيء ضمانًا، فهو ضامن وكفيل</a:t>
            </a:r>
            <a:r>
              <a:rPr lang="en-US" sz="3200" b="1" baseline="30000" dirty="0">
                <a:solidFill>
                  <a:schemeClr val="tx1"/>
                </a:solidFill>
                <a:latin typeface="Traditional Arabic" panose="02020603050405020304" pitchFamily="18" charset="-78"/>
                <a:cs typeface="Traditional Arabic" panose="02020603050405020304" pitchFamily="18" charset="-78"/>
              </a:rPr>
              <a:t>“</a:t>
            </a:r>
            <a:r>
              <a:rPr lang="ar-IQ" sz="3200" b="1" baseline="30000" dirty="0">
                <a:solidFill>
                  <a:schemeClr val="tx1"/>
                </a:solidFill>
                <a:latin typeface="Traditional Arabic" panose="02020603050405020304" pitchFamily="18" charset="-78"/>
                <a:cs typeface="Traditional Arabic" panose="02020603050405020304" pitchFamily="18" charset="-78"/>
              </a:rPr>
              <a:t>               .</a:t>
            </a:r>
            <a:br>
              <a:rPr lang="en-US" sz="3200" b="1" baseline="300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ويتبين من هذه النصوص أن الضمان والكفالة يخلصان إلى مفهوم واحد. وهذا ما قرره أهل الفقه أيضًا، يقول الإمام ابن رشد الجدّ: "الكفالة هي الضمان، ومعناه: التزام بالشيء</a:t>
            </a:r>
            <a:r>
              <a:rPr lang="en-US" sz="3200" b="1" baseline="30000" dirty="0">
                <a:solidFill>
                  <a:schemeClr val="tx1"/>
                </a:solidFill>
                <a:latin typeface="Traditional Arabic" panose="02020603050405020304" pitchFamily="18" charset="-78"/>
                <a:cs typeface="Traditional Arabic" panose="02020603050405020304" pitchFamily="18" charset="-78"/>
              </a:rPr>
              <a:t>"</a:t>
            </a:r>
            <a:r>
              <a:rPr lang="ar-IQ" sz="3200" b="1" baseline="30000" dirty="0">
                <a:solidFill>
                  <a:schemeClr val="tx1"/>
                </a:solidFill>
                <a:latin typeface="Traditional Arabic" panose="02020603050405020304" pitchFamily="18" charset="-78"/>
                <a:cs typeface="Traditional Arabic" panose="02020603050405020304" pitchFamily="18" charset="-78"/>
              </a:rPr>
              <a:t>.</a:t>
            </a:r>
            <a:br>
              <a:rPr lang="ar-SA"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الضمان في اصطلاح الفقهي: علماء الشريعة يستخدمونه لعدة معان</a:t>
            </a:r>
            <a:r>
              <a:rPr lang="ar-SA" sz="3200" b="1" dirty="0">
                <a:solidFill>
                  <a:schemeClr val="tx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SA"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منها الكفالة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والتعويض، وتحمل تبعة الهلاك، والالتزام بالقول، والبحث يعتمد على المفهومين: وهو الكفالة بالمال، وتحمل تبعة الهلاك.</a:t>
            </a:r>
            <a:r>
              <a:rPr lang="ar-IQ"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1- الكفالة بالمال عند الفقهاء تعني: ضم ذمة الكفيل إلى ذمة الأصيل في وجوب الدين</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والمطالبة به، فهي التزام بأداء الدين.</a:t>
            </a:r>
            <a:r>
              <a:rPr lang="ar-IQ"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2-</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تحمل تبعة الهلاك أو التلف، أو الخسارة، حيث تحدد بعض العقود قواعد تنظم الضمان في حالة حدوث أي تلف، أو هلاك، أو خسارة تلحق بالمال، كما هو الحال في عقود الوديعة، والإجارة، والمضاربة.</a:t>
            </a:r>
            <a:endParaRPr lang="en-US"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935638"/>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47147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172529"/>
            <a:ext cx="9372600" cy="6538822"/>
          </a:xfrm>
        </p:spPr>
        <p:txBody>
          <a:bodyPr>
            <a:normAutofit fontScale="90000"/>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أما الضمان فهو يطلق على ثلاثة انواع</a:t>
            </a:r>
            <a:r>
              <a:rPr lang="en-US" sz="3200" b="1" dirty="0">
                <a:solidFill>
                  <a:srgbClr val="FF0000"/>
                </a:solidFill>
                <a:latin typeface="Traditional Arabic" panose="02020603050405020304" pitchFamily="18" charset="-78"/>
                <a:cs typeface="Traditional Arabic" panose="02020603050405020304" pitchFamily="18" charset="-78"/>
              </a:rPr>
              <a:t>:</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1</a:t>
            </a:r>
            <a:r>
              <a:rPr lang="ar-SA" sz="3200" b="1" dirty="0">
                <a:solidFill>
                  <a:srgbClr val="7030A0"/>
                </a:solidFill>
                <a:latin typeface="Traditional Arabic" panose="02020603050405020304" pitchFamily="18" charset="-78"/>
                <a:cs typeface="Traditional Arabic" panose="02020603050405020304" pitchFamily="18" charset="-78"/>
              </a:rPr>
              <a:t>- الضمان بمعنى الكفالة</a:t>
            </a:r>
            <a:r>
              <a:rPr lang="ar-IQ" sz="3200" b="1" dirty="0">
                <a:solidFill>
                  <a:srgbClr val="7030A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0070C0"/>
                </a:solidFill>
                <a:latin typeface="Traditional Arabic" panose="02020603050405020304" pitchFamily="18" charset="-78"/>
                <a:cs typeface="Traditional Arabic" panose="02020603050405020304" pitchFamily="18" charset="-78"/>
              </a:rPr>
              <a:t>2- </a:t>
            </a:r>
            <a:r>
              <a:rPr lang="ar-SA" sz="3200" b="1" dirty="0">
                <a:solidFill>
                  <a:srgbClr val="0070C0"/>
                </a:solidFill>
                <a:latin typeface="Traditional Arabic" panose="02020603050405020304" pitchFamily="18" charset="-78"/>
                <a:cs typeface="Traditional Arabic" panose="02020603050405020304" pitchFamily="18" charset="-78"/>
              </a:rPr>
              <a:t>ضمان العقود: </a:t>
            </a:r>
            <a:r>
              <a:rPr lang="ar-SA" sz="3200" b="1" dirty="0">
                <a:solidFill>
                  <a:schemeClr val="tx1"/>
                </a:solidFill>
                <a:latin typeface="Traditional Arabic" panose="02020603050405020304" pitchFamily="18" charset="-78"/>
                <a:cs typeface="Traditional Arabic" panose="02020603050405020304" pitchFamily="18" charset="-78"/>
              </a:rPr>
              <a:t>وهو الالتزام المقرون بعقد من العقود المالية، ويترتب عليه تعويض مالي مرتبط بالعقد. ولذلك يقال: دخل المبيع في ضمان المشتري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أي أصبح المشتري مسئولاً يتحمل أعباء المبيع</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فإذا عطب أو تلف ففي عهدته</a:t>
            </a:r>
            <a:r>
              <a:rPr lang="ar-IQ"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وهذا النوع من الضمان له امتداد في نظام الشركات، فإنه يمكن أن يكون سببًا لاستحقاق الربح</a:t>
            </a:r>
            <a:r>
              <a:rPr lang="ar-IQ"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3</a:t>
            </a:r>
            <a:r>
              <a:rPr lang="ar-SA" sz="3200" b="1" dirty="0">
                <a:solidFill>
                  <a:srgbClr val="7030A0"/>
                </a:solidFill>
                <a:latin typeface="Traditional Arabic" panose="02020603050405020304" pitchFamily="18" charset="-78"/>
                <a:cs typeface="Traditional Arabic" panose="02020603050405020304" pitchFamily="18" charset="-78"/>
              </a:rPr>
              <a:t>- ضمان المتلفات: </a:t>
            </a:r>
            <a:r>
              <a:rPr lang="ar-SA" sz="3200" b="1" dirty="0">
                <a:solidFill>
                  <a:schemeClr val="tx1"/>
                </a:solidFill>
                <a:latin typeface="Traditional Arabic" panose="02020603050405020304" pitchFamily="18" charset="-78"/>
                <a:cs typeface="Traditional Arabic" panose="02020603050405020304" pitchFamily="18" charset="-78"/>
              </a:rPr>
              <a:t>وهو عبارة عن تعويض مفسدة مالية، وقد ينشأ ذلك من وضع اليد على المال بغير حق</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كما في حالة الغضب مثلاً، أو يكون نتيجة إتلاف مباشر أو تسببًا، وكذلك جميع حالات التعدي ينسحب عليها هذا الحكم</a:t>
            </a:r>
            <a:r>
              <a:rPr lang="ar-IQ"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IQ" sz="4000" b="1" dirty="0">
                <a:solidFill>
                  <a:srgbClr val="FF0000"/>
                </a:solidFill>
                <a:latin typeface="Traditional Arabic" panose="02020603050405020304" pitchFamily="18" charset="-78"/>
                <a:cs typeface="Traditional Arabic" panose="02020603050405020304" pitchFamily="18" charset="-78"/>
              </a:rPr>
              <a:t>-</a:t>
            </a:r>
            <a:r>
              <a:rPr lang="ar-IQ" sz="3200"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ومن الفروق الجوهرية بين هذين النوعين الأخيرين: أن في ضمان العقد لا يقوم التعويض على اعتبار المماثلة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وإنما يكون بناء على تراضي العاقدين مسبّقًا وقت التعاقد</a:t>
            </a:r>
            <a:r>
              <a:rPr lang="en-US" sz="3200" b="1" dirty="0">
                <a:solidFill>
                  <a:schemeClr val="tx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IQ" sz="4000" b="1" dirty="0">
                <a:solidFill>
                  <a:srgbClr val="FF0000"/>
                </a:solidFill>
                <a:latin typeface="Traditional Arabic" panose="02020603050405020304" pitchFamily="18" charset="-78"/>
                <a:cs typeface="Traditional Arabic" panose="02020603050405020304" pitchFamily="18" charset="-78"/>
              </a:rPr>
              <a:t>-</a:t>
            </a:r>
            <a:r>
              <a:rPr lang="ar-IQ" sz="3200"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أما في المتلفات فيقوم التعويض على اعتبار المماثلة بقدر ما أمكن، وعند تعذر المثلية ينظر إلى القيمة، إذ المقصود فيها دفع الضرر</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وجبره بالعدل والإنصاف</a:t>
            </a:r>
            <a:r>
              <a:rPr lang="en-US" sz="3200" b="1" dirty="0">
                <a:solidFill>
                  <a:schemeClr val="tx1"/>
                </a:solidFill>
                <a:latin typeface="Traditional Arabic" panose="02020603050405020304" pitchFamily="18" charset="-78"/>
                <a:cs typeface="Traditional Arabic" panose="02020603050405020304" pitchFamily="18" charset="-78"/>
              </a:rPr>
              <a:t>.</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27017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925" y="163902"/>
            <a:ext cx="8972077" cy="6556076"/>
          </a:xfrm>
        </p:spPr>
        <p:txBody>
          <a:bodyPr>
            <a:noAutofit/>
          </a:bodyPr>
          <a:lstStyle/>
          <a:p>
            <a:pPr algn="r"/>
            <a:r>
              <a:rPr lang="ar-SA" sz="2800" b="1" dirty="0">
                <a:solidFill>
                  <a:schemeClr val="tx1"/>
                </a:solidFill>
                <a:latin typeface="Traditional Arabic" panose="02020603050405020304" pitchFamily="18" charset="-78"/>
                <a:cs typeface="Traditional Arabic" panose="02020603050405020304" pitchFamily="18" charset="-78"/>
              </a:rPr>
              <a:t>أقسام الضمان.</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ينقسم الضمان إلى عدة أقسام من حيث الالتزام المطالب به، ومن حيث العقدية، ومن حيث الإطلاق، والتقييد.</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   فمن حيث الالتزام والمطالب به يقسم الفقهاء الضمان إلى:</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الكفالة بالنفس: </a:t>
            </a:r>
            <a:r>
              <a:rPr lang="ar-SA" sz="2800" b="1" dirty="0">
                <a:solidFill>
                  <a:schemeClr val="tx1"/>
                </a:solidFill>
                <a:latin typeface="Traditional Arabic" panose="02020603050405020304" pitchFamily="18" charset="-78"/>
                <a:cs typeface="Traditional Arabic" panose="02020603050405020304" pitchFamily="18" charset="-78"/>
              </a:rPr>
              <a:t>هي التي تكون الشخصية الإنسانية فيها محل الضمان، من حيث يلتزم الضامن (الكفيل) بإحضار المكفول إلى المكفول له.</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أما الكفالة بالمال: </a:t>
            </a:r>
            <a:r>
              <a:rPr lang="ar-SA" sz="2800" b="1" dirty="0">
                <a:solidFill>
                  <a:schemeClr val="tx1"/>
                </a:solidFill>
                <a:latin typeface="Traditional Arabic" panose="02020603050405020304" pitchFamily="18" charset="-78"/>
                <a:cs typeface="Traditional Arabic" panose="02020603050405020304" pitchFamily="18" charset="-78"/>
              </a:rPr>
              <a:t>فهي التي يكون موضوعها الأموال والالتزامات المالية</a:t>
            </a:r>
            <a:r>
              <a:rPr lang="ar-IQ" sz="28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 ولا تتعلق بالشخصية الإنسانية.</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والكفالة بتسليم الأعيان: </a:t>
            </a:r>
            <a:r>
              <a:rPr lang="ar-SA" sz="2800" b="1" dirty="0">
                <a:solidFill>
                  <a:schemeClr val="tx1"/>
                </a:solidFill>
                <a:latin typeface="Traditional Arabic" panose="02020603050405020304" pitchFamily="18" charset="-78"/>
                <a:cs typeface="Traditional Arabic" panose="02020603050405020304" pitchFamily="18" charset="-78"/>
              </a:rPr>
              <a:t>هي الالتزام بتسليم مال مضمون بذاته، كالمغصوب، والمبيع بيعاً فاسداً، وكتسليم المقبيض على سوم الشراء، ومنه أيضاً الالتزام بتسلم العين المضمونة بغيرها كالمرهون، وكذلك الالتزام بتسليم الأعيان غير المضمونة إلا بالتعدي كالأمانات، فإن الكفالة بتسليمها صحيحة بخلاف الكفالة بأعيانها.</a:t>
            </a:r>
            <a:br>
              <a:rPr lang="en-US" sz="2800" dirty="0">
                <a:solidFill>
                  <a:schemeClr val="tx1"/>
                </a:solidFill>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وأما الكفالة بالدرك: </a:t>
            </a:r>
            <a:r>
              <a:rPr lang="ar-SA" sz="2800" b="1" dirty="0">
                <a:solidFill>
                  <a:schemeClr val="tx1"/>
                </a:solidFill>
                <a:latin typeface="Traditional Arabic" panose="02020603050405020304" pitchFamily="18" charset="-78"/>
                <a:cs typeface="Traditional Arabic" panose="02020603050405020304" pitchFamily="18" charset="-78"/>
              </a:rPr>
              <a:t>في الالتزام بأداء ثمن المبيع وتسليمه، إن استدق المبيع، وبمعنى آخر </a:t>
            </a:r>
            <a:r>
              <a:rPr lang="ar-SA" sz="2800" b="1" dirty="0">
                <a:solidFill>
                  <a:srgbClr val="FF0000"/>
                </a:solidFill>
                <a:latin typeface="Traditional Arabic" panose="02020603050405020304" pitchFamily="18" charset="-78"/>
                <a:cs typeface="Traditional Arabic" panose="02020603050405020304" pitchFamily="18" charset="-78"/>
              </a:rPr>
              <a:t>الكفالة بالدرك هي: </a:t>
            </a:r>
            <a:r>
              <a:rPr lang="ar-SA" sz="2800" b="1" dirty="0">
                <a:solidFill>
                  <a:schemeClr val="tx1"/>
                </a:solidFill>
                <a:latin typeface="Traditional Arabic" panose="02020603050405020304" pitchFamily="18" charset="-78"/>
                <a:cs typeface="Traditional Arabic" panose="02020603050405020304" pitchFamily="18" charset="-78"/>
              </a:rPr>
              <a:t>ضمان محل العقد بأداء ثمنه إذا ما استحق، أي ضمان المال المبيع بأنه خالص من كل حق للغير.</a:t>
            </a:r>
            <a:br>
              <a:rPr lang="en-US" sz="2800" dirty="0">
                <a:solidFill>
                  <a:schemeClr val="tx1"/>
                </a:solidFill>
                <a:latin typeface="Traditional Arabic" panose="02020603050405020304" pitchFamily="18" charset="-78"/>
                <a:cs typeface="Traditional Arabic" panose="02020603050405020304" pitchFamily="18" charset="-78"/>
              </a:rPr>
            </a:b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055895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87" y="112143"/>
            <a:ext cx="9049715" cy="6616461"/>
          </a:xfrm>
        </p:spPr>
        <p:txBody>
          <a:bodyPr>
            <a:normAutofit fontScale="90000"/>
          </a:bodyPr>
          <a:lstStyle/>
          <a:p>
            <a:pPr algn="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وأما من حيث الضمان الذي يعني الالتزام بتعويض ضرر أصاب الغير، فيقسم الفقهاء الضمان – وفق هذا المفهوم – إلى قسمين: ضمان عقد، وضمان فعل.</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ضمان العقد: </a:t>
            </a:r>
            <a:r>
              <a:rPr lang="ar-SA" b="1" dirty="0">
                <a:solidFill>
                  <a:schemeClr val="tx1"/>
                </a:solidFill>
                <a:latin typeface="Traditional Arabic" panose="02020603050405020304" pitchFamily="18" charset="-78"/>
                <a:cs typeface="Traditional Arabic" panose="02020603050405020304" pitchFamily="18" charset="-78"/>
              </a:rPr>
              <a:t>هو الالتزام بالتعويض عند عدم تنفيذ المتعاقد لما التزم به، والالتزام العقدي قد يكون التزاماً تقتضيه طبيعة العقد، وقد يكون ناشئاً عن شرط منصوص عليه صراحة في العقد، او شرط مدلول عليه بالعرف.</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أما ضمان الفعل: </a:t>
            </a:r>
            <a:r>
              <a:rPr lang="ar-SA" b="1" dirty="0">
                <a:solidFill>
                  <a:schemeClr val="tx1"/>
                </a:solidFill>
                <a:latin typeface="Traditional Arabic" panose="02020603050405020304" pitchFamily="18" charset="-78"/>
                <a:cs typeface="Traditional Arabic" panose="02020603050405020304" pitchFamily="18" charset="-78"/>
              </a:rPr>
              <a:t>فهو ضمان لم يسبق بعلاقة تعاقدية، ولكنه أثر فعل غير مشروع، ارتكبه شخص سبب فيه ضرراً لغيره.</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من حيث الإطلاق والتقييد ينقسم إلى كفالة مطلقة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وكفالة مقيدة.</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الكفالة</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المطلقة</a:t>
            </a:r>
            <a:r>
              <a:rPr lang="ar-SA" b="1" dirty="0">
                <a:solidFill>
                  <a:schemeClr val="tx1"/>
                </a:solidFill>
                <a:latin typeface="Traditional Arabic" panose="02020603050405020304" pitchFamily="18" charset="-78"/>
                <a:cs typeface="Traditional Arabic" panose="02020603050405020304" pitchFamily="18" charset="-78"/>
              </a:rPr>
              <a:t>: هي تلك التي تجردت فيها الصيغة من التقييد، فجاءت مطلقة في لفظها وفحواها.</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والكفالة المقيدة:</a:t>
            </a:r>
            <a:r>
              <a:rPr lang="ar-SA" b="1" dirty="0">
                <a:solidFill>
                  <a:schemeClr val="tx1"/>
                </a:solidFill>
                <a:latin typeface="Traditional Arabic" panose="02020603050405020304" pitchFamily="18" charset="-78"/>
                <a:cs typeface="Traditional Arabic" panose="02020603050405020304" pitchFamily="18" charset="-78"/>
              </a:rPr>
              <a:t> فهي تلك التي اقترنت الصيغة فيها بقيد من القيود، وحكمها: إنها ترتب آثارها بمراعاة القيد الذي اقترن بصيغتها، لأن هذا القيد أصبح من مشتملات الكفالة.</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915797"/>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7777878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2068</TotalTime>
  <Words>7392</Words>
  <Application>Microsoft Office PowerPoint</Application>
  <PresentationFormat>Widescreen</PresentationFormat>
  <Paragraphs>45</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Traditional Arabic</vt:lpstr>
      <vt:lpstr>Trebuchet MS</vt:lpstr>
      <vt:lpstr>Wingdings 3</vt:lpstr>
      <vt:lpstr>Facet</vt:lpstr>
      <vt:lpstr>خطابات الضمان في المصارف الإسلامية  ب.ي. د. مراد جبار سعيد  murad.saeed@su.edu.krd </vt:lpstr>
      <vt:lpstr>الكفالات المصرفية وخطابات الضمان                                   الكفالة هي ضمان خاص يطمئن به الدائن إلى استيفاء حقه من المدين، وهي: إما أن تكون ضمانا شخصيًا أو عينيًا. والتأمينات الشخصية هي ضم ذمة شخص إلى ذمة المدين للوفاء بالدين، وقد عرف الفقه الاسلامي التأمينات الشخصية بالكفالة. وتقابل هذه التأمينات الشخصية التأمينات العينية التي هي عبارة عن تخصيص مال أو مجموعة من الأموال لضمان الوفاء بحق الدائن بحيث تجعله متقدما على باقي الدائنين العاديين إذ يمكنه تتبع هذا المال في أي يد تكون، وينفذ عليه بالحجز والبيع ليستوفي دينه من ثمنه بالأولوية على باقي الدائنين، ومن أهم التأمينات العينية الرهن                                 . وقد انتشرت التأمينات الشخصية خصوصًا بعد توسع المعاملات بين الناس وقيامها أكثر فأكثر على السرعة والثقة والعلاقات الشخصية. وقد ساهم تطور العمل المصرفي في انتشار هذا النوع من التأمينات، فعرفت البنوك أولا الكفالة في شكلها التقليدي بحيث يطلب البنك من العميل تقديم كفيل يضمن الدين الذي في ذمته، وقد يكون البنك كفيلا يضمن عميله في نشأ في ذمته من ديون لدى الغير كالتجار والموردين وغيرهم. ثم تطور نظام الكفالات في المجال المصرفي، فأصبحت للكفالات البنكية أبعادًا وصيغًا جديدة أوجدها النظام والقانون والأعراف المصرفية واتفاق الأطراف، وأصبحت هذه الصيغ المبتكرة متميزة عن مفهوم الكفالة التقليدية، ونجد من بينها ما يسمى بخطابات الضمان المصرفية التي تقوم البنوك الاسلامية بتقديمه لعملائها.</vt:lpstr>
      <vt:lpstr> خطاب الضمان المصرفي                         .  - لخطاب الضمان أهمية كبرى ودور مهم وفاعل في المجالات الاقتصادية المختلفة، إذ نجد الأشخاص المعنوية العامة، والشركات الكبيرة تطلب ممن يرغب في الاشتراك في المناقصات والمزايدات تقديم مبلغ معين، كتأمين وضمان لجدية الدخول في المشاريع، والعطاءات التي يقدموها.                .   - عرفت المصارف الكثير من العمليات المصرفية، منها: أن يقرض المصرف العميل نقودًا، أو يفتح له اعتمادًا يسحب منه إلى حد معين، أو قابل للتعيين    .  - أما في خطاب الضمان، فلا يقدم المصرف للعميل المال فورًا، ولا يضعه تحت تصرفه، وإنما يتعهد المصرف فقط بأن يدفع إلى شخص ثالث يعينه العميل، سواء أكان دائنًا فعلاً لهذا العميل، أو دائنًا احتماليًا في مدة معينة في المستقبل، ولذلك قيل في هذه الحالة أن المصرف يقرض العميل توقيعه. </vt:lpstr>
      <vt:lpstr>- ولما كان تقديم هذه الضمانات النقدية يضر بالمقاول؛ لأن فيه تجميد لمبلغ كبير من المال وهو في حاجة إليه في تنقيذ مشروعه، أو مقاولته أو المناقصة، كما أن إجراءات استيرداده بعد الانتهاء من تنفيذ المشروع طويلة ومعقدة.              .  - لذا يفضل أن يقدم لصاحب المشروع خطاب ضمان من البنك يحل محل هذا التأمين، باعتبار أن خطاب الضمان بديل لوضع مبلغ نقدي من قبل المقاولات تحت يد صاحب العمل، لضمان جدية هذا المقاول في دخول المناقصة، أو حسن أداء العمل خلال التنفيذ، أو ضمان صيانة المشروع، وإصلاح العيوب التي تظهر فيه خلال مدة الصيانة، وبعد إصدار شهادة للتسليم النهائي.                . - ثم وأخيراً ضمان استرداد صاحب العمل للدفعة المقدمة التي دفعها المقاول في بداية المشروع، وضمان استرداد آلياته التي أعارها للمقاول لتنفيذ المشروع بواسطته إذا كان صاحب العمل قد أعاره آليات.</vt:lpstr>
      <vt:lpstr> بالإضافة إلى اتساع أهمية هذا الخطاب في مجالات العقود التجارية الدولية، ودوائر الكمارك، وتوزيع المنتجات، والاتصالات، وعقود البيوع الدولية، أو لضمان تسديد الحسابات، أو تسديد الضرائب والرسوم التي تفرضها الدول على الشركات المحلية والأجنبية المتعاقدة معها.                                    .  - ولا يعدو خطاب الضمان المصرفي في حقيقته العملية إلا أن يكون صورة من صور الكفالة بوجه عام، إلا أنها صورة ابتكرها العرف المصرفي.</vt:lpstr>
      <vt:lpstr> تعريف الضمان                                      . يدل الضمان لغة على معان متعددة. منها: التحول، والمسؤولية، والالتزام        .  وقال الفيروز آبادي: "إن قولك ضمنته الشيء تضمينًا، فتضمنه عني بمعنى: غرّمته، فالتزمه، ومنها الكفالة، تقول: ضمنته الشيء ضمانًا، فهو ضامن وكفيل“               . ويتبين من هذه النصوص أن الضمان والكفالة يخلصان إلى مفهوم واحد. وهذا ما قرره أهل الفقه أيضًا، يقول الإمام ابن رشد الجدّ: "الكفالة هي الضمان، ومعناه: التزام بالشيء". الضمان في اصطلاح الفقهي: علماء الشريعة يستخدمونه لعدة معان:           . منها الكفالة، والتعويض، وتحمل تبعة الهلاك، والالتزام بالقول، والبحث يعتمد على المفهومين: وهو الكفالة بالمال، وتحمل تبعة الهلاك.                                  . 1- الكفالة بالمال عند الفقهاء تعني: ضم ذمة الكفيل إلى ذمة الأصيل في وجوب الدين، والمطالبة به، فهي التزام بأداء الدين.                           . 2- تحمل تبعة الهلاك أو التلف، أو الخسارة، حيث تحدد بعض العقود قواعد تنظم الضمان في حالة حدوث أي تلف، أو هلاك، أو خسارة تلحق بالمال، كما هو الحال في عقود الوديعة، والإجارة، والمضاربة.</vt:lpstr>
      <vt:lpstr>أما الضمان فهو يطلق على ثلاثة انواع:                     . 1- الضمان بمعنى الكفالة.                                . 2- ضمان العقود: وهو الالتزام المقرون بعقد من العقود المالية، ويترتب عليه تعويض مالي مرتبط بالعقد. ولذلك يقال: دخل المبيع في ضمان المشتري، أي أصبح المشتري مسئولاً يتحمل أعباء المبيع، فإذا عطب أو تلف ففي عهدته                       .. وهذا النوع من الضمان له امتداد في نظام الشركات، فإنه يمكن أن يكون سببًا لاستحقاق الربح . 3- ضمان المتلفات: وهو عبارة عن تعويض مفسدة مالية، وقد ينشأ ذلك من وضع اليد على المال بغير حق، كما في حالة الغضب مثلاً، أو يكون نتيجة إتلاف مباشر أو تسببًا، وكذلك جميع حالات التعدي ينسحب عليها هذا الحكم                     . - ومن الفروق الجوهرية بين هذين النوعين الأخيرين: أن في ضمان العقد لا يقوم التعويض على اعتبار المماثلة، وإنما يكون بناء على تراضي العاقدين مسبّقًا وقت التعاقد. - أما في المتلفات فيقوم التعويض على اعتبار المماثلة بقدر ما أمكن، وعند تعذر المثلية ينظر إلى القيمة، إذ المقصود فيها دفع الضرر، وجبره بالعدل والإنصاف.</vt:lpstr>
      <vt:lpstr>أقسام الضمان. ينقسم الضمان إلى عدة أقسام من حيث الالتزام المطالب به، ومن حيث العقدية، ومن حيث الإطلاق، والتقييد. ·   فمن حيث الالتزام والمطالب به يقسم الفقهاء الضمان إلى: الكفالة بالنفس: هي التي تكون الشخصية الإنسانية فيها محل الضمان، من حيث يلتزم الضامن (الكفيل) بإحضار المكفول إلى المكفول له. أما الكفالة بالمال: فهي التي يكون موضوعها الأموال والالتزامات المالية، ولا تتعلق بالشخصية الإنسانية. والكفالة بتسليم الأعيان: هي الالتزام بتسليم مال مضمون بذاته، كالمغصوب، والمبيع بيعاً فاسداً، وكتسليم المقبيض على سوم الشراء، ومنه أيضاً الالتزام بتسلم العين المضمونة بغيرها كالمرهون، وكذلك الالتزام بتسليم الأعيان غير المضمونة إلا بالتعدي كالأمانات، فإن الكفالة بتسليمها صحيحة بخلاف الكفالة بأعيانها. وأما الكفالة بالدرك: في الالتزام بأداء ثمن المبيع وتسليمه، إن استدق المبيع، وبمعنى آخر الكفالة بالدرك هي: ضمان محل العقد بأداء ثمنه إذا ما استحق، أي ضمان المال المبيع بأنه خالص من كل حق للغير. </vt:lpstr>
      <vt:lpstr>- وأما من حيث الضمان الذي يعني الالتزام بتعويض ضرر أصاب الغير، فيقسم الفقهاء الضمان – وفق هذا المفهوم – إلى قسمين: ضمان عقد، وضمان فعل. ضمان العقد: هو الالتزام بالتعويض عند عدم تنفيذ المتعاقد لما التزم به، والالتزام العقدي قد يكون التزاماً تقتضيه طبيعة العقد، وقد يكون ناشئاً عن شرط منصوص عليه صراحة في العقد، او شرط مدلول عليه بالعرف. أما ضمان الفعل: فهو ضمان لم يسبق بعلاقة تعاقدية، ولكنه أثر فعل غير مشروع، ارتكبه شخص سبب فيه ضرراً لغيره. - من حيث الإطلاق والتقييد ينقسم إلى كفالة مطلقة، وكفالة مقيدة. الكفالة المطلقة: هي تلك التي تجردت فيها الصيغة من التقييد، فجاءت مطلقة في لفظها وفحواها. والكفالة المقيدة: فهي تلك التي اقترنت الصيغة فيها بقيد من القيود، وحكمها: إنها ترتب آثارها بمراعاة القيد الذي اقترن بصيغتها، لأن هذا القيد أصبح من مشتملات الكفالة. </vt:lpstr>
      <vt:lpstr>المطلب الثاني: شروط وأحكام الضمان الفرع الأول: شروط الضمان.  قبل أن نبدأ بالشروط فلا بد أن نتعرف على عناصر الضمان في الفقه الإسلامي وهي أربعة: 1-    الضامن ( الكفيل ).    2- المضمون عنه ( المدين، أو الغريم). 3- المضمون له ( وهو رب الحق أو المطالِب). 4- المضمون به ( وهو الحق المضمون ). أولاً: شروط الضامن: 1- أن يكون كامل الأهلية. 2- أن يكون أهل للتبرع؛ لأن الكفالة من عقد التبرعات. 3- أن يكون الضمان برضاء الضامن. ثانياً: شروط المضمون عنه: 1- أن يكون معلوماً للضامن، فإذا كان المضمون عنه مجهولاً لم تصح. 2- أن يكون المضمون عنه حياً، فإذا مات وعليه دَينٌ ولم يترك شيئاً لم تصح الكفالة عند أبي حنيفة، بينما يرى الجمهور أن الضمان يصح عن كل من وجبَ. </vt:lpstr>
      <vt:lpstr>ثالثاً: شروط المضمون له (الدائن صاحب الحق): 1- يشترط الأهلية في الجملة، ولا يشترط كمالها، فتصح الكفالة من العاقل البالغ و تصح أيضا من الصبي المميز المأذون له في التجارة. 2- أن يكون معلوماً، إذ لو كان مجهولاً لا يحصل ما شرعت له الكفالة. 3- يرى أبو حنيفة ومحمد رضاء المضمون له لصحة الضمان. 4- أن يكون الضامن حاضراً في مجلس الضمان. رابعاً:شروط المضمون به: 1- يشترط أن يكون ديناً صحيحاً واجب الأداء. 2- أن يكون مضموناً على الأصيل، بأن يثبت في ذمة المدين لا بعينه، بل بوضعه 3- أن يكـــون مقدوراً التســليم من الكفيل. 4- يصح الضمان إذا كان المضمون به معلوماً، وإذا كان مجهولاً أجاز البعض، ومنع الآخرون منهم الشافعية. </vt:lpstr>
      <vt:lpstr>الفرع الثاني: أحكام الضمان. من أهم أحكام الضمان المترتبة على الضمان ما يلي: 1- ثبوت حق الدائن بمطالبة الضامن بما يضمن به الأصيل عند حلول الأجل المحدد بالعقد، وعجز المكفول عنه عن الوفاء بالتزاماته. 2- ذهب جمهور الفقهاء إلى أن لصاحب الحق الخيار في مطالبة من شاء، الأصيل أو الضامن. 3- سقوط الأجل في حالة وفاة المدين، واعتبار الدين حالاً يجب الوفاء به من تركه المدين عند موته. 4- إن حل الأجل وأدى أحدهما ( الضامن أو المضمون عنه الحق برئا جميعاً، وكذلك يبرآن إن أحال المضمون عنه المضمون إلى آخر، أو ما بريء صاحب الحق الأصيل. 5- حق الكفيل (الضامن) في الرجوع على المدين ( المضمون عنه ) بمطالبته بأداء ما وفى به. 6- يجوز أن يضمن الحق عن الشخص الواحد إثنان أو أكثر، فإذا تعدد الضامنون، أتبع كل واحد بحصته، وذلك بقسمة الحق مادام محتملاً للقسمة على عددهم. 7- حق الكفيل (الضامن) في مطالبة المكفول له (الدائن) بالرجوع على المكفول عنه ( الأصيل) وخاصة إذا كان موسراً. 8- كل ما يتمتع به الأصيل، او المدين، من تسهيلات، كمنحة الأجل، أو التخفيف من إلتزامه، أو إبرائه منه، يتمتع به الكفيل بالتبعية. </vt:lpstr>
      <vt:lpstr>الخدمات المصرفية، وموقع الضمان بينها. يقسم هذه الخدمات إلى نوعين رئيسين: أولهما: مجموعة الخدمات المصرفية التي لا تتضمن تقديم تسهيلات مصرفية" التمويل المالي": فمن أهمها قوبل الودائع، وتحصيل الأوراق التجارية، وإجراء التحاويل المحلية، والخارجية، والخدمات المصرفية المتعلقة بالأوراق المالية، وبيع وشراء العملات الأجنبية، وتأجير الخزائن، والتكيف الشرعي لهذه العملية، إنها توكيل بأجر، وهي جائزة شرعاً، ويمكن للمصرف الإسلامي القيام بها. الثاني: مجموعة الخدمات المصرفية التي تتضمن تقديم تسهيلات مصرفية: أي تمويل بصورة غير مباشرة، وتتمثل هذه الخدمات بصفة خاصة في إصدار خطابات الضمان، وفتح الاعتمادات المستندية... وخطاب الضمان: هو تعهد كتابي من البنك إلى شخص، أو جهة ما، بدفع مبلغ من المال إليه نيابة عن طالب الضمان "عميل البنك" في حالة عدم وفاء الأخير بالتزاماته تجاه الطرف الأول المستفيد. والتكييف الشرعي لخطاب الضمان، فإنه يمكن رده إلى نوعين من العقود التي طرقها الفقهاء هما الكفالة، والوكالة. وأما بالنسبة لفتح الاعتمادات المستندية: فهي عبارة عن تعهد من البنك لبنك آخر بالوفاء بمقدار معين من المال للمستفيد "المصدر" عند تلقيه مستندات الشحن مطابقة لشروط الاعتماد، حيث يقوم البنك بفتح هذا الاعتماد بناءً على طلب عمليه " المستورد ".</vt:lpstr>
      <vt:lpstr>تعريف خطاب الضمان:                        . عبارة عن: "تعهد كتابي، يتعهد البنك بمقتضاه بكفالة أحد عملائه (طالب الضمان) في حدود مبلغ معين لدى طرف ثالث عن التزام ملقى على عاتق العميل المكفول، وذلك ضمانًا بوفاء العميل بالتزامه تجاه الطرف الثالث خلال مدة معينة من الزمن. وينص عادة في الخطاب على أن يدفع البنك المبلغ المضمون عند أو طلب من الطرف الثالث، يرد خلال مدة سريان خطاب الضمان رغم معارضة العميل إن اعترض. . أو هو: "تعهد قطعي مقيد بزمن محدد غير قابل للرجوع، يصدر من البنك بناء على طلب طرف آخر (عميل له)- بدفع مبلغ معين لأمر جهة أخرى مستفيدة من هذا العميل لقاء قيام العميل بالدخول في مناقصة أو تنفيذ مشروع بأداء حسن ليكون استيفاء المستفيد من هذا التعهد (خطاب الضمان) متى تأخر أو قصر العميل في تنفيذ ما التزم به للمستفيد في مناقصة أو تنفيذ مشروع ونحوهما، ويرجع البنك بعد على العميل بما دفعه عنه للمستفيد".</vt:lpstr>
      <vt:lpstr>ومن خلال تعريفه يجب أن يتضمن خطاب الضمان ما يأتي:             . 1- تحديد القيمة.                                  . 2- مدة الصلاحية.                             .  3- المستفيد.                   . 4- تحديد موضوع الضمان أو الغرض منه.                            .  أي: مناسبة صدوره، مثل: ضمان الدخول في مناقصة، أو ضمان تنفيذ مقاولة مباني، أو ضمان مقدم للجمارك للحصول على افراج مؤقت أو غيره.      . 5- يتضمن خطاب الضمان شروط سريانه.                           .  أي: ينص فيه على أن المصرف يدفع المبلغ المضمون عند أول مطالبة من الطرف الثالث خلال مدة صلاحية الضمان دون التفات لما قد يبديه العميل من معارضة. - وقد يقيد الدفع بطلب مسبب مثل وجود تقصير في تنفيذ الالتزام الأصلي المبرم بين العميل والمستفيد، وذلك بموجب اشعار من المستفيد يفيد وفقا لتقديره المطلق بوجود التقصير في التنفيذ.</vt:lpstr>
      <vt:lpstr>        أركان خطاب الضمان:  أركان خطاب الضمان أربعة وهى: 1- البنك: وهو الطرف (الضامن). والضامن هو من التزم ما على غيره. 2- العميل: وهو الطرف (المضمون عنه). 3- المستفيد: وهو الطرف (المضمون له). وهو رب الحق الذي التزمه الضامن. 4- قيمة الضمان: وهو (المبلغ المضمون). والمضمون به هو الحق الذي التزم الضامن.  فإذا أطلق خطاب الضمان حوى هذه الأركان. 3-… الشخص العميل (المضمون عنه): يكون شخصية حكمية (اعتبارية)، كالشركة، أو المؤسسة ممثلة في (مديرها المسئول)، ويكون شخصا طبيعيا. 4-… المستفيد: (المضمون له): عادة لا يكون إلا شخصية اعتبارية، كمصلحة حكومية، أو مؤسسة، أو شركة معروفة، ومن النادر أن يكون شخصا طبيعيا.</vt:lpstr>
      <vt:lpstr> -والدافع إلى هذا الخطاب معاملة بين الطرف الثالث وعميل البنك ترتب بموجبها التزام على العميل لصالح الطرف الثالث، واشترط هذا الطرف تقوية هذا الالتزام بتعهد البنك بالدفع على سبيل الكفالة والضمان.                              -والبنوك لا تمنح هذا الالتزام إلا بناء على دراسة لوضع العميل ائتمانيًا، ومدى ملاءته المالية، وقدرته على السداد، وتشترط على العميل تقديم ضمانات عينية، أو نقدية، وتسمى الضمانات النقدية الغطاء النقدي لخطابات الضمان، وقد يكون هذا الغطاء بالنظر إلى قيمة خطاب الضمان كلياً أو جزئيًا، وقد لا يكون هناك غطاء نقدي                                 . </vt:lpstr>
      <vt:lpstr>خصائص خطاب الضمان:                    . من خلال التعريفات السابقة يظهر أن لخطاب الضمان خصائص هي:  1- خطاب الضمان بمثابة صك، أعني أن له قيمة مالية لدى المصرف المصدر له بالقدر الذي ضمنه الخطاب، فلا يحتاج حامله إلى إثبات حقه المالي.            .  2- خطاب الضمان يعتبر ساري المفعول منذ توقيعه إلى أجله المحدد، ولا يجوز للمصرف أن يتراجع عنه لتعلق حق الغير به.             .  3- المصرف مطالب أمام المستفيد إذا أخل العميل بالتزاماته تجاه المستفيد، والتزام المصرف في مراجعة المستفيد له مستقل عن أي جهة أخرى حتى العميل. </vt:lpstr>
      <vt:lpstr>أهداف خطاب الضمان:    تقوم خطابات الضمان بدور هام في الحياة الاقتصادية حيث أنها تمثل بديلا عن التأمين النقدي لضمان حسن تنفيذ الإلتزامات الناشئة بين المتعاقدين، وهي تمنح مزايا متعددة لكل الأطراف سواء كان العميل (الآمر) طالب الإصدار، أو المستفيد منه، أو البنك الذي أصدر خطاب الضمان.    .  لخطاب الضمان أهمية كبيرة في حماية المستفيد (المضمون له) حكومة أو شركة؛ لضمان تنفيذ المشاريع، أو تأمين المشتريات وفق شروطها ومواصفاتها وفى أوقاتها المحددة.                  .  - وبالتالي توفير الضمانة للمستفيد عن أي تقصير تنفيذي أو زمني من طرف العميل.. - إضافة إلى أن البنك لا يقبل في استقبال خطاب الضمان، وأن يكون طرفا مع العميل لصالح المستفيد إلا إذا توفرت لديه القناعة بكفاءة العميل المالية والمعنوية.    - وبالتالي في هذا ضمان إضافي إلى سابقه أن لا يدخل في المشاريع والمناقصات إلا شخص قادر على الوفاء بما التزم به.                              أ- بالنسبة للعميل: فإنه يتفادى تجميد جزء من أمواله، في حالة مطالبته من قبل (المستفيد أي الجهة التي أراد التعاقد معها) بتقديم ضمانات نقدية(21). ب- بالنسبة للمستفيد: فهو يتمسك بخطاب الضمان حتى يتخطى المطالبة بالدين، كونه أقوى من الكفالة، لأن الكفيل يلتزم بالوفاء متى ثبت لديه دين المدين، أما خطاب الضمان فإنه يضمن للمستفيد تحصيل ما يدعيه بعيدا عن أي إثبات. جـ- بالنسبة للبنك: أما البنك فمن المعلوم أنه لا يقدم خدمات مجانية، وهو لا يدخل في التعامل مع الغير أو لصالحهم إلا إذا رتبت له معاملاته تلك، إيرادات يطمئن لها ويتعاقد لأجلها، إضافة إلى أن “البنك لا يعطي الضمان إلا للعملاء الذين يثق في مقدرتهم وسمعتهم المالية”.</vt:lpstr>
      <vt:lpstr>الحاجة إلى أصدار خطاب الضمان.                     . عندما يريد المقاول أن يدخل في منقاصات، أو مشاريع مختلفة للقيام بعمل معين، كتنفيذ مشروع، أو يرتبط مع جهة معينة، ورست عليه المناقصة فعلا، يجد نفسه مضطرًا إلى تقديم ضمان نقدي لتلك الجهة طارحة العطاء أو المشروع؛ لأن هذه الجهات تطلب دفع مبلغ معين من المال، كتأمين تأخذه في حالة التخلف عن الالتزام، أو تأخذه لضمان جدية عرض كل شخص من المشتركين في المناقصة، ولضمان عدم التورط في مضاعفات، أو خسائر عند الاتفاق مع أحدهم، وحتى لاتقدم هذه الأموال نقدًا، وبالتالي تجميدها، أو جعلها كالرهن، فإن العميل يلجأ إلى المصرف طلبًا منه إصدار هذا الخطاب، فيكون بمثابة تأمين نقدي لدى الجهة طارحة المشروع تطالب بقيمته، وتأخذه إذا تخلف العميل عن الوفاء بالتزاماته، فالمصرف يدفع القيمة المحددة في الخطاب، ويرجع على العميل بما دفع، حيث يكون هو الآخر قد وثق حقه الضامن لخاطبه بطريقة أخرى غالبًا.</vt:lpstr>
      <vt:lpstr> طريقة إصدار خطاب الضمان:                          -يقدم طالب خطاب الضمان طلبا للبنك يحدد فيه: مبلغ الضمان، ومدته، والجهة المستفيدة، والغرض من الضمان.                           . - ويجب أن تكون لدى البنك قبل إصداره الضمان المذكور القناعة بأن كفاءة العميل المالية والمعنوية كفيلة بالوفاء بالتزامه فيما إذا طلب منه دفع قيمة الضمان أو تمديده، وإذا كان مبلغ الضمان كبيرا فإن البنك يطلب عادة تأمينات لقاء ذلك، إما أن تكون رهنا عقاريا مسجلاً، أو رهن أسهم في شركات، أو بإيداع أوراق مالية لدى البنك يسهل تحويلها إلى نقد فيما لو طلب من البنك دفع قيمة مبلغ الكفالة مع خطاب من مودعها بالتنازل عنها إذا اقتضى الأمر، أو كفالة بنك خارجي معروف، وإضافة إلى كل ذلك فإن البنك يحتفظ عادة بتأمينات نقدية يودعها العميل بنسبة حوالى25 % من قيمة الضمان، وقد تزيد هذه النسبة أو تقل تبعا لمركز العميل المالي والمعنوي، ولطبيعة المشروع الذي قدم الضمان من أجله، وبعد كل هذه الإجراء ات يقوم البنك بإصدار الضمان.</vt:lpstr>
      <vt:lpstr>أنواع خطابات الضمان:                               . تجرى المعاقدة عليها على أنواع:                       . أولا: خطاب الضمان الابتدائي:                              . ويكون مقابل الدخول في مناقصات أو مشاريع، ويكون مبالغ الضمان مساويا لـ 1 % من كل قيمة المناقصة أو أكثر، وساري المفعول لمدة معينة، وعادة تكون لثلاثة أشهر، وهذا التعهد البنكي ( خطاب الضمان ) يقدمه العميل للمستفيد من مصلحة حكومية أو غيرها؛ ليسوغ له الدخول في المناقصة، مثلا: فهو بمثابة تأمين ابتدائي يعطى المستفيد الاطمئنان على قدرة العميل على الدخول في المناقصة، ولا يسوغ إلغاء هذا الخطاب إلا بإعادته بصفة رسمية من الجهة المقدم إليها (المستفيد).</vt:lpstr>
      <vt:lpstr>خطاب ضمان ابتدائي  التاريخ: .............................................................. السيد/ ............................................................... نتعهد أن نضمن:...................................................... بمبلغ:................................................................ قيمة:...................في المائة من العطاء المقدم منه عن توريد .................................. أو مقاولة أعمال .........على أن ندفع المبلغ ............... عند أول طلب منها رغم أية معارضة في ذلك من قبل صاحب العطاء المذكور. ويسري مفعول هذا الخطاب لمدة تنتهي في .................. وعليه فأية مطالبة بقيمة هذا الضمان يجب أن تصلنا لغاية هذا التاريخ على ألأكثر، وإذا انقضى هذا التاريخ ولم تصلنا منكم أية مطالبة فإن تعهدنا ينتهي، ويصبح هذا الخطاب لاغيا بصفة نهائية. وتفضلوا بقبول فائق الاحترام.. بنك:.............................................. وهذا نموذج لخطاب ضمان صادر من بنك السودان: بنك:.............................................. رفع:.............................................. التاريخ:........................................... خطاب ضمان رقم:.............. بمبلغ:............ السيد/.............................................</vt:lpstr>
      <vt:lpstr>السلام عليكم ورحمة الله وبركاته بموجب هذا الخطاب نضمن في حدود مبلغ................ وذلك فيما يختص............... هذا ونتعهد بتسديد المبلغ المذكور عند أول طلب كتابي منكم، مؤكدين فشل العميل في استيفاء التزاماته نحوكم تحت شروط العطاء الخاص بهذا الضمان. يسري مفعول هذا الضمان من تاريخ............. إلى............ وأي طلب منكم لسداد المبلغ المذكور أعلاه أو جزء منه، يجب أن يكون كتابة في أو قبل........... وهو التاريخ الذي يعتبر فيه هذا الضمان لاغيا، ولا مفعول له ويلزم إعادته لنا. وتفضلوا بقبول فائق الاحترام،،، عن بنك.......................................... ويلحظ أن خطاب الضمان الصادر من البنك ينص على أن تعهد البنك بتسديد المبلغ يكون عند فشل العميل في الوفاء بالتزاماته.</vt:lpstr>
      <vt:lpstr>ثانيا: خطاب الضمان النهائي:                           وهذا يكون مقابل حسن التنفيذ وسلامة الأداء في العملية من مناقصة أو مشروع ونحو ذلك، ويكون مبلغه بنسبة 5 % من قيمة المشروع أو المناقصة، وهو محدد بمدة لعام كامل مثلا قابل للزيادة.                              وهذا التعهد البنكي (خطاب الضمان النهائي) يقدمه العميل للمستفيد من مصلحة حكومية، أو غيرها ليستحق المستفيد الاستيفاء منه عند تخلف العميل عن الوفاء بما ألتزم به، فهو بمثابة تأمين نهائي عند الحاجة إليه, ولا يكون إلغاؤه إلا بخطاب رسمي من طرف المستفيد.                                  ثالثا: خطاب الضمان مقابل غطاء كامل لنفقات المشروع أو المناقصة، (أي مقابل سلفة يقدمها العميل إلى البنك على حساب المشروع مثلا لصالح الطرف المستفيد، والغاية منه كما في سابقه)- ثانيا الخطاب النهائي-.</vt:lpstr>
      <vt:lpstr>خطاب ضمان نهائي التاريخ:................................ السيد/.................................. حيث إن السيد/..............................قد رسا عليه توريد/مقاولة ............ فإّنا نتعهد بأن نضمن................ لغاية مبلغ بمبلغ ..........قيمة........في المائة من قيمة العقد، وأن ندفع هذا المبلغ عند أول طلب من قبل...........دون النظر إلى أية معارضة من قبل المتعهد، ويسرى مفعول هذا الخطاب لغاية............. وعليه فأية مطالبة بقيمته يجب أن تصلنا لغاية هذا التاريخ على الأكثر. وإذا انقضى هذا التاريخ ولم يصلنا منكم أية مطالبة فإن تعهدنا ينتهي، ويصبح هذا الخطاب لاغيا بصفة نهائية. بنك:....................................... ويلحظ أنّه لا فرق بين صيغة خطاب الضمان الابتدائي والنهائي إلا في الغرض الذي صدر من أجله، وأن ك ّ لا منهما تعهد بضمان مبلغ وليس بأداء عمل.</vt:lpstr>
      <vt:lpstr>رابعا: خطاب الضمان: (ضمان المستندات):                    وهناك نوع رابع من خطابات الضمان يقدمه البنك لصالح شركات الشحن أو وكالات البواخر في حالة وصول البضاعة المستوردة إلى الميناء المحدد في المملكة، وتأخر وصول مستندات الشحن الخاصة بالبضاعة إلى ذلك البنك الذي جرى الأستيراد عن طريقه فخشية من أن يلحق بالبضاعة تلف من جراء تأخر بقائها في جمرك الميناء يكون الضمان المذكور تعهدا من البنك بتسليم مستندات الشحن الخاصة بالبضاعة إلى وكلاء البواخر فور وصولها. واستنادا إلى هذا الضمان يتم فسح البضاعة للمستورد.                                  ولإصدار مثل هذا الضمان يقدم العميل المستورد طلبا بذلك إلى البنك ويسدد قيمة اعتماد الاستيراد بالكامل (وهي قيمة البضاعة المستوردة) ومن ثم يصدر البنك خطاب الضمان ويسلمه إلى العميل فيقوم العميل بتسيلمه إلى وكلاء الباخرة المعنيين.                     </vt:lpstr>
      <vt:lpstr>أقسام خطاب الضمان:                               . أولاً: من حيث الغطاء:                         . المراد بالغطاء: هو ما يدفعه العميل للمصرف، عندما يطلب خطاب الضمان من: نقود، أو أوراق مالية، أو يكون عينا من الأعيان أو غير ذلك، على وجه التوثيق.               .  فخطاب الضمان من حيث الغطاء قسمان:                        . أ: أن يكون الغطاء كاملاً: وذلك أن يمثل الغطاء مائة بالمائة، من قيمة الضمان.   مثاله: أن يطلب العميل خطاب ضمان بمليون دولار، ويكون قد دفع للمصرف غطاء مليون دولار، فهذا غطاء كامل، وقد يدفع أسهمًا في أسهم الشركات، أو وثائق عقارات كرهن ونحو ذلك؛ المهم أن يكون الغطاء مساوياً لما طلبه العميل من المصرف أو يكون أكثر        .   2: أن يكون الغطاء جزئياً: وهو غطاء لبعض قيمة الضمان.                 . مثاله: أن يطلب العميل من المصرف مائة ألف دولار، ويعطي المصرف خمسين ألف دولار، أو أسهماً بقيمة خمسين ألف دولار.                                 . - ويودع مبلغ الغطاء الكلي أو الجزئي فى حساب خاص يسمى: "احتياطى خطاب الضمان"، ولا يحق للعميل أن يتصرف فيه حتى ينتهي التزام البنك الناشئ عن خطاب الضمان.</vt:lpstr>
      <vt:lpstr>فائدة خطاب الضمان:             . أصحاب الشركات يلجؤون إلى المصارف لأخذ خطابات الضمان وتقديمها:  أ- عند طرح المناقصات الحكومية:                           .  حيث يتقدم أصحاب رؤوس الأموال والشركات عند طرح مناقصات، أو مزايدات حكومية للدخول فيها، ولكي تضمن الحكومة استمرار العميل في هذه المناقصة تطالبه بأموال ضمانًا، وبدلاً من أن يضع نقودًا تحجز عليه، ولا يستفيد منها لمدة معينة؛ بحيث إنه إذا لم يتمكن من هذه المناقصة، يأخذ فترة طويلة لكي يخلِّص هذه النقود، فبدلاً من أن يدفع هذه النقود وتحجز عليه ولا يستفيد منها فترة طويلة؛ يتقدم بخطاب الضمان، فيذهب إلى المصرف والمصرف يعطيه خطاب ضمان بأنه ضامن لهذا الشخص بمبلغ كذا وكذا - المبلغ الذي تطالبه به الحكومة -. . ب- في عقود التوريد:                                    .  حيث يحتاج التاجر أن يورِّد كذا وكذا من البضائع، فأصحاب المصانع والشركات يطالبونه بخطابات الضمان هذه، لكي يرجعوا بالثمن على البنوك؛ فيذهب هذا التاجر إلى المصرف، ويأخذ منهم خطاب ضمان يقدمه لمن طلبه من أصحاب المصانع أو الشركات.                               . - وأخيرًا فإن خطابات الضمان تحمي حقوق خزينة الدولة عندما تكون الدولة هي المستفيد من هذا الخطاب حيث إن معظم مؤسساتها تطلب ممن يتعامل معها تقديم خطاب ضمان لضمان أداء الأفراد والشركات وضمان تنفيذ التزاماتهم تجاه الجهات الحكومية.                                     أما بالنسبة          أ- بالنسبة للعميل: فإنه يتفادى تجميد جزء من أمواله، في حالة مطالبته من قبل (المستفيد أي الجهة التي أراد التعاقد معها) بتقديم ضمانات نقدية(21). ب- بالنسبة للمستفيد: فهو يتمسك بخطاب الضمان حتى يتخطى المطالبة بالدين، كونه أقوى من الكفالة، لأن الكفيل يلتزم بالوفاء متى ثبت لديه دين المدين، أما خطاب الضمان فإنه يضمن للمستفيد تحصيل ما يدعيه بعيدا عن أي إثبات(22). جـ- بالنسبة للبنك: أما البنك فمن المعلوم أنه لا يقدم خدمات مجانية، وهو لا يدخل في التعامل مع الغير أو لصالحهم إلا إذا رتبت له معاملاته تلك، إيرادات يطمئن لها ويتعاقد لأجلها، إضافة إلى أن “البنك لا يعطي الضمان إلا للعملاء الذين يثق في مقدرتهم وسمعتهم المالية”(23). </vt:lpstr>
      <vt:lpstr>تكييف خطابات الضمان:                    . اختلف المتأخرون في تكييف خطابات الضمان على ثلاثة آراء، وهي:             . الرأي الأول: أنه عقد كفالة:                                       .  ذهب إلى ذلك كثير من الباحثين. المعاصرين، منهم: الدكتور الصديق الضرير، وبكر أبو زيد، ومحمود حمودة، ومصطفى حسنين.                  .  - وأفتى به في ندوة حول خطاب الضمان، المكونة من حسين حامد حسان، وأحمد علي عبد الله، وجاسم الشامسي، وعبد الرحمن صالح الأطرم، وعبد الستار أبو غدة.                                      .                                        . وحجتهم: أن تعريف خطاب الضمان والكفالة في الفقه متفقان من حيث المعنى وهو: التزام الشخص مالاً واجبًا على غيره لشخص ثالث، وهذا موجود في خطابات الضمان، فالمصرف يلتزم الدين الذي يكون على التاجر، أو من يريد أن يدخل في المناقصة للغير، إما للحكومة، أو لصاحب المصنع، أو الشركة.</vt:lpstr>
      <vt:lpstr>حكم هذا التكييف: الرأي الأول: أن خطاب الضمان عقد كفالة.                           التعليل:                          . وجمهور أهل العلم يقررون عدم جواز أخذ العوض على الكفالة (الضمان)، وذلك للأدلة الآتية  : 1-أنه يؤول إلى قرض جر نفعاً، ووجه ذلك: أنه في حال أداء الضامن (المصدر) عن المضمون (العميل طالب الضمان) يكون العوض مقابل هذا الدفع الذي هو بمثابة قرض في ذمة المضمون عنه.  2-إن عقد الضمان مبناه في الشرع على الإرفاق والإحسان، وفي أخذ العوض عليه، دفع لهذا المقصد الشرعي.  3-في حالة استيفاء المضمون له من طالب الضمان، يكون أخذ الضامن للعوض بلا حق، وهذا من أكل أموال الناس بالباطل. </vt:lpstr>
      <vt:lpstr>الرأي الثاني: أن خطاب الضمان عقد وكالة:                         .  وقد ذهب إلى هذا الرأي بعض الباحثين، منهم: الدكتور سامي حسن حممود،  وقد برز من ذهب إلى هذا الرأي أن خطاب الضمان وكالة لما يرجع الكفيل بما يدفع على من أمره بذلك كما يرجع الوكيل، فالكفالة بالأمر ما هي إلا وكالة بالأداء. ولما في الوكالة والضمان تفويض الغير بالقيام بأمر ما. لأن الوكالة: هي إقامة الغير مقام النفس في تصرف جائز معلوم، وهذا موجود في خطاب الضمان، فالعميل يوكِّل المصرف في تصرف معلوم جائز؛ وهو أن يسدِّد عنه إذا لم يسدِّد هذه الضمانات أو لم يقم بهذه العملية ونحو ذلك . لكن هناك خلال في هذا التكييف، وهو: أن طالب إصدار الضمان لا يستطيع أن يباشر العمل الذي طلب الخطاب لأجله، ولو كان مستطيعًا لما لجأ إلى المصرف الذي سوف يحمله عبء مصارف مالية أخرى، فهذا جوهر الخلاف بين خطاب الضمان والوكالة، فالوكالة يستطيع فيها الموكل أن يباشر العمل بنفسه لكن لسبب ما يوكل غيره فيه، هذا من جهة ومن جهة أخرى فإن خطاب الضمان له معنى والوكالة لها معنى آخر، ولذلك قيد بعض الفقهاء هذا الإطلاق، وقالوا: إن خطاب الضمان يعتبر وكالة إذا كان مغطى بشكل كلي، كما هو مبين في التكييف الآتي. حكمه: جائز.                                   . التعليل: لأن أخذ الأجرة على الوكالة جائز، فالزيادة التي يأخذها المصرف من العميل بعد تسديد ما وجب عليه هي أجرة على الوكالة. وهذا فيه نظر ظاهر.</vt:lpstr>
      <vt:lpstr>التكييف الثالث: خطاب الضمان كفالة من جهة، ووكالة من جهة أخرى.         . فإذا كان خطاب الضمان غير مغطى، أي: ليس لطالب الضمان رصيد في المصرف يغطي قيمة الخطاب، فهو كفالة، وإذا كان مغطى فهو وكالة.                . وإلى هذا القول ذهب عدد من الباحثين، منهم: الدكتور أحمد علي سالوس، وحسن بن أحمد الحسني، وحسن أحمد الأمين.                   .  - واختاره المؤتمر الأول للمصرف الإسلامي بدبي.                          . - وهو ما اختاره المجمع الفقهي الإسلامي في دورته الثانية، حيث جاء: "أن خطاب الضمان بأنواعه الابتدائي والإنتائي لا يخلو إما أن يكون بغطاء أو بدونه، فإن كان بدون غطاء فهو: ضم ذمة الضامن إلى ذمة غيره فيما يلزم حالاً أو مآلاً، وهذه هي حقيقة ما يعني في الفقه الإسلامي باسم (الضمان) أو (الكفالة).            . وإن كان خطاب الضمان بغطاء، فالعلاقة بين طالب خطاب الضمان وبين مصدره هي (الوكالة)، والوكالة تصح بأجر أو بدونه مع بقاء علاقة الكفالة لصالح المستفيد (المكفول له).</vt:lpstr>
      <vt:lpstr>التكييف الرابع: خطاب الضمان جُعالة.                      .   وقد ذهب إلى هذا القول بعض الباحثين: منهم: محمد باقر الصدر.          .  - لكن هذا القول لا يحتاج إلى كثير من التعليق؛ لأن هناك فرق كبير ما بين خطاب الضمان والجعل، فالجعل أو الجعالة هو: ما يجعله الشخص لقاء من يرد له أمواله الضالة، أو عبده الآبق، أو أي ملك آخر فقده هذا الشخص، فيجعل جعلا مقابل هذه الخدمة، ومكافأة لمن يحضرها. كما جاء في الآية الكريمة (قالوا نفقد صواع الملك ولمن جاء به حمل بعير وأنا به زعيم).                   .  - فأين هذا المعنى في خطاب الضمان؟ بل العكس، فإن المصرف يدفع قيمة الخطاب لصالح المستفيد كتعويض تعهد به المصرف إذا لم يقم العميل بعميل اللازم.</vt:lpstr>
      <vt:lpstr>التكييف الخامس: خطاب الضمان يمكن تخريجه على قاعدة الخراج بالضمان وقد ذهب إلى هذا القول بعض الباحثين، منهم: الدكتور عبد الحميد البعلي. وعلل هذا القول: "بأن البنك ضامن بمقتضى خطاب الضمان، فيكون له نصيب من الربح العائد للعميل من العملية المضمونة، وكما أن الربح يكون بالمال تارة أو بالعمل يكون تارة أخرى بالضمان، فعلى هذا الأساس يكون للبنك حظ من كسب العميل وربحه".   - ولكي نصل إلى صحة هذا الاستدلال أو خطئه يجب معرفة معنى هذه القاعدة: "الخراج بالضمان": وهي: "خراج الشيء هو الغلة التي تحصل منه، كمنافع الشيء، وأجرة الدابة، ومعنى هذه القاعدة: أن استحقاق الخراج سببه تحمل الضمان، أي: تحمل تبعة الهلاك، فمنافع الشيء وغلته يستحقها من يكون هو المحتمل لخسارة هلاك ذلك الشيء لو هلك، فيكون استحقاق الثمر في مقابل تحمل الخسارة.               .  - إذا ندرك خطأ ذلك الاستدلال لعدم وجود معنى للخسارة لدى المصرف المصدر لخطاب الضمان؛ لأن خطاب الضمان إما يكون مغطى كليًا، وبذلك يكون المصرف في مأمن من الخسارة، وإما أن يكون مغطى جزئيًا أو غير مغطى، فالجزء الغير مغطى يعود المصرف به على العميل بالاستفاء من التأمينات التي رهنها المصرف قبل إصداره خطاب الضمان، إذ لا يقدم المصرف هذا الخطاب لأي شخص أو جهة إلا بعد التأكيد من قدرته على استيفاء حقه إذا دفع للمستفيد أي ثمن.</vt:lpstr>
      <vt:lpstr>التكييف السادس: خطاب الضمان عقد من العقود الجديدة ليس له مثال في الشريعة الإسلامية                          .  وقد وجدت هذا التكييف عاريا بدون أدلة، ذلك ما يحكم عليه بأنه بعيد لا من حيث كونه جديدًا في نشوئه، وإلا كيف يطرح للبحث والنظر في المجامع الفقهية وغيرها من رسائل علمية، ففما لاشك فيه أنه عقد جديد، لكن الذي يستبعد هو ما وصف أنه لا مثيل له في الشريعة ليبقى خاضعًا لأحكام الشريعة المطلقة، لا لأحكام الكفالة أو الوكالة أو غيرهما، وهذا التكييف هو من أجل إزالة الموانع الشرعية التي تواجه خذا العقد الجديد إذا اعتبر كفالة أو غيرها من التكييفات.</vt:lpstr>
      <vt:lpstr>الترجيح: بعد عرض الآراء المختلفة في تكييف خطاب الضمان والاعتراضات التي وردت عليها باستثناء التكييف الثالث الذي يُكيّف بالنظر إلى التغطية المالية أو عدمها، فإن كان غير مغطى فهو كفالة، وإذا كان مغطى فهو وكالة، ون كان مغطى جزئيًا فهو كفالة في الجزء غير المغطى، ووكالة في الجزء المغطى، وهو التكييف الراجح، لما جمع هذا التكييف أوجه الصواب في التكييف الأول والثاني، وهو ما اختارته المؤتمرات والمجامع الفقهية، كما ذكرت في التكييف الثالث، وهو الذي أيدته الفتاوى الشرعية المفصل بيانها عند البحث عن مدى جواز أخذ أجرة على هذه المعاملة، وبهذا التكييف تصبح خالية من الاعتراضات الشرعية.</vt:lpstr>
      <vt:lpstr> مدي استفادة البنك من خطاب الضمان:                          . هذا التعهد الذي الزم البنك به نفسه مع العميل له بأن يدفع للطرف المستفيد من عميله المبلغ الصادر بموجبه خطاب الضمان، ووفق ما فيه من شروط وإجراءات للبنك من وراء هذا مصلحة مادية، وهى ما تسمى بالعمولة، بمعنى: أن البنك يستحق بالشرط على العميل نسبة مئوية معينة مقابل هذا التعهد، وهذه الخدمة نحو 2 % حسبما يتم الاتفاق عليه.                                       - فاستقر العرف المصرفي التقليدي على أن يأخذ البنك المصدر لخطاب الضمان أجرًا بنسبة من مبلغ خطاب الضمان، وفي بعض البلدان يُحدَّد هذا الرسم من البنوك المركزية ضمن لائحة لأسعار الخدمات المصرفية، ويُفرَّقُ عادة في الرسوم بين خطاب الضمان المُغَطَّى وغير المغطى، والذي سيذكر فيما بعد.</vt:lpstr>
      <vt:lpstr>أخذ الأجرة على خطاب الضمان:                     .  -لقد اشتهرت ثلاثة أقوال للفقهاء المعاصرين في أخذ الأجرة على خطابات الضمان. - الأول: عدم جواز أخذ الأجر على الضمان إلا بمقدار التكلفة الفعلية التي يتكبدها الضامن في سبيل الموافقة على الضمان.                             - وقد نقل عدد من الفقهاء المعاصرين الإجماع على ذلك. وطبقًا لهذا الرأي لا مانع أن يكون الأجر على شكل شرائح تصاعدية حسب المبلغ إذا كانت التكاليف المتكبدة تختلف بحسب المبلغ، كأن تحتاج المبالغ ما فوق 400 ألف دولار للموافقة على لجنة عليا يتكلف اجتماعها أكثر من اللجنة التي تنظر في المبالغ التي تقل عن هذا الحد. وهو قول مجمع الفقه الإسلامي الدولي، والأيوفي. وقد ألمح المجمع إلى أن الضمان المغطى فيه معنى الوكالة، ومن ثم يجوز أخذا الأجر عليه خلافًا للاعتماد غير المغطى                       .  -وقد استدل للمنع بأن الضمان من أعمال المعروف والإرفاق كالقرض فلا يحل الأجر عليه، وأنه استعداد للإقراض، ولما لم يجز الأجر على القرض، فمن باب أولى عدم جواز الأجر على الاستعداد له، وأنه لو جاز الأجر على الاستعداد للضمان لأنه منفعة، لكان جواز الأجر على القرض نفسه، فهو أكثر منفعة، ولو فرضنا أن الضامن حصَّل أجرًا على الضمان ثم نفذ الضمان بالدفع، فكان مقرضًا لأصبح في الأجر شبهة الفائدة على القرض.</vt:lpstr>
      <vt:lpstr>القول الثاني: جواز الأجر على الضمان مطلقًا؛ لأن الضمان يحقق منافع معتبرة شرعًا للمتعاقدين، وهي منفعة الالتزام، وتسهيل إجراء التعاقدات، وتجوز المعاوضة على هذه المنفعة، وأن الإجماع على المنع غير متحقق لوجود المخالف، وينسب هذا القول بالجواز إلى الشيخ عبدالله المنيع. وعلى أساسه أجاز التأمين التجاري أيضًا. وعلى القول بالجواز التجربة الماليزية. وقد نوقش هذا القول بأن المنفعة بالإقراض أعظم من منفعة الضمان، وكلاهما من جنس واحد وهو الإرفاق     .  القول الثالث: جواز الأجر على الضمان مالم ينته بإقراض البنك للعميل، وذلك من أجل الخروج من شبهة العائد على القرض إن حصل، وهو قول الدكتور نزيه حماد، وكتب فيه بحثًا منشورًا في مجلة أبحاث الاقتصاد الإسلامي الصادرة عن مركز أبحاث الاقتصاد الإسلامي بجدة، وقد كتب أحد المعاصرين بعده في ذلك، ولم يشر إلى الدكتور نزيه فلْيُتَنَبَّه. ويأخذ بهذا القول بعض البنوك. وقد نوقش هذا القول بأن تعليل المنع بالإقراض ليس هو العلة المتفق عليها، وأن الضمان عقد إرفاق. </vt:lpstr>
      <vt:lpstr>فتأثرت العديد من التطبيقات بالرأي الأول، وقرَّرت رسوم الضمان بالتكلفة الفعلية على شرائح، ولم يكن الأمر في الحالين عادلاً، بل يدعو للتندُّر. فقد حددت بعض البنوك رسم خطاب ضمان بملايين الدولارات بمبلغ مائتي دولار فقط، وهو مبلغ ضئيل جدًا لا يغطي جلسة الاجتماع المنعقد، فضلاً عن الأعمال الأخرى، وفي تطبيقات أخرى حُدِّد الأجر بخمسة عشر شريحة تصاعدية، كما لو أنه تحايل للوصول على الرسم بنسبة من مبلغ الضمان.                          - وبغرض تحقيق المناط، وتحرير محل النزاع يجب التفرقة بين ثلاثة مراحل يمر بها أي التزام مصرفي بالدفع وهي:                                          أ- مرحلة الدراسة الإئتمانية.                                      ب- مرحلة قرار الموافقة.                                            ج- مرحلة الإصدار أو التبليغ.</vt:lpstr>
      <vt:lpstr>وقد انتهى معيار الاتفاقية الائتمانية الصادر عن الأيوفي إلى جواز أخذ أجر المثل على الدراسة الائتمانية بصفتها عملاً قابلًا للاستقلال عن الضمان، بشرط أن تتاح للعميل عند الطلب. كما انتهى مجمع الفقه الإسلامي إلى جواز أخذ أجر المثل على الإصدار والأعمال الإدارية وعمليات الدفع. أما الضمان نفسه فلا يجوز فيه سوى الأجر الفعلي كما سبق بيانه.                              .  - وعليه فإن إصدار الضمان من المصرف عملية مركبة من ضمان وعمليات سابقة ولاحقة تصنَّفُ في عمليات الإجارة والوكالة. ولا مانع أن يكون الأجر على هذه العمليات نسبة من مبلغ الضمان أو مبلغًا مقطوعًا أكبر من التكاليف الفعلية.  - ويجوز للبنوك أن تأخذ أجر كل مرحلة برسم مستقل بضوابطه الشرعية، ويجوز أن تدمجها جميعًا في رسم موحد هو رسم إصدار الضمان، شريطة ألا يُراعى في ذلك جانب الضمان، بمعنى أن يتم الالتزام بالأجر العادل في الدراسة الائتمانية، وعمليات الإصدار، أما قرار الموافقة على الضمان، فلا يؤخذ فيه أكثر من التلكفة الفعلية.  . </vt:lpstr>
      <vt:lpstr>وأختم هذا الموضوع برأي رشيد للشيخ عمر بن عبد العزيز المترك في كتابه (الربا والمعاملات المصرفية) إذ قال -رحمه الله تعالى وغفر له امين- ص /309:   .  "والذي أرى أنه إذا كان الضمان مسبوقا بتسليم جميع المبلغ المضمون للمصرف، أو كان له غطاء كامل فلا يظهر في أخذ الجعالة عليه شيء؛ لأن العمولة التي يأخذها المصرف في هذه الحالة مقابل خدماته، كالعمولة التي تؤخذ من قبله في عملية التحويل بالشيكات؛ لأن هذه العملية ليست مقابل عملية قرض، ولا ما يؤول إلى قرض؛ لأن المصرف لا يدفع من ماله شيئا، وإنما يدفع ما التزمه بموجب الضمان من مال المضمون عنه الموجود لديه، أما إذا كان خطاب الضمان غير مغطى، فلا أرى جواز أخذ الجعالة عليه؛ لأن هذا الضمان قد يؤدى إلى قرض، فيكون قرضا جر فائدة، والربا أحق ما حميت مراتعه، وسدت الطرائق المفضية إليه.</vt:lpstr>
      <vt:lpstr>لذا فإني أرى أن على طالب الضمان أن يضع لدى الجهة الضامنة له مبلغا يساوى المبلغ المضمون، وهذا إجراء متفق مع الأصول الائتمانية المتبعة في بعض المصارف حيث تطلب من العميل المضمون أن يحجز لديها مبلغًا مساويًا لقيمة خطاب الضمان، وهو ما يسمى بالغطاء الكامل، ويكون رهنًا لكى يسدد منه فيما لو اضطر المصرف إلى تنفيذ التزامه، ويفرج عنه عندما يتحرر المصرف من ضمانه، وفى هذا الإجراء من الفوائد مما لا يخفي منها:                          . 1- عدم إفساح المجال لمن ليس لهم المقدرة على الوفاء بالتزاماتهم في الدخول في المناقصات والعطاءات.                              . 2- أن فيه حدًا من التعامل الجشع والتوسع في الأعمال بما ليس في استطاعة الإنسان القيام به مما يعود عليه بالضرر، وتنعكس عليه أثاره السيئة، ذلك أن المناقض قد يقدم ضمانًا مصرفيًا بمبلغ ليس في استطاعته الوفاء به مما قد يضطره في النهاية إلى الخضوع لما تفرضه عليه المصارف من فوائد ربوية لقاء تسديده بمقتضي الضمان الذي التزمته.</vt:lpstr>
      <vt:lpstr>وبناء على المعطيات السابقة، التي بينت التكييف الشرعي لخطاب الضمان مع ذكر أنواعه، صدر قرار المجمع الفقهي الإسلامي المنبثق عن منظمة المؤتمر الإسلامي، والمنعقد في جدة عام: 1406هـ-1985م وهذا نصه: 1-أن خطاب الضمان بأنواعه الابتدائي والانتهائي لا يخلو إما أن يكون بغطاء أو بدونه، فإن كان بدون غطاء فهو: ضم ذمة الضامن إلى ذمة غيره، فيما يلزم حالاً أو مآلاً، وهذه هي حقيقة ما يعنى في الفقه الإسلامي باسم: (الضمان) أو (الكفالة).                                                                          وإن كان خطاب الضمان بغطاء فالعلاقة بين طالب خطاب الضمان وبين مصدره هي (الوكالة) والوكالة تصح بأجر أو بدونه مع بقاء علاقة الكفالة لصالح المستفيد (المكفول له).                                             2-إن الكفالة هي عقد تبرع يقصد للإرفاق والإحسان، وقد قرر الفقهاء عدم جواز أخذ العوض على الكفالة، لأنه في حالة أداء الكفيل مبلغ الضمان يشبه القرض الذي جر نفعاً على المقرض، وذلك ممنوع شرعاً . ولذلك قرر المجمع ما يلي:                                       أولاً: أن خطاب الضمان لا يجوز أخذ الأجر عليه لقاء عملية الضمان (والتي يراعى فيها عادة مبلغ الضمان ومدته)، سواء أكان بغطاء أم بدونه.                                               ثانياً: أما المصاريف الإدارية لإصدار خطاب الضمان بنوعيه فجائزة شرعاً، مع مراعاة عدم الزيادة على أجر المثل، وفي حالة تقديم غطاء كلي أو جزئي، يجوز أن يراعى في تقدير المصاريف لإصدار خطاب الضمان ما قد تتطلبه المهنة الفعلية لأداء ذلك الغطاء.                                                     والله أعلم. </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خطاب الضمان                          . عرفت المصارف الكثير من العمليات المصرفية، منها: أن يقرض المصرف العميل نقودًا، أو يفتح له اعتمادًا يسحب منه إلى حد معين، أو قابل للتعيين، أما في خطاب الضمان، فلا يقدم المصرف للعميل المال فورًا، ولا يضعه تحت تصرفه، وإنما يتعهد المصرف فقط بأن يدفع إلى شخص ثالث يعينه العميل سواء أكان دائنًافعلاً لهذا العميل، أو دائنًا احتماليًا في مدة معينة في المستقبل، ولذلك قيل في هذه الحالة أن المصرف يقرض العميل توقيعه.</dc:title>
  <dc:creator>User</dc:creator>
  <cp:lastModifiedBy>asus</cp:lastModifiedBy>
  <cp:revision>113</cp:revision>
  <dcterms:created xsi:type="dcterms:W3CDTF">2018-09-24T13:52:44Z</dcterms:created>
  <dcterms:modified xsi:type="dcterms:W3CDTF">2023-04-05T11:07:21Z</dcterms:modified>
</cp:coreProperties>
</file>