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17" r:id="rId3"/>
    <p:sldId id="329" r:id="rId4"/>
    <p:sldId id="302" r:id="rId5"/>
    <p:sldId id="303" r:id="rId6"/>
    <p:sldId id="340" r:id="rId7"/>
    <p:sldId id="341" r:id="rId8"/>
    <p:sldId id="342" r:id="rId9"/>
    <p:sldId id="332" r:id="rId10"/>
    <p:sldId id="297" r:id="rId11"/>
    <p:sldId id="304" r:id="rId12"/>
    <p:sldId id="325" r:id="rId13"/>
    <p:sldId id="316" r:id="rId14"/>
    <p:sldId id="324" r:id="rId15"/>
    <p:sldId id="333" r:id="rId16"/>
    <p:sldId id="334" r:id="rId17"/>
    <p:sldId id="335" r:id="rId18"/>
    <p:sldId id="336" r:id="rId19"/>
    <p:sldId id="305" r:id="rId20"/>
    <p:sldId id="313" r:id="rId21"/>
    <p:sldId id="310" r:id="rId22"/>
    <p:sldId id="331" r:id="rId23"/>
    <p:sldId id="309" r:id="rId24"/>
    <p:sldId id="282" r:id="rId25"/>
    <p:sldId id="283" r:id="rId26"/>
    <p:sldId id="323" r:id="rId27"/>
    <p:sldId id="264" r:id="rId28"/>
    <p:sldId id="318" r:id="rId29"/>
    <p:sldId id="319" r:id="rId30"/>
    <p:sldId id="320" r:id="rId31"/>
    <p:sldId id="321" r:id="rId32"/>
    <p:sldId id="337" r:id="rId33"/>
    <p:sldId id="326" r:id="rId34"/>
    <p:sldId id="266"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63" autoAdjust="0"/>
    <p:restoredTop sz="94660"/>
  </p:normalViewPr>
  <p:slideViewPr>
    <p:cSldViewPr snapToGrid="0">
      <p:cViewPr varScale="1">
        <p:scale>
          <a:sx n="63" d="100"/>
          <a:sy n="63" d="100"/>
        </p:scale>
        <p:origin x="832" y="5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4/16/2023</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4/16/2023</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4/16/2023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4/16/2023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4/16/2023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4/16/2023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4/16/2023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4/16/2023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4/16/2023</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1"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414068" y="6858000"/>
            <a:ext cx="9782353" cy="45719"/>
          </a:xfrm>
        </p:spPr>
        <p:txBody>
          <a:bodyPr anchor="t"/>
          <a:lstStyle/>
          <a:p>
            <a:endParaRPr lang="ar-IQ" sz="1000" b="1" dirty="0">
              <a:solidFill>
                <a:srgbClr val="FF0000"/>
              </a:solidFill>
              <a:latin typeface="Traditional Arabic" panose="02020603050405020304" pitchFamily="18" charset="-78"/>
              <a:cs typeface="Traditional Arabic" panose="02020603050405020304" pitchFamily="18" charset="-78"/>
            </a:endParaRPr>
          </a:p>
        </p:txBody>
      </p:sp>
      <p:sp>
        <p:nvSpPr>
          <p:cNvPr id="3" name="Subtitle 2"/>
          <p:cNvSpPr>
            <a:spLocks noGrp="1"/>
          </p:cNvSpPr>
          <p:nvPr>
            <p:ph type="subTitle" idx="1"/>
          </p:nvPr>
        </p:nvSpPr>
        <p:spPr>
          <a:xfrm>
            <a:off x="1190445" y="1259455"/>
            <a:ext cx="9782354" cy="4382219"/>
          </a:xfrm>
        </p:spPr>
        <p:txBody>
          <a:bodyPr>
            <a:noAutofit/>
          </a:bodyPr>
          <a:lstStyle/>
          <a:p>
            <a:r>
              <a:rPr lang="ar-IQ" sz="4800" b="1" dirty="0">
                <a:solidFill>
                  <a:srgbClr val="FF0000"/>
                </a:solidFill>
                <a:latin typeface="Traditional Arabic" panose="02020603050405020304" pitchFamily="18" charset="-78"/>
                <a:cs typeface="Traditional Arabic" panose="02020603050405020304" pitchFamily="18" charset="-78"/>
              </a:rPr>
              <a:t>بيع العينة أو التورق والتورق المنظم</a:t>
            </a:r>
            <a:br>
              <a:rPr lang="ar-IQ" sz="4800" b="1" dirty="0">
                <a:solidFill>
                  <a:srgbClr val="FF0000"/>
                </a:solidFill>
                <a:latin typeface="Traditional Arabic" panose="02020603050405020304" pitchFamily="18" charset="-78"/>
                <a:cs typeface="Traditional Arabic" panose="02020603050405020304" pitchFamily="18" charset="-78"/>
              </a:rPr>
            </a:br>
            <a:br>
              <a:rPr lang="ar-IQ" sz="4800" b="1" dirty="0">
                <a:solidFill>
                  <a:srgbClr val="FF0000"/>
                </a:solidFill>
                <a:latin typeface="Traditional Arabic" panose="02020603050405020304" pitchFamily="18" charset="-78"/>
                <a:cs typeface="Traditional Arabic" panose="02020603050405020304" pitchFamily="18" charset="-78"/>
              </a:rPr>
            </a:br>
            <a:r>
              <a:rPr lang="ar-IQ" sz="4800" b="1" dirty="0">
                <a:solidFill>
                  <a:srgbClr val="FF0000"/>
                </a:solidFill>
                <a:latin typeface="Traditional Arabic" panose="02020603050405020304" pitchFamily="18" charset="-78"/>
                <a:cs typeface="Traditional Arabic" panose="02020603050405020304" pitchFamily="18" charset="-78"/>
              </a:rPr>
              <a:t>د. مراد جبار سعيد</a:t>
            </a:r>
          </a:p>
          <a:p>
            <a:br>
              <a:rPr lang="en-US" sz="4800" b="1" dirty="0">
                <a:solidFill>
                  <a:srgbClr val="FF0000"/>
                </a:solidFill>
                <a:latin typeface="Traditional Arabic" panose="02020603050405020304" pitchFamily="18" charset="-78"/>
                <a:cs typeface="Traditional Arabic" panose="02020603050405020304" pitchFamily="18" charset="-78"/>
              </a:rPr>
            </a:br>
            <a:r>
              <a:rPr lang="en-US" sz="4000" b="1" dirty="0">
                <a:solidFill>
                  <a:srgbClr val="FF0000"/>
                </a:solidFill>
                <a:latin typeface="Traditional Arabic" panose="02020603050405020304" pitchFamily="18" charset="-78"/>
                <a:cs typeface="Traditional Arabic" panose="02020603050405020304" pitchFamily="18" charset="-78"/>
              </a:rPr>
              <a:t>murad.saeed@su.edu.krd</a:t>
            </a:r>
            <a:br>
              <a:rPr lang="ar-IQ" sz="4800" b="1" dirty="0">
                <a:solidFill>
                  <a:schemeClr val="tx1"/>
                </a:solidFill>
                <a:latin typeface="Traditional Arabic" panose="02020603050405020304" pitchFamily="18" charset="-78"/>
                <a:cs typeface="Traditional Arabic" panose="02020603050405020304" pitchFamily="18" charset="-78"/>
              </a:rPr>
            </a:br>
            <a:endParaRPr lang="ar-IQ" sz="4800" b="1"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958056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136" y="112144"/>
            <a:ext cx="11099704" cy="6700137"/>
          </a:xfrm>
        </p:spPr>
        <p:txBody>
          <a:bodyPr>
            <a:noAutofit/>
          </a:bodyPr>
          <a:lstStyle/>
          <a:p>
            <a:pPr algn="r">
              <a:lnSpc>
                <a:spcPct val="100000"/>
              </a:lnSpc>
            </a:pPr>
            <a:r>
              <a:rPr lang="ar-SA" sz="3600" b="1" dirty="0">
                <a:solidFill>
                  <a:srgbClr val="FF0000"/>
                </a:solidFill>
                <a:latin typeface="Traditional Arabic" panose="02020603050405020304" pitchFamily="18" charset="-78"/>
                <a:cs typeface="Traditional Arabic" panose="02020603050405020304" pitchFamily="18" charset="-78"/>
              </a:rPr>
              <a:t>تعريف التورق.</a:t>
            </a:r>
            <a:br>
              <a:rPr lang="ar-IQ" sz="3600" b="1" dirty="0">
                <a:solidFill>
                  <a:srgbClr val="FF0000"/>
                </a:solidFill>
                <a:latin typeface="Traditional Arabic" panose="02020603050405020304" pitchFamily="18" charset="-78"/>
                <a:cs typeface="Traditional Arabic" panose="02020603050405020304" pitchFamily="18" charset="-78"/>
              </a:rPr>
            </a:br>
            <a:r>
              <a:rPr lang="ar-SA" sz="3600" b="1" dirty="0">
                <a:latin typeface="Traditional Arabic" panose="02020603050405020304" pitchFamily="18" charset="-78"/>
                <a:cs typeface="Traditional Arabic" panose="02020603050405020304" pitchFamily="18" charset="-78"/>
              </a:rPr>
              <a:t> يُعد</a:t>
            </a:r>
            <a:r>
              <a:rPr lang="ar-IQ" sz="3600" b="1" dirty="0">
                <a:latin typeface="Traditional Arabic" panose="02020603050405020304" pitchFamily="18" charset="-78"/>
                <a:cs typeface="Traditional Arabic" panose="02020603050405020304" pitchFamily="18" charset="-78"/>
              </a:rPr>
              <a:t> التورق</a:t>
            </a:r>
            <a:r>
              <a:rPr lang="ar-SA" sz="3600" b="1" dirty="0">
                <a:latin typeface="Traditional Arabic" panose="02020603050405020304" pitchFamily="18" charset="-78"/>
                <a:cs typeface="Traditional Arabic" panose="02020603050405020304" pitchFamily="18" charset="-78"/>
              </a:rPr>
              <a:t> تطوراً لمفهوم المرابحة</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 حيث يطلق عليه أحياناً مبدأ المرابحة السلعية، أو المرابحة العكسية، ذلك لأنه ينطوي في النهاية على حصول العميل على التمويل من خلال تداول السلعة ضمن معاملة حقيقية</a:t>
            </a:r>
            <a:r>
              <a:rPr lang="en-US"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 </a:t>
            </a:r>
            <a:br>
              <a:rPr lang="ar-IQ" sz="3600" b="1" dirty="0">
                <a:solidFill>
                  <a:schemeClr val="tx1"/>
                </a:solidFill>
                <a:latin typeface="Traditional Arabic" panose="02020603050405020304" pitchFamily="18" charset="-78"/>
                <a:cs typeface="Traditional Arabic" panose="02020603050405020304" pitchFamily="18" charset="-78"/>
              </a:rPr>
            </a:br>
            <a:br>
              <a:rPr lang="en-US" sz="3600" dirty="0">
                <a:solidFill>
                  <a:schemeClr val="tx1"/>
                </a:solidFill>
                <a:latin typeface="Traditional Arabic" panose="02020603050405020304" pitchFamily="18" charset="-78"/>
                <a:cs typeface="Traditional Arabic" panose="02020603050405020304" pitchFamily="18" charset="-78"/>
              </a:rPr>
            </a:br>
            <a:r>
              <a:rPr lang="ar-IQ" sz="3600" b="1" dirty="0">
                <a:solidFill>
                  <a:srgbClr val="FF0000"/>
                </a:solidFill>
                <a:latin typeface="Traditional Arabic" panose="02020603050405020304" pitchFamily="18" charset="-78"/>
                <a:cs typeface="Traditional Arabic" panose="02020603050405020304" pitchFamily="18" charset="-78"/>
              </a:rPr>
              <a:t>وَالتَّوَرُّقُ فِي الاِصْطِلاَحِ:</a:t>
            </a:r>
            <a:r>
              <a:rPr lang="ar-IQ" sz="3600" b="1" dirty="0">
                <a:solidFill>
                  <a:schemeClr val="tx1"/>
                </a:solidFill>
                <a:latin typeface="Traditional Arabic" panose="02020603050405020304" pitchFamily="18" charset="-78"/>
                <a:cs typeface="Traditional Arabic" panose="02020603050405020304" pitchFamily="18" charset="-78"/>
              </a:rPr>
              <a:t> </a:t>
            </a:r>
            <a:br>
              <a:rPr lang="ar-IQ" sz="3600" b="1" dirty="0">
                <a:solidFill>
                  <a:schemeClr val="tx1"/>
                </a:solidFill>
                <a:latin typeface="Traditional Arabic" panose="02020603050405020304" pitchFamily="18" charset="-78"/>
                <a:cs typeface="Traditional Arabic" panose="02020603050405020304" pitchFamily="18" charset="-78"/>
              </a:rPr>
            </a:br>
            <a:r>
              <a:rPr lang="ar-SA" sz="3600" b="1" dirty="0">
                <a:latin typeface="Traditional Arabic" panose="02020603050405020304" pitchFamily="18" charset="-78"/>
                <a:cs typeface="Traditional Arabic" panose="02020603050405020304" pitchFamily="18" charset="-78"/>
              </a:rPr>
              <a:t>لم ترد التسمية بهذا المصطلح في كتب الفقه القديمة إلا عند فقهاء الحنابلة، </a:t>
            </a:r>
            <a:r>
              <a:rPr lang="ar-IQ" sz="3600" b="1" dirty="0">
                <a:solidFill>
                  <a:schemeClr val="tx1"/>
                </a:solidFill>
                <a:latin typeface="Traditional Arabic" panose="02020603050405020304" pitchFamily="18" charset="-78"/>
                <a:cs typeface="Traditional Arabic" panose="02020603050405020304" pitchFamily="18" charset="-78"/>
              </a:rPr>
              <a:t>َأمَّا غَيْرُهُمْ فَقَدْ تَكَلَّمُوا عَنْهَا فِي مَسَائِل (بَيْعِ الْعِينَةِ).</a:t>
            </a:r>
            <a:br>
              <a:rPr lang="en-US" sz="3600" b="1" dirty="0">
                <a:solidFill>
                  <a:schemeClr val="tx1"/>
                </a:solidFill>
                <a:latin typeface="Traditional Arabic" panose="02020603050405020304" pitchFamily="18" charset="-78"/>
                <a:cs typeface="Traditional Arabic" panose="02020603050405020304" pitchFamily="18" charset="-78"/>
              </a:rPr>
            </a:br>
            <a:r>
              <a:rPr lang="ar-SA" sz="3600" b="1" dirty="0">
                <a:latin typeface="Traditional Arabic" panose="02020603050405020304" pitchFamily="18" charset="-78"/>
                <a:cs typeface="Traditional Arabic" panose="02020603050405020304" pitchFamily="18" charset="-78"/>
              </a:rPr>
              <a:t>ومفهومه عندهم</a:t>
            </a:r>
            <a:r>
              <a:rPr lang="ar-IQ" sz="3600" b="1" dirty="0">
                <a:latin typeface="Traditional Arabic" panose="02020603050405020304" pitchFamily="18" charset="-78"/>
                <a:cs typeface="Traditional Arabic" panose="02020603050405020304" pitchFamily="18" charset="-78"/>
              </a:rPr>
              <a:t>:</a:t>
            </a:r>
            <a:r>
              <a:rPr lang="ar-IQ" sz="3600" b="1" dirty="0">
                <a:solidFill>
                  <a:schemeClr val="tx1"/>
                </a:solidFill>
                <a:latin typeface="Traditional Arabic" panose="02020603050405020304" pitchFamily="18" charset="-78"/>
                <a:cs typeface="Traditional Arabic" panose="02020603050405020304" pitchFamily="18" charset="-78"/>
              </a:rPr>
              <a:t> أَنْ يَشْتَرِيَ سِلْعَةً نَسِيئَةً، ثُمَّ يَبِيعَهَا نَقْدًا -لِغَيْرِ الْبَائِعِ- بِأَقَل مِمَّا اشْتَرَاهَا بِهِ؛ لِيَحْصُل بِذَلِكَ عَلَى النَّقْدِ (الورق).</a:t>
            </a:r>
          </a:p>
        </p:txBody>
      </p:sp>
      <p:sp>
        <p:nvSpPr>
          <p:cNvPr id="3" name="Content Placeholder 2"/>
          <p:cNvSpPr>
            <a:spLocks noGrp="1"/>
          </p:cNvSpPr>
          <p:nvPr>
            <p:ph idx="1"/>
          </p:nvPr>
        </p:nvSpPr>
        <p:spPr>
          <a:xfrm flipV="1">
            <a:off x="1371600" y="6857999"/>
            <a:ext cx="9601200" cy="45719"/>
          </a:xfrm>
        </p:spPr>
        <p:txBody>
          <a:bodyPr>
            <a:normAutofit fontScale="25000" lnSpcReduction="20000"/>
          </a:bodyPr>
          <a:lstStyle/>
          <a:p>
            <a:endParaRPr lang="ar-IQ" dirty="0"/>
          </a:p>
        </p:txBody>
      </p:sp>
    </p:spTree>
    <p:extLst>
      <p:ext uri="{BB962C8B-B14F-4D97-AF65-F5344CB8AC3E}">
        <p14:creationId xmlns:p14="http://schemas.microsoft.com/office/powerpoint/2010/main" val="2769866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5360" y="228595"/>
            <a:ext cx="11043920" cy="6344732"/>
          </a:xfrm>
        </p:spPr>
        <p:txBody>
          <a:bodyPr>
            <a:noAutofit/>
          </a:bodyPr>
          <a:lstStyle/>
          <a:p>
            <a:pPr algn="just">
              <a:lnSpc>
                <a:spcPct val="100000"/>
              </a:lnSpc>
            </a:pPr>
            <a:r>
              <a:rPr lang="ar-IQ" sz="3600" b="1" dirty="0">
                <a:solidFill>
                  <a:srgbClr val="FF0000"/>
                </a:solidFill>
                <a:latin typeface="Traditional Arabic" panose="02020603050405020304" pitchFamily="18" charset="-78"/>
                <a:cs typeface="Traditional Arabic" panose="02020603050405020304" pitchFamily="18" charset="-78"/>
              </a:rPr>
              <a:t>و</a:t>
            </a:r>
            <a:r>
              <a:rPr lang="ar-SA" sz="3600" b="1" dirty="0">
                <a:solidFill>
                  <a:srgbClr val="FF0000"/>
                </a:solidFill>
                <a:latin typeface="Traditional Arabic" panose="02020603050405020304" pitchFamily="18" charset="-78"/>
                <a:cs typeface="Traditional Arabic" panose="02020603050405020304" pitchFamily="18" charset="-78"/>
              </a:rPr>
              <a:t>عرفه مجمع الفقه الإسلامي التابع لرابطة العالم الإسلامي:</a:t>
            </a:r>
            <a:r>
              <a:rPr lang="en-US" sz="3600" b="1" dirty="0">
                <a:solidFill>
                  <a:srgbClr val="FF0000"/>
                </a:solidFill>
                <a:latin typeface="Traditional Arabic" panose="02020603050405020304" pitchFamily="18" charset="-78"/>
                <a:cs typeface="Traditional Arabic" panose="02020603050405020304" pitchFamily="18" charset="-78"/>
              </a:rPr>
              <a:t>                   </a:t>
            </a:r>
            <a:br>
              <a:rPr lang="en-US" sz="3600" b="1" dirty="0">
                <a:solidFill>
                  <a:schemeClr val="tx1"/>
                </a:solidFill>
                <a:latin typeface="Traditional Arabic" panose="02020603050405020304" pitchFamily="18" charset="-78"/>
                <a:cs typeface="Traditional Arabic" panose="02020603050405020304" pitchFamily="18" charset="-78"/>
              </a:rPr>
            </a:br>
            <a:r>
              <a:rPr lang="ar-SA" sz="3600" b="1" dirty="0">
                <a:solidFill>
                  <a:schemeClr val="tx1"/>
                </a:solidFill>
                <a:latin typeface="Traditional Arabic" panose="02020603050405020304" pitchFamily="18" charset="-78"/>
                <a:cs typeface="Traditional Arabic" panose="02020603050405020304" pitchFamily="18" charset="-78"/>
              </a:rPr>
              <a:t>بأنه</a:t>
            </a:r>
            <a:r>
              <a:rPr lang="ar-IQ" sz="3600" b="1" dirty="0">
                <a:solidFill>
                  <a:schemeClr val="tx1"/>
                </a:solidFill>
                <a:latin typeface="Traditional Arabic" panose="02020603050405020304" pitchFamily="18" charset="-78"/>
                <a:cs typeface="Traditional Arabic" panose="02020603050405020304" pitchFamily="18" charset="-78"/>
              </a:rPr>
              <a:t>:</a:t>
            </a:r>
            <a:r>
              <a:rPr lang="ar-SA" sz="3600" b="1" dirty="0">
                <a:solidFill>
                  <a:schemeClr val="tx1"/>
                </a:solidFill>
                <a:latin typeface="Traditional Arabic" panose="02020603050405020304" pitchFamily="18" charset="-78"/>
                <a:cs typeface="Traditional Arabic" panose="02020603050405020304" pitchFamily="18" charset="-78"/>
              </a:rPr>
              <a:t> </a:t>
            </a:r>
            <a:r>
              <a:rPr lang="ar-IQ" sz="3600" b="1" dirty="0">
                <a:latin typeface="Traditional Arabic" panose="02020603050405020304" pitchFamily="18" charset="-78"/>
                <a:cs typeface="Traditional Arabic" panose="02020603050405020304" pitchFamily="18" charset="-78"/>
              </a:rPr>
              <a:t>"شراءُ سلعة في حوزة البائِع وملكه بثمنٍ مؤجَّل، ثم يبيع المشتري السلعةَ بنقد لغيرِ البائع للحصول على النقْد".</a:t>
            </a:r>
            <a:r>
              <a:rPr lang="en-US" sz="3600" b="1" dirty="0">
                <a:solidFill>
                  <a:schemeClr val="tx1"/>
                </a:solidFill>
                <a:latin typeface="Traditional Arabic" panose="02020603050405020304" pitchFamily="18" charset="-78"/>
                <a:cs typeface="Traditional Arabic" panose="02020603050405020304" pitchFamily="18" charset="-78"/>
              </a:rPr>
              <a:t>                                    </a:t>
            </a:r>
            <a:br>
              <a:rPr lang="en-US" sz="3600" b="1" dirty="0">
                <a:solidFill>
                  <a:schemeClr val="tx1"/>
                </a:solidFill>
                <a:latin typeface="Traditional Arabic" panose="02020603050405020304" pitchFamily="18" charset="-78"/>
                <a:cs typeface="Traditional Arabic" panose="02020603050405020304" pitchFamily="18" charset="-78"/>
              </a:rPr>
            </a:br>
            <a:r>
              <a:rPr lang="en-US" sz="3600" b="1" dirty="0">
                <a:solidFill>
                  <a:schemeClr val="tx1"/>
                </a:solidFill>
                <a:latin typeface="Traditional Arabic" panose="02020603050405020304" pitchFamily="18" charset="-78"/>
                <a:cs typeface="Traditional Arabic" panose="02020603050405020304" pitchFamily="18" charset="-78"/>
              </a:rPr>
              <a:t>   </a:t>
            </a:r>
            <a:r>
              <a:rPr lang="ar-IQ" sz="3600" b="1" dirty="0">
                <a:solidFill>
                  <a:srgbClr val="FF0000"/>
                </a:solidFill>
                <a:latin typeface="Traditional Arabic" panose="02020603050405020304" pitchFamily="18" charset="-78"/>
                <a:cs typeface="Traditional Arabic" panose="02020603050405020304" pitchFamily="18" charset="-78"/>
              </a:rPr>
              <a:t>-</a:t>
            </a:r>
            <a:r>
              <a:rPr lang="ar-IQ" sz="3600" b="1" dirty="0">
                <a:solidFill>
                  <a:schemeClr val="tx1"/>
                </a:solidFill>
                <a:latin typeface="Traditional Arabic" panose="02020603050405020304" pitchFamily="18" charset="-78"/>
                <a:cs typeface="Traditional Arabic" panose="02020603050405020304" pitchFamily="18" charset="-78"/>
              </a:rPr>
              <a:t> </a:t>
            </a:r>
            <a:r>
              <a:rPr lang="ar-IQ" sz="3600" b="1" dirty="0">
                <a:solidFill>
                  <a:srgbClr val="FF0000"/>
                </a:solidFill>
                <a:latin typeface="Traditional Arabic" panose="02020603050405020304" pitchFamily="18" charset="-78"/>
                <a:cs typeface="Traditional Arabic" panose="02020603050405020304" pitchFamily="18" charset="-78"/>
              </a:rPr>
              <a:t>وقد تضمَّن التعريف شرطين مهمَّين:                            </a:t>
            </a:r>
            <a:r>
              <a:rPr lang="ar-IQ" sz="3600" b="1" dirty="0">
                <a:solidFill>
                  <a:schemeClr val="bg2"/>
                </a:solidFill>
                <a:latin typeface="Traditional Arabic" panose="02020603050405020304" pitchFamily="18" charset="-78"/>
                <a:cs typeface="Traditional Arabic" panose="02020603050405020304" pitchFamily="18" charset="-78"/>
              </a:rPr>
              <a:t>.</a:t>
            </a:r>
            <a:br>
              <a:rPr lang="ar-SA" sz="3600" b="1" dirty="0">
                <a:solidFill>
                  <a:schemeClr val="tx1"/>
                </a:solidFill>
                <a:latin typeface="Traditional Arabic" panose="02020603050405020304" pitchFamily="18" charset="-78"/>
                <a:cs typeface="Traditional Arabic" panose="02020603050405020304" pitchFamily="18" charset="-78"/>
              </a:rPr>
            </a:br>
            <a:r>
              <a:rPr lang="ar-IQ" sz="3600" b="1" dirty="0">
                <a:solidFill>
                  <a:srgbClr val="FF0000"/>
                </a:solidFill>
                <a:latin typeface="Traditional Arabic" panose="02020603050405020304" pitchFamily="18" charset="-78"/>
                <a:cs typeface="Traditional Arabic" panose="02020603050405020304" pitchFamily="18" charset="-78"/>
              </a:rPr>
              <a:t>الشرط الأول:</a:t>
            </a:r>
            <a:r>
              <a:rPr lang="ar-IQ" sz="3600" b="1" dirty="0">
                <a:solidFill>
                  <a:schemeClr val="tx1"/>
                </a:solidFill>
                <a:latin typeface="Traditional Arabic" panose="02020603050405020304" pitchFamily="18" charset="-78"/>
                <a:cs typeface="Traditional Arabic" panose="02020603050405020304" pitchFamily="18" charset="-78"/>
              </a:rPr>
              <a:t> يشترط تملُّك السِّلعة بعينها لدَى البائع قبلَ البيع، فإنْ باع البنك أو التاجر السلعةَ قبل تملُّكها، فقد باع ما لا يَملِك.                     </a:t>
            </a:r>
            <a:r>
              <a:rPr lang="ar-IQ" sz="3600" b="1" dirty="0">
                <a:solidFill>
                  <a:schemeClr val="bg2"/>
                </a:solidFill>
                <a:latin typeface="Traditional Arabic" panose="02020603050405020304" pitchFamily="18" charset="-78"/>
                <a:cs typeface="Traditional Arabic" panose="02020603050405020304" pitchFamily="18" charset="-78"/>
              </a:rPr>
              <a:t>.</a:t>
            </a:r>
            <a:br>
              <a:rPr lang="ar-IQ" sz="3600" b="1" dirty="0">
                <a:solidFill>
                  <a:schemeClr val="tx1"/>
                </a:solidFill>
                <a:latin typeface="Traditional Arabic" panose="02020603050405020304" pitchFamily="18" charset="-78"/>
                <a:cs typeface="Traditional Arabic" panose="02020603050405020304" pitchFamily="18" charset="-78"/>
              </a:rPr>
            </a:br>
            <a:r>
              <a:rPr lang="ar-IQ" sz="3600" b="1" dirty="0">
                <a:solidFill>
                  <a:schemeClr val="tx1"/>
                </a:solidFill>
                <a:latin typeface="Traditional Arabic" panose="02020603050405020304" pitchFamily="18" charset="-78"/>
                <a:cs typeface="Traditional Arabic" panose="02020603050405020304" pitchFamily="18" charset="-78"/>
              </a:rPr>
              <a:t>وهذا لا يجوز لما رواه أبو داود قال: "نهى رسولُ الله </a:t>
            </a:r>
            <a:r>
              <a:rPr lang="en-US" sz="3600" b="1" dirty="0">
                <a:solidFill>
                  <a:schemeClr val="tx1"/>
                </a:solidFill>
                <a:latin typeface="Traditional Arabic" panose="02020603050405020304" pitchFamily="18" charset="-78"/>
                <a:cs typeface="Traditional Arabic" panose="02020603050405020304" pitchFamily="18" charset="-78"/>
                <a:sym typeface="AGA Arabesque" panose="05010101010101010101" pitchFamily="2" charset="2"/>
              </a:rPr>
              <a:t></a:t>
            </a:r>
            <a:r>
              <a:rPr lang="ar-IQ" sz="3600" b="1" dirty="0">
                <a:solidFill>
                  <a:schemeClr val="tx1"/>
                </a:solidFill>
                <a:latin typeface="Traditional Arabic" panose="02020603050405020304" pitchFamily="18" charset="-78"/>
                <a:cs typeface="Traditional Arabic" panose="02020603050405020304" pitchFamily="18" charset="-78"/>
              </a:rPr>
              <a:t> عن بيع ما ليس عندَك"، وإسناده حسن.       </a:t>
            </a:r>
            <a:r>
              <a:rPr lang="ar-IQ" sz="3600" b="1" dirty="0">
                <a:solidFill>
                  <a:schemeClr val="bg2"/>
                </a:solidFill>
                <a:latin typeface="Traditional Arabic" panose="02020603050405020304" pitchFamily="18" charset="-78"/>
                <a:cs typeface="Traditional Arabic" panose="02020603050405020304" pitchFamily="18" charset="-78"/>
              </a:rPr>
              <a:t>.</a:t>
            </a:r>
            <a:br>
              <a:rPr lang="ar-IQ" sz="3600" b="1" dirty="0">
                <a:solidFill>
                  <a:schemeClr val="tx1"/>
                </a:solidFill>
                <a:latin typeface="Traditional Arabic" panose="02020603050405020304" pitchFamily="18" charset="-78"/>
                <a:cs typeface="Traditional Arabic" panose="02020603050405020304" pitchFamily="18" charset="-78"/>
              </a:rPr>
            </a:br>
            <a:r>
              <a:rPr lang="ar-IQ" sz="3600" b="1" dirty="0">
                <a:solidFill>
                  <a:srgbClr val="FF0000"/>
                </a:solidFill>
                <a:latin typeface="Traditional Arabic" panose="02020603050405020304" pitchFamily="18" charset="-78"/>
                <a:cs typeface="Traditional Arabic" panose="02020603050405020304" pitchFamily="18" charset="-78"/>
              </a:rPr>
              <a:t>الشرط</a:t>
            </a:r>
            <a:r>
              <a:rPr lang="ar-IQ" sz="3600" b="1" dirty="0">
                <a:solidFill>
                  <a:schemeClr val="tx1"/>
                </a:solidFill>
                <a:latin typeface="Traditional Arabic" panose="02020603050405020304" pitchFamily="18" charset="-78"/>
                <a:cs typeface="Traditional Arabic" panose="02020603050405020304" pitchFamily="18" charset="-78"/>
              </a:rPr>
              <a:t> </a:t>
            </a:r>
            <a:r>
              <a:rPr lang="ar-IQ" sz="3600" b="1" dirty="0">
                <a:solidFill>
                  <a:srgbClr val="FF0000"/>
                </a:solidFill>
                <a:latin typeface="Traditional Arabic" panose="02020603050405020304" pitchFamily="18" charset="-78"/>
                <a:cs typeface="Traditional Arabic" panose="02020603050405020304" pitchFamily="18" charset="-78"/>
              </a:rPr>
              <a:t>الثاني:</a:t>
            </a:r>
            <a:r>
              <a:rPr lang="ar-IQ" sz="3600" b="1" dirty="0">
                <a:solidFill>
                  <a:schemeClr val="tx1"/>
                </a:solidFill>
                <a:latin typeface="Traditional Arabic" panose="02020603050405020304" pitchFamily="18" charset="-78"/>
                <a:cs typeface="Traditional Arabic" panose="02020603050405020304" pitchFamily="18" charset="-78"/>
              </a:rPr>
              <a:t> أن يَبيع المشتري السلعةَ إلى غيرِ البائع أو مَن يُنزَّل منزلتَه، بعدَ قبض المشتري السلعةَ القبضَ الشرعي، فإنِ اشترى البائع السلعة رجعتْ إلى مسألة العِينة. </a:t>
            </a:r>
            <a:br>
              <a:rPr lang="en-US" sz="3600" b="1" dirty="0">
                <a:solidFill>
                  <a:schemeClr val="tx1"/>
                </a:solidFill>
                <a:latin typeface="Traditional Arabic" panose="02020603050405020304" pitchFamily="18" charset="-78"/>
                <a:cs typeface="Traditional Arabic" panose="02020603050405020304" pitchFamily="18" charset="-78"/>
              </a:rPr>
            </a:br>
            <a:endParaRPr lang="ar-IQ" sz="3600" b="1"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1371600" y="6857999"/>
            <a:ext cx="9601200" cy="45719"/>
          </a:xfrm>
        </p:spPr>
        <p:txBody>
          <a:bodyPr>
            <a:normAutofit fontScale="25000" lnSpcReduction="20000"/>
          </a:bodyPr>
          <a:lstStyle/>
          <a:p>
            <a:endParaRPr lang="ar-IQ" dirty="0"/>
          </a:p>
        </p:txBody>
      </p:sp>
    </p:spTree>
    <p:extLst>
      <p:ext uri="{BB962C8B-B14F-4D97-AF65-F5344CB8AC3E}">
        <p14:creationId xmlns:p14="http://schemas.microsoft.com/office/powerpoint/2010/main" val="86559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3024" y="208957"/>
            <a:ext cx="10952576" cy="6471242"/>
          </a:xfrm>
        </p:spPr>
        <p:txBody>
          <a:bodyPr>
            <a:noAutofit/>
          </a:bodyPr>
          <a:lstStyle/>
          <a:p>
            <a:pPr algn="just">
              <a:lnSpc>
                <a:spcPct val="150000"/>
              </a:lnSpc>
            </a:pPr>
            <a:r>
              <a:rPr lang="ar-IQ" sz="3600" b="1" dirty="0">
                <a:solidFill>
                  <a:schemeClr val="tx1"/>
                </a:solidFill>
                <a:latin typeface="Traditional Arabic" panose="02020603050405020304" pitchFamily="18" charset="-78"/>
                <a:cs typeface="Traditional Arabic" panose="02020603050405020304" pitchFamily="18" charset="-78"/>
              </a:rPr>
              <a:t> </a:t>
            </a:r>
            <a:r>
              <a:rPr lang="ar-IQ" sz="3600" b="1" dirty="0">
                <a:solidFill>
                  <a:srgbClr val="FF0000"/>
                </a:solidFill>
                <a:latin typeface="Traditional Arabic" panose="02020603050405020304" pitchFamily="18" charset="-78"/>
                <a:cs typeface="Traditional Arabic" panose="02020603050405020304" pitchFamily="18" charset="-78"/>
              </a:rPr>
              <a:t>المُتَورّق: </a:t>
            </a:r>
            <a:r>
              <a:rPr lang="ar-IQ" sz="3600" b="1" dirty="0">
                <a:solidFill>
                  <a:schemeClr val="bg2"/>
                </a:solidFill>
                <a:latin typeface="Traditional Arabic" panose="02020603050405020304" pitchFamily="18" charset="-78"/>
                <a:cs typeface="Traditional Arabic" panose="02020603050405020304" pitchFamily="18" charset="-78"/>
              </a:rPr>
              <a:t>.</a:t>
            </a:r>
            <a:br>
              <a:rPr lang="ar-IQ" sz="3600" b="1" dirty="0">
                <a:solidFill>
                  <a:srgbClr val="FF0000"/>
                </a:solidFill>
                <a:latin typeface="Traditional Arabic" panose="02020603050405020304" pitchFamily="18" charset="-78"/>
                <a:cs typeface="Traditional Arabic" panose="02020603050405020304" pitchFamily="18" charset="-78"/>
              </a:rPr>
            </a:br>
            <a:r>
              <a:rPr lang="ar-IQ" sz="3600" b="1" dirty="0">
                <a:solidFill>
                  <a:srgbClr val="FF0000"/>
                </a:solidFill>
                <a:latin typeface="Traditional Arabic" panose="02020603050405020304" pitchFamily="18" charset="-78"/>
                <a:cs typeface="Traditional Arabic" panose="02020603050405020304" pitchFamily="18" charset="-78"/>
              </a:rPr>
              <a:t>- يمكن أن يكون المتورق هو العميل</a:t>
            </a:r>
            <a:r>
              <a:rPr lang="ar-IQ" sz="3600" b="1" dirty="0">
                <a:solidFill>
                  <a:schemeClr val="tx1"/>
                </a:solidFill>
                <a:latin typeface="Traditional Arabic" panose="02020603050405020304" pitchFamily="18" charset="-78"/>
                <a:cs typeface="Traditional Arabic" panose="02020603050405020304" pitchFamily="18" charset="-78"/>
              </a:rPr>
              <a:t>، وذلك بشراء السلعة (محل التورق) من المؤسسة، ثم بيعها لغيرها لتحصيل السيولة.                        </a:t>
            </a:r>
            <a:r>
              <a:rPr lang="ar-IQ" sz="3600" b="1" dirty="0">
                <a:solidFill>
                  <a:schemeClr val="bg2"/>
                </a:solidFill>
                <a:latin typeface="Traditional Arabic" panose="02020603050405020304" pitchFamily="18" charset="-78"/>
                <a:cs typeface="Traditional Arabic" panose="02020603050405020304" pitchFamily="18" charset="-78"/>
              </a:rPr>
              <a:t>.</a:t>
            </a:r>
            <a:br>
              <a:rPr lang="ar-IQ" sz="3600" b="1" dirty="0">
                <a:solidFill>
                  <a:schemeClr val="tx1"/>
                </a:solidFill>
                <a:latin typeface="Traditional Arabic" panose="02020603050405020304" pitchFamily="18" charset="-78"/>
                <a:cs typeface="Traditional Arabic" panose="02020603050405020304" pitchFamily="18" charset="-78"/>
              </a:rPr>
            </a:br>
            <a:r>
              <a:rPr lang="ar-IQ" sz="3600" b="1" dirty="0">
                <a:solidFill>
                  <a:srgbClr val="FF0000"/>
                </a:solidFill>
                <a:latin typeface="Traditional Arabic" panose="02020603050405020304" pitchFamily="18" charset="-78"/>
                <a:cs typeface="Traditional Arabic" panose="02020603050405020304" pitchFamily="18" charset="-78"/>
              </a:rPr>
              <a:t>-</a:t>
            </a:r>
            <a:r>
              <a:rPr lang="ar-IQ" sz="3600" b="1" dirty="0">
                <a:solidFill>
                  <a:schemeClr val="tx1"/>
                </a:solidFill>
                <a:latin typeface="Traditional Arabic" panose="02020603050405020304" pitchFamily="18" charset="-78"/>
                <a:cs typeface="Traditional Arabic" panose="02020603050405020304" pitchFamily="18" charset="-78"/>
              </a:rPr>
              <a:t> </a:t>
            </a:r>
            <a:r>
              <a:rPr lang="ar-IQ" sz="3600" b="1" dirty="0">
                <a:solidFill>
                  <a:srgbClr val="FF0000"/>
                </a:solidFill>
                <a:latin typeface="Traditional Arabic" panose="02020603050405020304" pitchFamily="18" charset="-78"/>
                <a:cs typeface="Traditional Arabic" panose="02020603050405020304" pitchFamily="18" charset="-78"/>
              </a:rPr>
              <a:t>ويمكن أن يكون المتورق هو المؤسسة</a:t>
            </a:r>
            <a:r>
              <a:rPr lang="ar-IQ" sz="3600" b="1" dirty="0">
                <a:solidFill>
                  <a:schemeClr val="tx1"/>
                </a:solidFill>
                <a:latin typeface="Traditional Arabic" panose="02020603050405020304" pitchFamily="18" charset="-78"/>
                <a:cs typeface="Traditional Arabic" panose="02020603050405020304" pitchFamily="18" charset="-78"/>
              </a:rPr>
              <a:t>، وذلك بشرائها السلعة (محل التورق) من العميل، أو من مؤسسة أخرى، وبيعها لطرف ثالث لتحصيل السيولة، وفق الضوابط الشرعية. </a:t>
            </a:r>
            <a:r>
              <a:rPr lang="ar-IQ" sz="3600" b="1" dirty="0">
                <a:solidFill>
                  <a:schemeClr val="bg2"/>
                </a:solidFill>
                <a:latin typeface="Traditional Arabic" panose="02020603050405020304" pitchFamily="18" charset="-78"/>
                <a:cs typeface="Traditional Arabic" panose="02020603050405020304" pitchFamily="18" charset="-78"/>
              </a:rPr>
              <a:t>.</a:t>
            </a:r>
            <a:br>
              <a:rPr lang="ar-IQ" sz="3600" b="1" dirty="0">
                <a:solidFill>
                  <a:schemeClr val="tx1"/>
                </a:solidFill>
                <a:latin typeface="Traditional Arabic" panose="02020603050405020304" pitchFamily="18" charset="-78"/>
                <a:cs typeface="Traditional Arabic" panose="02020603050405020304" pitchFamily="18" charset="-78"/>
              </a:rPr>
            </a:br>
            <a:r>
              <a:rPr lang="ar-IQ" sz="3600" b="1" dirty="0">
                <a:solidFill>
                  <a:srgbClr val="FF0000"/>
                </a:solidFill>
                <a:latin typeface="Traditional Arabic" panose="02020603050405020304" pitchFamily="18" charset="-78"/>
                <a:cs typeface="Traditional Arabic" panose="02020603050405020304" pitchFamily="18" charset="-78"/>
              </a:rPr>
              <a:t>-</a:t>
            </a:r>
            <a:r>
              <a:rPr lang="ar-IQ" sz="3600" b="1" dirty="0">
                <a:solidFill>
                  <a:schemeClr val="tx1"/>
                </a:solidFill>
                <a:latin typeface="Traditional Arabic" panose="02020603050405020304" pitchFamily="18" charset="-78"/>
                <a:cs typeface="Traditional Arabic" panose="02020603050405020304" pitchFamily="18" charset="-78"/>
              </a:rPr>
              <a:t> على المؤسسة عدم إجراء التورق للبنوك التقليدية إذا تبين للمؤسسة أن استخدام السيولة سيكون في الإقراض بفائدة، وليس للدخول في عمليات مقبولة شرعًا. </a:t>
            </a:r>
            <a:endParaRPr lang="ar-IQ" sz="3600" dirty="0"/>
          </a:p>
        </p:txBody>
      </p:sp>
      <p:sp>
        <p:nvSpPr>
          <p:cNvPr id="3" name="Content Placeholder 2"/>
          <p:cNvSpPr>
            <a:spLocks noGrp="1"/>
          </p:cNvSpPr>
          <p:nvPr>
            <p:ph idx="1"/>
          </p:nvPr>
        </p:nvSpPr>
        <p:spPr>
          <a:xfrm flipV="1">
            <a:off x="1371600" y="6857999"/>
            <a:ext cx="9601200" cy="45719"/>
          </a:xfrm>
        </p:spPr>
        <p:txBody>
          <a:bodyPr>
            <a:normAutofit fontScale="25000" lnSpcReduction="20000"/>
          </a:bodyPr>
          <a:lstStyle/>
          <a:p>
            <a:endParaRPr lang="ar-IQ" dirty="0"/>
          </a:p>
        </p:txBody>
      </p:sp>
    </p:spTree>
    <p:extLst>
      <p:ext uri="{BB962C8B-B14F-4D97-AF65-F5344CB8AC3E}">
        <p14:creationId xmlns:p14="http://schemas.microsoft.com/office/powerpoint/2010/main" val="4005615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906" y="129396"/>
            <a:ext cx="9885871" cy="6512944"/>
          </a:xfrm>
        </p:spPr>
        <p:txBody>
          <a:bodyPr>
            <a:noAutofit/>
          </a:bodyPr>
          <a:lstStyle/>
          <a:p>
            <a:pPr marL="0" indent="0" algn="just">
              <a:lnSpc>
                <a:spcPct val="100000"/>
              </a:lnSpc>
            </a:pPr>
            <a:r>
              <a:rPr lang="ar-IQ" sz="3200" b="1" dirty="0">
                <a:solidFill>
                  <a:srgbClr val="FF0000"/>
                </a:solidFill>
                <a:latin typeface="Traditional Arabic" panose="02020603050405020304" pitchFamily="18" charset="-78"/>
                <a:cs typeface="Traditional Arabic" panose="02020603050405020304" pitchFamily="18" charset="-78"/>
              </a:rPr>
              <a:t>أهم وجوه ال</a:t>
            </a:r>
            <a:r>
              <a:rPr lang="ar-SA" sz="3200" b="1" dirty="0">
                <a:solidFill>
                  <a:srgbClr val="FF0000"/>
                </a:solidFill>
                <a:latin typeface="Traditional Arabic" panose="02020603050405020304" pitchFamily="18" charset="-78"/>
                <a:cs typeface="Traditional Arabic" panose="02020603050405020304" pitchFamily="18" charset="-78"/>
              </a:rPr>
              <a:t>تشابه بين العينة والتورق</a:t>
            </a:r>
            <a:r>
              <a:rPr lang="ar-IQ" sz="3200" b="1" dirty="0">
                <a:solidFill>
                  <a:srgbClr val="FF0000"/>
                </a:solidFill>
                <a:latin typeface="Traditional Arabic" panose="02020603050405020304" pitchFamily="18" charset="-78"/>
                <a:cs typeface="Traditional Arabic" panose="02020603050405020304" pitchFamily="18" charset="-78"/>
              </a:rPr>
              <a:t>.                   </a:t>
            </a:r>
            <a:r>
              <a:rPr lang="ar-IQ" sz="3200" b="1" dirty="0">
                <a:solidFill>
                  <a:schemeClr val="bg2"/>
                </a:solidFill>
                <a:latin typeface="Traditional Arabic" panose="02020603050405020304" pitchFamily="18" charset="-78"/>
                <a:cs typeface="Traditional Arabic" panose="02020603050405020304" pitchFamily="18" charset="-78"/>
              </a:rPr>
              <a:t>.</a:t>
            </a:r>
            <a:r>
              <a:rPr lang="ar-SA" sz="3200" b="1" dirty="0">
                <a:solidFill>
                  <a:schemeClr val="bg2"/>
                </a:solidFill>
                <a:latin typeface="Traditional Arabic" panose="02020603050405020304" pitchFamily="18" charset="-78"/>
                <a:cs typeface="Traditional Arabic" panose="02020603050405020304" pitchFamily="18" charset="-78"/>
              </a:rPr>
              <a:t> </a:t>
            </a:r>
            <a:br>
              <a:rPr lang="en-US" sz="3200" dirty="0">
                <a:solidFill>
                  <a:srgbClr val="FF0000"/>
                </a:solidFill>
                <a:latin typeface="Traditional Arabic" panose="02020603050405020304" pitchFamily="18" charset="-78"/>
                <a:cs typeface="Traditional Arabic" panose="02020603050405020304" pitchFamily="18" charset="-78"/>
              </a:rPr>
            </a:br>
            <a:r>
              <a:rPr lang="ar-IQ" sz="3200" b="1" dirty="0">
                <a:latin typeface="Traditional Arabic" panose="02020603050405020304" pitchFamily="18" charset="-78"/>
                <a:cs typeface="Traditional Arabic" panose="02020603050405020304" pitchFamily="18" charset="-78"/>
              </a:rPr>
              <a:t>1- </a:t>
            </a:r>
            <a:r>
              <a:rPr lang="ar-SA" sz="3200" b="1" dirty="0">
                <a:latin typeface="Traditional Arabic" panose="02020603050405020304" pitchFamily="18" charset="-78"/>
                <a:cs typeface="Traditional Arabic" panose="02020603050405020304" pitchFamily="18" charset="-78"/>
              </a:rPr>
              <a:t>أن قصد المشتري في الحالتين واحد</a:t>
            </a:r>
            <a:r>
              <a:rPr lang="ar-IQ" sz="3200" b="1" dirty="0">
                <a:latin typeface="Traditional Arabic" panose="02020603050405020304" pitchFamily="18" charset="-78"/>
                <a:cs typeface="Traditional Arabic" panose="02020603050405020304" pitchFamily="18" charset="-78"/>
              </a:rPr>
              <a:t>،</a:t>
            </a:r>
            <a:r>
              <a:rPr lang="ar-SA" sz="3200" b="1" dirty="0">
                <a:latin typeface="Traditional Arabic" panose="02020603050405020304" pitchFamily="18" charset="-78"/>
                <a:cs typeface="Traditional Arabic" panose="02020603050405020304" pitchFamily="18" charset="-78"/>
              </a:rPr>
              <a:t> </a:t>
            </a:r>
            <a:r>
              <a:rPr lang="ar-IQ" sz="3200" b="1" dirty="0">
                <a:latin typeface="Traditional Arabic" panose="02020603050405020304" pitchFamily="18" charset="-78"/>
                <a:cs typeface="Traditional Arabic" panose="02020603050405020304" pitchFamily="18" charset="-78"/>
              </a:rPr>
              <a:t>و</a:t>
            </a:r>
            <a:r>
              <a:rPr lang="ar-SA" sz="3200" b="1" dirty="0">
                <a:latin typeface="Traditional Arabic" panose="02020603050405020304" pitchFamily="18" charset="-78"/>
                <a:cs typeface="Traditional Arabic" panose="02020603050405020304" pitchFamily="18" charset="-78"/>
              </a:rPr>
              <a:t>هو الحصول على النقود</a:t>
            </a:r>
            <a:r>
              <a:rPr lang="ar-IQ" sz="3200" b="1" dirty="0">
                <a:latin typeface="Traditional Arabic" panose="02020603050405020304" pitchFamily="18" charset="-78"/>
                <a:cs typeface="Traditional Arabic" panose="02020603050405020304" pitchFamily="18" charset="-78"/>
              </a:rPr>
              <a:t>،</a:t>
            </a:r>
            <a:r>
              <a:rPr lang="ar-SA" sz="3200" b="1" dirty="0">
                <a:latin typeface="Traditional Arabic" panose="02020603050405020304" pitchFamily="18" charset="-78"/>
                <a:cs typeface="Traditional Arabic" panose="02020603050405020304" pitchFamily="18" charset="-78"/>
              </a:rPr>
              <a:t> حتى لو كان ذلك بكلفة وخسارة</a:t>
            </a:r>
            <a:r>
              <a:rPr lang="ar-IQ" sz="3200" b="1" dirty="0">
                <a:latin typeface="Traditional Arabic" panose="02020603050405020304" pitchFamily="18" charset="-78"/>
                <a:cs typeface="Traditional Arabic" panose="02020603050405020304" pitchFamily="18" charset="-78"/>
              </a:rPr>
              <a:t>.                              </a:t>
            </a:r>
            <a:r>
              <a:rPr lang="ar-SA" sz="3200" b="1" dirty="0">
                <a:solidFill>
                  <a:schemeClr val="bg2"/>
                </a:solidFill>
                <a:latin typeface="Traditional Arabic" panose="02020603050405020304" pitchFamily="18" charset="-78"/>
                <a:cs typeface="Traditional Arabic" panose="02020603050405020304" pitchFamily="18" charset="-78"/>
              </a:rPr>
              <a:t>.</a:t>
            </a:r>
            <a:r>
              <a:rPr lang="ar-SA" sz="3200" b="1" dirty="0">
                <a:latin typeface="Traditional Arabic" panose="02020603050405020304" pitchFamily="18" charset="-78"/>
                <a:cs typeface="Traditional Arabic" panose="02020603050405020304" pitchFamily="18" charset="-78"/>
              </a:rPr>
              <a:t> </a:t>
            </a:r>
            <a:br>
              <a:rPr lang="en-US" sz="3200" dirty="0">
                <a:latin typeface="Traditional Arabic" panose="02020603050405020304" pitchFamily="18" charset="-78"/>
                <a:cs typeface="Traditional Arabic" panose="02020603050405020304" pitchFamily="18" charset="-78"/>
              </a:rPr>
            </a:br>
            <a:r>
              <a:rPr lang="ar-IQ" sz="3200" b="1" dirty="0">
                <a:latin typeface="Traditional Arabic" panose="02020603050405020304" pitchFamily="18" charset="-78"/>
                <a:cs typeface="Traditional Arabic" panose="02020603050405020304" pitchFamily="18" charset="-78"/>
              </a:rPr>
              <a:t>2- </a:t>
            </a:r>
            <a:r>
              <a:rPr lang="ar-SA" sz="3200" b="1" dirty="0">
                <a:latin typeface="Traditional Arabic" panose="02020603050405020304" pitchFamily="18" charset="-78"/>
                <a:cs typeface="Traditional Arabic" panose="02020603050405020304" pitchFamily="18" charset="-78"/>
              </a:rPr>
              <a:t>أن البائع هو مصدر السيولة للمشتري في الحالتين</a:t>
            </a:r>
            <a:r>
              <a:rPr lang="ar-IQ" sz="3200" b="1" dirty="0">
                <a:latin typeface="Traditional Arabic" panose="02020603050405020304" pitchFamily="18" charset="-78"/>
                <a:cs typeface="Traditional Arabic" panose="02020603050405020304" pitchFamily="18" charset="-78"/>
              </a:rPr>
              <a:t>،</a:t>
            </a:r>
            <a:r>
              <a:rPr lang="ar-SA" sz="3200" b="1" dirty="0">
                <a:latin typeface="Traditional Arabic" panose="02020603050405020304" pitchFamily="18" charset="-78"/>
                <a:cs typeface="Traditional Arabic" panose="02020603050405020304" pitchFamily="18" charset="-78"/>
              </a:rPr>
              <a:t> فالنقد يحصل عن طريقه وبواسطته.  </a:t>
            </a:r>
            <a:br>
              <a:rPr lang="en-US" sz="3200" dirty="0">
                <a:latin typeface="Traditional Arabic" panose="02020603050405020304" pitchFamily="18" charset="-78"/>
                <a:cs typeface="Traditional Arabic" panose="02020603050405020304" pitchFamily="18" charset="-78"/>
              </a:rPr>
            </a:br>
            <a:r>
              <a:rPr lang="ar-IQ" sz="3200" b="1" dirty="0">
                <a:latin typeface="Traditional Arabic" panose="02020603050405020304" pitchFamily="18" charset="-78"/>
                <a:cs typeface="Traditional Arabic" panose="02020603050405020304" pitchFamily="18" charset="-78"/>
              </a:rPr>
              <a:t>3- </a:t>
            </a:r>
            <a:r>
              <a:rPr lang="ar-SA" sz="3200" b="1" dirty="0">
                <a:latin typeface="Traditional Arabic" panose="02020603050405020304" pitchFamily="18" charset="-78"/>
                <a:cs typeface="Traditional Arabic" panose="02020603050405020304" pitchFamily="18" charset="-78"/>
              </a:rPr>
              <a:t>لا يوجد فرق بين المصرف وبين البائع في العينة</a:t>
            </a:r>
            <a:r>
              <a:rPr lang="ar-IQ" sz="3200" b="1" dirty="0">
                <a:latin typeface="Traditional Arabic" panose="02020603050405020304" pitchFamily="18" charset="-78"/>
                <a:cs typeface="Traditional Arabic" panose="02020603050405020304" pitchFamily="18" charset="-78"/>
              </a:rPr>
              <a:t>؛</a:t>
            </a:r>
            <a:r>
              <a:rPr lang="ar-SA" sz="3200" b="1" dirty="0">
                <a:latin typeface="Traditional Arabic" panose="02020603050405020304" pitchFamily="18" charset="-78"/>
                <a:cs typeface="Traditional Arabic" panose="02020603050405020304" pitchFamily="18" charset="-78"/>
              </a:rPr>
              <a:t> لأن الطرفين ضامنان لتصريف السلعة. </a:t>
            </a:r>
            <a:r>
              <a:rPr lang="en-US" sz="3200" b="1" dirty="0">
                <a:latin typeface="Traditional Arabic" panose="02020603050405020304" pitchFamily="18" charset="-78"/>
                <a:cs typeface="Traditional Arabic" panose="02020603050405020304" pitchFamily="18" charset="-78"/>
              </a:rPr>
              <a:t> </a:t>
            </a:r>
            <a:br>
              <a:rPr lang="en-US" sz="3200" dirty="0">
                <a:latin typeface="Traditional Arabic" panose="02020603050405020304" pitchFamily="18" charset="-78"/>
                <a:cs typeface="Traditional Arabic" panose="02020603050405020304" pitchFamily="18" charset="-78"/>
              </a:rPr>
            </a:br>
            <a:r>
              <a:rPr lang="ar-IQ" sz="3200" b="1" dirty="0">
                <a:latin typeface="Traditional Arabic" panose="02020603050405020304" pitchFamily="18" charset="-78"/>
                <a:cs typeface="Traditional Arabic" panose="02020603050405020304" pitchFamily="18" charset="-78"/>
              </a:rPr>
              <a:t>4-</a:t>
            </a:r>
            <a:r>
              <a:rPr lang="ar-SA" sz="3200" b="1" dirty="0">
                <a:latin typeface="Traditional Arabic" panose="02020603050405020304" pitchFamily="18" charset="-78"/>
                <a:cs typeface="Traditional Arabic" panose="02020603050405020304" pitchFamily="18" charset="-78"/>
              </a:rPr>
              <a:t> العينة والتورق كلاهما فيه بيعتان.</a:t>
            </a:r>
            <a:r>
              <a:rPr lang="ar-IQ" sz="3200" b="1" dirty="0">
                <a:latin typeface="Traditional Arabic" panose="02020603050405020304" pitchFamily="18" charset="-78"/>
                <a:cs typeface="Traditional Arabic" panose="02020603050405020304" pitchFamily="18" charset="-78"/>
              </a:rPr>
              <a:t>                         </a:t>
            </a:r>
            <a:r>
              <a:rPr lang="ar-IQ" sz="3200" b="1" dirty="0">
                <a:solidFill>
                  <a:schemeClr val="bg2"/>
                </a:solidFill>
                <a:latin typeface="Traditional Arabic" panose="02020603050405020304" pitchFamily="18" charset="-78"/>
                <a:cs typeface="Traditional Arabic" panose="02020603050405020304" pitchFamily="18" charset="-78"/>
              </a:rPr>
              <a:t>.</a:t>
            </a:r>
            <a:r>
              <a:rPr lang="ar-SA" sz="3200" b="1" dirty="0">
                <a:solidFill>
                  <a:schemeClr val="bg2"/>
                </a:solidFill>
                <a:latin typeface="Traditional Arabic" panose="02020603050405020304" pitchFamily="18" charset="-78"/>
                <a:cs typeface="Traditional Arabic" panose="02020603050405020304" pitchFamily="18" charset="-78"/>
              </a:rPr>
              <a:t> </a:t>
            </a:r>
            <a:br>
              <a:rPr lang="en-US" sz="3200" dirty="0">
                <a:latin typeface="Traditional Arabic" panose="02020603050405020304" pitchFamily="18" charset="-78"/>
                <a:cs typeface="Traditional Arabic" panose="02020603050405020304" pitchFamily="18" charset="-78"/>
              </a:rPr>
            </a:br>
            <a:r>
              <a:rPr lang="ar-IQ" sz="3200" b="1" dirty="0">
                <a:latin typeface="Traditional Arabic" panose="02020603050405020304" pitchFamily="18" charset="-78"/>
                <a:cs typeface="Traditional Arabic" panose="02020603050405020304" pitchFamily="18" charset="-78"/>
              </a:rPr>
              <a:t>5- </a:t>
            </a:r>
            <a:r>
              <a:rPr lang="ar-SA" sz="3200" b="1" dirty="0">
                <a:latin typeface="Traditional Arabic" panose="02020603050405020304" pitchFamily="18" charset="-78"/>
                <a:cs typeface="Traditional Arabic" panose="02020603050405020304" pitchFamily="18" charset="-78"/>
              </a:rPr>
              <a:t>العينة والتورق كلاهما فيه بيعة مؤجلة</a:t>
            </a:r>
            <a:r>
              <a:rPr lang="ar-IQ" sz="3200" b="1" dirty="0">
                <a:latin typeface="Traditional Arabic" panose="02020603050405020304" pitchFamily="18" charset="-78"/>
                <a:cs typeface="Traditional Arabic" panose="02020603050405020304" pitchFamily="18" charset="-78"/>
              </a:rPr>
              <a:t>،</a:t>
            </a:r>
            <a:r>
              <a:rPr lang="ar-SA" sz="3200" b="1" dirty="0">
                <a:latin typeface="Traditional Arabic" panose="02020603050405020304" pitchFamily="18" charset="-78"/>
                <a:cs typeface="Traditional Arabic" panose="02020603050405020304" pitchFamily="18" charset="-78"/>
              </a:rPr>
              <a:t> وأخرى معجلة</a:t>
            </a:r>
            <a:r>
              <a:rPr lang="ar-IQ" sz="3200" b="1" dirty="0">
                <a:latin typeface="Traditional Arabic" panose="02020603050405020304" pitchFamily="18" charset="-78"/>
                <a:cs typeface="Traditional Arabic" panose="02020603050405020304" pitchFamily="18" charset="-78"/>
              </a:rPr>
              <a:t>.                      </a:t>
            </a:r>
            <a:r>
              <a:rPr lang="ar-SA" sz="3200" b="1" dirty="0">
                <a:solidFill>
                  <a:schemeClr val="bg2"/>
                </a:solidFill>
                <a:latin typeface="Traditional Arabic" panose="02020603050405020304" pitchFamily="18" charset="-78"/>
                <a:cs typeface="Traditional Arabic" panose="02020603050405020304" pitchFamily="18" charset="-78"/>
              </a:rPr>
              <a:t>.</a:t>
            </a:r>
            <a:r>
              <a:rPr lang="ar-SA" sz="3200" b="1" dirty="0">
                <a:latin typeface="Traditional Arabic" panose="02020603050405020304" pitchFamily="18" charset="-78"/>
                <a:cs typeface="Traditional Arabic" panose="02020603050405020304" pitchFamily="18" charset="-78"/>
              </a:rPr>
              <a:t> </a:t>
            </a:r>
            <a:br>
              <a:rPr lang="en-US" sz="3200" dirty="0">
                <a:latin typeface="Traditional Arabic" panose="02020603050405020304" pitchFamily="18" charset="-78"/>
                <a:cs typeface="Traditional Arabic" panose="02020603050405020304" pitchFamily="18" charset="-78"/>
              </a:rPr>
            </a:br>
            <a:r>
              <a:rPr lang="ar-IQ" sz="3200" b="1" dirty="0">
                <a:latin typeface="Traditional Arabic" panose="02020603050405020304" pitchFamily="18" charset="-78"/>
                <a:cs typeface="Traditional Arabic" panose="02020603050405020304" pitchFamily="18" charset="-78"/>
              </a:rPr>
              <a:t>6- </a:t>
            </a:r>
            <a:r>
              <a:rPr lang="ar-SA" sz="3200" b="1" dirty="0">
                <a:latin typeface="Traditional Arabic" panose="02020603050405020304" pitchFamily="18" charset="-78"/>
                <a:cs typeface="Traditional Arabic" panose="02020603050405020304" pitchFamily="18" charset="-78"/>
              </a:rPr>
              <a:t>العينة والتورق كلاهما فيه سلعة وسيطة لاغية غير مقصودة حقيقية، تقبض ثم تعاد، وربما لا يتم تقابضها بالمرة، وقد لا تتحرك من أرضها</a:t>
            </a:r>
            <a:r>
              <a:rPr lang="ar-IQ" sz="3200" b="1" dirty="0">
                <a:latin typeface="Traditional Arabic" panose="02020603050405020304" pitchFamily="18" charset="-78"/>
                <a:cs typeface="Traditional Arabic" panose="02020603050405020304" pitchFamily="18" charset="-78"/>
              </a:rPr>
              <a:t>،</a:t>
            </a:r>
            <a:r>
              <a:rPr lang="ar-SA" sz="3200" b="1" dirty="0">
                <a:latin typeface="Traditional Arabic" panose="02020603050405020304" pitchFamily="18" charset="-78"/>
                <a:cs typeface="Traditional Arabic" panose="02020603050405020304" pitchFamily="18" charset="-78"/>
              </a:rPr>
              <a:t> وقد لا يكون لها وجود أصلاٍ (سلعة افتراضية)</a:t>
            </a:r>
            <a:r>
              <a:rPr lang="ar-IQ" sz="3200" b="1" dirty="0">
                <a:latin typeface="Traditional Arabic" panose="02020603050405020304" pitchFamily="18" charset="-78"/>
                <a:cs typeface="Traditional Arabic" panose="02020603050405020304" pitchFamily="18" charset="-78"/>
              </a:rPr>
              <a:t> </a:t>
            </a:r>
            <a:r>
              <a:rPr lang="ar-SA" sz="3200" b="1" dirty="0">
                <a:solidFill>
                  <a:schemeClr val="bg2"/>
                </a:solidFill>
                <a:latin typeface="Traditional Arabic" panose="02020603050405020304" pitchFamily="18" charset="-78"/>
                <a:cs typeface="Traditional Arabic" panose="02020603050405020304" pitchFamily="18" charset="-78"/>
              </a:rPr>
              <a:t>.</a:t>
            </a:r>
            <a:r>
              <a:rPr lang="ar-SA" sz="3200" b="1" dirty="0">
                <a:latin typeface="Traditional Arabic" panose="02020603050405020304" pitchFamily="18" charset="-78"/>
                <a:cs typeface="Traditional Arabic" panose="02020603050405020304" pitchFamily="18" charset="-78"/>
              </a:rPr>
              <a:t> </a:t>
            </a:r>
            <a:br>
              <a:rPr lang="en-US" sz="3200" dirty="0">
                <a:latin typeface="Traditional Arabic" panose="02020603050405020304" pitchFamily="18" charset="-78"/>
                <a:cs typeface="Traditional Arabic" panose="02020603050405020304" pitchFamily="18" charset="-78"/>
              </a:rPr>
            </a:br>
            <a:r>
              <a:rPr lang="ar-IQ" sz="3200" b="1" dirty="0">
                <a:latin typeface="Traditional Arabic" panose="02020603050405020304" pitchFamily="18" charset="-78"/>
                <a:cs typeface="Traditional Arabic" panose="02020603050405020304" pitchFamily="18" charset="-78"/>
              </a:rPr>
              <a:t>7- </a:t>
            </a:r>
            <a:r>
              <a:rPr lang="ar-SA" sz="3200" b="1" dirty="0">
                <a:latin typeface="Traditional Arabic" panose="02020603050405020304" pitchFamily="18" charset="-78"/>
                <a:cs typeface="Traditional Arabic" panose="02020603050405020304" pitchFamily="18" charset="-78"/>
              </a:rPr>
              <a:t>حاجة العميل في كل منهما إلى المال باعتباره جهة عجز مالي</a:t>
            </a:r>
            <a:r>
              <a:rPr lang="ar-IQ" sz="3200" b="1" dirty="0">
                <a:latin typeface="Traditional Arabic" panose="02020603050405020304" pitchFamily="18" charset="-78"/>
                <a:cs typeface="Traditional Arabic" panose="02020603050405020304" pitchFamily="18" charset="-78"/>
              </a:rPr>
              <a:t>.                        </a:t>
            </a:r>
            <a:r>
              <a:rPr lang="ar-SA" sz="3200" b="1" dirty="0">
                <a:solidFill>
                  <a:schemeClr val="bg2"/>
                </a:solidFill>
                <a:latin typeface="Traditional Arabic" panose="02020603050405020304" pitchFamily="18" charset="-78"/>
                <a:cs typeface="Traditional Arabic" panose="02020603050405020304" pitchFamily="18" charset="-78"/>
              </a:rPr>
              <a:t>.</a:t>
            </a:r>
            <a:r>
              <a:rPr lang="ar-SA" sz="3200" b="1" dirty="0">
                <a:latin typeface="Traditional Arabic" panose="02020603050405020304" pitchFamily="18" charset="-78"/>
                <a:cs typeface="Traditional Arabic" panose="02020603050405020304" pitchFamily="18" charset="-78"/>
              </a:rPr>
              <a:t> </a:t>
            </a:r>
            <a:endParaRPr lang="ar-IQ" sz="3200" dirty="0"/>
          </a:p>
        </p:txBody>
      </p:sp>
      <p:sp>
        <p:nvSpPr>
          <p:cNvPr id="3" name="Content Placeholder 2"/>
          <p:cNvSpPr>
            <a:spLocks noGrp="1"/>
          </p:cNvSpPr>
          <p:nvPr>
            <p:ph idx="1"/>
          </p:nvPr>
        </p:nvSpPr>
        <p:spPr>
          <a:xfrm>
            <a:off x="1371600" y="6771736"/>
            <a:ext cx="9601200" cy="86264"/>
          </a:xfrm>
        </p:spPr>
        <p:txBody>
          <a:bodyPr>
            <a:normAutofit fontScale="25000" lnSpcReduction="20000"/>
          </a:bodyPr>
          <a:lstStyle/>
          <a:p>
            <a:endParaRPr lang="ar-IQ" dirty="0"/>
          </a:p>
        </p:txBody>
      </p:sp>
    </p:spTree>
    <p:extLst>
      <p:ext uri="{BB962C8B-B14F-4D97-AF65-F5344CB8AC3E}">
        <p14:creationId xmlns:p14="http://schemas.microsoft.com/office/powerpoint/2010/main" val="1550478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521" y="129397"/>
            <a:ext cx="11110439" cy="6581955"/>
          </a:xfrm>
        </p:spPr>
        <p:txBody>
          <a:bodyPr>
            <a:noAutofit/>
          </a:bodyPr>
          <a:lstStyle/>
          <a:p>
            <a:pPr algn="just">
              <a:lnSpc>
                <a:spcPct val="150000"/>
              </a:lnSpc>
            </a:pPr>
            <a:r>
              <a:rPr lang="en-US" sz="3600" b="1" dirty="0">
                <a:solidFill>
                  <a:srgbClr val="FF0000"/>
                </a:solidFill>
                <a:latin typeface="Traditional Arabic" panose="02020603050405020304" pitchFamily="18" charset="-78"/>
                <a:cs typeface="Traditional Arabic" panose="02020603050405020304" pitchFamily="18" charset="-78"/>
              </a:rPr>
              <a:t>  </a:t>
            </a:r>
            <a:r>
              <a:rPr lang="ar-SA" sz="3600" b="1" dirty="0">
                <a:solidFill>
                  <a:srgbClr val="FF0000"/>
                </a:solidFill>
                <a:latin typeface="Traditional Arabic" panose="02020603050405020304" pitchFamily="18" charset="-78"/>
                <a:cs typeface="Traditional Arabic" panose="02020603050405020304" pitchFamily="18" charset="-78"/>
              </a:rPr>
              <a:t>الفرق بين التورق والعِينَة:</a:t>
            </a:r>
            <a:r>
              <a:rPr lang="ar-IQ" sz="3600" b="1" dirty="0">
                <a:solidFill>
                  <a:srgbClr val="FF0000"/>
                </a:solidFill>
                <a:latin typeface="Traditional Arabic" panose="02020603050405020304" pitchFamily="18" charset="-78"/>
                <a:cs typeface="Traditional Arabic" panose="02020603050405020304" pitchFamily="18" charset="-78"/>
              </a:rPr>
              <a:t>                              </a:t>
            </a:r>
            <a:r>
              <a:rPr lang="ar-IQ" sz="3600" b="1" dirty="0">
                <a:solidFill>
                  <a:schemeClr val="bg2"/>
                </a:solidFill>
                <a:latin typeface="Traditional Arabic" panose="02020603050405020304" pitchFamily="18" charset="-78"/>
                <a:cs typeface="Traditional Arabic" panose="02020603050405020304" pitchFamily="18" charset="-78"/>
              </a:rPr>
              <a:t>.</a:t>
            </a:r>
            <a:r>
              <a:rPr lang="ar-SA" sz="3600" b="1" dirty="0">
                <a:solidFill>
                  <a:schemeClr val="bg2"/>
                </a:solidFill>
                <a:latin typeface="Traditional Arabic" panose="02020603050405020304" pitchFamily="18" charset="-78"/>
                <a:cs typeface="Traditional Arabic" panose="02020603050405020304" pitchFamily="18" charset="-78"/>
              </a:rPr>
              <a:t> </a:t>
            </a:r>
            <a:br>
              <a:rPr lang="ar-IQ" sz="3600" b="1" dirty="0">
                <a:solidFill>
                  <a:srgbClr val="FF0000"/>
                </a:solidFill>
                <a:latin typeface="Traditional Arabic" panose="02020603050405020304" pitchFamily="18" charset="-78"/>
                <a:cs typeface="Traditional Arabic" panose="02020603050405020304" pitchFamily="18" charset="-78"/>
              </a:rPr>
            </a:br>
            <a:r>
              <a:rPr lang="ar-IQ" sz="3600" b="1" dirty="0">
                <a:solidFill>
                  <a:srgbClr val="FF0000"/>
                </a:solidFill>
                <a:latin typeface="Traditional Arabic" panose="02020603050405020304" pitchFamily="18" charset="-78"/>
                <a:cs typeface="Traditional Arabic" panose="02020603050405020304" pitchFamily="18" charset="-78"/>
              </a:rPr>
              <a:t>- </a:t>
            </a:r>
            <a:r>
              <a:rPr lang="ar-SA" sz="3600" b="1" dirty="0">
                <a:latin typeface="Traditional Arabic" panose="02020603050405020304" pitchFamily="18" charset="-78"/>
                <a:cs typeface="Traditional Arabic" panose="02020603050405020304" pitchFamily="18" charset="-78"/>
              </a:rPr>
              <a:t>أنه في التورق يبيع المُشْتَرَى لغير البائع</a:t>
            </a:r>
            <a:r>
              <a:rPr lang="ar-IQ" sz="3600" b="1" dirty="0">
                <a:latin typeface="Traditional Arabic" panose="02020603050405020304" pitchFamily="18" charset="-78"/>
                <a:cs typeface="Traditional Arabic" panose="02020603050405020304" pitchFamily="18" charset="-78"/>
              </a:rPr>
              <a:t> </a:t>
            </a:r>
            <a:r>
              <a:rPr lang="ar-IQ" sz="3600" b="1" dirty="0">
                <a:solidFill>
                  <a:schemeClr val="tx1"/>
                </a:solidFill>
                <a:latin typeface="Traditional Arabic" panose="02020603050405020304" pitchFamily="18" charset="-78"/>
                <a:cs typeface="Traditional Arabic" panose="02020603050405020304" pitchFamily="18" charset="-78"/>
              </a:rPr>
              <a:t>للحصول على النقد بثمن حال</a:t>
            </a:r>
            <a:r>
              <a:rPr lang="en-US"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 </a:t>
            </a:r>
            <a:br>
              <a:rPr lang="ar-IQ" sz="3600" b="1" dirty="0">
                <a:latin typeface="Traditional Arabic" panose="02020603050405020304" pitchFamily="18" charset="-78"/>
                <a:cs typeface="Traditional Arabic" panose="02020603050405020304" pitchFamily="18" charset="-78"/>
              </a:rPr>
            </a:br>
            <a:r>
              <a:rPr lang="en-US" sz="3600" b="1" dirty="0">
                <a:latin typeface="Traditional Arabic" panose="02020603050405020304" pitchFamily="18" charset="-78"/>
                <a:cs typeface="Traditional Arabic" panose="02020603050405020304" pitchFamily="18" charset="-78"/>
              </a:rPr>
              <a:t>  </a:t>
            </a:r>
            <a:r>
              <a:rPr lang="en-US" sz="3600" b="1" dirty="0">
                <a:solidFill>
                  <a:srgbClr val="FF0000"/>
                </a:solidFill>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أما في العِيْنَة فإنه يبيع للبائع نفسه</a:t>
            </a:r>
            <a:r>
              <a:rPr lang="ar-IQ" sz="3600" b="1" dirty="0">
                <a:latin typeface="Traditional Arabic" panose="02020603050405020304" pitchFamily="18" charset="-78"/>
                <a:cs typeface="Traditional Arabic" panose="02020603050405020304" pitchFamily="18" charset="-78"/>
              </a:rPr>
              <a:t> </a:t>
            </a:r>
            <a:r>
              <a:rPr lang="ar-IQ" sz="3600" b="1" dirty="0">
                <a:solidFill>
                  <a:schemeClr val="tx1"/>
                </a:solidFill>
                <a:latin typeface="Traditional Arabic" panose="02020603050405020304" pitchFamily="18" charset="-78"/>
                <a:cs typeface="Traditional Arabic" panose="02020603050405020304" pitchFamily="18" charset="-78"/>
              </a:rPr>
              <a:t>بثمن حال أقل</a:t>
            </a:r>
            <a:r>
              <a:rPr lang="en-US" sz="3600" b="1" dirty="0">
                <a:latin typeface="Traditional Arabic" panose="02020603050405020304" pitchFamily="18" charset="-78"/>
                <a:cs typeface="Traditional Arabic" panose="02020603050405020304" pitchFamily="18" charset="-78"/>
              </a:rPr>
              <a:t>                             .</a:t>
            </a:r>
            <a:r>
              <a:rPr lang="ar-IQ" sz="3600" b="1" dirty="0">
                <a:solidFill>
                  <a:schemeClr val="bg2"/>
                </a:solidFill>
                <a:latin typeface="Traditional Arabic" panose="02020603050405020304" pitchFamily="18" charset="-78"/>
                <a:cs typeface="Traditional Arabic" panose="02020603050405020304" pitchFamily="18" charset="-78"/>
              </a:rPr>
              <a:t>.</a:t>
            </a:r>
            <a:br>
              <a:rPr lang="ar-IQ" sz="3600" b="1" dirty="0">
                <a:solidFill>
                  <a:schemeClr val="tx1"/>
                </a:solidFill>
                <a:latin typeface="Traditional Arabic" panose="02020603050405020304" pitchFamily="18" charset="-78"/>
                <a:cs typeface="Traditional Arabic" panose="02020603050405020304" pitchFamily="18" charset="-78"/>
              </a:rPr>
            </a:br>
            <a:r>
              <a:rPr lang="ar-SA" sz="3600" b="1" dirty="0">
                <a:solidFill>
                  <a:srgbClr val="FF0000"/>
                </a:solidFill>
                <a:latin typeface="Traditional Arabic" panose="02020603050405020304" pitchFamily="18" charset="-78"/>
                <a:cs typeface="Traditional Arabic" panose="02020603050405020304" pitchFamily="18" charset="-78"/>
              </a:rPr>
              <a:t>الفرق بين التورق والمرابحة؟</a:t>
            </a:r>
            <a:r>
              <a:rPr lang="en-US" sz="3600" b="1" dirty="0">
                <a:solidFill>
                  <a:srgbClr val="FF0000"/>
                </a:solidFill>
                <a:latin typeface="Traditional Arabic" panose="02020603050405020304" pitchFamily="18" charset="-78"/>
                <a:cs typeface="Traditional Arabic" panose="02020603050405020304" pitchFamily="18" charset="-78"/>
              </a:rPr>
              <a:t>                         </a:t>
            </a:r>
            <a:br>
              <a:rPr lang="en-US" sz="3600" dirty="0">
                <a:solidFill>
                  <a:schemeClr val="tx1"/>
                </a:solidFill>
                <a:latin typeface="Traditional Arabic" panose="02020603050405020304" pitchFamily="18" charset="-78"/>
                <a:cs typeface="Traditional Arabic" panose="02020603050405020304" pitchFamily="18" charset="-78"/>
              </a:rPr>
            </a:br>
            <a:r>
              <a:rPr lang="ar-SA" sz="3600" b="1" dirty="0">
                <a:solidFill>
                  <a:schemeClr val="tx1"/>
                </a:solidFill>
                <a:latin typeface="Traditional Arabic" panose="02020603050405020304" pitchFamily="18" charset="-78"/>
                <a:cs typeface="Traditional Arabic" panose="02020603050405020304" pitchFamily="18" charset="-78"/>
              </a:rPr>
              <a:t>السلع التي يتم تمويلها من البنك هي التي تحدد نوع المعاملة</a:t>
            </a:r>
            <a:r>
              <a:rPr lang="ar-IQ" sz="3600" b="1" dirty="0">
                <a:solidFill>
                  <a:schemeClr val="tx1"/>
                </a:solidFill>
                <a:latin typeface="Traditional Arabic" panose="02020603050405020304" pitchFamily="18" charset="-78"/>
                <a:cs typeface="Traditional Arabic" panose="02020603050405020304" pitchFamily="18" charset="-78"/>
              </a:rPr>
              <a:t>.               </a:t>
            </a:r>
            <a:r>
              <a:rPr lang="ar-IQ" sz="3600" b="1" dirty="0">
                <a:solidFill>
                  <a:schemeClr val="bg2"/>
                </a:solidFill>
                <a:latin typeface="Traditional Arabic" panose="02020603050405020304" pitchFamily="18" charset="-78"/>
                <a:cs typeface="Traditional Arabic" panose="02020603050405020304" pitchFamily="18" charset="-78"/>
              </a:rPr>
              <a:t>.</a:t>
            </a:r>
            <a:br>
              <a:rPr lang="ar-IQ" sz="3600" b="1" dirty="0">
                <a:solidFill>
                  <a:schemeClr val="tx1"/>
                </a:solidFill>
                <a:latin typeface="Traditional Arabic" panose="02020603050405020304" pitchFamily="18" charset="-78"/>
                <a:cs typeface="Traditional Arabic" panose="02020603050405020304" pitchFamily="18" charset="-78"/>
              </a:rPr>
            </a:br>
            <a:r>
              <a:rPr lang="ar-IQ" sz="3600" b="1" dirty="0">
                <a:solidFill>
                  <a:schemeClr val="tx1"/>
                </a:solidFill>
                <a:latin typeface="Traditional Arabic" panose="02020603050405020304" pitchFamily="18" charset="-78"/>
                <a:cs typeface="Traditional Arabic" panose="02020603050405020304" pitchFamily="18" charset="-78"/>
              </a:rPr>
              <a:t>-</a:t>
            </a:r>
            <a:r>
              <a:rPr lang="ar-SA" sz="3600" b="1" dirty="0">
                <a:solidFill>
                  <a:schemeClr val="tx1"/>
                </a:solidFill>
                <a:latin typeface="Traditional Arabic" panose="02020603050405020304" pitchFamily="18" charset="-78"/>
                <a:cs typeface="Traditional Arabic" panose="02020603050405020304" pitchFamily="18" charset="-78"/>
              </a:rPr>
              <a:t> </a:t>
            </a:r>
            <a:r>
              <a:rPr lang="ar-IQ" sz="3600" b="1" dirty="0">
                <a:solidFill>
                  <a:schemeClr val="tx1"/>
                </a:solidFill>
                <a:latin typeface="Traditional Arabic" panose="02020603050405020304" pitchFamily="18" charset="-78"/>
                <a:cs typeface="Traditional Arabic" panose="02020603050405020304" pitchFamily="18" charset="-78"/>
              </a:rPr>
              <a:t>ف</a:t>
            </a:r>
            <a:r>
              <a:rPr lang="ar-SA" sz="3600" b="1" dirty="0">
                <a:solidFill>
                  <a:schemeClr val="tx1"/>
                </a:solidFill>
                <a:latin typeface="Traditional Arabic" panose="02020603050405020304" pitchFamily="18" charset="-78"/>
                <a:cs typeface="Traditional Arabic" panose="02020603050405020304" pitchFamily="18" charset="-78"/>
              </a:rPr>
              <a:t>إذا كان </a:t>
            </a:r>
            <a:r>
              <a:rPr lang="ar-IQ" sz="3600" b="1" dirty="0">
                <a:solidFill>
                  <a:schemeClr val="tx1"/>
                </a:solidFill>
                <a:latin typeface="Traditional Arabic" panose="02020603050405020304" pitchFamily="18" charset="-78"/>
                <a:cs typeface="Traditional Arabic" panose="02020603050405020304" pitchFamily="18" charset="-78"/>
              </a:rPr>
              <a:t>قصد </a:t>
            </a:r>
            <a:r>
              <a:rPr lang="ar-SA" sz="3600" b="1" dirty="0">
                <a:solidFill>
                  <a:schemeClr val="tx1"/>
                </a:solidFill>
                <a:latin typeface="Traditional Arabic" panose="02020603050405020304" pitchFamily="18" charset="-78"/>
                <a:cs typeface="Traditional Arabic" panose="02020603050405020304" pitchFamily="18" charset="-78"/>
              </a:rPr>
              <a:t>العميل </a:t>
            </a:r>
            <a:r>
              <a:rPr lang="ar-IQ" sz="3600" b="1" dirty="0">
                <a:solidFill>
                  <a:schemeClr val="tx1"/>
                </a:solidFill>
                <a:latin typeface="Traditional Arabic" panose="02020603050405020304" pitchFamily="18" charset="-78"/>
                <a:cs typeface="Traditional Arabic" panose="02020603050405020304" pitchFamily="18" charset="-78"/>
              </a:rPr>
              <a:t>هو</a:t>
            </a:r>
            <a:r>
              <a:rPr lang="ar-SA" sz="3600" b="1" dirty="0">
                <a:solidFill>
                  <a:schemeClr val="tx1"/>
                </a:solidFill>
                <a:latin typeface="Traditional Arabic" panose="02020603050405020304" pitchFamily="18" charset="-78"/>
                <a:cs typeface="Traditional Arabic" panose="02020603050405020304" pitchFamily="18" charset="-78"/>
              </a:rPr>
              <a:t> </a:t>
            </a:r>
            <a:r>
              <a:rPr lang="ar-IQ" sz="3600" b="1" dirty="0">
                <a:solidFill>
                  <a:schemeClr val="tx1"/>
                </a:solidFill>
                <a:latin typeface="Traditional Arabic" panose="02020603050405020304" pitchFamily="18" charset="-78"/>
                <a:cs typeface="Traditional Arabic" panose="02020603050405020304" pitchFamily="18" charset="-78"/>
              </a:rPr>
              <a:t>ا</a:t>
            </a:r>
            <a:r>
              <a:rPr lang="ar-SA" sz="3600" b="1" dirty="0">
                <a:solidFill>
                  <a:schemeClr val="tx1"/>
                </a:solidFill>
                <a:latin typeface="Traditional Arabic" panose="02020603050405020304" pitchFamily="18" charset="-78"/>
                <a:cs typeface="Traditional Arabic" panose="02020603050405020304" pitchFamily="18" charset="-78"/>
              </a:rPr>
              <a:t>لحصول على السلعة من أجل استخدامها</a:t>
            </a:r>
            <a:r>
              <a:rPr lang="ar-IQ" sz="3600" b="1" dirty="0">
                <a:solidFill>
                  <a:schemeClr val="tx1"/>
                </a:solidFill>
                <a:latin typeface="Traditional Arabic" panose="02020603050405020304" pitchFamily="18" charset="-78"/>
                <a:cs typeface="Traditional Arabic" panose="02020603050405020304" pitchFamily="18" charset="-78"/>
              </a:rPr>
              <a:t>،</a:t>
            </a:r>
            <a:r>
              <a:rPr lang="ar-SA" sz="3600" b="1" dirty="0">
                <a:solidFill>
                  <a:schemeClr val="tx1"/>
                </a:solidFill>
                <a:latin typeface="Traditional Arabic" panose="02020603050405020304" pitchFamily="18" charset="-78"/>
                <a:cs typeface="Traditional Arabic" panose="02020603050405020304" pitchFamily="18" charset="-78"/>
              </a:rPr>
              <a:t> فإن ا</a:t>
            </a:r>
            <a:r>
              <a:rPr lang="ar-IQ" sz="3600" b="1" dirty="0">
                <a:solidFill>
                  <a:schemeClr val="tx1"/>
                </a:solidFill>
                <a:latin typeface="Traditional Arabic" panose="02020603050405020304" pitchFamily="18" charset="-78"/>
                <a:cs typeface="Traditional Arabic" panose="02020603050405020304" pitchFamily="18" charset="-78"/>
              </a:rPr>
              <a:t>لعقد </a:t>
            </a:r>
            <a:r>
              <a:rPr lang="ar-SA" sz="3600" b="1" dirty="0">
                <a:solidFill>
                  <a:schemeClr val="tx1"/>
                </a:solidFill>
                <a:latin typeface="Traditional Arabic" panose="02020603050405020304" pitchFamily="18" charset="-78"/>
                <a:cs typeface="Traditional Arabic" panose="02020603050405020304" pitchFamily="18" charset="-78"/>
              </a:rPr>
              <a:t>عقد مرابحة</a:t>
            </a:r>
            <a:r>
              <a:rPr lang="ar-IQ" sz="3600" b="1" dirty="0">
                <a:solidFill>
                  <a:schemeClr val="tx1"/>
                </a:solidFill>
                <a:latin typeface="Traditional Arabic" panose="02020603050405020304" pitchFamily="18" charset="-78"/>
                <a:cs typeface="Traditional Arabic" panose="02020603050405020304" pitchFamily="18" charset="-78"/>
              </a:rPr>
              <a:t>،</a:t>
            </a:r>
            <a:r>
              <a:rPr lang="ar-SA" sz="3600" b="1" dirty="0">
                <a:solidFill>
                  <a:schemeClr val="tx1"/>
                </a:solidFill>
                <a:latin typeface="Traditional Arabic" panose="02020603050405020304" pitchFamily="18" charset="-78"/>
                <a:cs typeface="Traditional Arabic" panose="02020603050405020304" pitchFamily="18" charset="-78"/>
              </a:rPr>
              <a:t> ويقوم البنك بشراء السلعة نقد</a:t>
            </a:r>
            <a:r>
              <a:rPr lang="ar-IQ" sz="3600" b="1" dirty="0">
                <a:solidFill>
                  <a:schemeClr val="tx1"/>
                </a:solidFill>
                <a:latin typeface="Traditional Arabic" panose="02020603050405020304" pitchFamily="18" charset="-78"/>
                <a:cs typeface="Traditional Arabic" panose="02020603050405020304" pitchFamily="18" charset="-78"/>
              </a:rPr>
              <a:t>ً</a:t>
            </a:r>
            <a:r>
              <a:rPr lang="ar-SA" sz="3600" b="1" dirty="0">
                <a:solidFill>
                  <a:schemeClr val="tx1"/>
                </a:solidFill>
                <a:latin typeface="Traditional Arabic" panose="02020603050405020304" pitchFamily="18" charset="-78"/>
                <a:cs typeface="Traditional Arabic" panose="02020603050405020304" pitchFamily="18" charset="-78"/>
              </a:rPr>
              <a:t>ا</a:t>
            </a:r>
            <a:r>
              <a:rPr lang="ar-IQ" sz="3600" b="1" dirty="0">
                <a:solidFill>
                  <a:schemeClr val="tx1"/>
                </a:solidFill>
                <a:latin typeface="Traditional Arabic" panose="02020603050405020304" pitchFamily="18" charset="-78"/>
                <a:cs typeface="Traditional Arabic" panose="02020603050405020304" pitchFamily="18" charset="-78"/>
              </a:rPr>
              <a:t>،</a:t>
            </a:r>
            <a:r>
              <a:rPr lang="ar-SA" sz="3600" b="1" dirty="0">
                <a:solidFill>
                  <a:schemeClr val="tx1"/>
                </a:solidFill>
                <a:latin typeface="Traditional Arabic" panose="02020603050405020304" pitchFamily="18" charset="-78"/>
                <a:cs typeface="Traditional Arabic" panose="02020603050405020304" pitchFamily="18" charset="-78"/>
              </a:rPr>
              <a:t> ويقوم ببيعها بربح للعميل الذي يقوم بسداد ثمنها على أقساط</a:t>
            </a:r>
            <a:r>
              <a:rPr lang="ar-IQ" sz="3600" b="1" dirty="0">
                <a:solidFill>
                  <a:schemeClr val="tx1"/>
                </a:solidFill>
                <a:latin typeface="Traditional Arabic" panose="02020603050405020304" pitchFamily="18" charset="-78"/>
                <a:cs typeface="Traditional Arabic" panose="02020603050405020304" pitchFamily="18" charset="-78"/>
              </a:rPr>
              <a:t>.</a:t>
            </a:r>
            <a:endParaRPr lang="ar-IQ" sz="3600" dirty="0"/>
          </a:p>
        </p:txBody>
      </p:sp>
      <p:sp>
        <p:nvSpPr>
          <p:cNvPr id="3" name="Content Placeholder 2"/>
          <p:cNvSpPr>
            <a:spLocks noGrp="1"/>
          </p:cNvSpPr>
          <p:nvPr>
            <p:ph idx="1"/>
          </p:nvPr>
        </p:nvSpPr>
        <p:spPr>
          <a:xfrm flipV="1">
            <a:off x="1371600" y="6857999"/>
            <a:ext cx="9601200" cy="45719"/>
          </a:xfrm>
        </p:spPr>
        <p:txBody>
          <a:bodyPr>
            <a:normAutofit fontScale="25000" lnSpcReduction="20000"/>
          </a:bodyPr>
          <a:lstStyle/>
          <a:p>
            <a:endParaRPr lang="ar-IQ" dirty="0"/>
          </a:p>
        </p:txBody>
      </p:sp>
    </p:spTree>
    <p:extLst>
      <p:ext uri="{BB962C8B-B14F-4D97-AF65-F5344CB8AC3E}">
        <p14:creationId xmlns:p14="http://schemas.microsoft.com/office/powerpoint/2010/main" val="2222677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0445" y="172528"/>
            <a:ext cx="9782355" cy="6512944"/>
          </a:xfrm>
        </p:spPr>
        <p:txBody>
          <a:bodyPr>
            <a:noAutofit/>
          </a:bodyPr>
          <a:lstStyle/>
          <a:p>
            <a:pPr algn="just">
              <a:lnSpc>
                <a:spcPct val="100000"/>
              </a:lnSpc>
            </a:pPr>
            <a:r>
              <a:rPr lang="ar-IQ" sz="3200" b="1" dirty="0">
                <a:solidFill>
                  <a:srgbClr val="FF0000"/>
                </a:solidFill>
                <a:latin typeface="Traditional Arabic" panose="02020603050405020304" pitchFamily="18" charset="-78"/>
                <a:cs typeface="Traditional Arabic" panose="02020603050405020304" pitchFamily="18" charset="-78"/>
              </a:rPr>
              <a:t>الخطوات التي تتم فيها </a:t>
            </a:r>
            <a:r>
              <a:rPr lang="ar-JO" sz="3200" b="1" dirty="0">
                <a:solidFill>
                  <a:srgbClr val="FF0000"/>
                </a:solidFill>
                <a:latin typeface="Traditional Arabic" panose="02020603050405020304" pitchFamily="18" charset="-78"/>
                <a:cs typeface="Traditional Arabic" panose="02020603050405020304" pitchFamily="18" charset="-78"/>
              </a:rPr>
              <a:t>عقود التورق من قِبَل المصارف</a:t>
            </a:r>
            <a:r>
              <a:rPr lang="en-US" sz="3200" b="1" dirty="0">
                <a:solidFill>
                  <a:srgbClr val="FF0000"/>
                </a:solidFill>
                <a:latin typeface="Traditional Arabic" panose="02020603050405020304" pitchFamily="18" charset="-78"/>
                <a:cs typeface="Traditional Arabic" panose="02020603050405020304" pitchFamily="18" charset="-78"/>
              </a:rPr>
              <a:t>                     </a:t>
            </a:r>
            <a:r>
              <a:rPr lang="en-US" sz="3200" b="1" dirty="0">
                <a:latin typeface="Traditional Arabic" panose="02020603050405020304" pitchFamily="18" charset="-78"/>
                <a:cs typeface="Traditional Arabic" panose="02020603050405020304" pitchFamily="18" charset="-78"/>
              </a:rPr>
              <a:t>.</a:t>
            </a:r>
            <a:r>
              <a:rPr lang="ar-IQ" sz="3200" b="1" dirty="0">
                <a:latin typeface="Traditional Arabic" panose="02020603050405020304" pitchFamily="18" charset="-78"/>
                <a:cs typeface="Traditional Arabic" panose="02020603050405020304" pitchFamily="18" charset="-78"/>
              </a:rPr>
              <a:t> </a:t>
            </a:r>
            <a:r>
              <a:rPr lang="ar-JO" sz="3200" b="1" dirty="0">
                <a:latin typeface="Traditional Arabic" panose="02020603050405020304" pitchFamily="18" charset="-78"/>
                <a:cs typeface="Traditional Arabic" panose="02020603050405020304" pitchFamily="18" charset="-78"/>
              </a:rPr>
              <a:t> </a:t>
            </a:r>
            <a:r>
              <a:rPr lang="ar-IQ" sz="3200" b="1" dirty="0">
                <a:latin typeface="Traditional Arabic" panose="02020603050405020304" pitchFamily="18" charset="-78"/>
                <a:cs typeface="Traditional Arabic" panose="02020603050405020304" pitchFamily="18" charset="-78"/>
              </a:rPr>
              <a:t> </a:t>
            </a:r>
            <a:br>
              <a:rPr lang="ar-IQ" sz="3200" b="1" dirty="0">
                <a:latin typeface="Traditional Arabic" panose="02020603050405020304" pitchFamily="18" charset="-78"/>
                <a:cs typeface="Traditional Arabic" panose="02020603050405020304" pitchFamily="18" charset="-78"/>
              </a:rPr>
            </a:br>
            <a:r>
              <a:rPr lang="ar-IQ" sz="3200" b="1" dirty="0">
                <a:latin typeface="Traditional Arabic" panose="02020603050405020304" pitchFamily="18" charset="-78"/>
                <a:cs typeface="Traditional Arabic" panose="02020603050405020304" pitchFamily="18" charset="-78"/>
              </a:rPr>
              <a:t>- </a:t>
            </a:r>
            <a:r>
              <a:rPr lang="ar-SA" sz="3200" b="1" dirty="0">
                <a:latin typeface="Traditional Arabic" panose="02020603050405020304" pitchFamily="18" charset="-78"/>
                <a:cs typeface="Traditional Arabic" panose="02020603050405020304" pitchFamily="18" charset="-78"/>
              </a:rPr>
              <a:t>لقد تم التوسع باستخدام أداة التمويل بالتورق من قبل العديد من المصارف حيث يوفر لها وسيلة جذب للعملاء وتحقيق الربح</a:t>
            </a:r>
            <a:r>
              <a:rPr lang="ar-IQ" sz="3200" b="1" dirty="0">
                <a:latin typeface="Traditional Arabic" panose="02020603050405020304" pitchFamily="18" charset="-78"/>
                <a:cs typeface="Traditional Arabic" panose="02020603050405020304" pitchFamily="18" charset="-78"/>
              </a:rPr>
              <a:t>،</a:t>
            </a:r>
            <a:r>
              <a:rPr lang="ar-SA" sz="3200" b="1" dirty="0">
                <a:latin typeface="Traditional Arabic" panose="02020603050405020304" pitchFamily="18" charset="-78"/>
                <a:cs typeface="Traditional Arabic" panose="02020603050405020304" pitchFamily="18" charset="-78"/>
              </a:rPr>
              <a:t> وذلك من خلال القيام بتمويل الأفراد والمؤسسات والشركات</a:t>
            </a:r>
            <a:r>
              <a:rPr lang="ar-IQ" sz="3200" b="1" dirty="0">
                <a:latin typeface="Traditional Arabic" panose="02020603050405020304" pitchFamily="18" charset="-78"/>
                <a:cs typeface="Traditional Arabic" panose="02020603050405020304" pitchFamily="18" charset="-78"/>
              </a:rPr>
              <a:t>،</a:t>
            </a:r>
            <a:r>
              <a:rPr lang="ar-SA" sz="3200" b="1" dirty="0">
                <a:latin typeface="Traditional Arabic" panose="02020603050405020304" pitchFamily="18" charset="-78"/>
                <a:cs typeface="Traditional Arabic" panose="02020603050405020304" pitchFamily="18" charset="-78"/>
              </a:rPr>
              <a:t> أو جذب المدخرات من قبل الأفراد والمؤسسات ويتم ذلك بطريقين:</a:t>
            </a:r>
            <a:r>
              <a:rPr lang="ar-IQ" sz="3200" b="1" dirty="0">
                <a:latin typeface="Traditional Arabic" panose="02020603050405020304" pitchFamily="18" charset="-78"/>
                <a:cs typeface="Traditional Arabic" panose="02020603050405020304" pitchFamily="18" charset="-78"/>
              </a:rPr>
              <a:t> </a:t>
            </a:r>
            <a:r>
              <a:rPr lang="ar-IQ" sz="3200" b="1" dirty="0">
                <a:solidFill>
                  <a:schemeClr val="bg2"/>
                </a:solidFill>
                <a:latin typeface="Traditional Arabic" panose="02020603050405020304" pitchFamily="18" charset="-78"/>
                <a:cs typeface="Traditional Arabic" panose="02020603050405020304" pitchFamily="18" charset="-78"/>
              </a:rPr>
              <a:t>.</a:t>
            </a:r>
            <a:br>
              <a:rPr lang="en-US" sz="3200" b="1" dirty="0">
                <a:latin typeface="Traditional Arabic" panose="02020603050405020304" pitchFamily="18" charset="-78"/>
                <a:cs typeface="Traditional Arabic" panose="02020603050405020304" pitchFamily="18" charset="-78"/>
              </a:rPr>
            </a:br>
            <a:r>
              <a:rPr lang="ar-IQ" sz="3200" b="1" dirty="0">
                <a:solidFill>
                  <a:srgbClr val="FF0000"/>
                </a:solidFill>
                <a:latin typeface="Traditional Arabic" panose="02020603050405020304" pitchFamily="18" charset="-78"/>
                <a:cs typeface="Traditional Arabic" panose="02020603050405020304" pitchFamily="18" charset="-78"/>
              </a:rPr>
              <a:t>الطريقة</a:t>
            </a:r>
            <a:r>
              <a:rPr lang="ar-IQ" sz="3200" dirty="0">
                <a:solidFill>
                  <a:srgbClr val="FF0000"/>
                </a:solidFill>
                <a:latin typeface="Traditional Arabic" panose="02020603050405020304" pitchFamily="18" charset="-78"/>
                <a:cs typeface="Traditional Arabic" panose="02020603050405020304" pitchFamily="18" charset="-78"/>
              </a:rPr>
              <a:t> </a:t>
            </a:r>
            <a:r>
              <a:rPr lang="ar-SA" sz="3200" b="1" dirty="0">
                <a:solidFill>
                  <a:srgbClr val="FF0000"/>
                </a:solidFill>
                <a:latin typeface="Traditional Arabic" panose="02020603050405020304" pitchFamily="18" charset="-78"/>
                <a:cs typeface="Traditional Arabic" panose="02020603050405020304" pitchFamily="18" charset="-78"/>
              </a:rPr>
              <a:t>الأول:</a:t>
            </a:r>
            <a:r>
              <a:rPr lang="ar-IQ" sz="3200" b="1" dirty="0">
                <a:solidFill>
                  <a:srgbClr val="FF0000"/>
                </a:solidFill>
                <a:latin typeface="Traditional Arabic" panose="02020603050405020304" pitchFamily="18" charset="-78"/>
                <a:cs typeface="Traditional Arabic" panose="02020603050405020304" pitchFamily="18" charset="-78"/>
              </a:rPr>
              <a:t> </a:t>
            </a:r>
            <a:r>
              <a:rPr lang="ar-SA" sz="3200" b="1" dirty="0">
                <a:latin typeface="Traditional Arabic" panose="02020603050405020304" pitchFamily="18" charset="-78"/>
                <a:cs typeface="Traditional Arabic" panose="02020603050405020304" pitchFamily="18" charset="-78"/>
              </a:rPr>
              <a:t>طريق تتبعه المصارف </a:t>
            </a:r>
            <a:r>
              <a:rPr lang="ar-SA" sz="3200" b="1" dirty="0">
                <a:solidFill>
                  <a:srgbClr val="7030A0"/>
                </a:solidFill>
                <a:latin typeface="Traditional Arabic" panose="02020603050405020304" pitchFamily="18" charset="-78"/>
                <a:cs typeface="Traditional Arabic" panose="02020603050405020304" pitchFamily="18" charset="-78"/>
              </a:rPr>
              <a:t>لتوفير المال للمحتاجين إليه من الأفراد والشركات والمؤسسات، </a:t>
            </a:r>
            <a:r>
              <a:rPr lang="ar-SA" sz="3200" b="1" dirty="0">
                <a:latin typeface="Traditional Arabic" panose="02020603050405020304" pitchFamily="18" charset="-78"/>
                <a:cs typeface="Traditional Arabic" panose="02020603050405020304" pitchFamily="18" charset="-78"/>
              </a:rPr>
              <a:t>فيكون البائع للسلعة هو المصرف،</a:t>
            </a:r>
            <a:r>
              <a:rPr lang="ar-IQ" sz="3200" b="1" dirty="0">
                <a:latin typeface="Traditional Arabic" panose="02020603050405020304" pitchFamily="18" charset="-78"/>
                <a:cs typeface="Traditional Arabic" panose="02020603050405020304" pitchFamily="18" charset="-78"/>
              </a:rPr>
              <a:t> </a:t>
            </a:r>
            <a:r>
              <a:rPr lang="ar-SA" sz="3200" b="1" dirty="0">
                <a:latin typeface="Traditional Arabic" panose="02020603050405020304" pitchFamily="18" charset="-78"/>
                <a:cs typeface="Traditional Arabic" panose="02020603050405020304" pitchFamily="18" charset="-78"/>
              </a:rPr>
              <a:t>أي</a:t>
            </a:r>
            <a:r>
              <a:rPr lang="ar-IQ" sz="3200" b="1" dirty="0">
                <a:latin typeface="Traditional Arabic" panose="02020603050405020304" pitchFamily="18" charset="-78"/>
                <a:cs typeface="Traditional Arabic" panose="02020603050405020304" pitchFamily="18" charset="-78"/>
              </a:rPr>
              <a:t>:</a:t>
            </a:r>
            <a:r>
              <a:rPr lang="ar-SA" sz="3200" b="1" dirty="0">
                <a:latin typeface="Traditional Arabic" panose="02020603050405020304" pitchFamily="18" charset="-78"/>
                <a:cs typeface="Traditional Arabic" panose="02020603050405020304" pitchFamily="18" charset="-78"/>
              </a:rPr>
              <a:t> أن المصرف يقوم بتوفير السيولة النقدية من خلال أداة التورق تحت مسمى عقد بيع بالتقسيط</a:t>
            </a:r>
            <a:r>
              <a:rPr lang="ar-IQ" sz="3200" b="1" dirty="0">
                <a:latin typeface="Traditional Arabic" panose="02020603050405020304" pitchFamily="18" charset="-78"/>
                <a:cs typeface="Traditional Arabic" panose="02020603050405020304" pitchFamily="18" charset="-78"/>
              </a:rPr>
              <a:t>،</a:t>
            </a:r>
            <a:r>
              <a:rPr lang="ar-SA" sz="3200" b="1" dirty="0">
                <a:latin typeface="Traditional Arabic" panose="02020603050405020304" pitchFamily="18" charset="-78"/>
                <a:cs typeface="Traditional Arabic" panose="02020603050405020304" pitchFamily="18" charset="-78"/>
              </a:rPr>
              <a:t> وبيع المرابحة.</a:t>
            </a:r>
            <a:br>
              <a:rPr lang="ar-IQ" sz="3200" b="1" dirty="0">
                <a:latin typeface="Traditional Arabic" panose="02020603050405020304" pitchFamily="18" charset="-78"/>
                <a:cs typeface="Traditional Arabic" panose="02020603050405020304" pitchFamily="18" charset="-78"/>
              </a:rPr>
            </a:br>
            <a:r>
              <a:rPr lang="ar-SA" sz="3200" b="1" dirty="0">
                <a:latin typeface="Traditional Arabic" panose="02020603050405020304" pitchFamily="18" charset="-78"/>
                <a:cs typeface="Traditional Arabic" panose="02020603050405020304" pitchFamily="18" charset="-78"/>
              </a:rPr>
              <a:t> </a:t>
            </a:r>
            <a:br>
              <a:rPr lang="en-US" sz="3200" dirty="0">
                <a:latin typeface="Traditional Arabic" panose="02020603050405020304" pitchFamily="18" charset="-78"/>
                <a:cs typeface="Traditional Arabic" panose="02020603050405020304" pitchFamily="18" charset="-78"/>
              </a:rPr>
            </a:br>
            <a:r>
              <a:rPr lang="ar-SA" sz="3200" b="1" dirty="0">
                <a:solidFill>
                  <a:srgbClr val="FF0000"/>
                </a:solidFill>
                <a:latin typeface="Traditional Arabic" panose="02020603050405020304" pitchFamily="18" charset="-78"/>
                <a:cs typeface="Traditional Arabic" panose="02020603050405020304" pitchFamily="18" charset="-78"/>
              </a:rPr>
              <a:t>ا</a:t>
            </a:r>
            <a:r>
              <a:rPr lang="ar-IQ" sz="3200" b="1" dirty="0">
                <a:solidFill>
                  <a:srgbClr val="FF0000"/>
                </a:solidFill>
                <a:latin typeface="Traditional Arabic" panose="02020603050405020304" pitchFamily="18" charset="-78"/>
                <a:cs typeface="Traditional Arabic" panose="02020603050405020304" pitchFamily="18" charset="-78"/>
              </a:rPr>
              <a:t>لطريقة ا</a:t>
            </a:r>
            <a:r>
              <a:rPr lang="ar-SA" sz="3200" b="1" dirty="0">
                <a:solidFill>
                  <a:srgbClr val="FF0000"/>
                </a:solidFill>
                <a:latin typeface="Traditional Arabic" panose="02020603050405020304" pitchFamily="18" charset="-78"/>
                <a:cs typeface="Traditional Arabic" panose="02020603050405020304" pitchFamily="18" charset="-78"/>
              </a:rPr>
              <a:t>لثاني</a:t>
            </a:r>
            <a:r>
              <a:rPr lang="ar-IQ" sz="3200" b="1" dirty="0">
                <a:solidFill>
                  <a:srgbClr val="FF0000"/>
                </a:solidFill>
                <a:latin typeface="Traditional Arabic" panose="02020603050405020304" pitchFamily="18" charset="-78"/>
                <a:cs typeface="Traditional Arabic" panose="02020603050405020304" pitchFamily="18" charset="-78"/>
              </a:rPr>
              <a:t>ة</a:t>
            </a:r>
            <a:r>
              <a:rPr lang="ar-SA" sz="3200" b="1" dirty="0">
                <a:solidFill>
                  <a:srgbClr val="FF0000"/>
                </a:solidFill>
                <a:latin typeface="Traditional Arabic" panose="02020603050405020304" pitchFamily="18" charset="-78"/>
                <a:cs typeface="Traditional Arabic" panose="02020603050405020304" pitchFamily="18" charset="-78"/>
              </a:rPr>
              <a:t>:</a:t>
            </a:r>
            <a:r>
              <a:rPr lang="ar-IQ" sz="3200" b="1" dirty="0">
                <a:solidFill>
                  <a:srgbClr val="FF0000"/>
                </a:solidFill>
                <a:latin typeface="Traditional Arabic" panose="02020603050405020304" pitchFamily="18" charset="-78"/>
                <a:cs typeface="Traditional Arabic" panose="02020603050405020304" pitchFamily="18" charset="-78"/>
              </a:rPr>
              <a:t> </a:t>
            </a:r>
            <a:r>
              <a:rPr lang="ar-SA" sz="3200" b="1" dirty="0">
                <a:solidFill>
                  <a:srgbClr val="FF0000"/>
                </a:solidFill>
                <a:latin typeface="Traditional Arabic" panose="02020603050405020304" pitchFamily="18" charset="-78"/>
                <a:cs typeface="Traditional Arabic" panose="02020603050405020304" pitchFamily="18" charset="-78"/>
              </a:rPr>
              <a:t>(التورق العكسي)</a:t>
            </a:r>
            <a:r>
              <a:rPr lang="en-US" sz="3200" b="1" dirty="0">
                <a:latin typeface="Traditional Arabic" panose="02020603050405020304" pitchFamily="18" charset="-78"/>
                <a:cs typeface="Traditional Arabic" panose="02020603050405020304" pitchFamily="18" charset="-78"/>
              </a:rPr>
              <a:t>:</a:t>
            </a:r>
            <a:r>
              <a:rPr lang="ar-SA" sz="3200" b="1" dirty="0">
                <a:latin typeface="Traditional Arabic" panose="02020603050405020304" pitchFamily="18" charset="-78"/>
                <a:cs typeface="Traditional Arabic" panose="02020603050405020304" pitchFamily="18" charset="-78"/>
              </a:rPr>
              <a:t> </a:t>
            </a:r>
            <a:r>
              <a:rPr lang="ar-SA" sz="3200" b="1" dirty="0">
                <a:solidFill>
                  <a:srgbClr val="7030A0"/>
                </a:solidFill>
                <a:latin typeface="Traditional Arabic" panose="02020603050405020304" pitchFamily="18" charset="-78"/>
                <a:cs typeface="Traditional Arabic" panose="02020603050405020304" pitchFamily="18" charset="-78"/>
              </a:rPr>
              <a:t>جذب المال للمصارف كبديل للودائع الآجلة التي تمنح عليها فوائد وفق ما يطلق عليه الصيغة الإسلامية للتعامل</a:t>
            </a:r>
            <a:r>
              <a:rPr lang="ar-SA" sz="3200" b="1" dirty="0">
                <a:latin typeface="Traditional Arabic" panose="02020603050405020304" pitchFamily="18" charset="-78"/>
                <a:cs typeface="Traditional Arabic" panose="02020603050405020304" pitchFamily="18" charset="-78"/>
              </a:rPr>
              <a:t>، وذلك بأن يكون البائع هو المودع الذي يرغب في إيداع أمواله في المصرف وأخذ أرباح عليها، واستخدام صيغة التورق لأخذ الربح على المال المودع لأجل.</a:t>
            </a:r>
            <a:r>
              <a:rPr lang="en-US" sz="3200" b="1" dirty="0">
                <a:latin typeface="Traditional Arabic" panose="02020603050405020304" pitchFamily="18" charset="-78"/>
                <a:cs typeface="Traditional Arabic" panose="02020603050405020304" pitchFamily="18" charset="-78"/>
              </a:rPr>
              <a:t>                             </a:t>
            </a:r>
            <a:r>
              <a:rPr lang="ar-SA" sz="3200" b="1" dirty="0">
                <a:latin typeface="Traditional Arabic" panose="02020603050405020304" pitchFamily="18" charset="-78"/>
                <a:cs typeface="Traditional Arabic" panose="02020603050405020304" pitchFamily="18" charset="-78"/>
              </a:rPr>
              <a:t> </a:t>
            </a:r>
            <a:endParaRPr lang="ar-IQ" sz="3200" dirty="0">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1371600" y="6857999"/>
            <a:ext cx="9601200" cy="45719"/>
          </a:xfrm>
        </p:spPr>
        <p:txBody>
          <a:bodyPr>
            <a:normAutofit fontScale="25000" lnSpcReduction="20000"/>
          </a:bodyPr>
          <a:lstStyle/>
          <a:p>
            <a:endParaRPr lang="ar-IQ" dirty="0"/>
          </a:p>
        </p:txBody>
      </p:sp>
    </p:spTree>
    <p:extLst>
      <p:ext uri="{BB962C8B-B14F-4D97-AF65-F5344CB8AC3E}">
        <p14:creationId xmlns:p14="http://schemas.microsoft.com/office/powerpoint/2010/main" val="29074838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2423" y="138023"/>
            <a:ext cx="10316617" cy="6607833"/>
          </a:xfrm>
        </p:spPr>
        <p:txBody>
          <a:bodyPr>
            <a:noAutofit/>
          </a:bodyPr>
          <a:lstStyle/>
          <a:p>
            <a:pPr algn="just">
              <a:lnSpc>
                <a:spcPct val="100000"/>
              </a:lnSpc>
            </a:pPr>
            <a:r>
              <a:rPr lang="ar-SA" sz="3200" b="1" dirty="0">
                <a:solidFill>
                  <a:srgbClr val="FF0000"/>
                </a:solidFill>
                <a:latin typeface="Traditional Arabic" panose="02020603050405020304" pitchFamily="18" charset="-78"/>
                <a:cs typeface="Traditional Arabic" panose="02020603050405020304" pitchFamily="18" charset="-78"/>
              </a:rPr>
              <a:t>في حالة الطريقة الأولى التي يقوم المصرف بها بتوفير السيولة من خلال بيع المرابحة ضمن أداة التمويل بالتورق فإن الإجراءات التي يتم اتباعها لتنفيذ هذه الأداة تتمثل في الآتي:</a:t>
            </a:r>
            <a:br>
              <a:rPr lang="en-US" sz="3200" b="1" dirty="0">
                <a:latin typeface="Traditional Arabic" panose="02020603050405020304" pitchFamily="18" charset="-78"/>
                <a:cs typeface="Traditional Arabic" panose="02020603050405020304" pitchFamily="18" charset="-78"/>
              </a:rPr>
            </a:br>
            <a:r>
              <a:rPr lang="ar-SA" sz="3200" b="1" dirty="0">
                <a:latin typeface="Traditional Arabic" panose="02020603050405020304" pitchFamily="18" charset="-78"/>
                <a:cs typeface="Traditional Arabic" panose="02020603050405020304" pitchFamily="18" charset="-78"/>
              </a:rPr>
              <a:t> </a:t>
            </a:r>
            <a:br>
              <a:rPr lang="en-US" sz="3200" dirty="0">
                <a:latin typeface="Traditional Arabic" panose="02020603050405020304" pitchFamily="18" charset="-78"/>
                <a:cs typeface="Traditional Arabic" panose="02020603050405020304" pitchFamily="18" charset="-78"/>
              </a:rPr>
            </a:br>
            <a:r>
              <a:rPr lang="ar-SA" sz="3200" b="1" dirty="0">
                <a:latin typeface="Traditional Arabic" panose="02020603050405020304" pitchFamily="18" charset="-78"/>
                <a:cs typeface="Traditional Arabic" panose="02020603050405020304" pitchFamily="18" charset="-78"/>
              </a:rPr>
              <a:t>1</a:t>
            </a:r>
            <a:r>
              <a:rPr lang="ar-IQ" sz="3200" b="1" dirty="0">
                <a:latin typeface="Traditional Arabic" panose="02020603050405020304" pitchFamily="18" charset="-78"/>
                <a:cs typeface="Traditional Arabic" panose="02020603050405020304" pitchFamily="18" charset="-78"/>
              </a:rPr>
              <a:t>-</a:t>
            </a:r>
            <a:r>
              <a:rPr lang="ar-SA" sz="3200" b="1" dirty="0">
                <a:latin typeface="Traditional Arabic" panose="02020603050405020304" pitchFamily="18" charset="-78"/>
                <a:cs typeface="Traditional Arabic" panose="02020603050405020304" pitchFamily="18" charset="-78"/>
              </a:rPr>
              <a:t> يتقدم المستورق "طالب التمويل" إلى المصرف الإسلامي طالباً التمويل بأداة التمويل بالتورق</a:t>
            </a:r>
            <a:r>
              <a:rPr lang="ar-IQ" sz="3200" b="1" dirty="0">
                <a:latin typeface="Traditional Arabic" panose="02020603050405020304" pitchFamily="18" charset="-78"/>
                <a:cs typeface="Traditional Arabic" panose="02020603050405020304" pitchFamily="18" charset="-78"/>
              </a:rPr>
              <a:t>،</a:t>
            </a:r>
            <a:r>
              <a:rPr lang="ar-SA" sz="3200" b="1" dirty="0">
                <a:latin typeface="Traditional Arabic" panose="02020603050405020304" pitchFamily="18" charset="-78"/>
                <a:cs typeface="Traditional Arabic" panose="02020603050405020304" pitchFamily="18" charset="-78"/>
              </a:rPr>
              <a:t> </a:t>
            </a:r>
            <a:r>
              <a:rPr lang="ar-SA" sz="3200" b="1" dirty="0">
                <a:solidFill>
                  <a:srgbClr val="7030A0"/>
                </a:solidFill>
                <a:latin typeface="Traditional Arabic" panose="02020603050405020304" pitchFamily="18" charset="-78"/>
                <a:cs typeface="Traditional Arabic" panose="02020603050405020304" pitchFamily="18" charset="-78"/>
              </a:rPr>
              <a:t>ويحدد المبلغ الذي هو في حاجة إليه</a:t>
            </a:r>
            <a:r>
              <a:rPr lang="ar-SA" sz="3200" b="1" dirty="0">
                <a:latin typeface="Traditional Arabic" panose="02020603050405020304" pitchFamily="18" charset="-78"/>
                <a:cs typeface="Traditional Arabic" panose="02020603050405020304" pitchFamily="18" charset="-78"/>
              </a:rPr>
              <a:t>، وذلك بطلب شراء سلعة بالتقسيط من السلع التي تعرض في سوق السلع الدولية، أو</a:t>
            </a:r>
            <a:r>
              <a:rPr lang="en-US" sz="3200" b="1" dirty="0">
                <a:latin typeface="Traditional Arabic" panose="02020603050405020304" pitchFamily="18" charset="-78"/>
                <a:cs typeface="Traditional Arabic" panose="02020603050405020304" pitchFamily="18" charset="-78"/>
              </a:rPr>
              <a:t> </a:t>
            </a:r>
            <a:r>
              <a:rPr lang="ar-SA" sz="3200" b="1" dirty="0">
                <a:latin typeface="Traditional Arabic" panose="02020603050405020304" pitchFamily="18" charset="-78"/>
                <a:cs typeface="Traditional Arabic" panose="02020603050405020304" pitchFamily="18" charset="-78"/>
              </a:rPr>
              <a:t>المحلية من خلال أنموذج يعده البنك سلفاً، ويستوفي البيانات المطلوبة.</a:t>
            </a:r>
            <a:r>
              <a:rPr lang="ar-IQ" sz="3200" b="1" dirty="0">
                <a:latin typeface="Traditional Arabic" panose="02020603050405020304" pitchFamily="18" charset="-78"/>
                <a:cs typeface="Traditional Arabic" panose="02020603050405020304" pitchFamily="18" charset="-78"/>
              </a:rPr>
              <a:t>                          </a:t>
            </a:r>
            <a:r>
              <a:rPr lang="ar-IQ" sz="3200" b="1" dirty="0">
                <a:solidFill>
                  <a:schemeClr val="bg2"/>
                </a:solidFill>
                <a:latin typeface="Traditional Arabic" panose="02020603050405020304" pitchFamily="18" charset="-78"/>
                <a:cs typeface="Traditional Arabic" panose="02020603050405020304" pitchFamily="18" charset="-78"/>
              </a:rPr>
              <a:t>.</a:t>
            </a:r>
            <a:r>
              <a:rPr lang="ar-SA" sz="3200" b="1" dirty="0">
                <a:latin typeface="Traditional Arabic" panose="02020603050405020304" pitchFamily="18" charset="-78"/>
                <a:cs typeface="Traditional Arabic" panose="02020603050405020304" pitchFamily="18" charset="-78"/>
              </a:rPr>
              <a:t> </a:t>
            </a:r>
            <a:br>
              <a:rPr lang="en-US" sz="3200" dirty="0">
                <a:latin typeface="Traditional Arabic" panose="02020603050405020304" pitchFamily="18" charset="-78"/>
                <a:cs typeface="Traditional Arabic" panose="02020603050405020304" pitchFamily="18" charset="-78"/>
              </a:rPr>
            </a:br>
            <a:r>
              <a:rPr lang="ar-SA" sz="3200" b="1" dirty="0">
                <a:latin typeface="Traditional Arabic" panose="02020603050405020304" pitchFamily="18" charset="-78"/>
                <a:cs typeface="Traditional Arabic" panose="02020603050405020304" pitchFamily="18" charset="-78"/>
              </a:rPr>
              <a:t>2 </a:t>
            </a:r>
            <a:r>
              <a:rPr lang="ar-IQ" sz="3200" b="1" dirty="0">
                <a:latin typeface="Traditional Arabic" panose="02020603050405020304" pitchFamily="18" charset="-78"/>
                <a:cs typeface="Traditional Arabic" panose="02020603050405020304" pitchFamily="18" charset="-78"/>
              </a:rPr>
              <a:t>- </a:t>
            </a:r>
            <a:r>
              <a:rPr lang="ar-SA" sz="3200" b="1" dirty="0">
                <a:latin typeface="Traditional Arabic" panose="02020603050405020304" pitchFamily="18" charset="-78"/>
                <a:cs typeface="Traditional Arabic" panose="02020603050405020304" pitchFamily="18" charset="-78"/>
              </a:rPr>
              <a:t>يقوم المصرف الإسلامي بدراسة طلب المستورق والقيام بمجموعة من الإجراءات المصرفية المختلفة </a:t>
            </a:r>
            <a:r>
              <a:rPr lang="ar-SA" sz="3200" b="1" dirty="0">
                <a:solidFill>
                  <a:srgbClr val="FF0000"/>
                </a:solidFill>
                <a:latin typeface="Traditional Arabic" panose="02020603050405020304" pitchFamily="18" charset="-78"/>
                <a:cs typeface="Traditional Arabic" panose="02020603050405020304" pitchFamily="18" charset="-78"/>
              </a:rPr>
              <a:t>ومن أهمها</a:t>
            </a:r>
            <a:r>
              <a:rPr lang="ar-SA" sz="3200" b="1" dirty="0">
                <a:latin typeface="Traditional Arabic" panose="02020603050405020304" pitchFamily="18" charset="-78"/>
                <a:cs typeface="Traditional Arabic" panose="02020603050405020304" pitchFamily="18" charset="-78"/>
              </a:rPr>
              <a:t>: </a:t>
            </a:r>
            <a:r>
              <a:rPr lang="ar-SA" sz="3200" b="1" dirty="0">
                <a:solidFill>
                  <a:srgbClr val="7030A0"/>
                </a:solidFill>
                <a:latin typeface="Traditional Arabic" panose="02020603050405020304" pitchFamily="18" charset="-78"/>
                <a:cs typeface="Traditional Arabic" panose="02020603050405020304" pitchFamily="18" charset="-78"/>
              </a:rPr>
              <a:t>الحصول على معلومات عن طالب التمويل من حيث إماكنياته المالية</a:t>
            </a:r>
            <a:r>
              <a:rPr lang="ar-SA" sz="3200" b="1" dirty="0">
                <a:latin typeface="Traditional Arabic" panose="02020603050405020304" pitchFamily="18" charset="-78"/>
                <a:cs typeface="Traditional Arabic" panose="02020603050405020304" pitchFamily="18" charset="-78"/>
              </a:rPr>
              <a:t>، أي</a:t>
            </a:r>
            <a:r>
              <a:rPr lang="en-US" sz="3200" b="1" dirty="0">
                <a:latin typeface="Traditional Arabic" panose="02020603050405020304" pitchFamily="18" charset="-78"/>
                <a:cs typeface="Traditional Arabic" panose="02020603050405020304" pitchFamily="18" charset="-78"/>
              </a:rPr>
              <a:t>:</a:t>
            </a:r>
            <a:r>
              <a:rPr lang="ar-SA" sz="3200" b="1" dirty="0">
                <a:latin typeface="Traditional Arabic" panose="02020603050405020304" pitchFamily="18" charset="-78"/>
                <a:cs typeface="Traditional Arabic" panose="02020603050405020304" pitchFamily="18" charset="-78"/>
              </a:rPr>
              <a:t> </a:t>
            </a:r>
            <a:r>
              <a:rPr lang="ar-SA" sz="3200" b="1" dirty="0">
                <a:solidFill>
                  <a:srgbClr val="00B050"/>
                </a:solidFill>
                <a:latin typeface="Traditional Arabic" panose="02020603050405020304" pitchFamily="18" charset="-78"/>
                <a:cs typeface="Traditional Arabic" panose="02020603050405020304" pitchFamily="18" charset="-78"/>
              </a:rPr>
              <a:t>قدرته على السداد</a:t>
            </a:r>
            <a:r>
              <a:rPr lang="ar-SA" sz="3200" b="1" dirty="0">
                <a:latin typeface="Traditional Arabic" panose="02020603050405020304" pitchFamily="18" charset="-78"/>
                <a:cs typeface="Traditional Arabic" panose="02020603050405020304" pitchFamily="18" charset="-78"/>
              </a:rPr>
              <a:t>، </a:t>
            </a:r>
            <a:r>
              <a:rPr lang="ar-SA" sz="3200" b="1" dirty="0">
                <a:solidFill>
                  <a:srgbClr val="00B0F0"/>
                </a:solidFill>
                <a:latin typeface="Traditional Arabic" panose="02020603050405020304" pitchFamily="18" charset="-78"/>
                <a:cs typeface="Traditional Arabic" panose="02020603050405020304" pitchFamily="18" charset="-78"/>
              </a:rPr>
              <a:t>والضمانات</a:t>
            </a:r>
            <a:r>
              <a:rPr lang="ar-SA" sz="3200" b="1" dirty="0">
                <a:latin typeface="Traditional Arabic" panose="02020603050405020304" pitchFamily="18" charset="-78"/>
                <a:cs typeface="Traditional Arabic" panose="02020603050405020304" pitchFamily="18" charset="-78"/>
              </a:rPr>
              <a:t>، </a:t>
            </a:r>
            <a:r>
              <a:rPr lang="ar-SA" sz="3200" b="1" dirty="0">
                <a:solidFill>
                  <a:srgbClr val="C00000"/>
                </a:solidFill>
                <a:latin typeface="Traditional Arabic" panose="02020603050405020304" pitchFamily="18" charset="-78"/>
                <a:cs typeface="Traditional Arabic" panose="02020603050405020304" pitchFamily="18" charset="-78"/>
              </a:rPr>
              <a:t>وحدود السقف الائتماني </a:t>
            </a:r>
            <a:r>
              <a:rPr lang="ar-SA" sz="3200" b="1" dirty="0">
                <a:latin typeface="Traditional Arabic" panose="02020603050405020304" pitchFamily="18" charset="-78"/>
                <a:cs typeface="Traditional Arabic" panose="02020603050405020304" pitchFamily="18" charset="-78"/>
              </a:rPr>
              <a:t>ونحو ذلك، </a:t>
            </a:r>
            <a:r>
              <a:rPr lang="ar-SA" sz="3200" b="1" dirty="0">
                <a:solidFill>
                  <a:srgbClr val="7030A0"/>
                </a:solidFill>
                <a:latin typeface="Traditional Arabic" panose="02020603050405020304" pitchFamily="18" charset="-78"/>
                <a:cs typeface="Traditional Arabic" panose="02020603050405020304" pitchFamily="18" charset="-78"/>
              </a:rPr>
              <a:t>وتحديد نوع السلعة التي يتعامل المصرف فيها في سوق السلع الدولية والسوق المحلية</a:t>
            </a:r>
            <a:r>
              <a:rPr lang="en-US" sz="3200" b="1" dirty="0">
                <a:latin typeface="Traditional Arabic" panose="02020603050405020304" pitchFamily="18" charset="-78"/>
                <a:cs typeface="Traditional Arabic" panose="02020603050405020304" pitchFamily="18" charset="-78"/>
              </a:rPr>
              <a:t> </a:t>
            </a:r>
            <a:r>
              <a:rPr lang="ar-IQ" sz="3200" b="1" dirty="0">
                <a:latin typeface="Traditional Arabic" panose="02020603050405020304" pitchFamily="18" charset="-78"/>
                <a:cs typeface="Traditional Arabic" panose="02020603050405020304" pitchFamily="18" charset="-78"/>
              </a:rPr>
              <a:t>.                      .</a:t>
            </a:r>
            <a:r>
              <a:rPr lang="ar-SA" sz="3200" b="1" dirty="0">
                <a:latin typeface="Traditional Arabic" panose="02020603050405020304" pitchFamily="18" charset="-78"/>
                <a:cs typeface="Traditional Arabic" panose="02020603050405020304" pitchFamily="18" charset="-78"/>
              </a:rPr>
              <a:t> </a:t>
            </a:r>
            <a:br>
              <a:rPr lang="en-US" sz="3200" dirty="0">
                <a:latin typeface="Traditional Arabic" panose="02020603050405020304" pitchFamily="18" charset="-78"/>
                <a:cs typeface="Traditional Arabic" panose="02020603050405020304" pitchFamily="18" charset="-78"/>
              </a:rPr>
            </a:br>
            <a:r>
              <a:rPr lang="ar-SA" sz="3200" b="1" dirty="0">
                <a:latin typeface="Traditional Arabic" panose="02020603050405020304" pitchFamily="18" charset="-78"/>
                <a:cs typeface="Traditional Arabic" panose="02020603050405020304" pitchFamily="18" charset="-78"/>
              </a:rPr>
              <a:t>3</a:t>
            </a:r>
            <a:r>
              <a:rPr lang="ar-IQ" sz="3200" b="1" dirty="0">
                <a:latin typeface="Traditional Arabic" panose="02020603050405020304" pitchFamily="18" charset="-78"/>
                <a:cs typeface="Traditional Arabic" panose="02020603050405020304" pitchFamily="18" charset="-78"/>
              </a:rPr>
              <a:t>- </a:t>
            </a:r>
            <a:r>
              <a:rPr lang="ar-SA" sz="3200" b="1" dirty="0">
                <a:latin typeface="Traditional Arabic" panose="02020603050405020304" pitchFamily="18" charset="-78"/>
                <a:cs typeface="Traditional Arabic" panose="02020603050405020304" pitchFamily="18" charset="-78"/>
              </a:rPr>
              <a:t>يقوم المصرف الإسلامي بالاتصال بالبائع الذي سوف يشتري منه السلعة</a:t>
            </a:r>
            <a:r>
              <a:rPr lang="ar-IQ" sz="3200" b="1" dirty="0">
                <a:latin typeface="Traditional Arabic" panose="02020603050405020304" pitchFamily="18" charset="-78"/>
                <a:cs typeface="Traditional Arabic" panose="02020603050405020304" pitchFamily="18" charset="-78"/>
              </a:rPr>
              <a:t>،</a:t>
            </a:r>
            <a:r>
              <a:rPr lang="ar-SA" sz="3200" b="1" dirty="0">
                <a:latin typeface="Traditional Arabic" panose="02020603050405020304" pitchFamily="18" charset="-78"/>
                <a:cs typeface="Traditional Arabic" panose="02020603050405020304" pitchFamily="18" charset="-78"/>
              </a:rPr>
              <a:t> والمشتري الذي سوف يتعهد بشرائها</a:t>
            </a:r>
            <a:r>
              <a:rPr lang="ar-IQ" sz="3200" b="1" dirty="0">
                <a:latin typeface="Traditional Arabic" panose="02020603050405020304" pitchFamily="18" charset="-78"/>
                <a:cs typeface="Traditional Arabic" panose="02020603050405020304" pitchFamily="18" charset="-78"/>
              </a:rPr>
              <a:t>،</a:t>
            </a:r>
            <a:r>
              <a:rPr lang="ar-SA" sz="3200" b="1" dirty="0">
                <a:latin typeface="Traditional Arabic" panose="02020603050405020304" pitchFamily="18" charset="-78"/>
                <a:cs typeface="Traditional Arabic" panose="02020603050405020304" pitchFamily="18" charset="-78"/>
              </a:rPr>
              <a:t> وتحديد الأسعار والترتيبات اللازمة.(يتم تحديد الثمن الأول والثمن الثاني مسبقاً لتجنب الوقوع في المخاطر).</a:t>
            </a:r>
            <a:r>
              <a:rPr lang="ar-IQ" sz="3200" b="1" dirty="0">
                <a:latin typeface="Traditional Arabic" panose="02020603050405020304" pitchFamily="18" charset="-78"/>
                <a:cs typeface="Traditional Arabic" panose="02020603050405020304" pitchFamily="18" charset="-78"/>
              </a:rPr>
              <a:t>                      </a:t>
            </a:r>
            <a:r>
              <a:rPr lang="ar-IQ" sz="3200" b="1" dirty="0">
                <a:solidFill>
                  <a:schemeClr val="bg2"/>
                </a:solidFill>
                <a:latin typeface="Traditional Arabic" panose="02020603050405020304" pitchFamily="18" charset="-78"/>
                <a:cs typeface="Traditional Arabic" panose="02020603050405020304" pitchFamily="18" charset="-78"/>
              </a:rPr>
              <a:t>.</a:t>
            </a:r>
            <a:r>
              <a:rPr lang="ar-SA" sz="3200" b="1" dirty="0">
                <a:latin typeface="Traditional Arabic" panose="02020603050405020304" pitchFamily="18" charset="-78"/>
                <a:cs typeface="Traditional Arabic" panose="02020603050405020304" pitchFamily="18" charset="-78"/>
              </a:rPr>
              <a:t> </a:t>
            </a:r>
            <a:endParaRPr lang="ar-IQ" sz="3200" dirty="0"/>
          </a:p>
        </p:txBody>
      </p:sp>
      <p:sp>
        <p:nvSpPr>
          <p:cNvPr id="3" name="Content Placeholder 2"/>
          <p:cNvSpPr>
            <a:spLocks noGrp="1"/>
          </p:cNvSpPr>
          <p:nvPr>
            <p:ph idx="1"/>
          </p:nvPr>
        </p:nvSpPr>
        <p:spPr>
          <a:xfrm flipV="1">
            <a:off x="1371600" y="6857999"/>
            <a:ext cx="9601200" cy="45719"/>
          </a:xfrm>
        </p:spPr>
        <p:txBody>
          <a:bodyPr>
            <a:normAutofit fontScale="25000" lnSpcReduction="20000"/>
          </a:bodyPr>
          <a:lstStyle/>
          <a:p>
            <a:endParaRPr lang="ar-IQ" dirty="0"/>
          </a:p>
        </p:txBody>
      </p:sp>
    </p:spTree>
    <p:extLst>
      <p:ext uri="{BB962C8B-B14F-4D97-AF65-F5344CB8AC3E}">
        <p14:creationId xmlns:p14="http://schemas.microsoft.com/office/powerpoint/2010/main" val="12062888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3026" y="181155"/>
            <a:ext cx="10049774" cy="6556075"/>
          </a:xfrm>
        </p:spPr>
        <p:txBody>
          <a:bodyPr>
            <a:noAutofit/>
          </a:bodyPr>
          <a:lstStyle/>
          <a:p>
            <a:pPr algn="r">
              <a:lnSpc>
                <a:spcPct val="100000"/>
              </a:lnSpc>
            </a:pPr>
            <a:r>
              <a:rPr lang="ar-SA" sz="3200" b="1" dirty="0">
                <a:latin typeface="Traditional Arabic" panose="02020603050405020304" pitchFamily="18" charset="-78"/>
                <a:cs typeface="Traditional Arabic" panose="02020603050405020304" pitchFamily="18" charset="-78"/>
              </a:rPr>
              <a:t>4</a:t>
            </a:r>
            <a:r>
              <a:rPr lang="en-US" sz="3200" b="1" dirty="0">
                <a:latin typeface="Traditional Arabic" panose="02020603050405020304" pitchFamily="18" charset="-78"/>
                <a:cs typeface="Traditional Arabic" panose="02020603050405020304" pitchFamily="18" charset="-78"/>
              </a:rPr>
              <a:t> -</a:t>
            </a:r>
            <a:r>
              <a:rPr lang="ar-SA" sz="3200" b="1" dirty="0">
                <a:latin typeface="Traditional Arabic" panose="02020603050405020304" pitchFamily="18" charset="-78"/>
                <a:cs typeface="Traditional Arabic" panose="02020603050405020304" pitchFamily="18" charset="-78"/>
              </a:rPr>
              <a:t>بعد دراسة الطلب من قبل المصرف يقوم المصرف </a:t>
            </a:r>
            <a:r>
              <a:rPr lang="ar-SA" sz="3200" b="1" dirty="0">
                <a:solidFill>
                  <a:srgbClr val="7030A0"/>
                </a:solidFill>
                <a:latin typeface="Traditional Arabic" panose="02020603050405020304" pitchFamily="18" charset="-78"/>
                <a:cs typeface="Traditional Arabic" panose="02020603050405020304" pitchFamily="18" charset="-78"/>
              </a:rPr>
              <a:t>بتحديد عدد وحدات السلعة المباعة عليه ومواصفاتها</a:t>
            </a:r>
            <a:r>
              <a:rPr lang="ar-SA" sz="3200" b="1" dirty="0">
                <a:latin typeface="Traditional Arabic" panose="02020603050405020304" pitchFamily="18" charset="-78"/>
                <a:cs typeface="Traditional Arabic" panose="02020603050405020304" pitchFamily="18" charset="-78"/>
              </a:rPr>
              <a:t>، </a:t>
            </a:r>
            <a:r>
              <a:rPr lang="ar-SA" sz="3200" b="1" dirty="0">
                <a:solidFill>
                  <a:srgbClr val="FF0000"/>
                </a:solidFill>
                <a:latin typeface="Traditional Arabic" panose="02020603050405020304" pitchFamily="18" charset="-78"/>
                <a:cs typeface="Traditional Arabic" panose="02020603050405020304" pitchFamily="18" charset="-78"/>
              </a:rPr>
              <a:t>وثمن بيعها</a:t>
            </a:r>
            <a:r>
              <a:rPr lang="ar-SA" sz="3200" b="1" dirty="0">
                <a:latin typeface="Traditional Arabic" panose="02020603050405020304" pitchFamily="18" charset="-78"/>
                <a:cs typeface="Traditional Arabic" panose="02020603050405020304" pitchFamily="18" charset="-78"/>
              </a:rPr>
              <a:t>، ويرتبط تحديد عدد الوحدات التي سوف تباع عليه بقدرته على السداد، </a:t>
            </a:r>
            <a:r>
              <a:rPr lang="ar-SA" sz="3200" b="1" dirty="0">
                <a:solidFill>
                  <a:srgbClr val="00B050"/>
                </a:solidFill>
                <a:latin typeface="Traditional Arabic" panose="02020603050405020304" pitchFamily="18" charset="-78"/>
                <a:cs typeface="Traditional Arabic" panose="02020603050405020304" pitchFamily="18" charset="-78"/>
              </a:rPr>
              <a:t>تنتهي الدراسة إما بالقبول أو بالرفض</a:t>
            </a:r>
            <a:r>
              <a:rPr lang="ar-SA" sz="3200" b="1" dirty="0">
                <a:latin typeface="Traditional Arabic" panose="02020603050405020304" pitchFamily="18" charset="-78"/>
                <a:cs typeface="Traditional Arabic" panose="02020603050405020304" pitchFamily="18" charset="-78"/>
              </a:rPr>
              <a:t>، وفي حالة الموافقة يقوم المستورق بالتوقيع على عقد الوعد بالشراء، وتقديم الضمانات المطلوبة، وفق ما تطلق عليه المصارف (بيع المرابحة). </a:t>
            </a:r>
            <a:br>
              <a:rPr lang="en-US" sz="3200" dirty="0">
                <a:latin typeface="Traditional Arabic" panose="02020603050405020304" pitchFamily="18" charset="-78"/>
                <a:cs typeface="Traditional Arabic" panose="02020603050405020304" pitchFamily="18" charset="-78"/>
              </a:rPr>
            </a:br>
            <a:r>
              <a:rPr lang="ar-SA" sz="3200" b="1" dirty="0">
                <a:latin typeface="Traditional Arabic" panose="02020603050405020304" pitchFamily="18" charset="-78"/>
                <a:cs typeface="Traditional Arabic" panose="02020603050405020304" pitchFamily="18" charset="-78"/>
              </a:rPr>
              <a:t>5</a:t>
            </a:r>
            <a:r>
              <a:rPr lang="en-US" sz="3200" b="1" dirty="0">
                <a:latin typeface="Traditional Arabic" panose="02020603050405020304" pitchFamily="18" charset="-78"/>
                <a:cs typeface="Traditional Arabic" panose="02020603050405020304" pitchFamily="18" charset="-78"/>
              </a:rPr>
              <a:t>-</a:t>
            </a:r>
            <a:r>
              <a:rPr lang="ar-SA" sz="3200" b="1" dirty="0">
                <a:latin typeface="Traditional Arabic" panose="02020603050405020304" pitchFamily="18" charset="-78"/>
                <a:cs typeface="Traditional Arabic" panose="02020603050405020304" pitchFamily="18" charset="-78"/>
              </a:rPr>
              <a:t> </a:t>
            </a:r>
            <a:r>
              <a:rPr lang="ar-SA" sz="3200" b="1" dirty="0">
                <a:solidFill>
                  <a:srgbClr val="C00000"/>
                </a:solidFill>
                <a:latin typeface="Traditional Arabic" panose="02020603050405020304" pitchFamily="18" charset="-78"/>
                <a:cs typeface="Traditional Arabic" panose="02020603050405020304" pitchFamily="18" charset="-78"/>
              </a:rPr>
              <a:t>يقوم المستورق بالتوقيع على توكيل المصرف ببيع السلعة التي اشتراها وفق نموذج وكالة</a:t>
            </a:r>
            <a:r>
              <a:rPr lang="ar-SA" sz="3200" b="1" dirty="0">
                <a:latin typeface="Traditional Arabic" panose="02020603050405020304" pitchFamily="18" charset="-78"/>
                <a:cs typeface="Traditional Arabic" panose="02020603050405020304" pitchFamily="18" charset="-78"/>
              </a:rPr>
              <a:t>، </a:t>
            </a:r>
            <a:r>
              <a:rPr lang="ar-SA" sz="3200" b="1" dirty="0">
                <a:solidFill>
                  <a:srgbClr val="7030A0"/>
                </a:solidFill>
                <a:latin typeface="Traditional Arabic" panose="02020603050405020304" pitchFamily="18" charset="-78"/>
                <a:cs typeface="Traditional Arabic" panose="02020603050405020304" pitchFamily="18" charset="-78"/>
              </a:rPr>
              <a:t>وقد يدفع مبلغاً يسمى ضمان الجدية</a:t>
            </a:r>
            <a:r>
              <a:rPr lang="ar-SA" sz="3200" b="1" dirty="0">
                <a:latin typeface="Traditional Arabic" panose="02020603050405020304" pitchFamily="18" charset="-78"/>
                <a:cs typeface="Traditional Arabic" panose="02020603050405020304" pitchFamily="18" charset="-78"/>
              </a:rPr>
              <a:t>. </a:t>
            </a:r>
            <a:br>
              <a:rPr lang="en-US" sz="3200" dirty="0">
                <a:latin typeface="Traditional Arabic" panose="02020603050405020304" pitchFamily="18" charset="-78"/>
                <a:cs typeface="Traditional Arabic" panose="02020603050405020304" pitchFamily="18" charset="-78"/>
              </a:rPr>
            </a:br>
            <a:r>
              <a:rPr lang="ar-SA" sz="3200" b="1" dirty="0">
                <a:latin typeface="Traditional Arabic" panose="02020603050405020304" pitchFamily="18" charset="-78"/>
                <a:cs typeface="Traditional Arabic" panose="02020603050405020304" pitchFamily="18" charset="-78"/>
              </a:rPr>
              <a:t>6 ) يقوم المصرف بشراء السلعة نقداً من مصدرها ويتملكها ويحوزها في ضوء المبلغ المطلوب للمستورق. </a:t>
            </a:r>
            <a:br>
              <a:rPr lang="en-US" sz="3200" dirty="0">
                <a:latin typeface="Traditional Arabic" panose="02020603050405020304" pitchFamily="18" charset="-78"/>
                <a:cs typeface="Traditional Arabic" panose="02020603050405020304" pitchFamily="18" charset="-78"/>
              </a:rPr>
            </a:br>
            <a:r>
              <a:rPr lang="ar-SA" sz="3200" b="1" dirty="0">
                <a:latin typeface="Traditional Arabic" panose="02020603050405020304" pitchFamily="18" charset="-78"/>
                <a:cs typeface="Traditional Arabic" panose="02020603050405020304" pitchFamily="18" charset="-78"/>
              </a:rPr>
              <a:t>7</a:t>
            </a:r>
            <a:r>
              <a:rPr lang="en-US" sz="3200" b="1" dirty="0">
                <a:latin typeface="Traditional Arabic" panose="02020603050405020304" pitchFamily="18" charset="-78"/>
                <a:cs typeface="Traditional Arabic" panose="02020603050405020304" pitchFamily="18" charset="-78"/>
              </a:rPr>
              <a:t> -</a:t>
            </a:r>
            <a:r>
              <a:rPr lang="ar-SA" sz="3200" b="1" dirty="0">
                <a:latin typeface="Traditional Arabic" panose="02020603050405020304" pitchFamily="18" charset="-78"/>
                <a:cs typeface="Traditional Arabic" panose="02020603050405020304" pitchFamily="18" charset="-78"/>
              </a:rPr>
              <a:t>ثم يقوم المصرف ببيع هذه السلعة المشتراه إلى المستورق بالأجل (بصيغة المرابحة لأجل).</a:t>
            </a:r>
            <a:br>
              <a:rPr lang="en-US" sz="3200" b="1" dirty="0">
                <a:latin typeface="Traditional Arabic" panose="02020603050405020304" pitchFamily="18" charset="-78"/>
                <a:cs typeface="Traditional Arabic" panose="02020603050405020304" pitchFamily="18" charset="-78"/>
              </a:rPr>
            </a:br>
            <a:r>
              <a:rPr lang="ar-IQ" sz="3200" b="1" dirty="0">
                <a:latin typeface="Traditional Arabic" panose="02020603050405020304" pitchFamily="18" charset="-78"/>
                <a:cs typeface="Traditional Arabic" panose="02020603050405020304" pitchFamily="18" charset="-78"/>
              </a:rPr>
              <a:t>8</a:t>
            </a:r>
            <a:r>
              <a:rPr lang="en-US" sz="3200" b="1" dirty="0">
                <a:latin typeface="Traditional Arabic" panose="02020603050405020304" pitchFamily="18" charset="-78"/>
                <a:cs typeface="Traditional Arabic" panose="02020603050405020304" pitchFamily="18" charset="-78"/>
              </a:rPr>
              <a:t>-</a:t>
            </a:r>
            <a:r>
              <a:rPr lang="ar-SA" sz="3200" b="1" dirty="0">
                <a:latin typeface="Traditional Arabic" panose="02020603050405020304" pitchFamily="18" charset="-78"/>
                <a:cs typeface="Traditional Arabic" panose="02020603050405020304" pitchFamily="18" charset="-78"/>
              </a:rPr>
              <a:t> بعد ذلك </a:t>
            </a:r>
            <a:r>
              <a:rPr lang="ar-SA" sz="3200" b="1" dirty="0">
                <a:solidFill>
                  <a:srgbClr val="00B050"/>
                </a:solidFill>
                <a:latin typeface="Traditional Arabic" panose="02020603050405020304" pitchFamily="18" charset="-78"/>
                <a:cs typeface="Traditional Arabic" panose="02020603050405020304" pitchFamily="18" charset="-78"/>
              </a:rPr>
              <a:t>يقوم المصرف وبناء على الوكالة من قبل المستورق </a:t>
            </a:r>
            <a:r>
              <a:rPr lang="ar-SA" sz="3200" b="1" dirty="0">
                <a:solidFill>
                  <a:srgbClr val="00B0F0"/>
                </a:solidFill>
                <a:latin typeface="Traditional Arabic" panose="02020603050405020304" pitchFamily="18" charset="-78"/>
                <a:cs typeface="Traditional Arabic" panose="02020603050405020304" pitchFamily="18" charset="-78"/>
              </a:rPr>
              <a:t>ببيع نفس السلعة نقداً لحسابه، </a:t>
            </a:r>
            <a:r>
              <a:rPr lang="ar-SA" sz="3200" b="1" dirty="0">
                <a:solidFill>
                  <a:srgbClr val="7030A0"/>
                </a:solidFill>
                <a:latin typeface="Traditional Arabic" panose="02020603050405020304" pitchFamily="18" charset="-78"/>
                <a:cs typeface="Traditional Arabic" panose="02020603050405020304" pitchFamily="18" charset="-78"/>
              </a:rPr>
              <a:t>وقد يكون ذلك إلى نفس المصدر</a:t>
            </a:r>
            <a:r>
              <a:rPr lang="ar-IQ" sz="3200" b="1" dirty="0">
                <a:solidFill>
                  <a:srgbClr val="7030A0"/>
                </a:solidFill>
                <a:latin typeface="Traditional Arabic" panose="02020603050405020304" pitchFamily="18" charset="-78"/>
                <a:cs typeface="Traditional Arabic" panose="02020603050405020304" pitchFamily="18" charset="-78"/>
              </a:rPr>
              <a:t> </a:t>
            </a:r>
            <a:r>
              <a:rPr lang="ar-SA" sz="3200" b="1" dirty="0">
                <a:solidFill>
                  <a:srgbClr val="7030A0"/>
                </a:solidFill>
                <a:latin typeface="Traditional Arabic" panose="02020603050405020304" pitchFamily="18" charset="-78"/>
                <a:cs typeface="Traditional Arabic" panose="02020603050405020304" pitchFamily="18" charset="-78"/>
              </a:rPr>
              <a:t>(المورد بائع السلعة) </a:t>
            </a:r>
            <a:r>
              <a:rPr lang="ar-SA" sz="3200" b="1" dirty="0">
                <a:latin typeface="Traditional Arabic" panose="02020603050405020304" pitchFamily="18" charset="-78"/>
                <a:cs typeface="Traditional Arabic" panose="02020603050405020304" pitchFamily="18" charset="-78"/>
              </a:rPr>
              <a:t>أو إلى مصدر آخر حسب الترتيبات المنظمة سلفاً.</a:t>
            </a:r>
            <a:endParaRPr lang="ar-IQ" sz="2800" dirty="0"/>
          </a:p>
        </p:txBody>
      </p:sp>
      <p:sp>
        <p:nvSpPr>
          <p:cNvPr id="3" name="Content Placeholder 2"/>
          <p:cNvSpPr>
            <a:spLocks noGrp="1"/>
          </p:cNvSpPr>
          <p:nvPr>
            <p:ph idx="1"/>
          </p:nvPr>
        </p:nvSpPr>
        <p:spPr>
          <a:xfrm flipV="1">
            <a:off x="1371600" y="6857999"/>
            <a:ext cx="9601200" cy="45719"/>
          </a:xfrm>
        </p:spPr>
        <p:txBody>
          <a:bodyPr>
            <a:normAutofit fontScale="25000" lnSpcReduction="20000"/>
          </a:bodyPr>
          <a:lstStyle/>
          <a:p>
            <a:endParaRPr lang="ar-IQ" dirty="0"/>
          </a:p>
        </p:txBody>
      </p:sp>
    </p:spTree>
    <p:extLst>
      <p:ext uri="{BB962C8B-B14F-4D97-AF65-F5344CB8AC3E}">
        <p14:creationId xmlns:p14="http://schemas.microsoft.com/office/powerpoint/2010/main" val="39780608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6320" y="327804"/>
            <a:ext cx="9936480" cy="6357668"/>
          </a:xfrm>
        </p:spPr>
        <p:txBody>
          <a:bodyPr>
            <a:noAutofit/>
          </a:bodyPr>
          <a:lstStyle/>
          <a:p>
            <a:pPr algn="just">
              <a:lnSpc>
                <a:spcPct val="100000"/>
              </a:lnSpc>
            </a:pPr>
            <a:r>
              <a:rPr lang="ar-SA" sz="3200" b="1" dirty="0">
                <a:latin typeface="Traditional Arabic" panose="02020603050405020304" pitchFamily="18" charset="-78"/>
                <a:cs typeface="Traditional Arabic" panose="02020603050405020304" pitchFamily="18" charset="-78"/>
              </a:rPr>
              <a:t>9</a:t>
            </a:r>
            <a:r>
              <a:rPr lang="en-US" sz="3200" b="1" dirty="0">
                <a:latin typeface="Traditional Arabic" panose="02020603050405020304" pitchFamily="18" charset="-78"/>
                <a:cs typeface="Traditional Arabic" panose="02020603050405020304" pitchFamily="18" charset="-78"/>
              </a:rPr>
              <a:t> -</a:t>
            </a:r>
            <a:r>
              <a:rPr lang="ar-SA" sz="3200" b="1" dirty="0">
                <a:solidFill>
                  <a:srgbClr val="7030A0"/>
                </a:solidFill>
                <a:latin typeface="Traditional Arabic" panose="02020603050405020304" pitchFamily="18" charset="-78"/>
                <a:cs typeface="Traditional Arabic" panose="02020603050405020304" pitchFamily="18" charset="-78"/>
              </a:rPr>
              <a:t>بعد إتمام عملية البيع يقوم المصرف بإيداع قيمة المبيع في الحساب الجاري للمستورق </a:t>
            </a:r>
            <a:r>
              <a:rPr lang="ar-SA" sz="3200" b="1" dirty="0">
                <a:solidFill>
                  <a:srgbClr val="C00000"/>
                </a:solidFill>
                <a:latin typeface="Traditional Arabic" panose="02020603050405020304" pitchFamily="18" charset="-78"/>
                <a:cs typeface="Traditional Arabic" panose="02020603050405020304" pitchFamily="18" charset="-78"/>
              </a:rPr>
              <a:t>بعد أن تخصم منه المصاريف الفعلية والعمولات وربح المرابحة</a:t>
            </a:r>
            <a:r>
              <a:rPr lang="ar-SA" sz="3200" b="1" dirty="0">
                <a:latin typeface="Traditional Arabic" panose="02020603050405020304" pitchFamily="18" charset="-78"/>
                <a:cs typeface="Traditional Arabic" panose="02020603050405020304" pitchFamily="18" charset="-78"/>
              </a:rPr>
              <a:t>، ونحو ذلك من الأعباء التي تحمل عليه حسب الاتفاق.</a:t>
            </a:r>
            <a:r>
              <a:rPr lang="en-US" sz="3200" b="1" dirty="0">
                <a:latin typeface="Traditional Arabic" panose="02020603050405020304" pitchFamily="18" charset="-78"/>
                <a:cs typeface="Traditional Arabic" panose="02020603050405020304" pitchFamily="18" charset="-78"/>
              </a:rPr>
              <a:t>                                   </a:t>
            </a:r>
            <a:r>
              <a:rPr lang="ar-SA" sz="3200" b="1" dirty="0">
                <a:latin typeface="Traditional Arabic" panose="02020603050405020304" pitchFamily="18" charset="-78"/>
                <a:cs typeface="Traditional Arabic" panose="02020603050405020304" pitchFamily="18" charset="-78"/>
              </a:rPr>
              <a:t> </a:t>
            </a:r>
            <a:br>
              <a:rPr lang="en-US" sz="3200" dirty="0">
                <a:latin typeface="Traditional Arabic" panose="02020603050405020304" pitchFamily="18" charset="-78"/>
                <a:cs typeface="Traditional Arabic" panose="02020603050405020304" pitchFamily="18" charset="-78"/>
              </a:rPr>
            </a:br>
            <a:r>
              <a:rPr lang="ar-SA" sz="3200" b="1" dirty="0">
                <a:latin typeface="Traditional Arabic" panose="02020603050405020304" pitchFamily="18" charset="-78"/>
                <a:cs typeface="Traditional Arabic" panose="02020603050405020304" pitchFamily="18" charset="-78"/>
              </a:rPr>
              <a:t>10</a:t>
            </a:r>
            <a:r>
              <a:rPr lang="en-US" sz="3200" b="1" dirty="0">
                <a:latin typeface="Traditional Arabic" panose="02020603050405020304" pitchFamily="18" charset="-78"/>
                <a:cs typeface="Traditional Arabic" panose="02020603050405020304" pitchFamily="18" charset="-78"/>
              </a:rPr>
              <a:t> -</a:t>
            </a:r>
            <a:r>
              <a:rPr lang="ar-SA" sz="3200" b="1" dirty="0">
                <a:latin typeface="Traditional Arabic" panose="02020603050405020304" pitchFamily="18" charset="-78"/>
                <a:cs typeface="Traditional Arabic" panose="02020603050405020304" pitchFamily="18" charset="-78"/>
              </a:rPr>
              <a:t>يقوم المستورق بسداد أقساط المرابحة حسب الاتفاق، وتطبق عليه شروطها.</a:t>
            </a:r>
            <a:br>
              <a:rPr lang="ar-IQ" sz="3200" b="1" dirty="0">
                <a:latin typeface="Traditional Arabic" panose="02020603050405020304" pitchFamily="18" charset="-78"/>
                <a:cs typeface="Traditional Arabic" panose="02020603050405020304" pitchFamily="18" charset="-78"/>
              </a:rPr>
            </a:br>
            <a:br>
              <a:rPr lang="ar-IQ" sz="3200" b="1" dirty="0">
                <a:latin typeface="Traditional Arabic" panose="02020603050405020304" pitchFamily="18" charset="-78"/>
                <a:cs typeface="Traditional Arabic" panose="02020603050405020304" pitchFamily="18" charset="-78"/>
              </a:rPr>
            </a:br>
            <a:r>
              <a:rPr lang="en-US" sz="3200" b="1" dirty="0">
                <a:solidFill>
                  <a:srgbClr val="FF0000"/>
                </a:solidFill>
                <a:latin typeface="Traditional Arabic" panose="02020603050405020304" pitchFamily="18" charset="-78"/>
                <a:cs typeface="Traditional Arabic" panose="02020603050405020304" pitchFamily="18" charset="-78"/>
              </a:rPr>
              <a:t>   </a:t>
            </a:r>
            <a:r>
              <a:rPr lang="ar-IQ" sz="3200" b="1" dirty="0">
                <a:solidFill>
                  <a:srgbClr val="FF0000"/>
                </a:solidFill>
                <a:latin typeface="Traditional Arabic" panose="02020603050405020304" pitchFamily="18" charset="-78"/>
                <a:cs typeface="Traditional Arabic" panose="02020603050405020304" pitchFamily="18" charset="-78"/>
              </a:rPr>
              <a:t>إذا</a:t>
            </a:r>
            <a:r>
              <a:rPr lang="en-US" sz="3200" b="1" dirty="0">
                <a:solidFill>
                  <a:srgbClr val="FF0000"/>
                </a:solidFill>
                <a:latin typeface="Traditional Arabic" panose="02020603050405020304" pitchFamily="18" charset="-78"/>
                <a:cs typeface="Traditional Arabic" panose="02020603050405020304" pitchFamily="18" charset="-78"/>
              </a:rPr>
              <a:t> </a:t>
            </a:r>
            <a:r>
              <a:rPr lang="ar-SA" sz="3200" b="1" dirty="0">
                <a:solidFill>
                  <a:srgbClr val="FF0000"/>
                </a:solidFill>
                <a:latin typeface="Traditional Arabic" panose="02020603050405020304" pitchFamily="18" charset="-78"/>
                <a:cs typeface="Traditional Arabic" panose="02020603050405020304" pitchFamily="18" charset="-78"/>
              </a:rPr>
              <a:t>يتم </a:t>
            </a:r>
            <a:r>
              <a:rPr lang="ar-IQ" sz="3200" b="1" dirty="0">
                <a:solidFill>
                  <a:srgbClr val="FF0000"/>
                </a:solidFill>
                <a:latin typeface="Traditional Arabic" panose="02020603050405020304" pitchFamily="18" charset="-78"/>
                <a:cs typeface="Traditional Arabic" panose="02020603050405020304" pitchFamily="18" charset="-78"/>
              </a:rPr>
              <a:t>التورق </a:t>
            </a:r>
            <a:r>
              <a:rPr lang="ar-SA" sz="3200" b="1" dirty="0">
                <a:solidFill>
                  <a:srgbClr val="FF0000"/>
                </a:solidFill>
                <a:latin typeface="Traditional Arabic" panose="02020603050405020304" pitchFamily="18" charset="-78"/>
                <a:cs typeface="Traditional Arabic" panose="02020603050405020304" pitchFamily="18" charset="-78"/>
              </a:rPr>
              <a:t>على خطوتين</a:t>
            </a:r>
            <a:r>
              <a:rPr lang="en-US" sz="3200" b="1" dirty="0">
                <a:solidFill>
                  <a:srgbClr val="FF0000"/>
                </a:solidFill>
                <a:latin typeface="Traditional Arabic" panose="02020603050405020304" pitchFamily="18" charset="-78"/>
                <a:cs typeface="Traditional Arabic" panose="02020603050405020304" pitchFamily="18" charset="-78"/>
              </a:rPr>
              <a:t>                                      </a:t>
            </a:r>
            <a:r>
              <a:rPr lang="en-US"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a:t>
            </a:r>
            <a:br>
              <a:rPr lang="en-US" sz="3200" b="1" dirty="0">
                <a:solidFill>
                  <a:schemeClr val="tx1"/>
                </a:solidFill>
                <a:latin typeface="Traditional Arabic" panose="02020603050405020304" pitchFamily="18" charset="-78"/>
                <a:cs typeface="Traditional Arabic" panose="02020603050405020304" pitchFamily="18" charset="-78"/>
              </a:rPr>
            </a:br>
            <a:r>
              <a:rPr lang="en-US" sz="3200" b="1" dirty="0">
                <a:solidFill>
                  <a:schemeClr val="tx1"/>
                </a:solidFill>
                <a:latin typeface="Traditional Arabic" panose="02020603050405020304" pitchFamily="18" charset="-78"/>
                <a:cs typeface="Traditional Arabic" panose="02020603050405020304" pitchFamily="18" charset="-78"/>
              </a:rPr>
              <a:t> </a:t>
            </a:r>
            <a:r>
              <a:rPr lang="en-US" sz="3200" b="1" dirty="0">
                <a:solidFill>
                  <a:srgbClr val="FF0000"/>
                </a:solidFill>
                <a:latin typeface="Traditional Arabic" panose="02020603050405020304" pitchFamily="18" charset="-78"/>
                <a:cs typeface="Traditional Arabic" panose="02020603050405020304" pitchFamily="18" charset="-78"/>
              </a:rPr>
              <a:t>-</a:t>
            </a:r>
            <a:r>
              <a:rPr lang="ar-SA" sz="3200" b="1" dirty="0">
                <a:solidFill>
                  <a:srgbClr val="FF0000"/>
                </a:solidFill>
                <a:latin typeface="Traditional Arabic" panose="02020603050405020304" pitchFamily="18" charset="-78"/>
                <a:cs typeface="Traditional Arabic" panose="02020603050405020304" pitchFamily="18" charset="-78"/>
              </a:rPr>
              <a:t>الخطوة الأولى</a:t>
            </a:r>
            <a:r>
              <a:rPr lang="en-US"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هي </a:t>
            </a:r>
            <a:r>
              <a:rPr lang="ar-SA" sz="3200" b="1" dirty="0">
                <a:solidFill>
                  <a:srgbClr val="7030A0"/>
                </a:solidFill>
                <a:latin typeface="Traditional Arabic" panose="02020603050405020304" pitchFamily="18" charset="-78"/>
                <a:cs typeface="Traditional Arabic" panose="02020603050405020304" pitchFamily="18" charset="-78"/>
              </a:rPr>
              <a:t>خطوة المرابحة</a:t>
            </a:r>
            <a:r>
              <a:rPr lang="ar-SA" sz="3200" b="1" dirty="0">
                <a:solidFill>
                  <a:schemeClr val="tx1"/>
                </a:solidFill>
                <a:latin typeface="Traditional Arabic" panose="02020603050405020304" pitchFamily="18" charset="-78"/>
                <a:cs typeface="Traditional Arabic" panose="02020603050405020304" pitchFamily="18" charset="-78"/>
              </a:rPr>
              <a:t>، والتي يقوم من خلالها البنك والعميل بإبرام عقد مرابحة سلعية، ويتم ذلك من خلال قيام البنك بشراء أسهم</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أو سلع بالنيابة عن العميل ثم يقوم ببيعها للعميل.</a:t>
            </a:r>
            <a:r>
              <a:rPr lang="en-US"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chemeClr val="tx1"/>
                </a:solidFill>
                <a:latin typeface="Traditional Arabic" panose="02020603050405020304" pitchFamily="18" charset="-78"/>
                <a:cs typeface="Traditional Arabic" panose="02020603050405020304" pitchFamily="18" charset="-78"/>
              </a:rPr>
              <a:t> </a:t>
            </a:r>
            <a:br>
              <a:rPr lang="en-US" sz="3200" b="1" dirty="0">
                <a:solidFill>
                  <a:schemeClr val="tx1"/>
                </a:solidFill>
                <a:latin typeface="Traditional Arabic" panose="02020603050405020304" pitchFamily="18" charset="-78"/>
                <a:cs typeface="Traditional Arabic" panose="02020603050405020304" pitchFamily="18" charset="-78"/>
              </a:rPr>
            </a:br>
            <a:r>
              <a:rPr lang="en-US" sz="3200" b="1" dirty="0">
                <a:solidFill>
                  <a:srgbClr val="FF0000"/>
                </a:solidFill>
                <a:latin typeface="Traditional Arabic" panose="02020603050405020304" pitchFamily="18" charset="-78"/>
                <a:cs typeface="Traditional Arabic" panose="02020603050405020304" pitchFamily="18" charset="-78"/>
              </a:rPr>
              <a:t> -</a:t>
            </a:r>
            <a:r>
              <a:rPr lang="ar-SA" sz="3200" b="1" dirty="0">
                <a:solidFill>
                  <a:srgbClr val="FF0000"/>
                </a:solidFill>
                <a:latin typeface="Traditional Arabic" panose="02020603050405020304" pitchFamily="18" charset="-78"/>
                <a:cs typeface="Traditional Arabic" panose="02020603050405020304" pitchFamily="18" charset="-78"/>
              </a:rPr>
              <a:t>الخطوة الثانية</a:t>
            </a:r>
            <a:r>
              <a:rPr lang="en-US"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rgbClr val="7030A0"/>
                </a:solidFill>
                <a:latin typeface="Traditional Arabic" panose="02020603050405020304" pitchFamily="18" charset="-78"/>
                <a:cs typeface="Traditional Arabic" panose="02020603050405020304" pitchFamily="18" charset="-78"/>
              </a:rPr>
              <a:t>يقوم العميل ببيعها لطرف آخر من أجل الحصول على النقد</a:t>
            </a:r>
            <a:r>
              <a:rPr lang="ar-SA"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chemeClr val="tx1"/>
                </a:solidFill>
                <a:latin typeface="Traditional Arabic" panose="02020603050405020304" pitchFamily="18" charset="-78"/>
                <a:cs typeface="Traditional Arabic" panose="02020603050405020304" pitchFamily="18" charset="-78"/>
              </a:rPr>
              <a:t>أو</a:t>
            </a:r>
            <a:r>
              <a:rPr lang="ar-IQ" sz="3200" b="1" dirty="0">
                <a:solidFill>
                  <a:srgbClr val="00B050"/>
                </a:solidFill>
                <a:latin typeface="Traditional Arabic" panose="02020603050405020304" pitchFamily="18" charset="-78"/>
                <a:cs typeface="Traditional Arabic" panose="02020603050405020304" pitchFamily="18" charset="-78"/>
              </a:rPr>
              <a:t> </a:t>
            </a:r>
            <a:r>
              <a:rPr lang="ar-SA" sz="3200" b="1" dirty="0">
                <a:solidFill>
                  <a:srgbClr val="00B050"/>
                </a:solidFill>
                <a:latin typeface="Traditional Arabic" panose="02020603050405020304" pitchFamily="18" charset="-78"/>
                <a:cs typeface="Traditional Arabic" panose="02020603050405020304" pitchFamily="18" charset="-78"/>
              </a:rPr>
              <a:t>يقوم</a:t>
            </a:r>
            <a:r>
              <a:rPr lang="en-US" sz="3200" b="1" dirty="0">
                <a:solidFill>
                  <a:srgbClr val="00B050"/>
                </a:solidFill>
                <a:latin typeface="Traditional Arabic" panose="02020603050405020304" pitchFamily="18" charset="-78"/>
                <a:cs typeface="Traditional Arabic" panose="02020603050405020304" pitchFamily="18" charset="-78"/>
              </a:rPr>
              <a:t> </a:t>
            </a:r>
            <a:r>
              <a:rPr lang="ar-SA" sz="3200" b="1" dirty="0">
                <a:solidFill>
                  <a:srgbClr val="00B050"/>
                </a:solidFill>
                <a:latin typeface="Traditional Arabic" panose="02020603050405020304" pitchFamily="18" charset="-78"/>
                <a:cs typeface="Traditional Arabic" panose="02020603050405020304" pitchFamily="18" charset="-78"/>
              </a:rPr>
              <a:t>العميل ببيع أو تصفية الأصل من خلال اتفاقية الوكالة عن طريق البنك</a:t>
            </a:r>
            <a:r>
              <a:rPr lang="en-US" sz="3200" b="1" dirty="0">
                <a:solidFill>
                  <a:schemeClr val="tx1"/>
                </a:solidFill>
                <a:latin typeface="Traditional Arabic" panose="02020603050405020304" pitchFamily="18" charset="-78"/>
                <a:cs typeface="Traditional Arabic" panose="02020603050405020304" pitchFamily="18" charset="-78"/>
              </a:rPr>
              <a:t>              </a:t>
            </a:r>
            <a:r>
              <a:rPr lang="en-US" sz="3200" dirty="0">
                <a:solidFill>
                  <a:schemeClr val="tx1"/>
                </a:solidFill>
                <a:latin typeface="Traditional Arabic" panose="02020603050405020304" pitchFamily="18" charset="-78"/>
                <a:cs typeface="Traditional Arabic" panose="02020603050405020304" pitchFamily="18" charset="-78"/>
              </a:rPr>
              <a:t>.</a:t>
            </a:r>
            <a:br>
              <a:rPr lang="en-US" sz="3200" dirty="0">
                <a:solidFill>
                  <a:schemeClr val="tx1"/>
                </a:solidFill>
                <a:latin typeface="Traditional Arabic" panose="02020603050405020304" pitchFamily="18" charset="-78"/>
                <a:cs typeface="Traditional Arabic" panose="02020603050405020304" pitchFamily="18" charset="-78"/>
              </a:rPr>
            </a:br>
            <a:r>
              <a:rPr lang="en-US" sz="3200" dirty="0">
                <a:solidFill>
                  <a:schemeClr val="tx1"/>
                </a:solidFill>
                <a:latin typeface="Traditional Arabic" panose="02020603050405020304" pitchFamily="18" charset="-78"/>
                <a:cs typeface="Traditional Arabic" panose="02020603050405020304" pitchFamily="18" charset="-78"/>
              </a:rPr>
              <a:t> </a:t>
            </a:r>
            <a:r>
              <a:rPr lang="en-US" sz="3200" b="1" dirty="0">
                <a:solidFill>
                  <a:srgbClr val="FF0000"/>
                </a:solidFill>
                <a:latin typeface="Traditional Arabic" panose="02020603050405020304" pitchFamily="18" charset="-78"/>
                <a:cs typeface="Traditional Arabic" panose="02020603050405020304" pitchFamily="18" charset="-78"/>
              </a:rPr>
              <a:t>-</a:t>
            </a:r>
            <a:r>
              <a:rPr lang="ar-IQ" sz="3200" b="1" dirty="0">
                <a:solidFill>
                  <a:srgbClr val="FF0000"/>
                </a:solidFill>
                <a:latin typeface="Traditional Arabic" panose="02020603050405020304" pitchFamily="18" charset="-78"/>
                <a:cs typeface="Traditional Arabic" panose="02020603050405020304" pitchFamily="18" charset="-78"/>
              </a:rPr>
              <a:t>وفي النتيجة يكمن أن نقول: </a:t>
            </a:r>
            <a:r>
              <a:rPr lang="ar-SA" sz="3200" b="1" dirty="0">
                <a:latin typeface="Traditional Arabic" panose="02020603050405020304" pitchFamily="18" charset="-78"/>
                <a:cs typeface="Traditional Arabic" panose="02020603050405020304" pitchFamily="18" charset="-78"/>
              </a:rPr>
              <a:t>أن التورق هو عبارة عن معاملة مالية تشمل ثلاثة أطراف (البنك، العميل، الوسيط)</a:t>
            </a:r>
            <a:r>
              <a:rPr lang="ar-IQ" sz="3200" b="1" dirty="0">
                <a:latin typeface="Traditional Arabic" panose="02020603050405020304" pitchFamily="18" charset="-78"/>
                <a:cs typeface="Traditional Arabic" panose="02020603050405020304" pitchFamily="18" charset="-78"/>
              </a:rPr>
              <a:t>. </a:t>
            </a:r>
            <a:endParaRPr lang="ar-IQ" sz="3200" dirty="0"/>
          </a:p>
        </p:txBody>
      </p:sp>
      <p:sp>
        <p:nvSpPr>
          <p:cNvPr id="3" name="Content Placeholder 2"/>
          <p:cNvSpPr>
            <a:spLocks noGrp="1"/>
          </p:cNvSpPr>
          <p:nvPr>
            <p:ph idx="1"/>
          </p:nvPr>
        </p:nvSpPr>
        <p:spPr>
          <a:xfrm flipV="1">
            <a:off x="1371600" y="6857999"/>
            <a:ext cx="9601200" cy="69011"/>
          </a:xfrm>
        </p:spPr>
        <p:txBody>
          <a:bodyPr>
            <a:normAutofit fontScale="25000" lnSpcReduction="20000"/>
          </a:bodyPr>
          <a:lstStyle/>
          <a:p>
            <a:endParaRPr lang="ar-IQ" dirty="0"/>
          </a:p>
        </p:txBody>
      </p:sp>
    </p:spTree>
    <p:extLst>
      <p:ext uri="{BB962C8B-B14F-4D97-AF65-F5344CB8AC3E}">
        <p14:creationId xmlns:p14="http://schemas.microsoft.com/office/powerpoint/2010/main" val="140897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4014" y="172528"/>
            <a:ext cx="10196423" cy="6599207"/>
          </a:xfrm>
        </p:spPr>
        <p:txBody>
          <a:bodyPr>
            <a:noAutofit/>
          </a:bodyPr>
          <a:lstStyle/>
          <a:p>
            <a:pPr algn="just">
              <a:lnSpc>
                <a:spcPct val="100000"/>
              </a:lnSpc>
            </a:pPr>
            <a:r>
              <a:rPr lang="ar-IQ" sz="3200" b="1" dirty="0">
                <a:solidFill>
                  <a:srgbClr val="FF0000"/>
                </a:solidFill>
                <a:latin typeface="Traditional Arabic" panose="02020603050405020304" pitchFamily="18" charset="-78"/>
                <a:cs typeface="Traditional Arabic" panose="02020603050405020304" pitchFamily="18" charset="-78"/>
              </a:rPr>
              <a:t>التورق الذي يتم عن طريق البنوك والمصارف الإسلامية ينقسم إلى نوعين</a:t>
            </a:r>
            <a:r>
              <a:rPr lang="en-US" sz="3200" b="1" dirty="0">
                <a:solidFill>
                  <a:srgbClr val="FF0000"/>
                </a:solidFill>
                <a:latin typeface="Traditional Arabic" panose="02020603050405020304" pitchFamily="18" charset="-78"/>
                <a:cs typeface="Traditional Arabic" panose="02020603050405020304" pitchFamily="18" charset="-78"/>
              </a:rPr>
              <a:t>          :</a:t>
            </a:r>
            <a:br>
              <a:rPr lang="en-US" sz="3200" b="1" dirty="0">
                <a:solidFill>
                  <a:srgbClr val="FF0000"/>
                </a:solidFill>
                <a:latin typeface="Traditional Arabic" panose="02020603050405020304" pitchFamily="18" charset="-78"/>
                <a:cs typeface="Traditional Arabic" panose="02020603050405020304" pitchFamily="18" charset="-78"/>
              </a:rPr>
            </a:br>
            <a:r>
              <a:rPr lang="ar-SA" sz="3200" b="1" dirty="0">
                <a:solidFill>
                  <a:srgbClr val="FF0000"/>
                </a:solidFill>
                <a:latin typeface="Traditional Arabic" panose="02020603050405020304" pitchFamily="18" charset="-78"/>
                <a:cs typeface="Traditional Arabic" panose="02020603050405020304" pitchFamily="18" charset="-78"/>
              </a:rPr>
              <a:t>النوع الأول</a:t>
            </a:r>
            <a:r>
              <a:rPr lang="en-US" sz="3200" b="1" dirty="0">
                <a:solidFill>
                  <a:srgbClr val="FF0000"/>
                </a:solidFill>
                <a:latin typeface="Traditional Arabic" panose="02020603050405020304" pitchFamily="18" charset="-78"/>
                <a:cs typeface="Traditional Arabic" panose="02020603050405020304" pitchFamily="18" charset="-78"/>
              </a:rPr>
              <a:t> :</a:t>
            </a:r>
            <a:r>
              <a:rPr lang="ar-SA" sz="3200" b="1" dirty="0">
                <a:solidFill>
                  <a:srgbClr val="00B050"/>
                </a:solidFill>
                <a:latin typeface="Traditional Arabic" panose="02020603050405020304" pitchFamily="18" charset="-78"/>
                <a:cs typeface="Traditional Arabic" panose="02020603050405020304" pitchFamily="18" charset="-78"/>
              </a:rPr>
              <a:t>التورق الفقهي (الفردي):</a:t>
            </a:r>
            <a:r>
              <a:rPr lang="ar-IQ" sz="3200" b="1" dirty="0">
                <a:solidFill>
                  <a:srgbClr val="00B050"/>
                </a:solidFill>
                <a:latin typeface="Traditional Arabic" panose="02020603050405020304" pitchFamily="18" charset="-78"/>
                <a:cs typeface="Traditional Arabic" panose="02020603050405020304" pitchFamily="18" charset="-78"/>
              </a:rPr>
              <a:t>                              .</a:t>
            </a:r>
            <a:r>
              <a:rPr lang="ar-SA" sz="3200" b="1" dirty="0">
                <a:solidFill>
                  <a:srgbClr val="00B050"/>
                </a:solidFill>
                <a:latin typeface="Traditional Arabic" panose="02020603050405020304" pitchFamily="18" charset="-78"/>
                <a:cs typeface="Traditional Arabic" panose="02020603050405020304" pitchFamily="18" charset="-78"/>
              </a:rPr>
              <a:t> </a:t>
            </a:r>
            <a:br>
              <a:rPr lang="ar-IQ" sz="3200" b="1" dirty="0">
                <a:solidFill>
                  <a:srgbClr val="00B050"/>
                </a:solidFill>
                <a:latin typeface="Traditional Arabic" panose="02020603050405020304" pitchFamily="18" charset="-78"/>
                <a:cs typeface="Traditional Arabic" panose="02020603050405020304" pitchFamily="18" charset="-78"/>
              </a:rPr>
            </a:br>
            <a:r>
              <a:rPr lang="ar-SA" sz="3200" b="1" dirty="0">
                <a:solidFill>
                  <a:schemeClr val="tx1"/>
                </a:solidFill>
                <a:latin typeface="Traditional Arabic" panose="02020603050405020304" pitchFamily="18" charset="-78"/>
                <a:cs typeface="Traditional Arabic" panose="02020603050405020304" pitchFamily="18" charset="-78"/>
              </a:rPr>
              <a:t>هو الذي تحدث عنه الفقهاء قديماً، ويسمى هذا النوع بالتورق الفقهي نسبة إلى كتب الفقه القديمة</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أو بالتورق الفردي نسبة إلى أن الذين يمارسونه هم الأفراد</a:t>
            </a:r>
            <a:r>
              <a:rPr lang="ar-IQ" sz="3200" b="1" dirty="0">
                <a:solidFill>
                  <a:schemeClr val="tx1"/>
                </a:solidFill>
                <a:latin typeface="Traditional Arabic" panose="02020603050405020304" pitchFamily="18" charset="-78"/>
                <a:cs typeface="Traditional Arabic" panose="02020603050405020304" pitchFamily="18" charset="-78"/>
              </a:rPr>
              <a:t>.             .</a:t>
            </a:r>
            <a:br>
              <a:rPr lang="ar-IQ" sz="3200" b="1" dirty="0">
                <a:solidFill>
                  <a:schemeClr val="tx1"/>
                </a:solidFill>
                <a:latin typeface="Traditional Arabic" panose="02020603050405020304" pitchFamily="18" charset="-78"/>
                <a:cs typeface="Traditional Arabic" panose="02020603050405020304" pitchFamily="18" charset="-78"/>
              </a:rPr>
            </a:br>
            <a:r>
              <a:rPr lang="ar-SA" sz="3200" b="1" dirty="0">
                <a:solidFill>
                  <a:srgbClr val="FF0000"/>
                </a:solidFill>
                <a:latin typeface="Traditional Arabic" panose="02020603050405020304" pitchFamily="18" charset="-78"/>
                <a:cs typeface="Traditional Arabic" panose="02020603050405020304" pitchFamily="18" charset="-78"/>
              </a:rPr>
              <a:t> فهو</a:t>
            </a:r>
            <a:r>
              <a:rPr lang="ar-IQ" sz="3200" b="1" dirty="0">
                <a:solidFill>
                  <a:srgbClr val="FF0000"/>
                </a:solidFill>
                <a:latin typeface="Traditional Arabic" panose="02020603050405020304" pitchFamily="18" charset="-78"/>
                <a:cs typeface="Traditional Arabic" panose="02020603050405020304" pitchFamily="18" charset="-78"/>
              </a:rPr>
              <a:t>:</a:t>
            </a:r>
            <a:r>
              <a:rPr lang="ar-SA" sz="3200" b="1" dirty="0">
                <a:solidFill>
                  <a:srgbClr val="FF0000"/>
                </a:solidFill>
                <a:latin typeface="Traditional Arabic" panose="02020603050405020304" pitchFamily="18" charset="-78"/>
                <a:cs typeface="Traditional Arabic" panose="02020603050405020304" pitchFamily="18" charset="-78"/>
              </a:rPr>
              <a:t> الحصول على النقد من خلال شراء سلعة بأجل ثم بيعها نقد</a:t>
            </a:r>
            <a:r>
              <a:rPr lang="ar-IQ" sz="3200" b="1" dirty="0">
                <a:solidFill>
                  <a:srgbClr val="FF0000"/>
                </a:solidFill>
                <a:latin typeface="Traditional Arabic" panose="02020603050405020304" pitchFamily="18" charset="-78"/>
                <a:cs typeface="Traditional Arabic" panose="02020603050405020304" pitchFamily="18" charset="-78"/>
              </a:rPr>
              <a:t>ً</a:t>
            </a:r>
            <a:r>
              <a:rPr lang="ar-SA" sz="3200" b="1" dirty="0">
                <a:solidFill>
                  <a:srgbClr val="FF0000"/>
                </a:solidFill>
                <a:latin typeface="Traditional Arabic" panose="02020603050405020304" pitchFamily="18" charset="-78"/>
                <a:cs typeface="Traditional Arabic" panose="02020603050405020304" pitchFamily="18" charset="-78"/>
              </a:rPr>
              <a:t>ا لطرف آخر غير البائع.</a:t>
            </a:r>
            <a:r>
              <a:rPr lang="ar-IQ" sz="3200" dirty="0">
                <a:solidFill>
                  <a:srgbClr val="FF0000"/>
                </a:solidFill>
                <a:latin typeface="Traditional Arabic" panose="02020603050405020304" pitchFamily="18" charset="-78"/>
                <a:cs typeface="Traditional Arabic" panose="02020603050405020304" pitchFamily="18" charset="-78"/>
              </a:rPr>
              <a:t> </a:t>
            </a:r>
            <a:r>
              <a:rPr lang="ar-SA" sz="3200" b="1" dirty="0">
                <a:solidFill>
                  <a:srgbClr val="7030A0"/>
                </a:solidFill>
                <a:latin typeface="Traditional Arabic" panose="02020603050405020304" pitchFamily="18" charset="-78"/>
                <a:cs typeface="Traditional Arabic" panose="02020603050405020304" pitchFamily="18" charset="-78"/>
              </a:rPr>
              <a:t>وهذه العملية تتميز بما يلي</a:t>
            </a:r>
            <a:r>
              <a:rPr lang="ar-SA" sz="3200" b="1" dirty="0">
                <a:solidFill>
                  <a:schemeClr val="tx1"/>
                </a:solidFill>
                <a:latin typeface="Traditional Arabic" panose="02020603050405020304" pitchFamily="18" charset="-78"/>
                <a:cs typeface="Traditional Arabic" panose="02020603050405020304" pitchFamily="18" charset="-78"/>
              </a:rPr>
              <a:t>:</a:t>
            </a:r>
            <a:r>
              <a:rPr lang="ar-IQ" sz="3200" b="1" dirty="0">
                <a:solidFill>
                  <a:schemeClr val="tx1"/>
                </a:solidFill>
                <a:latin typeface="Traditional Arabic" panose="02020603050405020304" pitchFamily="18" charset="-78"/>
                <a:cs typeface="Traditional Arabic" panose="02020603050405020304" pitchFamily="18" charset="-78"/>
              </a:rPr>
              <a:t>                         .</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chemeClr val="bg2"/>
                </a:solidFill>
                <a:latin typeface="Traditional Arabic" panose="02020603050405020304" pitchFamily="18" charset="-78"/>
                <a:cs typeface="Traditional Arabic" panose="02020603050405020304" pitchFamily="18" charset="-78"/>
              </a:rPr>
              <a:t> </a:t>
            </a:r>
            <a:br>
              <a:rPr lang="en-US" sz="3200"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1</a:t>
            </a:r>
            <a:r>
              <a:rPr lang="ar-IQ" sz="3200" b="1" dirty="0">
                <a:solidFill>
                  <a:srgbClr val="00B050"/>
                </a:solidFill>
                <a:latin typeface="Traditional Arabic" panose="02020603050405020304" pitchFamily="18" charset="-78"/>
                <a:cs typeface="Traditional Arabic" panose="02020603050405020304" pitchFamily="18" charset="-78"/>
              </a:rPr>
              <a:t>- </a:t>
            </a:r>
            <a:r>
              <a:rPr lang="ar-SA" sz="3200" b="1" dirty="0">
                <a:solidFill>
                  <a:srgbClr val="00B050"/>
                </a:solidFill>
                <a:latin typeface="Traditional Arabic" panose="02020603050405020304" pitchFamily="18" charset="-78"/>
                <a:cs typeface="Traditional Arabic" panose="02020603050405020304" pitchFamily="18" charset="-78"/>
              </a:rPr>
              <a:t>من حيث العلاقة التعاقدية: وجود ثلاثة أطراف مختلفة.</a:t>
            </a:r>
            <a:r>
              <a:rPr lang="ar-IQ" sz="3200" b="1" dirty="0">
                <a:solidFill>
                  <a:srgbClr val="00B050"/>
                </a:solidFill>
                <a:latin typeface="Traditional Arabic" panose="02020603050405020304" pitchFamily="18" charset="-78"/>
                <a:cs typeface="Traditional Arabic" panose="02020603050405020304" pitchFamily="18" charset="-78"/>
              </a:rPr>
              <a:t>                         </a:t>
            </a:r>
            <a:r>
              <a:rPr lang="ar-IQ" sz="3200" b="1" dirty="0">
                <a:solidFill>
                  <a:schemeClr val="bg2"/>
                </a:solidFill>
                <a:latin typeface="Traditional Arabic" panose="02020603050405020304" pitchFamily="18" charset="-78"/>
                <a:cs typeface="Traditional Arabic" panose="02020603050405020304" pitchFamily="18" charset="-78"/>
              </a:rPr>
              <a:t>.</a:t>
            </a:r>
            <a:r>
              <a:rPr lang="ar-SA" sz="3200" b="1" dirty="0">
                <a:solidFill>
                  <a:schemeClr val="bg2"/>
                </a:solidFill>
                <a:latin typeface="Traditional Arabic" panose="02020603050405020304" pitchFamily="18" charset="-78"/>
                <a:cs typeface="Traditional Arabic" panose="02020603050405020304" pitchFamily="18" charset="-78"/>
              </a:rPr>
              <a:t> </a:t>
            </a:r>
            <a:br>
              <a:rPr lang="en-US" sz="3200" b="1" dirty="0">
                <a:solidFill>
                  <a:schemeClr val="tx1"/>
                </a:solidFill>
                <a:latin typeface="Traditional Arabic" panose="02020603050405020304" pitchFamily="18" charset="-78"/>
                <a:cs typeface="Traditional Arabic" panose="02020603050405020304" pitchFamily="18" charset="-78"/>
              </a:rPr>
            </a:br>
            <a:r>
              <a:rPr lang="ar-SA" sz="3200" b="1" dirty="0">
                <a:solidFill>
                  <a:srgbClr val="0070C0"/>
                </a:solidFill>
                <a:latin typeface="Traditional Arabic" panose="02020603050405020304" pitchFamily="18" charset="-78"/>
                <a:cs typeface="Traditional Arabic" panose="02020603050405020304" pitchFamily="18" charset="-78"/>
              </a:rPr>
              <a:t> </a:t>
            </a:r>
            <a:r>
              <a:rPr lang="ar-IQ" sz="2800" b="1" dirty="0">
                <a:solidFill>
                  <a:srgbClr val="0070C0"/>
                </a:solidFill>
                <a:latin typeface="Traditional Arabic" panose="02020603050405020304" pitchFamily="18" charset="-78"/>
                <a:cs typeface="Traditional Arabic" panose="02020603050405020304" pitchFamily="18" charset="-78"/>
              </a:rPr>
              <a:t>أ-</a:t>
            </a:r>
            <a:r>
              <a:rPr lang="ar-IQ" sz="3200" b="1" dirty="0">
                <a:solidFill>
                  <a:srgbClr val="0070C0"/>
                </a:solidFill>
                <a:latin typeface="Traditional Arabic" panose="02020603050405020304" pitchFamily="18" charset="-78"/>
                <a:cs typeface="Traditional Arabic" panose="02020603050405020304" pitchFamily="18" charset="-78"/>
              </a:rPr>
              <a:t> </a:t>
            </a:r>
            <a:r>
              <a:rPr lang="ar-SA" sz="3200" b="1" dirty="0">
                <a:solidFill>
                  <a:srgbClr val="0070C0"/>
                </a:solidFill>
                <a:latin typeface="Traditional Arabic" panose="02020603050405020304" pitchFamily="18" charset="-78"/>
                <a:cs typeface="Traditional Arabic" panose="02020603050405020304" pitchFamily="18" charset="-78"/>
              </a:rPr>
              <a:t>طالب التورق (المستورق)، أو المشتري الأول للسلعة</a:t>
            </a:r>
            <a:r>
              <a:rPr lang="ar-IQ" sz="3200" b="1" dirty="0">
                <a:solidFill>
                  <a:srgbClr val="0070C0"/>
                </a:solidFill>
                <a:latin typeface="Traditional Arabic" panose="02020603050405020304" pitchFamily="18" charset="-78"/>
                <a:cs typeface="Traditional Arabic" panose="02020603050405020304" pitchFamily="18" charset="-78"/>
              </a:rPr>
              <a:t>.</a:t>
            </a:r>
            <a:r>
              <a:rPr lang="en-US" sz="3200" b="1" dirty="0">
                <a:solidFill>
                  <a:srgbClr val="0070C0"/>
                </a:solidFill>
                <a:latin typeface="Traditional Arabic" panose="02020603050405020304" pitchFamily="18" charset="-78"/>
                <a:cs typeface="Traditional Arabic" panose="02020603050405020304" pitchFamily="18" charset="-78"/>
              </a:rPr>
              <a:t>                    </a:t>
            </a:r>
            <a:r>
              <a:rPr lang="ar-SA" sz="3200" b="1" dirty="0">
                <a:solidFill>
                  <a:srgbClr val="0070C0"/>
                </a:solidFill>
                <a:latin typeface="Traditional Arabic" panose="02020603050405020304" pitchFamily="18" charset="-78"/>
                <a:cs typeface="Traditional Arabic" panose="02020603050405020304" pitchFamily="18" charset="-78"/>
              </a:rPr>
              <a:t> </a:t>
            </a:r>
            <a:br>
              <a:rPr lang="ar-IQ" sz="3200" b="1" dirty="0">
                <a:solidFill>
                  <a:schemeClr val="tx1"/>
                </a:solidFill>
                <a:latin typeface="Traditional Arabic" panose="02020603050405020304" pitchFamily="18" charset="-78"/>
                <a:cs typeface="Traditional Arabic" panose="02020603050405020304" pitchFamily="18" charset="-78"/>
              </a:rPr>
            </a:br>
            <a:r>
              <a:rPr lang="ar-IQ" sz="2800" b="1" dirty="0">
                <a:solidFill>
                  <a:srgbClr val="7030A0"/>
                </a:solidFill>
                <a:latin typeface="Traditional Arabic" panose="02020603050405020304" pitchFamily="18" charset="-78"/>
                <a:cs typeface="Traditional Arabic" panose="02020603050405020304" pitchFamily="18" charset="-78"/>
              </a:rPr>
              <a:t>ب-</a:t>
            </a:r>
            <a:r>
              <a:rPr lang="ar-IQ"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rgbClr val="7030A0"/>
                </a:solidFill>
                <a:latin typeface="Traditional Arabic" panose="02020603050405020304" pitchFamily="18" charset="-78"/>
                <a:cs typeface="Traditional Arabic" panose="02020603050405020304" pitchFamily="18" charset="-78"/>
              </a:rPr>
              <a:t>بائع السلعة الأول</a:t>
            </a:r>
            <a:r>
              <a:rPr lang="ar-IQ" sz="3200" b="1" dirty="0">
                <a:solidFill>
                  <a:srgbClr val="7030A0"/>
                </a:solidFill>
                <a:latin typeface="Traditional Arabic" panose="02020603050405020304" pitchFamily="18" charset="-78"/>
                <a:cs typeface="Traditional Arabic" panose="02020603050405020304" pitchFamily="18" charset="-78"/>
              </a:rPr>
              <a:t>.</a:t>
            </a:r>
            <a:r>
              <a:rPr lang="en-US" sz="3200" b="1" dirty="0">
                <a:solidFill>
                  <a:srgbClr val="7030A0"/>
                </a:solidFill>
                <a:latin typeface="Traditional Arabic" panose="02020603050405020304" pitchFamily="18" charset="-78"/>
                <a:cs typeface="Traditional Arabic" panose="02020603050405020304" pitchFamily="18" charset="-78"/>
              </a:rPr>
              <a:t>                                     </a:t>
            </a:r>
            <a:r>
              <a:rPr lang="ar-SA" sz="3200" b="1" dirty="0">
                <a:solidFill>
                  <a:srgbClr val="7030A0"/>
                </a:solidFill>
                <a:latin typeface="Traditional Arabic" panose="02020603050405020304" pitchFamily="18" charset="-78"/>
                <a:cs typeface="Traditional Arabic" panose="02020603050405020304" pitchFamily="18" charset="-78"/>
              </a:rPr>
              <a:t> </a:t>
            </a:r>
            <a:br>
              <a:rPr lang="ar-IQ" sz="3200" b="1" dirty="0">
                <a:solidFill>
                  <a:schemeClr val="tx1"/>
                </a:solidFill>
                <a:latin typeface="Traditional Arabic" panose="02020603050405020304" pitchFamily="18" charset="-78"/>
                <a:cs typeface="Traditional Arabic" panose="02020603050405020304" pitchFamily="18" charset="-78"/>
              </a:rPr>
            </a:br>
            <a:r>
              <a:rPr lang="ar-IQ" sz="2800" b="1" dirty="0">
                <a:solidFill>
                  <a:srgbClr val="C00000"/>
                </a:solidFill>
                <a:latin typeface="Traditional Arabic" panose="02020603050405020304" pitchFamily="18" charset="-78"/>
                <a:cs typeface="Traditional Arabic" panose="02020603050405020304" pitchFamily="18" charset="-78"/>
              </a:rPr>
              <a:t>ج-</a:t>
            </a:r>
            <a:r>
              <a:rPr lang="ar-IQ"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rgbClr val="C00000"/>
                </a:solidFill>
                <a:latin typeface="Traditional Arabic" panose="02020603050405020304" pitchFamily="18" charset="-78"/>
                <a:cs typeface="Traditional Arabic" panose="02020603050405020304" pitchFamily="18" charset="-78"/>
              </a:rPr>
              <a:t>المشتري الثاني للسلعة</a:t>
            </a:r>
            <a:r>
              <a:rPr lang="ar-IQ" sz="3200" b="1" dirty="0">
                <a:solidFill>
                  <a:srgbClr val="C00000"/>
                </a:solidFill>
                <a:latin typeface="Traditional Arabic" panose="02020603050405020304" pitchFamily="18" charset="-78"/>
                <a:cs typeface="Traditional Arabic" panose="02020603050405020304" pitchFamily="18" charset="-78"/>
              </a:rPr>
              <a:t>.                                 . </a:t>
            </a:r>
            <a:br>
              <a:rPr lang="ar-IQ" sz="3200" b="1" dirty="0">
                <a:solidFill>
                  <a:srgbClr val="C00000"/>
                </a:solidFill>
                <a:latin typeface="Traditional Arabic" panose="02020603050405020304" pitchFamily="18" charset="-78"/>
                <a:cs typeface="Traditional Arabic" panose="02020603050405020304" pitchFamily="18" charset="-78"/>
              </a:rPr>
            </a:br>
            <a:r>
              <a:rPr lang="ar-IQ" sz="3200" b="1" dirty="0">
                <a:solidFill>
                  <a:srgbClr val="C00000"/>
                </a:solidFill>
                <a:latin typeface="Traditional Arabic" panose="02020603050405020304" pitchFamily="18" charset="-78"/>
                <a:cs typeface="Traditional Arabic" panose="02020603050405020304" pitchFamily="18" charset="-78"/>
              </a:rPr>
              <a:t>                         </a:t>
            </a:r>
            <a:r>
              <a:rPr lang="ar-IQ" sz="3200" b="1" dirty="0">
                <a:solidFill>
                  <a:schemeClr val="bg2"/>
                </a:solidFill>
                <a:latin typeface="Traditional Arabic" panose="02020603050405020304" pitchFamily="18" charset="-78"/>
                <a:cs typeface="Traditional Arabic" panose="02020603050405020304" pitchFamily="18" charset="-78"/>
              </a:rPr>
              <a:t>.</a:t>
            </a:r>
            <a:br>
              <a:rPr lang="ar-IQ" sz="3200" b="1" dirty="0">
                <a:solidFill>
                  <a:srgbClr val="C00000"/>
                </a:solidFill>
                <a:latin typeface="Traditional Arabic" panose="02020603050405020304" pitchFamily="18" charset="-78"/>
                <a:cs typeface="Traditional Arabic" panose="02020603050405020304" pitchFamily="18" charset="-78"/>
              </a:rPr>
            </a:br>
            <a:r>
              <a:rPr lang="ar-IQ" sz="3200" b="1" dirty="0">
                <a:solidFill>
                  <a:srgbClr val="C00000"/>
                </a:solidFill>
                <a:latin typeface="Traditional Arabic" panose="02020603050405020304" pitchFamily="18" charset="-78"/>
                <a:cs typeface="Traditional Arabic" panose="02020603050405020304" pitchFamily="18" charset="-78"/>
              </a:rPr>
              <a:t> </a:t>
            </a:r>
            <a:r>
              <a:rPr lang="ar-SA" sz="3200" b="1" dirty="0">
                <a:solidFill>
                  <a:schemeClr val="tx1"/>
                </a:solidFill>
                <a:latin typeface="Traditional Arabic" panose="02020603050405020304" pitchFamily="18" charset="-78"/>
                <a:cs typeface="Traditional Arabic" panose="02020603050405020304" pitchFamily="18" charset="-78"/>
              </a:rPr>
              <a:t>وهو بذلك يختلف عن البيع المطلق</a:t>
            </a:r>
            <a:r>
              <a:rPr lang="ar-IQ" sz="3200" b="1" dirty="0">
                <a:solidFill>
                  <a:schemeClr val="tx1"/>
                </a:solidFill>
                <a:latin typeface="Traditional Arabic" panose="02020603050405020304" pitchFamily="18" charset="-78"/>
                <a:cs typeface="Traditional Arabic" panose="02020603050405020304" pitchFamily="18" charset="-78"/>
              </a:rPr>
              <a:t> والعينة</a:t>
            </a:r>
            <a:r>
              <a:rPr lang="ar-SA" sz="3200" b="1" dirty="0">
                <a:solidFill>
                  <a:schemeClr val="tx1"/>
                </a:solidFill>
                <a:latin typeface="Traditional Arabic" panose="02020603050405020304" pitchFamily="18" charset="-78"/>
                <a:cs typeface="Traditional Arabic" panose="02020603050405020304" pitchFamily="18" charset="-78"/>
              </a:rPr>
              <a:t> ال</a:t>
            </a:r>
            <a:r>
              <a:rPr lang="ar-IQ" sz="3200" b="1" dirty="0">
                <a:solidFill>
                  <a:schemeClr val="tx1"/>
                </a:solidFill>
                <a:latin typeface="Traditional Arabic" panose="02020603050405020304" pitchFamily="18" charset="-78"/>
                <a:cs typeface="Traditional Arabic" panose="02020603050405020304" pitchFamily="18" charset="-78"/>
              </a:rPr>
              <a:t>ذي</a:t>
            </a:r>
            <a:r>
              <a:rPr lang="ar-SA" sz="3200" b="1" dirty="0">
                <a:solidFill>
                  <a:schemeClr val="tx1"/>
                </a:solidFill>
                <a:latin typeface="Traditional Arabic" panose="02020603050405020304" pitchFamily="18" charset="-78"/>
                <a:cs typeface="Traditional Arabic" panose="02020603050405020304" pitchFamily="18" charset="-78"/>
              </a:rPr>
              <a:t> يتضمن طرفين</a:t>
            </a:r>
            <a:r>
              <a:rPr lang="ar-IQ" sz="3200" b="1" dirty="0">
                <a:solidFill>
                  <a:schemeClr val="tx1"/>
                </a:solidFill>
                <a:latin typeface="Traditional Arabic" panose="02020603050405020304" pitchFamily="18" charset="-78"/>
                <a:cs typeface="Traditional Arabic" panose="02020603050405020304" pitchFamily="18" charset="-78"/>
              </a:rPr>
              <a:t> فقط.</a:t>
            </a:r>
            <a:r>
              <a:rPr lang="en-US"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chemeClr val="bg2"/>
                </a:solidFill>
                <a:latin typeface="Traditional Arabic" panose="02020603050405020304" pitchFamily="18" charset="-78"/>
                <a:cs typeface="Traditional Arabic" panose="02020603050405020304" pitchFamily="18" charset="-78"/>
              </a:rPr>
              <a:t>.</a:t>
            </a:r>
            <a:br>
              <a:rPr lang="ar-IQ" sz="3200" b="1" dirty="0">
                <a:solidFill>
                  <a:schemeClr val="tx1"/>
                </a:solidFill>
                <a:latin typeface="Traditional Arabic" panose="02020603050405020304" pitchFamily="18" charset="-78"/>
                <a:cs typeface="Traditional Arabic" panose="02020603050405020304" pitchFamily="18" charset="-78"/>
              </a:rPr>
            </a:br>
            <a:endParaRPr lang="ar-IQ" sz="32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1371600" y="6857999"/>
            <a:ext cx="9601200" cy="45719"/>
          </a:xfrm>
        </p:spPr>
        <p:txBody>
          <a:bodyPr>
            <a:normAutofit fontScale="25000" lnSpcReduction="20000"/>
          </a:bodyPr>
          <a:lstStyle/>
          <a:p>
            <a:endParaRPr lang="ar-IQ" dirty="0"/>
          </a:p>
        </p:txBody>
      </p:sp>
    </p:spTree>
    <p:extLst>
      <p:ext uri="{BB962C8B-B14F-4D97-AF65-F5344CB8AC3E}">
        <p14:creationId xmlns:p14="http://schemas.microsoft.com/office/powerpoint/2010/main" val="1765890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062" y="0"/>
            <a:ext cx="10207870" cy="6564702"/>
          </a:xfrm>
        </p:spPr>
        <p:txBody>
          <a:bodyPr>
            <a:noAutofit/>
          </a:bodyPr>
          <a:lstStyle/>
          <a:p>
            <a:pPr algn="just">
              <a:lnSpc>
                <a:spcPct val="100000"/>
              </a:lnSpc>
            </a:pPr>
            <a:r>
              <a:rPr lang="ar-IQ" sz="3200" b="1" dirty="0">
                <a:solidFill>
                  <a:srgbClr val="FF0000"/>
                </a:solidFill>
                <a:latin typeface="Traditional Arabic" panose="02020603050405020304" pitchFamily="18" charset="-78"/>
                <a:cs typeface="Traditional Arabic" panose="02020603050405020304" pitchFamily="18" charset="-78"/>
              </a:rPr>
              <a:t>المقدمة</a:t>
            </a:r>
            <a:r>
              <a:rPr lang="ar-IQ"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chemeClr val="bg2"/>
                </a:solidFill>
                <a:latin typeface="Traditional Arabic" panose="02020603050405020304" pitchFamily="18" charset="-78"/>
                <a:cs typeface="Traditional Arabic" panose="02020603050405020304" pitchFamily="18" charset="-78"/>
              </a:rPr>
              <a:t>.</a:t>
            </a:r>
            <a:br>
              <a:rPr lang="ar-IQ" sz="3200" b="1" dirty="0">
                <a:solidFill>
                  <a:schemeClr val="tx1"/>
                </a:solidFill>
                <a:latin typeface="Traditional Arabic" panose="02020603050405020304" pitchFamily="18" charset="-78"/>
                <a:cs typeface="Traditional Arabic" panose="02020603050405020304" pitchFamily="18" charset="-78"/>
              </a:rPr>
            </a:br>
            <a:r>
              <a:rPr lang="ar-SA" sz="3200" b="1" dirty="0">
                <a:solidFill>
                  <a:schemeClr val="tx1"/>
                </a:solidFill>
                <a:latin typeface="Traditional Arabic" panose="02020603050405020304" pitchFamily="18" charset="-78"/>
                <a:cs typeface="Traditional Arabic" panose="02020603050405020304" pitchFamily="18" charset="-78"/>
              </a:rPr>
              <a:t>تعتبر مسألة بيع العينة من المسائل القديمة – </a:t>
            </a:r>
            <a:r>
              <a:rPr lang="ar-IQ" sz="3200" b="1" dirty="0">
                <a:solidFill>
                  <a:schemeClr val="tx1"/>
                </a:solidFill>
                <a:latin typeface="Traditional Arabic" panose="02020603050405020304" pitchFamily="18" charset="-78"/>
                <a:cs typeface="Traditional Arabic" panose="02020603050405020304" pitchFamily="18" charset="-78"/>
              </a:rPr>
              <a:t>و</a:t>
            </a:r>
            <a:r>
              <a:rPr lang="ar-SA" sz="3200" b="1" dirty="0">
                <a:solidFill>
                  <a:schemeClr val="tx1"/>
                </a:solidFill>
                <a:latin typeface="Traditional Arabic" panose="02020603050405020304" pitchFamily="18" charset="-78"/>
                <a:cs typeface="Traditional Arabic" panose="02020603050405020304" pitchFamily="18" charset="-78"/>
              </a:rPr>
              <a:t>الحديثه</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فقد برزت كحيلة من الحيل الربوية في معاملات كثيرة من التجار</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chemeClr val="tx1"/>
                </a:solidFill>
                <a:latin typeface="Traditional Arabic" panose="02020603050405020304" pitchFamily="18" charset="-78"/>
                <a:cs typeface="Traditional Arabic" panose="02020603050405020304" pitchFamily="18" charset="-78"/>
              </a:rPr>
              <a:t>لأجل ا</a:t>
            </a:r>
            <a:r>
              <a:rPr lang="ar-SA" sz="3200" b="1" dirty="0">
                <a:solidFill>
                  <a:schemeClr val="tx1"/>
                </a:solidFill>
                <a:latin typeface="Traditional Arabic" panose="02020603050405020304" pitchFamily="18" charset="-78"/>
                <a:cs typeface="Traditional Arabic" panose="02020603050405020304" pitchFamily="18" charset="-78"/>
              </a:rPr>
              <a:t>لحصول على مكاسب مالية</a:t>
            </a:r>
            <a:r>
              <a:rPr lang="ar-IQ"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chemeClr val="bg2"/>
                </a:solidFill>
                <a:latin typeface="Traditional Arabic" panose="02020603050405020304" pitchFamily="18" charset="-78"/>
                <a:cs typeface="Traditional Arabic" panose="02020603050405020304" pitchFamily="18" charset="-78"/>
              </a:rPr>
              <a:t>.</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chemeClr val="tx1"/>
                </a:solidFill>
                <a:latin typeface="Traditional Arabic" panose="02020603050405020304" pitchFamily="18" charset="-78"/>
                <a:cs typeface="Traditional Arabic" panose="02020603050405020304" pitchFamily="18" charset="-78"/>
              </a:rPr>
              <a:t>و</a:t>
            </a:r>
            <a:r>
              <a:rPr lang="ar-IQ" sz="3200" b="1" dirty="0">
                <a:solidFill>
                  <a:schemeClr val="tx1"/>
                </a:solidFill>
                <a:latin typeface="Traditional Arabic" panose="02020603050405020304" pitchFamily="18" charset="-78"/>
                <a:cs typeface="Traditional Arabic" panose="02020603050405020304" pitchFamily="18" charset="-78"/>
              </a:rPr>
              <a:t>يعتبر التورق </a:t>
            </a:r>
            <a:r>
              <a:rPr lang="ar-SA" sz="3200" b="1" dirty="0">
                <a:solidFill>
                  <a:schemeClr val="tx1"/>
                </a:solidFill>
                <a:latin typeface="Traditional Arabic" panose="02020603050405020304" pitchFamily="18" charset="-78"/>
                <a:cs typeface="Traditional Arabic" panose="02020603050405020304" pitchFamily="18" charset="-78"/>
              </a:rPr>
              <a:t>تجربة حديثة لتمويل العملاء تلبية لاحتياجا</a:t>
            </a:r>
            <a:r>
              <a:rPr lang="ar-IQ" sz="3200" b="1" dirty="0">
                <a:solidFill>
                  <a:schemeClr val="tx1"/>
                </a:solidFill>
                <a:latin typeface="Traditional Arabic" panose="02020603050405020304" pitchFamily="18" charset="-78"/>
                <a:cs typeface="Traditional Arabic" panose="02020603050405020304" pitchFamily="18" charset="-78"/>
              </a:rPr>
              <a:t>تهم</a:t>
            </a:r>
            <a:r>
              <a:rPr lang="ar-SA" sz="3200" b="1" dirty="0">
                <a:solidFill>
                  <a:schemeClr val="tx1"/>
                </a:solidFill>
                <a:latin typeface="Traditional Arabic" panose="02020603050405020304" pitchFamily="18" charset="-78"/>
                <a:cs typeface="Traditional Arabic" panose="02020603050405020304" pitchFamily="18" charset="-78"/>
              </a:rPr>
              <a:t> من النقد، وتجنيب</a:t>
            </a:r>
            <a:r>
              <a:rPr lang="ar-IQ" sz="3200" b="1" dirty="0">
                <a:solidFill>
                  <a:schemeClr val="tx1"/>
                </a:solidFill>
                <a:latin typeface="Traditional Arabic" panose="02020603050405020304" pitchFamily="18" charset="-78"/>
                <a:cs typeface="Traditional Arabic" panose="02020603050405020304" pitchFamily="18" charset="-78"/>
              </a:rPr>
              <a:t>هم</a:t>
            </a:r>
            <a:r>
              <a:rPr lang="ar-SA" sz="3200" b="1" dirty="0">
                <a:solidFill>
                  <a:schemeClr val="tx1"/>
                </a:solidFill>
                <a:latin typeface="Traditional Arabic" panose="02020603050405020304" pitchFamily="18" charset="-78"/>
                <a:cs typeface="Traditional Arabic" panose="02020603050405020304" pitchFamily="18" charset="-78"/>
              </a:rPr>
              <a:t> للخسائر العالية، </a:t>
            </a:r>
            <a:r>
              <a:rPr lang="ar-IQ" sz="3200" b="1" dirty="0">
                <a:solidFill>
                  <a:schemeClr val="tx1"/>
                </a:solidFill>
                <a:latin typeface="Traditional Arabic" panose="02020603050405020304" pitchFamily="18" charset="-78"/>
                <a:cs typeface="Traditional Arabic" panose="02020603050405020304" pitchFamily="18" charset="-78"/>
              </a:rPr>
              <a:t>لذا فهو مسألة </a:t>
            </a:r>
            <a:r>
              <a:rPr lang="ar-SA" sz="3200" b="1" dirty="0">
                <a:solidFill>
                  <a:schemeClr val="tx1"/>
                </a:solidFill>
                <a:latin typeface="Traditional Arabic" panose="02020603050405020304" pitchFamily="18" charset="-78"/>
                <a:cs typeface="Traditional Arabic" panose="02020603050405020304" pitchFamily="18" charset="-78"/>
              </a:rPr>
              <a:t>من </a:t>
            </a:r>
            <a:r>
              <a:rPr lang="ar-IQ" sz="3200" b="1" dirty="0">
                <a:solidFill>
                  <a:schemeClr val="tx1"/>
                </a:solidFill>
                <a:latin typeface="Traditional Arabic" panose="02020603050405020304" pitchFamily="18" charset="-78"/>
                <a:cs typeface="Traditional Arabic" panose="02020603050405020304" pitchFamily="18" charset="-78"/>
              </a:rPr>
              <a:t>المسائل المهمة </a:t>
            </a:r>
            <a:r>
              <a:rPr lang="ar-SA" sz="3200" b="1" dirty="0">
                <a:solidFill>
                  <a:schemeClr val="tx1"/>
                </a:solidFill>
                <a:latin typeface="Traditional Arabic" panose="02020603050405020304" pitchFamily="18" charset="-78"/>
                <a:cs typeface="Traditional Arabic" panose="02020603050405020304" pitchFamily="18" charset="-78"/>
              </a:rPr>
              <a:t>في هذه الأيام التي يشتعل حوله</a:t>
            </a:r>
            <a:r>
              <a:rPr lang="ar-IQ"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chemeClr val="tx1"/>
                </a:solidFill>
                <a:latin typeface="Traditional Arabic" panose="02020603050405020304" pitchFamily="18" charset="-78"/>
                <a:cs typeface="Traditional Arabic" panose="02020603050405020304" pitchFamily="18" charset="-78"/>
              </a:rPr>
              <a:t>الحوار والجدال بين الفقهاء والاقتصاديين المهتمين في مجال العمل المصرفي الإسلامي.</a:t>
            </a:r>
            <a:r>
              <a:rPr lang="en-US"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chemeClr val="tx1"/>
                </a:solidFill>
                <a:latin typeface="Traditional Arabic" panose="02020603050405020304" pitchFamily="18" charset="-78"/>
                <a:cs typeface="Traditional Arabic" panose="02020603050405020304" pitchFamily="18" charset="-78"/>
              </a:rPr>
              <a:t> </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chemeClr val="tx1"/>
                </a:solidFill>
                <a:latin typeface="Traditional Arabic" panose="02020603050405020304" pitchFamily="18" charset="-78"/>
                <a:cs typeface="Traditional Arabic" panose="02020603050405020304" pitchFamily="18" charset="-78"/>
              </a:rPr>
              <a:t>والفكرة التي تقوم عليها </a:t>
            </a:r>
            <a:r>
              <a:rPr lang="ar-IQ" sz="3200" b="1" dirty="0">
                <a:solidFill>
                  <a:schemeClr val="tx1"/>
                </a:solidFill>
                <a:latin typeface="Traditional Arabic" panose="02020603050405020304" pitchFamily="18" charset="-78"/>
                <a:cs typeface="Traditional Arabic" panose="02020603050405020304" pitchFamily="18" charset="-78"/>
              </a:rPr>
              <a:t>بيع العينة </a:t>
            </a:r>
            <a:r>
              <a:rPr lang="ar-SA" sz="3200" b="1" dirty="0">
                <a:solidFill>
                  <a:schemeClr val="tx1"/>
                </a:solidFill>
                <a:latin typeface="Traditional Arabic" panose="02020603050405020304" pitchFamily="18" charset="-78"/>
                <a:cs typeface="Traditional Arabic" panose="02020603050405020304" pitchFamily="18" charset="-78"/>
              </a:rPr>
              <a:t>هي</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rgbClr val="FF0000"/>
                </a:solidFill>
                <a:latin typeface="Traditional Arabic" panose="02020603050405020304" pitchFamily="18" charset="-78"/>
                <a:cs typeface="Traditional Arabic" panose="02020603050405020304" pitchFamily="18" charset="-78"/>
              </a:rPr>
              <a:t>فكرةُ التمويل</a:t>
            </a:r>
            <a:r>
              <a:rPr lang="en-US" sz="3200" b="1" dirty="0">
                <a:solidFill>
                  <a:srgbClr val="FF0000"/>
                </a:solidFill>
                <a:latin typeface="Traditional Arabic" panose="02020603050405020304" pitchFamily="18" charset="-78"/>
                <a:cs typeface="Traditional Arabic" panose="02020603050405020304" pitchFamily="18" charset="-78"/>
              </a:rPr>
              <a:t> </a:t>
            </a:r>
            <a:r>
              <a:rPr lang="ar-SA" sz="3200" b="1" dirty="0">
                <a:solidFill>
                  <a:srgbClr val="FF0000"/>
                </a:solidFill>
                <a:latin typeface="Traditional Arabic" panose="02020603050405020304" pitchFamily="18" charset="-78"/>
                <a:cs typeface="Traditional Arabic" panose="02020603050405020304" pitchFamily="18" charset="-78"/>
              </a:rPr>
              <a:t>التي تُعَدُّ أساسًا للبنوك</a:t>
            </a:r>
            <a:r>
              <a:rPr lang="ar-IQ"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rgbClr val="7030A0"/>
                </a:solidFill>
                <a:latin typeface="Traditional Arabic" panose="02020603050405020304" pitchFamily="18" charset="-78"/>
                <a:cs typeface="Traditional Arabic" panose="02020603050405020304" pitchFamily="18" charset="-78"/>
              </a:rPr>
              <a:t>وهي </a:t>
            </a:r>
            <a:r>
              <a:rPr lang="ar-SA" sz="3200" b="1" dirty="0">
                <a:solidFill>
                  <a:srgbClr val="7030A0"/>
                </a:solidFill>
                <a:latin typeface="Traditional Arabic" panose="02020603050405020304" pitchFamily="18" charset="-78"/>
                <a:cs typeface="Traditional Arabic" panose="02020603050405020304" pitchFamily="18" charset="-78"/>
              </a:rPr>
              <a:t>الفِكْرةُ التي تقوم عليها المؤسَّسات المالية المنظَّمة اليوم؛ كالبنوك والمصارف، ربويَّة كانتْ، أو إسلاميَّة</a:t>
            </a:r>
            <a:r>
              <a:rPr lang="ar-IQ" sz="3200" b="1" dirty="0">
                <a:solidFill>
                  <a:srgbClr val="7030A0"/>
                </a:solidFill>
                <a:latin typeface="Traditional Arabic" panose="02020603050405020304" pitchFamily="18" charset="-78"/>
                <a:cs typeface="Traditional Arabic" panose="02020603050405020304" pitchFamily="18" charset="-78"/>
              </a:rPr>
              <a:t> ومن </a:t>
            </a:r>
            <a:r>
              <a:rPr lang="ar-SA" sz="3200" b="1" dirty="0">
                <a:solidFill>
                  <a:srgbClr val="7030A0"/>
                </a:solidFill>
                <a:latin typeface="Traditional Arabic" panose="02020603050405020304" pitchFamily="18" charset="-78"/>
                <a:cs typeface="Traditional Arabic" panose="02020603050405020304" pitchFamily="18" charset="-78"/>
              </a:rPr>
              <a:t>هذه الفكرةُ ينْطَلِقُ كثيرٌ مِنْ مُعاملاتها، </a:t>
            </a:r>
            <a:r>
              <a:rPr lang="ar-SA" sz="3200" b="1" dirty="0">
                <a:solidFill>
                  <a:srgbClr val="0070C0"/>
                </a:solidFill>
                <a:latin typeface="Traditional Arabic" panose="02020603050405020304" pitchFamily="18" charset="-78"/>
                <a:cs typeface="Traditional Arabic" panose="02020603050405020304" pitchFamily="18" charset="-78"/>
              </a:rPr>
              <a:t>وإليها يُرَدُّ كثيرٌ مِن</a:t>
            </a:r>
            <a:r>
              <a:rPr lang="ar-IQ" sz="3200" b="1" dirty="0">
                <a:solidFill>
                  <a:srgbClr val="0070C0"/>
                </a:solidFill>
                <a:latin typeface="Traditional Arabic" panose="02020603050405020304" pitchFamily="18" charset="-78"/>
                <a:cs typeface="Traditional Arabic" panose="02020603050405020304" pitchFamily="18" charset="-78"/>
              </a:rPr>
              <a:t> </a:t>
            </a:r>
            <a:r>
              <a:rPr lang="ar-SA" sz="3200" b="1" dirty="0">
                <a:solidFill>
                  <a:srgbClr val="0070C0"/>
                </a:solidFill>
                <a:latin typeface="Traditional Arabic" panose="02020603050405020304" pitchFamily="18" charset="-78"/>
                <a:cs typeface="Traditional Arabic" panose="02020603050405020304" pitchFamily="18" charset="-78"/>
              </a:rPr>
              <a:t>إشْكالاتِها</a:t>
            </a:r>
            <a:r>
              <a:rPr lang="en-US" sz="3200" b="1" dirty="0">
                <a:solidFill>
                  <a:schemeClr val="tx1"/>
                </a:solidFill>
                <a:latin typeface="Traditional Arabic" panose="02020603050405020304" pitchFamily="18" charset="-78"/>
                <a:cs typeface="Traditional Arabic" panose="02020603050405020304" pitchFamily="18" charset="-78"/>
              </a:rPr>
              <a:t>                           .</a:t>
            </a:r>
            <a:br>
              <a:rPr lang="en-US" sz="3200"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a:t>
            </a:r>
            <a:r>
              <a:rPr lang="ar-IQ" sz="3200" dirty="0">
                <a:solidFill>
                  <a:schemeClr val="tx1"/>
                </a:solidFill>
                <a:latin typeface="Traditional Arabic" panose="02020603050405020304" pitchFamily="18" charset="-78"/>
                <a:cs typeface="Traditional Arabic" panose="02020603050405020304" pitchFamily="18" charset="-78"/>
              </a:rPr>
              <a:t> </a:t>
            </a:r>
            <a:r>
              <a:rPr lang="ar-SA" sz="3200" b="1" dirty="0">
                <a:solidFill>
                  <a:schemeClr val="tx1"/>
                </a:solidFill>
                <a:latin typeface="Traditional Arabic" panose="02020603050405020304" pitchFamily="18" charset="-78"/>
                <a:cs typeface="Traditional Arabic" panose="02020603050405020304" pitchFamily="18" charset="-78"/>
              </a:rPr>
              <a:t>وثَمَّة مناسَبة أخرى هي: أنَّ العِينَة اختلفتْ فيها مذاهبُ الفقهاء، بل المذهب الواحد من جهة مفْهُومها، ومن جِهة تصْنِيفها، ومن جِهة صُوَرها وتصويرها، ومن جهة حُكْمها على نحو لا يستوعبه حشْرُ أقوال فقهاء المذاهب تحت مسألة واحدة</a:t>
            </a:r>
            <a:r>
              <a:rPr lang="en-US" sz="3200" b="1" dirty="0">
                <a:solidFill>
                  <a:schemeClr val="tx1"/>
                </a:solidFill>
                <a:latin typeface="Traditional Arabic" panose="02020603050405020304" pitchFamily="18" charset="-78"/>
                <a:cs typeface="Traditional Arabic" panose="02020603050405020304" pitchFamily="18" charset="-78"/>
              </a:rPr>
              <a:t>.</a:t>
            </a:r>
            <a:endParaRPr lang="ar-IQ" sz="32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1371600" y="6857999"/>
            <a:ext cx="9601200" cy="45719"/>
          </a:xfrm>
        </p:spPr>
        <p:txBody>
          <a:bodyPr>
            <a:normAutofit fontScale="25000" lnSpcReduction="20000"/>
          </a:bodyPr>
          <a:lstStyle/>
          <a:p>
            <a:endParaRPr lang="ar-IQ" dirty="0"/>
          </a:p>
        </p:txBody>
      </p:sp>
    </p:spTree>
    <p:extLst>
      <p:ext uri="{BB962C8B-B14F-4D97-AF65-F5344CB8AC3E}">
        <p14:creationId xmlns:p14="http://schemas.microsoft.com/office/powerpoint/2010/main" val="29136577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7531" y="238755"/>
            <a:ext cx="10075653" cy="6481221"/>
          </a:xfrm>
        </p:spPr>
        <p:txBody>
          <a:bodyPr>
            <a:noAutofit/>
          </a:bodyPr>
          <a:lstStyle/>
          <a:p>
            <a:pPr algn="just">
              <a:lnSpc>
                <a:spcPct val="100000"/>
              </a:lnSpc>
            </a:pPr>
            <a:r>
              <a:rPr lang="ar-IQ" sz="3200" b="1" dirty="0">
                <a:solidFill>
                  <a:srgbClr val="FF0000"/>
                </a:solidFill>
                <a:latin typeface="Traditional Arabic" panose="02020603050405020304" pitchFamily="18" charset="-78"/>
                <a:cs typeface="Traditional Arabic" panose="02020603050405020304" pitchFamily="18" charset="-78"/>
              </a:rPr>
              <a:t>2- </a:t>
            </a:r>
            <a:r>
              <a:rPr lang="ar-SA" sz="3200" b="1" dirty="0">
                <a:solidFill>
                  <a:srgbClr val="00B050"/>
                </a:solidFill>
                <a:latin typeface="Traditional Arabic" panose="02020603050405020304" pitchFamily="18" charset="-78"/>
                <a:cs typeface="Traditional Arabic" panose="02020603050405020304" pitchFamily="18" charset="-78"/>
              </a:rPr>
              <a:t>وجود عقدين منفصلين</a:t>
            </a:r>
            <a:r>
              <a:rPr lang="ar-IQ" sz="3200" b="1" dirty="0">
                <a:solidFill>
                  <a:srgbClr val="00B050"/>
                </a:solidFill>
                <a:latin typeface="Traditional Arabic" panose="02020603050405020304" pitchFamily="18" charset="-78"/>
                <a:cs typeface="Traditional Arabic" panose="02020603050405020304" pitchFamily="18" charset="-78"/>
              </a:rPr>
              <a:t> فصلا  كاملا</a:t>
            </a:r>
            <a:r>
              <a:rPr lang="ar-SA" sz="3200" b="1" dirty="0">
                <a:solidFill>
                  <a:srgbClr val="00B050"/>
                </a:solidFill>
                <a:latin typeface="Traditional Arabic" panose="02020603050405020304" pitchFamily="18" charset="-78"/>
                <a:cs typeface="Traditional Arabic" panose="02020603050405020304" pitchFamily="18" charset="-78"/>
              </a:rPr>
              <a:t> دون تواطؤ بين الأطراف</a:t>
            </a:r>
            <a:r>
              <a:rPr lang="ar-IQ" sz="3200" b="1" dirty="0">
                <a:solidFill>
                  <a:srgbClr val="00B050"/>
                </a:solidFill>
                <a:latin typeface="Traditional Arabic" panose="02020603050405020304" pitchFamily="18" charset="-78"/>
                <a:cs typeface="Traditional Arabic" panose="02020603050405020304" pitchFamily="18" charset="-78"/>
              </a:rPr>
              <a:t>، </a:t>
            </a:r>
            <a:r>
              <a:rPr lang="ar-SA" sz="3200" b="1" dirty="0">
                <a:solidFill>
                  <a:srgbClr val="7030A0"/>
                </a:solidFill>
                <a:latin typeface="Traditional Arabic" panose="02020603050405020304" pitchFamily="18" charset="-78"/>
                <a:cs typeface="Traditional Arabic" panose="02020603050405020304" pitchFamily="18" charset="-78"/>
              </a:rPr>
              <a:t>حيث يقوم المستورق بشراء السلعة بعقد بيع آجل، مستوفي الأركان و الشروط، ثم تنتهي هذه العملية لتبدأ عملية أخرى منفصلة عنها تمام</a:t>
            </a:r>
            <a:r>
              <a:rPr lang="ar-IQ" sz="3200" b="1" dirty="0">
                <a:solidFill>
                  <a:srgbClr val="7030A0"/>
                </a:solidFill>
                <a:latin typeface="Traditional Arabic" panose="02020603050405020304" pitchFamily="18" charset="-78"/>
                <a:cs typeface="Traditional Arabic" panose="02020603050405020304" pitchFamily="18" charset="-78"/>
              </a:rPr>
              <a:t>ً</a:t>
            </a:r>
            <a:r>
              <a:rPr lang="ar-SA" sz="3200" b="1" dirty="0">
                <a:solidFill>
                  <a:srgbClr val="7030A0"/>
                </a:solidFill>
                <a:latin typeface="Traditional Arabic" panose="02020603050405020304" pitchFamily="18" charset="-78"/>
                <a:cs typeface="Traditional Arabic" panose="02020603050405020304" pitchFamily="18" charset="-78"/>
              </a:rPr>
              <a:t>ا، وهي إعادة بيع المستورق للسلعة للحصول على النقود. فلا يكون العقد المستقل ذريعة إلى عقد آخر مستقل عنه</a:t>
            </a:r>
            <a:r>
              <a:rPr lang="ar-IQ" sz="3200" b="1" dirty="0">
                <a:solidFill>
                  <a:srgbClr val="7030A0"/>
                </a:solidFill>
                <a:latin typeface="Traditional Arabic" panose="02020603050405020304" pitchFamily="18" charset="-78"/>
                <a:cs typeface="Traditional Arabic" panose="02020603050405020304" pitchFamily="18" charset="-78"/>
              </a:rPr>
              <a:t>                                          </a:t>
            </a:r>
            <a:r>
              <a:rPr lang="ar-SA" sz="3200" b="1" dirty="0">
                <a:solidFill>
                  <a:srgbClr val="7030A0"/>
                </a:solidFill>
                <a:latin typeface="Traditional Arabic" panose="02020603050405020304" pitchFamily="18" charset="-78"/>
                <a:cs typeface="Traditional Arabic" panose="02020603050405020304" pitchFamily="18" charset="-78"/>
              </a:rPr>
              <a:t>.</a:t>
            </a:r>
            <a:br>
              <a:rPr lang="ar-IQ" sz="3200" b="1" dirty="0">
                <a:solidFill>
                  <a:srgbClr val="7030A0"/>
                </a:solidFill>
                <a:latin typeface="Traditional Arabic" panose="02020603050405020304" pitchFamily="18" charset="-78"/>
                <a:cs typeface="Traditional Arabic" panose="02020603050405020304" pitchFamily="18" charset="-78"/>
              </a:rPr>
            </a:br>
            <a:r>
              <a:rPr lang="ar-IQ" sz="3200" b="1" dirty="0">
                <a:solidFill>
                  <a:srgbClr val="7030A0"/>
                </a:solidFill>
                <a:latin typeface="Traditional Arabic" panose="02020603050405020304" pitchFamily="18" charset="-78"/>
                <a:cs typeface="Traditional Arabic" panose="02020603050405020304" pitchFamily="18" charset="-78"/>
              </a:rPr>
              <a:t>3- </a:t>
            </a:r>
            <a:r>
              <a:rPr lang="ar-SA" sz="3200" b="1" dirty="0">
                <a:solidFill>
                  <a:srgbClr val="FF0000"/>
                </a:solidFill>
                <a:latin typeface="Traditional Arabic" panose="02020603050405020304" pitchFamily="18" charset="-78"/>
                <a:cs typeface="Traditional Arabic" panose="02020603050405020304" pitchFamily="18" charset="-78"/>
              </a:rPr>
              <a:t>من حيث الغاية والقصد: </a:t>
            </a:r>
            <a:r>
              <a:rPr lang="ar-SA" sz="3200" b="1" dirty="0">
                <a:solidFill>
                  <a:schemeClr val="tx1"/>
                </a:solidFill>
                <a:latin typeface="Traditional Arabic" panose="02020603050405020304" pitchFamily="18" charset="-78"/>
                <a:cs typeface="Traditional Arabic" panose="02020603050405020304" pitchFamily="18" charset="-78"/>
              </a:rPr>
              <a:t>الحصول على السيولة النقدية</a:t>
            </a:r>
            <a:r>
              <a:rPr lang="ar-IQ" sz="3200" b="1" dirty="0">
                <a:solidFill>
                  <a:schemeClr val="tx1"/>
                </a:solidFill>
                <a:latin typeface="Traditional Arabic" panose="02020603050405020304" pitchFamily="18" charset="-78"/>
                <a:cs typeface="Traditional Arabic" panose="02020603050405020304" pitchFamily="18" charset="-78"/>
              </a:rPr>
              <a:t>، لا المتاجرة بالسلعة. </a:t>
            </a:r>
            <a:r>
              <a:rPr lang="ar-IQ" sz="3200" b="1" dirty="0">
                <a:solidFill>
                  <a:schemeClr val="bg2"/>
                </a:solidFill>
                <a:latin typeface="Traditional Arabic" panose="02020603050405020304" pitchFamily="18" charset="-78"/>
                <a:cs typeface="Traditional Arabic" panose="02020603050405020304" pitchFamily="18" charset="-78"/>
              </a:rPr>
              <a:t>.</a:t>
            </a:r>
            <a:r>
              <a:rPr lang="ar-SA" sz="3200" b="1" dirty="0">
                <a:solidFill>
                  <a:schemeClr val="bg2"/>
                </a:solidFill>
                <a:latin typeface="Traditional Arabic" panose="02020603050405020304" pitchFamily="18" charset="-78"/>
                <a:cs typeface="Traditional Arabic" panose="02020603050405020304" pitchFamily="18" charset="-78"/>
              </a:rPr>
              <a:t> </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rgbClr val="00B050"/>
                </a:solidFill>
                <a:latin typeface="Traditional Arabic" panose="02020603050405020304" pitchFamily="18" charset="-78"/>
                <a:cs typeface="Traditional Arabic" panose="02020603050405020304" pitchFamily="18" charset="-78"/>
              </a:rPr>
              <a:t>4-</a:t>
            </a:r>
            <a:r>
              <a:rPr lang="ar-SA" sz="3200" b="1" dirty="0">
                <a:solidFill>
                  <a:srgbClr val="00B050"/>
                </a:solidFill>
                <a:latin typeface="Traditional Arabic" panose="02020603050405020304" pitchFamily="18" charset="-78"/>
                <a:cs typeface="Traditional Arabic" panose="02020603050405020304" pitchFamily="18" charset="-78"/>
              </a:rPr>
              <a:t> </a:t>
            </a:r>
            <a:r>
              <a:rPr lang="ar-IQ" sz="3200" b="1" dirty="0">
                <a:solidFill>
                  <a:srgbClr val="00B050"/>
                </a:solidFill>
                <a:latin typeface="Traditional Arabic" panose="02020603050405020304" pitchFamily="18" charset="-78"/>
                <a:cs typeface="Traditional Arabic" panose="02020603050405020304" pitchFamily="18" charset="-78"/>
              </a:rPr>
              <a:t>في </a:t>
            </a:r>
            <a:r>
              <a:rPr lang="ar-SA" sz="3200" b="1" dirty="0">
                <a:solidFill>
                  <a:srgbClr val="00B050"/>
                </a:solidFill>
                <a:latin typeface="Traditional Arabic" panose="02020603050405020304" pitchFamily="18" charset="-78"/>
                <a:cs typeface="Traditional Arabic" panose="02020603050405020304" pitchFamily="18" charset="-78"/>
              </a:rPr>
              <a:t>التورق الفقهي تكون السلعة في حوزة البائع الأول وملكه، </a:t>
            </a:r>
            <a:r>
              <a:rPr lang="ar-SA" sz="3200" b="1" dirty="0">
                <a:solidFill>
                  <a:schemeClr val="tx1"/>
                </a:solidFill>
                <a:latin typeface="Traditional Arabic" panose="02020603050405020304" pitchFamily="18" charset="-78"/>
                <a:cs typeface="Traditional Arabic" panose="02020603050405020304" pitchFamily="18" charset="-78"/>
              </a:rPr>
              <a:t>ويقوم المستورق بشرائها منه.</a:t>
            </a:r>
            <a:r>
              <a:rPr lang="en-US" sz="3200" b="1" dirty="0">
                <a:solidFill>
                  <a:schemeClr val="tx1"/>
                </a:solidFill>
                <a:latin typeface="Traditional Arabic" panose="02020603050405020304" pitchFamily="18" charset="-78"/>
                <a:cs typeface="Traditional Arabic" panose="02020603050405020304" pitchFamily="18" charset="-78"/>
              </a:rPr>
              <a:t>      </a:t>
            </a:r>
            <a:br>
              <a:rPr lang="en-US" sz="3200" dirty="0">
                <a:solidFill>
                  <a:schemeClr val="tx1"/>
                </a:solidFill>
                <a:latin typeface="Traditional Arabic" panose="02020603050405020304" pitchFamily="18" charset="-78"/>
                <a:cs typeface="Traditional Arabic" panose="02020603050405020304" pitchFamily="18" charset="-78"/>
              </a:rPr>
            </a:br>
            <a:r>
              <a:rPr lang="ar-IQ" sz="3200" b="1" dirty="0">
                <a:solidFill>
                  <a:srgbClr val="FF0000"/>
                </a:solidFill>
                <a:latin typeface="Traditional Arabic" panose="02020603050405020304" pitchFamily="18" charset="-78"/>
                <a:cs typeface="Traditional Arabic" panose="02020603050405020304" pitchFamily="18" charset="-78"/>
              </a:rPr>
              <a:t>5-</a:t>
            </a:r>
            <a:r>
              <a:rPr lang="ar-SA" sz="3200" b="1" dirty="0">
                <a:solidFill>
                  <a:srgbClr val="FF0000"/>
                </a:solidFill>
                <a:latin typeface="Traditional Arabic" panose="02020603050405020304" pitchFamily="18" charset="-78"/>
                <a:cs typeface="Traditional Arabic" panose="02020603050405020304" pitchFamily="18" charset="-78"/>
              </a:rPr>
              <a:t> في التورق الفقهي يكون المشتري الثاني للسلعة غير البائع الأول</a:t>
            </a:r>
            <a:r>
              <a:rPr lang="ar-IQ" sz="3200" b="1" dirty="0">
                <a:solidFill>
                  <a:srgbClr val="FF0000"/>
                </a:solidFill>
                <a:latin typeface="Traditional Arabic" panose="02020603050405020304" pitchFamily="18" charset="-78"/>
                <a:cs typeface="Traditional Arabic" panose="02020603050405020304" pitchFamily="18" charset="-78"/>
              </a:rPr>
              <a:t>.                </a:t>
            </a:r>
            <a:r>
              <a:rPr lang="ar-IQ" sz="3200" b="1" dirty="0">
                <a:solidFill>
                  <a:schemeClr val="bg2"/>
                </a:solidFill>
                <a:latin typeface="Traditional Arabic" panose="02020603050405020304" pitchFamily="18" charset="-78"/>
                <a:cs typeface="Traditional Arabic" panose="02020603050405020304" pitchFamily="18" charset="-78"/>
              </a:rPr>
              <a:t>.</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rgbClr val="0070C0"/>
                </a:solidFill>
                <a:latin typeface="Traditional Arabic" panose="02020603050405020304" pitchFamily="18" charset="-78"/>
                <a:cs typeface="Traditional Arabic" panose="02020603050405020304" pitchFamily="18" charset="-78"/>
              </a:rPr>
              <a:t>6-</a:t>
            </a:r>
            <a:r>
              <a:rPr lang="ar-SA" sz="3200" b="1" dirty="0">
                <a:solidFill>
                  <a:srgbClr val="0070C0"/>
                </a:solidFill>
                <a:latin typeface="Traditional Arabic" panose="02020603050405020304" pitchFamily="18" charset="-78"/>
                <a:cs typeface="Traditional Arabic" panose="02020603050405020304" pitchFamily="18" charset="-78"/>
              </a:rPr>
              <a:t> في التورق الفقهي يتم قبض المستورق للسلعة التي اشتراها، وتدخل في ضمانه</a:t>
            </a:r>
            <a:r>
              <a:rPr lang="ar-IQ" sz="3200" b="1" dirty="0">
                <a:solidFill>
                  <a:srgbClr val="0070C0"/>
                </a:solidFill>
                <a:latin typeface="Traditional Arabic" panose="02020603050405020304" pitchFamily="18" charset="-78"/>
                <a:cs typeface="Traditional Arabic" panose="02020603050405020304" pitchFamily="18" charset="-78"/>
              </a:rPr>
              <a:t>،</a:t>
            </a:r>
            <a:r>
              <a:rPr lang="ar-SA" sz="3200" b="1" dirty="0">
                <a:solidFill>
                  <a:srgbClr val="0070C0"/>
                </a:solidFill>
                <a:latin typeface="Traditional Arabic" panose="02020603050405020304" pitchFamily="18" charset="-78"/>
                <a:cs typeface="Traditional Arabic" panose="02020603050405020304" pitchFamily="18" charset="-78"/>
              </a:rPr>
              <a:t> </a:t>
            </a:r>
            <a:r>
              <a:rPr lang="ar-SA" sz="3200" b="1" dirty="0">
                <a:solidFill>
                  <a:schemeClr val="tx1"/>
                </a:solidFill>
                <a:latin typeface="Traditional Arabic" panose="02020603050405020304" pitchFamily="18" charset="-78"/>
                <a:cs typeface="Traditional Arabic" panose="02020603050405020304" pitchFamily="18" charset="-78"/>
              </a:rPr>
              <a:t>وبذلك يكون البيع مستقرا.</a:t>
            </a:r>
            <a:r>
              <a:rPr lang="en-US" sz="3200" b="1" dirty="0">
                <a:solidFill>
                  <a:schemeClr val="tx1"/>
                </a:solidFill>
                <a:latin typeface="Traditional Arabic" panose="02020603050405020304" pitchFamily="18" charset="-78"/>
                <a:cs typeface="Traditional Arabic" panose="02020603050405020304" pitchFamily="18" charset="-78"/>
              </a:rPr>
              <a:t>                                </a:t>
            </a:r>
            <a:br>
              <a:rPr lang="ar-IQ" sz="3200" b="1" dirty="0">
                <a:solidFill>
                  <a:srgbClr val="7030A0"/>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a:t>
            </a:r>
            <a:r>
              <a:rPr lang="ar-IQ" sz="3200" dirty="0">
                <a:solidFill>
                  <a:schemeClr val="tx1"/>
                </a:solidFill>
                <a:latin typeface="Traditional Arabic" panose="02020603050405020304" pitchFamily="18" charset="-78"/>
                <a:cs typeface="Traditional Arabic" panose="02020603050405020304" pitchFamily="18" charset="-78"/>
              </a:rPr>
              <a:t> </a:t>
            </a:r>
            <a:r>
              <a:rPr lang="ar-SA" sz="3200" b="1" dirty="0">
                <a:solidFill>
                  <a:srgbClr val="FF0000"/>
                </a:solidFill>
                <a:latin typeface="Traditional Arabic" panose="02020603050405020304" pitchFamily="18" charset="-78"/>
                <a:cs typeface="Traditional Arabic" panose="02020603050405020304" pitchFamily="18" charset="-78"/>
              </a:rPr>
              <a:t>وهو بذلك يختلف عن بيع العينة الذي يتضمن عقدين مرتبطين مع بعضهما</a:t>
            </a:r>
            <a:r>
              <a:rPr lang="ar-IQ" sz="3200" b="1" dirty="0">
                <a:solidFill>
                  <a:srgbClr val="FF0000"/>
                </a:solidFill>
                <a:latin typeface="Traditional Arabic" panose="02020603050405020304" pitchFamily="18" charset="-78"/>
                <a:cs typeface="Traditional Arabic" panose="02020603050405020304" pitchFamily="18" charset="-78"/>
              </a:rPr>
              <a:t>.</a:t>
            </a:r>
            <a:endParaRPr lang="ar-IQ" sz="3200" dirty="0">
              <a:solidFill>
                <a:srgbClr val="7030A0"/>
              </a:solidFill>
            </a:endParaRPr>
          </a:p>
        </p:txBody>
      </p:sp>
      <p:sp>
        <p:nvSpPr>
          <p:cNvPr id="3" name="Content Placeholder 2"/>
          <p:cNvSpPr>
            <a:spLocks noGrp="1"/>
          </p:cNvSpPr>
          <p:nvPr>
            <p:ph idx="1"/>
          </p:nvPr>
        </p:nvSpPr>
        <p:spPr>
          <a:xfrm flipV="1">
            <a:off x="1371600" y="6857999"/>
            <a:ext cx="9601200" cy="45719"/>
          </a:xfrm>
        </p:spPr>
        <p:txBody>
          <a:bodyPr>
            <a:normAutofit fontScale="25000" lnSpcReduction="20000"/>
          </a:bodyPr>
          <a:lstStyle/>
          <a:p>
            <a:endParaRPr lang="ar-IQ" dirty="0"/>
          </a:p>
        </p:txBody>
      </p:sp>
    </p:spTree>
    <p:extLst>
      <p:ext uri="{BB962C8B-B14F-4D97-AF65-F5344CB8AC3E}">
        <p14:creationId xmlns:p14="http://schemas.microsoft.com/office/powerpoint/2010/main" val="35707206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501" y="112144"/>
            <a:ext cx="10494335" cy="6745856"/>
          </a:xfrm>
        </p:spPr>
        <p:txBody>
          <a:bodyPr>
            <a:noAutofit/>
          </a:bodyPr>
          <a:lstStyle/>
          <a:p>
            <a:pPr algn="just">
              <a:lnSpc>
                <a:spcPct val="100000"/>
              </a:lnSpc>
            </a:pPr>
            <a:r>
              <a:rPr lang="ar-SA" sz="3600" b="1" dirty="0">
                <a:solidFill>
                  <a:srgbClr val="FF0000"/>
                </a:solidFill>
                <a:latin typeface="Traditional Arabic" panose="02020603050405020304" pitchFamily="18" charset="-78"/>
                <a:cs typeface="Traditional Arabic" panose="02020603050405020304" pitchFamily="18" charset="-78"/>
              </a:rPr>
              <a:t>النوع الثاني</a:t>
            </a:r>
            <a:r>
              <a:rPr lang="en-US" sz="3600" b="1" dirty="0">
                <a:solidFill>
                  <a:srgbClr val="FF0000"/>
                </a:solidFill>
                <a:latin typeface="Traditional Arabic" panose="02020603050405020304" pitchFamily="18" charset="-78"/>
                <a:cs typeface="Traditional Arabic" panose="02020603050405020304" pitchFamily="18" charset="-78"/>
              </a:rPr>
              <a:t> :</a:t>
            </a:r>
            <a:r>
              <a:rPr lang="ar-SA" sz="3600" b="1" dirty="0">
                <a:solidFill>
                  <a:srgbClr val="00B050"/>
                </a:solidFill>
                <a:latin typeface="Traditional Arabic" panose="02020603050405020304" pitchFamily="18" charset="-78"/>
                <a:cs typeface="Traditional Arabic" panose="02020603050405020304" pitchFamily="18" charset="-78"/>
              </a:rPr>
              <a:t>التورق المنظم</a:t>
            </a:r>
            <a:r>
              <a:rPr lang="en-US" sz="3600" b="1" dirty="0">
                <a:solidFill>
                  <a:srgbClr val="00B050"/>
                </a:solidFill>
                <a:latin typeface="Traditional Arabic" panose="02020603050405020304" pitchFamily="18" charset="-78"/>
                <a:cs typeface="Traditional Arabic" panose="02020603050405020304" pitchFamily="18" charset="-78"/>
              </a:rPr>
              <a:t>                   .</a:t>
            </a:r>
            <a:br>
              <a:rPr lang="en-US" sz="3600" b="1" dirty="0">
                <a:solidFill>
                  <a:srgbClr val="00B050"/>
                </a:solidFill>
                <a:latin typeface="Traditional Arabic" panose="02020603050405020304" pitchFamily="18" charset="-78"/>
                <a:cs typeface="Traditional Arabic" panose="02020603050405020304" pitchFamily="18" charset="-78"/>
              </a:rPr>
            </a:br>
            <a:r>
              <a:rPr lang="ar-IQ" sz="3600" b="1" dirty="0">
                <a:solidFill>
                  <a:schemeClr val="tx1"/>
                </a:solidFill>
                <a:latin typeface="Traditional Arabic" panose="02020603050405020304" pitchFamily="18" charset="-78"/>
                <a:cs typeface="Traditional Arabic" panose="02020603050405020304" pitchFamily="18" charset="-78"/>
              </a:rPr>
              <a:t>وهو: أن يشتري البنك السلعة، ثم يبيعها على العميل إلى أجل، أو بالأقساط بثمن أعلى من ثمن يومها، ودون أن يقبض البنك السلعة قبل بيعها.        </a:t>
            </a:r>
            <a:r>
              <a:rPr lang="ar-IQ" sz="3600" b="1" dirty="0">
                <a:solidFill>
                  <a:schemeClr val="bg2"/>
                </a:solidFill>
                <a:latin typeface="Traditional Arabic" panose="02020603050405020304" pitchFamily="18" charset="-78"/>
                <a:cs typeface="Traditional Arabic" panose="02020603050405020304" pitchFamily="18" charset="-78"/>
              </a:rPr>
              <a:t>.</a:t>
            </a:r>
            <a:r>
              <a:rPr lang="ar-IQ" sz="3600" b="1" dirty="0">
                <a:solidFill>
                  <a:schemeClr val="tx1"/>
                </a:solidFill>
                <a:latin typeface="Traditional Arabic" panose="02020603050405020304" pitchFamily="18" charset="-78"/>
                <a:cs typeface="Traditional Arabic" panose="02020603050405020304" pitchFamily="18" charset="-78"/>
              </a:rPr>
              <a:t> </a:t>
            </a:r>
            <a:br>
              <a:rPr lang="ar-IQ" sz="3600" b="1" dirty="0">
                <a:solidFill>
                  <a:schemeClr val="tx1"/>
                </a:solidFill>
                <a:latin typeface="Traditional Arabic" panose="02020603050405020304" pitchFamily="18" charset="-78"/>
                <a:cs typeface="Traditional Arabic" panose="02020603050405020304" pitchFamily="18" charset="-78"/>
              </a:rPr>
            </a:br>
            <a:r>
              <a:rPr lang="ar-IQ" sz="3600" b="1" dirty="0">
                <a:solidFill>
                  <a:schemeClr val="tx1"/>
                </a:solidFill>
                <a:latin typeface="Traditional Arabic" panose="02020603050405020304" pitchFamily="18" charset="-78"/>
                <a:cs typeface="Traditional Arabic" panose="02020603050405020304" pitchFamily="18" charset="-78"/>
              </a:rPr>
              <a:t>- </a:t>
            </a:r>
            <a:r>
              <a:rPr lang="ar-IQ" sz="3600" b="1" dirty="0">
                <a:solidFill>
                  <a:srgbClr val="FF0000"/>
                </a:solidFill>
                <a:latin typeface="Traditional Arabic" panose="02020603050405020304" pitchFamily="18" charset="-78"/>
                <a:cs typeface="Traditional Arabic" panose="02020603050405020304" pitchFamily="18" charset="-78"/>
              </a:rPr>
              <a:t>ويقوم العميل بتوكيل البنك في بيعها بثمن نقدي أقل من الثمن المؤجل الذي اشترى به السلعة ليحصل المتورق بذلك على الثمن النقدي، وتبقى ذمته مشغولة بالثمن الأكثر.                                                    </a:t>
            </a:r>
            <a:r>
              <a:rPr lang="ar-IQ" sz="3600" b="1" dirty="0">
                <a:solidFill>
                  <a:schemeClr val="bg1"/>
                </a:solidFill>
                <a:latin typeface="Traditional Arabic" panose="02020603050405020304" pitchFamily="18" charset="-78"/>
                <a:cs typeface="Traditional Arabic" panose="02020603050405020304" pitchFamily="18" charset="-78"/>
              </a:rPr>
              <a:t>.</a:t>
            </a:r>
            <a:r>
              <a:rPr lang="ar-IQ" sz="3600" b="1" dirty="0">
                <a:solidFill>
                  <a:schemeClr val="tx1"/>
                </a:solidFill>
                <a:latin typeface="Traditional Arabic" panose="02020603050405020304" pitchFamily="18" charset="-78"/>
                <a:cs typeface="Traditional Arabic" panose="02020603050405020304" pitchFamily="18" charset="-78"/>
              </a:rPr>
              <a:t> </a:t>
            </a:r>
            <a:br>
              <a:rPr lang="ar-IQ" sz="3600" b="1" dirty="0">
                <a:solidFill>
                  <a:schemeClr val="tx1"/>
                </a:solidFill>
                <a:latin typeface="Traditional Arabic" panose="02020603050405020304" pitchFamily="18" charset="-78"/>
                <a:cs typeface="Traditional Arabic" panose="02020603050405020304" pitchFamily="18" charset="-78"/>
              </a:rPr>
            </a:br>
            <a:r>
              <a:rPr lang="ar-IQ" sz="3600" b="1" dirty="0">
                <a:solidFill>
                  <a:srgbClr val="00B050"/>
                </a:solidFill>
                <a:latin typeface="Traditional Arabic" panose="02020603050405020304" pitchFamily="18" charset="-78"/>
                <a:cs typeface="Traditional Arabic" panose="02020603050405020304" pitchFamily="18" charset="-78"/>
              </a:rPr>
              <a:t>- والعميل لم يقبض السلعة أيضًا ولم يرها</a:t>
            </a:r>
            <a:r>
              <a:rPr lang="ar-IQ" sz="3600" b="1" dirty="0">
                <a:solidFill>
                  <a:schemeClr val="tx1"/>
                </a:solidFill>
                <a:latin typeface="Traditional Arabic" panose="02020603050405020304" pitchFamily="18" charset="-78"/>
                <a:cs typeface="Traditional Arabic" panose="02020603050405020304" pitchFamily="18" charset="-78"/>
              </a:rPr>
              <a:t>، وهو غير مهتم بها غالبا، </a:t>
            </a:r>
            <a:r>
              <a:rPr lang="ar-IQ" sz="3600" b="1" dirty="0">
                <a:solidFill>
                  <a:srgbClr val="7030A0"/>
                </a:solidFill>
                <a:latin typeface="Traditional Arabic" panose="02020603050405020304" pitchFamily="18" charset="-78"/>
                <a:cs typeface="Traditional Arabic" panose="02020603050405020304" pitchFamily="18" charset="-78"/>
              </a:rPr>
              <a:t>وإنما غرضه النقود</a:t>
            </a:r>
            <a:r>
              <a:rPr lang="ar-IQ" sz="3600" b="1" dirty="0">
                <a:solidFill>
                  <a:schemeClr val="tx1"/>
                </a:solidFill>
                <a:latin typeface="Traditional Arabic" panose="02020603050405020304" pitchFamily="18" charset="-78"/>
                <a:cs typeface="Traditional Arabic" panose="02020603050405020304" pitchFamily="18" charset="-78"/>
              </a:rPr>
              <a:t>. </a:t>
            </a:r>
            <a:r>
              <a:rPr lang="ar-IQ" sz="3600" b="1" dirty="0">
                <a:solidFill>
                  <a:schemeClr val="bg1"/>
                </a:solidFill>
                <a:latin typeface="Traditional Arabic" panose="02020603050405020304" pitchFamily="18" charset="-78"/>
                <a:cs typeface="Traditional Arabic" panose="02020603050405020304" pitchFamily="18" charset="-78"/>
              </a:rPr>
              <a:t>.</a:t>
            </a:r>
            <a:r>
              <a:rPr lang="ar-IQ" sz="3600" b="1" dirty="0">
                <a:solidFill>
                  <a:schemeClr val="tx1"/>
                </a:solidFill>
                <a:latin typeface="Traditional Arabic" panose="02020603050405020304" pitchFamily="18" charset="-78"/>
                <a:cs typeface="Traditional Arabic" panose="02020603050405020304" pitchFamily="18" charset="-78"/>
              </a:rPr>
              <a:t> </a:t>
            </a:r>
            <a:br>
              <a:rPr lang="ar-IQ" sz="3600" b="1" dirty="0">
                <a:solidFill>
                  <a:schemeClr val="tx1"/>
                </a:solidFill>
                <a:latin typeface="Traditional Arabic" panose="02020603050405020304" pitchFamily="18" charset="-78"/>
                <a:cs typeface="Traditional Arabic" panose="02020603050405020304" pitchFamily="18" charset="-78"/>
              </a:rPr>
            </a:br>
            <a:r>
              <a:rPr lang="ar-IQ" sz="3600" b="1" dirty="0">
                <a:solidFill>
                  <a:schemeClr val="tx1"/>
                </a:solidFill>
                <a:latin typeface="Traditional Arabic" panose="02020603050405020304" pitchFamily="18" charset="-78"/>
                <a:cs typeface="Traditional Arabic" panose="02020603050405020304" pitchFamily="18" charset="-78"/>
              </a:rPr>
              <a:t>- </a:t>
            </a:r>
            <a:r>
              <a:rPr lang="ar-IQ" sz="3600" b="1" dirty="0">
                <a:solidFill>
                  <a:srgbClr val="C00000"/>
                </a:solidFill>
                <a:latin typeface="Traditional Arabic" panose="02020603050405020304" pitchFamily="18" charset="-78"/>
                <a:cs typeface="Traditional Arabic" panose="02020603050405020304" pitchFamily="18" charset="-78"/>
              </a:rPr>
              <a:t>و</a:t>
            </a:r>
            <a:r>
              <a:rPr lang="ar-SA" sz="3600" b="1" dirty="0">
                <a:solidFill>
                  <a:srgbClr val="C00000"/>
                </a:solidFill>
                <a:latin typeface="Traditional Arabic" panose="02020603050405020304" pitchFamily="18" charset="-78"/>
                <a:cs typeface="Traditional Arabic" panose="02020603050405020304" pitchFamily="18" charset="-78"/>
              </a:rPr>
              <a:t>أحيانا يكلف المصرف بائع السلعة ببيعها لصالح العميل</a:t>
            </a:r>
            <a:r>
              <a:rPr lang="ar-IQ" sz="3600" b="1" dirty="0">
                <a:solidFill>
                  <a:schemeClr val="tx1"/>
                </a:solidFill>
                <a:latin typeface="Traditional Arabic" panose="02020603050405020304" pitchFamily="18" charset="-78"/>
                <a:cs typeface="Traditional Arabic" panose="02020603050405020304" pitchFamily="18" charset="-78"/>
              </a:rPr>
              <a:t>.             </a:t>
            </a:r>
            <a:r>
              <a:rPr lang="ar-IQ" sz="3600" b="1" dirty="0">
                <a:solidFill>
                  <a:schemeClr val="bg2"/>
                </a:solidFill>
                <a:latin typeface="Traditional Arabic" panose="02020603050405020304" pitchFamily="18" charset="-78"/>
                <a:cs typeface="Traditional Arabic" panose="02020603050405020304" pitchFamily="18" charset="-78"/>
              </a:rPr>
              <a:t>.</a:t>
            </a:r>
            <a:r>
              <a:rPr lang="ar-SA" sz="3600" b="1" dirty="0">
                <a:solidFill>
                  <a:schemeClr val="bg2"/>
                </a:solidFill>
                <a:latin typeface="Traditional Arabic" panose="02020603050405020304" pitchFamily="18" charset="-78"/>
                <a:cs typeface="Traditional Arabic" panose="02020603050405020304" pitchFamily="18" charset="-78"/>
              </a:rPr>
              <a:t> </a:t>
            </a:r>
            <a:br>
              <a:rPr lang="ar-IQ" sz="3600" b="1" dirty="0">
                <a:solidFill>
                  <a:schemeClr val="tx1"/>
                </a:solidFill>
                <a:latin typeface="Traditional Arabic" panose="02020603050405020304" pitchFamily="18" charset="-78"/>
                <a:cs typeface="Traditional Arabic" panose="02020603050405020304" pitchFamily="18" charset="-78"/>
              </a:rPr>
            </a:br>
            <a:r>
              <a:rPr lang="ar-IQ" sz="3600" b="1" dirty="0">
                <a:solidFill>
                  <a:schemeClr val="tx1"/>
                </a:solidFill>
                <a:latin typeface="Traditional Arabic" panose="02020603050405020304" pitchFamily="18" charset="-78"/>
                <a:cs typeface="Traditional Arabic" panose="02020603050405020304" pitchFamily="18" charset="-78"/>
              </a:rPr>
              <a:t>- </a:t>
            </a:r>
            <a:r>
              <a:rPr lang="ar-SA" sz="3600" b="1" dirty="0">
                <a:solidFill>
                  <a:schemeClr val="tx1"/>
                </a:solidFill>
                <a:latin typeface="Traditional Arabic" panose="02020603050405020304" pitchFamily="18" charset="-78"/>
                <a:cs typeface="Traditional Arabic" panose="02020603050405020304" pitchFamily="18" charset="-78"/>
              </a:rPr>
              <a:t>و</a:t>
            </a:r>
            <a:r>
              <a:rPr lang="ar-IQ" sz="3600" b="1" dirty="0">
                <a:solidFill>
                  <a:schemeClr val="tx1"/>
                </a:solidFill>
                <a:latin typeface="Traditional Arabic" panose="02020603050405020304" pitchFamily="18" charset="-78"/>
                <a:cs typeface="Traditional Arabic" panose="02020603050405020304" pitchFamily="18" charset="-78"/>
              </a:rPr>
              <a:t>بعد أخذ </a:t>
            </a:r>
            <a:r>
              <a:rPr lang="ar-SA" sz="3600" b="1" dirty="0">
                <a:solidFill>
                  <a:schemeClr val="tx1"/>
                </a:solidFill>
                <a:latin typeface="Traditional Arabic" panose="02020603050405020304" pitchFamily="18" charset="-78"/>
                <a:cs typeface="Traditional Arabic" panose="02020603050405020304" pitchFamily="18" charset="-78"/>
              </a:rPr>
              <a:t>الثمن </a:t>
            </a:r>
            <a:r>
              <a:rPr lang="ar-IQ" sz="3600" b="1" dirty="0">
                <a:solidFill>
                  <a:schemeClr val="tx1"/>
                </a:solidFill>
                <a:latin typeface="Traditional Arabic" panose="02020603050405020304" pitchFamily="18" charset="-78"/>
                <a:cs typeface="Traditional Arabic" panose="02020603050405020304" pitchFamily="18" charset="-78"/>
              </a:rPr>
              <a:t>من قبل بائع السلعة </a:t>
            </a:r>
            <a:r>
              <a:rPr lang="ar-SA" sz="3600" b="1" dirty="0">
                <a:solidFill>
                  <a:schemeClr val="tx1"/>
                </a:solidFill>
                <a:latin typeface="Traditional Arabic" panose="02020603050405020304" pitchFamily="18" charset="-78"/>
                <a:cs typeface="Traditional Arabic" panose="02020603050405020304" pitchFamily="18" charset="-78"/>
              </a:rPr>
              <a:t>يسلمه للعميل مباشرة.</a:t>
            </a:r>
            <a:r>
              <a:rPr lang="ar-IQ" sz="3600" b="1" dirty="0">
                <a:solidFill>
                  <a:schemeClr val="tx1"/>
                </a:solidFill>
                <a:latin typeface="Traditional Arabic" panose="02020603050405020304" pitchFamily="18" charset="-78"/>
                <a:cs typeface="Traditional Arabic" panose="02020603050405020304" pitchFamily="18" charset="-78"/>
              </a:rPr>
              <a:t> </a:t>
            </a:r>
            <a:br>
              <a:rPr lang="ar-IQ" sz="3600" b="1" dirty="0">
                <a:solidFill>
                  <a:schemeClr val="tx1"/>
                </a:solidFill>
                <a:latin typeface="Traditional Arabic" panose="02020603050405020304" pitchFamily="18" charset="-78"/>
                <a:cs typeface="Traditional Arabic" panose="02020603050405020304" pitchFamily="18" charset="-78"/>
              </a:rPr>
            </a:br>
            <a:r>
              <a:rPr lang="ar-IQ" sz="3600" b="1" dirty="0">
                <a:solidFill>
                  <a:schemeClr val="tx1"/>
                </a:solidFill>
                <a:latin typeface="Traditional Arabic" panose="02020603050405020304" pitchFamily="18" charset="-78"/>
                <a:cs typeface="Traditional Arabic" panose="02020603050405020304" pitchFamily="18" charset="-78"/>
              </a:rPr>
              <a:t>- </a:t>
            </a:r>
            <a:r>
              <a:rPr lang="ar-SA" sz="3600" b="1" dirty="0">
                <a:solidFill>
                  <a:schemeClr val="tx1"/>
                </a:solidFill>
                <a:latin typeface="Traditional Arabic" panose="02020603050405020304" pitchFamily="18" charset="-78"/>
                <a:cs typeface="Traditional Arabic" panose="02020603050405020304" pitchFamily="18" charset="-78"/>
              </a:rPr>
              <a:t>والأغلب أن التورق المنظم يجري في السلع المحلية</a:t>
            </a:r>
            <a:r>
              <a:rPr lang="ar-IQ" sz="3600" b="1" dirty="0">
                <a:solidFill>
                  <a:schemeClr val="tx1"/>
                </a:solidFill>
                <a:latin typeface="Traditional Arabic" panose="02020603050405020304" pitchFamily="18" charset="-78"/>
                <a:cs typeface="Traditional Arabic" panose="02020603050405020304" pitchFamily="18" charset="-78"/>
              </a:rPr>
              <a:t>،</a:t>
            </a:r>
            <a:r>
              <a:rPr lang="ar-SA" sz="3600" b="1" dirty="0">
                <a:solidFill>
                  <a:schemeClr val="tx1"/>
                </a:solidFill>
                <a:latin typeface="Traditional Arabic" panose="02020603050405020304" pitchFamily="18" charset="-78"/>
                <a:cs typeface="Traditional Arabic" panose="02020603050405020304" pitchFamily="18" charset="-78"/>
              </a:rPr>
              <a:t> كالحديد</a:t>
            </a:r>
            <a:r>
              <a:rPr lang="ar-IQ" sz="3600" b="1" dirty="0">
                <a:solidFill>
                  <a:schemeClr val="tx1"/>
                </a:solidFill>
                <a:latin typeface="Traditional Arabic" panose="02020603050405020304" pitchFamily="18" charset="-78"/>
                <a:cs typeface="Traditional Arabic" panose="02020603050405020304" pitchFamily="18" charset="-78"/>
              </a:rPr>
              <a:t>،</a:t>
            </a:r>
            <a:r>
              <a:rPr lang="ar-SA" sz="3600" b="1" dirty="0">
                <a:solidFill>
                  <a:schemeClr val="tx1"/>
                </a:solidFill>
                <a:latin typeface="Traditional Arabic" panose="02020603050405020304" pitchFamily="18" charset="-78"/>
                <a:cs typeface="Traditional Arabic" panose="02020603050405020304" pitchFamily="18" charset="-78"/>
              </a:rPr>
              <a:t> والأرز</a:t>
            </a:r>
            <a:r>
              <a:rPr lang="ar-IQ" sz="3600" b="1" dirty="0">
                <a:solidFill>
                  <a:schemeClr val="tx1"/>
                </a:solidFill>
                <a:latin typeface="Traditional Arabic" panose="02020603050405020304" pitchFamily="18" charset="-78"/>
                <a:cs typeface="Traditional Arabic" panose="02020603050405020304" pitchFamily="18" charset="-78"/>
              </a:rPr>
              <a:t>،</a:t>
            </a:r>
            <a:r>
              <a:rPr lang="ar-SA" sz="3600" b="1" dirty="0">
                <a:solidFill>
                  <a:schemeClr val="tx1"/>
                </a:solidFill>
                <a:latin typeface="Traditional Arabic" panose="02020603050405020304" pitchFamily="18" charset="-78"/>
                <a:cs typeface="Traditional Arabic" panose="02020603050405020304" pitchFamily="18" charset="-78"/>
              </a:rPr>
              <a:t> والآلات الميكانيكية</a:t>
            </a:r>
            <a:r>
              <a:rPr lang="ar-IQ" sz="3600" b="1" dirty="0">
                <a:solidFill>
                  <a:schemeClr val="tx1"/>
                </a:solidFill>
                <a:latin typeface="Traditional Arabic" panose="02020603050405020304" pitchFamily="18" charset="-78"/>
                <a:cs typeface="Traditional Arabic" panose="02020603050405020304" pitchFamily="18" charset="-78"/>
              </a:rPr>
              <a:t>،</a:t>
            </a:r>
            <a:r>
              <a:rPr lang="ar-SA" sz="3600" b="1" dirty="0">
                <a:solidFill>
                  <a:schemeClr val="tx1"/>
                </a:solidFill>
                <a:latin typeface="Traditional Arabic" panose="02020603050405020304" pitchFamily="18" charset="-78"/>
                <a:cs typeface="Traditional Arabic" panose="02020603050405020304" pitchFamily="18" charset="-78"/>
              </a:rPr>
              <a:t> والسيارات وغيرها.</a:t>
            </a:r>
            <a:r>
              <a:rPr lang="ar-IQ" sz="3600" b="1" dirty="0">
                <a:solidFill>
                  <a:schemeClr val="tx1"/>
                </a:solidFill>
                <a:latin typeface="Traditional Arabic" panose="02020603050405020304" pitchFamily="18" charset="-78"/>
                <a:cs typeface="Traditional Arabic" panose="02020603050405020304" pitchFamily="18" charset="-78"/>
              </a:rPr>
              <a:t>            </a:t>
            </a:r>
            <a:r>
              <a:rPr lang="en-US" sz="3600" b="1" dirty="0">
                <a:solidFill>
                  <a:schemeClr val="tx1"/>
                </a:solidFill>
                <a:latin typeface="Traditional Arabic" panose="02020603050405020304" pitchFamily="18" charset="-78"/>
                <a:cs typeface="Traditional Arabic" panose="02020603050405020304" pitchFamily="18" charset="-78"/>
              </a:rPr>
              <a:t>              </a:t>
            </a:r>
            <a:endParaRPr lang="ar-IQ" sz="3600" dirty="0"/>
          </a:p>
        </p:txBody>
      </p:sp>
      <p:sp>
        <p:nvSpPr>
          <p:cNvPr id="3" name="Content Placeholder 2"/>
          <p:cNvSpPr>
            <a:spLocks noGrp="1"/>
          </p:cNvSpPr>
          <p:nvPr>
            <p:ph idx="1"/>
          </p:nvPr>
        </p:nvSpPr>
        <p:spPr>
          <a:xfrm flipV="1">
            <a:off x="1371600" y="6858000"/>
            <a:ext cx="9601200" cy="45719"/>
          </a:xfrm>
        </p:spPr>
        <p:txBody>
          <a:bodyPr>
            <a:normAutofit fontScale="25000" lnSpcReduction="20000"/>
          </a:bodyPr>
          <a:lstStyle/>
          <a:p>
            <a:endParaRPr lang="ar-IQ" dirty="0"/>
          </a:p>
        </p:txBody>
      </p:sp>
    </p:spTree>
    <p:extLst>
      <p:ext uri="{BB962C8B-B14F-4D97-AF65-F5344CB8AC3E}">
        <p14:creationId xmlns:p14="http://schemas.microsoft.com/office/powerpoint/2010/main" val="25447978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6762" y="146649"/>
            <a:ext cx="10008447" cy="6487063"/>
          </a:xfrm>
        </p:spPr>
        <p:txBody>
          <a:bodyPr>
            <a:noAutofit/>
          </a:bodyPr>
          <a:lstStyle/>
          <a:p>
            <a:pPr algn="just">
              <a:lnSpc>
                <a:spcPct val="150000"/>
              </a:lnSpc>
            </a:pPr>
            <a:r>
              <a:rPr lang="ar-SA" sz="3600" b="1" dirty="0">
                <a:solidFill>
                  <a:srgbClr val="FF0000"/>
                </a:solidFill>
                <a:latin typeface="Traditional Arabic" panose="02020603050405020304" pitchFamily="18" charset="-78"/>
                <a:cs typeface="Traditional Arabic" panose="02020603050405020304" pitchFamily="18" charset="-78"/>
              </a:rPr>
              <a:t>مثاله:</a:t>
            </a:r>
            <a:r>
              <a:rPr lang="ar-IQ" sz="3600" b="1" dirty="0">
                <a:solidFill>
                  <a:schemeClr val="tx1"/>
                </a:solidFill>
                <a:latin typeface="Traditional Arabic" panose="02020603050405020304" pitchFamily="18" charset="-78"/>
                <a:cs typeface="Traditional Arabic" panose="02020603050405020304" pitchFamily="18" charset="-78"/>
              </a:rPr>
              <a:t> أن يذهب العميل إلى المصرف الإسلامي، ويقول: أنا أريد نقودًا عن طريق التورق، فيشتري المصرف له سلعة داخلية، أو خارجية، ثم يبيعها له بالأجل، ث</a:t>
            </a:r>
            <a:r>
              <a:rPr lang="ar-IQ" sz="3600" b="1" dirty="0">
                <a:solidFill>
                  <a:srgbClr val="FF0000"/>
                </a:solidFill>
                <a:latin typeface="Traditional Arabic" panose="02020603050405020304" pitchFamily="18" charset="-78"/>
                <a:cs typeface="Traditional Arabic" panose="02020603050405020304" pitchFamily="18" charset="-78"/>
              </a:rPr>
              <a:t>م يطلب المصرف من العميل أن يوكله في بيع تلك السلع، </a:t>
            </a:r>
            <a:r>
              <a:rPr lang="ar-IQ" sz="3600" b="1" dirty="0">
                <a:solidFill>
                  <a:srgbClr val="00B050"/>
                </a:solidFill>
                <a:latin typeface="Traditional Arabic" panose="02020603050405020304" pitchFamily="18" charset="-78"/>
                <a:cs typeface="Traditional Arabic" panose="02020603050405020304" pitchFamily="18" charset="-78"/>
              </a:rPr>
              <a:t>وبعد ساعات يجد العميل ثمن تلك السلعة في حسابه، ويثبت في ذمة العميل الثمن المؤجل لتلك السلع.  </a:t>
            </a:r>
            <a:br>
              <a:rPr lang="en-US" sz="3600" dirty="0">
                <a:solidFill>
                  <a:schemeClr val="tx1"/>
                </a:solidFill>
                <a:latin typeface="Traditional Arabic" panose="02020603050405020304" pitchFamily="18" charset="-78"/>
                <a:cs typeface="Traditional Arabic" panose="02020603050405020304" pitchFamily="18" charset="-78"/>
              </a:rPr>
            </a:br>
            <a:r>
              <a:rPr lang="en-US" sz="3600" b="1" dirty="0">
                <a:solidFill>
                  <a:schemeClr val="tx1"/>
                </a:solidFill>
                <a:latin typeface="Traditional Arabic" panose="02020603050405020304" pitchFamily="18" charset="-78"/>
                <a:cs typeface="Traditional Arabic" panose="02020603050405020304" pitchFamily="18" charset="-78"/>
              </a:rPr>
              <a:t> -</a:t>
            </a:r>
            <a:r>
              <a:rPr lang="ar-SA" sz="3600" b="1" dirty="0">
                <a:solidFill>
                  <a:schemeClr val="tx1"/>
                </a:solidFill>
                <a:latin typeface="Traditional Arabic" panose="02020603050405020304" pitchFamily="18" charset="-78"/>
                <a:cs typeface="Traditional Arabic" panose="02020603050405020304" pitchFamily="18" charset="-78"/>
              </a:rPr>
              <a:t>فيسمى منظماً لما تقوم عليه هذه المعاملة من تنظيم بين أطراف عدة</a:t>
            </a:r>
            <a:r>
              <a:rPr lang="ar-IQ" sz="3600" b="1" dirty="0">
                <a:solidFill>
                  <a:schemeClr val="tx1"/>
                </a:solidFill>
                <a:latin typeface="Traditional Arabic" panose="02020603050405020304" pitchFamily="18" charset="-78"/>
                <a:cs typeface="Traditional Arabic" panose="02020603050405020304" pitchFamily="18" charset="-78"/>
              </a:rPr>
              <a:t>..</a:t>
            </a:r>
            <a:br>
              <a:rPr lang="ar-IQ" sz="3600" b="1" dirty="0">
                <a:solidFill>
                  <a:schemeClr val="tx1"/>
                </a:solidFill>
                <a:latin typeface="Traditional Arabic" panose="02020603050405020304" pitchFamily="18" charset="-78"/>
                <a:cs typeface="Traditional Arabic" panose="02020603050405020304" pitchFamily="18" charset="-78"/>
              </a:rPr>
            </a:br>
            <a:r>
              <a:rPr lang="ar-IQ" sz="3600" b="1" dirty="0">
                <a:solidFill>
                  <a:schemeClr val="tx1"/>
                </a:solidFill>
                <a:latin typeface="Traditional Arabic" panose="02020603050405020304" pitchFamily="18" charset="-78"/>
                <a:cs typeface="Traditional Arabic" panose="02020603050405020304" pitchFamily="18" charset="-78"/>
              </a:rPr>
              <a:t>-</a:t>
            </a:r>
            <a:r>
              <a:rPr lang="ar-SA" sz="3600" b="1" dirty="0">
                <a:solidFill>
                  <a:schemeClr val="tx1"/>
                </a:solidFill>
                <a:latin typeface="Traditional Arabic" panose="02020603050405020304" pitchFamily="18" charset="-78"/>
                <a:cs typeface="Traditional Arabic" panose="02020603050405020304" pitchFamily="18" charset="-78"/>
              </a:rPr>
              <a:t> فقد يتفق البائع مع الطرف الآخر مسبقاً ليشتري السلعة نقداً بثمن أقل من السعر الفوري السائد</a:t>
            </a:r>
            <a:r>
              <a:rPr lang="ar-IQ" sz="3600" b="1" dirty="0">
                <a:solidFill>
                  <a:schemeClr val="tx1"/>
                </a:solidFill>
                <a:latin typeface="Traditional Arabic" panose="02020603050405020304" pitchFamily="18" charset="-78"/>
                <a:cs typeface="Traditional Arabic" panose="02020603050405020304" pitchFamily="18" charset="-78"/>
              </a:rPr>
              <a:t>.                           </a:t>
            </a:r>
            <a:r>
              <a:rPr lang="ar-IQ" sz="3600" b="1" dirty="0">
                <a:solidFill>
                  <a:schemeClr val="bg1"/>
                </a:solidFill>
                <a:latin typeface="Traditional Arabic" panose="02020603050405020304" pitchFamily="18" charset="-78"/>
                <a:cs typeface="Traditional Arabic" panose="02020603050405020304" pitchFamily="18" charset="-78"/>
              </a:rPr>
              <a:t>.</a:t>
            </a:r>
            <a:br>
              <a:rPr lang="ar-IQ" sz="3600" b="1" dirty="0">
                <a:solidFill>
                  <a:schemeClr val="tx1"/>
                </a:solidFill>
                <a:latin typeface="Traditional Arabic" panose="02020603050405020304" pitchFamily="18" charset="-78"/>
                <a:cs typeface="Traditional Arabic" panose="02020603050405020304" pitchFamily="18" charset="-78"/>
              </a:rPr>
            </a:br>
            <a:r>
              <a:rPr lang="ar-IQ" sz="3600" b="1" dirty="0">
                <a:solidFill>
                  <a:schemeClr val="tx1"/>
                </a:solidFill>
                <a:latin typeface="Traditional Arabic" panose="02020603050405020304" pitchFamily="18" charset="-78"/>
                <a:cs typeface="Traditional Arabic" panose="02020603050405020304" pitchFamily="18" charset="-78"/>
              </a:rPr>
              <a:t>- وتسهيل السبل للوصول إلى المشتري الثاني، ويعينه على التعاقد معه.</a:t>
            </a:r>
            <a:endParaRPr lang="ar-IQ" sz="3600" dirty="0"/>
          </a:p>
        </p:txBody>
      </p:sp>
      <p:sp>
        <p:nvSpPr>
          <p:cNvPr id="3" name="Content Placeholder 2"/>
          <p:cNvSpPr>
            <a:spLocks noGrp="1"/>
          </p:cNvSpPr>
          <p:nvPr>
            <p:ph idx="1"/>
          </p:nvPr>
        </p:nvSpPr>
        <p:spPr>
          <a:xfrm flipV="1">
            <a:off x="1371600" y="6857999"/>
            <a:ext cx="9601200" cy="45719"/>
          </a:xfrm>
        </p:spPr>
        <p:txBody>
          <a:bodyPr>
            <a:normAutofit fontScale="25000" lnSpcReduction="20000"/>
          </a:bodyPr>
          <a:lstStyle/>
          <a:p>
            <a:endParaRPr lang="ar-IQ" dirty="0"/>
          </a:p>
        </p:txBody>
      </p:sp>
    </p:spTree>
    <p:extLst>
      <p:ext uri="{BB962C8B-B14F-4D97-AF65-F5344CB8AC3E}">
        <p14:creationId xmlns:p14="http://schemas.microsoft.com/office/powerpoint/2010/main" val="29728983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4015" y="163902"/>
            <a:ext cx="10331435" cy="6538821"/>
          </a:xfrm>
        </p:spPr>
        <p:txBody>
          <a:bodyPr>
            <a:noAutofit/>
          </a:bodyPr>
          <a:lstStyle/>
          <a:p>
            <a:pPr algn="just">
              <a:lnSpc>
                <a:spcPct val="100000"/>
              </a:lnSpc>
            </a:pPr>
            <a:r>
              <a:rPr lang="ar-SA" sz="3600" b="1" dirty="0">
                <a:solidFill>
                  <a:srgbClr val="FF0000"/>
                </a:solidFill>
                <a:latin typeface="Traditional Arabic" panose="02020603050405020304" pitchFamily="18" charset="-78"/>
                <a:cs typeface="Traditional Arabic" panose="02020603050405020304" pitchFamily="18" charset="-78"/>
              </a:rPr>
              <a:t>والفرق بين التورق المنظم و</a:t>
            </a:r>
            <a:r>
              <a:rPr lang="ar-IQ" sz="3600" b="1" dirty="0">
                <a:solidFill>
                  <a:srgbClr val="FF0000"/>
                </a:solidFill>
                <a:latin typeface="Traditional Arabic" panose="02020603050405020304" pitchFamily="18" charset="-78"/>
                <a:cs typeface="Traditional Arabic" panose="02020603050405020304" pitchFamily="18" charset="-78"/>
              </a:rPr>
              <a:t>التورق </a:t>
            </a:r>
            <a:r>
              <a:rPr lang="ar-SA" sz="3600" b="1" dirty="0">
                <a:solidFill>
                  <a:srgbClr val="FF0000"/>
                </a:solidFill>
                <a:latin typeface="Traditional Arabic" panose="02020603050405020304" pitchFamily="18" charset="-78"/>
                <a:cs typeface="Traditional Arabic" panose="02020603050405020304" pitchFamily="18" charset="-78"/>
              </a:rPr>
              <a:t>الحقيقي:</a:t>
            </a:r>
            <a:r>
              <a:rPr lang="en-US" sz="3600" b="1" dirty="0">
                <a:solidFill>
                  <a:srgbClr val="FF0000"/>
                </a:solidFill>
                <a:latin typeface="Traditional Arabic" panose="02020603050405020304" pitchFamily="18" charset="-78"/>
                <a:cs typeface="Traditional Arabic" panose="02020603050405020304" pitchFamily="18" charset="-78"/>
              </a:rPr>
              <a:t>                           </a:t>
            </a:r>
            <a:br>
              <a:rPr lang="en-US" sz="3600" b="1" dirty="0">
                <a:solidFill>
                  <a:srgbClr val="FF0000"/>
                </a:solidFill>
                <a:latin typeface="Traditional Arabic" panose="02020603050405020304" pitchFamily="18" charset="-78"/>
                <a:cs typeface="Traditional Arabic" panose="02020603050405020304" pitchFamily="18" charset="-78"/>
              </a:rPr>
            </a:br>
            <a:r>
              <a:rPr lang="en-US" sz="3600" b="1" dirty="0">
                <a:solidFill>
                  <a:srgbClr val="FF0000"/>
                </a:solidFill>
                <a:latin typeface="Traditional Arabic" panose="02020603050405020304" pitchFamily="18" charset="-78"/>
                <a:cs typeface="Traditional Arabic" panose="02020603050405020304" pitchFamily="18" charset="-78"/>
              </a:rPr>
              <a:t> </a:t>
            </a:r>
            <a:r>
              <a:rPr lang="ar-IQ" sz="3600" b="1" dirty="0">
                <a:solidFill>
                  <a:srgbClr val="FF0000"/>
                </a:solidFill>
                <a:latin typeface="Traditional Arabic" panose="02020603050405020304" pitchFamily="18" charset="-78"/>
                <a:cs typeface="Traditional Arabic" panose="02020603050405020304" pitchFamily="18" charset="-78"/>
              </a:rPr>
              <a:t>-</a:t>
            </a:r>
            <a:r>
              <a:rPr lang="ar-SA" sz="3600" b="1" dirty="0">
                <a:solidFill>
                  <a:schemeClr val="tx1"/>
                </a:solidFill>
                <a:latin typeface="Traditional Arabic" panose="02020603050405020304" pitchFamily="18" charset="-78"/>
                <a:cs typeface="Traditional Arabic" panose="02020603050405020304" pitchFamily="18" charset="-78"/>
              </a:rPr>
              <a:t>أن العميل في</a:t>
            </a:r>
            <a:r>
              <a:rPr lang="ar-IQ" sz="3600" b="1" dirty="0">
                <a:solidFill>
                  <a:schemeClr val="tx1"/>
                </a:solidFill>
                <a:latin typeface="Traditional Arabic" panose="02020603050405020304" pitchFamily="18" charset="-78"/>
                <a:cs typeface="Traditional Arabic" panose="02020603050405020304" pitchFamily="18" charset="-78"/>
              </a:rPr>
              <a:t> التورق</a:t>
            </a:r>
            <a:r>
              <a:rPr lang="ar-SA" sz="3600" b="1" dirty="0">
                <a:solidFill>
                  <a:schemeClr val="tx1"/>
                </a:solidFill>
                <a:latin typeface="Traditional Arabic" panose="02020603050405020304" pitchFamily="18" charset="-78"/>
                <a:cs typeface="Traditional Arabic" panose="02020603050405020304" pitchFamily="18" charset="-78"/>
              </a:rPr>
              <a:t> المنظم لا يقبض السلعة قبضًا حقيقيًّا</a:t>
            </a:r>
            <a:r>
              <a:rPr lang="ar-IQ" sz="3600" b="1" dirty="0">
                <a:solidFill>
                  <a:schemeClr val="tx1"/>
                </a:solidFill>
                <a:latin typeface="Traditional Arabic" panose="02020603050405020304" pitchFamily="18" charset="-78"/>
                <a:cs typeface="Traditional Arabic" panose="02020603050405020304" pitchFamily="18" charset="-78"/>
              </a:rPr>
              <a:t>،</a:t>
            </a:r>
            <a:r>
              <a:rPr lang="ar-SA" sz="3600" b="1" dirty="0">
                <a:solidFill>
                  <a:schemeClr val="tx1"/>
                </a:solidFill>
                <a:latin typeface="Traditional Arabic" panose="02020603050405020304" pitchFamily="18" charset="-78"/>
                <a:cs typeface="Traditional Arabic" panose="02020603050405020304" pitchFamily="18" charset="-78"/>
              </a:rPr>
              <a:t> ولا يتولى بيعها بنفسه</a:t>
            </a:r>
            <a:r>
              <a:rPr lang="ar-IQ" sz="3600" b="1" dirty="0">
                <a:solidFill>
                  <a:schemeClr val="tx1"/>
                </a:solidFill>
                <a:latin typeface="Traditional Arabic" panose="02020603050405020304" pitchFamily="18" charset="-78"/>
                <a:cs typeface="Traditional Arabic" panose="02020603050405020304" pitchFamily="18" charset="-78"/>
              </a:rPr>
              <a:t>. </a:t>
            </a:r>
            <a:br>
              <a:rPr lang="ar-IQ" sz="3600" b="1" dirty="0">
                <a:solidFill>
                  <a:schemeClr val="tx1"/>
                </a:solidFill>
                <a:latin typeface="Traditional Arabic" panose="02020603050405020304" pitchFamily="18" charset="-78"/>
                <a:cs typeface="Traditional Arabic" panose="02020603050405020304" pitchFamily="18" charset="-78"/>
              </a:rPr>
            </a:br>
            <a:r>
              <a:rPr lang="ar-IQ" sz="3600" b="1" dirty="0">
                <a:solidFill>
                  <a:schemeClr val="tx1"/>
                </a:solidFill>
                <a:latin typeface="Traditional Arabic" panose="02020603050405020304" pitchFamily="18" charset="-78"/>
                <a:cs typeface="Traditional Arabic" panose="02020603050405020304" pitchFamily="18" charset="-78"/>
              </a:rPr>
              <a:t>- حيث إ</a:t>
            </a:r>
            <a:r>
              <a:rPr lang="ar-SA" sz="3600" b="1" dirty="0">
                <a:solidFill>
                  <a:schemeClr val="tx1"/>
                </a:solidFill>
                <a:latin typeface="Traditional Arabic" panose="02020603050405020304" pitchFamily="18" charset="-78"/>
                <a:cs typeface="Traditional Arabic" panose="02020603050405020304" pitchFamily="18" charset="-78"/>
              </a:rPr>
              <a:t>ن العميل في </a:t>
            </a:r>
            <a:r>
              <a:rPr lang="ar-IQ" sz="3600" b="1" dirty="0">
                <a:solidFill>
                  <a:schemeClr val="tx1"/>
                </a:solidFill>
                <a:latin typeface="Traditional Arabic" panose="02020603050405020304" pitchFamily="18" charset="-78"/>
                <a:cs typeface="Traditional Arabic" panose="02020603050405020304" pitchFamily="18" charset="-78"/>
              </a:rPr>
              <a:t>التورق </a:t>
            </a:r>
            <a:r>
              <a:rPr lang="ar-SA" sz="3600" b="1" dirty="0">
                <a:solidFill>
                  <a:schemeClr val="tx1"/>
                </a:solidFill>
                <a:latin typeface="Traditional Arabic" panose="02020603050405020304" pitchFamily="18" charset="-78"/>
                <a:cs typeface="Traditional Arabic" panose="02020603050405020304" pitchFamily="18" charset="-78"/>
              </a:rPr>
              <a:t>الحقيقي بالخيار بين أن يحتفظ بالسلعة أو يبيعها بنفسه في السوق؛ لأن قبضه لها قبضًا حقيقيًّا يُمَكِّنُه من التصرف فيها كما يشاء.</a:t>
            </a:r>
            <a:r>
              <a:rPr lang="en-US" sz="3600" b="1" dirty="0">
                <a:solidFill>
                  <a:schemeClr val="tx1"/>
                </a:solidFill>
                <a:latin typeface="Traditional Arabic" panose="02020603050405020304" pitchFamily="18" charset="-78"/>
                <a:cs typeface="Traditional Arabic" panose="02020603050405020304" pitchFamily="18" charset="-78"/>
              </a:rPr>
              <a:t>               </a:t>
            </a:r>
            <a:r>
              <a:rPr lang="ar-SA" sz="3600" b="1" dirty="0">
                <a:solidFill>
                  <a:schemeClr val="tx1"/>
                </a:solidFill>
                <a:latin typeface="Traditional Arabic" panose="02020603050405020304" pitchFamily="18" charset="-78"/>
                <a:cs typeface="Traditional Arabic" panose="02020603050405020304" pitchFamily="18" charset="-78"/>
              </a:rPr>
              <a:t> </a:t>
            </a:r>
            <a:r>
              <a:rPr lang="en-US" sz="3600" b="1" dirty="0">
                <a:solidFill>
                  <a:schemeClr val="bg2"/>
                </a:solidFill>
                <a:latin typeface="Traditional Arabic" panose="02020603050405020304" pitchFamily="18" charset="-78"/>
                <a:cs typeface="Traditional Arabic" panose="02020603050405020304" pitchFamily="18" charset="-78"/>
              </a:rPr>
              <a:t>.</a:t>
            </a:r>
            <a:r>
              <a:rPr lang="ar-SA" sz="3600" b="1" dirty="0">
                <a:solidFill>
                  <a:schemeClr val="bg2"/>
                </a:solidFill>
                <a:latin typeface="Traditional Arabic" panose="02020603050405020304" pitchFamily="18" charset="-78"/>
                <a:cs typeface="Traditional Arabic" panose="02020603050405020304" pitchFamily="18" charset="-78"/>
              </a:rPr>
              <a:t>.</a:t>
            </a:r>
            <a:br>
              <a:rPr lang="en-US" sz="3600" b="1" dirty="0">
                <a:solidFill>
                  <a:schemeClr val="tx1"/>
                </a:solidFill>
                <a:latin typeface="Traditional Arabic" panose="02020603050405020304" pitchFamily="18" charset="-78"/>
                <a:cs typeface="Traditional Arabic" panose="02020603050405020304" pitchFamily="18" charset="-78"/>
              </a:rPr>
            </a:br>
            <a:r>
              <a:rPr lang="ar-IQ" sz="3600" b="1" dirty="0">
                <a:solidFill>
                  <a:schemeClr val="tx1"/>
                </a:solidFill>
                <a:latin typeface="Traditional Arabic" panose="02020603050405020304" pitchFamily="18" charset="-78"/>
                <a:cs typeface="Traditional Arabic" panose="02020603050405020304" pitchFamily="18" charset="-78"/>
              </a:rPr>
              <a:t>- </a:t>
            </a:r>
            <a:r>
              <a:rPr lang="ar-SA" sz="3600" b="1" dirty="0">
                <a:solidFill>
                  <a:schemeClr val="tx1"/>
                </a:solidFill>
                <a:latin typeface="Traditional Arabic" panose="02020603050405020304" pitchFamily="18" charset="-78"/>
                <a:cs typeface="Traditional Arabic" panose="02020603050405020304" pitchFamily="18" charset="-78"/>
              </a:rPr>
              <a:t>فقد قامت بعض البنوك الإسلامية</a:t>
            </a:r>
            <a:r>
              <a:rPr lang="ar-IQ" sz="3600" b="1" dirty="0">
                <a:solidFill>
                  <a:schemeClr val="tx1"/>
                </a:solidFill>
                <a:latin typeface="Traditional Arabic" panose="02020603050405020304" pitchFamily="18" charset="-78"/>
                <a:cs typeface="Traditional Arabic" panose="02020603050405020304" pitchFamily="18" charset="-78"/>
              </a:rPr>
              <a:t>،</a:t>
            </a:r>
            <a:r>
              <a:rPr lang="ar-SA" sz="3600" b="1" dirty="0">
                <a:solidFill>
                  <a:schemeClr val="tx1"/>
                </a:solidFill>
                <a:latin typeface="Traditional Arabic" panose="02020603050405020304" pitchFamily="18" charset="-78"/>
                <a:cs typeface="Traditional Arabic" panose="02020603050405020304" pitchFamily="18" charset="-78"/>
              </a:rPr>
              <a:t> والنوافذ الإسلامية </a:t>
            </a:r>
            <a:r>
              <a:rPr lang="ar-SA" sz="3600" b="1" dirty="0">
                <a:solidFill>
                  <a:srgbClr val="00B050"/>
                </a:solidFill>
                <a:latin typeface="Traditional Arabic" panose="02020603050405020304" pitchFamily="18" charset="-78"/>
                <a:cs typeface="Traditional Arabic" panose="02020603050405020304" pitchFamily="18" charset="-78"/>
              </a:rPr>
              <a:t>بإتاحة الفرصة لتسريع حصول العميل على النقد بالطلب من العميل أن يوكل البنك بقبض السلعة عنه</a:t>
            </a:r>
            <a:r>
              <a:rPr lang="ar-IQ" sz="3600" b="1" dirty="0">
                <a:solidFill>
                  <a:srgbClr val="00B050"/>
                </a:solidFill>
                <a:latin typeface="Traditional Arabic" panose="02020603050405020304" pitchFamily="18" charset="-78"/>
                <a:cs typeface="Traditional Arabic" panose="02020603050405020304" pitchFamily="18" charset="-78"/>
              </a:rPr>
              <a:t>،</a:t>
            </a:r>
            <a:r>
              <a:rPr lang="ar-SA" sz="3600" b="1" dirty="0">
                <a:solidFill>
                  <a:srgbClr val="00B050"/>
                </a:solidFill>
                <a:latin typeface="Traditional Arabic" panose="02020603050405020304" pitchFamily="18" charset="-78"/>
                <a:cs typeface="Traditional Arabic" panose="02020603050405020304" pitchFamily="18" charset="-78"/>
              </a:rPr>
              <a:t> وببيعها عنه في السوق، وهذا الذي يسمى التورق المنظم.</a:t>
            </a:r>
            <a:r>
              <a:rPr lang="ar-IQ" sz="3600" b="1" dirty="0">
                <a:solidFill>
                  <a:srgbClr val="00B050"/>
                </a:solidFill>
                <a:latin typeface="Traditional Arabic" panose="02020603050405020304" pitchFamily="18" charset="-78"/>
                <a:cs typeface="Traditional Arabic" panose="02020603050405020304" pitchFamily="18" charset="-78"/>
              </a:rPr>
              <a:t>               </a:t>
            </a:r>
            <a:r>
              <a:rPr lang="ar-IQ" sz="3600" b="1" dirty="0">
                <a:solidFill>
                  <a:schemeClr val="bg2"/>
                </a:solidFill>
                <a:latin typeface="Traditional Arabic" panose="02020603050405020304" pitchFamily="18" charset="-78"/>
                <a:cs typeface="Traditional Arabic" panose="02020603050405020304" pitchFamily="18" charset="-78"/>
              </a:rPr>
              <a:t>.</a:t>
            </a:r>
            <a:br>
              <a:rPr lang="ar-IQ" sz="3600" b="1" dirty="0">
                <a:solidFill>
                  <a:schemeClr val="bg2"/>
                </a:solidFill>
                <a:latin typeface="Traditional Arabic" panose="02020603050405020304" pitchFamily="18" charset="-78"/>
                <a:cs typeface="Traditional Arabic" panose="02020603050405020304" pitchFamily="18" charset="-78"/>
              </a:rPr>
            </a:br>
            <a:r>
              <a:rPr lang="ar-IQ" sz="3600" b="1" dirty="0">
                <a:solidFill>
                  <a:schemeClr val="bg2"/>
                </a:solidFill>
                <a:latin typeface="Traditional Arabic" panose="02020603050405020304" pitchFamily="18" charset="-78"/>
                <a:cs typeface="Traditional Arabic" panose="02020603050405020304" pitchFamily="18" charset="-78"/>
              </a:rPr>
              <a:t>.</a:t>
            </a:r>
            <a:r>
              <a:rPr lang="ar-IQ" sz="3600" b="1" dirty="0">
                <a:solidFill>
                  <a:schemeClr val="tx1"/>
                </a:solidFill>
                <a:latin typeface="Traditional Arabic" panose="02020603050405020304" pitchFamily="18" charset="-78"/>
                <a:cs typeface="Traditional Arabic" panose="02020603050405020304" pitchFamily="18" charset="-78"/>
              </a:rPr>
              <a:t>- وأن النتيجة التي يريد المتورق أن يصل إليها هي عين النتيجة التي يصل إليها المقترض بربا، ولكن بزيادة كلفة ومشقة وخسارة.                            . </a:t>
            </a:r>
            <a:br>
              <a:rPr lang="ar-IQ" sz="3600" b="1" dirty="0">
                <a:solidFill>
                  <a:schemeClr val="tx1"/>
                </a:solidFill>
                <a:latin typeface="Traditional Arabic" panose="02020603050405020304" pitchFamily="18" charset="-78"/>
                <a:cs typeface="Traditional Arabic" panose="02020603050405020304" pitchFamily="18" charset="-78"/>
              </a:rPr>
            </a:br>
            <a:r>
              <a:rPr lang="ar-IQ" sz="3600" b="1" dirty="0">
                <a:solidFill>
                  <a:schemeClr val="tx1"/>
                </a:solidFill>
                <a:latin typeface="Traditional Arabic" panose="02020603050405020304" pitchFamily="18" charset="-78"/>
                <a:cs typeface="Traditional Arabic" panose="02020603050405020304" pitchFamily="18" charset="-78"/>
              </a:rPr>
              <a:t>-وأن النية تؤثر في العقود، والمتورق ينوي حصول النقد حاضرا مقابل دين في الذمة أكثر منه، وهو عين ربا النسيئة المحرم.  </a:t>
            </a:r>
            <a:endParaRPr lang="ar-IQ" sz="3600" dirty="0">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1371600" y="6857999"/>
            <a:ext cx="9601200" cy="45719"/>
          </a:xfrm>
        </p:spPr>
        <p:txBody>
          <a:bodyPr>
            <a:normAutofit fontScale="25000" lnSpcReduction="20000"/>
          </a:bodyPr>
          <a:lstStyle/>
          <a:p>
            <a:endParaRPr lang="ar-IQ" dirty="0"/>
          </a:p>
        </p:txBody>
      </p:sp>
    </p:spTree>
    <p:extLst>
      <p:ext uri="{BB962C8B-B14F-4D97-AF65-F5344CB8AC3E}">
        <p14:creationId xmlns:p14="http://schemas.microsoft.com/office/powerpoint/2010/main" val="5462287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8580" y="7237562"/>
            <a:ext cx="9601200" cy="60385"/>
          </a:xfrm>
        </p:spPr>
        <p:txBody>
          <a:bodyPr>
            <a:noAutofit/>
          </a:bodyPr>
          <a:lstStyle/>
          <a:p>
            <a:pPr algn="ctr"/>
            <a:endParaRPr lang="ar-IQ" sz="3600" dirty="0">
              <a:solidFill>
                <a:srgbClr val="FF0000"/>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a:off x="914400" y="138023"/>
            <a:ext cx="10123097" cy="6599208"/>
          </a:xfrm>
        </p:spPr>
        <p:txBody>
          <a:bodyPr>
            <a:noAutofit/>
          </a:bodyPr>
          <a:lstStyle/>
          <a:p>
            <a:pPr marL="0" indent="0" algn="just">
              <a:lnSpc>
                <a:spcPct val="100000"/>
              </a:lnSpc>
              <a:buNone/>
            </a:pPr>
            <a:r>
              <a:rPr lang="ar-IQ" sz="3200" b="1" dirty="0">
                <a:solidFill>
                  <a:srgbClr val="FF0000"/>
                </a:solidFill>
                <a:latin typeface="Traditional Arabic" panose="02020603050405020304" pitchFamily="18" charset="-78"/>
                <a:cs typeface="Traditional Arabic" panose="02020603050405020304" pitchFamily="18" charset="-78"/>
              </a:rPr>
              <a:t>أهم </a:t>
            </a:r>
            <a:r>
              <a:rPr lang="ar-SA" sz="3200" b="1" dirty="0">
                <a:solidFill>
                  <a:srgbClr val="FF0000"/>
                </a:solidFill>
                <a:latin typeface="Traditional Arabic" panose="02020603050405020304" pitchFamily="18" charset="-78"/>
                <a:cs typeface="Traditional Arabic" panose="02020603050405020304" pitchFamily="18" charset="-78"/>
              </a:rPr>
              <a:t>الضوابط الشرعية للتورق </a:t>
            </a:r>
            <a:r>
              <a:rPr lang="ar-IQ" sz="3200" b="1" dirty="0">
                <a:solidFill>
                  <a:srgbClr val="FF0000"/>
                </a:solidFill>
                <a:latin typeface="Traditional Arabic" panose="02020603050405020304" pitchFamily="18" charset="-78"/>
                <a:cs typeface="Traditional Arabic" panose="02020603050405020304" pitchFamily="18" charset="-78"/>
              </a:rPr>
              <a:t>المنظم</a:t>
            </a:r>
            <a:r>
              <a:rPr lang="en-US" sz="3200" b="1" dirty="0">
                <a:solidFill>
                  <a:srgbClr val="FF0000"/>
                </a:solidFill>
                <a:latin typeface="Traditional Arabic" panose="02020603050405020304" pitchFamily="18" charset="-78"/>
                <a:cs typeface="Traditional Arabic" panose="02020603050405020304" pitchFamily="18" charset="-78"/>
              </a:rPr>
              <a:t>                                    </a:t>
            </a:r>
            <a:endParaRPr lang="en-US" sz="3200" dirty="0">
              <a:solidFill>
                <a:srgbClr val="FF0000"/>
              </a:solidFill>
              <a:latin typeface="Traditional Arabic" panose="02020603050405020304" pitchFamily="18" charset="-78"/>
              <a:cs typeface="Traditional Arabic" panose="02020603050405020304" pitchFamily="18" charset="-78"/>
            </a:endParaRPr>
          </a:p>
          <a:p>
            <a:pPr marL="0" indent="0" algn="just">
              <a:lnSpc>
                <a:spcPct val="100000"/>
              </a:lnSpc>
              <a:buNone/>
            </a:pPr>
            <a:r>
              <a:rPr lang="ar-IQ" sz="3200" b="1" dirty="0">
                <a:solidFill>
                  <a:schemeClr val="tx1"/>
                </a:solidFill>
                <a:latin typeface="Traditional Arabic" panose="02020603050405020304" pitchFamily="18" charset="-78"/>
                <a:cs typeface="Traditional Arabic" panose="02020603050405020304" pitchFamily="18" charset="-78"/>
              </a:rPr>
              <a:t>1-</a:t>
            </a:r>
            <a:r>
              <a:rPr lang="ar-IQ" sz="3200" b="1" dirty="0">
                <a:latin typeface="Traditional Arabic" panose="02020603050405020304" pitchFamily="18" charset="-78"/>
                <a:cs typeface="Traditional Arabic" panose="02020603050405020304" pitchFamily="18" charset="-78"/>
              </a:rPr>
              <a:t> يجب </a:t>
            </a:r>
            <a:r>
              <a:rPr lang="ar-SA" sz="3200" b="1" dirty="0">
                <a:latin typeface="Traditional Arabic" panose="02020603050405020304" pitchFamily="18" charset="-78"/>
                <a:cs typeface="Traditional Arabic" panose="02020603050405020304" pitchFamily="18" charset="-78"/>
              </a:rPr>
              <a:t>أن يتم استيفاء المتطلبات الشرعية لعقد شراء السلعة بالثمن الآجل، مساومة أو مرابحة، </a:t>
            </a:r>
            <a:r>
              <a:rPr lang="ar-IQ" sz="3200" b="1" dirty="0">
                <a:latin typeface="Traditional Arabic" panose="02020603050405020304" pitchFamily="18" charset="-78"/>
                <a:cs typeface="Traditional Arabic" panose="02020603050405020304" pitchFamily="18" charset="-78"/>
              </a:rPr>
              <a:t>ويجب التأكد من </a:t>
            </a:r>
            <a:r>
              <a:rPr lang="ar-SA" sz="3200" b="1" dirty="0">
                <a:latin typeface="Traditional Arabic" panose="02020603050405020304" pitchFamily="18" charset="-78"/>
                <a:cs typeface="Traditional Arabic" panose="02020603050405020304" pitchFamily="18" charset="-78"/>
              </a:rPr>
              <a:t>وجود السلعة، وتملك البائع لها قبل بيعها، وفي</a:t>
            </a:r>
            <a:r>
              <a:rPr lang="en-US" sz="3200" b="1" dirty="0">
                <a:latin typeface="Traditional Arabic" panose="02020603050405020304" pitchFamily="18" charset="-78"/>
                <a:cs typeface="Traditional Arabic" panose="02020603050405020304" pitchFamily="18" charset="-78"/>
              </a:rPr>
              <a:t> </a:t>
            </a:r>
            <a:r>
              <a:rPr lang="ar-SA" sz="3200" b="1" dirty="0">
                <a:latin typeface="Traditional Arabic" panose="02020603050405020304" pitchFamily="18" charset="-78"/>
                <a:cs typeface="Traditional Arabic" panose="02020603050405020304" pitchFamily="18" charset="-78"/>
              </a:rPr>
              <a:t>حال وجود وعد ملزم، فإنه يجب أن يكون من طرف واحد</a:t>
            </a:r>
            <a:r>
              <a:rPr lang="en-US" sz="3200" b="1" dirty="0">
                <a:latin typeface="Traditional Arabic" panose="02020603050405020304" pitchFamily="18" charset="-78"/>
                <a:cs typeface="Traditional Arabic" panose="02020603050405020304" pitchFamily="18" charset="-78"/>
              </a:rPr>
              <a:t>.</a:t>
            </a:r>
          </a:p>
          <a:p>
            <a:pPr marL="0" indent="0" algn="just">
              <a:lnSpc>
                <a:spcPct val="100000"/>
              </a:lnSpc>
              <a:buNone/>
            </a:pPr>
            <a:r>
              <a:rPr lang="ar-IQ" sz="3200" b="1" dirty="0">
                <a:solidFill>
                  <a:srgbClr val="FF0000"/>
                </a:solidFill>
                <a:latin typeface="Traditional Arabic" panose="02020603050405020304" pitchFamily="18" charset="-78"/>
                <a:cs typeface="Traditional Arabic" panose="02020603050405020304" pitchFamily="18" charset="-78"/>
              </a:rPr>
              <a:t>2- </a:t>
            </a:r>
            <a:r>
              <a:rPr lang="ar-SA" sz="3200" b="1" dirty="0">
                <a:solidFill>
                  <a:srgbClr val="FF0000"/>
                </a:solidFill>
                <a:latin typeface="Traditional Arabic" panose="02020603050405020304" pitchFamily="18" charset="-78"/>
                <a:cs typeface="Traditional Arabic" panose="02020603050405020304" pitchFamily="18" charset="-78"/>
              </a:rPr>
              <a:t>أن تكون السلعة المباعة من غير الذهب، أو الفضة، أو العملات الورقية المعاصرة</a:t>
            </a:r>
            <a:r>
              <a:rPr lang="en-US" sz="3200" b="1" dirty="0">
                <a:solidFill>
                  <a:srgbClr val="FF0000"/>
                </a:solidFill>
                <a:latin typeface="Traditional Arabic" panose="02020603050405020304" pitchFamily="18" charset="-78"/>
                <a:cs typeface="Traditional Arabic" panose="02020603050405020304" pitchFamily="18" charset="-78"/>
              </a:rPr>
              <a:t>.</a:t>
            </a:r>
            <a:r>
              <a:rPr lang="en-US" sz="3200" b="1" dirty="0">
                <a:latin typeface="Traditional Arabic" panose="02020603050405020304" pitchFamily="18" charset="-78"/>
                <a:cs typeface="Traditional Arabic" panose="02020603050405020304" pitchFamily="18" charset="-78"/>
              </a:rPr>
              <a:t> </a:t>
            </a:r>
          </a:p>
          <a:p>
            <a:pPr marL="0" indent="0" algn="just">
              <a:lnSpc>
                <a:spcPct val="100000"/>
              </a:lnSpc>
              <a:buNone/>
            </a:pPr>
            <a:r>
              <a:rPr lang="ar-IQ" sz="3200" b="1" dirty="0">
                <a:latin typeface="Traditional Arabic" panose="02020603050405020304" pitchFamily="18" charset="-78"/>
                <a:cs typeface="Traditional Arabic" panose="02020603050405020304" pitchFamily="18" charset="-78"/>
              </a:rPr>
              <a:t>3- </a:t>
            </a:r>
            <a:r>
              <a:rPr lang="ar-SA" sz="3200" b="1" dirty="0">
                <a:latin typeface="Traditional Arabic" panose="02020603050405020304" pitchFamily="18" charset="-78"/>
                <a:cs typeface="Traditional Arabic" panose="02020603050405020304" pitchFamily="18" charset="-78"/>
              </a:rPr>
              <a:t>أن تكون السلعة المباعة معينة تعييناً يميزها عن موجودات البائع </a:t>
            </a:r>
            <a:r>
              <a:rPr lang="ar-IQ" sz="3200" b="1" dirty="0">
                <a:latin typeface="Traditional Arabic" panose="02020603050405020304" pitchFamily="18" charset="-78"/>
                <a:cs typeface="Traditional Arabic" panose="02020603050405020304" pitchFamily="18" charset="-78"/>
              </a:rPr>
              <a:t>الأخرى، </a:t>
            </a:r>
            <a:r>
              <a:rPr lang="ar-IQ" sz="3200" b="1" dirty="0">
                <a:solidFill>
                  <a:schemeClr val="tx1"/>
                </a:solidFill>
                <a:latin typeface="Traditional Arabic" panose="02020603050405020304" pitchFamily="18" charset="-78"/>
                <a:cs typeface="Traditional Arabic" panose="02020603050405020304" pitchFamily="18" charset="-78"/>
              </a:rPr>
              <a:t>وذلك إما بحيازتها، أو بيان أرقام وثائق تعيينها، مثل: أرقام شهادات تخزينها</a:t>
            </a:r>
            <a:r>
              <a:rPr lang="ar-IQ" sz="3200" b="1" dirty="0">
                <a:latin typeface="Traditional Arabic" panose="02020603050405020304" pitchFamily="18" charset="-78"/>
                <a:cs typeface="Traditional Arabic" panose="02020603050405020304" pitchFamily="18" charset="-78"/>
              </a:rPr>
              <a:t>.</a:t>
            </a:r>
          </a:p>
          <a:p>
            <a:pPr marL="0" indent="0" algn="just">
              <a:lnSpc>
                <a:spcPct val="100000"/>
              </a:lnSpc>
              <a:buNone/>
            </a:pPr>
            <a:r>
              <a:rPr lang="ar-IQ" sz="3200" b="1" dirty="0">
                <a:solidFill>
                  <a:srgbClr val="FF0000"/>
                </a:solidFill>
                <a:latin typeface="Traditional Arabic" panose="02020603050405020304" pitchFamily="18" charset="-78"/>
                <a:cs typeface="Traditional Arabic" panose="02020603050405020304" pitchFamily="18" charset="-78"/>
              </a:rPr>
              <a:t>4- إذا لم تكن السلعة حاضرة عند العقد، فإنه يجب تزويد العميل ببيانات السلعة بالوصف أو الأنموذج، وكميتها ومكان وجودها، ليكون شراؤه للسلعة حقيقيًا وليس صوريًا.</a:t>
            </a:r>
          </a:p>
          <a:p>
            <a:pPr marL="0" indent="0" algn="just">
              <a:lnSpc>
                <a:spcPct val="100000"/>
              </a:lnSpc>
              <a:buNone/>
            </a:pPr>
            <a:r>
              <a:rPr lang="ar-IQ" sz="3200" b="1" dirty="0">
                <a:solidFill>
                  <a:schemeClr val="tx1"/>
                </a:solidFill>
                <a:latin typeface="Traditional Arabic" panose="02020603050405020304" pitchFamily="18" charset="-78"/>
                <a:cs typeface="Traditional Arabic" panose="02020603050405020304" pitchFamily="18" charset="-78"/>
              </a:rPr>
              <a:t>5- </a:t>
            </a:r>
            <a:r>
              <a:rPr lang="ar-SA" sz="3200" b="1" dirty="0">
                <a:solidFill>
                  <a:schemeClr val="tx1"/>
                </a:solidFill>
                <a:latin typeface="Traditional Arabic" panose="02020603050405020304" pitchFamily="18" charset="-78"/>
                <a:cs typeface="Traditional Arabic" panose="02020603050405020304" pitchFamily="18" charset="-78"/>
              </a:rPr>
              <a:t>أن يتم قبض السلعة حقيقة أو حكماً بالتمكن فعلاً من القبض الحقيقي، وانتفاء أي قيد أو إجراء يحول دون قبضها من قبل المتورق</a:t>
            </a:r>
            <a:r>
              <a:rPr lang="ar-IQ" sz="3200" b="1" dirty="0">
                <a:solidFill>
                  <a:schemeClr val="tx1"/>
                </a:solidFill>
                <a:latin typeface="Traditional Arabic" panose="02020603050405020304" pitchFamily="18" charset="-78"/>
                <a:cs typeface="Traditional Arabic" panose="02020603050405020304" pitchFamily="18" charset="-78"/>
              </a:rPr>
              <a:t>.</a:t>
            </a:r>
          </a:p>
          <a:p>
            <a:pPr marL="0" indent="0" algn="just">
              <a:lnSpc>
                <a:spcPct val="100000"/>
              </a:lnSpc>
              <a:buNone/>
            </a:pPr>
            <a:r>
              <a:rPr lang="en-US" sz="3200" b="1" dirty="0">
                <a:solidFill>
                  <a:schemeClr val="bg2"/>
                </a:solidFill>
                <a:latin typeface="Traditional Arabic" panose="02020603050405020304" pitchFamily="18" charset="-78"/>
                <a:cs typeface="Traditional Arabic" panose="02020603050405020304" pitchFamily="18" charset="-78"/>
              </a:rPr>
              <a:t>.</a:t>
            </a:r>
            <a:endParaRPr lang="en-US" sz="32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494250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806" y="92403"/>
            <a:ext cx="10621440" cy="6554582"/>
          </a:xfrm>
        </p:spPr>
        <p:txBody>
          <a:bodyPr>
            <a:noAutofit/>
          </a:bodyPr>
          <a:lstStyle/>
          <a:p>
            <a:pPr algn="just">
              <a:lnSpc>
                <a:spcPct val="100000"/>
              </a:lnSpc>
            </a:pPr>
            <a:r>
              <a:rPr lang="ar-IQ" sz="3200" b="1" dirty="0">
                <a:latin typeface="Traditional Arabic" panose="02020603050405020304" pitchFamily="18" charset="-78"/>
                <a:cs typeface="Traditional Arabic" panose="02020603050405020304" pitchFamily="18" charset="-78"/>
              </a:rPr>
              <a:t>6- يجب </a:t>
            </a:r>
            <a:r>
              <a:rPr lang="ar-SA" sz="3200" b="1" dirty="0">
                <a:latin typeface="Traditional Arabic" panose="02020603050405020304" pitchFamily="18" charset="-78"/>
                <a:cs typeface="Traditional Arabic" panose="02020603050405020304" pitchFamily="18" charset="-78"/>
              </a:rPr>
              <a:t>أن يكون الشراء حقيقياً، وليس صورياً، ويفضل أن تتم العملية بالسلع المحلية</a:t>
            </a:r>
            <a:r>
              <a:rPr lang="ar-IQ" sz="3200" b="1" dirty="0">
                <a:latin typeface="Traditional Arabic" panose="02020603050405020304" pitchFamily="18" charset="-78"/>
                <a:cs typeface="Traditional Arabic" panose="02020603050405020304" pitchFamily="18" charset="-78"/>
              </a:rPr>
              <a:t>.</a:t>
            </a:r>
            <a:br>
              <a:rPr lang="ar-IQ" sz="3200" b="1" dirty="0">
                <a:latin typeface="Traditional Arabic" panose="02020603050405020304" pitchFamily="18" charset="-78"/>
                <a:cs typeface="Traditional Arabic" panose="02020603050405020304" pitchFamily="18" charset="-78"/>
              </a:rPr>
            </a:br>
            <a:r>
              <a:rPr lang="ar-IQ" sz="3200" b="1" dirty="0">
                <a:latin typeface="Traditional Arabic" panose="02020603050405020304" pitchFamily="18" charset="-78"/>
                <a:cs typeface="Traditional Arabic" panose="02020603050405020304" pitchFamily="18" charset="-78"/>
              </a:rPr>
              <a:t>7- </a:t>
            </a:r>
            <a:r>
              <a:rPr lang="ar-SA" sz="3200" b="1" dirty="0">
                <a:latin typeface="Traditional Arabic" panose="02020603050405020304" pitchFamily="18" charset="-78"/>
                <a:cs typeface="Traditional Arabic" panose="02020603050405020304" pitchFamily="18" charset="-78"/>
              </a:rPr>
              <a:t>أن يكون بيع السلعة </a:t>
            </a:r>
            <a:r>
              <a:rPr lang="en-US" sz="3200" b="1" dirty="0">
                <a:latin typeface="Traditional Arabic" panose="02020603050405020304" pitchFamily="18" charset="-78"/>
                <a:cs typeface="Traditional Arabic" panose="02020603050405020304" pitchFamily="18" charset="-78"/>
              </a:rPr>
              <a:t>)</a:t>
            </a:r>
            <a:r>
              <a:rPr lang="ar-SA" sz="3200" b="1" dirty="0">
                <a:latin typeface="Traditional Arabic" panose="02020603050405020304" pitchFamily="18" charset="-78"/>
                <a:cs typeface="Traditional Arabic" panose="02020603050405020304" pitchFamily="18" charset="-78"/>
              </a:rPr>
              <a:t>محل التورق</a:t>
            </a:r>
            <a:r>
              <a:rPr lang="en-US" sz="3200" b="1" dirty="0">
                <a:latin typeface="Traditional Arabic" panose="02020603050405020304" pitchFamily="18" charset="-78"/>
                <a:cs typeface="Traditional Arabic" panose="02020603050405020304" pitchFamily="18" charset="-78"/>
              </a:rPr>
              <a:t> (</a:t>
            </a:r>
            <a:r>
              <a:rPr lang="ar-SA" sz="3200" b="1" dirty="0">
                <a:latin typeface="Traditional Arabic" panose="02020603050405020304" pitchFamily="18" charset="-78"/>
                <a:cs typeface="Traditional Arabic" panose="02020603050405020304" pitchFamily="18" charset="-78"/>
              </a:rPr>
              <a:t>لغير البائع الذي اشتريت منه بالأجل بأقل مما اشتراها به، لا مباشرة، ولا بالواسطة، وذلك لتجنب العينة المحرمة</a:t>
            </a:r>
            <a:r>
              <a:rPr lang="ar-IQ" sz="3200" b="1" dirty="0">
                <a:latin typeface="Traditional Arabic" panose="02020603050405020304" pitchFamily="18" charset="-78"/>
                <a:cs typeface="Traditional Arabic" panose="02020603050405020304" pitchFamily="18" charset="-78"/>
              </a:rPr>
              <a:t>، وألا ترجع إلى البائع بشرط، أو مواطأة، أو عرف.</a:t>
            </a:r>
            <a:r>
              <a:rPr lang="en-US" sz="3200" b="1" dirty="0">
                <a:solidFill>
                  <a:schemeClr val="bg2"/>
                </a:solidFill>
                <a:latin typeface="Traditional Arabic" panose="02020603050405020304" pitchFamily="18" charset="-78"/>
                <a:cs typeface="Traditional Arabic" panose="02020603050405020304" pitchFamily="18" charset="-78"/>
              </a:rPr>
              <a:t>.                          ,  </a:t>
            </a:r>
            <a:r>
              <a:rPr lang="ar-IQ" sz="3200" b="1" dirty="0">
                <a:solidFill>
                  <a:schemeClr val="bg2"/>
                </a:solidFill>
                <a:latin typeface="Traditional Arabic" panose="02020603050405020304" pitchFamily="18" charset="-78"/>
                <a:cs typeface="Traditional Arabic" panose="02020603050405020304" pitchFamily="18" charset="-78"/>
              </a:rPr>
              <a:t>وو</a:t>
            </a:r>
            <a:br>
              <a:rPr lang="ar-IQ" sz="3200" b="1" dirty="0">
                <a:solidFill>
                  <a:srgbClr val="FF0000"/>
                </a:solidFill>
                <a:latin typeface="Traditional Arabic" panose="02020603050405020304" pitchFamily="18" charset="-78"/>
                <a:cs typeface="Traditional Arabic" panose="02020603050405020304" pitchFamily="18" charset="-78"/>
              </a:rPr>
            </a:br>
            <a:r>
              <a:rPr lang="ar-IQ" sz="3200" b="1" dirty="0">
                <a:solidFill>
                  <a:srgbClr val="C00000"/>
                </a:solidFill>
                <a:latin typeface="Traditional Arabic" panose="02020603050405020304" pitchFamily="18" charset="-78"/>
                <a:cs typeface="Traditional Arabic" panose="02020603050405020304" pitchFamily="18" charset="-78"/>
              </a:rPr>
              <a:t>8- </a:t>
            </a:r>
            <a:r>
              <a:rPr lang="ar-SA" sz="3200" b="1" dirty="0">
                <a:solidFill>
                  <a:srgbClr val="C00000"/>
                </a:solidFill>
                <a:latin typeface="Traditional Arabic" panose="02020603050405020304" pitchFamily="18" charset="-78"/>
                <a:cs typeface="Traditional Arabic" panose="02020603050405020304" pitchFamily="18" charset="-78"/>
              </a:rPr>
              <a:t>أن لا يكون هناك ربط بين عقد شراء السلعة بالأجل، وعقد بيعها بثمن حال، بطريقة ت</a:t>
            </a:r>
            <a:r>
              <a:rPr lang="ar-IQ" sz="3200" b="1" dirty="0">
                <a:solidFill>
                  <a:srgbClr val="C00000"/>
                </a:solidFill>
                <a:latin typeface="Traditional Arabic" panose="02020603050405020304" pitchFamily="18" charset="-78"/>
                <a:cs typeface="Traditional Arabic" panose="02020603050405020304" pitchFamily="18" charset="-78"/>
              </a:rPr>
              <a:t>ُ</a:t>
            </a:r>
            <a:r>
              <a:rPr lang="ar-SA" sz="3200" b="1" dirty="0">
                <a:solidFill>
                  <a:srgbClr val="C00000"/>
                </a:solidFill>
                <a:latin typeface="Traditional Arabic" panose="02020603050405020304" pitchFamily="18" charset="-78"/>
                <a:cs typeface="Traditional Arabic" panose="02020603050405020304" pitchFamily="18" charset="-78"/>
              </a:rPr>
              <a:t>سلب العميل حقه في قبض السلعة، سواء أكان الربط بالنص في المستندات، أم</a:t>
            </a:r>
            <a:r>
              <a:rPr lang="ar-IQ" sz="3200" b="1" dirty="0">
                <a:solidFill>
                  <a:srgbClr val="C00000"/>
                </a:solidFill>
                <a:latin typeface="Traditional Arabic" panose="02020603050405020304" pitchFamily="18" charset="-78"/>
                <a:cs typeface="Traditional Arabic" panose="02020603050405020304" pitchFamily="18" charset="-78"/>
              </a:rPr>
              <a:t> بالعرف، أم بتصميم الإجراءات.</a:t>
            </a:r>
            <a:r>
              <a:rPr lang="en-US" sz="3200" b="1" dirty="0">
                <a:solidFill>
                  <a:srgbClr val="C00000"/>
                </a:solidFill>
                <a:latin typeface="Traditional Arabic" panose="02020603050405020304" pitchFamily="18" charset="-78"/>
                <a:cs typeface="Traditional Arabic" panose="02020603050405020304" pitchFamily="18" charset="-78"/>
              </a:rPr>
              <a:t>                                </a:t>
            </a:r>
            <a:br>
              <a:rPr lang="en-US" sz="3200" b="1" dirty="0">
                <a:solidFill>
                  <a:srgbClr val="C00000"/>
                </a:solidFill>
                <a:latin typeface="Traditional Arabic" panose="02020603050405020304" pitchFamily="18" charset="-78"/>
                <a:cs typeface="Traditional Arabic" panose="02020603050405020304" pitchFamily="18" charset="-78"/>
              </a:rPr>
            </a:br>
            <a:r>
              <a:rPr lang="en-US" sz="3200" b="1" dirty="0">
                <a:solidFill>
                  <a:srgbClr val="C00000"/>
                </a:solidFill>
                <a:latin typeface="Traditional Arabic" panose="02020603050405020304" pitchFamily="18" charset="-78"/>
                <a:cs typeface="Traditional Arabic" panose="02020603050405020304" pitchFamily="18" charset="-78"/>
              </a:rPr>
              <a:t> </a:t>
            </a:r>
            <a:r>
              <a:rPr lang="ar-IQ" sz="3200" b="1" dirty="0">
                <a:latin typeface="Traditional Arabic" panose="02020603050405020304" pitchFamily="18" charset="-78"/>
                <a:cs typeface="Traditional Arabic" panose="02020603050405020304" pitchFamily="18" charset="-78"/>
              </a:rPr>
              <a:t>9- </a:t>
            </a:r>
            <a:r>
              <a:rPr lang="ar-IQ" sz="3200" b="1" dirty="0">
                <a:solidFill>
                  <a:schemeClr val="tx1"/>
                </a:solidFill>
                <a:latin typeface="Traditional Arabic" panose="02020603050405020304" pitchFamily="18" charset="-78"/>
                <a:cs typeface="Traditional Arabic" panose="02020603050405020304" pitchFamily="18" charset="-78"/>
              </a:rPr>
              <a:t>عدم توكيل العميل للمؤسسة البنكية، أو وكيلها في بيع السلعة التي اشتراها منها..</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 وعدم توكيل المؤسسة عن العميل في بيعها على أنه إذا كان النظام لا يسمح للعميل ببيع السلعة بنفسه إلا بوسطة المؤسسة نفسها فلا مانع من التوكيل للمؤسسة على أن يكون في هذه الحالة بعد قبضه السلعة حقيقة أو حكما.                         </a:t>
            </a:r>
            <a:r>
              <a:rPr lang="ar-IQ" sz="3200" b="1" dirty="0">
                <a:solidFill>
                  <a:schemeClr val="bg2"/>
                </a:solidFill>
                <a:latin typeface="Traditional Arabic" panose="02020603050405020304" pitchFamily="18" charset="-78"/>
                <a:cs typeface="Traditional Arabic" panose="02020603050405020304" pitchFamily="18" charset="-78"/>
              </a:rPr>
              <a:t>.</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rgbClr val="FF0000"/>
                </a:solidFill>
                <a:latin typeface="Traditional Arabic" panose="02020603050405020304" pitchFamily="18" charset="-78"/>
                <a:cs typeface="Traditional Arabic" panose="02020603050405020304" pitchFamily="18" charset="-78"/>
              </a:rPr>
              <a:t>10- ألا تجري المؤسسة للعميل توكيلا لطرف آخر يبيع له السلعة التي اشتراها من تلك المؤسسة. </a:t>
            </a:r>
            <a:endParaRPr lang="ar-IQ" sz="3200" dirty="0">
              <a:solidFill>
                <a:srgbClr val="C00000"/>
              </a:solidFill>
            </a:endParaRPr>
          </a:p>
        </p:txBody>
      </p:sp>
      <p:sp>
        <p:nvSpPr>
          <p:cNvPr id="3" name="Content Placeholder 2"/>
          <p:cNvSpPr>
            <a:spLocks noGrp="1"/>
          </p:cNvSpPr>
          <p:nvPr>
            <p:ph idx="1"/>
          </p:nvPr>
        </p:nvSpPr>
        <p:spPr>
          <a:xfrm>
            <a:off x="1371600" y="6717389"/>
            <a:ext cx="9601200" cy="45719"/>
          </a:xfrm>
        </p:spPr>
        <p:txBody>
          <a:bodyPr>
            <a:normAutofit fontScale="25000" lnSpcReduction="20000"/>
          </a:bodyPr>
          <a:lstStyle/>
          <a:p>
            <a:endParaRPr lang="ar-IQ" dirty="0"/>
          </a:p>
        </p:txBody>
      </p:sp>
    </p:spTree>
    <p:extLst>
      <p:ext uri="{BB962C8B-B14F-4D97-AF65-F5344CB8AC3E}">
        <p14:creationId xmlns:p14="http://schemas.microsoft.com/office/powerpoint/2010/main" val="32504388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906" y="146649"/>
            <a:ext cx="10145814" cy="6573327"/>
          </a:xfrm>
        </p:spPr>
        <p:txBody>
          <a:bodyPr>
            <a:noAutofit/>
          </a:bodyPr>
          <a:lstStyle/>
          <a:p>
            <a:pPr algn="just">
              <a:lnSpc>
                <a:spcPct val="100000"/>
              </a:lnSpc>
            </a:pPr>
            <a:r>
              <a:rPr lang="ar-IQ" sz="3200" b="1" dirty="0">
                <a:solidFill>
                  <a:schemeClr val="tx1"/>
                </a:solidFill>
                <a:latin typeface="Traditional Arabic" panose="02020603050405020304" pitchFamily="18" charset="-78"/>
                <a:cs typeface="Traditional Arabic" panose="02020603050405020304" pitchFamily="18" charset="-78"/>
              </a:rPr>
              <a:t>11- ألا يبيع العميل السلعة إلا بنفسه، أو عن طريق وكيل غير المؤسسة</a:t>
            </a:r>
            <a:r>
              <a:rPr lang="ar-IQ" sz="3200" b="1" dirty="0">
                <a:solidFill>
                  <a:srgbClr val="FF0000"/>
                </a:solidFill>
                <a:latin typeface="Traditional Arabic" panose="02020603050405020304" pitchFamily="18" charset="-78"/>
                <a:cs typeface="Traditional Arabic" panose="02020603050405020304" pitchFamily="18" charset="-78"/>
              </a:rPr>
              <a:t>.</a:t>
            </a:r>
            <a:br>
              <a:rPr lang="ar-IQ" sz="3200" b="1" dirty="0">
                <a:solidFill>
                  <a:srgbClr val="FF0000"/>
                </a:solidFill>
                <a:latin typeface="Traditional Arabic" panose="02020603050405020304" pitchFamily="18" charset="-78"/>
                <a:cs typeface="Traditional Arabic" panose="02020603050405020304" pitchFamily="18" charset="-78"/>
              </a:rPr>
            </a:br>
            <a:r>
              <a:rPr lang="ar-IQ" sz="3200" b="1" dirty="0">
                <a:solidFill>
                  <a:srgbClr val="7030A0"/>
                </a:solidFill>
                <a:latin typeface="Traditional Arabic" panose="02020603050405020304" pitchFamily="18" charset="-78"/>
                <a:cs typeface="Traditional Arabic" panose="02020603050405020304" pitchFamily="18" charset="-78"/>
              </a:rPr>
              <a:t>12- على المؤسسة تزويد العميل بالبيانات اللازمة لبيعه السلعة بنفسه، أو عن طريق وكيل يختاره.                                  </a:t>
            </a:r>
            <a:r>
              <a:rPr lang="ar-IQ" sz="3200" b="1" dirty="0">
                <a:solidFill>
                  <a:schemeClr val="bg2"/>
                </a:solidFill>
                <a:latin typeface="Traditional Arabic" panose="02020603050405020304" pitchFamily="18" charset="-78"/>
                <a:cs typeface="Traditional Arabic" panose="02020603050405020304" pitchFamily="18" charset="-78"/>
              </a:rPr>
              <a:t>.</a:t>
            </a:r>
            <a:br>
              <a:rPr lang="ar-IQ" sz="3200" b="1" dirty="0">
                <a:solidFill>
                  <a:schemeClr val="bg2"/>
                </a:solidFill>
                <a:latin typeface="Traditional Arabic" panose="02020603050405020304" pitchFamily="18" charset="-78"/>
                <a:cs typeface="Traditional Arabic" panose="02020603050405020304" pitchFamily="18" charset="-78"/>
              </a:rPr>
            </a:br>
            <a:r>
              <a:rPr lang="ar-IQ" sz="3200" b="1" dirty="0">
                <a:solidFill>
                  <a:srgbClr val="FF0000"/>
                </a:solidFill>
                <a:latin typeface="Traditional Arabic" panose="02020603050405020304" pitchFamily="18" charset="-78"/>
                <a:cs typeface="Traditional Arabic" panose="02020603050405020304" pitchFamily="18" charset="-78"/>
              </a:rPr>
              <a:t>الضوابط الخاصة بتورق المؤسسة لنفسها.              </a:t>
            </a:r>
            <a:r>
              <a:rPr lang="ar-IQ" sz="3200" b="1" dirty="0">
                <a:solidFill>
                  <a:schemeClr val="bg2"/>
                </a:solidFill>
                <a:latin typeface="Traditional Arabic" panose="02020603050405020304" pitchFamily="18" charset="-78"/>
                <a:cs typeface="Traditional Arabic" panose="02020603050405020304" pitchFamily="18" charset="-78"/>
              </a:rPr>
              <a:t>.</a:t>
            </a:r>
            <a:br>
              <a:rPr lang="ar-IQ" sz="3200" b="1" dirty="0">
                <a:solidFill>
                  <a:schemeClr val="bg2"/>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1- التورق ليس صيغة من صيغ الاستثمار، أو التمويل، وإنما أجيز للحاجة بشروطها، ولذا على المؤسسات ألا تقدم على التورق لتوفير السيولة لعملياتها بدلاً من بذل الجهد لتلقي الأموال عن طريق المضاربة، أو الوكالة بالاستثمار، أو إصدار الصكوك الاستثمارية، أو الصناديق الاستثمارية وغيرها، وينبغي حصر استخدامها له لتفادي العجز، أو النقص في السيولة لتلبية الحاجة، وتجنب خسارة عملائها، وتعثر عملياتها.                       </a:t>
            </a:r>
            <a:r>
              <a:rPr lang="ar-IQ" sz="3200" b="1" dirty="0">
                <a:solidFill>
                  <a:schemeClr val="bg2"/>
                </a:solidFill>
                <a:latin typeface="Traditional Arabic" panose="02020603050405020304" pitchFamily="18" charset="-78"/>
                <a:cs typeface="Traditional Arabic" panose="02020603050405020304" pitchFamily="18" charset="-78"/>
              </a:rPr>
              <a:t>.</a:t>
            </a:r>
            <a:br>
              <a:rPr lang="ar-IQ" sz="3200" b="1" dirty="0">
                <a:solidFill>
                  <a:schemeClr val="bg2"/>
                </a:solidFill>
                <a:latin typeface="Traditional Arabic" panose="02020603050405020304" pitchFamily="18" charset="-78"/>
                <a:cs typeface="Traditional Arabic" panose="02020603050405020304" pitchFamily="18" charset="-78"/>
              </a:rPr>
            </a:b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2- تجنب المؤسسات التوكيل عند بيع السلعة محل التورق، ولو كان التوكيل لغير من باع إليها السلعة، والقيام بذلك من خلال أجهزتها الذاتية، ولا مانع من الاستفادة من خدمات السماسرة.</a:t>
            </a:r>
          </a:p>
        </p:txBody>
      </p:sp>
      <p:sp>
        <p:nvSpPr>
          <p:cNvPr id="3" name="Content Placeholder 2"/>
          <p:cNvSpPr>
            <a:spLocks noGrp="1"/>
          </p:cNvSpPr>
          <p:nvPr>
            <p:ph idx="1"/>
          </p:nvPr>
        </p:nvSpPr>
        <p:spPr>
          <a:xfrm flipV="1">
            <a:off x="1371600" y="6857999"/>
            <a:ext cx="9601200" cy="45719"/>
          </a:xfrm>
        </p:spPr>
        <p:txBody>
          <a:bodyPr>
            <a:normAutofit fontScale="25000" lnSpcReduction="20000"/>
          </a:bodyPr>
          <a:lstStyle/>
          <a:p>
            <a:endParaRPr lang="ar-IQ" dirty="0"/>
          </a:p>
        </p:txBody>
      </p:sp>
    </p:spTree>
    <p:extLst>
      <p:ext uri="{BB962C8B-B14F-4D97-AF65-F5344CB8AC3E}">
        <p14:creationId xmlns:p14="http://schemas.microsoft.com/office/powerpoint/2010/main" val="23809344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510" y="94890"/>
            <a:ext cx="10420709" cy="6547449"/>
          </a:xfrm>
        </p:spPr>
        <p:txBody>
          <a:bodyPr>
            <a:noAutofit/>
          </a:bodyPr>
          <a:lstStyle/>
          <a:p>
            <a:pPr algn="r">
              <a:lnSpc>
                <a:spcPct val="100000"/>
              </a:lnSpc>
            </a:pPr>
            <a:r>
              <a:rPr lang="ar-IQ" sz="3200" b="1" dirty="0">
                <a:solidFill>
                  <a:srgbClr val="FF0000"/>
                </a:solidFill>
                <a:latin typeface="Traditional Arabic" panose="02020603050405020304" pitchFamily="18" charset="-78"/>
                <a:cs typeface="Traditional Arabic" panose="02020603050405020304" pitchFamily="18" charset="-78"/>
              </a:rPr>
              <a:t>الإشكاليات الموجودة في التورق المنظم:</a:t>
            </a:r>
            <a:br>
              <a:rPr lang="en-US"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1- فقدان ركن من أركان البيع، كالإيجاب والقبول حقيقة، وإن كان موجود صورة.</a:t>
            </a:r>
            <a:br>
              <a:rPr lang="en-US"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2- فقدان شرط من شروط البيع، كتملك السلعة على الحقيقة.</a:t>
            </a:r>
            <a:br>
              <a:rPr lang="en-US"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3- انتفاء حقيقة التقابض المقصودة في الشرع للثمن والمثمن.</a:t>
            </a:r>
            <a:br>
              <a:rPr lang="en-US"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4- يستخدم البائع السلعة كوسيلة البيع الدينار بالدينار، وهو محرم لأخذ الزيادة من المضطر، ولأنه متاجرة بالنقود وهو الربا، ولأنه يعطي القرض مع الزيادة عليه، وهو الزيادة المشروطة. وهو أهم من القرض لأنه يرجع إليه عين ماله، ويأخذ الربح في مكانه دون أن يقوم فيه.</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rgbClr val="FF0000"/>
                </a:solidFill>
                <a:latin typeface="Traditional Arabic" panose="02020603050405020304" pitchFamily="18" charset="-78"/>
                <a:cs typeface="Traditional Arabic" panose="02020603050405020304" pitchFamily="18" charset="-78"/>
              </a:rPr>
              <a:t>5-</a:t>
            </a:r>
            <a:r>
              <a:rPr lang="ar-IQ"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rgbClr val="FF0000"/>
                </a:solidFill>
                <a:latin typeface="Traditional Arabic" panose="02020603050405020304" pitchFamily="18" charset="-78"/>
                <a:cs typeface="Traditional Arabic" panose="02020603050405020304" pitchFamily="18" charset="-78"/>
              </a:rPr>
              <a:t>اتخاذ طـــرق وإجـراءات كحيلة وتهـرب مـن الصــورة الشــرعية إلى صــورة أخرى ظاهرها شرعية يراد منها الوصول إلى مقصود المتعاقد.</a:t>
            </a:r>
            <a:r>
              <a:rPr lang="en-US" sz="3200" b="1" dirty="0">
                <a:solidFill>
                  <a:srgbClr val="FF0000"/>
                </a:solidFill>
                <a:latin typeface="Traditional Arabic" panose="02020603050405020304" pitchFamily="18" charset="-78"/>
                <a:cs typeface="Traditional Arabic" panose="02020603050405020304" pitchFamily="18" charset="-78"/>
              </a:rPr>
              <a:t>                </a:t>
            </a:r>
            <a:br>
              <a:rPr lang="en-US"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6- التحايل يكون بإضمار نية الوصــول إلى الـقرض مـع الزيادة، وهــو عين الربا، وإظهار صورة شرعية لا يظهر معها التحريم.</a:t>
            </a:r>
            <a:r>
              <a:rPr lang="en-US" sz="3200" b="1" dirty="0">
                <a:solidFill>
                  <a:schemeClr val="tx1"/>
                </a:solidFill>
                <a:latin typeface="Traditional Arabic" panose="02020603050405020304" pitchFamily="18" charset="-78"/>
                <a:cs typeface="Traditional Arabic" panose="02020603050405020304" pitchFamily="18" charset="-78"/>
              </a:rPr>
              <a:t>                </a:t>
            </a:r>
            <a:br>
              <a:rPr lang="en-US"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rgbClr val="FF0000"/>
                </a:solidFill>
                <a:latin typeface="Traditional Arabic" panose="02020603050405020304" pitchFamily="18" charset="-78"/>
                <a:cs typeface="Traditional Arabic" panose="02020603050405020304" pitchFamily="18" charset="-78"/>
              </a:rPr>
              <a:t>7- أن التــحايل يكون باســتغلال حـاجة طـالب القرض، وإرغامه، واضطراره إلى أن يتعامل بمعاملة ظاهرها الحل، وباطنها التحريم.</a:t>
            </a:r>
            <a:r>
              <a:rPr lang="en-US" sz="3200" b="1" dirty="0">
                <a:solidFill>
                  <a:srgbClr val="FF0000"/>
                </a:solidFill>
                <a:latin typeface="Traditional Arabic" panose="02020603050405020304" pitchFamily="18" charset="-78"/>
                <a:cs typeface="Traditional Arabic" panose="02020603050405020304" pitchFamily="18" charset="-78"/>
              </a:rPr>
              <a:t> </a:t>
            </a:r>
            <a:endParaRPr lang="ar-IQ" sz="3200" dirty="0">
              <a:solidFill>
                <a:schemeClr val="tx1"/>
              </a:solidFill>
            </a:endParaRPr>
          </a:p>
        </p:txBody>
      </p:sp>
      <p:sp>
        <p:nvSpPr>
          <p:cNvPr id="3" name="Content Placeholder 2"/>
          <p:cNvSpPr>
            <a:spLocks noGrp="1"/>
          </p:cNvSpPr>
          <p:nvPr>
            <p:ph idx="1"/>
          </p:nvPr>
        </p:nvSpPr>
        <p:spPr>
          <a:xfrm flipV="1">
            <a:off x="1371600" y="6642339"/>
            <a:ext cx="9601200" cy="45719"/>
          </a:xfrm>
        </p:spPr>
        <p:txBody>
          <a:bodyPr>
            <a:normAutofit fontScale="25000" lnSpcReduction="20000"/>
          </a:bodyPr>
          <a:lstStyle/>
          <a:p>
            <a:endParaRPr lang="ar-IQ" dirty="0"/>
          </a:p>
        </p:txBody>
      </p:sp>
    </p:spTree>
    <p:extLst>
      <p:ext uri="{BB962C8B-B14F-4D97-AF65-F5344CB8AC3E}">
        <p14:creationId xmlns:p14="http://schemas.microsoft.com/office/powerpoint/2010/main" val="40647819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741" y="198407"/>
            <a:ext cx="10274060" cy="6435306"/>
          </a:xfrm>
        </p:spPr>
        <p:txBody>
          <a:bodyPr>
            <a:noAutofit/>
          </a:bodyPr>
          <a:lstStyle/>
          <a:p>
            <a:pPr algn="just">
              <a:lnSpc>
                <a:spcPct val="100000"/>
              </a:lnSpc>
            </a:pPr>
            <a:r>
              <a:rPr lang="ar-SA" sz="3200" b="1" dirty="0">
                <a:solidFill>
                  <a:srgbClr val="FF0000"/>
                </a:solidFill>
                <a:latin typeface="Traditional Arabic" panose="02020603050405020304" pitchFamily="18" charset="-78"/>
                <a:cs typeface="Traditional Arabic" panose="02020603050405020304" pitchFamily="18" charset="-78"/>
              </a:rPr>
              <a:t>حكم التورق المصرفي المنظم</a:t>
            </a:r>
            <a:r>
              <a:rPr lang="en-US" sz="3200" b="1" dirty="0">
                <a:solidFill>
                  <a:srgbClr val="FF0000"/>
                </a:solidFill>
                <a:latin typeface="Traditional Arabic" panose="02020603050405020304" pitchFamily="18" charset="-78"/>
                <a:cs typeface="Traditional Arabic" panose="02020603050405020304" pitchFamily="18" charset="-78"/>
              </a:rPr>
              <a:t>                    </a:t>
            </a:r>
            <a:r>
              <a:rPr lang="en-US" sz="3200" b="1" dirty="0">
                <a:solidFill>
                  <a:schemeClr val="tx1"/>
                </a:solidFill>
                <a:latin typeface="Traditional Arabic" panose="02020603050405020304" pitchFamily="18" charset="-78"/>
                <a:cs typeface="Traditional Arabic" panose="02020603050405020304" pitchFamily="18" charset="-78"/>
              </a:rPr>
              <a:t>:</a:t>
            </a:r>
            <a:br>
              <a:rPr lang="en-US" sz="3200" dirty="0">
                <a:solidFill>
                  <a:schemeClr val="tx1"/>
                </a:solidFill>
                <a:latin typeface="Traditional Arabic" panose="02020603050405020304" pitchFamily="18" charset="-78"/>
                <a:cs typeface="Traditional Arabic" panose="02020603050405020304" pitchFamily="18" charset="-78"/>
              </a:rPr>
            </a:br>
            <a:r>
              <a:rPr lang="ar-SA" sz="3200" b="1" dirty="0">
                <a:solidFill>
                  <a:schemeClr val="tx1"/>
                </a:solidFill>
                <a:latin typeface="Traditional Arabic" panose="02020603050405020304" pitchFamily="18" charset="-78"/>
                <a:cs typeface="Traditional Arabic" panose="02020603050405020304" pitchFamily="18" charset="-78"/>
              </a:rPr>
              <a:t>اختلف العلماء المعاصرون في الحكم الشرعي في التورق المصرفي المنظم تبعاً لاختلافهم في التكييف الفقهي له على قولين وهما</a:t>
            </a:r>
            <a:r>
              <a:rPr lang="en-US" sz="3200" b="1" dirty="0">
                <a:solidFill>
                  <a:schemeClr val="tx1"/>
                </a:solidFill>
                <a:latin typeface="Traditional Arabic" panose="02020603050405020304" pitchFamily="18" charset="-78"/>
                <a:cs typeface="Traditional Arabic" panose="02020603050405020304" pitchFamily="18" charset="-78"/>
              </a:rPr>
              <a:t>                 :</a:t>
            </a:r>
            <a:br>
              <a:rPr lang="en-US" sz="3200" dirty="0">
                <a:solidFill>
                  <a:schemeClr val="tx1"/>
                </a:solidFill>
                <a:latin typeface="Traditional Arabic" panose="02020603050405020304" pitchFamily="18" charset="-78"/>
                <a:cs typeface="Traditional Arabic" panose="02020603050405020304" pitchFamily="18" charset="-78"/>
              </a:rPr>
            </a:br>
            <a:r>
              <a:rPr lang="ar-SA" sz="3200" b="1" dirty="0">
                <a:solidFill>
                  <a:srgbClr val="FF0000"/>
                </a:solidFill>
                <a:latin typeface="Traditional Arabic" panose="02020603050405020304" pitchFamily="18" charset="-78"/>
                <a:cs typeface="Traditional Arabic" panose="02020603050405020304" pitchFamily="18" charset="-78"/>
              </a:rPr>
              <a:t>القول الأو</a:t>
            </a:r>
            <a:r>
              <a:rPr lang="ar-IQ" sz="3200" b="1" dirty="0">
                <a:solidFill>
                  <a:srgbClr val="FF0000"/>
                </a:solidFill>
                <a:latin typeface="Traditional Arabic" panose="02020603050405020304" pitchFamily="18" charset="-78"/>
                <a:cs typeface="Traditional Arabic" panose="02020603050405020304" pitchFamily="18" charset="-78"/>
              </a:rPr>
              <a:t>ل:</a:t>
            </a:r>
            <a:r>
              <a:rPr lang="en-US" sz="3200" b="1" dirty="0">
                <a:solidFill>
                  <a:srgbClr val="FF0000"/>
                </a:solidFill>
                <a:latin typeface="Traditional Arabic" panose="02020603050405020304" pitchFamily="18" charset="-78"/>
                <a:cs typeface="Traditional Arabic" panose="02020603050405020304" pitchFamily="18" charset="-78"/>
              </a:rPr>
              <a:t> </a:t>
            </a:r>
            <a:r>
              <a:rPr lang="ar-SA" sz="3200" b="1" dirty="0">
                <a:solidFill>
                  <a:srgbClr val="00B050"/>
                </a:solidFill>
                <a:latin typeface="Traditional Arabic" panose="02020603050405020304" pitchFamily="18" charset="-78"/>
                <a:cs typeface="Traditional Arabic" panose="02020603050405020304" pitchFamily="18" charset="-78"/>
              </a:rPr>
              <a:t>ذهب غالبية العلماء المعاصرين</a:t>
            </a:r>
            <a:r>
              <a:rPr lang="ar-IQ" sz="3200" b="1" dirty="0">
                <a:solidFill>
                  <a:srgbClr val="00B050"/>
                </a:solidFill>
                <a:latin typeface="Traditional Arabic" panose="02020603050405020304" pitchFamily="18" charset="-78"/>
                <a:cs typeface="Traditional Arabic" panose="02020603050405020304" pitchFamily="18" charset="-78"/>
              </a:rPr>
              <a:t> إلى حرمة التورق المنظم.                  </a:t>
            </a:r>
            <a:r>
              <a:rPr lang="ar-IQ" sz="3200" b="1" dirty="0">
                <a:solidFill>
                  <a:schemeClr val="bg2"/>
                </a:solidFill>
                <a:latin typeface="Traditional Arabic" panose="02020603050405020304" pitchFamily="18" charset="-78"/>
                <a:cs typeface="Traditional Arabic" panose="02020603050405020304" pitchFamily="18" charset="-78"/>
              </a:rPr>
              <a:t>.</a:t>
            </a:r>
            <a:br>
              <a:rPr lang="ar-IQ" sz="3200" b="1" dirty="0">
                <a:solidFill>
                  <a:schemeClr val="tx1"/>
                </a:solidFill>
                <a:latin typeface="Traditional Arabic" panose="02020603050405020304" pitchFamily="18" charset="-78"/>
                <a:cs typeface="Traditional Arabic" panose="02020603050405020304" pitchFamily="18" charset="-78"/>
              </a:rPr>
            </a:br>
            <a:r>
              <a:rPr lang="ar-SA" sz="3200" b="1" dirty="0">
                <a:solidFill>
                  <a:schemeClr val="tx1"/>
                </a:solidFill>
                <a:latin typeface="Traditional Arabic" panose="02020603050405020304" pitchFamily="18" charset="-78"/>
                <a:cs typeface="Traditional Arabic" panose="02020603050405020304" pitchFamily="18" charset="-78"/>
              </a:rPr>
              <a:t>منهم</a:t>
            </a:r>
            <a:r>
              <a:rPr lang="en-US"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الدكتور علي السالوس، والدكتور سامي السويلم، والدكتور عبد الجبار السبهاني</a:t>
            </a:r>
            <a:r>
              <a:rPr lang="ar-IQ"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chemeClr val="tx1"/>
                </a:solidFill>
                <a:latin typeface="Traditional Arabic" panose="02020603050405020304" pitchFamily="18" charset="-78"/>
                <a:cs typeface="Traditional Arabic" panose="02020603050405020304" pitchFamily="18" charset="-78"/>
              </a:rPr>
              <a:t>والدكتور أحمد محيي الدين أحمد، والدكتور حسين حامد حسان</a:t>
            </a:r>
            <a:r>
              <a:rPr lang="en-US"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chemeClr val="tx1"/>
                </a:solidFill>
                <a:latin typeface="Traditional Arabic" panose="02020603050405020304" pitchFamily="18" charset="-78"/>
                <a:cs typeface="Traditional Arabic" panose="02020603050405020304" pitchFamily="18" charset="-78"/>
              </a:rPr>
              <a:t>وغيرهم</a:t>
            </a:r>
            <a:r>
              <a:rPr lang="ar-SA" sz="3200" b="1" dirty="0">
                <a:solidFill>
                  <a:schemeClr val="tx1"/>
                </a:solidFill>
                <a:latin typeface="Traditional Arabic" panose="02020603050405020304" pitchFamily="18" charset="-78"/>
                <a:cs typeface="Traditional Arabic" panose="02020603050405020304" pitchFamily="18" charset="-78"/>
              </a:rPr>
              <a:t>.</a:t>
            </a:r>
            <a:r>
              <a:rPr lang="en-US" sz="3200" b="1" dirty="0">
                <a:solidFill>
                  <a:schemeClr val="tx1"/>
                </a:solidFill>
                <a:latin typeface="Traditional Arabic" panose="02020603050405020304" pitchFamily="18" charset="-78"/>
                <a:cs typeface="Traditional Arabic" panose="02020603050405020304" pitchFamily="18" charset="-78"/>
              </a:rPr>
              <a:t>                        </a:t>
            </a:r>
            <a:br>
              <a:rPr lang="en-US" sz="3200" dirty="0">
                <a:solidFill>
                  <a:schemeClr val="tx1"/>
                </a:solidFill>
                <a:latin typeface="Traditional Arabic" panose="02020603050405020304" pitchFamily="18" charset="-78"/>
                <a:cs typeface="Traditional Arabic" panose="02020603050405020304" pitchFamily="18" charset="-78"/>
              </a:rPr>
            </a:br>
            <a:r>
              <a:rPr lang="ar-IQ" sz="3200" b="1" dirty="0">
                <a:solidFill>
                  <a:srgbClr val="FF0000"/>
                </a:solidFill>
                <a:latin typeface="Traditional Arabic" panose="02020603050405020304" pitchFamily="18" charset="-78"/>
                <a:cs typeface="Traditional Arabic" panose="02020603050405020304" pitchFamily="18" charset="-78"/>
              </a:rPr>
              <a:t>- </a:t>
            </a:r>
            <a:r>
              <a:rPr lang="ar-SA" sz="3200" b="1" dirty="0">
                <a:solidFill>
                  <a:schemeClr val="tx1"/>
                </a:solidFill>
                <a:latin typeface="Traditional Arabic" panose="02020603050405020304" pitchFamily="18" charset="-78"/>
                <a:cs typeface="Traditional Arabic" panose="02020603050405020304" pitchFamily="18" charset="-78"/>
              </a:rPr>
              <a:t>وقد صدر المجمع الفقهي الإسلامي التابع لرابطة العالم الإسلامي، ندوة البركة الثامنة والعشرين، والتي ضمت ثلة من فقهاء الصناعة المصرفية</a:t>
            </a:r>
            <a:r>
              <a:rPr lang="ar-IQ"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chemeClr val="bg2"/>
                </a:solidFill>
                <a:latin typeface="Traditional Arabic" panose="02020603050405020304" pitchFamily="18" charset="-78"/>
                <a:cs typeface="Traditional Arabic" panose="02020603050405020304" pitchFamily="18" charset="-78"/>
              </a:rPr>
              <a:t>.</a:t>
            </a:r>
            <a:r>
              <a:rPr lang="ar-IQ" sz="3200" b="1" dirty="0">
                <a:solidFill>
                  <a:schemeClr val="tx1"/>
                </a:solidFill>
                <a:latin typeface="Traditional Arabic" panose="02020603050405020304" pitchFamily="18" charset="-78"/>
                <a:cs typeface="Traditional Arabic" panose="02020603050405020304" pitchFamily="18" charset="-78"/>
              </a:rPr>
              <a:t>  </a:t>
            </a:r>
            <a:br>
              <a:rPr lang="ar-IQ" sz="3200" b="1" dirty="0">
                <a:solidFill>
                  <a:schemeClr val="tx1"/>
                </a:solidFill>
                <a:latin typeface="Traditional Arabic" panose="02020603050405020304" pitchFamily="18" charset="-78"/>
                <a:cs typeface="Traditional Arabic" panose="02020603050405020304" pitchFamily="18" charset="-78"/>
              </a:rPr>
            </a:br>
            <a:r>
              <a:rPr lang="ar-SA" sz="3200" b="1" dirty="0">
                <a:solidFill>
                  <a:srgbClr val="FF0000"/>
                </a:solidFill>
                <a:latin typeface="Traditional Arabic" panose="02020603050405020304" pitchFamily="18" charset="-78"/>
                <a:cs typeface="Traditional Arabic" panose="02020603050405020304" pitchFamily="18" charset="-78"/>
              </a:rPr>
              <a:t>قرر</a:t>
            </a:r>
            <a:r>
              <a:rPr lang="ar-IQ" sz="3200" b="1" dirty="0">
                <a:solidFill>
                  <a:srgbClr val="FF0000"/>
                </a:solidFill>
                <a:latin typeface="Traditional Arabic" panose="02020603050405020304" pitchFamily="18" charset="-78"/>
                <a:cs typeface="Traditional Arabic" panose="02020603050405020304" pitchFamily="18" charset="-78"/>
              </a:rPr>
              <a:t>ا </a:t>
            </a:r>
            <a:r>
              <a:rPr lang="ar-SA" sz="3200" b="1" dirty="0">
                <a:solidFill>
                  <a:srgbClr val="FF0000"/>
                </a:solidFill>
                <a:latin typeface="Traditional Arabic" panose="02020603050405020304" pitchFamily="18" charset="-78"/>
                <a:cs typeface="Traditional Arabic" panose="02020603050405020304" pitchFamily="18" charset="-78"/>
              </a:rPr>
              <a:t>عدم جواز هذا النوع من التورق الذي تجريه بعض المصارف في الوقت الحاضر</a:t>
            </a:r>
            <a:r>
              <a:rPr lang="ar-SA" sz="3200" b="1" dirty="0">
                <a:solidFill>
                  <a:schemeClr val="tx1"/>
                </a:solidFill>
                <a:latin typeface="Traditional Arabic" panose="02020603050405020304" pitchFamily="18" charset="-78"/>
                <a:cs typeface="Traditional Arabic" panose="02020603050405020304" pitchFamily="18" charset="-78"/>
              </a:rPr>
              <a:t>، والذي وصفه بأنه:</a:t>
            </a:r>
            <a:r>
              <a:rPr lang="en-US"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chemeClr val="tx1"/>
                </a:solidFill>
                <a:latin typeface="Traditional Arabic" panose="02020603050405020304" pitchFamily="18" charset="-78"/>
                <a:cs typeface="Traditional Arabic" panose="02020603050405020304" pitchFamily="18" charset="-78"/>
              </a:rPr>
              <a:t>قيام المصرف بعمل نمطي يتم فيه ترتيب بيع سلعة </a:t>
            </a:r>
            <a:r>
              <a:rPr lang="en-US"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ليست من الذهب والفضة</a:t>
            </a:r>
            <a:r>
              <a:rPr lang="en-US"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chemeClr val="tx1"/>
                </a:solidFill>
                <a:latin typeface="Traditional Arabic" panose="02020603050405020304" pitchFamily="18" charset="-78"/>
                <a:cs typeface="Traditional Arabic" panose="02020603050405020304" pitchFamily="18" charset="-78"/>
              </a:rPr>
              <a:t>من أسواق السلع العالمية أوغيرها، على المستورق بثمن آجل، على أن يلتزم المصرف إما بشرط في العقد، أو بحكم العرف والعادة بأن  ينوب عنه في بيعها على مشتر آخر بثمن حاضر، وتسلم ثمنها للمستورق".  </a:t>
            </a:r>
            <a:endParaRPr lang="en-US" sz="32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1371600" y="6857999"/>
            <a:ext cx="9601200" cy="45719"/>
          </a:xfrm>
        </p:spPr>
        <p:txBody>
          <a:bodyPr>
            <a:normAutofit fontScale="25000" lnSpcReduction="20000"/>
          </a:bodyPr>
          <a:lstStyle/>
          <a:p>
            <a:endParaRPr lang="ar-IQ" dirty="0"/>
          </a:p>
        </p:txBody>
      </p:sp>
    </p:spTree>
    <p:extLst>
      <p:ext uri="{BB962C8B-B14F-4D97-AF65-F5344CB8AC3E}">
        <p14:creationId xmlns:p14="http://schemas.microsoft.com/office/powerpoint/2010/main" val="33873899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4785" y="138023"/>
            <a:ext cx="9998015" cy="6599207"/>
          </a:xfrm>
        </p:spPr>
        <p:txBody>
          <a:bodyPr>
            <a:normAutofit/>
          </a:bodyPr>
          <a:lstStyle/>
          <a:p>
            <a:pPr algn="just">
              <a:lnSpc>
                <a:spcPct val="100000"/>
              </a:lnSpc>
            </a:pPr>
            <a:r>
              <a:rPr lang="ar-SA" sz="3200" b="1" dirty="0">
                <a:solidFill>
                  <a:srgbClr val="FF0000"/>
                </a:solidFill>
                <a:latin typeface="Traditional Arabic" panose="02020603050405020304" pitchFamily="18" charset="-78"/>
                <a:cs typeface="Traditional Arabic" panose="02020603050405020304" pitchFamily="18" charset="-78"/>
              </a:rPr>
              <a:t>واستدل أصحاب هذا القول بما يلي</a:t>
            </a:r>
            <a:r>
              <a:rPr lang="en-US" sz="3200" b="1" dirty="0">
                <a:solidFill>
                  <a:srgbClr val="FF0000"/>
                </a:solidFill>
                <a:latin typeface="Traditional Arabic" panose="02020603050405020304" pitchFamily="18" charset="-78"/>
                <a:cs typeface="Traditional Arabic" panose="02020603050405020304" pitchFamily="18" charset="-78"/>
              </a:rPr>
              <a:t>                              :</a:t>
            </a:r>
            <a:br>
              <a:rPr lang="en-US" sz="3200"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1- </a:t>
            </a:r>
            <a:r>
              <a:rPr lang="ar-SA" sz="3200" b="1" dirty="0">
                <a:solidFill>
                  <a:schemeClr val="tx1"/>
                </a:solidFill>
                <a:latin typeface="Traditional Arabic" panose="02020603050405020304" pitchFamily="18" charset="-78"/>
                <a:cs typeface="Traditional Arabic" panose="02020603050405020304" pitchFamily="18" charset="-78"/>
              </a:rPr>
              <a:t>أن التزام البائع في عقد التورق بالوكالة في بيع السلعة لمشتر آخر، أو ترتيب من يشتريها؛ يجعلها شبيهة بالعينة الممنوعة شرعاً، سواء أكان الالتزام مشروطاً صراحة، أم بحكم العرف والعادة المتبعة</a:t>
            </a:r>
            <a:r>
              <a:rPr lang="en-US" sz="3200" b="1" dirty="0">
                <a:solidFill>
                  <a:schemeClr val="tx1"/>
                </a:solidFill>
                <a:latin typeface="Traditional Arabic" panose="02020603050405020304" pitchFamily="18" charset="-78"/>
                <a:cs typeface="Traditional Arabic" panose="02020603050405020304" pitchFamily="18" charset="-78"/>
              </a:rPr>
              <a:t>                            .</a:t>
            </a:r>
            <a:br>
              <a:rPr lang="en-US" sz="3200"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2- </a:t>
            </a:r>
            <a:r>
              <a:rPr lang="ar-SA" sz="3200" b="1" dirty="0">
                <a:solidFill>
                  <a:schemeClr val="tx1"/>
                </a:solidFill>
                <a:latin typeface="Traditional Arabic" panose="02020603050405020304" pitchFamily="18" charset="-78"/>
                <a:cs typeface="Traditional Arabic" panose="02020603050405020304" pitchFamily="18" charset="-78"/>
              </a:rPr>
              <a:t>أن هذه المعاملة تؤدي في كثير من الحالات إلى الإخلال بشروط القبض الشرعي اللازم لصحة المعاملة</a:t>
            </a:r>
            <a:r>
              <a:rPr lang="en-US" sz="3200" b="1" dirty="0">
                <a:solidFill>
                  <a:schemeClr val="bg1"/>
                </a:solidFill>
                <a:latin typeface="Traditional Arabic" panose="02020603050405020304" pitchFamily="18" charset="-78"/>
                <a:cs typeface="Traditional Arabic" panose="02020603050405020304" pitchFamily="18" charset="-78"/>
              </a:rPr>
              <a:t>.</a:t>
            </a:r>
            <a:r>
              <a:rPr lang="en-US" sz="3200" b="1" dirty="0">
                <a:solidFill>
                  <a:schemeClr val="tx1"/>
                </a:solidFill>
                <a:latin typeface="Traditional Arabic" panose="02020603050405020304" pitchFamily="18" charset="-78"/>
                <a:cs typeface="Traditional Arabic" panose="02020603050405020304" pitchFamily="18" charset="-78"/>
              </a:rPr>
              <a:t>                                       </a:t>
            </a:r>
            <a:br>
              <a:rPr lang="en-US" sz="3200"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3- </a:t>
            </a:r>
            <a:r>
              <a:rPr lang="ar-SA" sz="3200" b="1" dirty="0">
                <a:solidFill>
                  <a:schemeClr val="tx1"/>
                </a:solidFill>
                <a:latin typeface="Traditional Arabic" panose="02020603050405020304" pitchFamily="18" charset="-78"/>
                <a:cs typeface="Traditional Arabic" panose="02020603050405020304" pitchFamily="18" charset="-78"/>
              </a:rPr>
              <a:t>أن واقع هذه المعاملة يقوم على منح تمويل نقدي بزيادة لما سمي بالمستورق فيها من المصرف في معاملات البيع والشراء التي تجري منه، والتي هي صورية في معظم أحوالها</a:t>
            </a:r>
            <a:r>
              <a:rPr lang="ar-IQ" sz="3200" b="1" dirty="0">
                <a:solidFill>
                  <a:schemeClr val="tx1"/>
                </a:solidFill>
                <a:latin typeface="Traditional Arabic" panose="02020603050405020304" pitchFamily="18" charset="-78"/>
                <a:cs typeface="Traditional Arabic" panose="02020603050405020304" pitchFamily="18" charset="-78"/>
              </a:rPr>
              <a:t>.</a:t>
            </a:r>
            <a:r>
              <a:rPr lang="en-US"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chemeClr val="tx1"/>
                </a:solidFill>
                <a:latin typeface="Traditional Arabic" panose="02020603050405020304" pitchFamily="18" charset="-78"/>
                <a:cs typeface="Traditional Arabic" panose="02020603050405020304" pitchFamily="18" charset="-78"/>
              </a:rPr>
              <a:t>هدف البنك من إجرائها أن تعود عليه بزيادة على ما قدم من تمويل</a:t>
            </a:r>
            <a:r>
              <a:rPr lang="ar-IQ"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chemeClr val="tx1"/>
                </a:solidFill>
                <a:latin typeface="Traditional Arabic" panose="02020603050405020304" pitchFamily="18" charset="-78"/>
                <a:cs typeface="Traditional Arabic" panose="02020603050405020304" pitchFamily="18" charset="-78"/>
              </a:rPr>
              <a:t>وهذه المعاملة غير التورق الحقيقي المعروف عند الفقهاء</a:t>
            </a:r>
            <a:r>
              <a:rPr lang="en-US" sz="3200" b="1" dirty="0">
                <a:solidFill>
                  <a:schemeClr val="tx1"/>
                </a:solidFill>
                <a:latin typeface="Traditional Arabic" panose="02020603050405020304" pitchFamily="18" charset="-78"/>
                <a:cs typeface="Traditional Arabic" panose="02020603050405020304" pitchFamily="18" charset="-78"/>
              </a:rPr>
              <a:t>                                    .</a:t>
            </a:r>
            <a:br>
              <a:rPr lang="en-US" sz="3200" dirty="0">
                <a:solidFill>
                  <a:schemeClr val="tx1"/>
                </a:solidFill>
                <a:latin typeface="Traditional Arabic" panose="02020603050405020304" pitchFamily="18" charset="-78"/>
                <a:cs typeface="Traditional Arabic" panose="02020603050405020304" pitchFamily="18" charset="-78"/>
              </a:rPr>
            </a:br>
            <a:r>
              <a:rPr lang="ar-IQ" sz="3200" b="1" dirty="0">
                <a:latin typeface="Traditional Arabic" panose="02020603050405020304" pitchFamily="18" charset="-78"/>
                <a:cs typeface="Traditional Arabic" panose="02020603050405020304" pitchFamily="18" charset="-78"/>
              </a:rPr>
              <a:t>4- </a:t>
            </a:r>
            <a:r>
              <a:rPr lang="ar-SA" sz="3200" b="1" dirty="0">
                <a:latin typeface="Traditional Arabic" panose="02020603050405020304" pitchFamily="18" charset="-78"/>
                <a:cs typeface="Traditional Arabic" panose="02020603050405020304" pitchFamily="18" charset="-78"/>
              </a:rPr>
              <a:t>إن ممارسة المصارف الإسلامية للتورق المصرفي المنظم سوف تترتب عليه العديد من السلبيات نذكر منها:</a:t>
            </a:r>
            <a:r>
              <a:rPr lang="en-US" sz="3200" b="1" dirty="0">
                <a:latin typeface="Traditional Arabic" panose="02020603050405020304" pitchFamily="18" charset="-78"/>
                <a:cs typeface="Traditional Arabic" panose="02020603050405020304" pitchFamily="18" charset="-78"/>
              </a:rPr>
              <a:t>                                    </a:t>
            </a:r>
            <a:br>
              <a:rPr lang="en-US" sz="3200" dirty="0">
                <a:latin typeface="Traditional Arabic" panose="02020603050405020304" pitchFamily="18" charset="-78"/>
                <a:cs typeface="Traditional Arabic" panose="02020603050405020304" pitchFamily="18" charset="-78"/>
              </a:rPr>
            </a:br>
            <a:endParaRPr lang="ar-IQ" sz="32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1371600" y="6857999"/>
            <a:ext cx="9601200" cy="45719"/>
          </a:xfrm>
        </p:spPr>
        <p:txBody>
          <a:bodyPr>
            <a:normAutofit fontScale="25000" lnSpcReduction="20000"/>
          </a:bodyPr>
          <a:lstStyle/>
          <a:p>
            <a:endParaRPr lang="ar-IQ" dirty="0"/>
          </a:p>
        </p:txBody>
      </p:sp>
    </p:spTree>
    <p:extLst>
      <p:ext uri="{BB962C8B-B14F-4D97-AF65-F5344CB8AC3E}">
        <p14:creationId xmlns:p14="http://schemas.microsoft.com/office/powerpoint/2010/main" val="3690988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480" y="163903"/>
            <a:ext cx="11206479" cy="6443931"/>
          </a:xfrm>
        </p:spPr>
        <p:txBody>
          <a:bodyPr>
            <a:normAutofit fontScale="90000"/>
          </a:bodyPr>
          <a:lstStyle/>
          <a:p>
            <a:pPr lvl="0" algn="just">
              <a:lnSpc>
                <a:spcPct val="150000"/>
              </a:lnSpc>
            </a:pPr>
            <a:r>
              <a:rPr lang="ar-IQ" sz="3600" b="1" dirty="0">
                <a:latin typeface="Traditional Arabic" panose="02020603050405020304" pitchFamily="18" charset="-78"/>
                <a:cs typeface="Traditional Arabic" panose="02020603050405020304" pitchFamily="18" charset="-78"/>
              </a:rPr>
              <a:t>- </a:t>
            </a:r>
            <a:r>
              <a:rPr lang="ar-SA" sz="3600" b="1" dirty="0">
                <a:latin typeface="Traditional Arabic" panose="02020603050405020304" pitchFamily="18" charset="-78"/>
                <a:cs typeface="Traditional Arabic" panose="02020603050405020304" pitchFamily="18" charset="-78"/>
              </a:rPr>
              <a:t>عن ابن عمر </a:t>
            </a:r>
            <a:r>
              <a:rPr lang="en-US" sz="3600" dirty="0">
                <a:latin typeface="Traditional Arabic" panose="02020603050405020304" pitchFamily="18" charset="-78"/>
                <a:cs typeface="Traditional Arabic" panose="02020603050405020304" pitchFamily="18" charset="-78"/>
                <a:sym typeface="AGA Arabesque" panose="05010101010101010101" pitchFamily="2" charset="2"/>
              </a:rPr>
              <a:t></a:t>
            </a:r>
            <a:r>
              <a:rPr lang="ar-SA" sz="3600" b="1" dirty="0">
                <a:latin typeface="Traditional Arabic" panose="02020603050405020304" pitchFamily="18" charset="-78"/>
                <a:cs typeface="Traditional Arabic" panose="02020603050405020304" pitchFamily="18" charset="-78"/>
              </a:rPr>
              <a:t> قال: سمعت رسول الله </a:t>
            </a:r>
            <a:r>
              <a:rPr lang="en-US" sz="3600" dirty="0">
                <a:latin typeface="Traditional Arabic" panose="02020603050405020304" pitchFamily="18" charset="-78"/>
                <a:cs typeface="Traditional Arabic" panose="02020603050405020304" pitchFamily="18" charset="-78"/>
                <a:sym typeface="AGA Arabesque" panose="05010101010101010101" pitchFamily="2" charset="2"/>
              </a:rPr>
              <a:t></a:t>
            </a:r>
            <a:r>
              <a:rPr lang="ar-SA" sz="3600" b="1" dirty="0">
                <a:latin typeface="Traditional Arabic" panose="02020603050405020304" pitchFamily="18" charset="-78"/>
                <a:cs typeface="Traditional Arabic" panose="02020603050405020304" pitchFamily="18" charset="-78"/>
              </a:rPr>
              <a:t> يقول: </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إذا تبايعتم بالعينة، وأخذتم أذناب البقر، ورضيتم بالزرع، وتركتم الجهاد، سلط الله عليكم ذلاً لا ينزعه شئ حتى ترجعوا إلى دينكم</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a:t>
            </a:r>
            <a:r>
              <a:rPr lang="ar-IQ" sz="3600" b="1" dirty="0">
                <a:latin typeface="Traditional Arabic" panose="02020603050405020304" pitchFamily="18" charset="-78"/>
                <a:cs typeface="Traditional Arabic" panose="02020603050405020304" pitchFamily="18" charset="-78"/>
              </a:rPr>
              <a:t>     .               </a:t>
            </a:r>
            <a:r>
              <a:rPr lang="ar-IQ" sz="3600" b="1" dirty="0">
                <a:solidFill>
                  <a:schemeClr val="bg2"/>
                </a:solidFill>
                <a:latin typeface="Traditional Arabic" panose="02020603050405020304" pitchFamily="18" charset="-78"/>
                <a:cs typeface="Traditional Arabic" panose="02020603050405020304" pitchFamily="18" charset="-78"/>
              </a:rPr>
              <a:t>.</a:t>
            </a:r>
            <a:r>
              <a:rPr lang="ar-IQ" sz="3600" b="1" dirty="0">
                <a:latin typeface="Traditional Arabic" panose="02020603050405020304" pitchFamily="18" charset="-78"/>
                <a:cs typeface="Traditional Arabic" panose="02020603050405020304" pitchFamily="18" charset="-78"/>
              </a:rPr>
              <a:t> </a:t>
            </a:r>
            <a:br>
              <a:rPr lang="en-US" sz="3600" b="1" dirty="0">
                <a:latin typeface="Traditional Arabic" panose="02020603050405020304" pitchFamily="18" charset="-78"/>
                <a:cs typeface="Traditional Arabic" panose="02020603050405020304" pitchFamily="18" charset="-78"/>
              </a:rPr>
            </a:br>
            <a:r>
              <a:rPr lang="ar-SA" sz="3600" b="1" dirty="0">
                <a:solidFill>
                  <a:srgbClr val="00B050"/>
                </a:solidFill>
                <a:latin typeface="Traditional Arabic" panose="02020603050405020304" pitchFamily="18" charset="-78"/>
                <a:cs typeface="Traditional Arabic" panose="02020603050405020304" pitchFamily="18" charset="-78"/>
              </a:rPr>
              <a:t>- وجه الاستدلال: </a:t>
            </a:r>
            <a:r>
              <a:rPr lang="ar-SA" sz="3600" b="1" dirty="0">
                <a:solidFill>
                  <a:srgbClr val="FF0000"/>
                </a:solidFill>
                <a:latin typeface="Traditional Arabic" panose="02020603050405020304" pitchFamily="18" charset="-78"/>
                <a:cs typeface="Traditional Arabic" panose="02020603050405020304" pitchFamily="18" charset="-78"/>
              </a:rPr>
              <a:t>أن العينة في الحديث نص عام في كل معاملة يراد بها الحصول على </a:t>
            </a:r>
            <a:r>
              <a:rPr lang="ar-SA" sz="3600" b="1" dirty="0">
                <a:solidFill>
                  <a:srgbClr val="00B0F0"/>
                </a:solidFill>
                <a:latin typeface="Traditional Arabic" panose="02020603050405020304" pitchFamily="18" charset="-78"/>
                <a:cs typeface="Traditional Arabic" panose="02020603050405020304" pitchFamily="18" charset="-78"/>
              </a:rPr>
              <a:t>العين، وهو النقد </a:t>
            </a:r>
            <a:r>
              <a:rPr lang="ar-SA" sz="3600" b="1" dirty="0">
                <a:solidFill>
                  <a:srgbClr val="FF0000"/>
                </a:solidFill>
                <a:latin typeface="Traditional Arabic" panose="02020603050405020304" pitchFamily="18" charset="-78"/>
                <a:cs typeface="Traditional Arabic" panose="02020603050405020304" pitchFamily="18" charset="-78"/>
              </a:rPr>
              <a:t>مقابل ثمن في الذمة أكثر منه، وهذا يشمل العينة والتورق</a:t>
            </a:r>
            <a:r>
              <a:rPr lang="ar-IQ" sz="3600" b="1" dirty="0">
                <a:solidFill>
                  <a:srgbClr val="FF0000"/>
                </a:solidFill>
                <a:latin typeface="Traditional Arabic" panose="02020603050405020304" pitchFamily="18" charset="-78"/>
                <a:cs typeface="Traditional Arabic" panose="02020603050405020304" pitchFamily="18" charset="-78"/>
              </a:rPr>
              <a:t>،</a:t>
            </a:r>
            <a:r>
              <a:rPr lang="ar-SA" sz="3600" b="1" dirty="0">
                <a:solidFill>
                  <a:srgbClr val="FF0000"/>
                </a:solidFill>
                <a:latin typeface="Traditional Arabic" panose="02020603050405020304" pitchFamily="18" charset="-78"/>
                <a:cs typeface="Traditional Arabic" panose="02020603050405020304" pitchFamily="18" charset="-78"/>
              </a:rPr>
              <a:t> والحديث ذكرها في معرض الذم، وهذا يستلزم ذم التورق شرعا.</a:t>
            </a:r>
            <a:r>
              <a:rPr lang="en-US" sz="3600" b="1" dirty="0">
                <a:solidFill>
                  <a:srgbClr val="FF0000"/>
                </a:solidFill>
                <a:latin typeface="Traditional Arabic" panose="02020603050405020304" pitchFamily="18" charset="-78"/>
                <a:cs typeface="Traditional Arabic" panose="02020603050405020304" pitchFamily="18" charset="-78"/>
              </a:rPr>
              <a:t>                             </a:t>
            </a:r>
            <a:br>
              <a:rPr lang="ar-IQ" sz="3600" b="1" dirty="0">
                <a:solidFill>
                  <a:srgbClr val="FF0000"/>
                </a:solidFill>
                <a:latin typeface="Traditional Arabic" panose="02020603050405020304" pitchFamily="18" charset="-78"/>
                <a:cs typeface="Traditional Arabic" panose="02020603050405020304" pitchFamily="18" charset="-78"/>
              </a:rPr>
            </a:br>
            <a:r>
              <a:rPr lang="ar-IQ" sz="3600" b="1" dirty="0">
                <a:solidFill>
                  <a:srgbClr val="FF0000"/>
                </a:solidFill>
                <a:latin typeface="Traditional Arabic" panose="02020603050405020304" pitchFamily="18" charset="-78"/>
                <a:cs typeface="Traditional Arabic" panose="02020603050405020304" pitchFamily="18" charset="-78"/>
              </a:rPr>
              <a:t>- </a:t>
            </a:r>
            <a:r>
              <a:rPr lang="ar-IQ" sz="3600" b="1" dirty="0">
                <a:latin typeface="Traditional Arabic" panose="02020603050405020304" pitchFamily="18" charset="-78"/>
                <a:cs typeface="Traditional Arabic" panose="02020603050405020304" pitchFamily="18" charset="-78"/>
              </a:rPr>
              <a:t>المراد بأذناب البقر كناية عن الاشتغال عن الجهاد بالحرث، و</a:t>
            </a:r>
            <a:r>
              <a:rPr lang="ar-SA" sz="3600" b="1" dirty="0">
                <a:latin typeface="Traditional Arabic" panose="02020603050405020304" pitchFamily="18" charset="-78"/>
                <a:cs typeface="Traditional Arabic" panose="02020603050405020304" pitchFamily="18" charset="-78"/>
              </a:rPr>
              <a:t>ليس في الحديث ذم الزرع مطلقا، بل هو مقيد بالرضى لقوله</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 إذا رضيتم بالزرع، </a:t>
            </a:r>
            <a:r>
              <a:rPr lang="ar-SA" sz="3600" b="1" dirty="0">
                <a:solidFill>
                  <a:srgbClr val="00B0F0"/>
                </a:solidFill>
                <a:latin typeface="Traditional Arabic" panose="02020603050405020304" pitchFamily="18" charset="-78"/>
                <a:cs typeface="Traditional Arabic" panose="02020603050405020304" pitchFamily="18" charset="-78"/>
              </a:rPr>
              <a:t>أي إذا صار همكم الزرع حتى رضيتموه غاية</a:t>
            </a:r>
            <a:r>
              <a:rPr lang="ar-IQ" sz="3600" b="1" dirty="0">
                <a:solidFill>
                  <a:srgbClr val="00B0F0"/>
                </a:solidFill>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 أي صارت هي غاية مبتغاهم</a:t>
            </a:r>
            <a:r>
              <a:rPr lang="ar-IQ" sz="3600" b="1" dirty="0">
                <a:latin typeface="Traditional Arabic" panose="02020603050405020304" pitchFamily="18" charset="-78"/>
                <a:cs typeface="Traditional Arabic" panose="02020603050405020304" pitchFamily="18" charset="-78"/>
              </a:rPr>
              <a:t> </a:t>
            </a:r>
            <a:r>
              <a:rPr lang="ar-SA" sz="3600" b="1" dirty="0">
                <a:solidFill>
                  <a:srgbClr val="00B050"/>
                </a:solidFill>
                <a:latin typeface="Traditional Arabic" panose="02020603050405020304" pitchFamily="18" charset="-78"/>
                <a:cs typeface="Traditional Arabic" panose="02020603050405020304" pitchFamily="18" charset="-78"/>
              </a:rPr>
              <a:t>فهذا من شأنه أن يعطل شرائع الدين، ومن أبرزها الجهاد.</a:t>
            </a:r>
            <a:r>
              <a:rPr lang="en-US" sz="3600" b="1" dirty="0">
                <a:solidFill>
                  <a:srgbClr val="00B050"/>
                </a:solidFill>
                <a:latin typeface="Traditional Arabic" panose="02020603050405020304" pitchFamily="18" charset="-78"/>
                <a:cs typeface="Traditional Arabic" panose="02020603050405020304" pitchFamily="18" charset="-78"/>
              </a:rPr>
              <a:t>                                  </a:t>
            </a:r>
            <a:endParaRPr lang="ar-IQ" sz="3600" dirty="0">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1371600" y="6857999"/>
            <a:ext cx="9601200" cy="45719"/>
          </a:xfrm>
        </p:spPr>
        <p:txBody>
          <a:bodyPr>
            <a:normAutofit fontScale="25000" lnSpcReduction="20000"/>
          </a:bodyPr>
          <a:lstStyle/>
          <a:p>
            <a:endParaRPr lang="ar-IQ" dirty="0"/>
          </a:p>
        </p:txBody>
      </p:sp>
    </p:spTree>
    <p:extLst>
      <p:ext uri="{BB962C8B-B14F-4D97-AF65-F5344CB8AC3E}">
        <p14:creationId xmlns:p14="http://schemas.microsoft.com/office/powerpoint/2010/main" val="13167608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6543" y="172529"/>
            <a:ext cx="9601200" cy="6400800"/>
          </a:xfrm>
        </p:spPr>
        <p:txBody>
          <a:bodyPr>
            <a:noAutofit/>
          </a:bodyPr>
          <a:lstStyle/>
          <a:p>
            <a:pPr algn="just">
              <a:lnSpc>
                <a:spcPct val="100000"/>
              </a:lnSpc>
            </a:pPr>
            <a:r>
              <a:rPr lang="ar-SA" sz="3200" b="1" dirty="0">
                <a:solidFill>
                  <a:srgbClr val="FF0000"/>
                </a:solidFill>
                <a:latin typeface="Traditional Arabic" panose="02020603050405020304" pitchFamily="18" charset="-78"/>
                <a:cs typeface="Traditional Arabic" panose="02020603050405020304" pitchFamily="18" charset="-78"/>
              </a:rPr>
              <a:t>أ-</a:t>
            </a:r>
            <a:r>
              <a:rPr lang="ar-SA" sz="3200" b="1" dirty="0">
                <a:solidFill>
                  <a:schemeClr val="tx1"/>
                </a:solidFill>
                <a:latin typeface="Traditional Arabic" panose="02020603050405020304" pitchFamily="18" charset="-78"/>
                <a:cs typeface="Traditional Arabic" panose="02020603050405020304" pitchFamily="18" charset="-78"/>
              </a:rPr>
              <a:t>  أنه سيؤدي إلى فقدان المصارف الإسلامية لأساس وجودها، وسند مشروعيتها، فهي وجدت لمحاربة الربا، ولرفع شعار</a:t>
            </a:r>
            <a:r>
              <a:rPr lang="en-US"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وأحل الله البيع وحرم الربا</a:t>
            </a:r>
            <a:r>
              <a:rPr lang="en-US" sz="3200" b="1" dirty="0">
                <a:solidFill>
                  <a:schemeClr val="tx1"/>
                </a:solidFill>
                <a:latin typeface="Traditional Arabic" panose="02020603050405020304" pitchFamily="18" charset="-78"/>
                <a:cs typeface="Traditional Arabic" panose="02020603050405020304" pitchFamily="18" charset="-78"/>
              </a:rPr>
              <a:t> " </a:t>
            </a:r>
            <a:r>
              <a:rPr lang="ar-SA" sz="3200" b="1" dirty="0">
                <a:solidFill>
                  <a:schemeClr val="tx1"/>
                </a:solidFill>
                <a:latin typeface="Traditional Arabic" panose="02020603050405020304" pitchFamily="18" charset="-78"/>
                <a:cs typeface="Traditional Arabic" panose="02020603050405020304" pitchFamily="18" charset="-78"/>
              </a:rPr>
              <a:t>وبدخولها في التورق المصرفي </a:t>
            </a:r>
            <a:r>
              <a:rPr lang="ar-IQ" sz="3200" b="1" dirty="0">
                <a:solidFill>
                  <a:schemeClr val="tx1"/>
                </a:solidFill>
                <a:latin typeface="Traditional Arabic" panose="02020603050405020304" pitchFamily="18" charset="-78"/>
                <a:cs typeface="Traditional Arabic" panose="02020603050405020304" pitchFamily="18" charset="-78"/>
              </a:rPr>
              <a:t>المنظم </a:t>
            </a:r>
            <a:r>
              <a:rPr lang="ar-SA" sz="3200" b="1" dirty="0">
                <a:solidFill>
                  <a:schemeClr val="tx1"/>
                </a:solidFill>
                <a:latin typeface="Traditional Arabic" panose="02020603050405020304" pitchFamily="18" charset="-78"/>
                <a:cs typeface="Traditional Arabic" panose="02020603050405020304" pitchFamily="18" charset="-78"/>
              </a:rPr>
              <a:t>تقترب من العينة التي هي حيلة على الربا</a:t>
            </a:r>
            <a:r>
              <a:rPr lang="ar-IQ" sz="3200" b="1" dirty="0">
                <a:solidFill>
                  <a:schemeClr val="tx1"/>
                </a:solidFill>
                <a:latin typeface="Traditional Arabic" panose="02020603050405020304" pitchFamily="18" charset="-78"/>
                <a:cs typeface="Traditional Arabic" panose="02020603050405020304" pitchFamily="18" charset="-78"/>
              </a:rPr>
              <a:t>.</a:t>
            </a:r>
            <a:r>
              <a:rPr lang="en-US" sz="3200" b="1" dirty="0">
                <a:solidFill>
                  <a:schemeClr val="tx1"/>
                </a:solidFill>
                <a:latin typeface="Traditional Arabic" panose="02020603050405020304" pitchFamily="18" charset="-78"/>
                <a:cs typeface="Traditional Arabic" panose="02020603050405020304" pitchFamily="18" charset="-78"/>
              </a:rPr>
              <a:t>                   </a:t>
            </a:r>
            <a:br>
              <a:rPr lang="en-US" sz="3200" dirty="0">
                <a:solidFill>
                  <a:schemeClr val="tx1"/>
                </a:solidFill>
                <a:latin typeface="Traditional Arabic" panose="02020603050405020304" pitchFamily="18" charset="-78"/>
                <a:cs typeface="Traditional Arabic" panose="02020603050405020304" pitchFamily="18" charset="-78"/>
              </a:rPr>
            </a:br>
            <a:r>
              <a:rPr lang="ar-IQ" sz="3200" b="1" dirty="0">
                <a:solidFill>
                  <a:srgbClr val="FF0000"/>
                </a:solidFill>
                <a:latin typeface="Traditional Arabic" panose="02020603050405020304" pitchFamily="18" charset="-78"/>
                <a:cs typeface="Traditional Arabic" panose="02020603050405020304" pitchFamily="18" charset="-78"/>
              </a:rPr>
              <a:t>ب</a:t>
            </a:r>
            <a:r>
              <a:rPr lang="ar-SA" sz="3200" b="1" dirty="0">
                <a:solidFill>
                  <a:srgbClr val="FF0000"/>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أنه سوف يبعد هذه المصارف عن تحقيق التنمية الاقتصادية، لأن ممارسة المصارف للتورق المصرفي</a:t>
            </a:r>
            <a:r>
              <a:rPr lang="ar-IQ" sz="3200" b="1" dirty="0">
                <a:solidFill>
                  <a:schemeClr val="tx1"/>
                </a:solidFill>
                <a:latin typeface="Traditional Arabic" panose="02020603050405020304" pitchFamily="18" charset="-78"/>
                <a:cs typeface="Traditional Arabic" panose="02020603050405020304" pitchFamily="18" charset="-78"/>
              </a:rPr>
              <a:t> المنظم</a:t>
            </a:r>
            <a:r>
              <a:rPr lang="ar-SA" sz="3200" b="1" dirty="0">
                <a:solidFill>
                  <a:schemeClr val="tx1"/>
                </a:solidFill>
                <a:latin typeface="Traditional Arabic" panose="02020603050405020304" pitchFamily="18" charset="-78"/>
                <a:cs typeface="Traditional Arabic" panose="02020603050405020304" pitchFamily="18" charset="-78"/>
              </a:rPr>
              <a:t> تجعلها تتاجر في سلع وهمية، وهي مجرد أسماء تنتقل في السجلات، وهي في حقيقتها ليست سلعاً رأسمالية تسهم في الانتاج، ولا هي سلعاً استهلاكية، وإن كانت فهي لا تستخدم من أجل ذلك</a:t>
            </a:r>
            <a:r>
              <a:rPr lang="en-US" sz="3200" b="1" dirty="0">
                <a:solidFill>
                  <a:schemeClr val="tx1"/>
                </a:solidFill>
                <a:latin typeface="Traditional Arabic" panose="02020603050405020304" pitchFamily="18" charset="-78"/>
                <a:cs typeface="Traditional Arabic" panose="02020603050405020304" pitchFamily="18" charset="-78"/>
              </a:rPr>
              <a:t>                               . </a:t>
            </a:r>
            <a:br>
              <a:rPr lang="en-US" sz="3200" dirty="0">
                <a:solidFill>
                  <a:schemeClr val="tx1"/>
                </a:solidFill>
                <a:latin typeface="Traditional Arabic" panose="02020603050405020304" pitchFamily="18" charset="-78"/>
                <a:cs typeface="Traditional Arabic" panose="02020603050405020304" pitchFamily="18" charset="-78"/>
              </a:rPr>
            </a:br>
            <a:r>
              <a:rPr lang="ar-SA" sz="3200" b="1" dirty="0">
                <a:solidFill>
                  <a:srgbClr val="FF0000"/>
                </a:solidFill>
                <a:latin typeface="Traditional Arabic" panose="02020603050405020304" pitchFamily="18" charset="-78"/>
                <a:cs typeface="Traditional Arabic" panose="02020603050405020304" pitchFamily="18" charset="-78"/>
              </a:rPr>
              <a:t>ج</a:t>
            </a:r>
            <a:r>
              <a:rPr lang="en-US" sz="3200" b="1" dirty="0">
                <a:solidFill>
                  <a:srgbClr val="FF0000"/>
                </a:solidFill>
                <a:latin typeface="Traditional Arabic" panose="02020603050405020304" pitchFamily="18" charset="-78"/>
                <a:cs typeface="Traditional Arabic" panose="02020603050405020304" pitchFamily="18" charset="-78"/>
              </a:rPr>
              <a:t>- </a:t>
            </a:r>
            <a:r>
              <a:rPr lang="ar-IQ"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chemeClr val="tx1"/>
                </a:solidFill>
                <a:latin typeface="Traditional Arabic" panose="02020603050405020304" pitchFamily="18" charset="-78"/>
                <a:cs typeface="Traditional Arabic" panose="02020603050405020304" pitchFamily="18" charset="-78"/>
              </a:rPr>
              <a:t>أنه سوف يؤدي إلى استغناء المصارف الإسلامية مستقبلاً عن كثير من صيغ العقود والأدوات الأخرى من المضاربة والاستصناع والسلم، وسوف تكون عملية التورق هي العملية السائدة</a:t>
            </a:r>
            <a:r>
              <a:rPr lang="en-US" sz="3200" b="1" dirty="0">
                <a:solidFill>
                  <a:schemeClr val="tx1"/>
                </a:solidFill>
                <a:latin typeface="Traditional Arabic" panose="02020603050405020304" pitchFamily="18" charset="-78"/>
                <a:cs typeface="Traditional Arabic" panose="02020603050405020304" pitchFamily="18" charset="-78"/>
              </a:rPr>
              <a:t>                     . </a:t>
            </a:r>
            <a:br>
              <a:rPr lang="en-US" sz="3200" dirty="0">
                <a:solidFill>
                  <a:schemeClr val="tx1"/>
                </a:solidFill>
                <a:latin typeface="Traditional Arabic" panose="02020603050405020304" pitchFamily="18" charset="-78"/>
                <a:cs typeface="Traditional Arabic" panose="02020603050405020304" pitchFamily="18" charset="-78"/>
              </a:rPr>
            </a:br>
            <a:r>
              <a:rPr lang="ar-IQ" sz="3200" b="1" dirty="0">
                <a:solidFill>
                  <a:srgbClr val="FF0000"/>
                </a:solidFill>
                <a:latin typeface="Traditional Arabic" panose="02020603050405020304" pitchFamily="18" charset="-78"/>
                <a:cs typeface="Traditional Arabic" panose="02020603050405020304" pitchFamily="18" charset="-78"/>
              </a:rPr>
              <a:t>د-</a:t>
            </a:r>
            <a:r>
              <a:rPr lang="ar-IQ"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chemeClr val="tx1"/>
                </a:solidFill>
                <a:latin typeface="Traditional Arabic" panose="02020603050405020304" pitchFamily="18" charset="-78"/>
                <a:cs typeface="Traditional Arabic" panose="02020603050405020304" pitchFamily="18" charset="-78"/>
              </a:rPr>
              <a:t>أنه سيحول المصارف الإسلامية إلى مؤسسات تمويل شخصي تنظر إلى ملاءة الشخص فقط، دون النظر إلى استعمالات النقود المقدمة للعميل</a:t>
            </a:r>
            <a:r>
              <a:rPr lang="en-US" sz="3200" b="1" dirty="0">
                <a:solidFill>
                  <a:schemeClr val="tx1"/>
                </a:solidFill>
                <a:latin typeface="Traditional Arabic" panose="02020603050405020304" pitchFamily="18" charset="-78"/>
                <a:cs typeface="Traditional Arabic" panose="02020603050405020304" pitchFamily="18" charset="-78"/>
              </a:rPr>
              <a:t>                  .</a:t>
            </a:r>
            <a:endParaRPr lang="ar-IQ" sz="32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1371600" y="6857999"/>
            <a:ext cx="9601200" cy="45719"/>
          </a:xfrm>
        </p:spPr>
        <p:txBody>
          <a:bodyPr>
            <a:normAutofit fontScale="25000" lnSpcReduction="20000"/>
          </a:bodyPr>
          <a:lstStyle/>
          <a:p>
            <a:endParaRPr lang="ar-IQ" dirty="0"/>
          </a:p>
        </p:txBody>
      </p:sp>
    </p:spTree>
    <p:extLst>
      <p:ext uri="{BB962C8B-B14F-4D97-AF65-F5344CB8AC3E}">
        <p14:creationId xmlns:p14="http://schemas.microsoft.com/office/powerpoint/2010/main" val="7336468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4785" y="207034"/>
            <a:ext cx="9998015" cy="6530196"/>
          </a:xfrm>
        </p:spPr>
        <p:txBody>
          <a:bodyPr>
            <a:normAutofit/>
          </a:bodyPr>
          <a:lstStyle/>
          <a:p>
            <a:pPr algn="just">
              <a:lnSpc>
                <a:spcPct val="100000"/>
              </a:lnSpc>
            </a:pPr>
            <a:r>
              <a:rPr lang="ar-SA" sz="3600" b="1" dirty="0">
                <a:solidFill>
                  <a:srgbClr val="FF0000"/>
                </a:solidFill>
                <a:latin typeface="Traditional Arabic" panose="02020603050405020304" pitchFamily="18" charset="-78"/>
                <a:cs typeface="Traditional Arabic" panose="02020603050405020304" pitchFamily="18" charset="-78"/>
              </a:rPr>
              <a:t>القول الثاني</a:t>
            </a:r>
            <a:r>
              <a:rPr lang="en-US" sz="3600" b="1" dirty="0">
                <a:solidFill>
                  <a:srgbClr val="FF0000"/>
                </a:solidFill>
                <a:latin typeface="Traditional Arabic" panose="02020603050405020304" pitchFamily="18" charset="-78"/>
                <a:cs typeface="Traditional Arabic" panose="02020603050405020304" pitchFamily="18" charset="-78"/>
              </a:rPr>
              <a:t> </a:t>
            </a:r>
            <a:r>
              <a:rPr lang="en-US" sz="3600" b="1" dirty="0">
                <a:latin typeface="Traditional Arabic" panose="02020603050405020304" pitchFamily="18" charset="-78"/>
                <a:cs typeface="Traditional Arabic" panose="02020603050405020304" pitchFamily="18" charset="-78"/>
              </a:rPr>
              <a:t>:</a:t>
            </a:r>
            <a:r>
              <a:rPr lang="ar-SA" sz="3600" b="1" dirty="0">
                <a:solidFill>
                  <a:srgbClr val="00B050"/>
                </a:solidFill>
                <a:latin typeface="Traditional Arabic" panose="02020603050405020304" pitchFamily="18" charset="-78"/>
                <a:cs typeface="Traditional Arabic" panose="02020603050405020304" pitchFamily="18" charset="-78"/>
              </a:rPr>
              <a:t>ذهب بعض العلماء المعاصرين</a:t>
            </a:r>
            <a:r>
              <a:rPr lang="ar-IQ" sz="3600" b="1" dirty="0">
                <a:solidFill>
                  <a:srgbClr val="00B050"/>
                </a:solidFill>
                <a:latin typeface="Traditional Arabic" panose="02020603050405020304" pitchFamily="18" charset="-78"/>
                <a:cs typeface="Traditional Arabic" panose="02020603050405020304" pitchFamily="18" charset="-78"/>
              </a:rPr>
              <a:t> إلى جواز </a:t>
            </a:r>
            <a:r>
              <a:rPr lang="ar-SA" sz="3600" b="1" dirty="0">
                <a:solidFill>
                  <a:srgbClr val="00B050"/>
                </a:solidFill>
                <a:latin typeface="Traditional Arabic" panose="02020603050405020304" pitchFamily="18" charset="-78"/>
                <a:cs typeface="Traditional Arabic" panose="02020603050405020304" pitchFamily="18" charset="-78"/>
              </a:rPr>
              <a:t>التورق المصرفي المنظم</a:t>
            </a:r>
            <a:r>
              <a:rPr lang="ar-IQ" sz="3600" b="1" dirty="0">
                <a:solidFill>
                  <a:srgbClr val="00B050"/>
                </a:solidFill>
                <a:latin typeface="Traditional Arabic" panose="02020603050405020304" pitchFamily="18" charset="-78"/>
                <a:cs typeface="Traditional Arabic" panose="02020603050405020304" pitchFamily="18" charset="-78"/>
              </a:rPr>
              <a:t>.     </a:t>
            </a:r>
            <a:r>
              <a:rPr lang="ar-IQ" sz="3600" b="1" dirty="0">
                <a:solidFill>
                  <a:schemeClr val="bg2"/>
                </a:solidFill>
                <a:latin typeface="Traditional Arabic" panose="02020603050405020304" pitchFamily="18" charset="-78"/>
                <a:cs typeface="Traditional Arabic" panose="02020603050405020304" pitchFamily="18" charset="-78"/>
              </a:rPr>
              <a:t>.</a:t>
            </a:r>
            <a:br>
              <a:rPr lang="ar-IQ" sz="3600" b="1" dirty="0">
                <a:latin typeface="Traditional Arabic" panose="02020603050405020304" pitchFamily="18" charset="-78"/>
                <a:cs typeface="Traditional Arabic" panose="02020603050405020304" pitchFamily="18" charset="-78"/>
              </a:rPr>
            </a:br>
            <a:r>
              <a:rPr lang="ar-SA" sz="3600" b="1" dirty="0">
                <a:latin typeface="Traditional Arabic" panose="02020603050405020304" pitchFamily="18" charset="-78"/>
                <a:cs typeface="Traditional Arabic" panose="02020603050405020304" pitchFamily="18" charset="-78"/>
              </a:rPr>
              <a:t> منهم</a:t>
            </a:r>
            <a:r>
              <a:rPr lang="en-US"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 الشيخ عبد الله المنيع، والشيخ عبد القادر العماري</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 بناء على جواز التورق الفقهي لدى جمهور الفقهاء</a:t>
            </a:r>
            <a:r>
              <a:rPr lang="ar-IQ" sz="3600" b="1" dirty="0">
                <a:latin typeface="Traditional Arabic" panose="02020603050405020304" pitchFamily="18" charset="-78"/>
                <a:cs typeface="Traditional Arabic" panose="02020603050405020304" pitchFamily="18" charset="-78"/>
              </a:rPr>
              <a:t>.                        </a:t>
            </a:r>
            <a:r>
              <a:rPr lang="ar-IQ" sz="3600" b="1" dirty="0">
                <a:solidFill>
                  <a:schemeClr val="bg2"/>
                </a:solidFill>
                <a:latin typeface="Traditional Arabic" panose="02020603050405020304" pitchFamily="18" charset="-78"/>
                <a:cs typeface="Traditional Arabic" panose="02020603050405020304" pitchFamily="18" charset="-78"/>
              </a:rPr>
              <a:t>.</a:t>
            </a:r>
            <a:r>
              <a:rPr lang="ar-SA" sz="3600" b="1" dirty="0">
                <a:solidFill>
                  <a:schemeClr val="bg2"/>
                </a:solidFill>
                <a:latin typeface="Traditional Arabic" panose="02020603050405020304" pitchFamily="18" charset="-78"/>
                <a:cs typeface="Traditional Arabic" panose="02020603050405020304" pitchFamily="18" charset="-78"/>
              </a:rPr>
              <a:t> </a:t>
            </a:r>
            <a:br>
              <a:rPr lang="ar-IQ" sz="3600" b="1" dirty="0">
                <a:latin typeface="Traditional Arabic" panose="02020603050405020304" pitchFamily="18" charset="-78"/>
                <a:cs typeface="Traditional Arabic" panose="02020603050405020304" pitchFamily="18" charset="-78"/>
              </a:rPr>
            </a:br>
            <a:r>
              <a:rPr lang="ar-IQ" sz="3600" b="1" dirty="0">
                <a:latin typeface="Traditional Arabic" panose="02020603050405020304" pitchFamily="18" charset="-78"/>
                <a:cs typeface="Traditional Arabic" panose="02020603050405020304" pitchFamily="18" charset="-78"/>
              </a:rPr>
              <a:t>- </a:t>
            </a:r>
            <a:r>
              <a:rPr lang="ar-SA" sz="3600" b="1" dirty="0">
                <a:latin typeface="Traditional Arabic" panose="02020603050405020304" pitchFamily="18" charset="-78"/>
                <a:cs typeface="Traditional Arabic" panose="02020603050405020304" pitchFamily="18" charset="-78"/>
              </a:rPr>
              <a:t>واستدلا بأدلة جواز التورق الفقهي التي ذكرناها سابقاً</a:t>
            </a:r>
            <a:r>
              <a:rPr lang="ar-IQ" sz="3600" b="1" dirty="0">
                <a:latin typeface="Traditional Arabic" panose="02020603050405020304" pitchFamily="18" charset="-78"/>
                <a:cs typeface="Traditional Arabic" panose="02020603050405020304" pitchFamily="18" charset="-78"/>
              </a:rPr>
              <a:t>:</a:t>
            </a:r>
            <a:br>
              <a:rPr lang="ar-IQ" sz="3600" b="1" dirty="0">
                <a:latin typeface="Traditional Arabic" panose="02020603050405020304" pitchFamily="18" charset="-78"/>
                <a:cs typeface="Traditional Arabic" panose="02020603050405020304" pitchFamily="18" charset="-78"/>
              </a:rPr>
            </a:br>
            <a:r>
              <a:rPr lang="ar-IQ" sz="3600" b="1" dirty="0">
                <a:latin typeface="Traditional Arabic" panose="02020603050405020304" pitchFamily="18" charset="-78"/>
                <a:cs typeface="Traditional Arabic" panose="02020603050405020304" pitchFamily="18" charset="-78"/>
              </a:rPr>
              <a:t>منها</a:t>
            </a:r>
            <a:r>
              <a:rPr lang="ar-SA" sz="3600" b="1" dirty="0">
                <a:latin typeface="Traditional Arabic" panose="02020603050405020304" pitchFamily="18" charset="-78"/>
                <a:cs typeface="Traditional Arabic" panose="02020603050405020304" pitchFamily="18" charset="-78"/>
              </a:rPr>
              <a:t> عموم قوله </a:t>
            </a:r>
            <a:r>
              <a:rPr lang="ar-IQ" sz="3600" b="1" dirty="0">
                <a:latin typeface="Traditional Arabic" panose="02020603050405020304" pitchFamily="18" charset="-78"/>
                <a:cs typeface="Traditional Arabic" panose="02020603050405020304" pitchFamily="18" charset="-78"/>
              </a:rPr>
              <a:t>تعالى:</a:t>
            </a:r>
            <a:r>
              <a:rPr lang="en-US" sz="3600" b="1" dirty="0">
                <a:latin typeface="Traditional Arabic" panose="02020603050405020304" pitchFamily="18" charset="-78"/>
                <a:cs typeface="Traditional Arabic" panose="02020603050405020304" pitchFamily="18" charset="-78"/>
              </a:rPr>
              <a:t>" </a:t>
            </a:r>
            <a:r>
              <a:rPr lang="ar-SA" sz="3600" b="1" dirty="0">
                <a:latin typeface="Traditional Arabic" panose="02020603050405020304" pitchFamily="18" charset="-78"/>
                <a:cs typeface="Traditional Arabic" panose="02020603050405020304" pitchFamily="18" charset="-78"/>
              </a:rPr>
              <a:t>وأحل الله البيع وحرم الربا</a:t>
            </a:r>
            <a:r>
              <a:rPr lang="en-US" sz="3600" b="1" dirty="0">
                <a:latin typeface="Traditional Arabic" panose="02020603050405020304" pitchFamily="18" charset="-78"/>
                <a:cs typeface="Traditional Arabic" panose="02020603050405020304" pitchFamily="18" charset="-78"/>
              </a:rPr>
              <a:t> "</a:t>
            </a:r>
            <a:r>
              <a:rPr lang="ar-IQ" sz="3600" b="1" dirty="0">
                <a:latin typeface="Traditional Arabic" panose="02020603050405020304" pitchFamily="18" charset="-78"/>
                <a:cs typeface="Traditional Arabic" panose="02020603050405020304" pitchFamily="18" charset="-78"/>
              </a:rPr>
              <a:t>                </a:t>
            </a:r>
            <a:r>
              <a:rPr lang="ar-IQ" sz="3600" b="1" dirty="0">
                <a:solidFill>
                  <a:schemeClr val="bg2"/>
                </a:solidFill>
                <a:latin typeface="Traditional Arabic" panose="02020603050405020304" pitchFamily="18" charset="-78"/>
                <a:cs typeface="Traditional Arabic" panose="02020603050405020304" pitchFamily="18" charset="-78"/>
              </a:rPr>
              <a:t>.</a:t>
            </a:r>
            <a:br>
              <a:rPr lang="ar-IQ" sz="3600" b="1" dirty="0">
                <a:latin typeface="Traditional Arabic" panose="02020603050405020304" pitchFamily="18" charset="-78"/>
                <a:cs typeface="Traditional Arabic" panose="02020603050405020304" pitchFamily="18" charset="-78"/>
              </a:rPr>
            </a:br>
            <a:r>
              <a:rPr lang="ar-IQ" sz="3600" b="1" dirty="0">
                <a:latin typeface="Traditional Arabic" panose="02020603050405020304" pitchFamily="18" charset="-78"/>
                <a:cs typeface="Traditional Arabic" panose="02020603050405020304" pitchFamily="18" charset="-78"/>
              </a:rPr>
              <a:t>- </a:t>
            </a:r>
            <a:r>
              <a:rPr lang="ar-SA" sz="3600" b="1" dirty="0">
                <a:latin typeface="Traditional Arabic" panose="02020603050405020304" pitchFamily="18" charset="-78"/>
                <a:cs typeface="Traditional Arabic" panose="02020603050405020304" pitchFamily="18" charset="-78"/>
              </a:rPr>
              <a:t>وأن الأصل في المعاملات الإباحة</a:t>
            </a:r>
            <a:r>
              <a:rPr lang="ar-IQ" sz="3600" b="1" dirty="0">
                <a:latin typeface="Traditional Arabic" panose="02020603050405020304" pitchFamily="18" charset="-78"/>
                <a:cs typeface="Traditional Arabic" panose="02020603050405020304" pitchFamily="18" charset="-78"/>
              </a:rPr>
              <a:t>.                   </a:t>
            </a:r>
            <a:r>
              <a:rPr lang="ar-IQ" sz="3600" b="1" dirty="0">
                <a:solidFill>
                  <a:schemeClr val="bg2"/>
                </a:solidFill>
                <a:latin typeface="Traditional Arabic" panose="02020603050405020304" pitchFamily="18" charset="-78"/>
                <a:cs typeface="Traditional Arabic" panose="02020603050405020304" pitchFamily="18" charset="-78"/>
              </a:rPr>
              <a:t>.</a:t>
            </a:r>
            <a:br>
              <a:rPr lang="ar-IQ" sz="3600" b="1" dirty="0">
                <a:latin typeface="Traditional Arabic" panose="02020603050405020304" pitchFamily="18" charset="-78"/>
                <a:cs typeface="Traditional Arabic" panose="02020603050405020304" pitchFamily="18" charset="-78"/>
              </a:rPr>
            </a:br>
            <a:r>
              <a:rPr lang="ar-IQ" sz="3600" b="1" dirty="0">
                <a:latin typeface="Traditional Arabic" panose="02020603050405020304" pitchFamily="18" charset="-78"/>
                <a:cs typeface="Traditional Arabic" panose="02020603050405020304" pitchFamily="18" charset="-78"/>
              </a:rPr>
              <a:t>- </a:t>
            </a:r>
            <a:r>
              <a:rPr lang="ar-SA" sz="3600" b="1" dirty="0">
                <a:latin typeface="Traditional Arabic" panose="02020603050405020304" pitchFamily="18" charset="-78"/>
                <a:cs typeface="Traditional Arabic" panose="02020603050405020304" pitchFamily="18" charset="-78"/>
              </a:rPr>
              <a:t>هذا بالإضافة إلى أن التورق المصرفي المنظم يحقق عدة فوائد منها</a:t>
            </a:r>
            <a:r>
              <a:rPr lang="ar-IQ" sz="3600" b="1">
                <a:latin typeface="Traditional Arabic" panose="02020603050405020304" pitchFamily="18" charset="-78"/>
                <a:cs typeface="Traditional Arabic" panose="02020603050405020304" pitchFamily="18" charset="-78"/>
              </a:rPr>
              <a:t>.   </a:t>
            </a:r>
            <a:r>
              <a:rPr lang="en-US" sz="3600" b="1" dirty="0">
                <a:latin typeface="Traditional Arabic" panose="02020603050405020304" pitchFamily="18" charset="-78"/>
                <a:cs typeface="Traditional Arabic" panose="02020603050405020304" pitchFamily="18" charset="-78"/>
              </a:rPr>
              <a:t> </a:t>
            </a:r>
            <a:r>
              <a:rPr lang="ar-IQ" sz="3600" b="1" dirty="0">
                <a:latin typeface="Traditional Arabic" panose="02020603050405020304" pitchFamily="18" charset="-78"/>
                <a:cs typeface="Traditional Arabic" panose="02020603050405020304" pitchFamily="18" charset="-78"/>
              </a:rPr>
              <a:t>      </a:t>
            </a:r>
            <a:r>
              <a:rPr lang="en-US" sz="3600" b="1" dirty="0">
                <a:solidFill>
                  <a:schemeClr val="bg2"/>
                </a:solidFill>
                <a:latin typeface="Traditional Arabic" panose="02020603050405020304" pitchFamily="18" charset="-78"/>
                <a:cs typeface="Traditional Arabic" panose="02020603050405020304" pitchFamily="18" charset="-78"/>
              </a:rPr>
              <a:t>:</a:t>
            </a:r>
            <a:br>
              <a:rPr lang="ar-IQ" sz="3600" b="1" dirty="0">
                <a:latin typeface="Traditional Arabic" panose="02020603050405020304" pitchFamily="18" charset="-78"/>
                <a:cs typeface="Traditional Arabic" panose="02020603050405020304" pitchFamily="18" charset="-78"/>
              </a:rPr>
            </a:br>
            <a:r>
              <a:rPr lang="ar-IQ" sz="3600" b="1" dirty="0">
                <a:latin typeface="Traditional Arabic" panose="02020603050405020304" pitchFamily="18" charset="-78"/>
                <a:cs typeface="Traditional Arabic" panose="02020603050405020304" pitchFamily="18" charset="-78"/>
              </a:rPr>
              <a:t>1- </a:t>
            </a:r>
            <a:r>
              <a:rPr lang="ar-SA" sz="3600" b="1" dirty="0">
                <a:latin typeface="Traditional Arabic" panose="02020603050405020304" pitchFamily="18" charset="-78"/>
                <a:cs typeface="Traditional Arabic" panose="02020603050405020304" pitchFamily="18" charset="-78"/>
              </a:rPr>
              <a:t>أن التورق يعدُّ بديلاً شرعياً للاقتراض بفائدة ربوية محرمة</a:t>
            </a:r>
            <a:r>
              <a:rPr lang="ar-IQ" sz="3600" b="1" dirty="0">
                <a:latin typeface="Traditional Arabic" panose="02020603050405020304" pitchFamily="18" charset="-78"/>
                <a:cs typeface="Traditional Arabic" panose="02020603050405020304" pitchFamily="18" charset="-78"/>
              </a:rPr>
              <a:t>.          </a:t>
            </a:r>
            <a:r>
              <a:rPr lang="ar-IQ" sz="3600" b="1" dirty="0">
                <a:solidFill>
                  <a:schemeClr val="bg2"/>
                </a:solidFill>
                <a:latin typeface="Traditional Arabic" panose="02020603050405020304" pitchFamily="18" charset="-78"/>
                <a:cs typeface="Traditional Arabic" panose="02020603050405020304" pitchFamily="18" charset="-78"/>
              </a:rPr>
              <a:t>.</a:t>
            </a:r>
            <a:br>
              <a:rPr lang="ar-IQ" sz="3600" b="1" dirty="0">
                <a:latin typeface="Traditional Arabic" panose="02020603050405020304" pitchFamily="18" charset="-78"/>
                <a:cs typeface="Traditional Arabic" panose="02020603050405020304" pitchFamily="18" charset="-78"/>
              </a:rPr>
            </a:br>
            <a:r>
              <a:rPr lang="ar-IQ" sz="3600" b="1" dirty="0">
                <a:latin typeface="Traditional Arabic" panose="02020603050405020304" pitchFamily="18" charset="-78"/>
                <a:cs typeface="Traditional Arabic" panose="02020603050405020304" pitchFamily="18" charset="-78"/>
              </a:rPr>
              <a:t>2-</a:t>
            </a:r>
            <a:r>
              <a:rPr lang="ar-SA" sz="3600" b="1" dirty="0">
                <a:latin typeface="Traditional Arabic" panose="02020603050405020304" pitchFamily="18" charset="-78"/>
                <a:cs typeface="Traditional Arabic" panose="02020603050405020304" pitchFamily="18" charset="-78"/>
              </a:rPr>
              <a:t> وهو وسيلة للحصول على السيولة والتسهيلات المالية لكل من المؤسسات المالية والأفراد</a:t>
            </a:r>
            <a:r>
              <a:rPr lang="ar-IQ" sz="3600" b="1" dirty="0">
                <a:latin typeface="Traditional Arabic" panose="02020603050405020304" pitchFamily="18" charset="-78"/>
                <a:cs typeface="Traditional Arabic" panose="02020603050405020304" pitchFamily="18" charset="-78"/>
              </a:rPr>
              <a:t>.</a:t>
            </a:r>
            <a:r>
              <a:rPr lang="en-US" sz="3600" b="1" dirty="0">
                <a:latin typeface="Traditional Arabic" panose="02020603050405020304" pitchFamily="18" charset="-78"/>
                <a:cs typeface="Traditional Arabic" panose="02020603050405020304" pitchFamily="18" charset="-78"/>
              </a:rPr>
              <a:t> </a:t>
            </a:r>
            <a:r>
              <a:rPr lang="ar-IQ" sz="3600" b="1" dirty="0">
                <a:latin typeface="Traditional Arabic" panose="02020603050405020304" pitchFamily="18" charset="-78"/>
                <a:cs typeface="Traditional Arabic" panose="02020603050405020304" pitchFamily="18" charset="-78"/>
              </a:rPr>
              <a:t>                              </a:t>
            </a:r>
            <a:r>
              <a:rPr lang="en-US" sz="3600" b="1" dirty="0">
                <a:solidFill>
                  <a:schemeClr val="bg2"/>
                </a:solidFill>
                <a:latin typeface="Traditional Arabic" panose="02020603050405020304" pitchFamily="18" charset="-78"/>
                <a:cs typeface="Traditional Arabic" panose="02020603050405020304" pitchFamily="18" charset="-78"/>
              </a:rPr>
              <a:t>.</a:t>
            </a:r>
            <a:r>
              <a:rPr lang="ar-IQ" sz="3600" b="1" dirty="0">
                <a:latin typeface="Traditional Arabic" panose="02020603050405020304" pitchFamily="18" charset="-78"/>
                <a:cs typeface="Traditional Arabic" panose="02020603050405020304" pitchFamily="18" charset="-78"/>
              </a:rPr>
              <a:t> </a:t>
            </a:r>
            <a:endParaRPr lang="ar-IQ" sz="3600" dirty="0">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1371600" y="6857999"/>
            <a:ext cx="9601200" cy="45719"/>
          </a:xfrm>
        </p:spPr>
        <p:txBody>
          <a:bodyPr>
            <a:normAutofit fontScale="25000" lnSpcReduction="20000"/>
          </a:bodyPr>
          <a:lstStyle/>
          <a:p>
            <a:endParaRPr lang="ar-IQ" dirty="0"/>
          </a:p>
        </p:txBody>
      </p:sp>
    </p:spTree>
    <p:extLst>
      <p:ext uri="{BB962C8B-B14F-4D97-AF65-F5344CB8AC3E}">
        <p14:creationId xmlns:p14="http://schemas.microsoft.com/office/powerpoint/2010/main" val="4678424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00436-D790-4728-9EB5-9DC6AB2CB596}"/>
              </a:ext>
            </a:extLst>
          </p:cNvPr>
          <p:cNvSpPr>
            <a:spLocks noGrp="1"/>
          </p:cNvSpPr>
          <p:nvPr>
            <p:ph type="title"/>
          </p:nvPr>
        </p:nvSpPr>
        <p:spPr>
          <a:xfrm>
            <a:off x="971550" y="340994"/>
            <a:ext cx="10687050" cy="6364606"/>
          </a:xfrm>
        </p:spPr>
        <p:txBody>
          <a:bodyPr>
            <a:normAutofit/>
          </a:bodyPr>
          <a:lstStyle/>
          <a:p>
            <a:pPr algn="just">
              <a:lnSpc>
                <a:spcPct val="100000"/>
              </a:lnSpc>
            </a:pPr>
            <a:r>
              <a:rPr lang="en-US" sz="4000" dirty="0">
                <a:latin typeface="Traditional Arabic" panose="02020603050405020304" pitchFamily="18" charset="-78"/>
                <a:cs typeface="Traditional Arabic" panose="02020603050405020304" pitchFamily="18" charset="-78"/>
              </a:rPr>
              <a:t> </a:t>
            </a:r>
            <a:r>
              <a:rPr lang="en-US" sz="4000" b="1" dirty="0">
                <a:solidFill>
                  <a:srgbClr val="FF0000"/>
                </a:solidFill>
                <a:latin typeface="Traditional Arabic" panose="02020603050405020304" pitchFamily="18" charset="-78"/>
                <a:cs typeface="Traditional Arabic" panose="02020603050405020304" pitchFamily="18" charset="-78"/>
              </a:rPr>
              <a:t>-</a:t>
            </a:r>
            <a:r>
              <a:rPr lang="ar-IQ" sz="4000" b="1" dirty="0">
                <a:solidFill>
                  <a:srgbClr val="FF0000"/>
                </a:solidFill>
                <a:latin typeface="Traditional Arabic" panose="02020603050405020304" pitchFamily="18" charset="-78"/>
                <a:cs typeface="Traditional Arabic" panose="02020603050405020304" pitchFamily="18" charset="-78"/>
              </a:rPr>
              <a:t>و</a:t>
            </a:r>
            <a:r>
              <a:rPr lang="ar-SA" sz="4000" b="1" dirty="0">
                <a:solidFill>
                  <a:srgbClr val="FF0000"/>
                </a:solidFill>
                <a:latin typeface="Traditional Arabic" panose="02020603050405020304" pitchFamily="18" charset="-78"/>
                <a:cs typeface="Traditional Arabic" panose="02020603050405020304" pitchFamily="18" charset="-78"/>
              </a:rPr>
              <a:t>أما الفوائد والمنافع التي ذكرها أصحاب القول الثاني؛ فيجاب عنها</a:t>
            </a:r>
            <a:r>
              <a:rPr lang="en-US" sz="4000" b="1" dirty="0">
                <a:solidFill>
                  <a:srgbClr val="FF0000"/>
                </a:solidFill>
                <a:latin typeface="Traditional Arabic" panose="02020603050405020304" pitchFamily="18" charset="-78"/>
                <a:cs typeface="Traditional Arabic" panose="02020603050405020304" pitchFamily="18" charset="-78"/>
              </a:rPr>
              <a:t>           </a:t>
            </a:r>
            <a:r>
              <a:rPr lang="en-US" sz="4000" b="1" dirty="0">
                <a:latin typeface="Traditional Arabic" panose="02020603050405020304" pitchFamily="18" charset="-78"/>
                <a:cs typeface="Traditional Arabic" panose="02020603050405020304" pitchFamily="18" charset="-78"/>
              </a:rPr>
              <a:t>:</a:t>
            </a:r>
            <a:r>
              <a:rPr lang="ar-SA" sz="4000" b="1" dirty="0">
                <a:latin typeface="Traditional Arabic" panose="02020603050405020304" pitchFamily="18" charset="-78"/>
                <a:cs typeface="Traditional Arabic" panose="02020603050405020304" pitchFamily="18" charset="-78"/>
              </a:rPr>
              <a:t> </a:t>
            </a:r>
            <a:br>
              <a:rPr lang="en-US" sz="4000" b="1" dirty="0">
                <a:latin typeface="Traditional Arabic" panose="02020603050405020304" pitchFamily="18" charset="-78"/>
                <a:cs typeface="Traditional Arabic" panose="02020603050405020304" pitchFamily="18" charset="-78"/>
              </a:rPr>
            </a:br>
            <a:r>
              <a:rPr lang="en-US" sz="4000" b="1" dirty="0">
                <a:latin typeface="Traditional Arabic" panose="02020603050405020304" pitchFamily="18" charset="-78"/>
                <a:cs typeface="Traditional Arabic" panose="02020603050405020304" pitchFamily="18" charset="-78"/>
              </a:rPr>
              <a:t> -</a:t>
            </a:r>
            <a:r>
              <a:rPr lang="ar-SA" sz="4000" b="1" dirty="0">
                <a:latin typeface="Traditional Arabic" panose="02020603050405020304" pitchFamily="18" charset="-78"/>
                <a:cs typeface="Traditional Arabic" panose="02020603050405020304" pitchFamily="18" charset="-78"/>
              </a:rPr>
              <a:t>بأن الربا الذي حرمه الإسلام لا يخلو من فوائد ومنافع، ولكن نتيجة الموازنة الشرعية بين المنافع والمضار هي المعتبرة في تقرير الحكم</a:t>
            </a:r>
            <a:r>
              <a:rPr lang="en-US" sz="4000" b="1" dirty="0">
                <a:latin typeface="Traditional Arabic" panose="02020603050405020304" pitchFamily="18" charset="-78"/>
                <a:cs typeface="Traditional Arabic" panose="02020603050405020304" pitchFamily="18" charset="-78"/>
              </a:rPr>
              <a:t>.</a:t>
            </a:r>
            <a:r>
              <a:rPr lang="ar-IQ" sz="4000" b="1" dirty="0">
                <a:latin typeface="Traditional Arabic" panose="02020603050405020304" pitchFamily="18" charset="-78"/>
                <a:cs typeface="Traditional Arabic" panose="02020603050405020304" pitchFamily="18" charset="-78"/>
              </a:rPr>
              <a:t>           </a:t>
            </a:r>
            <a:r>
              <a:rPr lang="en-US" sz="4000" b="1" dirty="0">
                <a:latin typeface="Traditional Arabic" panose="02020603050405020304" pitchFamily="18" charset="-78"/>
                <a:cs typeface="Traditional Arabic" panose="02020603050405020304" pitchFamily="18" charset="-78"/>
              </a:rPr>
              <a:t> </a:t>
            </a:r>
            <a:br>
              <a:rPr lang="ar-IQ" sz="4000" b="1" dirty="0">
                <a:latin typeface="Traditional Arabic" panose="02020603050405020304" pitchFamily="18" charset="-78"/>
                <a:cs typeface="Traditional Arabic" panose="02020603050405020304" pitchFamily="18" charset="-78"/>
              </a:rPr>
            </a:br>
            <a:r>
              <a:rPr lang="ar-IQ" sz="4000" b="1" dirty="0">
                <a:latin typeface="Traditional Arabic" panose="02020603050405020304" pitchFamily="18" charset="-78"/>
                <a:cs typeface="Traditional Arabic" panose="02020603050405020304" pitchFamily="18" charset="-78"/>
              </a:rPr>
              <a:t>- </a:t>
            </a:r>
            <a:r>
              <a:rPr lang="ar-SA" sz="4000" b="1" dirty="0">
                <a:latin typeface="Traditional Arabic" panose="02020603050405020304" pitchFamily="18" charset="-78"/>
                <a:cs typeface="Traditional Arabic" panose="02020603050405020304" pitchFamily="18" charset="-78"/>
              </a:rPr>
              <a:t>فإذا أجرينا تلك الموازنة بين المنافع والمضار في التورق المصرفي المنظم كانت النتيجة أن المضار أعظم من المنافع التي تترتب عليه، وأما المنافع فهي أقل بكثير من الأضرار، منها ما ذكرت من سلبيات</a:t>
            </a:r>
            <a:r>
              <a:rPr lang="en-US" sz="4000" b="1" dirty="0">
                <a:latin typeface="Traditional Arabic" panose="02020603050405020304" pitchFamily="18" charset="-78"/>
                <a:cs typeface="Traditional Arabic" panose="02020603050405020304" pitchFamily="18" charset="-78"/>
              </a:rPr>
              <a:t>                   .</a:t>
            </a:r>
            <a:br>
              <a:rPr lang="en-US" sz="4000" dirty="0">
                <a:latin typeface="Traditional Arabic" panose="02020603050405020304" pitchFamily="18" charset="-78"/>
                <a:cs typeface="Traditional Arabic" panose="02020603050405020304" pitchFamily="18" charset="-78"/>
              </a:rPr>
            </a:br>
            <a:r>
              <a:rPr lang="ar-SA" sz="4000" b="1" dirty="0">
                <a:latin typeface="Traditional Arabic" panose="02020603050405020304" pitchFamily="18" charset="-78"/>
                <a:cs typeface="Traditional Arabic" panose="02020603050405020304" pitchFamily="18" charset="-78"/>
              </a:rPr>
              <a:t>وبناء على ذلك فالراجح هو القول الأول من أن التورق المصرفي المنظم لا يجوز شرعاً</a:t>
            </a:r>
            <a:r>
              <a:rPr lang="en-US" sz="4000" b="1" dirty="0">
                <a:latin typeface="Traditional Arabic" panose="02020603050405020304" pitchFamily="18" charset="-78"/>
                <a:cs typeface="Traditional Arabic" panose="02020603050405020304" pitchFamily="18" charset="-78"/>
              </a:rPr>
              <a:t>.</a:t>
            </a:r>
            <a:endParaRPr lang="en-US" sz="4000" dirty="0"/>
          </a:p>
        </p:txBody>
      </p:sp>
      <p:sp>
        <p:nvSpPr>
          <p:cNvPr id="3" name="Content Placeholder 2">
            <a:extLst>
              <a:ext uri="{FF2B5EF4-FFF2-40B4-BE49-F238E27FC236}">
                <a16:creationId xmlns:a16="http://schemas.microsoft.com/office/drawing/2014/main" id="{6D5B4EFF-9482-4AC0-AC7B-A84F81DC4294}"/>
              </a:ext>
            </a:extLst>
          </p:cNvPr>
          <p:cNvSpPr>
            <a:spLocks noGrp="1"/>
          </p:cNvSpPr>
          <p:nvPr>
            <p:ph idx="1"/>
          </p:nvPr>
        </p:nvSpPr>
        <p:spPr>
          <a:xfrm flipV="1">
            <a:off x="1371600" y="7124699"/>
            <a:ext cx="96012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9829857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9125" y="224287"/>
            <a:ext cx="10386203" cy="6478437"/>
          </a:xfrm>
        </p:spPr>
        <p:txBody>
          <a:bodyPr>
            <a:noAutofit/>
          </a:bodyPr>
          <a:lstStyle/>
          <a:p>
            <a:pPr algn="just"/>
            <a:r>
              <a:rPr lang="ar-SA" sz="3200" b="1" dirty="0">
                <a:solidFill>
                  <a:srgbClr val="FF0000"/>
                </a:solidFill>
                <a:latin typeface="Traditional Arabic" panose="02020603050405020304" pitchFamily="18" charset="-78"/>
                <a:cs typeface="Traditional Arabic" panose="02020603050405020304" pitchFamily="18" charset="-78"/>
              </a:rPr>
              <a:t>التكييف الفقهي للتورق المصرفي المنظم</a:t>
            </a:r>
            <a:r>
              <a:rPr lang="en-US" sz="3200" b="1" dirty="0">
                <a:solidFill>
                  <a:srgbClr val="FF0000"/>
                </a:solidFill>
                <a:latin typeface="Traditional Arabic" panose="02020603050405020304" pitchFamily="18" charset="-78"/>
                <a:cs typeface="Traditional Arabic" panose="02020603050405020304" pitchFamily="18" charset="-78"/>
              </a:rPr>
              <a:t>                        </a:t>
            </a:r>
            <a:r>
              <a:rPr lang="en-US" sz="3200" b="1" dirty="0">
                <a:latin typeface="Traditional Arabic" panose="02020603050405020304" pitchFamily="18" charset="-78"/>
                <a:cs typeface="Traditional Arabic" panose="02020603050405020304" pitchFamily="18" charset="-78"/>
              </a:rPr>
              <a:t>:</a:t>
            </a:r>
            <a:br>
              <a:rPr lang="en-US" sz="3200" dirty="0">
                <a:latin typeface="Traditional Arabic" panose="02020603050405020304" pitchFamily="18" charset="-78"/>
                <a:cs typeface="Traditional Arabic" panose="02020603050405020304" pitchFamily="18" charset="-78"/>
              </a:rPr>
            </a:br>
            <a:r>
              <a:rPr lang="ar-IQ" sz="3200" b="1" dirty="0">
                <a:latin typeface="Traditional Arabic" panose="02020603050405020304" pitchFamily="18" charset="-78"/>
                <a:cs typeface="Traditional Arabic" panose="02020603050405020304" pitchFamily="18" charset="-78"/>
              </a:rPr>
              <a:t>-</a:t>
            </a:r>
            <a:r>
              <a:rPr lang="ar-IQ" sz="3200" dirty="0">
                <a:latin typeface="Traditional Arabic" panose="02020603050405020304" pitchFamily="18" charset="-78"/>
                <a:cs typeface="Traditional Arabic" panose="02020603050405020304" pitchFamily="18" charset="-78"/>
              </a:rPr>
              <a:t> </a:t>
            </a:r>
            <a:r>
              <a:rPr lang="ar-SA" sz="3200" b="1" dirty="0">
                <a:latin typeface="Traditional Arabic" panose="02020603050405020304" pitchFamily="18" charset="-78"/>
                <a:cs typeface="Traditional Arabic" panose="02020603050405020304" pitchFamily="18" charset="-78"/>
              </a:rPr>
              <a:t>لما كان بيان الحكم الشرعي للواقعة المستجدة يتوقف على تكييفها الفقهي، فلا بد من البدء بتكييف التورق المصرفي المنظم</a:t>
            </a:r>
            <a:r>
              <a:rPr lang="en-US" sz="3200" b="1" dirty="0">
                <a:latin typeface="Traditional Arabic" panose="02020603050405020304" pitchFamily="18" charset="-78"/>
                <a:cs typeface="Traditional Arabic" panose="02020603050405020304" pitchFamily="18" charset="-78"/>
              </a:rPr>
              <a:t>. </a:t>
            </a:r>
            <a:r>
              <a:rPr lang="ar-SA" sz="3200" b="1" dirty="0">
                <a:latin typeface="Traditional Arabic" panose="02020603050405020304" pitchFamily="18" charset="-78"/>
                <a:cs typeface="Traditional Arabic" panose="02020603050405020304" pitchFamily="18" charset="-78"/>
              </a:rPr>
              <a:t>فالعلماء المعاصرين اختلفوا في تكييفه الفقهي على قولين</a:t>
            </a:r>
            <a:r>
              <a:rPr lang="en-US" sz="3200" b="1">
                <a:latin typeface="Traditional Arabic" panose="02020603050405020304" pitchFamily="18" charset="-78"/>
                <a:cs typeface="Traditional Arabic" panose="02020603050405020304" pitchFamily="18" charset="-78"/>
              </a:rPr>
              <a:t>      :</a:t>
            </a:r>
            <a:br>
              <a:rPr lang="en-US" sz="3200" b="1" dirty="0">
                <a:latin typeface="Traditional Arabic" panose="02020603050405020304" pitchFamily="18" charset="-78"/>
                <a:cs typeface="Traditional Arabic" panose="02020603050405020304" pitchFamily="18" charset="-78"/>
              </a:rPr>
            </a:br>
            <a:r>
              <a:rPr lang="ar-SA" sz="3200" b="1" dirty="0">
                <a:solidFill>
                  <a:srgbClr val="FF0000"/>
                </a:solidFill>
                <a:latin typeface="Traditional Arabic" panose="02020603050405020304" pitchFamily="18" charset="-78"/>
                <a:cs typeface="Traditional Arabic" panose="02020603050405020304" pitchFamily="18" charset="-78"/>
              </a:rPr>
              <a:t>القول الأول</a:t>
            </a:r>
            <a:r>
              <a:rPr lang="en-US" sz="3200" b="1" dirty="0">
                <a:latin typeface="Traditional Arabic" panose="02020603050405020304" pitchFamily="18" charset="-78"/>
                <a:cs typeface="Traditional Arabic" panose="02020603050405020304" pitchFamily="18" charset="-78"/>
              </a:rPr>
              <a:t>:</a:t>
            </a:r>
            <a:r>
              <a:rPr lang="ar-SA" sz="3200" b="1" dirty="0">
                <a:latin typeface="Traditional Arabic" panose="02020603050405020304" pitchFamily="18" charset="-78"/>
                <a:cs typeface="Traditional Arabic" panose="02020603050405020304" pitchFamily="18" charset="-78"/>
              </a:rPr>
              <a:t> ذهب بعض العلماء المعاصرين منهم الشيخ عبد الله المنيع والشيخ عبد القادر العماري إلى أن التورق المصرفي المنظم يكيف على أنه تورق فقهي؛ لوجود تشابه بينهما في عدد الأطراف والعقود والغاية منه، فالمصرف الإسلامي يشتري السلعة حقيقة، كما يفعل أي تاجر، ثم يبيعها للعميل الذي يقوم بتوكيل المصرف ببيع السلعة</a:t>
            </a:r>
            <a:r>
              <a:rPr lang="en-US" sz="3200" b="1" dirty="0">
                <a:solidFill>
                  <a:schemeClr val="bg2"/>
                </a:solidFill>
                <a:latin typeface="Traditional Arabic" panose="02020603050405020304" pitchFamily="18" charset="-78"/>
                <a:cs typeface="Traditional Arabic" panose="02020603050405020304" pitchFamily="18" charset="-78"/>
              </a:rPr>
              <a:t>.</a:t>
            </a:r>
            <a:r>
              <a:rPr lang="en-US" sz="3200" b="1" dirty="0">
                <a:latin typeface="Traditional Arabic" panose="02020603050405020304" pitchFamily="18" charset="-78"/>
                <a:cs typeface="Traditional Arabic" panose="02020603050405020304" pitchFamily="18" charset="-78"/>
              </a:rPr>
              <a:t>                  .</a:t>
            </a:r>
            <a:br>
              <a:rPr lang="en-US" sz="3200" dirty="0">
                <a:latin typeface="Traditional Arabic" panose="02020603050405020304" pitchFamily="18" charset="-78"/>
                <a:cs typeface="Traditional Arabic" panose="02020603050405020304" pitchFamily="18" charset="-78"/>
              </a:rPr>
            </a:br>
            <a:r>
              <a:rPr lang="ar-SA" sz="3200" b="1" dirty="0">
                <a:solidFill>
                  <a:srgbClr val="FF0000"/>
                </a:solidFill>
                <a:latin typeface="Traditional Arabic" panose="02020603050405020304" pitchFamily="18" charset="-78"/>
                <a:cs typeface="Traditional Arabic" panose="02020603050405020304" pitchFamily="18" charset="-78"/>
              </a:rPr>
              <a:t>القول الثان</a:t>
            </a:r>
            <a:r>
              <a:rPr lang="ar-IQ" sz="3200" b="1" dirty="0">
                <a:solidFill>
                  <a:srgbClr val="FF0000"/>
                </a:solidFill>
                <a:latin typeface="Traditional Arabic" panose="02020603050405020304" pitchFamily="18" charset="-78"/>
                <a:cs typeface="Traditional Arabic" panose="02020603050405020304" pitchFamily="18" charset="-78"/>
              </a:rPr>
              <a:t>ي:</a:t>
            </a:r>
            <a:r>
              <a:rPr lang="en-US" sz="3200" b="1" dirty="0">
                <a:solidFill>
                  <a:srgbClr val="FF0000"/>
                </a:solidFill>
                <a:latin typeface="Traditional Arabic" panose="02020603050405020304" pitchFamily="18" charset="-78"/>
                <a:cs typeface="Traditional Arabic" panose="02020603050405020304" pitchFamily="18" charset="-78"/>
              </a:rPr>
              <a:t> </a:t>
            </a:r>
            <a:r>
              <a:rPr lang="ar-SA" sz="3200" b="1" dirty="0">
                <a:latin typeface="Traditional Arabic" panose="02020603050405020304" pitchFamily="18" charset="-78"/>
                <a:cs typeface="Traditional Arabic" panose="02020603050405020304" pitchFamily="18" charset="-78"/>
              </a:rPr>
              <a:t>ذهب بعض العلماء المعاصرين منهم الدكتور حسين حامد حسان إلى أن التورق المصرفي المنظم لا يكيف على أنه تورق فقهي لوجود فوارق بينهما، وهي التي أشرت إليها في بيان حقيقة التورق المصرفي، وإنما هو معاملة تجمع بين عدة عقود وتصرفات متداخلة، تجعله أشبه ما يكون ببيع العينة، هذا بالإضافة إلى اشتماله على بعض الإشكالات الشرعية</a:t>
            </a:r>
            <a:r>
              <a:rPr lang="en-US" sz="3200" b="1" dirty="0">
                <a:solidFill>
                  <a:schemeClr val="bg2"/>
                </a:solidFill>
                <a:latin typeface="Traditional Arabic" panose="02020603050405020304" pitchFamily="18" charset="-78"/>
                <a:cs typeface="Traditional Arabic" panose="02020603050405020304" pitchFamily="18" charset="-78"/>
              </a:rPr>
              <a:t>.</a:t>
            </a:r>
            <a:r>
              <a:rPr lang="en-US" sz="3200" b="1" dirty="0">
                <a:latin typeface="Traditional Arabic" panose="02020603050405020304" pitchFamily="18" charset="-78"/>
                <a:cs typeface="Traditional Arabic" panose="02020603050405020304" pitchFamily="18" charset="-78"/>
              </a:rPr>
              <a:t>                 .</a:t>
            </a:r>
            <a:br>
              <a:rPr lang="en-US" sz="3200" dirty="0">
                <a:latin typeface="Traditional Arabic" panose="02020603050405020304" pitchFamily="18" charset="-78"/>
                <a:cs typeface="Traditional Arabic" panose="02020603050405020304" pitchFamily="18" charset="-78"/>
              </a:rPr>
            </a:br>
            <a:r>
              <a:rPr lang="ar-SA" sz="3200" b="1" dirty="0">
                <a:solidFill>
                  <a:srgbClr val="FF0000"/>
                </a:solidFill>
                <a:latin typeface="Traditional Arabic" panose="02020603050405020304" pitchFamily="18" charset="-78"/>
                <a:cs typeface="Traditional Arabic" panose="02020603050405020304" pitchFamily="18" charset="-78"/>
              </a:rPr>
              <a:t>والراجح هو القول الثاني</a:t>
            </a:r>
            <a:r>
              <a:rPr lang="en-US" sz="3200" b="1" dirty="0">
                <a:solidFill>
                  <a:srgbClr val="FF0000"/>
                </a:solidFill>
                <a:latin typeface="Traditional Arabic" panose="02020603050405020304" pitchFamily="18" charset="-78"/>
                <a:cs typeface="Traditional Arabic" panose="02020603050405020304" pitchFamily="18" charset="-78"/>
              </a:rPr>
              <a:t> :</a:t>
            </a:r>
            <a:r>
              <a:rPr lang="ar-SA" sz="3200" b="1" dirty="0">
                <a:latin typeface="Traditional Arabic" panose="02020603050405020304" pitchFamily="18" charset="-78"/>
                <a:cs typeface="Traditional Arabic" panose="02020603050405020304" pitchFamily="18" charset="-78"/>
              </a:rPr>
              <a:t>أن هذه المعاملة غير التورق الفقهي المعروف عند الفقهاء، وذلك لما بينهما من فروق عديدة.</a:t>
            </a:r>
            <a:endParaRPr lang="en-US" sz="3200" dirty="0">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1371600" y="6857999"/>
            <a:ext cx="9601200" cy="45719"/>
          </a:xfrm>
        </p:spPr>
        <p:txBody>
          <a:bodyPr>
            <a:normAutofit fontScale="25000" lnSpcReduction="20000"/>
          </a:bodyPr>
          <a:lstStyle/>
          <a:p>
            <a:endParaRPr lang="ar-IQ" dirty="0"/>
          </a:p>
        </p:txBody>
      </p:sp>
    </p:spTree>
    <p:extLst>
      <p:ext uri="{BB962C8B-B14F-4D97-AF65-F5344CB8AC3E}">
        <p14:creationId xmlns:p14="http://schemas.microsoft.com/office/powerpoint/2010/main" val="5564042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3743" y="487392"/>
            <a:ext cx="9782356" cy="5913408"/>
          </a:xfrm>
        </p:spPr>
        <p:txBody>
          <a:bodyPr>
            <a:noAutofit/>
          </a:bodyPr>
          <a:lstStyle/>
          <a:p>
            <a:pPr marL="571500" indent="-571500" algn="just">
              <a:lnSpc>
                <a:spcPct val="100000"/>
              </a:lnSpc>
              <a:buFont typeface="Wingdings" panose="05000000000000000000" pitchFamily="2" charset="2"/>
              <a:buChar char="Ø"/>
            </a:pPr>
            <a:r>
              <a:rPr lang="ar-SA" sz="3200" b="1" dirty="0">
                <a:solidFill>
                  <a:srgbClr val="FF0000"/>
                </a:solidFill>
                <a:latin typeface="Traditional Arabic" panose="02020603050405020304" pitchFamily="18" charset="-78"/>
                <a:cs typeface="Traditional Arabic" panose="02020603050405020304" pitchFamily="18" charset="-78"/>
              </a:rPr>
              <a:t>ومن صور بيع العينة المنتشرة </a:t>
            </a:r>
            <a:r>
              <a:rPr lang="ar-IQ" sz="3200" b="1" dirty="0">
                <a:solidFill>
                  <a:srgbClr val="FF0000"/>
                </a:solidFill>
                <a:latin typeface="Traditional Arabic" panose="02020603050405020304" pitchFamily="18" charset="-78"/>
                <a:cs typeface="Traditional Arabic" panose="02020603050405020304" pitchFamily="18" charset="-78"/>
              </a:rPr>
              <a:t>الذي </a:t>
            </a:r>
            <a:r>
              <a:rPr lang="ar-SA" sz="3200" b="1" dirty="0">
                <a:solidFill>
                  <a:srgbClr val="FF0000"/>
                </a:solidFill>
                <a:latin typeface="Traditional Arabic" panose="02020603050405020304" pitchFamily="18" charset="-78"/>
                <a:cs typeface="Traditional Arabic" panose="02020603050405020304" pitchFamily="18" charset="-78"/>
              </a:rPr>
              <a:t>يمارسه بعض التجار </a:t>
            </a:r>
            <a:r>
              <a:rPr lang="ar-IQ" sz="3200" b="1" dirty="0">
                <a:solidFill>
                  <a:srgbClr val="FF0000"/>
                </a:solidFill>
                <a:latin typeface="Traditional Arabic" panose="02020603050405020304" pitchFamily="18" charset="-78"/>
                <a:cs typeface="Traditional Arabic" panose="02020603050405020304" pitchFamily="18" charset="-78"/>
              </a:rPr>
              <a:t>كالآتي:                     </a:t>
            </a:r>
            <a:r>
              <a:rPr lang="ar-SA" sz="3200" b="1" dirty="0">
                <a:solidFill>
                  <a:schemeClr val="bg2"/>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a:t>
            </a:r>
            <a:br>
              <a:rPr lang="ar-SA" sz="3200" b="1" dirty="0">
                <a:solidFill>
                  <a:schemeClr val="tx1"/>
                </a:solidFill>
                <a:latin typeface="Traditional Arabic" panose="02020603050405020304" pitchFamily="18" charset="-78"/>
                <a:cs typeface="Traditional Arabic" panose="02020603050405020304" pitchFamily="18" charset="-78"/>
              </a:rPr>
            </a:br>
            <a:r>
              <a:rPr lang="ar-SA" sz="3200" b="1" dirty="0">
                <a:solidFill>
                  <a:schemeClr val="tx1"/>
                </a:solidFill>
                <a:latin typeface="Traditional Arabic" panose="02020603050405020304" pitchFamily="18" charset="-78"/>
                <a:cs typeface="Traditional Arabic" panose="02020603050405020304" pitchFamily="18" charset="-78"/>
              </a:rPr>
              <a:t>1- أن يكون هناك شخص مشارك مع صاحب معرض للسيارات للبيع بالتقسيط، وعندما يبيع سيارة لأحد الزبائن بالتقسيط ويكون الزبون بحاجة إلى النقد، </a:t>
            </a:r>
            <a:r>
              <a:rPr lang="ar-IQ" sz="3200" b="1" dirty="0">
                <a:solidFill>
                  <a:schemeClr val="tx1"/>
                </a:solidFill>
                <a:latin typeface="Traditional Arabic" panose="02020603050405020304" pitchFamily="18" charset="-78"/>
                <a:cs typeface="Traditional Arabic" panose="02020603050405020304" pitchFamily="18" charset="-78"/>
              </a:rPr>
              <a:t>ف</a:t>
            </a:r>
            <a:r>
              <a:rPr lang="ar-SA" sz="3200" b="1" dirty="0">
                <a:solidFill>
                  <a:schemeClr val="tx1"/>
                </a:solidFill>
                <a:latin typeface="Traditional Arabic" panose="02020603050405020304" pitchFamily="18" charset="-78"/>
                <a:cs typeface="Traditional Arabic" panose="02020603050405020304" pitchFamily="18" charset="-78"/>
              </a:rPr>
              <a:t>يقوم الزبون ببيع نفس السيارة إلى الشريك الآخر بمبلغ أقل من ثمنها نقداً</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فهذه العملية من صور بيع العينة فهي ربا النسيئة؛ لأنه دراهم بدراهم بينهما سلعة فكلاهما تواطىء على الربا للحصول على النقد.</a:t>
            </a:r>
            <a:r>
              <a:rPr lang="en-US" sz="3200" b="1" dirty="0">
                <a:solidFill>
                  <a:schemeClr val="tx1"/>
                </a:solidFill>
                <a:latin typeface="Traditional Arabic" panose="02020603050405020304" pitchFamily="18" charset="-78"/>
                <a:cs typeface="Traditional Arabic" panose="02020603050405020304" pitchFamily="18" charset="-78"/>
              </a:rPr>
              <a:t>                              </a:t>
            </a:r>
            <a:br>
              <a:rPr lang="en-US" sz="3200" b="1" dirty="0">
                <a:solidFill>
                  <a:schemeClr val="tx1"/>
                </a:solidFill>
                <a:latin typeface="Traditional Arabic" panose="02020603050405020304" pitchFamily="18" charset="-78"/>
                <a:cs typeface="Traditional Arabic" panose="02020603050405020304" pitchFamily="18" charset="-78"/>
              </a:rPr>
            </a:br>
            <a:r>
              <a:rPr lang="ar-SA" sz="3200" b="1" dirty="0">
                <a:solidFill>
                  <a:schemeClr val="tx1"/>
                </a:solidFill>
                <a:latin typeface="Traditional Arabic" panose="02020603050405020304" pitchFamily="18" charset="-78"/>
                <a:cs typeface="Traditional Arabic" panose="02020603050405020304" pitchFamily="18" charset="-78"/>
              </a:rPr>
              <a:t>2-  ومن صور بيع العينة الممارس في الأسواق ما يكون عكس بيع العينة، ومنها أن يأتي المحتاج إلى النقد إلى التاجر، ويعرض عليه بيع سيارته بمبلغ ثمانين ألف حال، ثم يقوم التاجر ببيع السيارة إلى نفس المحتاج إلى النقد بسعر مئة ألف مؤجلة، فيعود المحتاج بالسيـــــارة وثمـــــانين ألف تعـــــود إلى التـــــاجر مئـــة ألف فهي من ربا النسيئة قرض جر نفعاً.                              </a:t>
            </a:r>
            <a:br>
              <a:rPr lang="ar-IQ" sz="3200" b="1" dirty="0">
                <a:solidFill>
                  <a:schemeClr val="tx1"/>
                </a:solidFill>
                <a:latin typeface="Traditional Arabic" panose="02020603050405020304" pitchFamily="18" charset="-78"/>
                <a:cs typeface="Traditional Arabic" panose="02020603050405020304" pitchFamily="18" charset="-78"/>
              </a:rPr>
            </a:br>
            <a:endParaRPr lang="ar-IQ" sz="3200" b="1" dirty="0"/>
          </a:p>
        </p:txBody>
      </p:sp>
      <p:sp>
        <p:nvSpPr>
          <p:cNvPr id="3" name="Content Placeholder 2"/>
          <p:cNvSpPr>
            <a:spLocks noGrp="1"/>
          </p:cNvSpPr>
          <p:nvPr>
            <p:ph idx="1"/>
          </p:nvPr>
        </p:nvSpPr>
        <p:spPr>
          <a:xfrm flipV="1">
            <a:off x="1371600" y="6737229"/>
            <a:ext cx="9601200" cy="45719"/>
          </a:xfrm>
        </p:spPr>
        <p:txBody>
          <a:bodyPr>
            <a:normAutofit fontScale="25000" lnSpcReduction="20000"/>
          </a:bodyPr>
          <a:lstStyle/>
          <a:p>
            <a:endParaRPr lang="ar-IQ" dirty="0"/>
          </a:p>
        </p:txBody>
      </p:sp>
    </p:spTree>
    <p:extLst>
      <p:ext uri="{BB962C8B-B14F-4D97-AF65-F5344CB8AC3E}">
        <p14:creationId xmlns:p14="http://schemas.microsoft.com/office/powerpoint/2010/main" val="2259417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0438" y="92901"/>
            <a:ext cx="10603523" cy="6495690"/>
          </a:xfrm>
        </p:spPr>
        <p:txBody>
          <a:bodyPr>
            <a:noAutofit/>
          </a:bodyPr>
          <a:lstStyle/>
          <a:p>
            <a:pPr algn="just">
              <a:lnSpc>
                <a:spcPct val="100000"/>
              </a:lnSpc>
            </a:pPr>
            <a:r>
              <a:rPr lang="ar-IQ" sz="3200" b="1" dirty="0">
                <a:solidFill>
                  <a:srgbClr val="FF0000"/>
                </a:solidFill>
                <a:latin typeface="Traditional Arabic" panose="02020603050405020304" pitchFamily="18" charset="-78"/>
                <a:cs typeface="Traditional Arabic" panose="02020603050405020304" pitchFamily="18" charset="-78"/>
              </a:rPr>
              <a:t>العينة في اللغة:                                  </a:t>
            </a:r>
            <a:r>
              <a:rPr lang="ar-IQ" sz="3200" b="1" dirty="0">
                <a:solidFill>
                  <a:schemeClr val="bg2"/>
                </a:solidFill>
                <a:latin typeface="Traditional Arabic" panose="02020603050405020304" pitchFamily="18" charset="-78"/>
                <a:cs typeface="Traditional Arabic" panose="02020603050405020304" pitchFamily="18" charset="-78"/>
              </a:rPr>
              <a:t>.</a:t>
            </a:r>
            <a:br>
              <a:rPr lang="ar-IQ" sz="3200" b="1" dirty="0">
                <a:solidFill>
                  <a:schemeClr val="tx1"/>
                </a:solidFill>
                <a:latin typeface="Traditional Arabic" panose="02020603050405020304" pitchFamily="18" charset="-78"/>
                <a:cs typeface="Traditional Arabic" panose="02020603050405020304" pitchFamily="18" charset="-78"/>
              </a:rPr>
            </a:br>
            <a:r>
              <a:rPr lang="ar-SA" sz="3200" b="1" dirty="0">
                <a:solidFill>
                  <a:schemeClr val="tx1"/>
                </a:solidFill>
                <a:latin typeface="Traditional Arabic" panose="02020603050405020304" pitchFamily="18" charset="-78"/>
                <a:cs typeface="Traditional Arabic" panose="02020603050405020304" pitchFamily="18" charset="-78"/>
              </a:rPr>
              <a:t>العينة: "خيار الشيء</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جمعها عَين</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العِينَة: بالكسر السَّلَف و(أعتَانَ) الرَّجُلُ</a:t>
            </a:r>
            <a:r>
              <a:rPr lang="ar-IQ" sz="3200" b="1" dirty="0">
                <a:solidFill>
                  <a:schemeClr val="tx1"/>
                </a:solidFill>
                <a:latin typeface="Traditional Arabic" panose="02020603050405020304" pitchFamily="18" charset="-78"/>
                <a:cs typeface="Traditional Arabic" panose="02020603050405020304" pitchFamily="18" charset="-78"/>
              </a:rPr>
              <a:t> إذا</a:t>
            </a:r>
            <a:r>
              <a:rPr lang="ar-SA" sz="3200" b="1" dirty="0">
                <a:solidFill>
                  <a:schemeClr val="tx1"/>
                </a:solidFill>
                <a:latin typeface="Traditional Arabic" panose="02020603050405020304" pitchFamily="18" charset="-78"/>
                <a:cs typeface="Traditional Arabic" panose="02020603050405020304" pitchFamily="18" charset="-78"/>
              </a:rPr>
              <a:t> أشتَرَى  بنَسيئةِ". وعْينُ الشيء: نفسه وشخصه وأصله، والجمع أعْيانٌ، "سميت عينة لإعانة أهلها للمظطر على تحصيل مطلوبه على وجه التحيل بدفع قليل في كثير".</a:t>
            </a:r>
            <a:r>
              <a:rPr lang="en-US"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chemeClr val="tx1"/>
                </a:solidFill>
                <a:latin typeface="Traditional Arabic" panose="02020603050405020304" pitchFamily="18" charset="-78"/>
                <a:cs typeface="Traditional Arabic" panose="02020603050405020304" pitchFamily="18" charset="-78"/>
              </a:rPr>
              <a:t>أو: </a:t>
            </a:r>
            <a:r>
              <a:rPr lang="ar-SA" sz="3200" b="1" dirty="0">
                <a:solidFill>
                  <a:schemeClr val="tx1"/>
                </a:solidFill>
                <a:latin typeface="Traditional Arabic" panose="02020603050405020304" pitchFamily="18" charset="-78"/>
                <a:cs typeface="Traditional Arabic" panose="02020603050405020304" pitchFamily="18" charset="-78"/>
              </a:rPr>
              <a:t>مشتقة من العون</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لأن البائع يستعين بالمشتري على تحصيل مقاصده، وقيل: إنها مشتقة من العين وحاجة الرجل إليها، فيشتري السلعة ليبيعها بالعين التي يحتاجها، وليس به إلى السلعة حاجة".</a:t>
            </a:r>
            <a:r>
              <a:rPr lang="ar-IQ"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chemeClr val="bg2"/>
                </a:solidFill>
                <a:latin typeface="Traditional Arabic" panose="02020603050405020304" pitchFamily="18" charset="-78"/>
                <a:cs typeface="Traditional Arabic" panose="02020603050405020304" pitchFamily="18" charset="-78"/>
              </a:rPr>
              <a:t>.</a:t>
            </a:r>
            <a:br>
              <a:rPr lang="ar-IQ" sz="3200" b="1" dirty="0">
                <a:solidFill>
                  <a:schemeClr val="tx1"/>
                </a:solidFill>
                <a:latin typeface="Traditional Arabic" panose="02020603050405020304" pitchFamily="18" charset="-78"/>
                <a:cs typeface="Traditional Arabic" panose="02020603050405020304" pitchFamily="18" charset="-78"/>
              </a:rPr>
            </a:br>
            <a:r>
              <a:rPr lang="ar-SA" sz="3200" b="1" dirty="0">
                <a:solidFill>
                  <a:srgbClr val="FF0000"/>
                </a:solidFill>
                <a:latin typeface="Traditional Arabic" panose="02020603050405020304" pitchFamily="18" charset="-78"/>
                <a:cs typeface="Traditional Arabic" panose="02020603050405020304" pitchFamily="18" charset="-78"/>
              </a:rPr>
              <a:t>العينة اصطلاحا.</a:t>
            </a:r>
            <a:r>
              <a:rPr lang="en-US" sz="3200" b="1" dirty="0">
                <a:solidFill>
                  <a:srgbClr val="FF0000"/>
                </a:solidFill>
                <a:latin typeface="Traditional Arabic" panose="02020603050405020304" pitchFamily="18" charset="-78"/>
                <a:cs typeface="Traditional Arabic" panose="02020603050405020304" pitchFamily="18" charset="-78"/>
              </a:rPr>
              <a:t>                                              </a:t>
            </a:r>
            <a:br>
              <a:rPr lang="en-US" sz="3200" b="1" dirty="0">
                <a:solidFill>
                  <a:schemeClr val="tx1"/>
                </a:solidFill>
                <a:latin typeface="Traditional Arabic" panose="02020603050405020304" pitchFamily="18" charset="-78"/>
                <a:cs typeface="Traditional Arabic" panose="02020603050405020304" pitchFamily="18" charset="-78"/>
              </a:rPr>
            </a:br>
            <a:r>
              <a:rPr lang="ar-SA" sz="3200" b="1" dirty="0">
                <a:solidFill>
                  <a:schemeClr val="tx1"/>
                </a:solidFill>
                <a:latin typeface="Traditional Arabic" panose="02020603050405020304" pitchFamily="18" charset="-78"/>
                <a:cs typeface="Traditional Arabic" panose="02020603050405020304" pitchFamily="18" charset="-78"/>
              </a:rPr>
              <a:t>بيع العينة هو محل خلاف بين الفقهاء. ويمكن أن يكون أصل الاختلاف هو الصور التي تندرج تحت العينة.</a:t>
            </a:r>
            <a:r>
              <a:rPr lang="en-US" sz="3200" b="1" dirty="0">
                <a:solidFill>
                  <a:schemeClr val="tx1"/>
                </a:solidFill>
                <a:latin typeface="Traditional Arabic" panose="02020603050405020304" pitchFamily="18" charset="-78"/>
                <a:cs typeface="Traditional Arabic" panose="02020603050405020304" pitchFamily="18" charset="-78"/>
              </a:rPr>
              <a:t>                                  </a:t>
            </a:r>
            <a:br>
              <a:rPr lang="en-US" sz="3200" b="1" dirty="0">
                <a:solidFill>
                  <a:schemeClr val="tx1"/>
                </a:solidFill>
                <a:latin typeface="Traditional Arabic" panose="02020603050405020304" pitchFamily="18" charset="-78"/>
                <a:cs typeface="Traditional Arabic" panose="02020603050405020304" pitchFamily="18" charset="-78"/>
              </a:rPr>
            </a:br>
            <a:r>
              <a:rPr lang="en-US"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rgbClr val="FF0000"/>
                </a:solidFill>
                <a:latin typeface="Traditional Arabic" panose="02020603050405020304" pitchFamily="18" charset="-78"/>
                <a:cs typeface="Traditional Arabic" panose="02020603050405020304" pitchFamily="18" charset="-78"/>
              </a:rPr>
              <a:t>صُورَتُهَا</a:t>
            </a:r>
            <a:r>
              <a:rPr lang="ar-IQ" sz="3200" b="1" dirty="0">
                <a:latin typeface="Traditional Arabic" panose="02020603050405020304" pitchFamily="18" charset="-78"/>
                <a:cs typeface="Traditional Arabic" panose="02020603050405020304" pitchFamily="18" charset="-78"/>
              </a:rPr>
              <a:t>:</a:t>
            </a:r>
            <a:r>
              <a:rPr lang="en-US" sz="3200" b="1" dirty="0">
                <a:latin typeface="Traditional Arabic" panose="02020603050405020304" pitchFamily="18" charset="-78"/>
                <a:cs typeface="Traditional Arabic" panose="02020603050405020304" pitchFamily="18" charset="-78"/>
              </a:rPr>
              <a:t>                              </a:t>
            </a:r>
            <a:br>
              <a:rPr lang="en-US" sz="3200" dirty="0">
                <a:latin typeface="Traditional Arabic" panose="02020603050405020304" pitchFamily="18" charset="-78"/>
                <a:cs typeface="Traditional Arabic" panose="02020603050405020304" pitchFamily="18" charset="-78"/>
              </a:rPr>
            </a:br>
            <a:r>
              <a:rPr lang="ar-IQ" sz="3200" b="1" dirty="0">
                <a:latin typeface="Traditional Arabic" panose="02020603050405020304" pitchFamily="18" charset="-78"/>
                <a:cs typeface="Traditional Arabic" panose="02020603050405020304" pitchFamily="18" charset="-78"/>
              </a:rPr>
              <a:t>-</a:t>
            </a:r>
            <a:r>
              <a:rPr lang="ar-IQ" sz="3200" dirty="0">
                <a:latin typeface="Traditional Arabic" panose="02020603050405020304" pitchFamily="18" charset="-78"/>
                <a:cs typeface="Traditional Arabic" panose="02020603050405020304" pitchFamily="18" charset="-78"/>
              </a:rPr>
              <a:t> </a:t>
            </a:r>
            <a:r>
              <a:rPr lang="ar-IQ" sz="3200" b="1" dirty="0">
                <a:latin typeface="Traditional Arabic" panose="02020603050405020304" pitchFamily="18" charset="-78"/>
                <a:cs typeface="Traditional Arabic" panose="02020603050405020304" pitchFamily="18" charset="-78"/>
              </a:rPr>
              <a:t>لِلْعِينَةِ الْمَنْهِيِّ عَنْهَا تَفْسِيرَاتٌ أَشْهَرُهَا: أَنْ يَبِيعَ سِلْعَةً بِثَمَنٍ إِلَى أَجَلٍ مَعْلُومٍ، ثُمَّ يَشْتَرِيَهَا نَفْسَهَا نَقْدًا بِثَمَنٍ أَقَل، وَفِي نِهَايَةِ الأْجَل يَدْفَعُ الْمُشْتَرِي الثَّمَنَ الأْوَّل، وَالْفَرْقُ بَيْنَ الثَّمَنَيْنِ فَضْلٌ هُوَ رِبًا لِلْبَائِعِ الأْوَّلَ، تَئُول الْعَمَلِيَّةُ إِلَى قَرْضِ عَشَرَةٍ، لِرَدِّ خَمْسَةَ عَشَرَ، وَالْبَيْعُ وَسِيلَةٌ صُورِيَّةٌ إِلَى الرِّبَا.</a:t>
            </a:r>
            <a:endParaRPr lang="ar-IQ" sz="3200" b="1"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a:off x="1371600" y="6858000"/>
            <a:ext cx="9601200" cy="86264"/>
          </a:xfrm>
        </p:spPr>
        <p:txBody>
          <a:bodyPr>
            <a:normAutofit fontScale="25000" lnSpcReduction="20000"/>
          </a:bodyPr>
          <a:lstStyle/>
          <a:p>
            <a:endParaRPr lang="ar-IQ" dirty="0"/>
          </a:p>
        </p:txBody>
      </p:sp>
    </p:spTree>
    <p:extLst>
      <p:ext uri="{BB962C8B-B14F-4D97-AF65-F5344CB8AC3E}">
        <p14:creationId xmlns:p14="http://schemas.microsoft.com/office/powerpoint/2010/main" val="1365404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2808" y="272064"/>
            <a:ext cx="9859992" cy="6512943"/>
          </a:xfrm>
        </p:spPr>
        <p:txBody>
          <a:bodyPr>
            <a:noAutofit/>
          </a:bodyPr>
          <a:lstStyle/>
          <a:p>
            <a:pPr algn="just">
              <a:lnSpc>
                <a:spcPct val="100000"/>
              </a:lnSpc>
            </a:pPr>
            <a:r>
              <a:rPr lang="ar-SA"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rgbClr val="FF0000"/>
                </a:solidFill>
                <a:latin typeface="Traditional Arabic" panose="02020603050405020304" pitchFamily="18" charset="-78"/>
                <a:cs typeface="Traditional Arabic" panose="02020603050405020304" pitchFamily="18" charset="-78"/>
              </a:rPr>
              <a:t>عند </a:t>
            </a:r>
            <a:r>
              <a:rPr lang="ar-SA" sz="3200" b="1" dirty="0">
                <a:solidFill>
                  <a:srgbClr val="FF0000"/>
                </a:solidFill>
                <a:latin typeface="Traditional Arabic" panose="02020603050405020304" pitchFamily="18" charset="-78"/>
                <a:cs typeface="Traditional Arabic" panose="02020603050405020304" pitchFamily="18" charset="-78"/>
              </a:rPr>
              <a:t>الحنفية: </a:t>
            </a:r>
            <a:r>
              <a:rPr lang="ar-SA" sz="3200" b="1" dirty="0">
                <a:solidFill>
                  <a:schemeClr val="tx1"/>
                </a:solidFill>
                <a:latin typeface="Traditional Arabic" panose="02020603050405020304" pitchFamily="18" charset="-78"/>
                <a:cs typeface="Traditional Arabic" panose="02020603050405020304" pitchFamily="18" charset="-78"/>
              </a:rPr>
              <a:t>"العينة بكسر العين المهملة</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وهي السلف يقال</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باعه بعينه أي نسيئة</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وقيل لهذا البيع عينة</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لأن مشتري السلعة إلى أجل يأخذ بدلها عينا أي نقدا حاضرا".</a:t>
            </a:r>
            <a:br>
              <a:rPr lang="ar-IQ" sz="3200" b="1" dirty="0">
                <a:solidFill>
                  <a:schemeClr val="tx1"/>
                </a:solidFill>
                <a:latin typeface="Traditional Arabic" panose="02020603050405020304" pitchFamily="18" charset="-78"/>
                <a:cs typeface="Traditional Arabic" panose="02020603050405020304" pitchFamily="18" charset="-78"/>
              </a:rPr>
            </a:br>
            <a:br>
              <a:rPr lang="ar-IQ" sz="3200" b="1" dirty="0">
                <a:solidFill>
                  <a:srgbClr val="FF0000"/>
                </a:solidFill>
                <a:latin typeface="Traditional Arabic" panose="02020603050405020304" pitchFamily="18" charset="-78"/>
                <a:cs typeface="Traditional Arabic" panose="02020603050405020304" pitchFamily="18" charset="-78"/>
              </a:rPr>
            </a:br>
            <a:r>
              <a:rPr lang="ar-SA" sz="3200" b="1" dirty="0">
                <a:solidFill>
                  <a:srgbClr val="FF0000"/>
                </a:solidFill>
                <a:latin typeface="Traditional Arabic" panose="02020603050405020304" pitchFamily="18" charset="-78"/>
                <a:cs typeface="Traditional Arabic" panose="02020603050405020304" pitchFamily="18" charset="-78"/>
              </a:rPr>
              <a:t>العينة عند الحنابلة: </a:t>
            </a:r>
            <a:r>
              <a:rPr lang="ar-SA" sz="3200" b="1" dirty="0">
                <a:solidFill>
                  <a:schemeClr val="tx1"/>
                </a:solidFill>
                <a:latin typeface="Traditional Arabic" panose="02020603050405020304" pitchFamily="18" charset="-78"/>
                <a:cs typeface="Traditional Arabic" panose="02020603050405020304" pitchFamily="18" charset="-78"/>
              </a:rPr>
              <a:t>"العينة </a:t>
            </a:r>
            <a:r>
              <a:rPr lang="ar-IQ" sz="3200" b="1" dirty="0">
                <a:solidFill>
                  <a:schemeClr val="tx1"/>
                </a:solidFill>
                <a:latin typeface="Traditional Arabic" panose="02020603050405020304" pitchFamily="18" charset="-78"/>
                <a:cs typeface="Traditional Arabic" panose="02020603050405020304" pitchFamily="18" charset="-78"/>
              </a:rPr>
              <a:t>أ</a:t>
            </a:r>
            <a:r>
              <a:rPr lang="ar-SA" sz="3200" b="1" dirty="0">
                <a:solidFill>
                  <a:schemeClr val="tx1"/>
                </a:solidFill>
                <a:latin typeface="Traditional Arabic" panose="02020603050405020304" pitchFamily="18" charset="-78"/>
                <a:cs typeface="Traditional Arabic" panose="02020603050405020304" pitchFamily="18" charset="-78"/>
              </a:rPr>
              <a:t>ن يكون عند الرجل المتاع فلا يبيعه إلا نسيئة</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فإن باعه بنقد ونسيئة فلا بأس</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وقال: أكره للرجل أن لا يكون له تجارة غير العينة لا يبيع بنقد</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وقال: إنما كره النسيئة لمضارعتها الربا. فإن الغالب أن البائع بنسيئة يقصد الزيادة بالأجل</a:t>
            </a:r>
            <a:r>
              <a:rPr lang="ar-IQ"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chemeClr val="bg1"/>
                </a:solidFill>
                <a:latin typeface="Traditional Arabic" panose="02020603050405020304" pitchFamily="18" charset="-78"/>
                <a:cs typeface="Traditional Arabic" panose="02020603050405020304" pitchFamily="18" charset="-78"/>
              </a:rPr>
              <a:t>.</a:t>
            </a:r>
            <a:br>
              <a:rPr lang="ar-IQ" sz="3200" b="1" dirty="0">
                <a:solidFill>
                  <a:schemeClr val="tx1"/>
                </a:solidFill>
                <a:latin typeface="Traditional Arabic" panose="02020603050405020304" pitchFamily="18" charset="-78"/>
                <a:cs typeface="Traditional Arabic" panose="02020603050405020304" pitchFamily="18" charset="-78"/>
              </a:rPr>
            </a:br>
            <a:br>
              <a:rPr lang="ar-IQ" sz="3200" b="1" dirty="0">
                <a:solidFill>
                  <a:schemeClr val="tx1"/>
                </a:solidFill>
                <a:latin typeface="Traditional Arabic" panose="02020603050405020304" pitchFamily="18" charset="-78"/>
                <a:cs typeface="Traditional Arabic" panose="02020603050405020304" pitchFamily="18" charset="-78"/>
              </a:rPr>
            </a:br>
            <a:r>
              <a:rPr lang="ar-SA" sz="3200" b="1" dirty="0">
                <a:solidFill>
                  <a:srgbClr val="FF0000"/>
                </a:solidFill>
                <a:latin typeface="Traditional Arabic" panose="02020603050405020304" pitchFamily="18" charset="-78"/>
                <a:cs typeface="Traditional Arabic" panose="02020603050405020304" pitchFamily="18" charset="-78"/>
              </a:rPr>
              <a:t>عند المالكية:</a:t>
            </a:r>
            <a:r>
              <a:rPr lang="en-US"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chemeClr val="tx1"/>
                </a:solidFill>
                <a:latin typeface="Traditional Arabic" panose="02020603050405020304" pitchFamily="18" charset="-78"/>
                <a:cs typeface="Traditional Arabic" panose="02020603050405020304" pitchFamily="18" charset="-78"/>
              </a:rPr>
              <a:t>نجد مسمى العينة عند المالكية ضمن بيوع الآجال، وأن العينة</a:t>
            </a:r>
            <a:r>
              <a:rPr lang="ar-IQ" sz="3200" b="1" dirty="0">
                <a:solidFill>
                  <a:schemeClr val="tx1"/>
                </a:solidFill>
                <a:latin typeface="Traditional Arabic" panose="02020603050405020304" pitchFamily="18" charset="-78"/>
                <a:cs typeface="Traditional Arabic" panose="02020603050405020304" pitchFamily="18" charset="-78"/>
              </a:rPr>
              <a:t> عندهم</a:t>
            </a:r>
            <a:r>
              <a:rPr lang="ar-SA" sz="3200" b="1" dirty="0">
                <a:solidFill>
                  <a:schemeClr val="tx1"/>
                </a:solidFill>
                <a:latin typeface="Traditional Arabic" panose="02020603050405020304" pitchFamily="18" charset="-78"/>
                <a:cs typeface="Traditional Arabic" panose="02020603050405020304" pitchFamily="18" charset="-78"/>
              </a:rPr>
              <a:t>: هي بيع من (طلبت منه سلعة) للشراء (وليس عنده) أي البائع (لطالبها) المشتري متعلق ببيع (بعد شرائها) لنفسه من آخر (جائزة) بمعنى خلاف الأول.</a:t>
            </a:r>
            <a:r>
              <a:rPr lang="ar-IQ"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chemeClr val="tx1"/>
                </a:solidFill>
                <a:latin typeface="Traditional Arabic" panose="02020603050405020304" pitchFamily="18" charset="-78"/>
                <a:cs typeface="Traditional Arabic" panose="02020603050405020304" pitchFamily="18" charset="-78"/>
              </a:rPr>
              <a:t> </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rgbClr val="FF0000"/>
                </a:solidFill>
                <a:latin typeface="Traditional Arabic" panose="02020603050405020304" pitchFamily="18" charset="-78"/>
                <a:cs typeface="Traditional Arabic" panose="02020603050405020304" pitchFamily="18" charset="-78"/>
              </a:rPr>
              <a:t>- و</a:t>
            </a:r>
            <a:r>
              <a:rPr lang="ar-IQ" sz="3200" b="1" i="0" dirty="0">
                <a:solidFill>
                  <a:srgbClr val="FF0000"/>
                </a:solidFill>
                <a:effectLst/>
                <a:latin typeface="Traditional Arabic" panose="02020603050405020304" pitchFamily="18" charset="-78"/>
                <a:cs typeface="Traditional Arabic" panose="02020603050405020304" pitchFamily="18" charset="-78"/>
              </a:rPr>
              <a:t>إنما سميت عينة، لإعانة أهلها للمضطر على تحصيل مطلوبه على وجه التحيل بدفع قليل في كثير.</a:t>
            </a:r>
            <a:endParaRPr lang="ar-IQ" sz="3200" b="1" dirty="0">
              <a:solidFill>
                <a:srgbClr val="FF0000"/>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1371600" y="6857999"/>
            <a:ext cx="9601200" cy="45719"/>
          </a:xfrm>
        </p:spPr>
        <p:txBody>
          <a:bodyPr>
            <a:normAutofit fontScale="25000" lnSpcReduction="20000"/>
          </a:bodyPr>
          <a:lstStyle/>
          <a:p>
            <a:endParaRPr lang="ar-IQ" dirty="0"/>
          </a:p>
        </p:txBody>
      </p:sp>
    </p:spTree>
    <p:extLst>
      <p:ext uri="{BB962C8B-B14F-4D97-AF65-F5344CB8AC3E}">
        <p14:creationId xmlns:p14="http://schemas.microsoft.com/office/powerpoint/2010/main" val="3079257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ED4D4-0021-D06A-F52A-C4390B54687C}"/>
              </a:ext>
            </a:extLst>
          </p:cNvPr>
          <p:cNvSpPr>
            <a:spLocks noGrp="1"/>
          </p:cNvSpPr>
          <p:nvPr>
            <p:ph type="title"/>
          </p:nvPr>
        </p:nvSpPr>
        <p:spPr>
          <a:xfrm>
            <a:off x="721360" y="144780"/>
            <a:ext cx="11358880" cy="6568440"/>
          </a:xfrm>
        </p:spPr>
        <p:txBody>
          <a:bodyPr>
            <a:noAutofit/>
          </a:bodyPr>
          <a:lstStyle/>
          <a:p>
            <a:pPr algn="just">
              <a:lnSpc>
                <a:spcPct val="100000"/>
              </a:lnSpc>
              <a:spcBef>
                <a:spcPts val="0"/>
              </a:spcBef>
            </a:pPr>
            <a:r>
              <a:rPr lang="ar-SA" sz="3600" b="1" dirty="0">
                <a:solidFill>
                  <a:srgbClr val="FF0000"/>
                </a:solidFill>
                <a:effectLst/>
                <a:latin typeface="Traditional Arabic" panose="02020603050405020304" pitchFamily="18" charset="-78"/>
                <a:ea typeface="Times New Roman" panose="02020603050405020304" pitchFamily="18" charset="0"/>
                <a:cs typeface="Traditional Arabic" panose="02020603050405020304" pitchFamily="18" charset="-78"/>
              </a:rPr>
              <a:t>موقفُ الشَّافعية من بيع العِيْنَة</a:t>
            </a:r>
            <a:r>
              <a:rPr lang="en-US" sz="3600" b="1" dirty="0">
                <a:solidFill>
                  <a:srgbClr val="FF0000"/>
                </a:solidFill>
                <a:effectLst/>
                <a:latin typeface="Traditional Arabic" panose="02020603050405020304" pitchFamily="18" charset="-78"/>
                <a:ea typeface="Times New Roman" panose="02020603050405020304" pitchFamily="18" charset="0"/>
                <a:cs typeface="Traditional Arabic" panose="02020603050405020304" pitchFamily="18" charset="-78"/>
              </a:rPr>
              <a:t>:</a:t>
            </a:r>
            <a:r>
              <a:rPr lang="ar-IQ" sz="3600" b="1" dirty="0">
                <a:solidFill>
                  <a:srgbClr val="FF0000"/>
                </a:solidFill>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IQ" sz="3600" b="1" dirty="0">
                <a:solidFill>
                  <a:schemeClr val="bg1"/>
                </a:solidFill>
                <a:effectLst/>
                <a:latin typeface="Traditional Arabic" panose="02020603050405020304" pitchFamily="18" charset="-78"/>
                <a:ea typeface="Times New Roman" panose="02020603050405020304" pitchFamily="18" charset="0"/>
                <a:cs typeface="Traditional Arabic" panose="02020603050405020304" pitchFamily="18" charset="-78"/>
              </a:rPr>
              <a:t>.</a:t>
            </a:r>
            <a:br>
              <a:rPr lang="en-US" sz="3600" dirty="0">
                <a:effectLst/>
                <a:latin typeface="Traditional Arabic" panose="02020603050405020304" pitchFamily="18" charset="-78"/>
                <a:ea typeface="Times New Roman" panose="02020603050405020304" pitchFamily="18" charset="0"/>
                <a:cs typeface="Traditional Arabic" panose="02020603050405020304" pitchFamily="18" charset="-78"/>
              </a:rPr>
            </a:br>
            <a:r>
              <a:rPr lang="ar-SA" sz="3600" b="1"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rPr>
              <a:t>صرَّح الإمامُ الشَّافعي </a:t>
            </a:r>
            <a:r>
              <a:rPr lang="ar-IQ" sz="3600" b="1"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rPr>
              <a:t>(</a:t>
            </a:r>
            <a:r>
              <a:rPr lang="ar-SA" sz="3600" b="1"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rPr>
              <a:t>رحمه الله</a:t>
            </a:r>
            <a:r>
              <a:rPr lang="ar-IQ" sz="3600" b="1"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rPr>
              <a:t>)</a:t>
            </a:r>
            <a:r>
              <a:rPr lang="ar-SA" sz="3600" b="1"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rPr>
              <a:t> بجواز العِيْنَة مخالفًا بذلك الجُمْهور، وقد أيَّد الجوازَ بقوة في كتابه </a:t>
            </a:r>
            <a:r>
              <a:rPr lang="ar-IQ" sz="3600" b="1" dirty="0">
                <a:solidFill>
                  <a:srgbClr val="008000"/>
                </a:solidFill>
                <a:effectLst/>
                <a:latin typeface="Traditional Arabic" panose="02020603050405020304" pitchFamily="18" charset="-78"/>
                <a:ea typeface="Times New Roman" panose="02020603050405020304" pitchFamily="18" charset="0"/>
                <a:cs typeface="Traditional Arabic" panose="02020603050405020304" pitchFamily="18" charset="-78"/>
              </a:rPr>
              <a:t>(</a:t>
            </a:r>
            <a:r>
              <a:rPr lang="ar-SA" sz="3600" b="1" dirty="0">
                <a:solidFill>
                  <a:srgbClr val="008000"/>
                </a:solidFill>
                <a:effectLst/>
                <a:latin typeface="Traditional Arabic" panose="02020603050405020304" pitchFamily="18" charset="-78"/>
                <a:ea typeface="Times New Roman" panose="02020603050405020304" pitchFamily="18" charset="0"/>
                <a:cs typeface="Traditional Arabic" panose="02020603050405020304" pitchFamily="18" charset="-78"/>
              </a:rPr>
              <a:t>الأم</a:t>
            </a:r>
            <a:r>
              <a:rPr lang="ar-IQ" sz="3600" b="1" dirty="0">
                <a:solidFill>
                  <a:srgbClr val="008000"/>
                </a:solidFill>
                <a:effectLst/>
                <a:latin typeface="Traditional Arabic" panose="02020603050405020304" pitchFamily="18" charset="-78"/>
                <a:ea typeface="Times New Roman" panose="02020603050405020304" pitchFamily="18" charset="0"/>
                <a:cs typeface="Traditional Arabic" panose="02020603050405020304" pitchFamily="18" charset="-78"/>
              </a:rPr>
              <a:t>)</a:t>
            </a:r>
            <a:r>
              <a:rPr lang="ar-SA" sz="3600" b="1"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rPr>
              <a:t>: "فإذا اشترى الرجلُ من الرَّجلِ السِّلْعة فقبضها، وكان الثمنُ إلى أجل فلا بأسَ أن يبتاعها من الذي اشتراها منه، ومن غيره بنقد أقل أو أكثر ممَّا اشتراها به، أو بدين كذلك، أو عرض من العروض ساوى العرض ما شاء أن يساوي، وليست البيعةُ الثانيةُ من البيعة الأولى بسبيلٍ</a:t>
            </a:r>
            <a:r>
              <a:rPr lang="en-US" sz="3600" b="1" dirty="0">
                <a:solidFill>
                  <a:srgbClr val="950000"/>
                </a:solidFill>
                <a:effectLst/>
                <a:latin typeface="Traditional Arabic" panose="02020603050405020304" pitchFamily="18" charset="-78"/>
                <a:ea typeface="Times New Roman" panose="02020603050405020304" pitchFamily="18" charset="0"/>
                <a:cs typeface="Traditional Arabic" panose="02020603050405020304" pitchFamily="18" charset="-78"/>
              </a:rPr>
              <a:t>"</a:t>
            </a:r>
            <a:r>
              <a:rPr lang="ar-IQ" sz="3600" b="1" dirty="0">
                <a:solidFill>
                  <a:srgbClr val="950000"/>
                </a:solidFill>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IQ" sz="3600" b="1" dirty="0">
                <a:solidFill>
                  <a:schemeClr val="bg1"/>
                </a:solidFill>
                <a:effectLst/>
                <a:latin typeface="Traditional Arabic" panose="02020603050405020304" pitchFamily="18" charset="-78"/>
                <a:ea typeface="Times New Roman" panose="02020603050405020304" pitchFamily="18" charset="0"/>
                <a:cs typeface="Traditional Arabic" panose="02020603050405020304" pitchFamily="18" charset="-78"/>
              </a:rPr>
              <a:t>.</a:t>
            </a:r>
            <a:br>
              <a:rPr lang="ar-IQ" sz="3600" b="1" dirty="0">
                <a:solidFill>
                  <a:srgbClr val="008000"/>
                </a:solidFill>
                <a:effectLst/>
                <a:latin typeface="Traditional Arabic" panose="02020603050405020304" pitchFamily="18" charset="-78"/>
                <a:ea typeface="Times New Roman" panose="02020603050405020304" pitchFamily="18" charset="0"/>
                <a:cs typeface="Traditional Arabic" panose="02020603050405020304" pitchFamily="18" charset="-78"/>
              </a:rPr>
            </a:br>
            <a:r>
              <a:rPr lang="ar-IQ" sz="3600" b="1" dirty="0">
                <a:solidFill>
                  <a:srgbClr val="008000"/>
                </a:solidFill>
                <a:effectLst/>
                <a:latin typeface="Traditional Arabic" panose="02020603050405020304" pitchFamily="18" charset="-78"/>
                <a:ea typeface="Times New Roman" panose="02020603050405020304" pitchFamily="18" charset="0"/>
                <a:cs typeface="Traditional Arabic" panose="02020603050405020304" pitchFamily="18" charset="-78"/>
              </a:rPr>
              <a:t>-</a:t>
            </a:r>
            <a:r>
              <a:rPr lang="en-US" sz="3600" b="1" dirty="0">
                <a:solidFill>
                  <a:srgbClr val="950000"/>
                </a:solidFill>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SA" sz="3600" b="1" dirty="0">
                <a:solidFill>
                  <a:srgbClr val="950000"/>
                </a:solidFill>
                <a:effectLst/>
                <a:latin typeface="Traditional Arabic" panose="02020603050405020304" pitchFamily="18" charset="-78"/>
                <a:ea typeface="Times New Roman" panose="02020603050405020304" pitchFamily="18" charset="0"/>
                <a:cs typeface="Traditional Arabic" panose="02020603050405020304" pitchFamily="18" charset="-78"/>
              </a:rPr>
              <a:t>ويفهمُ من هذا أنه إذا كان هناك ارتباطٌ بين البيعة الأولى والثانية، فلا تصحُّ العِيْنَة عنده</a:t>
            </a:r>
            <a:r>
              <a:rPr lang="en-US" sz="3600" b="1" dirty="0">
                <a:solidFill>
                  <a:srgbClr val="950000"/>
                </a:solidFill>
                <a:effectLst/>
                <a:latin typeface="Traditional Arabic" panose="02020603050405020304" pitchFamily="18" charset="-78"/>
                <a:ea typeface="Times New Roman" panose="02020603050405020304" pitchFamily="18" charset="0"/>
                <a:cs typeface="Traditional Arabic" panose="02020603050405020304" pitchFamily="18" charset="-78"/>
              </a:rPr>
              <a:t>. </a:t>
            </a:r>
            <a:br>
              <a:rPr lang="ar-IQ" sz="3600" b="1" dirty="0">
                <a:solidFill>
                  <a:srgbClr val="950000"/>
                </a:solidFill>
                <a:effectLst/>
                <a:latin typeface="Traditional Arabic" panose="02020603050405020304" pitchFamily="18" charset="-78"/>
                <a:ea typeface="Times New Roman" panose="02020603050405020304" pitchFamily="18" charset="0"/>
                <a:cs typeface="Traditional Arabic" panose="02020603050405020304" pitchFamily="18" charset="-78"/>
              </a:rPr>
            </a:br>
            <a:r>
              <a:rPr lang="ar-IQ" sz="3600" b="1" dirty="0">
                <a:solidFill>
                  <a:srgbClr val="950000"/>
                </a:solidFill>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SA" sz="3600" b="1" dirty="0">
                <a:solidFill>
                  <a:srgbClr val="006D98"/>
                </a:solidFill>
                <a:effectLst/>
                <a:latin typeface="Traditional Arabic" panose="02020603050405020304" pitchFamily="18" charset="-78"/>
                <a:ea typeface="Calibri" panose="020F0502020204030204" pitchFamily="34" charset="0"/>
                <a:cs typeface="Traditional Arabic" panose="02020603050405020304" pitchFamily="18" charset="-78"/>
              </a:rPr>
              <a:t>ويقول النَّوويُّ:</a:t>
            </a:r>
            <a:r>
              <a:rPr lang="en-US" sz="3600" b="1" dirty="0">
                <a:solidFill>
                  <a:srgbClr val="000000"/>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SA" sz="3600" b="1" dirty="0">
                <a:solidFill>
                  <a:srgbClr val="000000"/>
                </a:solidFill>
                <a:effectLst/>
                <a:latin typeface="Traditional Arabic" panose="02020603050405020304" pitchFamily="18" charset="-78"/>
                <a:ea typeface="Calibri" panose="020F0502020204030204" pitchFamily="34" charset="0"/>
                <a:cs typeface="Traditional Arabic" panose="02020603050405020304" pitchFamily="18" charset="-78"/>
              </a:rPr>
              <a:t>ليس من المناهي بيعُ العِيْنَة، وهو أن يبيعَ غيره شيئًا بثمن مؤجَّل، ويسلمه إليه، ثم يشتريه قبل قَبْضِ الثمن بأقل من ذلك الثمن نقدًا، وكذا يجوزُ أن يبيعَ بثمن نقد، ويشتري بأكثر منه إلى أجل، سواء قبض الثَّمن الأول أم لا، وسواء صارتِ العِيْنَة عادة له غالبة في البلد أم لا، وهذا هو الصَّحيحُ المعروفُ في كتب الأصحاب، وأفتى أبو إسحاق الإسفراييني بأنه إذا صار عادةً له صار البيع الثاني كالمشروط في الأول، فيبطلان جميعًا</a:t>
            </a:r>
            <a:r>
              <a:rPr lang="ar-IQ" sz="3600" b="1" dirty="0">
                <a:solidFill>
                  <a:srgbClr val="950000"/>
                </a:solidFill>
                <a:latin typeface="Traditional Arabic" panose="02020603050405020304" pitchFamily="18" charset="-78"/>
                <a:ea typeface="Calibri" panose="020F0502020204030204" pitchFamily="34" charset="0"/>
                <a:cs typeface="Traditional Arabic" panose="02020603050405020304" pitchFamily="18" charset="-78"/>
              </a:rPr>
              <a:t>".</a:t>
            </a:r>
            <a:r>
              <a:rPr lang="en-US" sz="3600" b="1" dirty="0">
                <a:solidFill>
                  <a:srgbClr val="950000"/>
                </a:solidFill>
                <a:effectLst/>
                <a:latin typeface="Traditional Arabic" panose="02020603050405020304" pitchFamily="18" charset="-78"/>
                <a:ea typeface="Calibri" panose="020F0502020204030204" pitchFamily="34" charset="0"/>
                <a:cs typeface="Traditional Arabic" panose="02020603050405020304" pitchFamily="18" charset="-78"/>
              </a:rPr>
              <a:t> </a:t>
            </a:r>
            <a:endParaRPr lang="en-US" sz="3600" dirty="0">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A629048D-D740-D330-EE1C-F480073038DB}"/>
              </a:ext>
            </a:extLst>
          </p:cNvPr>
          <p:cNvSpPr>
            <a:spLocks noGrp="1"/>
          </p:cNvSpPr>
          <p:nvPr>
            <p:ph idx="1"/>
          </p:nvPr>
        </p:nvSpPr>
        <p:spPr>
          <a:xfrm flipV="1">
            <a:off x="1371600" y="6857999"/>
            <a:ext cx="96012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2861555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8622F-D39B-4BA4-97C4-4453FC08B341}"/>
              </a:ext>
            </a:extLst>
          </p:cNvPr>
          <p:cNvSpPr>
            <a:spLocks noGrp="1"/>
          </p:cNvSpPr>
          <p:nvPr>
            <p:ph type="title"/>
          </p:nvPr>
        </p:nvSpPr>
        <p:spPr>
          <a:xfrm>
            <a:off x="812800" y="269234"/>
            <a:ext cx="11247120" cy="6487165"/>
          </a:xfrm>
        </p:spPr>
        <p:txBody>
          <a:bodyPr>
            <a:normAutofit/>
          </a:bodyPr>
          <a:lstStyle/>
          <a:p>
            <a:pPr algn="just">
              <a:lnSpc>
                <a:spcPct val="100000"/>
              </a:lnSpc>
            </a:pPr>
            <a:r>
              <a:rPr lang="ar-SA" sz="3600" b="1" dirty="0">
                <a:solidFill>
                  <a:srgbClr val="006D98"/>
                </a:solidFill>
                <a:effectLst/>
                <a:latin typeface="Traditional Arabic" panose="02020603050405020304" pitchFamily="18" charset="-78"/>
                <a:ea typeface="Times New Roman" panose="02020603050405020304" pitchFamily="18" charset="0"/>
                <a:cs typeface="Traditional Arabic" panose="02020603050405020304" pitchFamily="18" charset="-78"/>
              </a:rPr>
              <a:t>ويقولُ البغويُّ</a:t>
            </a:r>
            <a:r>
              <a:rPr lang="en-US" sz="3600" b="1" dirty="0">
                <a:solidFill>
                  <a:srgbClr val="006D98"/>
                </a:solidFill>
                <a:effectLst/>
                <a:latin typeface="Traditional Arabic" panose="02020603050405020304" pitchFamily="18" charset="-78"/>
                <a:ea typeface="Times New Roman" panose="02020603050405020304" pitchFamily="18" charset="0"/>
                <a:cs typeface="Traditional Arabic" panose="02020603050405020304" pitchFamily="18" charset="-78"/>
              </a:rPr>
              <a:t>:</a:t>
            </a:r>
            <a:r>
              <a:rPr lang="en-US" sz="3600" b="1"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SA" sz="3600" b="1"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rPr>
              <a:t>إذا باع شيئًا إلى أَجَل وسلم، ثم اشتراه قبل حُلُول الأجل يجوزُ</a:t>
            </a:r>
            <a:r>
              <a:rPr lang="ar-IQ" sz="3600" b="1"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rPr>
              <a:t>،</a:t>
            </a:r>
            <a:r>
              <a:rPr lang="ar-SA" sz="3600" b="1"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rPr>
              <a:t> سواء اشتراه بمثل ما باع، أو بأقل، أو بأكثر</a:t>
            </a:r>
            <a:r>
              <a:rPr lang="ar-IQ" sz="3600" b="1" dirty="0">
                <a:solidFill>
                  <a:srgbClr val="950000"/>
                </a:solidFill>
                <a:latin typeface="Traditional Arabic" panose="02020603050405020304" pitchFamily="18" charset="-78"/>
                <a:ea typeface="Times New Roman" panose="02020603050405020304" pitchFamily="18" charset="0"/>
                <a:cs typeface="Traditional Arabic" panose="02020603050405020304" pitchFamily="18" charset="-78"/>
              </a:rPr>
              <a:t>".                                  </a:t>
            </a:r>
            <a:r>
              <a:rPr lang="ar-IQ" sz="3600" b="1" dirty="0">
                <a:solidFill>
                  <a:schemeClr val="bg1"/>
                </a:solidFill>
                <a:latin typeface="Traditional Arabic" panose="02020603050405020304" pitchFamily="18" charset="-78"/>
                <a:ea typeface="Times New Roman" panose="02020603050405020304" pitchFamily="18" charset="0"/>
                <a:cs typeface="Traditional Arabic" panose="02020603050405020304" pitchFamily="18" charset="-78"/>
              </a:rPr>
              <a:t>.</a:t>
            </a:r>
            <a:br>
              <a:rPr lang="ar-IQ" sz="3600" b="1" dirty="0">
                <a:solidFill>
                  <a:srgbClr val="950000"/>
                </a:solidFill>
                <a:latin typeface="Traditional Arabic" panose="02020603050405020304" pitchFamily="18" charset="-78"/>
                <a:ea typeface="Times New Roman" panose="02020603050405020304" pitchFamily="18" charset="0"/>
                <a:cs typeface="Traditional Arabic" panose="02020603050405020304" pitchFamily="18" charset="-78"/>
              </a:rPr>
            </a:br>
            <a:r>
              <a:rPr lang="ar-IQ" sz="3600" b="1" dirty="0">
                <a:solidFill>
                  <a:srgbClr val="950000"/>
                </a:solidFill>
                <a:latin typeface="Traditional Arabic" panose="02020603050405020304" pitchFamily="18" charset="-78"/>
                <a:ea typeface="Times New Roman" panose="02020603050405020304" pitchFamily="18" charset="0"/>
                <a:cs typeface="Traditional Arabic" panose="02020603050405020304" pitchFamily="18" charset="-78"/>
              </a:rPr>
              <a:t>-</a:t>
            </a:r>
            <a:r>
              <a:rPr lang="en-US" sz="3600" b="1" dirty="0">
                <a:solidFill>
                  <a:srgbClr val="950000"/>
                </a:solidFill>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SA" sz="3600" b="1"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rPr>
              <a:t>والجديرُ بالذِّكْر أن الشَّافعيَّ يرى العبرةَ في العقودِ بالظَّاهر، ولا تأثير لنية المتعاقدين على العَقْدِ، ولذلك أجاز بيع العِيْنَة، ويقول </a:t>
            </a:r>
            <a:r>
              <a:rPr lang="ar-IQ" sz="3600" b="1"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rPr>
              <a:t>(</a:t>
            </a:r>
            <a:r>
              <a:rPr lang="ar-SA" sz="3600" b="1"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rPr>
              <a:t>رحمه الله</a:t>
            </a:r>
            <a:r>
              <a:rPr lang="ar-IQ" sz="3600" b="1"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rPr>
              <a:t>)</a:t>
            </a:r>
            <a:r>
              <a:rPr lang="ar-SA" sz="3600" b="1"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rPr>
              <a:t>: "لا يفسدُ عقدٌ أبدًا إلا بالعقد نفسه، لا يفسدُ بشيء تقدّمه ولا تأخره، ولا بتوهّم ولا بأغلب، وكذلك كلّ شيء لا نفسده إلا بعقده،</a:t>
            </a:r>
            <a:r>
              <a:rPr lang="ar-SA" sz="3600" b="1" dirty="0">
                <a:solidFill>
                  <a:srgbClr val="006D98"/>
                </a:solidFill>
                <a:effectLst/>
                <a:latin typeface="Traditional Arabic" panose="02020603050405020304" pitchFamily="18" charset="-78"/>
                <a:ea typeface="Times New Roman" panose="02020603050405020304" pitchFamily="18" charset="0"/>
                <a:cs typeface="Traditional Arabic" panose="02020603050405020304" pitchFamily="18" charset="-78"/>
              </a:rPr>
              <a:t> ولا نفسد البيوع بأن نقولَ</a:t>
            </a:r>
            <a:r>
              <a:rPr lang="en-US" sz="3600" b="1" dirty="0">
                <a:solidFill>
                  <a:srgbClr val="006D98"/>
                </a:solidFill>
                <a:effectLst/>
                <a:latin typeface="Traditional Arabic" panose="02020603050405020304" pitchFamily="18" charset="-78"/>
                <a:ea typeface="Times New Roman" panose="02020603050405020304" pitchFamily="18" charset="0"/>
                <a:cs typeface="Traditional Arabic" panose="02020603050405020304" pitchFamily="18" charset="-78"/>
              </a:rPr>
              <a:t>:</a:t>
            </a:r>
            <a:r>
              <a:rPr lang="en-US" sz="3600" b="1"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SA" sz="3600" b="1"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rPr>
              <a:t>هذه ذريعةٌ، وهذه نيةُ سوء</a:t>
            </a:r>
            <a:r>
              <a:rPr lang="ar-IQ" sz="3600" b="1"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IQ" sz="3600" b="1" dirty="0">
                <a:solidFill>
                  <a:schemeClr val="bg1"/>
                </a:solidFill>
                <a:effectLst/>
                <a:latin typeface="Traditional Arabic" panose="02020603050405020304" pitchFamily="18" charset="-78"/>
                <a:ea typeface="Times New Roman" panose="02020603050405020304" pitchFamily="18" charset="0"/>
                <a:cs typeface="Traditional Arabic" panose="02020603050405020304" pitchFamily="18" charset="-78"/>
              </a:rPr>
              <a:t>.</a:t>
            </a:r>
            <a:br>
              <a:rPr lang="ar-IQ" sz="3600" b="1" dirty="0">
                <a:solidFill>
                  <a:srgbClr val="000000"/>
                </a:solidFill>
                <a:latin typeface="Traditional Arabic" panose="02020603050405020304" pitchFamily="18" charset="-78"/>
                <a:ea typeface="Times New Roman" panose="02020603050405020304" pitchFamily="18" charset="0"/>
                <a:cs typeface="Traditional Arabic" panose="02020603050405020304" pitchFamily="18" charset="-78"/>
              </a:rPr>
            </a:br>
            <a:r>
              <a:rPr lang="ar-IQ" sz="3600" b="1" dirty="0">
                <a:solidFill>
                  <a:srgbClr val="000000"/>
                </a:solidFill>
                <a:latin typeface="Traditional Arabic" panose="02020603050405020304" pitchFamily="18" charset="-78"/>
                <a:ea typeface="Times New Roman" panose="02020603050405020304" pitchFamily="18" charset="0"/>
                <a:cs typeface="Traditional Arabic" panose="02020603050405020304" pitchFamily="18" charset="-78"/>
              </a:rPr>
              <a:t>-</a:t>
            </a:r>
            <a:r>
              <a:rPr lang="en-US" sz="3600" b="1"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en-US" sz="3600" b="1" dirty="0">
                <a:solidFill>
                  <a:srgbClr val="950000"/>
                </a:solidFill>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SA" sz="3600" b="1" dirty="0">
                <a:solidFill>
                  <a:srgbClr val="000000"/>
                </a:solidFill>
                <a:effectLst/>
                <a:latin typeface="Traditional Arabic" panose="02020603050405020304" pitchFamily="18" charset="-78"/>
                <a:ea typeface="Calibri" panose="020F0502020204030204" pitchFamily="34" charset="0"/>
                <a:cs typeface="Traditional Arabic" panose="02020603050405020304" pitchFamily="18" charset="-78"/>
              </a:rPr>
              <a:t>ولا يعني هذا أنَّ الشَّافعيَّ يجيزُ إضمارَ نية المحرمِ؛ لأنه يفرقُ بين صحة العقدِ وبين نيةِ العاقد، فإذا نوى شخصٌ ما هو محرم، فإنه يأثمُ ولا يستلزمُ بطلانَ العقد عنده</a:t>
            </a:r>
            <a:r>
              <a:rPr lang="ar-IQ" sz="3600" b="1" dirty="0">
                <a:solidFill>
                  <a:srgbClr val="000000"/>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600" b="1" dirty="0">
                <a:solidFill>
                  <a:schemeClr val="bg1"/>
                </a:solidFill>
                <a:effectLst/>
                <a:latin typeface="Traditional Arabic" panose="02020603050405020304" pitchFamily="18" charset="-78"/>
                <a:ea typeface="Calibri" panose="020F0502020204030204" pitchFamily="34" charset="0"/>
                <a:cs typeface="Traditional Arabic" panose="02020603050405020304" pitchFamily="18" charset="-78"/>
              </a:rPr>
              <a:t>.</a:t>
            </a:r>
            <a:br>
              <a:rPr lang="ar-IQ" sz="3600" b="1" dirty="0">
                <a:solidFill>
                  <a:srgbClr val="000000"/>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b="1" dirty="0">
                <a:solidFill>
                  <a:srgbClr val="000000"/>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SA" sz="3600" b="1" dirty="0">
                <a:solidFill>
                  <a:srgbClr val="006D98"/>
                </a:solidFill>
                <a:effectLst/>
                <a:latin typeface="Traditional Arabic" panose="02020603050405020304" pitchFamily="18" charset="-78"/>
                <a:ea typeface="Calibri" panose="020F0502020204030204" pitchFamily="34" charset="0"/>
                <a:cs typeface="Traditional Arabic" panose="02020603050405020304" pitchFamily="18" charset="-78"/>
              </a:rPr>
              <a:t> ولذلك يقولُ:</a:t>
            </a:r>
            <a:r>
              <a:rPr lang="ar-IQ" sz="3600" b="1" dirty="0">
                <a:solidFill>
                  <a:srgbClr val="006D98"/>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600" b="1" dirty="0">
                <a:solidFill>
                  <a:srgbClr val="000000"/>
                </a:solidFill>
                <a:latin typeface="Traditional Arabic" panose="02020603050405020304" pitchFamily="18" charset="-78"/>
                <a:ea typeface="Calibri" panose="020F0502020204030204" pitchFamily="34" charset="0"/>
                <a:cs typeface="Traditional Arabic" panose="02020603050405020304" pitchFamily="18" charset="-78"/>
              </a:rPr>
              <a:t>"</a:t>
            </a:r>
            <a:r>
              <a:rPr lang="ar-SA" sz="3600" b="1" dirty="0">
                <a:solidFill>
                  <a:srgbClr val="950000"/>
                </a:solidFill>
                <a:effectLst/>
                <a:latin typeface="Traditional Arabic" panose="02020603050405020304" pitchFamily="18" charset="-78"/>
                <a:ea typeface="Calibri" panose="020F0502020204030204" pitchFamily="34" charset="0"/>
                <a:cs typeface="Traditional Arabic" panose="02020603050405020304" pitchFamily="18" charset="-78"/>
              </a:rPr>
              <a:t>أصلُ ما أذهب إليه أنَّ كلَّ عقد كان صحيحًا في الظَّاهر، لم أبطله بتهمةٍ ولا بعادةٍ بين المتبايعين، وأجزته بصحَّة الظاهر، وأكره لهما النية إذا كانت النيةُ لو أظهرتْ كانت تفسدُ البيع</a:t>
            </a:r>
            <a:r>
              <a:rPr lang="en-US" sz="3600" b="1" dirty="0">
                <a:solidFill>
                  <a:srgbClr val="950000"/>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3600" b="1" dirty="0">
                <a:solidFill>
                  <a:srgbClr val="950000"/>
                </a:solidFill>
                <a:effectLst/>
                <a:latin typeface="Traditional Arabic" panose="02020603050405020304" pitchFamily="18" charset="-78"/>
                <a:ea typeface="Calibri" panose="020F0502020204030204" pitchFamily="34" charset="0"/>
                <a:cs typeface="Traditional Arabic" panose="02020603050405020304" pitchFamily="18" charset="-78"/>
              </a:rPr>
              <a:t>.</a:t>
            </a:r>
            <a:endParaRPr lang="en-US" sz="3600" dirty="0">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3751B135-ED6C-BCD5-52AD-CBF3D9A57A0F}"/>
              </a:ext>
            </a:extLst>
          </p:cNvPr>
          <p:cNvSpPr>
            <a:spLocks noGrp="1"/>
          </p:cNvSpPr>
          <p:nvPr>
            <p:ph idx="1"/>
          </p:nvPr>
        </p:nvSpPr>
        <p:spPr>
          <a:xfrm flipV="1">
            <a:off x="1371600" y="6857999"/>
            <a:ext cx="96012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2708308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E9CD5-B916-5056-142A-A5932FEDF248}"/>
              </a:ext>
            </a:extLst>
          </p:cNvPr>
          <p:cNvSpPr>
            <a:spLocks noGrp="1"/>
          </p:cNvSpPr>
          <p:nvPr>
            <p:ph type="title"/>
          </p:nvPr>
        </p:nvSpPr>
        <p:spPr>
          <a:xfrm>
            <a:off x="822960" y="142240"/>
            <a:ext cx="11267440" cy="6614160"/>
          </a:xfrm>
        </p:spPr>
        <p:txBody>
          <a:bodyPr>
            <a:noAutofit/>
          </a:bodyPr>
          <a:lstStyle/>
          <a:p>
            <a:pPr marL="0" marR="0" algn="just" rtl="1">
              <a:lnSpc>
                <a:spcPct val="100000"/>
              </a:lnSpc>
              <a:spcBef>
                <a:spcPts val="0"/>
              </a:spcBef>
              <a:spcAft>
                <a:spcPts val="0"/>
              </a:spcAft>
            </a:pPr>
            <a:r>
              <a:rPr lang="ar-SA" sz="3200" b="1" dirty="0">
                <a:solidFill>
                  <a:srgbClr val="006D98"/>
                </a:solidFill>
                <a:effectLst/>
                <a:latin typeface="Times New Roman" panose="02020603050405020304" pitchFamily="18" charset="0"/>
                <a:ea typeface="Times New Roman" panose="02020603050405020304" pitchFamily="18" charset="0"/>
                <a:cs typeface="Traditional Arabic" panose="02020603050405020304" pitchFamily="18" charset="-78"/>
              </a:rPr>
              <a:t>ويقول ابنُ حَجَ</a:t>
            </a:r>
            <a:r>
              <a:rPr lang="ar-IQ" sz="3200" b="1" dirty="0">
                <a:solidFill>
                  <a:srgbClr val="006D98"/>
                </a:solidFill>
                <a:effectLst/>
                <a:latin typeface="Times New Roman" panose="02020603050405020304" pitchFamily="18" charset="0"/>
                <a:ea typeface="Times New Roman" panose="02020603050405020304" pitchFamily="18" charset="0"/>
                <a:cs typeface="Traditional Arabic" panose="02020603050405020304" pitchFamily="18" charset="-78"/>
              </a:rPr>
              <a:t>ر: </a:t>
            </a:r>
            <a:r>
              <a:rPr lang="ar-IQ" sz="3200" b="1" dirty="0">
                <a:solidFill>
                  <a:srgbClr val="000000"/>
                </a:solidFill>
                <a:latin typeface="Traditional Arabic" panose="02020603050405020304" pitchFamily="18" charset="-78"/>
                <a:ea typeface="Times New Roman" panose="02020603050405020304" pitchFamily="18" charset="0"/>
                <a:cs typeface="Traditional Arabic" panose="02020603050405020304" pitchFamily="18" charset="-78"/>
              </a:rPr>
              <a:t>"</a:t>
            </a:r>
            <a:r>
              <a:rPr lang="ar-SA" sz="3200" b="1" dirty="0">
                <a:solidFill>
                  <a:srgbClr val="950000"/>
                </a:solidFill>
                <a:effectLst/>
                <a:latin typeface="Times New Roman" panose="02020603050405020304" pitchFamily="18" charset="0"/>
                <a:ea typeface="Times New Roman" panose="02020603050405020304" pitchFamily="18" charset="0"/>
                <a:cs typeface="Traditional Arabic" panose="02020603050405020304" pitchFamily="18" charset="-78"/>
              </a:rPr>
              <a:t>فالشَّافعيةُ يُجَوِّزون العقودَ على ظاهرها،</a:t>
            </a:r>
            <a:r>
              <a:rPr lang="ar-SA" sz="3200" b="1" dirty="0">
                <a:solidFill>
                  <a:srgbClr val="006D98"/>
                </a:solidFill>
                <a:effectLst/>
                <a:latin typeface="Times New Roman" panose="02020603050405020304" pitchFamily="18" charset="0"/>
                <a:ea typeface="Times New Roman" panose="02020603050405020304" pitchFamily="18" charset="0"/>
                <a:cs typeface="Traditional Arabic" panose="02020603050405020304" pitchFamily="18" charset="-78"/>
              </a:rPr>
              <a:t> ويقولون مع ذلك:</a:t>
            </a:r>
            <a:r>
              <a:rPr lang="ar-SA" sz="3200" b="1" dirty="0">
                <a:solidFill>
                  <a:srgbClr val="950000"/>
                </a:solidFill>
                <a:effectLst/>
                <a:latin typeface="Times New Roman" panose="02020603050405020304" pitchFamily="18" charset="0"/>
                <a:ea typeface="Times New Roman" panose="02020603050405020304" pitchFamily="18" charset="0"/>
                <a:cs typeface="Traditional Arabic" panose="02020603050405020304" pitchFamily="18" charset="-78"/>
              </a:rPr>
              <a:t> إن مَنْ عمل الحِيَلَ بالمكر والخديعة يأثمُ في الباطن، فمن نوى بعقد البيع الرِّبا وَقَعَ في الرِّبا، ولا يخلِّصه من الإثم صورةُ البيع"</a:t>
            </a:r>
            <a:r>
              <a:rPr lang="ar-IQ" sz="3200" b="1" dirty="0">
                <a:solidFill>
                  <a:srgbClr val="950000"/>
                </a:solidFill>
                <a:effectLst/>
                <a:latin typeface="Times New Roman" panose="02020603050405020304" pitchFamily="18" charset="0"/>
                <a:ea typeface="Times New Roman" panose="02020603050405020304" pitchFamily="18" charset="0"/>
                <a:cs typeface="Traditional Arabic" panose="02020603050405020304" pitchFamily="18" charset="-78"/>
              </a:rPr>
              <a:t>  </a:t>
            </a:r>
            <a:r>
              <a:rPr lang="ar-IQ" sz="3200" b="1" dirty="0">
                <a:solidFill>
                  <a:schemeClr val="bg1"/>
                </a:solidFill>
                <a:effectLst/>
                <a:latin typeface="Times New Roman" panose="02020603050405020304" pitchFamily="18" charset="0"/>
                <a:ea typeface="Times New Roman" panose="02020603050405020304" pitchFamily="18" charset="0"/>
                <a:cs typeface="Traditional Arabic" panose="02020603050405020304" pitchFamily="18" charset="-78"/>
              </a:rPr>
              <a:t>.</a:t>
            </a:r>
            <a:r>
              <a:rPr lang="ar-SA" sz="32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 </a:t>
            </a:r>
            <a:br>
              <a:rPr lang="ar-IQ" sz="32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br>
            <a:r>
              <a:rPr lang="ar-IQ" sz="32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 </a:t>
            </a:r>
            <a:r>
              <a:rPr lang="ar-SA" sz="32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وبهذا نعرفُ أنَّ الشَّافعيةَ يرون جوازَ بيع العِيْنَة من غير كراهةٍ، غير أنَّ بعضَ المتأخِّرين من الشَّافعية يرون الكراهةَ مع صِحَّة العقد</a:t>
            </a:r>
            <a:r>
              <a:rPr lang="ar-IQ" sz="32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                                          </a:t>
            </a:r>
            <a:r>
              <a:rPr lang="ar-IQ" sz="3200" b="1" dirty="0">
                <a:solidFill>
                  <a:schemeClr val="bg1"/>
                </a:solidFill>
                <a:effectLst/>
                <a:latin typeface="Times New Roman" panose="02020603050405020304" pitchFamily="18" charset="0"/>
                <a:ea typeface="Times New Roman" panose="02020603050405020304" pitchFamily="18" charset="0"/>
                <a:cs typeface="Traditional Arabic" panose="02020603050405020304" pitchFamily="18" charset="-78"/>
              </a:rPr>
              <a:t>.</a:t>
            </a:r>
            <a:br>
              <a:rPr lang="ar-IQ" sz="32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br>
            <a:r>
              <a:rPr lang="ar-IQ" sz="32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a:t>
            </a:r>
            <a:r>
              <a:rPr lang="ar-SA" sz="3200" b="1" dirty="0">
                <a:solidFill>
                  <a:srgbClr val="006D98"/>
                </a:solidFill>
                <a:effectLst/>
                <a:latin typeface="Times New Roman" panose="02020603050405020304" pitchFamily="18" charset="0"/>
                <a:ea typeface="Times New Roman" panose="02020603050405020304" pitchFamily="18" charset="0"/>
                <a:cs typeface="Traditional Arabic" panose="02020603050405020304" pitchFamily="18" charset="-78"/>
              </a:rPr>
              <a:t> يقولُ الأنصاريُّ:</a:t>
            </a:r>
            <a:r>
              <a:rPr lang="ar-SA" sz="32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 </a:t>
            </a:r>
            <a:r>
              <a:rPr lang="ar-SA" sz="3200" b="1" dirty="0">
                <a:solidFill>
                  <a:srgbClr val="950000"/>
                </a:solidFill>
                <a:effectLst/>
                <a:latin typeface="Times New Roman" panose="02020603050405020304" pitchFamily="18" charset="0"/>
                <a:ea typeface="Times New Roman" panose="02020603050405020304" pitchFamily="18" charset="0"/>
                <a:cs typeface="Traditional Arabic" panose="02020603050405020304" pitchFamily="18" charset="-78"/>
              </a:rPr>
              <a:t>"ويُكْرَهُ بيعُ العِيْنَة لما فيها من الاستظهار على ذي الحاجة، وهي أن يبيعَهُ عينًا بثمنٍ كثيرٍ مؤجَّل، ويسلمها له، ثم يشتريها منه بنقدٍ يسيرٍ، ليبقى الكثيرُ في ذِمَّتِه"</a:t>
            </a:r>
            <a:r>
              <a:rPr lang="ar-IQ" sz="3200" b="1" dirty="0">
                <a:solidFill>
                  <a:srgbClr val="950000"/>
                </a:solidFill>
                <a:effectLst/>
                <a:latin typeface="Times New Roman" panose="02020603050405020304" pitchFamily="18" charset="0"/>
                <a:ea typeface="Times New Roman" panose="02020603050405020304" pitchFamily="18" charset="0"/>
                <a:cs typeface="Traditional Arabic" panose="02020603050405020304" pitchFamily="18" charset="-78"/>
              </a:rPr>
              <a:t>.                       </a:t>
            </a:r>
            <a:r>
              <a:rPr lang="ar-IQ" sz="3200" b="1" dirty="0">
                <a:solidFill>
                  <a:schemeClr val="bg1"/>
                </a:solidFill>
                <a:effectLst/>
                <a:latin typeface="Times New Roman" panose="02020603050405020304" pitchFamily="18" charset="0"/>
                <a:ea typeface="Times New Roman" panose="02020603050405020304" pitchFamily="18" charset="0"/>
                <a:cs typeface="Traditional Arabic" panose="02020603050405020304" pitchFamily="18" charset="-78"/>
              </a:rPr>
              <a:t>.</a:t>
            </a:r>
            <a:br>
              <a:rPr lang="ar-IQ" sz="3200" b="1" dirty="0">
                <a:solidFill>
                  <a:srgbClr val="950000"/>
                </a:solidFill>
                <a:effectLst/>
                <a:latin typeface="Times New Roman" panose="02020603050405020304" pitchFamily="18" charset="0"/>
                <a:ea typeface="Times New Roman" panose="02020603050405020304" pitchFamily="18" charset="0"/>
                <a:cs typeface="Traditional Arabic" panose="02020603050405020304" pitchFamily="18" charset="-78"/>
              </a:rPr>
            </a:br>
            <a:r>
              <a:rPr lang="ar-IQ" sz="3200" b="1" dirty="0">
                <a:solidFill>
                  <a:srgbClr val="950000"/>
                </a:solidFill>
                <a:effectLst/>
                <a:latin typeface="Times New Roman" panose="02020603050405020304" pitchFamily="18" charset="0"/>
                <a:ea typeface="Times New Roman" panose="02020603050405020304" pitchFamily="18" charset="0"/>
                <a:cs typeface="Traditional Arabic" panose="02020603050405020304" pitchFamily="18" charset="-78"/>
              </a:rPr>
              <a:t>- </a:t>
            </a:r>
            <a:r>
              <a:rPr lang="ar-SA" sz="3200" b="1" dirty="0">
                <a:solidFill>
                  <a:srgbClr val="006D98"/>
                </a:solidFill>
                <a:effectLst/>
                <a:latin typeface="Times New Roman" panose="02020603050405020304" pitchFamily="18" charset="0"/>
                <a:ea typeface="Times New Roman" panose="02020603050405020304" pitchFamily="18" charset="0"/>
                <a:cs typeface="Traditional Arabic" panose="02020603050405020304" pitchFamily="18" charset="-78"/>
              </a:rPr>
              <a:t>ويقول الرَّمْلِيّ:</a:t>
            </a:r>
            <a:r>
              <a:rPr lang="ar-SA" sz="32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 </a:t>
            </a:r>
            <a:r>
              <a:rPr lang="ar-SA" sz="3200" b="1" dirty="0">
                <a:solidFill>
                  <a:srgbClr val="950000"/>
                </a:solidFill>
                <a:effectLst/>
                <a:latin typeface="Times New Roman" panose="02020603050405020304" pitchFamily="18" charset="0"/>
                <a:ea typeface="Times New Roman" panose="02020603050405020304" pitchFamily="18" charset="0"/>
                <a:cs typeface="Traditional Arabic" panose="02020603050405020304" pitchFamily="18" charset="-78"/>
              </a:rPr>
              <a:t>"البيعُ قد يُكْره كبيع العِيْنَة، وكل بيعٍ اختلف في حلِّه كالحِيَل المخرجةِ من الرِّبا"</a:t>
            </a:r>
            <a:r>
              <a:rPr lang="ar-IQ" sz="3200" b="1" dirty="0">
                <a:solidFill>
                  <a:srgbClr val="950000"/>
                </a:solidFill>
                <a:effectLst/>
                <a:latin typeface="Times New Roman" panose="02020603050405020304" pitchFamily="18" charset="0"/>
                <a:ea typeface="Times New Roman" panose="02020603050405020304" pitchFamily="18" charset="0"/>
                <a:cs typeface="Traditional Arabic" panose="02020603050405020304" pitchFamily="18" charset="-78"/>
              </a:rPr>
              <a:t>.   </a:t>
            </a:r>
            <a:r>
              <a:rPr lang="ar-IQ" sz="3200" b="1" dirty="0">
                <a:solidFill>
                  <a:schemeClr val="bg1"/>
                </a:solidFill>
                <a:effectLst/>
                <a:latin typeface="Times New Roman" panose="02020603050405020304" pitchFamily="18" charset="0"/>
                <a:ea typeface="Times New Roman" panose="02020603050405020304" pitchFamily="18" charset="0"/>
                <a:cs typeface="Traditional Arabic" panose="02020603050405020304" pitchFamily="18" charset="-78"/>
              </a:rPr>
              <a:t>.</a:t>
            </a:r>
            <a:r>
              <a:rPr lang="ar-SA" sz="32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 </a:t>
            </a:r>
            <a:br>
              <a:rPr lang="ar-IQ" sz="3200" b="1" dirty="0">
                <a:solidFill>
                  <a:srgbClr val="008000"/>
                </a:solidFill>
                <a:latin typeface="Times New Roman" panose="02020603050405020304" pitchFamily="18" charset="0"/>
                <a:ea typeface="Times New Roman" panose="02020603050405020304" pitchFamily="18" charset="0"/>
                <a:cs typeface="Traditional Arabic" panose="02020603050405020304" pitchFamily="18" charset="-78"/>
              </a:rPr>
            </a:br>
            <a:r>
              <a:rPr lang="ar-IQ" sz="3200" b="1" dirty="0">
                <a:solidFill>
                  <a:srgbClr val="008000"/>
                </a:solidFill>
                <a:latin typeface="Times New Roman" panose="02020603050405020304" pitchFamily="18" charset="0"/>
                <a:ea typeface="Times New Roman" panose="02020603050405020304" pitchFamily="18" charset="0"/>
                <a:cs typeface="Traditional Arabic" panose="02020603050405020304" pitchFamily="18" charset="-78"/>
              </a:rPr>
              <a:t>- </a:t>
            </a:r>
            <a:r>
              <a:rPr lang="ar-SA" sz="3200" b="1" dirty="0">
                <a:solidFill>
                  <a:srgbClr val="006D98"/>
                </a:solidFill>
                <a:effectLst/>
                <a:latin typeface="Times New Roman" panose="02020603050405020304" pitchFamily="18" charset="0"/>
                <a:ea typeface="Times New Roman" panose="02020603050405020304" pitchFamily="18" charset="0"/>
                <a:cs typeface="Traditional Arabic" panose="02020603050405020304" pitchFamily="18" charset="-78"/>
              </a:rPr>
              <a:t>ممَّا سبق أستطيعُ القولَ بأنَّ الشَّافعيةَ يُروى عنهم رأيان في بيع العِيْنَة:</a:t>
            </a:r>
            <a:r>
              <a:rPr lang="ar-IQ" sz="3200" b="1" dirty="0">
                <a:solidFill>
                  <a:srgbClr val="006D98"/>
                </a:solidFill>
                <a:effectLst/>
                <a:latin typeface="Times New Roman" panose="02020603050405020304" pitchFamily="18" charset="0"/>
                <a:ea typeface="Times New Roman" panose="02020603050405020304" pitchFamily="18" charset="0"/>
                <a:cs typeface="Traditional Arabic" panose="02020603050405020304" pitchFamily="18" charset="-78"/>
              </a:rPr>
              <a:t>                  </a:t>
            </a:r>
            <a:r>
              <a:rPr lang="ar-IQ" sz="3200" b="1" dirty="0">
                <a:solidFill>
                  <a:schemeClr val="bg1"/>
                </a:solidFill>
                <a:effectLst/>
                <a:latin typeface="Times New Roman" panose="02020603050405020304" pitchFamily="18" charset="0"/>
                <a:ea typeface="Times New Roman" panose="02020603050405020304" pitchFamily="18" charset="0"/>
                <a:cs typeface="Traditional Arabic" panose="02020603050405020304" pitchFamily="18" charset="-78"/>
              </a:rPr>
              <a:t>.</a:t>
            </a:r>
            <a:r>
              <a:rPr lang="ar-SA" sz="3200" b="1" dirty="0">
                <a:solidFill>
                  <a:srgbClr val="006D98"/>
                </a:solidFill>
                <a:effectLst/>
                <a:latin typeface="Times New Roman" panose="02020603050405020304" pitchFamily="18" charset="0"/>
                <a:ea typeface="Times New Roman" panose="02020603050405020304" pitchFamily="18" charset="0"/>
                <a:cs typeface="Traditional Arabic" panose="02020603050405020304" pitchFamily="18" charset="-78"/>
              </a:rPr>
              <a:t> </a:t>
            </a:r>
            <a:br>
              <a:rPr lang="ar-IQ" sz="3200" b="1" dirty="0">
                <a:solidFill>
                  <a:srgbClr val="006D98"/>
                </a:solidFill>
                <a:latin typeface="Times New Roman" panose="02020603050405020304" pitchFamily="18" charset="0"/>
                <a:ea typeface="Times New Roman" panose="02020603050405020304" pitchFamily="18" charset="0"/>
                <a:cs typeface="Traditional Arabic" panose="02020603050405020304" pitchFamily="18" charset="-78"/>
              </a:rPr>
            </a:br>
            <a:r>
              <a:rPr lang="ar-SA" sz="3200" b="1"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rPr>
              <a:t>الرأي الأول</a:t>
            </a:r>
            <a:r>
              <a:rPr lang="ar-SA" sz="3200" b="1" dirty="0">
                <a:solidFill>
                  <a:srgbClr val="006D98"/>
                </a:solidFill>
                <a:effectLst/>
                <a:latin typeface="Times New Roman" panose="02020603050405020304" pitchFamily="18" charset="0"/>
                <a:ea typeface="Times New Roman" panose="02020603050405020304" pitchFamily="18" charset="0"/>
                <a:cs typeface="Traditional Arabic" panose="02020603050405020304" pitchFamily="18" charset="-78"/>
              </a:rPr>
              <a:t>:</a:t>
            </a:r>
            <a:r>
              <a:rPr lang="ar-SA" sz="32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 الجوازُ كما صرَّح به المتقدمون منهم كالشَّافعي، والنَّووي، والبغوي،</a:t>
            </a:r>
            <a:r>
              <a:rPr lang="ar-SA" sz="3200" b="1"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rPr>
              <a:t> ويُشترطُ للجواز أمران:</a:t>
            </a:r>
            <a:r>
              <a:rPr lang="ar-IQ" sz="3200" b="1"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rPr>
              <a:t> </a:t>
            </a:r>
            <a:r>
              <a:rPr lang="ar-SA" sz="3600" b="1" dirty="0">
                <a:solidFill>
                  <a:srgbClr val="7030A0"/>
                </a:solidFill>
                <a:effectLst/>
                <a:latin typeface="Times New Roman" panose="02020603050405020304" pitchFamily="18" charset="0"/>
                <a:ea typeface="Times New Roman" panose="02020603050405020304" pitchFamily="18" charset="0"/>
                <a:cs typeface="Traditional Arabic" panose="02020603050405020304" pitchFamily="18" charset="-78"/>
              </a:rPr>
              <a:t>أ-</a:t>
            </a:r>
            <a:r>
              <a:rPr lang="ar-SA" sz="32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 ألا يكونَ هناك ارتباطٌ بين العقدين.</a:t>
            </a:r>
            <a:r>
              <a:rPr lang="ar-IQ" sz="32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                   </a:t>
            </a:r>
            <a:r>
              <a:rPr lang="ar-IQ" sz="3200" b="1" dirty="0">
                <a:solidFill>
                  <a:schemeClr val="bg1"/>
                </a:solidFill>
                <a:effectLst/>
                <a:latin typeface="Times New Roman" panose="02020603050405020304" pitchFamily="18" charset="0"/>
                <a:ea typeface="Times New Roman" panose="02020603050405020304" pitchFamily="18" charset="0"/>
                <a:cs typeface="Traditional Arabic" panose="02020603050405020304" pitchFamily="18" charset="-78"/>
              </a:rPr>
              <a:t>.</a:t>
            </a:r>
            <a:br>
              <a:rPr lang="ar-SA" sz="3200" b="1" dirty="0">
                <a:solidFill>
                  <a:srgbClr val="006D98"/>
                </a:solidFill>
                <a:effectLst/>
                <a:latin typeface="Times New Roman" panose="02020603050405020304" pitchFamily="18" charset="0"/>
                <a:ea typeface="Times New Roman" panose="02020603050405020304" pitchFamily="18" charset="0"/>
                <a:cs typeface="Traditional Arabic" panose="02020603050405020304" pitchFamily="18" charset="-78"/>
              </a:rPr>
            </a:br>
            <a:r>
              <a:rPr lang="ar-SA" sz="3600" b="1" dirty="0">
                <a:solidFill>
                  <a:srgbClr val="7030A0"/>
                </a:solidFill>
                <a:effectLst/>
                <a:latin typeface="Times New Roman" panose="02020603050405020304" pitchFamily="18" charset="0"/>
                <a:ea typeface="Times New Roman" panose="02020603050405020304" pitchFamily="18" charset="0"/>
                <a:cs typeface="Traditional Arabic" panose="02020603050405020304" pitchFamily="18" charset="-78"/>
              </a:rPr>
              <a:t>ب-</a:t>
            </a:r>
            <a:r>
              <a:rPr lang="ar-SA" sz="32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 ألا يكونَ العقدُ الثَّاني مشروطًا في العقد الأول، فإذا كان مَشْروطًا بالنَّصِّ عليه، أو بدلالة العرف والعادة، فإنهما يبطلان جميعًا، كما أفتى به أبو إسحاق الإسفراييني</a:t>
            </a:r>
            <a:r>
              <a:rPr lang="ar-IQ" sz="32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                         </a:t>
            </a:r>
            <a:r>
              <a:rPr lang="ar-SA" sz="3200" b="1" dirty="0">
                <a:solidFill>
                  <a:schemeClr val="bg1"/>
                </a:solidFill>
                <a:effectLst/>
                <a:latin typeface="Times New Roman" panose="02020603050405020304" pitchFamily="18" charset="0"/>
                <a:ea typeface="Times New Roman" panose="02020603050405020304" pitchFamily="18" charset="0"/>
                <a:cs typeface="Traditional Arabic" panose="02020603050405020304" pitchFamily="18" charset="-78"/>
              </a:rPr>
              <a:t>.</a:t>
            </a:r>
            <a:br>
              <a:rPr lang="ar-SA" sz="3200" b="1" dirty="0">
                <a:solidFill>
                  <a:srgbClr val="006D98"/>
                </a:solidFill>
                <a:effectLst/>
                <a:latin typeface="Times New Roman" panose="02020603050405020304" pitchFamily="18" charset="0"/>
                <a:ea typeface="Times New Roman" panose="02020603050405020304" pitchFamily="18" charset="0"/>
                <a:cs typeface="Traditional Arabic" panose="02020603050405020304" pitchFamily="18" charset="-78"/>
              </a:rPr>
            </a:br>
            <a:r>
              <a:rPr lang="ar-SA" sz="3200" b="1"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rPr>
              <a:t>الرأي الثاني: </a:t>
            </a:r>
            <a:r>
              <a:rPr lang="ar-SA" sz="32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الكراهةُ كما قال به المتأخِّرون كالأنصاري، والرَّملي.</a:t>
            </a:r>
            <a:r>
              <a:rPr lang="ar-SA" sz="3200" b="1" dirty="0">
                <a:solidFill>
                  <a:srgbClr val="006D98"/>
                </a:solidFill>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3200" dirty="0"/>
          </a:p>
        </p:txBody>
      </p:sp>
      <p:sp>
        <p:nvSpPr>
          <p:cNvPr id="3" name="Content Placeholder 2">
            <a:extLst>
              <a:ext uri="{FF2B5EF4-FFF2-40B4-BE49-F238E27FC236}">
                <a16:creationId xmlns:a16="http://schemas.microsoft.com/office/drawing/2014/main" id="{5E1D8E30-90EE-2501-AF77-222FEF85136C}"/>
              </a:ext>
            </a:extLst>
          </p:cNvPr>
          <p:cNvSpPr>
            <a:spLocks noGrp="1"/>
          </p:cNvSpPr>
          <p:nvPr>
            <p:ph idx="1"/>
          </p:nvPr>
        </p:nvSpPr>
        <p:spPr>
          <a:xfrm>
            <a:off x="1371600" y="6858000"/>
            <a:ext cx="9601200" cy="71120"/>
          </a:xfrm>
        </p:spPr>
        <p:txBody>
          <a:bodyPr>
            <a:normAutofit fontScale="25000" lnSpcReduction="20000"/>
          </a:bodyPr>
          <a:lstStyle/>
          <a:p>
            <a:endParaRPr lang="en-US" dirty="0"/>
          </a:p>
        </p:txBody>
      </p:sp>
    </p:spTree>
    <p:extLst>
      <p:ext uri="{BB962C8B-B14F-4D97-AF65-F5344CB8AC3E}">
        <p14:creationId xmlns:p14="http://schemas.microsoft.com/office/powerpoint/2010/main" val="787769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949" y="138022"/>
            <a:ext cx="11229975" cy="6581955"/>
          </a:xfrm>
        </p:spPr>
        <p:txBody>
          <a:bodyPr>
            <a:noAutofit/>
          </a:bodyPr>
          <a:lstStyle/>
          <a:p>
            <a:pPr algn="just">
              <a:lnSpc>
                <a:spcPct val="100000"/>
              </a:lnSpc>
            </a:pPr>
            <a:r>
              <a:rPr lang="ar-IQ" sz="3200" b="1" dirty="0">
                <a:latin typeface="Traditional Arabic" panose="02020603050405020304" pitchFamily="18" charset="-78"/>
                <a:cs typeface="Traditional Arabic" panose="02020603050405020304" pitchFamily="18" charset="-78"/>
              </a:rPr>
              <a:t>حُكْمُهَا:</a:t>
            </a:r>
            <a:r>
              <a:rPr lang="en-US" sz="3200" b="1" dirty="0">
                <a:latin typeface="Traditional Arabic" panose="02020603050405020304" pitchFamily="18" charset="-78"/>
                <a:cs typeface="Traditional Arabic" panose="02020603050405020304" pitchFamily="18" charset="-78"/>
              </a:rPr>
              <a:t>                                                                    </a:t>
            </a:r>
            <a:br>
              <a:rPr lang="en-US" sz="3200" dirty="0">
                <a:latin typeface="Traditional Arabic" panose="02020603050405020304" pitchFamily="18" charset="-78"/>
                <a:cs typeface="Traditional Arabic" panose="02020603050405020304" pitchFamily="18" charset="-78"/>
              </a:rPr>
            </a:br>
            <a:r>
              <a:rPr lang="ar-IQ" sz="4000" b="1" dirty="0">
                <a:solidFill>
                  <a:schemeClr val="tx1"/>
                </a:solidFill>
                <a:latin typeface="Traditional Arabic" panose="02020603050405020304" pitchFamily="18" charset="-78"/>
                <a:cs typeface="Traditional Arabic" panose="02020603050405020304" pitchFamily="18" charset="-78"/>
              </a:rPr>
              <a:t>-</a:t>
            </a:r>
            <a:r>
              <a:rPr lang="ar-IQ" sz="3200" b="1" dirty="0">
                <a:latin typeface="Traditional Arabic" panose="02020603050405020304" pitchFamily="18" charset="-78"/>
                <a:cs typeface="Traditional Arabic" panose="02020603050405020304" pitchFamily="18" charset="-78"/>
              </a:rPr>
              <a:t> اخْتَلَفَ الْفُقَهَاءُ فِي حُكْمِهَا بِهَذِهِ الصُّورَةِ: فَقَال أَبُو حَنِيفَةَ وَمَالِكٌ وَأَحْمَدُ: لاَ يَجُوزُ هَذَا الْبَيْعُ. وَقَال مُحَمَّدُ بْنُ الْحَسَنِ: هَذَا الْبَيْعُ فِي قَلْبِي كَأَمْثَال الْجِبَال، اخْتَرَعَهُ أَكَلَةُ الرِّبَا.                    .</a:t>
            </a:r>
            <a:br>
              <a:rPr lang="en-US" sz="3200" b="1" dirty="0">
                <a:latin typeface="Traditional Arabic" panose="02020603050405020304" pitchFamily="18" charset="-78"/>
                <a:cs typeface="Traditional Arabic" panose="02020603050405020304" pitchFamily="18" charset="-78"/>
              </a:rPr>
            </a:br>
            <a:r>
              <a:rPr lang="ar-IQ" sz="4000" b="1" dirty="0">
                <a:solidFill>
                  <a:srgbClr val="FF0000"/>
                </a:solidFill>
                <a:latin typeface="Traditional Arabic" panose="02020603050405020304" pitchFamily="18" charset="-78"/>
                <a:cs typeface="Traditional Arabic" panose="02020603050405020304" pitchFamily="18" charset="-78"/>
              </a:rPr>
              <a:t>-</a:t>
            </a:r>
            <a:r>
              <a:rPr lang="ar-IQ" sz="3200" dirty="0">
                <a:solidFill>
                  <a:srgbClr val="FF0000"/>
                </a:solidFill>
                <a:latin typeface="Traditional Arabic" panose="02020603050405020304" pitchFamily="18" charset="-78"/>
                <a:cs typeface="Traditional Arabic" panose="02020603050405020304" pitchFamily="18" charset="-78"/>
              </a:rPr>
              <a:t> </a:t>
            </a:r>
            <a:r>
              <a:rPr lang="ar-IQ" sz="3200" b="1" dirty="0">
                <a:solidFill>
                  <a:srgbClr val="FF0000"/>
                </a:solidFill>
                <a:latin typeface="Traditional Arabic" panose="02020603050405020304" pitchFamily="18" charset="-78"/>
                <a:cs typeface="Traditional Arabic" panose="02020603050405020304" pitchFamily="18" charset="-78"/>
              </a:rPr>
              <a:t>وَنُقِل عَنِ الشَّافِعِيِّ (رَحِمَهُ اللَّهُ) جَوَازُ الصُّورَةِ الْمَذْكُورَةِ: "كَأَنَّهُ نَظَرَ إِلَى ظَاهِرِ الْعَقْدِ، وَتَوَافُرِ الرُّكْنِيَّةِ، فَلَمْ يَعْتَبِرِ النِّيَّةَ".                                       </a:t>
            </a:r>
            <a:r>
              <a:rPr lang="ar-IQ" sz="3200" b="1" dirty="0">
                <a:solidFill>
                  <a:schemeClr val="bg2"/>
                </a:solidFill>
                <a:latin typeface="Traditional Arabic" panose="02020603050405020304" pitchFamily="18" charset="-78"/>
                <a:cs typeface="Traditional Arabic" panose="02020603050405020304" pitchFamily="18" charset="-78"/>
              </a:rPr>
              <a:t>.</a:t>
            </a:r>
            <a:br>
              <a:rPr lang="ar-IQ" sz="3200" b="1" dirty="0">
                <a:solidFill>
                  <a:srgbClr val="FF0000"/>
                </a:solidFill>
                <a:latin typeface="Traditional Arabic" panose="02020603050405020304" pitchFamily="18" charset="-78"/>
                <a:cs typeface="Traditional Arabic" panose="02020603050405020304" pitchFamily="18" charset="-78"/>
              </a:rPr>
            </a:br>
            <a:r>
              <a:rPr lang="ar-IQ" sz="4000" b="1" dirty="0">
                <a:solidFill>
                  <a:srgbClr val="7030A0"/>
                </a:solidFill>
                <a:latin typeface="Traditional Arabic" panose="02020603050405020304" pitchFamily="18" charset="-78"/>
                <a:cs typeface="Traditional Arabic" panose="02020603050405020304" pitchFamily="18" charset="-78"/>
              </a:rPr>
              <a:t>-</a:t>
            </a:r>
            <a:r>
              <a:rPr lang="ar-IQ" sz="3200" b="1" dirty="0">
                <a:solidFill>
                  <a:srgbClr val="7030A0"/>
                </a:solidFill>
                <a:latin typeface="Traditional Arabic" panose="02020603050405020304" pitchFamily="18" charset="-78"/>
                <a:cs typeface="Traditional Arabic" panose="02020603050405020304" pitchFamily="18" charset="-78"/>
              </a:rPr>
              <a:t> وَفِي هَذَا اسْتَدَل لَهُ ابْنُ قُدَامَةَ مِنَ الْحَنَابِلَةِ بِأَنَّهُ ثَمَنٌ يَجُوزُ بَيْعُ السِّلْعَةِ بِهِ مِنْ غَيْرِ بَائِعِهَا، فَيَجُوزُ مِنْ بَائِعِهَا، كَمَا لَوْ بَاعَهَا بِثَمَنِ مِثْلِهَا.        </a:t>
            </a:r>
            <a:r>
              <a:rPr lang="ar-IQ" sz="3200" b="1" dirty="0">
                <a:solidFill>
                  <a:schemeClr val="bg2"/>
                </a:solidFill>
                <a:latin typeface="Traditional Arabic" panose="02020603050405020304" pitchFamily="18" charset="-78"/>
                <a:cs typeface="Traditional Arabic" panose="02020603050405020304" pitchFamily="18" charset="-78"/>
              </a:rPr>
              <a:t>.</a:t>
            </a:r>
            <a:r>
              <a:rPr lang="en-US" sz="3200" b="1" dirty="0">
                <a:latin typeface="Traditional Arabic" panose="02020603050405020304" pitchFamily="18" charset="-78"/>
                <a:cs typeface="Traditional Arabic" panose="02020603050405020304" pitchFamily="18" charset="-78"/>
              </a:rPr>
              <a:t>                             </a:t>
            </a:r>
            <a:r>
              <a:rPr lang="ar-IQ" sz="3200" b="1" dirty="0">
                <a:latin typeface="Traditional Arabic" panose="02020603050405020304" pitchFamily="18" charset="-78"/>
                <a:cs typeface="Traditional Arabic" panose="02020603050405020304" pitchFamily="18" charset="-78"/>
              </a:rPr>
              <a:t>  </a:t>
            </a:r>
            <a:br>
              <a:rPr lang="en-US" sz="3200" dirty="0">
                <a:latin typeface="Traditional Arabic" panose="02020603050405020304" pitchFamily="18" charset="-78"/>
                <a:cs typeface="Traditional Arabic" panose="02020603050405020304" pitchFamily="18" charset="-78"/>
              </a:rPr>
            </a:br>
            <a:r>
              <a:rPr lang="ar-IQ" sz="4000" b="1" dirty="0">
                <a:solidFill>
                  <a:srgbClr val="00B050"/>
                </a:solidFill>
                <a:latin typeface="Traditional Arabic" panose="02020603050405020304" pitchFamily="18" charset="-78"/>
                <a:cs typeface="Traditional Arabic" panose="02020603050405020304" pitchFamily="18" charset="-78"/>
              </a:rPr>
              <a:t>-</a:t>
            </a:r>
            <a:r>
              <a:rPr lang="ar-IQ" sz="3200" b="1" dirty="0">
                <a:solidFill>
                  <a:srgbClr val="00B050"/>
                </a:solidFill>
                <a:latin typeface="Traditional Arabic" panose="02020603050405020304" pitchFamily="18" charset="-78"/>
                <a:cs typeface="Traditional Arabic" panose="02020603050405020304" pitchFamily="18" charset="-78"/>
              </a:rPr>
              <a:t> وَعَلَّل الْمَالِكِيَّةُ عَدَمَ الْجَوَازِ بِأَنَّهُ سَلَفٌ جَرَّ نَفْعًا،</a:t>
            </a:r>
            <a:r>
              <a:rPr lang="en-US" sz="3200" b="1" dirty="0">
                <a:solidFill>
                  <a:srgbClr val="00B050"/>
                </a:solidFill>
                <a:latin typeface="Traditional Arabic" panose="02020603050405020304" pitchFamily="18" charset="-78"/>
                <a:cs typeface="Traditional Arabic" panose="02020603050405020304" pitchFamily="18" charset="-78"/>
              </a:rPr>
              <a:t> </a:t>
            </a:r>
            <a:r>
              <a:rPr lang="ar-IQ" sz="3200" b="1" dirty="0">
                <a:solidFill>
                  <a:srgbClr val="00B050"/>
                </a:solidFill>
                <a:latin typeface="Traditional Arabic" panose="02020603050405020304" pitchFamily="18" charset="-78"/>
                <a:cs typeface="Traditional Arabic" panose="02020603050405020304" pitchFamily="18" charset="-78"/>
              </a:rPr>
              <a:t>وَوَجْهُ الرِّبَا فِيهِ.                           </a:t>
            </a:r>
            <a:r>
              <a:rPr lang="en-US" sz="3200" b="1" dirty="0">
                <a:solidFill>
                  <a:srgbClr val="00B050"/>
                </a:solidFill>
                <a:latin typeface="Traditional Arabic" panose="02020603050405020304" pitchFamily="18" charset="-78"/>
                <a:cs typeface="Traditional Arabic" panose="02020603050405020304" pitchFamily="18" charset="-78"/>
              </a:rPr>
              <a:t> </a:t>
            </a:r>
            <a:br>
              <a:rPr lang="en-US" sz="3200" dirty="0">
                <a:latin typeface="Traditional Arabic" panose="02020603050405020304" pitchFamily="18" charset="-78"/>
                <a:cs typeface="Traditional Arabic" panose="02020603050405020304" pitchFamily="18" charset="-78"/>
              </a:rPr>
            </a:br>
            <a:r>
              <a:rPr lang="ar-IQ" sz="4000" b="1" dirty="0">
                <a:solidFill>
                  <a:schemeClr val="tx1"/>
                </a:solidFill>
                <a:latin typeface="Traditional Arabic" panose="02020603050405020304" pitchFamily="18" charset="-78"/>
                <a:cs typeface="Traditional Arabic" panose="02020603050405020304" pitchFamily="18" charset="-78"/>
              </a:rPr>
              <a:t>-</a:t>
            </a:r>
            <a:r>
              <a:rPr lang="ar-IQ" sz="3200" b="1" dirty="0">
                <a:latin typeface="Traditional Arabic" panose="02020603050405020304" pitchFamily="18" charset="-78"/>
                <a:cs typeface="Traditional Arabic" panose="02020603050405020304" pitchFamily="18" charset="-78"/>
              </a:rPr>
              <a:t> كَمَا يَقُول الزَّيْلَعِيُّ مِنَ الْحَنَفِيَّةِ أَنَّ الثَّمَنَ لَمْ يَدْخُل فِي ضَمَانِ الْبَائِعِ قَبْل قَبْضِهِ، فَإِذَا أَعَادَ إِلَيْهِ عَيْنَ مَالِهِ بِالصِّفَةِ الَّتِي خَرَجَ عَنْ مِلْكِهِ، وَصَارَ بَعْضُ الثَّمَنِ قِصَاصًا بِبَعْضٍ بَقِيَ لَهُ عَلَيْهِ فَضْلٌ بِلاَ عِوَضٍ، فَكَانَ ذَلِكَ رِبْحَ مَا لَمْ يُضْمَنْ، وَهُوَ حَرَامٌ بِالنَّصِّ.                          </a:t>
            </a:r>
            <a:r>
              <a:rPr lang="ar-IQ" sz="3200" b="1" dirty="0">
                <a:solidFill>
                  <a:schemeClr val="bg2"/>
                </a:solidFill>
                <a:latin typeface="Traditional Arabic" panose="02020603050405020304" pitchFamily="18" charset="-78"/>
                <a:cs typeface="Traditional Arabic" panose="02020603050405020304" pitchFamily="18" charset="-78"/>
              </a:rPr>
              <a:t>.</a:t>
            </a:r>
            <a:br>
              <a:rPr lang="ar-IQ" sz="3200" b="1" dirty="0">
                <a:latin typeface="Traditional Arabic" panose="02020603050405020304" pitchFamily="18" charset="-78"/>
                <a:cs typeface="Traditional Arabic" panose="02020603050405020304" pitchFamily="18" charset="-78"/>
              </a:rPr>
            </a:br>
            <a:r>
              <a:rPr lang="ar-IQ" sz="3200" b="1" dirty="0">
                <a:solidFill>
                  <a:srgbClr val="FF0000"/>
                </a:solidFill>
                <a:latin typeface="Traditional Arabic" panose="02020603050405020304" pitchFamily="18" charset="-78"/>
                <a:cs typeface="Traditional Arabic" panose="02020603050405020304" pitchFamily="18" charset="-78"/>
              </a:rPr>
              <a:t>و</a:t>
            </a:r>
            <a:r>
              <a:rPr lang="ar-SA" sz="3200" b="1" dirty="0">
                <a:solidFill>
                  <a:srgbClr val="FF0000"/>
                </a:solidFill>
                <a:latin typeface="Traditional Arabic" panose="02020603050405020304" pitchFamily="18" charset="-78"/>
                <a:cs typeface="Traditional Arabic" panose="02020603050405020304" pitchFamily="18" charset="-78"/>
              </a:rPr>
              <a:t>الذي ذهب إليه الجمهور أن العينة محرمة ولو لم يحصل تواطئ</a:t>
            </a:r>
            <a:r>
              <a:rPr lang="ar-IQ" sz="3200" b="1" dirty="0">
                <a:solidFill>
                  <a:srgbClr val="FF0000"/>
                </a:solidFill>
                <a:latin typeface="Traditional Arabic" panose="02020603050405020304" pitchFamily="18" charset="-78"/>
                <a:cs typeface="Traditional Arabic" panose="02020603050405020304" pitchFamily="18" charset="-78"/>
              </a:rPr>
              <a:t>،</a:t>
            </a:r>
            <a:r>
              <a:rPr lang="ar-SA" sz="3200" b="1" dirty="0">
                <a:solidFill>
                  <a:srgbClr val="FF0000"/>
                </a:solidFill>
                <a:latin typeface="Traditional Arabic" panose="02020603050405020304" pitchFamily="18" charset="-78"/>
                <a:cs typeface="Traditional Arabic" panose="02020603050405020304" pitchFamily="18" charset="-78"/>
              </a:rPr>
              <a:t> وهو ما ذكره ابن تيمية وابن القيم ورجحاه</a:t>
            </a:r>
            <a:r>
              <a:rPr lang="ar-IQ" sz="3200" b="1" dirty="0">
                <a:solidFill>
                  <a:srgbClr val="FF0000"/>
                </a:solidFill>
                <a:latin typeface="Traditional Arabic" panose="02020603050405020304" pitchFamily="18" charset="-78"/>
                <a:cs typeface="Traditional Arabic" panose="02020603050405020304" pitchFamily="18" charset="-78"/>
              </a:rPr>
              <a:t>.</a:t>
            </a:r>
            <a:r>
              <a:rPr lang="ar-SA" sz="3200" b="1" dirty="0">
                <a:solidFill>
                  <a:srgbClr val="FF0000"/>
                </a:solidFill>
                <a:latin typeface="Traditional Arabic" panose="02020603050405020304" pitchFamily="18" charset="-78"/>
                <a:cs typeface="Traditional Arabic" panose="02020603050405020304" pitchFamily="18" charset="-78"/>
              </a:rPr>
              <a:t> </a:t>
            </a:r>
            <a:endParaRPr lang="ar-IQ" sz="3200" dirty="0">
              <a:solidFill>
                <a:srgbClr val="FF0000"/>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a:off x="1371600" y="6935638"/>
            <a:ext cx="9601200" cy="51758"/>
          </a:xfrm>
        </p:spPr>
        <p:txBody>
          <a:bodyPr>
            <a:normAutofit fontScale="25000" lnSpcReduction="20000"/>
          </a:bodyPr>
          <a:lstStyle/>
          <a:p>
            <a:endParaRPr lang="ar-IQ" dirty="0"/>
          </a:p>
        </p:txBody>
      </p:sp>
    </p:spTree>
    <p:extLst>
      <p:ext uri="{BB962C8B-B14F-4D97-AF65-F5344CB8AC3E}">
        <p14:creationId xmlns:p14="http://schemas.microsoft.com/office/powerpoint/2010/main" val="252977592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7993</TotalTime>
  <Words>5061</Words>
  <Application>Microsoft Office PowerPoint</Application>
  <PresentationFormat>Widescreen</PresentationFormat>
  <Paragraphs>41</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Franklin Gothic Book</vt:lpstr>
      <vt:lpstr>Times New Roman</vt:lpstr>
      <vt:lpstr>Traditional Arabic</vt:lpstr>
      <vt:lpstr>Wingdings</vt:lpstr>
      <vt:lpstr>Crop</vt:lpstr>
      <vt:lpstr>PowerPoint Presentation</vt:lpstr>
      <vt:lpstr>المقدمة . تعتبر مسألة بيع العينة من المسائل القديمة – والحديثه، فقد برزت كحيلة من الحيل الربوية في معاملات كثيرة من التجار؛ لأجل الحصول على مكاسب مالية.                      . - ويعتبر التورق تجربة حديثة لتمويل العملاء تلبية لاحتياجاتهم من النقد، وتجنيبهم للخسائر العالية، لذا فهو مسألة من المسائل المهمة في هذه الأيام التي يشتعل حوله الحوار والجدال بين الفقهاء والاقتصاديين المهتمين في مجال العمل المصرفي الإسلامي.                            - والفكرة التي تقوم عليها بيع العينة هي: فكرةُ التمويل التي تُعَدُّ أساسًا للبنوك، وهي الفِكْرةُ التي تقوم عليها المؤسَّسات المالية المنظَّمة اليوم؛ كالبنوك والمصارف، ربويَّة كانتْ، أو إسلاميَّة ومن هذه الفكرةُ ينْطَلِقُ كثيرٌ مِنْ مُعاملاتها، وإليها يُرَدُّ كثيرٌ مِن إشْكالاتِها                           . - وثَمَّة مناسَبة أخرى هي: أنَّ العِينَة اختلفتْ فيها مذاهبُ الفقهاء، بل المذهب الواحد من جهة مفْهُومها، ومن جِهة تصْنِيفها، ومن جِهة صُوَرها وتصويرها، ومن جهة حُكْمها على نحو لا يستوعبه حشْرُ أقوال فقهاء المذاهب تحت مسألة واحدة.</vt:lpstr>
      <vt:lpstr>- عن ابن عمر  قال: سمعت رسول الله  يقول: "إذا تبايعتم بالعينة، وأخذتم أذناب البقر، ورضيتم بالزرع، وتركتم الجهاد، سلط الله عليكم ذلاً لا ينزعه شئ حتى ترجعوا إلى دينكم".     .               .  - وجه الاستدلال: أن العينة في الحديث نص عام في كل معاملة يراد بها الحصول على العين، وهو النقد مقابل ثمن في الذمة أكثر منه، وهذا يشمل العينة والتورق، والحديث ذكرها في معرض الذم، وهذا يستلزم ذم التورق شرعا.                              - المراد بأذناب البقر كناية عن الاشتغال عن الجهاد بالحرث، وليس في الحديث ذم الزرع مطلقا، بل هو مقيد بالرضى لقوله: إذا رضيتم بالزرع، أي إذا صار همكم الزرع حتى رضيتموه غاية. أي صارت هي غاية مبتغاهم فهذا من شأنه أن يعطل شرائع الدين، ومن أبرزها الجهاد.                                  </vt:lpstr>
      <vt:lpstr>العينة في اللغة:                                  . العينة: "خيار الشيء، جمعها عَين. العِينَة: بالكسر السَّلَف و(أعتَانَ) الرَّجُلُ إذا أشتَرَى  بنَسيئةِ". وعْينُ الشيء: نفسه وشخصه وأصله، والجمع أعْيانٌ، "سميت عينة لإعانة أهلها للمظطر على تحصيل مطلوبه على وجه التحيل بدفع قليل في كثير". أو: مشتقة من العون؛ لأن البائع يستعين بالمشتري على تحصيل مقاصده، وقيل: إنها مشتقة من العين وحاجة الرجل إليها، فيشتري السلعة ليبيعها بالعين التي يحتاجها، وليس به إلى السلعة حاجة".                     . العينة اصطلاحا.                                               بيع العينة هو محل خلاف بين الفقهاء. ويمكن أن يكون أصل الاختلاف هو الصور التي تندرج تحت العينة.                                    صُورَتُهَا:                               - لِلْعِينَةِ الْمَنْهِيِّ عَنْهَا تَفْسِيرَاتٌ أَشْهَرُهَا: أَنْ يَبِيعَ سِلْعَةً بِثَمَنٍ إِلَى أَجَلٍ مَعْلُومٍ، ثُمَّ يَشْتَرِيَهَا نَفْسَهَا نَقْدًا بِثَمَنٍ أَقَل، وَفِي نِهَايَةِ الأْجَل يَدْفَعُ الْمُشْتَرِي الثَّمَنَ الأْوَّل، وَالْفَرْقُ بَيْنَ الثَّمَنَيْنِ فَضْلٌ هُوَ رِبًا لِلْبَائِعِ الأْوَّلَ، تَئُول الْعَمَلِيَّةُ إِلَى قَرْضِ عَشَرَةٍ، لِرَدِّ خَمْسَةَ عَشَرَ، وَالْبَيْعُ وَسِيلَةٌ صُورِيَّةٌ إِلَى الرِّبَا.</vt:lpstr>
      <vt:lpstr> عند الحنفية: "العينة بكسر العين المهملة، وهي السلف يقال: باعه بعينه أي نسيئة، وقيل لهذا البيع عينة؛ لأن مشتري السلعة إلى أجل يأخذ بدلها عينا أي نقدا حاضرا".  العينة عند الحنابلة: "العينة أن يكون عند الرجل المتاع فلا يبيعه إلا نسيئة، فإن باعه بنقد ونسيئة فلا بأس، وقال: أكره للرجل أن لا يكون له تجارة غير العينة لا يبيع بنقد، وقال: إنما كره النسيئة لمضارعتها الربا. فإن الغالب أن البائع بنسيئة يقصد الزيادة بالأجل.      .  عند المالكية: نجد مسمى العينة عند المالكية ضمن بيوع الآجال، وأن العينة عندهم: هي بيع من (طلبت منه سلعة) للشراء (وليس عنده) أي البائع (لطالبها) المشتري متعلق ببيع (بعد شرائها) لنفسه من آخر (جائزة) بمعنى خلاف الأول.                          .  - وإنما سميت عينة، لإعانة أهلها للمضطر على تحصيل مطلوبه على وجه التحيل بدفع قليل في كثير.</vt:lpstr>
      <vt:lpstr>موقفُ الشَّافعية من بيع العِيْنَة:                           . صرَّح الإمامُ الشَّافعي (رحمه الله) بجواز العِيْنَة مخالفًا بذلك الجُمْهور، وقد أيَّد الجوازَ بقوة في كتابه (الأم): "فإذا اشترى الرجلُ من الرَّجلِ السِّلْعة فقبضها، وكان الثمنُ إلى أجل فلا بأسَ أن يبتاعها من الذي اشتراها منه، ومن غيره بنقد أقل أو أكثر ممَّا اشتراها به، أو بدين كذلك، أو عرض من العروض ساوى العرض ما شاء أن يساوي، وليست البيعةُ الثانيةُ من البيعة الأولى بسبيلٍ"                      . - ويفهمُ من هذا أنه إذا كان هناك ارتباطٌ بين البيعة الأولى والثانية، فلا تصحُّ العِيْنَة عنده.  - ويقول النَّوويُّ: "ليس من المناهي بيعُ العِيْنَة، وهو أن يبيعَ غيره شيئًا بثمن مؤجَّل، ويسلمه إليه، ثم يشتريه قبل قَبْضِ الثمن بأقل من ذلك الثمن نقدًا، وكذا يجوزُ أن يبيعَ بثمن نقد، ويشتري بأكثر منه إلى أجل، سواء قبض الثَّمن الأول أم لا، وسواء صارتِ العِيْنَة عادة له غالبة في البلد أم لا، وهذا هو الصَّحيحُ المعروفُ في كتب الأصحاب، وأفتى أبو إسحاق الإسفراييني بأنه إذا صار عادةً له صار البيع الثاني كالمشروط في الأول، فيبطلان جميعًا". </vt:lpstr>
      <vt:lpstr>ويقولُ البغويُّ: "إذا باع شيئًا إلى أَجَل وسلم، ثم اشتراه قبل حُلُول الأجل يجوزُ، سواء اشتراه بمثل ما باع، أو بأقل، أو بأكثر".                                  . - والجديرُ بالذِّكْر أن الشَّافعيَّ يرى العبرةَ في العقودِ بالظَّاهر، ولا تأثير لنية المتعاقدين على العَقْدِ، ولذلك أجاز بيع العِيْنَة، ويقول (رحمه الله): "لا يفسدُ عقدٌ أبدًا إلا بالعقد نفسه، لا يفسدُ بشيء تقدّمه ولا تأخره، ولا بتوهّم ولا بأغلب، وكذلك كلّ شيء لا نفسده إلا بعقده، ولا نفسد البيوع بأن نقولَ: هذه ذريعةٌ، وهذه نيةُ سوء".                   . -  ولا يعني هذا أنَّ الشَّافعيَّ يجيزُ إضمارَ نية المحرمِ؛ لأنه يفرقُ بين صحة العقدِ وبين نيةِ العاقد، فإذا نوى شخصٌ ما هو محرم، فإنه يأثمُ ولا يستلزمُ بطلانَ العقد عنده.             . - ولذلك يقولُ: "أصلُ ما أذهب إليه أنَّ كلَّ عقد كان صحيحًا في الظَّاهر، لم أبطله بتهمةٍ ولا بعادةٍ بين المتبايعين، وأجزته بصحَّة الظاهر، وأكره لهما النية إذا كانت النيةُ لو أظهرتْ كانت تفسدُ البيع".</vt:lpstr>
      <vt:lpstr>ويقول ابنُ حَجَر: "فالشَّافعيةُ يُجَوِّزون العقودَ على ظاهرها، ويقولون مع ذلك: إن مَنْ عمل الحِيَلَ بالمكر والخديعة يأثمُ في الباطن، فمن نوى بعقد البيع الرِّبا وَقَعَ في الرِّبا، ولا يخلِّصه من الإثم صورةُ البيع"  .  - وبهذا نعرفُ أنَّ الشَّافعيةَ يرون جوازَ بيع العِيْنَة من غير كراهةٍ، غير أنَّ بعضَ المتأخِّرين من الشَّافعية يرون الكراهةَ مع صِحَّة العقد.                                          . - يقولُ الأنصاريُّ: "ويُكْرَهُ بيعُ العِيْنَة لما فيها من الاستظهار على ذي الحاجة، وهي أن يبيعَهُ عينًا بثمنٍ كثيرٍ مؤجَّل، ويسلمها له، ثم يشتريها منه بنقدٍ يسيرٍ، ليبقى الكثيرُ في ذِمَّتِه".                       . - ويقول الرَّمْلِيّ: "البيعُ قد يُكْره كبيع العِيْنَة، وكل بيعٍ اختلف في حلِّه كالحِيَل المخرجةِ من الرِّبا".   .  - ممَّا سبق أستطيعُ القولَ بأنَّ الشَّافعيةَ يُروى عنهم رأيان في بيع العِيْنَة:                  .  الرأي الأول: الجوازُ كما صرَّح به المتقدمون منهم كالشَّافعي، والنَّووي، والبغوي، ويُشترطُ للجواز أمران: أ- ألا يكونَ هناك ارتباطٌ بين العقدين.                   . ب- ألا يكونَ العقدُ الثَّاني مشروطًا في العقد الأول، فإذا كان مَشْروطًا بالنَّصِّ عليه، أو بدلالة العرف والعادة، فإنهما يبطلان جميعًا، كما أفتى به أبو إسحاق الإسفراييني.                         . الرأي الثاني: الكراهةُ كما قال به المتأخِّرون كالأنصاري، والرَّملي. </vt:lpstr>
      <vt:lpstr>حُكْمُهَا:                                                                     - اخْتَلَفَ الْفُقَهَاءُ فِي حُكْمِهَا بِهَذِهِ الصُّورَةِ: فَقَال أَبُو حَنِيفَةَ وَمَالِكٌ وَأَحْمَدُ: لاَ يَجُوزُ هَذَا الْبَيْعُ. وَقَال مُحَمَّدُ بْنُ الْحَسَنِ: هَذَا الْبَيْعُ فِي قَلْبِي كَأَمْثَال الْجِبَال، اخْتَرَعَهُ أَكَلَةُ الرِّبَا.                    . - وَنُقِل عَنِ الشَّافِعِيِّ (رَحِمَهُ اللَّهُ) جَوَازُ الصُّورَةِ الْمَذْكُورَةِ: "كَأَنَّهُ نَظَرَ إِلَى ظَاهِرِ الْعَقْدِ، وَتَوَافُرِ الرُّكْنِيَّةِ، فَلَمْ يَعْتَبِرِ النِّيَّةَ".                                       . - وَفِي هَذَا اسْتَدَل لَهُ ابْنُ قُدَامَةَ مِنَ الْحَنَابِلَةِ بِأَنَّهُ ثَمَنٌ يَجُوزُ بَيْعُ السِّلْعَةِ بِهِ مِنْ غَيْرِ بَائِعِهَا، فَيَجُوزُ مِنْ بَائِعِهَا، كَمَا لَوْ بَاعَهَا بِثَمَنِ مِثْلِهَا.        .                                - وَعَلَّل الْمَالِكِيَّةُ عَدَمَ الْجَوَازِ بِأَنَّهُ سَلَفٌ جَرَّ نَفْعًا، وَوَجْهُ الرِّبَا فِيهِ.                             - كَمَا يَقُول الزَّيْلَعِيُّ مِنَ الْحَنَفِيَّةِ أَنَّ الثَّمَنَ لَمْ يَدْخُل فِي ضَمَانِ الْبَائِعِ قَبْل قَبْضِهِ، فَإِذَا أَعَادَ إِلَيْهِ عَيْنَ مَالِهِ بِالصِّفَةِ الَّتِي خَرَجَ عَنْ مِلْكِهِ، وَصَارَ بَعْضُ الثَّمَنِ قِصَاصًا بِبَعْضٍ بَقِيَ لَهُ عَلَيْهِ فَضْلٌ بِلاَ عِوَضٍ، فَكَانَ ذَلِكَ رِبْحَ مَا لَمْ يُضْمَنْ، وَهُوَ حَرَامٌ بِالنَّصِّ.                          . والذي ذهب إليه الجمهور أن العينة محرمة ولو لم يحصل تواطئ، وهو ما ذكره ابن تيمية وابن القيم ورجحاه. </vt:lpstr>
      <vt:lpstr>تعريف التورق.  يُعد التورق تطوراً لمفهوم المرابحة، حيث يطلق عليه أحياناً مبدأ المرابحة السلعية، أو المرابحة العكسية، ذلك لأنه ينطوي في النهاية على حصول العميل على التمويل من خلال تداول السلعة ضمن معاملة حقيقية.   وَالتَّوَرُّقُ فِي الاِصْطِلاَحِ:  لم ترد التسمية بهذا المصطلح في كتب الفقه القديمة إلا عند فقهاء الحنابلة، َأمَّا غَيْرُهُمْ فَقَدْ تَكَلَّمُوا عَنْهَا فِي مَسَائِل (بَيْعِ الْعِينَةِ). ومفهومه عندهم: أَنْ يَشْتَرِيَ سِلْعَةً نَسِيئَةً، ثُمَّ يَبِيعَهَا نَقْدًا -لِغَيْرِ الْبَائِعِ- بِأَقَل مِمَّا اشْتَرَاهَا بِهِ؛ لِيَحْصُل بِذَلِكَ عَلَى النَّقْدِ (الورق).</vt:lpstr>
      <vt:lpstr>وعرفه مجمع الفقه الإسلامي التابع لرابطة العالم الإسلامي:                    بأنه: "شراءُ سلعة في حوزة البائِع وملكه بثمنٍ مؤجَّل، ثم يبيع المشتري السلعةَ بنقد لغيرِ البائع للحصول على النقْد".                                        - وقد تضمَّن التعريف شرطين مهمَّين:                            . الشرط الأول: يشترط تملُّك السِّلعة بعينها لدَى البائع قبلَ البيع، فإنْ باع البنك أو التاجر السلعةَ قبل تملُّكها، فقد باع ما لا يَملِك.                     . وهذا لا يجوز لما رواه أبو داود قال: "نهى رسولُ الله  عن بيع ما ليس عندَك"، وإسناده حسن.       . الشرط الثاني: أن يَبيع المشتري السلعةَ إلى غيرِ البائع أو مَن يُنزَّل منزلتَه، بعدَ قبض المشتري السلعةَ القبضَ الشرعي، فإنِ اشترى البائع السلعة رجعتْ إلى مسألة العِينة.  </vt:lpstr>
      <vt:lpstr> المُتَورّق: . - يمكن أن يكون المتورق هو العميل، وذلك بشراء السلعة (محل التورق) من المؤسسة، ثم بيعها لغيرها لتحصيل السيولة.                        . - ويمكن أن يكون المتورق هو المؤسسة، وذلك بشرائها السلعة (محل التورق) من العميل، أو من مؤسسة أخرى، وبيعها لطرف ثالث لتحصيل السيولة، وفق الضوابط الشرعية. . - على المؤسسة عدم إجراء التورق للبنوك التقليدية إذا تبين للمؤسسة أن استخدام السيولة سيكون في الإقراض بفائدة، وليس للدخول في عمليات مقبولة شرعًا. </vt:lpstr>
      <vt:lpstr>أهم وجوه التشابه بين العينة والتورق.                   .  1- أن قصد المشتري في الحالتين واحد، وهو الحصول على النقود، حتى لو كان ذلك بكلفة وخسارة.                              .  2- أن البائع هو مصدر السيولة للمشتري في الحالتين، فالنقد يحصل عن طريقه وبواسطته.   3- لا يوجد فرق بين المصرف وبين البائع في العينة؛ لأن الطرفين ضامنان لتصريف السلعة.   4- العينة والتورق كلاهما فيه بيعتان.                         .  5- العينة والتورق كلاهما فيه بيعة مؤجلة، وأخرى معجلة.                      .  6- العينة والتورق كلاهما فيه سلعة وسيطة لاغية غير مقصودة حقيقية، تقبض ثم تعاد، وربما لا يتم تقابضها بالمرة، وقد لا تتحرك من أرضها، وقد لا يكون لها وجود أصلاٍ (سلعة افتراضية) .  7- حاجة العميل في كل منهما إلى المال باعتباره جهة عجز مالي.                        . </vt:lpstr>
      <vt:lpstr>  الفرق بين التورق والعِينَة:                              .  - أنه في التورق يبيع المُشْتَرَى لغير البائع للحصول على النقد بثمن حال.    -أما في العِيْنَة فإنه يبيع للبائع نفسه بثمن حال أقل                             .. الفرق بين التورق والمرابحة؟                          السلع التي يتم تمويلها من البنك هي التي تحدد نوع المعاملة.               . - فإذا كان قصد العميل هو الحصول على السلعة من أجل استخدامها، فإن العقد عقد مرابحة، ويقوم البنك بشراء السلعة نقدًا، ويقوم ببيعها بربح للعميل الذي يقوم بسداد ثمنها على أقساط.</vt:lpstr>
      <vt:lpstr>الخطوات التي تتم فيها عقود التورق من قِبَل المصارف                     .    - لقد تم التوسع باستخدام أداة التمويل بالتورق من قبل العديد من المصارف حيث يوفر لها وسيلة جذب للعملاء وتحقيق الربح، وذلك من خلال القيام بتمويل الأفراد والمؤسسات والشركات، أو جذب المدخرات من قبل الأفراد والمؤسسات ويتم ذلك بطريقين: . الطريقة الأول: طريق تتبعه المصارف لتوفير المال للمحتاجين إليه من الأفراد والشركات والمؤسسات، فيكون البائع للسلعة هو المصرف، أي: أن المصرف يقوم بتوفير السيولة النقدية من خلال أداة التورق تحت مسمى عقد بيع بالتقسيط، وبيع المرابحة.   الطريقة الثانية: (التورق العكسي): جذب المال للمصارف كبديل للودائع الآجلة التي تمنح عليها فوائد وفق ما يطلق عليه الصيغة الإسلامية للتعامل، وذلك بأن يكون البائع هو المودع الذي يرغب في إيداع أمواله في المصرف وأخذ أرباح عليها، واستخدام صيغة التورق لأخذ الربح على المال المودع لأجل.                              </vt:lpstr>
      <vt:lpstr>في حالة الطريقة الأولى التي يقوم المصرف بها بتوفير السيولة من خلال بيع المرابحة ضمن أداة التمويل بالتورق فإن الإجراءات التي يتم اتباعها لتنفيذ هذه الأداة تتمثل في الآتي:   1- يتقدم المستورق "طالب التمويل" إلى المصرف الإسلامي طالباً التمويل بأداة التمويل بالتورق، ويحدد المبلغ الذي هو في حاجة إليه، وذلك بطلب شراء سلعة بالتقسيط من السلع التي تعرض في سوق السلع الدولية، أو المحلية من خلال أنموذج يعده البنك سلفاً، ويستوفي البيانات المطلوبة.                          .  2 - يقوم المصرف الإسلامي بدراسة طلب المستورق والقيام بمجموعة من الإجراءات المصرفية المختلفة ومن أهمها: الحصول على معلومات عن طالب التمويل من حيث إماكنياته المالية، أي: قدرته على السداد، والضمانات، وحدود السقف الائتماني ونحو ذلك، وتحديد نوع السلعة التي يتعامل المصرف فيها في سوق السلع الدولية والسوق المحلية .                      .  3- يقوم المصرف الإسلامي بالاتصال بالبائع الذي سوف يشتري منه السلعة، والمشتري الذي سوف يتعهد بشرائها، وتحديد الأسعار والترتيبات اللازمة.(يتم تحديد الثمن الأول والثمن الثاني مسبقاً لتجنب الوقوع في المخاطر).                      . </vt:lpstr>
      <vt:lpstr>4 -بعد دراسة الطلب من قبل المصرف يقوم المصرف بتحديد عدد وحدات السلعة المباعة عليه ومواصفاتها، وثمن بيعها، ويرتبط تحديد عدد الوحدات التي سوف تباع عليه بقدرته على السداد، تنتهي الدراسة إما بالقبول أو بالرفض، وفي حالة الموافقة يقوم المستورق بالتوقيع على عقد الوعد بالشراء، وتقديم الضمانات المطلوبة، وفق ما تطلق عليه المصارف (بيع المرابحة).  5- يقوم المستورق بالتوقيع على توكيل المصرف ببيع السلعة التي اشتراها وفق نموذج وكالة، وقد يدفع مبلغاً يسمى ضمان الجدية.  6 ) يقوم المصرف بشراء السلعة نقداً من مصدرها ويتملكها ويحوزها في ضوء المبلغ المطلوب للمستورق.  7 -ثم يقوم المصرف ببيع هذه السلعة المشتراه إلى المستورق بالأجل (بصيغة المرابحة لأجل). 8- بعد ذلك يقوم المصرف وبناء على الوكالة من قبل المستورق ببيع نفس السلعة نقداً لحسابه، وقد يكون ذلك إلى نفس المصدر (المورد بائع السلعة) أو إلى مصدر آخر حسب الترتيبات المنظمة سلفاً.</vt:lpstr>
      <vt:lpstr>9 -بعد إتمام عملية البيع يقوم المصرف بإيداع قيمة المبيع في الحساب الجاري للمستورق بعد أن تخصم منه المصاريف الفعلية والعمولات وربح المرابحة، ونحو ذلك من الأعباء التي تحمل عليه حسب الاتفاق.                                     10 -يقوم المستورق بسداد أقساط المرابحة حسب الاتفاق، وتطبق عليه شروطها.     إذا يتم التورق على خطوتين                                      :   -الخطوة الأولى: هي خطوة المرابحة، والتي يقوم من خلالها البنك والعميل بإبرام عقد مرابحة سلعية، ويتم ذلك من خلال قيام البنك بشراء أسهم، أو سلع بالنيابة عن العميل ثم يقوم ببيعها للعميل.                                       -الخطوة الثانية: يقوم العميل ببيعها لطرف آخر من أجل الحصول على النقد، أو يقوم العميل ببيع أو تصفية الأصل من خلال اتفاقية الوكالة عن طريق البنك              .  -وفي النتيجة يكمن أن نقول: أن التورق هو عبارة عن معاملة مالية تشمل ثلاثة أطراف (البنك، العميل، الوسيط). </vt:lpstr>
      <vt:lpstr>التورق الذي يتم عن طريق البنوك والمصارف الإسلامية ينقسم إلى نوعين          : النوع الأول :التورق الفقهي (الفردي):                              .  هو الذي تحدث عنه الفقهاء قديماً، ويسمى هذا النوع بالتورق الفقهي نسبة إلى كتب الفقه القديمة، أو بالتورق الفردي نسبة إلى أن الذين يمارسونه هم الأفراد.             .  فهو: الحصول على النقد من خلال شراء سلعة بأجل ثم بيعها نقدًا لطرف آخر غير البائع. وهذه العملية تتميز بما يلي:                         .     1- من حيث العلاقة التعاقدية: وجود ثلاثة أطراف مختلفة.                         .   أ- طالب التورق (المستورق)، أو المشتري الأول للسلعة.                      ب- بائع السلعة الأول.                                       ج- المشتري الثاني للسلعة.                                 .                           .  وهو بذلك يختلف عن البيع المطلق والعينة الذي يتضمن طرفين فقط.                 . </vt:lpstr>
      <vt:lpstr>2- وجود عقدين منفصلين فصلا  كاملا دون تواطؤ بين الأطراف، حيث يقوم المستورق بشراء السلعة بعقد بيع آجل، مستوفي الأركان و الشروط، ثم تنتهي هذه العملية لتبدأ عملية أخرى منفصلة عنها تمامًا، وهي إعادة بيع المستورق للسلعة للحصول على النقود. فلا يكون العقد المستقل ذريعة إلى عقد آخر مستقل عنه                                          . 3- من حيث الغاية والقصد: الحصول على السيولة النقدية، لا المتاجرة بالسلعة. .  4- في التورق الفقهي تكون السلعة في حوزة البائع الأول وملكه، ويقوم المستورق بشرائها منه.       5- في التورق الفقهي يكون المشتري الثاني للسلعة غير البائع الأول.                . 6- في التورق الفقهي يتم قبض المستورق للسلعة التي اشتراها، وتدخل في ضمانه، وبذلك يكون البيع مستقرا.                                 - وهو بذلك يختلف عن بيع العينة الذي يتضمن عقدين مرتبطين مع بعضهما.</vt:lpstr>
      <vt:lpstr>النوع الثاني :التورق المنظم                   . وهو: أن يشتري البنك السلعة، ثم يبيعها على العميل إلى أجل، أو بالأقساط بثمن أعلى من ثمن يومها، ودون أن يقبض البنك السلعة قبل بيعها.        .  - ويقوم العميل بتوكيل البنك في بيعها بثمن نقدي أقل من الثمن المؤجل الذي اشترى به السلعة ليحصل المتورق بذلك على الثمن النقدي، وتبقى ذمته مشغولة بالثمن الأكثر.                                                    .  - والعميل لم يقبض السلعة أيضًا ولم يرها، وهو غير مهتم بها غالبا، وإنما غرضه النقود. .  - وأحيانا يكلف المصرف بائع السلعة ببيعها لصالح العميل.             .  - وبعد أخذ الثمن من قبل بائع السلعة يسلمه للعميل مباشرة.  - والأغلب أن التورق المنظم يجري في السلع المحلية، كالحديد، والأرز، والآلات الميكانيكية، والسيارات وغيرها.                          </vt:lpstr>
      <vt:lpstr>مثاله: أن يذهب العميل إلى المصرف الإسلامي، ويقول: أنا أريد نقودًا عن طريق التورق، فيشتري المصرف له سلعة داخلية، أو خارجية، ثم يبيعها له بالأجل، ثم يطلب المصرف من العميل أن يوكله في بيع تلك السلع، وبعد ساعات يجد العميل ثمن تلك السلعة في حسابه، ويثبت في ذمة العميل الثمن المؤجل لتلك السلع.    -فيسمى منظماً لما تقوم عليه هذه المعاملة من تنظيم بين أطراف عدة.. - فقد يتفق البائع مع الطرف الآخر مسبقاً ليشتري السلعة نقداً بثمن أقل من السعر الفوري السائد.                           . - وتسهيل السبل للوصول إلى المشتري الثاني، ويعينه على التعاقد معه.</vt:lpstr>
      <vt:lpstr>والفرق بين التورق المنظم والتورق الحقيقي:                             -أن العميل في التورق المنظم لا يقبض السلعة قبضًا حقيقيًّا، ولا يتولى بيعها بنفسه.  - حيث إن العميل في التورق الحقيقي بالخيار بين أن يحتفظ بالسلعة أو يبيعها بنفسه في السوق؛ لأن قبضه لها قبضًا حقيقيًّا يُمَكِّنُه من التصرف فيها كما يشاء.                .. - فقد قامت بعض البنوك الإسلامية، والنوافذ الإسلامية بإتاحة الفرصة لتسريع حصول العميل على النقد بالطلب من العميل أن يوكل البنك بقبض السلعة عنه، وببيعها عنه في السوق، وهذا الذي يسمى التورق المنظم.               . .- وأن النتيجة التي يريد المتورق أن يصل إليها هي عين النتيجة التي يصل إليها المقترض بربا، ولكن بزيادة كلفة ومشقة وخسارة.                            .  -وأن النية تؤثر في العقود، والمتورق ينوي حصول النقد حاضرا مقابل دين في الذمة أكثر منه، وهو عين ربا النسيئة المحرم.  </vt:lpstr>
      <vt:lpstr>PowerPoint Presentation</vt:lpstr>
      <vt:lpstr>6- يجب أن يكون الشراء حقيقياً، وليس صورياً، ويفضل أن تتم العملية بالسلع المحلية. 7- أن يكون بيع السلعة )محل التورق (لغير البائع الذي اشتريت منه بالأجل بأقل مما اشتراها به، لا مباشرة، ولا بالواسطة، وذلك لتجنب العينة المحرمة، وألا ترجع إلى البائع بشرط، أو مواطأة، أو عرف..                          ,  وو 8- أن لا يكون هناك ربط بين عقد شراء السلعة بالأجل، وعقد بيعها بثمن حال، بطريقة تُسلب العميل حقه في قبض السلعة، سواء أكان الربط بالنص في المستندات، أم بالعرف، أم بتصميم الإجراءات.                                  9- عدم توكيل العميل للمؤسسة البنكية، أو وكيلها في بيع السلعة التي اشتراها منها..  وعدم توكيل المؤسسة عن العميل في بيعها على أنه إذا كان النظام لا يسمح للعميل ببيع السلعة بنفسه إلا بوسطة المؤسسة نفسها فلا مانع من التوكيل للمؤسسة على أن يكون في هذه الحالة بعد قبضه السلعة حقيقة أو حكما.                         . 10- ألا تجري المؤسسة للعميل توكيلا لطرف آخر يبيع له السلعة التي اشتراها من تلك المؤسسة. </vt:lpstr>
      <vt:lpstr>11- ألا يبيع العميل السلعة إلا بنفسه، أو عن طريق وكيل غير المؤسسة. 12- على المؤسسة تزويد العميل بالبيانات اللازمة لبيعه السلعة بنفسه، أو عن طريق وكيل يختاره.                                  . الضوابط الخاصة بتورق المؤسسة لنفسها.              . 1- التورق ليس صيغة من صيغ الاستثمار، أو التمويل، وإنما أجيز للحاجة بشروطها، ولذا على المؤسسات ألا تقدم على التورق لتوفير السيولة لعملياتها بدلاً من بذل الجهد لتلقي الأموال عن طريق المضاربة، أو الوكالة بالاستثمار، أو إصدار الصكوك الاستثمارية، أو الصناديق الاستثمارية وغيرها، وينبغي حصر استخدامها له لتفادي العجز، أو النقص في السيولة لتلبية الحاجة، وتجنب خسارة عملائها، وتعثر عملياتها.                       .  2- تجنب المؤسسات التوكيل عند بيع السلعة محل التورق، ولو كان التوكيل لغير من باع إليها السلعة، والقيام بذلك من خلال أجهزتها الذاتية، ولا مانع من الاستفادة من خدمات السماسرة.</vt:lpstr>
      <vt:lpstr>الإشكاليات الموجودة في التورق المنظم: 1- فقدان ركن من أركان البيع، كالإيجاب والقبول حقيقة، وإن كان موجود صورة. 2- فقدان شرط من شروط البيع، كتملك السلعة على الحقيقة. 3- انتفاء حقيقة التقابض المقصودة في الشرع للثمن والمثمن. 4- يستخدم البائع السلعة كوسيلة البيع الدينار بالدينار، وهو محرم لأخذ الزيادة من المضطر، ولأنه متاجرة بالنقود وهو الربا، ولأنه يعطي القرض مع الزيادة عليه، وهو الزيادة المشروطة. وهو أهم من القرض لأنه يرجع إليه عين ماله، ويأخذ الربح في مكانه دون أن يقوم فيه. 5- اتخاذ طـــرق وإجـراءات كحيلة وتهـرب مـن الصــورة الشــرعية إلى صــورة أخرى ظاهرها شرعية يراد منها الوصول إلى مقصود المتعاقد.                 6- التحايل يكون بإضمار نية الوصــول إلى الـقرض مـع الزيادة، وهــو عين الربا، وإظهار صورة شرعية لا يظهر معها التحريم.                 7- أن التــحايل يكون باســتغلال حـاجة طـالب القرض، وإرغامه، واضطراره إلى أن يتعامل بمعاملة ظاهرها الحل، وباطنها التحريم. </vt:lpstr>
      <vt:lpstr>حكم التورق المصرفي المنظم                    : اختلف العلماء المعاصرون في الحكم الشرعي في التورق المصرفي المنظم تبعاً لاختلافهم في التكييف الفقهي له على قولين وهما                 : القول الأول: ذهب غالبية العلماء المعاصرين إلى حرمة التورق المنظم.                  . منهم: الدكتور علي السالوس، والدكتور سامي السويلم، والدكتور عبد الجبار السبهاني، والدكتور أحمد محيي الدين أحمد، والدكتور حسين حامد حسان وغيرهم.                         - وقد صدر المجمع الفقهي الإسلامي التابع لرابطة العالم الإسلامي، ندوة البركة الثامنة والعشرين، والتي ضمت ثلة من فقهاء الصناعة المصرفية.                   .   قررا عدم جواز هذا النوع من التورق الذي تجريه بعض المصارف في الوقت الحاضر، والذي وصفه بأنه:" قيام المصرف بعمل نمطي يتم فيه ترتيب بيع سلعة )ليست من الذهب والفضة ( من أسواق السلع العالمية أوغيرها، على المستورق بثمن آجل، على أن يلتزم المصرف إما بشرط في العقد، أو بحكم العرف والعادة بأن  ينوب عنه في بيعها على مشتر آخر بثمن حاضر، وتسلم ثمنها للمستورق".  </vt:lpstr>
      <vt:lpstr>واستدل أصحاب هذا القول بما يلي                              : 1- أن التزام البائع في عقد التورق بالوكالة في بيع السلعة لمشتر آخر، أو ترتيب من يشتريها؛ يجعلها شبيهة بالعينة الممنوعة شرعاً، سواء أكان الالتزام مشروطاً صراحة، أم بحكم العرف والعادة المتبعة                            . 2- أن هذه المعاملة تؤدي في كثير من الحالات إلى الإخلال بشروط القبض الشرعي اللازم لصحة المعاملة.                                        3- أن واقع هذه المعاملة يقوم على منح تمويل نقدي بزيادة لما سمي بالمستورق فيها من المصرف في معاملات البيع والشراء التي تجري منه، والتي هي صورية في معظم أحوالها.  هدف البنك من إجرائها أن تعود عليه بزيادة على ما قدم من تمويل، وهذه المعاملة غير التورق الحقيقي المعروف عند الفقهاء                                    . 4- إن ممارسة المصارف الإسلامية للتورق المصرفي المنظم سوف تترتب عليه العديد من السلبيات نذكر منها:                                     </vt:lpstr>
      <vt:lpstr>أ-  أنه سيؤدي إلى فقدان المصارف الإسلامية لأساس وجودها، وسند مشروعيتها، فهي وجدت لمحاربة الربا، ولرفع شعار:"وأحل الله البيع وحرم الربا " وبدخولها في التورق المصرفي المنظم تقترب من العينة التي هي حيلة على الربا.                    ب- أنه سوف يبعد هذه المصارف عن تحقيق التنمية الاقتصادية، لأن ممارسة المصارف للتورق المصرفي المنظم تجعلها تتاجر في سلع وهمية، وهي مجرد أسماء تنتقل في السجلات، وهي في حقيقتها ليست سلعاً رأسمالية تسهم في الانتاج، ولا هي سلعاً استهلاكية، وإن كانت فهي لا تستخدم من أجل ذلك                               .  ج-  أنه سوف يؤدي إلى استغناء المصارف الإسلامية مستقبلاً عن كثير من صيغ العقود والأدوات الأخرى من المضاربة والاستصناع والسلم، وسوف تكون عملية التورق هي العملية السائدة                     .  د- أنه سيحول المصارف الإسلامية إلى مؤسسات تمويل شخصي تنظر إلى ملاءة الشخص فقط، دون النظر إلى استعمالات النقود المقدمة للعميل                  .</vt:lpstr>
      <vt:lpstr>القول الثاني :ذهب بعض العلماء المعاصرين إلى جواز التورق المصرفي المنظم.     .  منهم: الشيخ عبد الله المنيع، والشيخ عبد القادر العماري. بناء على جواز التورق الفقهي لدى جمهور الفقهاء.                        .  - واستدلا بأدلة جواز التورق الفقهي التي ذكرناها سابقاً: منها عموم قوله تعالى:" وأحل الله البيع وحرم الربا "                . - وأن الأصل في المعاملات الإباحة.                   . - هذا بالإضافة إلى أن التورق المصرفي المنظم يحقق عدة فوائد منها.          : 1- أن التورق يعدُّ بديلاً شرعياً للاقتراض بفائدة ربوية محرمة.          . 2- وهو وسيلة للحصول على السيولة والتسهيلات المالية لكل من المؤسسات المالية والأفراد.                               . </vt:lpstr>
      <vt:lpstr> -وأما الفوائد والمنافع التي ذكرها أصحاب القول الثاني؛ فيجاب عنها           :   -بأن الربا الذي حرمه الإسلام لا يخلو من فوائد ومنافع، ولكن نتيجة الموازنة الشرعية بين المنافع والمضار هي المعتبرة في تقرير الحكم.             - فإذا أجرينا تلك الموازنة بين المنافع والمضار في التورق المصرفي المنظم كانت النتيجة أن المضار أعظم من المنافع التي تترتب عليه، وأما المنافع فهي أقل بكثير من الأضرار، منها ما ذكرت من سلبيات                   . وبناء على ذلك فالراجح هو القول الأول من أن التورق المصرفي المنظم لا يجوز شرعاً.</vt:lpstr>
      <vt:lpstr>التكييف الفقهي للتورق المصرفي المنظم                        : - لما كان بيان الحكم الشرعي للواقعة المستجدة يتوقف على تكييفها الفقهي، فلا بد من البدء بتكييف التورق المصرفي المنظم. فالعلماء المعاصرين اختلفوا في تكييفه الفقهي على قولين      : القول الأول: ذهب بعض العلماء المعاصرين منهم الشيخ عبد الله المنيع والشيخ عبد القادر العماري إلى أن التورق المصرفي المنظم يكيف على أنه تورق فقهي؛ لوجود تشابه بينهما في عدد الأطراف والعقود والغاية منه، فالمصرف الإسلامي يشتري السلعة حقيقة، كما يفعل أي تاجر، ثم يبيعها للعميل الذي يقوم بتوكيل المصرف ببيع السلعة.                  . القول الثاني: ذهب بعض العلماء المعاصرين منهم الدكتور حسين حامد حسان إلى أن التورق المصرفي المنظم لا يكيف على أنه تورق فقهي لوجود فوارق بينهما، وهي التي أشرت إليها في بيان حقيقة التورق المصرفي، وإنما هو معاملة تجمع بين عدة عقود وتصرفات متداخلة، تجعله أشبه ما يكون ببيع العينة، هذا بالإضافة إلى اشتماله على بعض الإشكالات الشرعية.                 . والراجح هو القول الثاني :أن هذه المعاملة غير التورق الفقهي المعروف عند الفقهاء، وذلك لما بينهما من فروق عديدة.</vt:lpstr>
      <vt:lpstr>ومن صور بيع العينة المنتشرة الذي يمارسه بعض التجار كالآتي:                     :   1- أن يكون هناك شخص مشارك مع صاحب معرض للسيارات للبيع بالتقسيط، وعندما يبيع سيارة لأحد الزبائن بالتقسيط ويكون الزبون بحاجة إلى النقد، فيقوم الزبون ببيع نفس السيارة إلى الشريك الآخر بمبلغ أقل من ثمنها نقداً، فهذه العملية من صور بيع العينة فهي ربا النسيئة؛ لأنه دراهم بدراهم بينهما سلعة فكلاهما تواطىء على الربا للحصول على النقد.                               2-  ومن صور بيع العينة الممارس في الأسواق ما يكون عكس بيع العينة، ومنها أن يأتي المحتاج إلى النقد إلى التاجر، ويعرض عليه بيع سيارته بمبلغ ثمانين ألف حال، ثم يقوم التاجر ببيع السيارة إلى نفس المحتاج إلى النقد بسعر مئة ألف مؤجلة، فيعود المحتاج بالسيـــــارة وثمـــــانين ألف تعـــــود إلى التـــــاجر مئـــة ألف فهي من ربا النسيئة قرض جر نفعاً.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التورق</dc:title>
  <dc:creator>User</dc:creator>
  <cp:lastModifiedBy>asus</cp:lastModifiedBy>
  <cp:revision>257</cp:revision>
  <dcterms:created xsi:type="dcterms:W3CDTF">2016-11-09T17:36:18Z</dcterms:created>
  <dcterms:modified xsi:type="dcterms:W3CDTF">2023-04-16T20:34:55Z</dcterms:modified>
</cp:coreProperties>
</file>