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5/31/2023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8800" y="156990"/>
            <a:ext cx="8737600" cy="6253970"/>
          </a:xfrm>
        </p:spPr>
        <p:txBody>
          <a:bodyPr anchor="t"/>
          <a:lstStyle/>
          <a:p>
            <a:pPr algn="ctr"/>
            <a:br>
              <a:rPr lang="ar-IQ" sz="4400" b="1" dirty="0">
                <a:solidFill>
                  <a:srgbClr val="FF0000"/>
                </a:solidFill>
                <a:latin typeface="Traditional Arabic" panose="02020603050405020304" pitchFamily="18" charset="-78"/>
                <a:cs typeface="Traditional Arabic" panose="02020603050405020304" pitchFamily="18" charset="-78"/>
              </a:rPr>
            </a:br>
            <a:br>
              <a:rPr lang="ar-IQ" sz="4400" b="1">
                <a:solidFill>
                  <a:srgbClr val="FF0000"/>
                </a:solidFill>
                <a:latin typeface="Traditional Arabic" panose="02020603050405020304" pitchFamily="18" charset="-78"/>
                <a:cs typeface="Traditional Arabic" panose="02020603050405020304" pitchFamily="18" charset="-78"/>
              </a:rPr>
            </a:br>
            <a:r>
              <a:rPr lang="ar-IQ" sz="6600" b="1">
                <a:solidFill>
                  <a:srgbClr val="FF0000"/>
                </a:solidFill>
                <a:latin typeface="Traditional Arabic" panose="02020603050405020304" pitchFamily="18" charset="-78"/>
                <a:cs typeface="Traditional Arabic" panose="02020603050405020304" pitchFamily="18" charset="-78"/>
              </a:rPr>
              <a:t>الســــلم</a:t>
            </a:r>
            <a:br>
              <a:rPr lang="ar-IQ" sz="4400" b="1">
                <a:solidFill>
                  <a:srgbClr val="FF0000"/>
                </a:solidFill>
                <a:latin typeface="Traditional Arabic" panose="02020603050405020304" pitchFamily="18" charset="-78"/>
                <a:cs typeface="Traditional Arabic" panose="02020603050405020304" pitchFamily="18" charset="-78"/>
              </a:rPr>
            </a:br>
            <a:br>
              <a:rPr lang="ar-IQ" sz="4400" b="1" dirty="0">
                <a:solidFill>
                  <a:srgbClr val="FF0000"/>
                </a:solidFill>
                <a:latin typeface="Traditional Arabic" panose="02020603050405020304" pitchFamily="18" charset="-78"/>
                <a:cs typeface="Traditional Arabic" panose="02020603050405020304" pitchFamily="18" charset="-78"/>
              </a:rPr>
            </a:br>
            <a:r>
              <a:rPr lang="ar-IQ" sz="4400" b="1" dirty="0">
                <a:solidFill>
                  <a:srgbClr val="FF0000"/>
                </a:solidFill>
                <a:latin typeface="Traditional Arabic" panose="02020603050405020304" pitchFamily="18" charset="-78"/>
                <a:cs typeface="Traditional Arabic" panose="02020603050405020304" pitchFamily="18" charset="-78"/>
              </a:rPr>
              <a:t>ب. ي. د. مراد جبار سعيد</a:t>
            </a:r>
            <a:br>
              <a:rPr lang="ar-IQ" sz="4400" b="1" dirty="0">
                <a:solidFill>
                  <a:srgbClr val="FF0000"/>
                </a:solidFill>
                <a:latin typeface="Traditional Arabic" panose="02020603050405020304" pitchFamily="18" charset="-78"/>
                <a:cs typeface="Traditional Arabic" panose="02020603050405020304" pitchFamily="18" charset="-78"/>
              </a:rPr>
            </a:br>
            <a:br>
              <a:rPr lang="en-US" sz="4400" b="1" dirty="0">
                <a:solidFill>
                  <a:srgbClr val="FF0000"/>
                </a:solidFill>
                <a:latin typeface="Traditional Arabic" panose="02020603050405020304" pitchFamily="18" charset="-78"/>
                <a:cs typeface="Traditional Arabic" panose="02020603050405020304" pitchFamily="18" charset="-78"/>
              </a:rPr>
            </a:br>
            <a:r>
              <a:rPr lang="en-US" sz="3200" b="1" dirty="0">
                <a:solidFill>
                  <a:srgbClr val="FF0000"/>
                </a:solidFill>
                <a:latin typeface="Traditional Arabic" panose="02020603050405020304" pitchFamily="18" charset="-78"/>
                <a:cs typeface="Traditional Arabic" panose="02020603050405020304" pitchFamily="18" charset="-78"/>
              </a:rPr>
              <a:t>murad.saeed@su.edu.krd</a:t>
            </a:r>
            <a:endParaRPr lang="ar-IQ" sz="3200" b="1" dirty="0">
              <a:solidFill>
                <a:srgbClr val="FF0000"/>
              </a:solidFill>
              <a:latin typeface="Traditional Arabic" panose="02020603050405020304" pitchFamily="18" charset="-78"/>
              <a:cs typeface="Traditional Arabic" panose="02020603050405020304" pitchFamily="18" charset="-78"/>
            </a:endParaRPr>
          </a:p>
        </p:txBody>
      </p:sp>
      <p:sp>
        <p:nvSpPr>
          <p:cNvPr id="3" name="Subtitle 2"/>
          <p:cNvSpPr>
            <a:spLocks noGrp="1"/>
          </p:cNvSpPr>
          <p:nvPr>
            <p:ph type="subTitle" idx="1"/>
          </p:nvPr>
        </p:nvSpPr>
        <p:spPr>
          <a:xfrm>
            <a:off x="785707" y="6701010"/>
            <a:ext cx="7766936" cy="45719"/>
          </a:xfrm>
        </p:spPr>
        <p:txBody>
          <a:bodyPr>
            <a:noAutofit/>
          </a:bodyPr>
          <a:lstStyle/>
          <a:p>
            <a:pPr algn="just"/>
            <a:endParaRPr lang="en-US" sz="32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631368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77334" y="179462"/>
            <a:ext cx="8596668" cy="45719"/>
          </a:xfrm>
        </p:spPr>
        <p:txBody>
          <a:bodyPr>
            <a:normAutofit fontScale="90000"/>
          </a:bodyPr>
          <a:lstStyle/>
          <a:p>
            <a:endParaRPr lang="ar-IQ" dirty="0"/>
          </a:p>
        </p:txBody>
      </p:sp>
      <p:sp>
        <p:nvSpPr>
          <p:cNvPr id="3" name="Content Placeholder 2"/>
          <p:cNvSpPr>
            <a:spLocks noGrp="1"/>
          </p:cNvSpPr>
          <p:nvPr>
            <p:ph idx="1"/>
          </p:nvPr>
        </p:nvSpPr>
        <p:spPr>
          <a:xfrm>
            <a:off x="677334" y="955632"/>
            <a:ext cx="8596668" cy="3880773"/>
          </a:xfrm>
        </p:spPr>
        <p:txBody>
          <a:bodyPr>
            <a:normAutofit fontScale="92500" lnSpcReduction="20000"/>
          </a:bodyPr>
          <a:lstStyle/>
          <a:p>
            <a:pPr algn="just">
              <a:lnSpc>
                <a:spcPct val="150000"/>
              </a:lnSpc>
            </a:pPr>
            <a:r>
              <a:rPr lang="ar-KW" sz="3200" b="1" dirty="0">
                <a:solidFill>
                  <a:srgbClr val="FF0000"/>
                </a:solidFill>
                <a:latin typeface="Traditional Arabic" panose="02020603050405020304" pitchFamily="18" charset="-78"/>
                <a:cs typeface="Traditional Arabic" panose="02020603050405020304" pitchFamily="18" charset="-78"/>
              </a:rPr>
              <a:t>ب – تسليم رأس المال من رب المال في مجلس العقد وقبض المسلَم إليه له، </a:t>
            </a:r>
            <a:r>
              <a:rPr lang="ar-KW" sz="3200" b="1" dirty="0">
                <a:solidFill>
                  <a:schemeClr val="tx1"/>
                </a:solidFill>
                <a:latin typeface="Traditional Arabic" panose="02020603050405020304" pitchFamily="18" charset="-78"/>
                <a:cs typeface="Traditional Arabic" panose="02020603050405020304" pitchFamily="18" charset="-78"/>
              </a:rPr>
              <a:t>وذلك قبل تفرق أبدانهما، لأن التسليم هو أصل معنى السلم، فإذا لم يوجد ذلك لم يوجد العقد، ولأنه يصير في معنى بيع الدين بالدَّيْن، وهو منهي عنه كما علمت.</a:t>
            </a:r>
            <a:endParaRPr lang="en-US" sz="3200" dirty="0">
              <a:solidFill>
                <a:schemeClr val="tx1"/>
              </a:solidFill>
              <a:latin typeface="Traditional Arabic" panose="02020603050405020304" pitchFamily="18" charset="-78"/>
              <a:cs typeface="Traditional Arabic" panose="02020603050405020304" pitchFamily="18" charset="-78"/>
            </a:endParaRPr>
          </a:p>
          <a:p>
            <a:pPr algn="just">
              <a:lnSpc>
                <a:spcPct val="150000"/>
              </a:lnSpc>
            </a:pPr>
            <a:r>
              <a:rPr lang="ar-KW" sz="3200" b="1" dirty="0">
                <a:solidFill>
                  <a:schemeClr val="tx1"/>
                </a:solidFill>
                <a:latin typeface="Traditional Arabic" panose="02020603050405020304" pitchFamily="18" charset="-78"/>
                <a:cs typeface="Traditional Arabic" panose="02020603050405020304" pitchFamily="18" charset="-78"/>
              </a:rPr>
              <a:t> ويشترط فيه القبض الحقيقي، فلو أحال برأس مال السلم ليقبضه المسلم إليه لم يصح، لأن الحوالة ليست بقبض.</a:t>
            </a:r>
            <a:endParaRPr lang="en-US" sz="32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073258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77334" y="162370"/>
            <a:ext cx="8596668" cy="51275"/>
          </a:xfrm>
        </p:spPr>
        <p:txBody>
          <a:bodyPr>
            <a:normAutofit fontScale="90000"/>
          </a:bodyPr>
          <a:lstStyle/>
          <a:p>
            <a:endParaRPr lang="ar-IQ" dirty="0"/>
          </a:p>
        </p:txBody>
      </p:sp>
      <p:sp>
        <p:nvSpPr>
          <p:cNvPr id="3" name="Content Placeholder 2"/>
          <p:cNvSpPr>
            <a:spLocks noGrp="1"/>
          </p:cNvSpPr>
          <p:nvPr>
            <p:ph idx="1"/>
          </p:nvPr>
        </p:nvSpPr>
        <p:spPr>
          <a:xfrm>
            <a:off x="677334" y="447040"/>
            <a:ext cx="8596668" cy="5740399"/>
          </a:xfrm>
        </p:spPr>
        <p:txBody>
          <a:bodyPr>
            <a:noAutofit/>
          </a:bodyPr>
          <a:lstStyle/>
          <a:p>
            <a:pPr algn="just">
              <a:lnSpc>
                <a:spcPct val="150000"/>
              </a:lnSpc>
            </a:pPr>
            <a:r>
              <a:rPr lang="ar-KW" sz="3600" b="1" dirty="0">
                <a:solidFill>
                  <a:srgbClr val="FF0000"/>
                </a:solidFill>
                <a:latin typeface="Traditional Arabic" panose="02020603050405020304" pitchFamily="18" charset="-78"/>
                <a:cs typeface="Traditional Arabic" panose="02020603050405020304" pitchFamily="18" charset="-78"/>
              </a:rPr>
              <a:t>الركن الرابع: المسلم فيه</a:t>
            </a:r>
            <a:endParaRPr lang="en-US" sz="3600" dirty="0">
              <a:solidFill>
                <a:srgbClr val="FF0000"/>
              </a:solidFill>
              <a:latin typeface="Traditional Arabic" panose="02020603050405020304" pitchFamily="18" charset="-78"/>
              <a:cs typeface="Traditional Arabic" panose="02020603050405020304" pitchFamily="18" charset="-78"/>
            </a:endParaRPr>
          </a:p>
          <a:p>
            <a:pPr algn="just">
              <a:lnSpc>
                <a:spcPct val="150000"/>
              </a:lnSpc>
            </a:pPr>
            <a:r>
              <a:rPr lang="ar-KW" sz="3600" b="1" dirty="0">
                <a:solidFill>
                  <a:srgbClr val="FF0000"/>
                </a:solidFill>
                <a:latin typeface="Traditional Arabic" panose="02020603050405020304" pitchFamily="18" charset="-78"/>
                <a:cs typeface="Traditional Arabic" panose="02020603050405020304" pitchFamily="18" charset="-78"/>
              </a:rPr>
              <a:t> </a:t>
            </a:r>
            <a:r>
              <a:rPr lang="ar-KW" sz="3600" b="1" dirty="0">
                <a:solidFill>
                  <a:schemeClr val="tx1"/>
                </a:solidFill>
                <a:latin typeface="Traditional Arabic" panose="02020603050405020304" pitchFamily="18" charset="-78"/>
                <a:cs typeface="Traditional Arabic" panose="02020603050405020304" pitchFamily="18" charset="-78"/>
              </a:rPr>
              <a:t>وهو الشيء المبيع محل العقد الذي تعهّد البائع بتأديته إلى المشتري مقابل رأس مال السلم المدفوع سلفاً. ويشترط فيه:</a:t>
            </a:r>
            <a:endParaRPr lang="en-US" sz="3600" dirty="0">
              <a:solidFill>
                <a:schemeClr val="tx1"/>
              </a:solidFill>
              <a:latin typeface="Traditional Arabic" panose="02020603050405020304" pitchFamily="18" charset="-78"/>
              <a:cs typeface="Traditional Arabic" panose="02020603050405020304" pitchFamily="18" charset="-78"/>
            </a:endParaRPr>
          </a:p>
          <a:p>
            <a:pPr algn="just">
              <a:lnSpc>
                <a:spcPct val="150000"/>
              </a:lnSpc>
            </a:pPr>
            <a:r>
              <a:rPr lang="ar-KW" sz="3600" b="1" dirty="0">
                <a:solidFill>
                  <a:srgbClr val="FF0000"/>
                </a:solidFill>
                <a:latin typeface="Traditional Arabic" panose="02020603050405020304" pitchFamily="18" charset="-78"/>
                <a:cs typeface="Traditional Arabic" panose="02020603050405020304" pitchFamily="18" charset="-78"/>
              </a:rPr>
              <a:t>أ – أن يكون مما يمكن ضبطه بالوصف الذي تختلف به الأغراض، </a:t>
            </a:r>
            <a:r>
              <a:rPr lang="ar-KW" sz="3600" b="1" dirty="0">
                <a:solidFill>
                  <a:schemeClr val="tx1"/>
                </a:solidFill>
                <a:latin typeface="Traditional Arabic" panose="02020603050405020304" pitchFamily="18" charset="-78"/>
                <a:cs typeface="Traditional Arabic" panose="02020603050405020304" pitchFamily="18" charset="-78"/>
              </a:rPr>
              <a:t>بحيث تنتفي الجهالة عنه، ولا يبقى إمكان للاختلاف بين أفراد جنسه إلا بتفاوت يسير يتساهل الناس به عادة.</a:t>
            </a:r>
            <a:endParaRPr lang="en-US" sz="36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649957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77334" y="222190"/>
            <a:ext cx="8596668" cy="45719"/>
          </a:xfrm>
        </p:spPr>
        <p:txBody>
          <a:bodyPr>
            <a:normAutofit fontScale="90000"/>
          </a:bodyPr>
          <a:lstStyle/>
          <a:p>
            <a:endParaRPr lang="ar-IQ" dirty="0"/>
          </a:p>
        </p:txBody>
      </p:sp>
      <p:sp>
        <p:nvSpPr>
          <p:cNvPr id="3" name="Content Placeholder 2"/>
          <p:cNvSpPr>
            <a:spLocks noGrp="1"/>
          </p:cNvSpPr>
          <p:nvPr>
            <p:ph idx="1"/>
          </p:nvPr>
        </p:nvSpPr>
        <p:spPr>
          <a:xfrm>
            <a:off x="182880" y="411481"/>
            <a:ext cx="9530080" cy="4595842"/>
          </a:xfrm>
        </p:spPr>
        <p:txBody>
          <a:bodyPr>
            <a:noAutofit/>
          </a:bodyPr>
          <a:lstStyle/>
          <a:p>
            <a:pPr>
              <a:lnSpc>
                <a:spcPct val="150000"/>
              </a:lnSpc>
            </a:pPr>
            <a:r>
              <a:rPr lang="ar-KW" sz="3600" b="1" dirty="0">
                <a:solidFill>
                  <a:schemeClr val="tx1"/>
                </a:solidFill>
                <a:latin typeface="Traditional Arabic" panose="02020603050405020304" pitchFamily="18" charset="-78"/>
                <a:cs typeface="Traditional Arabic" panose="02020603050405020304" pitchFamily="18" charset="-78"/>
              </a:rPr>
              <a:t>ودليل ذلك: ما رواه عبدالله بن أبي أوفى </a:t>
            </a:r>
            <a:r>
              <a:rPr lang="en-US" sz="3600" b="1" dirty="0">
                <a:solidFill>
                  <a:schemeClr val="tx1"/>
                </a:solidFill>
                <a:latin typeface="Traditional Arabic" panose="02020603050405020304" pitchFamily="18" charset="-78"/>
                <a:cs typeface="Traditional Arabic" panose="02020603050405020304" pitchFamily="18" charset="-78"/>
              </a:rPr>
              <a:t> </a:t>
            </a:r>
            <a:r>
              <a:rPr lang="en-US" sz="3600" b="1" dirty="0">
                <a:solidFill>
                  <a:schemeClr val="tx1"/>
                </a:solidFill>
                <a:sym typeface="AGA Arabesque" panose="05010101010101010101" pitchFamily="2" charset="2"/>
              </a:rPr>
              <a:t></a:t>
            </a:r>
            <a:r>
              <a:rPr lang="ar-KW" sz="3600" b="1" dirty="0">
                <a:solidFill>
                  <a:schemeClr val="tx1"/>
                </a:solidFill>
                <a:latin typeface="Traditional Arabic" panose="02020603050405020304" pitchFamily="18" charset="-78"/>
                <a:cs typeface="Traditional Arabic" panose="02020603050405020304" pitchFamily="18" charset="-78"/>
              </a:rPr>
              <a:t>قال : إنّا كنّا نُسْلف على عهد رسول الله </a:t>
            </a:r>
            <a:r>
              <a:rPr lang="en-US" sz="3600" b="1" dirty="0">
                <a:solidFill>
                  <a:schemeClr val="tx1"/>
                </a:solidFill>
                <a:latin typeface="Traditional Arabic" panose="02020603050405020304" pitchFamily="18" charset="-78"/>
                <a:cs typeface="Traditional Arabic" panose="02020603050405020304" pitchFamily="18" charset="-78"/>
                <a:sym typeface="AGA Arabesque" panose="05010101010101010101" pitchFamily="2" charset="2"/>
              </a:rPr>
              <a:t></a:t>
            </a:r>
            <a:r>
              <a:rPr lang="ar-KW" sz="3600" b="1" dirty="0">
                <a:solidFill>
                  <a:schemeClr val="tx1"/>
                </a:solidFill>
                <a:latin typeface="Traditional Arabic" panose="02020603050405020304" pitchFamily="18" charset="-78"/>
                <a:cs typeface="Traditional Arabic" panose="02020603050405020304" pitchFamily="18" charset="-78"/>
              </a:rPr>
              <a:t> وأبي بكر وعمر رضي الله عنهما في الحنطة والشعير والزبيب والتَّمْر (أخرجه البخاري).</a:t>
            </a:r>
            <a:endParaRPr lang="en-US" sz="3600" dirty="0">
              <a:solidFill>
                <a:schemeClr val="tx1"/>
              </a:solidFill>
              <a:latin typeface="Traditional Arabic" panose="02020603050405020304" pitchFamily="18" charset="-78"/>
              <a:cs typeface="Traditional Arabic" panose="02020603050405020304" pitchFamily="18" charset="-78"/>
            </a:endParaRPr>
          </a:p>
          <a:p>
            <a:pPr>
              <a:lnSpc>
                <a:spcPct val="150000"/>
              </a:lnSpc>
            </a:pPr>
            <a:r>
              <a:rPr lang="ar-KW" sz="3600" b="1" dirty="0">
                <a:solidFill>
                  <a:schemeClr val="tx1"/>
                </a:solidFill>
                <a:latin typeface="Traditional Arabic" panose="02020603050405020304" pitchFamily="18" charset="-78"/>
                <a:cs typeface="Traditional Arabic" panose="02020603050405020304" pitchFamily="18" charset="-78"/>
              </a:rPr>
              <a:t>     وهذه الأصناف كلها مما يمكن ضبطه.</a:t>
            </a:r>
            <a:endParaRPr lang="en-US" sz="3600" dirty="0">
              <a:solidFill>
                <a:schemeClr val="tx1"/>
              </a:solidFill>
              <a:latin typeface="Traditional Arabic" panose="02020603050405020304" pitchFamily="18" charset="-78"/>
              <a:cs typeface="Traditional Arabic" panose="02020603050405020304" pitchFamily="18" charset="-78"/>
            </a:endParaRPr>
          </a:p>
          <a:p>
            <a:pPr>
              <a:lnSpc>
                <a:spcPct val="150000"/>
              </a:lnSpc>
            </a:pPr>
            <a:r>
              <a:rPr lang="ar-KW" sz="3600" b="1" dirty="0">
                <a:solidFill>
                  <a:schemeClr val="tx1"/>
                </a:solidFill>
                <a:latin typeface="Traditional Arabic" panose="02020603050405020304" pitchFamily="18" charset="-78"/>
                <a:cs typeface="Traditional Arabic" panose="02020603050405020304" pitchFamily="18" charset="-78"/>
              </a:rPr>
              <a:t> وعن ابن عباس رضي الله عنهما أنه قال في السلم في الكرابيس: إذا كان ذَرْعاً معلوماً إلى أجلِ معلوم فلا بَأْسَ.</a:t>
            </a:r>
            <a:endParaRPr lang="en-US" sz="3600" b="1" dirty="0">
              <a:solidFill>
                <a:schemeClr val="tx1"/>
              </a:solidFill>
              <a:latin typeface="Traditional Arabic" panose="02020603050405020304" pitchFamily="18" charset="-78"/>
              <a:cs typeface="Traditional Arabic" panose="02020603050405020304" pitchFamily="18" charset="-78"/>
            </a:endParaRPr>
          </a:p>
          <a:p>
            <a:pPr algn="just">
              <a:lnSpc>
                <a:spcPct val="150000"/>
              </a:lnSpc>
            </a:pPr>
            <a:r>
              <a:rPr lang="ar-KW" sz="3600" b="1" dirty="0">
                <a:solidFill>
                  <a:schemeClr val="tx1"/>
                </a:solidFill>
                <a:latin typeface="Traditional Arabic" panose="02020603050405020304" pitchFamily="18" charset="-78"/>
                <a:cs typeface="Traditional Arabic" panose="02020603050405020304" pitchFamily="18" charset="-78"/>
              </a:rPr>
              <a:t>والكرابيس: ثياب تتخذ من القطن الأبيض، فهي مما يضبط بالوص</a:t>
            </a:r>
            <a:r>
              <a:rPr lang="ar-IQ" sz="3600" b="1" dirty="0">
                <a:solidFill>
                  <a:schemeClr val="tx1"/>
                </a:solidFill>
                <a:latin typeface="Traditional Arabic" panose="02020603050405020304" pitchFamily="18" charset="-78"/>
                <a:cs typeface="Traditional Arabic" panose="02020603050405020304" pitchFamily="18" charset="-78"/>
              </a:rPr>
              <a:t>ف.</a:t>
            </a:r>
            <a:endParaRPr lang="en-US" sz="3600" dirty="0">
              <a:solidFill>
                <a:schemeClr val="tx1"/>
              </a:solidFill>
              <a:latin typeface="Traditional Arabic" panose="02020603050405020304" pitchFamily="18" charset="-78"/>
              <a:cs typeface="Traditional Arabic" panose="02020603050405020304" pitchFamily="18" charset="-78"/>
            </a:endParaRPr>
          </a:p>
          <a:p>
            <a:pPr>
              <a:lnSpc>
                <a:spcPct val="150000"/>
              </a:lnSpc>
            </a:pPr>
            <a:endParaRPr lang="ar-IQ" sz="36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918451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
            <a:ext cx="8596668" cy="136733"/>
          </a:xfrm>
        </p:spPr>
        <p:txBody>
          <a:bodyPr>
            <a:normAutofit fontScale="90000"/>
          </a:bodyPr>
          <a:lstStyle/>
          <a:p>
            <a:endParaRPr lang="ar-IQ" dirty="0"/>
          </a:p>
        </p:txBody>
      </p:sp>
      <p:sp>
        <p:nvSpPr>
          <p:cNvPr id="3" name="Content Placeholder 2"/>
          <p:cNvSpPr>
            <a:spLocks noGrp="1"/>
          </p:cNvSpPr>
          <p:nvPr>
            <p:ph idx="1"/>
          </p:nvPr>
        </p:nvSpPr>
        <p:spPr>
          <a:xfrm>
            <a:off x="677334" y="921449"/>
            <a:ext cx="8596668" cy="3880773"/>
          </a:xfrm>
        </p:spPr>
        <p:txBody>
          <a:bodyPr>
            <a:normAutofit/>
          </a:bodyPr>
          <a:lstStyle/>
          <a:p>
            <a:pPr algn="just"/>
            <a:r>
              <a:rPr lang="ar-KW" sz="3200" b="1" dirty="0">
                <a:solidFill>
                  <a:schemeClr val="tx1"/>
                </a:solidFill>
                <a:latin typeface="Traditional Arabic" panose="02020603050405020304" pitchFamily="18" charset="-78"/>
                <a:cs typeface="Traditional Arabic" panose="02020603050405020304" pitchFamily="18" charset="-78"/>
              </a:rPr>
              <a:t>وعن أبي النضر </a:t>
            </a:r>
            <a:r>
              <a:rPr lang="en-US" sz="3200" b="1" dirty="0">
                <a:solidFill>
                  <a:schemeClr val="tx1"/>
                </a:solidFill>
                <a:latin typeface="Traditional Arabic" panose="02020603050405020304" pitchFamily="18" charset="-78"/>
                <a:cs typeface="Traditional Arabic" panose="02020603050405020304" pitchFamily="18" charset="-78"/>
              </a:rPr>
              <a:t> </a:t>
            </a:r>
            <a:r>
              <a:rPr lang="en-US" sz="3200" dirty="0">
                <a:sym typeface="AGA Arabesque" panose="05010101010101010101" pitchFamily="2" charset="2"/>
              </a:rPr>
              <a:t></a:t>
            </a:r>
            <a:r>
              <a:rPr lang="ar-KW" sz="3200" b="1" dirty="0">
                <a:solidFill>
                  <a:schemeClr val="tx1"/>
                </a:solidFill>
                <a:latin typeface="Traditional Arabic" panose="02020603050405020304" pitchFamily="18" charset="-78"/>
                <a:cs typeface="Traditional Arabic" panose="02020603050405020304" pitchFamily="18" charset="-78"/>
              </a:rPr>
              <a:t>قال: سئل عمر </a:t>
            </a:r>
            <a:r>
              <a:rPr lang="en-US" sz="3200" b="1" dirty="0">
                <a:solidFill>
                  <a:schemeClr val="tx1"/>
                </a:solidFill>
                <a:latin typeface="Traditional Arabic" panose="02020603050405020304" pitchFamily="18" charset="-78"/>
                <a:cs typeface="Traditional Arabic" panose="02020603050405020304" pitchFamily="18" charset="-78"/>
              </a:rPr>
              <a:t> </a:t>
            </a:r>
            <a:r>
              <a:rPr lang="en-US" sz="3200" dirty="0">
                <a:sym typeface="AGA Arabesque" panose="05010101010101010101" pitchFamily="2" charset="2"/>
              </a:rPr>
              <a:t></a:t>
            </a:r>
            <a:r>
              <a:rPr lang="ar-KW" sz="3200" b="1" dirty="0">
                <a:solidFill>
                  <a:schemeClr val="tx1"/>
                </a:solidFill>
                <a:latin typeface="Traditional Arabic" panose="02020603050405020304" pitchFamily="18" charset="-78"/>
                <a:cs typeface="Traditional Arabic" panose="02020603050405020304" pitchFamily="18" charset="-78"/>
              </a:rPr>
              <a:t>عن السلم في السّرَق، قال: لا بأس. والسّرَقة: الشقة من الحرير، وهو مما يمكن ضبطه.</a:t>
            </a:r>
            <a:endParaRPr lang="en-US" sz="3200" dirty="0">
              <a:solidFill>
                <a:schemeClr val="tx1"/>
              </a:solidFill>
              <a:latin typeface="Traditional Arabic" panose="02020603050405020304" pitchFamily="18" charset="-78"/>
              <a:cs typeface="Traditional Arabic" panose="02020603050405020304" pitchFamily="18" charset="-78"/>
            </a:endParaRPr>
          </a:p>
          <a:p>
            <a:pPr algn="just"/>
            <a:r>
              <a:rPr lang="ar-KW" sz="3200" b="1" dirty="0">
                <a:solidFill>
                  <a:schemeClr val="tx1"/>
                </a:solidFill>
                <a:latin typeface="Traditional Arabic" panose="02020603050405020304" pitchFamily="18" charset="-78"/>
                <a:cs typeface="Traditional Arabic" panose="02020603050405020304" pitchFamily="18" charset="-78"/>
              </a:rPr>
              <a:t>ويقاس على هذه الأشياء المذكورة غيرها مما لم يذكر سواء أكان موجوداً قديماً أم وجد الآن أو يوجد في المستقبل، طالما أنه في معناها، أي مما يمكن ضبطه بالوصف، ولو لم يكن مثلياً.</a:t>
            </a:r>
            <a:endParaRPr lang="en-US" sz="3200" b="1" dirty="0">
              <a:solidFill>
                <a:schemeClr val="tx1"/>
              </a:solidFill>
              <a:latin typeface="Traditional Arabic" panose="02020603050405020304" pitchFamily="18" charset="-78"/>
              <a:cs typeface="Traditional Arabic" panose="02020603050405020304" pitchFamily="18" charset="-78"/>
            </a:endParaRPr>
          </a:p>
          <a:p>
            <a:pPr algn="just"/>
            <a:r>
              <a:rPr lang="ar-KW" sz="3200" b="1" dirty="0">
                <a:solidFill>
                  <a:schemeClr val="tx1"/>
                </a:solidFill>
                <a:latin typeface="Traditional Arabic" panose="02020603050405020304" pitchFamily="18" charset="-78"/>
                <a:cs typeface="Traditional Arabic" panose="02020603050405020304" pitchFamily="18" charset="-78"/>
              </a:rPr>
              <a:t>فإذا كان لا يمكن ضبطه بالوصف فلا يجوز السلم فيه ولا يصح، لأنه عقد على ما فيه جهالة فاحشة تؤدي إلى النزاع.</a:t>
            </a:r>
            <a:endParaRPr lang="en-US" sz="3200" dirty="0">
              <a:solidFill>
                <a:schemeClr val="tx1"/>
              </a:solidFill>
              <a:latin typeface="Traditional Arabic" panose="02020603050405020304" pitchFamily="18" charset="-78"/>
              <a:cs typeface="Traditional Arabic" panose="02020603050405020304" pitchFamily="18" charset="-78"/>
            </a:endParaRPr>
          </a:p>
          <a:p>
            <a:pPr algn="just"/>
            <a:endParaRPr lang="ar-IQ" sz="32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455516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2109"/>
            <a:ext cx="8596668" cy="45719"/>
          </a:xfrm>
        </p:spPr>
        <p:txBody>
          <a:bodyPr>
            <a:normAutofit fontScale="90000"/>
          </a:bodyPr>
          <a:lstStyle/>
          <a:p>
            <a:endParaRPr lang="ar-IQ" dirty="0"/>
          </a:p>
        </p:txBody>
      </p:sp>
      <p:sp>
        <p:nvSpPr>
          <p:cNvPr id="3" name="Content Placeholder 2"/>
          <p:cNvSpPr>
            <a:spLocks noGrp="1"/>
          </p:cNvSpPr>
          <p:nvPr>
            <p:ph idx="1"/>
          </p:nvPr>
        </p:nvSpPr>
        <p:spPr>
          <a:xfrm>
            <a:off x="396240" y="1198880"/>
            <a:ext cx="9357360" cy="6097091"/>
          </a:xfrm>
        </p:spPr>
        <p:txBody>
          <a:bodyPr>
            <a:noAutofit/>
          </a:bodyPr>
          <a:lstStyle/>
          <a:p>
            <a:pPr algn="just"/>
            <a:r>
              <a:rPr lang="ar-KW" sz="3600" b="1" dirty="0">
                <a:solidFill>
                  <a:schemeClr val="tx1"/>
                </a:solidFill>
                <a:latin typeface="Traditional Arabic" panose="02020603050405020304" pitchFamily="18" charset="-78"/>
                <a:cs typeface="Traditional Arabic" panose="02020603050405020304" pitchFamily="18" charset="-78"/>
              </a:rPr>
              <a:t>ويذكر الفقهاء هنا أمثلة كالجلود، فإنها تختلف رقّة وثخونة، وتلك أغراض مقصودة. </a:t>
            </a:r>
            <a:endParaRPr lang="ar-IQ" sz="3600" b="1" dirty="0">
              <a:solidFill>
                <a:schemeClr val="tx1"/>
              </a:solidFill>
              <a:latin typeface="Traditional Arabic" panose="02020603050405020304" pitchFamily="18" charset="-78"/>
              <a:cs typeface="Traditional Arabic" panose="02020603050405020304" pitchFamily="18" charset="-78"/>
            </a:endParaRPr>
          </a:p>
          <a:p>
            <a:pPr algn="just"/>
            <a:r>
              <a:rPr lang="ar-KW" sz="3600" b="1" dirty="0">
                <a:solidFill>
                  <a:schemeClr val="tx1"/>
                </a:solidFill>
                <a:latin typeface="Traditional Arabic" panose="02020603050405020304" pitchFamily="18" charset="-78"/>
                <a:cs typeface="Traditional Arabic" panose="02020603050405020304" pitchFamily="18" charset="-78"/>
              </a:rPr>
              <a:t>وكالجواهر النفيسة، فإن قيمتها تختلف باختلاف صفائها، وذلك مما لا يمكن ضبطه. ويلحق بهذا في أيامنا كل ما كان في معناه لدى التجار.</a:t>
            </a:r>
            <a:endParaRPr lang="en-US" sz="3600" dirty="0">
              <a:solidFill>
                <a:schemeClr val="tx1"/>
              </a:solidFill>
              <a:latin typeface="Traditional Arabic" panose="02020603050405020304" pitchFamily="18" charset="-78"/>
              <a:cs typeface="Traditional Arabic" panose="02020603050405020304" pitchFamily="18" charset="-78"/>
            </a:endParaRPr>
          </a:p>
          <a:p>
            <a:pPr algn="just"/>
            <a:r>
              <a:rPr lang="ar-KW" sz="3600" b="1" dirty="0">
                <a:solidFill>
                  <a:schemeClr val="tx1"/>
                </a:solidFill>
                <a:latin typeface="Traditional Arabic" panose="02020603050405020304" pitchFamily="18" charset="-78"/>
                <a:cs typeface="Traditional Arabic" panose="02020603050405020304" pitchFamily="18" charset="-78"/>
              </a:rPr>
              <a:t>  </a:t>
            </a:r>
            <a:r>
              <a:rPr lang="en-US" sz="3600" b="1" dirty="0">
                <a:solidFill>
                  <a:schemeClr val="tx1"/>
                </a:solidFill>
                <a:latin typeface="Traditional Arabic" panose="02020603050405020304" pitchFamily="18" charset="-78"/>
                <a:cs typeface="Traditional Arabic" panose="02020603050405020304" pitchFamily="18" charset="-78"/>
              </a:rPr>
              <a:t>  </a:t>
            </a:r>
            <a:r>
              <a:rPr lang="ar-KW" sz="3600" b="1" dirty="0">
                <a:solidFill>
                  <a:schemeClr val="tx1"/>
                </a:solidFill>
                <a:latin typeface="Traditional Arabic" panose="02020603050405020304" pitchFamily="18" charset="-78"/>
                <a:cs typeface="Traditional Arabic" panose="02020603050405020304" pitchFamily="18" charset="-78"/>
              </a:rPr>
              <a:t>ويدخل في ما</a:t>
            </a:r>
            <a:r>
              <a:rPr lang="ar-IQ" sz="3600" b="1" dirty="0">
                <a:solidFill>
                  <a:schemeClr val="tx1"/>
                </a:solidFill>
                <a:latin typeface="Traditional Arabic" panose="02020603050405020304" pitchFamily="18" charset="-78"/>
                <a:cs typeface="Traditional Arabic" panose="02020603050405020304" pitchFamily="18" charset="-78"/>
              </a:rPr>
              <a:t> </a:t>
            </a:r>
            <a:r>
              <a:rPr lang="ar-KW" sz="3600" b="1" dirty="0">
                <a:solidFill>
                  <a:schemeClr val="tx1"/>
                </a:solidFill>
                <a:latin typeface="Traditional Arabic" panose="02020603050405020304" pitchFamily="18" charset="-78"/>
                <a:cs typeface="Traditional Arabic" panose="02020603050405020304" pitchFamily="18" charset="-78"/>
              </a:rPr>
              <a:t>لا ينضبط ولا يصح السلم فيه: كل ما أثَّرت فيه النار شيّاً أو قلياً أو طبخاً، لأن تأثير النار فيه مختلف، فلا يمكن ضبطه.</a:t>
            </a:r>
            <a:endParaRPr lang="en-US" sz="3600" dirty="0">
              <a:solidFill>
                <a:schemeClr val="tx1"/>
              </a:solidFill>
              <a:latin typeface="Traditional Arabic" panose="02020603050405020304" pitchFamily="18" charset="-78"/>
              <a:cs typeface="Traditional Arabic" panose="02020603050405020304" pitchFamily="18" charset="-78"/>
            </a:endParaRPr>
          </a:p>
          <a:p>
            <a:pPr algn="just"/>
            <a:r>
              <a:rPr lang="ar-KW" sz="3600" b="1" dirty="0">
                <a:solidFill>
                  <a:schemeClr val="tx1"/>
                </a:solidFill>
                <a:latin typeface="Traditional Arabic" panose="02020603050405020304" pitchFamily="18" charset="-78"/>
                <a:cs typeface="Traditional Arabic" panose="02020603050405020304" pitchFamily="18" charset="-78"/>
              </a:rPr>
              <a:t>     أما ما أثرت فيه النار للتمييز، كالسمن ليميز منه اللبن، والعسل ليميز منه الشمع، فإنه يصح السلم فيه، لضعف تأثير النار فيه في هذه الحالة.</a:t>
            </a:r>
            <a:endParaRPr lang="ar-IQ" sz="36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396873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77334" y="76912"/>
            <a:ext cx="8596668" cy="45719"/>
          </a:xfrm>
        </p:spPr>
        <p:txBody>
          <a:bodyPr>
            <a:normAutofit fontScale="90000"/>
          </a:bodyPr>
          <a:lstStyle/>
          <a:p>
            <a:endParaRPr lang="ar-IQ" dirty="0"/>
          </a:p>
        </p:txBody>
      </p:sp>
      <p:sp>
        <p:nvSpPr>
          <p:cNvPr id="3" name="Content Placeholder 2"/>
          <p:cNvSpPr>
            <a:spLocks noGrp="1"/>
          </p:cNvSpPr>
          <p:nvPr>
            <p:ph idx="1"/>
          </p:nvPr>
        </p:nvSpPr>
        <p:spPr>
          <a:xfrm>
            <a:off x="608968" y="750533"/>
            <a:ext cx="8596668" cy="5222977"/>
          </a:xfrm>
        </p:spPr>
        <p:txBody>
          <a:bodyPr>
            <a:noAutofit/>
          </a:bodyPr>
          <a:lstStyle/>
          <a:p>
            <a:pPr algn="just"/>
            <a:r>
              <a:rPr lang="ar-KW" sz="3200" b="1" dirty="0">
                <a:solidFill>
                  <a:srgbClr val="FF0000"/>
                </a:solidFill>
                <a:latin typeface="Traditional Arabic" panose="02020603050405020304" pitchFamily="18" charset="-78"/>
                <a:cs typeface="Traditional Arabic" panose="02020603050405020304" pitchFamily="18" charset="-78"/>
              </a:rPr>
              <a:t>ب – أن يكون معلوم الجنس والنوع والقدر والصفة للمتعاقدين</a:t>
            </a:r>
            <a:r>
              <a:rPr lang="ar-IQ" sz="3200" b="1" dirty="0">
                <a:solidFill>
                  <a:srgbClr val="FF0000"/>
                </a:solidFill>
                <a:latin typeface="Traditional Arabic" panose="02020603050405020304" pitchFamily="18" charset="-78"/>
                <a:cs typeface="Traditional Arabic" panose="02020603050405020304" pitchFamily="18" charset="-78"/>
              </a:rPr>
              <a:t>.</a:t>
            </a:r>
          </a:p>
          <a:p>
            <a:pPr algn="just"/>
            <a:r>
              <a:rPr lang="ar-KW" sz="3200" b="1" dirty="0">
                <a:solidFill>
                  <a:schemeClr val="tx1"/>
                </a:solidFill>
                <a:latin typeface="Traditional Arabic" panose="02020603050405020304" pitchFamily="18" charset="-78"/>
                <a:cs typeface="Traditional Arabic" panose="02020603050405020304" pitchFamily="18" charset="-78"/>
              </a:rPr>
              <a:t> أما الجنس كأن يكون قمحاً أو شعيراً.</a:t>
            </a:r>
            <a:endParaRPr lang="ar-IQ" sz="3200" b="1" dirty="0">
              <a:solidFill>
                <a:schemeClr val="tx1"/>
              </a:solidFill>
              <a:latin typeface="Traditional Arabic" panose="02020603050405020304" pitchFamily="18" charset="-78"/>
              <a:cs typeface="Traditional Arabic" panose="02020603050405020304" pitchFamily="18" charset="-78"/>
            </a:endParaRPr>
          </a:p>
          <a:p>
            <a:pPr algn="just"/>
            <a:r>
              <a:rPr lang="ar-KW" sz="3200" b="1" dirty="0">
                <a:solidFill>
                  <a:schemeClr val="tx1"/>
                </a:solidFill>
                <a:latin typeface="Traditional Arabic" panose="02020603050405020304" pitchFamily="18" charset="-78"/>
                <a:cs typeface="Traditional Arabic" panose="02020603050405020304" pitchFamily="18" charset="-78"/>
              </a:rPr>
              <a:t> والنوع كأن يكون بلدياً أو جلباً (أي مستورداً من بلد معين). </a:t>
            </a:r>
            <a:endParaRPr lang="ar-IQ" sz="3200" b="1" dirty="0">
              <a:solidFill>
                <a:schemeClr val="tx1"/>
              </a:solidFill>
              <a:latin typeface="Traditional Arabic" panose="02020603050405020304" pitchFamily="18" charset="-78"/>
              <a:cs typeface="Traditional Arabic" panose="02020603050405020304" pitchFamily="18" charset="-78"/>
            </a:endParaRPr>
          </a:p>
          <a:p>
            <a:pPr algn="just"/>
            <a:r>
              <a:rPr lang="ar-KW" sz="3200" b="1" dirty="0">
                <a:solidFill>
                  <a:schemeClr val="tx1"/>
                </a:solidFill>
                <a:latin typeface="Traditional Arabic" panose="02020603050405020304" pitchFamily="18" charset="-78"/>
                <a:cs typeface="Traditional Arabic" panose="02020603050405020304" pitchFamily="18" charset="-78"/>
              </a:rPr>
              <a:t>والقدر كألف صاع إن كان مكيلاً، أو بالوزن كان موزوناً، أو بالعدد إن كان معدوداً ، أو بالذَّرْع – أي بالقياس – إن كان مذروعاً.</a:t>
            </a:r>
            <a:endParaRPr lang="ar-IQ" sz="3200" b="1" dirty="0">
              <a:solidFill>
                <a:schemeClr val="tx1"/>
              </a:solidFill>
              <a:latin typeface="Traditional Arabic" panose="02020603050405020304" pitchFamily="18" charset="-78"/>
              <a:cs typeface="Traditional Arabic" panose="02020603050405020304" pitchFamily="18" charset="-78"/>
            </a:endParaRPr>
          </a:p>
          <a:p>
            <a:pPr algn="just"/>
            <a:r>
              <a:rPr lang="ar-KW" sz="3200" b="1" dirty="0">
                <a:solidFill>
                  <a:schemeClr val="tx1"/>
                </a:solidFill>
                <a:latin typeface="Traditional Arabic" panose="02020603050405020304" pitchFamily="18" charset="-78"/>
                <a:cs typeface="Traditional Arabic" panose="02020603050405020304" pitchFamily="18" charset="-78"/>
              </a:rPr>
              <a:t>والصفة كأن يذكر لونه أو نقشه أو شكله، ورقته أو ثخونته، وغير ذلك من الأوصاف التي تختلف بها الأغراض، كما ذكرنا.</a:t>
            </a:r>
            <a:endParaRPr lang="en-US" sz="3200" dirty="0">
              <a:solidFill>
                <a:schemeClr val="tx1"/>
              </a:solidFill>
              <a:latin typeface="Traditional Arabic" panose="02020603050405020304" pitchFamily="18" charset="-78"/>
              <a:cs typeface="Traditional Arabic" panose="02020603050405020304" pitchFamily="18" charset="-78"/>
            </a:endParaRPr>
          </a:p>
          <a:p>
            <a:pPr algn="just"/>
            <a:r>
              <a:rPr lang="ar-KW" sz="3200" b="1" dirty="0">
                <a:solidFill>
                  <a:schemeClr val="tx1"/>
                </a:solidFill>
                <a:latin typeface="Traditional Arabic" panose="02020603050405020304" pitchFamily="18" charset="-78"/>
                <a:cs typeface="Traditional Arabic" panose="02020603050405020304" pitchFamily="18" charset="-78"/>
              </a:rPr>
              <a:t>	ودليل ذلك قوله </a:t>
            </a:r>
            <a:r>
              <a:rPr lang="en-US" sz="3200" b="1" dirty="0">
                <a:solidFill>
                  <a:schemeClr val="tx1"/>
                </a:solidFill>
                <a:latin typeface="Traditional Arabic" panose="02020603050405020304" pitchFamily="18" charset="-78"/>
                <a:cs typeface="Traditional Arabic" panose="02020603050405020304" pitchFamily="18" charset="-78"/>
                <a:sym typeface="AGA Arabesque" panose="05010101010101010101" pitchFamily="2" charset="2"/>
              </a:rPr>
              <a:t></a:t>
            </a:r>
            <a:r>
              <a:rPr lang="ar-KW" sz="3200" b="1" dirty="0">
                <a:solidFill>
                  <a:schemeClr val="tx1"/>
                </a:solidFill>
                <a:latin typeface="Traditional Arabic" panose="02020603050405020304" pitchFamily="18" charset="-78"/>
                <a:cs typeface="Traditional Arabic" panose="02020603050405020304" pitchFamily="18" charset="-78"/>
              </a:rPr>
              <a:t>: ( مَن أسلفَ فلسْلفْ في كيلٍ معلومٍ ووزنٍ معلومٍ ) ويقاس على القدر غيره من الأمور التي تحدد العلم بالمبيع.</a:t>
            </a:r>
            <a:endParaRPr lang="en-US" sz="3200" dirty="0">
              <a:solidFill>
                <a:schemeClr val="tx1"/>
              </a:solidFill>
              <a:latin typeface="Traditional Arabic" panose="02020603050405020304" pitchFamily="18" charset="-78"/>
              <a:cs typeface="Traditional Arabic" panose="02020603050405020304" pitchFamily="18" charset="-78"/>
            </a:endParaRPr>
          </a:p>
          <a:p>
            <a:pPr algn="just"/>
            <a:endParaRPr lang="ar-IQ" sz="32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287404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6831"/>
            <a:ext cx="8596668" cy="45719"/>
          </a:xfrm>
        </p:spPr>
        <p:txBody>
          <a:bodyPr>
            <a:normAutofit fontScale="90000"/>
          </a:bodyPr>
          <a:lstStyle/>
          <a:p>
            <a:endParaRPr lang="ar-IQ" dirty="0"/>
          </a:p>
        </p:txBody>
      </p:sp>
      <p:sp>
        <p:nvSpPr>
          <p:cNvPr id="3" name="Content Placeholder 2"/>
          <p:cNvSpPr>
            <a:spLocks noGrp="1"/>
          </p:cNvSpPr>
          <p:nvPr>
            <p:ph idx="1"/>
          </p:nvPr>
        </p:nvSpPr>
        <p:spPr>
          <a:xfrm>
            <a:off x="182880" y="345440"/>
            <a:ext cx="9316720" cy="6212841"/>
          </a:xfrm>
        </p:spPr>
        <p:txBody>
          <a:bodyPr>
            <a:noAutofit/>
          </a:bodyPr>
          <a:lstStyle/>
          <a:p>
            <a:pPr algn="just"/>
            <a:r>
              <a:rPr lang="ar-KW" sz="3600" b="1" dirty="0">
                <a:solidFill>
                  <a:srgbClr val="FF0000"/>
                </a:solidFill>
                <a:latin typeface="Traditional Arabic" panose="02020603050405020304" pitchFamily="18" charset="-78"/>
                <a:cs typeface="Traditional Arabic" panose="02020603050405020304" pitchFamily="18" charset="-78"/>
              </a:rPr>
              <a:t>ج – أن لا يكون مختلطاً من أجناس مختلفة</a:t>
            </a:r>
            <a:r>
              <a:rPr lang="ar-IQ" sz="3600" b="1" dirty="0">
                <a:solidFill>
                  <a:srgbClr val="FF0000"/>
                </a:solidFill>
                <a:latin typeface="Traditional Arabic" panose="02020603050405020304" pitchFamily="18" charset="-78"/>
                <a:cs typeface="Traditional Arabic" panose="02020603050405020304" pitchFamily="18" charset="-78"/>
              </a:rPr>
              <a:t>.</a:t>
            </a:r>
          </a:p>
          <a:p>
            <a:pPr algn="just"/>
            <a:r>
              <a:rPr lang="ar-KW" sz="3600" b="1" dirty="0">
                <a:solidFill>
                  <a:schemeClr val="tx1"/>
                </a:solidFill>
                <a:latin typeface="Traditional Arabic" panose="02020603050405020304" pitchFamily="18" charset="-78"/>
                <a:cs typeface="Traditional Arabic" panose="02020603050405020304" pitchFamily="18" charset="-78"/>
              </a:rPr>
              <a:t>  كعلف مخلوط من شعير وغيره مثلاً، أو طيب مخلوط من مسك وعنبر وغيرهما، ونسبة كل جنس في الخليط مجهولة.</a:t>
            </a:r>
            <a:endParaRPr lang="en-US" sz="3600" b="1" dirty="0">
              <a:solidFill>
                <a:schemeClr val="tx1"/>
              </a:solidFill>
              <a:latin typeface="Traditional Arabic" panose="02020603050405020304" pitchFamily="18" charset="-78"/>
              <a:cs typeface="Traditional Arabic" panose="02020603050405020304" pitchFamily="18" charset="-78"/>
            </a:endParaRPr>
          </a:p>
          <a:p>
            <a:pPr algn="just"/>
            <a:r>
              <a:rPr lang="ar-KW" sz="3600" b="1" dirty="0">
                <a:solidFill>
                  <a:schemeClr val="tx1"/>
                </a:solidFill>
                <a:latin typeface="Traditional Arabic" panose="02020603050405020304" pitchFamily="18" charset="-78"/>
                <a:cs typeface="Traditional Arabic" panose="02020603050405020304" pitchFamily="18" charset="-78"/>
              </a:rPr>
              <a:t>	فإن عُلمت مقادير الأجناس المختلطة، ونسبة كل جنس في الخليط، وأمكن ضبطها بالوصف، صحّ السلم فيها، كثياب مصنوعة من صوف وقطن – مثلاً – ونسبة كلّ من الصوف والقطن محددة معلومة.</a:t>
            </a:r>
            <a:endParaRPr lang="en-US" sz="3600" b="1" dirty="0">
              <a:solidFill>
                <a:schemeClr val="tx1"/>
              </a:solidFill>
              <a:latin typeface="Traditional Arabic" panose="02020603050405020304" pitchFamily="18" charset="-78"/>
              <a:cs typeface="Traditional Arabic" panose="02020603050405020304" pitchFamily="18" charset="-78"/>
            </a:endParaRPr>
          </a:p>
          <a:p>
            <a:pPr algn="just"/>
            <a:r>
              <a:rPr lang="ar-KW" sz="3600" b="1" dirty="0">
                <a:solidFill>
                  <a:schemeClr val="tx1"/>
                </a:solidFill>
                <a:latin typeface="Traditional Arabic" panose="02020603050405020304" pitchFamily="18" charset="-78"/>
                <a:cs typeface="Traditional Arabic" panose="02020603050405020304" pitchFamily="18" charset="-78"/>
              </a:rPr>
              <a:t>  وكذلك يصحّ السلم في الجنس الذي اختلط به غيره إذا كان خلطه فيه لمصلحته وحفظه، كالجبن – مثلاً – يخالط اللبن فيه الملح والأنفحة، وهي لمصلحته، فيجوز السلم فيه.</a:t>
            </a:r>
            <a:endParaRPr lang="en-US" sz="3600" b="1" dirty="0">
              <a:solidFill>
                <a:schemeClr val="tx1"/>
              </a:solidFill>
              <a:latin typeface="Traditional Arabic" panose="02020603050405020304" pitchFamily="18" charset="-78"/>
              <a:cs typeface="Traditional Arabic" panose="02020603050405020304" pitchFamily="18" charset="-78"/>
            </a:endParaRPr>
          </a:p>
          <a:p>
            <a:pPr algn="just"/>
            <a:endParaRPr lang="ar-IQ" sz="3600" b="1"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194577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5375"/>
            <a:ext cx="8596668" cy="45719"/>
          </a:xfrm>
        </p:spPr>
        <p:txBody>
          <a:bodyPr>
            <a:normAutofit fontScale="90000"/>
          </a:bodyPr>
          <a:lstStyle/>
          <a:p>
            <a:endParaRPr lang="ar-IQ" dirty="0"/>
          </a:p>
        </p:txBody>
      </p:sp>
      <p:sp>
        <p:nvSpPr>
          <p:cNvPr id="3" name="Content Placeholder 2"/>
          <p:cNvSpPr>
            <a:spLocks noGrp="1"/>
          </p:cNvSpPr>
          <p:nvPr>
            <p:ph idx="1"/>
          </p:nvPr>
        </p:nvSpPr>
        <p:spPr>
          <a:xfrm>
            <a:off x="195388" y="574573"/>
            <a:ext cx="9560560" cy="5708853"/>
          </a:xfrm>
        </p:spPr>
        <p:txBody>
          <a:bodyPr>
            <a:normAutofit lnSpcReduction="10000"/>
          </a:bodyPr>
          <a:lstStyle/>
          <a:p>
            <a:pPr algn="just">
              <a:lnSpc>
                <a:spcPct val="150000"/>
              </a:lnSpc>
            </a:pPr>
            <a:r>
              <a:rPr lang="ar-KW" sz="3600" b="1" dirty="0">
                <a:solidFill>
                  <a:srgbClr val="FF0000"/>
                </a:solidFill>
                <a:latin typeface="Traditional Arabic" panose="02020603050405020304" pitchFamily="18" charset="-78"/>
                <a:cs typeface="Traditional Arabic" panose="02020603050405020304" pitchFamily="18" charset="-78"/>
              </a:rPr>
              <a:t>د – أن يكون المسلم فيه ديناً، أي شيئاً موصوفاً في الذمّة غير معين</a:t>
            </a:r>
            <a:r>
              <a:rPr lang="ar-IQ" sz="3600" b="1" dirty="0">
                <a:solidFill>
                  <a:srgbClr val="FF0000"/>
                </a:solidFill>
                <a:latin typeface="Traditional Arabic" panose="02020603050405020304" pitchFamily="18" charset="-78"/>
                <a:cs typeface="Traditional Arabic" panose="02020603050405020304" pitchFamily="18" charset="-78"/>
              </a:rPr>
              <a:t>.</a:t>
            </a:r>
          </a:p>
          <a:p>
            <a:pPr algn="just">
              <a:lnSpc>
                <a:spcPct val="150000"/>
              </a:lnSpc>
            </a:pPr>
            <a:r>
              <a:rPr lang="ar-KW" sz="3600" b="1" dirty="0">
                <a:solidFill>
                  <a:srgbClr val="FF0000"/>
                </a:solidFill>
                <a:latin typeface="Traditional Arabic" panose="02020603050405020304" pitchFamily="18" charset="-78"/>
                <a:cs typeface="Traditional Arabic" panose="02020603050405020304" pitchFamily="18" charset="-78"/>
              </a:rPr>
              <a:t> </a:t>
            </a:r>
            <a:r>
              <a:rPr lang="ar-KW" sz="3600" b="1" dirty="0">
                <a:solidFill>
                  <a:schemeClr val="tx1"/>
                </a:solidFill>
                <a:latin typeface="Traditional Arabic" panose="02020603050405020304" pitchFamily="18" charset="-78"/>
                <a:cs typeface="Traditional Arabic" panose="02020603050405020304" pitchFamily="18" charset="-78"/>
              </a:rPr>
              <a:t>كأن يسلمه ألف دينار –مثلاً- في مائة ثوب مضبوط بالوصف.</a:t>
            </a:r>
            <a:endParaRPr lang="ar-IQ" sz="3600" b="1" dirty="0">
              <a:solidFill>
                <a:schemeClr val="tx1"/>
              </a:solidFill>
              <a:latin typeface="Traditional Arabic" panose="02020603050405020304" pitchFamily="18" charset="-78"/>
              <a:cs typeface="Traditional Arabic" panose="02020603050405020304" pitchFamily="18" charset="-78"/>
            </a:endParaRPr>
          </a:p>
          <a:p>
            <a:pPr algn="just">
              <a:lnSpc>
                <a:spcPct val="150000"/>
              </a:lnSpc>
            </a:pPr>
            <a:r>
              <a:rPr lang="ar-KW" sz="3600" b="1" dirty="0">
                <a:solidFill>
                  <a:schemeClr val="tx1"/>
                </a:solidFill>
                <a:latin typeface="Traditional Arabic" panose="02020603050405020304" pitchFamily="18" charset="-78"/>
                <a:cs typeface="Traditional Arabic" panose="02020603050405020304" pitchFamily="18" charset="-78"/>
              </a:rPr>
              <a:t> فإذا قال أسلمتك ألف دينار بهذه الأثواب المائة، وهي موجودة معينة لم يصح السلم، لأن السلم شُرع لبيع شئ موصوف في الذمة، ولفظه يدل على هذا المعنى. لأن ينعقد بيعاً، لأن لفظ السلم يقتضي أن يكون المبيع ديناً، ولفظ هذه الأثواب يقتضي أن يكون المبيع عيناً، فصار تناقض بين اللفظين، فلم يصح العقد.</a:t>
            </a:r>
            <a:endParaRPr lang="en-US" sz="36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717449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68366"/>
          </a:xfrm>
        </p:spPr>
        <p:txBody>
          <a:bodyPr>
            <a:normAutofit fontScale="90000"/>
          </a:bodyPr>
          <a:lstStyle/>
          <a:p>
            <a:endParaRPr lang="ar-IQ" dirty="0"/>
          </a:p>
        </p:txBody>
      </p:sp>
      <p:sp>
        <p:nvSpPr>
          <p:cNvPr id="3" name="Content Placeholder 2"/>
          <p:cNvSpPr>
            <a:spLocks noGrp="1"/>
          </p:cNvSpPr>
          <p:nvPr>
            <p:ph idx="1"/>
          </p:nvPr>
        </p:nvSpPr>
        <p:spPr>
          <a:xfrm>
            <a:off x="677334" y="801808"/>
            <a:ext cx="8596668" cy="4829871"/>
          </a:xfrm>
        </p:spPr>
        <p:txBody>
          <a:bodyPr>
            <a:noAutofit/>
          </a:bodyPr>
          <a:lstStyle/>
          <a:p>
            <a:pPr algn="just"/>
            <a:r>
              <a:rPr lang="ar-KW" sz="3200" b="1" dirty="0">
                <a:solidFill>
                  <a:srgbClr val="FF0000"/>
                </a:solidFill>
                <a:latin typeface="Traditional Arabic" panose="02020603050405020304" pitchFamily="18" charset="-78"/>
                <a:cs typeface="Traditional Arabic" panose="02020603050405020304" pitchFamily="18" charset="-78"/>
              </a:rPr>
              <a:t>هـ - أن يكون مقدوراً على تسليمه من حيث الأجل والنوع</a:t>
            </a:r>
            <a:r>
              <a:rPr lang="ar-IQ" sz="3200" b="1" dirty="0">
                <a:solidFill>
                  <a:schemeClr val="tx1"/>
                </a:solidFill>
                <a:latin typeface="Traditional Arabic" panose="02020603050405020304" pitchFamily="18" charset="-78"/>
                <a:cs typeface="Traditional Arabic" panose="02020603050405020304" pitchFamily="18" charset="-78"/>
              </a:rPr>
              <a:t>.</a:t>
            </a:r>
          </a:p>
          <a:p>
            <a:pPr algn="just"/>
            <a:r>
              <a:rPr lang="ar-KW" sz="3200" b="1" dirty="0">
                <a:solidFill>
                  <a:schemeClr val="tx1"/>
                </a:solidFill>
                <a:latin typeface="Traditional Arabic" panose="02020603050405020304" pitchFamily="18" charset="-78"/>
                <a:cs typeface="Traditional Arabic" panose="02020603050405020304" pitchFamily="18" charset="-78"/>
              </a:rPr>
              <a:t>بأن يغلب على الظن وجود نوعه عندما يحين وقت استحقاقه، ولو بالنقل من بلد إلى آخر إذا كان من المعتاد نقله منه للبيع ونحوه.</a:t>
            </a:r>
            <a:endParaRPr lang="ar-IQ" sz="3200" b="1" dirty="0">
              <a:solidFill>
                <a:schemeClr val="tx1"/>
              </a:solidFill>
              <a:latin typeface="Traditional Arabic" panose="02020603050405020304" pitchFamily="18" charset="-78"/>
              <a:cs typeface="Traditional Arabic" panose="02020603050405020304" pitchFamily="18" charset="-78"/>
            </a:endParaRPr>
          </a:p>
          <a:p>
            <a:pPr algn="just"/>
            <a:r>
              <a:rPr lang="ar-KW" sz="3200" b="1" dirty="0">
                <a:solidFill>
                  <a:schemeClr val="tx1"/>
                </a:solidFill>
                <a:latin typeface="Traditional Arabic" panose="02020603050405020304" pitchFamily="18" charset="-78"/>
                <a:cs typeface="Traditional Arabic" panose="02020603050405020304" pitchFamily="18" charset="-78"/>
              </a:rPr>
              <a:t> فلو أسلم فيما ينقطع وجوده غالباً وقت حلول الأجل، كعنب في الشتاء أو رطب ونحو ذلك لم يصح السلم</a:t>
            </a:r>
            <a:r>
              <a:rPr lang="ar-IQ" sz="3200" b="1" dirty="0">
                <a:solidFill>
                  <a:schemeClr val="tx1"/>
                </a:solidFill>
                <a:latin typeface="Traditional Arabic" panose="02020603050405020304" pitchFamily="18" charset="-78"/>
                <a:cs typeface="Traditional Arabic" panose="02020603050405020304" pitchFamily="18" charset="-78"/>
              </a:rPr>
              <a:t>.</a:t>
            </a:r>
          </a:p>
          <a:p>
            <a:pPr algn="just"/>
            <a:r>
              <a:rPr lang="ar-KW" sz="3200" b="1" dirty="0">
                <a:solidFill>
                  <a:schemeClr val="tx1"/>
                </a:solidFill>
                <a:latin typeface="Traditional Arabic" panose="02020603050405020304" pitchFamily="18" charset="-78"/>
                <a:cs typeface="Traditional Arabic" panose="02020603050405020304" pitchFamily="18" charset="-78"/>
              </a:rPr>
              <a:t> وكذلك لو أسلم فيما يندر وجوده من حيث نوعه، كبطيخ بحجم معين، أو من موضع معين يقلّ فيه إنتاجه لصغر البلد مثلاً، لأن الغالب عدم القدرة على تسليم ذلك، فربما جاءت آفة أو طرأ حادث على إنتاج ذلك البلد، فيفقد.</a:t>
            </a:r>
            <a:endParaRPr lang="en-US" sz="3200" dirty="0">
              <a:solidFill>
                <a:schemeClr val="tx1"/>
              </a:solidFill>
              <a:latin typeface="Traditional Arabic" panose="02020603050405020304" pitchFamily="18" charset="-78"/>
              <a:cs typeface="Traditional Arabic" panose="02020603050405020304" pitchFamily="18" charset="-78"/>
            </a:endParaRPr>
          </a:p>
          <a:p>
            <a:pPr algn="just"/>
            <a:endParaRPr lang="ar-IQ" sz="32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501566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8365"/>
            <a:ext cx="8596668" cy="68367"/>
          </a:xfrm>
        </p:spPr>
        <p:txBody>
          <a:bodyPr>
            <a:normAutofit fontScale="90000"/>
          </a:bodyPr>
          <a:lstStyle/>
          <a:p>
            <a:endParaRPr lang="ar-IQ" dirty="0"/>
          </a:p>
        </p:txBody>
      </p:sp>
      <p:sp>
        <p:nvSpPr>
          <p:cNvPr id="3" name="Content Placeholder 2"/>
          <p:cNvSpPr>
            <a:spLocks noGrp="1"/>
          </p:cNvSpPr>
          <p:nvPr>
            <p:ph idx="1"/>
          </p:nvPr>
        </p:nvSpPr>
        <p:spPr>
          <a:xfrm>
            <a:off x="677334" y="870174"/>
            <a:ext cx="8596668" cy="5052062"/>
          </a:xfrm>
        </p:spPr>
        <p:txBody>
          <a:bodyPr>
            <a:noAutofit/>
          </a:bodyPr>
          <a:lstStyle/>
          <a:p>
            <a:pPr algn="just"/>
            <a:r>
              <a:rPr lang="ar-KW" sz="3200" b="1" dirty="0">
                <a:solidFill>
                  <a:schemeClr val="tx1"/>
                </a:solidFill>
                <a:latin typeface="Traditional Arabic" panose="02020603050405020304" pitchFamily="18" charset="-78"/>
                <a:cs typeface="Traditional Arabic" panose="02020603050405020304" pitchFamily="18" charset="-78"/>
              </a:rPr>
              <a:t>ولو أسلم فيما يغلب وجوده، فلم يتوفر عند حلول وقت الاستحقاق لم ينفسخ العقد، بل يخيَّر المسلم صاحب المال: بين أن ينتظر حتى يتوفر المسلم فيه، وبين أن يفسخ العقد ويسترد رأس المال الذي دفعه دون زيادة أو نقصان.</a:t>
            </a:r>
            <a:endParaRPr lang="en-US" sz="3200" dirty="0">
              <a:solidFill>
                <a:schemeClr val="tx1"/>
              </a:solidFill>
              <a:latin typeface="Traditional Arabic" panose="02020603050405020304" pitchFamily="18" charset="-78"/>
              <a:cs typeface="Traditional Arabic" panose="02020603050405020304" pitchFamily="18" charset="-78"/>
            </a:endParaRPr>
          </a:p>
          <a:p>
            <a:pPr algn="just"/>
            <a:r>
              <a:rPr lang="ar-KW" sz="3200" b="1" dirty="0">
                <a:solidFill>
                  <a:schemeClr val="tx1"/>
                </a:solidFill>
                <a:latin typeface="Traditional Arabic" panose="02020603050405020304" pitchFamily="18" charset="-78"/>
                <a:cs typeface="Traditional Arabic" panose="02020603050405020304" pitchFamily="18" charset="-78"/>
              </a:rPr>
              <a:t> وينبغي الانتباه هنا إلى أنه لا يجوز أن يُسْتَبْدَل المسلم فيه بغيره، كأن يستبدل البر مثلاً بسمن، أو يستبدل الثياب بحديد، أو نحو ذلك. بل يفسخ عقد السلم أولاً إذا لم يرغب بالانتظار، وبعدها: إما أن يسترد رأس المال فيشتري به ما شاء من المسلم إليه أو غيره. أو أن يبقى رأس المال في ذمته، والمسلم إليه له الخيار أن يبيعه به ما يشاء من سلع عنده، أو يردّه إليه.</a:t>
            </a:r>
            <a:endParaRPr lang="en-US" sz="3200" dirty="0">
              <a:solidFill>
                <a:schemeClr val="tx1"/>
              </a:solidFill>
              <a:latin typeface="Traditional Arabic" panose="02020603050405020304" pitchFamily="18" charset="-78"/>
              <a:cs typeface="Traditional Arabic" panose="02020603050405020304" pitchFamily="18" charset="-78"/>
            </a:endParaRPr>
          </a:p>
          <a:p>
            <a:pPr algn="just"/>
            <a:endParaRPr lang="ar-IQ" sz="32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759102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BB1B6-C645-EE01-A0CE-F0DCEB4FD404}"/>
              </a:ext>
            </a:extLst>
          </p:cNvPr>
          <p:cNvSpPr>
            <a:spLocks noGrp="1"/>
          </p:cNvSpPr>
          <p:nvPr>
            <p:ph type="title"/>
          </p:nvPr>
        </p:nvSpPr>
        <p:spPr>
          <a:xfrm>
            <a:off x="121920" y="441958"/>
            <a:ext cx="9377680" cy="6141721"/>
          </a:xfrm>
        </p:spPr>
        <p:txBody>
          <a:bodyPr/>
          <a:lstStyle/>
          <a:p>
            <a:pPr algn="r"/>
            <a:r>
              <a:rPr lang="ar-IQ" sz="3600" b="1" dirty="0">
                <a:solidFill>
                  <a:srgbClr val="FF0000"/>
                </a:solidFill>
                <a:latin typeface="Traditional Arabic" panose="02020603050405020304" pitchFamily="18" charset="-78"/>
                <a:cs typeface="Traditional Arabic" panose="02020603050405020304" pitchFamily="18" charset="-78"/>
              </a:rPr>
              <a:t>                                 </a:t>
            </a:r>
            <a:r>
              <a:rPr lang="ar-IQ" sz="4400" b="1" dirty="0">
                <a:solidFill>
                  <a:srgbClr val="FF0000"/>
                </a:solidFill>
                <a:latin typeface="Traditional Arabic" panose="02020603050405020304" pitchFamily="18" charset="-78"/>
                <a:cs typeface="Traditional Arabic" panose="02020603050405020304" pitchFamily="18" charset="-78"/>
              </a:rPr>
              <a:t>الســــــلم</a:t>
            </a:r>
            <a:br>
              <a:rPr lang="ar-IQ" sz="3600" b="1" dirty="0">
                <a:solidFill>
                  <a:srgbClr val="FF0000"/>
                </a:solidFill>
                <a:latin typeface="Traditional Arabic" panose="02020603050405020304" pitchFamily="18" charset="-78"/>
                <a:cs typeface="Traditional Arabic" panose="02020603050405020304" pitchFamily="18" charset="-78"/>
              </a:rPr>
            </a:br>
            <a:br>
              <a:rPr lang="ar-IQ" sz="3600" b="1" dirty="0">
                <a:solidFill>
                  <a:srgbClr val="FF0000"/>
                </a:solidFill>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 </a:t>
            </a:r>
            <a:r>
              <a:rPr lang="ar-KW" sz="3600" b="1" dirty="0">
                <a:solidFill>
                  <a:srgbClr val="FF0000"/>
                </a:solidFill>
                <a:latin typeface="Traditional Arabic" panose="02020603050405020304" pitchFamily="18" charset="-78"/>
                <a:cs typeface="Traditional Arabic" panose="02020603050405020304" pitchFamily="18" charset="-78"/>
              </a:rPr>
              <a:t>تعريفه</a:t>
            </a:r>
            <a:r>
              <a:rPr lang="ar-KW" sz="3600" b="1" dirty="0">
                <a:solidFill>
                  <a:schemeClr val="tx1"/>
                </a:solidFill>
                <a:latin typeface="Traditional Arabic" panose="02020603050405020304" pitchFamily="18" charset="-78"/>
                <a:cs typeface="Traditional Arabic" panose="02020603050405020304" pitchFamily="18" charset="-78"/>
              </a:rPr>
              <a:t>:</a:t>
            </a:r>
            <a:r>
              <a:rPr lang="en-US" sz="3600" dirty="0">
                <a:solidFill>
                  <a:schemeClr val="tx1"/>
                </a:solidFill>
                <a:latin typeface="Traditional Arabic" panose="02020603050405020304" pitchFamily="18" charset="-78"/>
                <a:cs typeface="Traditional Arabic" panose="02020603050405020304" pitchFamily="18" charset="-78"/>
              </a:rPr>
              <a:t> </a:t>
            </a:r>
            <a:r>
              <a:rPr lang="ar-KW" sz="3600" b="1" dirty="0">
                <a:solidFill>
                  <a:schemeClr val="tx1"/>
                </a:solidFill>
                <a:latin typeface="Traditional Arabic" panose="02020603050405020304" pitchFamily="18" charset="-78"/>
                <a:cs typeface="Traditional Arabic" panose="02020603050405020304" pitchFamily="18" charset="-78"/>
              </a:rPr>
              <a:t>هو</a:t>
            </a:r>
            <a:r>
              <a:rPr lang="en-US" sz="3600" b="1" dirty="0">
                <a:solidFill>
                  <a:schemeClr val="tx1"/>
                </a:solidFill>
                <a:latin typeface="Traditional Arabic" panose="02020603050405020304" pitchFamily="18" charset="-78"/>
                <a:cs typeface="Traditional Arabic" panose="02020603050405020304" pitchFamily="18" charset="-78"/>
              </a:rPr>
              <a:t>:</a:t>
            </a:r>
            <a:r>
              <a:rPr lang="ar-KW" sz="3600" b="1" dirty="0">
                <a:solidFill>
                  <a:schemeClr val="tx1"/>
                </a:solidFill>
                <a:latin typeface="Traditional Arabic" panose="02020603050405020304" pitchFamily="18" charset="-78"/>
                <a:cs typeface="Traditional Arabic" panose="02020603050405020304" pitchFamily="18" charset="-78"/>
              </a:rPr>
              <a:t> في اللغة</a:t>
            </a:r>
            <a:r>
              <a:rPr lang="en-US" sz="3600" b="1" dirty="0">
                <a:solidFill>
                  <a:schemeClr val="tx1"/>
                </a:solidFill>
                <a:latin typeface="Traditional Arabic" panose="02020603050405020304" pitchFamily="18" charset="-78"/>
                <a:cs typeface="Traditional Arabic" panose="02020603050405020304" pitchFamily="18" charset="-78"/>
              </a:rPr>
              <a:t>:</a:t>
            </a:r>
            <a:r>
              <a:rPr lang="ar-KW" sz="3600" b="1" dirty="0">
                <a:solidFill>
                  <a:schemeClr val="tx1"/>
                </a:solidFill>
                <a:latin typeface="Traditional Arabic" panose="02020603050405020304" pitchFamily="18" charset="-78"/>
                <a:cs typeface="Traditional Arabic" panose="02020603050405020304" pitchFamily="18" charset="-78"/>
              </a:rPr>
              <a:t> السلف، أي التقديم.</a:t>
            </a:r>
            <a:br>
              <a:rPr lang="en-US" sz="3600" dirty="0">
                <a:solidFill>
                  <a:schemeClr val="tx1"/>
                </a:solidFill>
                <a:latin typeface="Traditional Arabic" panose="02020603050405020304" pitchFamily="18" charset="-78"/>
                <a:cs typeface="Traditional Arabic" panose="02020603050405020304" pitchFamily="18" charset="-78"/>
              </a:rPr>
            </a:br>
            <a:r>
              <a:rPr lang="ar-KW" sz="3600" b="1" dirty="0">
                <a:solidFill>
                  <a:schemeClr val="tx1"/>
                </a:solidFill>
                <a:latin typeface="Traditional Arabic" panose="02020603050405020304" pitchFamily="18" charset="-78"/>
                <a:cs typeface="Traditional Arabic" panose="02020603050405020304" pitchFamily="18" charset="-78"/>
              </a:rPr>
              <a:t>وشرعاً: هو بيع شيء موصوف في الذمة</a:t>
            </a:r>
            <a:r>
              <a:rPr lang="ar-SA" sz="3600" dirty="0"/>
              <a:t> </a:t>
            </a:r>
            <a:r>
              <a:rPr lang="ar-SA" sz="3600" b="1" dirty="0">
                <a:solidFill>
                  <a:schemeClr val="tx1"/>
                </a:solidFill>
                <a:latin typeface="Traditional Arabic" panose="02020603050405020304" pitchFamily="18" charset="-78"/>
                <a:cs typeface="Traditional Arabic" panose="02020603050405020304" pitchFamily="18" charset="-78"/>
              </a:rPr>
              <a:t>ببدل يعطى عاجلاً.</a:t>
            </a:r>
            <a:r>
              <a:rPr lang="ar-KW" sz="3600" b="1" dirty="0">
                <a:solidFill>
                  <a:schemeClr val="tx1"/>
                </a:solidFill>
                <a:latin typeface="Traditional Arabic" panose="02020603050405020304" pitchFamily="18" charset="-78"/>
                <a:cs typeface="Traditional Arabic" panose="02020603050405020304" pitchFamily="18" charset="-78"/>
              </a:rPr>
              <a:t> بلفظ السلم أو السلف.</a:t>
            </a:r>
            <a:br>
              <a:rPr lang="en-US" sz="3600" dirty="0">
                <a:solidFill>
                  <a:schemeClr val="tx1"/>
                </a:solidFill>
                <a:latin typeface="Traditional Arabic" panose="02020603050405020304" pitchFamily="18" charset="-78"/>
                <a:cs typeface="Traditional Arabic" panose="02020603050405020304" pitchFamily="18" charset="-78"/>
              </a:rPr>
            </a:br>
            <a:r>
              <a:rPr lang="ar-IQ" sz="3600" b="1" dirty="0">
                <a:solidFill>
                  <a:schemeClr val="tx1"/>
                </a:solidFill>
                <a:latin typeface="Traditional Arabic" panose="02020603050405020304" pitchFamily="18" charset="-78"/>
                <a:cs typeface="Traditional Arabic" panose="02020603050405020304" pitchFamily="18" charset="-78"/>
              </a:rPr>
              <a:t>-</a:t>
            </a:r>
            <a:r>
              <a:rPr lang="ar-IQ" sz="3600" dirty="0">
                <a:solidFill>
                  <a:schemeClr val="tx1"/>
                </a:solidFill>
                <a:latin typeface="Traditional Arabic" panose="02020603050405020304" pitchFamily="18" charset="-78"/>
                <a:cs typeface="Traditional Arabic" panose="02020603050405020304" pitchFamily="18" charset="-78"/>
              </a:rPr>
              <a:t> </a:t>
            </a:r>
            <a:r>
              <a:rPr lang="ar-KW" sz="3600" b="1" dirty="0">
                <a:solidFill>
                  <a:schemeClr val="tx1"/>
                </a:solidFill>
                <a:latin typeface="Traditional Arabic" panose="02020603050405020304" pitchFamily="18" charset="-78"/>
                <a:cs typeface="Traditional Arabic" panose="02020603050405020304" pitchFamily="18" charset="-78"/>
              </a:rPr>
              <a:t>وهو نوع من البيوع، وهو مستثنى من بيع المعدوم وما ليس عند الإنسان.</a:t>
            </a:r>
            <a:br>
              <a:rPr lang="en-US" sz="3600" dirty="0">
                <a:solidFill>
                  <a:schemeClr val="tx1"/>
                </a:solidFill>
                <a:latin typeface="Traditional Arabic" panose="02020603050405020304" pitchFamily="18" charset="-78"/>
                <a:cs typeface="Traditional Arabic" panose="02020603050405020304" pitchFamily="18" charset="-78"/>
              </a:rPr>
            </a:br>
            <a:r>
              <a:rPr lang="ar-KW" sz="3600" b="1" dirty="0">
                <a:solidFill>
                  <a:srgbClr val="FF0000"/>
                </a:solidFill>
                <a:latin typeface="Traditional Arabic" panose="02020603050405020304" pitchFamily="18" charset="-78"/>
                <a:cs typeface="Traditional Arabic" panose="02020603050405020304" pitchFamily="18" charset="-78"/>
              </a:rPr>
              <a:t>مشروعيته:</a:t>
            </a:r>
            <a:br>
              <a:rPr lang="en-US" sz="3600" dirty="0">
                <a:solidFill>
                  <a:srgbClr val="FF0000"/>
                </a:solidFill>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a:t>
            </a:r>
            <a:r>
              <a:rPr lang="ar-IQ" sz="3600" dirty="0">
                <a:solidFill>
                  <a:srgbClr val="FF0000"/>
                </a:solidFill>
                <a:latin typeface="Traditional Arabic" panose="02020603050405020304" pitchFamily="18" charset="-78"/>
                <a:cs typeface="Traditional Arabic" panose="02020603050405020304" pitchFamily="18" charset="-78"/>
              </a:rPr>
              <a:t> </a:t>
            </a:r>
            <a:r>
              <a:rPr lang="ar-KW" sz="3600" b="1" dirty="0">
                <a:solidFill>
                  <a:schemeClr val="tx1"/>
                </a:solidFill>
                <a:latin typeface="Traditional Arabic" panose="02020603050405020304" pitchFamily="18" charset="-78"/>
                <a:cs typeface="Traditional Arabic" panose="02020603050405020304" pitchFamily="18" charset="-78"/>
              </a:rPr>
              <a:t>قلنا: إن عقد السلم مستثنى من بيع المعدوم، وقد علمنا أنه لا يصحّ بيع المعدوم، وإنما استُثني السلم من ذلك لحاجة الناس إلى مثل هذا العقد.</a:t>
            </a:r>
            <a:br>
              <a:rPr lang="en-US" sz="3600" dirty="0">
                <a:solidFill>
                  <a:schemeClr val="tx1"/>
                </a:solidFill>
                <a:latin typeface="Traditional Arabic" panose="02020603050405020304" pitchFamily="18" charset="-78"/>
                <a:cs typeface="Traditional Arabic" panose="02020603050405020304" pitchFamily="18" charset="-78"/>
              </a:rPr>
            </a:br>
            <a:endParaRPr lang="en-US" dirty="0"/>
          </a:p>
        </p:txBody>
      </p:sp>
      <p:sp>
        <p:nvSpPr>
          <p:cNvPr id="3" name="Content Placeholder 2">
            <a:extLst>
              <a:ext uri="{FF2B5EF4-FFF2-40B4-BE49-F238E27FC236}">
                <a16:creationId xmlns:a16="http://schemas.microsoft.com/office/drawing/2014/main" id="{56D164A3-D1EF-4741-FF4F-701BBEA1C363}"/>
              </a:ext>
            </a:extLst>
          </p:cNvPr>
          <p:cNvSpPr>
            <a:spLocks noGrp="1"/>
          </p:cNvSpPr>
          <p:nvPr>
            <p:ph idx="1"/>
          </p:nvPr>
        </p:nvSpPr>
        <p:spPr>
          <a:xfrm flipV="1">
            <a:off x="677334" y="6858000"/>
            <a:ext cx="8596668"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1210936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8105"/>
            <a:ext cx="8596668" cy="45719"/>
          </a:xfrm>
        </p:spPr>
        <p:txBody>
          <a:bodyPr>
            <a:normAutofit fontScale="90000"/>
          </a:bodyPr>
          <a:lstStyle/>
          <a:p>
            <a:endParaRPr lang="ar-IQ" dirty="0"/>
          </a:p>
        </p:txBody>
      </p:sp>
      <p:sp>
        <p:nvSpPr>
          <p:cNvPr id="3" name="Content Placeholder 2"/>
          <p:cNvSpPr>
            <a:spLocks noGrp="1"/>
          </p:cNvSpPr>
          <p:nvPr>
            <p:ph idx="1"/>
          </p:nvPr>
        </p:nvSpPr>
        <p:spPr>
          <a:xfrm>
            <a:off x="233680" y="680720"/>
            <a:ext cx="9519920" cy="5933439"/>
          </a:xfrm>
        </p:spPr>
        <p:txBody>
          <a:bodyPr>
            <a:noAutofit/>
          </a:bodyPr>
          <a:lstStyle/>
          <a:p>
            <a:pPr>
              <a:lnSpc>
                <a:spcPct val="150000"/>
              </a:lnSpc>
            </a:pPr>
            <a:r>
              <a:rPr lang="ar-IQ" sz="3600" b="1" dirty="0">
                <a:solidFill>
                  <a:schemeClr val="tx1"/>
                </a:solidFill>
                <a:latin typeface="Traditional Arabic" panose="02020603050405020304" pitchFamily="18" charset="-78"/>
                <a:cs typeface="Traditional Arabic" panose="02020603050405020304" pitchFamily="18" charset="-78"/>
              </a:rPr>
              <a:t> </a:t>
            </a:r>
            <a:r>
              <a:rPr lang="ar-KW" sz="3600" b="1" dirty="0">
                <a:solidFill>
                  <a:schemeClr val="tx1"/>
                </a:solidFill>
                <a:latin typeface="Traditional Arabic" panose="02020603050405020304" pitchFamily="18" charset="-78"/>
                <a:cs typeface="Traditional Arabic" panose="02020603050405020304" pitchFamily="18" charset="-78"/>
              </a:rPr>
              <a:t>وكذلك ينبغي الانتباه هنا إلى أنه ليس للمسلم رب المال: أن يبيع المسلم فيه إلى أحد قبل أن يقبضه على خلاف ما يفعل الكثير من التجار اليوم، حيث إنهم يبيعون السلع المستوردة قبل وصولها واستلامها.</a:t>
            </a:r>
            <a:endParaRPr lang="ar-IQ" sz="3600" b="1" dirty="0">
              <a:solidFill>
                <a:schemeClr val="tx1"/>
              </a:solidFill>
              <a:latin typeface="Traditional Arabic" panose="02020603050405020304" pitchFamily="18" charset="-78"/>
              <a:cs typeface="Traditional Arabic" panose="02020603050405020304" pitchFamily="18" charset="-78"/>
            </a:endParaRPr>
          </a:p>
          <a:p>
            <a:pPr>
              <a:lnSpc>
                <a:spcPct val="150000"/>
              </a:lnSpc>
            </a:pPr>
            <a:r>
              <a:rPr lang="ar-KW" sz="3600" b="1" dirty="0">
                <a:solidFill>
                  <a:schemeClr val="tx1"/>
                </a:solidFill>
                <a:latin typeface="Traditional Arabic" panose="02020603050405020304" pitchFamily="18" charset="-78"/>
                <a:cs typeface="Traditional Arabic" panose="02020603050405020304" pitchFamily="18" charset="-78"/>
              </a:rPr>
              <a:t> وطريق تصحيح ذلك أن يبيعوها سلماً بالشروط التي سبقت، وعندها يكون البائع ملزماً بتسليم المبيع المسلم فيه حسب الشروط، سواء من تلك البضاعة المستوردة أم من غيرها، وله أن يسلمها من غيرها إذا وافقت الشروط المتفق عليها، ولو سلمت بضاعته واستلمها.</a:t>
            </a:r>
            <a:endParaRPr lang="en-US" sz="36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998027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77334" y="94004"/>
            <a:ext cx="8596668" cy="51275"/>
          </a:xfrm>
        </p:spPr>
        <p:txBody>
          <a:bodyPr>
            <a:normAutofit fontScale="90000"/>
          </a:bodyPr>
          <a:lstStyle/>
          <a:p>
            <a:endParaRPr lang="ar-IQ" dirty="0"/>
          </a:p>
        </p:txBody>
      </p:sp>
      <p:sp>
        <p:nvSpPr>
          <p:cNvPr id="3" name="Content Placeholder 2"/>
          <p:cNvSpPr>
            <a:spLocks noGrp="1"/>
          </p:cNvSpPr>
          <p:nvPr>
            <p:ph idx="1"/>
          </p:nvPr>
        </p:nvSpPr>
        <p:spPr>
          <a:xfrm>
            <a:off x="284480" y="426720"/>
            <a:ext cx="9296400" cy="6337275"/>
          </a:xfrm>
        </p:spPr>
        <p:txBody>
          <a:bodyPr>
            <a:noAutofit/>
          </a:bodyPr>
          <a:lstStyle/>
          <a:p>
            <a:r>
              <a:rPr lang="ar-KW" sz="3600" b="1" dirty="0">
                <a:solidFill>
                  <a:srgbClr val="FF0000"/>
                </a:solidFill>
                <a:latin typeface="Traditional Arabic" panose="02020603050405020304" pitchFamily="18" charset="-78"/>
                <a:cs typeface="Traditional Arabic" panose="02020603050405020304" pitchFamily="18" charset="-78"/>
              </a:rPr>
              <a:t>و – تعيين الأجل الذي يجب عنده تسليمه، وأن يكون الأجل محدداً معلوماً</a:t>
            </a:r>
            <a:r>
              <a:rPr lang="ar-IQ" sz="3600" b="1" dirty="0">
                <a:solidFill>
                  <a:srgbClr val="FF0000"/>
                </a:solidFill>
                <a:latin typeface="Traditional Arabic" panose="02020603050405020304" pitchFamily="18" charset="-78"/>
                <a:cs typeface="Traditional Arabic" panose="02020603050405020304" pitchFamily="18" charset="-78"/>
              </a:rPr>
              <a:t>.</a:t>
            </a:r>
          </a:p>
          <a:p>
            <a:r>
              <a:rPr lang="ar-KW" sz="3600" b="1" dirty="0">
                <a:solidFill>
                  <a:schemeClr val="tx1"/>
                </a:solidFill>
                <a:latin typeface="Traditional Arabic" panose="02020603050405020304" pitchFamily="18" charset="-78"/>
                <a:cs typeface="Traditional Arabic" panose="02020603050405020304" pitchFamily="18" charset="-78"/>
              </a:rPr>
              <a:t> كأن يقول: أسلمتك ألف درهم في عشرة أثواب صفتها كذا على أن تسلمني إياها بعد شهر من تاريخ العقد</a:t>
            </a:r>
            <a:r>
              <a:rPr lang="ar-IQ" sz="3600" b="1" dirty="0">
                <a:solidFill>
                  <a:schemeClr val="tx1"/>
                </a:solidFill>
                <a:latin typeface="Traditional Arabic" panose="02020603050405020304" pitchFamily="18" charset="-78"/>
                <a:cs typeface="Traditional Arabic" panose="02020603050405020304" pitchFamily="18" charset="-78"/>
              </a:rPr>
              <a:t>،</a:t>
            </a:r>
            <a:r>
              <a:rPr lang="ar-KW" sz="3600" b="1" dirty="0">
                <a:solidFill>
                  <a:schemeClr val="tx1"/>
                </a:solidFill>
                <a:latin typeface="Traditional Arabic" panose="02020603050405020304" pitchFamily="18" charset="-78"/>
                <a:cs typeface="Traditional Arabic" panose="02020603050405020304" pitchFamily="18" charset="-78"/>
              </a:rPr>
              <a:t> أو أول شهر كذا. </a:t>
            </a:r>
            <a:endParaRPr lang="ar-IQ" sz="3600" b="1" dirty="0">
              <a:solidFill>
                <a:schemeClr val="tx1"/>
              </a:solidFill>
              <a:latin typeface="Traditional Arabic" panose="02020603050405020304" pitchFamily="18" charset="-78"/>
              <a:cs typeface="Traditional Arabic" panose="02020603050405020304" pitchFamily="18" charset="-78"/>
            </a:endParaRPr>
          </a:p>
          <a:p>
            <a:r>
              <a:rPr lang="ar-KW" sz="3600" b="1" dirty="0">
                <a:solidFill>
                  <a:schemeClr val="tx1"/>
                </a:solidFill>
                <a:latin typeface="Traditional Arabic" panose="02020603050405020304" pitchFamily="18" charset="-78"/>
                <a:cs typeface="Traditional Arabic" panose="02020603050405020304" pitchFamily="18" charset="-78"/>
              </a:rPr>
              <a:t>فإن لم يذكر أجلاً، أو ذكر أجلاً غير محدد، كأن يقول: إلى قدوم فلان من سفره، أو إلى الحصاد مثلاً لم يصح، لأن الأجل مجهول، فلا يُدرى متى يقدم فلان، والحصاد يستمر مدة، فيقع الخلاف والنزاع في الوقت المقصود </a:t>
            </a:r>
            <a:endParaRPr lang="en-US" sz="3600" dirty="0">
              <a:solidFill>
                <a:schemeClr val="tx1"/>
              </a:solidFill>
              <a:latin typeface="Traditional Arabic" panose="02020603050405020304" pitchFamily="18" charset="-78"/>
              <a:cs typeface="Traditional Arabic" panose="02020603050405020304" pitchFamily="18" charset="-78"/>
            </a:endParaRPr>
          </a:p>
          <a:p>
            <a:r>
              <a:rPr lang="ar-KW" sz="3600" b="1" dirty="0">
                <a:solidFill>
                  <a:schemeClr val="tx1"/>
                </a:solidFill>
                <a:latin typeface="Traditional Arabic" panose="02020603050405020304" pitchFamily="18" charset="-78"/>
                <a:cs typeface="Traditional Arabic" panose="02020603050405020304" pitchFamily="18" charset="-78"/>
              </a:rPr>
              <a:t>     ودليل ذلك قوله </a:t>
            </a:r>
            <a:r>
              <a:rPr lang="en-US" sz="3600" b="1" dirty="0">
                <a:solidFill>
                  <a:schemeClr val="tx1"/>
                </a:solidFill>
                <a:latin typeface="Traditional Arabic" panose="02020603050405020304" pitchFamily="18" charset="-78"/>
                <a:cs typeface="Traditional Arabic" panose="02020603050405020304" pitchFamily="18" charset="-78"/>
                <a:sym typeface="AGA Arabesque" panose="05010101010101010101" pitchFamily="2" charset="2"/>
              </a:rPr>
              <a:t></a:t>
            </a:r>
            <a:r>
              <a:rPr lang="ar-KW" sz="3600" b="1" dirty="0">
                <a:solidFill>
                  <a:schemeClr val="tx1"/>
                </a:solidFill>
                <a:latin typeface="Traditional Arabic" panose="02020603050405020304" pitchFamily="18" charset="-78"/>
                <a:cs typeface="Traditional Arabic" panose="02020603050405020304" pitchFamily="18" charset="-78"/>
              </a:rPr>
              <a:t>: ( إلى أجل معلوم ).</a:t>
            </a:r>
            <a:endParaRPr lang="en-US" sz="3600" dirty="0">
              <a:solidFill>
                <a:schemeClr val="tx1"/>
              </a:solidFill>
              <a:latin typeface="Traditional Arabic" panose="02020603050405020304" pitchFamily="18" charset="-78"/>
              <a:cs typeface="Traditional Arabic" panose="02020603050405020304" pitchFamily="18" charset="-78"/>
            </a:endParaRPr>
          </a:p>
          <a:p>
            <a:endParaRPr lang="ar-IQ" sz="36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95141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77334" y="153824"/>
            <a:ext cx="8596668" cy="45719"/>
          </a:xfrm>
        </p:spPr>
        <p:txBody>
          <a:bodyPr>
            <a:normAutofit fontScale="90000"/>
          </a:bodyPr>
          <a:lstStyle/>
          <a:p>
            <a:endParaRPr lang="ar-IQ" dirty="0"/>
          </a:p>
        </p:txBody>
      </p:sp>
      <p:sp>
        <p:nvSpPr>
          <p:cNvPr id="3" name="Content Placeholder 2"/>
          <p:cNvSpPr>
            <a:spLocks noGrp="1"/>
          </p:cNvSpPr>
          <p:nvPr>
            <p:ph idx="1"/>
          </p:nvPr>
        </p:nvSpPr>
        <p:spPr>
          <a:xfrm>
            <a:off x="314960" y="574040"/>
            <a:ext cx="9204960" cy="6283960"/>
          </a:xfrm>
        </p:spPr>
        <p:txBody>
          <a:bodyPr>
            <a:noAutofit/>
          </a:bodyPr>
          <a:lstStyle/>
          <a:p>
            <a:pPr algn="just">
              <a:lnSpc>
                <a:spcPct val="150000"/>
              </a:lnSpc>
            </a:pPr>
            <a:r>
              <a:rPr lang="ar-KW" sz="3600" b="1" dirty="0">
                <a:solidFill>
                  <a:schemeClr val="tx1"/>
                </a:solidFill>
                <a:latin typeface="Traditional Arabic" panose="02020603050405020304" pitchFamily="18" charset="-78"/>
                <a:cs typeface="Traditional Arabic" panose="02020603050405020304" pitchFamily="18" charset="-78"/>
              </a:rPr>
              <a:t>وينبغي التنبيه هنا إلى أنه: لو أحضر المسلم إليه المسلم فيه قبل الأجل المسمى أجبر المسلم رب المال على قبوله إن لم يكن له نفقة وكلفة خلال المدة الباقية، ولم يكن للمسلم غرض مقصود معتبر شرعاً بالأجل المعين أو بالامتناع من قبوله. فإن كان له مؤنة كحيوان مثلاً، أو كان له غرض صحيح، كأن يكون اشتراه لمناسبة معينة، أو كان المجيء به في وقت نهب مثلاً، كان له أن يمتنع، ولا يجبر على قبوله. </a:t>
            </a:r>
            <a:endParaRPr lang="ar-IQ" sz="3600" b="1" dirty="0">
              <a:solidFill>
                <a:schemeClr val="tx1"/>
              </a:solidFill>
              <a:latin typeface="Traditional Arabic" panose="02020603050405020304" pitchFamily="18" charset="-78"/>
              <a:cs typeface="Traditional Arabic" panose="02020603050405020304" pitchFamily="18" charset="-78"/>
            </a:endParaRPr>
          </a:p>
          <a:p>
            <a:pPr algn="just">
              <a:lnSpc>
                <a:spcPct val="150000"/>
              </a:lnSpc>
            </a:pPr>
            <a:r>
              <a:rPr lang="ar-KW" sz="3600" b="1" dirty="0">
                <a:solidFill>
                  <a:schemeClr val="tx1"/>
                </a:solidFill>
                <a:latin typeface="Traditional Arabic" panose="02020603050405020304" pitchFamily="18" charset="-78"/>
                <a:cs typeface="Traditional Arabic" panose="02020603050405020304" pitchFamily="18" charset="-78"/>
              </a:rPr>
              <a:t>ومثل ذلك ما لو كان يحتاج إلى تخزين ليباع في موسمه، ولا مستودع عنده.</a:t>
            </a:r>
            <a:endParaRPr lang="en-US" sz="36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674149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77334" y="153824"/>
            <a:ext cx="8596668" cy="45719"/>
          </a:xfrm>
        </p:spPr>
        <p:txBody>
          <a:bodyPr>
            <a:normAutofit fontScale="90000"/>
          </a:bodyPr>
          <a:lstStyle/>
          <a:p>
            <a:endParaRPr lang="ar-IQ" dirty="0"/>
          </a:p>
        </p:txBody>
      </p:sp>
      <p:sp>
        <p:nvSpPr>
          <p:cNvPr id="3" name="Content Placeholder 2"/>
          <p:cNvSpPr>
            <a:spLocks noGrp="1"/>
          </p:cNvSpPr>
          <p:nvPr>
            <p:ph idx="1"/>
          </p:nvPr>
        </p:nvSpPr>
        <p:spPr>
          <a:xfrm>
            <a:off x="223520" y="436880"/>
            <a:ext cx="9286240" cy="6175858"/>
          </a:xfrm>
        </p:spPr>
        <p:txBody>
          <a:bodyPr>
            <a:noAutofit/>
          </a:bodyPr>
          <a:lstStyle/>
          <a:p>
            <a:pPr algn="just">
              <a:lnSpc>
                <a:spcPct val="150000"/>
              </a:lnSpc>
            </a:pPr>
            <a:r>
              <a:rPr lang="ar-KW" sz="3600" b="1" dirty="0">
                <a:solidFill>
                  <a:srgbClr val="FF0000"/>
                </a:solidFill>
                <a:latin typeface="Traditional Arabic" panose="02020603050405020304" pitchFamily="18" charset="-78"/>
                <a:cs typeface="Traditional Arabic" panose="02020603050405020304" pitchFamily="18" charset="-78"/>
              </a:rPr>
              <a:t>ز – أن يعيّن موضع تسليمه</a:t>
            </a:r>
            <a:endParaRPr lang="ar-IQ" sz="3600" b="1" dirty="0">
              <a:solidFill>
                <a:srgbClr val="FF0000"/>
              </a:solidFill>
              <a:latin typeface="Traditional Arabic" panose="02020603050405020304" pitchFamily="18" charset="-78"/>
              <a:cs typeface="Traditional Arabic" panose="02020603050405020304" pitchFamily="18" charset="-78"/>
            </a:endParaRPr>
          </a:p>
          <a:p>
            <a:pPr algn="just">
              <a:lnSpc>
                <a:spcPct val="150000"/>
              </a:lnSpc>
            </a:pPr>
            <a:r>
              <a:rPr lang="ar-KW" sz="3600" b="1" dirty="0">
                <a:solidFill>
                  <a:schemeClr val="tx1"/>
                </a:solidFill>
                <a:latin typeface="Traditional Arabic" panose="02020603050405020304" pitchFamily="18" charset="-78"/>
                <a:cs typeface="Traditional Arabic" panose="02020603050405020304" pitchFamily="18" charset="-78"/>
              </a:rPr>
              <a:t>إذا كان الموضع الذي جرى فيه العقد لا يصلح لذلك، أو كان يصلح للتسليم ولكن لنقل المسلم فيه إليه كلفة ونفقة.</a:t>
            </a:r>
            <a:endParaRPr lang="ar-IQ" sz="3600" b="1" dirty="0">
              <a:solidFill>
                <a:schemeClr val="tx1"/>
              </a:solidFill>
              <a:latin typeface="Traditional Arabic" panose="02020603050405020304" pitchFamily="18" charset="-78"/>
              <a:cs typeface="Traditional Arabic" panose="02020603050405020304" pitchFamily="18" charset="-78"/>
            </a:endParaRPr>
          </a:p>
          <a:p>
            <a:pPr algn="just">
              <a:lnSpc>
                <a:spcPct val="150000"/>
              </a:lnSpc>
            </a:pPr>
            <a:r>
              <a:rPr lang="ar-KW" sz="3600" b="1" dirty="0">
                <a:solidFill>
                  <a:schemeClr val="tx1"/>
                </a:solidFill>
                <a:latin typeface="Traditional Arabic" panose="02020603050405020304" pitchFamily="18" charset="-78"/>
                <a:cs typeface="Traditional Arabic" panose="02020603050405020304" pitchFamily="18" charset="-78"/>
              </a:rPr>
              <a:t> فإذا كان الموضع صالحاً للتسليم ولا كلفة لنقله إليه: كان هو موضع التسليم، إذا لم يُنصّ في العقد على موضع آخر له، فإن اتفق على موضع معين غيره صالح للتسليم تعين ذلك. ويرجع في هذا إلى العرف عند الاختلاف.</a:t>
            </a:r>
            <a:endParaRPr lang="en-US" sz="36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834765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515E-A241-4AF0-B3CB-9C0DD10D3C99}"/>
              </a:ext>
            </a:extLst>
          </p:cNvPr>
          <p:cNvSpPr>
            <a:spLocks noGrp="1"/>
          </p:cNvSpPr>
          <p:nvPr>
            <p:ph type="title"/>
          </p:nvPr>
        </p:nvSpPr>
        <p:spPr>
          <a:xfrm>
            <a:off x="677334" y="609600"/>
            <a:ext cx="8596668" cy="6014720"/>
          </a:xfrm>
        </p:spPr>
        <p:txBody>
          <a:bodyPr/>
          <a:lstStyle/>
          <a:p>
            <a:pPr marL="692150" indent="-609600" algn="r"/>
            <a:r>
              <a:rPr lang="ar-IQ" altLang="en-US" b="1" u="sng" dirty="0">
                <a:solidFill>
                  <a:schemeClr val="accent1"/>
                </a:solidFill>
                <a:ea typeface="Majalla UI"/>
                <a:cs typeface="Ali-A-Samik" pitchFamily="2" charset="0"/>
              </a:rPr>
              <a:t>تنبيهات :</a:t>
            </a:r>
            <a:r>
              <a:rPr lang="ar-IQ" altLang="en-US" b="1" dirty="0">
                <a:ea typeface="Majalla UI"/>
                <a:cs typeface="Ali-A-Samik" pitchFamily="2" charset="0"/>
              </a:rPr>
              <a:t> </a:t>
            </a:r>
            <a:br>
              <a:rPr lang="ar-IQ" altLang="en-US" b="1" dirty="0">
                <a:ea typeface="Majalla UI"/>
                <a:cs typeface="Ali-A-Samik" pitchFamily="2" charset="0"/>
              </a:rPr>
            </a:br>
            <a:r>
              <a:rPr lang="ar-IQ" altLang="en-US" b="1" dirty="0">
                <a:ea typeface="Majalla UI"/>
                <a:cs typeface="Ali-A-Samik" pitchFamily="2" charset="0"/>
              </a:rPr>
              <a:t>1.تجوز الإقالة في السلم عند الجمهور ، بل نقل ابن المنذر الإجماع.</a:t>
            </a:r>
            <a:br>
              <a:rPr lang="ar-IQ" altLang="en-US" b="1" dirty="0">
                <a:ea typeface="Majalla UI"/>
                <a:cs typeface="Ali-A-Samik" pitchFamily="2" charset="0"/>
              </a:rPr>
            </a:br>
            <a:r>
              <a:rPr lang="ar-IQ" altLang="en-US" b="1" dirty="0">
                <a:ea typeface="Majalla UI"/>
                <a:cs typeface="Ali-A-Samik" pitchFamily="2" charset="0"/>
              </a:rPr>
              <a:t>2. يجوز عند الجمهور غير الحنفية السلم في المنافع .</a:t>
            </a:r>
            <a:br>
              <a:rPr lang="ar-IQ" altLang="en-US" b="1" dirty="0">
                <a:ea typeface="Majalla UI"/>
                <a:cs typeface="Ali-A-Samik" pitchFamily="2" charset="0"/>
              </a:rPr>
            </a:br>
            <a:r>
              <a:rPr lang="ar-IQ" altLang="en-US" b="1" dirty="0">
                <a:ea typeface="Majalla UI"/>
                <a:cs typeface="Ali-A-Samik" pitchFamily="2" charset="0"/>
              </a:rPr>
              <a:t>3. في سلم الطعام يشترط ان يكون رأس المال غير الطعام ، كذا في الأثمان ، حتى لا يكون العقد ربوياً .كما بينه النووي في المجموع .</a:t>
            </a:r>
            <a:br>
              <a:rPr lang="en-US" altLang="en-US" b="1" dirty="0">
                <a:ea typeface="Majalla UI"/>
                <a:cs typeface="Ali-A-Samik" pitchFamily="2" charset="0"/>
              </a:rPr>
            </a:br>
            <a:endParaRPr lang="en-US" dirty="0"/>
          </a:p>
        </p:txBody>
      </p:sp>
      <p:sp>
        <p:nvSpPr>
          <p:cNvPr id="3" name="Content Placeholder 2">
            <a:extLst>
              <a:ext uri="{FF2B5EF4-FFF2-40B4-BE49-F238E27FC236}">
                <a16:creationId xmlns:a16="http://schemas.microsoft.com/office/drawing/2014/main" id="{42CEBA04-610F-49D5-8B50-FFDC434DF3A8}"/>
              </a:ext>
            </a:extLst>
          </p:cNvPr>
          <p:cNvSpPr>
            <a:spLocks noGrp="1"/>
          </p:cNvSpPr>
          <p:nvPr>
            <p:ph idx="1"/>
          </p:nvPr>
        </p:nvSpPr>
        <p:spPr>
          <a:xfrm flipV="1">
            <a:off x="677334" y="6858000"/>
            <a:ext cx="8596668"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559294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5719"/>
            <a:ext cx="8596668" cy="45719"/>
          </a:xfrm>
        </p:spPr>
        <p:txBody>
          <a:bodyPr>
            <a:normAutofit fontScale="90000"/>
          </a:bodyPr>
          <a:lstStyle/>
          <a:p>
            <a:endParaRPr lang="ar-IQ" dirty="0"/>
          </a:p>
        </p:txBody>
      </p:sp>
      <p:sp>
        <p:nvSpPr>
          <p:cNvPr id="3" name="Content Placeholder 2"/>
          <p:cNvSpPr>
            <a:spLocks noGrp="1"/>
          </p:cNvSpPr>
          <p:nvPr>
            <p:ph idx="1"/>
          </p:nvPr>
        </p:nvSpPr>
        <p:spPr>
          <a:xfrm>
            <a:off x="540601" y="682167"/>
            <a:ext cx="8596668" cy="4821326"/>
          </a:xfrm>
        </p:spPr>
        <p:txBody>
          <a:bodyPr>
            <a:noAutofit/>
          </a:bodyPr>
          <a:lstStyle/>
          <a:p>
            <a:pPr algn="just"/>
            <a:r>
              <a:rPr lang="ar-KW" sz="3200" b="1" dirty="0">
                <a:latin typeface="Traditional Arabic" panose="02020603050405020304" pitchFamily="18" charset="-78"/>
                <a:cs typeface="Traditional Arabic" panose="02020603050405020304" pitchFamily="18" charset="-78"/>
              </a:rPr>
              <a:t>روى عبدالله بن عباس رضي الله عنهما: أن النبي </a:t>
            </a:r>
            <a:r>
              <a:rPr lang="en-US" sz="3200" b="1" dirty="0">
                <a:latin typeface="Traditional Arabic" panose="02020603050405020304" pitchFamily="18" charset="-78"/>
                <a:cs typeface="Traditional Arabic" panose="02020603050405020304" pitchFamily="18" charset="-78"/>
                <a:sym typeface="AGA Arabesque" panose="05010101010101010101" pitchFamily="2" charset="2"/>
              </a:rPr>
              <a:t></a:t>
            </a:r>
            <a:r>
              <a:rPr lang="ar-KW" sz="3200" b="1" dirty="0">
                <a:latin typeface="Traditional Arabic" panose="02020603050405020304" pitchFamily="18" charset="-78"/>
                <a:cs typeface="Traditional Arabic" panose="02020603050405020304" pitchFamily="18" charset="-78"/>
              </a:rPr>
              <a:t> قَدِمَ المدينةَ وهم يُسْلِفُونَ في الثمار السنة والسنتين، فقال: "من أسْلَفَ فَلْيُسلفْ في كيل معلوم، ووزْن معلم، إلى أجل معلوم" (البخاري: با</a:t>
            </a:r>
            <a:r>
              <a:rPr lang="ar-IQ" sz="3200" b="1" dirty="0">
                <a:latin typeface="Traditional Arabic" panose="02020603050405020304" pitchFamily="18" charset="-78"/>
                <a:cs typeface="Traditional Arabic" panose="02020603050405020304" pitchFamily="18" charset="-78"/>
              </a:rPr>
              <a:t>ب</a:t>
            </a:r>
            <a:r>
              <a:rPr lang="ar-KW" sz="3200" b="1" dirty="0">
                <a:latin typeface="Traditional Arabic" panose="02020603050405020304" pitchFamily="18" charset="-78"/>
                <a:cs typeface="Traditional Arabic" panose="02020603050405020304" pitchFamily="18" charset="-78"/>
              </a:rPr>
              <a:t> السلم في وزن معلوم. مسلم في المساقاة).  </a:t>
            </a:r>
            <a:endParaRPr lang="en-US" sz="3200" dirty="0">
              <a:latin typeface="Traditional Arabic" panose="02020603050405020304" pitchFamily="18" charset="-78"/>
              <a:cs typeface="Traditional Arabic" panose="02020603050405020304" pitchFamily="18" charset="-78"/>
            </a:endParaRPr>
          </a:p>
          <a:p>
            <a:pPr algn="just"/>
            <a:r>
              <a:rPr lang="ar-KW" sz="3200" b="1" dirty="0">
                <a:latin typeface="Traditional Arabic" panose="02020603050405020304" pitchFamily="18" charset="-78"/>
                <a:cs typeface="Traditional Arabic" panose="02020603050405020304" pitchFamily="18" charset="-78"/>
              </a:rPr>
              <a:t>وقد روى عن ابن عباس رضي الله عنهما أنه قال: أشهد أن الله تعالى أحلّ السلف المضمون، وأنزل فيه أطول آية في كتابه، وتلا قوله تعالى: {يَا أَيُّهَا الَّذِينَ آمَنُواْ إِذَا تَدَايَنتُم بِدَيْنٍ إِلَى أَجَلٍ مُّسَمًّى فَاكْتُبُوهُ}البقرة</a:t>
            </a:r>
            <a:r>
              <a:rPr lang="ar-IQ" sz="3200" b="1" dirty="0">
                <a:latin typeface="Traditional Arabic" panose="02020603050405020304" pitchFamily="18" charset="-78"/>
                <a:cs typeface="Traditional Arabic" panose="02020603050405020304" pitchFamily="18" charset="-78"/>
              </a:rPr>
              <a:t>: </a:t>
            </a:r>
            <a:r>
              <a:rPr lang="ar-KW" sz="3200" b="1" dirty="0">
                <a:latin typeface="Traditional Arabic" panose="02020603050405020304" pitchFamily="18" charset="-78"/>
                <a:cs typeface="Traditional Arabic" panose="02020603050405020304" pitchFamily="18" charset="-78"/>
              </a:rPr>
              <a:t>282</a:t>
            </a:r>
            <a:r>
              <a:rPr lang="ar-IQ" sz="3200" b="1" dirty="0">
                <a:latin typeface="Traditional Arabic" panose="02020603050405020304" pitchFamily="18" charset="-78"/>
                <a:cs typeface="Traditional Arabic" panose="02020603050405020304" pitchFamily="18" charset="-78"/>
              </a:rPr>
              <a:t>.</a:t>
            </a:r>
          </a:p>
          <a:p>
            <a:pPr algn="just"/>
            <a:r>
              <a:rPr lang="ar-KW" sz="3200" b="1" dirty="0">
                <a:latin typeface="Traditional Arabic" panose="02020603050405020304" pitchFamily="18" charset="-78"/>
                <a:cs typeface="Traditional Arabic" panose="02020603050405020304" pitchFamily="18" charset="-78"/>
              </a:rPr>
              <a:t>وجه دلالة الآية على مشروعية السلم أنه نوع ديْن، والآية أقرت الدين وأجازته، فيكون السلم جائزاً.</a:t>
            </a:r>
            <a:endParaRPr lang="en-US" sz="3200" dirty="0">
              <a:latin typeface="Traditional Arabic" panose="02020603050405020304" pitchFamily="18" charset="-78"/>
              <a:cs typeface="Traditional Arabic" panose="02020603050405020304" pitchFamily="18" charset="-78"/>
            </a:endParaRPr>
          </a:p>
          <a:p>
            <a:pPr algn="just"/>
            <a:endParaRPr lang="ar-IQ" sz="32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749236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77334" y="179462"/>
            <a:ext cx="8596668" cy="45719"/>
          </a:xfrm>
        </p:spPr>
        <p:txBody>
          <a:bodyPr>
            <a:normAutofit fontScale="90000"/>
          </a:bodyPr>
          <a:lstStyle/>
          <a:p>
            <a:endParaRPr lang="ar-IQ" dirty="0"/>
          </a:p>
        </p:txBody>
      </p:sp>
      <p:sp>
        <p:nvSpPr>
          <p:cNvPr id="3" name="Content Placeholder 2"/>
          <p:cNvSpPr>
            <a:spLocks noGrp="1"/>
          </p:cNvSpPr>
          <p:nvPr>
            <p:ph idx="1"/>
          </p:nvPr>
        </p:nvSpPr>
        <p:spPr>
          <a:xfrm>
            <a:off x="111760" y="360680"/>
            <a:ext cx="9162242" cy="6024879"/>
          </a:xfrm>
        </p:spPr>
        <p:txBody>
          <a:bodyPr>
            <a:noAutofit/>
          </a:bodyPr>
          <a:lstStyle/>
          <a:p>
            <a:pPr algn="just"/>
            <a:r>
              <a:rPr lang="ar-KW" sz="3200" b="1" dirty="0">
                <a:solidFill>
                  <a:srgbClr val="FF0000"/>
                </a:solidFill>
                <a:latin typeface="Traditional Arabic" panose="02020603050405020304" pitchFamily="18" charset="-78"/>
                <a:cs typeface="Traditional Arabic" panose="02020603050405020304" pitchFamily="18" charset="-78"/>
              </a:rPr>
              <a:t>حكمة تشريعه:</a:t>
            </a:r>
            <a:endParaRPr lang="en-US" sz="3200" dirty="0">
              <a:solidFill>
                <a:srgbClr val="FF0000"/>
              </a:solidFill>
              <a:latin typeface="Traditional Arabic" panose="02020603050405020304" pitchFamily="18" charset="-78"/>
              <a:cs typeface="Traditional Arabic" panose="02020603050405020304" pitchFamily="18" charset="-78"/>
            </a:endParaRPr>
          </a:p>
          <a:p>
            <a:pPr algn="just">
              <a:lnSpc>
                <a:spcPct val="150000"/>
              </a:lnSpc>
            </a:pPr>
            <a:r>
              <a:rPr lang="ar-IQ" sz="3200" b="1" dirty="0">
                <a:solidFill>
                  <a:schemeClr val="tx1"/>
                </a:solidFill>
                <a:latin typeface="Traditional Arabic" panose="02020603050405020304" pitchFamily="18" charset="-78"/>
                <a:cs typeface="Traditional Arabic" panose="02020603050405020304" pitchFamily="18" charset="-78"/>
              </a:rPr>
              <a:t>- </a:t>
            </a:r>
            <a:r>
              <a:rPr lang="ar-KW" sz="3200" b="1" dirty="0">
                <a:solidFill>
                  <a:schemeClr val="tx1"/>
                </a:solidFill>
                <a:latin typeface="Traditional Arabic" panose="02020603050405020304" pitchFamily="18" charset="-78"/>
                <a:cs typeface="Traditional Arabic" panose="02020603050405020304" pitchFamily="18" charset="-78"/>
              </a:rPr>
              <a:t>أشرنا أن القياس في السلم أن يكون غير مشروع، لأنه بيع المعدوم وما ليس عند الإنسان، وإنما شرع لحاجة الناس إليه.</a:t>
            </a:r>
            <a:endParaRPr lang="ar-IQ" sz="3200" b="1" dirty="0">
              <a:solidFill>
                <a:schemeClr val="tx1"/>
              </a:solidFill>
              <a:latin typeface="Traditional Arabic" panose="02020603050405020304" pitchFamily="18" charset="-78"/>
              <a:cs typeface="Traditional Arabic" panose="02020603050405020304" pitchFamily="18" charset="-78"/>
            </a:endParaRPr>
          </a:p>
          <a:p>
            <a:pPr algn="just"/>
            <a:r>
              <a:rPr lang="ar-IQ" sz="3200" b="1" dirty="0">
                <a:solidFill>
                  <a:schemeClr val="tx1"/>
                </a:solidFill>
                <a:latin typeface="Traditional Arabic" panose="02020603050405020304" pitchFamily="18" charset="-78"/>
                <a:cs typeface="Traditional Arabic" panose="02020603050405020304" pitchFamily="18" charset="-78"/>
              </a:rPr>
              <a:t>- </a:t>
            </a:r>
            <a:r>
              <a:rPr lang="ar-KW" sz="3200" b="1" dirty="0">
                <a:solidFill>
                  <a:schemeClr val="tx1"/>
                </a:solidFill>
                <a:latin typeface="Traditional Arabic" panose="02020603050405020304" pitchFamily="18" charset="-78"/>
                <a:cs typeface="Traditional Arabic" panose="02020603050405020304" pitchFamily="18" charset="-78"/>
              </a:rPr>
              <a:t>وهذه الحاجة تظهر في أن أصحاب الصناعات والأعمال، وكذلك أصحاب الأراضي والأشجار كثيراً ما يحتاجون إلى المال من </a:t>
            </a:r>
            <a:r>
              <a:rPr lang="ar-IQ" sz="3200" b="1" dirty="0">
                <a:solidFill>
                  <a:schemeClr val="tx1"/>
                </a:solidFill>
                <a:latin typeface="Traditional Arabic" panose="02020603050405020304" pitchFamily="18" charset="-78"/>
                <a:cs typeface="Traditional Arabic" panose="02020603050405020304" pitchFamily="18" charset="-78"/>
              </a:rPr>
              <a:t>أ</a:t>
            </a:r>
            <a:r>
              <a:rPr lang="ar-KW" sz="3200" b="1" dirty="0">
                <a:solidFill>
                  <a:schemeClr val="tx1"/>
                </a:solidFill>
                <a:latin typeface="Traditional Arabic" panose="02020603050405020304" pitchFamily="18" charset="-78"/>
                <a:cs typeface="Traditional Arabic" panose="02020603050405020304" pitchFamily="18" charset="-78"/>
              </a:rPr>
              <a:t>جل تأمين السلع الأولية لمنتجاتهم، أو تهيئة الآلات والأدوات لمصانعهم، وكذلك الزرّاع ربما احتاجوا للمال من </a:t>
            </a:r>
            <a:r>
              <a:rPr lang="ar-IQ" sz="3200" b="1" dirty="0">
                <a:solidFill>
                  <a:schemeClr val="tx1"/>
                </a:solidFill>
                <a:latin typeface="Traditional Arabic" panose="02020603050405020304" pitchFamily="18" charset="-78"/>
                <a:cs typeface="Traditional Arabic" panose="02020603050405020304" pitchFamily="18" charset="-78"/>
              </a:rPr>
              <a:t>أ</a:t>
            </a:r>
            <a:r>
              <a:rPr lang="ar-KW" sz="3200" b="1" dirty="0">
                <a:solidFill>
                  <a:schemeClr val="tx1"/>
                </a:solidFill>
                <a:latin typeface="Traditional Arabic" panose="02020603050405020304" pitchFamily="18" charset="-78"/>
                <a:cs typeface="Traditional Arabic" panose="02020603050405020304" pitchFamily="18" charset="-78"/>
              </a:rPr>
              <a:t>جل رعاية أراضيهم وحفظ بساتينهم. </a:t>
            </a:r>
            <a:endParaRPr lang="ar-IQ" sz="3200" b="1" dirty="0">
              <a:solidFill>
                <a:schemeClr val="tx1"/>
              </a:solidFill>
              <a:latin typeface="Traditional Arabic" panose="02020603050405020304" pitchFamily="18" charset="-78"/>
              <a:cs typeface="Traditional Arabic" panose="02020603050405020304" pitchFamily="18" charset="-78"/>
            </a:endParaRPr>
          </a:p>
          <a:p>
            <a:pPr algn="just"/>
            <a:r>
              <a:rPr lang="ar-IQ" sz="3200" b="1" dirty="0">
                <a:solidFill>
                  <a:schemeClr val="tx1"/>
                </a:solidFill>
                <a:latin typeface="Traditional Arabic" panose="02020603050405020304" pitchFamily="18" charset="-78"/>
                <a:cs typeface="Traditional Arabic" panose="02020603050405020304" pitchFamily="18" charset="-78"/>
              </a:rPr>
              <a:t>- </a:t>
            </a:r>
            <a:r>
              <a:rPr lang="ar-KW" sz="3200" b="1" dirty="0">
                <a:solidFill>
                  <a:schemeClr val="tx1"/>
                </a:solidFill>
                <a:latin typeface="Traditional Arabic" panose="02020603050405020304" pitchFamily="18" charset="-78"/>
                <a:cs typeface="Traditional Arabic" panose="02020603050405020304" pitchFamily="18" charset="-78"/>
              </a:rPr>
              <a:t>وقد لا يجد هؤلاء المال لدى مَن يمكن أن يقدّمه لهم قرضاً، وقد لا يرضى بذلك، فيسّر لهم الشرع أن يستلفوا هذا المال على أساس أن يقدموا بدله منتجاتهم من زرع أو ثمر أو سلع ونحو ذلك.</a:t>
            </a:r>
            <a:endParaRPr lang="en-US" sz="3200" dirty="0">
              <a:solidFill>
                <a:schemeClr val="tx1"/>
              </a:solidFill>
              <a:latin typeface="Traditional Arabic" panose="02020603050405020304" pitchFamily="18" charset="-78"/>
              <a:cs typeface="Traditional Arabic" panose="02020603050405020304" pitchFamily="18" charset="-78"/>
            </a:endParaRPr>
          </a:p>
          <a:p>
            <a:pPr algn="just"/>
            <a:endParaRPr lang="ar-IQ" sz="32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859534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77334" y="85458"/>
            <a:ext cx="8596668" cy="45719"/>
          </a:xfrm>
        </p:spPr>
        <p:txBody>
          <a:bodyPr>
            <a:normAutofit fontScale="90000"/>
          </a:bodyPr>
          <a:lstStyle/>
          <a:p>
            <a:endParaRPr lang="ar-IQ" dirty="0"/>
          </a:p>
        </p:txBody>
      </p:sp>
      <p:sp>
        <p:nvSpPr>
          <p:cNvPr id="3" name="Content Placeholder 2"/>
          <p:cNvSpPr>
            <a:spLocks noGrp="1"/>
          </p:cNvSpPr>
          <p:nvPr>
            <p:ph idx="1"/>
          </p:nvPr>
        </p:nvSpPr>
        <p:spPr>
          <a:xfrm>
            <a:off x="193040" y="176896"/>
            <a:ext cx="9580880" cy="6201495"/>
          </a:xfrm>
        </p:spPr>
        <p:txBody>
          <a:bodyPr>
            <a:noAutofit/>
          </a:bodyPr>
          <a:lstStyle/>
          <a:p>
            <a:pPr algn="just">
              <a:lnSpc>
                <a:spcPct val="150000"/>
              </a:lnSpc>
            </a:pPr>
            <a:r>
              <a:rPr lang="ar-KW" sz="3200" b="1" dirty="0">
                <a:latin typeface="Traditional Arabic" panose="02020603050405020304" pitchFamily="18" charset="-78"/>
                <a:cs typeface="Traditional Arabic" panose="02020603050405020304" pitchFamily="18" charset="-78"/>
              </a:rPr>
              <a:t>وكذلك التجار الذين يرغبون بتأمين السلع والبضائع في الوقت المناسب، قد لا يجدون مَن يبيعهم ذلك في حينه، ويكون المال متوفراً لديهم، فيسّر لهم الشرع أن يسلفوا هذا المال في البضائع التي يرغبون.</a:t>
            </a:r>
            <a:endParaRPr lang="en-US" sz="3200" dirty="0">
              <a:latin typeface="Traditional Arabic" panose="02020603050405020304" pitchFamily="18" charset="-78"/>
              <a:cs typeface="Traditional Arabic" panose="02020603050405020304" pitchFamily="18" charset="-78"/>
            </a:endParaRPr>
          </a:p>
          <a:p>
            <a:pPr algn="just">
              <a:lnSpc>
                <a:spcPct val="150000"/>
              </a:lnSpc>
            </a:pPr>
            <a:r>
              <a:rPr lang="ar-KW" sz="3200" b="1" dirty="0">
                <a:solidFill>
                  <a:srgbClr val="FF0000"/>
                </a:solidFill>
                <a:latin typeface="Traditional Arabic" panose="02020603050405020304" pitchFamily="18" charset="-78"/>
                <a:cs typeface="Traditional Arabic" panose="02020603050405020304" pitchFamily="18" charset="-78"/>
              </a:rPr>
              <a:t>وهكذا</a:t>
            </a:r>
            <a:r>
              <a:rPr lang="ar-KW" sz="3200" b="1" dirty="0">
                <a:latin typeface="Traditional Arabic" panose="02020603050405020304" pitchFamily="18" charset="-78"/>
                <a:cs typeface="Traditional Arabic" panose="02020603050405020304" pitchFamily="18" charset="-78"/>
              </a:rPr>
              <a:t> </a:t>
            </a:r>
            <a:r>
              <a:rPr lang="ar-KW" sz="3200" b="1" dirty="0">
                <a:solidFill>
                  <a:srgbClr val="FF0000"/>
                </a:solidFill>
                <a:latin typeface="Traditional Arabic" panose="02020603050405020304" pitchFamily="18" charset="-78"/>
                <a:cs typeface="Traditional Arabic" panose="02020603050405020304" pitchFamily="18" charset="-78"/>
              </a:rPr>
              <a:t>نجد</a:t>
            </a:r>
            <a:r>
              <a:rPr lang="ar-KW" sz="3200" b="1" dirty="0">
                <a:latin typeface="Traditional Arabic" panose="02020603050405020304" pitchFamily="18" charset="-78"/>
                <a:cs typeface="Traditional Arabic" panose="02020603050405020304" pitchFamily="18" charset="-78"/>
              </a:rPr>
              <a:t> </a:t>
            </a:r>
            <a:r>
              <a:rPr lang="ar-KW" sz="3200" b="1" dirty="0">
                <a:solidFill>
                  <a:srgbClr val="FF0000"/>
                </a:solidFill>
                <a:latin typeface="Traditional Arabic" panose="02020603050405020304" pitchFamily="18" charset="-78"/>
                <a:cs typeface="Traditional Arabic" panose="02020603050405020304" pitchFamily="18" charset="-78"/>
              </a:rPr>
              <a:t>أن تشريع السلم حقّق مصالح عدّة</a:t>
            </a:r>
            <a:r>
              <a:rPr lang="ar-IQ" sz="3200" b="1" dirty="0">
                <a:solidFill>
                  <a:srgbClr val="FF0000"/>
                </a:solidFill>
                <a:latin typeface="Traditional Arabic" panose="02020603050405020304" pitchFamily="18" charset="-78"/>
                <a:cs typeface="Traditional Arabic" panose="02020603050405020304" pitchFamily="18" charset="-78"/>
              </a:rPr>
              <a:t>:</a:t>
            </a:r>
            <a:r>
              <a:rPr lang="ar-KW" sz="3200" b="1" dirty="0">
                <a:solidFill>
                  <a:srgbClr val="FF0000"/>
                </a:solidFill>
                <a:latin typeface="Traditional Arabic" panose="02020603050405020304" pitchFamily="18" charset="-78"/>
                <a:cs typeface="Traditional Arabic" panose="02020603050405020304" pitchFamily="18" charset="-78"/>
              </a:rPr>
              <a:t> </a:t>
            </a:r>
            <a:endParaRPr lang="ar-IQ" sz="3200" b="1" dirty="0">
              <a:solidFill>
                <a:srgbClr val="FF0000"/>
              </a:solidFill>
              <a:latin typeface="Traditional Arabic" panose="02020603050405020304" pitchFamily="18" charset="-78"/>
              <a:cs typeface="Traditional Arabic" panose="02020603050405020304" pitchFamily="18" charset="-78"/>
            </a:endParaRPr>
          </a:p>
          <a:p>
            <a:pPr algn="just"/>
            <a:r>
              <a:rPr lang="ar-IQ" sz="3200" b="1" dirty="0">
                <a:solidFill>
                  <a:schemeClr val="tx1"/>
                </a:solidFill>
                <a:latin typeface="Traditional Arabic" panose="02020603050405020304" pitchFamily="18" charset="-78"/>
                <a:cs typeface="Traditional Arabic" panose="02020603050405020304" pitchFamily="18" charset="-78"/>
              </a:rPr>
              <a:t>أ- </a:t>
            </a:r>
            <a:r>
              <a:rPr lang="ar-KW" sz="3200" b="1" dirty="0">
                <a:solidFill>
                  <a:schemeClr val="tx1"/>
                </a:solidFill>
                <a:latin typeface="Traditional Arabic" panose="02020603050405020304" pitchFamily="18" charset="-78"/>
                <a:cs typeface="Traditional Arabic" panose="02020603050405020304" pitchFamily="18" charset="-78"/>
              </a:rPr>
              <a:t>إذ يسّر المال لمن لا يجده والبضاعة لمن يرغب بها</a:t>
            </a:r>
            <a:r>
              <a:rPr lang="ar-IQ" sz="3200" b="1" dirty="0">
                <a:solidFill>
                  <a:schemeClr val="tx1"/>
                </a:solidFill>
                <a:latin typeface="Traditional Arabic" panose="02020603050405020304" pitchFamily="18" charset="-78"/>
                <a:cs typeface="Traditional Arabic" panose="02020603050405020304" pitchFamily="18" charset="-78"/>
              </a:rPr>
              <a:t>.</a:t>
            </a:r>
          </a:p>
          <a:p>
            <a:pPr algn="just"/>
            <a:r>
              <a:rPr lang="ar-IQ" sz="3200" b="1" dirty="0">
                <a:solidFill>
                  <a:schemeClr val="tx1"/>
                </a:solidFill>
                <a:latin typeface="Traditional Arabic" panose="02020603050405020304" pitchFamily="18" charset="-78"/>
                <a:cs typeface="Traditional Arabic" panose="02020603050405020304" pitchFamily="18" charset="-78"/>
              </a:rPr>
              <a:t>ب-</a:t>
            </a:r>
            <a:r>
              <a:rPr lang="ar-KW" sz="3200" b="1" dirty="0">
                <a:solidFill>
                  <a:schemeClr val="tx1"/>
                </a:solidFill>
                <a:latin typeface="Traditional Arabic" panose="02020603050405020304" pitchFamily="18" charset="-78"/>
                <a:cs typeface="Traditional Arabic" panose="02020603050405020304" pitchFamily="18" charset="-78"/>
              </a:rPr>
              <a:t> وفتح الطريق أمام المال ليقوم بوظيفته الأساسية، ألا وهي قوام عيش الناس، فلم يبق مخزوناً مكنوزاً. </a:t>
            </a:r>
            <a:endParaRPr lang="ar-IQ" sz="3200" b="1" dirty="0">
              <a:solidFill>
                <a:schemeClr val="tx1"/>
              </a:solidFill>
              <a:latin typeface="Traditional Arabic" panose="02020603050405020304" pitchFamily="18" charset="-78"/>
              <a:cs typeface="Traditional Arabic" panose="02020603050405020304" pitchFamily="18" charset="-78"/>
            </a:endParaRPr>
          </a:p>
          <a:p>
            <a:pPr algn="just"/>
            <a:r>
              <a:rPr lang="ar-IQ" sz="3200" b="1" dirty="0">
                <a:solidFill>
                  <a:schemeClr val="tx1"/>
                </a:solidFill>
                <a:latin typeface="Traditional Arabic" panose="02020603050405020304" pitchFamily="18" charset="-78"/>
                <a:cs typeface="Traditional Arabic" panose="02020603050405020304" pitchFamily="18" charset="-78"/>
              </a:rPr>
              <a:t>ج- </a:t>
            </a:r>
            <a:r>
              <a:rPr lang="ar-KW" sz="3200" b="1" dirty="0">
                <a:solidFill>
                  <a:schemeClr val="tx1"/>
                </a:solidFill>
                <a:latin typeface="Traditional Arabic" panose="02020603050405020304" pitchFamily="18" charset="-78"/>
                <a:cs typeface="Traditional Arabic" panose="02020603050405020304" pitchFamily="18" charset="-78"/>
              </a:rPr>
              <a:t>وتلافي أخطار بيع المعدوم بالشروط والقيود التي أحاط بها هذا العقد، والتي ستراها خلال البحث.</a:t>
            </a:r>
            <a:endParaRPr lang="en-US" sz="3200" dirty="0">
              <a:solidFill>
                <a:schemeClr val="tx1"/>
              </a:solidFill>
              <a:latin typeface="Traditional Arabic" panose="02020603050405020304" pitchFamily="18" charset="-78"/>
              <a:cs typeface="Traditional Arabic" panose="02020603050405020304" pitchFamily="18" charset="-78"/>
            </a:endParaRPr>
          </a:p>
          <a:p>
            <a:pPr algn="just">
              <a:lnSpc>
                <a:spcPct val="150000"/>
              </a:lnSpc>
            </a:pPr>
            <a:endParaRPr lang="ar-IQ" sz="32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653179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605" y="549779"/>
            <a:ext cx="8596668" cy="595358"/>
          </a:xfrm>
        </p:spPr>
        <p:txBody>
          <a:bodyPr>
            <a:normAutofit fontScale="90000"/>
          </a:bodyPr>
          <a:lstStyle/>
          <a:p>
            <a:pPr algn="ctr"/>
            <a:r>
              <a:rPr lang="ar-KW" b="1" dirty="0">
                <a:solidFill>
                  <a:srgbClr val="FF0000"/>
                </a:solidFill>
                <a:latin typeface="Traditional Arabic" panose="02020603050405020304" pitchFamily="18" charset="-78"/>
                <a:cs typeface="Traditional Arabic" panose="02020603050405020304" pitchFamily="18" charset="-78"/>
              </a:rPr>
              <a:t>أركانه وشروطه </a:t>
            </a:r>
            <a:br>
              <a:rPr lang="en-US" dirty="0">
                <a:solidFill>
                  <a:srgbClr val="FF0000"/>
                </a:solidFill>
                <a:latin typeface="Traditional Arabic" panose="02020603050405020304" pitchFamily="18" charset="-78"/>
                <a:cs typeface="Traditional Arabic" panose="02020603050405020304" pitchFamily="18" charset="-78"/>
              </a:rPr>
            </a:br>
            <a:endParaRPr lang="ar-IQ" dirty="0">
              <a:solidFill>
                <a:srgbClr val="FF0000"/>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566239" y="1400013"/>
            <a:ext cx="8596668" cy="4513676"/>
          </a:xfrm>
        </p:spPr>
        <p:txBody>
          <a:bodyPr>
            <a:noAutofit/>
          </a:bodyPr>
          <a:lstStyle/>
          <a:p>
            <a:pPr algn="just"/>
            <a:r>
              <a:rPr lang="ar-KW" sz="3200" b="1" dirty="0">
                <a:solidFill>
                  <a:schemeClr val="tx1"/>
                </a:solidFill>
                <a:latin typeface="Traditional Arabic" panose="02020603050405020304" pitchFamily="18" charset="-78"/>
                <a:cs typeface="Traditional Arabic" panose="02020603050405020304" pitchFamily="18" charset="-78"/>
              </a:rPr>
              <a:t>أركان عقد السلم أربعة: عاقدان وصيغة</a:t>
            </a:r>
            <a:r>
              <a:rPr lang="ar-IQ" sz="3200" b="1" dirty="0">
                <a:solidFill>
                  <a:schemeClr val="tx1"/>
                </a:solidFill>
                <a:latin typeface="Traditional Arabic" panose="02020603050405020304" pitchFamily="18" charset="-78"/>
                <a:cs typeface="Traditional Arabic" panose="02020603050405020304" pitchFamily="18" charset="-78"/>
              </a:rPr>
              <a:t>.</a:t>
            </a:r>
            <a:r>
              <a:rPr lang="ar-KW" sz="3200" b="1" dirty="0">
                <a:solidFill>
                  <a:schemeClr val="tx1"/>
                </a:solidFill>
                <a:latin typeface="Traditional Arabic" panose="02020603050405020304" pitchFamily="18" charset="-78"/>
                <a:cs typeface="Traditional Arabic" panose="02020603050405020304" pitchFamily="18" charset="-78"/>
              </a:rPr>
              <a:t> ورأس مال السلم</a:t>
            </a:r>
            <a:r>
              <a:rPr lang="ar-IQ" sz="3200" b="1" dirty="0">
                <a:solidFill>
                  <a:schemeClr val="tx1"/>
                </a:solidFill>
                <a:latin typeface="Traditional Arabic" panose="02020603050405020304" pitchFamily="18" charset="-78"/>
                <a:cs typeface="Traditional Arabic" panose="02020603050405020304" pitchFamily="18" charset="-78"/>
              </a:rPr>
              <a:t>.</a:t>
            </a:r>
            <a:r>
              <a:rPr lang="ar-KW" sz="3200" b="1" dirty="0">
                <a:solidFill>
                  <a:schemeClr val="tx1"/>
                </a:solidFill>
                <a:latin typeface="Traditional Arabic" panose="02020603050405020304" pitchFamily="18" charset="-78"/>
                <a:cs typeface="Traditional Arabic" panose="02020603050405020304" pitchFamily="18" charset="-78"/>
              </a:rPr>
              <a:t> والمُسلَم فيه، ولكلِّ منها شروط.</a:t>
            </a:r>
            <a:endParaRPr lang="en-US" sz="3200" dirty="0">
              <a:solidFill>
                <a:schemeClr val="tx1"/>
              </a:solidFill>
              <a:latin typeface="Traditional Arabic" panose="02020603050405020304" pitchFamily="18" charset="-78"/>
              <a:cs typeface="Traditional Arabic" panose="02020603050405020304" pitchFamily="18" charset="-78"/>
            </a:endParaRPr>
          </a:p>
          <a:p>
            <a:pPr algn="just"/>
            <a:r>
              <a:rPr lang="ar-KW" sz="3200" b="1" dirty="0">
                <a:solidFill>
                  <a:schemeClr val="tx1"/>
                </a:solidFill>
                <a:latin typeface="Traditional Arabic" panose="02020603050405020304" pitchFamily="18" charset="-78"/>
                <a:cs typeface="Traditional Arabic" panose="02020603050405020304" pitchFamily="18" charset="-78"/>
              </a:rPr>
              <a:t>1- الركن الأول: العاقدان:</a:t>
            </a:r>
            <a:endParaRPr lang="en-US" sz="3200" dirty="0">
              <a:solidFill>
                <a:schemeClr val="tx1"/>
              </a:solidFill>
              <a:latin typeface="Traditional Arabic" panose="02020603050405020304" pitchFamily="18" charset="-78"/>
              <a:cs typeface="Traditional Arabic" panose="02020603050405020304" pitchFamily="18" charset="-78"/>
            </a:endParaRPr>
          </a:p>
          <a:p>
            <a:pPr algn="just"/>
            <a:r>
              <a:rPr lang="ar-KW" sz="3200" b="1" dirty="0">
                <a:solidFill>
                  <a:srgbClr val="7030A0"/>
                </a:solidFill>
                <a:latin typeface="Traditional Arabic" panose="02020603050405020304" pitchFamily="18" charset="-78"/>
                <a:cs typeface="Traditional Arabic" panose="02020603050405020304" pitchFamily="18" charset="-78"/>
              </a:rPr>
              <a:t>وهما</a:t>
            </a:r>
            <a:r>
              <a:rPr lang="ar-KW" sz="3200" b="1" dirty="0">
                <a:solidFill>
                  <a:schemeClr val="tx1"/>
                </a:solidFill>
                <a:latin typeface="Traditional Arabic" panose="02020603050405020304" pitchFamily="18" charset="-78"/>
                <a:cs typeface="Traditional Arabic" panose="02020603050405020304" pitchFamily="18" charset="-78"/>
              </a:rPr>
              <a:t> </a:t>
            </a:r>
            <a:r>
              <a:rPr lang="ar-KW" sz="3200" b="1" dirty="0">
                <a:solidFill>
                  <a:srgbClr val="7030A0"/>
                </a:solidFill>
                <a:latin typeface="Traditional Arabic" panose="02020603050405020304" pitchFamily="18" charset="-78"/>
                <a:cs typeface="Traditional Arabic" panose="02020603050405020304" pitchFamily="18" charset="-78"/>
              </a:rPr>
              <a:t>المشتري</a:t>
            </a:r>
            <a:r>
              <a:rPr lang="ar-IQ" sz="3200" b="1" dirty="0">
                <a:solidFill>
                  <a:schemeClr val="tx1"/>
                </a:solidFill>
                <a:latin typeface="Traditional Arabic" panose="02020603050405020304" pitchFamily="18" charset="-78"/>
                <a:cs typeface="Traditional Arabic" panose="02020603050405020304" pitchFamily="18" charset="-78"/>
              </a:rPr>
              <a:t>:</a:t>
            </a:r>
            <a:r>
              <a:rPr lang="ar-KW" sz="3200" b="1" dirty="0">
                <a:solidFill>
                  <a:schemeClr val="tx1"/>
                </a:solidFill>
                <a:latin typeface="Traditional Arabic" panose="02020603050405020304" pitchFamily="18" charset="-78"/>
                <a:cs typeface="Traditional Arabic" panose="02020603050405020304" pitchFamily="18" charset="-78"/>
              </a:rPr>
              <a:t> الذي يسلف ماله مقابل السلعة التي يرغب بها، ويسمى </a:t>
            </a:r>
            <a:r>
              <a:rPr lang="ar-KW" sz="3200" b="1" dirty="0">
                <a:solidFill>
                  <a:srgbClr val="FF0000"/>
                </a:solidFill>
                <a:latin typeface="Traditional Arabic" panose="02020603050405020304" pitchFamily="18" charset="-78"/>
                <a:cs typeface="Traditional Arabic" panose="02020603050405020304" pitchFamily="18" charset="-78"/>
              </a:rPr>
              <a:t>المُسلم</a:t>
            </a:r>
            <a:r>
              <a:rPr lang="ar-KW" sz="3200" b="1" dirty="0">
                <a:solidFill>
                  <a:schemeClr val="tx1"/>
                </a:solidFill>
                <a:latin typeface="Traditional Arabic" panose="02020603050405020304" pitchFamily="18" charset="-78"/>
                <a:cs typeface="Traditional Arabic" panose="02020603050405020304" pitchFamily="18" charset="-78"/>
              </a:rPr>
              <a:t>.</a:t>
            </a:r>
            <a:endParaRPr lang="en-US" sz="3200" dirty="0">
              <a:solidFill>
                <a:schemeClr val="tx1"/>
              </a:solidFill>
              <a:latin typeface="Traditional Arabic" panose="02020603050405020304" pitchFamily="18" charset="-78"/>
              <a:cs typeface="Traditional Arabic" panose="02020603050405020304" pitchFamily="18" charset="-78"/>
            </a:endParaRPr>
          </a:p>
          <a:p>
            <a:pPr algn="just"/>
            <a:r>
              <a:rPr lang="ar-KW" sz="3200" b="1" dirty="0">
                <a:solidFill>
                  <a:srgbClr val="7030A0"/>
                </a:solidFill>
                <a:latin typeface="Traditional Arabic" panose="02020603050405020304" pitchFamily="18" charset="-78"/>
                <a:cs typeface="Traditional Arabic" panose="02020603050405020304" pitchFamily="18" charset="-78"/>
              </a:rPr>
              <a:t>والبائع</a:t>
            </a:r>
            <a:r>
              <a:rPr lang="ar-IQ" sz="3200" b="1" dirty="0">
                <a:solidFill>
                  <a:srgbClr val="7030A0"/>
                </a:solidFill>
                <a:latin typeface="Traditional Arabic" panose="02020603050405020304" pitchFamily="18" charset="-78"/>
                <a:cs typeface="Traditional Arabic" panose="02020603050405020304" pitchFamily="18" charset="-78"/>
              </a:rPr>
              <a:t>:</a:t>
            </a:r>
            <a:r>
              <a:rPr lang="ar-KW" sz="3200" b="1" dirty="0">
                <a:solidFill>
                  <a:schemeClr val="tx1"/>
                </a:solidFill>
                <a:latin typeface="Traditional Arabic" panose="02020603050405020304" pitchFamily="18" charset="-78"/>
                <a:cs typeface="Traditional Arabic" panose="02020603050405020304" pitchFamily="18" charset="-78"/>
              </a:rPr>
              <a:t> الذي يستسلف المال ليقدم السلعة بمقابله، ويسمى </a:t>
            </a:r>
            <a:r>
              <a:rPr lang="ar-KW" sz="3200" b="1" dirty="0">
                <a:solidFill>
                  <a:srgbClr val="FF0000"/>
                </a:solidFill>
                <a:latin typeface="Traditional Arabic" panose="02020603050405020304" pitchFamily="18" charset="-78"/>
                <a:cs typeface="Traditional Arabic" panose="02020603050405020304" pitchFamily="18" charset="-78"/>
              </a:rPr>
              <a:t>المسلَم إليه</a:t>
            </a:r>
            <a:r>
              <a:rPr lang="ar-KW" sz="3200" b="1" dirty="0">
                <a:solidFill>
                  <a:schemeClr val="tx1"/>
                </a:solidFill>
                <a:latin typeface="Traditional Arabic" panose="02020603050405020304" pitchFamily="18" charset="-78"/>
                <a:cs typeface="Traditional Arabic" panose="02020603050405020304" pitchFamily="18" charset="-78"/>
              </a:rPr>
              <a:t>. ويشترط فيهما ما يشترط في البائع والمشتري في عقد البيع، من العقل والبلوغ والاختيار ونحو ذلك.</a:t>
            </a:r>
            <a:endParaRPr lang="en-US" sz="32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54447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77334" y="68366"/>
            <a:ext cx="8596668" cy="45719"/>
          </a:xfrm>
        </p:spPr>
        <p:txBody>
          <a:bodyPr>
            <a:normAutofit fontScale="90000"/>
          </a:bodyPr>
          <a:lstStyle/>
          <a:p>
            <a:endParaRPr lang="ar-IQ" dirty="0"/>
          </a:p>
        </p:txBody>
      </p:sp>
      <p:sp>
        <p:nvSpPr>
          <p:cNvPr id="3" name="Content Placeholder 2"/>
          <p:cNvSpPr>
            <a:spLocks noGrp="1"/>
          </p:cNvSpPr>
          <p:nvPr>
            <p:ph idx="1"/>
          </p:nvPr>
        </p:nvSpPr>
        <p:spPr>
          <a:xfrm>
            <a:off x="600422" y="682167"/>
            <a:ext cx="8596668" cy="5342619"/>
          </a:xfrm>
        </p:spPr>
        <p:txBody>
          <a:bodyPr>
            <a:noAutofit/>
          </a:bodyPr>
          <a:lstStyle/>
          <a:p>
            <a:pPr algn="just"/>
            <a:r>
              <a:rPr lang="ar-KW" sz="3200" b="1" dirty="0">
                <a:solidFill>
                  <a:schemeClr val="tx1"/>
                </a:solidFill>
                <a:latin typeface="Traditional Arabic" panose="02020603050405020304" pitchFamily="18" charset="-78"/>
                <a:cs typeface="Traditional Arabic" panose="02020603050405020304" pitchFamily="18" charset="-78"/>
              </a:rPr>
              <a:t>ويستثنى شرط البصر، فإن الأعمى يصحّ السلم منه بينما لا يصح بيعه كما علمنا، لأن البيع يُشترط فيه رؤية المبيع من المتعاقدين، وفي السلم المبيع موصوف في الذمّة، فيمكن معرفة صفاته بالسماع، وعند القبض يوكل مَن يقوم بذلك ليتحقق من وجود الصفات المشروطة.</a:t>
            </a:r>
            <a:endParaRPr lang="en-US" sz="3200" dirty="0">
              <a:solidFill>
                <a:schemeClr val="tx1"/>
              </a:solidFill>
              <a:latin typeface="Traditional Arabic" panose="02020603050405020304" pitchFamily="18" charset="-78"/>
              <a:cs typeface="Traditional Arabic" panose="02020603050405020304" pitchFamily="18" charset="-78"/>
            </a:endParaRPr>
          </a:p>
          <a:p>
            <a:pPr algn="just"/>
            <a:r>
              <a:rPr lang="ar-KW" sz="3200" b="1" dirty="0">
                <a:solidFill>
                  <a:srgbClr val="FF0000"/>
                </a:solidFill>
                <a:latin typeface="Traditional Arabic" panose="02020603050405020304" pitchFamily="18" charset="-78"/>
                <a:cs typeface="Traditional Arabic" panose="02020603050405020304" pitchFamily="18" charset="-78"/>
              </a:rPr>
              <a:t>2- الركن الثاني: الصيغة </a:t>
            </a:r>
            <a:endParaRPr lang="en-US" sz="3200" dirty="0">
              <a:solidFill>
                <a:srgbClr val="FF0000"/>
              </a:solidFill>
              <a:latin typeface="Traditional Arabic" panose="02020603050405020304" pitchFamily="18" charset="-78"/>
              <a:cs typeface="Traditional Arabic" panose="02020603050405020304" pitchFamily="18" charset="-78"/>
            </a:endParaRPr>
          </a:p>
          <a:p>
            <a:pPr algn="just"/>
            <a:r>
              <a:rPr lang="ar-KW" sz="3200" b="1" dirty="0">
                <a:solidFill>
                  <a:schemeClr val="tx1"/>
                </a:solidFill>
                <a:latin typeface="Traditional Arabic" panose="02020603050405020304" pitchFamily="18" charset="-78"/>
                <a:cs typeface="Traditional Arabic" panose="02020603050405020304" pitchFamily="18" charset="-78"/>
              </a:rPr>
              <a:t>وهي الإيجاب والقبول، كأن يقول صاحب المال: أسلفتك أو أسلمتك هذه الألف دينار في ألف ثوب صفتها كذا مثلا، فيقول المسلَم إليه: قبلت، أو استلفت، أو استسلمت، ونحو ذلك.</a:t>
            </a:r>
            <a:endParaRPr lang="en-US" sz="3200" dirty="0">
              <a:solidFill>
                <a:schemeClr val="tx1"/>
              </a:solidFill>
              <a:latin typeface="Traditional Arabic" panose="02020603050405020304" pitchFamily="18" charset="-78"/>
              <a:cs typeface="Traditional Arabic" panose="02020603050405020304" pitchFamily="18" charset="-78"/>
            </a:endParaRPr>
          </a:p>
          <a:p>
            <a:pPr algn="just"/>
            <a:r>
              <a:rPr lang="ar-KW" sz="3200" b="1" dirty="0">
                <a:solidFill>
                  <a:schemeClr val="tx1"/>
                </a:solidFill>
                <a:latin typeface="Traditional Arabic" panose="02020603050405020304" pitchFamily="18" charset="-78"/>
                <a:cs typeface="Traditional Arabic" panose="02020603050405020304" pitchFamily="18" charset="-78"/>
              </a:rPr>
              <a:t>ويشترط فيها ما يشترط في الصيغة في البيع من اتحاد المجلس وموافقة الإيجاب للقبول ونحو ذلك.</a:t>
            </a:r>
            <a:endParaRPr lang="en-US" sz="3200" dirty="0">
              <a:solidFill>
                <a:schemeClr val="tx1"/>
              </a:solidFill>
              <a:latin typeface="Traditional Arabic" panose="02020603050405020304" pitchFamily="18" charset="-78"/>
              <a:cs typeface="Traditional Arabic" panose="02020603050405020304" pitchFamily="18" charset="-78"/>
            </a:endParaRPr>
          </a:p>
          <a:p>
            <a:pPr algn="just"/>
            <a:endParaRPr lang="ar-IQ" sz="32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31999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77334" y="94004"/>
            <a:ext cx="8596668" cy="45719"/>
          </a:xfrm>
        </p:spPr>
        <p:txBody>
          <a:bodyPr>
            <a:normAutofit fontScale="90000"/>
          </a:bodyPr>
          <a:lstStyle/>
          <a:p>
            <a:endParaRPr lang="ar-IQ" dirty="0"/>
          </a:p>
        </p:txBody>
      </p:sp>
      <p:sp>
        <p:nvSpPr>
          <p:cNvPr id="3" name="Content Placeholder 2"/>
          <p:cNvSpPr>
            <a:spLocks noGrp="1"/>
          </p:cNvSpPr>
          <p:nvPr>
            <p:ph idx="1"/>
          </p:nvPr>
        </p:nvSpPr>
        <p:spPr>
          <a:xfrm>
            <a:off x="677334" y="536888"/>
            <a:ext cx="8596668" cy="5547718"/>
          </a:xfrm>
        </p:spPr>
        <p:txBody>
          <a:bodyPr>
            <a:noAutofit/>
          </a:bodyPr>
          <a:lstStyle/>
          <a:p>
            <a:pPr algn="just"/>
            <a:r>
              <a:rPr lang="ar-IQ" sz="3200" b="1" dirty="0">
                <a:solidFill>
                  <a:schemeClr val="tx1"/>
                </a:solidFill>
                <a:latin typeface="Traditional Arabic" panose="02020603050405020304" pitchFamily="18" charset="-78"/>
                <a:cs typeface="Traditional Arabic" panose="02020603050405020304" pitchFamily="18" charset="-78"/>
              </a:rPr>
              <a:t>و</a:t>
            </a:r>
            <a:r>
              <a:rPr lang="ar-KW" sz="3200" b="1" dirty="0">
                <a:solidFill>
                  <a:schemeClr val="tx1"/>
                </a:solidFill>
                <a:latin typeface="Traditional Arabic" panose="02020603050405020304" pitchFamily="18" charset="-78"/>
                <a:cs typeface="Traditional Arabic" panose="02020603050405020304" pitchFamily="18" charset="-78"/>
              </a:rPr>
              <a:t>أن تكون الصيغة بلفظ السلم أو السلف، فلا تصحّ بغيرهما.</a:t>
            </a:r>
            <a:endParaRPr lang="en-US" sz="3200" dirty="0">
              <a:solidFill>
                <a:schemeClr val="tx1"/>
              </a:solidFill>
              <a:latin typeface="Traditional Arabic" panose="02020603050405020304" pitchFamily="18" charset="-78"/>
              <a:cs typeface="Traditional Arabic" panose="02020603050405020304" pitchFamily="18" charset="-78"/>
            </a:endParaRPr>
          </a:p>
          <a:p>
            <a:pPr algn="just"/>
            <a:r>
              <a:rPr lang="ar-KW" sz="3200" b="1" dirty="0">
                <a:solidFill>
                  <a:schemeClr val="tx1"/>
                </a:solidFill>
                <a:latin typeface="Traditional Arabic" panose="02020603050405020304" pitchFamily="18" charset="-78"/>
                <a:cs typeface="Traditional Arabic" panose="02020603050405020304" pitchFamily="18" charset="-78"/>
              </a:rPr>
              <a:t>وكذلك يشترط خلو العقد عن خيار الشرط، أي أن يكون العقد باتاً، لأن خيار الشرط شُرع استثناءً في عقد البيع المطلق، فلا يُقاس على البيع غيره، فيبقى شرط الخيار فيه على أصل المنع.</a:t>
            </a:r>
            <a:endParaRPr lang="en-US" sz="3200" dirty="0">
              <a:solidFill>
                <a:schemeClr val="tx1"/>
              </a:solidFill>
              <a:latin typeface="Traditional Arabic" panose="02020603050405020304" pitchFamily="18" charset="-78"/>
              <a:cs typeface="Traditional Arabic" panose="02020603050405020304" pitchFamily="18" charset="-78"/>
            </a:endParaRPr>
          </a:p>
          <a:p>
            <a:pPr algn="just"/>
            <a:r>
              <a:rPr lang="ar-KW" sz="3200" b="1" dirty="0">
                <a:solidFill>
                  <a:schemeClr val="tx1"/>
                </a:solidFill>
                <a:latin typeface="Traditional Arabic" panose="02020603050405020304" pitchFamily="18" charset="-78"/>
                <a:cs typeface="Traditional Arabic" panose="02020603050405020304" pitchFamily="18" charset="-78"/>
              </a:rPr>
              <a:t>وكذلك يشترط في السلم تسليم رأس المال في مجلس العقد</a:t>
            </a:r>
            <a:r>
              <a:rPr lang="ar-IQ" sz="3200" b="1" dirty="0">
                <a:solidFill>
                  <a:schemeClr val="tx1"/>
                </a:solidFill>
                <a:latin typeface="Traditional Arabic" panose="02020603050405020304" pitchFamily="18" charset="-78"/>
                <a:cs typeface="Traditional Arabic" panose="02020603050405020304" pitchFamily="18" charset="-78"/>
              </a:rPr>
              <a:t>،</a:t>
            </a:r>
            <a:r>
              <a:rPr lang="ar-KW" sz="3200" b="1" dirty="0">
                <a:solidFill>
                  <a:schemeClr val="tx1"/>
                </a:solidFill>
                <a:latin typeface="Traditional Arabic" panose="02020603050405020304" pitchFamily="18" charset="-78"/>
                <a:cs typeface="Traditional Arabic" panose="02020603050405020304" pitchFamily="18" charset="-78"/>
              </a:rPr>
              <a:t> وخيار الشرط في العقد </a:t>
            </a:r>
            <a:r>
              <a:rPr lang="ar-IQ" sz="3200" b="1" dirty="0">
                <a:solidFill>
                  <a:schemeClr val="tx1"/>
                </a:solidFill>
                <a:latin typeface="Traditional Arabic" panose="02020603050405020304" pitchFamily="18" charset="-78"/>
                <a:cs typeface="Traditional Arabic" panose="02020603050405020304" pitchFamily="18" charset="-78"/>
              </a:rPr>
              <a:t>ي</a:t>
            </a:r>
            <a:r>
              <a:rPr lang="ar-KW" sz="3200" b="1" dirty="0">
                <a:solidFill>
                  <a:schemeClr val="tx1"/>
                </a:solidFill>
                <a:latin typeface="Traditional Arabic" panose="02020603050405020304" pitchFamily="18" charset="-78"/>
                <a:cs typeface="Traditional Arabic" panose="02020603050405020304" pitchFamily="18" charset="-78"/>
              </a:rPr>
              <a:t>منع تحقّق ذلك، لأن شرط الخيار يمنع ثبوت الملْك للمسلَم إليه في الثمن، فيكون قبضه صورة، ويؤدي ذلك إلى افتراق العاقدين قبل تمام العقد، وذلك لا يجوز، فيكون العقد الذي شرط فيه الخيار باطلاً.</a:t>
            </a:r>
            <a:endParaRPr lang="en-US" sz="3200" dirty="0">
              <a:solidFill>
                <a:schemeClr val="tx1"/>
              </a:solidFill>
              <a:latin typeface="Traditional Arabic" panose="02020603050405020304" pitchFamily="18" charset="-78"/>
              <a:cs typeface="Traditional Arabic" panose="02020603050405020304" pitchFamily="18" charset="-78"/>
            </a:endParaRPr>
          </a:p>
          <a:p>
            <a:pPr algn="just"/>
            <a:r>
              <a:rPr lang="ar-KW" sz="3200" b="1" dirty="0">
                <a:solidFill>
                  <a:schemeClr val="tx1"/>
                </a:solidFill>
                <a:latin typeface="Traditional Arabic" panose="02020603050405020304" pitchFamily="18" charset="-78"/>
                <a:cs typeface="Traditional Arabic" panose="02020603050405020304" pitchFamily="18" charset="-78"/>
              </a:rPr>
              <a:t>أما خيار المجلس: فإنه يثبت في عقد السلم، لأنه ينقضي بالتفرّق، فيكون تفرّق العاقدين عن تمام العقد</a:t>
            </a:r>
            <a:r>
              <a:rPr lang="ar-IQ" sz="3200" b="1" dirty="0">
                <a:solidFill>
                  <a:schemeClr val="tx1"/>
                </a:solidFill>
                <a:latin typeface="Traditional Arabic" panose="02020603050405020304" pitchFamily="18" charset="-78"/>
                <a:cs typeface="Traditional Arabic" panose="02020603050405020304" pitchFamily="18" charset="-78"/>
              </a:rPr>
              <a:t>.</a:t>
            </a:r>
            <a:endParaRPr lang="ar-IQ" sz="32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436785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193"/>
            <a:ext cx="8596668" cy="45719"/>
          </a:xfrm>
        </p:spPr>
        <p:txBody>
          <a:bodyPr>
            <a:normAutofit fontScale="90000"/>
          </a:bodyPr>
          <a:lstStyle/>
          <a:p>
            <a:endParaRPr lang="ar-IQ" dirty="0"/>
          </a:p>
        </p:txBody>
      </p:sp>
      <p:sp>
        <p:nvSpPr>
          <p:cNvPr id="3" name="Content Placeholder 2"/>
          <p:cNvSpPr>
            <a:spLocks noGrp="1"/>
          </p:cNvSpPr>
          <p:nvPr>
            <p:ph idx="1"/>
          </p:nvPr>
        </p:nvSpPr>
        <p:spPr>
          <a:xfrm>
            <a:off x="574785" y="784716"/>
            <a:ext cx="8596668" cy="4898237"/>
          </a:xfrm>
        </p:spPr>
        <p:txBody>
          <a:bodyPr>
            <a:noAutofit/>
          </a:bodyPr>
          <a:lstStyle/>
          <a:p>
            <a:pPr algn="just"/>
            <a:r>
              <a:rPr lang="ar-KW" sz="3200" b="1" dirty="0">
                <a:solidFill>
                  <a:srgbClr val="FF0000"/>
                </a:solidFill>
                <a:latin typeface="Traditional Arabic" panose="02020603050405020304" pitchFamily="18" charset="-78"/>
                <a:cs typeface="Traditional Arabic" panose="02020603050405020304" pitchFamily="18" charset="-78"/>
              </a:rPr>
              <a:t> الركن الثالث: رأس المال </a:t>
            </a:r>
            <a:endParaRPr lang="en-US" sz="3200" dirty="0">
              <a:solidFill>
                <a:srgbClr val="FF0000"/>
              </a:solidFill>
              <a:latin typeface="Traditional Arabic" panose="02020603050405020304" pitchFamily="18" charset="-78"/>
              <a:cs typeface="Traditional Arabic" panose="02020603050405020304" pitchFamily="18" charset="-78"/>
            </a:endParaRPr>
          </a:p>
          <a:p>
            <a:pPr algn="just"/>
            <a:r>
              <a:rPr lang="ar-KW" sz="3200" b="1" dirty="0">
                <a:solidFill>
                  <a:schemeClr val="tx1"/>
                </a:solidFill>
                <a:latin typeface="Traditional Arabic" panose="02020603050405020304" pitchFamily="18" charset="-78"/>
                <a:cs typeface="Traditional Arabic" panose="02020603050405020304" pitchFamily="18" charset="-78"/>
              </a:rPr>
              <a:t>وهو الثمن الذي يدفعه المشتري سلفاً إلى البائع، ويشترط فيه:</a:t>
            </a:r>
            <a:endParaRPr lang="en-US" sz="3200" dirty="0">
              <a:solidFill>
                <a:schemeClr val="tx1"/>
              </a:solidFill>
              <a:latin typeface="Traditional Arabic" panose="02020603050405020304" pitchFamily="18" charset="-78"/>
              <a:cs typeface="Traditional Arabic" panose="02020603050405020304" pitchFamily="18" charset="-78"/>
            </a:endParaRPr>
          </a:p>
          <a:p>
            <a:pPr algn="just"/>
            <a:r>
              <a:rPr lang="ar-KW" sz="3200" b="1" dirty="0">
                <a:solidFill>
                  <a:srgbClr val="FF0000"/>
                </a:solidFill>
                <a:latin typeface="Traditional Arabic" panose="02020603050405020304" pitchFamily="18" charset="-78"/>
                <a:cs typeface="Traditional Arabic" panose="02020603050405020304" pitchFamily="18" charset="-78"/>
              </a:rPr>
              <a:t>أ – أن يكون معلوماً للعاقدين قدراً وصفة، </a:t>
            </a:r>
            <a:r>
              <a:rPr lang="ar-KW" sz="3200" b="1" dirty="0">
                <a:solidFill>
                  <a:schemeClr val="tx1"/>
                </a:solidFill>
                <a:latin typeface="Traditional Arabic" panose="02020603050405020304" pitchFamily="18" charset="-78"/>
                <a:cs typeface="Traditional Arabic" panose="02020603050405020304" pitchFamily="18" charset="-78"/>
              </a:rPr>
              <a:t>بأن يكون – مثلاً – ألف دينارٍ أو ألفي درهم، وإذا كان الثمن مما يُباع بالكيل أو الوزن، كأن يكون حنطة أو سكراً ونحو ذلك، يشترط بيان قدره كيلاً ووزناً، كألف مدّ أو ألف رطل، وكذلك يشترط عندها بيان صفته من حيث الجودة والرداءة.</a:t>
            </a:r>
            <a:endParaRPr lang="ar-IQ" sz="3200" b="1" dirty="0">
              <a:solidFill>
                <a:schemeClr val="tx1"/>
              </a:solidFill>
              <a:latin typeface="Traditional Arabic" panose="02020603050405020304" pitchFamily="18" charset="-78"/>
              <a:cs typeface="Traditional Arabic" panose="02020603050405020304" pitchFamily="18" charset="-78"/>
            </a:endParaRPr>
          </a:p>
          <a:p>
            <a:pPr algn="just"/>
            <a:r>
              <a:rPr lang="ar-KW" sz="3200" b="1" dirty="0">
                <a:solidFill>
                  <a:schemeClr val="tx1"/>
                </a:solidFill>
                <a:latin typeface="Traditional Arabic" panose="02020603050405020304" pitchFamily="18" charset="-78"/>
                <a:cs typeface="Traditional Arabic" panose="02020603050405020304" pitchFamily="18" charset="-78"/>
              </a:rPr>
              <a:t>فإن كان مشاهداً، كأن يسلفه كومة من الحنطة في سلعة ما، أو هذه الدراهم، اشترط بيان القدر، ويستغنى عن ذكر الصفة والجنس والنوع، لأن المشاهدة تنوب مناب ذلك في البيان</a:t>
            </a:r>
            <a:r>
              <a:rPr lang="ar-IQ" sz="3200" b="1" dirty="0">
                <a:solidFill>
                  <a:schemeClr val="tx1"/>
                </a:solidFill>
                <a:latin typeface="Traditional Arabic" panose="02020603050405020304" pitchFamily="18" charset="-78"/>
                <a:cs typeface="Traditional Arabic" panose="02020603050405020304" pitchFamily="18" charset="-78"/>
              </a:rPr>
              <a:t>.</a:t>
            </a:r>
            <a:endParaRPr lang="en-US" sz="32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53046240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676</TotalTime>
  <Words>2235</Words>
  <Application>Microsoft Office PowerPoint</Application>
  <PresentationFormat>Widescreen</PresentationFormat>
  <Paragraphs>78</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Traditional Arabic</vt:lpstr>
      <vt:lpstr>Trebuchet MS</vt:lpstr>
      <vt:lpstr>Wingdings 3</vt:lpstr>
      <vt:lpstr>Facet</vt:lpstr>
      <vt:lpstr>  الســــلم  ب. ي. د. مراد جبار سعيد  murad.saeed@su.edu.krd</vt:lpstr>
      <vt:lpstr>                                 الســــــلم  - تعريفه: هو: في اللغة: السلف، أي التقديم. وشرعاً: هو بيع شيء موصوف في الذمة ببدل يعطى عاجلاً. بلفظ السلم أو السلف. - وهو نوع من البيوع، وهو مستثنى من بيع المعدوم وما ليس عند الإنسان. مشروعيته: - قلنا: إن عقد السلم مستثنى من بيع المعدوم، وقد علمنا أنه لا يصحّ بيع المعدوم، وإنما استُثني السلم من ذلك لحاجة الناس إلى مثل هذا العقد. </vt:lpstr>
      <vt:lpstr>PowerPoint Presentation</vt:lpstr>
      <vt:lpstr>PowerPoint Presentation</vt:lpstr>
      <vt:lpstr>PowerPoint Presentation</vt:lpstr>
      <vt:lpstr>أركانه وشروطه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تنبيهات :  1.تجوز الإقالة في السلم عند الجمهور ، بل نقل ابن المنذر الإجماع. 2. يجوز عند الجمهور غير الحنفية السلم في المنافع . 3. في سلم الطعام يشترط ان يكون رأس المال غير الطعام ، كذا في الأثمان ، حتى لا يكون العقد ربوياً .كما بينه النووي في المجموع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السلم</dc:title>
  <dc:creator>User</dc:creator>
  <cp:lastModifiedBy>asus</cp:lastModifiedBy>
  <cp:revision>24</cp:revision>
  <dcterms:created xsi:type="dcterms:W3CDTF">2016-11-05T16:46:18Z</dcterms:created>
  <dcterms:modified xsi:type="dcterms:W3CDTF">2023-05-31T11:15:41Z</dcterms:modified>
</cp:coreProperties>
</file>