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2/4/2024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2/4/2024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72037-F801-B59C-E6AD-FE82CFFD5768}"/>
              </a:ext>
            </a:extLst>
          </p:cNvPr>
          <p:cNvSpPr>
            <a:spLocks noGrp="1"/>
          </p:cNvSpPr>
          <p:nvPr>
            <p:ph type="ctrTitle"/>
          </p:nvPr>
        </p:nvSpPr>
        <p:spPr/>
        <p:txBody>
          <a:bodyPr>
            <a:normAutofit/>
          </a:bodyPr>
          <a:lstStyle/>
          <a:p>
            <a:r>
              <a:rPr lang="ar-IQ" sz="12000" dirty="0">
                <a:latin typeface="Traditional Arabic" panose="02020603050405020304" pitchFamily="18" charset="-78"/>
                <a:cs typeface="Traditional Arabic" panose="02020603050405020304" pitchFamily="18" charset="-78"/>
              </a:rPr>
              <a:t>الحوالات المصرفية</a:t>
            </a:r>
            <a:endParaRPr lang="en-US" sz="12000" dirty="0">
              <a:latin typeface="Traditional Arabic" panose="02020603050405020304" pitchFamily="18" charset="-78"/>
              <a:cs typeface="Traditional Arabic" panose="02020603050405020304" pitchFamily="18" charset="-78"/>
            </a:endParaRPr>
          </a:p>
        </p:txBody>
      </p:sp>
      <p:sp>
        <p:nvSpPr>
          <p:cNvPr id="3" name="Subtitle 2">
            <a:extLst>
              <a:ext uri="{FF2B5EF4-FFF2-40B4-BE49-F238E27FC236}">
                <a16:creationId xmlns:a16="http://schemas.microsoft.com/office/drawing/2014/main" id="{4C16207E-92F3-357E-A563-068D5E3D1A08}"/>
              </a:ext>
            </a:extLst>
          </p:cNvPr>
          <p:cNvSpPr>
            <a:spLocks noGrp="1"/>
          </p:cNvSpPr>
          <p:nvPr>
            <p:ph type="subTitle" idx="1"/>
          </p:nvPr>
        </p:nvSpPr>
        <p:spPr/>
        <p:txBody>
          <a:bodyPr>
            <a:normAutofit/>
          </a:bodyPr>
          <a:lstStyle/>
          <a:p>
            <a:r>
              <a:rPr lang="ar-IQ" sz="6600" b="1" dirty="0">
                <a:solidFill>
                  <a:schemeClr val="tx1"/>
                </a:solidFill>
                <a:latin typeface="Traditional Arabic" panose="02020603050405020304" pitchFamily="18" charset="-78"/>
                <a:cs typeface="Traditional Arabic" panose="02020603050405020304" pitchFamily="18" charset="-78"/>
              </a:rPr>
              <a:t>أ.م. د. مراد جبار سعيد</a:t>
            </a:r>
            <a:endParaRPr lang="en-US" sz="66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30899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C89C4-0A3E-0C76-465E-DADEB49B5F6F}"/>
              </a:ext>
            </a:extLst>
          </p:cNvPr>
          <p:cNvSpPr>
            <a:spLocks noGrp="1"/>
          </p:cNvSpPr>
          <p:nvPr>
            <p:ph type="title"/>
          </p:nvPr>
        </p:nvSpPr>
        <p:spPr>
          <a:xfrm>
            <a:off x="295275" y="361951"/>
            <a:ext cx="11544300" cy="6181724"/>
          </a:xfrm>
        </p:spPr>
        <p:txBody>
          <a:bodyPr anchor="t">
            <a:noAutofit/>
          </a:bodyPr>
          <a:lstStyle/>
          <a:p>
            <a:pPr marL="0" marR="0" algn="r" rtl="1">
              <a:lnSpc>
                <a:spcPct val="100000"/>
              </a:lnSpc>
              <a:spcBef>
                <a:spcPts val="0"/>
              </a:spcBef>
              <a:spcAft>
                <a:spcPts val="0"/>
              </a:spcAft>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1- إن كان العميل يرغب بحوالة برقية، فإن البنك يجري عملية المصارفة أولاً، بتحويل المبلغ إلى جنيهات</a:t>
            </a:r>
            <a:r>
              <a:rPr lang="en-US"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ولنفرض أن الألف ريال تعادل ثمانمائة جنيه مصري، ثم يحول الجنيهات إلى دولة مصر بحوالة برقية</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وهنا يلحظ أن البنك ليس عنده جنيهات أصلاً، فهو قد تسلم من العميل ريالات.</a:t>
            </a:r>
            <a:br>
              <a:rPr lang="en-US"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بينما العميل لم يتسلم الجنيهات تسلما فعليا، وإنما تم قيدها في البنك لصالحه، ثم حولت إلى دولة مصر</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فهل يعد تقييدها في البنك لصالحه  - مع أن البنك لا يملكها - بمنزلة قبض العميل لها.</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2- وإن كان العميل يرغب بشيك مصرفي، فإن البنك يحرر له شيكا بمبلغ ثمانمائة جنيه، وسلمه إياه.</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وهنا يلحظ أيضا أن البنك لا يملك، أو يسلم العميل شيكا مصرفيا بمبلغ ثمانمائة جنيه.</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63290BB1-73B2-994B-C07A-8858C793651A}"/>
              </a:ext>
            </a:extLst>
          </p:cNvPr>
          <p:cNvSpPr>
            <a:spLocks noGrp="1"/>
          </p:cNvSpPr>
          <p:nvPr>
            <p:ph idx="1"/>
          </p:nvPr>
        </p:nvSpPr>
        <p:spPr>
          <a:xfrm>
            <a:off x="1143000" y="6772274"/>
            <a:ext cx="9872871" cy="85725"/>
          </a:xfrm>
        </p:spPr>
        <p:txBody>
          <a:bodyPr>
            <a:normAutofit fontScale="25000" lnSpcReduction="20000"/>
          </a:bodyPr>
          <a:lstStyle/>
          <a:p>
            <a:endParaRPr lang="en-US" dirty="0"/>
          </a:p>
        </p:txBody>
      </p:sp>
    </p:spTree>
    <p:extLst>
      <p:ext uri="{BB962C8B-B14F-4D97-AF65-F5344CB8AC3E}">
        <p14:creationId xmlns:p14="http://schemas.microsoft.com/office/powerpoint/2010/main" val="1669781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F0D5A-CFB9-C3CF-B942-CA69F2F1551F}"/>
              </a:ext>
            </a:extLst>
          </p:cNvPr>
          <p:cNvSpPr>
            <a:spLocks noGrp="1"/>
          </p:cNvSpPr>
          <p:nvPr>
            <p:ph type="title"/>
          </p:nvPr>
        </p:nvSpPr>
        <p:spPr>
          <a:xfrm>
            <a:off x="304799" y="333375"/>
            <a:ext cx="11553825" cy="6174105"/>
          </a:xfrm>
        </p:spPr>
        <p:txBody>
          <a:bodyPr anchor="t">
            <a:noAutofit/>
          </a:bodyPr>
          <a:lstStyle/>
          <a:p>
            <a:pPr marL="0" marR="0" algn="r" rtl="1">
              <a:lnSpc>
                <a:spcPct val="107000"/>
              </a:lnSpc>
              <a:spcBef>
                <a:spcPts val="0"/>
              </a:spcBef>
              <a:spcAft>
                <a:spcPts val="0"/>
              </a:spcAft>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ويلحظ أن البنك لا يملك الجنيهات التي دونها للعميل في الشيك. وإنما تسلم من العميل ريالات.</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بينما العميل لم يتسلم الجنيهات تسلما فعلليًا، وإنما تسلم الشيك المدون به جنيهات ليصرف في دولة مصر، فهل يعد قبضه للشيك بمننزلة قبض ما دون فيه من الجنيهات؟</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حكم القبض المعتبر شرعا في الحالين السابقين:</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ذهب أكثر العلماء المعاصرين إلى أن القبض المعتبر شرعا متحقق في الحالين، ففي قرار مجمع الفقه الإسلامي في دورته السادسة بجدة: "إن من صور القبض الحكمي المعتبرة شرعا وعرفا":</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أولاً</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قبض الأموال كما يكون حسيّاً في حالة الأخذ باليد، أو الكيل، أو الوزن في الطعام، أو النقل، والتحويل إلى حوزة القابض، يتحقق اعتباراً وحكما بالتخلية مع التمكين من التصرف، ولو لم يوجد القبض حسًا.</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وتختلف كيفية قبض الأشياء بحسب حالها، واختلاف الأعراف فيما يكون قبضًا لها.</a:t>
            </a: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619EFA1F-A2E6-1389-99B8-99C323E3C4E5}"/>
              </a:ext>
            </a:extLst>
          </p:cNvPr>
          <p:cNvSpPr>
            <a:spLocks noGrp="1"/>
          </p:cNvSpPr>
          <p:nvPr>
            <p:ph idx="1"/>
          </p:nvPr>
        </p:nvSpPr>
        <p:spPr>
          <a:xfrm>
            <a:off x="1143000" y="6688455"/>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086449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EE30-31BA-182E-AD89-434A06F0F07C}"/>
              </a:ext>
            </a:extLst>
          </p:cNvPr>
          <p:cNvSpPr>
            <a:spLocks noGrp="1"/>
          </p:cNvSpPr>
          <p:nvPr>
            <p:ph type="title"/>
          </p:nvPr>
        </p:nvSpPr>
        <p:spPr>
          <a:xfrm>
            <a:off x="319087" y="171450"/>
            <a:ext cx="11553825" cy="6172200"/>
          </a:xfrm>
        </p:spPr>
        <p:txBody>
          <a:bodyPr anchor="t">
            <a:noAutofit/>
          </a:bodyPr>
          <a:lstStyle/>
          <a:p>
            <a:pPr algn="r" rtl="1">
              <a:lnSpc>
                <a:spcPct val="100000"/>
              </a:lnSpc>
              <a:spcBef>
                <a:spcPts val="0"/>
              </a:spcBef>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ثانياً: إن من صور القبض الحكمي المعتبرة شرعا وعرفا:</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1- القيد المصرفي لمبلغ من المال في حساب العميل في الحالات التالية: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 إذا أودع في حساب العميل مبلغ من المال مباشرة، أو بحوالة مصرفية.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ب-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إذا عقد العميل عقد صرف ناجز بينه وبين المصرف في حال شراء عملة بعملة أخرى لحساب العميل.</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ج- إذا اقتطع المصرف – بأمر العميل – مبلغا من حساب له إلى حساب آخر بعملة أخرى، في المصرف نفسه أو غيره لصالح العميل، أو لمستفيد آخر، وعلى المصارف مراعاة قواعد الصرف في الشريعة الإسلامية.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ويغتفر تأخير القيد الصرفي بالصورة التي يتمكن المستفيد بها من التسلم الفعلي، للمدد المتعارف عليها في أسواق التعامل، على أنه يجوز للمستفيد أن يتصرف في العملة خلال المدة المغتفرة إلا بعد أن يحصل أثر القيد المصرفي بأمكان التسلم الفعلي.</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rgbClr val="C00000"/>
                </a:solidFill>
                <a:effectLst/>
                <a:latin typeface="Traditional Arabic" panose="02020603050405020304" pitchFamily="18" charset="-78"/>
                <a:ea typeface="Calibri" panose="020F0502020204030204" pitchFamily="34" charset="0"/>
                <a:cs typeface="Traditional Arabic" panose="02020603050405020304" pitchFamily="18" charset="-78"/>
              </a:rPr>
              <a:t>2- تسلم الشيك إذا كان له رصيد قابل للسحب بالعملة المكتوب بها عند استيفائه وحجزه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المصرف.</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027D1E16-858A-7253-A4CA-E4416B0715FF}"/>
              </a:ext>
            </a:extLst>
          </p:cNvPr>
          <p:cNvSpPr>
            <a:spLocks noGrp="1"/>
          </p:cNvSpPr>
          <p:nvPr>
            <p:ph idx="1"/>
          </p:nvPr>
        </p:nvSpPr>
        <p:spPr>
          <a:xfrm>
            <a:off x="1143000" y="6686550"/>
            <a:ext cx="9872871" cy="76200"/>
          </a:xfrm>
        </p:spPr>
        <p:txBody>
          <a:bodyPr>
            <a:normAutofit fontScale="25000" lnSpcReduction="20000"/>
          </a:bodyPr>
          <a:lstStyle/>
          <a:p>
            <a:endParaRPr lang="en-US" dirty="0"/>
          </a:p>
        </p:txBody>
      </p:sp>
    </p:spTree>
    <p:extLst>
      <p:ext uri="{BB962C8B-B14F-4D97-AF65-F5344CB8AC3E}">
        <p14:creationId xmlns:p14="http://schemas.microsoft.com/office/powerpoint/2010/main" val="350710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067FE-4A41-807D-CAEA-8B9F175CA403}"/>
              </a:ext>
            </a:extLst>
          </p:cNvPr>
          <p:cNvSpPr>
            <a:spLocks noGrp="1"/>
          </p:cNvSpPr>
          <p:nvPr>
            <p:ph type="title"/>
          </p:nvPr>
        </p:nvSpPr>
        <p:spPr>
          <a:xfrm>
            <a:off x="284480" y="314960"/>
            <a:ext cx="11572240" cy="6167120"/>
          </a:xfrm>
        </p:spPr>
        <p:txBody>
          <a:bodyPr>
            <a:normAutofit/>
          </a:bodyPr>
          <a:lstStyle/>
          <a:p>
            <a:pPr algn="r" rtl="1">
              <a:lnSpc>
                <a:spcPct val="100000"/>
              </a:lnSpc>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ثانيأ- الحوالات المصرفية:</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تشمل إجراء التحويلات النقدية الداخلية، والخارجية، أو ما يعرف باسم: "الكامبيو".</a:t>
            </a:r>
            <a:br>
              <a:rPr lang="ar-IQ"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br>
            <a:br>
              <a:rPr lang="ar-IQ"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تعرف الحوالة المصرفية:</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بأنها الأمر الصادر من مصرف بناء على طلب العميل إلى مصرف آخر – وقد يكون فرع المصرف نفسه - ليدفع ذلك المحول إليه مبلغا معينا من النقود إلى شخص مسمى.</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وقد يرافق عملية التحويل المصرفي نوع آخر من التعامل، وهو: الصرف (الكامبيو)، لاسيما إذا كانت خارج حدود البلد الذي يعمل فيه المصرف.</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وتختلف الحوالات المصرفية من حيث كون المصرف المحال عليه مدينا للمصرف المحيل، أو غير مدين.  ومن حيث كونه فرعا للمصرف المحيل، أو مستقلا بذاته.</a:t>
            </a:r>
            <a:endParaRPr lang="en-US" sz="3600" dirty="0"/>
          </a:p>
        </p:txBody>
      </p:sp>
      <p:sp>
        <p:nvSpPr>
          <p:cNvPr id="3" name="Content Placeholder 2">
            <a:extLst>
              <a:ext uri="{FF2B5EF4-FFF2-40B4-BE49-F238E27FC236}">
                <a16:creationId xmlns:a16="http://schemas.microsoft.com/office/drawing/2014/main" id="{5C391499-73B1-0934-C24D-7F5DDF7B1B83}"/>
              </a:ext>
            </a:extLst>
          </p:cNvPr>
          <p:cNvSpPr>
            <a:spLocks noGrp="1"/>
          </p:cNvSpPr>
          <p:nvPr>
            <p:ph idx="1"/>
          </p:nvPr>
        </p:nvSpPr>
        <p:spPr>
          <a:xfrm>
            <a:off x="1143000" y="6725920"/>
            <a:ext cx="9872871" cy="60960"/>
          </a:xfrm>
        </p:spPr>
        <p:txBody>
          <a:bodyPr>
            <a:normAutofit fontScale="25000" lnSpcReduction="20000"/>
          </a:bodyPr>
          <a:lstStyle/>
          <a:p>
            <a:endParaRPr lang="en-US" dirty="0"/>
          </a:p>
        </p:txBody>
      </p:sp>
    </p:spTree>
    <p:extLst>
      <p:ext uri="{BB962C8B-B14F-4D97-AF65-F5344CB8AC3E}">
        <p14:creationId xmlns:p14="http://schemas.microsoft.com/office/powerpoint/2010/main" val="80752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CCCF1-F7A3-17DD-F5E2-BC611BA27D75}"/>
              </a:ext>
            </a:extLst>
          </p:cNvPr>
          <p:cNvSpPr>
            <a:spLocks noGrp="1"/>
          </p:cNvSpPr>
          <p:nvPr>
            <p:ph type="title"/>
          </p:nvPr>
        </p:nvSpPr>
        <p:spPr>
          <a:xfrm>
            <a:off x="264160" y="391159"/>
            <a:ext cx="11551920" cy="6080762"/>
          </a:xfrm>
        </p:spPr>
        <p:txBody>
          <a:bodyPr anchor="t">
            <a:noAutofit/>
          </a:bodyPr>
          <a:lstStyle/>
          <a:p>
            <a:pPr algn="r" rtl="1">
              <a:lnSpc>
                <a:spcPct val="100000"/>
              </a:lnSpc>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أنواع الحولات المصرفية: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يتم نقل النقود عبر المصارف بإحدى الطريقتين الآتيتين:</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1-</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الحوالات المُبـْرَقة</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(السويفت)، حيث يوكل العميل البنك في تحويل مبلغ معين إلى حساب آخر للعميل، أو لشخص آخر لدى البنك المحال عليه، ويجري البنك عملية التحويل هذه برقياً، أو هاتفياً، أو إلكترونياً.</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مثالها: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يتقدم شخص إلى بنك في الرياض بمبلغ ألف دولار طالبا تحويله إلى بنك في القاهرة.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2-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الشيكات المصرفية: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وهي: أوامر بالدفع صادر من المصرف المحيل إلى المصرف المحال عليه بناء على طلب العميل يتسلمه بنفسه ليرسله إلى المستفيد من الشيك ليتولى صرفه.</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مثالها</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يتقدم شخص إلى بنك في الرياض بمبلغ ألف دولار طالبا تسليمه شيكاً مصرفيًا بهذا، وكلا هذين النوعين قد تكون الحوالة فيهما داخلية أو خارجية. </a:t>
            </a:r>
            <a:endParaRPr lang="en-US" sz="3600" dirty="0"/>
          </a:p>
        </p:txBody>
      </p:sp>
      <p:sp>
        <p:nvSpPr>
          <p:cNvPr id="3" name="Content Placeholder 2">
            <a:extLst>
              <a:ext uri="{FF2B5EF4-FFF2-40B4-BE49-F238E27FC236}">
                <a16:creationId xmlns:a16="http://schemas.microsoft.com/office/drawing/2014/main" id="{E30C7B0F-AE7F-472B-4A8C-D5D621B54987}"/>
              </a:ext>
            </a:extLst>
          </p:cNvPr>
          <p:cNvSpPr>
            <a:spLocks noGrp="1"/>
          </p:cNvSpPr>
          <p:nvPr>
            <p:ph idx="1"/>
          </p:nvPr>
        </p:nvSpPr>
        <p:spPr>
          <a:xfrm flipV="1">
            <a:off x="1143000" y="68579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086214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1C814-CCA8-D285-8CBD-2BED2DBD3EF5}"/>
              </a:ext>
            </a:extLst>
          </p:cNvPr>
          <p:cNvSpPr>
            <a:spLocks noGrp="1"/>
          </p:cNvSpPr>
          <p:nvPr>
            <p:ph type="title"/>
          </p:nvPr>
        </p:nvSpPr>
        <p:spPr>
          <a:xfrm>
            <a:off x="304800" y="325120"/>
            <a:ext cx="11511280" cy="6156960"/>
          </a:xfrm>
        </p:spPr>
        <p:txBody>
          <a:bodyPr anchor="t">
            <a:normAutofit/>
          </a:bodyPr>
          <a:lstStyle/>
          <a:p>
            <a:pPr algn="r" rtl="1">
              <a:lnSpc>
                <a:spcPct val="100000"/>
              </a:lnSpc>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عوائد المصرف من عملية التحويل: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للحوالات المصرفية ثلاثة أنواع من العوائد:</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1- </a:t>
            </a:r>
            <a:r>
              <a:rPr lang="ar-IQ" sz="3600" u="none" strike="noStrike"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عمولة يستحقها المصرف على هذه العملية.</a:t>
            </a:r>
            <a:br>
              <a:rPr lang="en-US" sz="3600" u="none" strike="noStrike"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u="none" strike="noStrike"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2- مصاريف الاتصالات والمراسلات.</a:t>
            </a:r>
            <a:br>
              <a:rPr lang="en-US" sz="3600" u="none" strike="noStrike"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u="none" strike="noStrike"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3- أجور تحويل المبلغ المرسل.</a:t>
            </a:r>
            <a:br>
              <a:rPr lang="ar-IQ" sz="3600" u="none" strike="noStrike"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br>
              <a:rPr lang="en-US" sz="3600" u="none" strike="noStrike"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التكييف الفقهي للحوالات المصرفية: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ku-Arab-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أولاً- الحوالات المبرقة:</a:t>
            </a:r>
            <a:r>
              <a:rPr lang="ar-IQ" sz="3600" b="1"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a:t>
            </a:r>
            <a:r>
              <a:rPr lang="ku-Arab-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اختلف العلماء المعاصرون في تكييفها على عدة أقوال</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ku-Arab-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وأبرزها ثلاثة: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ku-Arab-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1- تخريجها على عقد الحوالة</a:t>
            </a:r>
            <a:r>
              <a:rPr lang="ku-Arab-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فالبنك الذي جرى الحوالة محيل، والعميل طالب التحويل محال، والبنك في البلد الآخر محال عليه، فإذا كان للمصرف محيل حساب لدى المصرف المحال عليه يغطي قيمة الحوالة فهي حوالة على مدين؛ لأن المصرف المحال عليه مدين للمصرف المحيل.</a:t>
            </a:r>
            <a:endParaRPr lang="en-US" sz="3600" dirty="0"/>
          </a:p>
        </p:txBody>
      </p:sp>
      <p:sp>
        <p:nvSpPr>
          <p:cNvPr id="3" name="Content Placeholder 2">
            <a:extLst>
              <a:ext uri="{FF2B5EF4-FFF2-40B4-BE49-F238E27FC236}">
                <a16:creationId xmlns:a16="http://schemas.microsoft.com/office/drawing/2014/main" id="{22E0651A-2EE1-ABAE-D7E8-3C07A513B117}"/>
              </a:ext>
            </a:extLst>
          </p:cNvPr>
          <p:cNvSpPr>
            <a:spLocks noGrp="1"/>
          </p:cNvSpPr>
          <p:nvPr>
            <p:ph idx="1"/>
          </p:nvPr>
        </p:nvSpPr>
        <p:spPr>
          <a:xfrm>
            <a:off x="1143000" y="6664960"/>
            <a:ext cx="9872871" cy="81280"/>
          </a:xfrm>
        </p:spPr>
        <p:txBody>
          <a:bodyPr>
            <a:normAutofit fontScale="25000" lnSpcReduction="20000"/>
          </a:bodyPr>
          <a:lstStyle/>
          <a:p>
            <a:endParaRPr lang="en-US" dirty="0"/>
          </a:p>
        </p:txBody>
      </p:sp>
    </p:spTree>
    <p:extLst>
      <p:ext uri="{BB962C8B-B14F-4D97-AF65-F5344CB8AC3E}">
        <p14:creationId xmlns:p14="http://schemas.microsoft.com/office/powerpoint/2010/main" val="10959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B8F3-5F57-3A00-B999-DC63806D446D}"/>
              </a:ext>
            </a:extLst>
          </p:cNvPr>
          <p:cNvSpPr>
            <a:spLocks noGrp="1"/>
          </p:cNvSpPr>
          <p:nvPr>
            <p:ph type="title"/>
          </p:nvPr>
        </p:nvSpPr>
        <p:spPr>
          <a:xfrm>
            <a:off x="325120" y="411479"/>
            <a:ext cx="11480800" cy="6111241"/>
          </a:xfrm>
        </p:spPr>
        <p:txBody>
          <a:bodyPr anchor="t">
            <a:noAutofit/>
          </a:bodyPr>
          <a:lstStyle/>
          <a:p>
            <a:pPr algn="r" rtl="1">
              <a:lnSpc>
                <a:spcPct val="100000"/>
              </a:lnSpc>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 </a:t>
            </a:r>
            <a:r>
              <a:rPr lang="ku-Arab-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وإن لم يكن للمصرف المحيل حساب لدى المصرف المحال عليه، فهي حوالة على غير مدين، وهي صحيحة أيضاً بناءً على رأي الأحناف في صحة الحوالة على غير مدين</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واعترض على هذا التخريج: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بأنه لا يلزم أن يكون المصرف المحيل مدينا للعميل طالب التحويل، فقد يطلب العميل تحويل مبلغ موجود له في رصيده لدى البنك، وقد لا يكون له رصيد لدى البنك أصلا فليس ثمة دين له على البنك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وأجيب عن هذا الاعتراض: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بأن العميل إذا كان له حساب لدى المصرف، فالدين موجود وإن لم يكن له حساب، فالنقد الذي يقدمه إلى المصرف لتحويله هو الدين؛ لأن البنك ينتفع به فهو دين في ذمته، وهذا الجواب فيه تكلف ظاهر.</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ويترتب على هذا التخريج: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أنه لا يجوز للبنك أخذ عمولة مقابل الحوالة نفسها؛ لأن الحوالة عقد إرفاق، ومن شروط صحتها اتفاق الدينين المحال به والمحال عليه في القدر والجنس والصفة.</a:t>
            </a:r>
            <a:endParaRPr lang="en-US" sz="3600" dirty="0"/>
          </a:p>
        </p:txBody>
      </p:sp>
      <p:sp>
        <p:nvSpPr>
          <p:cNvPr id="3" name="Content Placeholder 2">
            <a:extLst>
              <a:ext uri="{FF2B5EF4-FFF2-40B4-BE49-F238E27FC236}">
                <a16:creationId xmlns:a16="http://schemas.microsoft.com/office/drawing/2014/main" id="{229D86DD-0B7F-793E-8BF2-2167126AC9CE}"/>
              </a:ext>
            </a:extLst>
          </p:cNvPr>
          <p:cNvSpPr>
            <a:spLocks noGrp="1"/>
          </p:cNvSpPr>
          <p:nvPr>
            <p:ph idx="1"/>
          </p:nvPr>
        </p:nvSpPr>
        <p:spPr>
          <a:xfrm>
            <a:off x="1143000" y="674116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43968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469E5-2D00-4B61-C4DB-06AD7F17E373}"/>
              </a:ext>
            </a:extLst>
          </p:cNvPr>
          <p:cNvSpPr>
            <a:spLocks noGrp="1"/>
          </p:cNvSpPr>
          <p:nvPr>
            <p:ph type="title"/>
          </p:nvPr>
        </p:nvSpPr>
        <p:spPr>
          <a:xfrm>
            <a:off x="274320" y="370839"/>
            <a:ext cx="11551920" cy="6172201"/>
          </a:xfrm>
        </p:spPr>
        <p:txBody>
          <a:bodyPr anchor="t">
            <a:normAutofit/>
          </a:bodyPr>
          <a:lstStyle/>
          <a:p>
            <a:pPr algn="r" rtl="1"/>
            <a:r>
              <a:rPr lang="ar-IQ" sz="40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2-  تخريجها على عقد القرض:</a:t>
            </a:r>
            <a:r>
              <a:rPr lang="ar-IQ" sz="40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ووجه هذا التخريج أن الشخص الذي جاء بالنقد يعتبر مقرضا، والبنك مقترضا، والوفاء سيكون ببلد آخر، وهذا نظير (السفتجة) المعروفة لدى الفقهاء المتقدمين، وقد عدها جمهورهم قرضا.</a:t>
            </a:r>
            <a:br>
              <a:rPr lang="en-US" sz="40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40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واعترض على هذا التخريج: بأن العميل لم يقصد من هذه المعاملة القرض، وإنما نيته منصبة على نقل النقود، والعميل عادة يكون له حساب سابق لدى البنك.</a:t>
            </a:r>
            <a:br>
              <a:rPr lang="ar-IQ" sz="40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br>
              <a:rPr lang="en-US" sz="40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40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3 - تخريجها على عقد الوكالة بأجر (الإجارة): </a:t>
            </a:r>
            <a:r>
              <a:rPr lang="ar-IQ" sz="40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فالشخص الذي يتقدم للمصرف يوكله في نقل النقود إلى المكان الذي يريده، والمصرف القابض يوكل المصرف الدافع إذا لم يكن فرعا له، وعلى هذا فيكون المصرف وكيلاً بأجر.</a:t>
            </a:r>
            <a:endParaRPr lang="en-US" sz="4000" dirty="0"/>
          </a:p>
        </p:txBody>
      </p:sp>
      <p:sp>
        <p:nvSpPr>
          <p:cNvPr id="3" name="Content Placeholder 2">
            <a:extLst>
              <a:ext uri="{FF2B5EF4-FFF2-40B4-BE49-F238E27FC236}">
                <a16:creationId xmlns:a16="http://schemas.microsoft.com/office/drawing/2014/main" id="{59BA1185-8111-22B9-B1B8-D12C138E18D0}"/>
              </a:ext>
            </a:extLst>
          </p:cNvPr>
          <p:cNvSpPr>
            <a:spLocks noGrp="1"/>
          </p:cNvSpPr>
          <p:nvPr>
            <p:ph idx="1"/>
          </p:nvPr>
        </p:nvSpPr>
        <p:spPr>
          <a:xfrm flipV="1">
            <a:off x="1143000" y="68579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961773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53CC9-B39F-56A6-5EE6-0F47B2764C33}"/>
              </a:ext>
            </a:extLst>
          </p:cNvPr>
          <p:cNvSpPr>
            <a:spLocks noGrp="1"/>
          </p:cNvSpPr>
          <p:nvPr>
            <p:ph type="title"/>
          </p:nvPr>
        </p:nvSpPr>
        <p:spPr>
          <a:xfrm>
            <a:off x="274320" y="264161"/>
            <a:ext cx="11612880" cy="6151880"/>
          </a:xfrm>
        </p:spPr>
        <p:txBody>
          <a:bodyPr anchor="t">
            <a:normAutofit/>
          </a:bodyPr>
          <a:lstStyle/>
          <a:p>
            <a:pPr algn="r" rtl="1">
              <a:lnSpc>
                <a:spcPct val="100000"/>
              </a:lnSpc>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والأظهر - والله أعلم - أن التخريجات السابقة صحيحة ولا تعارض بينها، فإن كان للعميل رصيد لدى البنك فالعقد فيه حوالة، واقتراض ووكالة بأجر، والبنك محيل ومقترض ووكيل بأجر.</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وإن لم يكون للعميل رصيد لدى البنك فالعقد مشتمل على القرض والوكالة بأجر.</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والعمولة التي يدفعها العميل للبنك جائزة، فهي عوض عن توكله، - أي: البنك - عن العميل في نقل نقوده إلى البلد الآخر.</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فنقل النقود هو المقصود بالعملية من بدايتها، وليست هذه العمولة مقابل الحوالة ولا القرض.</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أما كونها ليست مقابل الحوالة، فلأن العميل لا يقصد التحول إلى البنك المحال عليه، يدل على ذلك أن الحوالة الشرعية فيها إرفاق بالمحيل.</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ولهذا يكون طلب التحويل منه، فهو الذي يطلب من الدائن التحول الى المحال عليه. </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بينما في الحوالات الصرفية يكون طلب التحويل من الدائن (المحال).</a:t>
            </a:r>
            <a:endParaRPr lang="en-US" sz="3600" dirty="0"/>
          </a:p>
        </p:txBody>
      </p:sp>
      <p:sp>
        <p:nvSpPr>
          <p:cNvPr id="3" name="Content Placeholder 2">
            <a:extLst>
              <a:ext uri="{FF2B5EF4-FFF2-40B4-BE49-F238E27FC236}">
                <a16:creationId xmlns:a16="http://schemas.microsoft.com/office/drawing/2014/main" id="{9DF3BD21-C89B-7351-03D6-BE42E20BFA1A}"/>
              </a:ext>
            </a:extLst>
          </p:cNvPr>
          <p:cNvSpPr>
            <a:spLocks noGrp="1"/>
          </p:cNvSpPr>
          <p:nvPr>
            <p:ph idx="1"/>
          </p:nvPr>
        </p:nvSpPr>
        <p:spPr>
          <a:xfrm flipV="1">
            <a:off x="1143000" y="677671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45062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80AA-AF4A-35B3-5863-A88DB1C381FB}"/>
              </a:ext>
            </a:extLst>
          </p:cNvPr>
          <p:cNvSpPr>
            <a:spLocks noGrp="1"/>
          </p:cNvSpPr>
          <p:nvPr>
            <p:ph type="title"/>
          </p:nvPr>
        </p:nvSpPr>
        <p:spPr>
          <a:xfrm>
            <a:off x="345440" y="284480"/>
            <a:ext cx="11460479" cy="6065520"/>
          </a:xfrm>
        </p:spPr>
        <p:txBody>
          <a:bodyPr anchor="t">
            <a:noAutofit/>
          </a:bodyPr>
          <a:lstStyle/>
          <a:p>
            <a:pPr marL="0" marR="0" algn="r" rtl="1">
              <a:lnSpc>
                <a:spcPct val="107000"/>
              </a:lnSpc>
              <a:spcBef>
                <a:spcPts val="0"/>
              </a:spcBef>
              <a:spcAft>
                <a:spcPts val="0"/>
              </a:spcAft>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وأما كونها ليست مقابل القرض، فلأن البنك هنا هو المقترض وليس المقرض، والعمولة المحرمة شرعًا هي التي يأخذها المقرض.</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وعليه: فإن العمولة التي يأخذها البنك مقابل التحويل جائزة، سواء أكانت بنسبة من المبلغ المحول أم بأجرة ثابتة.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ثانيا-الشيكات المصرفية: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تكيف العلاقة بين البنك والعميل في الشيكات المصرفية على أنها عقد صرف</a:t>
            </a:r>
            <a:r>
              <a:rPr lang="en-US"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فيشترط فيها شروط الصرف:</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فإن كان المبلغ الذي يقدمه العميل بنفس عملة الشيك المصرفي، فيشترط شرطان:</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الشرط الأول</a:t>
            </a:r>
            <a:r>
              <a:rPr lang="en-US"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التقابض:</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بأن يسلم العميل المبلغ للبنك تسليما فعليا، أو يخصم من حسابه فورًا، وفي المقابل يتسلم العميل الشيك من البنك في الحال، ويعد قبض العميل للشيك في قوة قبض محتواه.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8D912027-C837-6066-6CC7-AE8095EE82EC}"/>
              </a:ext>
            </a:extLst>
          </p:cNvPr>
          <p:cNvSpPr>
            <a:spLocks noGrp="1"/>
          </p:cNvSpPr>
          <p:nvPr>
            <p:ph idx="1"/>
          </p:nvPr>
        </p:nvSpPr>
        <p:spPr>
          <a:xfrm flipV="1">
            <a:off x="1143000" y="68579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661969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1C09E-E821-BA2F-0CA5-C6577FD0FDE1}"/>
              </a:ext>
            </a:extLst>
          </p:cNvPr>
          <p:cNvSpPr>
            <a:spLocks noGrp="1"/>
          </p:cNvSpPr>
          <p:nvPr>
            <p:ph type="title"/>
          </p:nvPr>
        </p:nvSpPr>
        <p:spPr>
          <a:xfrm>
            <a:off x="276225" y="360045"/>
            <a:ext cx="11620500" cy="6183630"/>
          </a:xfrm>
        </p:spPr>
        <p:txBody>
          <a:bodyPr anchor="t">
            <a:noAutofit/>
          </a:bodyPr>
          <a:lstStyle/>
          <a:p>
            <a:pPr marL="0" marR="0" algn="r" rtl="1">
              <a:lnSpc>
                <a:spcPct val="107000"/>
              </a:lnSpc>
              <a:spcBef>
                <a:spcPts val="0"/>
              </a:spcBef>
              <a:spcAft>
                <a:spcPts val="0"/>
              </a:spcAft>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والشرط الثاني: التساوي</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في العادة تأخذ البنوك رسوما مقابل إصدار الشيك المصرفي، فيشترط في هذه الحالة أن يكون مبلغا مقطوعا، وبقدر التكلفة الفعلية فقط.</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وإن كان المبلغ الذي يقدمه العميل بعملة غير عملة الشيك المصرفي، فيشترط شرط واحد وهو: التقابض في الحال.</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اجتماع الصرف والحوالة في الحوالات المصرفية: </a:t>
            </a:r>
            <a:br>
              <a:rPr lang="en-US" sz="3600" b="1"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من المعتاد في الحوالات المصرفية أن تقترن الحوالة بالصرف، وذلك فيما إذا كان التحويل بعملة أخرى غير العملة التي جاء بها العميل</a:t>
            </a:r>
            <a:r>
              <a:rPr lang="en-US"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فلو فرضنا أن زيدا من الناس تقدم إلى المصرف بمبلغ ألف ريال يريد تحويلها بالجنيهات إلى دولة مصر، فالمتبع عادة في البنوك كالآتي:</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D5055A29-639B-31D5-59F0-3EEB9B99D080}"/>
              </a:ext>
            </a:extLst>
          </p:cNvPr>
          <p:cNvSpPr>
            <a:spLocks noGrp="1"/>
          </p:cNvSpPr>
          <p:nvPr>
            <p:ph idx="1"/>
          </p:nvPr>
        </p:nvSpPr>
        <p:spPr>
          <a:xfrm>
            <a:off x="1143000" y="673608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3297362"/>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44</TotalTime>
  <Words>1514</Words>
  <Application>Microsoft Office PowerPoint</Application>
  <PresentationFormat>Widescreen</PresentationFormat>
  <Paragraphs>13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Corbel</vt:lpstr>
      <vt:lpstr>Traditional Arabic</vt:lpstr>
      <vt:lpstr>Basis</vt:lpstr>
      <vt:lpstr>الحوالات المصرفية</vt:lpstr>
      <vt:lpstr>ثانيأ- الحوالات المصرفية:  تشمل إجراء التحويلات النقدية الداخلية، والخارجية، أو ما يعرف باسم: "الكامبيو".  - تعرف الحوالة المصرفية: بأنها الأمر الصادر من مصرف بناء على طلب العميل إلى مصرف آخر – وقد يكون فرع المصرف نفسه - ليدفع ذلك المحول إليه مبلغا معينا من النقود إلى شخص مسمى. - وقد يرافق عملية التحويل المصرفي نوع آخر من التعامل، وهو: الصرف (الكامبيو)، لاسيما إذا كانت خارج حدود البلد الذي يعمل فيه المصرف. - وتختلف الحوالات المصرفية من حيث كون المصرف المحال عليه مدينا للمصرف المحيل، أو غير مدين.  ومن حيث كونه فرعا للمصرف المحيل، أو مستقلا بذاته.</vt:lpstr>
      <vt:lpstr>أنواع الحولات المصرفية:  يتم نقل النقود عبر المصارف بإحدى الطريقتين الآتيتين: 1- الحوالات المُبـْرَقة (السويفت)، حيث يوكل العميل البنك في تحويل مبلغ معين إلى حساب آخر للعميل، أو لشخص آخر لدى البنك المحال عليه، ويجري البنك عملية التحويل هذه برقياً، أو هاتفياً، أو إلكترونياً. مثالها: يتقدم شخص إلى بنك في الرياض بمبلغ ألف دولار طالبا تحويله إلى بنك في القاهرة.   2- الشيكات المصرفية: وهي: أوامر بالدفع صادر من المصرف المحيل إلى المصرف المحال عليه بناء على طلب العميل يتسلمه بنفسه ليرسله إلى المستفيد من الشيك ليتولى صرفه. مثالها: يتقدم شخص إلى بنك في الرياض بمبلغ ألف دولار طالبا تسليمه شيكاً مصرفيًا بهذا، وكلا هذين النوعين قد تكون الحوالة فيهما داخلية أو خارجية. </vt:lpstr>
      <vt:lpstr>عوائد المصرف من عملية التحويل:  للحوالات المصرفية ثلاثة أنواع من العوائد: 1- عمولة يستحقها المصرف على هذه العملية. 2- مصاريف الاتصالات والمراسلات. 3- أجور تحويل المبلغ المرسل.      التكييف الفقهي للحوالات المصرفية:  أولاً- الحوالات المبرقة: اختلف العلماء المعاصرون في تكييفها على عدة أقوال، وأبرزها ثلاثة: 1- تخريجها على عقد الحوالة: فالبنك الذي جرى الحوالة محيل، والعميل طالب التحويل محال، والبنك في البلد الآخر محال عليه، فإذا كان للمصرف محيل حساب لدى المصرف المحال عليه يغطي قيمة الحوالة فهي حوالة على مدين؛ لأن المصرف المحال عليه مدين للمصرف المحيل.</vt:lpstr>
      <vt:lpstr> - وإن لم يكن للمصرف المحيل حساب لدى المصرف المحال عليه، فهي حوالة على غير مدين، وهي صحيحة أيضاً بناءً على رأي الأحناف في صحة الحوالة على غير مدين. - واعترض على هذا التخريج: بأنه لا يلزم أن يكون المصرف المحيل مدينا للعميل طالب التحويل، فقد يطلب العميل تحويل مبلغ موجود له في رصيده لدى البنك، وقد لا يكون له رصيد لدى البنك أصلا فليس ثمة دين له على البنك   - وأجيب عن هذا الاعتراض: بأن العميل إذا كان له حساب لدى المصرف، فالدين موجود وإن لم يكن له حساب، فالنقد الذي يقدمه إلى المصرف لتحويله هو الدين؛ لأن البنك ينتفع به فهو دين في ذمته، وهذا الجواب فيه تكلف ظاهر.  ويترتب على هذا التخريج: أنه لا يجوز للبنك أخذ عمولة مقابل الحوالة نفسها؛ لأن الحوالة عقد إرفاق، ومن شروط صحتها اتفاق الدينين المحال به والمحال عليه في القدر والجنس والصفة.</vt:lpstr>
      <vt:lpstr>2-  تخريجها على عقد القرض: ووجه هذا التخريج أن الشخص الذي جاء بالنقد يعتبر مقرضا، والبنك مقترضا، والوفاء سيكون ببلد آخر، وهذا نظير (السفتجة) المعروفة لدى الفقهاء المتقدمين، وقد عدها جمهورهم قرضا. - واعترض على هذا التخريج: بأن العميل لم يقصد من هذه المعاملة القرض، وإنما نيته منصبة على نقل النقود، والعميل عادة يكون له حساب سابق لدى البنك.  3 - تخريجها على عقد الوكالة بأجر (الإجارة): فالشخص الذي يتقدم للمصرف يوكله في نقل النقود إلى المكان الذي يريده، والمصرف القابض يوكل المصرف الدافع إذا لم يكن فرعا له، وعلى هذا فيكون المصرف وكيلاً بأجر.</vt:lpstr>
      <vt:lpstr>- والأظهر - والله أعلم - أن التخريجات السابقة صحيحة ولا تعارض بينها، فإن كان للعميل رصيد لدى البنك فالعقد فيه حوالة، واقتراض ووكالة بأجر، والبنك محيل ومقترض ووكيل بأجر. - وإن لم يكون للعميل رصيد لدى البنك فالعقد مشتمل على القرض والوكالة بأجر. - والعمولة التي يدفعها العميل للبنك جائزة، فهي عوض عن توكله، - أي: البنك - عن العميل في نقل نقوده إلى البلد الآخر. - فنقل النقود هو المقصود بالعملية من بدايتها، وليست هذه العمولة مقابل الحوالة ولا القرض. - أما كونها ليست مقابل الحوالة، فلأن العميل لا يقصد التحول إلى البنك المحال عليه، يدل على ذلك أن الحوالة الشرعية فيها إرفاق بالمحيل. - ولهذا يكون طلب التحويل منه، فهو الذي يطلب من الدائن التحول الى المحال عليه.  - بينما في الحوالات الصرفية يكون طلب التحويل من الدائن (المحال).</vt:lpstr>
      <vt:lpstr>- وأما كونها ليست مقابل القرض، فلأن البنك هنا هو المقترض وليس المقرض، والعمولة المحرمة شرعًا هي التي يأخذها المقرض. - وعليه: فإن العمولة التي يأخذها البنك مقابل التحويل جائزة، سواء أكانت بنسبة من المبلغ المحول أم بأجرة ثابتة. ثانيا-الشيكات المصرفية: تكيف العلاقة بين البنك والعميل في الشيكات المصرفية على أنها عقد صرف.  فيشترط فيها شروط الصرف: فإن كان المبلغ الذي يقدمه العميل بنفس عملة الشيك المصرفي، فيشترط شرطان: الشرط الأول: التقابض: بأن يسلم العميل المبلغ للبنك تسليما فعليا، أو يخصم من حسابه فورًا، وفي المقابل يتسلم العميل الشيك من البنك في الحال، ويعد قبض العميل للشيك في قوة قبض محتواه.  </vt:lpstr>
      <vt:lpstr>والشرط الثاني: التساوي: في العادة تأخذ البنوك رسوما مقابل إصدار الشيك المصرفي، فيشترط في هذه الحالة أن يكون مبلغا مقطوعا، وبقدر التكلفة الفعلية فقط. وإن كان المبلغ الذي يقدمه العميل بعملة غير عملة الشيك المصرفي، فيشترط شرط واحد وهو: التقابض في الحال.  اجتماع الصرف والحوالة في الحوالات المصرفية:   -من المعتاد في الحوالات المصرفية أن تقترن الحوالة بالصرف، وذلك فيما إذا كان التحويل بعملة أخرى غير العملة التي جاء بها العميل. - فلو فرضنا أن زيدا من الناس تقدم إلى المصرف بمبلغ ألف ريال يريد تحويلها بالجنيهات إلى دولة مصر، فالمتبع عادة في البنوك كالآتي: </vt:lpstr>
      <vt:lpstr>1- إن كان العميل يرغب بحوالة برقية، فإن البنك يجري عملية المصارفة أولاً، بتحويل المبلغ إلى جنيهات. -ولنفرض أن الألف ريال تعادل ثمانمائة جنيه مصري، ثم يحول الجنيهات إلى دولة مصر بحوالة برقية. - وهنا يلحظ أن البنك ليس عنده جنيهات أصلاً، فهو قد تسلم من العميل ريالات.  -بينما العميل لم يتسلم الجنيهات تسلما فعليا، وإنما تم قيدها في البنك لصالحه، ثم حولت إلى دولة مصر. - فهل يعد تقييدها في البنك لصالحه  - مع أن البنك لا يملكها - بمنزلة قبض العميل لها. 2- وإن كان العميل يرغب بشيك مصرفي، فإن البنك يحرر له شيكا بمبلغ ثمانمائة جنيه، وسلمه إياه.  وهنا يلحظ أيضا أن البنك لا يملك، أو يسلم العميل شيكا مصرفيا بمبلغ ثمانمائة جنيه. </vt:lpstr>
      <vt:lpstr>ويلحظ أن البنك لا يملك الجنيهات التي دونها للعميل في الشيك. وإنما تسلم من العميل ريالات.  بينما العميل لم يتسلم الجنيهات تسلما فعلليًا، وإنما تسلم الشيك المدون به جنيهات ليصرف في دولة مصر، فهل يعد قبضه للشيك بمننزلة قبض ما دون فيه من الجنيهات؟ - حكم القبض المعتبر شرعا في الحالين السابقين: ذهب أكثر العلماء المعاصرين إلى أن القبض المعتبر شرعا متحقق في الحالين، ففي قرار مجمع الفقه الإسلامي في دورته السادسة بجدة: "إن من صور القبض الحكمي المعتبرة شرعا وعرفا": أولاً: قبض الأموال كما يكون حسيّاً في حالة الأخذ باليد، أو الكيل، أو الوزن في الطعام، أو النقل، والتحويل إلى حوزة القابض، يتحقق اعتباراً وحكما بالتخلية مع التمكين من التصرف، ولو لم يوجد القبض حسًا. - وتختلف كيفية قبض الأشياء بحسب حالها، واختلاف الأعراف فيما يكون قبضًا لها.</vt:lpstr>
      <vt:lpstr>ثانياً: إن من صور القبض الحكمي المعتبرة شرعا وعرفا: 1- القيد المصرفي لمبلغ من المال في حساب العميل في الحالات التالية: أ- إذا أودع في حساب العميل مبلغ من المال مباشرة، أو بحوالة مصرفية. ب- إذا عقد العميل عقد صرف ناجز بينه وبين المصرف في حال شراء عملة بعملة أخرى لحساب العميل. ج- إذا اقتطع المصرف – بأمر العميل – مبلغا من حساب له إلى حساب آخر بعملة أخرى، في المصرف نفسه أو غيره لصالح العميل، أو لمستفيد آخر، وعلى المصارف مراعاة قواعد الصرف في الشريعة الإسلامية. - ويغتفر تأخير القيد الصرفي بالصورة التي يتمكن المستفيد بها من التسلم الفعلي، للمدد المتعارف عليها في أسواق التعامل، على أنه يجوز للمستفيد أن يتصرف في العملة خلال المدة المغتفرة إلا بعد أن يحصل أثر القيد المصرفي بأمكان التسلم الفعلي. 2- تسلم الشيك إذا كان له رصيد قابل للسحب بالعملة المكتوب بها عند استيفائه وحجزه المصرف.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8</cp:revision>
  <dcterms:created xsi:type="dcterms:W3CDTF">2024-01-26T20:07:08Z</dcterms:created>
  <dcterms:modified xsi:type="dcterms:W3CDTF">2024-02-04T14:19:04Z</dcterms:modified>
</cp:coreProperties>
</file>