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9" r:id="rId3"/>
    <p:sldId id="257"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us" initials="a" lastIdx="1" clrIdx="0">
    <p:extLst>
      <p:ext uri="{19B8F6BF-5375-455C-9EA6-DF929625EA0E}">
        <p15:presenceInfo xmlns:p15="http://schemas.microsoft.com/office/powerpoint/2012/main" userId="as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26T23:06:34.757"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1/27/2024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1/27/2024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FEB8-675B-A492-705D-4DEDBBEA6B63}"/>
              </a:ext>
            </a:extLst>
          </p:cNvPr>
          <p:cNvSpPr>
            <a:spLocks noGrp="1"/>
          </p:cNvSpPr>
          <p:nvPr>
            <p:ph type="ctrTitle"/>
          </p:nvPr>
        </p:nvSpPr>
        <p:spPr/>
        <p:txBody>
          <a:bodyPr anchor="ctr">
            <a:normAutofit/>
          </a:bodyPr>
          <a:lstStyle/>
          <a:p>
            <a:r>
              <a:rPr lang="ar-IQ" sz="9600" dirty="0">
                <a:solidFill>
                  <a:schemeClr val="tx1"/>
                </a:solidFill>
                <a:latin typeface="Traditional Arabic" panose="02020603050405020304" pitchFamily="18" charset="-78"/>
                <a:cs typeface="Traditional Arabic" panose="02020603050405020304" pitchFamily="18" charset="-78"/>
              </a:rPr>
              <a:t>مستجدات في فقه الأموال</a:t>
            </a:r>
            <a:br>
              <a:rPr lang="ar-IQ" sz="9600" dirty="0">
                <a:solidFill>
                  <a:schemeClr val="tx1"/>
                </a:solidFill>
                <a:latin typeface="Traditional Arabic" panose="02020603050405020304" pitchFamily="18" charset="-78"/>
                <a:cs typeface="Traditional Arabic" panose="02020603050405020304" pitchFamily="18" charset="-78"/>
              </a:rPr>
            </a:br>
            <a:r>
              <a:rPr lang="ar-IQ" sz="9600" dirty="0">
                <a:solidFill>
                  <a:schemeClr val="tx1"/>
                </a:solidFill>
                <a:latin typeface="Traditional Arabic" panose="02020603050405020304" pitchFamily="18" charset="-78"/>
                <a:cs typeface="Traditional Arabic" panose="02020603050405020304" pitchFamily="18" charset="-78"/>
              </a:rPr>
              <a:t>قسم- الخدمات المصرفية</a:t>
            </a:r>
            <a:endParaRPr lang="en-US" sz="9600" dirty="0">
              <a:solidFill>
                <a:schemeClr val="tx1"/>
              </a:solidFill>
              <a:latin typeface="Traditional Arabic" panose="02020603050405020304" pitchFamily="18" charset="-78"/>
              <a:cs typeface="Traditional Arabic" panose="02020603050405020304" pitchFamily="18" charset="-78"/>
            </a:endParaRPr>
          </a:p>
        </p:txBody>
      </p:sp>
      <p:sp>
        <p:nvSpPr>
          <p:cNvPr id="3" name="Subtitle 2">
            <a:extLst>
              <a:ext uri="{FF2B5EF4-FFF2-40B4-BE49-F238E27FC236}">
                <a16:creationId xmlns:a16="http://schemas.microsoft.com/office/drawing/2014/main" id="{59487C0C-127A-3074-85EC-FD6F09853783}"/>
              </a:ext>
            </a:extLst>
          </p:cNvPr>
          <p:cNvSpPr>
            <a:spLocks noGrp="1"/>
          </p:cNvSpPr>
          <p:nvPr>
            <p:ph type="subTitle" idx="1"/>
          </p:nvPr>
        </p:nvSpPr>
        <p:spPr/>
        <p:txBody>
          <a:bodyPr>
            <a:normAutofit/>
          </a:bodyPr>
          <a:lstStyle/>
          <a:p>
            <a:r>
              <a:rPr lang="ar-IQ" sz="8000" dirty="0">
                <a:solidFill>
                  <a:srgbClr val="7030A0"/>
                </a:solidFill>
                <a:latin typeface="Traditional Arabic" panose="02020603050405020304" pitchFamily="18" charset="-78"/>
                <a:cs typeface="Traditional Arabic" panose="02020603050405020304" pitchFamily="18" charset="-78"/>
              </a:rPr>
              <a:t>أ.م.د. مراد جبار سعيد</a:t>
            </a:r>
          </a:p>
          <a:p>
            <a:endParaRPr lang="ar-IQ" sz="8000" dirty="0">
              <a:solidFill>
                <a:srgbClr val="7030A0"/>
              </a:solidFill>
              <a:latin typeface="Traditional Arabic" panose="02020603050405020304" pitchFamily="18" charset="-78"/>
              <a:cs typeface="Traditional Arabic" panose="02020603050405020304" pitchFamily="18" charset="-78"/>
            </a:endParaRPr>
          </a:p>
          <a:p>
            <a:endParaRPr lang="en-US" sz="8000" dirty="0">
              <a:solidFill>
                <a:srgbClr val="7030A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9234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598D-0605-80B5-5BE0-A71D7A67D1E7}"/>
              </a:ext>
            </a:extLst>
          </p:cNvPr>
          <p:cNvSpPr>
            <a:spLocks noGrp="1"/>
          </p:cNvSpPr>
          <p:nvPr>
            <p:ph type="title"/>
          </p:nvPr>
        </p:nvSpPr>
        <p:spPr>
          <a:xfrm>
            <a:off x="345440" y="91441"/>
            <a:ext cx="11511280" cy="6410959"/>
          </a:xfrm>
        </p:spPr>
        <p:txBody>
          <a:bodyPr>
            <a:noAutofit/>
          </a:bodyPr>
          <a:lstStyle/>
          <a:p>
            <a:pPr marL="0" marR="0" algn="r" rtl="1">
              <a:lnSpc>
                <a:spcPct val="107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ودائع التوفير(الادخارية):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مبالغ مودعة في المصرف لحساب فئة من المودعين ترغب في أن تقوم بعملية توفير، أو ادخار بحيث تتخلى مؤقتا عن استخدام المبالغ المدخرة، مقابل الحصول على فائدة، أو ربح</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وعادة ما تكون هذه الفائدة يسيرة جدًا؛ لأن هذه المبالغ لا تخصص كلها في الاستثمار، بل تحفظ بجزء كبير منها لمواجهة احتمالات السحب المفاجئة من قبل العملاء؛ لأن العميل يستطيع أن يسحبها متى شاء.</a:t>
            </a:r>
            <a:br>
              <a:rPr lang="en-US"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3- الودائع الآجلة (ودائع الاستثمار):</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الودائع المرتبطة بأجل، ولا يجوز لأصحابها السحب منها إلا بعد انقضاء المدة المحددة</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يكون السحب منها مشروطا بإخطار سابق من العميل قبل فترة متفق عليها</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وتسمى في هذه الحالة: الودائع بإخطار.</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4FC46D17-1758-DBB4-D5C8-2F63B1083D48}"/>
              </a:ext>
            </a:extLst>
          </p:cNvPr>
          <p:cNvSpPr>
            <a:spLocks noGrp="1"/>
          </p:cNvSpPr>
          <p:nvPr>
            <p:ph idx="1"/>
          </p:nvPr>
        </p:nvSpPr>
        <p:spPr>
          <a:xfrm>
            <a:off x="1143000" y="672084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894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A64D-AE60-1A2D-5C7A-2FE4ABFFBE3B}"/>
              </a:ext>
            </a:extLst>
          </p:cNvPr>
          <p:cNvSpPr>
            <a:spLocks noGrp="1"/>
          </p:cNvSpPr>
          <p:nvPr>
            <p:ph type="title"/>
          </p:nvPr>
        </p:nvSpPr>
        <p:spPr>
          <a:xfrm>
            <a:off x="264160" y="284480"/>
            <a:ext cx="11653520" cy="6248400"/>
          </a:xfrm>
        </p:spPr>
        <p:txBody>
          <a:bodyPr>
            <a:noAutofit/>
          </a:bodyPr>
          <a:lstStyle/>
          <a:p>
            <a:pPr marL="0" marR="0" algn="r" rtl="1">
              <a:lnSpc>
                <a:spcPct val="107000"/>
              </a:lnSpc>
              <a:spcBef>
                <a:spcPts val="0"/>
              </a:spcBef>
              <a:spcAft>
                <a:spcPts val="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لهذين النوعين (التوفير والآجلة):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يختلف التكييف الفقهي لهذين النوعين بحسب طبيعة العقد بين البنك والعميل، وبيان ذلك:</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البنك إذا كان يضمن رأس مال الوديعة وربح معلوم</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يضمن رأس مال الوديعة فقط</a:t>
            </a: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يضمن جزءً من رأس المال.</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فالعقد قرض</a:t>
            </a: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واشتراط الفائد فيه للعميل محرم؛ لأنه قرض جر نفعاً.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وهذا هو الواقع في المصارف التقليدية (الربوية).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أما إن كان البنك لايضمن رأس المال، ولاجزءً منه، فالعقد مضاربة، والربح جائز.</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وهذا هو الواقع في المصارف الإسلامية.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FBA445C-CEAF-E08D-C2CA-F11AA8C9B8CC}"/>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0589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1BC7-165C-807D-3726-D6883AE5B486}"/>
              </a:ext>
            </a:extLst>
          </p:cNvPr>
          <p:cNvSpPr>
            <a:spLocks noGrp="1"/>
          </p:cNvSpPr>
          <p:nvPr>
            <p:ph type="title"/>
          </p:nvPr>
        </p:nvSpPr>
        <p:spPr>
          <a:xfrm>
            <a:off x="254000" y="294641"/>
            <a:ext cx="11734800" cy="6223000"/>
          </a:xfrm>
        </p:spPr>
        <p:txBody>
          <a:bodyPr anchor="t">
            <a:normAutofit/>
          </a:bodyPr>
          <a:lstStyle/>
          <a:p>
            <a:pPr algn="r" rtl="1">
              <a:lnSpc>
                <a:spcPct val="100000"/>
              </a:lnSpc>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وبهذا يتضح الفرق بين القرض والمضاربة</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ففي المضاربة لا يضمن الآخذ (العامل) المال لرب المال، بل يد العامل فيها يد أمانة.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بخلاف القرض فإن يد الآخذ فيه (المقترض) يد ضمان، فهو يضمن المال للمقرض.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فاذا شرط فيه للمقرض فائدة أو منفعة فهو ربا؛ لانه قرض جر نفعا.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وتصدر المصارف شهادات تسمى شهادات الاستثمار، ويختلف حكمها بحسب نوع الوديعة التي تصدر منها.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فإذا كانت الشهادة مضمونة فهي محرمة، وإن سميت شهادة استثمار؛ لأنها في الحقيقة قروض وليست استثماراً.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أما إذا كانت قائمةً على مبدأ التساوي في الربح والخسارة فهي جائزة.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3B8406C-44F2-DA03-0C5E-4A66A639DE94}"/>
              </a:ext>
            </a:extLst>
          </p:cNvPr>
          <p:cNvSpPr>
            <a:spLocks noGrp="1"/>
          </p:cNvSpPr>
          <p:nvPr>
            <p:ph idx="1"/>
          </p:nvPr>
        </p:nvSpPr>
        <p:spPr>
          <a:xfrm>
            <a:off x="1143000" y="674116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55221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D726-5959-7231-FB77-F3AF43AB020B}"/>
              </a:ext>
            </a:extLst>
          </p:cNvPr>
          <p:cNvSpPr>
            <a:spLocks noGrp="1"/>
          </p:cNvSpPr>
          <p:nvPr>
            <p:ph type="title"/>
          </p:nvPr>
        </p:nvSpPr>
        <p:spPr>
          <a:xfrm>
            <a:off x="264160" y="254001"/>
            <a:ext cx="11673840" cy="6283960"/>
          </a:xfrm>
        </p:spPr>
        <p:txBody>
          <a:bodyPr>
            <a:noAutofit/>
          </a:bodyPr>
          <a:lstStyle/>
          <a:p>
            <a:pPr marL="45720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35C04D98-EF9D-EB89-538B-D91F75C07659}"/>
              </a:ext>
            </a:extLst>
          </p:cNvPr>
          <p:cNvSpPr>
            <a:spLocks noGrp="1"/>
          </p:cNvSpPr>
          <p:nvPr>
            <p:ph idx="1"/>
          </p:nvPr>
        </p:nvSpPr>
        <p:spPr>
          <a:xfrm>
            <a:off x="1143000" y="669036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534020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A6E4-F5B5-C305-BC06-D6F5478463D9}"/>
              </a:ext>
            </a:extLst>
          </p:cNvPr>
          <p:cNvSpPr>
            <a:spLocks noGrp="1"/>
          </p:cNvSpPr>
          <p:nvPr>
            <p:ph type="title"/>
          </p:nvPr>
        </p:nvSpPr>
        <p:spPr>
          <a:xfrm>
            <a:off x="193040" y="289559"/>
            <a:ext cx="11744960" cy="6314441"/>
          </a:xfrm>
        </p:spPr>
        <p:txBody>
          <a:bodyPr>
            <a:no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5377F912-7040-EBF8-F063-B88647DB4A67}"/>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09203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0D38-BC6C-04E9-12AB-53A49B7DED2B}"/>
              </a:ext>
            </a:extLst>
          </p:cNvPr>
          <p:cNvSpPr>
            <a:spLocks noGrp="1"/>
          </p:cNvSpPr>
          <p:nvPr>
            <p:ph type="title"/>
          </p:nvPr>
        </p:nvSpPr>
        <p:spPr>
          <a:xfrm>
            <a:off x="284480" y="203200"/>
            <a:ext cx="11633200" cy="6431280"/>
          </a:xfrm>
        </p:spPr>
        <p:txBody>
          <a:bodyPr anchor="t">
            <a:noAutofit/>
          </a:bodyPr>
          <a:lstStyle/>
          <a:p>
            <a:pPr marL="45720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8F396CE3-8285-816C-68A8-2D818F97F3C4}"/>
              </a:ext>
            </a:extLst>
          </p:cNvPr>
          <p:cNvSpPr>
            <a:spLocks noGrp="1"/>
          </p:cNvSpPr>
          <p:nvPr>
            <p:ph idx="1"/>
          </p:nvPr>
        </p:nvSpPr>
        <p:spPr>
          <a:xfrm>
            <a:off x="1143000" y="6715760"/>
            <a:ext cx="9872871" cy="50800"/>
          </a:xfrm>
        </p:spPr>
        <p:txBody>
          <a:bodyPr>
            <a:normAutofit fontScale="25000" lnSpcReduction="20000"/>
          </a:bodyPr>
          <a:lstStyle/>
          <a:p>
            <a:endParaRPr lang="en-US" dirty="0"/>
          </a:p>
        </p:txBody>
      </p:sp>
    </p:spTree>
    <p:extLst>
      <p:ext uri="{BB962C8B-B14F-4D97-AF65-F5344CB8AC3E}">
        <p14:creationId xmlns:p14="http://schemas.microsoft.com/office/powerpoint/2010/main" val="3085293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DECD3-1ABF-5427-6718-A175103D484D}"/>
              </a:ext>
            </a:extLst>
          </p:cNvPr>
          <p:cNvSpPr>
            <a:spLocks noGrp="1"/>
          </p:cNvSpPr>
          <p:nvPr>
            <p:ph type="title"/>
          </p:nvPr>
        </p:nvSpPr>
        <p:spPr>
          <a:xfrm>
            <a:off x="375920" y="213360"/>
            <a:ext cx="11501120" cy="6400800"/>
          </a:xfrm>
        </p:spPr>
        <p:txBody>
          <a:bodyPr anchor="t">
            <a:no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EA02D3F0-0BCF-7561-495D-1A091CDCC047}"/>
              </a:ext>
            </a:extLst>
          </p:cNvPr>
          <p:cNvSpPr>
            <a:spLocks noGrp="1"/>
          </p:cNvSpPr>
          <p:nvPr>
            <p:ph idx="1"/>
          </p:nvPr>
        </p:nvSpPr>
        <p:spPr>
          <a:xfrm>
            <a:off x="1143000" y="6705600"/>
            <a:ext cx="9872871" cy="71120"/>
          </a:xfrm>
        </p:spPr>
        <p:txBody>
          <a:bodyPr>
            <a:normAutofit fontScale="25000" lnSpcReduction="20000"/>
          </a:bodyPr>
          <a:lstStyle/>
          <a:p>
            <a:endParaRPr lang="en-US" dirty="0"/>
          </a:p>
        </p:txBody>
      </p:sp>
    </p:spTree>
    <p:extLst>
      <p:ext uri="{BB962C8B-B14F-4D97-AF65-F5344CB8AC3E}">
        <p14:creationId xmlns:p14="http://schemas.microsoft.com/office/powerpoint/2010/main" val="2881518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D7FD-8918-B941-F121-77A9E6531B30}"/>
              </a:ext>
            </a:extLst>
          </p:cNvPr>
          <p:cNvSpPr>
            <a:spLocks noGrp="1"/>
          </p:cNvSpPr>
          <p:nvPr>
            <p:ph type="title"/>
          </p:nvPr>
        </p:nvSpPr>
        <p:spPr>
          <a:xfrm>
            <a:off x="365760" y="284480"/>
            <a:ext cx="11501120" cy="6329680"/>
          </a:xfrm>
        </p:spPr>
        <p:txBody>
          <a:bodyPr anchor="t">
            <a:norm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448D0E14-FD2D-F5FF-499E-6E55AD5A48B5}"/>
              </a:ext>
            </a:extLst>
          </p:cNvPr>
          <p:cNvSpPr>
            <a:spLocks noGrp="1"/>
          </p:cNvSpPr>
          <p:nvPr>
            <p:ph idx="1"/>
          </p:nvPr>
        </p:nvSpPr>
        <p:spPr>
          <a:xfrm flipV="1">
            <a:off x="1159564" y="676655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14290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D534F-525E-DF98-0A80-85A553FFBF20}"/>
              </a:ext>
            </a:extLst>
          </p:cNvPr>
          <p:cNvSpPr>
            <a:spLocks noGrp="1"/>
          </p:cNvSpPr>
          <p:nvPr>
            <p:ph type="title"/>
          </p:nvPr>
        </p:nvSpPr>
        <p:spPr>
          <a:xfrm>
            <a:off x="274320" y="396240"/>
            <a:ext cx="11572240" cy="6177280"/>
          </a:xfrm>
        </p:spPr>
        <p:txBody>
          <a:bodyPr anchor="t">
            <a:noAutofit/>
          </a:bodyPr>
          <a:lstStyle/>
          <a:p>
            <a:pPr marL="0" marR="0" algn="r" rtl="1">
              <a:lnSpc>
                <a:spcPct val="107000"/>
              </a:lnSpc>
              <a:spcBef>
                <a:spcPts val="0"/>
              </a:spcBef>
              <a:spcAft>
                <a:spcPts val="0"/>
              </a:spcAft>
            </a:pP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B99E118C-18B7-1A54-BBA2-21BBA7F0E897}"/>
              </a:ext>
            </a:extLst>
          </p:cNvPr>
          <p:cNvSpPr>
            <a:spLocks noGrp="1"/>
          </p:cNvSpPr>
          <p:nvPr>
            <p:ph idx="1"/>
          </p:nvPr>
        </p:nvSpPr>
        <p:spPr>
          <a:xfrm>
            <a:off x="1143000" y="6766560"/>
            <a:ext cx="9872871" cy="91440"/>
          </a:xfrm>
        </p:spPr>
        <p:txBody>
          <a:bodyPr>
            <a:normAutofit fontScale="25000" lnSpcReduction="20000"/>
          </a:bodyPr>
          <a:lstStyle/>
          <a:p>
            <a:endParaRPr lang="en-US" dirty="0"/>
          </a:p>
        </p:txBody>
      </p:sp>
    </p:spTree>
    <p:extLst>
      <p:ext uri="{BB962C8B-B14F-4D97-AF65-F5344CB8AC3E}">
        <p14:creationId xmlns:p14="http://schemas.microsoft.com/office/powerpoint/2010/main" val="2448693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7909-700A-6C23-3570-C3CE9E053078}"/>
              </a:ext>
            </a:extLst>
          </p:cNvPr>
          <p:cNvSpPr>
            <a:spLocks noGrp="1"/>
          </p:cNvSpPr>
          <p:nvPr>
            <p:ph type="title"/>
          </p:nvPr>
        </p:nvSpPr>
        <p:spPr>
          <a:xfrm>
            <a:off x="294640" y="345440"/>
            <a:ext cx="11541760" cy="6217920"/>
          </a:xfrm>
        </p:spPr>
        <p:txBody>
          <a:bodyPr anchor="t">
            <a:normAutofit/>
          </a:bodyPr>
          <a:lstStyle/>
          <a:p>
            <a:pPr algn="r" rtl="1"/>
            <a:endParaRPr lang="en-US" sz="3600" dirty="0"/>
          </a:p>
        </p:txBody>
      </p:sp>
      <p:sp>
        <p:nvSpPr>
          <p:cNvPr id="3" name="Content Placeholder 2">
            <a:extLst>
              <a:ext uri="{FF2B5EF4-FFF2-40B4-BE49-F238E27FC236}">
                <a16:creationId xmlns:a16="http://schemas.microsoft.com/office/drawing/2014/main" id="{D1990F9A-D0FD-6019-37BC-F017059FC061}"/>
              </a:ext>
            </a:extLst>
          </p:cNvPr>
          <p:cNvSpPr>
            <a:spLocks noGrp="1"/>
          </p:cNvSpPr>
          <p:nvPr>
            <p:ph idx="1"/>
          </p:nvPr>
        </p:nvSpPr>
        <p:spPr>
          <a:xfrm>
            <a:off x="1140351" y="6786880"/>
            <a:ext cx="9872871" cy="71120"/>
          </a:xfrm>
        </p:spPr>
        <p:txBody>
          <a:bodyPr>
            <a:normAutofit fontScale="25000" lnSpcReduction="20000"/>
          </a:bodyPr>
          <a:lstStyle/>
          <a:p>
            <a:endParaRPr lang="en-US" dirty="0"/>
          </a:p>
        </p:txBody>
      </p:sp>
    </p:spTree>
    <p:extLst>
      <p:ext uri="{BB962C8B-B14F-4D97-AF65-F5344CB8AC3E}">
        <p14:creationId xmlns:p14="http://schemas.microsoft.com/office/powerpoint/2010/main" val="126488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C379B-D230-7981-3B58-E214CA3240E1}"/>
              </a:ext>
            </a:extLst>
          </p:cNvPr>
          <p:cNvSpPr>
            <a:spLocks noGrp="1"/>
          </p:cNvSpPr>
          <p:nvPr>
            <p:ph type="title"/>
          </p:nvPr>
        </p:nvSpPr>
        <p:spPr>
          <a:xfrm>
            <a:off x="243840" y="304801"/>
            <a:ext cx="11643360" cy="6248400"/>
          </a:xfrm>
        </p:spPr>
        <p:txBody>
          <a:bodyPr>
            <a:normAutofit/>
          </a:bodyPr>
          <a:lstStyle/>
          <a:p>
            <a:pPr algn="just" rtl="1">
              <a:lnSpc>
                <a:spcPct val="100000"/>
              </a:lnSpc>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إن نظام البنك قائم على الدور الوساطي بين المودعين وجهات توظيف الأموال.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فهو يقوم بتجميع الأموال من المودعين عن طريق مجموعة الخدمات المصرفية، ثم يضخ هذه الأموال في السوق إلى جهات التوظيف عن طريق مجموعة الخدمات الائتمانية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أما مجموعة الخدمات الاستثمارية، فإنها ليست من صميم عمل البنك، ولا تدخل الأموال المجمعة فيها في المركز المالي للبنك، ولا يحتكر تقديم هذه الخدمات، بل يشاركه فيها غيره من بيوت السمسرة المحافظ الاستثمارية.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بل إن بعض الدول – كالولايات المتحدة – تمنع البنك من تقديم الخدمات الاستثمارية لئلا يستغل تكدس الأموال عنده في التأثير على الأدوات الاستثمارية في السوق المالية، كالأسهم والعملات ونحوها..</a:t>
            </a:r>
            <a:endParaRPr lang="en-US" sz="36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6918FE03-979A-3DD6-5D51-F69B18FD2FCE}"/>
              </a:ext>
            </a:extLst>
          </p:cNvPr>
          <p:cNvSpPr>
            <a:spLocks noGrp="1"/>
          </p:cNvSpPr>
          <p:nvPr>
            <p:ph idx="1"/>
          </p:nvPr>
        </p:nvSpPr>
        <p:spPr>
          <a:xfrm>
            <a:off x="1143000" y="669036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68465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0390-8B5A-E82A-35E7-E6F06014A263}"/>
              </a:ext>
            </a:extLst>
          </p:cNvPr>
          <p:cNvSpPr>
            <a:spLocks noGrp="1"/>
          </p:cNvSpPr>
          <p:nvPr>
            <p:ph type="title"/>
          </p:nvPr>
        </p:nvSpPr>
        <p:spPr>
          <a:xfrm>
            <a:off x="335280" y="284480"/>
            <a:ext cx="11551920" cy="6319520"/>
          </a:xfrm>
        </p:spPr>
        <p:txBody>
          <a:bodyPr>
            <a:noAutofit/>
          </a:bodyPr>
          <a:lstStyle/>
          <a:p>
            <a:pPr marL="0" marR="0" algn="r" rtl="1">
              <a:lnSpc>
                <a:spcPct val="107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الفرع الاول : مجموعة الخدمات المصرفية: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تطلق الخدمات المصرفية في الأوساط المالية باعتبارين: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الاطلاق الأول: أ</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ن كل تلك الأعمال التي تقوم بها المصارف تعتبر خدمات مصرفية، وسبب ذلك أن الوظيفة الأساس الأولى التي قامت بها المصارف هي: "أعمال الصيرفة</a:t>
            </a: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أو ما يسمى في العصر الحديث: "بالخدمات المصرفية"، وهي الأعمال التي كان يقوم بها الصيارفة في بداية نشأة المصارف فشملت هذه التسمية كل الأعمال التي تزاولها المصارف التجارية، وان لم تكن خدمات مصرفية – أي صيرفة – حقيقة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الاطلاق الثاني: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يقصر مفهوم الخدمات المصرفية على تلك الخدمات المتعلقة بالنقود وأعمال الصيرفة الاعتيادية من: حوالات، وبيع وشراء للعملات، وتحصيل شيكات ونحو ذلك، مما لايدخل ضمن أنشطة المصرف الإقراضية أو الاستثمارية.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14C81EF7-5945-EA57-ECC9-AD958DEB1493}"/>
              </a:ext>
            </a:extLst>
          </p:cNvPr>
          <p:cNvSpPr>
            <a:spLocks noGrp="1"/>
          </p:cNvSpPr>
          <p:nvPr>
            <p:ph idx="1"/>
          </p:nvPr>
        </p:nvSpPr>
        <p:spPr>
          <a:xfrm>
            <a:off x="1143000" y="6604000"/>
            <a:ext cx="9872871" cy="182880"/>
          </a:xfrm>
        </p:spPr>
        <p:txBody>
          <a:bodyPr>
            <a:normAutofit fontScale="32500" lnSpcReduction="20000"/>
          </a:bodyPr>
          <a:lstStyle/>
          <a:p>
            <a:endParaRPr lang="en-US" dirty="0"/>
          </a:p>
        </p:txBody>
      </p:sp>
    </p:spTree>
    <p:extLst>
      <p:ext uri="{BB962C8B-B14F-4D97-AF65-F5344CB8AC3E}">
        <p14:creationId xmlns:p14="http://schemas.microsoft.com/office/powerpoint/2010/main" val="100352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B423-7445-165F-3F24-C7684CF4AD29}"/>
              </a:ext>
            </a:extLst>
          </p:cNvPr>
          <p:cNvSpPr>
            <a:spLocks noGrp="1"/>
          </p:cNvSpPr>
          <p:nvPr>
            <p:ph type="title"/>
          </p:nvPr>
        </p:nvSpPr>
        <p:spPr>
          <a:xfrm>
            <a:off x="333955" y="304800"/>
            <a:ext cx="11583725" cy="6329680"/>
          </a:xfrm>
        </p:spPr>
        <p:txBody>
          <a:bodyPr anchor="t">
            <a:noAutofit/>
          </a:bodyPr>
          <a:lstStyle/>
          <a:p>
            <a:pPr algn="just" rtl="1">
              <a:lnSpc>
                <a:spcPct val="100000"/>
              </a:lnSpc>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ولضبط المصطلح، ودفعا للبس الذي قد ينشأ بين مصطلحي:</a:t>
            </a:r>
            <a:r>
              <a:rPr lang="en-US"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الأعمال"، و "الخدمات المصرفية"، فسيحدد مفهوم الأعمال المصرفية هنا بما يشمل جميع الخدمات التي تقدمها المصارف، سواء أكانت مصرفية، أو ائتمانية، أو استثمارية.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بينما يقصد بــ: "الخدمات المصرفية"، ذلك الجزء من أعمال المصارف المتعلق بأعمال الصيرفة، والذي هو قسيم للخدمات الائتمانية والاستثمارية.                        .</a:t>
            </a:r>
            <a:br>
              <a:rPr lang="en-US"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وبناء على ما سبق، فالمراد بالخدمات المصرفية هنا المفهوم الثاني السابق، وتشمل على: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جميع أعمال الصيرفة التي يقوم بها المصرف.                        .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والتي يهدف منها إلى خدمة عملائه، </a:t>
            </a:r>
            <a:r>
              <a:rPr lang="ar-IQ" sz="3600" b="1" kern="100" dirty="0">
                <a:solidFill>
                  <a:srgbClr val="7030A0"/>
                </a:solidFill>
                <a:effectLst/>
                <a:latin typeface="Traditional Arabic" panose="02020603050405020304" pitchFamily="18" charset="-78"/>
                <a:ea typeface="Calibri" panose="020F0502020204030204" pitchFamily="34" charset="0"/>
                <a:cs typeface="Traditional Arabic" panose="02020603050405020304" pitchFamily="18" charset="-78"/>
              </a:rPr>
              <a:t>بتسهيل وصولهم إلى حساباتهم الجارية، </a:t>
            </a:r>
            <a:r>
              <a:rPr lang="ar-IQ" sz="3600" b="1" kern="100" dirty="0">
                <a:solidFill>
                  <a:srgbClr val="0070C0"/>
                </a:solidFill>
                <a:effectLst/>
                <a:latin typeface="Traditional Arabic" panose="02020603050405020304" pitchFamily="18" charset="-78"/>
                <a:ea typeface="Calibri" panose="020F0502020204030204" pitchFamily="34" charset="0"/>
                <a:cs typeface="Traditional Arabic" panose="02020603050405020304" pitchFamily="18" charset="-78"/>
              </a:rPr>
              <a:t>والتعامل معها سحبًا، وإيداعًا، وتحويلاً، وصرفًا وغير ذلك، </a:t>
            </a: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حتى ولو كانت تلك الخدمات مجانية؛ لأنه في الحقيقة غير متبرع، فهو يهدف إلى زيادة عملياته بصفة عامة، فضلا عن أنه ليس من طبيعتة القيام بأعمال التبرع، أو التفضل.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a:t>
            </a:r>
            <a:endParaRPr lang="en-US" sz="36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740B0254-B787-13E1-C90C-97D079F2631C}"/>
              </a:ext>
            </a:extLst>
          </p:cNvPr>
          <p:cNvSpPr>
            <a:spLocks noGrp="1"/>
          </p:cNvSpPr>
          <p:nvPr>
            <p:ph idx="1"/>
          </p:nvPr>
        </p:nvSpPr>
        <p:spPr>
          <a:xfrm>
            <a:off x="1143000" y="6705600"/>
            <a:ext cx="9872871" cy="71120"/>
          </a:xfrm>
        </p:spPr>
        <p:txBody>
          <a:bodyPr>
            <a:normAutofit fontScale="25000" lnSpcReduction="20000"/>
          </a:bodyPr>
          <a:lstStyle/>
          <a:p>
            <a:endParaRPr lang="en-US" dirty="0"/>
          </a:p>
        </p:txBody>
      </p:sp>
    </p:spTree>
    <p:extLst>
      <p:ext uri="{BB962C8B-B14F-4D97-AF65-F5344CB8AC3E}">
        <p14:creationId xmlns:p14="http://schemas.microsoft.com/office/powerpoint/2010/main" val="1903186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3608-AC9F-A986-AFCE-23E79AD522FC}"/>
              </a:ext>
            </a:extLst>
          </p:cNvPr>
          <p:cNvSpPr>
            <a:spLocks noGrp="1"/>
          </p:cNvSpPr>
          <p:nvPr>
            <p:ph type="title"/>
          </p:nvPr>
        </p:nvSpPr>
        <p:spPr>
          <a:xfrm>
            <a:off x="243840" y="304801"/>
            <a:ext cx="11744960" cy="6131560"/>
          </a:xfrm>
        </p:spPr>
        <p:txBody>
          <a:bodyPr anchor="t">
            <a:noAutofit/>
          </a:bodyPr>
          <a:lstStyle/>
          <a:p>
            <a:pPr marL="0" marR="0" algn="r" rtl="1">
              <a:lnSpc>
                <a:spcPct val="107000"/>
              </a:lnSpc>
              <a:spcBef>
                <a:spcPts val="0"/>
              </a:spcBef>
              <a:spcAft>
                <a:spcPts val="0"/>
              </a:spcAft>
            </a:pPr>
            <a: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t>-ويشترك في تقديم هذه الخدمات كل من المصارف الإسلامية، والمصارف التقليدية على اختلاف بينهم في بعض الإجراءات.</a:t>
            </a:r>
            <a:b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وأهم هذه الخدمات ما يأتي: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أولاً</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الحسابات المصرفية: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فتشمل فتح الحسابات،  وإصدار الشيكات العادية،  والمصدقة،  والمصرفية،  وتزويد العميل بكشوف الحسابات الدورية.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وتنقسم الودائع (الحسابات) المصرفية إلى ثلاثة أقسام:</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الودائع الجارية ( تحت الطلب):</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وهي: المبالغ التي يودعها أصحابها في البنوك بقصد أن تكونن حاضرة التداول والسحب عليها لحظة الحاجة بحيث ترد بمجرد الطلب.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9EE6D90C-55C0-0A68-541F-6BEDA224BFB9}"/>
              </a:ext>
            </a:extLst>
          </p:cNvPr>
          <p:cNvSpPr>
            <a:spLocks noGrp="1"/>
          </p:cNvSpPr>
          <p:nvPr>
            <p:ph idx="1"/>
          </p:nvPr>
        </p:nvSpPr>
        <p:spPr>
          <a:xfrm>
            <a:off x="1159564" y="6690360"/>
            <a:ext cx="9872871" cy="45719"/>
          </a:xfrm>
        </p:spPr>
        <p:txBody>
          <a:bodyPr>
            <a:noAutofit/>
          </a:bodyPr>
          <a:lstStyle/>
          <a:p>
            <a:endParaRPr lang="en-US" dirty="0"/>
          </a:p>
        </p:txBody>
      </p:sp>
    </p:spTree>
    <p:extLst>
      <p:ext uri="{BB962C8B-B14F-4D97-AF65-F5344CB8AC3E}">
        <p14:creationId xmlns:p14="http://schemas.microsoft.com/office/powerpoint/2010/main" val="153006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1433-C6D6-7F42-16BC-663F57A4DB3E}"/>
              </a:ext>
            </a:extLst>
          </p:cNvPr>
          <p:cNvSpPr>
            <a:spLocks noGrp="1"/>
          </p:cNvSpPr>
          <p:nvPr>
            <p:ph type="title"/>
          </p:nvPr>
        </p:nvSpPr>
        <p:spPr>
          <a:xfrm>
            <a:off x="304800" y="284481"/>
            <a:ext cx="11673840" cy="6233160"/>
          </a:xfrm>
        </p:spPr>
        <p:txBody>
          <a:bodyPr anchor="t">
            <a:normAutofit/>
          </a:bodyPr>
          <a:lstStyle/>
          <a:p>
            <a:pPr marL="0" marR="0" algn="r" rtl="1">
              <a:lnSpc>
                <a:spcPct val="150000"/>
              </a:lnSpc>
              <a:spcBef>
                <a:spcPts val="0"/>
              </a:spcBef>
              <a:spcAft>
                <a:spcPts val="0"/>
              </a:spcAft>
            </a:pPr>
            <a:r>
              <a:rPr lang="ar-IQ" sz="3600" b="1" kern="100" dirty="0">
                <a:solidFill>
                  <a:srgbClr val="C00000"/>
                </a:solidFill>
                <a:effectLst/>
                <a:latin typeface="Traditional Arabic" panose="02020603050405020304" pitchFamily="18" charset="-78"/>
                <a:ea typeface="Calibri" panose="020F0502020204030204" pitchFamily="34" charset="0"/>
                <a:cs typeface="Traditional Arabic" panose="02020603050405020304" pitchFamily="18" charset="-78"/>
              </a:rPr>
              <a:t>- وقد اختلف الباحثون المعاصرون في التكييف الشرعي للحسابات الجارية على قولين: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القول الأول: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أنها ودائع حقيقية اعتبارًا بقصد المودع، فإنه ما وضع أمواله في البنك الا بقصد حفظها، وهذا رأي الدكتور حسن الأمين في بحثه: "الودائع المصرفية".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القول الثاني: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أنها قروض من المودعين للبنك، فالمودع مقرض، والبنك مقترض، وهذا ما عليه عامة الباحثين، والمجامع الفقهية، وتسميتها بالودائع لايغير من حقيقتها الشرعية شيئا، لأن العبرة في العقود بالمعاني لا بالألفاظ، وهذه الأموال تنطبق عليها خصائص القرض لا الوديعة.</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18B34AE5-0E3F-767E-B27C-7529DBB346C6}"/>
              </a:ext>
            </a:extLst>
          </p:cNvPr>
          <p:cNvSpPr>
            <a:spLocks noGrp="1"/>
          </p:cNvSpPr>
          <p:nvPr>
            <p:ph idx="1"/>
          </p:nvPr>
        </p:nvSpPr>
        <p:spPr>
          <a:xfrm>
            <a:off x="1143000" y="671068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46152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E8E90-D02D-554A-E3C1-0EE498A9FFD2}"/>
              </a:ext>
            </a:extLst>
          </p:cNvPr>
          <p:cNvSpPr>
            <a:spLocks noGrp="1"/>
          </p:cNvSpPr>
          <p:nvPr>
            <p:ph type="title"/>
          </p:nvPr>
        </p:nvSpPr>
        <p:spPr>
          <a:xfrm>
            <a:off x="284480" y="985518"/>
            <a:ext cx="11673840" cy="5669282"/>
          </a:xfrm>
        </p:spPr>
        <p:txBody>
          <a:bodyPr>
            <a:noAutofit/>
          </a:bodyPr>
          <a:lstStyle/>
          <a:p>
            <a:pPr marL="0" marR="0" algn="r" rtl="1">
              <a:lnSpc>
                <a:spcPct val="107000"/>
              </a:lnSpc>
              <a:spcBef>
                <a:spcPts val="0"/>
              </a:spcBef>
              <a:spcAft>
                <a:spcPts val="0"/>
              </a:spcAft>
            </a:pP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 الفرق بين الوديعة والقرض في الشريعة من ثلاثة أوجه:</a:t>
            </a:r>
            <a:br>
              <a:rPr lang="en-US" sz="3600" kern="1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الوجه الأول</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أن القرض مضمون على الآخذ (المقترض) على كل حال،  فيد المقترض يد ضمان، بخلاف الوديعة، فإنها غير مضمونة على الآخذ (المودع)، إلا في حال التعدي أو التفريط، فيد المودع يد أمانة.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الوجه الثاني: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المقترض مأذون له باستعمال مبلغ القرض، بخلاف الوديعة، فإن المودع غير مأذون له باستعمالها.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الوجه الثالث</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أن محل القرض في الأشياء التي تستهلك بالاستعمال، ولهذا كان الواجب فيه رد البدل لا عين المال المقترض، بخلاف الوديعة: فإن الواجب فيها أن ترد الوديعة بعينها.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 والودائع الجارية مضمونة على البنك على كل حال، وهو يشترط على المودع أن يستعملها - أي البنك - ويرد للعميل بدلها عند الطلب، وهذه حقيقة القرض، ولو سميت وديعة، وإنما</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سميت ودائع لأن أول ظهورها كان مرتبطا بالإيداع عند الصاغة، وهذا القول هو الصحيح.</a:t>
            </a:r>
            <a:br>
              <a:rPr lang="en-US" sz="3600" kern="100" dirty="0">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A6E55BD6-AF36-F345-ECFF-CA46C0C0CF2A}"/>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22676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CB9E-6F10-6C5A-6E31-4964782C5410}"/>
              </a:ext>
            </a:extLst>
          </p:cNvPr>
          <p:cNvSpPr>
            <a:spLocks noGrp="1"/>
          </p:cNvSpPr>
          <p:nvPr>
            <p:ph type="title"/>
          </p:nvPr>
        </p:nvSpPr>
        <p:spPr>
          <a:xfrm>
            <a:off x="247595" y="162560"/>
            <a:ext cx="11663680" cy="6228080"/>
          </a:xfrm>
        </p:spPr>
        <p:txBody>
          <a:bodyPr anchor="t">
            <a:noAutofit/>
          </a:bodyPr>
          <a:lstStyle/>
          <a:p>
            <a:pPr marL="0" marR="0" algn="r" rtl="1">
              <a:lnSpc>
                <a:spcPct val="107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ويترتب على ذلك ما يأتي: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أن يد البنك يد ضمان، فهو يضمن مبالغ الحسابات الجارية على كل حال، سواء حصل منه تعد أو تفريط، أو لم يحصل منه ذلك.</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الهدايا التي يقدمها البنك لأصحاب الحسابات الجارية على نوعين: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النوع الأول</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ما كان من قبل الدعاية والتسويق للبنك، مما لا يختص بأصحاب الحسابات وحدهم، ولا يراعى فيها رصيد صاحب الحساب، وإنما تقدم لعموم الناس، كالتقاويم، والأقلام ونحو ذلك، فهذه جائزة.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النوع</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الثاني</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الهدايا الخاصة بأصحاب الحسابات التي يراعى فيها عادة رصيد صاحب الحساب، فهذه لا تجوز وإن لم تكن مشروطة ابتداء عند فتح الحساب؛ لأن لها حكم هدية المقترض للمقرض قبل الوفاء، إذ إن صاحب الحساب مازال مقرضا للبنك، ولم يغلق حسابه، وهدية المقترض للمقرض قبل الوفاء لا تجوز عند جمهور أهل العلم، لما فيها من المحاباة، ولأنها منفعة للمقرض مقابل قرضه،  </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A2F5612A-6278-EB85-8974-A3C5158DEF84}"/>
              </a:ext>
            </a:extLst>
          </p:cNvPr>
          <p:cNvSpPr>
            <a:spLocks noGrp="1"/>
          </p:cNvSpPr>
          <p:nvPr>
            <p:ph idx="1"/>
          </p:nvPr>
        </p:nvSpPr>
        <p:spPr>
          <a:xfrm>
            <a:off x="1143000" y="6776720"/>
            <a:ext cx="9872871" cy="81280"/>
          </a:xfrm>
        </p:spPr>
        <p:txBody>
          <a:bodyPr>
            <a:normAutofit fontScale="25000" lnSpcReduction="20000"/>
          </a:bodyPr>
          <a:lstStyle/>
          <a:p>
            <a:endParaRPr lang="en-US" dirty="0"/>
          </a:p>
        </p:txBody>
      </p:sp>
    </p:spTree>
    <p:extLst>
      <p:ext uri="{BB962C8B-B14F-4D97-AF65-F5344CB8AC3E}">
        <p14:creationId xmlns:p14="http://schemas.microsoft.com/office/powerpoint/2010/main" val="384045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B0C60-4EA8-B00D-CAA7-C77A39425FEC}"/>
              </a:ext>
            </a:extLst>
          </p:cNvPr>
          <p:cNvSpPr>
            <a:spLocks noGrp="1"/>
          </p:cNvSpPr>
          <p:nvPr>
            <p:ph type="title"/>
          </p:nvPr>
        </p:nvSpPr>
        <p:spPr>
          <a:xfrm>
            <a:off x="294640" y="477514"/>
            <a:ext cx="11612880" cy="6075686"/>
          </a:xfrm>
        </p:spPr>
        <p:txBody>
          <a:bodyPr anchor="t">
            <a:normAutofit/>
          </a:bodyPr>
          <a:lstStyle/>
          <a:p>
            <a:pPr algn="r" rtl="1">
              <a:lnSpc>
                <a:spcPct val="100000"/>
              </a:lnSpc>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وفي صحيح البخاري عن عبد الله بن سلام (رضي الله عنه) أنه قال: لأبي بردة بن أبي موسى الأشعري: "أنك في أرض الربا بها فاش، إذا كان لك على رجل حق فأهدى اليك حمل تبن، أو حمل شعير، أو حمل قت فإنه ربا".  قال ابن القيم: وكل ذلك سدا لذريعة أخذ الزيادة في القرض الذي موجبه رد المثل.</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rgbClr val="FF0000"/>
                </a:solidFill>
                <a:effectLst/>
                <a:latin typeface="Traditional Arabic" panose="02020603050405020304" pitchFamily="18" charset="-78"/>
                <a:ea typeface="Calibri" panose="020F0502020204030204" pitchFamily="34" charset="0"/>
                <a:cs typeface="Traditional Arabic" panose="02020603050405020304" pitchFamily="18" charset="-78"/>
              </a:rPr>
              <a:t>3- الخدمات التي يقدمها البنك لأصحاب الحسابات الجارية التي تسهل عليهم استيفاء أموالهم جائزة، كصرف دفاتر الشيكات مجانا، وبطاقات الصرف الآلي، والإنترنيت، وترتيب إجراءات خاصة لعملاء التميز، ونحو ذلك.</a:t>
            </a:r>
            <a:endParaRPr lang="en-US" sz="3600" b="1" dirty="0">
              <a:solidFill>
                <a:srgbClr val="FF0000"/>
              </a:solidFill>
            </a:endParaRPr>
          </a:p>
        </p:txBody>
      </p:sp>
      <p:sp>
        <p:nvSpPr>
          <p:cNvPr id="3" name="Content Placeholder 2">
            <a:extLst>
              <a:ext uri="{FF2B5EF4-FFF2-40B4-BE49-F238E27FC236}">
                <a16:creationId xmlns:a16="http://schemas.microsoft.com/office/drawing/2014/main" id="{EBC3EBE3-B3C7-4399-57B7-9880D602A357}"/>
              </a:ext>
            </a:extLst>
          </p:cNvPr>
          <p:cNvSpPr>
            <a:spLocks noGrp="1"/>
          </p:cNvSpPr>
          <p:nvPr>
            <p:ph idx="1"/>
          </p:nvPr>
        </p:nvSpPr>
        <p:spPr>
          <a:xfrm flipV="1">
            <a:off x="1143000" y="678687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93120513"/>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288</TotalTime>
  <Words>1421</Words>
  <Application>Microsoft Office PowerPoint</Application>
  <PresentationFormat>Widescreen</PresentationFormat>
  <Paragraphs>13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Corbel</vt:lpstr>
      <vt:lpstr>Traditional Arabic</vt:lpstr>
      <vt:lpstr>Basis</vt:lpstr>
      <vt:lpstr>مستجدات في فقه الأموال قسم- الخدمات المصرفية</vt:lpstr>
      <vt:lpstr> إن نظام البنك قائم على الدور الوساطي بين المودعين وجهات توظيف الأموال.               . - فهو يقوم بتجميع الأموال من المودعين عن طريق مجموعة الخدمات المصرفية، ثم يضخ هذه الأموال في السوق إلى جهات التوظيف عن طريق مجموعة الخدمات الائتمانية                . - أما مجموعة الخدمات الاستثمارية، فإنها ليست من صميم عمل البنك، ولا تدخل الأموال المجمعة فيها في المركز المالي للبنك، ولا يحتكر تقديم هذه الخدمات، بل يشاركه فيها غيره من بيوت السمسرة المحافظ الاستثمارية.                   . - بل إن بعض الدول – كالولايات المتحدة – تمنع البنك من تقديم الخدمات الاستثمارية لئلا يستغل تكدس الأموال عنده في التأثير على الأدوات الاستثمارية في السوق المالية، كالأسهم والعملات ونحوها..</vt:lpstr>
      <vt:lpstr>الفرع الاول : مجموعة الخدمات المصرفية: تطلق الخدمات المصرفية في الأوساط المالية باعتبارين:  الاطلاق الأول: أن كل تلك الأعمال التي تقوم بها المصارف تعتبر خدمات مصرفية، وسبب ذلك أن الوظيفة الأساس الأولى التي قامت بها المصارف هي: "أعمال الصيرفة". أو ما يسمى في العصر الحديث: "بالخدمات المصرفية"، وهي الأعمال التي كان يقوم بها الصيارفة في بداية نشأة المصارف فشملت هذه التسمية كل الأعمال التي تزاولها المصارف التجارية، وان لم تكن خدمات مصرفية – أي صيرفة – حقيقة  الاطلاق الثاني: يقصر مفهوم الخدمات المصرفية على تلك الخدمات المتعلقة بالنقود وأعمال الصيرفة الاعتيادية من: حوالات، وبيع وشراء للعملات، وتحصيل شيكات ونحو ذلك، مما لايدخل ضمن أنشطة المصرف الإقراضية أو الاستثمارية. </vt:lpstr>
      <vt:lpstr>- ولضبط المصطلح، ودفعا للبس الذي قد ينشأ بين مصطلحي: "الأعمال"، و "الخدمات المصرفية"، فسيحدد مفهوم الأعمال المصرفية هنا بما يشمل جميع الخدمات التي تقدمها المصارف، سواء أكانت مصرفية، أو ائتمانية، أو استثمارية.                . - بينما يقصد بــ: "الخدمات المصرفية"، ذلك الجزء من أعمال المصارف المتعلق بأعمال الصيرفة، والذي هو قسيم للخدمات الائتمانية والاستثمارية.                        . - وبناء على ما سبق، فالمراد بالخدمات المصرفية هنا المفهوم الثاني السابق، وتشمل على:    .  جميع أعمال الصيرفة التي يقوم بها المصرف.                        .  والتي يهدف منها إلى خدمة عملائه، بتسهيل وصولهم إلى حساباتهم الجارية، والتعامل معها سحبًا، وإيداعًا، وتحويلاً، وصرفًا وغير ذلك، حتى ولو كانت تلك الخدمات مجانية؛ لأنه في الحقيقة غير متبرع، فهو يهدف إلى زيادة عملياته بصفة عامة، فضلا عن أنه ليس من طبيعتة القيام بأعمال التبرع، أو التفضل.                .</vt:lpstr>
      <vt:lpstr>-ويشترك في تقديم هذه الخدمات كل من المصارف الإسلامية، والمصارف التقليدية على اختلاف بينهم في بعض الإجراءات. وأهم هذه الخدمات ما يأتي:  أولاً- الحسابات المصرفية: فتشمل فتح الحسابات،  وإصدار الشيكات العادية،  والمصدقة،  والمصرفية،  وتزويد العميل بكشوف الحسابات الدورية. وتنقسم الودائع (الحسابات) المصرفية إلى ثلاثة أقسام: 1-  الودائع الجارية ( تحت الطلب): وهي: المبالغ التي يودعها أصحابها في البنوك بقصد أن تكونن حاضرة التداول والسحب عليها لحظة الحاجة بحيث ترد بمجرد الطلب.  </vt:lpstr>
      <vt:lpstr>- وقد اختلف الباحثون المعاصرون في التكييف الشرعي للحسابات الجارية على قولين:  القول الأول: أنها ودائع حقيقية اعتبارًا بقصد المودع، فإنه ما وضع أمواله في البنك الا بقصد حفظها، وهذا رأي الدكتور حسن الأمين في بحثه: "الودائع المصرفية".   القول الثاني: أنها قروض من المودعين للبنك، فالمودع مقرض، والبنك مقترض، وهذا ما عليه عامة الباحثين، والمجامع الفقهية، وتسميتها بالودائع لايغير من حقيقتها الشرعية شيئا، لأن العبرة في العقود بالمعاني لا بالألفاظ، وهذه الأموال تنطبق عليها خصائص القرض لا الوديعة.</vt:lpstr>
      <vt:lpstr>- الفرق بين الوديعة والقرض في الشريعة من ثلاثة أوجه: الوجه الأول: أن القرض مضمون على الآخذ (المقترض) على كل حال،  فيد المقترض يد ضمان، بخلاف الوديعة، فإنها غير مضمونة على الآخذ (المودع)، إلا في حال التعدي أو التفريط، فيد المودع يد أمانة. الوجه الثاني: أن المقترض مأذون له باستعمال مبلغ القرض، بخلاف الوديعة، فإن المودع غير مأذون له باستعمالها. الوجه الثالث: أن محل القرض في الأشياء التي تستهلك بالاستعمال، ولهذا كان الواجب فيه رد البدل لا عين المال المقترض، بخلاف الوديعة: فإن الواجب فيها أن ترد الوديعة بعينها.  - والودائع الجارية مضمونة على البنك على كل حال، وهو يشترط على المودع أن يستعملها - أي البنك - ويرد للعميل بدلها عند الطلب، وهذه حقيقة القرض، ولو سميت وديعة، وإنما سميت ودائع لأن أول ظهورها كان مرتبطا بالإيداع عند الصاغة، وهذا القول هو الصحيح. </vt:lpstr>
      <vt:lpstr>ويترتب على ذلك ما يأتي:  1- أن يد البنك يد ضمان، فهو يضمن مبالغ الحسابات الجارية على كل حال، سواء حصل منه تعد أو تفريط، أو لم يحصل منه ذلك. 2- الهدايا التي يقدمها البنك لأصحاب الحسابات الجارية على نوعين: النوع الأول: ما كان من قبل الدعاية والتسويق للبنك، مما لا يختص بأصحاب الحسابات وحدهم، ولا يراعى فيها رصيد صاحب الحساب، وإنما تقدم لعموم الناس، كالتقاويم، والأقلام ونحو ذلك، فهذه جائزة. النوع الثاني: الهدايا الخاصة بأصحاب الحسابات التي يراعى فيها عادة رصيد صاحب الحساب، فهذه لا تجوز وإن لم تكن مشروطة ابتداء عند فتح الحساب؛ لأن لها حكم هدية المقترض للمقرض قبل الوفاء، إذ إن صاحب الحساب مازال مقرضا للبنك، ولم يغلق حسابه، وهدية المقترض للمقرض قبل الوفاء لا تجوز عند جمهور أهل العلم، لما فيها من المحاباة، ولأنها منفعة للمقرض مقابل قرضه،  </vt:lpstr>
      <vt:lpstr>- وفي صحيح البخاري عن عبد الله بن سلام (رضي الله عنه) أنه قال: لأبي بردة بن أبي موسى الأشعري: "أنك في أرض الربا بها فاش، إذا كان لك على رجل حق فأهدى اليك حمل تبن، أو حمل شعير، أو حمل قت فإنه ربا".  قال ابن القيم: وكل ذلك سدا لذريعة أخذ الزيادة في القرض الذي موجبه رد المثل. 3- الخدمات التي يقدمها البنك لأصحاب الحسابات الجارية التي تسهل عليهم استيفاء أموالهم جائزة، كصرف دفاتر الشيكات مجانا، وبطاقات الصرف الآلي، والإنترنيت، وترتيب إجراءات خاصة لعملاء التميز، ونحو ذلك.</vt:lpstr>
      <vt:lpstr>2- ودائع التوفير(الادخارية):                                                                     وهي: مبالغ مودعة في المصرف لحساب فئة من المودعين ترغب في أن تقوم بعملية توفير، أو ادخار بحيث تتخلى مؤقتا عن استخدام المبالغ المدخرة، مقابل الحصول على فائدة، أو ربح. - وعادة ما تكون هذه الفائدة يسيرة جدًا؛ لأن هذه المبالغ لا تخصص كلها في الاستثمار، بل تحفظ بجزء كبير منها لمواجهة احتمالات السحب المفاجئة من قبل العملاء؛ لأن العميل يستطيع أن يسحبها متى شاء. 3- الودائع الآجلة (ودائع الاستثمار): وهي: الودائع المرتبطة بأجل، ولا يجوز لأصحابها السحب منها إلا بعد انقضاء المدة المحددة. - أو يكون السحب منها مشروطا بإخطار سابق من العميل قبل فترة متفق عليها. - وتسمى في هذه الحالة: الودائع بإخطار.</vt:lpstr>
      <vt:lpstr> التكييف الفقهي لهذين النوعين (التوفير والآجلة): يختلف التكييف الفقهي لهذين النوعين بحسب طبيعة العقد بين البنك والعميل، وبيان ذلك:  -أن البنك إذا كان يضمن رأس مال الوديعة وربح معلوم. - أو يضمن رأس مال الوديعة فقط. - أو يضمن جزءً من رأس المال. - فالعقد قرض، واشتراط الفائد فيه للعميل محرم؛ لأنه قرض جر نفعاً. - وهذا هو الواقع في المصارف التقليدية (الربوية).  -أما إن كان البنك لايضمن رأس المال، ولاجزءً منه، فالعقد مضاربة، والربح جائز. - وهذا هو الواقع في المصارف الإسلامية. </vt:lpstr>
      <vt:lpstr>- وبهذا يتضح الفرق بين القرض والمضاربة: - ففي المضاربة لا يضمن الآخذ (العامل) المال لرب المال، بل يد العامل فيها يد أمانة. - بخلاف القرض فإن يد الآخذ فيه (المقترض) يد ضمان، فهو يضمن المال للمقرض. - فاذا شرط فيه للمقرض فائدة أو منفعة فهو ربا؛ لانه قرض جر نفعا. - وتصدر المصارف شهادات تسمى شهادات الاستثمار، ويختلف حكمها بحسب نوع الوديعة التي تصدر منها. - فإذا كانت الشهادة مضمونة فهي محرمة، وإن سميت شهادة استثمار؛ لأنها في الحقيقة قروض وليست استثماراً. -  أما إذا كانت قائمةً على مبدأ التساوي في الربح والخسارة فهي جائزة.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مستجدات في فقه الأموال</dc:title>
  <dc:creator>asus</dc:creator>
  <cp:lastModifiedBy>asus</cp:lastModifiedBy>
  <cp:revision>7</cp:revision>
  <dcterms:created xsi:type="dcterms:W3CDTF">2024-01-23T19:23:08Z</dcterms:created>
  <dcterms:modified xsi:type="dcterms:W3CDTF">2024-01-27T17:23:18Z</dcterms:modified>
</cp:coreProperties>
</file>