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2/4/2024</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2/4/2024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32B5-6ED3-F0AD-035C-EE492B17C128}"/>
              </a:ext>
            </a:extLst>
          </p:cNvPr>
          <p:cNvSpPr>
            <a:spLocks noGrp="1"/>
          </p:cNvSpPr>
          <p:nvPr>
            <p:ph type="ctrTitle"/>
          </p:nvPr>
        </p:nvSpPr>
        <p:spPr>
          <a:xfrm>
            <a:off x="579120" y="528320"/>
            <a:ext cx="11328400" cy="3280136"/>
          </a:xfrm>
        </p:spPr>
        <p:txBody>
          <a:bodyPr>
            <a:normAutofit/>
          </a:bodyPr>
          <a:lstStyle/>
          <a:p>
            <a:r>
              <a:rPr lang="ar-IQ" sz="12000" dirty="0">
                <a:solidFill>
                  <a:srgbClr val="7030A0"/>
                </a:solidFill>
                <a:latin typeface="Traditional Arabic" panose="02020603050405020304" pitchFamily="18" charset="-78"/>
                <a:cs typeface="Traditional Arabic" panose="02020603050405020304" pitchFamily="18" charset="-78"/>
              </a:rPr>
              <a:t>بطــاقــات الائتمــان</a:t>
            </a:r>
            <a:endParaRPr lang="en-US" sz="12000" dirty="0">
              <a:solidFill>
                <a:srgbClr val="7030A0"/>
              </a:solidFill>
              <a:latin typeface="Traditional Arabic" panose="02020603050405020304" pitchFamily="18" charset="-78"/>
              <a:cs typeface="Traditional Arabic" panose="02020603050405020304" pitchFamily="18" charset="-78"/>
            </a:endParaRPr>
          </a:p>
        </p:txBody>
      </p:sp>
      <p:sp>
        <p:nvSpPr>
          <p:cNvPr id="3" name="Subtitle 2">
            <a:extLst>
              <a:ext uri="{FF2B5EF4-FFF2-40B4-BE49-F238E27FC236}">
                <a16:creationId xmlns:a16="http://schemas.microsoft.com/office/drawing/2014/main" id="{BE08464D-AFB5-8DC4-43A6-A27FC7F279E8}"/>
              </a:ext>
            </a:extLst>
          </p:cNvPr>
          <p:cNvSpPr>
            <a:spLocks noGrp="1"/>
          </p:cNvSpPr>
          <p:nvPr>
            <p:ph type="subTitle" idx="1"/>
          </p:nvPr>
        </p:nvSpPr>
        <p:spPr/>
        <p:txBody>
          <a:bodyPr>
            <a:normAutofit/>
          </a:bodyPr>
          <a:lstStyle/>
          <a:p>
            <a:r>
              <a:rPr lang="ar-IQ" sz="6600" b="1" dirty="0">
                <a:solidFill>
                  <a:schemeClr val="tx1"/>
                </a:solidFill>
                <a:latin typeface="Traditional Arabic" panose="02020603050405020304" pitchFamily="18" charset="-78"/>
                <a:cs typeface="Traditional Arabic" panose="02020603050405020304" pitchFamily="18" charset="-78"/>
              </a:rPr>
              <a:t>أ.م.د. مراد جبار سعيد</a:t>
            </a:r>
            <a:endParaRPr lang="en-US" sz="6600" b="1" dirty="0">
              <a:solidFill>
                <a:schemeClr val="tx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95621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F2A86-6A53-C54A-88D3-228E5875A28C}"/>
              </a:ext>
            </a:extLst>
          </p:cNvPr>
          <p:cNvSpPr>
            <a:spLocks noGrp="1"/>
          </p:cNvSpPr>
          <p:nvPr>
            <p:ph type="title"/>
          </p:nvPr>
        </p:nvSpPr>
        <p:spPr>
          <a:xfrm>
            <a:off x="314960" y="411479"/>
            <a:ext cx="11541760" cy="6101081"/>
          </a:xfrm>
        </p:spPr>
        <p:txBody>
          <a:bodyPr anchor="t">
            <a:normAutofit/>
          </a:bodyPr>
          <a:lstStyle/>
          <a:p>
            <a:pPr marL="457200" marR="0" algn="r" rtl="1">
              <a:lnSpc>
                <a:spcPct val="115000"/>
              </a:lnSpc>
              <a:spcBef>
                <a:spcPts val="0"/>
              </a:spcBef>
              <a:spcAft>
                <a:spcPts val="0"/>
              </a:spcAft>
            </a:pPr>
            <a:r>
              <a:rPr lang="ar-IQ" sz="3600" b="1" u="sng"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ثالثا - بطاقات الانئتمان: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البطاقات المصرفية على نوعين: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النوع الأول: بطاقات الخصم الفوري (الدبت كارد):</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وفيها يتم الخصم فورًا من رصيد العميل المودع لدى البنك.</a:t>
            </a:r>
            <a:b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وتسمية هذه البطاقات بطاقات ائتمانية فيه تجوز؛ لأن هذه البطاقات لا ائتمان فيها.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أي: لا قرض؛ لأن الخصم يتم فورًا من رصيد العميل.</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فهذه البطاقات يجوز التعامل بها بيعًا وشراءً واقتناءً وغير ذلك، ولو أخذ البنك رسوما نسبية، أو أجورًا مقطوعة مقابل استعمالها أو إصدارها.</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85660F23-BA28-213C-5A5E-A1DAB88B8D55}"/>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52350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FE69C-9BD3-820E-A47B-8A47E05F0AA3}"/>
              </a:ext>
            </a:extLst>
          </p:cNvPr>
          <p:cNvSpPr>
            <a:spLocks noGrp="1"/>
          </p:cNvSpPr>
          <p:nvPr>
            <p:ph type="title"/>
          </p:nvPr>
        </p:nvSpPr>
        <p:spPr>
          <a:xfrm>
            <a:off x="335280" y="375920"/>
            <a:ext cx="11450320" cy="6146800"/>
          </a:xfrm>
        </p:spPr>
        <p:txBody>
          <a:bodyPr>
            <a:noAutofit/>
          </a:bodyPr>
          <a:lstStyle/>
          <a:p>
            <a:pPr marL="457200" marR="0" algn="r" rtl="1">
              <a:lnSpc>
                <a:spcPct val="115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التكييف الفقهي لهذه البطاقات:</a:t>
            </a:r>
            <a:br>
              <a:rPr lang="ar-IQ" sz="3600" b="1"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 حامل البطاقة يعتبر مقرضا للبنك؛ لأن العميل له رصيد يغطي كل العمليات التي يستخدم فيها البطاقة.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وهذا الرصيد كما تقدم يعتبر دينا على البنك.</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وعلى هذا فالرسوم التي يأخذها البنك لا محظور فيها، لأن المحرم شرعا أن يكون في القرض فائدة للمقرض، وليس للمقترض، والبنك هنا مقترض، وليس مقرضا.</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مسألة: حكم استخدات هذه البطاقات في شراء الذهب والفضة وفي صرف العملات:</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يجوز استعمال هذه البطاقات فيما يجب فيه التقابض شرعا؛ لأن القيد المصرفي في حساب العميل في قوة القبض الحقيقي للنقود، ولكن يجب أن يتم الخصم في نفس المجلس الذي يتم فيه شراء واستلام الذهب.</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72E2641C-69E3-02A3-52DA-92FAAED613CC}"/>
              </a:ext>
            </a:extLst>
          </p:cNvPr>
          <p:cNvSpPr>
            <a:spLocks noGrp="1"/>
          </p:cNvSpPr>
          <p:nvPr>
            <p:ph idx="1"/>
          </p:nvPr>
        </p:nvSpPr>
        <p:spPr>
          <a:xfrm>
            <a:off x="1143000" y="6705600"/>
            <a:ext cx="9872871" cy="60960"/>
          </a:xfrm>
        </p:spPr>
        <p:txBody>
          <a:bodyPr>
            <a:normAutofit fontScale="25000" lnSpcReduction="20000"/>
          </a:bodyPr>
          <a:lstStyle/>
          <a:p>
            <a:endParaRPr lang="en-US" dirty="0"/>
          </a:p>
        </p:txBody>
      </p:sp>
    </p:spTree>
    <p:extLst>
      <p:ext uri="{BB962C8B-B14F-4D97-AF65-F5344CB8AC3E}">
        <p14:creationId xmlns:p14="http://schemas.microsoft.com/office/powerpoint/2010/main" val="4076309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F2B5D-5B94-1CB1-EE3E-8709A459BE35}"/>
              </a:ext>
            </a:extLst>
          </p:cNvPr>
          <p:cNvSpPr>
            <a:spLocks noGrp="1"/>
          </p:cNvSpPr>
          <p:nvPr>
            <p:ph type="title"/>
          </p:nvPr>
        </p:nvSpPr>
        <p:spPr>
          <a:xfrm>
            <a:off x="304800" y="345441"/>
            <a:ext cx="11623040" cy="6192520"/>
          </a:xfrm>
        </p:spPr>
        <p:txBody>
          <a:bodyPr>
            <a:noAutofit/>
          </a:bodyPr>
          <a:lstStyle/>
          <a:p>
            <a:pPr marL="457200" algn="r" rtl="1">
              <a:lnSpc>
                <a:spcPct val="115000"/>
              </a:lnSpc>
              <a:spcBef>
                <a:spcPts val="0"/>
              </a:spcBef>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النوع الثاني: البطاقة القرضية (الائتمانية):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هذه البطاقات لايلزم أن يكون للعميل فيها رصيد لدى البنك أو الشركة المصدرة للبطاقة.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ولايتم خصم القيمة من العميل فور استخدامها، بل يعطى العميل فترة سماح للتسديد.</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-ويكون لهذه البطاقات عادة سقف ائتماني – أي: حد للاستعمال- لا يتجاوزه العميل.</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وهذه البطاقات على نوعين: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بطاقات الخصم الشهري:</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وهي بطاقات يتم فيها تسديد المبلغ المستحق على العميل دفعة واحدة بعد مضي فترة السماح المتفق عليها، وهي في العادة لا تتجاوز ستين يومًا، من دون زيادة في قيمة الفاتورة.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بطاقات الدين المتجدد: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وفيها يتم فيها تقسيط الدين المستحق على العميل على فترات، وتزداد قيمة الدين بزيادة فترة التسديد. </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DD17F2DB-E7D6-BA41-F5CE-E043CD7258DE}"/>
              </a:ext>
            </a:extLst>
          </p:cNvPr>
          <p:cNvSpPr>
            <a:spLocks noGrp="1"/>
          </p:cNvSpPr>
          <p:nvPr>
            <p:ph idx="1"/>
          </p:nvPr>
        </p:nvSpPr>
        <p:spPr>
          <a:xfrm flipV="1">
            <a:off x="1143000" y="671575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91093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F378-D357-11EE-2AB1-16193B766E5E}"/>
              </a:ext>
            </a:extLst>
          </p:cNvPr>
          <p:cNvSpPr>
            <a:spLocks noGrp="1"/>
          </p:cNvSpPr>
          <p:nvPr>
            <p:ph type="title"/>
          </p:nvPr>
        </p:nvSpPr>
        <p:spPr>
          <a:xfrm>
            <a:off x="264160" y="223520"/>
            <a:ext cx="11592560" cy="6283961"/>
          </a:xfrm>
        </p:spPr>
        <p:txBody>
          <a:bodyPr anchor="t">
            <a:noAutofit/>
          </a:bodyPr>
          <a:lstStyle/>
          <a:p>
            <a:pPr marL="457200" marR="0" algn="r" rtl="1">
              <a:lnSpc>
                <a:spcPct val="115000"/>
              </a:lnSpc>
              <a:spcBef>
                <a:spcPts val="0"/>
              </a:spcBef>
              <a:spcAft>
                <a:spcPts val="0"/>
              </a:spcAft>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تستخدم هذه البطاقات في أمرين:</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الأمر الأول: استخدامها في السحب النقدي:</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في هذه الحالة تكون العلاقة ثنائية بين البنك المصدر وحامل البطاقة، فيسحب العميل مبلغا نقديا، ثم يسدده بعد مدة.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التكييف الفقهي لهذه العملية: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التكييف الفقهي لهذه العملية على أنها عقد قرض.</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فالبنك مقرض،  وحامل البطاقة مقترض.</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وعلى هذا فلا يجوز أن يأخذ البنك فائدة مقابل هذا القرض.</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ولكن يجوز أن يأخد أجرًا بقدر التكلفة الفعلية لهذه العملية.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بشرط أن تكون مبلغا مقطوعًا لا يزيد بزيادة المبلغ المسحوب.</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D6C5D30C-E1C0-D219-CCFC-8CC621F0D0C2}"/>
              </a:ext>
            </a:extLst>
          </p:cNvPr>
          <p:cNvSpPr>
            <a:spLocks noGrp="1"/>
          </p:cNvSpPr>
          <p:nvPr>
            <p:ph idx="1"/>
          </p:nvPr>
        </p:nvSpPr>
        <p:spPr>
          <a:xfrm>
            <a:off x="1143000" y="671068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56091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2E1A6-028D-C62A-31A5-21D302A44BB5}"/>
              </a:ext>
            </a:extLst>
          </p:cNvPr>
          <p:cNvSpPr>
            <a:spLocks noGrp="1"/>
          </p:cNvSpPr>
          <p:nvPr>
            <p:ph type="title"/>
          </p:nvPr>
        </p:nvSpPr>
        <p:spPr>
          <a:xfrm>
            <a:off x="314960" y="335281"/>
            <a:ext cx="11551920" cy="6162040"/>
          </a:xfrm>
        </p:spPr>
        <p:txBody>
          <a:bodyPr anchor="t">
            <a:normAutofit/>
          </a:bodyPr>
          <a:lstStyle/>
          <a:p>
            <a:pPr marL="457200" marR="0" algn="r" rtl="1">
              <a:lnSpc>
                <a:spcPct val="115000"/>
              </a:lnSpc>
              <a:spcBef>
                <a:spcPts val="0"/>
              </a:spcBef>
              <a:spcAft>
                <a:spcPts val="0"/>
              </a:spcAft>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وإذا كان السحب من جهاز لغير البنك المصدر، فالعلاقة تكون رباعية: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1- البنك المصدر.   2- حامل البطاقة.   3- البنك مالك الجهاز.  4- المنظمة الراعية للبطاقة، كالفيزا والماستر كارد. </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وفي هذه الحالة: يتقاضى البنك صاحب الجهاز، والمنظمة الراعية للبطاقة رسوما مقابل السحب.</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وهذه الرسوم جائزة شرعا سواء أكانت بمبلغ مقطوع، أم بنسبة من المبلغ المسحوب.</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لأن هذه الرسوم مقابل الخدمات المقدمة، وهي: الوساطة المالية،  وأخذ الأجر عليها جائز.</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ولا يعد البنك صاحب الجهاز، ولا المنظمة الراعية مقرضا للعميل.</a:t>
            </a: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D93111FD-DF73-BA3A-BEA5-87794A387B3F}"/>
              </a:ext>
            </a:extLst>
          </p:cNvPr>
          <p:cNvSpPr>
            <a:spLocks noGrp="1"/>
          </p:cNvSpPr>
          <p:nvPr>
            <p:ph idx="1"/>
          </p:nvPr>
        </p:nvSpPr>
        <p:spPr>
          <a:xfrm>
            <a:off x="1143000" y="6731000"/>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052883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FE4BF-6ABD-77E4-7D5B-B049E456086E}"/>
              </a:ext>
            </a:extLst>
          </p:cNvPr>
          <p:cNvSpPr>
            <a:spLocks noGrp="1"/>
          </p:cNvSpPr>
          <p:nvPr>
            <p:ph type="title"/>
          </p:nvPr>
        </p:nvSpPr>
        <p:spPr>
          <a:xfrm>
            <a:off x="396240" y="736594"/>
            <a:ext cx="11318240" cy="5816605"/>
          </a:xfrm>
        </p:spPr>
        <p:txBody>
          <a:bodyPr anchor="t">
            <a:noAutofit/>
          </a:bodyPr>
          <a:lstStyle/>
          <a:p>
            <a:pPr marL="457200" algn="r" rtl="1">
              <a:lnSpc>
                <a:spcPct val="115000"/>
              </a:lnSpc>
              <a:spcBef>
                <a:spcPts val="0"/>
              </a:spcBef>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والأمر الثاني: استخدامها في الشراء عبر نقاط البيع</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a:t>
            </a: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وأطراف العلاقة في هذه البطاقات ثلاثة: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1- البنك المصدر.</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2- حامل البطاقة.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3- التاجر قابل البطاقة.</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فإن كان البنك المصدر غير البنك الذي يتعامل معه التاجر.</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فالعلاقة تكون خماسية، بإضافة بنك التاجر، والمنظمة الراعية للبطاقة الفيزا والماستر كارد. </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3C57837E-F788-E9E3-BCCF-8E52130FA069}"/>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968203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5D5F4-667E-4644-1272-802404708412}"/>
              </a:ext>
            </a:extLst>
          </p:cNvPr>
          <p:cNvSpPr>
            <a:spLocks noGrp="1"/>
          </p:cNvSpPr>
          <p:nvPr>
            <p:ph type="title"/>
          </p:nvPr>
        </p:nvSpPr>
        <p:spPr>
          <a:xfrm>
            <a:off x="335280" y="314961"/>
            <a:ext cx="11541760" cy="6131560"/>
          </a:xfrm>
        </p:spPr>
        <p:txBody>
          <a:bodyPr anchor="t">
            <a:normAutofit/>
          </a:bodyPr>
          <a:lstStyle/>
          <a:p>
            <a:pPr algn="r">
              <a:lnSpc>
                <a:spcPct val="100000"/>
              </a:lnSpc>
            </a:pPr>
            <a: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التخريج الفقهي لهذه البطاقات:</a:t>
            </a:r>
            <a:br>
              <a:rPr lang="ar-IQ" sz="3600" b="1"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أنها ضمان ابتداءً من البنك المصدر لحامل البطاقة: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1- فالبنك المصدر ضامن.</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2- وحامل البطاقة مضمون عنه.</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3- والتاجر القابل للبطاقة مضمون له،</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ثم ينظر في حال مآل هذ الضمان:</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فإن لم يكن لحامل البطاقة رصيد لدى البنك المصدر يغطي قيمة المبالغ المستحقة عليه:</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فإن هذا الضمان يؤول إلى القرض.</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فالبنك يقرض العميل قيمة الفاتورة المستحقة عليه، ثم يطالبه بها بعد مضي فترة السماح.</a:t>
            </a:r>
            <a:endParaRPr lang="en-US" sz="3600" dirty="0"/>
          </a:p>
        </p:txBody>
      </p:sp>
      <p:sp>
        <p:nvSpPr>
          <p:cNvPr id="3" name="Content Placeholder 2">
            <a:extLst>
              <a:ext uri="{FF2B5EF4-FFF2-40B4-BE49-F238E27FC236}">
                <a16:creationId xmlns:a16="http://schemas.microsoft.com/office/drawing/2014/main" id="{2C017126-F7A8-BBB7-A72A-2CF390E233D8}"/>
              </a:ext>
            </a:extLst>
          </p:cNvPr>
          <p:cNvSpPr>
            <a:spLocks noGrp="1"/>
          </p:cNvSpPr>
          <p:nvPr>
            <p:ph idx="1"/>
          </p:nvPr>
        </p:nvSpPr>
        <p:spPr>
          <a:xfrm flipV="1">
            <a:off x="1143000" y="68579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218143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1872C-BBB4-4464-E079-198AA19E4AF7}"/>
              </a:ext>
            </a:extLst>
          </p:cNvPr>
          <p:cNvSpPr>
            <a:spLocks noGrp="1"/>
          </p:cNvSpPr>
          <p:nvPr>
            <p:ph type="title"/>
          </p:nvPr>
        </p:nvSpPr>
        <p:spPr>
          <a:xfrm>
            <a:off x="283155" y="211455"/>
            <a:ext cx="11592560" cy="6217920"/>
          </a:xfrm>
        </p:spPr>
        <p:txBody>
          <a:bodyPr anchor="t">
            <a:noAutofit/>
          </a:bodyPr>
          <a:lstStyle/>
          <a:p>
            <a:pPr marR="0" lvl="0" algn="r" rtl="1">
              <a:lnSpc>
                <a:spcPct val="115000"/>
              </a:lnSpc>
              <a:spcBef>
                <a:spcPts val="0"/>
              </a:spcBef>
              <a:spcAft>
                <a:spcPts val="800"/>
              </a:spcAft>
            </a:pP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وإن كان لحامل البطاقة رصيد لدى البنك المصدر يغطي قيمة المستحقات عليه.</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فالبنك المصدر ضامن للعميل، ووكيل عنه في السداد للتاجر.</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فالجتمع الضمان والوكالة في الأداء،</a:t>
            </a:r>
            <a:r>
              <a:rPr lang="ar-IQ" sz="3600" kern="100" dirty="0">
                <a:solidFill>
                  <a:schemeClr val="tx1"/>
                </a:solidFill>
                <a:latin typeface="Traditional Arabic" panose="02020603050405020304" pitchFamily="18" charset="-78"/>
                <a:ea typeface="Calibri" panose="020F0502020204030204" pitchFamily="34" charset="0"/>
                <a:cs typeface="Traditional Arabic" panose="02020603050405020304" pitchFamily="18" charset="-78"/>
              </a:rPr>
              <a:t>  </a:t>
            </a: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ولا يعد البنك في هذه الحالة مقرضا للعميل.</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ولايشكل على هذا التخريج كون البنك لايقوم بخصم الفواتير من حساب العميل المودع لديه في نفس الوقت الذي يسدد فيه للتاجر؛ لأن تأخير الخصم لترتيبات إدارية.</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لكنه من الناحية الشرعية قد وقعت مقاصة بين الدينين من حين قيام البنك بالتسديد.</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قال في شرح المنتهى: "ومن استحق على غريمه مثل ماله عليه من دين جنسا قدرا وصفة حالين أو مؤجلين أجلا واحدا تساقطا إن استويا أو سقط من الأكثر بقدر الأقل إن تفاوتا قدرا بدون تراض".</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وأما بنك التاجر، والمنظمة الراعية للبطاقة، فيعد كل منهما وسيطا ماليا.</a:t>
            </a:r>
            <a:b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r>
              <a:rPr lang="ar-IQ"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t>- والرسوم التي يتقاضاها كل منهما جائزة شرعا؛ لأنها من باب الوكالة بأجر.</a:t>
            </a:r>
            <a:br>
              <a:rPr lang="en-US" sz="3600" kern="10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rPr>
            </a:br>
            <a:endParaRPr lang="en-US" sz="36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a:extLst>
              <a:ext uri="{FF2B5EF4-FFF2-40B4-BE49-F238E27FC236}">
                <a16:creationId xmlns:a16="http://schemas.microsoft.com/office/drawing/2014/main" id="{D1BC6249-B8BC-C56F-2D4A-2D70B4CFD1B8}"/>
              </a:ext>
            </a:extLst>
          </p:cNvPr>
          <p:cNvSpPr>
            <a:spLocks noGrp="1"/>
          </p:cNvSpPr>
          <p:nvPr>
            <p:ph idx="1"/>
          </p:nvPr>
        </p:nvSpPr>
        <p:spPr>
          <a:xfrm flipV="1">
            <a:off x="1143000" y="6756399"/>
            <a:ext cx="987287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919884087"/>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48</TotalTime>
  <Words>879</Words>
  <Application>Microsoft Office PowerPoint</Application>
  <PresentationFormat>Widescreen</PresentationFormat>
  <Paragraphs>10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Traditional Arabic</vt:lpstr>
      <vt:lpstr>Basis</vt:lpstr>
      <vt:lpstr>بطــاقــات الائتمــان</vt:lpstr>
      <vt:lpstr>ثالثا - بطاقات الانئتمان: البطاقات المصرفية على نوعين: النوع الأول: بطاقات الخصم الفوري (الدبت كارد): وفيها يتم الخصم فورًا من رصيد العميل المودع لدى البنك. وتسمية هذه البطاقات بطاقات ائتمانية فيه تجوز؛ لأن هذه البطاقات لا ائتمان فيها.  أي: لا قرض؛ لأن الخصم يتم فورًا من رصيد العميل. فهذه البطاقات يجوز التعامل بها بيعًا وشراءً واقتناءً وغير ذلك، ولو أخذ البنك رسوما نسبية، أو أجورًا مقطوعة مقابل استعمالها أو إصدارها.</vt:lpstr>
      <vt:lpstr>التكييف الفقهي لهذه البطاقات: أن حامل البطاقة يعتبر مقرضا للبنك؛ لأن العميل له رصيد يغطي كل العمليات التي يستخدم فيها البطاقة. - وهذا الرصيد كما تقدم يعتبر دينا على البنك. - وعلى هذا فالرسوم التي يأخذها البنك لا محظور فيها، لأن المحرم شرعا أن يكون في القرض فائدة للمقرض، وليس للمقترض، والبنك هنا مقترض، وليس مقرضا. مسألة: حكم استخدات هذه البطاقات في شراء الذهب والفضة وفي صرف العملات: يجوز استعمال هذه البطاقات فيما يجب فيه التقابض شرعا؛ لأن القيد المصرفي في حساب العميل في قوة القبض الحقيقي للنقود، ولكن يجب أن يتم الخصم في نفس المجلس الذي يتم فيه شراء واستلام الذهب.</vt:lpstr>
      <vt:lpstr>النوع الثاني: البطاقة القرضية (الائتمانية): هذه البطاقات لايلزم أن يكون للعميل فيها رصيد لدى البنك أو الشركة المصدرة للبطاقة. -ولايتم خصم القيمة من العميل فور استخدامها، بل يعطى العميل فترة سماح للتسديد. -ويكون لهذه البطاقات عادة سقف ائتماني – أي: حد للاستعمال- لا يتجاوزه العميل. وهذه البطاقات على نوعين: 1- بطاقات الخصم الشهري: وهي بطاقات يتم فيها تسديد المبلغ المستحق على العميل دفعة واحدة بعد مضي فترة السماح المتفق عليها، وهي في العادة لا تتجاوز ستين يومًا، من دون زيادة في قيمة الفاتورة. 2- بطاقات الدين المتجدد: وفيها يتم فيها تقسيط الدين المستحق على العميل على فترات، وتزداد قيمة الدين بزيادة فترة التسديد. </vt:lpstr>
      <vt:lpstr>تستخدم هذه البطاقات في أمرين: الأمر الأول: استخدامها في السحب النقدي: في هذه الحالة تكون العلاقة ثنائية بين البنك المصدر وحامل البطاقة، فيسحب العميل مبلغا نقديا، ثم يسدده بعد مدة. التكييف الفقهي لهذه العملية: التكييف الفقهي لهذه العملية على أنها عقد قرض. - فالبنك مقرض،  وحامل البطاقة مقترض. - وعلى هذا فلا يجوز أن يأخذ البنك فائدة مقابل هذا القرض. - ولكن يجوز أن يأخد أجرًا بقدر التكلفة الفعلية لهذه العملية. - بشرط أن تكون مبلغا مقطوعًا لا يزيد بزيادة المبلغ المسحوب.</vt:lpstr>
      <vt:lpstr>- وإذا كان السحب من جهاز لغير البنك المصدر، فالعلاقة تكون رباعية:  1- البنك المصدر.   2- حامل البطاقة.   3- البنك مالك الجهاز.  4- المنظمة الراعية للبطاقة، كالفيزا والماستر كارد.  - وفي هذه الحالة: يتقاضى البنك صاحب الجهاز، والمنظمة الراعية للبطاقة رسوما مقابل السحب. - وهذه الرسوم جائزة شرعا سواء أكانت بمبلغ مقطوع، أم بنسبة من المبلغ المسحوب. - لأن هذه الرسوم مقابل الخدمات المقدمة، وهي: الوساطة المالية،  وأخذ الأجر عليها جائز. - ولا يعد البنك صاحب الجهاز، ولا المنظمة الراعية مقرضا للعميل.</vt:lpstr>
      <vt:lpstr>والأمر الثاني: استخدامها في الشراء عبر نقاط البيع. وأطراف العلاقة في هذه البطاقات ثلاثة: 1- البنك المصدر. 2- حامل البطاقة. 3- التاجر قابل البطاقة. - فإن كان البنك المصدر غير البنك الذي يتعامل معه التاجر. - فالعلاقة تكون خماسية، بإضافة بنك التاجر، والمنظمة الراعية للبطاقة الفيزا والماستر كارد.   </vt:lpstr>
      <vt:lpstr>التخريج الفقهي لهذه البطاقات: أنها ضمان ابتداءً من البنك المصدر لحامل البطاقة:  1- فالبنك المصدر ضامن.  2- وحامل البطاقة مضمون عنه. 3- والتاجر القابل للبطاقة مضمون له، - ثم ينظر في حال مآل هذ الضمان: - فإن لم يكن لحامل البطاقة رصيد لدى البنك المصدر يغطي قيمة المبالغ المستحقة عليه: - فإن هذا الضمان يؤول إلى القرض. - فالبنك يقرض العميل قيمة الفاتورة المستحقة عليه، ثم يطالبه بها بعد مضي فترة السماح.</vt:lpstr>
      <vt:lpstr>- وإن كان لحامل البطاقة رصيد لدى البنك المصدر يغطي قيمة المستحقات عليه. - فالبنك المصدر ضامن للعميل، ووكيل عنه في السداد للتاجر. - فالجتمع الضمان والوكالة في الأداء،  ولا يعد البنك في هذه الحالة مقرضا للعميل. - ولايشكل على هذا التخريج كون البنك لايقوم بخصم الفواتير من حساب العميل المودع لديه في نفس الوقت الذي يسدد فيه للتاجر؛ لأن تأخير الخصم لترتيبات إدارية. - لكنه من الناحية الشرعية قد وقعت مقاصة بين الدينين من حين قيام البنك بالتسديد. قال في شرح المنتهى: "ومن استحق على غريمه مثل ماله عليه من دين جنسا قدرا وصفة حالين أو مؤجلين أجلا واحدا تساقطا إن استويا أو سقط من الأكثر بقدر الأقل إن تفاوتا قدرا بدون تراض". - وأما بنك التاجر، والمنظمة الراعية للبطاقة، فيعد كل منهما وسيطا ماليا. - والرسوم التي يتقاضاها كل منهما جائزة شرعا؛ لأنها من باب الوكالة بأجر.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بطــاقــات الائتمــان</dc:title>
  <dc:creator>asus</dc:creator>
  <cp:lastModifiedBy>asus</cp:lastModifiedBy>
  <cp:revision>2</cp:revision>
  <dcterms:created xsi:type="dcterms:W3CDTF">2024-01-27T17:40:04Z</dcterms:created>
  <dcterms:modified xsi:type="dcterms:W3CDTF">2024-02-04T14:16:55Z</dcterms:modified>
</cp:coreProperties>
</file>