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90" r:id="rId3"/>
    <p:sldId id="291" r:id="rId4"/>
    <p:sldId id="292" r:id="rId5"/>
    <p:sldId id="297" r:id="rId6"/>
    <p:sldId id="261" r:id="rId7"/>
    <p:sldId id="294" r:id="rId8"/>
    <p:sldId id="300" r:id="rId9"/>
    <p:sldId id="293" r:id="rId10"/>
    <p:sldId id="298" r:id="rId11"/>
    <p:sldId id="262" r:id="rId12"/>
    <p:sldId id="263" r:id="rId13"/>
    <p:sldId id="274" r:id="rId14"/>
    <p:sldId id="275" r:id="rId15"/>
    <p:sldId id="276" r:id="rId16"/>
    <p:sldId id="277" r:id="rId17"/>
    <p:sldId id="278" r:id="rId18"/>
    <p:sldId id="299" r:id="rId19"/>
    <p:sldId id="258" r:id="rId20"/>
    <p:sldId id="264" r:id="rId21"/>
    <p:sldId id="259" r:id="rId22"/>
    <p:sldId id="279" r:id="rId23"/>
    <p:sldId id="280" r:id="rId24"/>
    <p:sldId id="281" r:id="rId25"/>
    <p:sldId id="283" r:id="rId26"/>
    <p:sldId id="282" r:id="rId27"/>
    <p:sldId id="260" r:id="rId28"/>
    <p:sldId id="265" r:id="rId29"/>
    <p:sldId id="266" r:id="rId30"/>
    <p:sldId id="267" r:id="rId31"/>
    <p:sldId id="268" r:id="rId32"/>
    <p:sldId id="269" r:id="rId33"/>
    <p:sldId id="270" r:id="rId34"/>
    <p:sldId id="271" r:id="rId35"/>
    <p:sldId id="272" r:id="rId36"/>
    <p:sldId id="289" r:id="rId3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3" d="100"/>
          <a:sy n="63" d="100"/>
        </p:scale>
        <p:origin x="804"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a:t>Click to edit Master title style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1/25/2024</a:t>
            </a:fld>
            <a:endParaRPr lang="en-US" dirty="0"/>
          </a:p>
        </p:txBody>
      </p:sp>
      <p:sp>
        <p:nvSpPr>
          <p:cNvPr id="5" name="Footer Placeholder 4"/>
          <p:cNvSpPr>
            <a:spLocks noGrp="1"/>
          </p:cNvSpPr>
          <p:nvPr>
            <p:ph type="ftr" sz="quarter" idx="11"/>
          </p:nvPr>
        </p:nvSpPr>
        <p:spPr>
          <a:xfrm>
            <a:off x="5332412" y="5883275"/>
            <a:ext cx="4324044" cy="365125"/>
          </a:xfrm>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1/25/2024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951856" y="5867131"/>
            <a:ext cx="5511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1/25/2024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1/25/2024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1/25/2024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1/25/2024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a:t>Click to edit Master title style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1/25/2024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1/25/2024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1BEF0D-F0BB-DE4B-95CE-6DB70DBA9567}" type="datetimeFigureOut">
              <a:rPr lang="en-US" dirty="0"/>
              <a:pPr/>
              <a:t>1/25/2024</a:t>
            </a:fld>
            <a:endParaRPr lang="en-US" dirty="0"/>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7"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ctr" defTabSz="457200" rtl="1" eaLnBrk="1" latinLnBrk="0" hangingPunct="1">
        <a:spcBef>
          <a:spcPct val="0"/>
        </a:spcBef>
        <a:buNone/>
        <a:defRPr sz="4000" kern="1200" cap="none">
          <a:ln w="3175" cmpd="sng">
            <a:noFill/>
          </a:ln>
          <a:solidFill>
            <a:schemeClr val="tx1"/>
          </a:solidFill>
          <a:effectLst/>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85750" indent="-285750" algn="r" defTabSz="457200" rtl="1"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r" defTabSz="457200" rtl="1"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r" defTabSz="457200" rtl="1"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r" defTabSz="457200" rtl="1"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r" defTabSz="457200" rtl="1"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r" defTabSz="457200" rtl="1"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r" defTabSz="457200" rtl="1"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r" defTabSz="457200" rtl="1"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r" defTabSz="457200" rtl="1"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alaraby.co.uk/economy/2019/11/10/%D8%AF%D8%B9%D9%88%D8%A7%D8%AA-%D9%84%D8%AA%D9%81%D8%B9%D9%8A%D9%84-%D8%A7%D9%84%D8%A3%D8%B3%D9%88%D8%A7%D9%82-%D8%A7%D9%84%D9%85%D8%A7%D9%84%D9%8A%D8%A9-%D8%A7%D9%84%D8%A5%D8%B3%D9%84%D8%A7%D9%85%D9%8A%D8%A9-%D8%A8%D8%B9%D8%AF-%D8%AA%D8%B2%D8%A7%D9%8A%D8%AF-%D8%A3%D8%B5%D9%88%D9%84%D9%87%D8%A7" TargetMode="External"/><Relationship Id="rId2" Type="http://schemas.openxmlformats.org/officeDocument/2006/relationships/hyperlink" Target="https://www.alaraby.co.uk/economy/2019/11/18/%D8%B3%D9%88%D9%82-%D9%85%D8%A7%D9%84-%D8%A5%D8%B3%D9%84%D8%A7%D9%85%D9%8A-%D9%81%D9%8A-%D8%A5%D8%B3%D8%B7%D9%86%D8%A8%D9%88%D9%84-%D9%83%D9%8A%D9%81-1"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90854" y="562334"/>
            <a:ext cx="10391236" cy="1285335"/>
          </a:xfrm>
        </p:spPr>
        <p:txBody>
          <a:bodyPr anchor="t">
            <a:normAutofit/>
          </a:bodyPr>
          <a:lstStyle/>
          <a:p>
            <a:pPr algn="just"/>
            <a:r>
              <a:rPr lang="ar-IQ" sz="3600" b="1" dirty="0">
                <a:solidFill>
                  <a:srgbClr val="FF0000"/>
                </a:solidFill>
                <a:latin typeface="Traditional Arabic" panose="02020603050405020304" pitchFamily="18" charset="-78"/>
                <a:cs typeface="Traditional Arabic" panose="02020603050405020304" pitchFamily="18" charset="-78"/>
              </a:rPr>
              <a:t>البنوك الاسلامية المعاصرة التعريف بها، نشأتها، وأهدافها، وخصائصها، وأهم أعمالها. </a:t>
            </a:r>
            <a:endParaRPr lang="ar-IQ" sz="3600" dirty="0">
              <a:solidFill>
                <a:srgbClr val="FF0000"/>
              </a:solidFill>
              <a:latin typeface="Traditional Arabic" panose="02020603050405020304" pitchFamily="18" charset="-78"/>
              <a:cs typeface="Traditional Arabic" panose="02020603050405020304" pitchFamily="18" charset="-78"/>
            </a:endParaRPr>
          </a:p>
        </p:txBody>
      </p:sp>
      <p:sp>
        <p:nvSpPr>
          <p:cNvPr id="3" name="Subtitle 2"/>
          <p:cNvSpPr>
            <a:spLocks noGrp="1"/>
          </p:cNvSpPr>
          <p:nvPr>
            <p:ph type="subTitle" idx="1"/>
          </p:nvPr>
        </p:nvSpPr>
        <p:spPr>
          <a:xfrm>
            <a:off x="3709359" y="1231960"/>
            <a:ext cx="8272731" cy="5063706"/>
          </a:xfrm>
        </p:spPr>
        <p:txBody>
          <a:bodyPr>
            <a:noAutofit/>
          </a:bodyPr>
          <a:lstStyle/>
          <a:p>
            <a:pPr algn="just"/>
            <a:r>
              <a:rPr lang="ar-IQ" sz="3200" b="1" dirty="0">
                <a:solidFill>
                  <a:srgbClr val="FF0000"/>
                </a:solidFill>
                <a:latin typeface="Traditional Arabic" panose="02020603050405020304" pitchFamily="18" charset="-78"/>
                <a:cs typeface="Traditional Arabic" panose="02020603050405020304" pitchFamily="18" charset="-78"/>
              </a:rPr>
              <a:t>مقدمة</a:t>
            </a:r>
            <a:r>
              <a:rPr lang="ar-IQ" sz="3200" b="1" dirty="0">
                <a:latin typeface="Traditional Arabic" panose="02020603050405020304" pitchFamily="18" charset="-78"/>
                <a:cs typeface="Traditional Arabic" panose="02020603050405020304" pitchFamily="18" charset="-78"/>
              </a:rPr>
              <a:t>: ل</a:t>
            </a:r>
            <a:r>
              <a:rPr lang="ar-SA" sz="3200" b="1" dirty="0">
                <a:latin typeface="Traditional Arabic" panose="02020603050405020304" pitchFamily="18" charset="-78"/>
                <a:cs typeface="Traditional Arabic" panose="02020603050405020304" pitchFamily="18" charset="-78"/>
              </a:rPr>
              <a:t>قد جاء الإسلام لتنظيم الحياة الاجتماعية والاقتصادية لأفراد المجتمع حيث شمل مختلف نواحي الحياة باعتباره نظام وشريعة متكاملة</a:t>
            </a:r>
            <a:r>
              <a:rPr lang="ar-IQ" sz="3200" b="1" dirty="0">
                <a:latin typeface="Traditional Arabic" panose="02020603050405020304" pitchFamily="18" charset="-78"/>
                <a:cs typeface="Traditional Arabic" panose="02020603050405020304" pitchFamily="18" charset="-78"/>
              </a:rPr>
              <a:t>،</a:t>
            </a:r>
            <a:r>
              <a:rPr lang="ar-SA" sz="3200" b="1" dirty="0">
                <a:latin typeface="Traditional Arabic" panose="02020603050405020304" pitchFamily="18" charset="-78"/>
                <a:cs typeface="Traditional Arabic" panose="02020603050405020304" pitchFamily="18" charset="-78"/>
              </a:rPr>
              <a:t> ونخص بالذكر النظام الاقتصادي الإسلامي الذي يمتاز بوضوحه وتوازنه عن جميع النظم الاقتصادية الأخرى نظر</a:t>
            </a:r>
            <a:r>
              <a:rPr lang="ar-IQ" sz="3200" b="1" dirty="0">
                <a:latin typeface="Traditional Arabic" panose="02020603050405020304" pitchFamily="18" charset="-78"/>
                <a:cs typeface="Traditional Arabic" panose="02020603050405020304" pitchFamily="18" charset="-78"/>
              </a:rPr>
              <a:t>ً</a:t>
            </a:r>
            <a:r>
              <a:rPr lang="ar-SA" sz="3200" b="1" dirty="0">
                <a:latin typeface="Traditional Arabic" panose="02020603050405020304" pitchFamily="18" charset="-78"/>
                <a:cs typeface="Traditional Arabic" panose="02020603050405020304" pitchFamily="18" charset="-78"/>
              </a:rPr>
              <a:t>ا لتعامل البنوك التقليدية بالفائدة</a:t>
            </a:r>
            <a:r>
              <a:rPr lang="ar-IQ" sz="3200" b="1" dirty="0">
                <a:latin typeface="Traditional Arabic" panose="02020603050405020304" pitchFamily="18" charset="-78"/>
                <a:cs typeface="Traditional Arabic" panose="02020603050405020304" pitchFamily="18" charset="-78"/>
              </a:rPr>
              <a:t>،</a:t>
            </a:r>
            <a:r>
              <a:rPr lang="ar-SA" sz="3200" b="1" dirty="0">
                <a:latin typeface="Traditional Arabic" panose="02020603050405020304" pitchFamily="18" charset="-78"/>
                <a:cs typeface="Traditional Arabic" panose="02020603050405020304" pitchFamily="18" charset="-78"/>
              </a:rPr>
              <a:t> وبالتالي فالنظام الإسلامي يعمل على عدم الاصطدام بمعتقدات وتقاليد الشعوب المستمدة من تراث الفكر الإسلامي</a:t>
            </a:r>
            <a:r>
              <a:rPr lang="ar-IQ" sz="3200" b="1" dirty="0">
                <a:latin typeface="Traditional Arabic" panose="02020603050405020304" pitchFamily="18" charset="-78"/>
                <a:cs typeface="Traditional Arabic" panose="02020603050405020304" pitchFamily="18" charset="-78"/>
              </a:rPr>
              <a:t>.</a:t>
            </a:r>
          </a:p>
          <a:p>
            <a:pPr algn="just"/>
            <a:r>
              <a:rPr lang="ar-IQ" sz="3200" b="1" dirty="0">
                <a:solidFill>
                  <a:srgbClr val="FF0000"/>
                </a:solidFill>
                <a:latin typeface="Traditional Arabic" panose="02020603050405020304" pitchFamily="18" charset="-78"/>
                <a:cs typeface="Traditional Arabic" panose="02020603050405020304" pitchFamily="18" charset="-78"/>
              </a:rPr>
              <a:t>-</a:t>
            </a:r>
            <a:r>
              <a:rPr lang="ar-IQ" sz="3200" b="1" dirty="0">
                <a:latin typeface="Traditional Arabic" panose="02020603050405020304" pitchFamily="18" charset="-78"/>
                <a:cs typeface="Traditional Arabic" panose="02020603050405020304" pitchFamily="18" charset="-78"/>
              </a:rPr>
              <a:t> </a:t>
            </a:r>
            <a:r>
              <a:rPr lang="ar-SA" sz="3200" b="1" dirty="0">
                <a:latin typeface="Traditional Arabic" panose="02020603050405020304" pitchFamily="18" charset="-78"/>
                <a:cs typeface="Traditional Arabic" panose="02020603050405020304" pitchFamily="18" charset="-78"/>
              </a:rPr>
              <a:t>وتعتبر البنوك الإسلامية إحدى أهم منجزات </a:t>
            </a:r>
            <a:r>
              <a:rPr lang="ar-IQ" sz="3200" b="1" dirty="0">
                <a:latin typeface="Traditional Arabic" panose="02020603050405020304" pitchFamily="18" charset="-78"/>
                <a:cs typeface="Traditional Arabic" panose="02020603050405020304" pitchFamily="18" charset="-78"/>
              </a:rPr>
              <a:t>الساحة </a:t>
            </a:r>
            <a:r>
              <a:rPr lang="ar-SA" sz="3200" b="1" dirty="0">
                <a:latin typeface="Traditional Arabic" panose="02020603050405020304" pitchFamily="18" charset="-78"/>
                <a:cs typeface="Traditional Arabic" panose="02020603050405020304" pitchFamily="18" charset="-78"/>
              </a:rPr>
              <a:t>الإسلامية المعاصرة في مجال النشاط الاقتصادي باعتبارها تسعى جاهدة إلى المساهمة في حل بعض المشكلات التي تعاني منها الدول الإسلامية</a:t>
            </a:r>
            <a:r>
              <a:rPr lang="en-US" sz="3200" b="1" dirty="0">
                <a:latin typeface="Traditional Arabic" panose="02020603050405020304" pitchFamily="18" charset="-78"/>
                <a:cs typeface="Traditional Arabic" panose="02020603050405020304" pitchFamily="18" charset="-78"/>
              </a:rPr>
              <a:t>                   .</a:t>
            </a:r>
            <a:br>
              <a:rPr lang="en-US" sz="3200" b="1" dirty="0">
                <a:latin typeface="Traditional Arabic" panose="02020603050405020304" pitchFamily="18" charset="-78"/>
                <a:cs typeface="Traditional Arabic" panose="02020603050405020304" pitchFamily="18" charset="-78"/>
              </a:rPr>
            </a:br>
            <a:endParaRPr lang="ar-IQ" sz="3200" dirty="0">
              <a:latin typeface="Traditional Arabic" panose="02020603050405020304" pitchFamily="18" charset="-78"/>
              <a:cs typeface="Traditional Arabic" panose="02020603050405020304" pitchFamily="18" charset="-78"/>
            </a:endParaRPr>
          </a:p>
        </p:txBody>
      </p:sp>
    </p:spTree>
    <p:extLst>
      <p:ext uri="{BB962C8B-B14F-4D97-AF65-F5344CB8AC3E}">
        <p14:creationId xmlns:p14="http://schemas.microsoft.com/office/powerpoint/2010/main" val="3581634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42536" y="685800"/>
            <a:ext cx="9760488" cy="5723626"/>
          </a:xfrm>
        </p:spPr>
        <p:txBody>
          <a:bodyPr anchor="t">
            <a:normAutofit/>
          </a:bodyPr>
          <a:lstStyle/>
          <a:p>
            <a:pPr algn="just"/>
            <a:r>
              <a:rPr lang="ar-IQ" sz="3600" b="1" dirty="0">
                <a:latin typeface="Traditional Arabic" panose="02020603050405020304" pitchFamily="18" charset="-78"/>
                <a:cs typeface="Traditional Arabic" panose="02020603050405020304" pitchFamily="18" charset="-78"/>
              </a:rPr>
              <a:t>ف</a:t>
            </a:r>
            <a:r>
              <a:rPr lang="ar-SA" sz="3600" b="1" dirty="0">
                <a:latin typeface="Traditional Arabic" panose="02020603050405020304" pitchFamily="18" charset="-78"/>
                <a:cs typeface="Traditional Arabic" panose="02020603050405020304" pitchFamily="18" charset="-78"/>
              </a:rPr>
              <a:t>البنك الإسلامي</a:t>
            </a:r>
            <a:r>
              <a:rPr lang="en-US" sz="3600" b="1" dirty="0">
                <a:latin typeface="Traditional Arabic" panose="02020603050405020304" pitchFamily="18" charset="-78"/>
                <a:cs typeface="Traditional Arabic" panose="02020603050405020304" pitchFamily="18" charset="-78"/>
              </a:rPr>
              <a:t> (</a:t>
            </a:r>
            <a:r>
              <a:rPr lang="en-US" sz="3200" b="1" dirty="0">
                <a:latin typeface="Traditional Arabic" panose="02020603050405020304" pitchFamily="18" charset="-78"/>
                <a:cs typeface="Traditional Arabic" panose="02020603050405020304" pitchFamily="18" charset="-78"/>
              </a:rPr>
              <a:t>ISLAMIC  BANK</a:t>
            </a:r>
            <a:r>
              <a:rPr lang="en-US" sz="3600" b="1" dirty="0">
                <a:latin typeface="Traditional Arabic" panose="02020603050405020304" pitchFamily="18" charset="-78"/>
                <a:cs typeface="Traditional Arabic" panose="02020603050405020304" pitchFamily="18" charset="-78"/>
              </a:rPr>
              <a:t>) </a:t>
            </a:r>
            <a:r>
              <a:rPr lang="ar-IQ" sz="3600" b="1" dirty="0">
                <a:latin typeface="Traditional Arabic" panose="02020603050405020304" pitchFamily="18" charset="-78"/>
                <a:cs typeface="Traditional Arabic" panose="02020603050405020304" pitchFamily="18" charset="-78"/>
              </a:rPr>
              <a:t>إذًا </a:t>
            </a:r>
            <a:r>
              <a:rPr lang="ar-SA" sz="3600" b="1" dirty="0">
                <a:latin typeface="Traditional Arabic" panose="02020603050405020304" pitchFamily="18" charset="-78"/>
                <a:cs typeface="Traditional Arabic" panose="02020603050405020304" pitchFamily="18" charset="-78"/>
              </a:rPr>
              <a:t>لا تتعامل بالفائدة (الربا) أخذا وعطاء</a:t>
            </a:r>
            <a:r>
              <a:rPr lang="ar-IQ" sz="3600" b="1" dirty="0">
                <a:latin typeface="Traditional Arabic" panose="02020603050405020304" pitchFamily="18" charset="-78"/>
                <a:cs typeface="Traditional Arabic" panose="02020603050405020304" pitchFamily="18" charset="-78"/>
              </a:rPr>
              <a:t>.                                        </a:t>
            </a:r>
            <a:r>
              <a:rPr lang="ar-IQ" sz="3600" b="1" dirty="0">
                <a:solidFill>
                  <a:schemeClr val="bg1"/>
                </a:solidFill>
                <a:latin typeface="Traditional Arabic" panose="02020603050405020304" pitchFamily="18" charset="-78"/>
                <a:cs typeface="Traditional Arabic" panose="02020603050405020304" pitchFamily="18" charset="-78"/>
              </a:rPr>
              <a:t>.</a:t>
            </a:r>
            <a:r>
              <a:rPr lang="ar-SA" sz="3600" b="1" dirty="0">
                <a:solidFill>
                  <a:schemeClr val="bg1"/>
                </a:solidFill>
                <a:latin typeface="Traditional Arabic" panose="02020603050405020304" pitchFamily="18" charset="-78"/>
                <a:cs typeface="Traditional Arabic" panose="02020603050405020304" pitchFamily="18" charset="-78"/>
              </a:rPr>
              <a:t> </a:t>
            </a:r>
            <a:br>
              <a:rPr lang="ar-IQ" sz="3600" b="1" dirty="0">
                <a:latin typeface="Traditional Arabic" panose="02020603050405020304" pitchFamily="18" charset="-78"/>
                <a:cs typeface="Traditional Arabic" panose="02020603050405020304" pitchFamily="18" charset="-78"/>
              </a:rPr>
            </a:br>
            <a:r>
              <a:rPr lang="ar-IQ" sz="3600" b="1" dirty="0">
                <a:solidFill>
                  <a:schemeClr val="accent6">
                    <a:lumMod val="75000"/>
                  </a:schemeClr>
                </a:solidFill>
                <a:latin typeface="Traditional Arabic" panose="02020603050405020304" pitchFamily="18" charset="-78"/>
                <a:cs typeface="Traditional Arabic" panose="02020603050405020304" pitchFamily="18" charset="-78"/>
              </a:rPr>
              <a:t>فهو</a:t>
            </a:r>
            <a:r>
              <a:rPr lang="ar-SA" sz="3600" b="1" dirty="0">
                <a:solidFill>
                  <a:schemeClr val="accent6">
                    <a:lumMod val="75000"/>
                  </a:schemeClr>
                </a:solidFill>
                <a:latin typeface="Traditional Arabic" panose="02020603050405020304" pitchFamily="18" charset="-78"/>
                <a:cs typeface="Traditional Arabic" panose="02020603050405020304" pitchFamily="18" charset="-78"/>
              </a:rPr>
              <a:t> يتلقى من العملاء نقودهم دون أي التزام أو تعهد مباشر أو غير مباشر بإعطاء عائد ثابت على ودائعهم</a:t>
            </a:r>
            <a:r>
              <a:rPr lang="ar-IQ" sz="3600" b="1" dirty="0">
                <a:solidFill>
                  <a:schemeClr val="accent6">
                    <a:lumMod val="75000"/>
                  </a:schemeClr>
                </a:solidFill>
                <a:latin typeface="Traditional Arabic" panose="02020603050405020304" pitchFamily="18" charset="-78"/>
                <a:cs typeface="Traditional Arabic" panose="02020603050405020304" pitchFamily="18" charset="-78"/>
              </a:rPr>
              <a:t>.                                </a:t>
            </a:r>
            <a:r>
              <a:rPr lang="ar-IQ" sz="3600" b="1" dirty="0">
                <a:solidFill>
                  <a:schemeClr val="bg1"/>
                </a:solidFill>
                <a:latin typeface="Traditional Arabic" panose="02020603050405020304" pitchFamily="18" charset="-78"/>
                <a:cs typeface="Traditional Arabic" panose="02020603050405020304" pitchFamily="18" charset="-78"/>
              </a:rPr>
              <a:t>.</a:t>
            </a:r>
            <a:br>
              <a:rPr lang="ar-IQ" sz="3600" b="1" dirty="0">
                <a:solidFill>
                  <a:schemeClr val="accent6">
                    <a:lumMod val="75000"/>
                  </a:schemeClr>
                </a:solidFill>
                <a:latin typeface="Traditional Arabic" panose="02020603050405020304" pitchFamily="18" charset="-78"/>
                <a:cs typeface="Traditional Arabic" panose="02020603050405020304" pitchFamily="18" charset="-78"/>
              </a:rPr>
            </a:br>
            <a:r>
              <a:rPr lang="ar-SA" sz="3600" b="1" dirty="0">
                <a:solidFill>
                  <a:schemeClr val="accent6">
                    <a:lumMod val="75000"/>
                  </a:schemeClr>
                </a:solidFill>
                <a:latin typeface="Traditional Arabic" panose="02020603050405020304" pitchFamily="18" charset="-78"/>
                <a:cs typeface="Traditional Arabic" panose="02020603050405020304" pitchFamily="18" charset="-78"/>
              </a:rPr>
              <a:t> </a:t>
            </a:r>
            <a:r>
              <a:rPr lang="ar-SA" sz="3600" b="1" dirty="0">
                <a:solidFill>
                  <a:srgbClr val="FF0000"/>
                </a:solidFill>
                <a:latin typeface="Traditional Arabic" panose="02020603050405020304" pitchFamily="18" charset="-78"/>
                <a:cs typeface="Traditional Arabic" panose="02020603050405020304" pitchFamily="18" charset="-78"/>
              </a:rPr>
              <a:t>مع ضمان رد الأصل لهم عند الطلب</a:t>
            </a:r>
            <a:r>
              <a:rPr lang="ar-IQ" sz="3600" b="1" dirty="0">
                <a:solidFill>
                  <a:srgbClr val="FF0000"/>
                </a:solidFill>
                <a:latin typeface="Traditional Arabic" panose="02020603050405020304" pitchFamily="18" charset="-78"/>
                <a:cs typeface="Traditional Arabic" panose="02020603050405020304" pitchFamily="18" charset="-78"/>
              </a:rPr>
              <a:t>.                               </a:t>
            </a:r>
            <a:r>
              <a:rPr lang="ar-IQ" sz="3600" b="1" dirty="0">
                <a:solidFill>
                  <a:schemeClr val="bg1"/>
                </a:solidFill>
                <a:latin typeface="Traditional Arabic" panose="02020603050405020304" pitchFamily="18" charset="-78"/>
                <a:cs typeface="Traditional Arabic" panose="02020603050405020304" pitchFamily="18" charset="-78"/>
              </a:rPr>
              <a:t>.</a:t>
            </a:r>
            <a:br>
              <a:rPr lang="ar-IQ" sz="3600" b="1" dirty="0">
                <a:solidFill>
                  <a:srgbClr val="FF0000"/>
                </a:solidFill>
                <a:latin typeface="Traditional Arabic" panose="02020603050405020304" pitchFamily="18" charset="-78"/>
                <a:cs typeface="Traditional Arabic" panose="02020603050405020304" pitchFamily="18" charset="-78"/>
              </a:rPr>
            </a:br>
            <a:r>
              <a:rPr lang="ar-SA" sz="3600" b="1" dirty="0">
                <a:solidFill>
                  <a:srgbClr val="FF0000"/>
                </a:solidFill>
                <a:latin typeface="Traditional Arabic" panose="02020603050405020304" pitchFamily="18" charset="-78"/>
                <a:cs typeface="Traditional Arabic" panose="02020603050405020304" pitchFamily="18" charset="-78"/>
              </a:rPr>
              <a:t> </a:t>
            </a:r>
            <a:r>
              <a:rPr lang="ar-SA" sz="3600" b="1" dirty="0">
                <a:latin typeface="Traditional Arabic" panose="02020603050405020304" pitchFamily="18" charset="-78"/>
                <a:cs typeface="Traditional Arabic" panose="02020603050405020304" pitchFamily="18" charset="-78"/>
              </a:rPr>
              <a:t>وحينما يستخدم ما لديه من موارد نقدية في أنشطة استثمارية أو تجارية</a:t>
            </a:r>
            <a:r>
              <a:rPr lang="ar-IQ" sz="3600" b="1" dirty="0">
                <a:latin typeface="Traditional Arabic" panose="02020603050405020304" pitchFamily="18" charset="-78"/>
                <a:cs typeface="Traditional Arabic" panose="02020603050405020304" pitchFamily="18" charset="-78"/>
              </a:rPr>
              <a:t>،</a:t>
            </a:r>
            <a:r>
              <a:rPr lang="ar-SA" sz="3600" b="1" dirty="0">
                <a:latin typeface="Traditional Arabic" panose="02020603050405020304" pitchFamily="18" charset="-78"/>
                <a:cs typeface="Traditional Arabic" panose="02020603050405020304" pitchFamily="18" charset="-78"/>
              </a:rPr>
              <a:t> فإنه لا يقرض</a:t>
            </a:r>
            <a:r>
              <a:rPr lang="ar-IQ" sz="3600" b="1" dirty="0">
                <a:latin typeface="Traditional Arabic" panose="02020603050405020304" pitchFamily="18" charset="-78"/>
                <a:cs typeface="Traditional Arabic" panose="02020603050405020304" pitchFamily="18" charset="-78"/>
              </a:rPr>
              <a:t>،</a:t>
            </a:r>
            <a:r>
              <a:rPr lang="ar-SA" sz="3600" b="1" dirty="0">
                <a:latin typeface="Traditional Arabic" panose="02020603050405020304" pitchFamily="18" charset="-78"/>
                <a:cs typeface="Traditional Arabic" panose="02020603050405020304" pitchFamily="18" charset="-78"/>
              </a:rPr>
              <a:t> ولا يداين أحدًا مع اشتراط الفائدة، وإنما يقوم بتمويل للنشاط على أساس المشاركة فيما يتحقق من ربح، فإذا تحققت خسارة</a:t>
            </a:r>
            <a:r>
              <a:rPr lang="ar-IQ" sz="3600" b="1" dirty="0">
                <a:latin typeface="Traditional Arabic" panose="02020603050405020304" pitchFamily="18" charset="-78"/>
                <a:cs typeface="Traditional Arabic" panose="02020603050405020304" pitchFamily="18" charset="-78"/>
              </a:rPr>
              <a:t>،</a:t>
            </a:r>
            <a:r>
              <a:rPr lang="ar-SA" sz="3600" b="1" dirty="0">
                <a:latin typeface="Traditional Arabic" panose="02020603050405020304" pitchFamily="18" charset="-78"/>
                <a:cs typeface="Traditional Arabic" panose="02020603050405020304" pitchFamily="18" charset="-78"/>
              </a:rPr>
              <a:t> فإنه يتحملها مع أصحاب النشاط الذين قام بتمويلهم</a:t>
            </a:r>
            <a:r>
              <a:rPr lang="ar-IQ" sz="3600" b="1" dirty="0">
                <a:latin typeface="Traditional Arabic" panose="02020603050405020304" pitchFamily="18" charset="-78"/>
                <a:cs typeface="Traditional Arabic" panose="02020603050405020304" pitchFamily="18" charset="-78"/>
              </a:rPr>
              <a:t>.</a:t>
            </a:r>
            <a:endParaRPr lang="ar-IQ" sz="3600" dirty="0">
              <a:latin typeface="Traditional Arabic" panose="02020603050405020304" pitchFamily="18" charset="-78"/>
              <a:cs typeface="Traditional Arabic" panose="02020603050405020304" pitchFamily="18" charset="-78"/>
            </a:endParaRPr>
          </a:p>
        </p:txBody>
      </p:sp>
      <p:sp>
        <p:nvSpPr>
          <p:cNvPr id="3" name="Content Placeholder 2"/>
          <p:cNvSpPr>
            <a:spLocks noGrp="1"/>
          </p:cNvSpPr>
          <p:nvPr>
            <p:ph idx="1"/>
          </p:nvPr>
        </p:nvSpPr>
        <p:spPr>
          <a:xfrm flipV="1">
            <a:off x="1484310" y="6858000"/>
            <a:ext cx="10018713" cy="45719"/>
          </a:xfrm>
        </p:spPr>
        <p:txBody>
          <a:bodyPr>
            <a:normAutofit fontScale="25000" lnSpcReduction="20000"/>
          </a:bodyPr>
          <a:lstStyle/>
          <a:p>
            <a:endParaRPr lang="ar-IQ" dirty="0"/>
          </a:p>
        </p:txBody>
      </p:sp>
    </p:spTree>
    <p:extLst>
      <p:ext uri="{BB962C8B-B14F-4D97-AF65-F5344CB8AC3E}">
        <p14:creationId xmlns:p14="http://schemas.microsoft.com/office/powerpoint/2010/main" val="4628144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5913408"/>
          </a:xfrm>
        </p:spPr>
        <p:txBody>
          <a:bodyPr anchor="t">
            <a:normAutofit/>
          </a:bodyPr>
          <a:lstStyle/>
          <a:p>
            <a:pPr algn="just"/>
            <a:r>
              <a:rPr lang="ar-SA" sz="3600" b="1" dirty="0">
                <a:solidFill>
                  <a:srgbClr val="FF0000"/>
                </a:solidFill>
                <a:latin typeface="Traditional Arabic" panose="02020603050405020304" pitchFamily="18" charset="-78"/>
                <a:cs typeface="Traditional Arabic" panose="02020603050405020304" pitchFamily="18" charset="-78"/>
              </a:rPr>
              <a:t>أهمية المصارف الإسلامية</a:t>
            </a:r>
            <a:r>
              <a:rPr lang="en-US" sz="3600" b="1" dirty="0">
                <a:solidFill>
                  <a:srgbClr val="FF0000"/>
                </a:solidFill>
                <a:latin typeface="Traditional Arabic" panose="02020603050405020304" pitchFamily="18" charset="-78"/>
                <a:cs typeface="Traditional Arabic" panose="02020603050405020304" pitchFamily="18" charset="-78"/>
              </a:rPr>
              <a:t>                             </a:t>
            </a:r>
            <a:r>
              <a:rPr lang="ar-SA" sz="3600" b="1" dirty="0">
                <a:latin typeface="Traditional Arabic" panose="02020603050405020304" pitchFamily="18" charset="-78"/>
                <a:cs typeface="Traditional Arabic" panose="02020603050405020304" pitchFamily="18" charset="-78"/>
              </a:rPr>
              <a:t> </a:t>
            </a:r>
            <a:br>
              <a:rPr lang="en-US" sz="3600" b="1" dirty="0">
                <a:latin typeface="Traditional Arabic" panose="02020603050405020304" pitchFamily="18" charset="-78"/>
                <a:cs typeface="Traditional Arabic" panose="02020603050405020304" pitchFamily="18" charset="-78"/>
              </a:rPr>
            </a:br>
            <a:r>
              <a:rPr lang="en-US" sz="3600" b="1" dirty="0">
                <a:latin typeface="Traditional Arabic" panose="02020603050405020304" pitchFamily="18" charset="-78"/>
                <a:cs typeface="Traditional Arabic" panose="02020603050405020304" pitchFamily="18" charset="-78"/>
              </a:rPr>
              <a:t> </a:t>
            </a:r>
            <a:r>
              <a:rPr lang="en-US" sz="3600" b="1" dirty="0">
                <a:solidFill>
                  <a:srgbClr val="FF0000"/>
                </a:solidFill>
                <a:latin typeface="Traditional Arabic" panose="02020603050405020304" pitchFamily="18" charset="-78"/>
                <a:cs typeface="Traditional Arabic" panose="02020603050405020304" pitchFamily="18" charset="-78"/>
              </a:rPr>
              <a:t>-</a:t>
            </a:r>
            <a:r>
              <a:rPr lang="ar-SA" sz="3600" b="1" dirty="0">
                <a:latin typeface="Traditional Arabic" panose="02020603050405020304" pitchFamily="18" charset="-78"/>
                <a:cs typeface="Traditional Arabic" panose="02020603050405020304" pitchFamily="18" charset="-78"/>
              </a:rPr>
              <a:t>أوجدت المصارف الإسلامية نوع</a:t>
            </a:r>
            <a:r>
              <a:rPr lang="ar-IQ" sz="3600" b="1" dirty="0">
                <a:latin typeface="Traditional Arabic" panose="02020603050405020304" pitchFamily="18" charset="-78"/>
                <a:cs typeface="Traditional Arabic" panose="02020603050405020304" pitchFamily="18" charset="-78"/>
              </a:rPr>
              <a:t>ً</a:t>
            </a:r>
            <a:r>
              <a:rPr lang="ar-SA" sz="3600" b="1" dirty="0">
                <a:latin typeface="Traditional Arabic" panose="02020603050405020304" pitchFamily="18" charset="-78"/>
                <a:cs typeface="Traditional Arabic" panose="02020603050405020304" pitchFamily="18" charset="-78"/>
              </a:rPr>
              <a:t>ا من التعامل المصرفي لم يكن موجود</a:t>
            </a:r>
            <a:r>
              <a:rPr lang="ar-IQ" sz="3600" b="1" dirty="0">
                <a:latin typeface="Traditional Arabic" panose="02020603050405020304" pitchFamily="18" charset="-78"/>
                <a:cs typeface="Traditional Arabic" panose="02020603050405020304" pitchFamily="18" charset="-78"/>
              </a:rPr>
              <a:t>ً</a:t>
            </a:r>
            <a:r>
              <a:rPr lang="ar-SA" sz="3600" b="1" dirty="0">
                <a:latin typeface="Traditional Arabic" panose="02020603050405020304" pitchFamily="18" charset="-78"/>
                <a:cs typeface="Traditional Arabic" panose="02020603050405020304" pitchFamily="18" charset="-78"/>
              </a:rPr>
              <a:t>ا قبل ذلك في القطاع المصرفي التقليدي</a:t>
            </a:r>
            <a:r>
              <a:rPr lang="en-US" sz="3600" b="1" dirty="0">
                <a:latin typeface="Traditional Arabic" panose="02020603050405020304" pitchFamily="18" charset="-78"/>
                <a:cs typeface="Traditional Arabic" panose="02020603050405020304" pitchFamily="18" charset="-78"/>
              </a:rPr>
              <a:t>                    .</a:t>
            </a:r>
            <a:br>
              <a:rPr lang="en-US" sz="3600" b="1" dirty="0">
                <a:latin typeface="Traditional Arabic" panose="02020603050405020304" pitchFamily="18" charset="-78"/>
                <a:cs typeface="Traditional Arabic" panose="02020603050405020304" pitchFamily="18" charset="-78"/>
              </a:rPr>
            </a:br>
            <a:r>
              <a:rPr lang="en-US" sz="3600" b="1" dirty="0">
                <a:latin typeface="Traditional Arabic" panose="02020603050405020304" pitchFamily="18" charset="-78"/>
                <a:cs typeface="Traditional Arabic" panose="02020603050405020304" pitchFamily="18" charset="-78"/>
              </a:rPr>
              <a:t> </a:t>
            </a:r>
            <a:r>
              <a:rPr lang="en-US" sz="3600" b="1" dirty="0">
                <a:solidFill>
                  <a:srgbClr val="FF0000"/>
                </a:solidFill>
                <a:latin typeface="Traditional Arabic" panose="02020603050405020304" pitchFamily="18" charset="-78"/>
                <a:cs typeface="Traditional Arabic" panose="02020603050405020304" pitchFamily="18" charset="-78"/>
              </a:rPr>
              <a:t>-</a:t>
            </a:r>
            <a:r>
              <a:rPr lang="ar-SA" sz="3600" b="1" dirty="0">
                <a:latin typeface="Traditional Arabic" panose="02020603050405020304" pitchFamily="18" charset="-78"/>
                <a:cs typeface="Traditional Arabic" panose="02020603050405020304" pitchFamily="18" charset="-78"/>
              </a:rPr>
              <a:t>فقد أدخلت المصارف الإسلامية أسس</a:t>
            </a:r>
            <a:r>
              <a:rPr lang="ar-IQ" sz="3600" b="1" dirty="0">
                <a:latin typeface="Traditional Arabic" panose="02020603050405020304" pitchFamily="18" charset="-78"/>
                <a:cs typeface="Traditional Arabic" panose="02020603050405020304" pitchFamily="18" charset="-78"/>
              </a:rPr>
              <a:t>اً</a:t>
            </a:r>
            <a:r>
              <a:rPr lang="ar-SA" sz="3600" b="1" dirty="0">
                <a:latin typeface="Traditional Arabic" panose="02020603050405020304" pitchFamily="18" charset="-78"/>
                <a:cs typeface="Traditional Arabic" panose="02020603050405020304" pitchFamily="18" charset="-78"/>
              </a:rPr>
              <a:t> </a:t>
            </a:r>
            <a:r>
              <a:rPr lang="ar-SA" sz="3600" b="1" dirty="0">
                <a:solidFill>
                  <a:srgbClr val="FF0000"/>
                </a:solidFill>
                <a:latin typeface="Traditional Arabic" panose="02020603050405020304" pitchFamily="18" charset="-78"/>
                <a:cs typeface="Traditional Arabic" panose="02020603050405020304" pitchFamily="18" charset="-78"/>
              </a:rPr>
              <a:t>للتعامل بين المصرف والمتعامل</a:t>
            </a:r>
            <a:r>
              <a:rPr lang="ar-IQ" sz="3600" b="1" dirty="0">
                <a:solidFill>
                  <a:srgbClr val="FF0000"/>
                </a:solidFill>
                <a:latin typeface="Traditional Arabic" panose="02020603050405020304" pitchFamily="18" charset="-78"/>
                <a:cs typeface="Traditional Arabic" panose="02020603050405020304" pitchFamily="18" charset="-78"/>
              </a:rPr>
              <a:t>،</a:t>
            </a:r>
            <a:r>
              <a:rPr lang="ar-SA" sz="3600" b="1" dirty="0">
                <a:solidFill>
                  <a:srgbClr val="FF0000"/>
                </a:solidFill>
                <a:latin typeface="Traditional Arabic" panose="02020603050405020304" pitchFamily="18" charset="-78"/>
                <a:cs typeface="Traditional Arabic" panose="02020603050405020304" pitchFamily="18" charset="-78"/>
              </a:rPr>
              <a:t> </a:t>
            </a:r>
            <a:r>
              <a:rPr lang="ar-IQ" sz="3600" b="1" dirty="0">
                <a:solidFill>
                  <a:srgbClr val="FF0000"/>
                </a:solidFill>
                <a:latin typeface="Traditional Arabic" panose="02020603050405020304" pitchFamily="18" charset="-78"/>
                <a:cs typeface="Traditional Arabic" panose="02020603050405020304" pitchFamily="18" charset="-78"/>
              </a:rPr>
              <a:t>و</a:t>
            </a:r>
            <a:r>
              <a:rPr lang="ar-SA" sz="3600" b="1" dirty="0">
                <a:solidFill>
                  <a:srgbClr val="FF0000"/>
                </a:solidFill>
                <a:latin typeface="Traditional Arabic" panose="02020603050405020304" pitchFamily="18" charset="-78"/>
                <a:cs typeface="Traditional Arabic" panose="02020603050405020304" pitchFamily="18" charset="-78"/>
              </a:rPr>
              <a:t>تعتمد عل</a:t>
            </a:r>
            <a:r>
              <a:rPr lang="ar-IQ" sz="3600" b="1" dirty="0">
                <a:solidFill>
                  <a:srgbClr val="FF0000"/>
                </a:solidFill>
                <a:latin typeface="Traditional Arabic" panose="02020603050405020304" pitchFamily="18" charset="-78"/>
                <a:cs typeface="Traditional Arabic" panose="02020603050405020304" pitchFamily="18" charset="-78"/>
              </a:rPr>
              <a:t>ى</a:t>
            </a:r>
            <a:r>
              <a:rPr lang="ar-SA" sz="3600" b="1" dirty="0">
                <a:solidFill>
                  <a:srgbClr val="FF0000"/>
                </a:solidFill>
                <a:latin typeface="Traditional Arabic" panose="02020603050405020304" pitchFamily="18" charset="-78"/>
                <a:cs typeface="Traditional Arabic" panose="02020603050405020304" pitchFamily="18" charset="-78"/>
              </a:rPr>
              <a:t> المشاركة في الأرباح والخسائر</a:t>
            </a:r>
            <a:r>
              <a:rPr lang="ar-IQ" sz="3600" b="1" dirty="0">
                <a:solidFill>
                  <a:srgbClr val="FF0000"/>
                </a:solidFill>
                <a:latin typeface="Traditional Arabic" panose="02020603050405020304" pitchFamily="18" charset="-78"/>
                <a:cs typeface="Traditional Arabic" panose="02020603050405020304" pitchFamily="18" charset="-78"/>
              </a:rPr>
              <a:t>،</a:t>
            </a:r>
            <a:r>
              <a:rPr lang="ar-SA" sz="3600" b="1" dirty="0">
                <a:solidFill>
                  <a:srgbClr val="FF0000"/>
                </a:solidFill>
                <a:latin typeface="Traditional Arabic" panose="02020603050405020304" pitchFamily="18" charset="-78"/>
                <a:cs typeface="Traditional Arabic" panose="02020603050405020304" pitchFamily="18" charset="-78"/>
              </a:rPr>
              <a:t> </a:t>
            </a:r>
            <a:r>
              <a:rPr lang="ar-SA" sz="3600" b="1" dirty="0">
                <a:latin typeface="Traditional Arabic" panose="02020603050405020304" pitchFamily="18" charset="-78"/>
                <a:cs typeface="Traditional Arabic" panose="02020603050405020304" pitchFamily="18" charset="-78"/>
              </a:rPr>
              <a:t>بالإضافة إل</a:t>
            </a:r>
            <a:r>
              <a:rPr lang="ar-IQ" sz="3600" b="1" dirty="0">
                <a:latin typeface="Traditional Arabic" panose="02020603050405020304" pitchFamily="18" charset="-78"/>
                <a:cs typeface="Traditional Arabic" panose="02020603050405020304" pitchFamily="18" charset="-78"/>
              </a:rPr>
              <a:t>ى</a:t>
            </a:r>
            <a:r>
              <a:rPr lang="ar-SA" sz="3600" b="1" dirty="0">
                <a:latin typeface="Traditional Arabic" panose="02020603050405020304" pitchFamily="18" charset="-78"/>
                <a:cs typeface="Traditional Arabic" panose="02020603050405020304" pitchFamily="18" charset="-78"/>
              </a:rPr>
              <a:t> </a:t>
            </a:r>
            <a:r>
              <a:rPr lang="ar-SA" sz="3600" b="1" dirty="0">
                <a:solidFill>
                  <a:schemeClr val="accent6">
                    <a:lumMod val="75000"/>
                  </a:schemeClr>
                </a:solidFill>
                <a:latin typeface="Traditional Arabic" panose="02020603050405020304" pitchFamily="18" charset="-78"/>
                <a:cs typeface="Traditional Arabic" panose="02020603050405020304" pitchFamily="18" charset="-78"/>
              </a:rPr>
              <a:t>المشاركة في الجهد من قبل المصرف والمتعامل بدلا</a:t>
            </a:r>
            <a:r>
              <a:rPr lang="ar-IQ" sz="3600" b="1" dirty="0">
                <a:solidFill>
                  <a:schemeClr val="accent6">
                    <a:lumMod val="75000"/>
                  </a:schemeClr>
                </a:solidFill>
                <a:latin typeface="Traditional Arabic" panose="02020603050405020304" pitchFamily="18" charset="-78"/>
                <a:cs typeface="Traditional Arabic" panose="02020603050405020304" pitchFamily="18" charset="-78"/>
              </a:rPr>
              <a:t>ً</a:t>
            </a:r>
            <a:r>
              <a:rPr lang="ar-SA" sz="3600" b="1" dirty="0">
                <a:solidFill>
                  <a:schemeClr val="accent6">
                    <a:lumMod val="75000"/>
                  </a:schemeClr>
                </a:solidFill>
                <a:latin typeface="Traditional Arabic" panose="02020603050405020304" pitchFamily="18" charset="-78"/>
                <a:cs typeface="Traditional Arabic" panose="02020603050405020304" pitchFamily="18" charset="-78"/>
              </a:rPr>
              <a:t> من أسس التعامل التقليدي القائم عل</a:t>
            </a:r>
            <a:r>
              <a:rPr lang="ar-IQ" sz="3600" b="1" dirty="0">
                <a:solidFill>
                  <a:schemeClr val="accent6">
                    <a:lumMod val="75000"/>
                  </a:schemeClr>
                </a:solidFill>
                <a:latin typeface="Traditional Arabic" panose="02020603050405020304" pitchFamily="18" charset="-78"/>
                <a:cs typeface="Traditional Arabic" panose="02020603050405020304" pitchFamily="18" charset="-78"/>
              </a:rPr>
              <a:t>ى</a:t>
            </a:r>
            <a:r>
              <a:rPr lang="ar-SA" sz="3600" b="1" dirty="0">
                <a:solidFill>
                  <a:schemeClr val="accent6">
                    <a:lumMod val="75000"/>
                  </a:schemeClr>
                </a:solidFill>
                <a:latin typeface="Traditional Arabic" panose="02020603050405020304" pitchFamily="18" charset="-78"/>
                <a:cs typeface="Traditional Arabic" panose="02020603050405020304" pitchFamily="18" charset="-78"/>
              </a:rPr>
              <a:t> مبدأ المديونية (المدين/الدائن)، </a:t>
            </a:r>
            <a:r>
              <a:rPr lang="ar-SA" sz="3600" b="1" dirty="0">
                <a:latin typeface="Traditional Arabic" panose="02020603050405020304" pitchFamily="18" charset="-78"/>
                <a:cs typeface="Traditional Arabic" panose="02020603050405020304" pitchFamily="18" charset="-78"/>
              </a:rPr>
              <a:t>وتقديم الأموال فقط دون المشاركة في العمل</a:t>
            </a:r>
            <a:r>
              <a:rPr lang="en-US" sz="3600" b="1" dirty="0">
                <a:latin typeface="Traditional Arabic" panose="02020603050405020304" pitchFamily="18" charset="-78"/>
                <a:cs typeface="Traditional Arabic" panose="02020603050405020304" pitchFamily="18" charset="-78"/>
              </a:rPr>
              <a:t>                  .</a:t>
            </a:r>
            <a:br>
              <a:rPr lang="en-US" sz="3600" b="1" dirty="0">
                <a:latin typeface="Traditional Arabic" panose="02020603050405020304" pitchFamily="18" charset="-78"/>
                <a:cs typeface="Traditional Arabic" panose="02020603050405020304" pitchFamily="18" charset="-78"/>
              </a:rPr>
            </a:br>
            <a:r>
              <a:rPr lang="ar-IQ" sz="3600" b="1" dirty="0">
                <a:solidFill>
                  <a:srgbClr val="FF0000"/>
                </a:solidFill>
                <a:latin typeface="Traditional Arabic" panose="02020603050405020304" pitchFamily="18" charset="-78"/>
                <a:cs typeface="Traditional Arabic" panose="02020603050405020304" pitchFamily="18" charset="-78"/>
              </a:rPr>
              <a:t>-</a:t>
            </a:r>
            <a:r>
              <a:rPr lang="ar-SA" sz="3600" b="1" dirty="0">
                <a:solidFill>
                  <a:srgbClr val="0070C0"/>
                </a:solidFill>
                <a:latin typeface="Traditional Arabic" panose="02020603050405020304" pitchFamily="18" charset="-78"/>
                <a:cs typeface="Traditional Arabic" panose="02020603050405020304" pitchFamily="18" charset="-78"/>
              </a:rPr>
              <a:t>كما أوجدت المصارف الإسلامية أنظمة للتعامل الاستثماري في جميع القطاعات الاقتصادية</a:t>
            </a:r>
            <a:r>
              <a:rPr lang="ar-IQ" sz="3600" b="1" dirty="0">
                <a:solidFill>
                  <a:srgbClr val="0070C0"/>
                </a:solidFill>
                <a:latin typeface="Traditional Arabic" panose="02020603050405020304" pitchFamily="18" charset="-78"/>
                <a:cs typeface="Traditional Arabic" panose="02020603050405020304" pitchFamily="18" charset="-78"/>
              </a:rPr>
              <a:t>.</a:t>
            </a:r>
            <a:endParaRPr lang="ar-IQ" sz="3600" dirty="0">
              <a:solidFill>
                <a:srgbClr val="0070C0"/>
              </a:solidFill>
              <a:latin typeface="Traditional Arabic" panose="02020603050405020304" pitchFamily="18" charset="-78"/>
              <a:cs typeface="Traditional Arabic" panose="02020603050405020304" pitchFamily="18" charset="-78"/>
            </a:endParaRPr>
          </a:p>
        </p:txBody>
      </p:sp>
      <p:sp>
        <p:nvSpPr>
          <p:cNvPr id="3" name="Content Placeholder 2"/>
          <p:cNvSpPr>
            <a:spLocks noGrp="1"/>
          </p:cNvSpPr>
          <p:nvPr>
            <p:ph idx="1"/>
          </p:nvPr>
        </p:nvSpPr>
        <p:spPr>
          <a:xfrm flipV="1">
            <a:off x="1484310" y="6858000"/>
            <a:ext cx="10018713" cy="45719"/>
          </a:xfrm>
        </p:spPr>
        <p:txBody>
          <a:bodyPr>
            <a:normAutofit fontScale="25000" lnSpcReduction="20000"/>
          </a:bodyPr>
          <a:lstStyle/>
          <a:p>
            <a:endParaRPr lang="ar-IQ" dirty="0"/>
          </a:p>
        </p:txBody>
      </p:sp>
    </p:spTree>
    <p:extLst>
      <p:ext uri="{BB962C8B-B14F-4D97-AF65-F5344CB8AC3E}">
        <p14:creationId xmlns:p14="http://schemas.microsoft.com/office/powerpoint/2010/main" val="8703976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0" y="181155"/>
            <a:ext cx="10549538" cy="6676845"/>
          </a:xfrm>
        </p:spPr>
        <p:txBody>
          <a:bodyPr>
            <a:normAutofit fontScale="90000"/>
          </a:bodyPr>
          <a:lstStyle/>
          <a:p>
            <a:pPr algn="just"/>
            <a:r>
              <a:rPr lang="ar-IQ" b="1" dirty="0">
                <a:latin typeface="Traditional Arabic" panose="02020603050405020304" pitchFamily="18" charset="-78"/>
                <a:cs typeface="Traditional Arabic" panose="02020603050405020304" pitchFamily="18" charset="-78"/>
              </a:rPr>
              <a:t>والعقود وال</a:t>
            </a:r>
            <a:r>
              <a:rPr lang="ar-SA" b="1" dirty="0">
                <a:latin typeface="Traditional Arabic" panose="02020603050405020304" pitchFamily="18" charset="-78"/>
                <a:cs typeface="Traditional Arabic" panose="02020603050405020304" pitchFamily="18" charset="-78"/>
              </a:rPr>
              <a:t>صيغ</a:t>
            </a:r>
            <a:r>
              <a:rPr lang="ar-IQ" b="1" dirty="0">
                <a:latin typeface="Traditional Arabic" panose="02020603050405020304" pitchFamily="18" charset="-78"/>
                <a:cs typeface="Traditional Arabic" panose="02020603050405020304" pitchFamily="18" charset="-78"/>
              </a:rPr>
              <a:t> </a:t>
            </a:r>
            <a:r>
              <a:rPr lang="ar-SA" b="1" dirty="0">
                <a:latin typeface="Traditional Arabic" panose="02020603050405020304" pitchFamily="18" charset="-78"/>
                <a:cs typeface="Traditional Arabic" panose="02020603050405020304" pitchFamily="18" charset="-78"/>
              </a:rPr>
              <a:t>الإسلامية</a:t>
            </a:r>
            <a:r>
              <a:rPr lang="ar-IQ" b="1" dirty="0">
                <a:latin typeface="Traditional Arabic" panose="02020603050405020304" pitchFamily="18" charset="-78"/>
                <a:cs typeface="Traditional Arabic" panose="02020603050405020304" pitchFamily="18" charset="-78"/>
              </a:rPr>
              <a:t> للاستثمار، هي قعود:</a:t>
            </a:r>
            <a:r>
              <a:rPr lang="ar-SA" b="1" dirty="0">
                <a:latin typeface="Traditional Arabic" panose="02020603050405020304" pitchFamily="18" charset="-78"/>
                <a:cs typeface="Traditional Arabic" panose="02020603050405020304" pitchFamily="18" charset="-78"/>
              </a:rPr>
              <a:t> (</a:t>
            </a:r>
            <a:r>
              <a:rPr lang="ar-SA" b="1" dirty="0">
                <a:solidFill>
                  <a:srgbClr val="0070C0"/>
                </a:solidFill>
                <a:latin typeface="Traditional Arabic" panose="02020603050405020304" pitchFamily="18" charset="-78"/>
                <a:cs typeface="Traditional Arabic" panose="02020603050405020304" pitchFamily="18" charset="-78"/>
              </a:rPr>
              <a:t>المرابحة</a:t>
            </a:r>
            <a:r>
              <a:rPr lang="ar-SA" b="1" dirty="0">
                <a:latin typeface="Traditional Arabic" panose="02020603050405020304" pitchFamily="18" charset="-78"/>
                <a:cs typeface="Traditional Arabic" panose="02020603050405020304" pitchFamily="18" charset="-78"/>
              </a:rPr>
              <a:t>/ </a:t>
            </a:r>
            <a:r>
              <a:rPr lang="ar-SA" b="1" dirty="0">
                <a:solidFill>
                  <a:schemeClr val="accent6">
                    <a:lumMod val="50000"/>
                  </a:schemeClr>
                </a:solidFill>
                <a:latin typeface="Traditional Arabic" panose="02020603050405020304" pitchFamily="18" charset="-78"/>
                <a:cs typeface="Traditional Arabic" panose="02020603050405020304" pitchFamily="18" charset="-78"/>
              </a:rPr>
              <a:t>المشاركة</a:t>
            </a:r>
            <a:r>
              <a:rPr lang="ar-SA" b="1" dirty="0">
                <a:latin typeface="Traditional Arabic" panose="02020603050405020304" pitchFamily="18" charset="-78"/>
                <a:cs typeface="Traditional Arabic" panose="02020603050405020304" pitchFamily="18" charset="-78"/>
              </a:rPr>
              <a:t>/ </a:t>
            </a:r>
            <a:r>
              <a:rPr lang="ar-SA" b="1" dirty="0">
                <a:solidFill>
                  <a:srgbClr val="FF0000"/>
                </a:solidFill>
                <a:latin typeface="Traditional Arabic" panose="02020603050405020304" pitchFamily="18" charset="-78"/>
                <a:cs typeface="Traditional Arabic" panose="02020603050405020304" pitchFamily="18" charset="-78"/>
              </a:rPr>
              <a:t>المضاربة</a:t>
            </a:r>
            <a:r>
              <a:rPr lang="ar-SA" b="1" dirty="0">
                <a:latin typeface="Traditional Arabic" panose="02020603050405020304" pitchFamily="18" charset="-78"/>
                <a:cs typeface="Traditional Arabic" panose="02020603050405020304" pitchFamily="18" charset="-78"/>
              </a:rPr>
              <a:t>/ </a:t>
            </a:r>
            <a:r>
              <a:rPr lang="ar-SA" b="1" dirty="0">
                <a:solidFill>
                  <a:srgbClr val="C00000"/>
                </a:solidFill>
                <a:latin typeface="Traditional Arabic" panose="02020603050405020304" pitchFamily="18" charset="-78"/>
                <a:cs typeface="Traditional Arabic" panose="02020603050405020304" pitchFamily="18" charset="-78"/>
              </a:rPr>
              <a:t>الإستصناع</a:t>
            </a:r>
            <a:r>
              <a:rPr lang="ar-SA" b="1" dirty="0">
                <a:latin typeface="Traditional Arabic" panose="02020603050405020304" pitchFamily="18" charset="-78"/>
                <a:cs typeface="Traditional Arabic" panose="02020603050405020304" pitchFamily="18" charset="-78"/>
              </a:rPr>
              <a:t>/ </a:t>
            </a:r>
            <a:r>
              <a:rPr lang="ar-SA" b="1" dirty="0">
                <a:solidFill>
                  <a:srgbClr val="00B050"/>
                </a:solidFill>
                <a:latin typeface="Traditional Arabic" panose="02020603050405020304" pitchFamily="18" charset="-78"/>
                <a:cs typeface="Traditional Arabic" panose="02020603050405020304" pitchFamily="18" charset="-78"/>
              </a:rPr>
              <a:t>التأجير</a:t>
            </a:r>
            <a:r>
              <a:rPr lang="ar-SA" b="1" dirty="0">
                <a:latin typeface="Traditional Arabic" panose="02020603050405020304" pitchFamily="18" charset="-78"/>
                <a:cs typeface="Traditional Arabic" panose="02020603050405020304" pitchFamily="18" charset="-78"/>
              </a:rPr>
              <a:t>/</a:t>
            </a:r>
            <a:r>
              <a:rPr lang="ar-IQ" b="1" dirty="0">
                <a:latin typeface="Traditional Arabic" panose="02020603050405020304" pitchFamily="18" charset="-78"/>
                <a:cs typeface="Traditional Arabic" panose="02020603050405020304" pitchFamily="18" charset="-78"/>
              </a:rPr>
              <a:t> </a:t>
            </a:r>
            <a:r>
              <a:rPr lang="ar-IQ" b="1" dirty="0">
                <a:solidFill>
                  <a:schemeClr val="accent5"/>
                </a:solidFill>
                <a:latin typeface="Traditional Arabic" panose="02020603050405020304" pitchFamily="18" charset="-78"/>
                <a:cs typeface="Traditional Arabic" panose="02020603050405020304" pitchFamily="18" charset="-78"/>
              </a:rPr>
              <a:t>والسلم</a:t>
            </a:r>
            <a:r>
              <a:rPr lang="ar-IQ" b="1" dirty="0">
                <a:latin typeface="Traditional Arabic" panose="02020603050405020304" pitchFamily="18" charset="-78"/>
                <a:cs typeface="Traditional Arabic" panose="02020603050405020304" pitchFamily="18" charset="-78"/>
              </a:rPr>
              <a:t>/ </a:t>
            </a:r>
            <a:r>
              <a:rPr lang="ar-IQ" b="1" dirty="0">
                <a:solidFill>
                  <a:schemeClr val="accent2">
                    <a:lumMod val="75000"/>
                  </a:schemeClr>
                </a:solidFill>
                <a:latin typeface="Traditional Arabic" panose="02020603050405020304" pitchFamily="18" charset="-78"/>
                <a:cs typeface="Traditional Arabic" panose="02020603050405020304" pitchFamily="18" charset="-78"/>
              </a:rPr>
              <a:t>والمزارعة</a:t>
            </a:r>
            <a:r>
              <a:rPr lang="ar-IQ" b="1" dirty="0">
                <a:latin typeface="Traditional Arabic" panose="02020603050405020304" pitchFamily="18" charset="-78"/>
                <a:cs typeface="Traditional Arabic" panose="02020603050405020304" pitchFamily="18" charset="-78"/>
              </a:rPr>
              <a:t>/ </a:t>
            </a:r>
            <a:r>
              <a:rPr lang="ar-IQ" b="1" dirty="0">
                <a:solidFill>
                  <a:srgbClr val="C00000"/>
                </a:solidFill>
                <a:latin typeface="Traditional Arabic" panose="02020603050405020304" pitchFamily="18" charset="-78"/>
                <a:cs typeface="Traditional Arabic" panose="02020603050405020304" pitchFamily="18" charset="-78"/>
              </a:rPr>
              <a:t>والمساقاة</a:t>
            </a:r>
            <a:r>
              <a:rPr lang="ar-IQ" b="1" dirty="0">
                <a:latin typeface="Traditional Arabic" panose="02020603050405020304" pitchFamily="18" charset="-78"/>
                <a:cs typeface="Traditional Arabic" panose="02020603050405020304" pitchFamily="18" charset="-78"/>
              </a:rPr>
              <a:t>...</a:t>
            </a:r>
            <a:r>
              <a:rPr lang="ar-SA" b="1" dirty="0">
                <a:latin typeface="Traditional Arabic" panose="02020603050405020304" pitchFamily="18" charset="-78"/>
                <a:cs typeface="Traditional Arabic" panose="02020603050405020304" pitchFamily="18" charset="-78"/>
              </a:rPr>
              <a:t>) إل</a:t>
            </a:r>
            <a:r>
              <a:rPr lang="ar-IQ" b="1" dirty="0">
                <a:latin typeface="Traditional Arabic" panose="02020603050405020304" pitchFamily="18" charset="-78"/>
                <a:cs typeface="Traditional Arabic" panose="02020603050405020304" pitchFamily="18" charset="-78"/>
              </a:rPr>
              <a:t>ى</a:t>
            </a:r>
            <a:r>
              <a:rPr lang="ar-SA" b="1" dirty="0">
                <a:latin typeface="Traditional Arabic" panose="02020603050405020304" pitchFamily="18" charset="-78"/>
                <a:cs typeface="Traditional Arabic" panose="02020603050405020304" pitchFamily="18" charset="-78"/>
              </a:rPr>
              <a:t> غير ذلك من أنواع صيغ ال</a:t>
            </a:r>
            <a:r>
              <a:rPr lang="ar-IQ" b="1" dirty="0">
                <a:latin typeface="Traditional Arabic" panose="02020603050405020304" pitchFamily="18" charset="-78"/>
                <a:cs typeface="Traditional Arabic" panose="02020603050405020304" pitchFamily="18" charset="-78"/>
              </a:rPr>
              <a:t>ا</a:t>
            </a:r>
            <a:r>
              <a:rPr lang="ar-SA" b="1" dirty="0">
                <a:latin typeface="Traditional Arabic" panose="02020603050405020304" pitchFamily="18" charset="-78"/>
                <a:cs typeface="Traditional Arabic" panose="02020603050405020304" pitchFamily="18" charset="-78"/>
              </a:rPr>
              <a:t>ستثمار التي تصلح للاستخدام في كافة الأنشطة</a:t>
            </a:r>
            <a:r>
              <a:rPr lang="ar-IQ" b="1" dirty="0">
                <a:latin typeface="Traditional Arabic" panose="02020603050405020304" pitchFamily="18" charset="-78"/>
                <a:cs typeface="Traditional Arabic" panose="02020603050405020304" pitchFamily="18" charset="-78"/>
              </a:rPr>
              <a:t>.</a:t>
            </a:r>
            <a:r>
              <a:rPr lang="en-US" b="1" dirty="0">
                <a:latin typeface="Traditional Arabic" panose="02020603050405020304" pitchFamily="18" charset="-78"/>
                <a:cs typeface="Traditional Arabic" panose="02020603050405020304" pitchFamily="18" charset="-78"/>
              </a:rPr>
              <a:t>                      </a:t>
            </a:r>
            <a:br>
              <a:rPr lang="en-US" b="1" dirty="0">
                <a:latin typeface="Traditional Arabic" panose="02020603050405020304" pitchFamily="18" charset="-78"/>
                <a:cs typeface="Traditional Arabic" panose="02020603050405020304" pitchFamily="18" charset="-78"/>
              </a:rPr>
            </a:br>
            <a:r>
              <a:rPr lang="ar-SA" b="1" dirty="0">
                <a:solidFill>
                  <a:srgbClr val="FF0000"/>
                </a:solidFill>
                <a:latin typeface="Traditional Arabic" panose="02020603050405020304" pitchFamily="18" charset="-78"/>
                <a:cs typeface="Traditional Arabic" panose="02020603050405020304" pitchFamily="18" charset="-78"/>
              </a:rPr>
              <a:t>وترجع أهمية وجود المصارف الإسلامية إلى ما يلي</a:t>
            </a:r>
            <a:r>
              <a:rPr lang="en-US" b="1" dirty="0">
                <a:solidFill>
                  <a:srgbClr val="FF0000"/>
                </a:solidFill>
                <a:latin typeface="Traditional Arabic" panose="02020603050405020304" pitchFamily="18" charset="-78"/>
                <a:cs typeface="Traditional Arabic" panose="02020603050405020304" pitchFamily="18" charset="-78"/>
              </a:rPr>
              <a:t>                       </a:t>
            </a:r>
            <a:r>
              <a:rPr lang="en-US" b="1" dirty="0">
                <a:latin typeface="Traditional Arabic" panose="02020603050405020304" pitchFamily="18" charset="-78"/>
                <a:cs typeface="Traditional Arabic" panose="02020603050405020304" pitchFamily="18" charset="-78"/>
              </a:rPr>
              <a:t>:</a:t>
            </a:r>
            <a:br>
              <a:rPr lang="en-US" b="1" dirty="0">
                <a:latin typeface="Traditional Arabic" panose="02020603050405020304" pitchFamily="18" charset="-78"/>
                <a:cs typeface="Traditional Arabic" panose="02020603050405020304" pitchFamily="18" charset="-78"/>
              </a:rPr>
            </a:br>
            <a:r>
              <a:rPr lang="en-US" b="1" dirty="0">
                <a:latin typeface="Traditional Arabic" panose="02020603050405020304" pitchFamily="18" charset="-78"/>
                <a:cs typeface="Traditional Arabic" panose="02020603050405020304" pitchFamily="18" charset="-78"/>
              </a:rPr>
              <a:t> </a:t>
            </a:r>
            <a:r>
              <a:rPr lang="ar-SA" b="1" dirty="0">
                <a:latin typeface="Traditional Arabic" panose="02020603050405020304" pitchFamily="18" charset="-78"/>
                <a:cs typeface="Traditional Arabic" panose="02020603050405020304" pitchFamily="18" charset="-78"/>
              </a:rPr>
              <a:t>1-  تلبية رغبة المجتمعات الإسلامية في إيجاد قنوات للتعامل المصرفي بعيد</a:t>
            </a:r>
            <a:r>
              <a:rPr lang="ar-IQ" b="1" dirty="0">
                <a:latin typeface="Traditional Arabic" panose="02020603050405020304" pitchFamily="18" charset="-78"/>
                <a:cs typeface="Traditional Arabic" panose="02020603050405020304" pitchFamily="18" charset="-78"/>
              </a:rPr>
              <a:t>اً</a:t>
            </a:r>
            <a:r>
              <a:rPr lang="ar-SA" b="1" dirty="0">
                <a:latin typeface="Traditional Arabic" panose="02020603050405020304" pitchFamily="18" charset="-78"/>
                <a:cs typeface="Traditional Arabic" panose="02020603050405020304" pitchFamily="18" charset="-78"/>
              </a:rPr>
              <a:t> عن استخدام </a:t>
            </a:r>
            <a:r>
              <a:rPr lang="ar-IQ" b="1" dirty="0">
                <a:latin typeface="Traditional Arabic" panose="02020603050405020304" pitchFamily="18" charset="-78"/>
                <a:cs typeface="Traditional Arabic" panose="02020603050405020304" pitchFamily="18" charset="-78"/>
              </a:rPr>
              <a:t>الربا و</a:t>
            </a:r>
            <a:r>
              <a:rPr lang="ar-SA" b="1" dirty="0">
                <a:latin typeface="Traditional Arabic" panose="02020603050405020304" pitchFamily="18" charset="-78"/>
                <a:cs typeface="Traditional Arabic" panose="02020603050405020304" pitchFamily="18" charset="-78"/>
              </a:rPr>
              <a:t>أسعار الفائدة</a:t>
            </a:r>
            <a:r>
              <a:rPr lang="en-US" b="1" dirty="0">
                <a:latin typeface="Traditional Arabic" panose="02020603050405020304" pitchFamily="18" charset="-78"/>
                <a:cs typeface="Traditional Arabic" panose="02020603050405020304" pitchFamily="18" charset="-78"/>
              </a:rPr>
              <a:t>                        .</a:t>
            </a:r>
            <a:br>
              <a:rPr lang="en-US" b="1" dirty="0">
                <a:latin typeface="Traditional Arabic" panose="02020603050405020304" pitchFamily="18" charset="-78"/>
                <a:cs typeface="Traditional Arabic" panose="02020603050405020304" pitchFamily="18" charset="-78"/>
              </a:rPr>
            </a:br>
            <a:r>
              <a:rPr lang="ar-IQ" b="1" dirty="0">
                <a:latin typeface="Traditional Arabic" panose="02020603050405020304" pitchFamily="18" charset="-78"/>
                <a:cs typeface="Traditional Arabic" panose="02020603050405020304" pitchFamily="18" charset="-78"/>
              </a:rPr>
              <a:t>2- </a:t>
            </a:r>
            <a:r>
              <a:rPr lang="ar-SA" b="1" dirty="0">
                <a:latin typeface="Traditional Arabic" panose="02020603050405020304" pitchFamily="18" charset="-78"/>
                <a:cs typeface="Traditional Arabic" panose="02020603050405020304" pitchFamily="18" charset="-78"/>
              </a:rPr>
              <a:t>إيجاد مجال لتطبيق فقه المعاملات</a:t>
            </a:r>
            <a:r>
              <a:rPr lang="ar-IQ" b="1" dirty="0">
                <a:latin typeface="Traditional Arabic" panose="02020603050405020304" pitchFamily="18" charset="-78"/>
                <a:cs typeface="Traditional Arabic" panose="02020603050405020304" pitchFamily="18" charset="-78"/>
              </a:rPr>
              <a:t> الإسلامية</a:t>
            </a:r>
            <a:r>
              <a:rPr lang="ar-SA" b="1" dirty="0">
                <a:latin typeface="Traditional Arabic" panose="02020603050405020304" pitchFamily="18" charset="-78"/>
                <a:cs typeface="Traditional Arabic" panose="02020603050405020304" pitchFamily="18" charset="-78"/>
              </a:rPr>
              <a:t> في الأنشطة المصرفية</a:t>
            </a:r>
            <a:r>
              <a:rPr lang="en-US" b="1" dirty="0">
                <a:latin typeface="Traditional Arabic" panose="02020603050405020304" pitchFamily="18" charset="-78"/>
                <a:cs typeface="Traditional Arabic" panose="02020603050405020304" pitchFamily="18" charset="-78"/>
              </a:rPr>
              <a:t> </a:t>
            </a:r>
            <a:r>
              <a:rPr lang="ar-IQ" b="1" dirty="0">
                <a:latin typeface="Traditional Arabic" panose="02020603050405020304" pitchFamily="18" charset="-78"/>
                <a:cs typeface="Traditional Arabic" panose="02020603050405020304" pitchFamily="18" charset="-78"/>
              </a:rPr>
              <a:t>و</a:t>
            </a:r>
            <a:r>
              <a:rPr lang="ar-SA" b="1" dirty="0">
                <a:latin typeface="Traditional Arabic" panose="02020603050405020304" pitchFamily="18" charset="-78"/>
                <a:cs typeface="Traditional Arabic" panose="02020603050405020304" pitchFamily="18" charset="-78"/>
              </a:rPr>
              <a:t>التطبيق العملي لأسس</a:t>
            </a:r>
            <a:r>
              <a:rPr lang="ar-IQ" b="1" dirty="0">
                <a:latin typeface="Traditional Arabic" panose="02020603050405020304" pitchFamily="18" charset="-78"/>
                <a:cs typeface="Traditional Arabic" panose="02020603050405020304" pitchFamily="18" charset="-78"/>
              </a:rPr>
              <a:t> </a:t>
            </a:r>
            <a:r>
              <a:rPr lang="ar-SA" b="1" dirty="0">
                <a:latin typeface="Traditional Arabic" panose="02020603050405020304" pitchFamily="18" charset="-78"/>
                <a:cs typeface="Traditional Arabic" panose="02020603050405020304" pitchFamily="18" charset="-78"/>
              </a:rPr>
              <a:t>الاقتصاد الإسلام</a:t>
            </a:r>
            <a:r>
              <a:rPr lang="ar-IQ" b="1" dirty="0">
                <a:latin typeface="Traditional Arabic" panose="02020603050405020304" pitchFamily="18" charset="-78"/>
                <a:cs typeface="Traditional Arabic" panose="02020603050405020304" pitchFamily="18" charset="-78"/>
              </a:rPr>
              <a:t>ي.                      </a:t>
            </a:r>
            <a:r>
              <a:rPr lang="ar-IQ" b="1" dirty="0">
                <a:solidFill>
                  <a:schemeClr val="bg2"/>
                </a:solidFill>
                <a:latin typeface="Traditional Arabic" panose="02020603050405020304" pitchFamily="18" charset="-78"/>
                <a:cs typeface="Traditional Arabic" panose="02020603050405020304" pitchFamily="18" charset="-78"/>
              </a:rPr>
              <a:t>.</a:t>
            </a:r>
            <a:br>
              <a:rPr lang="en-US" b="1" dirty="0">
                <a:latin typeface="Traditional Arabic" panose="02020603050405020304" pitchFamily="18" charset="-78"/>
                <a:cs typeface="Traditional Arabic" panose="02020603050405020304" pitchFamily="18" charset="-78"/>
              </a:rPr>
            </a:br>
            <a:r>
              <a:rPr lang="ar-SA" b="1" dirty="0">
                <a:latin typeface="Traditional Arabic" panose="02020603050405020304" pitchFamily="18" charset="-78"/>
                <a:cs typeface="Traditional Arabic" panose="02020603050405020304" pitchFamily="18" charset="-78"/>
              </a:rPr>
              <a:t>3- إيجاد نظام اقتصادي حر</a:t>
            </a:r>
            <a:r>
              <a:rPr lang="ar-IQ" b="1" dirty="0">
                <a:latin typeface="Traditional Arabic" panose="02020603050405020304" pitchFamily="18" charset="-78"/>
                <a:cs typeface="Traditional Arabic" panose="02020603050405020304" pitchFamily="18" charset="-78"/>
              </a:rPr>
              <a:t>،</a:t>
            </a:r>
            <a:r>
              <a:rPr lang="ar-SA" b="1" dirty="0">
                <a:latin typeface="Traditional Arabic" panose="02020603050405020304" pitchFamily="18" charset="-78"/>
                <a:cs typeface="Traditional Arabic" panose="02020603050405020304" pitchFamily="18" charset="-78"/>
              </a:rPr>
              <a:t> والتخلص من التبعية الاقتصادية لغير المسلمين, </a:t>
            </a:r>
            <a:r>
              <a:rPr lang="ar-IQ" b="1" dirty="0">
                <a:latin typeface="Traditional Arabic" panose="02020603050405020304" pitchFamily="18" charset="-78"/>
                <a:cs typeface="Traditional Arabic" panose="02020603050405020304" pitchFamily="18" charset="-78"/>
              </a:rPr>
              <a:t>وذلك </a:t>
            </a:r>
            <a:r>
              <a:rPr lang="ar-SA" b="1" dirty="0">
                <a:latin typeface="Traditional Arabic" panose="02020603050405020304" pitchFamily="18" charset="-78"/>
                <a:cs typeface="Traditional Arabic" panose="02020603050405020304" pitchFamily="18" charset="-78"/>
              </a:rPr>
              <a:t>بإيجاد بنوك إسلامية متميزة تدير اقتصادها بنفسها، وتوسيع حجم المبادلات التجارية المباشرة بين الدول الإسلامية دون وسيط أجنبي.</a:t>
            </a:r>
            <a:r>
              <a:rPr lang="en-US" b="1" dirty="0">
                <a:latin typeface="Traditional Arabic" panose="02020603050405020304" pitchFamily="18" charset="-78"/>
                <a:cs typeface="Traditional Arabic" panose="02020603050405020304" pitchFamily="18" charset="-78"/>
              </a:rPr>
              <a:t> </a:t>
            </a:r>
            <a:endParaRPr lang="ar-IQ" b="1" dirty="0">
              <a:latin typeface="Traditional Arabic" panose="02020603050405020304" pitchFamily="18" charset="-78"/>
              <a:cs typeface="Traditional Arabic" panose="02020603050405020304" pitchFamily="18" charset="-78"/>
            </a:endParaRPr>
          </a:p>
        </p:txBody>
      </p:sp>
      <p:sp>
        <p:nvSpPr>
          <p:cNvPr id="3" name="Content Placeholder 2"/>
          <p:cNvSpPr>
            <a:spLocks noGrp="1"/>
          </p:cNvSpPr>
          <p:nvPr>
            <p:ph idx="1"/>
          </p:nvPr>
        </p:nvSpPr>
        <p:spPr>
          <a:xfrm>
            <a:off x="1484310" y="6717389"/>
            <a:ext cx="10018713" cy="45719"/>
          </a:xfrm>
        </p:spPr>
        <p:txBody>
          <a:bodyPr>
            <a:normAutofit fontScale="25000" lnSpcReduction="20000"/>
          </a:bodyPr>
          <a:lstStyle/>
          <a:p>
            <a:endParaRPr lang="ar-IQ" dirty="0"/>
          </a:p>
        </p:txBody>
      </p:sp>
    </p:spTree>
    <p:extLst>
      <p:ext uri="{BB962C8B-B14F-4D97-AF65-F5344CB8AC3E}">
        <p14:creationId xmlns:p14="http://schemas.microsoft.com/office/powerpoint/2010/main" val="2880691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2167" y="366623"/>
            <a:ext cx="10018713" cy="1013603"/>
          </a:xfrm>
        </p:spPr>
        <p:txBody>
          <a:bodyPr anchor="t"/>
          <a:lstStyle/>
          <a:p>
            <a:r>
              <a:rPr lang="ar-IQ" b="1" dirty="0">
                <a:solidFill>
                  <a:srgbClr val="FF0000"/>
                </a:solidFill>
                <a:latin typeface="Traditional Arabic" panose="02020603050405020304" pitchFamily="18" charset="-78"/>
                <a:cs typeface="Traditional Arabic" panose="02020603050405020304" pitchFamily="18" charset="-78"/>
              </a:rPr>
              <a:t>أهداف المصارف الإسلامية</a:t>
            </a:r>
          </a:p>
        </p:txBody>
      </p:sp>
      <p:sp>
        <p:nvSpPr>
          <p:cNvPr id="3" name="Content Placeholder 2"/>
          <p:cNvSpPr>
            <a:spLocks noGrp="1"/>
          </p:cNvSpPr>
          <p:nvPr>
            <p:ph idx="1"/>
          </p:nvPr>
        </p:nvSpPr>
        <p:spPr>
          <a:xfrm>
            <a:off x="1484310" y="1112808"/>
            <a:ext cx="10018713" cy="5339749"/>
          </a:xfrm>
        </p:spPr>
        <p:txBody>
          <a:bodyPr anchor="t">
            <a:normAutofit/>
          </a:bodyPr>
          <a:lstStyle/>
          <a:p>
            <a:r>
              <a:rPr lang="ar-IQ" sz="3600" b="1" dirty="0">
                <a:latin typeface="Traditional Arabic" panose="02020603050405020304" pitchFamily="18" charset="-78"/>
                <a:cs typeface="Traditional Arabic" panose="02020603050405020304" pitchFamily="18" charset="-78"/>
              </a:rPr>
              <a:t>تتمثل أهداف المصارف الإسلامية فيما يأتي:</a:t>
            </a:r>
          </a:p>
          <a:p>
            <a:r>
              <a:rPr lang="ar-IQ" sz="3600" b="1" dirty="0">
                <a:latin typeface="Traditional Arabic" panose="02020603050405020304" pitchFamily="18" charset="-78"/>
                <a:cs typeface="Traditional Arabic" panose="02020603050405020304" pitchFamily="18" charset="-78"/>
              </a:rPr>
              <a:t>1- الأهداف المالية.</a:t>
            </a:r>
          </a:p>
          <a:p>
            <a:r>
              <a:rPr lang="ar-IQ" sz="3600" b="1" dirty="0">
                <a:latin typeface="Traditional Arabic" panose="02020603050405020304" pitchFamily="18" charset="-78"/>
                <a:cs typeface="Traditional Arabic" panose="02020603050405020304" pitchFamily="18" charset="-78"/>
              </a:rPr>
              <a:t>2- الأهداف خاصة بالمتعاملين.</a:t>
            </a:r>
          </a:p>
          <a:p>
            <a:r>
              <a:rPr lang="ar-IQ" sz="3600" b="1" dirty="0">
                <a:latin typeface="Traditional Arabic" panose="02020603050405020304" pitchFamily="18" charset="-78"/>
                <a:cs typeface="Traditional Arabic" panose="02020603050405020304" pitchFamily="18" charset="-78"/>
              </a:rPr>
              <a:t>3- الأهداف الداخلية.</a:t>
            </a:r>
          </a:p>
          <a:p>
            <a:r>
              <a:rPr lang="ar-IQ" sz="3600" b="1" dirty="0">
                <a:latin typeface="Traditional Arabic" panose="02020603050405020304" pitchFamily="18" charset="-78"/>
                <a:cs typeface="Traditional Arabic" panose="02020603050405020304" pitchFamily="18" charset="-78"/>
              </a:rPr>
              <a:t>4- الأهداف الابتكارية.</a:t>
            </a:r>
          </a:p>
          <a:p>
            <a:r>
              <a:rPr lang="ar-IQ" sz="3600" b="1" dirty="0">
                <a:latin typeface="Traditional Arabic" panose="02020603050405020304" pitchFamily="18" charset="-78"/>
                <a:cs typeface="Traditional Arabic" panose="02020603050405020304" pitchFamily="18" charset="-78"/>
              </a:rPr>
              <a:t>5- الأهداف الاجتماعية.</a:t>
            </a:r>
          </a:p>
        </p:txBody>
      </p:sp>
    </p:spTree>
    <p:extLst>
      <p:ext uri="{BB962C8B-B14F-4D97-AF65-F5344CB8AC3E}">
        <p14:creationId xmlns:p14="http://schemas.microsoft.com/office/powerpoint/2010/main" val="16787854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29036" y="573657"/>
            <a:ext cx="10018713" cy="1168879"/>
          </a:xfrm>
        </p:spPr>
        <p:txBody>
          <a:bodyPr anchor="t"/>
          <a:lstStyle/>
          <a:p>
            <a:r>
              <a:rPr lang="ar-IQ" b="1" dirty="0">
                <a:solidFill>
                  <a:srgbClr val="FF0000"/>
                </a:solidFill>
                <a:latin typeface="Traditional Arabic" panose="02020603050405020304" pitchFamily="18" charset="-78"/>
                <a:cs typeface="Traditional Arabic" panose="02020603050405020304" pitchFamily="18" charset="-78"/>
              </a:rPr>
              <a:t>أولاً: الأهداف المالية</a:t>
            </a:r>
          </a:p>
        </p:txBody>
      </p:sp>
      <p:sp>
        <p:nvSpPr>
          <p:cNvPr id="3" name="Content Placeholder 2"/>
          <p:cNvSpPr>
            <a:spLocks noGrp="1"/>
          </p:cNvSpPr>
          <p:nvPr>
            <p:ph idx="1"/>
          </p:nvPr>
        </p:nvSpPr>
        <p:spPr>
          <a:xfrm>
            <a:off x="1423358" y="1794296"/>
            <a:ext cx="9924391" cy="4373592"/>
          </a:xfrm>
        </p:spPr>
        <p:txBody>
          <a:bodyPr anchor="t">
            <a:normAutofit/>
          </a:bodyPr>
          <a:lstStyle/>
          <a:p>
            <a:r>
              <a:rPr lang="ar-IQ" sz="3600" b="1" dirty="0">
                <a:latin typeface="Traditional Arabic" panose="02020603050405020304" pitchFamily="18" charset="-78"/>
                <a:cs typeface="Traditional Arabic" panose="02020603050405020304" pitchFamily="18" charset="-78"/>
              </a:rPr>
              <a:t>وهذه الأهداف هي:</a:t>
            </a:r>
          </a:p>
          <a:p>
            <a:r>
              <a:rPr lang="ar-IQ" sz="3600" b="1" dirty="0">
                <a:latin typeface="Traditional Arabic" panose="02020603050405020304" pitchFamily="18" charset="-78"/>
                <a:cs typeface="Traditional Arabic" panose="02020603050405020304" pitchFamily="18" charset="-78"/>
              </a:rPr>
              <a:t>1- جذب الودائع وتنميتها.</a:t>
            </a:r>
          </a:p>
          <a:p>
            <a:r>
              <a:rPr lang="ar-IQ" sz="3600" b="1" dirty="0">
                <a:latin typeface="Traditional Arabic" panose="02020603050405020304" pitchFamily="18" charset="-78"/>
                <a:cs typeface="Traditional Arabic" panose="02020603050405020304" pitchFamily="18" charset="-78"/>
              </a:rPr>
              <a:t>2- استثمار الأموال.</a:t>
            </a:r>
          </a:p>
          <a:p>
            <a:r>
              <a:rPr lang="ar-IQ" sz="3600" b="1" dirty="0">
                <a:latin typeface="Traditional Arabic" panose="02020603050405020304" pitchFamily="18" charset="-78"/>
                <a:cs typeface="Traditional Arabic" panose="02020603050405020304" pitchFamily="18" charset="-78"/>
              </a:rPr>
              <a:t>3- تحقيق الأرباح.</a:t>
            </a:r>
          </a:p>
          <a:p>
            <a:endParaRPr lang="ar-IQ" sz="3600" b="1" dirty="0">
              <a:latin typeface="Traditional Arabic" panose="02020603050405020304" pitchFamily="18" charset="-78"/>
              <a:cs typeface="Traditional Arabic" panose="02020603050405020304" pitchFamily="18" charset="-78"/>
            </a:endParaRPr>
          </a:p>
        </p:txBody>
      </p:sp>
    </p:spTree>
    <p:extLst>
      <p:ext uri="{BB962C8B-B14F-4D97-AF65-F5344CB8AC3E}">
        <p14:creationId xmlns:p14="http://schemas.microsoft.com/office/powerpoint/2010/main" val="352027164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54914" y="314864"/>
            <a:ext cx="10018713" cy="1168879"/>
          </a:xfrm>
        </p:spPr>
        <p:txBody>
          <a:bodyPr anchor="t"/>
          <a:lstStyle/>
          <a:p>
            <a:r>
              <a:rPr lang="ar-IQ" b="1" dirty="0">
                <a:solidFill>
                  <a:srgbClr val="FF0000"/>
                </a:solidFill>
                <a:latin typeface="Traditional Arabic" panose="02020603050405020304" pitchFamily="18" charset="-78"/>
                <a:cs typeface="Traditional Arabic" panose="02020603050405020304" pitchFamily="18" charset="-78"/>
              </a:rPr>
              <a:t>ثانياً: أهداف خاصة بالمتعاملين</a:t>
            </a:r>
          </a:p>
        </p:txBody>
      </p:sp>
      <p:sp>
        <p:nvSpPr>
          <p:cNvPr id="3" name="Content Placeholder 2"/>
          <p:cNvSpPr>
            <a:spLocks noGrp="1"/>
          </p:cNvSpPr>
          <p:nvPr>
            <p:ph idx="1"/>
          </p:nvPr>
        </p:nvSpPr>
        <p:spPr>
          <a:xfrm>
            <a:off x="1484310" y="1207698"/>
            <a:ext cx="10018713" cy="5408761"/>
          </a:xfrm>
        </p:spPr>
        <p:txBody>
          <a:bodyPr anchor="t">
            <a:normAutofit/>
          </a:bodyPr>
          <a:lstStyle/>
          <a:p>
            <a:pPr algn="just"/>
            <a:r>
              <a:rPr lang="ar-IQ" sz="3600" b="1" dirty="0">
                <a:latin typeface="Traditional Arabic" panose="02020603050405020304" pitchFamily="18" charset="-78"/>
                <a:cs typeface="Traditional Arabic" panose="02020603050405020304" pitchFamily="18" charset="-78"/>
              </a:rPr>
              <a:t>للمتعاملين مع المصرف الإسلامي أهداف متعددة يجب أن يحرص المصرف الإسلامي على تحقيقها على النحو الآتي:</a:t>
            </a:r>
          </a:p>
          <a:p>
            <a:pPr algn="just"/>
            <a:r>
              <a:rPr lang="ar-IQ" sz="3600" b="1" dirty="0">
                <a:latin typeface="Traditional Arabic" panose="02020603050405020304" pitchFamily="18" charset="-78"/>
                <a:cs typeface="Traditional Arabic" panose="02020603050405020304" pitchFamily="18" charset="-78"/>
              </a:rPr>
              <a:t>1- تقديم الخدمات المصرفية.</a:t>
            </a:r>
          </a:p>
          <a:p>
            <a:pPr algn="just"/>
            <a:r>
              <a:rPr lang="ar-IQ" sz="3600" b="1" dirty="0">
                <a:latin typeface="Traditional Arabic" panose="02020603050405020304" pitchFamily="18" charset="-78"/>
                <a:cs typeface="Traditional Arabic" panose="02020603050405020304" pitchFamily="18" charset="-78"/>
              </a:rPr>
              <a:t>2- توفير التمويل للمستثمرين.</a:t>
            </a:r>
          </a:p>
          <a:p>
            <a:pPr algn="just"/>
            <a:r>
              <a:rPr lang="ar-IQ" sz="3600" b="1" dirty="0">
                <a:latin typeface="Traditional Arabic" panose="02020603050405020304" pitchFamily="18" charset="-78"/>
                <a:cs typeface="Traditional Arabic" panose="02020603050405020304" pitchFamily="18" charset="-78"/>
              </a:rPr>
              <a:t>3- توفير الأمان للمودعين.</a:t>
            </a:r>
          </a:p>
        </p:txBody>
      </p:sp>
    </p:spTree>
    <p:extLst>
      <p:ext uri="{BB962C8B-B14F-4D97-AF65-F5344CB8AC3E}">
        <p14:creationId xmlns:p14="http://schemas.microsoft.com/office/powerpoint/2010/main" val="85289628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89420" y="504647"/>
            <a:ext cx="10018713" cy="1246516"/>
          </a:xfrm>
        </p:spPr>
        <p:txBody>
          <a:bodyPr anchor="t"/>
          <a:lstStyle/>
          <a:p>
            <a:r>
              <a:rPr lang="ar-IQ" b="1" dirty="0">
                <a:solidFill>
                  <a:srgbClr val="FF0000"/>
                </a:solidFill>
                <a:latin typeface="Traditional Arabic" panose="02020603050405020304" pitchFamily="18" charset="-78"/>
                <a:cs typeface="Traditional Arabic" panose="02020603050405020304" pitchFamily="18" charset="-78"/>
              </a:rPr>
              <a:t>ثالثاً: أهداف داخلية</a:t>
            </a:r>
          </a:p>
        </p:txBody>
      </p:sp>
      <p:sp>
        <p:nvSpPr>
          <p:cNvPr id="3" name="Content Placeholder 2"/>
          <p:cNvSpPr>
            <a:spLocks noGrp="1"/>
          </p:cNvSpPr>
          <p:nvPr>
            <p:ph idx="1"/>
          </p:nvPr>
        </p:nvSpPr>
        <p:spPr>
          <a:xfrm>
            <a:off x="2001328" y="1276710"/>
            <a:ext cx="9518948" cy="5417387"/>
          </a:xfrm>
        </p:spPr>
        <p:txBody>
          <a:bodyPr anchor="t">
            <a:normAutofit fontScale="77500" lnSpcReduction="20000"/>
          </a:bodyPr>
          <a:lstStyle/>
          <a:p>
            <a:pPr>
              <a:lnSpc>
                <a:spcPct val="120000"/>
              </a:lnSpc>
            </a:pPr>
            <a:r>
              <a:rPr lang="ar-IQ" sz="4100" b="1" dirty="0">
                <a:latin typeface="Traditional Arabic" panose="02020603050405020304" pitchFamily="18" charset="-78"/>
                <a:cs typeface="Traditional Arabic" panose="02020603050405020304" pitchFamily="18" charset="-78"/>
              </a:rPr>
              <a:t>للمصارف الإسلامية العديد من الأهداف الداخلية التي تسعى إلى تحقيقها منها:</a:t>
            </a:r>
          </a:p>
          <a:p>
            <a:pPr>
              <a:lnSpc>
                <a:spcPct val="120000"/>
              </a:lnSpc>
            </a:pPr>
            <a:r>
              <a:rPr lang="ar-IQ" sz="4100" b="1" dirty="0">
                <a:latin typeface="Traditional Arabic" panose="02020603050405020304" pitchFamily="18" charset="-78"/>
                <a:cs typeface="Traditional Arabic" panose="02020603050405020304" pitchFamily="18" charset="-78"/>
              </a:rPr>
              <a:t>1- تنمية الموارد البشرية.</a:t>
            </a:r>
          </a:p>
          <a:p>
            <a:pPr>
              <a:lnSpc>
                <a:spcPct val="120000"/>
              </a:lnSpc>
            </a:pPr>
            <a:r>
              <a:rPr lang="ar-IQ" sz="4100" b="1" dirty="0">
                <a:latin typeface="Traditional Arabic" panose="02020603050405020304" pitchFamily="18" charset="-78"/>
                <a:cs typeface="Traditional Arabic" panose="02020603050405020304" pitchFamily="18" charset="-78"/>
              </a:rPr>
              <a:t>2- تحقيق معدل النمو.</a:t>
            </a:r>
          </a:p>
          <a:p>
            <a:pPr>
              <a:lnSpc>
                <a:spcPct val="120000"/>
              </a:lnSpc>
            </a:pPr>
            <a:r>
              <a:rPr lang="ar-IQ" sz="4100" b="1" dirty="0">
                <a:latin typeface="Traditional Arabic" panose="02020603050405020304" pitchFamily="18" charset="-78"/>
                <a:cs typeface="Traditional Arabic" panose="02020603050405020304" pitchFamily="18" charset="-78"/>
              </a:rPr>
              <a:t>3- الانتشار جغرافياً واجتماعياً.</a:t>
            </a:r>
          </a:p>
          <a:p>
            <a:pPr algn="just">
              <a:lnSpc>
                <a:spcPct val="120000"/>
              </a:lnSpc>
            </a:pPr>
            <a:endParaRPr lang="ar-IQ" sz="3300" b="1" dirty="0">
              <a:latin typeface="Traditional Arabic" panose="02020603050405020304" pitchFamily="18" charset="-78"/>
              <a:cs typeface="Traditional Arabic" panose="02020603050405020304" pitchFamily="18" charset="-78"/>
            </a:endParaRPr>
          </a:p>
          <a:p>
            <a:pPr algn="just">
              <a:lnSpc>
                <a:spcPct val="120000"/>
              </a:lnSpc>
            </a:pPr>
            <a:r>
              <a:rPr lang="ar-SA" sz="3300" b="1" dirty="0">
                <a:latin typeface="Traditional Arabic" panose="02020603050405020304" pitchFamily="18" charset="-78"/>
                <a:cs typeface="Traditional Arabic" panose="02020603050405020304" pitchFamily="18" charset="-78"/>
              </a:rPr>
              <a:t>تنمیة الموارد البشریة: تعد الموارد البشرية العنصر الرئيسي لعملية تحقيق الأرباح في المصارف بصفة عامة، حيث إن الأموال لا تدر عائدا بنفسها دون استثمار، وحتى يحقق المصرف الإسلامي ذلك لا بد من توافر العنصر البشري القادر عل</a:t>
            </a:r>
            <a:r>
              <a:rPr lang="ar-IQ" sz="3300" b="1" dirty="0">
                <a:latin typeface="Traditional Arabic" panose="02020603050405020304" pitchFamily="18" charset="-78"/>
                <a:cs typeface="Traditional Arabic" panose="02020603050405020304" pitchFamily="18" charset="-78"/>
              </a:rPr>
              <a:t>ى</a:t>
            </a:r>
            <a:r>
              <a:rPr lang="ar-SA" sz="3300" b="1" dirty="0">
                <a:latin typeface="Traditional Arabic" panose="02020603050405020304" pitchFamily="18" charset="-78"/>
                <a:cs typeface="Traditional Arabic" panose="02020603050405020304" pitchFamily="18" charset="-78"/>
              </a:rPr>
              <a:t> استثمار هذه الأموال، ولا بد كذلك أن تتوافر لديه الخبرة المصرفية، ولا يتأتى ذلك إلا من خلال العمل على تنمية مهارات العنصر البشري في المصارف الاسلامية عن طريق التدريب للوصول إلى أفضل مستوي أداء عمل للمصارف الإسلامية</a:t>
            </a:r>
            <a:r>
              <a:rPr lang="en-US" sz="3300" b="1" dirty="0">
                <a:latin typeface="Traditional Arabic" panose="02020603050405020304" pitchFamily="18" charset="-78"/>
                <a:cs typeface="Traditional Arabic" panose="02020603050405020304" pitchFamily="18" charset="-78"/>
              </a:rPr>
              <a:t>.</a:t>
            </a:r>
            <a:endParaRPr lang="ar-IQ" sz="3300" b="1" dirty="0">
              <a:latin typeface="Traditional Arabic" panose="02020603050405020304" pitchFamily="18" charset="-78"/>
              <a:cs typeface="Traditional Arabic" panose="02020603050405020304" pitchFamily="18" charset="-78"/>
            </a:endParaRPr>
          </a:p>
        </p:txBody>
      </p:sp>
    </p:spTree>
    <p:extLst>
      <p:ext uri="{BB962C8B-B14F-4D97-AF65-F5344CB8AC3E}">
        <p14:creationId xmlns:p14="http://schemas.microsoft.com/office/powerpoint/2010/main" val="331294164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80794" y="409755"/>
            <a:ext cx="10018713" cy="1298275"/>
          </a:xfrm>
        </p:spPr>
        <p:txBody>
          <a:bodyPr anchor="t">
            <a:normAutofit/>
          </a:bodyPr>
          <a:lstStyle/>
          <a:p>
            <a:pPr algn="r"/>
            <a:r>
              <a:rPr lang="ar-IQ" sz="3600" b="1" dirty="0">
                <a:solidFill>
                  <a:srgbClr val="FF0000"/>
                </a:solidFill>
                <a:latin typeface="Traditional Arabic" panose="02020603050405020304" pitchFamily="18" charset="-78"/>
                <a:cs typeface="Traditional Arabic" panose="02020603050405020304" pitchFamily="18" charset="-78"/>
              </a:rPr>
              <a:t>رابعاً</a:t>
            </a:r>
            <a:r>
              <a:rPr lang="ar-IQ" sz="3200" b="1" dirty="0">
                <a:solidFill>
                  <a:srgbClr val="FF0000"/>
                </a:solidFill>
                <a:latin typeface="Traditional Arabic" panose="02020603050405020304" pitchFamily="18" charset="-78"/>
                <a:cs typeface="Traditional Arabic" panose="02020603050405020304" pitchFamily="18" charset="-78"/>
              </a:rPr>
              <a:t>: </a:t>
            </a:r>
            <a:r>
              <a:rPr lang="ar-IQ" sz="3600" b="1" dirty="0">
                <a:solidFill>
                  <a:srgbClr val="FF0000"/>
                </a:solidFill>
                <a:latin typeface="Traditional Arabic" panose="02020603050405020304" pitchFamily="18" charset="-78"/>
                <a:cs typeface="Traditional Arabic" panose="02020603050405020304" pitchFamily="18" charset="-78"/>
              </a:rPr>
              <a:t>أهداف</a:t>
            </a:r>
            <a:r>
              <a:rPr lang="ar-IQ" sz="3200" b="1" dirty="0">
                <a:solidFill>
                  <a:srgbClr val="FF0000"/>
                </a:solidFill>
                <a:latin typeface="Traditional Arabic" panose="02020603050405020304" pitchFamily="18" charset="-78"/>
                <a:cs typeface="Traditional Arabic" panose="02020603050405020304" pitchFamily="18" charset="-78"/>
              </a:rPr>
              <a:t> </a:t>
            </a:r>
            <a:r>
              <a:rPr lang="ar-IQ" sz="3600" b="1" dirty="0">
                <a:solidFill>
                  <a:srgbClr val="FF0000"/>
                </a:solidFill>
                <a:latin typeface="Traditional Arabic" panose="02020603050405020304" pitchFamily="18" charset="-78"/>
                <a:cs typeface="Traditional Arabic" panose="02020603050405020304" pitchFamily="18" charset="-78"/>
              </a:rPr>
              <a:t>ابتكارية</a:t>
            </a:r>
          </a:p>
        </p:txBody>
      </p:sp>
      <p:sp>
        <p:nvSpPr>
          <p:cNvPr id="3" name="Content Placeholder 2"/>
          <p:cNvSpPr>
            <a:spLocks noGrp="1"/>
          </p:cNvSpPr>
          <p:nvPr>
            <p:ph idx="1"/>
          </p:nvPr>
        </p:nvSpPr>
        <p:spPr>
          <a:xfrm>
            <a:off x="1380793" y="998507"/>
            <a:ext cx="10351132" cy="5859493"/>
          </a:xfrm>
        </p:spPr>
        <p:txBody>
          <a:bodyPr anchor="t">
            <a:noAutofit/>
          </a:bodyPr>
          <a:lstStyle/>
          <a:p>
            <a:pPr algn="just"/>
            <a:r>
              <a:rPr lang="ar-IQ" sz="3200" b="1" dirty="0">
                <a:latin typeface="Traditional Arabic" panose="02020603050405020304" pitchFamily="18" charset="-78"/>
                <a:cs typeface="Traditional Arabic" panose="02020603050405020304" pitchFamily="18" charset="-78"/>
              </a:rPr>
              <a:t>لكي تستطيع المصارف الإسلامية أن تحافظ على وجودها بكفاءة وفعالية في السوق المصرفية لا بد لها من مواكبة التطور المصرفي، وذلك عن طريق ما يأتي:</a:t>
            </a:r>
          </a:p>
          <a:p>
            <a:r>
              <a:rPr lang="ar-IQ" sz="3200" b="1" dirty="0">
                <a:solidFill>
                  <a:srgbClr val="FF0000"/>
                </a:solidFill>
                <a:latin typeface="Traditional Arabic" panose="02020603050405020304" pitchFamily="18" charset="-78"/>
                <a:cs typeface="Traditional Arabic" panose="02020603050405020304" pitchFamily="18" charset="-78"/>
              </a:rPr>
              <a:t>1- ابتكار صيغ للتمويل: </a:t>
            </a:r>
            <a:r>
              <a:rPr lang="ar-IQ" sz="3200" b="1" dirty="0">
                <a:latin typeface="Traditional Arabic" panose="02020603050405020304" pitchFamily="18" charset="-78"/>
                <a:cs typeface="Traditional Arabic" panose="02020603050405020304" pitchFamily="18" charset="-78"/>
              </a:rPr>
              <a:t>حيث</a:t>
            </a:r>
            <a:r>
              <a:rPr lang="ar-SA" sz="3200" b="1" dirty="0">
                <a:latin typeface="Traditional Arabic" panose="02020603050405020304" pitchFamily="18" charset="-78"/>
                <a:cs typeface="Traditional Arabic" panose="02020603050405020304" pitchFamily="18" charset="-78"/>
              </a:rPr>
              <a:t> نجحت المصارف الإسلامية في ابتكار أدوات مصرفية تقوم على أسس شرعية من أهمها:</a:t>
            </a:r>
            <a:endParaRPr lang="ar-IQ" sz="3200" b="1" dirty="0">
              <a:latin typeface="Traditional Arabic" panose="02020603050405020304" pitchFamily="18" charset="-78"/>
              <a:cs typeface="Traditional Arabic" panose="02020603050405020304" pitchFamily="18" charset="-78"/>
            </a:endParaRPr>
          </a:p>
          <a:p>
            <a:r>
              <a:rPr lang="ar-IQ" sz="3200" b="1" dirty="0">
                <a:latin typeface="Traditional Arabic" panose="02020603050405020304" pitchFamily="18" charset="-78"/>
                <a:cs typeface="Traditional Arabic" panose="02020603050405020304" pitchFamily="18" charset="-78"/>
              </a:rPr>
              <a:t>أ- </a:t>
            </a:r>
            <a:r>
              <a:rPr lang="ar-SA" sz="3200" b="1" dirty="0">
                <a:latin typeface="Traditional Arabic" panose="02020603050405020304" pitchFamily="18" charset="-78"/>
                <a:cs typeface="Traditional Arabic" panose="02020603050405020304" pitchFamily="18" charset="-78"/>
              </a:rPr>
              <a:t>صناديق الاستثمار ( العقار – الأسهم – الإجارة ...)  </a:t>
            </a:r>
            <a:endParaRPr lang="en-US" sz="3200" b="1" dirty="0">
              <a:latin typeface="Traditional Arabic" panose="02020603050405020304" pitchFamily="18" charset="-78"/>
              <a:cs typeface="Traditional Arabic" panose="02020603050405020304" pitchFamily="18" charset="-78"/>
            </a:endParaRPr>
          </a:p>
          <a:p>
            <a:pPr lvl="0"/>
            <a:r>
              <a:rPr lang="ar-IQ" sz="3200" b="1" dirty="0">
                <a:latin typeface="Traditional Arabic" panose="02020603050405020304" pitchFamily="18" charset="-78"/>
                <a:cs typeface="Traditional Arabic" panose="02020603050405020304" pitchFamily="18" charset="-78"/>
              </a:rPr>
              <a:t>ب- </a:t>
            </a:r>
            <a:r>
              <a:rPr lang="ar-SA" sz="3200" b="1" dirty="0">
                <a:latin typeface="Traditional Arabic" panose="02020603050405020304" pitchFamily="18" charset="-78"/>
                <a:cs typeface="Traditional Arabic" panose="02020603050405020304" pitchFamily="18" charset="-78"/>
              </a:rPr>
              <a:t>صكوك الاستثمار ( الإجارة – القرض – الانتفاع – السلم ) </a:t>
            </a:r>
            <a:endParaRPr lang="en-US" sz="3200" b="1" dirty="0">
              <a:latin typeface="Traditional Arabic" panose="02020603050405020304" pitchFamily="18" charset="-78"/>
              <a:cs typeface="Traditional Arabic" panose="02020603050405020304" pitchFamily="18" charset="-78"/>
            </a:endParaRPr>
          </a:p>
          <a:p>
            <a:pPr lvl="0"/>
            <a:r>
              <a:rPr lang="ar-IQ" sz="3200" b="1" dirty="0">
                <a:latin typeface="Traditional Arabic" panose="02020603050405020304" pitchFamily="18" charset="-78"/>
                <a:cs typeface="Traditional Arabic" panose="02020603050405020304" pitchFamily="18" charset="-78"/>
              </a:rPr>
              <a:t>ج-</a:t>
            </a:r>
            <a:r>
              <a:rPr lang="ar-SA" sz="3200" b="1" dirty="0">
                <a:latin typeface="Traditional Arabic" panose="02020603050405020304" pitchFamily="18" charset="-78"/>
                <a:cs typeface="Traditional Arabic" panose="02020603050405020304" pitchFamily="18" charset="-78"/>
              </a:rPr>
              <a:t> الشهادات الاستثمارية  </a:t>
            </a:r>
            <a:endParaRPr lang="en-US" sz="3200" b="1" dirty="0">
              <a:latin typeface="Traditional Arabic" panose="02020603050405020304" pitchFamily="18" charset="-78"/>
              <a:cs typeface="Traditional Arabic" panose="02020603050405020304" pitchFamily="18" charset="-78"/>
            </a:endParaRPr>
          </a:p>
          <a:p>
            <a:pPr lvl="0"/>
            <a:r>
              <a:rPr lang="ar-SA" sz="3200" b="1" dirty="0">
                <a:latin typeface="Traditional Arabic" panose="02020603050405020304" pitchFamily="18" charset="-78"/>
                <a:cs typeface="Traditional Arabic" panose="02020603050405020304" pitchFamily="18" charset="-78"/>
              </a:rPr>
              <a:t> </a:t>
            </a:r>
            <a:r>
              <a:rPr lang="ar-IQ" sz="3200" b="1" dirty="0">
                <a:latin typeface="Traditional Arabic" panose="02020603050405020304" pitchFamily="18" charset="-78"/>
                <a:cs typeface="Traditional Arabic" panose="02020603050405020304" pitchFamily="18" charset="-78"/>
              </a:rPr>
              <a:t>د- </a:t>
            </a:r>
            <a:r>
              <a:rPr lang="ar-SA" sz="3200" b="1" dirty="0">
                <a:latin typeface="Traditional Arabic" panose="02020603050405020304" pitchFamily="18" charset="-78"/>
                <a:cs typeface="Traditional Arabic" panose="02020603050405020304" pitchFamily="18" charset="-78"/>
              </a:rPr>
              <a:t>السوق الثانوي للتداول</a:t>
            </a:r>
            <a:r>
              <a:rPr lang="ar-IQ" sz="3200" b="1" dirty="0">
                <a:latin typeface="Traditional Arabic" panose="02020603050405020304" pitchFamily="18" charset="-78"/>
                <a:cs typeface="Traditional Arabic" panose="02020603050405020304" pitchFamily="18" charset="-78"/>
              </a:rPr>
              <a:t>.      هـ - </a:t>
            </a:r>
            <a:r>
              <a:rPr lang="ar-SA" sz="3200" b="1" dirty="0">
                <a:latin typeface="Traditional Arabic" panose="02020603050405020304" pitchFamily="18" charset="-78"/>
                <a:cs typeface="Traditional Arabic" panose="02020603050405020304" pitchFamily="18" charset="-78"/>
              </a:rPr>
              <a:t>بطاقات الائتمان الإسلامية</a:t>
            </a:r>
            <a:r>
              <a:rPr lang="ar-IQ" sz="3200" b="1" dirty="0">
                <a:latin typeface="Traditional Arabic" panose="02020603050405020304" pitchFamily="18" charset="-78"/>
                <a:cs typeface="Traditional Arabic" panose="02020603050405020304" pitchFamily="18" charset="-78"/>
              </a:rPr>
              <a:t>.</a:t>
            </a:r>
            <a:r>
              <a:rPr lang="ar-SA" sz="3200" b="1" dirty="0">
                <a:latin typeface="Traditional Arabic" panose="02020603050405020304" pitchFamily="18" charset="-78"/>
                <a:cs typeface="Traditional Arabic" panose="02020603050405020304" pitchFamily="18" charset="-78"/>
              </a:rPr>
              <a:t> </a:t>
            </a:r>
            <a:endParaRPr lang="en-US" sz="3200" b="1" dirty="0">
              <a:latin typeface="Traditional Arabic" panose="02020603050405020304" pitchFamily="18" charset="-78"/>
              <a:cs typeface="Traditional Arabic" panose="02020603050405020304" pitchFamily="18" charset="-78"/>
            </a:endParaRPr>
          </a:p>
          <a:p>
            <a:pPr algn="just"/>
            <a:r>
              <a:rPr lang="ar-IQ" sz="3200" b="1" dirty="0">
                <a:solidFill>
                  <a:srgbClr val="FF0000"/>
                </a:solidFill>
                <a:latin typeface="Traditional Arabic" panose="02020603050405020304" pitchFamily="18" charset="-78"/>
                <a:cs typeface="Traditional Arabic" panose="02020603050405020304" pitchFamily="18" charset="-78"/>
              </a:rPr>
              <a:t>2- ابتكار وتطوير الخدمات المصرفية.</a:t>
            </a:r>
          </a:p>
        </p:txBody>
      </p:sp>
    </p:spTree>
    <p:extLst>
      <p:ext uri="{BB962C8B-B14F-4D97-AF65-F5344CB8AC3E}">
        <p14:creationId xmlns:p14="http://schemas.microsoft.com/office/powerpoint/2010/main" val="429077061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5749506"/>
          </a:xfrm>
        </p:spPr>
        <p:txBody>
          <a:bodyPr anchor="t">
            <a:noAutofit/>
          </a:bodyPr>
          <a:lstStyle/>
          <a:p>
            <a:pPr algn="just"/>
            <a:r>
              <a:rPr lang="ar-IQ" sz="3600" b="1" dirty="0">
                <a:solidFill>
                  <a:srgbClr val="FF0000"/>
                </a:solidFill>
                <a:latin typeface="Traditional Arabic" panose="02020603050405020304" pitchFamily="18" charset="-78"/>
                <a:cs typeface="Traditional Arabic" panose="02020603050405020304" pitchFamily="18" charset="-78"/>
              </a:rPr>
              <a:t>خامساً: أهداف اجتماعية:                            </a:t>
            </a:r>
            <a:r>
              <a:rPr lang="ar-IQ" sz="3600" b="1" dirty="0">
                <a:solidFill>
                  <a:schemeClr val="bg1"/>
                </a:solidFill>
                <a:latin typeface="Traditional Arabic" panose="02020603050405020304" pitchFamily="18" charset="-78"/>
                <a:cs typeface="Traditional Arabic" panose="02020603050405020304" pitchFamily="18" charset="-78"/>
              </a:rPr>
              <a:t>.</a:t>
            </a:r>
            <a:br>
              <a:rPr lang="ar-IQ" sz="3600" b="1" dirty="0">
                <a:solidFill>
                  <a:srgbClr val="FF0000"/>
                </a:solidFill>
                <a:latin typeface="Traditional Arabic" panose="02020603050405020304" pitchFamily="18" charset="-78"/>
                <a:cs typeface="Traditional Arabic" panose="02020603050405020304" pitchFamily="18" charset="-78"/>
              </a:rPr>
            </a:br>
            <a:r>
              <a:rPr lang="ar-SA" sz="3600" b="1" dirty="0">
                <a:latin typeface="Traditional Arabic" panose="02020603050405020304" pitchFamily="18" charset="-78"/>
                <a:cs typeface="Traditional Arabic" panose="02020603050405020304" pitchFamily="18" charset="-78"/>
              </a:rPr>
              <a:t>كان للمصارف الإسلامية دور</a:t>
            </a:r>
            <a:r>
              <a:rPr lang="ar-IQ" sz="3600" b="1" dirty="0">
                <a:latin typeface="Traditional Arabic" panose="02020603050405020304" pitchFamily="18" charset="-78"/>
                <a:cs typeface="Traditional Arabic" panose="02020603050405020304" pitchFamily="18" charset="-78"/>
              </a:rPr>
              <a:t>ً</a:t>
            </a:r>
            <a:r>
              <a:rPr lang="ar-SA" sz="3600" b="1" dirty="0">
                <a:latin typeface="Traditional Arabic" panose="02020603050405020304" pitchFamily="18" charset="-78"/>
                <a:cs typeface="Traditional Arabic" panose="02020603050405020304" pitchFamily="18" charset="-78"/>
              </a:rPr>
              <a:t>ا هاما في تنمية المجتمع</a:t>
            </a:r>
            <a:r>
              <a:rPr lang="ar-IQ" sz="3600" b="1" dirty="0">
                <a:latin typeface="Traditional Arabic" panose="02020603050405020304" pitchFamily="18" charset="-78"/>
                <a:cs typeface="Traditional Arabic" panose="02020603050405020304" pitchFamily="18" charset="-78"/>
              </a:rPr>
              <a:t> عن طريق استثمار موارد المصرف في مشاريع تعود للمجتمع بمنافع وتحقيق الربحية الاجتماعية، وكذلك </a:t>
            </a:r>
            <a:r>
              <a:rPr lang="ar-SA" sz="3600" b="1" dirty="0">
                <a:latin typeface="Traditional Arabic" panose="02020603050405020304" pitchFamily="18" charset="-78"/>
                <a:cs typeface="Traditional Arabic" panose="02020603050405020304" pitchFamily="18" charset="-78"/>
              </a:rPr>
              <a:t>من خلال </a:t>
            </a:r>
            <a:r>
              <a:rPr lang="ar-SA" sz="3600" b="1" dirty="0">
                <a:solidFill>
                  <a:srgbClr val="FF0000"/>
                </a:solidFill>
                <a:latin typeface="Traditional Arabic" panose="02020603050405020304" pitchFamily="18" charset="-78"/>
                <a:cs typeface="Traditional Arabic" panose="02020603050405020304" pitchFamily="18" charset="-78"/>
              </a:rPr>
              <a:t>أعمالها في تمويل المشروعات الخيرية </a:t>
            </a:r>
            <a:r>
              <a:rPr lang="ar-SA" sz="3600" b="1" dirty="0">
                <a:latin typeface="Traditional Arabic" panose="02020603050405020304" pitchFamily="18" charset="-78"/>
                <a:cs typeface="Traditional Arabic" panose="02020603050405020304" pitchFamily="18" charset="-78"/>
              </a:rPr>
              <a:t>عن طريق تخصيص صناديق متخصصة </a:t>
            </a:r>
            <a:r>
              <a:rPr lang="ar-IQ" sz="3600" b="1" dirty="0">
                <a:latin typeface="Traditional Arabic" panose="02020603050405020304" pitchFamily="18" charset="-78"/>
                <a:cs typeface="Traditional Arabic" panose="02020603050405020304" pitchFamily="18" charset="-78"/>
              </a:rPr>
              <a:t>لتمويل قطاعات اجتماعية مثل:</a:t>
            </a:r>
            <a:r>
              <a:rPr lang="ar-SA" sz="3600" b="1" dirty="0">
                <a:latin typeface="Traditional Arabic" panose="02020603050405020304" pitchFamily="18" charset="-78"/>
                <a:cs typeface="Traditional Arabic" panose="02020603050405020304" pitchFamily="18" charset="-78"/>
              </a:rPr>
              <a:t> </a:t>
            </a:r>
            <a:r>
              <a:rPr lang="ar-SA" sz="3600" b="1" dirty="0">
                <a:solidFill>
                  <a:srgbClr val="7030A0"/>
                </a:solidFill>
                <a:latin typeface="Traditional Arabic" panose="02020603050405020304" pitchFamily="18" charset="-78"/>
                <a:cs typeface="Traditional Arabic" panose="02020603050405020304" pitchFamily="18" charset="-78"/>
              </a:rPr>
              <a:t>مؤسسات التعليم</a:t>
            </a:r>
            <a:r>
              <a:rPr lang="ar-IQ" sz="3600" b="1" dirty="0">
                <a:latin typeface="Traditional Arabic" panose="02020603050405020304" pitchFamily="18" charset="-78"/>
                <a:cs typeface="Traditional Arabic" panose="02020603050405020304" pitchFamily="18" charset="-78"/>
              </a:rPr>
              <a:t>،</a:t>
            </a:r>
            <a:r>
              <a:rPr lang="ar-SA" sz="3600" b="1" dirty="0">
                <a:latin typeface="Traditional Arabic" panose="02020603050405020304" pitchFamily="18" charset="-78"/>
                <a:cs typeface="Traditional Arabic" panose="02020603050405020304" pitchFamily="18" charset="-78"/>
              </a:rPr>
              <a:t> </a:t>
            </a:r>
            <a:r>
              <a:rPr lang="ar-SA" sz="3600" b="1" dirty="0">
                <a:solidFill>
                  <a:srgbClr val="00B050"/>
                </a:solidFill>
                <a:latin typeface="Traditional Arabic" panose="02020603050405020304" pitchFamily="18" charset="-78"/>
                <a:cs typeface="Traditional Arabic" panose="02020603050405020304" pitchFamily="18" charset="-78"/>
              </a:rPr>
              <a:t>والمساجد</a:t>
            </a:r>
            <a:r>
              <a:rPr lang="ar-IQ" sz="3600" b="1" dirty="0">
                <a:latin typeface="Traditional Arabic" panose="02020603050405020304" pitchFamily="18" charset="-78"/>
                <a:cs typeface="Traditional Arabic" panose="02020603050405020304" pitchFamily="18" charset="-78"/>
              </a:rPr>
              <a:t>،</a:t>
            </a:r>
            <a:r>
              <a:rPr lang="ar-SA" sz="3600" b="1" dirty="0">
                <a:latin typeface="Traditional Arabic" panose="02020603050405020304" pitchFamily="18" charset="-78"/>
                <a:cs typeface="Traditional Arabic" panose="02020603050405020304" pitchFamily="18" charset="-78"/>
              </a:rPr>
              <a:t> </a:t>
            </a:r>
            <a:r>
              <a:rPr lang="ar-SA" sz="3600" b="1" dirty="0">
                <a:solidFill>
                  <a:srgbClr val="0070C0"/>
                </a:solidFill>
                <a:latin typeface="Traditional Arabic" panose="02020603050405020304" pitchFamily="18" charset="-78"/>
                <a:cs typeface="Traditional Arabic" panose="02020603050405020304" pitchFamily="18" charset="-78"/>
              </a:rPr>
              <a:t>والمستشفيات</a:t>
            </a:r>
            <a:r>
              <a:rPr lang="ar-IQ" sz="3600" b="1" dirty="0">
                <a:latin typeface="Traditional Arabic" panose="02020603050405020304" pitchFamily="18" charset="-78"/>
                <a:cs typeface="Traditional Arabic" panose="02020603050405020304" pitchFamily="18" charset="-78"/>
              </a:rPr>
              <a:t>،</a:t>
            </a:r>
            <a:r>
              <a:rPr lang="ar-SA" sz="3600" b="1" dirty="0">
                <a:latin typeface="Traditional Arabic" panose="02020603050405020304" pitchFamily="18" charset="-78"/>
                <a:cs typeface="Traditional Arabic" panose="02020603050405020304" pitchFamily="18" charset="-78"/>
              </a:rPr>
              <a:t> </a:t>
            </a:r>
            <a:r>
              <a:rPr lang="ar-SA" sz="3600" b="1" dirty="0">
                <a:solidFill>
                  <a:srgbClr val="C00000"/>
                </a:solidFill>
                <a:latin typeface="Traditional Arabic" panose="02020603050405020304" pitchFamily="18" charset="-78"/>
                <a:cs typeface="Traditional Arabic" panose="02020603050405020304" pitchFamily="18" charset="-78"/>
              </a:rPr>
              <a:t>والمشروعات السكنية</a:t>
            </a:r>
            <a:r>
              <a:rPr lang="ar-IQ" sz="3600" b="1" dirty="0">
                <a:latin typeface="Traditional Arabic" panose="02020603050405020304" pitchFamily="18" charset="-78"/>
                <a:cs typeface="Traditional Arabic" panose="02020603050405020304" pitchFamily="18" charset="-78"/>
              </a:rPr>
              <a:t>،</a:t>
            </a:r>
            <a:r>
              <a:rPr lang="ar-SA" sz="3600" b="1" dirty="0">
                <a:latin typeface="Traditional Arabic" panose="02020603050405020304" pitchFamily="18" charset="-78"/>
                <a:cs typeface="Traditional Arabic" panose="02020603050405020304" pitchFamily="18" charset="-78"/>
              </a:rPr>
              <a:t> </a:t>
            </a:r>
            <a:r>
              <a:rPr lang="ar-SA" sz="3600" b="1" dirty="0">
                <a:solidFill>
                  <a:srgbClr val="FF0000"/>
                </a:solidFill>
                <a:latin typeface="Traditional Arabic" panose="02020603050405020304" pitchFamily="18" charset="-78"/>
                <a:cs typeface="Traditional Arabic" panose="02020603050405020304" pitchFamily="18" charset="-78"/>
              </a:rPr>
              <a:t>ودور الأيتام</a:t>
            </a:r>
            <a:r>
              <a:rPr lang="ar-SA" sz="3600" b="1" dirty="0">
                <a:latin typeface="Traditional Arabic" panose="02020603050405020304" pitchFamily="18" charset="-78"/>
                <a:cs typeface="Traditional Arabic" panose="02020603050405020304" pitchFamily="18" charset="-78"/>
              </a:rPr>
              <a:t>، </a:t>
            </a:r>
            <a:r>
              <a:rPr lang="ar-SA" sz="3600" b="1" dirty="0">
                <a:solidFill>
                  <a:srgbClr val="00B0F0"/>
                </a:solidFill>
                <a:latin typeface="Traditional Arabic" panose="02020603050405020304" pitchFamily="18" charset="-78"/>
                <a:cs typeface="Traditional Arabic" panose="02020603050405020304" pitchFamily="18" charset="-78"/>
              </a:rPr>
              <a:t>ومشاريع الخدمة الاجتماعية</a:t>
            </a:r>
            <a:r>
              <a:rPr lang="ar-IQ" sz="3600" b="1" dirty="0">
                <a:solidFill>
                  <a:srgbClr val="00B0F0"/>
                </a:solidFill>
                <a:latin typeface="Traditional Arabic" panose="02020603050405020304" pitchFamily="18" charset="-78"/>
                <a:cs typeface="Traditional Arabic" panose="02020603050405020304" pitchFamily="18" charset="-78"/>
              </a:rPr>
              <a:t>،</a:t>
            </a:r>
            <a:r>
              <a:rPr lang="ar-SA" sz="3600" b="1" dirty="0">
                <a:solidFill>
                  <a:srgbClr val="00B0F0"/>
                </a:solidFill>
                <a:latin typeface="Traditional Arabic" panose="02020603050405020304" pitchFamily="18" charset="-78"/>
                <a:cs typeface="Traditional Arabic" panose="02020603050405020304" pitchFamily="18" charset="-78"/>
              </a:rPr>
              <a:t> </a:t>
            </a:r>
            <a:r>
              <a:rPr lang="ar-IQ" sz="3600" b="1" dirty="0">
                <a:solidFill>
                  <a:srgbClr val="00B0F0"/>
                </a:solidFill>
                <a:latin typeface="Traditional Arabic" panose="02020603050405020304" pitchFamily="18" charset="-78"/>
                <a:cs typeface="Traditional Arabic" panose="02020603050405020304" pitchFamily="18" charset="-78"/>
              </a:rPr>
              <a:t>وذلك </a:t>
            </a:r>
            <a:r>
              <a:rPr lang="ar-SA" sz="3600" b="1" dirty="0">
                <a:solidFill>
                  <a:srgbClr val="00B0F0"/>
                </a:solidFill>
                <a:latin typeface="Traditional Arabic" panose="02020603050405020304" pitchFamily="18" charset="-78"/>
                <a:cs typeface="Traditional Arabic" panose="02020603050405020304" pitchFamily="18" charset="-78"/>
              </a:rPr>
              <a:t>من</a:t>
            </a:r>
            <a:r>
              <a:rPr lang="ar-IQ" sz="3600" b="1" dirty="0">
                <a:solidFill>
                  <a:srgbClr val="00B0F0"/>
                </a:solidFill>
                <a:latin typeface="Traditional Arabic" panose="02020603050405020304" pitchFamily="18" charset="-78"/>
                <a:cs typeface="Traditional Arabic" panose="02020603050405020304" pitchFamily="18" charset="-78"/>
              </a:rPr>
              <a:t> خلال</a:t>
            </a:r>
            <a:r>
              <a:rPr lang="ar-SA" sz="3600" b="1" dirty="0">
                <a:solidFill>
                  <a:srgbClr val="00B0F0"/>
                </a:solidFill>
                <a:latin typeface="Traditional Arabic" panose="02020603050405020304" pitchFamily="18" charset="-78"/>
                <a:cs typeface="Traditional Arabic" panose="02020603050405020304" pitchFamily="18" charset="-78"/>
              </a:rPr>
              <a:t> موارد الزكاة</a:t>
            </a:r>
            <a:r>
              <a:rPr lang="ar-IQ" sz="3600" b="1" dirty="0">
                <a:solidFill>
                  <a:srgbClr val="00B0F0"/>
                </a:solidFill>
                <a:latin typeface="Traditional Arabic" panose="02020603050405020304" pitchFamily="18" charset="-78"/>
                <a:cs typeface="Traditional Arabic" panose="02020603050405020304" pitchFamily="18" charset="-78"/>
              </a:rPr>
              <a:t> وتجميعها من المساهمين</a:t>
            </a:r>
            <a:r>
              <a:rPr lang="ar-IQ" sz="3600" b="1" dirty="0">
                <a:latin typeface="Traditional Arabic" panose="02020603050405020304" pitchFamily="18" charset="-78"/>
                <a:cs typeface="Traditional Arabic" panose="02020603050405020304" pitchFamily="18" charset="-78"/>
              </a:rPr>
              <a:t>،</a:t>
            </a:r>
            <a:r>
              <a:rPr lang="ar-SA" sz="3600" b="1" dirty="0">
                <a:latin typeface="Traditional Arabic" panose="02020603050405020304" pitchFamily="18" charset="-78"/>
                <a:cs typeface="Traditional Arabic" panose="02020603050405020304" pitchFamily="18" charset="-78"/>
              </a:rPr>
              <a:t> و</a:t>
            </a:r>
            <a:r>
              <a:rPr lang="ar-IQ" sz="3600" b="1" dirty="0">
                <a:solidFill>
                  <a:srgbClr val="FF0000"/>
                </a:solidFill>
                <a:latin typeface="Traditional Arabic" panose="02020603050405020304" pitchFamily="18" charset="-78"/>
                <a:cs typeface="Traditional Arabic" panose="02020603050405020304" pitchFamily="18" charset="-78"/>
              </a:rPr>
              <a:t>كذلك عن طريق </a:t>
            </a:r>
            <a:r>
              <a:rPr lang="ar-SA" sz="3600" b="1" dirty="0">
                <a:solidFill>
                  <a:srgbClr val="FF0000"/>
                </a:solidFill>
                <a:latin typeface="Traditional Arabic" panose="02020603050405020304" pitchFamily="18" charset="-78"/>
                <a:cs typeface="Traditional Arabic" panose="02020603050405020304" pitchFamily="18" charset="-78"/>
              </a:rPr>
              <a:t>الصدقات الجارية</a:t>
            </a:r>
            <a:r>
              <a:rPr lang="ar-IQ" sz="3600" b="1" dirty="0">
                <a:latin typeface="Traditional Arabic" panose="02020603050405020304" pitchFamily="18" charset="-78"/>
                <a:cs typeface="Traditional Arabic" panose="02020603050405020304" pitchFamily="18" charset="-78"/>
              </a:rPr>
              <a:t>،</a:t>
            </a:r>
            <a:r>
              <a:rPr lang="ar-SA" sz="3600" b="1" dirty="0">
                <a:latin typeface="Traditional Arabic" panose="02020603050405020304" pitchFamily="18" charset="-78"/>
                <a:cs typeface="Traditional Arabic" panose="02020603050405020304" pitchFamily="18" charset="-78"/>
              </a:rPr>
              <a:t> </a:t>
            </a:r>
            <a:r>
              <a:rPr lang="ar-SA" sz="3600" b="1" dirty="0">
                <a:solidFill>
                  <a:srgbClr val="7030A0"/>
                </a:solidFill>
                <a:latin typeface="Traditional Arabic" panose="02020603050405020304" pitchFamily="18" charset="-78"/>
                <a:cs typeface="Traditional Arabic" panose="02020603050405020304" pitchFamily="18" charset="-78"/>
              </a:rPr>
              <a:t>و</a:t>
            </a:r>
            <a:r>
              <a:rPr lang="ar-IQ" sz="3600" b="1" dirty="0">
                <a:solidFill>
                  <a:srgbClr val="7030A0"/>
                </a:solidFill>
                <a:latin typeface="Traditional Arabic" panose="02020603050405020304" pitchFamily="18" charset="-78"/>
                <a:cs typeface="Traditional Arabic" panose="02020603050405020304" pitchFamily="18" charset="-78"/>
              </a:rPr>
              <a:t>قبول الهبات</a:t>
            </a:r>
            <a:r>
              <a:rPr lang="ar-IQ" sz="3600" b="1" dirty="0">
                <a:latin typeface="Traditional Arabic" panose="02020603050405020304" pitchFamily="18" charset="-78"/>
                <a:cs typeface="Traditional Arabic" panose="02020603050405020304" pitchFamily="18" charset="-78"/>
              </a:rPr>
              <a:t>، و</a:t>
            </a:r>
            <a:r>
              <a:rPr lang="ar-SA" sz="3600" b="1" dirty="0">
                <a:solidFill>
                  <a:srgbClr val="0070C0"/>
                </a:solidFill>
                <a:latin typeface="Traditional Arabic" panose="02020603050405020304" pitchFamily="18" charset="-78"/>
                <a:cs typeface="Traditional Arabic" panose="02020603050405020304" pitchFamily="18" charset="-78"/>
              </a:rPr>
              <a:t>التبرعات</a:t>
            </a:r>
            <a:r>
              <a:rPr lang="ar-IQ" sz="3600" b="1" dirty="0">
                <a:latin typeface="Traditional Arabic" panose="02020603050405020304" pitchFamily="18" charset="-78"/>
                <a:cs typeface="Traditional Arabic" panose="02020603050405020304" pitchFamily="18" charset="-78"/>
              </a:rPr>
              <a:t>،</a:t>
            </a:r>
            <a:r>
              <a:rPr lang="ar-SA" sz="3600" b="1" dirty="0">
                <a:latin typeface="Traditional Arabic" panose="02020603050405020304" pitchFamily="18" charset="-78"/>
                <a:cs typeface="Traditional Arabic" panose="02020603050405020304" pitchFamily="18" charset="-78"/>
              </a:rPr>
              <a:t> </a:t>
            </a:r>
            <a:r>
              <a:rPr lang="ar-SA" sz="3600" b="1" dirty="0">
                <a:solidFill>
                  <a:srgbClr val="C00000"/>
                </a:solidFill>
                <a:latin typeface="Traditional Arabic" panose="02020603050405020304" pitchFamily="18" charset="-78"/>
                <a:cs typeface="Traditional Arabic" panose="02020603050405020304" pitchFamily="18" charset="-78"/>
              </a:rPr>
              <a:t>والأوقاف</a:t>
            </a:r>
            <a:r>
              <a:rPr lang="ar-IQ" sz="3600" b="1" dirty="0">
                <a:latin typeface="Traditional Arabic" panose="02020603050405020304" pitchFamily="18" charset="-78"/>
                <a:cs typeface="Traditional Arabic" panose="02020603050405020304" pitchFamily="18" charset="-78"/>
              </a:rPr>
              <a:t>،</a:t>
            </a:r>
            <a:r>
              <a:rPr lang="ar-SA" sz="3600" b="1" dirty="0">
                <a:latin typeface="Traditional Arabic" panose="02020603050405020304" pitchFamily="18" charset="-78"/>
                <a:cs typeface="Traditional Arabic" panose="02020603050405020304" pitchFamily="18" charset="-78"/>
              </a:rPr>
              <a:t> </a:t>
            </a:r>
            <a:r>
              <a:rPr lang="ar-SA" sz="3600" b="1" dirty="0">
                <a:solidFill>
                  <a:srgbClr val="00B050"/>
                </a:solidFill>
                <a:latin typeface="Traditional Arabic" panose="02020603050405020304" pitchFamily="18" charset="-78"/>
                <a:cs typeface="Traditional Arabic" panose="02020603050405020304" pitchFamily="18" charset="-78"/>
              </a:rPr>
              <a:t>والقروض الحسنة</a:t>
            </a:r>
            <a:r>
              <a:rPr lang="ar-IQ" sz="3600" b="1" dirty="0">
                <a:latin typeface="Traditional Arabic" panose="02020603050405020304" pitchFamily="18" charset="-78"/>
                <a:cs typeface="Traditional Arabic" panose="02020603050405020304" pitchFamily="18" charset="-78"/>
              </a:rPr>
              <a:t>، وتوظيفها بما يعود بالنفع على المجتمع                           .             </a:t>
            </a:r>
            <a:br>
              <a:rPr lang="ar-IQ" sz="3600" b="1" dirty="0">
                <a:latin typeface="Traditional Arabic" panose="02020603050405020304" pitchFamily="18" charset="-78"/>
                <a:cs typeface="Traditional Arabic" panose="02020603050405020304" pitchFamily="18" charset="-78"/>
              </a:rPr>
            </a:br>
            <a:br>
              <a:rPr lang="en-US" sz="3600" b="1" dirty="0">
                <a:latin typeface="Traditional Arabic" panose="02020603050405020304" pitchFamily="18" charset="-78"/>
                <a:cs typeface="Traditional Arabic" panose="02020603050405020304" pitchFamily="18" charset="-78"/>
              </a:rPr>
            </a:br>
            <a:endParaRPr lang="ar-IQ" sz="3600" b="1" dirty="0">
              <a:latin typeface="Traditional Arabic" panose="02020603050405020304" pitchFamily="18" charset="-78"/>
              <a:cs typeface="Traditional Arabic" panose="02020603050405020304" pitchFamily="18" charset="-78"/>
            </a:endParaRPr>
          </a:p>
        </p:txBody>
      </p:sp>
      <p:sp>
        <p:nvSpPr>
          <p:cNvPr id="3" name="Content Placeholder 2"/>
          <p:cNvSpPr>
            <a:spLocks noGrp="1"/>
          </p:cNvSpPr>
          <p:nvPr>
            <p:ph idx="1"/>
          </p:nvPr>
        </p:nvSpPr>
        <p:spPr>
          <a:xfrm flipV="1">
            <a:off x="1484310" y="6858000"/>
            <a:ext cx="10018713" cy="45719"/>
          </a:xfrm>
        </p:spPr>
        <p:txBody>
          <a:bodyPr>
            <a:normAutofit fontScale="25000" lnSpcReduction="20000"/>
          </a:bodyPr>
          <a:lstStyle/>
          <a:p>
            <a:endParaRPr lang="ar-IQ" dirty="0"/>
          </a:p>
        </p:txBody>
      </p:sp>
    </p:spTree>
    <p:extLst>
      <p:ext uri="{BB962C8B-B14F-4D97-AF65-F5344CB8AC3E}">
        <p14:creationId xmlns:p14="http://schemas.microsoft.com/office/powerpoint/2010/main" val="381628066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258792"/>
            <a:ext cx="10018713" cy="6400800"/>
          </a:xfrm>
        </p:spPr>
        <p:txBody>
          <a:bodyPr anchor="t">
            <a:normAutofit fontScale="90000"/>
          </a:bodyPr>
          <a:lstStyle/>
          <a:p>
            <a:pPr algn="just"/>
            <a:r>
              <a:rPr lang="ar-SA" b="1" dirty="0">
                <a:solidFill>
                  <a:srgbClr val="FF0000"/>
                </a:solidFill>
                <a:latin typeface="Traditional Arabic" panose="02020603050405020304" pitchFamily="18" charset="-78"/>
                <a:cs typeface="Traditional Arabic" panose="02020603050405020304" pitchFamily="18" charset="-78"/>
              </a:rPr>
              <a:t>خصائص </a:t>
            </a:r>
            <a:r>
              <a:rPr lang="ar-IQ" b="1" dirty="0">
                <a:solidFill>
                  <a:srgbClr val="FF0000"/>
                </a:solidFill>
                <a:latin typeface="Traditional Arabic" panose="02020603050405020304" pitchFamily="18" charset="-78"/>
                <a:cs typeface="Traditional Arabic" panose="02020603050405020304" pitchFamily="18" charset="-78"/>
              </a:rPr>
              <a:t>المصارف </a:t>
            </a:r>
            <a:r>
              <a:rPr lang="ar-SA" b="1" dirty="0">
                <a:solidFill>
                  <a:srgbClr val="FF0000"/>
                </a:solidFill>
                <a:latin typeface="Traditional Arabic" panose="02020603050405020304" pitchFamily="18" charset="-78"/>
                <a:cs typeface="Traditional Arabic" panose="02020603050405020304" pitchFamily="18" charset="-78"/>
              </a:rPr>
              <a:t>الإسلامية</a:t>
            </a:r>
            <a:r>
              <a:rPr lang="en-US" b="1" dirty="0">
                <a:solidFill>
                  <a:srgbClr val="FF0000"/>
                </a:solidFill>
                <a:latin typeface="Traditional Arabic" panose="02020603050405020304" pitchFamily="18" charset="-78"/>
                <a:cs typeface="Traditional Arabic" panose="02020603050405020304" pitchFamily="18" charset="-78"/>
              </a:rPr>
              <a:t>                                     </a:t>
            </a:r>
            <a:r>
              <a:rPr lang="ar-SA" b="1" dirty="0">
                <a:latin typeface="Traditional Arabic" panose="02020603050405020304" pitchFamily="18" charset="-78"/>
                <a:cs typeface="Traditional Arabic" panose="02020603050405020304" pitchFamily="18" charset="-78"/>
              </a:rPr>
              <a:t>  </a:t>
            </a:r>
            <a:br>
              <a:rPr lang="en-US" b="1" dirty="0">
                <a:latin typeface="Traditional Arabic" panose="02020603050405020304" pitchFamily="18" charset="-78"/>
                <a:cs typeface="Traditional Arabic" panose="02020603050405020304" pitchFamily="18" charset="-78"/>
              </a:rPr>
            </a:br>
            <a:r>
              <a:rPr lang="ar-SA" b="1" dirty="0">
                <a:latin typeface="Traditional Arabic" panose="02020603050405020304" pitchFamily="18" charset="-78"/>
                <a:cs typeface="Traditional Arabic" panose="02020603050405020304" pitchFamily="18" charset="-78"/>
              </a:rPr>
              <a:t>تتميز المصارف الإسلامية بالعديد من الخصائص عن المصارف التقليدية من أهمها</a:t>
            </a:r>
            <a:r>
              <a:rPr lang="en-US" b="1" dirty="0">
                <a:latin typeface="Traditional Arabic" panose="02020603050405020304" pitchFamily="18" charset="-78"/>
                <a:cs typeface="Traditional Arabic" panose="02020603050405020304" pitchFamily="18" charset="-78"/>
              </a:rPr>
              <a:t>:</a:t>
            </a:r>
            <a:br>
              <a:rPr lang="en-US" b="1" dirty="0">
                <a:latin typeface="Traditional Arabic" panose="02020603050405020304" pitchFamily="18" charset="-78"/>
                <a:cs typeface="Traditional Arabic" panose="02020603050405020304" pitchFamily="18" charset="-78"/>
              </a:rPr>
            </a:br>
            <a:r>
              <a:rPr lang="en-US" b="1" dirty="0">
                <a:latin typeface="Traditional Arabic" panose="02020603050405020304" pitchFamily="18" charset="-78"/>
                <a:cs typeface="Traditional Arabic" panose="02020603050405020304" pitchFamily="18" charset="-78"/>
              </a:rPr>
              <a:t> </a:t>
            </a:r>
            <a:r>
              <a:rPr lang="ar-SA" b="1" dirty="0">
                <a:solidFill>
                  <a:srgbClr val="FF0000"/>
                </a:solidFill>
                <a:latin typeface="Traditional Arabic" panose="02020603050405020304" pitchFamily="18" charset="-78"/>
                <a:cs typeface="Traditional Arabic" panose="02020603050405020304" pitchFamily="18" charset="-78"/>
              </a:rPr>
              <a:t>1-</a:t>
            </a:r>
            <a:r>
              <a:rPr lang="ar-SA" b="1" dirty="0">
                <a:latin typeface="Traditional Arabic" panose="02020603050405020304" pitchFamily="18" charset="-78"/>
                <a:cs typeface="Traditional Arabic" panose="02020603050405020304" pitchFamily="18" charset="-78"/>
              </a:rPr>
              <a:t> تطبيق أحكام الشريعة الإسلامية في كافة المعاملات المصرفية وال</a:t>
            </a:r>
            <a:r>
              <a:rPr lang="ar-IQ" b="1" dirty="0">
                <a:latin typeface="Traditional Arabic" panose="02020603050405020304" pitchFamily="18" charset="-78"/>
                <a:cs typeface="Traditional Arabic" panose="02020603050405020304" pitchFamily="18" charset="-78"/>
              </a:rPr>
              <a:t>ا</a:t>
            </a:r>
            <a:r>
              <a:rPr lang="ar-SA" b="1" dirty="0">
                <a:latin typeface="Traditional Arabic" panose="02020603050405020304" pitchFamily="18" charset="-78"/>
                <a:cs typeface="Traditional Arabic" panose="02020603050405020304" pitchFamily="18" charset="-78"/>
              </a:rPr>
              <a:t>ستثمارية</a:t>
            </a:r>
            <a:r>
              <a:rPr lang="ar-IQ" b="1" dirty="0">
                <a:latin typeface="Traditional Arabic" panose="02020603050405020304" pitchFamily="18" charset="-78"/>
                <a:cs typeface="Traditional Arabic" panose="02020603050405020304" pitchFamily="18" charset="-78"/>
              </a:rPr>
              <a:t>، وذلك من خلال منع وحرمة التعامل بالفائدة الربوية أخذاً وعطاءً، والاستثمار في المشاريع الحلال التي تحقق النفع العام للمجتمع.                           </a:t>
            </a:r>
            <a:r>
              <a:rPr lang="ar-IQ" b="1" dirty="0">
                <a:solidFill>
                  <a:schemeClr val="bg2"/>
                </a:solidFill>
                <a:latin typeface="Traditional Arabic" panose="02020603050405020304" pitchFamily="18" charset="-78"/>
                <a:cs typeface="Traditional Arabic" panose="02020603050405020304" pitchFamily="18" charset="-78"/>
              </a:rPr>
              <a:t>.</a:t>
            </a:r>
            <a:r>
              <a:rPr lang="ar-IQ" b="1" dirty="0">
                <a:latin typeface="Traditional Arabic" panose="02020603050405020304" pitchFamily="18" charset="-78"/>
                <a:cs typeface="Traditional Arabic" panose="02020603050405020304" pitchFamily="18" charset="-78"/>
              </a:rPr>
              <a:t> </a:t>
            </a:r>
            <a:br>
              <a:rPr lang="en-US" b="1" dirty="0">
                <a:latin typeface="Traditional Arabic" panose="02020603050405020304" pitchFamily="18" charset="-78"/>
                <a:cs typeface="Traditional Arabic" panose="02020603050405020304" pitchFamily="18" charset="-78"/>
              </a:rPr>
            </a:br>
            <a:r>
              <a:rPr lang="ar-SA" b="1" dirty="0">
                <a:solidFill>
                  <a:srgbClr val="0070C0"/>
                </a:solidFill>
                <a:latin typeface="Traditional Arabic" panose="02020603050405020304" pitchFamily="18" charset="-78"/>
                <a:cs typeface="Traditional Arabic" panose="02020603050405020304" pitchFamily="18" charset="-78"/>
              </a:rPr>
              <a:t>2-</a:t>
            </a:r>
            <a:r>
              <a:rPr lang="ar-IQ" b="1" dirty="0">
                <a:solidFill>
                  <a:srgbClr val="0070C0"/>
                </a:solidFill>
                <a:latin typeface="Traditional Arabic" panose="02020603050405020304" pitchFamily="18" charset="-78"/>
                <a:cs typeface="Traditional Arabic" panose="02020603050405020304" pitchFamily="18" charset="-78"/>
              </a:rPr>
              <a:t> </a:t>
            </a:r>
            <a:r>
              <a:rPr lang="ar-SA" b="1" dirty="0">
                <a:solidFill>
                  <a:srgbClr val="0070C0"/>
                </a:solidFill>
                <a:latin typeface="Traditional Arabic" panose="02020603050405020304" pitchFamily="18" charset="-78"/>
                <a:cs typeface="Traditional Arabic" panose="02020603050405020304" pitchFamily="18" charset="-78"/>
              </a:rPr>
              <a:t>تطبيق أسلوب</a:t>
            </a:r>
            <a:r>
              <a:rPr lang="ar-IQ" b="1" dirty="0">
                <a:solidFill>
                  <a:srgbClr val="0070C0"/>
                </a:solidFill>
                <a:latin typeface="Traditional Arabic" panose="02020603050405020304" pitchFamily="18" charset="-78"/>
                <a:cs typeface="Traditional Arabic" panose="02020603050405020304" pitchFamily="18" charset="-78"/>
              </a:rPr>
              <a:t> وصيغ</a:t>
            </a:r>
            <a:r>
              <a:rPr lang="ar-SA" b="1" dirty="0">
                <a:solidFill>
                  <a:srgbClr val="0070C0"/>
                </a:solidFill>
                <a:latin typeface="Traditional Arabic" panose="02020603050405020304" pitchFamily="18" charset="-78"/>
                <a:cs typeface="Traditional Arabic" panose="02020603050405020304" pitchFamily="18" charset="-78"/>
              </a:rPr>
              <a:t> المشاركة في الربح أو الخسارة في المعاملات</a:t>
            </a:r>
            <a:r>
              <a:rPr lang="en-US" b="1" dirty="0">
                <a:solidFill>
                  <a:srgbClr val="0070C0"/>
                </a:solidFill>
                <a:latin typeface="Traditional Arabic" panose="02020603050405020304" pitchFamily="18" charset="-78"/>
                <a:cs typeface="Traditional Arabic" panose="02020603050405020304" pitchFamily="18" charset="-78"/>
              </a:rPr>
              <a:t>     </a:t>
            </a:r>
            <a:r>
              <a:rPr lang="en-US" b="1" dirty="0">
                <a:latin typeface="Traditional Arabic" panose="02020603050405020304" pitchFamily="18" charset="-78"/>
                <a:cs typeface="Traditional Arabic" panose="02020603050405020304" pitchFamily="18" charset="-78"/>
              </a:rPr>
              <a:t>.</a:t>
            </a:r>
            <a:br>
              <a:rPr lang="en-US" b="1" dirty="0">
                <a:latin typeface="Traditional Arabic" panose="02020603050405020304" pitchFamily="18" charset="-78"/>
                <a:cs typeface="Traditional Arabic" panose="02020603050405020304" pitchFamily="18" charset="-78"/>
              </a:rPr>
            </a:br>
            <a:r>
              <a:rPr lang="ar-SA" b="1" dirty="0">
                <a:latin typeface="Traditional Arabic" panose="02020603050405020304" pitchFamily="18" charset="-78"/>
                <a:cs typeface="Traditional Arabic" panose="02020603050405020304" pitchFamily="18" charset="-78"/>
              </a:rPr>
              <a:t>3-  الإلتزام بالصفات (التنموية، الإستثمارية، الإيجابية) في معاملاتها الإستثمارية والمصرفية</a:t>
            </a:r>
            <a:r>
              <a:rPr lang="en-US" b="1" dirty="0">
                <a:latin typeface="Traditional Arabic" panose="02020603050405020304" pitchFamily="18" charset="-78"/>
                <a:cs typeface="Traditional Arabic" panose="02020603050405020304" pitchFamily="18" charset="-78"/>
              </a:rPr>
              <a:t> .</a:t>
            </a:r>
            <a:br>
              <a:rPr lang="en-US" b="1" dirty="0">
                <a:latin typeface="Traditional Arabic" panose="02020603050405020304" pitchFamily="18" charset="-78"/>
                <a:cs typeface="Traditional Arabic" panose="02020603050405020304" pitchFamily="18" charset="-78"/>
              </a:rPr>
            </a:br>
            <a:r>
              <a:rPr lang="ar-SA" b="1" dirty="0">
                <a:solidFill>
                  <a:srgbClr val="7030A0"/>
                </a:solidFill>
                <a:latin typeface="Traditional Arabic" panose="02020603050405020304" pitchFamily="18" charset="-78"/>
                <a:cs typeface="Traditional Arabic" panose="02020603050405020304" pitchFamily="18" charset="-78"/>
              </a:rPr>
              <a:t>4-  تطبيق أسلوب الوساطة المالية القائم علي</a:t>
            </a:r>
            <a:r>
              <a:rPr lang="ar-IQ" b="1" dirty="0">
                <a:solidFill>
                  <a:srgbClr val="7030A0"/>
                </a:solidFill>
                <a:latin typeface="Traditional Arabic" panose="02020603050405020304" pitchFamily="18" charset="-78"/>
                <a:cs typeface="Traditional Arabic" panose="02020603050405020304" pitchFamily="18" charset="-78"/>
              </a:rPr>
              <a:t> المشاركة، وذلك من خلال جذب الأموال وتنميتها عن طريق استثمارها لتحقيق الأرباح للمودعين والمساهمين بما يعود نفعه على المجتمع الإسلامي وأفراده، وتحقيق التنمية الاجتماعية. </a:t>
            </a:r>
            <a:r>
              <a:rPr lang="en-US" b="1" dirty="0">
                <a:solidFill>
                  <a:srgbClr val="0070C0"/>
                </a:solidFill>
                <a:latin typeface="Traditional Arabic" panose="02020603050405020304" pitchFamily="18" charset="-78"/>
                <a:cs typeface="Traditional Arabic" panose="02020603050405020304" pitchFamily="18" charset="-78"/>
              </a:rPr>
              <a:t>.</a:t>
            </a:r>
            <a:br>
              <a:rPr lang="en-US" b="1" dirty="0">
                <a:latin typeface="Traditional Arabic" panose="02020603050405020304" pitchFamily="18" charset="-78"/>
                <a:cs typeface="Traditional Arabic" panose="02020603050405020304" pitchFamily="18" charset="-78"/>
              </a:rPr>
            </a:br>
            <a:endParaRPr lang="ar-IQ" dirty="0">
              <a:latin typeface="Traditional Arabic" panose="02020603050405020304" pitchFamily="18" charset="-78"/>
              <a:cs typeface="Traditional Arabic" panose="02020603050405020304" pitchFamily="18" charset="-78"/>
            </a:endParaRPr>
          </a:p>
        </p:txBody>
      </p:sp>
      <p:sp>
        <p:nvSpPr>
          <p:cNvPr id="3" name="Content Placeholder 2"/>
          <p:cNvSpPr>
            <a:spLocks noGrp="1"/>
          </p:cNvSpPr>
          <p:nvPr>
            <p:ph idx="1"/>
          </p:nvPr>
        </p:nvSpPr>
        <p:spPr>
          <a:xfrm flipV="1">
            <a:off x="1484310" y="6858000"/>
            <a:ext cx="10018713" cy="45719"/>
          </a:xfrm>
        </p:spPr>
        <p:txBody>
          <a:bodyPr>
            <a:normAutofit fontScale="25000" lnSpcReduction="20000"/>
          </a:bodyPr>
          <a:lstStyle/>
          <a:p>
            <a:endParaRPr lang="ar-IQ" dirty="0"/>
          </a:p>
        </p:txBody>
      </p:sp>
    </p:spTree>
    <p:extLst>
      <p:ext uri="{BB962C8B-B14F-4D97-AF65-F5344CB8AC3E}">
        <p14:creationId xmlns:p14="http://schemas.microsoft.com/office/powerpoint/2010/main" val="23201635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0" y="401130"/>
            <a:ext cx="10018713" cy="1272396"/>
          </a:xfrm>
        </p:spPr>
        <p:txBody>
          <a:bodyPr anchor="t">
            <a:normAutofit/>
          </a:bodyPr>
          <a:lstStyle/>
          <a:p>
            <a:r>
              <a:rPr lang="ar-IQ" b="1" dirty="0">
                <a:solidFill>
                  <a:srgbClr val="FF0000"/>
                </a:solidFill>
                <a:latin typeface="Traditional Arabic" panose="02020603050405020304" pitchFamily="18" charset="-78"/>
                <a:cs typeface="Traditional Arabic" panose="02020603050405020304" pitchFamily="18" charset="-78"/>
              </a:rPr>
              <a:t>نشأة المصارف الإسلامية</a:t>
            </a:r>
          </a:p>
        </p:txBody>
      </p:sp>
      <p:sp>
        <p:nvSpPr>
          <p:cNvPr id="3" name="Content Placeholder 2"/>
          <p:cNvSpPr>
            <a:spLocks noGrp="1"/>
          </p:cNvSpPr>
          <p:nvPr>
            <p:ph idx="1"/>
          </p:nvPr>
        </p:nvSpPr>
        <p:spPr>
          <a:xfrm>
            <a:off x="1734476" y="1285336"/>
            <a:ext cx="10018713" cy="5400136"/>
          </a:xfrm>
        </p:spPr>
        <p:txBody>
          <a:bodyPr anchor="t">
            <a:normAutofit lnSpcReduction="10000"/>
          </a:bodyPr>
          <a:lstStyle/>
          <a:p>
            <a:pPr algn="just"/>
            <a:r>
              <a:rPr lang="ar-SA" sz="3600" b="1" dirty="0">
                <a:latin typeface="Traditional Arabic" panose="02020603050405020304" pitchFamily="18" charset="-78"/>
                <a:cs typeface="Traditional Arabic" panose="02020603050405020304" pitchFamily="18" charset="-78"/>
              </a:rPr>
              <a:t>ترجع بدايات المصرفية الإسلامية بمفهومها الواسع إلى الأيام الأولى للتشريع الإسلامى وقيام الدولة الإسلامية، فإن </a:t>
            </a:r>
            <a:r>
              <a:rPr lang="ar-IQ" sz="3600" b="1" dirty="0">
                <a:latin typeface="Traditional Arabic" panose="02020603050405020304" pitchFamily="18" charset="-78"/>
                <a:cs typeface="Traditional Arabic" panose="02020603050405020304" pitchFamily="18" charset="-78"/>
              </a:rPr>
              <a:t>الباحث في ا</a:t>
            </a:r>
            <a:r>
              <a:rPr lang="ar-SA" sz="3600" b="1" dirty="0">
                <a:latin typeface="Traditional Arabic" panose="02020603050405020304" pitchFamily="18" charset="-78"/>
                <a:cs typeface="Traditional Arabic" panose="02020603050405020304" pitchFamily="18" charset="-78"/>
              </a:rPr>
              <a:t>لتاريخ الإسلامى يجد فيه تطبيقات لبعض المفاهيم الخاصة بالعمليات المصرفية الإسلامية</a:t>
            </a:r>
            <a:r>
              <a:rPr lang="ar-IQ" sz="3600" b="1" dirty="0">
                <a:latin typeface="Traditional Arabic" panose="02020603050405020304" pitchFamily="18" charset="-78"/>
                <a:cs typeface="Traditional Arabic" panose="02020603050405020304" pitchFamily="18" charset="-78"/>
              </a:rPr>
              <a:t>.      </a:t>
            </a:r>
          </a:p>
          <a:p>
            <a:pPr algn="just"/>
            <a:r>
              <a:rPr lang="ar-SA" sz="3600" b="1" dirty="0">
                <a:latin typeface="Traditional Arabic" panose="02020603050405020304" pitchFamily="18" charset="-78"/>
                <a:cs typeface="Traditional Arabic" panose="02020603050405020304" pitchFamily="18" charset="-78"/>
              </a:rPr>
              <a:t>فقد أدى ازدهار التجارة الداخلية والخارجية فى فجر الإسلام </a:t>
            </a:r>
            <a:r>
              <a:rPr lang="ar-IQ" sz="3600" b="1" dirty="0">
                <a:latin typeface="Traditional Arabic" panose="02020603050405020304" pitchFamily="18" charset="-78"/>
                <a:cs typeface="Traditional Arabic" panose="02020603050405020304" pitchFamily="18" charset="-78"/>
              </a:rPr>
              <a:t>إ</a:t>
            </a:r>
            <a:r>
              <a:rPr lang="ar-SA" sz="3600" b="1" dirty="0">
                <a:latin typeface="Traditional Arabic" panose="02020603050405020304" pitchFamily="18" charset="-78"/>
                <a:cs typeface="Traditional Arabic" panose="02020603050405020304" pitchFamily="18" charset="-78"/>
              </a:rPr>
              <a:t>لى وجود أدوات مالية ومصرفية واكبت هذا التطور التجاري، مثل</a:t>
            </a:r>
            <a:r>
              <a:rPr lang="ar-IQ" sz="3600" b="1" dirty="0">
                <a:latin typeface="Traditional Arabic" panose="02020603050405020304" pitchFamily="18" charset="-78"/>
                <a:cs typeface="Traditional Arabic" panose="02020603050405020304" pitchFamily="18" charset="-78"/>
              </a:rPr>
              <a:t>:</a:t>
            </a:r>
            <a:r>
              <a:rPr lang="ar-SA" sz="3600" b="1" dirty="0">
                <a:latin typeface="Traditional Arabic" panose="02020603050405020304" pitchFamily="18" charset="-78"/>
                <a:cs typeface="Traditional Arabic" panose="02020603050405020304" pitchFamily="18" charset="-78"/>
              </a:rPr>
              <a:t> </a:t>
            </a:r>
            <a:r>
              <a:rPr lang="ar-SA" sz="3600" b="1" dirty="0">
                <a:solidFill>
                  <a:srgbClr val="FF0000"/>
                </a:solidFill>
                <a:latin typeface="Traditional Arabic" panose="02020603050405020304" pitchFamily="18" charset="-78"/>
                <a:cs typeface="Traditional Arabic" panose="02020603050405020304" pitchFamily="18" charset="-78"/>
              </a:rPr>
              <a:t>الوديعة</a:t>
            </a:r>
            <a:r>
              <a:rPr lang="ar-IQ" sz="3600" b="1" dirty="0">
                <a:latin typeface="Traditional Arabic" panose="02020603050405020304" pitchFamily="18" charset="-78"/>
                <a:cs typeface="Traditional Arabic" panose="02020603050405020304" pitchFamily="18" charset="-78"/>
              </a:rPr>
              <a:t>،</a:t>
            </a:r>
            <a:r>
              <a:rPr lang="ar-SA" sz="3600" b="1" dirty="0">
                <a:latin typeface="Traditional Arabic" panose="02020603050405020304" pitchFamily="18" charset="-78"/>
                <a:cs typeface="Traditional Arabic" panose="02020603050405020304" pitchFamily="18" charset="-78"/>
              </a:rPr>
              <a:t> </a:t>
            </a:r>
            <a:r>
              <a:rPr lang="ar-SA" sz="3600" b="1" dirty="0">
                <a:solidFill>
                  <a:srgbClr val="00B050"/>
                </a:solidFill>
                <a:latin typeface="Traditional Arabic" panose="02020603050405020304" pitchFamily="18" charset="-78"/>
                <a:cs typeface="Traditional Arabic" panose="02020603050405020304" pitchFamily="18" charset="-78"/>
              </a:rPr>
              <a:t>والقرض</a:t>
            </a:r>
            <a:r>
              <a:rPr lang="ar-IQ" sz="3600" b="1" dirty="0">
                <a:solidFill>
                  <a:srgbClr val="00B050"/>
                </a:solidFill>
                <a:latin typeface="Traditional Arabic" panose="02020603050405020304" pitchFamily="18" charset="-78"/>
                <a:cs typeface="Traditional Arabic" panose="02020603050405020304" pitchFamily="18" charset="-78"/>
              </a:rPr>
              <a:t>،</a:t>
            </a:r>
            <a:r>
              <a:rPr lang="ar-SA" sz="3600" b="1" dirty="0">
                <a:latin typeface="Traditional Arabic" panose="02020603050405020304" pitchFamily="18" charset="-78"/>
                <a:cs typeface="Traditional Arabic" panose="02020603050405020304" pitchFamily="18" charset="-78"/>
              </a:rPr>
              <a:t> </a:t>
            </a:r>
            <a:r>
              <a:rPr lang="ar-SA" sz="3600" b="1" dirty="0">
                <a:solidFill>
                  <a:srgbClr val="0070C0"/>
                </a:solidFill>
                <a:latin typeface="Traditional Arabic" panose="02020603050405020304" pitchFamily="18" charset="-78"/>
                <a:cs typeface="Traditional Arabic" panose="02020603050405020304" pitchFamily="18" charset="-78"/>
              </a:rPr>
              <a:t>والمضاربة</a:t>
            </a:r>
            <a:r>
              <a:rPr lang="ar-IQ" sz="3600" b="1" dirty="0">
                <a:solidFill>
                  <a:srgbClr val="0070C0"/>
                </a:solidFill>
                <a:latin typeface="Traditional Arabic" panose="02020603050405020304" pitchFamily="18" charset="-78"/>
                <a:cs typeface="Traditional Arabic" panose="02020603050405020304" pitchFamily="18" charset="-78"/>
              </a:rPr>
              <a:t>،</a:t>
            </a:r>
            <a:r>
              <a:rPr lang="ar-SA" sz="3600" b="1" dirty="0">
                <a:latin typeface="Traditional Arabic" panose="02020603050405020304" pitchFamily="18" charset="-78"/>
                <a:cs typeface="Traditional Arabic" panose="02020603050405020304" pitchFamily="18" charset="-78"/>
              </a:rPr>
              <a:t> </a:t>
            </a:r>
            <a:r>
              <a:rPr lang="ar-SA" sz="3600" b="1" dirty="0">
                <a:solidFill>
                  <a:srgbClr val="7030A0"/>
                </a:solidFill>
                <a:latin typeface="Traditional Arabic" panose="02020603050405020304" pitchFamily="18" charset="-78"/>
                <a:cs typeface="Traditional Arabic" panose="02020603050405020304" pitchFamily="18" charset="-78"/>
              </a:rPr>
              <a:t>والحوالة</a:t>
            </a:r>
            <a:r>
              <a:rPr lang="ar-IQ" sz="3600" b="1" dirty="0">
                <a:solidFill>
                  <a:srgbClr val="7030A0"/>
                </a:solidFill>
                <a:latin typeface="Traditional Arabic" panose="02020603050405020304" pitchFamily="18" charset="-78"/>
                <a:cs typeface="Traditional Arabic" panose="02020603050405020304" pitchFamily="18" charset="-78"/>
              </a:rPr>
              <a:t>،</a:t>
            </a:r>
            <a:r>
              <a:rPr lang="ar-SA" sz="3600" b="1" dirty="0">
                <a:latin typeface="Traditional Arabic" panose="02020603050405020304" pitchFamily="18" charset="-78"/>
                <a:cs typeface="Traditional Arabic" panose="02020603050405020304" pitchFamily="18" charset="-78"/>
              </a:rPr>
              <a:t> </a:t>
            </a:r>
            <a:r>
              <a:rPr lang="ar-SA" sz="3600" b="1" dirty="0">
                <a:solidFill>
                  <a:srgbClr val="C00000"/>
                </a:solidFill>
                <a:latin typeface="Traditional Arabic" panose="02020603050405020304" pitchFamily="18" charset="-78"/>
                <a:cs typeface="Traditional Arabic" panose="02020603050405020304" pitchFamily="18" charset="-78"/>
              </a:rPr>
              <a:t>والصرف</a:t>
            </a:r>
            <a:r>
              <a:rPr lang="ar-IQ" sz="3600" b="1" dirty="0">
                <a:solidFill>
                  <a:srgbClr val="C00000"/>
                </a:solidFill>
                <a:latin typeface="Traditional Arabic" panose="02020603050405020304" pitchFamily="18" charset="-78"/>
                <a:cs typeface="Traditional Arabic" panose="02020603050405020304" pitchFamily="18" charset="-78"/>
              </a:rPr>
              <a:t>،</a:t>
            </a:r>
            <a:r>
              <a:rPr lang="ar-SA" sz="3600" b="1" dirty="0">
                <a:solidFill>
                  <a:srgbClr val="C00000"/>
                </a:solidFill>
                <a:latin typeface="Traditional Arabic" panose="02020603050405020304" pitchFamily="18" charset="-78"/>
                <a:cs typeface="Traditional Arabic" panose="02020603050405020304" pitchFamily="18" charset="-78"/>
              </a:rPr>
              <a:t> </a:t>
            </a:r>
            <a:r>
              <a:rPr lang="ar-SA" sz="3600" b="1" dirty="0">
                <a:latin typeface="Traditional Arabic" panose="02020603050405020304" pitchFamily="18" charset="-78"/>
                <a:cs typeface="Traditional Arabic" panose="02020603050405020304" pitchFamily="18" charset="-78"/>
              </a:rPr>
              <a:t>وغيرها</a:t>
            </a:r>
            <a:r>
              <a:rPr lang="ar-IQ" sz="3600" b="1" dirty="0">
                <a:latin typeface="Traditional Arabic" panose="02020603050405020304" pitchFamily="18" charset="-78"/>
                <a:cs typeface="Traditional Arabic" panose="02020603050405020304" pitchFamily="18" charset="-78"/>
              </a:rPr>
              <a:t>.</a:t>
            </a:r>
            <a:r>
              <a:rPr lang="en-US" sz="3600" b="1" dirty="0">
                <a:latin typeface="Traditional Arabic" panose="02020603050405020304" pitchFamily="18" charset="-78"/>
                <a:cs typeface="Traditional Arabic" panose="02020603050405020304" pitchFamily="18" charset="-78"/>
              </a:rPr>
              <a:t>                           </a:t>
            </a:r>
          </a:p>
          <a:p>
            <a:pPr algn="just"/>
            <a:r>
              <a:rPr lang="ar-IQ" sz="3600" b="1" dirty="0">
                <a:latin typeface="Traditional Arabic" panose="02020603050405020304" pitchFamily="18" charset="-78"/>
                <a:cs typeface="Traditional Arabic" panose="02020603050405020304" pitchFamily="18" charset="-78"/>
              </a:rPr>
              <a:t>ف</a:t>
            </a:r>
            <a:r>
              <a:rPr lang="ar-SA" sz="3600" b="1" dirty="0">
                <a:latin typeface="Traditional Arabic" panose="02020603050405020304" pitchFamily="18" charset="-78"/>
                <a:cs typeface="Traditional Arabic" panose="02020603050405020304" pitchFamily="18" charset="-78"/>
              </a:rPr>
              <a:t>في مجال الإيداع كان الناس يضعون أموالهم لدى من يثقون فى أمانته، وظهر التمييز بين الوديعة التى تودع كأمانة، وبين الوديعة الجارية المضمونة (القرض) التي تمكن الوديع من إستعمالها بشرط ضمان رد المثل لصاحبها عند طلبها</a:t>
            </a:r>
            <a:r>
              <a:rPr lang="ar-IQ" sz="3600" b="1" dirty="0">
                <a:latin typeface="Traditional Arabic" panose="02020603050405020304" pitchFamily="18" charset="-78"/>
                <a:cs typeface="Traditional Arabic" panose="02020603050405020304" pitchFamily="18" charset="-78"/>
              </a:rPr>
              <a:t>.</a:t>
            </a:r>
          </a:p>
        </p:txBody>
      </p:sp>
    </p:spTree>
    <p:extLst>
      <p:ext uri="{BB962C8B-B14F-4D97-AF65-F5344CB8AC3E}">
        <p14:creationId xmlns:p14="http://schemas.microsoft.com/office/powerpoint/2010/main" val="164501072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362310"/>
            <a:ext cx="10018713" cy="6193766"/>
          </a:xfrm>
        </p:spPr>
        <p:txBody>
          <a:bodyPr anchor="t">
            <a:normAutofit/>
          </a:bodyPr>
          <a:lstStyle/>
          <a:p>
            <a:pPr algn="r"/>
            <a:r>
              <a:rPr lang="ar-SA" sz="3600" b="1" dirty="0">
                <a:latin typeface="Traditional Arabic" panose="02020603050405020304" pitchFamily="18" charset="-78"/>
                <a:cs typeface="Traditional Arabic" panose="02020603050405020304" pitchFamily="18" charset="-78"/>
              </a:rPr>
              <a:t>5-  تطبيق القيم والأخلاق الإسلامية في العمل المصرفي</a:t>
            </a:r>
            <a:r>
              <a:rPr lang="en-US" sz="3600" b="1" dirty="0">
                <a:latin typeface="Traditional Arabic" panose="02020603050405020304" pitchFamily="18" charset="-78"/>
                <a:cs typeface="Traditional Arabic" panose="02020603050405020304" pitchFamily="18" charset="-78"/>
              </a:rPr>
              <a:t> .</a:t>
            </a:r>
            <a:br>
              <a:rPr lang="ar-IQ" sz="3600" b="1" dirty="0">
                <a:latin typeface="Traditional Arabic" panose="02020603050405020304" pitchFamily="18" charset="-78"/>
                <a:cs typeface="Traditional Arabic" panose="02020603050405020304" pitchFamily="18" charset="-78"/>
              </a:rPr>
            </a:br>
            <a:r>
              <a:rPr lang="ar-IQ" sz="3600" b="1" dirty="0">
                <a:latin typeface="Traditional Arabic" panose="02020603050405020304" pitchFamily="18" charset="-78"/>
                <a:cs typeface="Traditional Arabic" panose="02020603050405020304" pitchFamily="18" charset="-78"/>
              </a:rPr>
              <a:t>6</a:t>
            </a:r>
            <a:r>
              <a:rPr lang="ar-SA" sz="3600" b="1" dirty="0">
                <a:latin typeface="Traditional Arabic" panose="02020603050405020304" pitchFamily="18" charset="-78"/>
                <a:cs typeface="Traditional Arabic" panose="02020603050405020304" pitchFamily="18" charset="-78"/>
              </a:rPr>
              <a:t>- كما تتميز المصارف الإسلامية بتقديم مجموعة من الأنشطة لا تقدمها المصارف التقليدية وهي</a:t>
            </a:r>
            <a:r>
              <a:rPr lang="en-US" sz="3600" b="1" dirty="0">
                <a:latin typeface="Traditional Arabic" panose="02020603050405020304" pitchFamily="18" charset="-78"/>
                <a:cs typeface="Traditional Arabic" panose="02020603050405020304" pitchFamily="18" charset="-78"/>
              </a:rPr>
              <a:t> :</a:t>
            </a:r>
            <a:br>
              <a:rPr lang="en-US" sz="3600" b="1" dirty="0">
                <a:latin typeface="Traditional Arabic" panose="02020603050405020304" pitchFamily="18" charset="-78"/>
                <a:cs typeface="Traditional Arabic" panose="02020603050405020304" pitchFamily="18" charset="-78"/>
              </a:rPr>
            </a:br>
            <a:r>
              <a:rPr lang="ar-IQ" sz="3600" b="1" dirty="0">
                <a:latin typeface="Traditional Arabic" panose="02020603050405020304" pitchFamily="18" charset="-78"/>
                <a:cs typeface="Traditional Arabic" panose="02020603050405020304" pitchFamily="18" charset="-78"/>
              </a:rPr>
              <a:t>أ</a:t>
            </a:r>
            <a:r>
              <a:rPr lang="ar-SA" sz="3600" b="1" dirty="0">
                <a:latin typeface="Traditional Arabic" panose="02020603050405020304" pitchFamily="18" charset="-78"/>
                <a:cs typeface="Traditional Arabic" panose="02020603050405020304" pitchFamily="18" charset="-78"/>
              </a:rPr>
              <a:t>-  نشاط القرض الحسن</a:t>
            </a:r>
            <a:r>
              <a:rPr lang="en-US" sz="3600" b="1" dirty="0">
                <a:latin typeface="Traditional Arabic" panose="02020603050405020304" pitchFamily="18" charset="-78"/>
                <a:cs typeface="Traditional Arabic" panose="02020603050405020304" pitchFamily="18" charset="-78"/>
              </a:rPr>
              <a:t> .</a:t>
            </a:r>
            <a:br>
              <a:rPr lang="en-US" sz="3600" b="1" dirty="0">
                <a:latin typeface="Traditional Arabic" panose="02020603050405020304" pitchFamily="18" charset="-78"/>
                <a:cs typeface="Traditional Arabic" panose="02020603050405020304" pitchFamily="18" charset="-78"/>
              </a:rPr>
            </a:br>
            <a:r>
              <a:rPr lang="ar-IQ" sz="3600" b="1" dirty="0">
                <a:latin typeface="Traditional Arabic" panose="02020603050405020304" pitchFamily="18" charset="-78"/>
                <a:cs typeface="Traditional Arabic" panose="02020603050405020304" pitchFamily="18" charset="-78"/>
              </a:rPr>
              <a:t>ب</a:t>
            </a:r>
            <a:r>
              <a:rPr lang="ar-SA" sz="3600" b="1" dirty="0">
                <a:latin typeface="Traditional Arabic" panose="02020603050405020304" pitchFamily="18" charset="-78"/>
                <a:cs typeface="Traditional Arabic" panose="02020603050405020304" pitchFamily="18" charset="-78"/>
              </a:rPr>
              <a:t>-الأنشطة الثقافية المصرفية</a:t>
            </a:r>
            <a:r>
              <a:rPr lang="ar-IQ" sz="3600" b="1" dirty="0">
                <a:latin typeface="Traditional Arabic" panose="02020603050405020304" pitchFamily="18" charset="-78"/>
                <a:cs typeface="Traditional Arabic" panose="02020603050405020304" pitchFamily="18" charset="-78"/>
              </a:rPr>
              <a:t>.</a:t>
            </a:r>
            <a:r>
              <a:rPr lang="ar-SA" sz="3600" b="1" dirty="0">
                <a:latin typeface="Traditional Arabic" panose="02020603050405020304" pitchFamily="18" charset="-78"/>
                <a:cs typeface="Traditional Arabic" panose="02020603050405020304" pitchFamily="18" charset="-78"/>
              </a:rPr>
              <a:t> </a:t>
            </a:r>
            <a:br>
              <a:rPr lang="en-US" sz="3600" b="1" dirty="0">
                <a:latin typeface="Traditional Arabic" panose="02020603050405020304" pitchFamily="18" charset="-78"/>
                <a:cs typeface="Traditional Arabic" panose="02020603050405020304" pitchFamily="18" charset="-78"/>
              </a:rPr>
            </a:br>
            <a:br>
              <a:rPr lang="en-US" sz="3600" b="1" dirty="0">
                <a:latin typeface="Traditional Arabic" panose="02020603050405020304" pitchFamily="18" charset="-78"/>
                <a:cs typeface="Traditional Arabic" panose="02020603050405020304" pitchFamily="18" charset="-78"/>
              </a:rPr>
            </a:br>
            <a:r>
              <a:rPr lang="ar-IQ" sz="3600" b="1" dirty="0">
                <a:latin typeface="Traditional Arabic" panose="02020603050405020304" pitchFamily="18" charset="-78"/>
                <a:cs typeface="Traditional Arabic" panose="02020603050405020304" pitchFamily="18" charset="-78"/>
              </a:rPr>
              <a:t>7- </a:t>
            </a:r>
            <a:r>
              <a:rPr lang="ar-SA" sz="3600" b="1" dirty="0">
                <a:latin typeface="Traditional Arabic" panose="02020603050405020304" pitchFamily="18" charset="-78"/>
                <a:cs typeface="Traditional Arabic" panose="02020603050405020304" pitchFamily="18" charset="-78"/>
              </a:rPr>
              <a:t>ربط التنمية الاقتصادية بالتنمية الاجتماعية</a:t>
            </a:r>
            <a:r>
              <a:rPr lang="en-US" sz="3600" b="1" dirty="0">
                <a:solidFill>
                  <a:schemeClr val="bg2"/>
                </a:solidFill>
                <a:latin typeface="Traditional Arabic" panose="02020603050405020304" pitchFamily="18" charset="-78"/>
                <a:cs typeface="Traditional Arabic" panose="02020603050405020304" pitchFamily="18" charset="-78"/>
              </a:rPr>
              <a:t>.</a:t>
            </a:r>
            <a:r>
              <a:rPr lang="en-US" sz="3600" b="1" dirty="0">
                <a:latin typeface="Traditional Arabic" panose="02020603050405020304" pitchFamily="18" charset="-78"/>
                <a:cs typeface="Traditional Arabic" panose="02020603050405020304" pitchFamily="18" charset="-78"/>
              </a:rPr>
              <a:t>                        .</a:t>
            </a:r>
            <a:br>
              <a:rPr lang="en-US" sz="3600" b="1" dirty="0">
                <a:latin typeface="Traditional Arabic" panose="02020603050405020304" pitchFamily="18" charset="-78"/>
                <a:cs typeface="Traditional Arabic" panose="02020603050405020304" pitchFamily="18" charset="-78"/>
              </a:rPr>
            </a:br>
            <a:r>
              <a:rPr lang="ar-IQ" sz="3600" b="1" dirty="0">
                <a:solidFill>
                  <a:srgbClr val="FF0000"/>
                </a:solidFill>
                <a:latin typeface="Traditional Arabic" panose="02020603050405020304" pitchFamily="18" charset="-78"/>
                <a:cs typeface="Traditional Arabic" panose="02020603050405020304" pitchFamily="18" charset="-78"/>
              </a:rPr>
              <a:t>8- </a:t>
            </a:r>
            <a:r>
              <a:rPr lang="ar-SA" sz="3600" b="1" dirty="0">
                <a:solidFill>
                  <a:srgbClr val="FF0000"/>
                </a:solidFill>
                <a:latin typeface="Traditional Arabic" panose="02020603050405020304" pitchFamily="18" charset="-78"/>
                <a:cs typeface="Traditional Arabic" panose="02020603050405020304" pitchFamily="18" charset="-78"/>
              </a:rPr>
              <a:t>تجميع الأموال العاطلة، ودفعها إلى مجال الاستثمار، والتوظيف بهدف تمويل المشروعات التجارية والصناعية والزراعية</a:t>
            </a:r>
            <a:r>
              <a:rPr lang="en-US" sz="3600" b="1" dirty="0">
                <a:solidFill>
                  <a:srgbClr val="FF0000"/>
                </a:solidFill>
                <a:latin typeface="Traditional Arabic" panose="02020603050405020304" pitchFamily="18" charset="-78"/>
                <a:cs typeface="Traditional Arabic" panose="02020603050405020304" pitchFamily="18" charset="-78"/>
              </a:rPr>
              <a:t>.</a:t>
            </a:r>
            <a:endParaRPr lang="ar-IQ" sz="3600" dirty="0">
              <a:latin typeface="Traditional Arabic" panose="02020603050405020304" pitchFamily="18" charset="-78"/>
              <a:cs typeface="Traditional Arabic" panose="02020603050405020304" pitchFamily="18" charset="-78"/>
            </a:endParaRPr>
          </a:p>
        </p:txBody>
      </p:sp>
      <p:sp>
        <p:nvSpPr>
          <p:cNvPr id="3" name="Content Placeholder 2"/>
          <p:cNvSpPr>
            <a:spLocks noGrp="1"/>
          </p:cNvSpPr>
          <p:nvPr>
            <p:ph idx="1"/>
          </p:nvPr>
        </p:nvSpPr>
        <p:spPr>
          <a:xfrm flipV="1">
            <a:off x="1484310" y="6857999"/>
            <a:ext cx="10018713" cy="45719"/>
          </a:xfrm>
        </p:spPr>
        <p:txBody>
          <a:bodyPr>
            <a:normAutofit fontScale="25000" lnSpcReduction="20000"/>
          </a:bodyPr>
          <a:lstStyle/>
          <a:p>
            <a:endParaRPr lang="ar-IQ" dirty="0"/>
          </a:p>
        </p:txBody>
      </p:sp>
    </p:spTree>
    <p:extLst>
      <p:ext uri="{BB962C8B-B14F-4D97-AF65-F5344CB8AC3E}">
        <p14:creationId xmlns:p14="http://schemas.microsoft.com/office/powerpoint/2010/main" val="291173024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41276" y="332117"/>
            <a:ext cx="8505645" cy="5896155"/>
          </a:xfrm>
        </p:spPr>
        <p:txBody>
          <a:bodyPr>
            <a:normAutofit/>
          </a:bodyPr>
          <a:lstStyle/>
          <a:p>
            <a:pPr algn="just"/>
            <a:r>
              <a:rPr lang="ar-IQ" sz="3600" b="1" dirty="0">
                <a:solidFill>
                  <a:srgbClr val="C00000"/>
                </a:solidFill>
                <a:latin typeface="Traditional Arabic" panose="02020603050405020304" pitchFamily="18" charset="-78"/>
                <a:cs typeface="Traditional Arabic" panose="02020603050405020304" pitchFamily="18" charset="-78"/>
              </a:rPr>
              <a:t>9- </a:t>
            </a:r>
            <a:r>
              <a:rPr lang="ar-SA" sz="3600" b="1" dirty="0">
                <a:solidFill>
                  <a:srgbClr val="C00000"/>
                </a:solidFill>
                <a:latin typeface="Traditional Arabic" panose="02020603050405020304" pitchFamily="18" charset="-78"/>
                <a:cs typeface="Traditional Arabic" panose="02020603050405020304" pitchFamily="18" charset="-78"/>
              </a:rPr>
              <a:t>إحياء نظام الزكاة بإنشاء صندوق تجمع فيه حصيلتها داخل المصرف، ويتولى إدارة هذا الصندوق</a:t>
            </a:r>
            <a:r>
              <a:rPr lang="en-US" sz="3600" b="1" dirty="0">
                <a:solidFill>
                  <a:schemeClr val="bg1"/>
                </a:solidFill>
                <a:latin typeface="Traditional Arabic" panose="02020603050405020304" pitchFamily="18" charset="-78"/>
                <a:cs typeface="Traditional Arabic" panose="02020603050405020304" pitchFamily="18" charset="-78"/>
              </a:rPr>
              <a:t>.</a:t>
            </a:r>
            <a:r>
              <a:rPr lang="en-US" sz="3600" b="1" dirty="0">
                <a:solidFill>
                  <a:srgbClr val="C00000"/>
                </a:solidFill>
                <a:latin typeface="Traditional Arabic" panose="02020603050405020304" pitchFamily="18" charset="-78"/>
                <a:cs typeface="Traditional Arabic" panose="02020603050405020304" pitchFamily="18" charset="-78"/>
              </a:rPr>
              <a:t>                                  </a:t>
            </a:r>
            <a:br>
              <a:rPr lang="en-US" sz="3600" b="1" dirty="0">
                <a:solidFill>
                  <a:srgbClr val="C00000"/>
                </a:solidFill>
                <a:latin typeface="Traditional Arabic" panose="02020603050405020304" pitchFamily="18" charset="-78"/>
                <a:cs typeface="Traditional Arabic" panose="02020603050405020304" pitchFamily="18" charset="-78"/>
              </a:rPr>
            </a:br>
            <a:br>
              <a:rPr lang="en-US" sz="3600" b="1" dirty="0">
                <a:solidFill>
                  <a:srgbClr val="C00000"/>
                </a:solidFill>
                <a:latin typeface="Traditional Arabic" panose="02020603050405020304" pitchFamily="18" charset="-78"/>
                <a:cs typeface="Traditional Arabic" panose="02020603050405020304" pitchFamily="18" charset="-78"/>
              </a:rPr>
            </a:br>
            <a:r>
              <a:rPr lang="ar-IQ" sz="3600" b="1" dirty="0">
                <a:solidFill>
                  <a:schemeClr val="accent6"/>
                </a:solidFill>
                <a:latin typeface="Traditional Arabic" panose="02020603050405020304" pitchFamily="18" charset="-78"/>
                <a:cs typeface="Traditional Arabic" panose="02020603050405020304" pitchFamily="18" charset="-78"/>
              </a:rPr>
              <a:t>10- </a:t>
            </a:r>
            <a:r>
              <a:rPr lang="ar-SA" sz="3600" b="1" dirty="0">
                <a:solidFill>
                  <a:schemeClr val="accent6"/>
                </a:solidFill>
                <a:latin typeface="Traditional Arabic" panose="02020603050405020304" pitchFamily="18" charset="-78"/>
                <a:cs typeface="Traditional Arabic" panose="02020603050405020304" pitchFamily="18" charset="-78"/>
              </a:rPr>
              <a:t>القضاء على الاحتكار الذي تفرضه شركات المساهمة على أسهمها، فبدل أن كانت في زيادة أسهمها لكن تتوسع في أعمالها</a:t>
            </a:r>
            <a:r>
              <a:rPr lang="en-US" sz="3600" b="1" dirty="0">
                <a:solidFill>
                  <a:schemeClr val="accent6"/>
                </a:solidFill>
                <a:latin typeface="Traditional Arabic" panose="02020603050405020304" pitchFamily="18" charset="-78"/>
                <a:cs typeface="Traditional Arabic" panose="02020603050405020304" pitchFamily="18" charset="-78"/>
              </a:rPr>
              <a:t>.</a:t>
            </a:r>
            <a:br>
              <a:rPr lang="en-US" dirty="0">
                <a:latin typeface="Traditional Arabic" panose="02020603050405020304" pitchFamily="18" charset="-78"/>
                <a:cs typeface="Traditional Arabic" panose="02020603050405020304" pitchFamily="18" charset="-78"/>
              </a:rPr>
            </a:br>
            <a:br>
              <a:rPr lang="en-US" dirty="0">
                <a:latin typeface="Traditional Arabic" panose="02020603050405020304" pitchFamily="18" charset="-78"/>
                <a:cs typeface="Traditional Arabic" panose="02020603050405020304" pitchFamily="18" charset="-78"/>
              </a:rPr>
            </a:br>
            <a:endParaRPr lang="ar-IQ" dirty="0">
              <a:latin typeface="Traditional Arabic" panose="02020603050405020304" pitchFamily="18" charset="-78"/>
              <a:cs typeface="Traditional Arabic" panose="02020603050405020304" pitchFamily="18" charset="-78"/>
            </a:endParaRPr>
          </a:p>
        </p:txBody>
      </p:sp>
      <p:sp>
        <p:nvSpPr>
          <p:cNvPr id="3" name="Content Placeholder 2"/>
          <p:cNvSpPr>
            <a:spLocks noGrp="1"/>
          </p:cNvSpPr>
          <p:nvPr>
            <p:ph idx="1"/>
          </p:nvPr>
        </p:nvSpPr>
        <p:spPr>
          <a:xfrm>
            <a:off x="1484311" y="6737230"/>
            <a:ext cx="10018713" cy="60385"/>
          </a:xfrm>
        </p:spPr>
        <p:txBody>
          <a:bodyPr>
            <a:normAutofit fontScale="25000" lnSpcReduction="20000"/>
          </a:bodyPr>
          <a:lstStyle/>
          <a:p>
            <a:endParaRPr lang="ar-IQ" dirty="0"/>
          </a:p>
        </p:txBody>
      </p:sp>
    </p:spTree>
    <p:extLst>
      <p:ext uri="{BB962C8B-B14F-4D97-AF65-F5344CB8AC3E}">
        <p14:creationId xmlns:p14="http://schemas.microsoft.com/office/powerpoint/2010/main" val="37030596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15299" y="202721"/>
            <a:ext cx="10018713" cy="1341408"/>
          </a:xfrm>
        </p:spPr>
        <p:txBody>
          <a:bodyPr/>
          <a:lstStyle/>
          <a:p>
            <a:r>
              <a:rPr lang="ar-IQ" b="1" dirty="0">
                <a:solidFill>
                  <a:srgbClr val="FF0000"/>
                </a:solidFill>
                <a:latin typeface="Traditional Arabic" panose="02020603050405020304" pitchFamily="18" charset="-78"/>
                <a:cs typeface="Traditional Arabic" panose="02020603050405020304" pitchFamily="18" charset="-78"/>
              </a:rPr>
              <a:t>الأعمال التي تقوم بها المصارف الإسلامية</a:t>
            </a:r>
          </a:p>
        </p:txBody>
      </p:sp>
      <p:sp>
        <p:nvSpPr>
          <p:cNvPr id="3" name="Content Placeholder 2"/>
          <p:cNvSpPr>
            <a:spLocks noGrp="1"/>
          </p:cNvSpPr>
          <p:nvPr>
            <p:ph idx="1"/>
          </p:nvPr>
        </p:nvSpPr>
        <p:spPr>
          <a:xfrm>
            <a:off x="1484310" y="1639019"/>
            <a:ext cx="10018713" cy="5089585"/>
          </a:xfrm>
        </p:spPr>
        <p:txBody>
          <a:bodyPr anchor="t">
            <a:normAutofit/>
          </a:bodyPr>
          <a:lstStyle/>
          <a:p>
            <a:r>
              <a:rPr lang="ar-IQ" sz="3600" b="1" dirty="0">
                <a:latin typeface="Traditional Arabic" panose="02020603050405020304" pitchFamily="18" charset="-78"/>
                <a:cs typeface="Traditional Arabic" panose="02020603050405020304" pitchFamily="18" charset="-78"/>
              </a:rPr>
              <a:t>تنقسم أعمال المصارف الإسلامية إلى ثلاثة أقسام:</a:t>
            </a:r>
          </a:p>
          <a:p>
            <a:r>
              <a:rPr lang="ar-IQ" sz="3600" b="1" dirty="0">
                <a:latin typeface="Traditional Arabic" panose="02020603050405020304" pitchFamily="18" charset="-78"/>
                <a:cs typeface="Traditional Arabic" panose="02020603050405020304" pitchFamily="18" charset="-78"/>
              </a:rPr>
              <a:t>1- التجارة المباشرة.</a:t>
            </a:r>
          </a:p>
          <a:p>
            <a:r>
              <a:rPr lang="ar-IQ" sz="3600" b="1" dirty="0">
                <a:latin typeface="Traditional Arabic" panose="02020603050405020304" pitchFamily="18" charset="-78"/>
                <a:cs typeface="Traditional Arabic" panose="02020603050405020304" pitchFamily="18" charset="-78"/>
              </a:rPr>
              <a:t>2- التجارة غير المباشرة.</a:t>
            </a:r>
          </a:p>
          <a:p>
            <a:r>
              <a:rPr lang="ar-IQ" sz="3600" b="1" dirty="0">
                <a:latin typeface="Traditional Arabic" panose="02020603050405020304" pitchFamily="18" charset="-78"/>
                <a:cs typeface="Traditional Arabic" panose="02020603050405020304" pitchFamily="18" charset="-78"/>
              </a:rPr>
              <a:t>3- الخدمات المصرفية</a:t>
            </a:r>
          </a:p>
          <a:p>
            <a:endParaRPr lang="ar-IQ" sz="3600" b="1" dirty="0">
              <a:latin typeface="Traditional Arabic" panose="02020603050405020304" pitchFamily="18" charset="-78"/>
              <a:cs typeface="Traditional Arabic" panose="02020603050405020304" pitchFamily="18" charset="-78"/>
            </a:endParaRPr>
          </a:p>
        </p:txBody>
      </p:sp>
    </p:spTree>
    <p:extLst>
      <p:ext uri="{BB962C8B-B14F-4D97-AF65-F5344CB8AC3E}">
        <p14:creationId xmlns:p14="http://schemas.microsoft.com/office/powerpoint/2010/main" val="405150819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15300" y="366623"/>
            <a:ext cx="10018713" cy="1134373"/>
          </a:xfrm>
        </p:spPr>
        <p:txBody>
          <a:bodyPr anchor="t"/>
          <a:lstStyle/>
          <a:p>
            <a:r>
              <a:rPr lang="ar-IQ" b="1" dirty="0">
                <a:solidFill>
                  <a:srgbClr val="FF0000"/>
                </a:solidFill>
                <a:latin typeface="Traditional Arabic" panose="02020603050405020304" pitchFamily="18" charset="-78"/>
                <a:cs typeface="Traditional Arabic" panose="02020603050405020304" pitchFamily="18" charset="-78"/>
              </a:rPr>
              <a:t>1- التجارة المباشرة</a:t>
            </a:r>
          </a:p>
        </p:txBody>
      </p:sp>
      <p:sp>
        <p:nvSpPr>
          <p:cNvPr id="3" name="Content Placeholder 2"/>
          <p:cNvSpPr>
            <a:spLocks noGrp="1"/>
          </p:cNvSpPr>
          <p:nvPr>
            <p:ph idx="1"/>
          </p:nvPr>
        </p:nvSpPr>
        <p:spPr>
          <a:xfrm>
            <a:off x="1484310" y="1423359"/>
            <a:ext cx="10018713" cy="4367842"/>
          </a:xfrm>
        </p:spPr>
        <p:txBody>
          <a:bodyPr anchor="t">
            <a:normAutofit lnSpcReduction="10000"/>
          </a:bodyPr>
          <a:lstStyle/>
          <a:p>
            <a:pPr algn="just"/>
            <a:r>
              <a:rPr lang="ar-IQ" sz="3600" b="1" dirty="0">
                <a:latin typeface="Traditional Arabic" panose="02020603050405020304" pitchFamily="18" charset="-78"/>
                <a:cs typeface="Traditional Arabic" panose="02020603050405020304" pitchFamily="18" charset="-78"/>
              </a:rPr>
              <a:t>وهي أن يقوم المصرف بالأنشطة التجارية التي تتناسب مع المفاهيم الإسلامية، وتنقسم التجارة المباشرة إلى الآتي:</a:t>
            </a:r>
          </a:p>
          <a:p>
            <a:pPr algn="just"/>
            <a:r>
              <a:rPr lang="ar-IQ" sz="3600" b="1" dirty="0">
                <a:latin typeface="Traditional Arabic" panose="02020603050405020304" pitchFamily="18" charset="-78"/>
                <a:cs typeface="Traditional Arabic" panose="02020603050405020304" pitchFamily="18" charset="-78"/>
              </a:rPr>
              <a:t>1- </a:t>
            </a:r>
            <a:r>
              <a:rPr lang="ar-IQ" sz="3600" b="1" dirty="0">
                <a:solidFill>
                  <a:srgbClr val="00B050"/>
                </a:solidFill>
                <a:latin typeface="Traditional Arabic" panose="02020603050405020304" pitchFamily="18" charset="-78"/>
                <a:cs typeface="Traditional Arabic" panose="02020603050405020304" pitchFamily="18" charset="-78"/>
              </a:rPr>
              <a:t>الاتجار المباشر: </a:t>
            </a:r>
            <a:r>
              <a:rPr lang="ar-IQ" sz="3600" b="1" dirty="0">
                <a:solidFill>
                  <a:srgbClr val="C00000"/>
                </a:solidFill>
                <a:latin typeface="Traditional Arabic" panose="02020603050405020304" pitchFamily="18" charset="-78"/>
                <a:cs typeface="Traditional Arabic" panose="02020603050405020304" pitchFamily="18" charset="-78"/>
              </a:rPr>
              <a:t>وهو أن يقوم المصرف بشراء بضائع وتسويقها بنفسه.</a:t>
            </a:r>
          </a:p>
          <a:p>
            <a:pPr algn="just"/>
            <a:r>
              <a:rPr lang="ar-IQ" sz="3600" b="1" dirty="0">
                <a:latin typeface="Traditional Arabic" panose="02020603050405020304" pitchFamily="18" charset="-78"/>
                <a:cs typeface="Traditional Arabic" panose="02020603050405020304" pitchFamily="18" charset="-78"/>
              </a:rPr>
              <a:t>2- </a:t>
            </a:r>
            <a:r>
              <a:rPr lang="ar-IQ" sz="3600" b="1" dirty="0">
                <a:solidFill>
                  <a:srgbClr val="7030A0"/>
                </a:solidFill>
                <a:latin typeface="Traditional Arabic" panose="02020603050405020304" pitchFamily="18" charset="-78"/>
                <a:cs typeface="Traditional Arabic" panose="02020603050405020304" pitchFamily="18" charset="-78"/>
              </a:rPr>
              <a:t>الاتجار بوسطة عقد المرابحة الفورية والآجلة</a:t>
            </a:r>
            <a:r>
              <a:rPr lang="ar-IQ" sz="3600" b="1" dirty="0">
                <a:latin typeface="Traditional Arabic" panose="02020603050405020304" pitchFamily="18" charset="-78"/>
                <a:cs typeface="Traditional Arabic" panose="02020603050405020304" pitchFamily="18" charset="-78"/>
              </a:rPr>
              <a:t>، </a:t>
            </a:r>
            <a:r>
              <a:rPr lang="ar-IQ" sz="3600" b="1" dirty="0">
                <a:solidFill>
                  <a:srgbClr val="00B050"/>
                </a:solidFill>
                <a:latin typeface="Traditional Arabic" panose="02020603050405020304" pitchFamily="18" charset="-78"/>
                <a:cs typeface="Traditional Arabic" panose="02020603050405020304" pitchFamily="18" charset="-78"/>
              </a:rPr>
              <a:t>وهي: أن يقوم المصرف بشراء بضاعة وإعادة بيعها للعميل سواء أكانت بثمن يتم دفعه فورا أم آجلة.</a:t>
            </a:r>
          </a:p>
          <a:p>
            <a:pPr algn="just"/>
            <a:r>
              <a:rPr lang="ar-IQ" sz="3600" b="1" dirty="0">
                <a:solidFill>
                  <a:srgbClr val="0070C0"/>
                </a:solidFill>
                <a:latin typeface="Traditional Arabic" panose="02020603050405020304" pitchFamily="18" charset="-78"/>
                <a:cs typeface="Traditional Arabic" panose="02020603050405020304" pitchFamily="18" charset="-78"/>
              </a:rPr>
              <a:t>3- الاتجار بواسطة البيع بالتقسيط والبيع الآجل</a:t>
            </a:r>
            <a:r>
              <a:rPr lang="ar-IQ" sz="3600" b="1" dirty="0">
                <a:latin typeface="Traditional Arabic" panose="02020603050405020304" pitchFamily="18" charset="-78"/>
                <a:cs typeface="Traditional Arabic" panose="02020603050405020304" pitchFamily="18" charset="-78"/>
              </a:rPr>
              <a:t>، وهو: أنواع مختلفة من الاتجار المباشر، وتسليم فيه السلعة، ويكون الثمن مؤجلاً أو مقسطا.</a:t>
            </a:r>
          </a:p>
        </p:txBody>
      </p:sp>
    </p:spTree>
    <p:extLst>
      <p:ext uri="{BB962C8B-B14F-4D97-AF65-F5344CB8AC3E}">
        <p14:creationId xmlns:p14="http://schemas.microsoft.com/office/powerpoint/2010/main" val="209166690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163903"/>
            <a:ext cx="10018713" cy="1311214"/>
          </a:xfrm>
        </p:spPr>
        <p:txBody>
          <a:bodyPr anchor="t"/>
          <a:lstStyle/>
          <a:p>
            <a:r>
              <a:rPr lang="ar-IQ" b="1" dirty="0">
                <a:solidFill>
                  <a:srgbClr val="FF0000"/>
                </a:solidFill>
                <a:latin typeface="Traditional Arabic" panose="02020603050405020304" pitchFamily="18" charset="-78"/>
                <a:cs typeface="Traditional Arabic" panose="02020603050405020304" pitchFamily="18" charset="-78"/>
              </a:rPr>
              <a:t>2- التجارة غير المباشرة.</a:t>
            </a:r>
            <a:br>
              <a:rPr lang="ar-IQ" b="1" dirty="0">
                <a:solidFill>
                  <a:srgbClr val="FF0000"/>
                </a:solidFill>
                <a:latin typeface="Traditional Arabic" panose="02020603050405020304" pitchFamily="18" charset="-78"/>
                <a:cs typeface="Traditional Arabic" panose="02020603050405020304" pitchFamily="18" charset="-78"/>
              </a:rPr>
            </a:br>
            <a:endParaRPr lang="ar-IQ" dirty="0">
              <a:solidFill>
                <a:srgbClr val="FF0000"/>
              </a:solidFill>
            </a:endParaRPr>
          </a:p>
        </p:txBody>
      </p:sp>
      <p:sp>
        <p:nvSpPr>
          <p:cNvPr id="3" name="Content Placeholder 2"/>
          <p:cNvSpPr>
            <a:spLocks noGrp="1"/>
          </p:cNvSpPr>
          <p:nvPr>
            <p:ph idx="1"/>
          </p:nvPr>
        </p:nvSpPr>
        <p:spPr>
          <a:xfrm>
            <a:off x="1484310" y="940280"/>
            <a:ext cx="10299373" cy="5357003"/>
          </a:xfrm>
        </p:spPr>
        <p:txBody>
          <a:bodyPr anchor="t">
            <a:normAutofit/>
          </a:bodyPr>
          <a:lstStyle/>
          <a:p>
            <a:r>
              <a:rPr lang="ar-IQ" sz="3600" b="1" dirty="0">
                <a:latin typeface="Traditional Arabic" panose="02020603050405020304" pitchFamily="18" charset="-78"/>
                <a:cs typeface="Traditional Arabic" panose="02020603050405020304" pitchFamily="18" charset="-78"/>
              </a:rPr>
              <a:t>يقوم المصرف بدور الوسيط المالي، حيث يقدم التمويل لطالبه في عقد المضاربة، أو المشاركة، ويصبح المصرف في المضاربة رب المال، والعميل مضارباً.</a:t>
            </a:r>
          </a:p>
          <a:p>
            <a:r>
              <a:rPr lang="ar-IQ" sz="3600" b="1" dirty="0">
                <a:latin typeface="Traditional Arabic" panose="02020603050405020304" pitchFamily="18" charset="-78"/>
                <a:cs typeface="Traditional Arabic" panose="02020603050405020304" pitchFamily="18" charset="-78"/>
              </a:rPr>
              <a:t>وتنقسم هذه الأنشطة تبعا لطريقة سداد قيمتها إلى نوعين:</a:t>
            </a:r>
          </a:p>
          <a:p>
            <a:r>
              <a:rPr lang="ar-IQ" sz="3600" b="1" dirty="0">
                <a:latin typeface="Traditional Arabic" panose="02020603050405020304" pitchFamily="18" charset="-78"/>
                <a:cs typeface="Traditional Arabic" panose="02020603050405020304" pitchFamily="18" charset="-78"/>
              </a:rPr>
              <a:t>1- صيغ المشاركة، والمضاربة العادية.</a:t>
            </a:r>
          </a:p>
          <a:p>
            <a:r>
              <a:rPr lang="ar-IQ" sz="3600" b="1" dirty="0">
                <a:latin typeface="Traditional Arabic" panose="02020603050405020304" pitchFamily="18" charset="-78"/>
                <a:cs typeface="Traditional Arabic" panose="02020603050405020304" pitchFamily="18" charset="-78"/>
              </a:rPr>
              <a:t>2- صيغ المشاركة المتناقصة، أو المنتهية بالتمليك.</a:t>
            </a:r>
          </a:p>
          <a:p>
            <a:r>
              <a:rPr lang="ar-IQ" sz="3600" b="1" dirty="0">
                <a:latin typeface="Traditional Arabic" panose="02020603050405020304" pitchFamily="18" charset="-78"/>
                <a:cs typeface="Traditional Arabic" panose="02020603050405020304" pitchFamily="18" charset="-78"/>
              </a:rPr>
              <a:t>وكذلك هناك أنواع أخرى للتوظيف في المصارف الإسلامية، مثل الاستثمار في إنشاء شركات جديدة، أو المساهمة في رؤوس أموال شركات، ومشاريع أخرى قائمة.</a:t>
            </a:r>
          </a:p>
        </p:txBody>
      </p:sp>
    </p:spTree>
    <p:extLst>
      <p:ext uri="{BB962C8B-B14F-4D97-AF65-F5344CB8AC3E}">
        <p14:creationId xmlns:p14="http://schemas.microsoft.com/office/powerpoint/2010/main" val="266861378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16988" y="556405"/>
            <a:ext cx="9061748" cy="5335438"/>
          </a:xfrm>
        </p:spPr>
        <p:txBody>
          <a:bodyPr anchor="t">
            <a:normAutofit/>
          </a:bodyPr>
          <a:lstStyle/>
          <a:p>
            <a:pPr algn="just"/>
            <a:r>
              <a:rPr lang="ar-IQ" sz="3600" b="1" dirty="0">
                <a:latin typeface="Traditional Arabic" panose="02020603050405020304" pitchFamily="18" charset="-78"/>
                <a:cs typeface="Traditional Arabic" panose="02020603050405020304" pitchFamily="18" charset="-78"/>
              </a:rPr>
              <a:t>- وعند منح التمويل عادة يعتمد المصرف على الضمانات الفنية، والحقيقية لتجنب مخاطر الوقوع في خسائر غير متوقعة، أو مشاكل قانونية مع العملاء، وذلك مثل: دراسة الجدوى الاقتصادية، والحصول على ضمانات مالية أو رهونات عينية، وأحياناً ضمانات تكميلية، مثل: تأمين العملة، أو عملية تنظم وضبط إيرادات ومصروفات العملية الاستثمارية.</a:t>
            </a:r>
            <a:br>
              <a:rPr lang="ar-IQ" sz="3600" b="1" dirty="0">
                <a:latin typeface="Traditional Arabic" panose="02020603050405020304" pitchFamily="18" charset="-78"/>
                <a:cs typeface="Traditional Arabic" panose="02020603050405020304" pitchFamily="18" charset="-78"/>
              </a:rPr>
            </a:br>
            <a:r>
              <a:rPr lang="ar-IQ" sz="3600" b="1" dirty="0">
                <a:latin typeface="Traditional Arabic" panose="02020603050405020304" pitchFamily="18" charset="-78"/>
                <a:cs typeface="Traditional Arabic" panose="02020603050405020304" pitchFamily="18" charset="-78"/>
              </a:rPr>
              <a:t>- وعند المفاضلة بين المشاريع الاستثمارية تستخدم المصارف معايير مثل: طريقة فترة الاسترداد، ومعدل العائد على الاستثمار، ومعدل العائد الداخلي.</a:t>
            </a:r>
          </a:p>
        </p:txBody>
      </p:sp>
      <p:sp>
        <p:nvSpPr>
          <p:cNvPr id="3" name="Content Placeholder 2"/>
          <p:cNvSpPr>
            <a:spLocks noGrp="1"/>
          </p:cNvSpPr>
          <p:nvPr>
            <p:ph idx="1"/>
          </p:nvPr>
        </p:nvSpPr>
        <p:spPr>
          <a:xfrm>
            <a:off x="1484310" y="6657005"/>
            <a:ext cx="10018713" cy="45719"/>
          </a:xfrm>
        </p:spPr>
        <p:txBody>
          <a:bodyPr>
            <a:normAutofit fontScale="25000" lnSpcReduction="20000"/>
          </a:bodyPr>
          <a:lstStyle/>
          <a:p>
            <a:endParaRPr lang="ar-IQ" dirty="0"/>
          </a:p>
        </p:txBody>
      </p:sp>
    </p:spTree>
    <p:extLst>
      <p:ext uri="{BB962C8B-B14F-4D97-AF65-F5344CB8AC3E}">
        <p14:creationId xmlns:p14="http://schemas.microsoft.com/office/powerpoint/2010/main" val="53702248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38759" y="608162"/>
            <a:ext cx="10018713" cy="1591574"/>
          </a:xfrm>
        </p:spPr>
        <p:txBody>
          <a:bodyPr/>
          <a:lstStyle/>
          <a:p>
            <a:r>
              <a:rPr lang="ar-IQ" b="1" dirty="0">
                <a:solidFill>
                  <a:srgbClr val="FF0000"/>
                </a:solidFill>
                <a:latin typeface="Traditional Arabic" panose="02020603050405020304" pitchFamily="18" charset="-78"/>
                <a:cs typeface="Traditional Arabic" panose="02020603050405020304" pitchFamily="18" charset="-78"/>
              </a:rPr>
              <a:t>3- الخدمات المصرفية</a:t>
            </a:r>
            <a:br>
              <a:rPr lang="ar-IQ" b="1" dirty="0">
                <a:solidFill>
                  <a:srgbClr val="FF0000"/>
                </a:solidFill>
                <a:latin typeface="Traditional Arabic" panose="02020603050405020304" pitchFamily="18" charset="-78"/>
                <a:cs typeface="Traditional Arabic" panose="02020603050405020304" pitchFamily="18" charset="-78"/>
              </a:rPr>
            </a:br>
            <a:endParaRPr lang="ar-IQ" dirty="0">
              <a:solidFill>
                <a:srgbClr val="FF0000"/>
              </a:solidFill>
            </a:endParaRPr>
          </a:p>
        </p:txBody>
      </p:sp>
      <p:sp>
        <p:nvSpPr>
          <p:cNvPr id="3" name="Content Placeholder 2"/>
          <p:cNvSpPr>
            <a:spLocks noGrp="1"/>
          </p:cNvSpPr>
          <p:nvPr>
            <p:ph idx="1"/>
          </p:nvPr>
        </p:nvSpPr>
        <p:spPr>
          <a:xfrm>
            <a:off x="1621766" y="1561380"/>
            <a:ext cx="9540815" cy="5201727"/>
          </a:xfrm>
        </p:spPr>
        <p:txBody>
          <a:bodyPr anchor="t">
            <a:normAutofit/>
          </a:bodyPr>
          <a:lstStyle/>
          <a:p>
            <a:pPr algn="just"/>
            <a:r>
              <a:rPr lang="ar-IQ" sz="3600" b="1" dirty="0">
                <a:latin typeface="Traditional Arabic" panose="02020603050405020304" pitchFamily="18" charset="-78"/>
                <a:cs typeface="Traditional Arabic" panose="02020603050405020304" pitchFamily="18" charset="-78"/>
              </a:rPr>
              <a:t>تشمل الخدمات المصرفية أعمال فتح الحسابات المصرفية، مثل: تحويل الأموال داخل الوطن وخارجه، وتحصيل الشيكات للعملاء، وإيجار الخزائن، وبيع وشراء العملات الأجنبية وغيرها من الخدمات المصرفية، ويلاحظ أن هذه الخدمات تقوم بها المصارف الإسلامية مقابل عمولة أو بأجر.</a:t>
            </a:r>
          </a:p>
          <a:p>
            <a:pPr algn="just"/>
            <a:r>
              <a:rPr lang="ar-IQ" sz="3600" b="1" dirty="0">
                <a:latin typeface="Traditional Arabic" panose="02020603050405020304" pitchFamily="18" charset="-78"/>
                <a:cs typeface="Traditional Arabic" panose="02020603050405020304" pitchFamily="18" charset="-78"/>
              </a:rPr>
              <a:t>و</a:t>
            </a:r>
            <a:r>
              <a:rPr lang="ar-SA" sz="3600" b="1" dirty="0">
                <a:latin typeface="Traditional Arabic" panose="02020603050405020304" pitchFamily="18" charset="-78"/>
                <a:cs typeface="Traditional Arabic" panose="02020603050405020304" pitchFamily="18" charset="-78"/>
              </a:rPr>
              <a:t>تقدّم هذه المصارف خدمات إئتمانية بديلة للخدمات الائتمانية المحسوبة بالفائدة في المصارف العادية، تتضمن المرابحة، الإجارة، بيع السلم، الاستصناع، المشاركة والقرض الحسن. إضافة إلى خدمات غير إئتمانية، كالحسابات الجارية</a:t>
            </a:r>
            <a:r>
              <a:rPr lang="ar-IQ" sz="3600" b="1" dirty="0">
                <a:latin typeface="Traditional Arabic" panose="02020603050405020304" pitchFamily="18" charset="-78"/>
                <a:cs typeface="Traditional Arabic" panose="02020603050405020304" pitchFamily="18" charset="-78"/>
              </a:rPr>
              <a:t>،</a:t>
            </a:r>
            <a:r>
              <a:rPr lang="ar-SA" sz="3600" b="1" dirty="0">
                <a:latin typeface="Traditional Arabic" panose="02020603050405020304" pitchFamily="18" charset="-78"/>
                <a:cs typeface="Traditional Arabic" panose="02020603050405020304" pitchFamily="18" charset="-78"/>
              </a:rPr>
              <a:t> والحوالات</a:t>
            </a:r>
            <a:r>
              <a:rPr lang="ar-IQ" sz="3600" b="1" dirty="0">
                <a:latin typeface="Traditional Arabic" panose="02020603050405020304" pitchFamily="18" charset="-78"/>
                <a:cs typeface="Traditional Arabic" panose="02020603050405020304" pitchFamily="18" charset="-78"/>
              </a:rPr>
              <a:t>،</a:t>
            </a:r>
            <a:r>
              <a:rPr lang="ar-SA" sz="3600" b="1" dirty="0">
                <a:latin typeface="Traditional Arabic" panose="02020603050405020304" pitchFamily="18" charset="-78"/>
                <a:cs typeface="Traditional Arabic" panose="02020603050405020304" pitchFamily="18" charset="-78"/>
              </a:rPr>
              <a:t> والأوراق المالية</a:t>
            </a:r>
            <a:r>
              <a:rPr lang="ar-IQ" sz="3600" b="1" dirty="0">
                <a:latin typeface="Traditional Arabic" panose="02020603050405020304" pitchFamily="18" charset="-78"/>
                <a:cs typeface="Traditional Arabic" panose="02020603050405020304" pitchFamily="18" charset="-78"/>
              </a:rPr>
              <a:t>،</a:t>
            </a:r>
            <a:r>
              <a:rPr lang="ar-SA" sz="3600" b="1" dirty="0">
                <a:latin typeface="Traditional Arabic" panose="02020603050405020304" pitchFamily="18" charset="-78"/>
                <a:cs typeface="Traditional Arabic" panose="02020603050405020304" pitchFamily="18" charset="-78"/>
              </a:rPr>
              <a:t> والودائع لأجل</a:t>
            </a:r>
            <a:r>
              <a:rPr lang="ar-IQ" sz="3600" b="1" dirty="0">
                <a:latin typeface="Traditional Arabic" panose="02020603050405020304" pitchFamily="18" charset="-78"/>
                <a:cs typeface="Traditional Arabic" panose="02020603050405020304" pitchFamily="18" charset="-78"/>
              </a:rPr>
              <a:t>.</a:t>
            </a:r>
          </a:p>
        </p:txBody>
      </p:sp>
    </p:spTree>
    <p:extLst>
      <p:ext uri="{BB962C8B-B14F-4D97-AF65-F5344CB8AC3E}">
        <p14:creationId xmlns:p14="http://schemas.microsoft.com/office/powerpoint/2010/main" val="398603981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77173"/>
            <a:ext cx="10998680" cy="1444925"/>
          </a:xfrm>
        </p:spPr>
        <p:txBody>
          <a:bodyPr anchor="t">
            <a:normAutofit fontScale="90000"/>
          </a:bodyPr>
          <a:lstStyle/>
          <a:p>
            <a:r>
              <a:rPr lang="ar-IQ" b="1" dirty="0">
                <a:solidFill>
                  <a:srgbClr val="FF0000"/>
                </a:solidFill>
                <a:latin typeface="Traditional Arabic" panose="02020603050405020304" pitchFamily="18" charset="-78"/>
                <a:cs typeface="Traditional Arabic" panose="02020603050405020304" pitchFamily="18" charset="-78"/>
              </a:rPr>
              <a:t>ال</a:t>
            </a:r>
            <a:r>
              <a:rPr lang="ar-SA" b="1" dirty="0">
                <a:solidFill>
                  <a:srgbClr val="FF0000"/>
                </a:solidFill>
                <a:latin typeface="Traditional Arabic" panose="02020603050405020304" pitchFamily="18" charset="-78"/>
                <a:cs typeface="Traditional Arabic" panose="02020603050405020304" pitchFamily="18" charset="-78"/>
              </a:rPr>
              <a:t>صيغ</a:t>
            </a:r>
            <a:r>
              <a:rPr lang="ar-IQ" b="1" dirty="0">
                <a:solidFill>
                  <a:srgbClr val="FF0000"/>
                </a:solidFill>
                <a:latin typeface="Traditional Arabic" panose="02020603050405020304" pitchFamily="18" charset="-78"/>
                <a:cs typeface="Traditional Arabic" panose="02020603050405020304" pitchFamily="18" charset="-78"/>
              </a:rPr>
              <a:t> التي يستخدمها المصارف </a:t>
            </a:r>
            <a:r>
              <a:rPr lang="ar-SA" b="1" dirty="0">
                <a:solidFill>
                  <a:srgbClr val="FF0000"/>
                </a:solidFill>
                <a:latin typeface="Traditional Arabic" panose="02020603050405020304" pitchFamily="18" charset="-78"/>
                <a:cs typeface="Traditional Arabic" panose="02020603050405020304" pitchFamily="18" charset="-78"/>
              </a:rPr>
              <a:t>الإسلامية</a:t>
            </a:r>
            <a:r>
              <a:rPr lang="ar-IQ" b="1" dirty="0">
                <a:solidFill>
                  <a:srgbClr val="FF0000"/>
                </a:solidFill>
                <a:latin typeface="Traditional Arabic" panose="02020603050405020304" pitchFamily="18" charset="-78"/>
                <a:cs typeface="Traditional Arabic" panose="02020603050405020304" pitchFamily="18" charset="-78"/>
              </a:rPr>
              <a:t> في أعمالها</a:t>
            </a:r>
            <a:r>
              <a:rPr lang="ar-SA" b="1" dirty="0">
                <a:solidFill>
                  <a:srgbClr val="FF0000"/>
                </a:solidFill>
                <a:latin typeface="Traditional Arabic" panose="02020603050405020304" pitchFamily="18" charset="-78"/>
                <a:cs typeface="Traditional Arabic" panose="02020603050405020304" pitchFamily="18" charset="-78"/>
              </a:rPr>
              <a:t> التمويل</a:t>
            </a:r>
            <a:r>
              <a:rPr lang="ar-IQ" b="1" dirty="0">
                <a:solidFill>
                  <a:srgbClr val="FF0000"/>
                </a:solidFill>
                <a:latin typeface="Traditional Arabic" panose="02020603050405020304" pitchFamily="18" charset="-78"/>
                <a:cs typeface="Traditional Arabic" panose="02020603050405020304" pitchFamily="18" charset="-78"/>
              </a:rPr>
              <a:t>ية</a:t>
            </a:r>
            <a:r>
              <a:rPr lang="en-US" b="1" dirty="0">
                <a:solidFill>
                  <a:srgbClr val="FF0000"/>
                </a:solidFill>
                <a:latin typeface="Traditional Arabic" panose="02020603050405020304" pitchFamily="18" charset="-78"/>
                <a:cs typeface="Traditional Arabic" panose="02020603050405020304" pitchFamily="18" charset="-78"/>
              </a:rPr>
              <a:t> </a:t>
            </a:r>
            <a:r>
              <a:rPr lang="ar-IQ" b="1" dirty="0">
                <a:solidFill>
                  <a:srgbClr val="FF0000"/>
                </a:solidFill>
                <a:latin typeface="Traditional Arabic" panose="02020603050405020304" pitchFamily="18" charset="-78"/>
                <a:cs typeface="Traditional Arabic" panose="02020603050405020304" pitchFamily="18" charset="-78"/>
              </a:rPr>
              <a:t>والاستثمارية</a:t>
            </a:r>
            <a:br>
              <a:rPr lang="en-US" b="1" dirty="0">
                <a:latin typeface="Traditional Arabic" panose="02020603050405020304" pitchFamily="18" charset="-78"/>
                <a:cs typeface="Traditional Arabic" panose="02020603050405020304" pitchFamily="18" charset="-78"/>
              </a:rPr>
            </a:br>
            <a:br>
              <a:rPr lang="en-US" b="1" dirty="0">
                <a:latin typeface="Traditional Arabic" panose="02020603050405020304" pitchFamily="18" charset="-78"/>
                <a:cs typeface="Traditional Arabic" panose="02020603050405020304" pitchFamily="18" charset="-78"/>
              </a:rPr>
            </a:br>
            <a:endParaRPr lang="ar-IQ" b="1" dirty="0">
              <a:latin typeface="Traditional Arabic" panose="02020603050405020304" pitchFamily="18" charset="-78"/>
              <a:cs typeface="Traditional Arabic" panose="02020603050405020304" pitchFamily="18" charset="-78"/>
            </a:endParaRPr>
          </a:p>
        </p:txBody>
      </p:sp>
      <p:sp>
        <p:nvSpPr>
          <p:cNvPr id="3" name="Content Placeholder 2"/>
          <p:cNvSpPr>
            <a:spLocks noGrp="1"/>
          </p:cNvSpPr>
          <p:nvPr>
            <p:ph idx="1"/>
          </p:nvPr>
        </p:nvSpPr>
        <p:spPr>
          <a:xfrm>
            <a:off x="1484310" y="1837427"/>
            <a:ext cx="10018713" cy="4908430"/>
          </a:xfrm>
        </p:spPr>
        <p:txBody>
          <a:bodyPr anchor="t">
            <a:normAutofit/>
          </a:bodyPr>
          <a:lstStyle/>
          <a:p>
            <a:pPr marL="0" indent="0" algn="just">
              <a:buNone/>
            </a:pPr>
            <a:r>
              <a:rPr lang="ar-SA" sz="3600" b="1" dirty="0">
                <a:latin typeface="Traditional Arabic" panose="02020603050405020304" pitchFamily="18" charset="-78"/>
                <a:cs typeface="Traditional Arabic" panose="02020603050405020304" pitchFamily="18" charset="-78"/>
              </a:rPr>
              <a:t>لتمويل المشاريع</a:t>
            </a:r>
            <a:r>
              <a:rPr lang="ar-IQ" sz="3600" b="1" dirty="0">
                <a:latin typeface="Traditional Arabic" panose="02020603050405020304" pitchFamily="18" charset="-78"/>
                <a:cs typeface="Traditional Arabic" panose="02020603050405020304" pitchFamily="18" charset="-78"/>
              </a:rPr>
              <a:t> الاستثمارية</a:t>
            </a:r>
            <a:r>
              <a:rPr lang="ar-SA" sz="3600" b="1" dirty="0">
                <a:latin typeface="Traditional Arabic" panose="02020603050405020304" pitchFamily="18" charset="-78"/>
                <a:cs typeface="Traditional Arabic" panose="02020603050405020304" pitchFamily="18" charset="-78"/>
              </a:rPr>
              <a:t> تستخدم البنوك الإسلامية صيغ تمويلية عديدة</a:t>
            </a:r>
            <a:r>
              <a:rPr lang="en-US" sz="3600" b="1" dirty="0">
                <a:latin typeface="Traditional Arabic" panose="02020603050405020304" pitchFamily="18" charset="-78"/>
                <a:cs typeface="Traditional Arabic" panose="02020603050405020304" pitchFamily="18" charset="-78"/>
              </a:rPr>
              <a:t>:</a:t>
            </a:r>
            <a:br>
              <a:rPr lang="en-US" sz="3600" b="1" dirty="0">
                <a:latin typeface="Traditional Arabic" panose="02020603050405020304" pitchFamily="18" charset="-78"/>
                <a:cs typeface="Traditional Arabic" panose="02020603050405020304" pitchFamily="18" charset="-78"/>
              </a:rPr>
            </a:br>
            <a:r>
              <a:rPr lang="ar-IQ" sz="3600" b="1" dirty="0">
                <a:latin typeface="Traditional Arabic" panose="02020603050405020304" pitchFamily="18" charset="-78"/>
                <a:cs typeface="Traditional Arabic" panose="02020603050405020304" pitchFamily="18" charset="-78"/>
              </a:rPr>
              <a:t>1-</a:t>
            </a:r>
            <a:r>
              <a:rPr lang="ar-SA" sz="3600" b="1" dirty="0">
                <a:latin typeface="Traditional Arabic" panose="02020603050405020304" pitchFamily="18" charset="-78"/>
                <a:cs typeface="Traditional Arabic" panose="02020603050405020304" pitchFamily="18" charset="-78"/>
              </a:rPr>
              <a:t> </a:t>
            </a:r>
            <a:r>
              <a:rPr lang="ar-SA" sz="3600" b="1" dirty="0">
                <a:solidFill>
                  <a:srgbClr val="0070C0"/>
                </a:solidFill>
                <a:latin typeface="Traditional Arabic" panose="02020603050405020304" pitchFamily="18" charset="-78"/>
                <a:cs typeface="Traditional Arabic" panose="02020603050405020304" pitchFamily="18" charset="-78"/>
              </a:rPr>
              <a:t>القائمة على الملكية</a:t>
            </a:r>
            <a:r>
              <a:rPr lang="ar-IQ" sz="3600" b="1" dirty="0">
                <a:solidFill>
                  <a:srgbClr val="0070C0"/>
                </a:solidFill>
                <a:latin typeface="Traditional Arabic" panose="02020603050405020304" pitchFamily="18" charset="-78"/>
                <a:cs typeface="Traditional Arabic" panose="02020603050405020304" pitchFamily="18" charset="-78"/>
              </a:rPr>
              <a:t>:</a:t>
            </a:r>
            <a:r>
              <a:rPr lang="ar-SA" sz="3600" b="1" dirty="0">
                <a:solidFill>
                  <a:srgbClr val="0070C0"/>
                </a:solidFill>
                <a:latin typeface="Traditional Arabic" panose="02020603050405020304" pitchFamily="18" charset="-78"/>
                <a:cs typeface="Traditional Arabic" panose="02020603050405020304" pitchFamily="18" charset="-78"/>
              </a:rPr>
              <a:t> </a:t>
            </a:r>
            <a:r>
              <a:rPr lang="ar-IQ" sz="3600" b="1" dirty="0">
                <a:latin typeface="Traditional Arabic" panose="02020603050405020304" pitchFamily="18" charset="-78"/>
                <a:cs typeface="Traditional Arabic" panose="02020603050405020304" pitchFamily="18" charset="-78"/>
              </a:rPr>
              <a:t>ك</a:t>
            </a:r>
            <a:r>
              <a:rPr lang="ar-SA" sz="3600" b="1" dirty="0">
                <a:latin typeface="Traditional Arabic" panose="02020603050405020304" pitchFamily="18" charset="-78"/>
                <a:cs typeface="Traditional Arabic" panose="02020603050405020304" pitchFamily="18" charset="-78"/>
              </a:rPr>
              <a:t>المشاركة</a:t>
            </a:r>
            <a:r>
              <a:rPr lang="ar-IQ" sz="3600" b="1" dirty="0">
                <a:latin typeface="Traditional Arabic" panose="02020603050405020304" pitchFamily="18" charset="-78"/>
                <a:cs typeface="Traditional Arabic" panose="02020603050405020304" pitchFamily="18" charset="-78"/>
              </a:rPr>
              <a:t>، و</a:t>
            </a:r>
            <a:r>
              <a:rPr lang="ar-SA" sz="3600" b="1" dirty="0">
                <a:latin typeface="Traditional Arabic" panose="02020603050405020304" pitchFamily="18" charset="-78"/>
                <a:cs typeface="Traditional Arabic" panose="02020603050405020304" pitchFamily="18" charset="-78"/>
              </a:rPr>
              <a:t>المضاربة</a:t>
            </a:r>
            <a:r>
              <a:rPr lang="ar-IQ" sz="3600" b="1" dirty="0">
                <a:latin typeface="Traditional Arabic" panose="02020603050405020304" pitchFamily="18" charset="-78"/>
                <a:cs typeface="Traditional Arabic" panose="02020603050405020304" pitchFamily="18" charset="-78"/>
              </a:rPr>
              <a:t>،</a:t>
            </a:r>
            <a:r>
              <a:rPr lang="ar-SA" sz="3600" b="1" dirty="0">
                <a:latin typeface="Traditional Arabic" panose="02020603050405020304" pitchFamily="18" charset="-78"/>
                <a:cs typeface="Traditional Arabic" panose="02020603050405020304" pitchFamily="18" charset="-78"/>
              </a:rPr>
              <a:t> والمزارعة</a:t>
            </a:r>
            <a:r>
              <a:rPr lang="ar-IQ" sz="3600" b="1" dirty="0">
                <a:latin typeface="Traditional Arabic" panose="02020603050405020304" pitchFamily="18" charset="-78"/>
                <a:cs typeface="Traditional Arabic" panose="02020603050405020304" pitchFamily="18" charset="-78"/>
              </a:rPr>
              <a:t>،</a:t>
            </a:r>
            <a:r>
              <a:rPr lang="ar-SA" sz="3600" b="1" dirty="0">
                <a:latin typeface="Traditional Arabic" panose="02020603050405020304" pitchFamily="18" charset="-78"/>
                <a:cs typeface="Traditional Arabic" panose="02020603050405020304" pitchFamily="18" charset="-78"/>
              </a:rPr>
              <a:t> والمساقاة</a:t>
            </a:r>
            <a:r>
              <a:rPr lang="ar-IQ" sz="3600" b="1" dirty="0">
                <a:latin typeface="Traditional Arabic" panose="02020603050405020304" pitchFamily="18" charset="-78"/>
                <a:cs typeface="Traditional Arabic" panose="02020603050405020304" pitchFamily="18" charset="-78"/>
              </a:rPr>
              <a:t>،</a:t>
            </a:r>
            <a:r>
              <a:rPr lang="ar-SA" sz="3600" b="1" dirty="0">
                <a:latin typeface="Traditional Arabic" panose="02020603050405020304" pitchFamily="18" charset="-78"/>
                <a:cs typeface="Traditional Arabic" panose="02020603050405020304" pitchFamily="18" charset="-78"/>
              </a:rPr>
              <a:t> حيث تعطي للمتعامل القدرة على التصرف فيأخذ صفة المالك</a:t>
            </a:r>
            <a:r>
              <a:rPr lang="ar-IQ" sz="3600" b="1" dirty="0">
                <a:latin typeface="Traditional Arabic" panose="02020603050405020304" pitchFamily="18" charset="-78"/>
                <a:cs typeface="Traditional Arabic" panose="02020603050405020304" pitchFamily="18" charset="-78"/>
              </a:rPr>
              <a:t>.                    </a:t>
            </a:r>
            <a:r>
              <a:rPr lang="ar-IQ" sz="3600" b="1" dirty="0">
                <a:solidFill>
                  <a:schemeClr val="bg2"/>
                </a:solidFill>
                <a:latin typeface="Traditional Arabic" panose="02020603050405020304" pitchFamily="18" charset="-78"/>
                <a:cs typeface="Traditional Arabic" panose="02020603050405020304" pitchFamily="18" charset="-78"/>
              </a:rPr>
              <a:t>.</a:t>
            </a:r>
            <a:r>
              <a:rPr lang="ar-IQ" sz="3600" b="1" dirty="0">
                <a:latin typeface="Traditional Arabic" panose="02020603050405020304" pitchFamily="18" charset="-78"/>
                <a:cs typeface="Traditional Arabic" panose="02020603050405020304" pitchFamily="18" charset="-78"/>
              </a:rPr>
              <a:t> </a:t>
            </a:r>
            <a:br>
              <a:rPr lang="ar-IQ" sz="3600" b="1" dirty="0">
                <a:latin typeface="Traditional Arabic" panose="02020603050405020304" pitchFamily="18" charset="-78"/>
                <a:cs typeface="Traditional Arabic" panose="02020603050405020304" pitchFamily="18" charset="-78"/>
              </a:rPr>
            </a:br>
            <a:br>
              <a:rPr lang="ar-IQ" sz="3600" b="1" dirty="0">
                <a:latin typeface="Traditional Arabic" panose="02020603050405020304" pitchFamily="18" charset="-78"/>
                <a:cs typeface="Traditional Arabic" panose="02020603050405020304" pitchFamily="18" charset="-78"/>
              </a:rPr>
            </a:br>
            <a:r>
              <a:rPr lang="ar-IQ" sz="3600" b="1" dirty="0">
                <a:latin typeface="Traditional Arabic" panose="02020603050405020304" pitchFamily="18" charset="-78"/>
                <a:cs typeface="Traditional Arabic" panose="02020603050405020304" pitchFamily="18" charset="-78"/>
              </a:rPr>
              <a:t>2- </a:t>
            </a:r>
            <a:r>
              <a:rPr lang="ar-IQ" sz="3600" b="1" dirty="0">
                <a:solidFill>
                  <a:srgbClr val="0070C0"/>
                </a:solidFill>
                <a:latin typeface="Traditional Arabic" panose="02020603050405020304" pitchFamily="18" charset="-78"/>
                <a:cs typeface="Traditional Arabic" panose="02020603050405020304" pitchFamily="18" charset="-78"/>
              </a:rPr>
              <a:t>ال</a:t>
            </a:r>
            <a:r>
              <a:rPr lang="ar-SA" sz="3600" b="1" dirty="0">
                <a:solidFill>
                  <a:srgbClr val="0070C0"/>
                </a:solidFill>
                <a:latin typeface="Traditional Arabic" panose="02020603050405020304" pitchFamily="18" charset="-78"/>
                <a:cs typeface="Traditional Arabic" panose="02020603050405020304" pitchFamily="18" charset="-78"/>
              </a:rPr>
              <a:t>قائمة على المديونية</a:t>
            </a:r>
            <a:r>
              <a:rPr lang="ar-IQ" sz="3600" b="1" dirty="0">
                <a:solidFill>
                  <a:srgbClr val="0070C0"/>
                </a:solidFill>
                <a:latin typeface="Traditional Arabic" panose="02020603050405020304" pitchFamily="18" charset="-78"/>
                <a:cs typeface="Traditional Arabic" panose="02020603050405020304" pitchFamily="18" charset="-78"/>
              </a:rPr>
              <a:t>:</a:t>
            </a:r>
            <a:r>
              <a:rPr lang="ar-SA" sz="3600" b="1" dirty="0">
                <a:solidFill>
                  <a:srgbClr val="0070C0"/>
                </a:solidFill>
                <a:latin typeface="Traditional Arabic" panose="02020603050405020304" pitchFamily="18" charset="-78"/>
                <a:cs typeface="Traditional Arabic" panose="02020603050405020304" pitchFamily="18" charset="-78"/>
              </a:rPr>
              <a:t> </a:t>
            </a:r>
            <a:r>
              <a:rPr lang="ar-SA" sz="3600" b="1" dirty="0">
                <a:latin typeface="Traditional Arabic" panose="02020603050405020304" pitchFamily="18" charset="-78"/>
                <a:cs typeface="Traditional Arabic" panose="02020603050405020304" pitchFamily="18" charset="-78"/>
              </a:rPr>
              <a:t>كالمرابحة</a:t>
            </a:r>
            <a:r>
              <a:rPr lang="ar-IQ" sz="3600" b="1" dirty="0">
                <a:latin typeface="Traditional Arabic" panose="02020603050405020304" pitchFamily="18" charset="-78"/>
                <a:cs typeface="Traditional Arabic" panose="02020603050405020304" pitchFamily="18" charset="-78"/>
              </a:rPr>
              <a:t>،</a:t>
            </a:r>
            <a:r>
              <a:rPr lang="ar-SA" sz="3600" b="1" dirty="0">
                <a:latin typeface="Traditional Arabic" panose="02020603050405020304" pitchFamily="18" charset="-78"/>
                <a:cs typeface="Traditional Arabic" panose="02020603050405020304" pitchFamily="18" charset="-78"/>
              </a:rPr>
              <a:t> والسلم</a:t>
            </a:r>
            <a:r>
              <a:rPr lang="ar-IQ" sz="3600" b="1" dirty="0">
                <a:latin typeface="Traditional Arabic" panose="02020603050405020304" pitchFamily="18" charset="-78"/>
                <a:cs typeface="Traditional Arabic" panose="02020603050405020304" pitchFamily="18" charset="-78"/>
              </a:rPr>
              <a:t>،</a:t>
            </a:r>
            <a:r>
              <a:rPr lang="ar-SA" sz="3600" b="1" dirty="0">
                <a:latin typeface="Traditional Arabic" panose="02020603050405020304" pitchFamily="18" charset="-78"/>
                <a:cs typeface="Traditional Arabic" panose="02020603050405020304" pitchFamily="18" charset="-78"/>
              </a:rPr>
              <a:t> والإيجار</a:t>
            </a:r>
            <a:r>
              <a:rPr lang="ar-IQ" sz="3600" b="1" dirty="0">
                <a:latin typeface="Traditional Arabic" panose="02020603050405020304" pitchFamily="18" charset="-78"/>
                <a:cs typeface="Traditional Arabic" panose="02020603050405020304" pitchFamily="18" charset="-78"/>
              </a:rPr>
              <a:t>،</a:t>
            </a:r>
            <a:r>
              <a:rPr lang="ar-SA" sz="3600" b="1" dirty="0">
                <a:latin typeface="Traditional Arabic" panose="02020603050405020304" pitchFamily="18" charset="-78"/>
                <a:cs typeface="Traditional Arabic" panose="02020603050405020304" pitchFamily="18" charset="-78"/>
              </a:rPr>
              <a:t> والاستصناع، والتي تشكل دينا للمتعامل، حيث لا يمتلك الأدوات المقدمة في التمويل.</a:t>
            </a:r>
            <a:endParaRPr lang="ar-IQ" sz="3600" dirty="0"/>
          </a:p>
        </p:txBody>
      </p:sp>
    </p:spTree>
    <p:extLst>
      <p:ext uri="{BB962C8B-B14F-4D97-AF65-F5344CB8AC3E}">
        <p14:creationId xmlns:p14="http://schemas.microsoft.com/office/powerpoint/2010/main" val="84507998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09" y="176842"/>
            <a:ext cx="10018713" cy="5844396"/>
          </a:xfrm>
        </p:spPr>
        <p:txBody>
          <a:bodyPr>
            <a:normAutofit/>
          </a:bodyPr>
          <a:lstStyle/>
          <a:p>
            <a:pPr algn="just"/>
            <a:r>
              <a:rPr lang="ar-SA" sz="3600" b="1" dirty="0">
                <a:solidFill>
                  <a:srgbClr val="FF0000"/>
                </a:solidFill>
                <a:latin typeface="Traditional Arabic" panose="02020603050405020304" pitchFamily="18" charset="-78"/>
                <a:cs typeface="Traditional Arabic" panose="02020603050405020304" pitchFamily="18" charset="-78"/>
              </a:rPr>
              <a:t>صيغ التمويل القائمة على الملكية:</a:t>
            </a:r>
            <a:r>
              <a:rPr lang="en-US" sz="3600" b="1" dirty="0">
                <a:solidFill>
                  <a:srgbClr val="FF0000"/>
                </a:solidFill>
                <a:latin typeface="Traditional Arabic" panose="02020603050405020304" pitchFamily="18" charset="-78"/>
                <a:cs typeface="Traditional Arabic" panose="02020603050405020304" pitchFamily="18" charset="-78"/>
              </a:rPr>
              <a:t>                         </a:t>
            </a:r>
            <a:br>
              <a:rPr lang="en-US" sz="3600" b="1" dirty="0">
                <a:latin typeface="Traditional Arabic" panose="02020603050405020304" pitchFamily="18" charset="-78"/>
                <a:cs typeface="Traditional Arabic" panose="02020603050405020304" pitchFamily="18" charset="-78"/>
              </a:rPr>
            </a:br>
            <a:r>
              <a:rPr lang="ar-SA" sz="3600" b="1" dirty="0">
                <a:solidFill>
                  <a:srgbClr val="0070C0"/>
                </a:solidFill>
                <a:latin typeface="Traditional Arabic" panose="02020603050405020304" pitchFamily="18" charset="-78"/>
                <a:cs typeface="Traditional Arabic" panose="02020603050405020304" pitchFamily="18" charset="-78"/>
              </a:rPr>
              <a:t>1- التمويل بالمشاركة:</a:t>
            </a:r>
            <a:r>
              <a:rPr lang="en-US" sz="3600" b="1" dirty="0">
                <a:solidFill>
                  <a:srgbClr val="0070C0"/>
                </a:solidFill>
                <a:latin typeface="Traditional Arabic" panose="02020603050405020304" pitchFamily="18" charset="-78"/>
                <a:cs typeface="Traditional Arabic" panose="02020603050405020304" pitchFamily="18" charset="-78"/>
              </a:rPr>
              <a:t>                              </a:t>
            </a:r>
            <a:br>
              <a:rPr lang="en-US" sz="3600" b="1" dirty="0">
                <a:latin typeface="Traditional Arabic" panose="02020603050405020304" pitchFamily="18" charset="-78"/>
                <a:cs typeface="Traditional Arabic" panose="02020603050405020304" pitchFamily="18" charset="-78"/>
              </a:rPr>
            </a:br>
            <a:r>
              <a:rPr lang="ar-SA" sz="3600" b="1" dirty="0">
                <a:latin typeface="Traditional Arabic" panose="02020603050405020304" pitchFamily="18" charset="-78"/>
                <a:cs typeface="Traditional Arabic" panose="02020603050405020304" pitchFamily="18" charset="-78"/>
              </a:rPr>
              <a:t>يعتبر التمويل بالمشاركة أهم ما يميز البنوك الإسلامية عن البنوك التقليدية: "وهي تقديم المصرف والعميل المال بنسب متساوية</a:t>
            </a:r>
            <a:r>
              <a:rPr lang="ar-IQ" sz="3600" b="1" dirty="0">
                <a:latin typeface="Traditional Arabic" panose="02020603050405020304" pitchFamily="18" charset="-78"/>
                <a:cs typeface="Traditional Arabic" panose="02020603050405020304" pitchFamily="18" charset="-78"/>
              </a:rPr>
              <a:t>،</a:t>
            </a:r>
            <a:r>
              <a:rPr lang="ar-SA" sz="3600" b="1" dirty="0">
                <a:latin typeface="Traditional Arabic" panose="02020603050405020304" pitchFamily="18" charset="-78"/>
                <a:cs typeface="Traditional Arabic" panose="02020603050405020304" pitchFamily="18" charset="-78"/>
              </a:rPr>
              <a:t> أو متفاوتة من أجل إنشاء مشروع جديد</a:t>
            </a:r>
            <a:r>
              <a:rPr lang="ar-IQ" sz="3600" b="1" dirty="0">
                <a:latin typeface="Traditional Arabic" panose="02020603050405020304" pitchFamily="18" charset="-78"/>
                <a:cs typeface="Traditional Arabic" panose="02020603050405020304" pitchFamily="18" charset="-78"/>
              </a:rPr>
              <a:t>،</a:t>
            </a:r>
            <a:r>
              <a:rPr lang="ar-SA" sz="3600" b="1" dirty="0">
                <a:latin typeface="Traditional Arabic" panose="02020603050405020304" pitchFamily="18" charset="-78"/>
                <a:cs typeface="Traditional Arabic" panose="02020603050405020304" pitchFamily="18" charset="-78"/>
              </a:rPr>
              <a:t> أو المساهمة في مشروع قائم</a:t>
            </a:r>
            <a:r>
              <a:rPr lang="ar-IQ" sz="3600" b="1" dirty="0">
                <a:latin typeface="Traditional Arabic" panose="02020603050405020304" pitchFamily="18" charset="-78"/>
                <a:cs typeface="Traditional Arabic" panose="02020603050405020304" pitchFamily="18" charset="-78"/>
              </a:rPr>
              <a:t>،</a:t>
            </a:r>
            <a:r>
              <a:rPr lang="ar-SA" sz="3600" b="1" dirty="0">
                <a:latin typeface="Traditional Arabic" panose="02020603050405020304" pitchFamily="18" charset="-78"/>
                <a:cs typeface="Traditional Arabic" panose="02020603050405020304" pitchFamily="18" charset="-78"/>
              </a:rPr>
              <a:t> بحيث يصبح كل واحد منهما متملكا حصة في رأس المال بصفته ثابتة</a:t>
            </a:r>
            <a:r>
              <a:rPr lang="ar-IQ" sz="3600" b="1" dirty="0">
                <a:latin typeface="Traditional Arabic" panose="02020603050405020304" pitchFamily="18" charset="-78"/>
                <a:cs typeface="Traditional Arabic" panose="02020603050405020304" pitchFamily="18" charset="-78"/>
              </a:rPr>
              <a:t>،</a:t>
            </a:r>
            <a:r>
              <a:rPr lang="ar-SA" sz="3600" b="1" dirty="0">
                <a:latin typeface="Traditional Arabic" panose="02020603050405020304" pitchFamily="18" charset="-78"/>
                <a:cs typeface="Traditional Arabic" panose="02020603050405020304" pitchFamily="18" charset="-78"/>
              </a:rPr>
              <a:t> أو متناقصة</a:t>
            </a:r>
            <a:r>
              <a:rPr lang="ar-IQ" sz="3600" b="1" dirty="0">
                <a:latin typeface="Traditional Arabic" panose="02020603050405020304" pitchFamily="18" charset="-78"/>
                <a:cs typeface="Traditional Arabic" panose="02020603050405020304" pitchFamily="18" charset="-78"/>
              </a:rPr>
              <a:t>،</a:t>
            </a:r>
            <a:r>
              <a:rPr lang="ar-SA" sz="3600" b="1" dirty="0">
                <a:latin typeface="Traditional Arabic" panose="02020603050405020304" pitchFamily="18" charset="-78"/>
                <a:cs typeface="Traditional Arabic" panose="02020603050405020304" pitchFamily="18" charset="-78"/>
              </a:rPr>
              <a:t> ومستحقا لنصيبه من الأرباح، وتقسم الخسارة على قدر حصة كل شريك في رأس المال".</a:t>
            </a:r>
            <a:r>
              <a:rPr lang="en-US" sz="3600" b="1" dirty="0">
                <a:latin typeface="Traditional Arabic" panose="02020603050405020304" pitchFamily="18" charset="-78"/>
                <a:cs typeface="Traditional Arabic" panose="02020603050405020304" pitchFamily="18" charset="-78"/>
              </a:rPr>
              <a:t> </a:t>
            </a:r>
            <a:r>
              <a:rPr lang="ar-IQ" sz="3600" b="1" dirty="0">
                <a:latin typeface="Traditional Arabic" panose="02020603050405020304" pitchFamily="18" charset="-78"/>
                <a:cs typeface="Traditional Arabic" panose="02020603050405020304" pitchFamily="18" charset="-78"/>
              </a:rPr>
              <a:t>أي: تقوم على مبدأ المشاركة في الربح والخسارة وتوزيع المخاطر</a:t>
            </a:r>
            <a:r>
              <a:rPr lang="en-US" sz="3600" b="1" dirty="0">
                <a:latin typeface="Traditional Arabic" panose="02020603050405020304" pitchFamily="18" charset="-78"/>
                <a:cs typeface="Traditional Arabic" panose="02020603050405020304" pitchFamily="18" charset="-78"/>
              </a:rPr>
              <a:t> </a:t>
            </a:r>
            <a:r>
              <a:rPr lang="ar-IQ" sz="3600" b="1" dirty="0">
                <a:latin typeface="Traditional Arabic" panose="02020603050405020304" pitchFamily="18" charset="-78"/>
                <a:cs typeface="Traditional Arabic" panose="02020603050405020304" pitchFamily="18" charset="-78"/>
              </a:rPr>
              <a:t>بين أطراف العملية الإنتاجية.</a:t>
            </a:r>
            <a:br>
              <a:rPr lang="en-US" sz="3600" b="1" dirty="0">
                <a:latin typeface="Traditional Arabic" panose="02020603050405020304" pitchFamily="18" charset="-78"/>
                <a:cs typeface="Traditional Arabic" panose="02020603050405020304" pitchFamily="18" charset="-78"/>
              </a:rPr>
            </a:br>
            <a:endParaRPr lang="ar-IQ" sz="3600" b="1" dirty="0">
              <a:latin typeface="Traditional Arabic" panose="02020603050405020304" pitchFamily="18" charset="-78"/>
              <a:cs typeface="Traditional Arabic" panose="02020603050405020304" pitchFamily="18" charset="-78"/>
            </a:endParaRPr>
          </a:p>
        </p:txBody>
      </p:sp>
      <p:sp>
        <p:nvSpPr>
          <p:cNvPr id="3" name="Content Placeholder 2"/>
          <p:cNvSpPr>
            <a:spLocks noGrp="1"/>
          </p:cNvSpPr>
          <p:nvPr>
            <p:ph idx="1"/>
          </p:nvPr>
        </p:nvSpPr>
        <p:spPr>
          <a:xfrm>
            <a:off x="1484310" y="6737229"/>
            <a:ext cx="10018713" cy="60385"/>
          </a:xfrm>
        </p:spPr>
        <p:txBody>
          <a:bodyPr>
            <a:normAutofit fontScale="25000" lnSpcReduction="20000"/>
          </a:bodyPr>
          <a:lstStyle/>
          <a:p>
            <a:endParaRPr lang="ar-IQ" dirty="0"/>
          </a:p>
        </p:txBody>
      </p:sp>
    </p:spTree>
    <p:extLst>
      <p:ext uri="{BB962C8B-B14F-4D97-AF65-F5344CB8AC3E}">
        <p14:creationId xmlns:p14="http://schemas.microsoft.com/office/powerpoint/2010/main" val="64117802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91344" y="366623"/>
            <a:ext cx="10018714" cy="6085936"/>
          </a:xfrm>
        </p:spPr>
        <p:txBody>
          <a:bodyPr anchor="t">
            <a:noAutofit/>
          </a:bodyPr>
          <a:lstStyle/>
          <a:p>
            <a:pPr algn="just"/>
            <a:r>
              <a:rPr lang="ar-SA" sz="3600" b="1" dirty="0">
                <a:latin typeface="Traditional Arabic" panose="02020603050405020304" pitchFamily="18" charset="-78"/>
                <a:cs typeface="Traditional Arabic" panose="02020603050405020304" pitchFamily="18" charset="-78"/>
              </a:rPr>
              <a:t>وباستخدام هذه الصيغة يتم المساهمة بالمال والعمل بين الطرفين</a:t>
            </a:r>
            <a:r>
              <a:rPr lang="ar-IQ" sz="3600" b="1" dirty="0">
                <a:latin typeface="Traditional Arabic" panose="02020603050405020304" pitchFamily="18" charset="-78"/>
                <a:cs typeface="Traditional Arabic" panose="02020603050405020304" pitchFamily="18" charset="-78"/>
              </a:rPr>
              <a:t>،</a:t>
            </a:r>
            <a:r>
              <a:rPr lang="ar-SA" sz="3600" b="1" dirty="0">
                <a:latin typeface="Traditional Arabic" panose="02020603050405020304" pitchFamily="18" charset="-78"/>
                <a:cs typeface="Traditional Arabic" panose="02020603050405020304" pitchFamily="18" charset="-78"/>
              </a:rPr>
              <a:t> وبواسطتها يتم تجميع فوائض مالية للأفراد لاستثمارها في مشاريع جديدة</a:t>
            </a:r>
            <a:r>
              <a:rPr lang="ar-IQ" sz="3600" b="1" dirty="0">
                <a:latin typeface="Traditional Arabic" panose="02020603050405020304" pitchFamily="18" charset="-78"/>
                <a:cs typeface="Traditional Arabic" panose="02020603050405020304" pitchFamily="18" charset="-78"/>
              </a:rPr>
              <a:t>،</a:t>
            </a:r>
            <a:r>
              <a:rPr lang="ar-SA" sz="3600" b="1" dirty="0">
                <a:latin typeface="Traditional Arabic" panose="02020603050405020304" pitchFamily="18" charset="-78"/>
                <a:cs typeface="Traditional Arabic" panose="02020603050405020304" pitchFamily="18" charset="-78"/>
              </a:rPr>
              <a:t> أو توسيع مشاريع قائمة، وتأخذ المشاركة ثلاث أشكال:</a:t>
            </a:r>
            <a:r>
              <a:rPr lang="en-US" sz="3600" b="1" dirty="0">
                <a:latin typeface="Traditional Arabic" panose="02020603050405020304" pitchFamily="18" charset="-78"/>
                <a:cs typeface="Traditional Arabic" panose="02020603050405020304" pitchFamily="18" charset="-78"/>
              </a:rPr>
              <a:t>                                       </a:t>
            </a:r>
            <a:br>
              <a:rPr lang="en-US" sz="3600" b="1" dirty="0">
                <a:latin typeface="Traditional Arabic" panose="02020603050405020304" pitchFamily="18" charset="-78"/>
                <a:cs typeface="Traditional Arabic" panose="02020603050405020304" pitchFamily="18" charset="-78"/>
              </a:rPr>
            </a:br>
            <a:r>
              <a:rPr lang="ar-IQ" sz="3600" b="1" dirty="0">
                <a:solidFill>
                  <a:srgbClr val="FF0000"/>
                </a:solidFill>
                <a:latin typeface="Traditional Arabic" panose="02020603050405020304" pitchFamily="18" charset="-78"/>
                <a:cs typeface="Traditional Arabic" panose="02020603050405020304" pitchFamily="18" charset="-78"/>
              </a:rPr>
              <a:t>1</a:t>
            </a:r>
            <a:r>
              <a:rPr lang="ar-SA" sz="3600" b="1" dirty="0">
                <a:solidFill>
                  <a:srgbClr val="FF0000"/>
                </a:solidFill>
                <a:latin typeface="Traditional Arabic" panose="02020603050405020304" pitchFamily="18" charset="-78"/>
                <a:cs typeface="Traditional Arabic" panose="02020603050405020304" pitchFamily="18" charset="-78"/>
              </a:rPr>
              <a:t>- المشاركة الثابتة</a:t>
            </a:r>
            <a:r>
              <a:rPr lang="en-US" sz="3600" b="1" dirty="0">
                <a:latin typeface="Traditional Arabic" panose="02020603050405020304" pitchFamily="18" charset="-78"/>
                <a:cs typeface="Traditional Arabic" panose="02020603050405020304" pitchFamily="18" charset="-78"/>
              </a:rPr>
              <a:t>.</a:t>
            </a:r>
            <a:r>
              <a:rPr lang="ar-SA" sz="3600" b="1" dirty="0">
                <a:latin typeface="Traditional Arabic" panose="02020603050405020304" pitchFamily="18" charset="-78"/>
                <a:cs typeface="Traditional Arabic" panose="02020603050405020304" pitchFamily="18" charset="-78"/>
              </a:rPr>
              <a:t> وهي المشاركة التي تبقى فيها حصة الشريك أو الشركاء في رأس مال المشروع طوال أجلها المحدد في العقد.</a:t>
            </a:r>
            <a:r>
              <a:rPr lang="en-US" sz="3600" b="1" dirty="0">
                <a:latin typeface="Traditional Arabic" panose="02020603050405020304" pitchFamily="18" charset="-78"/>
                <a:cs typeface="Traditional Arabic" panose="02020603050405020304" pitchFamily="18" charset="-78"/>
              </a:rPr>
              <a:t>                              </a:t>
            </a:r>
            <a:r>
              <a:rPr lang="ar-SA" sz="3600" b="1" dirty="0">
                <a:latin typeface="Traditional Arabic" panose="02020603050405020304" pitchFamily="18" charset="-78"/>
                <a:cs typeface="Traditional Arabic" panose="02020603050405020304" pitchFamily="18" charset="-78"/>
              </a:rPr>
              <a:t> </a:t>
            </a:r>
            <a:br>
              <a:rPr lang="en-US" sz="3600" b="1" dirty="0">
                <a:latin typeface="Traditional Arabic" panose="02020603050405020304" pitchFamily="18" charset="-78"/>
                <a:cs typeface="Traditional Arabic" panose="02020603050405020304" pitchFamily="18" charset="-78"/>
              </a:rPr>
            </a:br>
            <a:r>
              <a:rPr lang="ar-IQ" sz="3600" b="1" dirty="0">
                <a:solidFill>
                  <a:srgbClr val="FF0000"/>
                </a:solidFill>
                <a:latin typeface="Traditional Arabic" panose="02020603050405020304" pitchFamily="18" charset="-78"/>
                <a:cs typeface="Traditional Arabic" panose="02020603050405020304" pitchFamily="18" charset="-78"/>
              </a:rPr>
              <a:t>2</a:t>
            </a:r>
            <a:r>
              <a:rPr lang="ar-SA" sz="3600" b="1" dirty="0">
                <a:solidFill>
                  <a:srgbClr val="FF0000"/>
                </a:solidFill>
                <a:latin typeface="Traditional Arabic" panose="02020603050405020304" pitchFamily="18" charset="-78"/>
                <a:cs typeface="Traditional Arabic" panose="02020603050405020304" pitchFamily="18" charset="-78"/>
              </a:rPr>
              <a:t>- المشاركة على أساس صفقة معينة.</a:t>
            </a:r>
            <a:r>
              <a:rPr lang="en-US" sz="3600" b="1" dirty="0">
                <a:solidFill>
                  <a:srgbClr val="FF0000"/>
                </a:solidFill>
                <a:latin typeface="Traditional Arabic" panose="02020603050405020304" pitchFamily="18" charset="-78"/>
                <a:cs typeface="Traditional Arabic" panose="02020603050405020304" pitchFamily="18" charset="-78"/>
              </a:rPr>
              <a:t>                               </a:t>
            </a:r>
            <a:br>
              <a:rPr lang="en-US" sz="3600" b="1" dirty="0">
                <a:latin typeface="Traditional Arabic" panose="02020603050405020304" pitchFamily="18" charset="-78"/>
                <a:cs typeface="Traditional Arabic" panose="02020603050405020304" pitchFamily="18" charset="-78"/>
              </a:rPr>
            </a:br>
            <a:r>
              <a:rPr lang="ar-IQ" sz="3600" b="1" dirty="0">
                <a:solidFill>
                  <a:srgbClr val="FF0000"/>
                </a:solidFill>
                <a:latin typeface="Traditional Arabic" panose="02020603050405020304" pitchFamily="18" charset="-78"/>
                <a:cs typeface="Traditional Arabic" panose="02020603050405020304" pitchFamily="18" charset="-78"/>
              </a:rPr>
              <a:t>3</a:t>
            </a:r>
            <a:r>
              <a:rPr lang="ar-SA" sz="3600" b="1" dirty="0">
                <a:solidFill>
                  <a:srgbClr val="FF0000"/>
                </a:solidFill>
                <a:latin typeface="Traditional Arabic" panose="02020603050405020304" pitchFamily="18" charset="-78"/>
                <a:cs typeface="Traditional Arabic" panose="02020603050405020304" pitchFamily="18" charset="-78"/>
              </a:rPr>
              <a:t>- المشاركة المنتهية بالتمليك. </a:t>
            </a:r>
            <a:r>
              <a:rPr lang="ar-SA" sz="3600" b="1" dirty="0">
                <a:latin typeface="Traditional Arabic" panose="02020603050405020304" pitchFamily="18" charset="-78"/>
                <a:cs typeface="Traditional Arabic" panose="02020603050405020304" pitchFamily="18" charset="-78"/>
              </a:rPr>
              <a:t>المشاركة المتناقصة أو المنتهية بالتملك، هى التي يعطى فيها أحد الشركاء الحق للآخر في شراء حصته تدريجيا بحيث تتناقص حصته وتزيد حصة الآخر الى أن ينفرد بملكية كامل رأس مال المشروع.</a:t>
            </a:r>
            <a:r>
              <a:rPr lang="en-US" sz="3600" b="1" dirty="0">
                <a:latin typeface="Traditional Arabic" panose="02020603050405020304" pitchFamily="18" charset="-78"/>
                <a:cs typeface="Traditional Arabic" panose="02020603050405020304" pitchFamily="18" charset="-78"/>
              </a:rPr>
              <a:t>                                       </a:t>
            </a:r>
            <a:r>
              <a:rPr lang="ar-SA" sz="3600" b="1" dirty="0">
                <a:latin typeface="Traditional Arabic" panose="02020603050405020304" pitchFamily="18" charset="-78"/>
                <a:cs typeface="Traditional Arabic" panose="02020603050405020304" pitchFamily="18" charset="-78"/>
              </a:rPr>
              <a:t> </a:t>
            </a:r>
            <a:br>
              <a:rPr lang="ar-IQ" sz="3600" b="1" dirty="0">
                <a:latin typeface="Traditional Arabic" panose="02020603050405020304" pitchFamily="18" charset="-78"/>
                <a:cs typeface="Traditional Arabic" panose="02020603050405020304" pitchFamily="18" charset="-78"/>
              </a:rPr>
            </a:br>
            <a:br>
              <a:rPr lang="en-US" sz="3600" b="1" dirty="0">
                <a:latin typeface="Traditional Arabic" panose="02020603050405020304" pitchFamily="18" charset="-78"/>
                <a:cs typeface="Traditional Arabic" panose="02020603050405020304" pitchFamily="18" charset="-78"/>
              </a:rPr>
            </a:br>
            <a:endParaRPr lang="ar-IQ" sz="3600" b="1" dirty="0">
              <a:latin typeface="Traditional Arabic" panose="02020603050405020304" pitchFamily="18" charset="-78"/>
              <a:cs typeface="Traditional Arabic" panose="02020603050405020304" pitchFamily="18" charset="-78"/>
            </a:endParaRPr>
          </a:p>
        </p:txBody>
      </p:sp>
      <p:sp>
        <p:nvSpPr>
          <p:cNvPr id="3" name="Content Placeholder 2"/>
          <p:cNvSpPr>
            <a:spLocks noGrp="1"/>
          </p:cNvSpPr>
          <p:nvPr>
            <p:ph idx="1"/>
          </p:nvPr>
        </p:nvSpPr>
        <p:spPr>
          <a:xfrm flipV="1">
            <a:off x="1484310" y="6858000"/>
            <a:ext cx="10018713" cy="45719"/>
          </a:xfrm>
        </p:spPr>
        <p:txBody>
          <a:bodyPr>
            <a:normAutofit fontScale="25000" lnSpcReduction="20000"/>
          </a:bodyPr>
          <a:lstStyle/>
          <a:p>
            <a:endParaRPr lang="ar-IQ" dirty="0"/>
          </a:p>
        </p:txBody>
      </p:sp>
    </p:spTree>
    <p:extLst>
      <p:ext uri="{BB962C8B-B14F-4D97-AF65-F5344CB8AC3E}">
        <p14:creationId xmlns:p14="http://schemas.microsoft.com/office/powerpoint/2010/main" val="1325933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63306" y="685800"/>
            <a:ext cx="9639718" cy="5913408"/>
          </a:xfrm>
        </p:spPr>
        <p:txBody>
          <a:bodyPr anchor="t">
            <a:noAutofit/>
          </a:bodyPr>
          <a:lstStyle/>
          <a:p>
            <a:pPr algn="just"/>
            <a:r>
              <a:rPr lang="ar-SA" sz="3600" b="1" dirty="0">
                <a:latin typeface="Traditional Arabic" panose="02020603050405020304" pitchFamily="18" charset="-78"/>
                <a:cs typeface="Traditional Arabic" panose="02020603050405020304" pitchFamily="18" charset="-78"/>
              </a:rPr>
              <a:t>يؤيد ذلك ما ورد فى الطبقات الكبرى </a:t>
            </a:r>
            <a:r>
              <a:rPr lang="ar-IQ" sz="3600" b="1" dirty="0">
                <a:latin typeface="Traditional Arabic" panose="02020603050405020304" pitchFamily="18" charset="-78"/>
                <a:cs typeface="Traditional Arabic" panose="02020603050405020304" pitchFamily="18" charset="-78"/>
              </a:rPr>
              <a:t>(</a:t>
            </a:r>
            <a:r>
              <a:rPr lang="ar-SA" sz="3600" b="1" dirty="0">
                <a:latin typeface="Traditional Arabic" panose="02020603050405020304" pitchFamily="18" charset="-78"/>
                <a:cs typeface="Traditional Arabic" panose="02020603050405020304" pitchFamily="18" charset="-78"/>
              </a:rPr>
              <a:t>لإبن سعد</a:t>
            </a:r>
            <a:r>
              <a:rPr lang="ar-IQ" sz="3600" b="1" dirty="0">
                <a:latin typeface="Traditional Arabic" panose="02020603050405020304" pitchFamily="18" charset="-78"/>
                <a:cs typeface="Traditional Arabic" panose="02020603050405020304" pitchFamily="18" charset="-78"/>
              </a:rPr>
              <a:t>)</a:t>
            </a:r>
            <a:r>
              <a:rPr lang="ar-SA" sz="3600" b="1" dirty="0">
                <a:latin typeface="Traditional Arabic" panose="02020603050405020304" pitchFamily="18" charset="-78"/>
                <a:cs typeface="Traditional Arabic" panose="02020603050405020304" pitchFamily="18" charset="-78"/>
              </a:rPr>
              <a:t> عن عبد الله بن الزبير أن أباه الزبير بن العوام</a:t>
            </a:r>
            <a:r>
              <a:rPr lang="ar-IQ" sz="3600" b="1" dirty="0">
                <a:latin typeface="Traditional Arabic" panose="02020603050405020304" pitchFamily="18" charset="-78"/>
                <a:cs typeface="Traditional Arabic" panose="02020603050405020304" pitchFamily="18" charset="-78"/>
              </a:rPr>
              <a:t> </a:t>
            </a:r>
            <a:r>
              <a:rPr lang="ar-SA" sz="3600" b="1" dirty="0">
                <a:latin typeface="Traditional Arabic" panose="02020603050405020304" pitchFamily="18" charset="-78"/>
                <a:cs typeface="Traditional Arabic" panose="02020603050405020304" pitchFamily="18" charset="-78"/>
              </a:rPr>
              <a:t> كان يشترط على من يودع أمواله عنده من أجل الحفظ أن يضمن له أمواله </a:t>
            </a:r>
            <a:r>
              <a:rPr lang="ar-IQ" sz="3600" b="1" dirty="0">
                <a:latin typeface="Traditional Arabic" panose="02020603050405020304" pitchFamily="18" charset="-78"/>
                <a:cs typeface="Traditional Arabic" panose="02020603050405020304" pitchFamily="18" charset="-78"/>
              </a:rPr>
              <a:t>"</a:t>
            </a:r>
            <a:r>
              <a:rPr lang="ar-SA" sz="3600" b="1" dirty="0">
                <a:latin typeface="Traditional Arabic" panose="02020603050405020304" pitchFamily="18" charset="-78"/>
                <a:cs typeface="Traditional Arabic" panose="02020603050405020304" pitchFamily="18" charset="-78"/>
              </a:rPr>
              <a:t>فكان يقول: بل هو سلف إني أخشى عليه الضيعة</a:t>
            </a:r>
            <a:r>
              <a:rPr lang="ar-IQ" sz="3600" b="1" dirty="0">
                <a:latin typeface="Traditional Arabic" panose="02020603050405020304" pitchFamily="18" charset="-78"/>
                <a:cs typeface="Traditional Arabic" panose="02020603050405020304" pitchFamily="18" charset="-78"/>
              </a:rPr>
              <a:t>"</a:t>
            </a:r>
            <a:r>
              <a:rPr lang="ar-SA" sz="3600" b="1" dirty="0">
                <a:latin typeface="Traditional Arabic" panose="02020603050405020304" pitchFamily="18" charset="-78"/>
                <a:cs typeface="Traditional Arabic" panose="02020603050405020304" pitchFamily="18" charset="-78"/>
              </a:rPr>
              <a:t> ليتم إخراج هذه الأموال من شكل وديعة الأمانة إلى شكل القرض المضمون ليتمكن من إستثمارها، وكان من نتيجة ذلك أن بلغ مجموع ما كان عليه من أموال عند وفاته مليونين ومائتي ألف درهم، كما أحصاها ولده عبد</a:t>
            </a:r>
            <a:r>
              <a:rPr lang="en-US" sz="3600" b="1" dirty="0">
                <a:latin typeface="Traditional Arabic" panose="02020603050405020304" pitchFamily="18" charset="-78"/>
                <a:cs typeface="Traditional Arabic" panose="02020603050405020304" pitchFamily="18" charset="-78"/>
              </a:rPr>
              <a:t> </a:t>
            </a:r>
            <a:r>
              <a:rPr lang="ar-SA" sz="3600" b="1" dirty="0">
                <a:latin typeface="Traditional Arabic" panose="02020603050405020304" pitchFamily="18" charset="-78"/>
                <a:cs typeface="Traditional Arabic" panose="02020603050405020304" pitchFamily="18" charset="-78"/>
              </a:rPr>
              <a:t>الله</a:t>
            </a:r>
            <a:r>
              <a:rPr lang="ar-IQ" sz="3600" b="1" dirty="0">
                <a:latin typeface="Traditional Arabic" panose="02020603050405020304" pitchFamily="18" charset="-78"/>
                <a:cs typeface="Traditional Arabic" panose="02020603050405020304" pitchFamily="18" charset="-78"/>
              </a:rPr>
              <a:t>.                </a:t>
            </a:r>
            <a:r>
              <a:rPr lang="ar-IQ" sz="3600" b="1" dirty="0">
                <a:solidFill>
                  <a:schemeClr val="bg2"/>
                </a:solidFill>
                <a:latin typeface="Traditional Arabic" panose="02020603050405020304" pitchFamily="18" charset="-78"/>
                <a:cs typeface="Traditional Arabic" panose="02020603050405020304" pitchFamily="18" charset="-78"/>
              </a:rPr>
              <a:t>.</a:t>
            </a:r>
            <a:br>
              <a:rPr lang="ar-IQ" sz="3600" b="1" dirty="0">
                <a:latin typeface="Traditional Arabic" panose="02020603050405020304" pitchFamily="18" charset="-78"/>
                <a:cs typeface="Traditional Arabic" panose="02020603050405020304" pitchFamily="18" charset="-78"/>
              </a:rPr>
            </a:br>
            <a:r>
              <a:rPr lang="ar-IQ" sz="3600" b="1" dirty="0">
                <a:latin typeface="Traditional Arabic" panose="02020603050405020304" pitchFamily="18" charset="-78"/>
                <a:cs typeface="Traditional Arabic" panose="02020603050405020304" pitchFamily="18" charset="-78"/>
              </a:rPr>
              <a:t>  و</a:t>
            </a:r>
            <a:r>
              <a:rPr lang="ar-SA" sz="3600" b="1" dirty="0">
                <a:latin typeface="Traditional Arabic" panose="02020603050405020304" pitchFamily="18" charset="-78"/>
                <a:cs typeface="Traditional Arabic" panose="02020603050405020304" pitchFamily="18" charset="-78"/>
              </a:rPr>
              <a:t>كان سائدا (قبل وبعد البعثة النبوية) صيغتا المضاربة والإقراض بالربا، وقد أبقى الإسلام على المضاربة وأقرها، وحرم الربا لما فيه من ظلم وآثار سلبية</a:t>
            </a:r>
            <a:r>
              <a:rPr lang="ar-IQ" sz="3600" b="1" dirty="0">
                <a:latin typeface="Traditional Arabic" panose="02020603050405020304" pitchFamily="18" charset="-78"/>
                <a:cs typeface="Traditional Arabic" panose="02020603050405020304" pitchFamily="18" charset="-78"/>
              </a:rPr>
              <a:t> أخرى</a:t>
            </a:r>
            <a:r>
              <a:rPr lang="ar-SA" sz="3600" b="1" dirty="0">
                <a:latin typeface="Traditional Arabic" panose="02020603050405020304" pitchFamily="18" charset="-78"/>
                <a:cs typeface="Traditional Arabic" panose="02020603050405020304" pitchFamily="18" charset="-78"/>
              </a:rPr>
              <a:t> على الفرد والمجتمع</a:t>
            </a:r>
            <a:r>
              <a:rPr lang="ar-IQ" sz="3600" b="1" dirty="0">
                <a:latin typeface="Traditional Arabic" panose="02020603050405020304" pitchFamily="18" charset="-78"/>
                <a:cs typeface="Traditional Arabic" panose="02020603050405020304" pitchFamily="18" charset="-78"/>
              </a:rPr>
              <a:t>.                                      </a:t>
            </a:r>
            <a:r>
              <a:rPr lang="ar-IQ" sz="3600" b="1" dirty="0">
                <a:solidFill>
                  <a:schemeClr val="bg2"/>
                </a:solidFill>
                <a:latin typeface="Traditional Arabic" panose="02020603050405020304" pitchFamily="18" charset="-78"/>
                <a:cs typeface="Traditional Arabic" panose="02020603050405020304" pitchFamily="18" charset="-78"/>
              </a:rPr>
              <a:t>.</a:t>
            </a:r>
            <a:br>
              <a:rPr lang="ar-IQ" sz="3600" b="1" dirty="0">
                <a:latin typeface="Traditional Arabic" panose="02020603050405020304" pitchFamily="18" charset="-78"/>
                <a:cs typeface="Traditional Arabic" panose="02020603050405020304" pitchFamily="18" charset="-78"/>
              </a:rPr>
            </a:br>
            <a:r>
              <a:rPr lang="en-US" sz="3600" b="1" dirty="0">
                <a:latin typeface="Traditional Arabic" panose="02020603050405020304" pitchFamily="18" charset="-78"/>
                <a:cs typeface="Traditional Arabic" panose="02020603050405020304" pitchFamily="18" charset="-78"/>
              </a:rPr>
              <a:t>                              </a:t>
            </a:r>
            <a:endParaRPr lang="ar-IQ" sz="3600" dirty="0">
              <a:latin typeface="Traditional Arabic" panose="02020603050405020304" pitchFamily="18" charset="-78"/>
              <a:cs typeface="Traditional Arabic" panose="02020603050405020304" pitchFamily="18" charset="-78"/>
            </a:endParaRPr>
          </a:p>
        </p:txBody>
      </p:sp>
      <p:sp>
        <p:nvSpPr>
          <p:cNvPr id="3" name="Content Placeholder 2"/>
          <p:cNvSpPr>
            <a:spLocks noGrp="1"/>
          </p:cNvSpPr>
          <p:nvPr>
            <p:ph idx="1"/>
          </p:nvPr>
        </p:nvSpPr>
        <p:spPr>
          <a:xfrm flipV="1">
            <a:off x="1484310" y="6858000"/>
            <a:ext cx="10018713" cy="45719"/>
          </a:xfrm>
        </p:spPr>
        <p:txBody>
          <a:bodyPr>
            <a:normAutofit fontScale="25000" lnSpcReduction="20000"/>
          </a:bodyPr>
          <a:lstStyle/>
          <a:p>
            <a:endParaRPr lang="ar-IQ" dirty="0"/>
          </a:p>
        </p:txBody>
      </p:sp>
    </p:spTree>
    <p:extLst>
      <p:ext uri="{BB962C8B-B14F-4D97-AF65-F5344CB8AC3E}">
        <p14:creationId xmlns:p14="http://schemas.microsoft.com/office/powerpoint/2010/main" val="161335567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5827143"/>
          </a:xfrm>
        </p:spPr>
        <p:txBody>
          <a:bodyPr anchor="t">
            <a:normAutofit fontScale="90000"/>
          </a:bodyPr>
          <a:lstStyle/>
          <a:p>
            <a:pPr algn="just"/>
            <a:r>
              <a:rPr lang="ar-IQ" b="1" dirty="0">
                <a:solidFill>
                  <a:srgbClr val="FF0000"/>
                </a:solidFill>
                <a:latin typeface="Traditional Arabic" panose="02020603050405020304" pitchFamily="18" charset="-78"/>
                <a:cs typeface="Traditional Arabic" panose="02020603050405020304" pitchFamily="18" charset="-78"/>
              </a:rPr>
              <a:t>2- </a:t>
            </a:r>
            <a:r>
              <a:rPr lang="ar-SA" b="1" dirty="0">
                <a:solidFill>
                  <a:srgbClr val="FF0000"/>
                </a:solidFill>
                <a:latin typeface="Traditional Arabic" panose="02020603050405020304" pitchFamily="18" charset="-78"/>
                <a:cs typeface="Traditional Arabic" panose="02020603050405020304" pitchFamily="18" charset="-78"/>
              </a:rPr>
              <a:t>التمويل بالمضاربة:</a:t>
            </a:r>
            <a:r>
              <a:rPr lang="en-US" b="1" dirty="0">
                <a:solidFill>
                  <a:srgbClr val="FF0000"/>
                </a:solidFill>
                <a:latin typeface="Traditional Arabic" panose="02020603050405020304" pitchFamily="18" charset="-78"/>
                <a:cs typeface="Traditional Arabic" panose="02020603050405020304" pitchFamily="18" charset="-78"/>
              </a:rPr>
              <a:t>                                </a:t>
            </a:r>
            <a:br>
              <a:rPr lang="en-US" b="1" dirty="0">
                <a:latin typeface="Traditional Arabic" panose="02020603050405020304" pitchFamily="18" charset="-78"/>
                <a:cs typeface="Traditional Arabic" panose="02020603050405020304" pitchFamily="18" charset="-78"/>
              </a:rPr>
            </a:br>
            <a:r>
              <a:rPr lang="ar-IQ" b="1" dirty="0">
                <a:solidFill>
                  <a:srgbClr val="FF0000"/>
                </a:solidFill>
                <a:latin typeface="Traditional Arabic" panose="02020603050405020304" pitchFamily="18" charset="-78"/>
                <a:cs typeface="Traditional Arabic" panose="02020603050405020304" pitchFamily="18" charset="-78"/>
              </a:rPr>
              <a:t>-</a:t>
            </a:r>
            <a:r>
              <a:rPr lang="ar-IQ" b="1" dirty="0">
                <a:latin typeface="Traditional Arabic" panose="02020603050405020304" pitchFamily="18" charset="-78"/>
                <a:cs typeface="Traditional Arabic" panose="02020603050405020304" pitchFamily="18" charset="-78"/>
              </a:rPr>
              <a:t> </a:t>
            </a:r>
            <a:r>
              <a:rPr lang="ar-SA" b="1" dirty="0">
                <a:latin typeface="Traditional Arabic" panose="02020603050405020304" pitchFamily="18" charset="-78"/>
                <a:cs typeface="Traditional Arabic" panose="02020603050405020304" pitchFamily="18" charset="-78"/>
              </a:rPr>
              <a:t>المضاربة هي: نوع من العقود يشارك فيه اثنان أو أكثر بين أصحاب الأموال والقائمين بالأعمال</a:t>
            </a:r>
            <a:r>
              <a:rPr lang="ar-IQ" b="1" dirty="0">
                <a:latin typeface="Traditional Arabic" panose="02020603050405020304" pitchFamily="18" charset="-78"/>
                <a:cs typeface="Traditional Arabic" panose="02020603050405020304" pitchFamily="18" charset="-78"/>
              </a:rPr>
              <a:t>،</a:t>
            </a:r>
            <a:r>
              <a:rPr lang="ar-SA" b="1" dirty="0">
                <a:latin typeface="Traditional Arabic" panose="02020603050405020304" pitchFamily="18" charset="-78"/>
                <a:cs typeface="Traditional Arabic" panose="02020603050405020304" pitchFamily="18" charset="-78"/>
              </a:rPr>
              <a:t> حيث الطرف الأول </a:t>
            </a:r>
            <a:r>
              <a:rPr lang="ar-IQ" b="1" dirty="0">
                <a:latin typeface="Traditional Arabic" panose="02020603050405020304" pitchFamily="18" charset="-78"/>
                <a:cs typeface="Traditional Arabic" panose="02020603050405020304" pitchFamily="18" charset="-78"/>
              </a:rPr>
              <a:t>ا</a:t>
            </a:r>
            <a:r>
              <a:rPr lang="ar-SA" b="1" dirty="0">
                <a:latin typeface="Traditional Arabic" panose="02020603050405020304" pitchFamily="18" charset="-78"/>
                <a:cs typeface="Traditional Arabic" panose="02020603050405020304" pitchFamily="18" charset="-78"/>
              </a:rPr>
              <a:t>لمال الممول، ويقدم الطرف الثاني خبرته وجهده على أن يتقاسما العائد بنسب متفق عليها في إطار المعاملات الشرعية</a:t>
            </a:r>
            <a:br>
              <a:rPr lang="en-US" b="1" dirty="0">
                <a:latin typeface="Traditional Arabic" panose="02020603050405020304" pitchFamily="18" charset="-78"/>
                <a:cs typeface="Traditional Arabic" panose="02020603050405020304" pitchFamily="18" charset="-78"/>
              </a:rPr>
            </a:br>
            <a:r>
              <a:rPr lang="en-US" b="1" dirty="0">
                <a:latin typeface="Traditional Arabic" panose="02020603050405020304" pitchFamily="18" charset="-78"/>
                <a:cs typeface="Traditional Arabic" panose="02020603050405020304" pitchFamily="18" charset="-78"/>
              </a:rPr>
              <a:t> </a:t>
            </a:r>
            <a:br>
              <a:rPr lang="en-US" b="1" dirty="0">
                <a:latin typeface="Traditional Arabic" panose="02020603050405020304" pitchFamily="18" charset="-78"/>
                <a:cs typeface="Traditional Arabic" panose="02020603050405020304" pitchFamily="18" charset="-78"/>
              </a:rPr>
            </a:br>
            <a:r>
              <a:rPr lang="en-US" b="1" dirty="0">
                <a:latin typeface="Traditional Arabic" panose="02020603050405020304" pitchFamily="18" charset="-78"/>
                <a:cs typeface="Traditional Arabic" panose="02020603050405020304" pitchFamily="18" charset="-78"/>
              </a:rPr>
              <a:t> </a:t>
            </a:r>
            <a:r>
              <a:rPr lang="en-US" b="1" dirty="0">
                <a:solidFill>
                  <a:srgbClr val="FF0000"/>
                </a:solidFill>
                <a:latin typeface="Traditional Arabic" panose="02020603050405020304" pitchFamily="18" charset="-78"/>
                <a:cs typeface="Traditional Arabic" panose="02020603050405020304" pitchFamily="18" charset="-78"/>
              </a:rPr>
              <a:t>-</a:t>
            </a:r>
            <a:r>
              <a:rPr lang="ar-SA" b="1" dirty="0">
                <a:latin typeface="Traditional Arabic" panose="02020603050405020304" pitchFamily="18" charset="-78"/>
                <a:cs typeface="Traditional Arabic" panose="02020603050405020304" pitchFamily="18" charset="-78"/>
              </a:rPr>
              <a:t>فأسلوب المضاربة يتم با</a:t>
            </a:r>
            <a:r>
              <a:rPr lang="ar-IQ" b="1" dirty="0">
                <a:latin typeface="Traditional Arabic" panose="02020603050405020304" pitchFamily="18" charset="-78"/>
                <a:cs typeface="Traditional Arabic" panose="02020603050405020304" pitchFamily="18" charset="-78"/>
              </a:rPr>
              <a:t>لا</a:t>
            </a:r>
            <a:r>
              <a:rPr lang="ar-SA" b="1" dirty="0">
                <a:latin typeface="Traditional Arabic" panose="02020603050405020304" pitchFamily="18" charset="-78"/>
                <a:cs typeface="Traditional Arabic" panose="02020603050405020304" pitchFamily="18" charset="-78"/>
              </a:rPr>
              <a:t>شتراك بين </a:t>
            </a:r>
            <a:r>
              <a:rPr lang="ar-IQ" b="1" dirty="0">
                <a:latin typeface="Traditional Arabic" panose="02020603050405020304" pitchFamily="18" charset="-78"/>
                <a:cs typeface="Traditional Arabic" panose="02020603050405020304" pitchFamily="18" charset="-78"/>
              </a:rPr>
              <a:t>ال</a:t>
            </a:r>
            <a:r>
              <a:rPr lang="ar-SA" b="1" dirty="0">
                <a:latin typeface="Traditional Arabic" panose="02020603050405020304" pitchFamily="18" charset="-78"/>
                <a:cs typeface="Traditional Arabic" panose="02020603050405020304" pitchFamily="18" charset="-78"/>
              </a:rPr>
              <a:t>طرفين، حيث يقوم أحدهما بدفع المال، والعمل يكون على الآخر، أي العمل على التوليف بين مدخلين إنتاجيين</a:t>
            </a:r>
            <a:r>
              <a:rPr lang="ar-IQ" b="1" dirty="0">
                <a:latin typeface="Traditional Arabic" panose="02020603050405020304" pitchFamily="18" charset="-78"/>
                <a:cs typeface="Traditional Arabic" panose="02020603050405020304" pitchFamily="18" charset="-78"/>
              </a:rPr>
              <a:t>:</a:t>
            </a:r>
            <a:br>
              <a:rPr lang="en-US" b="1" dirty="0">
                <a:latin typeface="Traditional Arabic" panose="02020603050405020304" pitchFamily="18" charset="-78"/>
                <a:cs typeface="Traditional Arabic" panose="02020603050405020304" pitchFamily="18" charset="-78"/>
              </a:rPr>
            </a:br>
            <a:r>
              <a:rPr lang="ar-IQ" b="1" dirty="0">
                <a:latin typeface="Traditional Arabic" panose="02020603050405020304" pitchFamily="18" charset="-78"/>
                <a:cs typeface="Traditional Arabic" panose="02020603050405020304" pitchFamily="18" charset="-78"/>
              </a:rPr>
              <a:t>1-</a:t>
            </a:r>
            <a:r>
              <a:rPr lang="ar-SA" b="1" dirty="0">
                <a:latin typeface="Traditional Arabic" panose="02020603050405020304" pitchFamily="18" charset="-78"/>
                <a:cs typeface="Traditional Arabic" panose="02020603050405020304" pitchFamily="18" charset="-78"/>
              </a:rPr>
              <a:t> رأس المال</a:t>
            </a:r>
            <a:r>
              <a:rPr lang="ar-IQ" b="1" dirty="0">
                <a:latin typeface="Traditional Arabic" panose="02020603050405020304" pitchFamily="18" charset="-78"/>
                <a:cs typeface="Traditional Arabic" panose="02020603050405020304" pitchFamily="18" charset="-78"/>
              </a:rPr>
              <a:t>.                                         </a:t>
            </a:r>
            <a:r>
              <a:rPr lang="ar-IQ" b="1" dirty="0">
                <a:solidFill>
                  <a:schemeClr val="bg2"/>
                </a:solidFill>
                <a:latin typeface="Traditional Arabic" panose="02020603050405020304" pitchFamily="18" charset="-78"/>
                <a:cs typeface="Traditional Arabic" panose="02020603050405020304" pitchFamily="18" charset="-78"/>
              </a:rPr>
              <a:t>. </a:t>
            </a:r>
            <a:br>
              <a:rPr lang="ar-IQ" b="1" dirty="0">
                <a:latin typeface="Traditional Arabic" panose="02020603050405020304" pitchFamily="18" charset="-78"/>
                <a:cs typeface="Traditional Arabic" panose="02020603050405020304" pitchFamily="18" charset="-78"/>
              </a:rPr>
            </a:br>
            <a:r>
              <a:rPr lang="ar-IQ" b="1" dirty="0">
                <a:latin typeface="Traditional Arabic" panose="02020603050405020304" pitchFamily="18" charset="-78"/>
                <a:cs typeface="Traditional Arabic" panose="02020603050405020304" pitchFamily="18" charset="-78"/>
              </a:rPr>
              <a:t>2-</a:t>
            </a:r>
            <a:r>
              <a:rPr lang="en-US" b="1" dirty="0">
                <a:latin typeface="Traditional Arabic" panose="02020603050405020304" pitchFamily="18" charset="-78"/>
                <a:cs typeface="Traditional Arabic" panose="02020603050405020304" pitchFamily="18" charset="-78"/>
              </a:rPr>
              <a:t> </a:t>
            </a:r>
            <a:r>
              <a:rPr lang="ar-SA" b="1" dirty="0">
                <a:latin typeface="Traditional Arabic" panose="02020603050405020304" pitchFamily="18" charset="-78"/>
                <a:cs typeface="Traditional Arabic" panose="02020603050405020304" pitchFamily="18" charset="-78"/>
              </a:rPr>
              <a:t>العمل لإقامة مشاريع اقتصادية.</a:t>
            </a:r>
            <a:r>
              <a:rPr lang="en-US" b="1" dirty="0">
                <a:latin typeface="Traditional Arabic" panose="02020603050405020304" pitchFamily="18" charset="-78"/>
                <a:cs typeface="Traditional Arabic" panose="02020603050405020304" pitchFamily="18" charset="-78"/>
              </a:rPr>
              <a:t>                      </a:t>
            </a:r>
            <a:br>
              <a:rPr lang="en-US" b="1" dirty="0">
                <a:latin typeface="Traditional Arabic" panose="02020603050405020304" pitchFamily="18" charset="-78"/>
                <a:cs typeface="Traditional Arabic" panose="02020603050405020304" pitchFamily="18" charset="-78"/>
              </a:rPr>
            </a:br>
            <a:br>
              <a:rPr lang="en-US" b="1" dirty="0">
                <a:latin typeface="Traditional Arabic" panose="02020603050405020304" pitchFamily="18" charset="-78"/>
                <a:cs typeface="Traditional Arabic" panose="02020603050405020304" pitchFamily="18" charset="-78"/>
              </a:rPr>
            </a:br>
            <a:endParaRPr lang="ar-IQ" b="1" dirty="0">
              <a:latin typeface="Traditional Arabic" panose="02020603050405020304" pitchFamily="18" charset="-78"/>
              <a:cs typeface="Traditional Arabic" panose="02020603050405020304" pitchFamily="18" charset="-78"/>
            </a:endParaRPr>
          </a:p>
        </p:txBody>
      </p:sp>
      <p:sp>
        <p:nvSpPr>
          <p:cNvPr id="3" name="Content Placeholder 2"/>
          <p:cNvSpPr>
            <a:spLocks noGrp="1"/>
          </p:cNvSpPr>
          <p:nvPr>
            <p:ph idx="1"/>
          </p:nvPr>
        </p:nvSpPr>
        <p:spPr>
          <a:xfrm>
            <a:off x="1484310" y="6657005"/>
            <a:ext cx="10018713" cy="45719"/>
          </a:xfrm>
        </p:spPr>
        <p:txBody>
          <a:bodyPr>
            <a:normAutofit fontScale="25000" lnSpcReduction="20000"/>
          </a:bodyPr>
          <a:lstStyle/>
          <a:p>
            <a:endParaRPr lang="ar-IQ" dirty="0"/>
          </a:p>
        </p:txBody>
      </p:sp>
    </p:spTree>
    <p:extLst>
      <p:ext uri="{BB962C8B-B14F-4D97-AF65-F5344CB8AC3E}">
        <p14:creationId xmlns:p14="http://schemas.microsoft.com/office/powerpoint/2010/main" val="71833034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198408"/>
            <a:ext cx="10018713" cy="6435305"/>
          </a:xfrm>
        </p:spPr>
        <p:txBody>
          <a:bodyPr>
            <a:normAutofit fontScale="90000"/>
          </a:bodyPr>
          <a:lstStyle/>
          <a:p>
            <a:pPr algn="just"/>
            <a:r>
              <a:rPr lang="ar-IQ" b="1" dirty="0">
                <a:solidFill>
                  <a:srgbClr val="FF0000"/>
                </a:solidFill>
                <a:latin typeface="Traditional Arabic" panose="02020603050405020304" pitchFamily="18" charset="-78"/>
                <a:cs typeface="Traditional Arabic" panose="02020603050405020304" pitchFamily="18" charset="-78"/>
              </a:rPr>
              <a:t>3-</a:t>
            </a:r>
            <a:r>
              <a:rPr lang="ar-IQ" b="1" dirty="0">
                <a:latin typeface="Traditional Arabic" panose="02020603050405020304" pitchFamily="18" charset="-78"/>
                <a:cs typeface="Traditional Arabic" panose="02020603050405020304" pitchFamily="18" charset="-78"/>
              </a:rPr>
              <a:t> </a:t>
            </a:r>
            <a:r>
              <a:rPr lang="ar-SA" b="1" dirty="0">
                <a:solidFill>
                  <a:srgbClr val="FF0000"/>
                </a:solidFill>
                <a:latin typeface="Traditional Arabic" panose="02020603050405020304" pitchFamily="18" charset="-78"/>
                <a:cs typeface="Traditional Arabic" panose="02020603050405020304" pitchFamily="18" charset="-78"/>
              </a:rPr>
              <a:t>التمويل بالمزارعة:</a:t>
            </a:r>
            <a:r>
              <a:rPr lang="en-US" b="1" dirty="0">
                <a:solidFill>
                  <a:srgbClr val="FF0000"/>
                </a:solidFill>
                <a:latin typeface="Traditional Arabic" panose="02020603050405020304" pitchFamily="18" charset="-78"/>
                <a:cs typeface="Traditional Arabic" panose="02020603050405020304" pitchFamily="18" charset="-78"/>
              </a:rPr>
              <a:t>                                   </a:t>
            </a:r>
            <a:br>
              <a:rPr lang="en-US" b="1" dirty="0">
                <a:latin typeface="Traditional Arabic" panose="02020603050405020304" pitchFamily="18" charset="-78"/>
                <a:cs typeface="Traditional Arabic" panose="02020603050405020304" pitchFamily="18" charset="-78"/>
              </a:rPr>
            </a:br>
            <a:r>
              <a:rPr lang="ar-SA" b="1" dirty="0">
                <a:latin typeface="Traditional Arabic" panose="02020603050405020304" pitchFamily="18" charset="-78"/>
                <a:cs typeface="Traditional Arabic" panose="02020603050405020304" pitchFamily="18" charset="-78"/>
              </a:rPr>
              <a:t>عرفها المالكية على أنها "الشركة في الزرع"</a:t>
            </a:r>
            <a:r>
              <a:rPr lang="en-US" b="1" dirty="0">
                <a:latin typeface="Traditional Arabic" panose="02020603050405020304" pitchFamily="18" charset="-78"/>
                <a:cs typeface="Traditional Arabic" panose="02020603050405020304" pitchFamily="18" charset="-78"/>
              </a:rPr>
              <a:t> .</a:t>
            </a:r>
            <a:r>
              <a:rPr lang="ar-SA" b="1" dirty="0">
                <a:latin typeface="Traditional Arabic" panose="02020603050405020304" pitchFamily="18" charset="-78"/>
                <a:cs typeface="Traditional Arabic" panose="02020603050405020304" pitchFamily="18" charset="-78"/>
              </a:rPr>
              <a:t>تقوم هذه الصيغة أساسا</a:t>
            </a:r>
            <a:r>
              <a:rPr lang="ar-IQ" b="1" dirty="0">
                <a:latin typeface="Traditional Arabic" panose="02020603050405020304" pitchFamily="18" charset="-78"/>
                <a:cs typeface="Traditional Arabic" panose="02020603050405020304" pitchFamily="18" charset="-78"/>
              </a:rPr>
              <a:t>ً</a:t>
            </a:r>
            <a:r>
              <a:rPr lang="ar-SA" b="1" dirty="0">
                <a:latin typeface="Traditional Arabic" panose="02020603050405020304" pitchFamily="18" charset="-78"/>
                <a:cs typeface="Traditional Arabic" panose="02020603050405020304" pitchFamily="18" charset="-78"/>
              </a:rPr>
              <a:t> على عقد الزرع ببعض الخارج منه، وبمعنى آخر يقوم مالك الأرض بإعطاء الأرض لمن يزرعها أو يعمل عليها، وهذه الصيغة لم تطبق سوى من بعض البنوك السودانية، ويرجع ذلك إلى الأهمية البالغة التي يكتسيها القطاع الفلاحي حيث يمثل مصدر دخل رئيسي لأكثر من 75% من السكان.</a:t>
            </a:r>
            <a:r>
              <a:rPr lang="en-US" b="1" dirty="0">
                <a:latin typeface="Traditional Arabic" panose="02020603050405020304" pitchFamily="18" charset="-78"/>
                <a:cs typeface="Traditional Arabic" panose="02020603050405020304" pitchFamily="18" charset="-78"/>
              </a:rPr>
              <a:t>                                      </a:t>
            </a:r>
            <a:br>
              <a:rPr lang="en-US" b="1" dirty="0">
                <a:latin typeface="Traditional Arabic" panose="02020603050405020304" pitchFamily="18" charset="-78"/>
                <a:cs typeface="Traditional Arabic" panose="02020603050405020304" pitchFamily="18" charset="-78"/>
              </a:rPr>
            </a:br>
            <a:r>
              <a:rPr lang="ar-IQ" b="1" dirty="0">
                <a:solidFill>
                  <a:srgbClr val="FF0000"/>
                </a:solidFill>
                <a:latin typeface="Traditional Arabic" panose="02020603050405020304" pitchFamily="18" charset="-78"/>
                <a:cs typeface="Traditional Arabic" panose="02020603050405020304" pitchFamily="18" charset="-78"/>
              </a:rPr>
              <a:t>4-</a:t>
            </a:r>
            <a:r>
              <a:rPr lang="ar-IQ" b="1" dirty="0">
                <a:latin typeface="Traditional Arabic" panose="02020603050405020304" pitchFamily="18" charset="-78"/>
                <a:cs typeface="Traditional Arabic" panose="02020603050405020304" pitchFamily="18" charset="-78"/>
              </a:rPr>
              <a:t> </a:t>
            </a:r>
            <a:r>
              <a:rPr lang="ar-SA" b="1" dirty="0">
                <a:solidFill>
                  <a:srgbClr val="FF0000"/>
                </a:solidFill>
                <a:latin typeface="Traditional Arabic" panose="02020603050405020304" pitchFamily="18" charset="-78"/>
                <a:cs typeface="Traditional Arabic" panose="02020603050405020304" pitchFamily="18" charset="-78"/>
              </a:rPr>
              <a:t>التمويل بالمساقاة:</a:t>
            </a:r>
            <a:r>
              <a:rPr lang="en-US" b="1" dirty="0">
                <a:solidFill>
                  <a:srgbClr val="FF0000"/>
                </a:solidFill>
                <a:latin typeface="Traditional Arabic" panose="02020603050405020304" pitchFamily="18" charset="-78"/>
                <a:cs typeface="Traditional Arabic" panose="02020603050405020304" pitchFamily="18" charset="-78"/>
              </a:rPr>
              <a:t>                                   </a:t>
            </a:r>
            <a:br>
              <a:rPr lang="en-US" b="1" dirty="0">
                <a:latin typeface="Traditional Arabic" panose="02020603050405020304" pitchFamily="18" charset="-78"/>
                <a:cs typeface="Traditional Arabic" panose="02020603050405020304" pitchFamily="18" charset="-78"/>
              </a:rPr>
            </a:br>
            <a:r>
              <a:rPr lang="ar-SA" b="1" dirty="0">
                <a:latin typeface="Traditional Arabic" panose="02020603050405020304" pitchFamily="18" charset="-78"/>
                <a:cs typeface="Traditional Arabic" panose="02020603050405020304" pitchFamily="18" charset="-78"/>
              </a:rPr>
              <a:t>تعرف المساقاة على أنها "عقد على مؤونة نمو النبات بقدر، لا من غير غلته، لا بلفظ بيع أو إيجار، أو جعل".</a:t>
            </a:r>
            <a:r>
              <a:rPr lang="en-US" b="1" dirty="0">
                <a:latin typeface="Traditional Arabic" panose="02020603050405020304" pitchFamily="18" charset="-78"/>
                <a:cs typeface="Traditional Arabic" panose="02020603050405020304" pitchFamily="18" charset="-78"/>
              </a:rPr>
              <a:t>                                       </a:t>
            </a:r>
            <a:br>
              <a:rPr lang="en-US" b="1" dirty="0">
                <a:latin typeface="Traditional Arabic" panose="02020603050405020304" pitchFamily="18" charset="-78"/>
                <a:cs typeface="Traditional Arabic" panose="02020603050405020304" pitchFamily="18" charset="-78"/>
              </a:rPr>
            </a:br>
            <a:r>
              <a:rPr lang="ar-SA" b="1" dirty="0">
                <a:latin typeface="Traditional Arabic" panose="02020603050405020304" pitchFamily="18" charset="-78"/>
                <a:cs typeface="Traditional Arabic" panose="02020603050405020304" pitchFamily="18" charset="-78"/>
              </a:rPr>
              <a:t>وصورتها أن تعقد شركة بين شخصين أحدهما مالك للأشجار يبحث عن من ينميها، والآخر يملك الجهد لذلك على أساس توزيع الناتج بينهما حسب الاتفاق.</a:t>
            </a:r>
            <a:br>
              <a:rPr lang="en-US" b="1" dirty="0">
                <a:latin typeface="Traditional Arabic" panose="02020603050405020304" pitchFamily="18" charset="-78"/>
                <a:cs typeface="Traditional Arabic" panose="02020603050405020304" pitchFamily="18" charset="-78"/>
              </a:rPr>
            </a:br>
            <a:endParaRPr lang="ar-IQ" b="1" dirty="0">
              <a:latin typeface="Traditional Arabic" panose="02020603050405020304" pitchFamily="18" charset="-78"/>
              <a:cs typeface="Traditional Arabic" panose="02020603050405020304" pitchFamily="18" charset="-78"/>
            </a:endParaRPr>
          </a:p>
        </p:txBody>
      </p:sp>
      <p:sp>
        <p:nvSpPr>
          <p:cNvPr id="3" name="Content Placeholder 2"/>
          <p:cNvSpPr>
            <a:spLocks noGrp="1"/>
          </p:cNvSpPr>
          <p:nvPr>
            <p:ph idx="1"/>
          </p:nvPr>
        </p:nvSpPr>
        <p:spPr>
          <a:xfrm flipV="1">
            <a:off x="1484310" y="6858000"/>
            <a:ext cx="10018713" cy="45719"/>
          </a:xfrm>
        </p:spPr>
        <p:txBody>
          <a:bodyPr>
            <a:normAutofit fontScale="25000" lnSpcReduction="20000"/>
          </a:bodyPr>
          <a:lstStyle/>
          <a:p>
            <a:endParaRPr lang="ar-IQ" dirty="0"/>
          </a:p>
        </p:txBody>
      </p:sp>
    </p:spTree>
    <p:extLst>
      <p:ext uri="{BB962C8B-B14F-4D97-AF65-F5344CB8AC3E}">
        <p14:creationId xmlns:p14="http://schemas.microsoft.com/office/powerpoint/2010/main" val="312370763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6057469"/>
          </a:xfrm>
        </p:spPr>
        <p:txBody>
          <a:bodyPr>
            <a:normAutofit fontScale="90000"/>
          </a:bodyPr>
          <a:lstStyle/>
          <a:p>
            <a:pPr algn="just"/>
            <a:r>
              <a:rPr lang="ar-SA" b="1" dirty="0">
                <a:solidFill>
                  <a:srgbClr val="FF0000"/>
                </a:solidFill>
                <a:latin typeface="Traditional Arabic" panose="02020603050405020304" pitchFamily="18" charset="-78"/>
                <a:cs typeface="Traditional Arabic" panose="02020603050405020304" pitchFamily="18" charset="-78"/>
              </a:rPr>
              <a:t>صيغ التمويل القائمة على المديونية:</a:t>
            </a:r>
            <a:r>
              <a:rPr lang="en-US" b="1" dirty="0">
                <a:solidFill>
                  <a:srgbClr val="FF0000"/>
                </a:solidFill>
                <a:latin typeface="Traditional Arabic" panose="02020603050405020304" pitchFamily="18" charset="-78"/>
                <a:cs typeface="Traditional Arabic" panose="02020603050405020304" pitchFamily="18" charset="-78"/>
              </a:rPr>
              <a:t>                                               </a:t>
            </a:r>
            <a:br>
              <a:rPr lang="en-US" b="1" dirty="0">
                <a:latin typeface="Traditional Arabic" panose="02020603050405020304" pitchFamily="18" charset="-78"/>
                <a:cs typeface="Traditional Arabic" panose="02020603050405020304" pitchFamily="18" charset="-78"/>
              </a:rPr>
            </a:br>
            <a:r>
              <a:rPr lang="ar-IQ" b="1" dirty="0">
                <a:solidFill>
                  <a:srgbClr val="0070C0"/>
                </a:solidFill>
                <a:latin typeface="Traditional Arabic" panose="02020603050405020304" pitchFamily="18" charset="-78"/>
                <a:cs typeface="Traditional Arabic" panose="02020603050405020304" pitchFamily="18" charset="-78"/>
              </a:rPr>
              <a:t>1- </a:t>
            </a:r>
            <a:r>
              <a:rPr lang="ar-SA" b="1" dirty="0">
                <a:solidFill>
                  <a:srgbClr val="0070C0"/>
                </a:solidFill>
                <a:latin typeface="Traditional Arabic" panose="02020603050405020304" pitchFamily="18" charset="-78"/>
                <a:cs typeface="Traditional Arabic" panose="02020603050405020304" pitchFamily="18" charset="-78"/>
              </a:rPr>
              <a:t>التمويل بالمرابحة:</a:t>
            </a:r>
            <a:r>
              <a:rPr lang="en-US" b="1" dirty="0">
                <a:solidFill>
                  <a:srgbClr val="0070C0"/>
                </a:solidFill>
                <a:latin typeface="Traditional Arabic" panose="02020603050405020304" pitchFamily="18" charset="-78"/>
                <a:cs typeface="Traditional Arabic" panose="02020603050405020304" pitchFamily="18" charset="-78"/>
              </a:rPr>
              <a:t>                                              </a:t>
            </a:r>
            <a:br>
              <a:rPr lang="en-US" b="1" dirty="0">
                <a:latin typeface="Traditional Arabic" panose="02020603050405020304" pitchFamily="18" charset="-78"/>
                <a:cs typeface="Traditional Arabic" panose="02020603050405020304" pitchFamily="18" charset="-78"/>
              </a:rPr>
            </a:br>
            <a:r>
              <a:rPr lang="en-US" b="1" dirty="0">
                <a:solidFill>
                  <a:srgbClr val="FF0000"/>
                </a:solidFill>
                <a:latin typeface="Traditional Arabic" panose="02020603050405020304" pitchFamily="18" charset="-78"/>
                <a:cs typeface="Traditional Arabic" panose="02020603050405020304" pitchFamily="18" charset="-78"/>
              </a:rPr>
              <a:t>-</a:t>
            </a:r>
            <a:r>
              <a:rPr lang="ar-IQ" b="1" dirty="0">
                <a:solidFill>
                  <a:srgbClr val="FF0000"/>
                </a:solidFill>
                <a:latin typeface="Traditional Arabic" panose="02020603050405020304" pitchFamily="18" charset="-78"/>
                <a:cs typeface="Traditional Arabic" panose="02020603050405020304" pitchFamily="18" charset="-78"/>
              </a:rPr>
              <a:t> </a:t>
            </a:r>
            <a:r>
              <a:rPr lang="ar-IQ" b="1" dirty="0">
                <a:latin typeface="Traditional Arabic" panose="02020603050405020304" pitchFamily="18" charset="-78"/>
                <a:cs typeface="Traditional Arabic" panose="02020603050405020304" pitchFamily="18" charset="-78"/>
              </a:rPr>
              <a:t>ي</a:t>
            </a:r>
            <a:r>
              <a:rPr lang="ar-SA" b="1" dirty="0">
                <a:latin typeface="Traditional Arabic" panose="02020603050405020304" pitchFamily="18" charset="-78"/>
                <a:cs typeface="Traditional Arabic" panose="02020603050405020304" pitchFamily="18" charset="-78"/>
              </a:rPr>
              <a:t>عرف بيع المرابحة بأنه: "البيع بالثمن المشترى به أو تكلفتها على المشترى مع زيادة ربح معلوم يكون في الغالب نسبة مئوية من ثمن الشراء أو التكلفة".</a:t>
            </a:r>
            <a:br>
              <a:rPr lang="en-US" b="1" dirty="0">
                <a:latin typeface="Traditional Arabic" panose="02020603050405020304" pitchFamily="18" charset="-78"/>
                <a:cs typeface="Traditional Arabic" panose="02020603050405020304" pitchFamily="18" charset="-78"/>
              </a:rPr>
            </a:br>
            <a:r>
              <a:rPr lang="en-US" b="1" dirty="0">
                <a:latin typeface="Traditional Arabic" panose="02020603050405020304" pitchFamily="18" charset="-78"/>
                <a:cs typeface="Traditional Arabic" panose="02020603050405020304" pitchFamily="18" charset="-78"/>
              </a:rPr>
              <a:t> </a:t>
            </a:r>
            <a:r>
              <a:rPr lang="en-US" b="1" dirty="0">
                <a:solidFill>
                  <a:srgbClr val="FF0000"/>
                </a:solidFill>
                <a:latin typeface="Traditional Arabic" panose="02020603050405020304" pitchFamily="18" charset="-78"/>
                <a:cs typeface="Traditional Arabic" panose="02020603050405020304" pitchFamily="18" charset="-78"/>
              </a:rPr>
              <a:t>-</a:t>
            </a:r>
            <a:r>
              <a:rPr lang="ar-SA" b="1" dirty="0">
                <a:latin typeface="Traditional Arabic" panose="02020603050405020304" pitchFamily="18" charset="-78"/>
                <a:cs typeface="Traditional Arabic" panose="02020603050405020304" pitchFamily="18" charset="-78"/>
              </a:rPr>
              <a:t>وصيغة المرابحة شائعة الاستعمال من طرف البنوك الإسلامية وحسب إحصائيات منشورة للاتحاد الدولي للبنوك الإسلامية سنة 1996 حول 166 بنك ومؤسسة مالية إسلامية، وجد أن معدل تطبيق المرابحة يقدر</a:t>
            </a:r>
            <a:r>
              <a:rPr lang="ar-IQ" b="1" dirty="0">
                <a:latin typeface="Traditional Arabic" panose="02020603050405020304" pitchFamily="18" charset="-78"/>
                <a:cs typeface="Traditional Arabic" panose="02020603050405020304" pitchFamily="18" charset="-78"/>
              </a:rPr>
              <a:t> بــــــ</a:t>
            </a:r>
            <a:r>
              <a:rPr lang="ar-SA" b="1" dirty="0">
                <a:latin typeface="Traditional Arabic" panose="02020603050405020304" pitchFamily="18" charset="-78"/>
                <a:cs typeface="Traditional Arabic" panose="02020603050405020304" pitchFamily="18" charset="-78"/>
              </a:rPr>
              <a:t>40.30% من مجموع التمويلات المقدمة، بينما لا يتعدى استعمال المضاربة نسبة 8 %.</a:t>
            </a:r>
            <a:br>
              <a:rPr lang="en-US" b="1" dirty="0">
                <a:latin typeface="Traditional Arabic" panose="02020603050405020304" pitchFamily="18" charset="-78"/>
                <a:cs typeface="Traditional Arabic" panose="02020603050405020304" pitchFamily="18" charset="-78"/>
              </a:rPr>
            </a:br>
            <a:r>
              <a:rPr lang="en-US" b="1" dirty="0">
                <a:latin typeface="Traditional Arabic" panose="02020603050405020304" pitchFamily="18" charset="-78"/>
                <a:cs typeface="Traditional Arabic" panose="02020603050405020304" pitchFamily="18" charset="-78"/>
              </a:rPr>
              <a:t> </a:t>
            </a:r>
            <a:r>
              <a:rPr lang="en-US" b="1" dirty="0">
                <a:solidFill>
                  <a:srgbClr val="FF0000"/>
                </a:solidFill>
                <a:latin typeface="Traditional Arabic" panose="02020603050405020304" pitchFamily="18" charset="-78"/>
                <a:cs typeface="Traditional Arabic" panose="02020603050405020304" pitchFamily="18" charset="-78"/>
              </a:rPr>
              <a:t>-</a:t>
            </a:r>
            <a:r>
              <a:rPr lang="ar-SA" b="1" dirty="0">
                <a:latin typeface="Traditional Arabic" panose="02020603050405020304" pitchFamily="18" charset="-78"/>
                <a:cs typeface="Traditional Arabic" panose="02020603050405020304" pitchFamily="18" charset="-78"/>
              </a:rPr>
              <a:t>وذلك بفضل الأهمية البالغة التي تلعبها المرابحة في التنمية، وكذلك هي من الصيغ قصيرة الأجل ذات الربح المضمون بخلاف صيغ أخرى.</a:t>
            </a:r>
            <a:r>
              <a:rPr lang="en-US" b="1" dirty="0">
                <a:latin typeface="Traditional Arabic" panose="02020603050405020304" pitchFamily="18" charset="-78"/>
                <a:cs typeface="Traditional Arabic" panose="02020603050405020304" pitchFamily="18" charset="-78"/>
              </a:rPr>
              <a:t>                     </a:t>
            </a:r>
            <a:br>
              <a:rPr lang="en-US" b="1" dirty="0">
                <a:latin typeface="Traditional Arabic" panose="02020603050405020304" pitchFamily="18" charset="-78"/>
                <a:cs typeface="Traditional Arabic" panose="02020603050405020304" pitchFamily="18" charset="-78"/>
              </a:rPr>
            </a:br>
            <a:endParaRPr lang="ar-IQ" b="1" dirty="0">
              <a:latin typeface="Traditional Arabic" panose="02020603050405020304" pitchFamily="18" charset="-78"/>
              <a:cs typeface="Traditional Arabic" panose="02020603050405020304" pitchFamily="18" charset="-78"/>
            </a:endParaRPr>
          </a:p>
        </p:txBody>
      </p:sp>
      <p:sp>
        <p:nvSpPr>
          <p:cNvPr id="3" name="Content Placeholder 2"/>
          <p:cNvSpPr>
            <a:spLocks noGrp="1"/>
          </p:cNvSpPr>
          <p:nvPr>
            <p:ph idx="1"/>
          </p:nvPr>
        </p:nvSpPr>
        <p:spPr>
          <a:xfrm>
            <a:off x="1484310" y="6743269"/>
            <a:ext cx="10018713" cy="45719"/>
          </a:xfrm>
        </p:spPr>
        <p:txBody>
          <a:bodyPr>
            <a:normAutofit fontScale="25000" lnSpcReduction="20000"/>
          </a:bodyPr>
          <a:lstStyle/>
          <a:p>
            <a:endParaRPr lang="ar-IQ" dirty="0"/>
          </a:p>
        </p:txBody>
      </p:sp>
    </p:spTree>
    <p:extLst>
      <p:ext uri="{BB962C8B-B14F-4D97-AF65-F5344CB8AC3E}">
        <p14:creationId xmlns:p14="http://schemas.microsoft.com/office/powerpoint/2010/main" val="199319138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0174" y="685800"/>
            <a:ext cx="9682850" cy="6060057"/>
          </a:xfrm>
        </p:spPr>
        <p:txBody>
          <a:bodyPr anchor="t">
            <a:normAutofit fontScale="90000"/>
          </a:bodyPr>
          <a:lstStyle/>
          <a:p>
            <a:pPr algn="just"/>
            <a:r>
              <a:rPr lang="ar-IQ" b="1" dirty="0">
                <a:solidFill>
                  <a:srgbClr val="FF0000"/>
                </a:solidFill>
                <a:latin typeface="Traditional Arabic" panose="02020603050405020304" pitchFamily="18" charset="-78"/>
                <a:cs typeface="Traditional Arabic" panose="02020603050405020304" pitchFamily="18" charset="-78"/>
              </a:rPr>
              <a:t>2- </a:t>
            </a:r>
            <a:r>
              <a:rPr lang="ar-SA" b="1" dirty="0">
                <a:solidFill>
                  <a:srgbClr val="FF0000"/>
                </a:solidFill>
                <a:latin typeface="Traditional Arabic" panose="02020603050405020304" pitchFamily="18" charset="-78"/>
                <a:cs typeface="Traditional Arabic" panose="02020603050405020304" pitchFamily="18" charset="-78"/>
              </a:rPr>
              <a:t>التمويل بالتأجير التمويلي:</a:t>
            </a:r>
            <a:r>
              <a:rPr lang="en-US" b="1" dirty="0">
                <a:solidFill>
                  <a:srgbClr val="FF0000"/>
                </a:solidFill>
                <a:latin typeface="Traditional Arabic" panose="02020603050405020304" pitchFamily="18" charset="-78"/>
                <a:cs typeface="Traditional Arabic" panose="02020603050405020304" pitchFamily="18" charset="-78"/>
              </a:rPr>
              <a:t>                                    </a:t>
            </a:r>
            <a:br>
              <a:rPr lang="en-US" b="1" dirty="0">
                <a:latin typeface="Traditional Arabic" panose="02020603050405020304" pitchFamily="18" charset="-78"/>
                <a:cs typeface="Traditional Arabic" panose="02020603050405020304" pitchFamily="18" charset="-78"/>
              </a:rPr>
            </a:br>
            <a:r>
              <a:rPr lang="ar-IQ" b="1" dirty="0">
                <a:solidFill>
                  <a:srgbClr val="FF0000"/>
                </a:solidFill>
                <a:latin typeface="Traditional Arabic" panose="02020603050405020304" pitchFamily="18" charset="-78"/>
                <a:cs typeface="Traditional Arabic" panose="02020603050405020304" pitchFamily="18" charset="-78"/>
              </a:rPr>
              <a:t>-</a:t>
            </a:r>
            <a:r>
              <a:rPr lang="ar-IQ" b="1" dirty="0">
                <a:latin typeface="Traditional Arabic" panose="02020603050405020304" pitchFamily="18" charset="-78"/>
                <a:cs typeface="Traditional Arabic" panose="02020603050405020304" pitchFamily="18" charset="-78"/>
              </a:rPr>
              <a:t> </a:t>
            </a:r>
            <a:r>
              <a:rPr lang="ar-SA" b="1" dirty="0">
                <a:latin typeface="Traditional Arabic" panose="02020603050405020304" pitchFamily="18" charset="-78"/>
                <a:cs typeface="Traditional Arabic" panose="02020603050405020304" pitchFamily="18" charset="-78"/>
              </a:rPr>
              <a:t>معناه: "أن يستأجر شخصا شيئا معينا، لا يستطيع الحصول عليها، أو لا يريد ذلك لأسباب معينة، ويكون ذلك نظير أجر معلوم يقدمه لصاحب الشيء".</a:t>
            </a:r>
            <a:r>
              <a:rPr lang="en-US" b="1" dirty="0">
                <a:latin typeface="Traditional Arabic" panose="02020603050405020304" pitchFamily="18" charset="-78"/>
                <a:cs typeface="Traditional Arabic" panose="02020603050405020304" pitchFamily="18" charset="-78"/>
              </a:rPr>
              <a:t>                  </a:t>
            </a:r>
            <a:br>
              <a:rPr lang="en-US" b="1" dirty="0">
                <a:latin typeface="Traditional Arabic" panose="02020603050405020304" pitchFamily="18" charset="-78"/>
                <a:cs typeface="Traditional Arabic" panose="02020603050405020304" pitchFamily="18" charset="-78"/>
              </a:rPr>
            </a:br>
            <a:r>
              <a:rPr lang="ar-IQ" b="1" dirty="0">
                <a:solidFill>
                  <a:srgbClr val="FF0000"/>
                </a:solidFill>
                <a:latin typeface="Traditional Arabic" panose="02020603050405020304" pitchFamily="18" charset="-78"/>
                <a:cs typeface="Traditional Arabic" panose="02020603050405020304" pitchFamily="18" charset="-78"/>
              </a:rPr>
              <a:t>-</a:t>
            </a:r>
            <a:r>
              <a:rPr lang="ar-IQ" b="1" dirty="0">
                <a:latin typeface="Traditional Arabic" panose="02020603050405020304" pitchFamily="18" charset="-78"/>
                <a:cs typeface="Traditional Arabic" panose="02020603050405020304" pitchFamily="18" charset="-78"/>
              </a:rPr>
              <a:t> </a:t>
            </a:r>
            <a:r>
              <a:rPr lang="ar-SA" b="1" dirty="0">
                <a:latin typeface="Traditional Arabic" panose="02020603050405020304" pitchFamily="18" charset="-78"/>
                <a:cs typeface="Traditional Arabic" panose="02020603050405020304" pitchFamily="18" charset="-78"/>
              </a:rPr>
              <a:t>والتأجير يكتسي أهمية بالغة خاصة بما يوفره من سيولة مستمرة من خلال تسديد أقساط الإيجار، ويعتبر وسيلة مضمونة للتدفقات النقدية للبنوك الإسلامية، كما أنه يساهم في التنمية الإقتصادية من خلال مساعدة المؤسسات الصغيرة والمتوسطة</a:t>
            </a:r>
            <a:r>
              <a:rPr lang="ar-IQ" b="1" dirty="0">
                <a:latin typeface="Traditional Arabic" panose="02020603050405020304" pitchFamily="18" charset="-78"/>
                <a:cs typeface="Traditional Arabic" panose="02020603050405020304" pitchFamily="18" charset="-78"/>
              </a:rPr>
              <a:t>؛</a:t>
            </a:r>
            <a:r>
              <a:rPr lang="ar-SA" b="1" dirty="0">
                <a:latin typeface="Traditional Arabic" panose="02020603050405020304" pitchFamily="18" charset="-78"/>
                <a:cs typeface="Traditional Arabic" panose="02020603050405020304" pitchFamily="18" charset="-78"/>
              </a:rPr>
              <a:t> لاقتناء معدات حديثة ليس لها القدرة على شرائها.</a:t>
            </a:r>
            <a:br>
              <a:rPr lang="en-US" b="1" dirty="0">
                <a:latin typeface="Traditional Arabic" panose="02020603050405020304" pitchFamily="18" charset="-78"/>
                <a:cs typeface="Traditional Arabic" panose="02020603050405020304" pitchFamily="18" charset="-78"/>
              </a:rPr>
            </a:br>
            <a:endParaRPr lang="ar-IQ" b="1" dirty="0">
              <a:latin typeface="Traditional Arabic" panose="02020603050405020304" pitchFamily="18" charset="-78"/>
              <a:cs typeface="Traditional Arabic" panose="02020603050405020304" pitchFamily="18" charset="-78"/>
            </a:endParaRPr>
          </a:p>
        </p:txBody>
      </p:sp>
      <p:sp>
        <p:nvSpPr>
          <p:cNvPr id="3" name="Content Placeholder 2"/>
          <p:cNvSpPr>
            <a:spLocks noGrp="1"/>
          </p:cNvSpPr>
          <p:nvPr>
            <p:ph idx="1"/>
          </p:nvPr>
        </p:nvSpPr>
        <p:spPr>
          <a:xfrm flipV="1">
            <a:off x="1484310" y="6858000"/>
            <a:ext cx="10018713" cy="45719"/>
          </a:xfrm>
        </p:spPr>
        <p:txBody>
          <a:bodyPr>
            <a:normAutofit fontScale="25000" lnSpcReduction="20000"/>
          </a:bodyPr>
          <a:lstStyle/>
          <a:p>
            <a:endParaRPr lang="ar-IQ" dirty="0"/>
          </a:p>
        </p:txBody>
      </p:sp>
    </p:spTree>
    <p:extLst>
      <p:ext uri="{BB962C8B-B14F-4D97-AF65-F5344CB8AC3E}">
        <p14:creationId xmlns:p14="http://schemas.microsoft.com/office/powerpoint/2010/main" val="49801075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37426" y="685800"/>
            <a:ext cx="9665598" cy="6060057"/>
          </a:xfrm>
        </p:spPr>
        <p:txBody>
          <a:bodyPr anchor="t">
            <a:normAutofit fontScale="90000"/>
          </a:bodyPr>
          <a:lstStyle/>
          <a:p>
            <a:pPr algn="just"/>
            <a:r>
              <a:rPr lang="ar-SA" b="1" dirty="0">
                <a:solidFill>
                  <a:srgbClr val="FF0000"/>
                </a:solidFill>
                <a:latin typeface="Traditional Arabic" panose="02020603050405020304" pitchFamily="18" charset="-78"/>
                <a:cs typeface="Traditional Arabic" panose="02020603050405020304" pitchFamily="18" charset="-78"/>
              </a:rPr>
              <a:t>3 –</a:t>
            </a:r>
            <a:r>
              <a:rPr lang="en-US" b="1" dirty="0">
                <a:solidFill>
                  <a:srgbClr val="FF0000"/>
                </a:solidFill>
                <a:latin typeface="Traditional Arabic" panose="02020603050405020304" pitchFamily="18" charset="-78"/>
                <a:cs typeface="Traditional Arabic" panose="02020603050405020304" pitchFamily="18" charset="-78"/>
              </a:rPr>
              <a:t> </a:t>
            </a:r>
            <a:r>
              <a:rPr lang="ar-SA" b="1" dirty="0">
                <a:solidFill>
                  <a:srgbClr val="FF0000"/>
                </a:solidFill>
                <a:latin typeface="Traditional Arabic" panose="02020603050405020304" pitchFamily="18" charset="-78"/>
                <a:cs typeface="Traditional Arabic" panose="02020603050405020304" pitchFamily="18" charset="-78"/>
              </a:rPr>
              <a:t>التمويل بالسلم:</a:t>
            </a:r>
            <a:r>
              <a:rPr lang="en-US" b="1" dirty="0">
                <a:solidFill>
                  <a:srgbClr val="FF0000"/>
                </a:solidFill>
                <a:latin typeface="Traditional Arabic" panose="02020603050405020304" pitchFamily="18" charset="-78"/>
                <a:cs typeface="Traditional Arabic" panose="02020603050405020304" pitchFamily="18" charset="-78"/>
              </a:rPr>
              <a:t>                                              </a:t>
            </a:r>
            <a:br>
              <a:rPr lang="en-US" b="1" dirty="0">
                <a:latin typeface="Traditional Arabic" panose="02020603050405020304" pitchFamily="18" charset="-78"/>
                <a:cs typeface="Traditional Arabic" panose="02020603050405020304" pitchFamily="18" charset="-78"/>
              </a:rPr>
            </a:br>
            <a:r>
              <a:rPr lang="en-US" b="1" dirty="0">
                <a:solidFill>
                  <a:srgbClr val="FF0000"/>
                </a:solidFill>
                <a:latin typeface="Traditional Arabic" panose="02020603050405020304" pitchFamily="18" charset="-78"/>
                <a:cs typeface="Traditional Arabic" panose="02020603050405020304" pitchFamily="18" charset="-78"/>
              </a:rPr>
              <a:t>-</a:t>
            </a:r>
            <a:r>
              <a:rPr lang="ar-IQ" b="1" dirty="0">
                <a:solidFill>
                  <a:srgbClr val="FF0000"/>
                </a:solidFill>
                <a:latin typeface="Traditional Arabic" panose="02020603050405020304" pitchFamily="18" charset="-78"/>
                <a:cs typeface="Traditional Arabic" panose="02020603050405020304" pitchFamily="18" charset="-78"/>
              </a:rPr>
              <a:t> </a:t>
            </a:r>
            <a:r>
              <a:rPr lang="ar-SA" b="1" dirty="0">
                <a:latin typeface="Traditional Arabic" panose="02020603050405020304" pitchFamily="18" charset="-78"/>
                <a:cs typeface="Traditional Arabic" panose="02020603050405020304" pitchFamily="18" charset="-78"/>
              </a:rPr>
              <a:t>يطلق عليه البيع الفوري الحاضر الثمن الأجل البضاعة أو</a:t>
            </a:r>
            <a:r>
              <a:rPr lang="ar-IQ" b="1" dirty="0">
                <a:latin typeface="Traditional Arabic" panose="02020603050405020304" pitchFamily="18" charset="-78"/>
                <a:cs typeface="Traditional Arabic" panose="02020603050405020304" pitchFamily="18" charset="-78"/>
              </a:rPr>
              <a:t> </a:t>
            </a:r>
            <a:r>
              <a:rPr lang="ar-SA" b="1" dirty="0">
                <a:latin typeface="Traditional Arabic" panose="02020603050405020304" pitchFamily="18" charset="-78"/>
                <a:cs typeface="Traditional Arabic" panose="02020603050405020304" pitchFamily="18" charset="-78"/>
              </a:rPr>
              <a:t>فيه يقوم البائع بالحصول من المشترى على الثمن البضاعة، ثم تسليمها آجلا، ومن هنا يحصل البائع على ثمن البضاعة عاجلا في حين تتم عملية تسليم البضاعة إلى العميل لاحقا.</a:t>
            </a:r>
            <a:r>
              <a:rPr lang="en-US" b="1" dirty="0">
                <a:latin typeface="Traditional Arabic" panose="02020603050405020304" pitchFamily="18" charset="-78"/>
                <a:cs typeface="Traditional Arabic" panose="02020603050405020304" pitchFamily="18" charset="-78"/>
              </a:rPr>
              <a:t>                </a:t>
            </a:r>
            <a:br>
              <a:rPr lang="en-US" b="1" dirty="0">
                <a:latin typeface="Traditional Arabic" panose="02020603050405020304" pitchFamily="18" charset="-78"/>
                <a:cs typeface="Traditional Arabic" panose="02020603050405020304" pitchFamily="18" charset="-78"/>
              </a:rPr>
            </a:br>
            <a:r>
              <a:rPr lang="en-US" b="1" dirty="0">
                <a:solidFill>
                  <a:srgbClr val="FF0000"/>
                </a:solidFill>
                <a:latin typeface="Traditional Arabic" panose="02020603050405020304" pitchFamily="18" charset="-78"/>
                <a:cs typeface="Traditional Arabic" panose="02020603050405020304" pitchFamily="18" charset="-78"/>
              </a:rPr>
              <a:t>-</a:t>
            </a:r>
            <a:r>
              <a:rPr lang="ar-IQ" b="1" dirty="0">
                <a:solidFill>
                  <a:srgbClr val="FF0000"/>
                </a:solidFill>
                <a:latin typeface="Traditional Arabic" panose="02020603050405020304" pitchFamily="18" charset="-78"/>
                <a:cs typeface="Traditional Arabic" panose="02020603050405020304" pitchFamily="18" charset="-78"/>
              </a:rPr>
              <a:t> </a:t>
            </a:r>
            <a:r>
              <a:rPr lang="ar-SA" b="1" dirty="0">
                <a:latin typeface="Traditional Arabic" panose="02020603050405020304" pitchFamily="18" charset="-78"/>
                <a:cs typeface="Traditional Arabic" panose="02020603050405020304" pitchFamily="18" charset="-78"/>
              </a:rPr>
              <a:t>وصيغة السلم تستعمل في تمويل القطاع الفلاحي من خلال مساعدة الفلاحين في الفترة ما قبل تمام الإنتاج، كما يمكن استخدام السلم في التمويل التجارة الخارجية من أجل رفع حصيلة الصادرات لتغطية عجز ميزات المدفوعات</a:t>
            </a:r>
            <a:r>
              <a:rPr lang="ar-IQ" b="1" dirty="0">
                <a:latin typeface="Traditional Arabic" panose="02020603050405020304" pitchFamily="18" charset="-78"/>
                <a:cs typeface="Traditional Arabic" panose="02020603050405020304" pitchFamily="18" charset="-78"/>
              </a:rPr>
              <a:t>. </a:t>
            </a:r>
            <a:r>
              <a:rPr lang="ar-IQ" b="1" dirty="0">
                <a:solidFill>
                  <a:schemeClr val="bg2"/>
                </a:solidFill>
                <a:latin typeface="Traditional Arabic" panose="02020603050405020304" pitchFamily="18" charset="-78"/>
                <a:cs typeface="Traditional Arabic" panose="02020603050405020304" pitchFamily="18" charset="-78"/>
              </a:rPr>
              <a:t>.</a:t>
            </a:r>
            <a:r>
              <a:rPr lang="ar-IQ" b="1" dirty="0">
                <a:latin typeface="Traditional Arabic" panose="02020603050405020304" pitchFamily="18" charset="-78"/>
                <a:cs typeface="Traditional Arabic" panose="02020603050405020304" pitchFamily="18" charset="-78"/>
              </a:rPr>
              <a:t>  </a:t>
            </a:r>
            <a:br>
              <a:rPr lang="en-US" b="1" dirty="0">
                <a:latin typeface="Traditional Arabic" panose="02020603050405020304" pitchFamily="18" charset="-78"/>
                <a:cs typeface="Traditional Arabic" panose="02020603050405020304" pitchFamily="18" charset="-78"/>
              </a:rPr>
            </a:br>
            <a:endParaRPr lang="ar-IQ" b="1" dirty="0">
              <a:latin typeface="Traditional Arabic" panose="02020603050405020304" pitchFamily="18" charset="-78"/>
              <a:cs typeface="Traditional Arabic" panose="02020603050405020304" pitchFamily="18" charset="-78"/>
            </a:endParaRPr>
          </a:p>
        </p:txBody>
      </p:sp>
      <p:sp>
        <p:nvSpPr>
          <p:cNvPr id="3" name="Content Placeholder 2"/>
          <p:cNvSpPr>
            <a:spLocks noGrp="1"/>
          </p:cNvSpPr>
          <p:nvPr>
            <p:ph idx="1"/>
          </p:nvPr>
        </p:nvSpPr>
        <p:spPr>
          <a:xfrm flipV="1">
            <a:off x="1484310" y="6858000"/>
            <a:ext cx="10018713" cy="60385"/>
          </a:xfrm>
        </p:spPr>
        <p:txBody>
          <a:bodyPr>
            <a:normAutofit fontScale="25000" lnSpcReduction="20000"/>
          </a:bodyPr>
          <a:lstStyle/>
          <a:p>
            <a:endParaRPr lang="ar-IQ" dirty="0"/>
          </a:p>
        </p:txBody>
      </p:sp>
    </p:spTree>
    <p:extLst>
      <p:ext uri="{BB962C8B-B14F-4D97-AF65-F5344CB8AC3E}">
        <p14:creationId xmlns:p14="http://schemas.microsoft.com/office/powerpoint/2010/main" val="35942977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39351" y="685800"/>
            <a:ext cx="9363673" cy="5965166"/>
          </a:xfrm>
        </p:spPr>
        <p:txBody>
          <a:bodyPr anchor="t">
            <a:normAutofit/>
          </a:bodyPr>
          <a:lstStyle/>
          <a:p>
            <a:pPr algn="just"/>
            <a:r>
              <a:rPr lang="ar-SA" sz="3600" b="1" dirty="0">
                <a:solidFill>
                  <a:srgbClr val="FF0000"/>
                </a:solidFill>
                <a:latin typeface="Traditional Arabic" panose="02020603050405020304" pitchFamily="18" charset="-78"/>
                <a:cs typeface="Traditional Arabic" panose="02020603050405020304" pitchFamily="18" charset="-78"/>
              </a:rPr>
              <a:t>4– التمويل بالإستصناع:</a:t>
            </a:r>
            <a:r>
              <a:rPr lang="en-US" sz="3600" b="1" dirty="0">
                <a:solidFill>
                  <a:srgbClr val="FF0000"/>
                </a:solidFill>
                <a:latin typeface="Traditional Arabic" panose="02020603050405020304" pitchFamily="18" charset="-78"/>
                <a:cs typeface="Traditional Arabic" panose="02020603050405020304" pitchFamily="18" charset="-78"/>
              </a:rPr>
              <a:t>                                         </a:t>
            </a:r>
            <a:br>
              <a:rPr lang="en-US" sz="3600" b="1" dirty="0">
                <a:latin typeface="Traditional Arabic" panose="02020603050405020304" pitchFamily="18" charset="-78"/>
                <a:cs typeface="Traditional Arabic" panose="02020603050405020304" pitchFamily="18" charset="-78"/>
              </a:rPr>
            </a:br>
            <a:r>
              <a:rPr lang="en-US" sz="3600" b="1" dirty="0">
                <a:latin typeface="Traditional Arabic" panose="02020603050405020304" pitchFamily="18" charset="-78"/>
                <a:cs typeface="Traditional Arabic" panose="02020603050405020304" pitchFamily="18" charset="-78"/>
              </a:rPr>
              <a:t> </a:t>
            </a:r>
            <a:r>
              <a:rPr lang="en-US" sz="3600" b="1" dirty="0">
                <a:solidFill>
                  <a:srgbClr val="FF0000"/>
                </a:solidFill>
                <a:latin typeface="Traditional Arabic" panose="02020603050405020304" pitchFamily="18" charset="-78"/>
                <a:cs typeface="Traditional Arabic" panose="02020603050405020304" pitchFamily="18" charset="-78"/>
              </a:rPr>
              <a:t>-</a:t>
            </a:r>
            <a:r>
              <a:rPr lang="ar-SA" sz="3600" b="1" dirty="0">
                <a:latin typeface="Traditional Arabic" panose="02020603050405020304" pitchFamily="18" charset="-78"/>
                <a:cs typeface="Traditional Arabic" panose="02020603050405020304" pitchFamily="18" charset="-78"/>
              </a:rPr>
              <a:t>الاستصناع عقد بيع في المستصنع (المشتري) والصانع (البائع) بحيث يقوم الثاني بصناعة سلعة موصوفة (المصنوعة)، والحصول عليه عند أجل التسليم على أن تكون مادة الصنع وتكلفة العمل من الصانع، وذلك في مقابل الثمن الذي يتفقان عليه وكيفية سداده</a:t>
            </a:r>
            <a:r>
              <a:rPr lang="ar-IQ" sz="3600" b="1" dirty="0">
                <a:latin typeface="Traditional Arabic" panose="02020603050405020304" pitchFamily="18" charset="-78"/>
                <a:cs typeface="Traditional Arabic" panose="02020603050405020304" pitchFamily="18" charset="-78"/>
              </a:rPr>
              <a:t>.                            </a:t>
            </a:r>
            <a:r>
              <a:rPr lang="ar-SA" sz="3600" b="1" dirty="0">
                <a:solidFill>
                  <a:schemeClr val="bg2"/>
                </a:solidFill>
                <a:latin typeface="Traditional Arabic" panose="02020603050405020304" pitchFamily="18" charset="-78"/>
                <a:cs typeface="Traditional Arabic" panose="02020603050405020304" pitchFamily="18" charset="-78"/>
              </a:rPr>
              <a:t>.</a:t>
            </a:r>
            <a:br>
              <a:rPr lang="en-US" sz="3600" b="1" dirty="0">
                <a:solidFill>
                  <a:schemeClr val="bg2"/>
                </a:solidFill>
                <a:latin typeface="Traditional Arabic" panose="02020603050405020304" pitchFamily="18" charset="-78"/>
                <a:cs typeface="Traditional Arabic" panose="02020603050405020304" pitchFamily="18" charset="-78"/>
              </a:rPr>
            </a:br>
            <a:r>
              <a:rPr lang="en-US" sz="3600" b="1" dirty="0">
                <a:solidFill>
                  <a:srgbClr val="FF0000"/>
                </a:solidFill>
                <a:latin typeface="Traditional Arabic" panose="02020603050405020304" pitchFamily="18" charset="-78"/>
                <a:cs typeface="Traditional Arabic" panose="02020603050405020304" pitchFamily="18" charset="-78"/>
              </a:rPr>
              <a:t>-</a:t>
            </a:r>
            <a:r>
              <a:rPr lang="ar-IQ" sz="3600" b="1" dirty="0">
                <a:solidFill>
                  <a:srgbClr val="FF0000"/>
                </a:solidFill>
                <a:latin typeface="Traditional Arabic" panose="02020603050405020304" pitchFamily="18" charset="-78"/>
                <a:cs typeface="Traditional Arabic" panose="02020603050405020304" pitchFamily="18" charset="-78"/>
              </a:rPr>
              <a:t> </a:t>
            </a:r>
            <a:r>
              <a:rPr lang="ar-SA" sz="3600" b="1" dirty="0">
                <a:latin typeface="Traditional Arabic" panose="02020603050405020304" pitchFamily="18" charset="-78"/>
                <a:cs typeface="Traditional Arabic" panose="02020603050405020304" pitchFamily="18" charset="-78"/>
              </a:rPr>
              <a:t>وتكمن أهمية هذه الصيغة في تمويل البنك للمشاريع الصناعية، فيعمل على تشغيل الطاقة الإنتاجية العاطلة عند بعض عملائه الصناعيين.</a:t>
            </a:r>
            <a:r>
              <a:rPr lang="en-US" sz="3600" b="1" dirty="0">
                <a:latin typeface="Traditional Arabic" panose="02020603050405020304" pitchFamily="18" charset="-78"/>
                <a:cs typeface="Traditional Arabic" panose="02020603050405020304" pitchFamily="18" charset="-78"/>
              </a:rPr>
              <a:t>              </a:t>
            </a:r>
            <a:br>
              <a:rPr lang="en-US" sz="3600" b="1" dirty="0">
                <a:latin typeface="Traditional Arabic" panose="02020603050405020304" pitchFamily="18" charset="-78"/>
                <a:cs typeface="Traditional Arabic" panose="02020603050405020304" pitchFamily="18" charset="-78"/>
              </a:rPr>
            </a:br>
            <a:endParaRPr lang="ar-IQ" sz="3600" b="1" dirty="0">
              <a:latin typeface="Traditional Arabic" panose="02020603050405020304" pitchFamily="18" charset="-78"/>
              <a:cs typeface="Traditional Arabic" panose="02020603050405020304" pitchFamily="18" charset="-78"/>
            </a:endParaRPr>
          </a:p>
        </p:txBody>
      </p:sp>
      <p:sp>
        <p:nvSpPr>
          <p:cNvPr id="3" name="Content Placeholder 2"/>
          <p:cNvSpPr>
            <a:spLocks noGrp="1"/>
          </p:cNvSpPr>
          <p:nvPr>
            <p:ph idx="1"/>
          </p:nvPr>
        </p:nvSpPr>
        <p:spPr>
          <a:xfrm>
            <a:off x="1484310" y="6734643"/>
            <a:ext cx="10018713" cy="45719"/>
          </a:xfrm>
        </p:spPr>
        <p:txBody>
          <a:bodyPr>
            <a:normAutofit fontScale="25000" lnSpcReduction="20000"/>
          </a:bodyPr>
          <a:lstStyle/>
          <a:p>
            <a:endParaRPr lang="ar-IQ" dirty="0"/>
          </a:p>
        </p:txBody>
      </p:sp>
    </p:spTree>
    <p:extLst>
      <p:ext uri="{BB962C8B-B14F-4D97-AF65-F5344CB8AC3E}">
        <p14:creationId xmlns:p14="http://schemas.microsoft.com/office/powerpoint/2010/main" val="169172111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70000" y="103518"/>
            <a:ext cx="10840719" cy="6590579"/>
          </a:xfrm>
        </p:spPr>
        <p:txBody>
          <a:bodyPr anchor="t">
            <a:normAutofit/>
          </a:bodyPr>
          <a:lstStyle/>
          <a:p>
            <a:pPr marL="0" marR="0" indent="288290" algn="r" rtl="1">
              <a:spcBef>
                <a:spcPts val="0"/>
              </a:spcBef>
              <a:spcAft>
                <a:spcPts val="0"/>
              </a:spcAft>
            </a:pPr>
            <a:r>
              <a:rPr lang="ar-SA" sz="3200" b="1" dirty="0">
                <a:solidFill>
                  <a:srgbClr val="FF0000"/>
                </a:solidFill>
                <a:effectLst/>
                <a:latin typeface="Traditional Arabic" panose="02020603050405020304" pitchFamily="18" charset="-78"/>
                <a:ea typeface="Times New Roman" panose="02020603050405020304" pitchFamily="18" charset="0"/>
                <a:cs typeface="Traditional Arabic" panose="02020603050405020304" pitchFamily="18" charset="-78"/>
              </a:rPr>
              <a:t>الأهداف غير الاقتصادية للمصارف الإسلامية:</a:t>
            </a:r>
            <a:br>
              <a:rPr lang="en-US" sz="3200" b="1" dirty="0">
                <a:solidFill>
                  <a:srgbClr val="000000"/>
                </a:solidFill>
                <a:effectLst/>
                <a:latin typeface="Traditional Arabic" panose="02020603050405020304" pitchFamily="18" charset="-78"/>
                <a:ea typeface="Times New Roman" panose="02020603050405020304" pitchFamily="18" charset="0"/>
                <a:cs typeface="Traditional Arabic" panose="02020603050405020304" pitchFamily="18" charset="-78"/>
              </a:rPr>
            </a:br>
            <a:r>
              <a:rPr lang="ar-SA" sz="3200" b="1" dirty="0">
                <a:solidFill>
                  <a:srgbClr val="000000"/>
                </a:solidFill>
                <a:effectLst/>
                <a:latin typeface="Traditional Arabic" panose="02020603050405020304" pitchFamily="18" charset="-78"/>
                <a:ea typeface="Times New Roman" panose="02020603050405020304" pitchFamily="18" charset="0"/>
                <a:cs typeface="Traditional Arabic" panose="02020603050405020304" pitchFamily="18" charset="-78"/>
              </a:rPr>
              <a:t>بالاضافة إلى الأهداف الاقتصادية للمؤسسات المالية الإسلامية هناك مجموعة من الأهداف غير الاقتصادية (تنموية، اجتماعية، إنسانية...)، نوجزها في:</a:t>
            </a:r>
            <a:br>
              <a:rPr lang="en-US" sz="3200" b="1" dirty="0">
                <a:solidFill>
                  <a:srgbClr val="000000"/>
                </a:solidFill>
                <a:effectLst/>
                <a:latin typeface="Traditional Arabic" panose="02020603050405020304" pitchFamily="18" charset="-78"/>
                <a:ea typeface="Times New Roman" panose="02020603050405020304" pitchFamily="18" charset="0"/>
                <a:cs typeface="Traditional Arabic" panose="02020603050405020304" pitchFamily="18" charset="-78"/>
              </a:rPr>
            </a:br>
            <a:r>
              <a:rPr lang="ar-SA" sz="3200" b="1" dirty="0">
                <a:solidFill>
                  <a:srgbClr val="7030A0"/>
                </a:solidFill>
                <a:effectLst/>
                <a:latin typeface="Traditional Arabic" panose="02020603050405020304" pitchFamily="18" charset="-78"/>
                <a:ea typeface="Times New Roman" panose="02020603050405020304" pitchFamily="18" charset="0"/>
                <a:cs typeface="Traditional Arabic" panose="02020603050405020304" pitchFamily="18" charset="-78"/>
              </a:rPr>
              <a:t>أ-إقامة نظام اقتصادي عادل وشامل: </a:t>
            </a:r>
            <a:r>
              <a:rPr lang="ar-SA" sz="3200" b="1" dirty="0">
                <a:solidFill>
                  <a:srgbClr val="000000"/>
                </a:solidFill>
                <a:effectLst/>
                <a:latin typeface="Traditional Arabic" panose="02020603050405020304" pitchFamily="18" charset="-78"/>
                <a:ea typeface="Times New Roman" panose="02020603050405020304" pitchFamily="18" charset="0"/>
                <a:cs typeface="Traditional Arabic" panose="02020603050405020304" pitchFamily="18" charset="-78"/>
              </a:rPr>
              <a:t>فالمصارف الإسلامية كأهم جزء من المؤسسات المالية الإسلامية تقوم على مبدأ العدالة في توزيع الأرباح، وذلك لاعتمادها على نظام المشاركة، و كذلك الحال بالنسبة لمؤسسات التأمين الإسلامية المعتمدة على مبدأ التكافل... </a:t>
            </a:r>
            <a:br>
              <a:rPr lang="en-US" sz="3200" b="1" dirty="0">
                <a:solidFill>
                  <a:srgbClr val="000000"/>
                </a:solidFill>
                <a:effectLst/>
                <a:latin typeface="Traditional Arabic" panose="02020603050405020304" pitchFamily="18" charset="-78"/>
                <a:ea typeface="Times New Roman" panose="02020603050405020304" pitchFamily="18" charset="0"/>
                <a:cs typeface="Traditional Arabic" panose="02020603050405020304" pitchFamily="18" charset="-78"/>
              </a:rPr>
            </a:br>
            <a:r>
              <a:rPr lang="ar-SA" sz="3200" b="1" dirty="0">
                <a:solidFill>
                  <a:srgbClr val="C00000"/>
                </a:solidFill>
                <a:effectLst/>
                <a:latin typeface="Traditional Arabic" panose="02020603050405020304" pitchFamily="18" charset="-78"/>
                <a:ea typeface="Times New Roman" panose="02020603050405020304" pitchFamily="18" charset="0"/>
                <a:cs typeface="Traditional Arabic" panose="02020603050405020304" pitchFamily="18" charset="-78"/>
              </a:rPr>
              <a:t>ب- إيجاد نظام اقتصادي حر ومستقل.</a:t>
            </a:r>
            <a:br>
              <a:rPr lang="en-US" sz="3200" b="1" dirty="0">
                <a:solidFill>
                  <a:srgbClr val="000000"/>
                </a:solidFill>
                <a:effectLst/>
                <a:latin typeface="Traditional Arabic" panose="02020603050405020304" pitchFamily="18" charset="-78"/>
                <a:ea typeface="Times New Roman" panose="02020603050405020304" pitchFamily="18" charset="0"/>
                <a:cs typeface="Traditional Arabic" panose="02020603050405020304" pitchFamily="18" charset="-78"/>
              </a:rPr>
            </a:br>
            <a:r>
              <a:rPr lang="ar-SA" sz="3200" b="1" dirty="0">
                <a:solidFill>
                  <a:schemeClr val="accent6">
                    <a:lumMod val="75000"/>
                  </a:schemeClr>
                </a:solidFill>
                <a:effectLst/>
                <a:latin typeface="Traditional Arabic" panose="02020603050405020304" pitchFamily="18" charset="-78"/>
                <a:ea typeface="Times New Roman" panose="02020603050405020304" pitchFamily="18" charset="0"/>
                <a:cs typeface="Traditional Arabic" panose="02020603050405020304" pitchFamily="18" charset="-78"/>
              </a:rPr>
              <a:t>ج-تطبيق أحكام الشريعة الإسلامية في المعاملات الشائعة</a:t>
            </a:r>
            <a:r>
              <a:rPr lang="ar-SA" sz="3200" b="1" dirty="0">
                <a:solidFill>
                  <a:srgbClr val="000000"/>
                </a:solidFill>
                <a:effectLst/>
                <a:latin typeface="Traditional Arabic" panose="02020603050405020304" pitchFamily="18" charset="-78"/>
                <a:ea typeface="Times New Roman" panose="02020603050405020304" pitchFamily="18" charset="0"/>
                <a:cs typeface="Traditional Arabic" panose="02020603050405020304" pitchFamily="18" charset="-78"/>
              </a:rPr>
              <a:t>، ولاسيما المعاملات المصرفية في النقود والسلع.</a:t>
            </a:r>
            <a:br>
              <a:rPr lang="en-US" sz="3200" b="1" dirty="0">
                <a:solidFill>
                  <a:srgbClr val="000000"/>
                </a:solidFill>
                <a:effectLst/>
                <a:latin typeface="Traditional Arabic" panose="02020603050405020304" pitchFamily="18" charset="-78"/>
                <a:ea typeface="Times New Roman" panose="02020603050405020304" pitchFamily="18" charset="0"/>
                <a:cs typeface="Traditional Arabic" panose="02020603050405020304" pitchFamily="18" charset="-78"/>
              </a:rPr>
            </a:br>
            <a:r>
              <a:rPr lang="ar-SA" sz="3200" b="1" dirty="0">
                <a:solidFill>
                  <a:srgbClr val="0070C0"/>
                </a:solidFill>
                <a:effectLst/>
                <a:latin typeface="Traditional Arabic" panose="02020603050405020304" pitchFamily="18" charset="-78"/>
                <a:ea typeface="Times New Roman" panose="02020603050405020304" pitchFamily="18" charset="0"/>
                <a:cs typeface="Traditional Arabic" panose="02020603050405020304" pitchFamily="18" charset="-78"/>
              </a:rPr>
              <a:t>د- تنمية الاقتصاد والمجتمع عن طريق الخدمات المالية، </a:t>
            </a:r>
            <a:r>
              <a:rPr lang="ar-SA" sz="3200" b="1" dirty="0">
                <a:solidFill>
                  <a:srgbClr val="000000"/>
                </a:solidFill>
                <a:effectLst/>
                <a:latin typeface="Traditional Arabic" panose="02020603050405020304" pitchFamily="18" charset="-78"/>
                <a:ea typeface="Times New Roman" panose="02020603050405020304" pitchFamily="18" charset="0"/>
                <a:cs typeface="Traditional Arabic" panose="02020603050405020304" pitchFamily="18" charset="-78"/>
              </a:rPr>
              <a:t>وأعمال الاستثمار المشروع الفعلي وتشجيع الادخار، وتوفير التمويل للمشاريع الإسلامية بعائد ربح عادل.</a:t>
            </a:r>
            <a:endParaRPr lang="ar-IQ" sz="3200" b="1" dirty="0">
              <a:latin typeface="Traditional Arabic" panose="02020603050405020304" pitchFamily="18" charset="-78"/>
              <a:cs typeface="Traditional Arabic" panose="02020603050405020304" pitchFamily="18" charset="-78"/>
            </a:endParaRPr>
          </a:p>
        </p:txBody>
      </p:sp>
      <p:sp>
        <p:nvSpPr>
          <p:cNvPr id="3" name="Content Placeholder 2"/>
          <p:cNvSpPr>
            <a:spLocks noGrp="1"/>
          </p:cNvSpPr>
          <p:nvPr>
            <p:ph idx="1"/>
          </p:nvPr>
        </p:nvSpPr>
        <p:spPr>
          <a:xfrm>
            <a:off x="1484310" y="6694097"/>
            <a:ext cx="10018713" cy="60385"/>
          </a:xfrm>
        </p:spPr>
        <p:txBody>
          <a:bodyPr>
            <a:normAutofit fontScale="25000" lnSpcReduction="20000"/>
          </a:bodyPr>
          <a:lstStyle/>
          <a:p>
            <a:endParaRPr lang="ar-IQ" dirty="0"/>
          </a:p>
        </p:txBody>
      </p:sp>
    </p:spTree>
    <p:extLst>
      <p:ext uri="{BB962C8B-B14F-4D97-AF65-F5344CB8AC3E}">
        <p14:creationId xmlns:p14="http://schemas.microsoft.com/office/powerpoint/2010/main" val="24961618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87260" y="685800"/>
            <a:ext cx="9618454" cy="6025551"/>
          </a:xfrm>
        </p:spPr>
        <p:txBody>
          <a:bodyPr anchor="t">
            <a:noAutofit/>
          </a:bodyPr>
          <a:lstStyle/>
          <a:p>
            <a:pPr algn="just"/>
            <a:r>
              <a:rPr lang="ar-IQ" sz="3600" b="1" dirty="0">
                <a:solidFill>
                  <a:srgbClr val="FF0000"/>
                </a:solidFill>
                <a:latin typeface="Traditional Arabic" panose="02020603050405020304" pitchFamily="18" charset="-78"/>
                <a:cs typeface="Traditional Arabic" panose="02020603050405020304" pitchFamily="18" charset="-78"/>
              </a:rPr>
              <a:t>-</a:t>
            </a:r>
            <a:r>
              <a:rPr lang="ar-IQ" sz="3600" b="1" dirty="0">
                <a:latin typeface="Traditional Arabic" panose="02020603050405020304" pitchFamily="18" charset="-78"/>
                <a:cs typeface="Traditional Arabic" panose="02020603050405020304" pitchFamily="18" charset="-78"/>
              </a:rPr>
              <a:t> </a:t>
            </a:r>
            <a:r>
              <a:rPr lang="ar-SA" sz="3600" b="1" dirty="0">
                <a:latin typeface="Traditional Arabic" panose="02020603050405020304" pitchFamily="18" charset="-78"/>
                <a:cs typeface="Traditional Arabic" panose="02020603050405020304" pitchFamily="18" charset="-78"/>
              </a:rPr>
              <a:t>كما </a:t>
            </a:r>
            <a:r>
              <a:rPr lang="ar-IQ" sz="3600" b="1" dirty="0">
                <a:latin typeface="Traditional Arabic" panose="02020603050405020304" pitchFamily="18" charset="-78"/>
                <a:cs typeface="Traditional Arabic" panose="02020603050405020304" pitchFamily="18" charset="-78"/>
              </a:rPr>
              <a:t>و</a:t>
            </a:r>
            <a:r>
              <a:rPr lang="ar-SA" sz="3600" b="1" dirty="0">
                <a:latin typeface="Traditional Arabic" panose="02020603050405020304" pitchFamily="18" charset="-78"/>
                <a:cs typeface="Traditional Arabic" panose="02020603050405020304" pitchFamily="18" charset="-78"/>
              </a:rPr>
              <a:t>عرف نظام الحوالات: </a:t>
            </a:r>
            <a:r>
              <a:rPr lang="ar-IQ" sz="3600" b="1" dirty="0">
                <a:latin typeface="Traditional Arabic" panose="02020603050405020304" pitchFamily="18" charset="-78"/>
                <a:cs typeface="Traditional Arabic" panose="02020603050405020304" pitchFamily="18" charset="-78"/>
              </a:rPr>
              <a:t>هو </a:t>
            </a:r>
            <a:r>
              <a:rPr lang="ar-SA" sz="3600" b="1" dirty="0">
                <a:latin typeface="Traditional Arabic" panose="02020603050405020304" pitchFamily="18" charset="-78"/>
                <a:cs typeface="Traditional Arabic" panose="02020603050405020304" pitchFamily="18" charset="-78"/>
              </a:rPr>
              <a:t>الذى مكن التجار من الحصول على أموالهم من بلد غير تلك التى بها أموالهم، وجنبهم مخاطر التنقل بها، وتسمى هذه العملية </a:t>
            </a:r>
            <a:r>
              <a:rPr lang="ar-SA" sz="3600" b="1" dirty="0">
                <a:solidFill>
                  <a:srgbClr val="0070C0"/>
                </a:solidFill>
                <a:latin typeface="Traditional Arabic" panose="02020603050405020304" pitchFamily="18" charset="-78"/>
                <a:cs typeface="Traditional Arabic" panose="02020603050405020304" pitchFamily="18" charset="-78"/>
              </a:rPr>
              <a:t>بالسفتجة</a:t>
            </a:r>
            <a:r>
              <a:rPr lang="ar-SA" sz="3600" b="1" dirty="0">
                <a:latin typeface="Traditional Arabic" panose="02020603050405020304" pitchFamily="18" charset="-78"/>
                <a:cs typeface="Traditional Arabic" panose="02020603050405020304" pitchFamily="18" charset="-78"/>
              </a:rPr>
              <a:t>، وتعامل بها التجار بشكل واسع بعد إنتشار الفتوحات الإسلامية وإتساع رقعة الخلافة الإسلامية</a:t>
            </a:r>
            <a:r>
              <a:rPr lang="ar-IQ" sz="3600" b="1" dirty="0">
                <a:latin typeface="Traditional Arabic" panose="02020603050405020304" pitchFamily="18" charset="-78"/>
                <a:cs typeface="Traditional Arabic" panose="02020603050405020304" pitchFamily="18" charset="-78"/>
              </a:rPr>
              <a:t>.                   </a:t>
            </a:r>
            <a:r>
              <a:rPr lang="ar-IQ" sz="3600" b="1" dirty="0">
                <a:solidFill>
                  <a:schemeClr val="bg2"/>
                </a:solidFill>
                <a:latin typeface="Traditional Arabic" panose="02020603050405020304" pitchFamily="18" charset="-78"/>
                <a:cs typeface="Traditional Arabic" panose="02020603050405020304" pitchFamily="18" charset="-78"/>
              </a:rPr>
              <a:t>.</a:t>
            </a:r>
            <a:br>
              <a:rPr lang="ar-IQ" sz="3600" b="1" dirty="0">
                <a:latin typeface="Traditional Arabic" panose="02020603050405020304" pitchFamily="18" charset="-78"/>
                <a:cs typeface="Traditional Arabic" panose="02020603050405020304" pitchFamily="18" charset="-78"/>
              </a:rPr>
            </a:br>
            <a:r>
              <a:rPr lang="ar-IQ" sz="3600" b="1" dirty="0">
                <a:solidFill>
                  <a:schemeClr val="accent4"/>
                </a:solidFill>
                <a:latin typeface="Traditional Arabic" panose="02020603050405020304" pitchFamily="18" charset="-78"/>
                <a:cs typeface="Traditional Arabic" panose="02020603050405020304" pitchFamily="18" charset="-78"/>
              </a:rPr>
              <a:t>- </a:t>
            </a:r>
            <a:r>
              <a:rPr lang="ar-SA" sz="3600" b="1" dirty="0">
                <a:latin typeface="Traditional Arabic" panose="02020603050405020304" pitchFamily="18" charset="-78"/>
                <a:cs typeface="Traditional Arabic" panose="02020603050405020304" pitchFamily="18" charset="-78"/>
              </a:rPr>
              <a:t>يؤيد ذلك ما ورد في مخطوطة للهمداني بمكتبة باريس</a:t>
            </a:r>
            <a:r>
              <a:rPr lang="ar-IQ" sz="3600" b="1" dirty="0">
                <a:latin typeface="Traditional Arabic" panose="02020603050405020304" pitchFamily="18" charset="-78"/>
                <a:cs typeface="Traditional Arabic" panose="02020603050405020304" pitchFamily="18" charset="-78"/>
              </a:rPr>
              <a:t>:</a:t>
            </a:r>
            <a:r>
              <a:rPr lang="ar-SA" sz="3600" b="1" dirty="0">
                <a:latin typeface="Traditional Arabic" panose="02020603050405020304" pitchFamily="18" charset="-78"/>
                <a:cs typeface="Traditional Arabic" panose="02020603050405020304" pitchFamily="18" charset="-78"/>
              </a:rPr>
              <a:t> </a:t>
            </a:r>
            <a:r>
              <a:rPr lang="ar-IQ" sz="3600" b="1" dirty="0">
                <a:latin typeface="Traditional Arabic" panose="02020603050405020304" pitchFamily="18" charset="-78"/>
                <a:cs typeface="Traditional Arabic" panose="02020603050405020304" pitchFamily="18" charset="-78"/>
              </a:rPr>
              <a:t>"</a:t>
            </a:r>
            <a:r>
              <a:rPr lang="ar-SA" sz="3600" b="1" dirty="0">
                <a:latin typeface="Traditional Arabic" panose="02020603050405020304" pitchFamily="18" charset="-78"/>
                <a:cs typeface="Traditional Arabic" panose="02020603050405020304" pitchFamily="18" charset="-78"/>
              </a:rPr>
              <a:t>أن سيف الدولة الحمدانى</a:t>
            </a:r>
            <a:r>
              <a:rPr lang="ar-IQ" sz="3600" b="1" dirty="0">
                <a:latin typeface="Traditional Arabic" panose="02020603050405020304" pitchFamily="18" charset="-78"/>
                <a:cs typeface="Traditional Arabic" panose="02020603050405020304" pitchFamily="18" charset="-78"/>
              </a:rPr>
              <a:t> </a:t>
            </a:r>
            <a:r>
              <a:rPr lang="ar-SA" sz="3600" b="1" dirty="0">
                <a:latin typeface="Traditional Arabic" panose="02020603050405020304" pitchFamily="18" charset="-78"/>
                <a:cs typeface="Traditional Arabic" panose="02020603050405020304" pitchFamily="18" charset="-78"/>
              </a:rPr>
              <a:t>-أمير مدينة حلب فى القرن الرابع الهجري- دخل سوق بغداد متنكراً وتعامل فيه، فكانت طريقة الدفع صكوك</a:t>
            </a:r>
            <a:r>
              <a:rPr lang="ar-IQ" sz="3600" b="1" dirty="0">
                <a:latin typeface="Traditional Arabic" panose="02020603050405020304" pitchFamily="18" charset="-78"/>
                <a:cs typeface="Traditional Arabic" panose="02020603050405020304" pitchFamily="18" charset="-78"/>
              </a:rPr>
              <a:t>ً</a:t>
            </a:r>
            <a:r>
              <a:rPr lang="ar-SA" sz="3600" b="1" dirty="0">
                <a:latin typeface="Traditional Arabic" panose="02020603050405020304" pitchFamily="18" charset="-78"/>
                <a:cs typeface="Traditional Arabic" panose="02020603050405020304" pitchFamily="18" charset="-78"/>
              </a:rPr>
              <a:t>ا مسحوبة على صراف محلى بألف دينار قبلها الصراف، ودفع قيمتها، وعرف الصراف محرر الصك من توقيعه</a:t>
            </a:r>
            <a:r>
              <a:rPr lang="ar-IQ" sz="3600" b="1" dirty="0">
                <a:latin typeface="Traditional Arabic" panose="02020603050405020304" pitchFamily="18" charset="-78"/>
                <a:cs typeface="Traditional Arabic" panose="02020603050405020304" pitchFamily="18" charset="-78"/>
              </a:rPr>
              <a:t>".</a:t>
            </a:r>
            <a:endParaRPr lang="ar-IQ" sz="3600" dirty="0">
              <a:latin typeface="Traditional Arabic" panose="02020603050405020304" pitchFamily="18" charset="-78"/>
              <a:cs typeface="Traditional Arabic" panose="02020603050405020304" pitchFamily="18" charset="-78"/>
            </a:endParaRPr>
          </a:p>
        </p:txBody>
      </p:sp>
      <p:sp>
        <p:nvSpPr>
          <p:cNvPr id="3" name="Content Placeholder 2"/>
          <p:cNvSpPr>
            <a:spLocks noGrp="1"/>
          </p:cNvSpPr>
          <p:nvPr>
            <p:ph idx="1"/>
          </p:nvPr>
        </p:nvSpPr>
        <p:spPr>
          <a:xfrm flipV="1">
            <a:off x="1484310" y="6858000"/>
            <a:ext cx="10018713" cy="45719"/>
          </a:xfrm>
        </p:spPr>
        <p:txBody>
          <a:bodyPr>
            <a:normAutofit fontScale="25000" lnSpcReduction="20000"/>
          </a:bodyPr>
          <a:lstStyle/>
          <a:p>
            <a:endParaRPr lang="ar-IQ" dirty="0"/>
          </a:p>
        </p:txBody>
      </p:sp>
    </p:spTree>
    <p:extLst>
      <p:ext uri="{BB962C8B-B14F-4D97-AF65-F5344CB8AC3E}">
        <p14:creationId xmlns:p14="http://schemas.microsoft.com/office/powerpoint/2010/main" val="27151220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5982419"/>
          </a:xfrm>
        </p:spPr>
        <p:txBody>
          <a:bodyPr anchor="t">
            <a:normAutofit fontScale="90000"/>
          </a:bodyPr>
          <a:lstStyle/>
          <a:p>
            <a:pPr algn="just"/>
            <a:r>
              <a:rPr lang="ar-IQ" b="1" dirty="0">
                <a:solidFill>
                  <a:srgbClr val="FF0000"/>
                </a:solidFill>
                <a:latin typeface="Traditional Arabic" panose="02020603050405020304" pitchFamily="18" charset="-78"/>
                <a:cs typeface="Traditional Arabic" panose="02020603050405020304" pitchFamily="18" charset="-78"/>
              </a:rPr>
              <a:t>-</a:t>
            </a:r>
            <a:r>
              <a:rPr lang="ar-IQ" b="1" dirty="0">
                <a:latin typeface="Traditional Arabic" panose="02020603050405020304" pitchFamily="18" charset="-78"/>
                <a:cs typeface="Traditional Arabic" panose="02020603050405020304" pitchFamily="18" charset="-78"/>
              </a:rPr>
              <a:t> ثم توقف العمل بالمصرفية الإسلامية إلى أن بدأ وتطور هذا التطبيق العملي للمصرفية الإسلامية في هذا القرن، فظهر من جديد أول محاولة لإعادة التعامل بالمصرفية الإسلامية في دولة مصر.                           </a:t>
            </a:r>
            <a:r>
              <a:rPr lang="ar-IQ" b="1" dirty="0">
                <a:solidFill>
                  <a:schemeClr val="bg2"/>
                </a:solidFill>
                <a:latin typeface="Traditional Arabic" panose="02020603050405020304" pitchFamily="18" charset="-78"/>
                <a:cs typeface="Traditional Arabic" panose="02020603050405020304" pitchFamily="18" charset="-78"/>
              </a:rPr>
              <a:t>.</a:t>
            </a:r>
            <a:r>
              <a:rPr lang="ar-IQ" b="1" dirty="0">
                <a:solidFill>
                  <a:schemeClr val="bg1"/>
                </a:solidFill>
                <a:latin typeface="Traditional Arabic" panose="02020603050405020304" pitchFamily="18" charset="-78"/>
                <a:cs typeface="Traditional Arabic" panose="02020603050405020304" pitchFamily="18" charset="-78"/>
              </a:rPr>
              <a:t> </a:t>
            </a:r>
            <a:br>
              <a:rPr lang="ar-IQ" b="1" dirty="0">
                <a:latin typeface="Traditional Arabic" panose="02020603050405020304" pitchFamily="18" charset="-78"/>
                <a:cs typeface="Traditional Arabic" panose="02020603050405020304" pitchFamily="18" charset="-78"/>
              </a:rPr>
            </a:br>
            <a:r>
              <a:rPr lang="ar-IQ" b="1" dirty="0">
                <a:solidFill>
                  <a:srgbClr val="FF0000"/>
                </a:solidFill>
                <a:latin typeface="Traditional Arabic" panose="02020603050405020304" pitchFamily="18" charset="-78"/>
                <a:cs typeface="Traditional Arabic" panose="02020603050405020304" pitchFamily="18" charset="-78"/>
              </a:rPr>
              <a:t>-</a:t>
            </a:r>
            <a:r>
              <a:rPr lang="ar-IQ" b="1" dirty="0">
                <a:latin typeface="Traditional Arabic" panose="02020603050405020304" pitchFamily="18" charset="-78"/>
                <a:cs typeface="Traditional Arabic" panose="02020603050405020304" pitchFamily="18" charset="-78"/>
              </a:rPr>
              <a:t> </a:t>
            </a:r>
            <a:r>
              <a:rPr lang="ar-IQ" b="1" dirty="0">
                <a:solidFill>
                  <a:srgbClr val="7030A0"/>
                </a:solidFill>
                <a:latin typeface="Traditional Arabic" panose="02020603050405020304" pitchFamily="18" charset="-78"/>
                <a:cs typeface="Traditional Arabic" panose="02020603050405020304" pitchFamily="18" charset="-78"/>
              </a:rPr>
              <a:t>حيث كان الدافع الرئيس لإنشاء المصارف الإسلامية هو: </a:t>
            </a:r>
            <a:r>
              <a:rPr lang="ar-IQ" b="1" dirty="0">
                <a:solidFill>
                  <a:srgbClr val="FF0000"/>
                </a:solidFill>
                <a:latin typeface="Traditional Arabic" panose="02020603050405020304" pitchFamily="18" charset="-78"/>
                <a:cs typeface="Traditional Arabic" panose="02020603050405020304" pitchFamily="18" charset="-78"/>
              </a:rPr>
              <a:t>اجتناب التعامل بالفوائد الربوية أخذًأ وعطاءً، واجتناب أي عمل مخالف لأحكام الشريعة الإسلامية. </a:t>
            </a:r>
            <a:r>
              <a:rPr lang="ar-IQ" b="1" dirty="0">
                <a:latin typeface="Traditional Arabic" panose="02020603050405020304" pitchFamily="18" charset="-78"/>
                <a:cs typeface="Traditional Arabic" panose="02020603050405020304" pitchFamily="18" charset="-78"/>
              </a:rPr>
              <a:t>. </a:t>
            </a:r>
            <a:br>
              <a:rPr lang="ar-IQ" b="1" dirty="0">
                <a:latin typeface="Traditional Arabic" panose="02020603050405020304" pitchFamily="18" charset="-78"/>
                <a:cs typeface="Traditional Arabic" panose="02020603050405020304" pitchFamily="18" charset="-78"/>
              </a:rPr>
            </a:br>
            <a:r>
              <a:rPr lang="ar-IQ" b="1" dirty="0">
                <a:latin typeface="Traditional Arabic" panose="02020603050405020304" pitchFamily="18" charset="-78"/>
                <a:cs typeface="Traditional Arabic" panose="02020603050405020304" pitchFamily="18" charset="-78"/>
              </a:rPr>
              <a:t>- لذا فقد صدر فتوى مجمع البحوث الإسلامية بالأزهر عام </a:t>
            </a:r>
            <a:r>
              <a:rPr lang="ar-IQ" sz="3600" b="1" dirty="0">
                <a:latin typeface="Traditional Arabic" panose="02020603050405020304" pitchFamily="18" charset="-78"/>
                <a:cs typeface="Traditional Arabic" panose="02020603050405020304" pitchFamily="18" charset="-78"/>
              </a:rPr>
              <a:t>1965م</a:t>
            </a:r>
            <a:r>
              <a:rPr lang="ar-IQ" b="1" dirty="0">
                <a:latin typeface="Traditional Arabic" panose="02020603050405020304" pitchFamily="18" charset="-78"/>
                <a:cs typeface="Traditional Arabic" panose="02020603050405020304" pitchFamily="18" charset="-78"/>
              </a:rPr>
              <a:t> أكدت على أن الفائدة المصرفية من الربا المحرم حافزًا لإنشاء العديد من المصارف الإسلامية والمؤسسات المالية. </a:t>
            </a:r>
            <a:r>
              <a:rPr lang="en-US" b="1" dirty="0">
                <a:latin typeface="Traditional Arabic" panose="02020603050405020304" pitchFamily="18" charset="-78"/>
                <a:cs typeface="Traditional Arabic" panose="02020603050405020304" pitchFamily="18" charset="-78"/>
              </a:rPr>
              <a:t>Financial Institutions</a:t>
            </a:r>
            <a:r>
              <a:rPr lang="ar-IQ" b="1" dirty="0">
                <a:latin typeface="Traditional Arabic" panose="02020603050405020304" pitchFamily="18" charset="-78"/>
                <a:cs typeface="Traditional Arabic" panose="02020603050405020304" pitchFamily="18" charset="-78"/>
              </a:rPr>
              <a:t>، والتي تعمل وفقا لمبادئ الشريعة الإسلامية في معظم دول العالم الإسلامي وغيره.</a:t>
            </a:r>
            <a:endParaRPr lang="ar-IQ" dirty="0">
              <a:latin typeface="Traditional Arabic" panose="02020603050405020304" pitchFamily="18" charset="-78"/>
              <a:cs typeface="Traditional Arabic" panose="02020603050405020304" pitchFamily="18" charset="-78"/>
            </a:endParaRPr>
          </a:p>
        </p:txBody>
      </p:sp>
      <p:sp>
        <p:nvSpPr>
          <p:cNvPr id="3" name="Content Placeholder 2"/>
          <p:cNvSpPr>
            <a:spLocks noGrp="1"/>
          </p:cNvSpPr>
          <p:nvPr>
            <p:ph idx="1"/>
          </p:nvPr>
        </p:nvSpPr>
        <p:spPr>
          <a:xfrm flipV="1">
            <a:off x="1484310" y="6858000"/>
            <a:ext cx="10018713" cy="45719"/>
          </a:xfrm>
        </p:spPr>
        <p:txBody>
          <a:bodyPr>
            <a:normAutofit fontScale="25000" lnSpcReduction="20000"/>
          </a:bodyPr>
          <a:lstStyle/>
          <a:p>
            <a:endParaRPr lang="ar-IQ" dirty="0"/>
          </a:p>
        </p:txBody>
      </p:sp>
    </p:spTree>
    <p:extLst>
      <p:ext uri="{BB962C8B-B14F-4D97-AF65-F5344CB8AC3E}">
        <p14:creationId xmlns:p14="http://schemas.microsoft.com/office/powerpoint/2010/main" val="14364558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87260" y="375249"/>
            <a:ext cx="9980763" cy="6042804"/>
          </a:xfrm>
        </p:spPr>
        <p:txBody>
          <a:bodyPr anchor="t">
            <a:normAutofit fontScale="90000"/>
          </a:bodyPr>
          <a:lstStyle/>
          <a:p>
            <a:pPr algn="just"/>
            <a:r>
              <a:rPr lang="ar-IQ" sz="3600" b="1" dirty="0">
                <a:solidFill>
                  <a:srgbClr val="FF0000"/>
                </a:solidFill>
                <a:latin typeface="Traditional Arabic" panose="02020603050405020304" pitchFamily="18" charset="-78"/>
                <a:cs typeface="Traditional Arabic" panose="02020603050405020304" pitchFamily="18" charset="-78"/>
              </a:rPr>
              <a:t>1- </a:t>
            </a:r>
            <a:r>
              <a:rPr lang="ar-IQ" sz="3600" b="1" dirty="0">
                <a:latin typeface="Traditional Arabic" panose="02020603050405020304" pitchFamily="18" charset="-78"/>
                <a:cs typeface="Traditional Arabic" panose="02020603050405020304" pitchFamily="18" charset="-78"/>
              </a:rPr>
              <a:t>ففتح في مصر أول مصرف إسلامي وهو: </a:t>
            </a:r>
            <a:r>
              <a:rPr lang="ar-SA" sz="3600" b="1" dirty="0">
                <a:latin typeface="Traditional Arabic" panose="02020603050405020304" pitchFamily="18" charset="-78"/>
                <a:cs typeface="Traditional Arabic" panose="02020603050405020304" pitchFamily="18" charset="-78"/>
              </a:rPr>
              <a:t>بنوك الادخار </a:t>
            </a:r>
            <a:r>
              <a:rPr lang="ar-IQ" sz="3600" b="1" dirty="0">
                <a:latin typeface="Traditional Arabic" panose="02020603050405020304" pitchFamily="18" charset="-78"/>
                <a:cs typeface="Traditional Arabic" panose="02020603050405020304" pitchFamily="18" charset="-78"/>
              </a:rPr>
              <a:t>في </a:t>
            </a:r>
            <a:r>
              <a:rPr lang="ar-SA" sz="3600" b="1" dirty="0">
                <a:latin typeface="Traditional Arabic" panose="02020603050405020304" pitchFamily="18" charset="-78"/>
                <a:cs typeface="Traditional Arabic" panose="02020603050405020304" pitchFamily="18" charset="-78"/>
              </a:rPr>
              <a:t>مصر سنة 1963</a:t>
            </a:r>
            <a:r>
              <a:rPr lang="ar-IQ" sz="3600" b="1" dirty="0">
                <a:latin typeface="Traditional Arabic" panose="02020603050405020304" pitchFamily="18" charset="-78"/>
                <a:cs typeface="Traditional Arabic" panose="02020603050405020304" pitchFamily="18" charset="-78"/>
              </a:rPr>
              <a:t>.   </a:t>
            </a:r>
            <a:r>
              <a:rPr lang="ar-IQ" sz="3600" b="1" dirty="0">
                <a:solidFill>
                  <a:schemeClr val="bg2"/>
                </a:solidFill>
                <a:latin typeface="Traditional Arabic" panose="02020603050405020304" pitchFamily="18" charset="-78"/>
                <a:cs typeface="Traditional Arabic" panose="02020603050405020304" pitchFamily="18" charset="-78"/>
              </a:rPr>
              <a:t>.</a:t>
            </a:r>
            <a:br>
              <a:rPr lang="ar-IQ" sz="3600" b="1" dirty="0">
                <a:latin typeface="Traditional Arabic" panose="02020603050405020304" pitchFamily="18" charset="-78"/>
                <a:cs typeface="Traditional Arabic" panose="02020603050405020304" pitchFamily="18" charset="-78"/>
              </a:rPr>
            </a:br>
            <a:r>
              <a:rPr lang="ar-IQ" sz="3600" b="1" dirty="0">
                <a:solidFill>
                  <a:srgbClr val="FF0000"/>
                </a:solidFill>
                <a:latin typeface="Traditional Arabic" panose="02020603050405020304" pitchFamily="18" charset="-78"/>
                <a:cs typeface="Traditional Arabic" panose="02020603050405020304" pitchFamily="18" charset="-78"/>
              </a:rPr>
              <a:t>2-</a:t>
            </a:r>
            <a:r>
              <a:rPr lang="ar-IQ" sz="3600" b="1" dirty="0">
                <a:latin typeface="Traditional Arabic" panose="02020603050405020304" pitchFamily="18" charset="-78"/>
                <a:cs typeface="Traditional Arabic" panose="02020603050405020304" pitchFamily="18" charset="-78"/>
              </a:rPr>
              <a:t> </a:t>
            </a:r>
            <a:r>
              <a:rPr lang="ar-SA" sz="3600" b="1" dirty="0">
                <a:latin typeface="Traditional Arabic" panose="02020603050405020304" pitchFamily="18" charset="-78"/>
                <a:cs typeface="Traditional Arabic" panose="02020603050405020304" pitchFamily="18" charset="-78"/>
              </a:rPr>
              <a:t>عقبها مح</a:t>
            </a:r>
            <a:r>
              <a:rPr lang="ar-IQ" sz="3600" b="1" dirty="0">
                <a:latin typeface="Traditional Arabic" panose="02020603050405020304" pitchFamily="18" charset="-78"/>
                <a:cs typeface="Traditional Arabic" panose="02020603050405020304" pitchFamily="18" charset="-78"/>
              </a:rPr>
              <a:t>ا</a:t>
            </a:r>
            <a:r>
              <a:rPr lang="ar-SA" sz="3600" b="1" dirty="0">
                <a:latin typeface="Traditional Arabic" panose="02020603050405020304" pitchFamily="18" charset="-78"/>
                <a:cs typeface="Traditional Arabic" panose="02020603050405020304" pitchFamily="18" charset="-78"/>
              </a:rPr>
              <a:t>ولة مماثلة في باكستان</a:t>
            </a:r>
            <a:r>
              <a:rPr lang="ar-IQ" sz="3600" b="1" dirty="0">
                <a:latin typeface="Traditional Arabic" panose="02020603050405020304" pitchFamily="18" charset="-78"/>
                <a:cs typeface="Traditional Arabic" panose="02020603050405020304" pitchFamily="18" charset="-78"/>
              </a:rPr>
              <a:t> في السنة نفسها.           </a:t>
            </a:r>
            <a:r>
              <a:rPr lang="ar-IQ" sz="3600" b="1" dirty="0">
                <a:solidFill>
                  <a:schemeClr val="bg2"/>
                </a:solidFill>
                <a:latin typeface="Traditional Arabic" panose="02020603050405020304" pitchFamily="18" charset="-78"/>
                <a:cs typeface="Traditional Arabic" panose="02020603050405020304" pitchFamily="18" charset="-78"/>
              </a:rPr>
              <a:t>.</a:t>
            </a:r>
            <a:br>
              <a:rPr lang="ar-IQ" sz="3600" b="1" dirty="0">
                <a:latin typeface="Traditional Arabic" panose="02020603050405020304" pitchFamily="18" charset="-78"/>
                <a:cs typeface="Traditional Arabic" panose="02020603050405020304" pitchFamily="18" charset="-78"/>
              </a:rPr>
            </a:br>
            <a:r>
              <a:rPr lang="ar-IQ" sz="3600" b="1" dirty="0">
                <a:solidFill>
                  <a:srgbClr val="FF0000"/>
                </a:solidFill>
                <a:latin typeface="Traditional Arabic" panose="02020603050405020304" pitchFamily="18" charset="-78"/>
                <a:cs typeface="Traditional Arabic" panose="02020603050405020304" pitchFamily="18" charset="-78"/>
              </a:rPr>
              <a:t>3-</a:t>
            </a:r>
            <a:r>
              <a:rPr lang="ar-IQ" sz="3600" b="1" dirty="0">
                <a:latin typeface="Traditional Arabic" panose="02020603050405020304" pitchFamily="18" charset="-78"/>
                <a:cs typeface="Traditional Arabic" panose="02020603050405020304" pitchFamily="18" charset="-78"/>
              </a:rPr>
              <a:t> </a:t>
            </a:r>
            <a:r>
              <a:rPr lang="ar-SA" sz="3600" b="1" dirty="0">
                <a:latin typeface="Traditional Arabic" panose="02020603050405020304" pitchFamily="18" charset="-78"/>
                <a:cs typeface="Traditional Arabic" panose="02020603050405020304" pitchFamily="18" charset="-78"/>
              </a:rPr>
              <a:t>ثم ثانية في مصر بنك ناصر الاجتماعي سنة1971</a:t>
            </a:r>
            <a:r>
              <a:rPr lang="ar-IQ" sz="3600" b="1" dirty="0">
                <a:latin typeface="Traditional Arabic" panose="02020603050405020304" pitchFamily="18" charset="-78"/>
                <a:cs typeface="Traditional Arabic" panose="02020603050405020304" pitchFamily="18" charset="-78"/>
              </a:rPr>
              <a:t>.            </a:t>
            </a:r>
            <a:r>
              <a:rPr lang="ar-IQ" sz="3600" b="1" dirty="0">
                <a:solidFill>
                  <a:schemeClr val="bg2"/>
                </a:solidFill>
                <a:latin typeface="Traditional Arabic" panose="02020603050405020304" pitchFamily="18" charset="-78"/>
                <a:cs typeface="Traditional Arabic" panose="02020603050405020304" pitchFamily="18" charset="-78"/>
              </a:rPr>
              <a:t>.</a:t>
            </a:r>
            <a:br>
              <a:rPr lang="ar-IQ" sz="3600" b="1" dirty="0">
                <a:latin typeface="Traditional Arabic" panose="02020603050405020304" pitchFamily="18" charset="-78"/>
                <a:cs typeface="Traditional Arabic" panose="02020603050405020304" pitchFamily="18" charset="-78"/>
              </a:rPr>
            </a:br>
            <a:r>
              <a:rPr lang="ar-IQ" sz="3600" b="1" dirty="0">
                <a:solidFill>
                  <a:srgbClr val="FF0000"/>
                </a:solidFill>
                <a:latin typeface="Traditional Arabic" panose="02020603050405020304" pitchFamily="18" charset="-78"/>
                <a:cs typeface="Traditional Arabic" panose="02020603050405020304" pitchFamily="18" charset="-78"/>
              </a:rPr>
              <a:t>4-</a:t>
            </a:r>
            <a:r>
              <a:rPr lang="ar-IQ" sz="3600" b="1" dirty="0">
                <a:latin typeface="Traditional Arabic" panose="02020603050405020304" pitchFamily="18" charset="-78"/>
                <a:cs typeface="Traditional Arabic" panose="02020603050405020304" pitchFamily="18" charset="-78"/>
              </a:rPr>
              <a:t> </a:t>
            </a:r>
            <a:r>
              <a:rPr lang="ar-SA" sz="3600" b="1" dirty="0">
                <a:latin typeface="Traditional Arabic" panose="02020603050405020304" pitchFamily="18" charset="-78"/>
                <a:cs typeface="Traditional Arabic" panose="02020603050405020304" pitchFamily="18" charset="-78"/>
              </a:rPr>
              <a:t>ثم البنك الإسلامي للتنمية السعودية سنة 1974</a:t>
            </a:r>
            <a:r>
              <a:rPr lang="ar-IQ" sz="3600" b="1" dirty="0">
                <a:latin typeface="Traditional Arabic" panose="02020603050405020304" pitchFamily="18" charset="-78"/>
                <a:cs typeface="Traditional Arabic" panose="02020603050405020304" pitchFamily="18" charset="-78"/>
              </a:rPr>
              <a:t>.                 </a:t>
            </a:r>
            <a:r>
              <a:rPr lang="ar-IQ" sz="3600" b="1" dirty="0">
                <a:solidFill>
                  <a:schemeClr val="bg2"/>
                </a:solidFill>
                <a:latin typeface="Traditional Arabic" panose="02020603050405020304" pitchFamily="18" charset="-78"/>
                <a:cs typeface="Traditional Arabic" panose="02020603050405020304" pitchFamily="18" charset="-78"/>
              </a:rPr>
              <a:t>.</a:t>
            </a:r>
            <a:br>
              <a:rPr lang="ar-IQ" sz="3600" b="1" dirty="0">
                <a:latin typeface="Traditional Arabic" panose="02020603050405020304" pitchFamily="18" charset="-78"/>
                <a:cs typeface="Traditional Arabic" panose="02020603050405020304" pitchFamily="18" charset="-78"/>
              </a:rPr>
            </a:br>
            <a:r>
              <a:rPr lang="ar-IQ" sz="3600" b="1" dirty="0">
                <a:solidFill>
                  <a:srgbClr val="FF0000"/>
                </a:solidFill>
                <a:latin typeface="Traditional Arabic" panose="02020603050405020304" pitchFamily="18" charset="-78"/>
                <a:cs typeface="Traditional Arabic" panose="02020603050405020304" pitchFamily="18" charset="-78"/>
              </a:rPr>
              <a:t>5-</a:t>
            </a:r>
            <a:r>
              <a:rPr lang="ar-IQ" sz="3600" b="1" dirty="0">
                <a:latin typeface="Traditional Arabic" panose="02020603050405020304" pitchFamily="18" charset="-78"/>
                <a:cs typeface="Traditional Arabic" panose="02020603050405020304" pitchFamily="18" charset="-78"/>
              </a:rPr>
              <a:t> </a:t>
            </a:r>
            <a:r>
              <a:rPr lang="ar-SA" sz="3600" b="1" dirty="0">
                <a:latin typeface="Traditional Arabic" panose="02020603050405020304" pitchFamily="18" charset="-78"/>
                <a:cs typeface="Traditional Arabic" panose="02020603050405020304" pitchFamily="18" charset="-78"/>
              </a:rPr>
              <a:t>ثم بنك دبي الإسلامي سنة 1975</a:t>
            </a:r>
            <a:r>
              <a:rPr lang="ar-IQ" sz="3600" b="1" dirty="0">
                <a:latin typeface="Traditional Arabic" panose="02020603050405020304" pitchFamily="18" charset="-78"/>
                <a:cs typeface="Traditional Arabic" panose="02020603050405020304" pitchFamily="18" charset="-78"/>
              </a:rPr>
              <a:t>.                 </a:t>
            </a:r>
            <a:r>
              <a:rPr lang="ar-IQ" sz="3600" b="1" dirty="0">
                <a:solidFill>
                  <a:schemeClr val="bg2"/>
                </a:solidFill>
                <a:latin typeface="Traditional Arabic" panose="02020603050405020304" pitchFamily="18" charset="-78"/>
                <a:cs typeface="Traditional Arabic" panose="02020603050405020304" pitchFamily="18" charset="-78"/>
              </a:rPr>
              <a:t>.</a:t>
            </a:r>
            <a:br>
              <a:rPr lang="ar-IQ" sz="3600" b="1" dirty="0">
                <a:latin typeface="Traditional Arabic" panose="02020603050405020304" pitchFamily="18" charset="-78"/>
                <a:cs typeface="Traditional Arabic" panose="02020603050405020304" pitchFamily="18" charset="-78"/>
              </a:rPr>
            </a:br>
            <a:r>
              <a:rPr lang="ar-IQ" sz="3600" b="1" dirty="0">
                <a:solidFill>
                  <a:srgbClr val="FF0000"/>
                </a:solidFill>
                <a:latin typeface="Traditional Arabic" panose="02020603050405020304" pitchFamily="18" charset="-78"/>
                <a:cs typeface="Traditional Arabic" panose="02020603050405020304" pitchFamily="18" charset="-78"/>
              </a:rPr>
              <a:t>6-</a:t>
            </a:r>
            <a:r>
              <a:rPr lang="ar-IQ" sz="3600" b="1" dirty="0">
                <a:latin typeface="Traditional Arabic" panose="02020603050405020304" pitchFamily="18" charset="-78"/>
                <a:cs typeface="Traditional Arabic" panose="02020603050405020304" pitchFamily="18" charset="-78"/>
              </a:rPr>
              <a:t> </a:t>
            </a:r>
            <a:r>
              <a:rPr lang="ar-SA" sz="3600" b="1" dirty="0">
                <a:latin typeface="Traditional Arabic" panose="02020603050405020304" pitchFamily="18" charset="-78"/>
                <a:cs typeface="Traditional Arabic" panose="02020603050405020304" pitchFamily="18" charset="-78"/>
              </a:rPr>
              <a:t>فبنك فيصل السوداني سنة 1977</a:t>
            </a:r>
            <a:r>
              <a:rPr lang="ar-IQ" sz="3600" b="1" dirty="0">
                <a:latin typeface="Traditional Arabic" panose="02020603050405020304" pitchFamily="18" charset="-78"/>
                <a:cs typeface="Traditional Arabic" panose="02020603050405020304" pitchFamily="18" charset="-78"/>
              </a:rPr>
              <a:t>.                           </a:t>
            </a:r>
            <a:r>
              <a:rPr lang="ar-IQ" sz="3600" b="1" dirty="0">
                <a:solidFill>
                  <a:schemeClr val="bg2"/>
                </a:solidFill>
                <a:latin typeface="Traditional Arabic" panose="02020603050405020304" pitchFamily="18" charset="-78"/>
                <a:cs typeface="Traditional Arabic" panose="02020603050405020304" pitchFamily="18" charset="-78"/>
              </a:rPr>
              <a:t>.</a:t>
            </a:r>
            <a:br>
              <a:rPr lang="ar-IQ" sz="3600" b="1" dirty="0">
                <a:latin typeface="Traditional Arabic" panose="02020603050405020304" pitchFamily="18" charset="-78"/>
                <a:cs typeface="Traditional Arabic" panose="02020603050405020304" pitchFamily="18" charset="-78"/>
              </a:rPr>
            </a:br>
            <a:r>
              <a:rPr lang="ar-IQ" sz="3600" b="1" dirty="0">
                <a:solidFill>
                  <a:srgbClr val="FF0000"/>
                </a:solidFill>
                <a:latin typeface="Traditional Arabic" panose="02020603050405020304" pitchFamily="18" charset="-78"/>
                <a:cs typeface="Traditional Arabic" panose="02020603050405020304" pitchFamily="18" charset="-78"/>
              </a:rPr>
              <a:t>7-</a:t>
            </a:r>
            <a:r>
              <a:rPr lang="ar-IQ" sz="3600" b="1" dirty="0">
                <a:latin typeface="Traditional Arabic" panose="02020603050405020304" pitchFamily="18" charset="-78"/>
                <a:cs typeface="Traditional Arabic" panose="02020603050405020304" pitchFamily="18" charset="-78"/>
              </a:rPr>
              <a:t> </a:t>
            </a:r>
            <a:r>
              <a:rPr lang="ar-SA" sz="3600" b="1" dirty="0">
                <a:latin typeface="Traditional Arabic" panose="02020603050405020304" pitchFamily="18" charset="-78"/>
                <a:cs typeface="Traditional Arabic" panose="02020603050405020304" pitchFamily="18" charset="-78"/>
              </a:rPr>
              <a:t>فبيت التمويل الكويتي سنة 1977</a:t>
            </a:r>
            <a:r>
              <a:rPr lang="ar-IQ" sz="3600" b="1" dirty="0">
                <a:latin typeface="Traditional Arabic" panose="02020603050405020304" pitchFamily="18" charset="-78"/>
                <a:cs typeface="Traditional Arabic" panose="02020603050405020304" pitchFamily="18" charset="-78"/>
              </a:rPr>
              <a:t>.                               </a:t>
            </a:r>
            <a:r>
              <a:rPr lang="ar-IQ" sz="3600" b="1" dirty="0">
                <a:solidFill>
                  <a:schemeClr val="bg2"/>
                </a:solidFill>
                <a:latin typeface="Traditional Arabic" panose="02020603050405020304" pitchFamily="18" charset="-78"/>
                <a:cs typeface="Traditional Arabic" panose="02020603050405020304" pitchFamily="18" charset="-78"/>
              </a:rPr>
              <a:t>.</a:t>
            </a:r>
            <a:br>
              <a:rPr lang="ar-IQ" sz="3600" b="1" dirty="0">
                <a:latin typeface="Traditional Arabic" panose="02020603050405020304" pitchFamily="18" charset="-78"/>
                <a:cs typeface="Traditional Arabic" panose="02020603050405020304" pitchFamily="18" charset="-78"/>
              </a:rPr>
            </a:br>
            <a:r>
              <a:rPr lang="ar-IQ" sz="3600" b="1" dirty="0">
                <a:solidFill>
                  <a:srgbClr val="FF0000"/>
                </a:solidFill>
                <a:latin typeface="Traditional Arabic" panose="02020603050405020304" pitchFamily="18" charset="-78"/>
                <a:cs typeface="Traditional Arabic" panose="02020603050405020304" pitchFamily="18" charset="-78"/>
              </a:rPr>
              <a:t>8-</a:t>
            </a:r>
            <a:r>
              <a:rPr lang="ar-IQ" sz="3600" b="1" dirty="0">
                <a:latin typeface="Traditional Arabic" panose="02020603050405020304" pitchFamily="18" charset="-78"/>
                <a:cs typeface="Traditional Arabic" panose="02020603050405020304" pitchFamily="18" charset="-78"/>
              </a:rPr>
              <a:t> </a:t>
            </a:r>
            <a:r>
              <a:rPr lang="ar-SA" sz="3600" b="1" dirty="0">
                <a:latin typeface="Traditional Arabic" panose="02020603050405020304" pitchFamily="18" charset="-78"/>
                <a:cs typeface="Traditional Arabic" panose="02020603050405020304" pitchFamily="18" charset="-78"/>
              </a:rPr>
              <a:t>ثم بنك فيصل الإسلامي مصر سنة 1977</a:t>
            </a:r>
            <a:r>
              <a:rPr lang="ar-IQ" sz="3600" b="1" dirty="0">
                <a:latin typeface="Traditional Arabic" panose="02020603050405020304" pitchFamily="18" charset="-78"/>
                <a:cs typeface="Traditional Arabic" panose="02020603050405020304" pitchFamily="18" charset="-78"/>
              </a:rPr>
              <a:t>.                         </a:t>
            </a:r>
            <a:r>
              <a:rPr lang="ar-IQ" sz="3600" b="1" dirty="0">
                <a:solidFill>
                  <a:schemeClr val="bg2"/>
                </a:solidFill>
                <a:latin typeface="Traditional Arabic" panose="02020603050405020304" pitchFamily="18" charset="-78"/>
                <a:cs typeface="Traditional Arabic" panose="02020603050405020304" pitchFamily="18" charset="-78"/>
              </a:rPr>
              <a:t>.</a:t>
            </a:r>
            <a:br>
              <a:rPr lang="ar-IQ" sz="3600" b="1" dirty="0">
                <a:latin typeface="Traditional Arabic" panose="02020603050405020304" pitchFamily="18" charset="-78"/>
                <a:cs typeface="Traditional Arabic" panose="02020603050405020304" pitchFamily="18" charset="-78"/>
              </a:rPr>
            </a:br>
            <a:r>
              <a:rPr lang="ar-IQ" sz="3600" b="1" dirty="0">
                <a:solidFill>
                  <a:srgbClr val="FF0000"/>
                </a:solidFill>
                <a:latin typeface="Traditional Arabic" panose="02020603050405020304" pitchFamily="18" charset="-78"/>
                <a:cs typeface="Traditional Arabic" panose="02020603050405020304" pitchFamily="18" charset="-78"/>
              </a:rPr>
              <a:t>9-</a:t>
            </a:r>
            <a:r>
              <a:rPr lang="ar-IQ" sz="3600" b="1" dirty="0">
                <a:latin typeface="Traditional Arabic" panose="02020603050405020304" pitchFamily="18" charset="-78"/>
                <a:cs typeface="Traditional Arabic" panose="02020603050405020304" pitchFamily="18" charset="-78"/>
              </a:rPr>
              <a:t> </a:t>
            </a:r>
            <a:r>
              <a:rPr lang="ar-SA" sz="3600" b="1" dirty="0">
                <a:latin typeface="Traditional Arabic" panose="02020603050405020304" pitchFamily="18" charset="-78"/>
                <a:cs typeface="Traditional Arabic" panose="02020603050405020304" pitchFamily="18" charset="-78"/>
              </a:rPr>
              <a:t>ثم البنك الإسلامي الأردني للتمويل والاستثمار سنة 1978</a:t>
            </a:r>
            <a:r>
              <a:rPr lang="ar-IQ" sz="3600" b="1" dirty="0">
                <a:latin typeface="Traditional Arabic" panose="02020603050405020304" pitchFamily="18" charset="-78"/>
                <a:cs typeface="Traditional Arabic" panose="02020603050405020304" pitchFamily="18" charset="-78"/>
              </a:rPr>
              <a:t>.             </a:t>
            </a:r>
            <a:r>
              <a:rPr lang="ar-IQ" sz="3600" b="1" dirty="0">
                <a:solidFill>
                  <a:schemeClr val="bg2"/>
                </a:solidFill>
                <a:latin typeface="Traditional Arabic" panose="02020603050405020304" pitchFamily="18" charset="-78"/>
                <a:cs typeface="Traditional Arabic" panose="02020603050405020304" pitchFamily="18" charset="-78"/>
              </a:rPr>
              <a:t>.</a:t>
            </a:r>
            <a:br>
              <a:rPr lang="ar-IQ" sz="3600" b="1" dirty="0">
                <a:latin typeface="Traditional Arabic" panose="02020603050405020304" pitchFamily="18" charset="-78"/>
                <a:cs typeface="Traditional Arabic" panose="02020603050405020304" pitchFamily="18" charset="-78"/>
              </a:rPr>
            </a:br>
            <a:r>
              <a:rPr lang="ar-IQ" sz="3600" b="1" dirty="0">
                <a:solidFill>
                  <a:srgbClr val="FF0000"/>
                </a:solidFill>
                <a:latin typeface="Traditional Arabic" panose="02020603050405020304" pitchFamily="18" charset="-78"/>
                <a:cs typeface="Traditional Arabic" panose="02020603050405020304" pitchFamily="18" charset="-78"/>
              </a:rPr>
              <a:t>10-</a:t>
            </a:r>
            <a:r>
              <a:rPr lang="ar-IQ" sz="3600" b="1" dirty="0">
                <a:latin typeface="Traditional Arabic" panose="02020603050405020304" pitchFamily="18" charset="-78"/>
                <a:cs typeface="Traditional Arabic" panose="02020603050405020304" pitchFamily="18" charset="-78"/>
              </a:rPr>
              <a:t> ثم بنك البحرين الإسلامي عام 1979م.                       </a:t>
            </a:r>
            <a:r>
              <a:rPr lang="ar-IQ" sz="3600" b="1" dirty="0">
                <a:solidFill>
                  <a:schemeClr val="bg2"/>
                </a:solidFill>
                <a:latin typeface="Traditional Arabic" panose="02020603050405020304" pitchFamily="18" charset="-78"/>
                <a:cs typeface="Traditional Arabic" panose="02020603050405020304" pitchFamily="18" charset="-78"/>
              </a:rPr>
              <a:t>.</a:t>
            </a:r>
            <a:br>
              <a:rPr lang="ar-IQ" sz="3600" b="1" dirty="0">
                <a:latin typeface="Traditional Arabic" panose="02020603050405020304" pitchFamily="18" charset="-78"/>
                <a:cs typeface="Traditional Arabic" panose="02020603050405020304" pitchFamily="18" charset="-78"/>
              </a:rPr>
            </a:br>
            <a:r>
              <a:rPr lang="ar-IQ" sz="3600" b="1" dirty="0">
                <a:solidFill>
                  <a:srgbClr val="FF0000"/>
                </a:solidFill>
                <a:latin typeface="Traditional Arabic" panose="02020603050405020304" pitchFamily="18" charset="-78"/>
                <a:cs typeface="Traditional Arabic" panose="02020603050405020304" pitchFamily="18" charset="-78"/>
              </a:rPr>
              <a:t>11-</a:t>
            </a:r>
            <a:r>
              <a:rPr lang="ar-IQ" sz="3600" b="1" dirty="0">
                <a:latin typeface="Traditional Arabic" panose="02020603050405020304" pitchFamily="18" charset="-78"/>
                <a:cs typeface="Traditional Arabic" panose="02020603050405020304" pitchFamily="18" charset="-78"/>
              </a:rPr>
              <a:t> وعرفت قطر أول بنك إسلامي عام 1982.                            </a:t>
            </a:r>
            <a:r>
              <a:rPr lang="ar-IQ" sz="3600" b="1" dirty="0">
                <a:solidFill>
                  <a:schemeClr val="bg2"/>
                </a:solidFill>
                <a:latin typeface="Traditional Arabic" panose="02020603050405020304" pitchFamily="18" charset="-78"/>
                <a:cs typeface="Traditional Arabic" panose="02020603050405020304" pitchFamily="18" charset="-78"/>
              </a:rPr>
              <a:t>.</a:t>
            </a:r>
            <a:br>
              <a:rPr lang="ar-IQ" sz="3600" b="1" dirty="0">
                <a:latin typeface="Traditional Arabic" panose="02020603050405020304" pitchFamily="18" charset="-78"/>
                <a:cs typeface="Traditional Arabic" panose="02020603050405020304" pitchFamily="18" charset="-78"/>
              </a:rPr>
            </a:br>
            <a:r>
              <a:rPr lang="ar-IQ" sz="3600" b="1" dirty="0">
                <a:solidFill>
                  <a:srgbClr val="FF0000"/>
                </a:solidFill>
                <a:latin typeface="Traditional Arabic" panose="02020603050405020304" pitchFamily="18" charset="-78"/>
                <a:cs typeface="Traditional Arabic" panose="02020603050405020304" pitchFamily="18" charset="-78"/>
              </a:rPr>
              <a:t>12-</a:t>
            </a:r>
            <a:r>
              <a:rPr lang="ar-IQ" sz="3600" b="1" dirty="0">
                <a:latin typeface="Traditional Arabic" panose="02020603050405020304" pitchFamily="18" charset="-78"/>
                <a:cs typeface="Traditional Arabic" panose="02020603050405020304" pitchFamily="18" charset="-78"/>
              </a:rPr>
              <a:t> وتمت أسلمت بنك الراجحي في السعودية عام 1988م.     </a:t>
            </a:r>
            <a:endParaRPr lang="ar-IQ" sz="3600" dirty="0"/>
          </a:p>
        </p:txBody>
      </p:sp>
      <p:sp>
        <p:nvSpPr>
          <p:cNvPr id="3" name="Content Placeholder 2"/>
          <p:cNvSpPr>
            <a:spLocks noGrp="1"/>
          </p:cNvSpPr>
          <p:nvPr>
            <p:ph idx="1"/>
          </p:nvPr>
        </p:nvSpPr>
        <p:spPr>
          <a:xfrm flipV="1">
            <a:off x="1484310" y="6858000"/>
            <a:ext cx="10018713" cy="45719"/>
          </a:xfrm>
        </p:spPr>
        <p:txBody>
          <a:bodyPr>
            <a:normAutofit fontScale="25000" lnSpcReduction="20000"/>
          </a:bodyPr>
          <a:lstStyle/>
          <a:p>
            <a:endParaRPr lang="ar-IQ" dirty="0"/>
          </a:p>
        </p:txBody>
      </p:sp>
    </p:spTree>
    <p:extLst>
      <p:ext uri="{BB962C8B-B14F-4D97-AF65-F5344CB8AC3E}">
        <p14:creationId xmlns:p14="http://schemas.microsoft.com/office/powerpoint/2010/main" val="11320099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80160" y="177799"/>
            <a:ext cx="10637519" cy="6512561"/>
          </a:xfrm>
        </p:spPr>
        <p:txBody>
          <a:bodyPr anchor="t">
            <a:noAutofit/>
          </a:bodyPr>
          <a:lstStyle/>
          <a:p>
            <a:pPr marL="0" marR="0" algn="r" rtl="1">
              <a:spcBef>
                <a:spcPts val="0"/>
              </a:spcBef>
              <a:spcAft>
                <a:spcPts val="0"/>
              </a:spcAft>
            </a:pPr>
            <a:r>
              <a:rPr lang="ar-IQ" sz="3600" b="1" dirty="0">
                <a:solidFill>
                  <a:srgbClr val="FF0000"/>
                </a:solidFill>
                <a:latin typeface="Traditional Arabic" panose="02020603050405020304" pitchFamily="18" charset="-78"/>
                <a:cs typeface="Traditional Arabic" panose="02020603050405020304" pitchFamily="18" charset="-78"/>
              </a:rPr>
              <a:t>=</a:t>
            </a:r>
            <a:r>
              <a:rPr lang="ar-IQ" sz="3600" b="1" dirty="0">
                <a:latin typeface="Traditional Arabic" panose="02020603050405020304" pitchFamily="18" charset="-78"/>
                <a:cs typeface="Traditional Arabic" panose="02020603050405020304" pitchFamily="18" charset="-78"/>
              </a:rPr>
              <a:t> </a:t>
            </a:r>
            <a:r>
              <a:rPr lang="ar-SA" sz="3600" b="1" dirty="0">
                <a:latin typeface="Traditional Arabic" panose="02020603050405020304" pitchFamily="18" charset="-78"/>
                <a:cs typeface="Traditional Arabic" panose="02020603050405020304" pitchFamily="18" charset="-78"/>
              </a:rPr>
              <a:t>ثم توالى إنتشار المصارف الإسلامية فى كثير من دول العالم الإسلامي</a:t>
            </a:r>
            <a:r>
              <a:rPr lang="ar-IQ" sz="3600" b="1" dirty="0">
                <a:latin typeface="Traditional Arabic" panose="02020603050405020304" pitchFamily="18" charset="-78"/>
                <a:cs typeface="Traditional Arabic" panose="02020603050405020304" pitchFamily="18" charset="-78"/>
              </a:rPr>
              <a:t>،</a:t>
            </a:r>
            <a:r>
              <a:rPr lang="ar-SA" sz="3600" b="1" dirty="0">
                <a:latin typeface="Traditional Arabic" panose="02020603050405020304" pitchFamily="18" charset="-78"/>
                <a:cs typeface="Traditional Arabic" panose="02020603050405020304" pitchFamily="18" charset="-78"/>
              </a:rPr>
              <a:t> وحتى في دول أوربا وأمريكا، مثل: </a:t>
            </a:r>
            <a:r>
              <a:rPr lang="ar-SA" sz="3600" b="1" dirty="0">
                <a:solidFill>
                  <a:srgbClr val="FF0000"/>
                </a:solidFill>
                <a:latin typeface="Traditional Arabic" panose="02020603050405020304" pitchFamily="18" charset="-78"/>
                <a:cs typeface="Traditional Arabic" panose="02020603050405020304" pitchFamily="18" charset="-78"/>
              </a:rPr>
              <a:t>مجموعتا دار المال الإسلامي، </a:t>
            </a:r>
            <a:r>
              <a:rPr lang="ar-SA" sz="3600" b="1" dirty="0">
                <a:solidFill>
                  <a:srgbClr val="00B050"/>
                </a:solidFill>
                <a:latin typeface="Traditional Arabic" panose="02020603050405020304" pitchFamily="18" charset="-78"/>
                <a:cs typeface="Traditional Arabic" panose="02020603050405020304" pitchFamily="18" charset="-78"/>
              </a:rPr>
              <a:t>ودلة البركة </a:t>
            </a:r>
            <a:r>
              <a:rPr lang="ar-SA" sz="3600" b="1" dirty="0">
                <a:latin typeface="Traditional Arabic" panose="02020603050405020304" pitchFamily="18" charset="-78"/>
                <a:cs typeface="Traditional Arabic" panose="02020603050405020304" pitchFamily="18" charset="-78"/>
              </a:rPr>
              <a:t>التى تضم عدد</a:t>
            </a:r>
            <a:r>
              <a:rPr lang="ar-IQ" sz="3600" b="1" dirty="0">
                <a:latin typeface="Traditional Arabic" panose="02020603050405020304" pitchFamily="18" charset="-78"/>
                <a:cs typeface="Traditional Arabic" panose="02020603050405020304" pitchFamily="18" charset="-78"/>
              </a:rPr>
              <a:t>ً</a:t>
            </a:r>
            <a:r>
              <a:rPr lang="ar-SA" sz="3600" b="1" dirty="0">
                <a:latin typeface="Traditional Arabic" panose="02020603050405020304" pitchFamily="18" charset="-78"/>
                <a:cs typeface="Traditional Arabic" panose="02020603050405020304" pitchFamily="18" charset="-78"/>
              </a:rPr>
              <a:t>ا من المصارف والشـركات المالية الإسلامية فى العالم </a:t>
            </a:r>
            <a:r>
              <a:rPr lang="ar-SA" sz="3600" b="1" dirty="0">
                <a:solidFill>
                  <a:srgbClr val="FF0000"/>
                </a:solidFill>
                <a:latin typeface="Traditional Arabic" panose="02020603050405020304" pitchFamily="18" charset="-78"/>
                <a:cs typeface="Traditional Arabic" panose="02020603050405020304" pitchFamily="18" charset="-78"/>
              </a:rPr>
              <a:t>العربى</a:t>
            </a:r>
            <a:r>
              <a:rPr lang="ar-SA" sz="3600" b="1" dirty="0">
                <a:latin typeface="Traditional Arabic" panose="02020603050405020304" pitchFamily="18" charset="-78"/>
                <a:cs typeface="Traditional Arabic" panose="02020603050405020304" pitchFamily="18" charset="-78"/>
              </a:rPr>
              <a:t> والإسلامى والغربي</a:t>
            </a:r>
            <a:r>
              <a:rPr lang="ar-IQ" sz="3600" b="1" dirty="0">
                <a:latin typeface="Traditional Arabic" panose="02020603050405020304" pitchFamily="18" charset="-78"/>
                <a:cs typeface="Traditional Arabic" panose="02020603050405020304" pitchFamily="18" charset="-78"/>
              </a:rPr>
              <a:t>. </a:t>
            </a:r>
            <a:r>
              <a:rPr lang="ar-SA" sz="3600" b="1" dirty="0">
                <a:latin typeface="Traditional Arabic" panose="02020603050405020304" pitchFamily="18" charset="-78"/>
                <a:cs typeface="Traditional Arabic" panose="02020603050405020304" pitchFamily="18" charset="-78"/>
              </a:rPr>
              <a:t> </a:t>
            </a:r>
            <a:br>
              <a:rPr lang="en-US" sz="3600" b="1" dirty="0">
                <a:latin typeface="Traditional Arabic" panose="02020603050405020304" pitchFamily="18" charset="-78"/>
                <a:cs typeface="Traditional Arabic" panose="02020603050405020304" pitchFamily="18" charset="-78"/>
              </a:rPr>
            </a:br>
            <a:r>
              <a:rPr lang="ar-IQ" sz="3600" b="1" dirty="0">
                <a:solidFill>
                  <a:srgbClr val="FF0000"/>
                </a:solidFill>
                <a:latin typeface="Traditional Arabic" panose="02020603050405020304" pitchFamily="18" charset="-78"/>
                <a:cs typeface="Traditional Arabic" panose="02020603050405020304" pitchFamily="18" charset="-78"/>
              </a:rPr>
              <a:t>= </a:t>
            </a:r>
            <a:r>
              <a:rPr lang="ar-SA" sz="3600" b="1" kern="0" dirty="0">
                <a:solidFill>
                  <a:srgbClr val="151F34"/>
                </a:solidFill>
                <a:effectLst/>
                <a:latin typeface="Traditional Arabic" panose="02020603050405020304" pitchFamily="18" charset="-78"/>
                <a:ea typeface="Times New Roman" panose="02020603050405020304" pitchFamily="18" charset="0"/>
                <a:cs typeface="Traditional Arabic" panose="02020603050405020304" pitchFamily="18" charset="-78"/>
              </a:rPr>
              <a:t>أظهرت دراسة حديثة أن إجمالي قيمة الأصول المالية الكلية للتمويل </a:t>
            </a:r>
            <a:r>
              <a:rPr lang="ar-SA" sz="3600" b="1" u="sng" kern="0" dirty="0">
                <a:solidFill>
                  <a:srgbClr val="007BFF"/>
                </a:solidFill>
                <a:effectLst/>
                <a:latin typeface="Traditional Arabic" panose="02020603050405020304" pitchFamily="18" charset="-78"/>
                <a:ea typeface="Times New Roman" panose="02020603050405020304" pitchFamily="18" charset="0"/>
                <a:cs typeface="Traditional Arabic" panose="02020603050405020304" pitchFamily="18" charset="-78"/>
                <a:hlinkClick r:id="rId2"/>
              </a:rPr>
              <a:t>الإسلامي </a:t>
            </a:r>
            <a:r>
              <a:rPr lang="ar-SA" sz="3600" b="1" kern="0" dirty="0">
                <a:solidFill>
                  <a:srgbClr val="151F34"/>
                </a:solidFill>
                <a:effectLst/>
                <a:latin typeface="Traditional Arabic" panose="02020603050405020304" pitchFamily="18" charset="-78"/>
                <a:ea typeface="Times New Roman" panose="02020603050405020304" pitchFamily="18" charset="0"/>
                <a:cs typeface="Traditional Arabic" panose="02020603050405020304" pitchFamily="18" charset="-78"/>
              </a:rPr>
              <a:t>على مستوى العالم يصل إلى 2.43 تريليون دولار وفق بيانات عام </a:t>
            </a:r>
            <a:r>
              <a:rPr lang="ar-SA" sz="3200" b="1" kern="0" dirty="0">
                <a:solidFill>
                  <a:srgbClr val="151F34"/>
                </a:solidFill>
                <a:effectLst/>
                <a:latin typeface="Traditional Arabic" panose="02020603050405020304" pitchFamily="18" charset="-78"/>
                <a:ea typeface="Times New Roman" panose="02020603050405020304" pitchFamily="18" charset="0"/>
                <a:cs typeface="Traditional Arabic" panose="02020603050405020304" pitchFamily="18" charset="-78"/>
              </a:rPr>
              <a:t>2017</a:t>
            </a:r>
            <a:r>
              <a:rPr lang="ar-SA" sz="3600" b="1" kern="0" dirty="0">
                <a:solidFill>
                  <a:srgbClr val="151F34"/>
                </a:solidFill>
                <a:effectLst/>
                <a:latin typeface="Traditional Arabic" panose="02020603050405020304" pitchFamily="18" charset="-78"/>
                <a:ea typeface="Times New Roman" panose="02020603050405020304" pitchFamily="18" charset="0"/>
                <a:cs typeface="Traditional Arabic" panose="02020603050405020304" pitchFamily="18" charset="-78"/>
              </a:rPr>
              <a:t> منها </a:t>
            </a:r>
            <a:r>
              <a:rPr lang="ar-SA" sz="3200" b="1" kern="0" dirty="0">
                <a:solidFill>
                  <a:srgbClr val="151F34"/>
                </a:solidFill>
                <a:effectLst/>
                <a:latin typeface="Traditional Arabic" panose="02020603050405020304" pitchFamily="18" charset="-78"/>
                <a:ea typeface="Times New Roman" panose="02020603050405020304" pitchFamily="18" charset="0"/>
                <a:cs typeface="Traditional Arabic" panose="02020603050405020304" pitchFamily="18" charset="-78"/>
              </a:rPr>
              <a:t>1.72</a:t>
            </a:r>
            <a:r>
              <a:rPr lang="ar-SA" sz="3600" b="1" kern="0" dirty="0">
                <a:solidFill>
                  <a:srgbClr val="151F34"/>
                </a:solidFill>
                <a:effectLst/>
                <a:latin typeface="Traditional Arabic" panose="02020603050405020304" pitchFamily="18" charset="-78"/>
                <a:ea typeface="Times New Roman" panose="02020603050405020304" pitchFamily="18" charset="0"/>
                <a:cs typeface="Traditional Arabic" panose="02020603050405020304" pitchFamily="18" charset="-78"/>
              </a:rPr>
              <a:t> تريليون دولار أصول للبنوك والصيرفة الإسلامية</a:t>
            </a:r>
            <a:r>
              <a:rPr lang="en-US" sz="3600" b="1" kern="0" dirty="0">
                <a:solidFill>
                  <a:srgbClr val="151F34"/>
                </a:solidFill>
                <a:effectLst/>
                <a:latin typeface="Traditional Arabic" panose="02020603050405020304" pitchFamily="18" charset="-78"/>
                <a:ea typeface="Times New Roman" panose="02020603050405020304" pitchFamily="18" charset="0"/>
                <a:cs typeface="Traditional Arabic" panose="02020603050405020304" pitchFamily="18" charset="-78"/>
              </a:rPr>
              <a:t>.</a:t>
            </a:r>
            <a:br>
              <a:rPr lang="en-US" sz="3600" b="1" kern="100" dirty="0">
                <a:effectLst/>
                <a:latin typeface="Traditional Arabic" panose="02020603050405020304" pitchFamily="18" charset="-78"/>
                <a:ea typeface="Calibri" panose="020F0502020204030204" pitchFamily="34" charset="0"/>
                <a:cs typeface="Traditional Arabic" panose="02020603050405020304" pitchFamily="18" charset="-78"/>
              </a:rPr>
            </a:br>
            <a:r>
              <a:rPr lang="ar-IQ" sz="3600" b="1" kern="100" dirty="0">
                <a:effectLst/>
                <a:latin typeface="Traditional Arabic" panose="02020603050405020304" pitchFamily="18" charset="-78"/>
                <a:ea typeface="Calibri" panose="020F0502020204030204" pitchFamily="34" charset="0"/>
                <a:cs typeface="Traditional Arabic" panose="02020603050405020304" pitchFamily="18" charset="-78"/>
              </a:rPr>
              <a:t>- </a:t>
            </a:r>
            <a:r>
              <a:rPr lang="ar-SA" sz="3600" b="1" kern="0" dirty="0">
                <a:solidFill>
                  <a:srgbClr val="000000"/>
                </a:solidFill>
                <a:effectLst/>
                <a:latin typeface="Traditional Arabic" panose="02020603050405020304" pitchFamily="18" charset="-78"/>
                <a:ea typeface="Times New Roman" panose="02020603050405020304" pitchFamily="18" charset="0"/>
                <a:cs typeface="Traditional Arabic" panose="02020603050405020304" pitchFamily="18" charset="-78"/>
              </a:rPr>
              <a:t>وحسب الدراسة، يتوقع ارتفاع قيمة هذه</a:t>
            </a:r>
            <a:r>
              <a:rPr lang="en-US" sz="3600" b="1" kern="0" dirty="0">
                <a:solidFill>
                  <a:srgbClr val="000000"/>
                </a:solidFill>
                <a:effectLst/>
                <a:latin typeface="Traditional Arabic" panose="02020603050405020304" pitchFamily="18" charset="-78"/>
                <a:ea typeface="Times New Roman" panose="02020603050405020304" pitchFamily="18" charset="0"/>
                <a:cs typeface="Traditional Arabic" panose="02020603050405020304" pitchFamily="18" charset="-78"/>
              </a:rPr>
              <a:t> </a:t>
            </a:r>
            <a:r>
              <a:rPr lang="ar-SA" sz="3600" b="1" u="sng" kern="0" dirty="0">
                <a:solidFill>
                  <a:srgbClr val="007BFF"/>
                </a:solidFill>
                <a:effectLst/>
                <a:latin typeface="Traditional Arabic" panose="02020603050405020304" pitchFamily="18" charset="-78"/>
                <a:ea typeface="Times New Roman" panose="02020603050405020304" pitchFamily="18" charset="0"/>
                <a:cs typeface="Traditional Arabic" panose="02020603050405020304" pitchFamily="18" charset="-78"/>
                <a:hlinkClick r:id="rId3"/>
              </a:rPr>
              <a:t>الأصول </a:t>
            </a:r>
            <a:r>
              <a:rPr lang="ar-SA" sz="3600" b="1" kern="0" dirty="0">
                <a:solidFill>
                  <a:srgbClr val="000000"/>
                </a:solidFill>
                <a:effectLst/>
                <a:latin typeface="Traditional Arabic" panose="02020603050405020304" pitchFamily="18" charset="-78"/>
                <a:ea typeface="Times New Roman" panose="02020603050405020304" pitchFamily="18" charset="0"/>
                <a:cs typeface="Traditional Arabic" panose="02020603050405020304" pitchFamily="18" charset="-78"/>
              </a:rPr>
              <a:t>بواقع </a:t>
            </a:r>
            <a:r>
              <a:rPr lang="ar-SA" sz="3200" b="1" kern="0" dirty="0">
                <a:solidFill>
                  <a:srgbClr val="000000"/>
                </a:solidFill>
                <a:effectLst/>
                <a:latin typeface="Traditional Arabic" panose="02020603050405020304" pitchFamily="18" charset="-78"/>
                <a:ea typeface="Times New Roman" panose="02020603050405020304" pitchFamily="18" charset="0"/>
                <a:cs typeface="Traditional Arabic" panose="02020603050405020304" pitchFamily="18" charset="-78"/>
              </a:rPr>
              <a:t>56%</a:t>
            </a:r>
            <a:r>
              <a:rPr lang="ar-SA" sz="3600" b="1" kern="0" dirty="0">
                <a:solidFill>
                  <a:srgbClr val="000000"/>
                </a:solidFill>
                <a:effectLst/>
                <a:latin typeface="Traditional Arabic" panose="02020603050405020304" pitchFamily="18" charset="-78"/>
                <a:ea typeface="Times New Roman" panose="02020603050405020304" pitchFamily="18" charset="0"/>
                <a:cs typeface="Traditional Arabic" panose="02020603050405020304" pitchFamily="18" charset="-78"/>
              </a:rPr>
              <a:t> إلى مستوى </a:t>
            </a:r>
            <a:r>
              <a:rPr lang="ar-SA" sz="3200" b="1" kern="0" dirty="0">
                <a:solidFill>
                  <a:srgbClr val="000000"/>
                </a:solidFill>
                <a:effectLst/>
                <a:latin typeface="Traditional Arabic" panose="02020603050405020304" pitchFamily="18" charset="-78"/>
                <a:ea typeface="Times New Roman" panose="02020603050405020304" pitchFamily="18" charset="0"/>
                <a:cs typeface="Traditional Arabic" panose="02020603050405020304" pitchFamily="18" charset="-78"/>
              </a:rPr>
              <a:t>3.8</a:t>
            </a:r>
            <a:r>
              <a:rPr lang="ar-SA" sz="3600" b="1" kern="0" dirty="0">
                <a:solidFill>
                  <a:srgbClr val="000000"/>
                </a:solidFill>
                <a:effectLst/>
                <a:latin typeface="Traditional Arabic" panose="02020603050405020304" pitchFamily="18" charset="-78"/>
                <a:ea typeface="Times New Roman" panose="02020603050405020304" pitchFamily="18" charset="0"/>
                <a:cs typeface="Traditional Arabic" panose="02020603050405020304" pitchFamily="18" charset="-78"/>
              </a:rPr>
              <a:t> تريليونات دولار بحلول عام </a:t>
            </a:r>
            <a:r>
              <a:rPr lang="ar-SA" sz="3200" b="1" kern="0" dirty="0">
                <a:solidFill>
                  <a:srgbClr val="FF0000"/>
                </a:solidFill>
                <a:effectLst/>
                <a:latin typeface="Traditional Arabic" panose="02020603050405020304" pitchFamily="18" charset="-78"/>
                <a:ea typeface="Times New Roman" panose="02020603050405020304" pitchFamily="18" charset="0"/>
                <a:cs typeface="Traditional Arabic" panose="02020603050405020304" pitchFamily="18" charset="-78"/>
              </a:rPr>
              <a:t>2023</a:t>
            </a:r>
            <a:r>
              <a:rPr lang="ar-SA" sz="3600" b="1" kern="0" dirty="0">
                <a:solidFill>
                  <a:srgbClr val="000000"/>
                </a:solidFill>
                <a:effectLst/>
                <a:latin typeface="Traditional Arabic" panose="02020603050405020304" pitchFamily="18" charset="-78"/>
                <a:ea typeface="Times New Roman" panose="02020603050405020304" pitchFamily="18" charset="0"/>
                <a:cs typeface="Traditional Arabic" panose="02020603050405020304" pitchFamily="18" charset="-78"/>
              </a:rPr>
              <a:t> منها </a:t>
            </a:r>
            <a:r>
              <a:rPr lang="ar-SA" sz="3200" b="1" kern="0" dirty="0">
                <a:solidFill>
                  <a:srgbClr val="0070C0"/>
                </a:solidFill>
                <a:effectLst/>
                <a:latin typeface="Traditional Arabic" panose="02020603050405020304" pitchFamily="18" charset="-78"/>
                <a:ea typeface="Times New Roman" panose="02020603050405020304" pitchFamily="18" charset="0"/>
                <a:cs typeface="Traditional Arabic" panose="02020603050405020304" pitchFamily="18" charset="-78"/>
              </a:rPr>
              <a:t>2.44</a:t>
            </a:r>
            <a:r>
              <a:rPr lang="ar-SA" sz="3600" b="1" kern="0" dirty="0">
                <a:solidFill>
                  <a:srgbClr val="0070C0"/>
                </a:solidFill>
                <a:effectLst/>
                <a:latin typeface="Traditional Arabic" panose="02020603050405020304" pitchFamily="18" charset="-78"/>
                <a:ea typeface="Times New Roman" panose="02020603050405020304" pitchFamily="18" charset="0"/>
                <a:cs typeface="Traditional Arabic" panose="02020603050405020304" pitchFamily="18" charset="-78"/>
              </a:rPr>
              <a:t> تريليون دولار</a:t>
            </a:r>
            <a:r>
              <a:rPr lang="ar-IQ" sz="3600" b="1" kern="0" dirty="0">
                <a:solidFill>
                  <a:srgbClr val="0070C0"/>
                </a:solidFill>
                <a:effectLst/>
                <a:latin typeface="Traditional Arabic" panose="02020603050405020304" pitchFamily="18" charset="-78"/>
                <a:ea typeface="Times New Roman" panose="02020603050405020304" pitchFamily="18" charset="0"/>
                <a:cs typeface="Traditional Arabic" panose="02020603050405020304" pitchFamily="18" charset="-78"/>
              </a:rPr>
              <a:t>.</a:t>
            </a:r>
            <a:r>
              <a:rPr lang="ar-SA" sz="3600" b="1" kern="0" dirty="0">
                <a:solidFill>
                  <a:srgbClr val="0070C0"/>
                </a:solidFill>
                <a:effectLst/>
                <a:latin typeface="Traditional Arabic" panose="02020603050405020304" pitchFamily="18" charset="-78"/>
                <a:ea typeface="Times New Roman" panose="02020603050405020304" pitchFamily="18" charset="0"/>
                <a:cs typeface="Traditional Arabic" panose="02020603050405020304" pitchFamily="18" charset="-78"/>
              </a:rPr>
              <a:t> </a:t>
            </a:r>
            <a:r>
              <a:rPr lang="ar-SA" sz="3600" b="1" kern="0" dirty="0">
                <a:solidFill>
                  <a:schemeClr val="accent4"/>
                </a:solidFill>
                <a:effectLst/>
                <a:latin typeface="Traditional Arabic" panose="02020603050405020304" pitchFamily="18" charset="-78"/>
                <a:ea typeface="Times New Roman" panose="02020603050405020304" pitchFamily="18" charset="0"/>
                <a:cs typeface="Traditional Arabic" panose="02020603050405020304" pitchFamily="18" charset="-78"/>
              </a:rPr>
              <a:t>كأصول للمصارف الإسلامية</a:t>
            </a:r>
            <a:r>
              <a:rPr lang="en-US" sz="3600" b="1" kern="0" dirty="0">
                <a:solidFill>
                  <a:schemeClr val="accent4"/>
                </a:solidFill>
                <a:effectLst/>
                <a:latin typeface="Traditional Arabic" panose="02020603050405020304" pitchFamily="18" charset="-78"/>
                <a:ea typeface="Times New Roman" panose="02020603050405020304" pitchFamily="18" charset="0"/>
                <a:cs typeface="Traditional Arabic" panose="02020603050405020304" pitchFamily="18" charset="-78"/>
              </a:rPr>
              <a:t>.</a:t>
            </a:r>
            <a:br>
              <a:rPr lang="en-US" sz="3600" b="1" kern="100" dirty="0">
                <a:effectLst/>
                <a:latin typeface="Traditional Arabic" panose="02020603050405020304" pitchFamily="18" charset="-78"/>
                <a:ea typeface="Calibri" panose="020F0502020204030204" pitchFamily="34" charset="0"/>
                <a:cs typeface="Traditional Arabic" panose="02020603050405020304" pitchFamily="18" charset="-78"/>
              </a:rPr>
            </a:br>
            <a:r>
              <a:rPr lang="ar-IQ" sz="3600" b="1" kern="100" dirty="0">
                <a:effectLst/>
                <a:latin typeface="Traditional Arabic" panose="02020603050405020304" pitchFamily="18" charset="-78"/>
                <a:ea typeface="Calibri" panose="020F0502020204030204" pitchFamily="34" charset="0"/>
                <a:cs typeface="Traditional Arabic" panose="02020603050405020304" pitchFamily="18" charset="-78"/>
              </a:rPr>
              <a:t>- </a:t>
            </a:r>
            <a:r>
              <a:rPr lang="ar-SA" sz="3600" b="1" kern="0" dirty="0">
                <a:solidFill>
                  <a:srgbClr val="000000"/>
                </a:solidFill>
                <a:effectLst/>
                <a:latin typeface="Traditional Arabic" panose="02020603050405020304" pitchFamily="18" charset="-78"/>
                <a:ea typeface="Times New Roman" panose="02020603050405020304" pitchFamily="18" charset="0"/>
                <a:cs typeface="Traditional Arabic" panose="02020603050405020304" pitchFamily="18" charset="-78"/>
              </a:rPr>
              <a:t>ولفتت دراسة أعدها الباحث نافذ فايز أحمد الهرشو وتضمنها العدد الجديد من مجلة بيت المشورة العلمية المحكمة، إلى أن التمويل الإسلامي العالمي يتركز بشكل كبير في منطقة الشرق الأوسط</a:t>
            </a:r>
            <a:r>
              <a:rPr lang="ar-IQ" sz="3600" b="1" kern="0" dirty="0">
                <a:solidFill>
                  <a:srgbClr val="000000"/>
                </a:solidFill>
                <a:effectLst/>
                <a:latin typeface="Traditional Arabic" panose="02020603050405020304" pitchFamily="18" charset="-78"/>
                <a:ea typeface="Times New Roman" panose="02020603050405020304" pitchFamily="18" charset="0"/>
                <a:cs typeface="Traditional Arabic" panose="02020603050405020304" pitchFamily="18" charset="-78"/>
              </a:rPr>
              <a:t>،</a:t>
            </a:r>
            <a:r>
              <a:rPr lang="ar-SA" sz="3600" b="1" kern="0" dirty="0">
                <a:solidFill>
                  <a:srgbClr val="000000"/>
                </a:solidFill>
                <a:effectLst/>
                <a:latin typeface="Traditional Arabic" panose="02020603050405020304" pitchFamily="18" charset="-78"/>
                <a:ea typeface="Times New Roman" panose="02020603050405020304" pitchFamily="18" charset="0"/>
                <a:cs typeface="Traditional Arabic" panose="02020603050405020304" pitchFamily="18" charset="-78"/>
              </a:rPr>
              <a:t> وشمال أفريقيا</a:t>
            </a:r>
            <a:r>
              <a:rPr lang="ar-IQ" sz="3600" b="1" kern="0" dirty="0">
                <a:solidFill>
                  <a:srgbClr val="000000"/>
                </a:solidFill>
                <a:effectLst/>
                <a:latin typeface="Traditional Arabic" panose="02020603050405020304" pitchFamily="18" charset="-78"/>
                <a:ea typeface="Times New Roman" panose="02020603050405020304" pitchFamily="18" charset="0"/>
                <a:cs typeface="Traditional Arabic" panose="02020603050405020304" pitchFamily="18" charset="-78"/>
              </a:rPr>
              <a:t>.</a:t>
            </a:r>
            <a:endParaRPr lang="ar-IQ" sz="3200" b="1" dirty="0">
              <a:latin typeface="Traditional Arabic" panose="02020603050405020304" pitchFamily="18" charset="-78"/>
              <a:cs typeface="Traditional Arabic" panose="02020603050405020304" pitchFamily="18" charset="-78"/>
            </a:endParaRPr>
          </a:p>
        </p:txBody>
      </p:sp>
      <p:sp>
        <p:nvSpPr>
          <p:cNvPr id="3" name="Content Placeholder 2"/>
          <p:cNvSpPr>
            <a:spLocks noGrp="1"/>
          </p:cNvSpPr>
          <p:nvPr>
            <p:ph idx="1"/>
          </p:nvPr>
        </p:nvSpPr>
        <p:spPr>
          <a:xfrm flipV="1">
            <a:off x="1484310" y="6858000"/>
            <a:ext cx="10018713" cy="45719"/>
          </a:xfrm>
        </p:spPr>
        <p:txBody>
          <a:bodyPr>
            <a:normAutofit fontScale="25000" lnSpcReduction="20000"/>
          </a:bodyPr>
          <a:lstStyle/>
          <a:p>
            <a:endParaRPr lang="ar-IQ" dirty="0"/>
          </a:p>
        </p:txBody>
      </p:sp>
    </p:spTree>
    <p:extLst>
      <p:ext uri="{BB962C8B-B14F-4D97-AF65-F5344CB8AC3E}">
        <p14:creationId xmlns:p14="http://schemas.microsoft.com/office/powerpoint/2010/main" val="12396282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D29F82-D61C-D4D6-A131-67CFBC82944D}"/>
              </a:ext>
            </a:extLst>
          </p:cNvPr>
          <p:cNvSpPr>
            <a:spLocks noGrp="1"/>
          </p:cNvSpPr>
          <p:nvPr>
            <p:ph type="title"/>
          </p:nvPr>
        </p:nvSpPr>
        <p:spPr>
          <a:xfrm>
            <a:off x="1290320" y="81280"/>
            <a:ext cx="10800079" cy="6604000"/>
          </a:xfrm>
        </p:spPr>
        <p:txBody>
          <a:bodyPr anchor="t">
            <a:noAutofit/>
          </a:bodyPr>
          <a:lstStyle/>
          <a:p>
            <a:pPr algn="r"/>
            <a:r>
              <a:rPr lang="ar-IQ" sz="3600" b="1" kern="0" dirty="0">
                <a:effectLst/>
                <a:latin typeface="Traditional Arabic" panose="02020603050405020304" pitchFamily="18" charset="-78"/>
                <a:ea typeface="Times New Roman" panose="02020603050405020304" pitchFamily="18" charset="0"/>
                <a:cs typeface="Traditional Arabic" panose="02020603050405020304" pitchFamily="18" charset="-78"/>
              </a:rPr>
              <a:t>- </a:t>
            </a:r>
            <a:r>
              <a:rPr lang="ar-SA" sz="3600" b="1" kern="0" dirty="0">
                <a:effectLst/>
                <a:latin typeface="Traditional Arabic" panose="02020603050405020304" pitchFamily="18" charset="-78"/>
                <a:ea typeface="Times New Roman" panose="02020603050405020304" pitchFamily="18" charset="0"/>
                <a:cs typeface="Traditional Arabic" panose="02020603050405020304" pitchFamily="18" charset="-78"/>
              </a:rPr>
              <a:t>وحسب البيانات تستحوذ </a:t>
            </a:r>
            <a:r>
              <a:rPr lang="ar-IQ" sz="3600" b="1" kern="0" dirty="0">
                <a:effectLst/>
                <a:latin typeface="Traditional Arabic" panose="02020603050405020304" pitchFamily="18" charset="-78"/>
                <a:ea typeface="Times New Roman" panose="02020603050405020304" pitchFamily="18" charset="0"/>
                <a:cs typeface="Traditional Arabic" panose="02020603050405020304" pitchFamily="18" charset="-78"/>
              </a:rPr>
              <a:t>أسواق</a:t>
            </a:r>
            <a:r>
              <a:rPr lang="en-US" sz="3600" b="1" kern="0" dirty="0">
                <a:effectLst/>
                <a:latin typeface="Traditional Arabic" panose="02020603050405020304" pitchFamily="18" charset="-78"/>
                <a:ea typeface="Times New Roman" panose="02020603050405020304" pitchFamily="18" charset="0"/>
                <a:cs typeface="Traditional Arabic" panose="02020603050405020304" pitchFamily="18" charset="-78"/>
              </a:rPr>
              <a:t> </a:t>
            </a:r>
            <a:r>
              <a:rPr lang="ar-SA" sz="3600" b="1" kern="0" dirty="0">
                <a:effectLst/>
                <a:latin typeface="Traditional Arabic" panose="02020603050405020304" pitchFamily="18" charset="-78"/>
                <a:ea typeface="Times New Roman" panose="02020603050405020304" pitchFamily="18" charset="0"/>
                <a:cs typeface="Traditional Arabic" panose="02020603050405020304" pitchFamily="18" charset="-78"/>
              </a:rPr>
              <a:t>التمويل الإسلامي الخليجية على حصة تبلغ</a:t>
            </a:r>
            <a:r>
              <a:rPr lang="ar-IQ" sz="3600" b="1" kern="0" dirty="0">
                <a:effectLst/>
                <a:latin typeface="Traditional Arabic" panose="02020603050405020304" pitchFamily="18" charset="-78"/>
                <a:ea typeface="Times New Roman" panose="02020603050405020304" pitchFamily="18" charset="0"/>
                <a:cs typeface="Traditional Arabic" panose="02020603050405020304" pitchFamily="18" charset="-78"/>
              </a:rPr>
              <a:t>        (</a:t>
            </a:r>
            <a:r>
              <a:rPr lang="ar-SA" sz="3600" b="1" kern="0" dirty="0">
                <a:effectLst/>
                <a:latin typeface="Traditional Arabic" panose="02020603050405020304" pitchFamily="18" charset="-78"/>
                <a:ea typeface="Times New Roman" panose="02020603050405020304" pitchFamily="18" charset="0"/>
                <a:cs typeface="Traditional Arabic" panose="02020603050405020304" pitchFamily="18" charset="-78"/>
              </a:rPr>
              <a:t> </a:t>
            </a:r>
            <a:r>
              <a:rPr lang="ar-SA" sz="3200" b="1" kern="0" dirty="0">
                <a:effectLst/>
                <a:latin typeface="Traditional Arabic" panose="02020603050405020304" pitchFamily="18" charset="-78"/>
                <a:ea typeface="Times New Roman" panose="02020603050405020304" pitchFamily="18" charset="0"/>
                <a:cs typeface="Traditional Arabic" panose="02020603050405020304" pitchFamily="18" charset="-78"/>
              </a:rPr>
              <a:t>40.3% </a:t>
            </a:r>
            <a:r>
              <a:rPr lang="ar-IQ" sz="3200" b="1" kern="0" dirty="0">
                <a:effectLst/>
                <a:latin typeface="Traditional Arabic" panose="02020603050405020304" pitchFamily="18" charset="-78"/>
                <a:ea typeface="Times New Roman" panose="02020603050405020304" pitchFamily="18" charset="0"/>
                <a:cs typeface="Traditional Arabic" panose="02020603050405020304" pitchFamily="18" charset="-78"/>
              </a:rPr>
              <a:t>) </a:t>
            </a:r>
            <a:r>
              <a:rPr lang="ar-SA" sz="3600" b="1" kern="0" dirty="0">
                <a:effectLst/>
                <a:latin typeface="Traditional Arabic" panose="02020603050405020304" pitchFamily="18" charset="-78"/>
                <a:ea typeface="Times New Roman" panose="02020603050405020304" pitchFamily="18" charset="0"/>
                <a:cs typeface="Traditional Arabic" panose="02020603050405020304" pitchFamily="18" charset="-78"/>
              </a:rPr>
              <a:t>من أصول المؤسسات المالية الإسلامية حول العالم</a:t>
            </a:r>
            <a:r>
              <a:rPr lang="ar-IQ" sz="3600" b="1" kern="0" dirty="0">
                <a:effectLst/>
                <a:latin typeface="Traditional Arabic" panose="02020603050405020304" pitchFamily="18" charset="-78"/>
                <a:ea typeface="Times New Roman" panose="02020603050405020304" pitchFamily="18" charset="0"/>
                <a:cs typeface="Traditional Arabic" panose="02020603050405020304" pitchFamily="18" charset="-78"/>
              </a:rPr>
              <a:t>.</a:t>
            </a:r>
            <a:br>
              <a:rPr lang="ar-IQ" sz="3600" b="1" kern="0" dirty="0">
                <a:effectLst/>
                <a:latin typeface="Traditional Arabic" panose="02020603050405020304" pitchFamily="18" charset="-78"/>
                <a:ea typeface="Times New Roman" panose="02020603050405020304" pitchFamily="18" charset="0"/>
                <a:cs typeface="Traditional Arabic" panose="02020603050405020304" pitchFamily="18" charset="-78"/>
              </a:rPr>
            </a:br>
            <a:r>
              <a:rPr lang="ar-IQ" sz="3600" b="1" kern="0" dirty="0">
                <a:effectLst/>
                <a:latin typeface="Traditional Arabic" panose="02020603050405020304" pitchFamily="18" charset="-78"/>
                <a:ea typeface="Times New Roman" panose="02020603050405020304" pitchFamily="18" charset="0"/>
                <a:cs typeface="Traditional Arabic" panose="02020603050405020304" pitchFamily="18" charset="-78"/>
              </a:rPr>
              <a:t>- </a:t>
            </a:r>
            <a:r>
              <a:rPr lang="ar-SA" sz="3600" b="1" kern="0" dirty="0">
                <a:effectLst/>
                <a:latin typeface="Traditional Arabic" panose="02020603050405020304" pitchFamily="18" charset="-78"/>
                <a:ea typeface="Times New Roman" panose="02020603050405020304" pitchFamily="18" charset="0"/>
                <a:cs typeface="Traditional Arabic" panose="02020603050405020304" pitchFamily="18" charset="-78"/>
              </a:rPr>
              <a:t>فيما تستحوذ باقي منطقة الشرق الأوسط وشمال أفريقيا على حصة تبلغ</a:t>
            </a:r>
            <a:r>
              <a:rPr lang="ar-IQ" sz="3600" b="1" kern="0" dirty="0">
                <a:effectLst/>
                <a:latin typeface="Traditional Arabic" panose="02020603050405020304" pitchFamily="18" charset="-78"/>
                <a:ea typeface="Times New Roman" panose="02020603050405020304" pitchFamily="18" charset="0"/>
                <a:cs typeface="Traditional Arabic" panose="02020603050405020304" pitchFamily="18" charset="-78"/>
              </a:rPr>
              <a:t> (</a:t>
            </a:r>
            <a:r>
              <a:rPr lang="ar-SA" sz="3600" b="1" kern="0" dirty="0">
                <a:effectLst/>
                <a:latin typeface="Traditional Arabic" panose="02020603050405020304" pitchFamily="18" charset="-78"/>
                <a:ea typeface="Times New Roman" panose="02020603050405020304" pitchFamily="18" charset="0"/>
                <a:cs typeface="Traditional Arabic" panose="02020603050405020304" pitchFamily="18" charset="-78"/>
              </a:rPr>
              <a:t> </a:t>
            </a:r>
            <a:r>
              <a:rPr lang="ar-SA" sz="3200" b="1" kern="0" dirty="0">
                <a:effectLst/>
                <a:latin typeface="Traditional Arabic" panose="02020603050405020304" pitchFamily="18" charset="-78"/>
                <a:ea typeface="Times New Roman" panose="02020603050405020304" pitchFamily="18" charset="0"/>
                <a:cs typeface="Traditional Arabic" panose="02020603050405020304" pitchFamily="18" charset="-78"/>
              </a:rPr>
              <a:t>38.6% </a:t>
            </a:r>
            <a:r>
              <a:rPr lang="ar-IQ" sz="3200" b="1" kern="0" dirty="0">
                <a:effectLst/>
                <a:latin typeface="Traditional Arabic" panose="02020603050405020304" pitchFamily="18" charset="-78"/>
                <a:ea typeface="Times New Roman" panose="02020603050405020304" pitchFamily="18" charset="0"/>
                <a:cs typeface="Traditional Arabic" panose="02020603050405020304" pitchFamily="18" charset="-78"/>
              </a:rPr>
              <a:t>) </a:t>
            </a:r>
            <a:r>
              <a:rPr lang="ar-SA" sz="3600" b="1" kern="0" dirty="0">
                <a:effectLst/>
                <a:latin typeface="Traditional Arabic" panose="02020603050405020304" pitchFamily="18" charset="-78"/>
                <a:ea typeface="Times New Roman" panose="02020603050405020304" pitchFamily="18" charset="0"/>
                <a:cs typeface="Traditional Arabic" panose="02020603050405020304" pitchFamily="18" charset="-78"/>
              </a:rPr>
              <a:t>من إجمالي الأصول المالية الإسلامية</a:t>
            </a:r>
            <a:r>
              <a:rPr lang="en-US" sz="3600" b="1" kern="0" dirty="0">
                <a:effectLst/>
                <a:latin typeface="Traditional Arabic" panose="02020603050405020304" pitchFamily="18" charset="-78"/>
                <a:ea typeface="Times New Roman" panose="02020603050405020304" pitchFamily="18" charset="0"/>
                <a:cs typeface="Traditional Arabic" panose="02020603050405020304" pitchFamily="18" charset="-78"/>
              </a:rPr>
              <a:t>.</a:t>
            </a:r>
            <a:br>
              <a:rPr lang="en-US" sz="3600" b="1" kern="0" dirty="0">
                <a:effectLst/>
                <a:latin typeface="Traditional Arabic" panose="02020603050405020304" pitchFamily="18" charset="-78"/>
                <a:ea typeface="Times New Roman" panose="02020603050405020304" pitchFamily="18" charset="0"/>
                <a:cs typeface="Traditional Arabic" panose="02020603050405020304" pitchFamily="18" charset="-78"/>
              </a:rPr>
            </a:br>
            <a:r>
              <a:rPr lang="ar-IQ" sz="3600" b="1" kern="0" dirty="0">
                <a:effectLst/>
                <a:latin typeface="Traditional Arabic" panose="02020603050405020304" pitchFamily="18" charset="-78"/>
                <a:ea typeface="Times New Roman" panose="02020603050405020304" pitchFamily="18" charset="0"/>
                <a:cs typeface="Traditional Arabic" panose="02020603050405020304" pitchFamily="18" charset="-78"/>
              </a:rPr>
              <a:t>- </a:t>
            </a:r>
            <a:r>
              <a:rPr lang="ar-SA" sz="3600" b="1" kern="0" dirty="0">
                <a:effectLst/>
                <a:latin typeface="Traditional Arabic" panose="02020603050405020304" pitchFamily="18" charset="-78"/>
                <a:ea typeface="Times New Roman" panose="02020603050405020304" pitchFamily="18" charset="0"/>
                <a:cs typeface="Traditional Arabic" panose="02020603050405020304" pitchFamily="18" charset="-78"/>
              </a:rPr>
              <a:t>أما آسيا فتستأثر بحصة تبلغ</a:t>
            </a:r>
            <a:r>
              <a:rPr lang="ar-IQ" sz="3600" b="1" kern="0" dirty="0">
                <a:effectLst/>
                <a:latin typeface="Traditional Arabic" panose="02020603050405020304" pitchFamily="18" charset="-78"/>
                <a:ea typeface="Times New Roman" panose="02020603050405020304" pitchFamily="18" charset="0"/>
                <a:cs typeface="Traditional Arabic" panose="02020603050405020304" pitchFamily="18" charset="-78"/>
              </a:rPr>
              <a:t>(</a:t>
            </a:r>
            <a:r>
              <a:rPr lang="ar-SA" sz="3600" b="1" kern="0" dirty="0">
                <a:effectLst/>
                <a:latin typeface="Traditional Arabic" panose="02020603050405020304" pitchFamily="18" charset="-78"/>
                <a:ea typeface="Times New Roman" panose="02020603050405020304" pitchFamily="18" charset="0"/>
                <a:cs typeface="Traditional Arabic" panose="02020603050405020304" pitchFamily="18" charset="-78"/>
              </a:rPr>
              <a:t> </a:t>
            </a:r>
            <a:r>
              <a:rPr lang="ar-SA" sz="3200" b="1" kern="0" dirty="0">
                <a:effectLst/>
                <a:latin typeface="Traditional Arabic" panose="02020603050405020304" pitchFamily="18" charset="-78"/>
                <a:ea typeface="Times New Roman" panose="02020603050405020304" pitchFamily="18" charset="0"/>
                <a:cs typeface="Traditional Arabic" panose="02020603050405020304" pitchFamily="18" charset="-78"/>
              </a:rPr>
              <a:t>18.7% </a:t>
            </a:r>
            <a:r>
              <a:rPr lang="ar-IQ" sz="3200" b="1" kern="0" dirty="0">
                <a:effectLst/>
                <a:latin typeface="Traditional Arabic" panose="02020603050405020304" pitchFamily="18" charset="-78"/>
                <a:ea typeface="Times New Roman" panose="02020603050405020304" pitchFamily="18" charset="0"/>
                <a:cs typeface="Traditional Arabic" panose="02020603050405020304" pitchFamily="18" charset="-78"/>
              </a:rPr>
              <a:t>) </a:t>
            </a:r>
            <a:r>
              <a:rPr lang="ar-SA" sz="3600" b="1" kern="0" dirty="0">
                <a:effectLst/>
                <a:latin typeface="Traditional Arabic" panose="02020603050405020304" pitchFamily="18" charset="-78"/>
                <a:ea typeface="Times New Roman" panose="02020603050405020304" pitchFamily="18" charset="0"/>
                <a:cs typeface="Traditional Arabic" panose="02020603050405020304" pitchFamily="18" charset="-78"/>
              </a:rPr>
              <a:t>من الأصول الإسلامية</a:t>
            </a:r>
            <a:r>
              <a:rPr lang="ar-IQ" sz="3600" b="1" kern="0" dirty="0">
                <a:effectLst/>
                <a:latin typeface="Traditional Arabic" panose="02020603050405020304" pitchFamily="18" charset="-78"/>
                <a:ea typeface="Times New Roman" panose="02020603050405020304" pitchFamily="18" charset="0"/>
                <a:cs typeface="Traditional Arabic" panose="02020603050405020304" pitchFamily="18" charset="-78"/>
              </a:rPr>
              <a:t>.</a:t>
            </a:r>
            <a:br>
              <a:rPr lang="ar-IQ" sz="3600" b="1" kern="0" dirty="0">
                <a:effectLst/>
                <a:latin typeface="Traditional Arabic" panose="02020603050405020304" pitchFamily="18" charset="-78"/>
                <a:ea typeface="Times New Roman" panose="02020603050405020304" pitchFamily="18" charset="0"/>
                <a:cs typeface="Traditional Arabic" panose="02020603050405020304" pitchFamily="18" charset="-78"/>
              </a:rPr>
            </a:br>
            <a:r>
              <a:rPr lang="ar-IQ" sz="3600" b="1" kern="0" dirty="0">
                <a:effectLst/>
                <a:latin typeface="Traditional Arabic" panose="02020603050405020304" pitchFamily="18" charset="-78"/>
                <a:ea typeface="Times New Roman" panose="02020603050405020304" pitchFamily="18" charset="0"/>
                <a:cs typeface="Traditional Arabic" panose="02020603050405020304" pitchFamily="18" charset="-78"/>
              </a:rPr>
              <a:t>-</a:t>
            </a:r>
            <a:r>
              <a:rPr lang="ar-SA" sz="3600" b="1" kern="0" dirty="0">
                <a:effectLst/>
                <a:latin typeface="Traditional Arabic" panose="02020603050405020304" pitchFamily="18" charset="-78"/>
                <a:ea typeface="Times New Roman" panose="02020603050405020304" pitchFamily="18" charset="0"/>
                <a:cs typeface="Traditional Arabic" panose="02020603050405020304" pitchFamily="18" charset="-78"/>
              </a:rPr>
              <a:t> وتستحوذ أفريقيا على حصة</a:t>
            </a:r>
            <a:r>
              <a:rPr lang="ar-IQ" sz="3600" b="1" kern="0" dirty="0">
                <a:effectLst/>
                <a:latin typeface="Traditional Arabic" panose="02020603050405020304" pitchFamily="18" charset="-78"/>
                <a:ea typeface="Times New Roman" panose="02020603050405020304" pitchFamily="18" charset="0"/>
                <a:cs typeface="Traditional Arabic" panose="02020603050405020304" pitchFamily="18" charset="-78"/>
              </a:rPr>
              <a:t> (</a:t>
            </a:r>
            <a:r>
              <a:rPr lang="ar-SA" sz="3600" b="1" kern="0" dirty="0">
                <a:effectLst/>
                <a:latin typeface="Traditional Arabic" panose="02020603050405020304" pitchFamily="18" charset="-78"/>
                <a:ea typeface="Times New Roman" panose="02020603050405020304" pitchFamily="18" charset="0"/>
                <a:cs typeface="Traditional Arabic" panose="02020603050405020304" pitchFamily="18" charset="-78"/>
              </a:rPr>
              <a:t> 0.8% </a:t>
            </a:r>
            <a:r>
              <a:rPr lang="ar-IQ" sz="3600" b="1" kern="0" dirty="0">
                <a:effectLst/>
                <a:latin typeface="Traditional Arabic" panose="02020603050405020304" pitchFamily="18" charset="-78"/>
                <a:ea typeface="Times New Roman" panose="02020603050405020304" pitchFamily="18" charset="0"/>
                <a:cs typeface="Traditional Arabic" panose="02020603050405020304" pitchFamily="18" charset="-78"/>
              </a:rPr>
              <a:t>).</a:t>
            </a:r>
            <a:br>
              <a:rPr lang="ar-IQ" sz="3600" b="1" kern="0" dirty="0">
                <a:effectLst/>
                <a:latin typeface="Traditional Arabic" panose="02020603050405020304" pitchFamily="18" charset="-78"/>
                <a:ea typeface="Times New Roman" panose="02020603050405020304" pitchFamily="18" charset="0"/>
                <a:cs typeface="Traditional Arabic" panose="02020603050405020304" pitchFamily="18" charset="-78"/>
              </a:rPr>
            </a:br>
            <a:r>
              <a:rPr lang="ar-IQ" sz="3600" b="1" kern="0" dirty="0">
                <a:effectLst/>
                <a:latin typeface="Traditional Arabic" panose="02020603050405020304" pitchFamily="18" charset="-78"/>
                <a:ea typeface="Times New Roman" panose="02020603050405020304" pitchFamily="18" charset="0"/>
                <a:cs typeface="Traditional Arabic" panose="02020603050405020304" pitchFamily="18" charset="-78"/>
              </a:rPr>
              <a:t>- </a:t>
            </a:r>
            <a:r>
              <a:rPr lang="ar-SA" sz="3600" b="1" kern="0" dirty="0">
                <a:effectLst/>
                <a:latin typeface="Traditional Arabic" panose="02020603050405020304" pitchFamily="18" charset="-78"/>
                <a:ea typeface="Times New Roman" panose="02020603050405020304" pitchFamily="18" charset="0"/>
                <a:cs typeface="Traditional Arabic" panose="02020603050405020304" pitchFamily="18" charset="-78"/>
              </a:rPr>
              <a:t>بينما تسيطر أسواق أوروبا وأميركا وأستراليا على حصة تبلغ</a:t>
            </a:r>
            <a:r>
              <a:rPr lang="ar-IQ" sz="3600" b="1" kern="0" dirty="0">
                <a:effectLst/>
                <a:latin typeface="Traditional Arabic" panose="02020603050405020304" pitchFamily="18" charset="-78"/>
                <a:ea typeface="Times New Roman" panose="02020603050405020304" pitchFamily="18" charset="0"/>
                <a:cs typeface="Traditional Arabic" panose="02020603050405020304" pitchFamily="18" charset="-78"/>
              </a:rPr>
              <a:t> (</a:t>
            </a:r>
            <a:r>
              <a:rPr lang="ar-SA" sz="3600" b="1" kern="0" dirty="0">
                <a:effectLst/>
                <a:latin typeface="Traditional Arabic" panose="02020603050405020304" pitchFamily="18" charset="-78"/>
                <a:ea typeface="Times New Roman" panose="02020603050405020304" pitchFamily="18" charset="0"/>
                <a:cs typeface="Traditional Arabic" panose="02020603050405020304" pitchFamily="18" charset="-78"/>
              </a:rPr>
              <a:t> </a:t>
            </a:r>
            <a:r>
              <a:rPr lang="ar-SA" sz="3200" b="1" kern="0" dirty="0">
                <a:effectLst/>
                <a:latin typeface="Traditional Arabic" panose="02020603050405020304" pitchFamily="18" charset="-78"/>
                <a:ea typeface="Times New Roman" panose="02020603050405020304" pitchFamily="18" charset="0"/>
                <a:cs typeface="Traditional Arabic" panose="02020603050405020304" pitchFamily="18" charset="-78"/>
              </a:rPr>
              <a:t>1.7% </a:t>
            </a:r>
            <a:r>
              <a:rPr lang="ar-IQ" sz="3200" b="1" kern="0" dirty="0">
                <a:effectLst/>
                <a:latin typeface="Traditional Arabic" panose="02020603050405020304" pitchFamily="18" charset="-78"/>
                <a:ea typeface="Times New Roman" panose="02020603050405020304" pitchFamily="18" charset="0"/>
                <a:cs typeface="Traditional Arabic" panose="02020603050405020304" pitchFamily="18" charset="-78"/>
              </a:rPr>
              <a:t>) </a:t>
            </a:r>
            <a:r>
              <a:rPr lang="ar-SA" sz="3600" b="1" kern="0" dirty="0">
                <a:effectLst/>
                <a:latin typeface="Traditional Arabic" panose="02020603050405020304" pitchFamily="18" charset="-78"/>
                <a:ea typeface="Times New Roman" panose="02020603050405020304" pitchFamily="18" charset="0"/>
                <a:cs typeface="Traditional Arabic" panose="02020603050405020304" pitchFamily="18" charset="-78"/>
              </a:rPr>
              <a:t>من الإجمالي</a:t>
            </a:r>
            <a:r>
              <a:rPr lang="en-US" sz="3600" b="1" kern="0" dirty="0">
                <a:effectLst/>
                <a:latin typeface="Traditional Arabic" panose="02020603050405020304" pitchFamily="18" charset="-78"/>
                <a:ea typeface="Times New Roman" panose="02020603050405020304" pitchFamily="18" charset="0"/>
                <a:cs typeface="Traditional Arabic" panose="02020603050405020304" pitchFamily="18" charset="-78"/>
              </a:rPr>
              <a:t>.</a:t>
            </a:r>
            <a:br>
              <a:rPr lang="en-US" sz="3600" b="1" kern="0" dirty="0">
                <a:effectLst/>
                <a:latin typeface="Traditional Arabic" panose="02020603050405020304" pitchFamily="18" charset="-78"/>
                <a:ea typeface="Times New Roman" panose="02020603050405020304" pitchFamily="18" charset="0"/>
                <a:cs typeface="Traditional Arabic" panose="02020603050405020304" pitchFamily="18" charset="-78"/>
              </a:rPr>
            </a:br>
            <a:r>
              <a:rPr lang="ar-IQ" sz="3600" b="1" kern="0" dirty="0">
                <a:effectLst/>
                <a:latin typeface="Traditional Arabic" panose="02020603050405020304" pitchFamily="18" charset="-78"/>
                <a:ea typeface="Times New Roman" panose="02020603050405020304" pitchFamily="18" charset="0"/>
                <a:cs typeface="Traditional Arabic" panose="02020603050405020304" pitchFamily="18" charset="-78"/>
              </a:rPr>
              <a:t>- </a:t>
            </a:r>
            <a:r>
              <a:rPr lang="ar-SA" sz="3600" b="1" kern="0" dirty="0">
                <a:effectLst/>
                <a:latin typeface="Traditional Arabic" panose="02020603050405020304" pitchFamily="18" charset="-78"/>
                <a:ea typeface="Times New Roman" panose="02020603050405020304" pitchFamily="18" charset="0"/>
                <a:cs typeface="Traditional Arabic" panose="02020603050405020304" pitchFamily="18" charset="-78"/>
              </a:rPr>
              <a:t>وفي المقابل فإن عدد عملاء المصارف الاسلامية يبلغ مستوى</a:t>
            </a:r>
            <a:r>
              <a:rPr lang="ar-IQ" sz="3600" b="1" kern="0" dirty="0">
                <a:effectLst/>
                <a:latin typeface="Traditional Arabic" panose="02020603050405020304" pitchFamily="18" charset="-78"/>
                <a:ea typeface="Times New Roman" panose="02020603050405020304" pitchFamily="18" charset="0"/>
                <a:cs typeface="Traditional Arabic" panose="02020603050405020304" pitchFamily="18" charset="-78"/>
              </a:rPr>
              <a:t>(</a:t>
            </a:r>
            <a:r>
              <a:rPr lang="ar-SA" sz="3600" b="1" kern="0" dirty="0">
                <a:effectLst/>
                <a:latin typeface="Traditional Arabic" panose="02020603050405020304" pitchFamily="18" charset="-78"/>
                <a:ea typeface="Times New Roman" panose="02020603050405020304" pitchFamily="18" charset="0"/>
                <a:cs typeface="Traditional Arabic" panose="02020603050405020304" pitchFamily="18" charset="-78"/>
              </a:rPr>
              <a:t> </a:t>
            </a:r>
            <a:r>
              <a:rPr lang="ar-SA" sz="3200" b="1" kern="0" dirty="0">
                <a:effectLst/>
                <a:latin typeface="Traditional Arabic" panose="02020603050405020304" pitchFamily="18" charset="-78"/>
                <a:ea typeface="Times New Roman" panose="02020603050405020304" pitchFamily="18" charset="0"/>
                <a:cs typeface="Traditional Arabic" panose="02020603050405020304" pitchFamily="18" charset="-78"/>
              </a:rPr>
              <a:t>100</a:t>
            </a:r>
            <a:r>
              <a:rPr lang="ar-IQ" sz="3200" b="1" kern="0" dirty="0">
                <a:effectLst/>
                <a:latin typeface="Traditional Arabic" panose="02020603050405020304" pitchFamily="18" charset="-78"/>
                <a:ea typeface="Times New Roman" panose="02020603050405020304" pitchFamily="18" charset="0"/>
                <a:cs typeface="Traditional Arabic" panose="02020603050405020304" pitchFamily="18" charset="-78"/>
              </a:rPr>
              <a:t> )</a:t>
            </a:r>
            <a:r>
              <a:rPr lang="ar-SA" sz="3600" b="1" kern="0" dirty="0">
                <a:effectLst/>
                <a:latin typeface="Traditional Arabic" panose="02020603050405020304" pitchFamily="18" charset="-78"/>
                <a:ea typeface="Times New Roman" panose="02020603050405020304" pitchFamily="18" charset="0"/>
                <a:cs typeface="Traditional Arabic" panose="02020603050405020304" pitchFamily="18" charset="-78"/>
              </a:rPr>
              <a:t> مليون عميل على مستوى العالم</a:t>
            </a:r>
            <a:r>
              <a:rPr lang="ar-IQ" sz="3600" b="1" kern="0" dirty="0">
                <a:effectLst/>
                <a:latin typeface="Traditional Arabic" panose="02020603050405020304" pitchFamily="18" charset="-78"/>
                <a:ea typeface="Times New Roman" panose="02020603050405020304" pitchFamily="18" charset="0"/>
                <a:cs typeface="Traditional Arabic" panose="02020603050405020304" pitchFamily="18" charset="-78"/>
              </a:rPr>
              <a:t>.</a:t>
            </a:r>
            <a:r>
              <a:rPr lang="ar-SA" sz="3600" b="1" kern="0" dirty="0">
                <a:effectLst/>
                <a:latin typeface="Traditional Arabic" panose="02020603050405020304" pitchFamily="18" charset="-78"/>
                <a:ea typeface="Times New Roman" panose="02020603050405020304" pitchFamily="18" charset="0"/>
                <a:cs typeface="Traditional Arabic" panose="02020603050405020304" pitchFamily="18" charset="-78"/>
              </a:rPr>
              <a:t> </a:t>
            </a:r>
            <a:br>
              <a:rPr lang="ar-IQ" sz="3600" b="1" kern="0" dirty="0">
                <a:effectLst/>
                <a:latin typeface="Traditional Arabic" panose="02020603050405020304" pitchFamily="18" charset="-78"/>
                <a:ea typeface="Times New Roman" panose="02020603050405020304" pitchFamily="18" charset="0"/>
                <a:cs typeface="Traditional Arabic" panose="02020603050405020304" pitchFamily="18" charset="-78"/>
              </a:rPr>
            </a:br>
            <a:r>
              <a:rPr lang="ar-IQ" sz="3600" b="1" kern="0" dirty="0">
                <a:effectLst/>
                <a:latin typeface="Traditional Arabic" panose="02020603050405020304" pitchFamily="18" charset="-78"/>
                <a:ea typeface="Times New Roman" panose="02020603050405020304" pitchFamily="18" charset="0"/>
                <a:cs typeface="Traditional Arabic" panose="02020603050405020304" pitchFamily="18" charset="-78"/>
              </a:rPr>
              <a:t>- </a:t>
            </a:r>
            <a:r>
              <a:rPr lang="ar-SA" sz="3600" b="1" kern="0" dirty="0">
                <a:effectLst/>
                <a:latin typeface="Traditional Arabic" panose="02020603050405020304" pitchFamily="18" charset="-78"/>
                <a:ea typeface="Times New Roman" panose="02020603050405020304" pitchFamily="18" charset="0"/>
                <a:cs typeface="Traditional Arabic" panose="02020603050405020304" pitchFamily="18" charset="-78"/>
              </a:rPr>
              <a:t>ومع ذلك لا تزال حصة كبرى تبلغ</a:t>
            </a:r>
            <a:r>
              <a:rPr lang="ar-IQ" sz="3600" b="1" kern="0" dirty="0">
                <a:effectLst/>
                <a:latin typeface="Traditional Arabic" panose="02020603050405020304" pitchFamily="18" charset="-78"/>
                <a:ea typeface="Times New Roman" panose="02020603050405020304" pitchFamily="18" charset="0"/>
                <a:cs typeface="Traditional Arabic" panose="02020603050405020304" pitchFamily="18" charset="-78"/>
              </a:rPr>
              <a:t> (</a:t>
            </a:r>
            <a:r>
              <a:rPr lang="ar-SA" sz="3600" b="1" kern="0" dirty="0">
                <a:effectLst/>
                <a:latin typeface="Traditional Arabic" panose="02020603050405020304" pitchFamily="18" charset="-78"/>
                <a:ea typeface="Times New Roman" panose="02020603050405020304" pitchFamily="18" charset="0"/>
                <a:cs typeface="Traditional Arabic" panose="02020603050405020304" pitchFamily="18" charset="-78"/>
              </a:rPr>
              <a:t> </a:t>
            </a:r>
            <a:r>
              <a:rPr lang="ar-SA" sz="3200" b="1" kern="0" dirty="0">
                <a:effectLst/>
                <a:latin typeface="Traditional Arabic" panose="02020603050405020304" pitchFamily="18" charset="-78"/>
                <a:ea typeface="Times New Roman" panose="02020603050405020304" pitchFamily="18" charset="0"/>
                <a:cs typeface="Traditional Arabic" panose="02020603050405020304" pitchFamily="18" charset="-78"/>
              </a:rPr>
              <a:t>75.12% </a:t>
            </a:r>
            <a:r>
              <a:rPr lang="ar-IQ" sz="3200" b="1" kern="0" dirty="0">
                <a:effectLst/>
                <a:latin typeface="Traditional Arabic" panose="02020603050405020304" pitchFamily="18" charset="-78"/>
                <a:ea typeface="Times New Roman" panose="02020603050405020304" pitchFamily="18" charset="0"/>
                <a:cs typeface="Traditional Arabic" panose="02020603050405020304" pitchFamily="18" charset="-78"/>
              </a:rPr>
              <a:t>) </a:t>
            </a:r>
            <a:r>
              <a:rPr lang="ar-SA" sz="3600" b="1" kern="0" dirty="0">
                <a:effectLst/>
                <a:latin typeface="Traditional Arabic" panose="02020603050405020304" pitchFamily="18" charset="-78"/>
                <a:ea typeface="Times New Roman" panose="02020603050405020304" pitchFamily="18" charset="0"/>
                <a:cs typeface="Traditional Arabic" panose="02020603050405020304" pitchFamily="18" charset="-78"/>
              </a:rPr>
              <a:t>من قاعدة العملاء المحتملة للتمويل الإسلامي غير مستغلة، ولا يزال القطاع يتمتع بقدرة استيعابية كبرى، إذ يمكنه أن يستوعب المزيد من المتعاملين</a:t>
            </a:r>
            <a:r>
              <a:rPr lang="en-US" sz="3600" b="1" kern="0" dirty="0">
                <a:effectLst/>
                <a:latin typeface="Traditional Arabic" panose="02020603050405020304" pitchFamily="18" charset="-78"/>
                <a:ea typeface="Times New Roman" panose="02020603050405020304" pitchFamily="18" charset="0"/>
                <a:cs typeface="Traditional Arabic" panose="02020603050405020304" pitchFamily="18" charset="-78"/>
              </a:rPr>
              <a:t>.</a:t>
            </a:r>
            <a:endParaRPr lang="en-US" sz="3600" b="1" dirty="0">
              <a:latin typeface="Traditional Arabic" panose="02020603050405020304" pitchFamily="18" charset="-78"/>
              <a:cs typeface="Traditional Arabic" panose="02020603050405020304" pitchFamily="18" charset="-78"/>
            </a:endParaRPr>
          </a:p>
        </p:txBody>
      </p:sp>
      <p:sp>
        <p:nvSpPr>
          <p:cNvPr id="3" name="Content Placeholder 2">
            <a:extLst>
              <a:ext uri="{FF2B5EF4-FFF2-40B4-BE49-F238E27FC236}">
                <a16:creationId xmlns:a16="http://schemas.microsoft.com/office/drawing/2014/main" id="{7E03874F-2B00-138C-91AB-FE80566FF8DE}"/>
              </a:ext>
            </a:extLst>
          </p:cNvPr>
          <p:cNvSpPr>
            <a:spLocks noGrp="1"/>
          </p:cNvSpPr>
          <p:nvPr>
            <p:ph idx="1"/>
          </p:nvPr>
        </p:nvSpPr>
        <p:spPr>
          <a:xfrm flipV="1">
            <a:off x="1484310" y="6858000"/>
            <a:ext cx="10018713" cy="45719"/>
          </a:xfrm>
        </p:spPr>
        <p:txBody>
          <a:bodyPr>
            <a:normAutofit fontScale="25000" lnSpcReduction="20000"/>
          </a:bodyPr>
          <a:lstStyle/>
          <a:p>
            <a:endParaRPr lang="en-US" dirty="0"/>
          </a:p>
        </p:txBody>
      </p:sp>
    </p:spTree>
    <p:extLst>
      <p:ext uri="{BB962C8B-B14F-4D97-AF65-F5344CB8AC3E}">
        <p14:creationId xmlns:p14="http://schemas.microsoft.com/office/powerpoint/2010/main" val="3225155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146650"/>
            <a:ext cx="10018713" cy="1328467"/>
          </a:xfrm>
        </p:spPr>
        <p:txBody>
          <a:bodyPr/>
          <a:lstStyle/>
          <a:p>
            <a:r>
              <a:rPr lang="ar-SA" b="1" dirty="0">
                <a:solidFill>
                  <a:srgbClr val="FF0000"/>
                </a:solidFill>
                <a:latin typeface="Traditional Arabic" panose="02020603050405020304" pitchFamily="18" charset="-78"/>
                <a:cs typeface="Traditional Arabic" panose="02020603050405020304" pitchFamily="18" charset="-78"/>
              </a:rPr>
              <a:t>مفهوم البنوك الإسلامية</a:t>
            </a:r>
            <a:r>
              <a:rPr lang="en-US" b="1" dirty="0">
                <a:solidFill>
                  <a:srgbClr val="FF0000"/>
                </a:solidFill>
                <a:latin typeface="Traditional Arabic" panose="02020603050405020304" pitchFamily="18" charset="-78"/>
                <a:cs typeface="Traditional Arabic" panose="02020603050405020304" pitchFamily="18" charset="-78"/>
              </a:rPr>
              <a:t> </a:t>
            </a:r>
            <a:endParaRPr lang="ar-IQ" dirty="0"/>
          </a:p>
        </p:txBody>
      </p:sp>
      <p:sp>
        <p:nvSpPr>
          <p:cNvPr id="3" name="Content Placeholder 2"/>
          <p:cNvSpPr>
            <a:spLocks noGrp="1"/>
          </p:cNvSpPr>
          <p:nvPr>
            <p:ph idx="1"/>
          </p:nvPr>
        </p:nvSpPr>
        <p:spPr>
          <a:xfrm>
            <a:off x="1484310" y="1207698"/>
            <a:ext cx="10428769" cy="5382883"/>
          </a:xfrm>
        </p:spPr>
        <p:txBody>
          <a:bodyPr anchor="t">
            <a:noAutofit/>
          </a:bodyPr>
          <a:lstStyle/>
          <a:p>
            <a:pPr algn="just"/>
            <a:r>
              <a:rPr lang="en-US" sz="3600" b="1" dirty="0">
                <a:latin typeface="Traditional Arabic" panose="02020603050405020304" pitchFamily="18" charset="-78"/>
                <a:cs typeface="Traditional Arabic" panose="02020603050405020304" pitchFamily="18" charset="-78"/>
              </a:rPr>
              <a:t> </a:t>
            </a:r>
            <a:r>
              <a:rPr lang="en-US" sz="3600" b="1" dirty="0">
                <a:solidFill>
                  <a:srgbClr val="FF0000"/>
                </a:solidFill>
                <a:latin typeface="Traditional Arabic" panose="02020603050405020304" pitchFamily="18" charset="-78"/>
                <a:cs typeface="Traditional Arabic" panose="02020603050405020304" pitchFamily="18" charset="-78"/>
              </a:rPr>
              <a:t>-</a:t>
            </a:r>
            <a:r>
              <a:rPr lang="ar-IQ" sz="3600" b="1" dirty="0">
                <a:latin typeface="Traditional Arabic" panose="02020603050405020304" pitchFamily="18" charset="-78"/>
                <a:cs typeface="Traditional Arabic" panose="02020603050405020304" pitchFamily="18" charset="-78"/>
              </a:rPr>
              <a:t>تطلق كلمة بنك أو مصرف على المكان الذي تتداول فيه الأموال تارة عن طريق الإيداع، وتارة عن طريق الأخذ، أي: الإقراض أو الإقتراض للنقود.</a:t>
            </a:r>
          </a:p>
          <a:p>
            <a:pPr algn="just"/>
            <a:r>
              <a:rPr lang="ar-IQ" sz="3600" b="1" dirty="0">
                <a:solidFill>
                  <a:srgbClr val="FF0000"/>
                </a:solidFill>
                <a:latin typeface="Traditional Arabic" panose="02020603050405020304" pitchFamily="18" charset="-78"/>
                <a:cs typeface="Traditional Arabic" panose="02020603050405020304" pitchFamily="18" charset="-78"/>
              </a:rPr>
              <a:t>-</a:t>
            </a:r>
            <a:r>
              <a:rPr lang="ar-IQ" sz="3600" b="1" dirty="0">
                <a:latin typeface="Traditional Arabic" panose="02020603050405020304" pitchFamily="18" charset="-78"/>
                <a:cs typeface="Traditional Arabic" panose="02020603050405020304" pitchFamily="18" charset="-78"/>
              </a:rPr>
              <a:t> ومفهوم البنوك الإسلامية هو:</a:t>
            </a:r>
            <a:r>
              <a:rPr lang="ar-SA" sz="3600" b="1" dirty="0">
                <a:latin typeface="Traditional Arabic" panose="02020603050405020304" pitchFamily="18" charset="-78"/>
                <a:cs typeface="Traditional Arabic" panose="02020603050405020304" pitchFamily="18" charset="-78"/>
              </a:rPr>
              <a:t> </a:t>
            </a:r>
            <a:r>
              <a:rPr lang="ar-IQ" sz="3600" b="1" dirty="0">
                <a:latin typeface="Traditional Arabic" panose="02020603050405020304" pitchFamily="18" charset="-78"/>
                <a:cs typeface="Traditional Arabic" panose="02020603050405020304" pitchFamily="18" charset="-78"/>
              </a:rPr>
              <a:t>كل </a:t>
            </a:r>
            <a:r>
              <a:rPr lang="ar-SA" sz="3600" b="1" dirty="0">
                <a:latin typeface="Traditional Arabic" panose="02020603050405020304" pitchFamily="18" charset="-78"/>
                <a:cs typeface="Traditional Arabic" panose="02020603050405020304" pitchFamily="18" charset="-78"/>
              </a:rPr>
              <a:t>مؤسسة </a:t>
            </a:r>
            <a:r>
              <a:rPr lang="ar-IQ" sz="3600" b="1" dirty="0">
                <a:latin typeface="Traditional Arabic" panose="02020603050405020304" pitchFamily="18" charset="-78"/>
                <a:cs typeface="Traditional Arabic" panose="02020603050405020304" pitchFamily="18" charset="-78"/>
              </a:rPr>
              <a:t>مالية </a:t>
            </a:r>
            <a:r>
              <a:rPr lang="ar-SA" sz="3600" b="1" dirty="0">
                <a:latin typeface="Traditional Arabic" panose="02020603050405020304" pitchFamily="18" charset="-78"/>
                <a:cs typeface="Traditional Arabic" panose="02020603050405020304" pitchFamily="18" charset="-78"/>
              </a:rPr>
              <a:t>تباشر الأعمال المصرفية </a:t>
            </a:r>
            <a:r>
              <a:rPr lang="ar-IQ" sz="3600" b="1" dirty="0">
                <a:latin typeface="Traditional Arabic" panose="02020603050405020304" pitchFamily="18" charset="-78"/>
                <a:cs typeface="Traditional Arabic" panose="02020603050405020304" pitchFamily="18" charset="-78"/>
              </a:rPr>
              <a:t>بهدف </a:t>
            </a:r>
            <a:r>
              <a:rPr lang="ar-SA" sz="3600" b="1" dirty="0">
                <a:latin typeface="Traditional Arabic" panose="02020603050405020304" pitchFamily="18" charset="-78"/>
                <a:cs typeface="Traditional Arabic" panose="02020603050405020304" pitchFamily="18" charset="-78"/>
              </a:rPr>
              <a:t>تجميع الأموال </a:t>
            </a:r>
            <a:r>
              <a:rPr lang="ar-IQ" sz="3600" b="1" dirty="0">
                <a:latin typeface="Traditional Arabic" panose="02020603050405020304" pitchFamily="18" charset="-78"/>
                <a:cs typeface="Traditional Arabic" panose="02020603050405020304" pitchFamily="18" charset="-78"/>
              </a:rPr>
              <a:t>والمدخرات، </a:t>
            </a:r>
            <a:r>
              <a:rPr lang="ar-SA" sz="3600" b="1" dirty="0">
                <a:solidFill>
                  <a:srgbClr val="FF0000"/>
                </a:solidFill>
                <a:latin typeface="Traditional Arabic" panose="02020603050405020304" pitchFamily="18" charset="-78"/>
                <a:cs typeface="Traditional Arabic" panose="02020603050405020304" pitchFamily="18" charset="-78"/>
              </a:rPr>
              <a:t>وتو</a:t>
            </a:r>
            <a:r>
              <a:rPr lang="ar-IQ" sz="3600" b="1" dirty="0">
                <a:solidFill>
                  <a:srgbClr val="FF0000"/>
                </a:solidFill>
                <a:latin typeface="Traditional Arabic" panose="02020603050405020304" pitchFamily="18" charset="-78"/>
                <a:cs typeface="Traditional Arabic" panose="02020603050405020304" pitchFamily="18" charset="-78"/>
              </a:rPr>
              <a:t>ظ</a:t>
            </a:r>
            <a:r>
              <a:rPr lang="ar-SA" sz="3600" b="1" dirty="0">
                <a:solidFill>
                  <a:srgbClr val="FF0000"/>
                </a:solidFill>
                <a:latin typeface="Traditional Arabic" panose="02020603050405020304" pitchFamily="18" charset="-78"/>
                <a:cs typeface="Traditional Arabic" panose="02020603050405020304" pitchFamily="18" charset="-78"/>
              </a:rPr>
              <a:t>يفها </a:t>
            </a:r>
            <a:r>
              <a:rPr lang="ar-IQ" sz="3600" b="1" dirty="0">
                <a:solidFill>
                  <a:srgbClr val="FF0000"/>
                </a:solidFill>
                <a:latin typeface="Traditional Arabic" panose="02020603050405020304" pitchFamily="18" charset="-78"/>
                <a:cs typeface="Traditional Arabic" panose="02020603050405020304" pitchFamily="18" charset="-78"/>
              </a:rPr>
              <a:t>بما يتفق مع الأحكام </a:t>
            </a:r>
            <a:r>
              <a:rPr lang="ar-SA" sz="3600" b="1" dirty="0">
                <a:solidFill>
                  <a:srgbClr val="FF0000"/>
                </a:solidFill>
                <a:latin typeface="Traditional Arabic" panose="02020603050405020304" pitchFamily="18" charset="-78"/>
                <a:cs typeface="Traditional Arabic" panose="02020603050405020304" pitchFamily="18" charset="-78"/>
              </a:rPr>
              <a:t>الشريعة الإسلامية</a:t>
            </a:r>
            <a:r>
              <a:rPr lang="ar-IQ" sz="3600" b="1" dirty="0">
                <a:solidFill>
                  <a:srgbClr val="FF0000"/>
                </a:solidFill>
                <a:latin typeface="Traditional Arabic" panose="02020603050405020304" pitchFamily="18" charset="-78"/>
                <a:cs typeface="Traditional Arabic" panose="02020603050405020304" pitchFamily="18" charset="-78"/>
              </a:rPr>
              <a:t> ومقاصدها</a:t>
            </a:r>
            <a:r>
              <a:rPr lang="ar-SA" sz="3600" b="1" dirty="0">
                <a:solidFill>
                  <a:srgbClr val="FF0000"/>
                </a:solidFill>
                <a:latin typeface="Traditional Arabic" panose="02020603050405020304" pitchFamily="18" charset="-78"/>
                <a:cs typeface="Traditional Arabic" panose="02020603050405020304" pitchFamily="18" charset="-78"/>
              </a:rPr>
              <a:t> في جميع معاملاته</a:t>
            </a:r>
            <a:r>
              <a:rPr lang="ar-IQ" sz="3600" b="1" dirty="0">
                <a:solidFill>
                  <a:srgbClr val="FF0000"/>
                </a:solidFill>
                <a:latin typeface="Traditional Arabic" panose="02020603050405020304" pitchFamily="18" charset="-78"/>
                <a:cs typeface="Traditional Arabic" panose="02020603050405020304" pitchFamily="18" charset="-78"/>
              </a:rPr>
              <a:t>ا</a:t>
            </a:r>
            <a:r>
              <a:rPr lang="ar-SA" sz="3600" b="1" dirty="0">
                <a:solidFill>
                  <a:srgbClr val="FF0000"/>
                </a:solidFill>
                <a:latin typeface="Traditional Arabic" panose="02020603050405020304" pitchFamily="18" charset="-78"/>
                <a:cs typeface="Traditional Arabic" panose="02020603050405020304" pitchFamily="18" charset="-78"/>
              </a:rPr>
              <a:t> المصرفية والاستثمارية </a:t>
            </a:r>
            <a:r>
              <a:rPr lang="ar-SA" sz="3600" b="1" dirty="0">
                <a:solidFill>
                  <a:srgbClr val="00B050"/>
                </a:solidFill>
                <a:latin typeface="Traditional Arabic" panose="02020603050405020304" pitchFamily="18" charset="-78"/>
                <a:cs typeface="Traditional Arabic" panose="02020603050405020304" pitchFamily="18" charset="-78"/>
              </a:rPr>
              <a:t>من خلال تطبيق مفهوم الوساطة المالية القائم عل</a:t>
            </a:r>
            <a:r>
              <a:rPr lang="ar-IQ" sz="3600" b="1" dirty="0">
                <a:solidFill>
                  <a:srgbClr val="00B050"/>
                </a:solidFill>
                <a:latin typeface="Traditional Arabic" panose="02020603050405020304" pitchFamily="18" charset="-78"/>
                <a:cs typeface="Traditional Arabic" panose="02020603050405020304" pitchFamily="18" charset="-78"/>
              </a:rPr>
              <a:t>ى</a:t>
            </a:r>
            <a:r>
              <a:rPr lang="ar-SA" sz="3600" b="1" dirty="0">
                <a:solidFill>
                  <a:srgbClr val="00B050"/>
                </a:solidFill>
                <a:latin typeface="Traditional Arabic" panose="02020603050405020304" pitchFamily="18" charset="-78"/>
                <a:cs typeface="Traditional Arabic" panose="02020603050405020304" pitchFamily="18" charset="-78"/>
              </a:rPr>
              <a:t> مبدأ المشاركة في الربح أو الخسارة</a:t>
            </a:r>
            <a:r>
              <a:rPr lang="ar-IQ" sz="3600" b="1" dirty="0">
                <a:solidFill>
                  <a:srgbClr val="00B050"/>
                </a:solidFill>
                <a:latin typeface="Traditional Arabic" panose="02020603050405020304" pitchFamily="18" charset="-78"/>
                <a:cs typeface="Traditional Arabic" panose="02020603050405020304" pitchFamily="18" charset="-78"/>
              </a:rPr>
              <a:t> المبنية على قاعدة </a:t>
            </a:r>
            <a:r>
              <a:rPr lang="ar-IQ" sz="3600" b="1" dirty="0">
                <a:solidFill>
                  <a:srgbClr val="FF0000"/>
                </a:solidFill>
                <a:latin typeface="Traditional Arabic" panose="02020603050405020304" pitchFamily="18" charset="-78"/>
                <a:cs typeface="Traditional Arabic" panose="02020603050405020304" pitchFamily="18" charset="-78"/>
              </a:rPr>
              <a:t>الغنم بالغرم بين البنك والعميل</a:t>
            </a:r>
            <a:r>
              <a:rPr lang="ar-IQ" sz="3600" b="1" dirty="0">
                <a:latin typeface="Traditional Arabic" panose="02020603050405020304" pitchFamily="18" charset="-78"/>
                <a:cs typeface="Traditional Arabic" panose="02020603050405020304" pitchFamily="18" charset="-78"/>
              </a:rPr>
              <a:t>،</a:t>
            </a:r>
            <a:r>
              <a:rPr lang="ar-SA" sz="3600" b="1" dirty="0">
                <a:latin typeface="Traditional Arabic" panose="02020603050405020304" pitchFamily="18" charset="-78"/>
                <a:cs typeface="Traditional Arabic" panose="02020603050405020304" pitchFamily="18" charset="-78"/>
              </a:rPr>
              <a:t> </a:t>
            </a:r>
            <a:r>
              <a:rPr lang="ar-SA" sz="3600" b="1" dirty="0">
                <a:solidFill>
                  <a:schemeClr val="accent6">
                    <a:lumMod val="75000"/>
                  </a:schemeClr>
                </a:solidFill>
                <a:latin typeface="Traditional Arabic" panose="02020603050405020304" pitchFamily="18" charset="-78"/>
                <a:cs typeface="Traditional Arabic" panose="02020603050405020304" pitchFamily="18" charset="-78"/>
              </a:rPr>
              <a:t>و</a:t>
            </a:r>
            <a:r>
              <a:rPr lang="ar-IQ" sz="3600" b="1" dirty="0">
                <a:solidFill>
                  <a:schemeClr val="accent6">
                    <a:lumMod val="75000"/>
                  </a:schemeClr>
                </a:solidFill>
                <a:latin typeface="Traditional Arabic" panose="02020603050405020304" pitchFamily="18" charset="-78"/>
                <a:cs typeface="Traditional Arabic" panose="02020603050405020304" pitchFamily="18" charset="-78"/>
              </a:rPr>
              <a:t>ذلك </a:t>
            </a:r>
            <a:r>
              <a:rPr lang="ar-SA" sz="3600" b="1" dirty="0">
                <a:solidFill>
                  <a:schemeClr val="accent6">
                    <a:lumMod val="75000"/>
                  </a:schemeClr>
                </a:solidFill>
                <a:latin typeface="Traditional Arabic" panose="02020603050405020304" pitchFamily="18" charset="-78"/>
                <a:cs typeface="Traditional Arabic" panose="02020603050405020304" pitchFamily="18" charset="-78"/>
              </a:rPr>
              <a:t>من خلال إطار الوكالة بنوعيها العامة والخاصة</a:t>
            </a:r>
            <a:r>
              <a:rPr lang="ar-IQ" sz="3600" b="1" dirty="0">
                <a:latin typeface="Traditional Arabic" panose="02020603050405020304" pitchFamily="18" charset="-78"/>
                <a:cs typeface="Traditional Arabic" panose="02020603050405020304" pitchFamily="18" charset="-78"/>
              </a:rPr>
              <a:t>، </a:t>
            </a:r>
            <a:r>
              <a:rPr lang="ar-IQ" sz="3600" b="1" dirty="0">
                <a:solidFill>
                  <a:srgbClr val="0070C0"/>
                </a:solidFill>
                <a:latin typeface="Traditional Arabic" panose="02020603050405020304" pitchFamily="18" charset="-78"/>
                <a:cs typeface="Traditional Arabic" panose="02020603050405020304" pitchFamily="18" charset="-78"/>
              </a:rPr>
              <a:t>وكذلك توفير الخدمات المصرفية المتنوعة للعملاء وفق القواعد والعقود الشرعية، </a:t>
            </a:r>
            <a:r>
              <a:rPr lang="ar-IQ" sz="3600" b="1" dirty="0">
                <a:latin typeface="Traditional Arabic" panose="02020603050405020304" pitchFamily="18" charset="-78"/>
                <a:cs typeface="Traditional Arabic" panose="02020603050405020304" pitchFamily="18" charset="-78"/>
              </a:rPr>
              <a:t>ويحقق دعم أهداف التنمية الاقتصادية والاجتماعية، </a:t>
            </a:r>
            <a:r>
              <a:rPr lang="ar-SA" sz="3600" b="1" dirty="0">
                <a:latin typeface="Traditional Arabic" panose="02020603050405020304" pitchFamily="18" charset="-78"/>
                <a:cs typeface="Traditional Arabic" panose="02020603050405020304" pitchFamily="18" charset="-78"/>
              </a:rPr>
              <a:t>وتحقيق عدالة التوزي</a:t>
            </a:r>
            <a:r>
              <a:rPr lang="ar-IQ" sz="3600" b="1" dirty="0">
                <a:latin typeface="Traditional Arabic" panose="02020603050405020304" pitchFamily="18" charset="-78"/>
                <a:cs typeface="Traditional Arabic" panose="02020603050405020304" pitchFamily="18" charset="-78"/>
              </a:rPr>
              <a:t>ع.            . </a:t>
            </a:r>
            <a:br>
              <a:rPr lang="ar-IQ" sz="3600" b="1" dirty="0">
                <a:latin typeface="Traditional Arabic" panose="02020603050405020304" pitchFamily="18" charset="-78"/>
                <a:cs typeface="Traditional Arabic" panose="02020603050405020304" pitchFamily="18" charset="-78"/>
              </a:rPr>
            </a:br>
            <a:br>
              <a:rPr lang="ar-IQ" sz="3600" b="1" dirty="0">
                <a:latin typeface="Traditional Arabic" panose="02020603050405020304" pitchFamily="18" charset="-78"/>
                <a:cs typeface="Traditional Arabic" panose="02020603050405020304" pitchFamily="18" charset="-78"/>
              </a:rPr>
            </a:br>
            <a:endParaRPr lang="ar-IQ" sz="3600" dirty="0"/>
          </a:p>
        </p:txBody>
      </p:sp>
    </p:spTree>
    <p:extLst>
      <p:ext uri="{BB962C8B-B14F-4D97-AF65-F5344CB8AC3E}">
        <p14:creationId xmlns:p14="http://schemas.microsoft.com/office/powerpoint/2010/main" val="124306329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docProps/app.xml><?xml version="1.0" encoding="utf-8"?>
<Properties xmlns="http://schemas.openxmlformats.org/officeDocument/2006/extended-properties" xmlns:vt="http://schemas.openxmlformats.org/officeDocument/2006/docPropsVTypes">
  <Template>TM03457496[[fn=Parallax]]</Template>
  <TotalTime>3267</TotalTime>
  <Words>3443</Words>
  <Application>Microsoft Office PowerPoint</Application>
  <PresentationFormat>Widescreen</PresentationFormat>
  <Paragraphs>86</Paragraphs>
  <Slides>36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36</vt:i4>
      </vt:variant>
    </vt:vector>
  </HeadingPairs>
  <TitlesOfParts>
    <vt:vector size="40" baseType="lpstr">
      <vt:lpstr>Arial</vt:lpstr>
      <vt:lpstr>Corbel</vt:lpstr>
      <vt:lpstr>Traditional Arabic</vt:lpstr>
      <vt:lpstr>Parallax</vt:lpstr>
      <vt:lpstr>البنوك الاسلامية المعاصرة التعريف بها، نشأتها، وأهدافها، وخصائصها، وأهم أعمالها. </vt:lpstr>
      <vt:lpstr>نشأة المصارف الإسلامية</vt:lpstr>
      <vt:lpstr>يؤيد ذلك ما ورد فى الطبقات الكبرى (لإبن سعد) عن عبد الله بن الزبير أن أباه الزبير بن العوام  كان يشترط على من يودع أمواله عنده من أجل الحفظ أن يضمن له أمواله "فكان يقول: بل هو سلف إني أخشى عليه الضيعة" ليتم إخراج هذه الأموال من شكل وديعة الأمانة إلى شكل القرض المضمون ليتمكن من إستثمارها، وكان من نتيجة ذلك أن بلغ مجموع ما كان عليه من أموال عند وفاته مليونين ومائتي ألف درهم، كما أحصاها ولده عبد الله.                .   وكان سائدا (قبل وبعد البعثة النبوية) صيغتا المضاربة والإقراض بالربا، وقد أبقى الإسلام على المضاربة وأقرها، وحرم الربا لما فيه من ظلم وآثار سلبية أخرى على الفرد والمجتمع.                                      .                               </vt:lpstr>
      <vt:lpstr>- كما وعرف نظام الحوالات: هو الذى مكن التجار من الحصول على أموالهم من بلد غير تلك التى بها أموالهم، وجنبهم مخاطر التنقل بها، وتسمى هذه العملية بالسفتجة، وتعامل بها التجار بشكل واسع بعد إنتشار الفتوحات الإسلامية وإتساع رقعة الخلافة الإسلامية.                   . - يؤيد ذلك ما ورد في مخطوطة للهمداني بمكتبة باريس: "أن سيف الدولة الحمدانى -أمير مدينة حلب فى القرن الرابع الهجري- دخل سوق بغداد متنكراً وتعامل فيه، فكانت طريقة الدفع صكوكًا مسحوبة على صراف محلى بألف دينار قبلها الصراف، ودفع قيمتها، وعرف الصراف محرر الصك من توقيعه".</vt:lpstr>
      <vt:lpstr>- ثم توقف العمل بالمصرفية الإسلامية إلى أن بدأ وتطور هذا التطبيق العملي للمصرفية الإسلامية في هذا القرن، فظهر من جديد أول محاولة لإعادة التعامل بالمصرفية الإسلامية في دولة مصر.                           .  - حيث كان الدافع الرئيس لإنشاء المصارف الإسلامية هو: اجتناب التعامل بالفوائد الربوية أخذًأ وعطاءً، واجتناب أي عمل مخالف لأحكام الشريعة الإسلامية. .  - لذا فقد صدر فتوى مجمع البحوث الإسلامية بالأزهر عام 1965م أكدت على أن الفائدة المصرفية من الربا المحرم حافزًا لإنشاء العديد من المصارف الإسلامية والمؤسسات المالية. Financial Institutions، والتي تعمل وفقا لمبادئ الشريعة الإسلامية في معظم دول العالم الإسلامي وغيره.</vt:lpstr>
      <vt:lpstr>1- ففتح في مصر أول مصرف إسلامي وهو: بنوك الادخار في مصر سنة 1963.   . 2- عقبها محاولة مماثلة في باكستان في السنة نفسها.           . 3- ثم ثانية في مصر بنك ناصر الاجتماعي سنة1971.            . 4- ثم البنك الإسلامي للتنمية السعودية سنة 1974.                 . 5- ثم بنك دبي الإسلامي سنة 1975.                 . 6- فبنك فيصل السوداني سنة 1977.                           . 7- فبيت التمويل الكويتي سنة 1977.                               . 8- ثم بنك فيصل الإسلامي مصر سنة 1977.                         . 9- ثم البنك الإسلامي الأردني للتمويل والاستثمار سنة 1978.             . 10- ثم بنك البحرين الإسلامي عام 1979م.                       . 11- وعرفت قطر أول بنك إسلامي عام 1982.                            . 12- وتمت أسلمت بنك الراجحي في السعودية عام 1988م.     </vt:lpstr>
      <vt:lpstr>= ثم توالى إنتشار المصارف الإسلامية فى كثير من دول العالم الإسلامي، وحتى في دول أوربا وأمريكا، مثل: مجموعتا دار المال الإسلامي، ودلة البركة التى تضم عددًا من المصارف والشـركات المالية الإسلامية فى العالم العربى والإسلامى والغربي.   = أظهرت دراسة حديثة أن إجمالي قيمة الأصول المالية الكلية للتمويل الإسلامي على مستوى العالم يصل إلى 2.43 تريليون دولار وفق بيانات عام 2017 منها 1.72 تريليون دولار أصول للبنوك والصيرفة الإسلامية. - وحسب الدراسة، يتوقع ارتفاع قيمة هذه الأصول بواقع 56% إلى مستوى 3.8 تريليونات دولار بحلول عام 2023 منها 2.44 تريليون دولار. كأصول للمصارف الإسلامية. - ولفتت دراسة أعدها الباحث نافذ فايز أحمد الهرشو وتضمنها العدد الجديد من مجلة بيت المشورة العلمية المحكمة، إلى أن التمويل الإسلامي العالمي يتركز بشكل كبير في منطقة الشرق الأوسط، وشمال أفريقيا.</vt:lpstr>
      <vt:lpstr>- وحسب البيانات تستحوذ أسواق التمويل الإسلامي الخليجية على حصة تبلغ        ( 40.3% ) من أصول المؤسسات المالية الإسلامية حول العالم. - فيما تستحوذ باقي منطقة الشرق الأوسط وشمال أفريقيا على حصة تبلغ ( 38.6% ) من إجمالي الأصول المالية الإسلامية. - أما آسيا فتستأثر بحصة تبلغ( 18.7% ) من الأصول الإسلامية. - وتستحوذ أفريقيا على حصة ( 0.8% ). - بينما تسيطر أسواق أوروبا وأميركا وأستراليا على حصة تبلغ ( 1.7% ) من الإجمالي. - وفي المقابل فإن عدد عملاء المصارف الاسلامية يبلغ مستوى( 100 ) مليون عميل على مستوى العالم.  - ومع ذلك لا تزال حصة كبرى تبلغ ( 75.12% ) من قاعدة العملاء المحتملة للتمويل الإسلامي غير مستغلة، ولا يزال القطاع يتمتع بقدرة استيعابية كبرى، إذ يمكنه أن يستوعب المزيد من المتعاملين.</vt:lpstr>
      <vt:lpstr>مفهوم البنوك الإسلامية </vt:lpstr>
      <vt:lpstr>فالبنك الإسلامي (ISLAMIC  BANK) إذًا لا تتعامل بالفائدة (الربا) أخذا وعطاء.                                        .  فهو يتلقى من العملاء نقودهم دون أي التزام أو تعهد مباشر أو غير مباشر بإعطاء عائد ثابت على ودائعهم.                                .  مع ضمان رد الأصل لهم عند الطلب.                               .  وحينما يستخدم ما لديه من موارد نقدية في أنشطة استثمارية أو تجارية، فإنه لا يقرض، ولا يداين أحدًا مع اشتراط الفائدة، وإنما يقوم بتمويل للنشاط على أساس المشاركة فيما يتحقق من ربح، فإذا تحققت خسارة، فإنه يتحملها مع أصحاب النشاط الذين قام بتمويلهم.</vt:lpstr>
      <vt:lpstr>أهمية المصارف الإسلامية                                -أوجدت المصارف الإسلامية نوعًا من التعامل المصرفي لم يكن موجودًا قبل ذلك في القطاع المصرفي التقليدي                    .  -فقد أدخلت المصارف الإسلامية أسساً للتعامل بين المصرف والمتعامل، وتعتمد على المشاركة في الأرباح والخسائر، بالإضافة إلى المشاركة في الجهد من قبل المصرف والمتعامل بدلاً من أسس التعامل التقليدي القائم على مبدأ المديونية (المدين/الدائن)، وتقديم الأموال فقط دون المشاركة في العمل                  . -كما أوجدت المصارف الإسلامية أنظمة للتعامل الاستثماري في جميع القطاعات الاقتصادية.</vt:lpstr>
      <vt:lpstr>والعقود والصيغ الإسلامية للاستثمار، هي قعود: (المرابحة/ المشاركة/ المضاربة/ الإستصناع/ التأجير/ والسلم/ والمزارعة/ والمساقاة...) إلى غير ذلك من أنواع صيغ الاستثمار التي تصلح للاستخدام في كافة الأنشطة.                       وترجع أهمية وجود المصارف الإسلامية إلى ما يلي                       :  1-  تلبية رغبة المجتمعات الإسلامية في إيجاد قنوات للتعامل المصرفي بعيداً عن استخدام الربا وأسعار الفائدة                        . 2- إيجاد مجال لتطبيق فقه المعاملات الإسلامية في الأنشطة المصرفية والتطبيق العملي لأسس الاقتصاد الإسلامي.                      . 3- إيجاد نظام اقتصادي حر، والتخلص من التبعية الاقتصادية لغير المسلمين, وذلك بإيجاد بنوك إسلامية متميزة تدير اقتصادها بنفسها، وتوسيع حجم المبادلات التجارية المباشرة بين الدول الإسلامية دون وسيط أجنبي. </vt:lpstr>
      <vt:lpstr>أهداف المصارف الإسلامية</vt:lpstr>
      <vt:lpstr>أولاً: الأهداف المالية</vt:lpstr>
      <vt:lpstr>ثانياً: أهداف خاصة بالمتعاملين</vt:lpstr>
      <vt:lpstr>ثالثاً: أهداف داخلية</vt:lpstr>
      <vt:lpstr>رابعاً: أهداف ابتكارية</vt:lpstr>
      <vt:lpstr>خامساً: أهداف اجتماعية:                            . كان للمصارف الإسلامية دورًا هاما في تنمية المجتمع عن طريق استثمار موارد المصرف في مشاريع تعود للمجتمع بمنافع وتحقيق الربحية الاجتماعية، وكذلك من خلال أعمالها في تمويل المشروعات الخيرية عن طريق تخصيص صناديق متخصصة لتمويل قطاعات اجتماعية مثل: مؤسسات التعليم، والمساجد، والمستشفيات، والمشروعات السكنية، ودور الأيتام، ومشاريع الخدمة الاجتماعية، وذلك من خلال موارد الزكاة وتجميعها من المساهمين، وكذلك عن طريق الصدقات الجارية، وقبول الهبات، والتبرعات، والأوقاف، والقروض الحسنة، وتوظيفها بما يعود بالنفع على المجتمع                           .               </vt:lpstr>
      <vt:lpstr>خصائص المصارف الإسلامية                                        تتميز المصارف الإسلامية بالعديد من الخصائص عن المصارف التقليدية من أهمها:  1- تطبيق أحكام الشريعة الإسلامية في كافة المعاملات المصرفية والاستثمارية، وذلك من خلال منع وحرمة التعامل بالفائدة الربوية أخذاً وعطاءً، والاستثمار في المشاريع الحلال التي تحقق النفع العام للمجتمع.                           .  2- تطبيق أسلوب وصيغ المشاركة في الربح أو الخسارة في المعاملات     . 3-  الإلتزام بالصفات (التنموية، الإستثمارية، الإيجابية) في معاملاتها الإستثمارية والمصرفية . 4-  تطبيق أسلوب الوساطة المالية القائم علي المشاركة، وذلك من خلال جذب الأموال وتنميتها عن طريق استثمارها لتحقيق الأرباح للمودعين والمساهمين بما يعود نفعه على المجتمع الإسلامي وأفراده، وتحقيق التنمية الاجتماعية. . </vt:lpstr>
      <vt:lpstr>5-  تطبيق القيم والأخلاق الإسلامية في العمل المصرفي . 6- كما تتميز المصارف الإسلامية بتقديم مجموعة من الأنشطة لا تقدمها المصارف التقليدية وهي : أ-  نشاط القرض الحسن . ب-الأنشطة الثقافية المصرفية.   7- ربط التنمية الاقتصادية بالتنمية الاجتماعية.                        . 8- تجميع الأموال العاطلة، ودفعها إلى مجال الاستثمار، والتوظيف بهدف تمويل المشروعات التجارية والصناعية والزراعية.</vt:lpstr>
      <vt:lpstr>9- إحياء نظام الزكاة بإنشاء صندوق تجمع فيه حصيلتها داخل المصرف، ويتولى إدارة هذا الصندوق.                                    10- القضاء على الاحتكار الذي تفرضه شركات المساهمة على أسهمها، فبدل أن كانت في زيادة أسهمها لكن تتوسع في أعمالها.  </vt:lpstr>
      <vt:lpstr>الأعمال التي تقوم بها المصارف الإسلامية</vt:lpstr>
      <vt:lpstr>1- التجارة المباشرة</vt:lpstr>
      <vt:lpstr>2- التجارة غير المباشرة. </vt:lpstr>
      <vt:lpstr>- وعند منح التمويل عادة يعتمد المصرف على الضمانات الفنية، والحقيقية لتجنب مخاطر الوقوع في خسائر غير متوقعة، أو مشاكل قانونية مع العملاء، وذلك مثل: دراسة الجدوى الاقتصادية، والحصول على ضمانات مالية أو رهونات عينية، وأحياناً ضمانات تكميلية، مثل: تأمين العملة، أو عملية تنظم وضبط إيرادات ومصروفات العملية الاستثمارية. - وعند المفاضلة بين المشاريع الاستثمارية تستخدم المصارف معايير مثل: طريقة فترة الاسترداد، ومعدل العائد على الاستثمار، ومعدل العائد الداخلي.</vt:lpstr>
      <vt:lpstr>3- الخدمات المصرفية </vt:lpstr>
      <vt:lpstr>الصيغ التي يستخدمها المصارف الإسلامية في أعمالها التمويلية والاستثمارية  </vt:lpstr>
      <vt:lpstr>صيغ التمويل القائمة على الملكية:                          1- التمويل بالمشاركة:                               يعتبر التمويل بالمشاركة أهم ما يميز البنوك الإسلامية عن البنوك التقليدية: "وهي تقديم المصرف والعميل المال بنسب متساوية، أو متفاوتة من أجل إنشاء مشروع جديد، أو المساهمة في مشروع قائم، بحيث يصبح كل واحد منهما متملكا حصة في رأس المال بصفته ثابتة، أو متناقصة، ومستحقا لنصيبه من الأرباح، وتقسم الخسارة على قدر حصة كل شريك في رأس المال". أي: تقوم على مبدأ المشاركة في الربح والخسارة وتوزيع المخاطر بين أطراف العملية الإنتاجية. </vt:lpstr>
      <vt:lpstr>وباستخدام هذه الصيغة يتم المساهمة بالمال والعمل بين الطرفين، وبواسطتها يتم تجميع فوائض مالية للأفراد لاستثمارها في مشاريع جديدة، أو توسيع مشاريع قائمة، وتأخذ المشاركة ثلاث أشكال:                                        1- المشاركة الثابتة. وهي المشاركة التي تبقى فيها حصة الشريك أو الشركاء في رأس مال المشروع طوال أجلها المحدد في العقد.                                2- المشاركة على أساس صفقة معينة.                                3- المشاركة المنتهية بالتمليك. المشاركة المتناقصة أو المنتهية بالتملك، هى التي يعطى فيها أحد الشركاء الحق للآخر في شراء حصته تدريجيا بحيث تتناقص حصته وتزيد حصة الآخر الى أن ينفرد بملكية كامل رأس مال المشروع.                                          </vt:lpstr>
      <vt:lpstr>2- التمويل بالمضاربة:                                 - المضاربة هي: نوع من العقود يشارك فيه اثنان أو أكثر بين أصحاب الأموال والقائمين بالأعمال، حيث الطرف الأول المال الممول، ويقدم الطرف الثاني خبرته وجهده على أن يتقاسما العائد بنسب متفق عليها في إطار المعاملات الشرعية    -فأسلوب المضاربة يتم بالاشتراك بين الطرفين، حيث يقوم أحدهما بدفع المال، والعمل يكون على الآخر، أي العمل على التوليف بين مدخلين إنتاجيين: 1- رأس المال.                                         .  2- العمل لإقامة مشاريع اقتصادية.                        </vt:lpstr>
      <vt:lpstr>3- التمويل بالمزارعة:                                    عرفها المالكية على أنها "الشركة في الزرع" .تقوم هذه الصيغة أساساً على عقد الزرع ببعض الخارج منه، وبمعنى آخر يقوم مالك الأرض بإعطاء الأرض لمن يزرعها أو يعمل عليها، وهذه الصيغة لم تطبق سوى من بعض البنوك السودانية، ويرجع ذلك إلى الأهمية البالغة التي يكتسيها القطاع الفلاحي حيث يمثل مصدر دخل رئيسي لأكثر من 75% من السكان.                                       4- التمويل بالمساقاة:                                    تعرف المساقاة على أنها "عقد على مؤونة نمو النبات بقدر، لا من غير غلته، لا بلفظ بيع أو إيجار، أو جعل".                                        وصورتها أن تعقد شركة بين شخصين أحدهما مالك للأشجار يبحث عن من ينميها، والآخر يملك الجهد لذلك على أساس توزيع الناتج بينهما حسب الاتفاق. </vt:lpstr>
      <vt:lpstr>صيغ التمويل القائمة على المديونية:                                                1- التمويل بالمرابحة:                                               - يعرف بيع المرابحة بأنه: "البيع بالثمن المشترى به أو تكلفتها على المشترى مع زيادة ربح معلوم يكون في الغالب نسبة مئوية من ثمن الشراء أو التكلفة".  -وصيغة المرابحة شائعة الاستعمال من طرف البنوك الإسلامية وحسب إحصائيات منشورة للاتحاد الدولي للبنوك الإسلامية سنة 1996 حول 166 بنك ومؤسسة مالية إسلامية، وجد أن معدل تطبيق المرابحة يقدر بــــــ40.30% من مجموع التمويلات المقدمة، بينما لا يتعدى استعمال المضاربة نسبة 8 %.  -وذلك بفضل الأهمية البالغة التي تلعبها المرابحة في التنمية، وكذلك هي من الصيغ قصيرة الأجل ذات الربح المضمون بخلاف صيغ أخرى.                      </vt:lpstr>
      <vt:lpstr>2- التمويل بالتأجير التمويلي:                                     - معناه: "أن يستأجر شخصا شيئا معينا، لا يستطيع الحصول عليها، أو لا يريد ذلك لأسباب معينة، ويكون ذلك نظير أجر معلوم يقدمه لصاحب الشيء".                   - والتأجير يكتسي أهمية بالغة خاصة بما يوفره من سيولة مستمرة من خلال تسديد أقساط الإيجار، ويعتبر وسيلة مضمونة للتدفقات النقدية للبنوك الإسلامية، كما أنه يساهم في التنمية الإقتصادية من خلال مساعدة المؤسسات الصغيرة والمتوسطة؛ لاقتناء معدات حديثة ليس لها القدرة على شرائها. </vt:lpstr>
      <vt:lpstr>3 – التمويل بالسلم:                                               - يطلق عليه البيع الفوري الحاضر الثمن الأجل البضاعة أو فيه يقوم البائع بالحصول من المشترى على الثمن البضاعة، ثم تسليمها آجلا، ومن هنا يحصل البائع على ثمن البضاعة عاجلا في حين تتم عملية تسليم البضاعة إلى العميل لاحقا.                 - وصيغة السلم تستعمل في تمويل القطاع الفلاحي من خلال مساعدة الفلاحين في الفترة ما قبل تمام الإنتاج، كما يمكن استخدام السلم في التمويل التجارة الخارجية من أجل رفع حصيلة الصادرات لتغطية عجز ميزات المدفوعات. .   </vt:lpstr>
      <vt:lpstr>4– التمويل بالإستصناع:                                           -الاستصناع عقد بيع في المستصنع (المشتري) والصانع (البائع) بحيث يقوم الثاني بصناعة سلعة موصوفة (المصنوعة)، والحصول عليه عند أجل التسليم على أن تكون مادة الصنع وتكلفة العمل من الصانع، وذلك في مقابل الثمن الذي يتفقان عليه وكيفية سداده.                            . - وتكمن أهمية هذه الصيغة في تمويل البنك للمشاريع الصناعية، فيعمل على تشغيل الطاقة الإنتاجية العاطلة عند بعض عملائه الصناعيين.               </vt:lpstr>
      <vt:lpstr>الأهداف غير الاقتصادية للمصارف الإسلامية: بالاضافة إلى الأهداف الاقتصادية للمؤسسات المالية الإسلامية هناك مجموعة من الأهداف غير الاقتصادية (تنموية، اجتماعية، إنسانية...)، نوجزها في: أ-إقامة نظام اقتصادي عادل وشامل: فالمصارف الإسلامية كأهم جزء من المؤسسات المالية الإسلامية تقوم على مبدأ العدالة في توزيع الأرباح، وذلك لاعتمادها على نظام المشاركة، و كذلك الحال بالنسبة لمؤسسات التأمين الإسلامية المعتمدة على مبدأ التكافل...  ب- إيجاد نظام اقتصادي حر ومستقل. ج-تطبيق أحكام الشريعة الإسلامية في المعاملات الشائعة، ولاسيما المعاملات المصرفية في النقود والسلع. د- تنمية الاقتصاد والمجتمع عن طريق الخدمات المالية، وأعمال الاستثمار المشروع الفعلي وتشجيع الادخار، وتوفير التمويل للمشاريع الإسلامية بعائد ربح عادل.</vt:lpstr>
    </vt:vector>
  </TitlesOfParts>
  <Company>Naim Al Hussaini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البنوك الاسلامية المعاصرة التعريف بها، نشأتها، أهم أعمالها. </dc:title>
  <dc:creator>User</dc:creator>
  <cp:lastModifiedBy>asus</cp:lastModifiedBy>
  <cp:revision>127</cp:revision>
  <dcterms:created xsi:type="dcterms:W3CDTF">2017-11-24T18:40:08Z</dcterms:created>
  <dcterms:modified xsi:type="dcterms:W3CDTF">2024-01-25T07:47:59Z</dcterms:modified>
</cp:coreProperties>
</file>