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9" r:id="rId3"/>
    <p:sldId id="270" r:id="rId4"/>
    <p:sldId id="257" r:id="rId5"/>
    <p:sldId id="271" r:id="rId6"/>
    <p:sldId id="258" r:id="rId7"/>
    <p:sldId id="259" r:id="rId8"/>
    <p:sldId id="260" r:id="rId9"/>
    <p:sldId id="261" r:id="rId10"/>
    <p:sldId id="262" r:id="rId11"/>
    <p:sldId id="272" r:id="rId12"/>
    <p:sldId id="263" r:id="rId13"/>
    <p:sldId id="264" r:id="rId14"/>
    <p:sldId id="265" r:id="rId15"/>
    <p:sldId id="267" r:id="rId16"/>
    <p:sldId id="268"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29" d="100"/>
          <a:sy n="29" d="100"/>
        </p:scale>
        <p:origin x="576" y="48"/>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1/22/2024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1/22/2024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1/22/2024</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1/22/2024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1" eaLnBrk="1" latinLnBrk="0" hangingPunct="1">
        <a:spcBef>
          <a:spcPct val="0"/>
        </a:spcBef>
        <a:buNone/>
        <a:defRPr sz="36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ifsb.org/ar" TargetMode="External"/><Relationship Id="rId7" Type="http://schemas.openxmlformats.org/officeDocument/2006/relationships/hyperlink" Target="http://www.kfh.bh.com/" TargetMode="External"/><Relationship Id="rId2" Type="http://schemas.openxmlformats.org/officeDocument/2006/relationships/hyperlink" Target="http://www.islamfeqh.co/" TargetMode="External"/><Relationship Id="rId1" Type="http://schemas.openxmlformats.org/officeDocument/2006/relationships/slideLayout" Target="../slideLayouts/slideLayout2.xml"/><Relationship Id="rId6" Type="http://schemas.openxmlformats.org/officeDocument/2006/relationships/hyperlink" Target="http://www.imf.org.com/" TargetMode="External"/><Relationship Id="rId5" Type="http://schemas.openxmlformats.org/officeDocument/2006/relationships/hyperlink" Target="http://www.aaoifi.com/" TargetMode="External"/><Relationship Id="rId4" Type="http://schemas.openxmlformats.org/officeDocument/2006/relationships/hyperlink" Target="http://www.kantakji.co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79562" y="155275"/>
            <a:ext cx="9652959" cy="6452559"/>
          </a:xfrm>
        </p:spPr>
        <p:txBody>
          <a:bodyPr anchor="t"/>
          <a:lstStyle/>
          <a:p>
            <a:pPr algn="ctr">
              <a:lnSpc>
                <a:spcPct val="150000"/>
              </a:lnSpc>
            </a:pPr>
            <a:r>
              <a:rPr lang="ar-KW" sz="4400" b="1" dirty="0">
                <a:solidFill>
                  <a:schemeClr val="tx1"/>
                </a:solidFill>
                <a:latin typeface="Traditional Arabic" panose="02020603050405020304" pitchFamily="18" charset="-78"/>
                <a:cs typeface="Traditional Arabic" panose="02020603050405020304" pitchFamily="18" charset="-78"/>
              </a:rPr>
              <a:t>كراسة المادة</a:t>
            </a:r>
            <a:br>
              <a:rPr lang="en-US" sz="4400" dirty="0">
                <a:solidFill>
                  <a:schemeClr val="tx1"/>
                </a:solidFill>
                <a:latin typeface="Traditional Arabic" panose="02020603050405020304" pitchFamily="18" charset="-78"/>
                <a:cs typeface="Traditional Arabic" panose="02020603050405020304" pitchFamily="18" charset="-78"/>
              </a:rPr>
            </a:br>
            <a:r>
              <a:rPr lang="en-US" sz="4400" b="1" dirty="0">
                <a:solidFill>
                  <a:schemeClr val="tx1"/>
                </a:solidFill>
                <a:latin typeface="Traditional Arabic" panose="02020603050405020304" pitchFamily="18" charset="-78"/>
                <a:cs typeface="Traditional Arabic" panose="02020603050405020304" pitchFamily="18" charset="-78"/>
              </a:rPr>
              <a:t>Course Book</a:t>
            </a:r>
            <a:br>
              <a:rPr lang="en-US" sz="4400" dirty="0">
                <a:solidFill>
                  <a:schemeClr val="tx1"/>
                </a:solidFill>
                <a:latin typeface="Traditional Arabic" panose="02020603050405020304" pitchFamily="18" charset="-78"/>
                <a:cs typeface="Traditional Arabic" panose="02020603050405020304" pitchFamily="18" charset="-78"/>
              </a:rPr>
            </a:br>
            <a:r>
              <a:rPr lang="ar-IQ" sz="4400" b="1" dirty="0">
                <a:solidFill>
                  <a:srgbClr val="FF0000"/>
                </a:solidFill>
                <a:latin typeface="Traditional Arabic" panose="02020603050405020304" pitchFamily="18" charset="-78"/>
                <a:cs typeface="Traditional Arabic" panose="02020603050405020304" pitchFamily="18" charset="-78"/>
              </a:rPr>
              <a:t>المادة: المعاملات المالية الإسلامية</a:t>
            </a:r>
            <a:br>
              <a:rPr lang="ar-IQ" sz="4400" b="1" dirty="0">
                <a:solidFill>
                  <a:srgbClr val="FF0000"/>
                </a:solidFill>
                <a:latin typeface="Traditional Arabic" panose="02020603050405020304" pitchFamily="18" charset="-78"/>
                <a:cs typeface="Traditional Arabic" panose="02020603050405020304" pitchFamily="18" charset="-78"/>
              </a:rPr>
            </a:br>
            <a:r>
              <a:rPr lang="ar-IQ" sz="3600" b="1" dirty="0">
                <a:solidFill>
                  <a:srgbClr val="7030A0"/>
                </a:solidFill>
                <a:latin typeface="Traditional Arabic" panose="02020603050405020304" pitchFamily="18" charset="-78"/>
                <a:cs typeface="Traditional Arabic" panose="02020603050405020304" pitchFamily="18" charset="-78"/>
              </a:rPr>
              <a:t>المرحلة الثانية: الكورس الثاني.</a:t>
            </a:r>
            <a:br>
              <a:rPr lang="ar-IQ" sz="3600" b="1" dirty="0">
                <a:solidFill>
                  <a:srgbClr val="7030A0"/>
                </a:solidFill>
                <a:latin typeface="Traditional Arabic" panose="02020603050405020304" pitchFamily="18" charset="-78"/>
                <a:cs typeface="Traditional Arabic" panose="02020603050405020304" pitchFamily="18" charset="-78"/>
              </a:rPr>
            </a:br>
            <a:r>
              <a:rPr lang="ar-IQ" sz="3600" b="1" dirty="0">
                <a:solidFill>
                  <a:schemeClr val="accent5"/>
                </a:solidFill>
                <a:latin typeface="Traditional Arabic" panose="02020603050405020304" pitchFamily="18" charset="-78"/>
                <a:cs typeface="Traditional Arabic" panose="02020603050405020304" pitchFamily="18" charset="-78"/>
              </a:rPr>
              <a:t>السنة الدراسية: 2023 – 2024</a:t>
            </a:r>
            <a:br>
              <a:rPr lang="ar-IQ" sz="4400" b="1" dirty="0">
                <a:solidFill>
                  <a:srgbClr val="FF0000"/>
                </a:solidFill>
                <a:latin typeface="Traditional Arabic" panose="02020603050405020304" pitchFamily="18" charset="-78"/>
                <a:cs typeface="Traditional Arabic" panose="02020603050405020304" pitchFamily="18" charset="-78"/>
              </a:rPr>
            </a:br>
            <a:br>
              <a:rPr lang="en-US" sz="4400" dirty="0"/>
            </a:br>
            <a:endParaRPr lang="ar-IQ" sz="4400" dirty="0">
              <a:solidFill>
                <a:schemeClr val="tx1"/>
              </a:solidFill>
              <a:latin typeface="Traditional Arabic" panose="02020603050405020304" pitchFamily="18" charset="-78"/>
              <a:cs typeface="Traditional Arabic" panose="02020603050405020304" pitchFamily="18" charset="-78"/>
            </a:endParaRPr>
          </a:p>
        </p:txBody>
      </p:sp>
      <p:sp>
        <p:nvSpPr>
          <p:cNvPr id="3" name="Subtitle 2"/>
          <p:cNvSpPr>
            <a:spLocks noGrp="1"/>
          </p:cNvSpPr>
          <p:nvPr>
            <p:ph type="subTitle" idx="1"/>
          </p:nvPr>
        </p:nvSpPr>
        <p:spPr>
          <a:xfrm flipV="1">
            <a:off x="1507067" y="6858000"/>
            <a:ext cx="7766936" cy="45719"/>
          </a:xfrm>
        </p:spPr>
        <p:txBody>
          <a:bodyPr>
            <a:normAutofit fontScale="25000" lnSpcReduction="20000"/>
          </a:bodyPr>
          <a:lstStyle/>
          <a:p>
            <a:endParaRPr lang="ar-IQ" dirty="0"/>
          </a:p>
        </p:txBody>
      </p:sp>
      <p:graphicFrame>
        <p:nvGraphicFramePr>
          <p:cNvPr id="4" name="Table 3"/>
          <p:cNvGraphicFramePr>
            <a:graphicFrameLocks noGrp="1"/>
          </p:cNvGraphicFramePr>
          <p:nvPr>
            <p:extLst>
              <p:ext uri="{D42A27DB-BD31-4B8C-83A1-F6EECF244321}">
                <p14:modId xmlns:p14="http://schemas.microsoft.com/office/powerpoint/2010/main" val="834375853"/>
              </p:ext>
            </p:extLst>
          </p:nvPr>
        </p:nvGraphicFramePr>
        <p:xfrm>
          <a:off x="267419" y="6277442"/>
          <a:ext cx="9385539" cy="560832"/>
        </p:xfrm>
        <a:graphic>
          <a:graphicData uri="http://schemas.openxmlformats.org/drawingml/2006/table">
            <a:tbl>
              <a:tblPr firstRow="1" firstCol="1" bandRow="1">
                <a:tableStyleId>{5C22544A-7EE6-4342-B048-85BDC9FD1C3A}</a:tableStyleId>
              </a:tblPr>
              <a:tblGrid>
                <a:gridCol w="6614157">
                  <a:extLst>
                    <a:ext uri="{9D8B030D-6E8A-4147-A177-3AD203B41FA5}">
                      <a16:colId xmlns:a16="http://schemas.microsoft.com/office/drawing/2014/main" val="20000"/>
                    </a:ext>
                  </a:extLst>
                </a:gridCol>
                <a:gridCol w="2771382">
                  <a:extLst>
                    <a:ext uri="{9D8B030D-6E8A-4147-A177-3AD203B41FA5}">
                      <a16:colId xmlns:a16="http://schemas.microsoft.com/office/drawing/2014/main" val="20001"/>
                    </a:ext>
                  </a:extLst>
                </a:gridCol>
              </a:tblGrid>
              <a:tr h="123358">
                <a:tc>
                  <a:txBody>
                    <a:bodyPr/>
                    <a:lstStyle/>
                    <a:p>
                      <a:pPr algn="just" rtl="1">
                        <a:lnSpc>
                          <a:spcPct val="115000"/>
                        </a:lnSpc>
                        <a:spcAft>
                          <a:spcPts val="0"/>
                        </a:spcAft>
                      </a:pPr>
                      <a:endParaRPr lang="en-US" sz="32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endParaRPr>
                    </a:p>
                  </a:txBody>
                  <a:tcPr marL="68580" marR="68580" marT="0" marB="0"/>
                </a:tc>
                <a:tc>
                  <a:txBody>
                    <a:bodyPr/>
                    <a:lstStyle/>
                    <a:p>
                      <a:pPr algn="just" rtl="1">
                        <a:lnSpc>
                          <a:spcPct val="115000"/>
                        </a:lnSpc>
                        <a:spcAft>
                          <a:spcPts val="0"/>
                        </a:spcAft>
                      </a:pPr>
                      <a:endParaRPr lang="en-US" sz="32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endParaRPr>
                    </a:p>
                  </a:txBody>
                  <a:tcPr marL="68580" marR="68580" marT="0" marB="0"/>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1457486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397" y="138023"/>
            <a:ext cx="9437298" cy="6504317"/>
          </a:xfrm>
        </p:spPr>
        <p:txBody>
          <a:bodyPr>
            <a:noAutofit/>
          </a:bodyPr>
          <a:lstStyle/>
          <a:p>
            <a:pPr marL="342900" indent="-342900" algn="just">
              <a:lnSpc>
                <a:spcPct val="106000"/>
              </a:lnSpc>
              <a:spcBef>
                <a:spcPts val="0"/>
              </a:spcBef>
              <a:buFont typeface="+mj-lt"/>
              <a:buAutoNum type="arabicPeriod"/>
            </a:pPr>
            <a:r>
              <a:rPr lang="ar-IQ" sz="2800" b="1" dirty="0">
                <a:solidFill>
                  <a:srgbClr val="FF0000"/>
                </a:solidFill>
                <a:effectLst/>
                <a:latin typeface="Traditional Arabic" panose="02020603050405020304" pitchFamily="18" charset="-78"/>
                <a:ea typeface="Calibri" panose="020F0502020204030204" pitchFamily="34" charset="0"/>
                <a:cs typeface="Traditional Arabic" panose="02020603050405020304" pitchFamily="18" charset="-78"/>
              </a:rPr>
              <a:t>أبرز مصادر الرئيسة لمادة المالية الإسلامية                            .</a:t>
            </a:r>
            <a:br>
              <a:rPr lang="en-US" sz="2800" dirty="0">
                <a:solidFill>
                  <a:srgbClr val="FF0000"/>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2800" b="1" dirty="0">
                <a:solidFill>
                  <a:srgbClr val="FF0000"/>
                </a:solidFill>
                <a:effectLst/>
                <a:latin typeface="Traditional Arabic" panose="02020603050405020304" pitchFamily="18" charset="-78"/>
                <a:ea typeface="Calibri" panose="020F0502020204030204" pitchFamily="34" charset="0"/>
                <a:cs typeface="Traditional Arabic" panose="02020603050405020304" pitchFamily="18" charset="-78"/>
              </a:rPr>
              <a:t>أ: المصادر الرئيسة. </a:t>
            </a:r>
            <a:r>
              <a:rPr lang="en-US" sz="2800" b="1" dirty="0">
                <a:solidFill>
                  <a:srgbClr val="FF0000"/>
                </a:solidFill>
                <a:effectLst/>
                <a:latin typeface="Traditional Arabic" panose="02020603050405020304" pitchFamily="18" charset="-78"/>
                <a:ea typeface="Calibri" panose="020F0502020204030204" pitchFamily="34" charset="0"/>
                <a:cs typeface="Traditional Arabic" panose="02020603050405020304" pitchFamily="18" charset="-78"/>
              </a:rPr>
              <a:t>                      </a:t>
            </a:r>
            <a:r>
              <a:rPr lang="ar-IQ" sz="28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a:t>
            </a:r>
            <a:br>
              <a:rPr lang="en-US" sz="28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en-US" sz="2800" b="1" dirty="0">
                <a:solidFill>
                  <a:schemeClr val="tx1"/>
                </a:solidFill>
                <a:latin typeface="Traditional Arabic" panose="02020603050405020304" pitchFamily="18" charset="-78"/>
                <a:ea typeface="Calibri" panose="020F0502020204030204" pitchFamily="34" charset="0"/>
                <a:cs typeface="Traditional Arabic" panose="02020603050405020304" pitchFamily="18" charset="-78"/>
              </a:rPr>
              <a:t>-</a:t>
            </a:r>
            <a:r>
              <a:rPr lang="ar-IQ" sz="28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المالية الإسلامية، د. عبد الكريم أحمد قندوز، صندوق النقد الدولي، أبو ظبي، الإمارات العربية المتحدة                              .</a:t>
            </a:r>
            <a:br>
              <a:rPr lang="ar-IQ" sz="28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en-US" sz="28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a:t>
            </a:r>
            <a:r>
              <a:rPr lang="en-US" sz="3200" b="1" dirty="0">
                <a:solidFill>
                  <a:schemeClr val="tx1"/>
                </a:solidFill>
                <a:latin typeface="Traditional Arabic" panose="02020603050405020304" pitchFamily="18" charset="-78"/>
                <a:ea typeface="Calibri" panose="020F0502020204030204" pitchFamily="34" charset="0"/>
                <a:cs typeface="Traditional Arabic" panose="02020603050405020304" pitchFamily="18" charset="-78"/>
              </a:rPr>
              <a:t>-</a:t>
            </a:r>
            <a:r>
              <a:rPr lang="ar-IQ" sz="28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تجربة البنك الإسلامي للتنمية في دعم التنمية بالدول الإسلامية والتحديات المستقبلية التي تواجه الصناعة المصرفية الإسلامية، مجمع الفقه الإسلامي، منتدى الفكر الإسلامي، جدة: المملكة العربية السعودية.                            .</a:t>
            </a:r>
            <a:br>
              <a:rPr lang="en-US" sz="28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en-US" sz="28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a:t>
            </a:r>
            <a:r>
              <a:rPr lang="ar-IQ" sz="28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a:t>
            </a:r>
            <a:r>
              <a:rPr lang="ar-IQ" sz="28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الوساطة المالية في الاقتصاد الإسلامي، د. سامي ابراهيم السويلم، مركز دراسات شركة الراجحي المصرفية.                             .</a:t>
            </a:r>
            <a:br>
              <a:rPr lang="en-US" sz="28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en-US" sz="32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a:t>
            </a:r>
            <a:r>
              <a:rPr lang="ar-IQ" sz="28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a:t>
            </a:r>
            <a:r>
              <a:rPr lang="ar-IQ" sz="28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صناعة الهندسة المالية: نظرات في المنهج الإسلامي، د. سامي ابراهيم السويلم، مركز دراسات شركة الراجحي المصرفية للاستثمار.</a:t>
            </a:r>
            <a:r>
              <a:rPr lang="en-US" sz="28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a:t>
            </a:r>
            <a:r>
              <a:rPr lang="ar-IQ" sz="28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a:t>
            </a:r>
            <a:br>
              <a:rPr lang="ar-IQ" sz="28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en-US" sz="28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a:t>
            </a:r>
            <a:r>
              <a:rPr lang="ar-IQ" sz="28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الشركات في الشريعة الإسلامية والقانون الوضعي: د. عبد العزيز عزت الخياط.</a:t>
            </a:r>
            <a:endParaRPr lang="en-US" sz="28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endParaRPr>
          </a:p>
        </p:txBody>
      </p:sp>
      <p:sp>
        <p:nvSpPr>
          <p:cNvPr id="3" name="Content Placeholder 2"/>
          <p:cNvSpPr>
            <a:spLocks noGrp="1"/>
          </p:cNvSpPr>
          <p:nvPr>
            <p:ph idx="1"/>
          </p:nvPr>
        </p:nvSpPr>
        <p:spPr>
          <a:xfrm flipV="1">
            <a:off x="677334" y="6935638"/>
            <a:ext cx="8596668" cy="69011"/>
          </a:xfrm>
        </p:spPr>
        <p:txBody>
          <a:bodyPr>
            <a:normAutofit fontScale="25000" lnSpcReduction="20000"/>
          </a:bodyPr>
          <a:lstStyle/>
          <a:p>
            <a:endParaRPr lang="ar-IQ" dirty="0"/>
          </a:p>
        </p:txBody>
      </p:sp>
    </p:spTree>
    <p:extLst>
      <p:ext uri="{BB962C8B-B14F-4D97-AF65-F5344CB8AC3E}">
        <p14:creationId xmlns:p14="http://schemas.microsoft.com/office/powerpoint/2010/main" val="2477272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AC83D2-0911-5AD4-FEC5-19D0871FD748}"/>
              </a:ext>
            </a:extLst>
          </p:cNvPr>
          <p:cNvSpPr>
            <a:spLocks noGrp="1"/>
          </p:cNvSpPr>
          <p:nvPr>
            <p:ph type="title"/>
          </p:nvPr>
        </p:nvSpPr>
        <p:spPr>
          <a:xfrm>
            <a:off x="152399" y="150495"/>
            <a:ext cx="9286875" cy="6334125"/>
          </a:xfrm>
        </p:spPr>
        <p:txBody>
          <a:bodyPr>
            <a:normAutofit/>
          </a:bodyPr>
          <a:lstStyle/>
          <a:p>
            <a:pPr marL="342900" indent="-342900" algn="just">
              <a:lnSpc>
                <a:spcPct val="150000"/>
              </a:lnSpc>
              <a:spcBef>
                <a:spcPts val="0"/>
              </a:spcBef>
            </a:pPr>
            <a:r>
              <a:rPr lang="ar-IQ" sz="32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 البنوك الإسلامية "أحكامها، مبادئها، تطبيقاتها المعاصرة": د.محمد العجلوني.</a:t>
            </a:r>
            <a:br>
              <a:rPr lang="ar-IQ" sz="32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a:t>
            </a:r>
            <a:r>
              <a:rPr lang="ar-IQ" sz="32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a:t>
            </a:r>
            <a:r>
              <a:rPr lang="ar-IQ" sz="32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أحكام التعامل في الأسواق المالية المعاصرة: د. مبارك بن سليمان بن محمد آل سليمان</a:t>
            </a:r>
            <a:r>
              <a:rPr lang="en-US" sz="32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a:t>
            </a:r>
            <a:r>
              <a:rPr lang="ar-IQ" sz="32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a:t>
            </a:r>
            <a:br>
              <a:rPr lang="ar-IQ" sz="32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2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a:t>
            </a:r>
            <a:r>
              <a:rPr lang="ar-IQ" sz="3200" b="1" dirty="0">
                <a:solidFill>
                  <a:schemeClr val="tx1"/>
                </a:solidFill>
                <a:effectLst/>
                <a:latin typeface="Calibri" panose="020F0502020204030204" pitchFamily="34" charset="0"/>
                <a:ea typeface="Calibri" panose="020F0502020204030204" pitchFamily="34" charset="0"/>
                <a:cs typeface="Traditional Arabic" panose="02020603050405020304" pitchFamily="18" charset="-78"/>
              </a:rPr>
              <a:t>التكييف الفقهي للعقود المالية المستجدة وتطبيقاتها على نماذج التمويل الإسلامية المعاصرة: أحمد محمد محمود نصار.                     </a:t>
            </a:r>
            <a:r>
              <a:rPr lang="ar-IQ" sz="32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a:t>
            </a:r>
            <a:br>
              <a:rPr lang="en-US" sz="32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2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a:t>
            </a:r>
            <a:r>
              <a:rPr lang="ar-IQ" sz="32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a:t>
            </a:r>
            <a:r>
              <a:rPr lang="ar-IQ" sz="32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الفقه الإسلامي وأدلته: أ.د. وهبة الزحيلي.           .</a:t>
            </a:r>
            <a:br>
              <a:rPr lang="en-US" sz="32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2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a:t>
            </a:r>
            <a:r>
              <a:rPr lang="ar-IQ" sz="32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a:t>
            </a:r>
            <a:r>
              <a:rPr lang="ar-IQ" sz="32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المعاملات المالية المعاصرة في ظل الإسلام، د. سعيد سعد المرطان.   .</a:t>
            </a:r>
            <a:br>
              <a:rPr lang="en-US" sz="32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2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a:t>
            </a:r>
            <a:r>
              <a:rPr lang="ar-IQ" sz="32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تاريخ الفقه الإسلامي ونظرية الملكية والعقود، بدران أبو العينين بدران.</a:t>
            </a:r>
            <a:endParaRPr lang="en-US" sz="3200" dirty="0">
              <a:solidFill>
                <a:schemeClr val="tx1"/>
              </a:solidFill>
              <a:latin typeface="Traditional Arabic" panose="02020603050405020304" pitchFamily="18" charset="-78"/>
              <a:cs typeface="Traditional Arabic" panose="02020603050405020304" pitchFamily="18" charset="-78"/>
            </a:endParaRPr>
          </a:p>
        </p:txBody>
      </p:sp>
      <p:sp>
        <p:nvSpPr>
          <p:cNvPr id="3" name="Content Placeholder 2">
            <a:extLst>
              <a:ext uri="{FF2B5EF4-FFF2-40B4-BE49-F238E27FC236}">
                <a16:creationId xmlns:a16="http://schemas.microsoft.com/office/drawing/2014/main" id="{534C04A6-D351-E34A-D7A4-61757AF37C09}"/>
              </a:ext>
            </a:extLst>
          </p:cNvPr>
          <p:cNvSpPr>
            <a:spLocks noGrp="1"/>
          </p:cNvSpPr>
          <p:nvPr>
            <p:ph idx="1"/>
          </p:nvPr>
        </p:nvSpPr>
        <p:spPr>
          <a:xfrm>
            <a:off x="677334" y="6753225"/>
            <a:ext cx="8596668" cy="85725"/>
          </a:xfrm>
        </p:spPr>
        <p:txBody>
          <a:bodyPr>
            <a:normAutofit fontScale="25000" lnSpcReduction="20000"/>
          </a:bodyPr>
          <a:lstStyle/>
          <a:p>
            <a:endParaRPr lang="en-US" dirty="0"/>
          </a:p>
        </p:txBody>
      </p:sp>
    </p:spTree>
    <p:extLst>
      <p:ext uri="{BB962C8B-B14F-4D97-AF65-F5344CB8AC3E}">
        <p14:creationId xmlns:p14="http://schemas.microsoft.com/office/powerpoint/2010/main" val="41645834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925" y="247290"/>
            <a:ext cx="9229725" cy="6420209"/>
          </a:xfrm>
        </p:spPr>
        <p:txBody>
          <a:bodyPr>
            <a:noAutofit/>
          </a:bodyPr>
          <a:lstStyle/>
          <a:p>
            <a:pPr marL="342900" marR="0" lvl="0" indent="-342900" algn="just" rtl="1">
              <a:lnSpc>
                <a:spcPct val="106000"/>
              </a:lnSpc>
              <a:spcBef>
                <a:spcPts val="0"/>
              </a:spcBef>
              <a:spcAft>
                <a:spcPts val="0"/>
              </a:spcAft>
              <a:buFont typeface="+mj-lt"/>
              <a:buAutoNum type="arabicPeriod"/>
            </a:pPr>
            <a:r>
              <a:rPr lang="ar-IQ" sz="2800" b="1" dirty="0">
                <a:solidFill>
                  <a:srgbClr val="FF0000"/>
                </a:solidFill>
                <a:latin typeface="Traditional Arabic" panose="02020603050405020304" pitchFamily="18" charset="-78"/>
                <a:cs typeface="Traditional Arabic" panose="02020603050405020304" pitchFamily="18" charset="-78"/>
              </a:rPr>
              <a:t>ب: المصادر المساعدة.</a:t>
            </a:r>
            <a:r>
              <a:rPr lang="en-US" sz="2800" b="1" dirty="0">
                <a:solidFill>
                  <a:srgbClr val="FF0000"/>
                </a:solidFill>
                <a:latin typeface="Traditional Arabic" panose="02020603050405020304" pitchFamily="18" charset="-78"/>
                <a:cs typeface="Traditional Arabic" panose="02020603050405020304" pitchFamily="18" charset="-78"/>
              </a:rPr>
              <a:t>                            </a:t>
            </a:r>
            <a:br>
              <a:rPr lang="en-US" sz="2800" b="1" dirty="0">
                <a:solidFill>
                  <a:schemeClr val="tx1"/>
                </a:solidFill>
                <a:latin typeface="Traditional Arabic" panose="02020603050405020304" pitchFamily="18" charset="-78"/>
                <a:cs typeface="Traditional Arabic" panose="02020603050405020304" pitchFamily="18" charset="-78"/>
              </a:rPr>
            </a:br>
            <a:r>
              <a:rPr lang="ar-IQ" sz="2800" b="1" dirty="0">
                <a:solidFill>
                  <a:schemeClr val="tx1"/>
                </a:solidFill>
                <a:latin typeface="Traditional Arabic" panose="02020603050405020304" pitchFamily="18" charset="-78"/>
                <a:cs typeface="Traditional Arabic" panose="02020603050405020304" pitchFamily="18" charset="-78"/>
              </a:rPr>
              <a:t>- </a:t>
            </a:r>
            <a:r>
              <a:rPr lang="ar-IQ" sz="28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الموسوعة الفقهية الكويتية: وزارة الأوقاف والشؤون الإسلامية ـ .</a:t>
            </a:r>
            <a:br>
              <a:rPr lang="en-US" sz="28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28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a:t>
            </a:r>
            <a:r>
              <a:rPr lang="ar-IQ" sz="28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a:t>
            </a:r>
            <a:r>
              <a:rPr lang="ar-IQ" sz="28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فقه المعاملات المالية: د. رفيق يونس المصري، مركز أبحاث الاقتصاد الإسلامي</a:t>
            </a:r>
            <a:r>
              <a:rPr lang="en-US" sz="2800" b="1" dirty="0">
                <a:solidFill>
                  <a:schemeClr val="tx1"/>
                </a:solidFill>
                <a:latin typeface="Traditional Arabic" panose="02020603050405020304" pitchFamily="18" charset="-78"/>
                <a:ea typeface="Calibri" panose="020F0502020204030204" pitchFamily="34" charset="0"/>
                <a:cs typeface="Traditional Arabic" panose="02020603050405020304" pitchFamily="18" charset="-78"/>
              </a:rPr>
              <a:t>.</a:t>
            </a:r>
            <a:br>
              <a:rPr lang="en-US" sz="28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28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a:t>
            </a:r>
            <a:r>
              <a:rPr lang="ar-IQ" sz="28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a:t>
            </a:r>
            <a:r>
              <a:rPr lang="ar-IQ" sz="28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قضايا معاصرة في النقود والبنوك والمساهمة في الشركات، د. منذر قحف          .</a:t>
            </a:r>
            <a:br>
              <a:rPr lang="en-US" sz="28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28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a:t>
            </a:r>
            <a:r>
              <a:rPr lang="ar-IQ" sz="28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a:t>
            </a:r>
            <a:r>
              <a:rPr lang="ar-IQ" sz="28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موقع موسوعة الاقتصاد والتمويل الإسلامي:     </a:t>
            </a:r>
            <a:r>
              <a:rPr lang="en-GB" sz="2800" b="1" dirty="0">
                <a:solidFill>
                  <a:schemeClr val="tx1"/>
                </a:solidFill>
                <a:latin typeface="Traditional Arabic" panose="02020603050405020304" pitchFamily="18" charset="-78"/>
                <a:ea typeface="Calibri" panose="020F0502020204030204" pitchFamily="34" charset="0"/>
                <a:cs typeface="Traditional Arabic" panose="02020603050405020304" pitchFamily="18" charset="-78"/>
                <a:hlinkClick r:id="rId2">
                  <a:extLst>
                    <a:ext uri="{A12FA001-AC4F-418D-AE19-62706E023703}">
                      <ahyp:hlinkClr xmlns:ahyp="http://schemas.microsoft.com/office/drawing/2018/hyperlinkcolor" val="tx"/>
                    </a:ext>
                  </a:extLst>
                </a:hlinkClick>
              </a:rPr>
              <a:t>www.islamfeqh.</a:t>
            </a:r>
            <a:r>
              <a:rPr lang="en-GB" sz="2800" b="1" dirty="0">
                <a:solidFill>
                  <a:schemeClr val="tx1"/>
                </a:solidFill>
                <a:latin typeface="Traditional Arabic" panose="02020603050405020304" pitchFamily="18" charset="-78"/>
                <a:ea typeface="Calibri" panose="020F0502020204030204" pitchFamily="34" charset="0"/>
                <a:cs typeface="Traditional Arabic" panose="02020603050405020304" pitchFamily="18" charset="-78"/>
              </a:rPr>
              <a:t>com</a:t>
            </a:r>
            <a:r>
              <a:rPr lang="ar-IQ" sz="28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a:t>
            </a:r>
            <a:br>
              <a:rPr lang="ar-IQ" sz="28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28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a:t>
            </a:r>
            <a:r>
              <a:rPr lang="ar-IQ" sz="28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a:t>
            </a:r>
            <a:r>
              <a:rPr lang="ar-IQ" sz="28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مجلس الخدمات المالية الإسلامية. </a:t>
            </a:r>
            <a:r>
              <a:rPr lang="en-US" sz="28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hlinkClick r:id="rId3">
                  <a:extLst>
                    <a:ext uri="{A12FA001-AC4F-418D-AE19-62706E023703}">
                      <ahyp:hlinkClr xmlns:ahyp="http://schemas.microsoft.com/office/drawing/2018/hyperlinkcolor" val="tx"/>
                    </a:ext>
                  </a:extLst>
                </a:hlinkClick>
              </a:rPr>
              <a:t>www.ifsb.org/ar</a:t>
            </a:r>
            <a:r>
              <a:rPr lang="ar-IQ" sz="28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a:t>
            </a:r>
            <a:br>
              <a:rPr lang="en-US" sz="28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28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-مركز أبحاث فقه المعاملات الإسلامية.</a:t>
            </a:r>
            <a:r>
              <a:rPr lang="en-US" sz="28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a:t>
            </a:r>
            <a:r>
              <a:rPr lang="ar-IQ" sz="28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a:t>
            </a:r>
            <a:r>
              <a:rPr lang="en-GB" sz="28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hlinkClick r:id="rId4">
                  <a:extLst>
                    <a:ext uri="{A12FA001-AC4F-418D-AE19-62706E023703}">
                      <ahyp:hlinkClr xmlns:ahyp="http://schemas.microsoft.com/office/drawing/2018/hyperlinkcolor" val="tx"/>
                    </a:ext>
                  </a:extLst>
                </a:hlinkClick>
              </a:rPr>
              <a:t>www.kantakji.com</a:t>
            </a:r>
            <a:r>
              <a:rPr lang="ar-IQ" sz="28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 .</a:t>
            </a:r>
            <a:br>
              <a:rPr lang="en-US" sz="28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28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a:t>
            </a:r>
            <a:r>
              <a:rPr lang="ar-IQ" sz="28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a:t>
            </a:r>
            <a:r>
              <a:rPr lang="ar-IQ" sz="28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هيئة المحاسبة والمراجعة للمؤسسات المالية (أيوفي)، </a:t>
            </a:r>
            <a:r>
              <a:rPr lang="en-GB" sz="28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hlinkClick r:id="rId5">
                  <a:extLst>
                    <a:ext uri="{A12FA001-AC4F-418D-AE19-62706E023703}">
                      <ahyp:hlinkClr xmlns:ahyp="http://schemas.microsoft.com/office/drawing/2018/hyperlinkcolor" val="tx"/>
                    </a:ext>
                  </a:extLst>
                </a:hlinkClick>
              </a:rPr>
              <a:t>www.aaoifi.com</a:t>
            </a:r>
            <a:r>
              <a:rPr lang="en-GB" sz="28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a:t>
            </a:r>
            <a:r>
              <a:rPr lang="ar-IQ" sz="2800" b="1" dirty="0">
                <a:solidFill>
                  <a:schemeClr val="tx1"/>
                </a:solidFill>
                <a:latin typeface="Traditional Arabic" panose="02020603050405020304" pitchFamily="18" charset="-78"/>
                <a:ea typeface="Calibri" panose="020F0502020204030204" pitchFamily="34" charset="0"/>
                <a:cs typeface="Traditional Arabic" panose="02020603050405020304" pitchFamily="18" charset="-78"/>
              </a:rPr>
              <a:t>.       .</a:t>
            </a:r>
            <a:br>
              <a:rPr lang="en-US" sz="2800" b="1" dirty="0">
                <a:solidFill>
                  <a:schemeClr val="tx1"/>
                </a:solidFill>
                <a:latin typeface="Traditional Arabic" panose="02020603050405020304" pitchFamily="18" charset="-78"/>
                <a:ea typeface="Calibri" panose="020F0502020204030204" pitchFamily="34" charset="0"/>
                <a:cs typeface="Traditional Arabic" panose="02020603050405020304" pitchFamily="18" charset="-78"/>
              </a:rPr>
            </a:br>
            <a:r>
              <a:rPr lang="en-US" sz="2800" b="1" dirty="0">
                <a:solidFill>
                  <a:schemeClr val="tx1"/>
                </a:solidFill>
                <a:latin typeface="Traditional Arabic" panose="02020603050405020304" pitchFamily="18" charset="-78"/>
                <a:ea typeface="Calibri" panose="020F0502020204030204" pitchFamily="34" charset="0"/>
                <a:cs typeface="Traditional Arabic" panose="02020603050405020304" pitchFamily="18" charset="-78"/>
              </a:rPr>
              <a:t> -</a:t>
            </a:r>
            <a:r>
              <a:rPr lang="ar-IQ" sz="28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صندوق النقد الدولي والتمويل الإسلامي.     </a:t>
            </a:r>
            <a:r>
              <a:rPr lang="en-US" sz="28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a:t>
            </a:r>
            <a:r>
              <a:rPr lang="en-US" sz="2800" b="1" u="sng"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hlinkClick r:id="rId6">
                  <a:extLst>
                    <a:ext uri="{A12FA001-AC4F-418D-AE19-62706E023703}">
                      <ahyp:hlinkClr xmlns:ahyp="http://schemas.microsoft.com/office/drawing/2018/hyperlinkcolor" val="tx"/>
                    </a:ext>
                  </a:extLst>
                </a:hlinkClick>
              </a:rPr>
              <a:t>www.imf.org.com</a:t>
            </a:r>
            <a:br>
              <a:rPr lang="en-US" sz="28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en-GB" sz="28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a:t>
            </a:r>
            <a:r>
              <a:rPr lang="ar-IQ" sz="28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بيت التمويل الكويتي.                </a:t>
            </a:r>
            <a:r>
              <a:rPr lang="en-US" sz="28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a:t>
            </a:r>
            <a:r>
              <a:rPr lang="en-US" sz="2800" b="1" u="sng"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hlinkClick r:id="rId7">
                  <a:extLst>
                    <a:ext uri="{A12FA001-AC4F-418D-AE19-62706E023703}">
                      <ahyp:hlinkClr xmlns:ahyp="http://schemas.microsoft.com/office/drawing/2018/hyperlinkcolor" val="tx"/>
                    </a:ext>
                  </a:extLst>
                </a:hlinkClick>
              </a:rPr>
              <a:t>www.kfh.bh.com</a:t>
            </a:r>
            <a:br>
              <a:rPr lang="en-US" sz="2800" dirty="0">
                <a:effectLst/>
                <a:latin typeface="Traditional Arabic" panose="02020603050405020304" pitchFamily="18" charset="-78"/>
                <a:ea typeface="Calibri" panose="020F0502020204030204" pitchFamily="34" charset="0"/>
                <a:cs typeface="Traditional Arabic" panose="02020603050405020304" pitchFamily="18" charset="-78"/>
              </a:rPr>
            </a:br>
            <a:r>
              <a:rPr lang="ar-IQ" sz="28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a:t>
            </a:r>
            <a:r>
              <a:rPr lang="ar-IQ" sz="28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a:t>
            </a:r>
            <a:r>
              <a:rPr lang="ar-IQ" sz="28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موقع فتاوى الأزهر الشّريف                    .</a:t>
            </a:r>
            <a:br>
              <a:rPr lang="en-US" sz="28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28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a:t>
            </a:r>
            <a:r>
              <a:rPr lang="ar-IQ" sz="28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a:t>
            </a:r>
            <a:r>
              <a:rPr lang="ar-IQ" sz="28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مجلة البحوث الإسلامية                       .</a:t>
            </a:r>
            <a:br>
              <a:rPr lang="en-US" sz="28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28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a:t>
            </a:r>
            <a:r>
              <a:rPr lang="ar-IQ" sz="28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a:t>
            </a:r>
            <a:r>
              <a:rPr lang="ar-IQ" sz="28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الكتب والمجلات والكتب الفقهية الموجودة على </a:t>
            </a:r>
            <a:r>
              <a:rPr lang="en-US" sz="28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CD</a:t>
            </a:r>
            <a:r>
              <a:rPr lang="ar-IQ" sz="28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المكتبة الشاملة، والجامع الكبير.    </a:t>
            </a:r>
            <a:endParaRPr lang="ar-IQ" sz="2800" b="1" dirty="0">
              <a:solidFill>
                <a:schemeClr val="tx1"/>
              </a:solidFill>
              <a:latin typeface="Traditional Arabic" panose="02020603050405020304" pitchFamily="18" charset="-78"/>
              <a:cs typeface="Traditional Arabic" panose="02020603050405020304" pitchFamily="18" charset="-78"/>
            </a:endParaRPr>
          </a:p>
        </p:txBody>
      </p:sp>
      <p:sp>
        <p:nvSpPr>
          <p:cNvPr id="3" name="Content Placeholder 2"/>
          <p:cNvSpPr>
            <a:spLocks noGrp="1"/>
          </p:cNvSpPr>
          <p:nvPr>
            <p:ph idx="1"/>
          </p:nvPr>
        </p:nvSpPr>
        <p:spPr>
          <a:xfrm>
            <a:off x="677334" y="6743269"/>
            <a:ext cx="8596668" cy="45719"/>
          </a:xfrm>
        </p:spPr>
        <p:txBody>
          <a:bodyPr>
            <a:normAutofit fontScale="25000" lnSpcReduction="20000"/>
          </a:bodyPr>
          <a:lstStyle/>
          <a:p>
            <a:endParaRPr lang="ar-IQ" dirty="0"/>
          </a:p>
        </p:txBody>
      </p:sp>
    </p:spTree>
    <p:extLst>
      <p:ext uri="{BB962C8B-B14F-4D97-AF65-F5344CB8AC3E}">
        <p14:creationId xmlns:p14="http://schemas.microsoft.com/office/powerpoint/2010/main" val="12465145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9783" y="120770"/>
            <a:ext cx="9649542" cy="6495691"/>
          </a:xfrm>
        </p:spPr>
        <p:txBody>
          <a:bodyPr>
            <a:noAutofit/>
          </a:bodyPr>
          <a:lstStyle/>
          <a:p>
            <a:pPr algn="just">
              <a:lnSpc>
                <a:spcPct val="150000"/>
              </a:lnSpc>
              <a:spcBef>
                <a:spcPts val="0"/>
              </a:spcBef>
            </a:pPr>
            <a:r>
              <a:rPr lang="ar-IQ" sz="3200" b="1" dirty="0">
                <a:solidFill>
                  <a:srgbClr val="FF0000"/>
                </a:solidFill>
                <a:latin typeface="Traditional Arabic" panose="02020603050405020304" pitchFamily="18" charset="-78"/>
                <a:cs typeface="Traditional Arabic" panose="02020603050405020304" pitchFamily="18" charset="-78"/>
              </a:rPr>
              <a:t>مفردات المواضيع:                   </a:t>
            </a:r>
            <a:r>
              <a:rPr lang="ar-IQ" sz="3200" b="1" dirty="0">
                <a:solidFill>
                  <a:schemeClr val="bg1"/>
                </a:solidFill>
                <a:latin typeface="Traditional Arabic" panose="02020603050405020304" pitchFamily="18" charset="-78"/>
                <a:cs typeface="Traditional Arabic" panose="02020603050405020304" pitchFamily="18" charset="-78"/>
              </a:rPr>
              <a:t>.</a:t>
            </a:r>
            <a:br>
              <a:rPr lang="ar-IQ" sz="3200" b="1" dirty="0">
                <a:solidFill>
                  <a:schemeClr val="tx1"/>
                </a:solidFill>
                <a:latin typeface="Traditional Arabic" panose="02020603050405020304" pitchFamily="18" charset="-78"/>
                <a:cs typeface="Traditional Arabic" panose="02020603050405020304" pitchFamily="18" charset="-78"/>
              </a:rPr>
            </a:br>
            <a:r>
              <a:rPr lang="ar-IQ" sz="32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المقدمة </a:t>
            </a:r>
            <a:r>
              <a:rPr lang="ar-IQ" sz="3200" b="1" dirty="0">
                <a:solidFill>
                  <a:schemeClr val="tx1"/>
                </a:solidFill>
                <a:latin typeface="Traditional Arabic" panose="02020603050405020304" pitchFamily="18" charset="-78"/>
                <a:ea typeface="Calibri" panose="020F0502020204030204" pitchFamily="34" charset="0"/>
                <a:cs typeface="Traditional Arabic" panose="02020603050405020304" pitchFamily="18" charset="-78"/>
              </a:rPr>
              <a:t>في</a:t>
            </a:r>
            <a:r>
              <a:rPr lang="ar-IQ" sz="32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a:t>
            </a:r>
            <a:r>
              <a:rPr lang="ar-IQ" sz="3200" b="1" dirty="0">
                <a:solidFill>
                  <a:schemeClr val="tx1"/>
                </a:solidFill>
                <a:effectLst/>
                <a:ea typeface="Calibri" panose="020F0502020204030204" pitchFamily="34" charset="0"/>
                <a:cs typeface="Traditional Arabic" panose="02020603050405020304" pitchFamily="18" charset="-78"/>
              </a:rPr>
              <a:t> فقه المعاملات المالية الإسلامية.                      </a:t>
            </a:r>
            <a:r>
              <a:rPr lang="ar-IQ" sz="3200" b="1" dirty="0">
                <a:solidFill>
                  <a:schemeClr val="bg1"/>
                </a:solidFill>
                <a:effectLst/>
                <a:latin typeface="Traditional Arabic" panose="02020603050405020304" pitchFamily="18" charset="-78"/>
                <a:ea typeface="Calibri" panose="020F0502020204030204" pitchFamily="34" charset="0"/>
                <a:cs typeface="Traditional Arabic" panose="02020603050405020304" pitchFamily="18" charset="-78"/>
              </a:rPr>
              <a:t>.</a:t>
            </a:r>
            <a:br>
              <a:rPr lang="en-US" sz="32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2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a:t>
            </a:r>
            <a:r>
              <a:rPr lang="en-US" sz="32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a:t>
            </a:r>
            <a:r>
              <a:rPr lang="ar-IQ" sz="32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العقود المالية، مشروعيتها، أنواعها، ضوابطها</a:t>
            </a:r>
            <a:r>
              <a:rPr lang="en-US" sz="32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a:t>
            </a:r>
            <a:r>
              <a:rPr lang="ar-IQ" sz="3200" b="1" dirty="0">
                <a:solidFill>
                  <a:schemeClr val="bg1"/>
                </a:solidFill>
                <a:effectLst/>
                <a:latin typeface="Traditional Arabic" panose="02020603050405020304" pitchFamily="18" charset="-78"/>
                <a:ea typeface="Calibri" panose="020F0502020204030204" pitchFamily="34" charset="0"/>
                <a:cs typeface="Traditional Arabic" panose="02020603050405020304" pitchFamily="18" charset="-78"/>
              </a:rPr>
              <a:t>.</a:t>
            </a:r>
            <a:r>
              <a:rPr lang="ar-IQ" sz="32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a:t>
            </a:r>
            <a:br>
              <a:rPr lang="en-US" sz="32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en-US" sz="32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a:t>
            </a:r>
            <a:r>
              <a:rPr lang="en-US" sz="32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a:t>
            </a:r>
            <a:r>
              <a:rPr lang="ar-IQ" sz="32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البنوك الاسلامية المعاصرة (التعريف بها، نشأتها، أهم أعمالها). أحكام الودائع المصرفية</a:t>
            </a:r>
            <a:r>
              <a:rPr lang="en-US" sz="32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a:t>
            </a:r>
            <a:r>
              <a:rPr lang="ar-IQ" sz="32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a:t>
            </a:r>
            <a:br>
              <a:rPr lang="en-US" sz="32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en-US" sz="32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a:t>
            </a:r>
            <a:r>
              <a:rPr lang="en-US" sz="3200" b="1" dirty="0">
                <a:solidFill>
                  <a:schemeClr val="tx1"/>
                </a:solidFill>
                <a:latin typeface="Traditional Arabic" panose="02020603050405020304" pitchFamily="18" charset="-78"/>
                <a:ea typeface="Calibri" panose="020F0502020204030204" pitchFamily="34" charset="0"/>
                <a:cs typeface="Traditional Arabic" panose="02020603050405020304" pitchFamily="18" charset="-78"/>
              </a:rPr>
              <a:t>-</a:t>
            </a:r>
            <a:r>
              <a:rPr lang="ar-IQ" sz="32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عقود الإجارة المنتهية بالتمليك، نشأتها، وأقسامها، وخصاصها، وصورها، وضوابطها.</a:t>
            </a:r>
            <a:br>
              <a:rPr lang="en-US" sz="32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en-US" sz="32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a:t>
            </a:r>
            <a:r>
              <a:rPr lang="en-US" sz="32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a:t>
            </a:r>
            <a:r>
              <a:rPr lang="ar-IQ" sz="32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بدل الخلو السرقفلية في الفقه الإسلامي</a:t>
            </a:r>
            <a:r>
              <a:rPr lang="en-US" sz="32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a:t>
            </a:r>
            <a:r>
              <a:rPr lang="ar-IQ" sz="32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a:t>
            </a:r>
            <a:br>
              <a:rPr lang="en-US" sz="32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en-US" sz="32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a:t>
            </a:r>
            <a:r>
              <a:rPr lang="en-US" sz="32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a:t>
            </a:r>
            <a:r>
              <a:rPr lang="ar-IQ" sz="3200" b="1" dirty="0">
                <a:solidFill>
                  <a:schemeClr val="tx1"/>
                </a:solidFill>
                <a:effectLst/>
                <a:latin typeface="Calibri" panose="020F0502020204030204" pitchFamily="34" charset="0"/>
                <a:ea typeface="Calibri" panose="020F0502020204030204" pitchFamily="34" charset="0"/>
                <a:cs typeface="Traditional Arabic" panose="02020603050405020304" pitchFamily="18" charset="-78"/>
              </a:rPr>
              <a:t>خطاب الضمان (الكفالات المصرفية) </a:t>
            </a:r>
            <a:r>
              <a:rPr lang="ar-IQ" sz="32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مشروعيته، وضوابطه، وأحكامه الفقهية.</a:t>
            </a:r>
            <a:r>
              <a:rPr lang="en-US" sz="32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a:t>
            </a:r>
            <a:r>
              <a:rPr lang="ar-IQ" sz="32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a:t>
            </a:r>
            <a:br>
              <a:rPr lang="en-US" sz="32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endParaRPr lang="ar-IQ" sz="3200" b="1" dirty="0">
              <a:solidFill>
                <a:schemeClr val="tx1"/>
              </a:solidFill>
              <a:latin typeface="Traditional Arabic" panose="02020603050405020304" pitchFamily="18" charset="-78"/>
              <a:cs typeface="Traditional Arabic" panose="02020603050405020304" pitchFamily="18" charset="-78"/>
            </a:endParaRPr>
          </a:p>
        </p:txBody>
      </p:sp>
      <p:sp>
        <p:nvSpPr>
          <p:cNvPr id="3" name="Content Placeholder 2"/>
          <p:cNvSpPr>
            <a:spLocks noGrp="1"/>
          </p:cNvSpPr>
          <p:nvPr>
            <p:ph idx="1"/>
          </p:nvPr>
        </p:nvSpPr>
        <p:spPr>
          <a:xfrm flipV="1">
            <a:off x="677334" y="6857999"/>
            <a:ext cx="8596668" cy="45719"/>
          </a:xfrm>
        </p:spPr>
        <p:txBody>
          <a:bodyPr>
            <a:normAutofit fontScale="25000" lnSpcReduction="20000"/>
          </a:bodyPr>
          <a:lstStyle/>
          <a:p>
            <a:pPr marL="0" indent="0">
              <a:buNone/>
            </a:pPr>
            <a:endParaRPr lang="ar-IQ" dirty="0"/>
          </a:p>
        </p:txBody>
      </p:sp>
    </p:spTree>
    <p:extLst>
      <p:ext uri="{BB962C8B-B14F-4D97-AF65-F5344CB8AC3E}">
        <p14:creationId xmlns:p14="http://schemas.microsoft.com/office/powerpoint/2010/main" val="19150655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143" y="146649"/>
            <a:ext cx="9438257" cy="6556075"/>
          </a:xfrm>
        </p:spPr>
        <p:txBody>
          <a:bodyPr>
            <a:normAutofit/>
          </a:bodyPr>
          <a:lstStyle/>
          <a:p>
            <a:pPr algn="r">
              <a:lnSpc>
                <a:spcPct val="150000"/>
              </a:lnSpc>
              <a:spcBef>
                <a:spcPts val="0"/>
              </a:spcBef>
            </a:pPr>
            <a:r>
              <a:rPr lang="en-US" sz="32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a:t>
            </a:r>
            <a:r>
              <a:rPr lang="en-US" sz="32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a:t>
            </a:r>
            <a:r>
              <a:rPr lang="ar-IQ" sz="32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إجراء العقود بوسائل الاتصال الحديثة.</a:t>
            </a:r>
            <a:br>
              <a:rPr lang="en-US" sz="32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en-US" sz="32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a:t>
            </a:r>
            <a:r>
              <a:rPr lang="ar-IQ" sz="32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أحكام التورق والتورق المصرفي وتطبيقاته المعاصرة.</a:t>
            </a:r>
            <a:br>
              <a:rPr lang="en-US" sz="32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en-US" sz="32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a:t>
            </a:r>
            <a:r>
              <a:rPr lang="en-US" sz="32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a:t>
            </a:r>
            <a:r>
              <a:rPr lang="ar-IQ" sz="32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البيع عن طريق المرابحة والمرابحة للآمر بالشراء.</a:t>
            </a:r>
            <a:br>
              <a:rPr lang="en-US" sz="32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en-US" sz="32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a:t>
            </a:r>
            <a:r>
              <a:rPr lang="en-US" sz="32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a:t>
            </a:r>
            <a:r>
              <a:rPr lang="ar-IQ" sz="3200" b="1" dirty="0">
                <a:solidFill>
                  <a:schemeClr val="tx1"/>
                </a:solidFill>
                <a:effectLst/>
                <a:latin typeface="Traditional Arabic" panose="02020603050405020304" pitchFamily="18" charset="-78"/>
                <a:ea typeface="Verdana" panose="020B0604030504040204" pitchFamily="34" charset="0"/>
                <a:cs typeface="Traditional Arabic" panose="02020603050405020304" pitchFamily="18" charset="-78"/>
              </a:rPr>
              <a:t>عقد الشركة و</a:t>
            </a:r>
            <a:r>
              <a:rPr lang="ar-SA" sz="3200" b="1" dirty="0">
                <a:solidFill>
                  <a:schemeClr val="tx1"/>
                </a:solidFill>
                <a:effectLst/>
                <a:latin typeface="Traditional Arabic" panose="02020603050405020304" pitchFamily="18" charset="-78"/>
                <a:ea typeface="Verdana" panose="020B0604030504040204" pitchFamily="34" charset="0"/>
                <a:cs typeface="Traditional Arabic" panose="02020603050405020304" pitchFamily="18" charset="-78"/>
              </a:rPr>
              <a:t>مشروعيتها</a:t>
            </a:r>
            <a:r>
              <a:rPr lang="ar-IQ" sz="3200" b="1" dirty="0">
                <a:solidFill>
                  <a:schemeClr val="tx1"/>
                </a:solidFill>
                <a:effectLst/>
                <a:latin typeface="Traditional Arabic" panose="02020603050405020304" pitchFamily="18" charset="-78"/>
                <a:ea typeface="Verdana" panose="020B0604030504040204" pitchFamily="34" charset="0"/>
                <a:cs typeface="Traditional Arabic" panose="02020603050405020304" pitchFamily="18" charset="-78"/>
              </a:rPr>
              <a:t> مع </a:t>
            </a:r>
            <a:r>
              <a:rPr lang="ar-SA" sz="3200" b="1" dirty="0">
                <a:solidFill>
                  <a:schemeClr val="tx1"/>
                </a:solidFill>
                <a:effectLst/>
                <a:latin typeface="Traditional Arabic" panose="02020603050405020304" pitchFamily="18" charset="-78"/>
                <a:ea typeface="Verdana" panose="020B0604030504040204" pitchFamily="34" charset="0"/>
                <a:cs typeface="Traditional Arabic" panose="02020603050405020304" pitchFamily="18" charset="-78"/>
              </a:rPr>
              <a:t>حكمة تشريعها</a:t>
            </a:r>
            <a:r>
              <a:rPr lang="ar-IQ" sz="3200" b="1" dirty="0">
                <a:solidFill>
                  <a:schemeClr val="tx1"/>
                </a:solidFill>
                <a:effectLst/>
                <a:latin typeface="Traditional Arabic" panose="02020603050405020304" pitchFamily="18" charset="-78"/>
                <a:ea typeface="Verdana" panose="020B0604030504040204" pitchFamily="34" charset="0"/>
                <a:cs typeface="Traditional Arabic" panose="02020603050405020304" pitchFamily="18" charset="-78"/>
              </a:rPr>
              <a:t>.وبيان</a:t>
            </a:r>
            <a:r>
              <a:rPr lang="en-US" sz="3200" b="1" dirty="0">
                <a:solidFill>
                  <a:schemeClr val="tx1"/>
                </a:solidFill>
                <a:latin typeface="Traditional Arabic" panose="02020603050405020304" pitchFamily="18" charset="-78"/>
                <a:ea typeface="Verdana" panose="020B0604030504040204" pitchFamily="34" charset="0"/>
                <a:cs typeface="Traditional Arabic" panose="02020603050405020304" pitchFamily="18" charset="-78"/>
              </a:rPr>
              <a:t> </a:t>
            </a:r>
            <a:r>
              <a:rPr lang="ar-IQ" sz="3200" b="1" dirty="0">
                <a:solidFill>
                  <a:schemeClr val="tx1"/>
                </a:solidFill>
                <a:effectLst/>
                <a:latin typeface="Traditional Arabic" panose="02020603050405020304" pitchFamily="18" charset="-78"/>
                <a:ea typeface="Verdana" panose="020B0604030504040204" pitchFamily="34" charset="0"/>
                <a:cs typeface="Traditional Arabic" panose="02020603050405020304" pitchFamily="18" charset="-78"/>
              </a:rPr>
              <a:t>أقسامها و</a:t>
            </a:r>
            <a:r>
              <a:rPr lang="ar-SA" sz="3200" b="1" dirty="0">
                <a:solidFill>
                  <a:schemeClr val="tx1"/>
                </a:solidFill>
                <a:effectLst/>
                <a:latin typeface="Traditional Arabic" panose="02020603050405020304" pitchFamily="18" charset="-78"/>
                <a:ea typeface="Verdana" panose="020B0604030504040204" pitchFamily="34" charset="0"/>
                <a:cs typeface="Traditional Arabic" panose="02020603050405020304" pitchFamily="18" charset="-78"/>
              </a:rPr>
              <a:t>أنواع</a:t>
            </a:r>
            <a:r>
              <a:rPr lang="ar-IQ" sz="3200" b="1" dirty="0">
                <a:solidFill>
                  <a:schemeClr val="tx1"/>
                </a:solidFill>
                <a:effectLst/>
                <a:latin typeface="Traditional Arabic" panose="02020603050405020304" pitchFamily="18" charset="-78"/>
                <a:ea typeface="Verdana" panose="020B0604030504040204" pitchFamily="34" charset="0"/>
                <a:cs typeface="Traditional Arabic" panose="02020603050405020304" pitchFamily="18" charset="-78"/>
              </a:rPr>
              <a:t>ها وأحكامها</a:t>
            </a:r>
            <a:r>
              <a:rPr lang="ar-IQ" sz="3200" b="1" dirty="0">
                <a:solidFill>
                  <a:schemeClr val="tx1"/>
                </a:solidFill>
                <a:latin typeface="Traditional Arabic" panose="02020603050405020304" pitchFamily="18" charset="-78"/>
                <a:ea typeface="Verdana" panose="020B0604030504040204" pitchFamily="34" charset="0"/>
                <a:cs typeface="Traditional Arabic" panose="02020603050405020304" pitchFamily="18" charset="-78"/>
              </a:rPr>
              <a:t>،</a:t>
            </a:r>
            <a:r>
              <a:rPr lang="en-US" sz="3200" b="1" dirty="0">
                <a:solidFill>
                  <a:schemeClr val="tx1"/>
                </a:solidFill>
                <a:latin typeface="Traditional Arabic" panose="02020603050405020304" pitchFamily="18" charset="-78"/>
                <a:ea typeface="Verdana" panose="020B0604030504040204" pitchFamily="34" charset="0"/>
                <a:cs typeface="Traditional Arabic" panose="02020603050405020304" pitchFamily="18" charset="-78"/>
              </a:rPr>
              <a:t> </a:t>
            </a:r>
            <a:r>
              <a:rPr lang="ar-IQ" sz="3200" b="1" dirty="0">
                <a:solidFill>
                  <a:schemeClr val="tx1"/>
                </a:solidFill>
                <a:latin typeface="Traditional Arabic" panose="02020603050405020304" pitchFamily="18" charset="-78"/>
                <a:ea typeface="Verdana" panose="020B0604030504040204" pitchFamily="34" charset="0"/>
                <a:cs typeface="Traditional Arabic" panose="02020603050405020304" pitchFamily="18" charset="-78"/>
              </a:rPr>
              <a:t>و</a:t>
            </a:r>
            <a:r>
              <a:rPr lang="ar-IQ" sz="3200" b="1" dirty="0">
                <a:solidFill>
                  <a:schemeClr val="tx1"/>
                </a:solidFill>
                <a:effectLst/>
                <a:latin typeface="Traditional Arabic" panose="02020603050405020304" pitchFamily="18" charset="-78"/>
                <a:ea typeface="Verdana" panose="020B0604030504040204" pitchFamily="34" charset="0"/>
                <a:cs typeface="Traditional Arabic" panose="02020603050405020304" pitchFamily="18" charset="-78"/>
              </a:rPr>
              <a:t>شروط صحتها، وآثارها، وفسادها، وانتهائها.</a:t>
            </a:r>
            <a:br>
              <a:rPr lang="en-US" sz="3200" dirty="0">
                <a:solidFill>
                  <a:schemeClr val="tx1"/>
                </a:solidFill>
                <a:effectLst/>
                <a:latin typeface="Traditional Arabic" panose="02020603050405020304" pitchFamily="18" charset="-78"/>
                <a:ea typeface="Times New Roman" panose="02020603050405020304" pitchFamily="18" charset="0"/>
                <a:cs typeface="Traditional Arabic" panose="02020603050405020304" pitchFamily="18" charset="-78"/>
              </a:rPr>
            </a:br>
            <a:r>
              <a:rPr lang="ar-IQ" sz="3200" b="1" dirty="0">
                <a:solidFill>
                  <a:schemeClr val="tx1"/>
                </a:solidFill>
                <a:latin typeface="Traditional Arabic" panose="02020603050405020304" pitchFamily="18" charset="-78"/>
                <a:ea typeface="Times New Roman" panose="02020603050405020304" pitchFamily="18" charset="0"/>
                <a:cs typeface="Traditional Arabic" panose="02020603050405020304" pitchFamily="18" charset="-78"/>
              </a:rPr>
              <a:t>- عقد الغرر، وبيان أحكامه، وضوابطه في فقه المالية الإسلامية.</a:t>
            </a:r>
            <a:br>
              <a:rPr lang="ar-IQ" sz="3200" b="1" dirty="0">
                <a:solidFill>
                  <a:schemeClr val="tx1"/>
                </a:solidFill>
                <a:effectLst/>
                <a:latin typeface="Traditional Arabic" panose="02020603050405020304" pitchFamily="18" charset="-78"/>
                <a:ea typeface="Times New Roman" panose="02020603050405020304" pitchFamily="18" charset="0"/>
                <a:cs typeface="Traditional Arabic" panose="02020603050405020304" pitchFamily="18" charset="-78"/>
              </a:rPr>
            </a:br>
            <a:r>
              <a:rPr lang="ar-IQ" sz="3200" b="1" dirty="0">
                <a:solidFill>
                  <a:schemeClr val="tx1"/>
                </a:solidFill>
                <a:effectLst/>
                <a:latin typeface="Traditional Arabic" panose="02020603050405020304" pitchFamily="18" charset="-78"/>
                <a:ea typeface="Times New Roman" panose="02020603050405020304" pitchFamily="18" charset="0"/>
                <a:cs typeface="Traditional Arabic" panose="02020603050405020304" pitchFamily="18" charset="-78"/>
              </a:rPr>
              <a:t>- </a:t>
            </a:r>
            <a:r>
              <a:rPr lang="ar-SA" sz="3200" b="1" dirty="0">
                <a:solidFill>
                  <a:schemeClr val="tx1"/>
                </a:solidFill>
                <a:effectLst/>
                <a:latin typeface="Times New Roman" panose="02020603050405020304" pitchFamily="18" charset="0"/>
                <a:ea typeface="Times New Roman" panose="02020603050405020304" pitchFamily="18" charset="0"/>
                <a:cs typeface="Traditional Arabic" panose="02020603050405020304" pitchFamily="18" charset="-78"/>
              </a:rPr>
              <a:t>البيوع الخاصة الجائزة، والمحرمة الباطلة، والمحرمة غير الباطلة، مشروعيتها، وبيان أقسامها.</a:t>
            </a:r>
            <a:endParaRPr lang="en-US" sz="32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endParaRPr>
          </a:p>
        </p:txBody>
      </p:sp>
      <p:sp>
        <p:nvSpPr>
          <p:cNvPr id="3" name="Content Placeholder 2"/>
          <p:cNvSpPr>
            <a:spLocks noGrp="1"/>
          </p:cNvSpPr>
          <p:nvPr>
            <p:ph idx="1"/>
          </p:nvPr>
        </p:nvSpPr>
        <p:spPr>
          <a:xfrm flipV="1">
            <a:off x="677334" y="6858000"/>
            <a:ext cx="8596668" cy="45719"/>
          </a:xfrm>
        </p:spPr>
        <p:txBody>
          <a:bodyPr>
            <a:normAutofit fontScale="25000" lnSpcReduction="20000"/>
          </a:bodyPr>
          <a:lstStyle/>
          <a:p>
            <a:endParaRPr lang="ar-IQ" dirty="0"/>
          </a:p>
        </p:txBody>
      </p:sp>
    </p:spTree>
    <p:extLst>
      <p:ext uri="{BB962C8B-B14F-4D97-AF65-F5344CB8AC3E}">
        <p14:creationId xmlns:p14="http://schemas.microsoft.com/office/powerpoint/2010/main" val="19519767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81155"/>
            <a:ext cx="8596668" cy="6564701"/>
          </a:xfrm>
        </p:spPr>
        <p:txBody>
          <a:bodyPr>
            <a:normAutofit fontScale="90000"/>
          </a:bodyPr>
          <a:lstStyle/>
          <a:p>
            <a:pPr algn="just">
              <a:lnSpc>
                <a:spcPct val="150000"/>
              </a:lnSpc>
            </a:pPr>
            <a:r>
              <a:rPr lang="ar-IQ" b="1" dirty="0">
                <a:solidFill>
                  <a:srgbClr val="FF0000"/>
                </a:solidFill>
                <a:latin typeface="Traditional Arabic" panose="02020603050405020304" pitchFamily="18" charset="-78"/>
                <a:cs typeface="Traditional Arabic" panose="02020603050405020304" pitchFamily="18" charset="-78"/>
              </a:rPr>
              <a:t>مدة المحاضرة: 45 دقيقة.                    </a:t>
            </a:r>
            <a:r>
              <a:rPr lang="ar-IQ" b="1" dirty="0">
                <a:solidFill>
                  <a:schemeClr val="bg1"/>
                </a:solidFill>
                <a:latin typeface="Traditional Arabic" panose="02020603050405020304" pitchFamily="18" charset="-78"/>
                <a:cs typeface="Traditional Arabic" panose="02020603050405020304" pitchFamily="18" charset="-78"/>
              </a:rPr>
              <a:t>.</a:t>
            </a:r>
            <a:br>
              <a:rPr lang="en-US" b="1" dirty="0">
                <a:solidFill>
                  <a:schemeClr val="tx1"/>
                </a:solidFill>
                <a:latin typeface="Traditional Arabic" panose="02020603050405020304" pitchFamily="18" charset="-78"/>
                <a:cs typeface="Traditional Arabic" panose="02020603050405020304" pitchFamily="18" charset="-78"/>
              </a:rPr>
            </a:br>
            <a:r>
              <a:rPr lang="ar-IQ" b="1" dirty="0">
                <a:solidFill>
                  <a:schemeClr val="tx1"/>
                </a:solidFill>
                <a:latin typeface="Traditional Arabic" panose="02020603050405020304" pitchFamily="18" charset="-78"/>
                <a:cs typeface="Traditional Arabic" panose="02020603050405020304" pitchFamily="18" charset="-78"/>
              </a:rPr>
              <a:t>هدف كل موضوع: هو التعلم والاطلاع على الموضوع وإدراك ما فيه من المساويء والمحاسن، وتجنب الحرام والتعاملات الفاسدة فيه، وبيان الشروط الصحيحة والفاسدة لكل عقد، والاطلاع على أدلة أحكام الفقه الإسلامي.                    </a:t>
            </a:r>
            <a:r>
              <a:rPr lang="ar-IQ" b="1" dirty="0">
                <a:solidFill>
                  <a:schemeClr val="bg1"/>
                </a:solidFill>
                <a:latin typeface="Traditional Arabic" panose="02020603050405020304" pitchFamily="18" charset="-78"/>
                <a:cs typeface="Traditional Arabic" panose="02020603050405020304" pitchFamily="18" charset="-78"/>
              </a:rPr>
              <a:t>.</a:t>
            </a:r>
            <a:br>
              <a:rPr lang="en-US" b="1" dirty="0">
                <a:solidFill>
                  <a:schemeClr val="tx1"/>
                </a:solidFill>
                <a:latin typeface="Traditional Arabic" panose="02020603050405020304" pitchFamily="18" charset="-78"/>
                <a:cs typeface="Traditional Arabic" panose="02020603050405020304" pitchFamily="18" charset="-78"/>
              </a:rPr>
            </a:br>
            <a:r>
              <a:rPr lang="ar-IQ" b="1" dirty="0">
                <a:solidFill>
                  <a:schemeClr val="tx1"/>
                </a:solidFill>
                <a:latin typeface="Traditional Arabic" panose="02020603050405020304" pitchFamily="18" charset="-78"/>
                <a:cs typeface="Traditional Arabic" panose="02020603050405020304" pitchFamily="18" charset="-78"/>
              </a:rPr>
              <a:t>وكذلك الوقوف على القضايا المالية المعاصرة الموجودة في المجتمع بين المسلمين أو المسلمين وغيرهم لكي يدركوا ما هو الصّحيح والفاسد منها.</a:t>
            </a:r>
          </a:p>
        </p:txBody>
      </p:sp>
      <p:sp>
        <p:nvSpPr>
          <p:cNvPr id="3" name="Content Placeholder 2"/>
          <p:cNvSpPr>
            <a:spLocks noGrp="1"/>
          </p:cNvSpPr>
          <p:nvPr>
            <p:ph idx="1"/>
          </p:nvPr>
        </p:nvSpPr>
        <p:spPr>
          <a:xfrm flipV="1">
            <a:off x="677334" y="6858000"/>
            <a:ext cx="8596668" cy="45719"/>
          </a:xfrm>
        </p:spPr>
        <p:txBody>
          <a:bodyPr>
            <a:normAutofit fontScale="25000" lnSpcReduction="20000"/>
          </a:bodyPr>
          <a:lstStyle/>
          <a:p>
            <a:endParaRPr lang="ar-IQ" dirty="0"/>
          </a:p>
        </p:txBody>
      </p:sp>
    </p:spTree>
    <p:extLst>
      <p:ext uri="{BB962C8B-B14F-4D97-AF65-F5344CB8AC3E}">
        <p14:creationId xmlns:p14="http://schemas.microsoft.com/office/powerpoint/2010/main" val="7279864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385" y="0"/>
            <a:ext cx="9635706" cy="6780362"/>
          </a:xfrm>
        </p:spPr>
        <p:txBody>
          <a:bodyPr>
            <a:normAutofit fontScale="90000"/>
          </a:bodyPr>
          <a:lstStyle/>
          <a:p>
            <a:pPr algn="just">
              <a:lnSpc>
                <a:spcPct val="107000"/>
              </a:lnSpc>
              <a:spcBef>
                <a:spcPts val="0"/>
              </a:spcBef>
            </a:pPr>
            <a:r>
              <a:rPr lang="ar-IQ" sz="2800" b="1" dirty="0">
                <a:solidFill>
                  <a:srgbClr val="FF0000"/>
                </a:solidFill>
                <a:latin typeface="Traditional Arabic" panose="02020603050405020304" pitchFamily="18" charset="-78"/>
                <a:cs typeface="Traditional Arabic" panose="02020603050405020304" pitchFamily="18" charset="-78"/>
              </a:rPr>
              <a:t>الاختبارات:</a:t>
            </a:r>
            <a:br>
              <a:rPr lang="en-US" sz="2800" b="1" dirty="0">
                <a:solidFill>
                  <a:schemeClr val="tx1"/>
                </a:solidFill>
                <a:latin typeface="Traditional Arabic" panose="02020603050405020304" pitchFamily="18" charset="-78"/>
                <a:cs typeface="Traditional Arabic" panose="02020603050405020304" pitchFamily="18" charset="-78"/>
              </a:rPr>
            </a:br>
            <a:r>
              <a:rPr lang="ar-IQ" sz="2800" b="1" dirty="0">
                <a:solidFill>
                  <a:schemeClr val="tx1"/>
                </a:solidFill>
                <a:latin typeface="Traditional Arabic" panose="02020603050405020304" pitchFamily="18" charset="-78"/>
                <a:cs typeface="Traditional Arabic" panose="02020603050405020304" pitchFamily="18" charset="-78"/>
              </a:rPr>
              <a:t>١. </a:t>
            </a:r>
            <a:r>
              <a:rPr lang="ar-IQ" sz="2800" b="1" dirty="0">
                <a:solidFill>
                  <a:srgbClr val="FF0000"/>
                </a:solidFill>
                <a:latin typeface="Traditional Arabic" panose="02020603050405020304" pitchFamily="18" charset="-78"/>
                <a:cs typeface="Traditional Arabic" panose="02020603050405020304" pitchFamily="18" charset="-78"/>
              </a:rPr>
              <a:t>انشائي:</a:t>
            </a:r>
            <a:r>
              <a:rPr lang="ar-IQ" sz="1800" b="1" dirty="0">
                <a:effectLst/>
                <a:latin typeface="Calibri" panose="020F0502020204030204" pitchFamily="34" charset="0"/>
                <a:ea typeface="Calibri" panose="020F0502020204030204" pitchFamily="34" charset="0"/>
                <a:cs typeface="Traditional Arabic" panose="02020603050405020304" pitchFamily="18" charset="-78"/>
              </a:rPr>
              <a:t>. :</a:t>
            </a:r>
            <a:r>
              <a:rPr lang="ar-IQ" sz="2700" b="1" dirty="0">
                <a:solidFill>
                  <a:schemeClr val="tx1"/>
                </a:solidFill>
                <a:effectLst/>
                <a:latin typeface="Calibri" panose="020F0502020204030204" pitchFamily="34" charset="0"/>
                <a:ea typeface="Calibri" panose="020F0502020204030204" pitchFamily="34" charset="0"/>
                <a:cs typeface="Traditional Arabic" panose="02020603050405020304" pitchFamily="18" charset="-78"/>
              </a:rPr>
              <a:t>في هذا النوع من الاختبار تبدأ الأسئلة بعبارات مختلفة، مثل: وضِّح، أو: بيِّن، أو: كيف، أو: ماهي أسباب ...؟ ولماذا ...؟                                            . </a:t>
            </a:r>
            <a:r>
              <a:rPr lang="ar-IQ" sz="2800" b="1" dirty="0">
                <a:solidFill>
                  <a:srgbClr val="FF0000"/>
                </a:solidFill>
                <a:latin typeface="Traditional Arabic" panose="02020603050405020304" pitchFamily="18" charset="-78"/>
                <a:cs typeface="Traditional Arabic" panose="02020603050405020304" pitchFamily="18" charset="-78"/>
              </a:rPr>
              <a:t>                    </a:t>
            </a:r>
            <a:r>
              <a:rPr lang="ar-IQ" sz="2800" b="1" dirty="0">
                <a:solidFill>
                  <a:schemeClr val="bg1"/>
                </a:solidFill>
                <a:latin typeface="Traditional Arabic" panose="02020603050405020304" pitchFamily="18" charset="-78"/>
                <a:cs typeface="Traditional Arabic" panose="02020603050405020304" pitchFamily="18" charset="-78"/>
              </a:rPr>
              <a:t>.</a:t>
            </a:r>
            <a:r>
              <a:rPr lang="ar-IQ" sz="2800" b="1" dirty="0">
                <a:solidFill>
                  <a:schemeClr val="tx1"/>
                </a:solidFill>
                <a:latin typeface="Traditional Arabic" panose="02020603050405020304" pitchFamily="18" charset="-78"/>
                <a:cs typeface="Traditional Arabic" panose="02020603050405020304" pitchFamily="18" charset="-78"/>
              </a:rPr>
              <a:t> </a:t>
            </a:r>
            <a:br>
              <a:rPr lang="en-US" sz="2800" b="1" dirty="0">
                <a:solidFill>
                  <a:schemeClr val="tx1"/>
                </a:solidFill>
                <a:latin typeface="Traditional Arabic" panose="02020603050405020304" pitchFamily="18" charset="-78"/>
                <a:cs typeface="Traditional Arabic" panose="02020603050405020304" pitchFamily="18" charset="-78"/>
              </a:rPr>
            </a:br>
            <a:r>
              <a:rPr lang="ar-IQ" sz="2800" b="1" dirty="0">
                <a:solidFill>
                  <a:srgbClr val="FF0000"/>
                </a:solidFill>
                <a:latin typeface="Traditional Arabic" panose="02020603050405020304" pitchFamily="18" charset="-78"/>
                <a:cs typeface="Traditional Arabic" panose="02020603050405020304" pitchFamily="18" charset="-78"/>
              </a:rPr>
              <a:t>-</a:t>
            </a:r>
            <a:r>
              <a:rPr lang="ar-IQ" sz="2800" b="1" dirty="0">
                <a:solidFill>
                  <a:schemeClr val="tx1"/>
                </a:solidFill>
                <a:latin typeface="Traditional Arabic" panose="02020603050405020304" pitchFamily="18" charset="-78"/>
                <a:cs typeface="Traditional Arabic" panose="02020603050405020304" pitchFamily="18" charset="-78"/>
              </a:rPr>
              <a:t> بيِّن الحكم الشرعي للعقود الميتجدة مع الدليل؟                       </a:t>
            </a:r>
            <a:r>
              <a:rPr lang="ar-IQ" sz="2800" b="1" dirty="0">
                <a:solidFill>
                  <a:schemeClr val="bg1"/>
                </a:solidFill>
                <a:latin typeface="Traditional Arabic" panose="02020603050405020304" pitchFamily="18" charset="-78"/>
                <a:cs typeface="Traditional Arabic" panose="02020603050405020304" pitchFamily="18" charset="-78"/>
              </a:rPr>
              <a:t>.</a:t>
            </a:r>
            <a:br>
              <a:rPr lang="en-US" sz="2800" b="1" dirty="0">
                <a:solidFill>
                  <a:schemeClr val="tx1"/>
                </a:solidFill>
                <a:latin typeface="Traditional Arabic" panose="02020603050405020304" pitchFamily="18" charset="-78"/>
                <a:cs typeface="Traditional Arabic" panose="02020603050405020304" pitchFamily="18" charset="-78"/>
              </a:rPr>
            </a:br>
            <a:r>
              <a:rPr lang="ar-IQ" sz="2800" b="1" dirty="0">
                <a:solidFill>
                  <a:srgbClr val="FF0000"/>
                </a:solidFill>
                <a:latin typeface="Traditional Arabic" panose="02020603050405020304" pitchFamily="18" charset="-78"/>
                <a:cs typeface="Traditional Arabic" panose="02020603050405020304" pitchFamily="18" charset="-78"/>
              </a:rPr>
              <a:t>-</a:t>
            </a:r>
            <a:r>
              <a:rPr lang="ar-IQ" sz="2800" b="1" dirty="0">
                <a:solidFill>
                  <a:schemeClr val="tx1"/>
                </a:solidFill>
                <a:latin typeface="Traditional Arabic" panose="02020603050405020304" pitchFamily="18" charset="-78"/>
                <a:cs typeface="Traditional Arabic" panose="02020603050405020304" pitchFamily="18" charset="-78"/>
              </a:rPr>
              <a:t> ما هي أدلة القائلين بمنع المرابحة للآمر بالشراء؟               </a:t>
            </a:r>
            <a:r>
              <a:rPr lang="ar-IQ" sz="2800" b="1" dirty="0">
                <a:solidFill>
                  <a:schemeClr val="bg1"/>
                </a:solidFill>
                <a:latin typeface="Traditional Arabic" panose="02020603050405020304" pitchFamily="18" charset="-78"/>
                <a:cs typeface="Traditional Arabic" panose="02020603050405020304" pitchFamily="18" charset="-78"/>
              </a:rPr>
              <a:t>.</a:t>
            </a:r>
            <a:br>
              <a:rPr lang="en-US" sz="2800" b="1" dirty="0">
                <a:solidFill>
                  <a:schemeClr val="tx1"/>
                </a:solidFill>
                <a:latin typeface="Traditional Arabic" panose="02020603050405020304" pitchFamily="18" charset="-78"/>
                <a:cs typeface="Traditional Arabic" panose="02020603050405020304" pitchFamily="18" charset="-78"/>
              </a:rPr>
            </a:br>
            <a:r>
              <a:rPr lang="ar-IQ" sz="2800" b="1" dirty="0">
                <a:solidFill>
                  <a:srgbClr val="FF0000"/>
                </a:solidFill>
                <a:latin typeface="Traditional Arabic" panose="02020603050405020304" pitchFamily="18" charset="-78"/>
                <a:cs typeface="Traditional Arabic" panose="02020603050405020304" pitchFamily="18" charset="-78"/>
              </a:rPr>
              <a:t>-</a:t>
            </a:r>
            <a:r>
              <a:rPr lang="ar-IQ" sz="2800" b="1" dirty="0">
                <a:solidFill>
                  <a:schemeClr val="tx1"/>
                </a:solidFill>
                <a:latin typeface="Traditional Arabic" panose="02020603050405020304" pitchFamily="18" charset="-78"/>
                <a:cs typeface="Traditional Arabic" panose="02020603050405020304" pitchFamily="18" charset="-78"/>
              </a:rPr>
              <a:t> لماذا حرم الإسلام التورق المصرفي المنظم؟</a:t>
            </a:r>
            <a:r>
              <a:rPr lang="en-US" sz="2800" b="1" dirty="0">
                <a:solidFill>
                  <a:schemeClr val="bg1"/>
                </a:solidFill>
                <a:latin typeface="Traditional Arabic" panose="02020603050405020304" pitchFamily="18" charset="-78"/>
                <a:cs typeface="Traditional Arabic" panose="02020603050405020304" pitchFamily="18" charset="-78"/>
              </a:rPr>
              <a:t>.</a:t>
            </a:r>
            <a:r>
              <a:rPr lang="en-US" sz="2800" b="1" dirty="0">
                <a:solidFill>
                  <a:schemeClr val="tx1"/>
                </a:solidFill>
                <a:latin typeface="Traditional Arabic" panose="02020603050405020304" pitchFamily="18" charset="-78"/>
                <a:cs typeface="Traditional Arabic" panose="02020603050405020304" pitchFamily="18" charset="-78"/>
              </a:rPr>
              <a:t>                           </a:t>
            </a:r>
            <a:br>
              <a:rPr lang="en-US" sz="2800" b="1" dirty="0">
                <a:solidFill>
                  <a:schemeClr val="tx1"/>
                </a:solidFill>
                <a:latin typeface="Traditional Arabic" panose="02020603050405020304" pitchFamily="18" charset="-78"/>
                <a:cs typeface="Traditional Arabic" panose="02020603050405020304" pitchFamily="18" charset="-78"/>
              </a:rPr>
            </a:br>
            <a:r>
              <a:rPr lang="ar-IQ" sz="2800" b="1" dirty="0">
                <a:solidFill>
                  <a:srgbClr val="FF0000"/>
                </a:solidFill>
                <a:latin typeface="Traditional Arabic" panose="02020603050405020304" pitchFamily="18" charset="-78"/>
                <a:cs typeface="Traditional Arabic" panose="02020603050405020304" pitchFamily="18" charset="-78"/>
              </a:rPr>
              <a:t>٢. صح أو خطأ، وصحح الخطاء إن وجد: </a:t>
            </a:r>
            <a:r>
              <a:rPr lang="ar-IQ" sz="27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في هذا النوع من الاختبار يتم ذكر جمل قصيرة بخصوص موضوع ما، ويحدد الطلاب صحة أو خطأ هذه الجمل.  مثل:</a:t>
            </a:r>
            <a:r>
              <a:rPr lang="ar-IQ" sz="2800" b="1" dirty="0">
                <a:solidFill>
                  <a:schemeClr val="bg1"/>
                </a:solidFill>
                <a:latin typeface="Traditional Arabic" panose="02020603050405020304" pitchFamily="18" charset="-78"/>
                <a:cs typeface="Traditional Arabic" panose="02020603050405020304" pitchFamily="18" charset="-78"/>
              </a:rPr>
              <a:t>.</a:t>
            </a:r>
            <a:r>
              <a:rPr lang="ar-IQ" sz="2800" b="1" dirty="0">
                <a:solidFill>
                  <a:schemeClr val="tx1"/>
                </a:solidFill>
                <a:latin typeface="Traditional Arabic" panose="02020603050405020304" pitchFamily="18" charset="-78"/>
                <a:cs typeface="Traditional Arabic" panose="02020603050405020304" pitchFamily="18" charset="-78"/>
              </a:rPr>
              <a:t> </a:t>
            </a:r>
            <a:r>
              <a:rPr lang="ar-IQ" sz="2800" b="1" dirty="0">
                <a:solidFill>
                  <a:srgbClr val="FF0000"/>
                </a:solidFill>
                <a:latin typeface="Traditional Arabic" panose="02020603050405020304" pitchFamily="18" charset="-78"/>
                <a:cs typeface="Traditional Arabic" panose="02020603050405020304" pitchFamily="18" charset="-78"/>
              </a:rPr>
              <a:t>-</a:t>
            </a:r>
            <a:r>
              <a:rPr lang="ar-IQ" sz="2800" b="1" dirty="0">
                <a:solidFill>
                  <a:schemeClr val="tx1"/>
                </a:solidFill>
                <a:latin typeface="Traditional Arabic" panose="02020603050405020304" pitchFamily="18" charset="-78"/>
                <a:cs typeface="Traditional Arabic" panose="02020603050405020304" pitchFamily="18" charset="-78"/>
              </a:rPr>
              <a:t> قضاء المرأة لا يجوز عند الأحناف مطلقا.                    </a:t>
            </a:r>
            <a:r>
              <a:rPr lang="ar-IQ" sz="2800" b="1" dirty="0">
                <a:solidFill>
                  <a:schemeClr val="bg1"/>
                </a:solidFill>
                <a:latin typeface="Traditional Arabic" panose="02020603050405020304" pitchFamily="18" charset="-78"/>
                <a:cs typeface="Traditional Arabic" panose="02020603050405020304" pitchFamily="18" charset="-78"/>
              </a:rPr>
              <a:t>.</a:t>
            </a:r>
            <a:br>
              <a:rPr lang="en-US" sz="2800" b="1" dirty="0">
                <a:solidFill>
                  <a:schemeClr val="bg1"/>
                </a:solidFill>
                <a:latin typeface="Traditional Arabic" panose="02020603050405020304" pitchFamily="18" charset="-78"/>
                <a:cs typeface="Traditional Arabic" panose="02020603050405020304" pitchFamily="18" charset="-78"/>
              </a:rPr>
            </a:br>
            <a:r>
              <a:rPr lang="ar-IQ" sz="2800" b="1" dirty="0">
                <a:solidFill>
                  <a:srgbClr val="FF0000"/>
                </a:solidFill>
                <a:latin typeface="Traditional Arabic" panose="02020603050405020304" pitchFamily="18" charset="-78"/>
                <a:cs typeface="Traditional Arabic" panose="02020603050405020304" pitchFamily="18" charset="-78"/>
              </a:rPr>
              <a:t>-</a:t>
            </a:r>
            <a:r>
              <a:rPr lang="ar-IQ" sz="2800" b="1" dirty="0">
                <a:solidFill>
                  <a:schemeClr val="bg1"/>
                </a:solidFill>
                <a:latin typeface="Traditional Arabic" panose="02020603050405020304" pitchFamily="18" charset="-78"/>
                <a:cs typeface="Traditional Arabic" panose="02020603050405020304" pitchFamily="18" charset="-78"/>
              </a:rPr>
              <a:t> </a:t>
            </a:r>
            <a:r>
              <a:rPr lang="ar-IQ" sz="2800" b="1" dirty="0">
                <a:solidFill>
                  <a:schemeClr val="tx1"/>
                </a:solidFill>
                <a:latin typeface="Traditional Arabic" panose="02020603050405020304" pitchFamily="18" charset="-78"/>
                <a:cs typeface="Traditional Arabic" panose="02020603050405020304" pitchFamily="18" charset="-78"/>
              </a:rPr>
              <a:t>من الفتاوى الشاذة جواز فوائد البنوك التقليدية.                            </a:t>
            </a:r>
            <a:r>
              <a:rPr lang="ar-IQ" sz="2800" b="1" dirty="0">
                <a:solidFill>
                  <a:schemeClr val="bg1"/>
                </a:solidFill>
                <a:latin typeface="Traditional Arabic" panose="02020603050405020304" pitchFamily="18" charset="-78"/>
                <a:cs typeface="Traditional Arabic" panose="02020603050405020304" pitchFamily="18" charset="-78"/>
              </a:rPr>
              <a:t>.</a:t>
            </a:r>
            <a:br>
              <a:rPr lang="en-US" sz="2800" b="1" dirty="0">
                <a:solidFill>
                  <a:schemeClr val="tx1"/>
                </a:solidFill>
                <a:latin typeface="Traditional Arabic" panose="02020603050405020304" pitchFamily="18" charset="-78"/>
                <a:cs typeface="Traditional Arabic" panose="02020603050405020304" pitchFamily="18" charset="-78"/>
              </a:rPr>
            </a:br>
            <a:r>
              <a:rPr lang="ar-IQ" sz="2800" b="1" dirty="0">
                <a:solidFill>
                  <a:srgbClr val="FF0000"/>
                </a:solidFill>
                <a:latin typeface="Traditional Arabic" panose="02020603050405020304" pitchFamily="18" charset="-78"/>
                <a:cs typeface="Traditional Arabic" panose="02020603050405020304" pitchFamily="18" charset="-78"/>
              </a:rPr>
              <a:t>-</a:t>
            </a:r>
            <a:r>
              <a:rPr lang="ar-IQ" sz="2800" b="1" dirty="0">
                <a:solidFill>
                  <a:schemeClr val="tx1"/>
                </a:solidFill>
                <a:latin typeface="Traditional Arabic" panose="02020603050405020304" pitchFamily="18" charset="-78"/>
                <a:cs typeface="Traditional Arabic" panose="02020603050405020304" pitchFamily="18" charset="-78"/>
              </a:rPr>
              <a:t> من الضوابط الشرعية لصحة بيع العينة أن تكون السلعة من غير النقدين.         </a:t>
            </a:r>
            <a:r>
              <a:rPr lang="ar-IQ" sz="2800" b="1" dirty="0">
                <a:solidFill>
                  <a:schemeClr val="bg1"/>
                </a:solidFill>
                <a:latin typeface="Traditional Arabic" panose="02020603050405020304" pitchFamily="18" charset="-78"/>
                <a:cs typeface="Traditional Arabic" panose="02020603050405020304" pitchFamily="18" charset="-78"/>
              </a:rPr>
              <a:t>.</a:t>
            </a:r>
            <a:br>
              <a:rPr lang="en-US" sz="2800" b="1" dirty="0">
                <a:solidFill>
                  <a:schemeClr val="tx1"/>
                </a:solidFill>
                <a:latin typeface="Traditional Arabic" panose="02020603050405020304" pitchFamily="18" charset="-78"/>
                <a:cs typeface="Traditional Arabic" panose="02020603050405020304" pitchFamily="18" charset="-78"/>
              </a:rPr>
            </a:br>
            <a:r>
              <a:rPr lang="ar-IQ" sz="2800" b="1" dirty="0">
                <a:solidFill>
                  <a:srgbClr val="FF0000"/>
                </a:solidFill>
                <a:latin typeface="Traditional Arabic" panose="02020603050405020304" pitchFamily="18" charset="-78"/>
                <a:cs typeface="Traditional Arabic" panose="02020603050405020304" pitchFamily="18" charset="-78"/>
              </a:rPr>
              <a:t>٣. الخيارات المتعدده: </a:t>
            </a:r>
            <a:r>
              <a:rPr lang="ar-IQ" sz="2700" b="1" dirty="0">
                <a:solidFill>
                  <a:schemeClr val="tx1"/>
                </a:solidFill>
                <a:effectLst/>
                <a:ea typeface="Calibri" panose="020F0502020204030204" pitchFamily="34" charset="0"/>
                <a:cs typeface="Traditional Arabic" panose="02020603050405020304" pitchFamily="18" charset="-78"/>
              </a:rPr>
              <a:t>في هذا النوع من الاختبارات يتم ذكر عدد من العبارات أو المفردات، ويقوم الطلاب باختيار العبارة الصحيحه.</a:t>
            </a:r>
            <a:r>
              <a:rPr lang="ar-IQ" sz="2800" b="1" dirty="0">
                <a:solidFill>
                  <a:srgbClr val="FF0000"/>
                </a:solidFill>
                <a:latin typeface="Traditional Arabic" panose="02020603050405020304" pitchFamily="18" charset="-78"/>
                <a:cs typeface="Traditional Arabic" panose="02020603050405020304" pitchFamily="18" charset="-78"/>
              </a:rPr>
              <a:t>   </a:t>
            </a:r>
            <a:r>
              <a:rPr lang="ar-IQ" sz="2800" b="1">
                <a:solidFill>
                  <a:srgbClr val="FF0000"/>
                </a:solidFill>
                <a:latin typeface="Traditional Arabic" panose="02020603050405020304" pitchFamily="18" charset="-78"/>
                <a:cs typeface="Traditional Arabic" panose="02020603050405020304" pitchFamily="18" charset="-78"/>
              </a:rPr>
              <a:t>- </a:t>
            </a:r>
            <a:r>
              <a:rPr lang="ar-IQ" sz="2800" b="1">
                <a:solidFill>
                  <a:schemeClr val="tx1"/>
                </a:solidFill>
                <a:latin typeface="Traditional Arabic" panose="02020603050405020304" pitchFamily="18" charset="-78"/>
                <a:cs typeface="Traditional Arabic" panose="02020603050405020304" pitchFamily="18" charset="-78"/>
              </a:rPr>
              <a:t>أول </a:t>
            </a:r>
            <a:r>
              <a:rPr lang="ar-IQ" sz="2800" b="1" dirty="0">
                <a:solidFill>
                  <a:schemeClr val="tx1"/>
                </a:solidFill>
                <a:latin typeface="Traditional Arabic" panose="02020603050405020304" pitchFamily="18" charset="-78"/>
                <a:cs typeface="Traditional Arabic" panose="02020603050405020304" pitchFamily="18" charset="-78"/>
              </a:rPr>
              <a:t>من ذكر التأمين من فقهاء المسلمين القدامى هو:</a:t>
            </a:r>
            <a:r>
              <a:rPr lang="en-US" sz="2800" b="1" dirty="0">
                <a:solidFill>
                  <a:schemeClr val="bg1"/>
                </a:solidFill>
                <a:latin typeface="Traditional Arabic" panose="02020603050405020304" pitchFamily="18" charset="-78"/>
                <a:cs typeface="Traditional Arabic" panose="02020603050405020304" pitchFamily="18" charset="-78"/>
              </a:rPr>
              <a:t>.</a:t>
            </a:r>
            <a:r>
              <a:rPr lang="en-US" sz="2800" b="1" dirty="0">
                <a:solidFill>
                  <a:schemeClr val="tx1"/>
                </a:solidFill>
                <a:latin typeface="Traditional Arabic" panose="02020603050405020304" pitchFamily="18" charset="-78"/>
                <a:cs typeface="Traditional Arabic" panose="02020603050405020304" pitchFamily="18" charset="-78"/>
              </a:rPr>
              <a:t>                              </a:t>
            </a:r>
            <a:br>
              <a:rPr lang="en-US" sz="2800" b="1" dirty="0">
                <a:solidFill>
                  <a:schemeClr val="tx1"/>
                </a:solidFill>
                <a:latin typeface="Traditional Arabic" panose="02020603050405020304" pitchFamily="18" charset="-78"/>
                <a:cs typeface="Traditional Arabic" panose="02020603050405020304" pitchFamily="18" charset="-78"/>
              </a:rPr>
            </a:br>
            <a:r>
              <a:rPr lang="ar-IQ" sz="2800" b="1" dirty="0">
                <a:solidFill>
                  <a:schemeClr val="tx1"/>
                </a:solidFill>
                <a:latin typeface="Traditional Arabic" panose="02020603050405020304" pitchFamily="18" charset="-78"/>
                <a:cs typeface="Traditional Arabic" panose="02020603050405020304" pitchFamily="18" charset="-78"/>
              </a:rPr>
              <a:t>1-ابن عابدين  2- الغزالي 3- ابن رشد</a:t>
            </a:r>
            <a:r>
              <a:rPr lang="en-US" sz="2800" b="1" dirty="0">
                <a:solidFill>
                  <a:schemeClr val="bg1"/>
                </a:solidFill>
                <a:latin typeface="Traditional Arabic" panose="02020603050405020304" pitchFamily="18" charset="-78"/>
                <a:cs typeface="Traditional Arabic" panose="02020603050405020304" pitchFamily="18" charset="-78"/>
              </a:rPr>
              <a:t>.</a:t>
            </a:r>
            <a:r>
              <a:rPr lang="en-US" sz="2800" b="1" dirty="0">
                <a:solidFill>
                  <a:schemeClr val="tx1"/>
                </a:solidFill>
                <a:latin typeface="Traditional Arabic" panose="02020603050405020304" pitchFamily="18" charset="-78"/>
                <a:cs typeface="Traditional Arabic" panose="02020603050405020304" pitchFamily="18" charset="-78"/>
              </a:rPr>
              <a:t>                   .</a:t>
            </a:r>
            <a:br>
              <a:rPr lang="en-US" sz="2800" b="1" dirty="0">
                <a:solidFill>
                  <a:schemeClr val="tx1"/>
                </a:solidFill>
                <a:latin typeface="Traditional Arabic" panose="02020603050405020304" pitchFamily="18" charset="-78"/>
                <a:cs typeface="Traditional Arabic" panose="02020603050405020304" pitchFamily="18" charset="-78"/>
              </a:rPr>
            </a:br>
            <a:r>
              <a:rPr lang="ar-IQ" sz="2800" b="1" dirty="0">
                <a:solidFill>
                  <a:schemeClr val="tx1"/>
                </a:solidFill>
                <a:latin typeface="Traditional Arabic" panose="02020603050405020304" pitchFamily="18" charset="-78"/>
                <a:cs typeface="Traditional Arabic" panose="02020603050405020304" pitchFamily="18" charset="-78"/>
              </a:rPr>
              <a:t>يطلق على عقد المرابحة:</a:t>
            </a:r>
            <a:r>
              <a:rPr lang="en-US" sz="2800" b="1" dirty="0">
                <a:solidFill>
                  <a:schemeClr val="bg1"/>
                </a:solidFill>
                <a:latin typeface="Traditional Arabic" panose="02020603050405020304" pitchFamily="18" charset="-78"/>
                <a:cs typeface="Traditional Arabic" panose="02020603050405020304" pitchFamily="18" charset="-78"/>
              </a:rPr>
              <a:t>.</a:t>
            </a:r>
            <a:r>
              <a:rPr lang="en-US" sz="2800" b="1" dirty="0">
                <a:solidFill>
                  <a:schemeClr val="tx1"/>
                </a:solidFill>
                <a:latin typeface="Traditional Arabic" panose="02020603050405020304" pitchFamily="18" charset="-78"/>
                <a:cs typeface="Traditional Arabic" panose="02020603050405020304" pitchFamily="18" charset="-78"/>
              </a:rPr>
              <a:t>                            </a:t>
            </a:r>
            <a:br>
              <a:rPr lang="en-US" sz="2800" b="1" dirty="0">
                <a:solidFill>
                  <a:schemeClr val="tx1"/>
                </a:solidFill>
                <a:latin typeface="Traditional Arabic" panose="02020603050405020304" pitchFamily="18" charset="-78"/>
                <a:cs typeface="Traditional Arabic" panose="02020603050405020304" pitchFamily="18" charset="-78"/>
              </a:rPr>
            </a:br>
            <a:r>
              <a:rPr lang="ar-IQ" sz="2800" b="1" dirty="0">
                <a:solidFill>
                  <a:schemeClr val="tx1"/>
                </a:solidFill>
                <a:latin typeface="Traditional Arabic" panose="02020603050405020304" pitchFamily="18" charset="-78"/>
                <a:cs typeface="Traditional Arabic" panose="02020603050405020304" pitchFamily="18" charset="-78"/>
              </a:rPr>
              <a:t>1- بيع ما اشتراه مع ربح معلوم.  2- بيع ما شتراه مع حط قدر معين من الثمن. 3- بيع ما اشتراه بالثمن الذي اشتري به لكن مع جزء معين من المبيع لا على جميعه.</a:t>
            </a:r>
          </a:p>
        </p:txBody>
      </p:sp>
      <p:sp>
        <p:nvSpPr>
          <p:cNvPr id="3" name="Content Placeholder 2"/>
          <p:cNvSpPr>
            <a:spLocks noGrp="1"/>
          </p:cNvSpPr>
          <p:nvPr>
            <p:ph idx="1"/>
          </p:nvPr>
        </p:nvSpPr>
        <p:spPr>
          <a:xfrm flipV="1">
            <a:off x="677334" y="6858000"/>
            <a:ext cx="8596668" cy="45719"/>
          </a:xfrm>
        </p:spPr>
        <p:txBody>
          <a:bodyPr>
            <a:normAutofit fontScale="25000" lnSpcReduction="20000"/>
          </a:bodyPr>
          <a:lstStyle/>
          <a:p>
            <a:endParaRPr lang="ar-IQ" dirty="0"/>
          </a:p>
        </p:txBody>
      </p:sp>
    </p:spTree>
    <p:extLst>
      <p:ext uri="{BB962C8B-B14F-4D97-AF65-F5344CB8AC3E}">
        <p14:creationId xmlns:p14="http://schemas.microsoft.com/office/powerpoint/2010/main" val="42525169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960" y="6849374"/>
            <a:ext cx="8596668" cy="54634"/>
          </a:xfrm>
        </p:spPr>
        <p:txBody>
          <a:bodyPr>
            <a:normAutofit fontScale="90000"/>
          </a:bodyPr>
          <a:lstStyle/>
          <a:p>
            <a:endParaRPr lang="ar-IQ"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05818391"/>
              </p:ext>
            </p:extLst>
          </p:nvPr>
        </p:nvGraphicFramePr>
        <p:xfrm>
          <a:off x="110369" y="265907"/>
          <a:ext cx="10931442" cy="6343877"/>
        </p:xfrm>
        <a:graphic>
          <a:graphicData uri="http://schemas.openxmlformats.org/drawingml/2006/table">
            <a:tbl>
              <a:tblPr rtl="1" firstRow="1" bandRow="1">
                <a:tableStyleId>{5C22544A-7EE6-4342-B048-85BDC9FD1C3A}</a:tableStyleId>
              </a:tblPr>
              <a:tblGrid>
                <a:gridCol w="3666226">
                  <a:extLst>
                    <a:ext uri="{9D8B030D-6E8A-4147-A177-3AD203B41FA5}">
                      <a16:colId xmlns:a16="http://schemas.microsoft.com/office/drawing/2014/main" val="20000"/>
                    </a:ext>
                  </a:extLst>
                </a:gridCol>
                <a:gridCol w="7265216">
                  <a:extLst>
                    <a:ext uri="{9D8B030D-6E8A-4147-A177-3AD203B41FA5}">
                      <a16:colId xmlns:a16="http://schemas.microsoft.com/office/drawing/2014/main" val="20001"/>
                    </a:ext>
                  </a:extLst>
                </a:gridCol>
              </a:tblGrid>
              <a:tr h="0">
                <a:tc>
                  <a:txBody>
                    <a:bodyPr/>
                    <a:lstStyle/>
                    <a:p>
                      <a:pPr rtl="1"/>
                      <a:r>
                        <a:rPr lang="ar-IQ" sz="3200" dirty="0">
                          <a:solidFill>
                            <a:schemeClr val="tx1"/>
                          </a:solidFill>
                          <a:latin typeface="Traditional Arabic" panose="02020603050405020304" pitchFamily="18" charset="-78"/>
                          <a:cs typeface="Traditional Arabic" panose="02020603050405020304" pitchFamily="18" charset="-78"/>
                        </a:rPr>
                        <a:t>1- اسم المادة:</a:t>
                      </a:r>
                    </a:p>
                  </a:txBody>
                  <a:tcPr/>
                </a:tc>
                <a:tc>
                  <a:txBody>
                    <a:bodyPr/>
                    <a:lstStyle/>
                    <a:p>
                      <a:pPr rtl="1"/>
                      <a:r>
                        <a:rPr lang="ar-IQ" sz="3200" dirty="0">
                          <a:solidFill>
                            <a:schemeClr val="tx1"/>
                          </a:solidFill>
                          <a:latin typeface="Traditional Arabic" panose="02020603050405020304" pitchFamily="18" charset="-78"/>
                          <a:cs typeface="Traditional Arabic" panose="02020603050405020304" pitchFamily="18" charset="-78"/>
                        </a:rPr>
                        <a:t>قضايا فقهية معاصرة</a:t>
                      </a:r>
                    </a:p>
                  </a:txBody>
                  <a:tcPr/>
                </a:tc>
                <a:extLst>
                  <a:ext uri="{0D108BD9-81ED-4DB2-BD59-A6C34878D82A}">
                    <a16:rowId xmlns:a16="http://schemas.microsoft.com/office/drawing/2014/main" val="10000"/>
                  </a:ext>
                </a:extLst>
              </a:tr>
              <a:tr h="745057">
                <a:tc>
                  <a:txBody>
                    <a:bodyPr/>
                    <a:lstStyle/>
                    <a:p>
                      <a:pPr rtl="1"/>
                      <a:r>
                        <a:rPr lang="ar-KW" sz="2800" b="1" kern="1200" dirty="0">
                          <a:solidFill>
                            <a:schemeClr val="dk1"/>
                          </a:solidFill>
                          <a:effectLst/>
                          <a:latin typeface="Traditional Arabic" panose="02020603050405020304" pitchFamily="18" charset="-78"/>
                          <a:ea typeface="+mn-ea"/>
                          <a:cs typeface="Traditional Arabic" panose="02020603050405020304" pitchFamily="18" charset="-78"/>
                        </a:rPr>
                        <a:t>2. التدريسي المسؤول</a:t>
                      </a:r>
                      <a:endParaRPr lang="ar-IQ" sz="2800" dirty="0">
                        <a:latin typeface="Traditional Arabic" panose="02020603050405020304" pitchFamily="18" charset="-78"/>
                        <a:cs typeface="Traditional Arabic" panose="02020603050405020304" pitchFamily="18" charset="-78"/>
                      </a:endParaRPr>
                    </a:p>
                  </a:txBody>
                  <a:tcPr/>
                </a:tc>
                <a:tc>
                  <a:txBody>
                    <a:bodyPr/>
                    <a:lstStyle/>
                    <a:p>
                      <a:pPr rtl="1"/>
                      <a:r>
                        <a:rPr lang="ar-IQ" sz="2800" b="1" dirty="0">
                          <a:solidFill>
                            <a:schemeClr val="tx1"/>
                          </a:solidFill>
                          <a:latin typeface="Traditional Arabic" panose="02020603050405020304" pitchFamily="18" charset="-78"/>
                          <a:cs typeface="Traditional Arabic" panose="02020603050405020304" pitchFamily="18" charset="-78"/>
                        </a:rPr>
                        <a:t>الأستاذ المساعد الدكتور: مراد جبار سعيد</a:t>
                      </a:r>
                    </a:p>
                  </a:txBody>
                  <a:tcPr/>
                </a:tc>
                <a:extLst>
                  <a:ext uri="{0D108BD9-81ED-4DB2-BD59-A6C34878D82A}">
                    <a16:rowId xmlns:a16="http://schemas.microsoft.com/office/drawing/2014/main" val="10001"/>
                  </a:ext>
                </a:extLst>
              </a:tr>
              <a:tr h="540640">
                <a:tc>
                  <a:txBody>
                    <a:bodyPr/>
                    <a:lstStyle/>
                    <a:p>
                      <a:pPr marL="0" marR="0" indent="0" algn="r" defTabSz="457200" rtl="1" eaLnBrk="1" fontAlgn="auto" latinLnBrk="0" hangingPunct="1">
                        <a:lnSpc>
                          <a:spcPct val="100000"/>
                        </a:lnSpc>
                        <a:spcBef>
                          <a:spcPts val="0"/>
                        </a:spcBef>
                        <a:spcAft>
                          <a:spcPts val="0"/>
                        </a:spcAft>
                        <a:buClrTx/>
                        <a:buSzTx/>
                        <a:buFontTx/>
                        <a:buNone/>
                        <a:tabLst/>
                        <a:defRPr/>
                      </a:pPr>
                      <a:r>
                        <a:rPr lang="ar-IQ" sz="2800" b="1" kern="1200" dirty="0">
                          <a:solidFill>
                            <a:schemeClr val="dk1"/>
                          </a:solidFill>
                          <a:effectLst/>
                          <a:latin typeface="Traditional Arabic" panose="02020603050405020304" pitchFamily="18" charset="-78"/>
                          <a:ea typeface="+mn-ea"/>
                          <a:cs typeface="Traditional Arabic" panose="02020603050405020304" pitchFamily="18" charset="-78"/>
                        </a:rPr>
                        <a:t>2</a:t>
                      </a:r>
                      <a:r>
                        <a:rPr lang="ar-KW" sz="2800" b="1" kern="1200" dirty="0">
                          <a:solidFill>
                            <a:schemeClr val="dk1"/>
                          </a:solidFill>
                          <a:effectLst/>
                          <a:latin typeface="Traditional Arabic" panose="02020603050405020304" pitchFamily="18" charset="-78"/>
                          <a:ea typeface="+mn-ea"/>
                          <a:cs typeface="Traditional Arabic" panose="02020603050405020304" pitchFamily="18" charset="-78"/>
                        </a:rPr>
                        <a:t>. القسم/ الكلية</a:t>
                      </a:r>
                      <a:endParaRPr lang="ar-IQ" sz="2800" dirty="0">
                        <a:latin typeface="Traditional Arabic" panose="02020603050405020304" pitchFamily="18" charset="-78"/>
                        <a:cs typeface="Traditional Arabic" panose="02020603050405020304" pitchFamily="18" charset="-78"/>
                      </a:endParaRPr>
                    </a:p>
                    <a:p>
                      <a:pPr rtl="1"/>
                      <a:endParaRPr lang="ar-IQ" dirty="0"/>
                    </a:p>
                  </a:txBody>
                  <a:tcPr/>
                </a:tc>
                <a:tc>
                  <a:txBody>
                    <a:bodyPr/>
                    <a:lstStyle/>
                    <a:p>
                      <a:pPr marL="0" marR="0" indent="0" algn="r" defTabSz="457200" rtl="1" eaLnBrk="1" fontAlgn="auto" latinLnBrk="0" hangingPunct="1">
                        <a:lnSpc>
                          <a:spcPct val="100000"/>
                        </a:lnSpc>
                        <a:spcBef>
                          <a:spcPts val="0"/>
                        </a:spcBef>
                        <a:spcAft>
                          <a:spcPts val="0"/>
                        </a:spcAft>
                        <a:buClrTx/>
                        <a:buSzTx/>
                        <a:buFontTx/>
                        <a:buNone/>
                        <a:tabLst/>
                        <a:defRPr/>
                      </a:pPr>
                      <a:r>
                        <a:rPr lang="ar-IQ" sz="2800" b="1" kern="1200" dirty="0">
                          <a:solidFill>
                            <a:schemeClr val="dk1"/>
                          </a:solidFill>
                          <a:effectLst/>
                          <a:latin typeface="Traditional Arabic" panose="02020603050405020304" pitchFamily="18" charset="-78"/>
                          <a:ea typeface="+mn-ea"/>
                          <a:cs typeface="Traditional Arabic" panose="02020603050405020304" pitchFamily="18" charset="-78"/>
                        </a:rPr>
                        <a:t>قسك: </a:t>
                      </a:r>
                      <a:r>
                        <a:rPr lang="ar-KW" sz="2800" b="1" kern="1200" dirty="0">
                          <a:solidFill>
                            <a:schemeClr val="dk1"/>
                          </a:solidFill>
                          <a:effectLst/>
                          <a:latin typeface="Traditional Arabic" panose="02020603050405020304" pitchFamily="18" charset="-78"/>
                          <a:ea typeface="+mn-ea"/>
                          <a:cs typeface="Traditional Arabic" panose="02020603050405020304" pitchFamily="18" charset="-78"/>
                        </a:rPr>
                        <a:t>الشريعة / كلية</a:t>
                      </a:r>
                      <a:r>
                        <a:rPr lang="ar-IQ" sz="2800" b="1" kern="1200" dirty="0">
                          <a:solidFill>
                            <a:schemeClr val="dk1"/>
                          </a:solidFill>
                          <a:effectLst/>
                          <a:latin typeface="Traditional Arabic" panose="02020603050405020304" pitchFamily="18" charset="-78"/>
                          <a:ea typeface="+mn-ea"/>
                          <a:cs typeface="Traditional Arabic" panose="02020603050405020304" pitchFamily="18" charset="-78"/>
                        </a:rPr>
                        <a:t>:</a:t>
                      </a:r>
                      <a:r>
                        <a:rPr lang="ar-KW" sz="2800" b="1" kern="1200" dirty="0">
                          <a:solidFill>
                            <a:schemeClr val="dk1"/>
                          </a:solidFill>
                          <a:effectLst/>
                          <a:latin typeface="Traditional Arabic" panose="02020603050405020304" pitchFamily="18" charset="-78"/>
                          <a:ea typeface="+mn-ea"/>
                          <a:cs typeface="Traditional Arabic" panose="02020603050405020304" pitchFamily="18" charset="-78"/>
                        </a:rPr>
                        <a:t> العلوم الإسلامية</a:t>
                      </a:r>
                      <a:endParaRPr lang="ar-IQ" sz="2800" dirty="0">
                        <a:latin typeface="Traditional Arabic" panose="02020603050405020304" pitchFamily="18" charset="-78"/>
                        <a:cs typeface="Traditional Arabic" panose="02020603050405020304" pitchFamily="18" charset="-78"/>
                      </a:endParaRPr>
                    </a:p>
                    <a:p>
                      <a:pPr rtl="1"/>
                      <a:endParaRPr lang="ar-IQ" sz="2800" dirty="0">
                        <a:latin typeface="Traditional Arabic" panose="02020603050405020304" pitchFamily="18" charset="-78"/>
                        <a:cs typeface="Traditional Arabic" panose="02020603050405020304" pitchFamily="18" charset="-78"/>
                      </a:endParaRPr>
                    </a:p>
                  </a:txBody>
                  <a:tcPr/>
                </a:tc>
                <a:extLst>
                  <a:ext uri="{0D108BD9-81ED-4DB2-BD59-A6C34878D82A}">
                    <a16:rowId xmlns:a16="http://schemas.microsoft.com/office/drawing/2014/main" val="10002"/>
                  </a:ext>
                </a:extLst>
              </a:tr>
              <a:tr h="1269048">
                <a:tc>
                  <a:txBody>
                    <a:bodyPr/>
                    <a:lstStyle/>
                    <a:p>
                      <a:pPr marL="0" marR="0" indent="0" algn="r" defTabSz="457200" rtl="1" eaLnBrk="1" fontAlgn="auto" latinLnBrk="0" hangingPunct="1">
                        <a:lnSpc>
                          <a:spcPct val="100000"/>
                        </a:lnSpc>
                        <a:spcBef>
                          <a:spcPts val="0"/>
                        </a:spcBef>
                        <a:spcAft>
                          <a:spcPts val="0"/>
                        </a:spcAft>
                        <a:buClrTx/>
                        <a:buSzTx/>
                        <a:buFontTx/>
                        <a:buNone/>
                        <a:tabLst/>
                        <a:defRPr/>
                      </a:pPr>
                      <a:r>
                        <a:rPr lang="ar-IQ" sz="2800" b="1" kern="1200" dirty="0">
                          <a:solidFill>
                            <a:schemeClr val="dk1"/>
                          </a:solidFill>
                          <a:effectLst/>
                          <a:latin typeface="Traditional Arabic" panose="02020603050405020304" pitchFamily="18" charset="-78"/>
                          <a:ea typeface="+mn-ea"/>
                          <a:cs typeface="Traditional Arabic" panose="02020603050405020304" pitchFamily="18" charset="-78"/>
                        </a:rPr>
                        <a:t>3</a:t>
                      </a:r>
                      <a:r>
                        <a:rPr lang="ar-KW" sz="2800" b="1" kern="1200" dirty="0">
                          <a:solidFill>
                            <a:schemeClr val="dk1"/>
                          </a:solidFill>
                          <a:effectLst/>
                          <a:latin typeface="Traditional Arabic" panose="02020603050405020304" pitchFamily="18" charset="-78"/>
                          <a:ea typeface="+mn-ea"/>
                          <a:cs typeface="Traditional Arabic" panose="02020603050405020304" pitchFamily="18" charset="-78"/>
                        </a:rPr>
                        <a:t>. معلومات الاتصال: </a:t>
                      </a:r>
                      <a:endParaRPr lang="en-US" sz="2800" kern="1200" dirty="0">
                        <a:solidFill>
                          <a:schemeClr val="dk1"/>
                        </a:solidFill>
                        <a:effectLst/>
                        <a:latin typeface="Traditional Arabic" panose="02020603050405020304" pitchFamily="18" charset="-78"/>
                        <a:ea typeface="+mn-ea"/>
                        <a:cs typeface="Traditional Arabic" panose="02020603050405020304" pitchFamily="18" charset="-78"/>
                      </a:endParaRPr>
                    </a:p>
                    <a:p>
                      <a:pPr rtl="1"/>
                      <a:endParaRPr lang="ar-IQ" sz="2800" b="1" dirty="0">
                        <a:latin typeface="Traditional Arabic" panose="02020603050405020304" pitchFamily="18" charset="-78"/>
                        <a:cs typeface="Traditional Arabic" panose="02020603050405020304" pitchFamily="18" charset="-78"/>
                      </a:endParaRPr>
                    </a:p>
                  </a:txBody>
                  <a:tcPr/>
                </a:tc>
                <a:tc>
                  <a:txBody>
                    <a:bodyPr/>
                    <a:lstStyle/>
                    <a:p>
                      <a:pPr rtl="1"/>
                      <a:r>
                        <a:rPr lang="ar-KW" sz="2800" b="1" kern="1200" dirty="0">
                          <a:solidFill>
                            <a:schemeClr val="dk1"/>
                          </a:solidFill>
                          <a:effectLst/>
                          <a:latin typeface="Traditional Arabic" panose="02020603050405020304" pitchFamily="18" charset="-78"/>
                          <a:ea typeface="+mn-ea"/>
                          <a:cs typeface="Traditional Arabic" panose="02020603050405020304" pitchFamily="18" charset="-78"/>
                        </a:rPr>
                        <a:t>الإيميل: </a:t>
                      </a:r>
                      <a:r>
                        <a:rPr lang="en-US" sz="2800" b="1" kern="1200" dirty="0">
                          <a:solidFill>
                            <a:schemeClr val="dk1"/>
                          </a:solidFill>
                          <a:effectLst/>
                          <a:latin typeface="Traditional Arabic" panose="02020603050405020304" pitchFamily="18" charset="-78"/>
                          <a:ea typeface="+mn-ea"/>
                          <a:cs typeface="Traditional Arabic" panose="02020603050405020304" pitchFamily="18" charset="-78"/>
                        </a:rPr>
                        <a:t> </a:t>
                      </a:r>
                      <a:r>
                        <a:rPr lang="en-US" sz="2800" b="1" kern="1200" dirty="0" err="1">
                          <a:solidFill>
                            <a:schemeClr val="dk1"/>
                          </a:solidFill>
                          <a:effectLst/>
                          <a:latin typeface="Traditional Arabic" panose="02020603050405020304" pitchFamily="18" charset="-78"/>
                          <a:ea typeface="+mn-ea"/>
                          <a:cs typeface="Traditional Arabic" panose="02020603050405020304" pitchFamily="18" charset="-78"/>
                        </a:rPr>
                        <a:t>murad.saeed@su.edu.krd</a:t>
                      </a:r>
                      <a:endParaRPr lang="en-US" sz="2800" kern="1200" dirty="0">
                        <a:solidFill>
                          <a:schemeClr val="dk1"/>
                        </a:solidFill>
                        <a:effectLst/>
                        <a:latin typeface="Traditional Arabic" panose="02020603050405020304" pitchFamily="18" charset="-78"/>
                        <a:ea typeface="+mn-ea"/>
                        <a:cs typeface="Traditional Arabic" panose="02020603050405020304" pitchFamily="18" charset="-78"/>
                      </a:endParaRPr>
                    </a:p>
                    <a:p>
                      <a:pPr rtl="1"/>
                      <a:r>
                        <a:rPr lang="en-US" sz="2800" b="1" kern="1200" dirty="0">
                          <a:solidFill>
                            <a:schemeClr val="dk1"/>
                          </a:solidFill>
                          <a:effectLst/>
                          <a:latin typeface="Traditional Arabic" panose="02020603050405020304" pitchFamily="18" charset="-78"/>
                          <a:ea typeface="+mn-ea"/>
                          <a:cs typeface="Traditional Arabic" panose="02020603050405020304" pitchFamily="18" charset="-78"/>
                        </a:rPr>
                        <a:t>muradpasha2010@yahoo.com</a:t>
                      </a:r>
                      <a:endParaRPr lang="en-US" sz="2800" kern="1200" dirty="0">
                        <a:solidFill>
                          <a:schemeClr val="dk1"/>
                        </a:solidFill>
                        <a:effectLst/>
                        <a:latin typeface="Traditional Arabic" panose="02020603050405020304" pitchFamily="18" charset="-78"/>
                        <a:ea typeface="+mn-ea"/>
                        <a:cs typeface="Traditional Arabic" panose="02020603050405020304" pitchFamily="18" charset="-78"/>
                      </a:endParaRPr>
                    </a:p>
                    <a:p>
                      <a:r>
                        <a:rPr lang="ar-KW" sz="2800" b="1" kern="1200" dirty="0">
                          <a:solidFill>
                            <a:schemeClr val="dk1"/>
                          </a:solidFill>
                          <a:effectLst/>
                          <a:latin typeface="Traditional Arabic" panose="02020603050405020304" pitchFamily="18" charset="-78"/>
                          <a:ea typeface="+mn-ea"/>
                          <a:cs typeface="Traditional Arabic" panose="02020603050405020304" pitchFamily="18" charset="-78"/>
                        </a:rPr>
                        <a:t>رقم الهاتف: </a:t>
                      </a:r>
                      <a:r>
                        <a:rPr lang="en-US" sz="2800" b="1" kern="1200" dirty="0">
                          <a:solidFill>
                            <a:schemeClr val="dk1"/>
                          </a:solidFill>
                          <a:effectLst/>
                          <a:latin typeface="Traditional Arabic" panose="02020603050405020304" pitchFamily="18" charset="-78"/>
                          <a:ea typeface="+mn-ea"/>
                          <a:cs typeface="Traditional Arabic" panose="02020603050405020304" pitchFamily="18" charset="-78"/>
                        </a:rPr>
                        <a:t>   -</a:t>
                      </a:r>
                      <a:r>
                        <a:rPr lang="en-GB" sz="2800" b="1" kern="1200" dirty="0">
                          <a:solidFill>
                            <a:schemeClr val="dk1"/>
                          </a:solidFill>
                          <a:effectLst/>
                          <a:latin typeface="Traditional Arabic" panose="02020603050405020304" pitchFamily="18" charset="-78"/>
                          <a:ea typeface="+mn-ea"/>
                          <a:cs typeface="Traditional Arabic" panose="02020603050405020304" pitchFamily="18" charset="-78"/>
                        </a:rPr>
                        <a:t>  07504730847 </a:t>
                      </a:r>
                      <a:r>
                        <a:rPr lang="ar-IQ" sz="2800" b="1" kern="1200" dirty="0">
                          <a:solidFill>
                            <a:schemeClr val="dk1"/>
                          </a:solidFill>
                          <a:effectLst/>
                          <a:latin typeface="Traditional Arabic" panose="02020603050405020304" pitchFamily="18" charset="-78"/>
                          <a:ea typeface="+mn-ea"/>
                          <a:cs typeface="Traditional Arabic" panose="02020603050405020304" pitchFamily="18" charset="-78"/>
                        </a:rPr>
                        <a:t>07824730847 </a:t>
                      </a:r>
                      <a:endParaRPr lang="ar-IQ" sz="2800" dirty="0">
                        <a:latin typeface="Traditional Arabic" panose="02020603050405020304" pitchFamily="18" charset="-78"/>
                        <a:cs typeface="Traditional Arabic" panose="02020603050405020304" pitchFamily="18" charset="-78"/>
                      </a:endParaRPr>
                    </a:p>
                    <a:p>
                      <a:pPr rtl="1"/>
                      <a:endParaRPr lang="ar-IQ" sz="2800" b="1" dirty="0">
                        <a:latin typeface="Traditional Arabic" panose="02020603050405020304" pitchFamily="18" charset="-78"/>
                        <a:cs typeface="Traditional Arabic" panose="02020603050405020304" pitchFamily="18" charset="-78"/>
                      </a:endParaRPr>
                    </a:p>
                  </a:txBody>
                  <a:tcPr/>
                </a:tc>
                <a:extLst>
                  <a:ext uri="{0D108BD9-81ED-4DB2-BD59-A6C34878D82A}">
                    <a16:rowId xmlns:a16="http://schemas.microsoft.com/office/drawing/2014/main" val="10003"/>
                  </a:ext>
                </a:extLst>
              </a:tr>
              <a:tr h="616078">
                <a:tc>
                  <a:txBody>
                    <a:bodyPr/>
                    <a:lstStyle/>
                    <a:p>
                      <a:pPr marL="0" marR="0" indent="0" algn="r" defTabSz="457200" rtl="1" eaLnBrk="1" fontAlgn="auto" latinLnBrk="0" hangingPunct="1">
                        <a:lnSpc>
                          <a:spcPct val="100000"/>
                        </a:lnSpc>
                        <a:spcBef>
                          <a:spcPts val="0"/>
                        </a:spcBef>
                        <a:spcAft>
                          <a:spcPts val="0"/>
                        </a:spcAft>
                        <a:buClrTx/>
                        <a:buSzTx/>
                        <a:buFontTx/>
                        <a:buNone/>
                        <a:tabLst/>
                        <a:defRPr/>
                      </a:pPr>
                      <a:r>
                        <a:rPr lang="ar-IQ" sz="2800" b="1" kern="1200" dirty="0">
                          <a:solidFill>
                            <a:schemeClr val="dk1"/>
                          </a:solidFill>
                          <a:effectLst/>
                          <a:latin typeface="Traditional Arabic" panose="02020603050405020304" pitchFamily="18" charset="-78"/>
                          <a:ea typeface="+mn-ea"/>
                          <a:cs typeface="Traditional Arabic" panose="02020603050405020304" pitchFamily="18" charset="-78"/>
                        </a:rPr>
                        <a:t>4</a:t>
                      </a:r>
                      <a:r>
                        <a:rPr lang="ar-KW" sz="2800" b="1" kern="1200" dirty="0">
                          <a:solidFill>
                            <a:schemeClr val="dk1"/>
                          </a:solidFill>
                          <a:effectLst/>
                          <a:latin typeface="Traditional Arabic" panose="02020603050405020304" pitchFamily="18" charset="-78"/>
                          <a:ea typeface="+mn-ea"/>
                          <a:cs typeface="Traditional Arabic" panose="02020603050405020304" pitchFamily="18" charset="-78"/>
                        </a:rPr>
                        <a:t>. الوحدات الدراسیە (بالساعة) خلال الاسبو</a:t>
                      </a:r>
                      <a:r>
                        <a:rPr lang="ar-IQ" sz="2800" b="1" kern="1200" dirty="0">
                          <a:solidFill>
                            <a:schemeClr val="dk1"/>
                          </a:solidFill>
                          <a:effectLst/>
                          <a:latin typeface="Traditional Arabic" panose="02020603050405020304" pitchFamily="18" charset="-78"/>
                          <a:ea typeface="+mn-ea"/>
                          <a:cs typeface="Traditional Arabic" panose="02020603050405020304" pitchFamily="18" charset="-78"/>
                        </a:rPr>
                        <a:t>ع</a:t>
                      </a:r>
                      <a:endParaRPr lang="ar-IQ" sz="2800" b="1" dirty="0">
                        <a:latin typeface="Traditional Arabic" panose="02020603050405020304" pitchFamily="18" charset="-78"/>
                        <a:cs typeface="Traditional Arabic" panose="02020603050405020304" pitchFamily="18" charset="-78"/>
                      </a:endParaRPr>
                    </a:p>
                    <a:p>
                      <a:pPr rtl="1"/>
                      <a:endParaRPr lang="ar-IQ" sz="2800" dirty="0">
                        <a:latin typeface="Traditional Arabic" panose="02020603050405020304" pitchFamily="18" charset="-78"/>
                        <a:cs typeface="Traditional Arabic" panose="02020603050405020304" pitchFamily="18" charset="-78"/>
                      </a:endParaRPr>
                    </a:p>
                  </a:txBody>
                  <a:tcPr/>
                </a:tc>
                <a:tc>
                  <a:txBody>
                    <a:bodyPr/>
                    <a:lstStyle/>
                    <a:p>
                      <a:pPr rtl="1"/>
                      <a:r>
                        <a:rPr lang="ar-KW" sz="2800" b="1" kern="1200" dirty="0">
                          <a:solidFill>
                            <a:schemeClr val="dk1"/>
                          </a:solidFill>
                          <a:effectLst/>
                          <a:latin typeface="Traditional Arabic" panose="02020603050405020304" pitchFamily="18" charset="-78"/>
                          <a:ea typeface="+mn-ea"/>
                          <a:cs typeface="Traditional Arabic" panose="02020603050405020304" pitchFamily="18" charset="-78"/>
                        </a:rPr>
                        <a:t>النظري:  3</a:t>
                      </a:r>
                      <a:endParaRPr lang="en-US" sz="2800" b="1" kern="1200" dirty="0">
                        <a:solidFill>
                          <a:schemeClr val="dk1"/>
                        </a:solidFill>
                        <a:effectLst/>
                        <a:latin typeface="Traditional Arabic" panose="02020603050405020304" pitchFamily="18" charset="-78"/>
                        <a:ea typeface="+mn-ea"/>
                        <a:cs typeface="Traditional Arabic" panose="02020603050405020304" pitchFamily="18" charset="-78"/>
                      </a:endParaRPr>
                    </a:p>
                    <a:p>
                      <a:r>
                        <a:rPr lang="ar-KW" sz="2800" b="1" kern="1200" dirty="0">
                          <a:solidFill>
                            <a:schemeClr val="dk1"/>
                          </a:solidFill>
                          <a:effectLst/>
                          <a:latin typeface="Traditional Arabic" panose="02020603050405020304" pitchFamily="18" charset="-78"/>
                          <a:ea typeface="+mn-ea"/>
                          <a:cs typeface="Traditional Arabic" panose="02020603050405020304" pitchFamily="18" charset="-78"/>
                        </a:rPr>
                        <a:t>العملي: ــــــــــــــ</a:t>
                      </a:r>
                      <a:r>
                        <a:rPr lang="ar-IQ" sz="2800" b="1" kern="1200" dirty="0">
                          <a:solidFill>
                            <a:schemeClr val="dk1"/>
                          </a:solidFill>
                          <a:effectLst/>
                          <a:latin typeface="Traditional Arabic" panose="02020603050405020304" pitchFamily="18" charset="-78"/>
                          <a:ea typeface="+mn-ea"/>
                          <a:cs typeface="Traditional Arabic" panose="02020603050405020304" pitchFamily="18" charset="-78"/>
                        </a:rPr>
                        <a:t> </a:t>
                      </a:r>
                      <a:endParaRPr lang="ar-IQ" sz="2800" b="1" dirty="0">
                        <a:latin typeface="Traditional Arabic" panose="02020603050405020304" pitchFamily="18" charset="-78"/>
                        <a:cs typeface="Traditional Arabic" panose="02020603050405020304" pitchFamily="18" charset="-78"/>
                      </a:endParaRPr>
                    </a:p>
                    <a:p>
                      <a:pPr rtl="1"/>
                      <a:endParaRPr lang="ar-IQ" sz="2800" dirty="0">
                        <a:latin typeface="Traditional Arabic" panose="02020603050405020304" pitchFamily="18" charset="-78"/>
                        <a:cs typeface="Traditional Arabic" panose="02020603050405020304" pitchFamily="18" charset="-78"/>
                      </a:endParaRPr>
                    </a:p>
                  </a:txBody>
                  <a:tcPr/>
                </a:tc>
                <a:extLst>
                  <a:ext uri="{0D108BD9-81ED-4DB2-BD59-A6C34878D82A}">
                    <a16:rowId xmlns:a16="http://schemas.microsoft.com/office/drawing/2014/main" val="10004"/>
                  </a:ext>
                </a:extLst>
              </a:tr>
              <a:tr h="904900">
                <a:tc>
                  <a:txBody>
                    <a:bodyPr/>
                    <a:lstStyle/>
                    <a:p>
                      <a:pPr marL="0" marR="0" indent="0" algn="r" defTabSz="457200" rtl="1" eaLnBrk="1" fontAlgn="auto" latinLnBrk="0" hangingPunct="1">
                        <a:lnSpc>
                          <a:spcPct val="100000"/>
                        </a:lnSpc>
                        <a:spcBef>
                          <a:spcPts val="0"/>
                        </a:spcBef>
                        <a:spcAft>
                          <a:spcPts val="0"/>
                        </a:spcAft>
                        <a:buClrTx/>
                        <a:buSzTx/>
                        <a:buFontTx/>
                        <a:buNone/>
                        <a:tabLst/>
                        <a:defRPr/>
                      </a:pPr>
                      <a:r>
                        <a:rPr lang="ar-IQ" sz="2800" b="1" kern="1200" dirty="0">
                          <a:solidFill>
                            <a:schemeClr val="dk1"/>
                          </a:solidFill>
                          <a:effectLst/>
                          <a:latin typeface="Traditional Arabic" panose="02020603050405020304" pitchFamily="18" charset="-78"/>
                          <a:ea typeface="+mn-ea"/>
                          <a:cs typeface="Traditional Arabic" panose="02020603050405020304" pitchFamily="18" charset="-78"/>
                        </a:rPr>
                        <a:t>5</a:t>
                      </a:r>
                      <a:r>
                        <a:rPr lang="ar-KW" sz="2800" b="1" kern="1200" dirty="0">
                          <a:solidFill>
                            <a:schemeClr val="dk1"/>
                          </a:solidFill>
                          <a:effectLst/>
                          <a:latin typeface="Traditional Arabic" panose="02020603050405020304" pitchFamily="18" charset="-78"/>
                          <a:ea typeface="+mn-ea"/>
                          <a:cs typeface="Traditional Arabic" panose="02020603050405020304" pitchFamily="18" charset="-78"/>
                        </a:rPr>
                        <a:t>. رمز المادة </a:t>
                      </a:r>
                      <a:r>
                        <a:rPr lang="en-US" sz="2800" b="1" kern="1200" dirty="0">
                          <a:solidFill>
                            <a:schemeClr val="dk1"/>
                          </a:solidFill>
                          <a:effectLst/>
                          <a:latin typeface="Traditional Arabic" panose="02020603050405020304" pitchFamily="18" charset="-78"/>
                          <a:ea typeface="+mn-ea"/>
                          <a:cs typeface="Traditional Arabic" panose="02020603050405020304" pitchFamily="18" charset="-78"/>
                        </a:rPr>
                        <a:t>(course code)</a:t>
                      </a:r>
                      <a:endParaRPr lang="ar-IQ" sz="2800" b="1" dirty="0">
                        <a:latin typeface="Traditional Arabic" panose="02020603050405020304" pitchFamily="18" charset="-78"/>
                        <a:cs typeface="Traditional Arabic" panose="02020603050405020304" pitchFamily="18" charset="-78"/>
                      </a:endParaRPr>
                    </a:p>
                    <a:p>
                      <a:pPr rtl="1"/>
                      <a:endParaRPr lang="ar-IQ" dirty="0"/>
                    </a:p>
                  </a:txBody>
                  <a:tcPr/>
                </a:tc>
                <a:tc>
                  <a:txBody>
                    <a:bodyPr/>
                    <a:lstStyle/>
                    <a:p>
                      <a:pPr rtl="1"/>
                      <a:endParaRPr lang="ar-IQ" sz="2800" dirty="0">
                        <a:latin typeface="Traditional Arabic" panose="02020603050405020304" pitchFamily="18" charset="-78"/>
                        <a:cs typeface="Traditional Arabic" panose="02020603050405020304" pitchFamily="18" charset="-78"/>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0180980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8322" y="6858000"/>
            <a:ext cx="8596668" cy="63260"/>
          </a:xfrm>
        </p:spPr>
        <p:txBody>
          <a:bodyPr>
            <a:normAutofit fontScale="90000"/>
          </a:bodyPr>
          <a:lstStyle/>
          <a:p>
            <a:endParaRPr lang="ar-IQ"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61552811"/>
              </p:ext>
            </p:extLst>
          </p:nvPr>
        </p:nvGraphicFramePr>
        <p:xfrm>
          <a:off x="181155" y="94892"/>
          <a:ext cx="10058400" cy="6343576"/>
        </p:xfrm>
        <a:graphic>
          <a:graphicData uri="http://schemas.openxmlformats.org/drawingml/2006/table">
            <a:tbl>
              <a:tblPr rtl="1" firstRow="1" bandRow="1">
                <a:tableStyleId>{5C22544A-7EE6-4342-B048-85BDC9FD1C3A}</a:tableStyleId>
              </a:tblPr>
              <a:tblGrid>
                <a:gridCol w="2998717">
                  <a:extLst>
                    <a:ext uri="{9D8B030D-6E8A-4147-A177-3AD203B41FA5}">
                      <a16:colId xmlns:a16="http://schemas.microsoft.com/office/drawing/2014/main" val="20000"/>
                    </a:ext>
                  </a:extLst>
                </a:gridCol>
                <a:gridCol w="7059683">
                  <a:extLst>
                    <a:ext uri="{9D8B030D-6E8A-4147-A177-3AD203B41FA5}">
                      <a16:colId xmlns:a16="http://schemas.microsoft.com/office/drawing/2014/main" val="20001"/>
                    </a:ext>
                  </a:extLst>
                </a:gridCol>
              </a:tblGrid>
              <a:tr h="3241579">
                <a:tc>
                  <a:txBody>
                    <a:bodyPr/>
                    <a:lstStyle/>
                    <a:p>
                      <a:pPr marL="0" marR="0" indent="0" algn="r" defTabSz="457200" rtl="1" eaLnBrk="1" fontAlgn="auto" latinLnBrk="0" hangingPunct="1">
                        <a:lnSpc>
                          <a:spcPct val="100000"/>
                        </a:lnSpc>
                        <a:spcBef>
                          <a:spcPts val="0"/>
                        </a:spcBef>
                        <a:spcAft>
                          <a:spcPts val="0"/>
                        </a:spcAft>
                        <a:buClrTx/>
                        <a:buSzTx/>
                        <a:buFontTx/>
                        <a:buNone/>
                        <a:tabLst/>
                        <a:defRPr/>
                      </a:pPr>
                      <a:r>
                        <a:rPr lang="ar-IQ" sz="3200" b="1" kern="1200" dirty="0">
                          <a:solidFill>
                            <a:schemeClr val="tx1"/>
                          </a:solidFill>
                          <a:effectLst/>
                          <a:latin typeface="Traditional Arabic" panose="02020603050405020304" pitchFamily="18" charset="-78"/>
                          <a:ea typeface="+mn-ea"/>
                          <a:cs typeface="Traditional Arabic" panose="02020603050405020304" pitchFamily="18" charset="-78"/>
                        </a:rPr>
                        <a:t>٨. البروفايل الاكاديمي للتدريسي</a:t>
                      </a:r>
                      <a:endParaRPr lang="en-US" sz="3200" b="1" kern="1200" dirty="0">
                        <a:solidFill>
                          <a:schemeClr val="tx1"/>
                        </a:solidFill>
                        <a:effectLst/>
                        <a:latin typeface="Traditional Arabic" panose="02020603050405020304" pitchFamily="18" charset="-78"/>
                        <a:ea typeface="+mn-ea"/>
                        <a:cs typeface="Traditional Arabic" panose="02020603050405020304" pitchFamily="18" charset="-78"/>
                      </a:endParaRPr>
                    </a:p>
                    <a:p>
                      <a:pPr rtl="1"/>
                      <a:endParaRPr lang="ar-IQ" sz="3200" dirty="0">
                        <a:solidFill>
                          <a:schemeClr val="tx1"/>
                        </a:solidFill>
                        <a:latin typeface="Traditional Arabic" panose="02020603050405020304" pitchFamily="18" charset="-78"/>
                        <a:cs typeface="Traditional Arabic" panose="02020603050405020304" pitchFamily="18" charset="-78"/>
                      </a:endParaRPr>
                    </a:p>
                  </a:txBody>
                  <a:tcPr/>
                </a:tc>
                <a:tc>
                  <a:txBody>
                    <a:bodyPr/>
                    <a:lstStyle/>
                    <a:p>
                      <a:pPr rtl="1"/>
                      <a:r>
                        <a:rPr lang="ar-IQ" sz="2800" b="1" kern="1200" dirty="0">
                          <a:solidFill>
                            <a:schemeClr val="tx1"/>
                          </a:solidFill>
                          <a:effectLst/>
                          <a:latin typeface="Traditional Arabic" panose="02020603050405020304" pitchFamily="18" charset="-78"/>
                          <a:ea typeface="+mn-ea"/>
                          <a:cs typeface="Traditional Arabic" panose="02020603050405020304" pitchFamily="18" charset="-78"/>
                        </a:rPr>
                        <a:t>بكالوريوس: الدراسات الإسلامية: جامعة السليمانية، كلية العلوم الإنسانية، 1998م.</a:t>
                      </a:r>
                      <a:endParaRPr lang="en-US" sz="2800" b="1" kern="1200" dirty="0">
                        <a:solidFill>
                          <a:schemeClr val="tx1"/>
                        </a:solidFill>
                        <a:effectLst/>
                        <a:latin typeface="Traditional Arabic" panose="02020603050405020304" pitchFamily="18" charset="-78"/>
                        <a:ea typeface="+mn-ea"/>
                        <a:cs typeface="Traditional Arabic" panose="02020603050405020304" pitchFamily="18" charset="-78"/>
                      </a:endParaRPr>
                    </a:p>
                    <a:p>
                      <a:pPr rtl="1"/>
                      <a:r>
                        <a:rPr lang="ar-IQ" sz="2800" b="1" kern="1200" dirty="0">
                          <a:solidFill>
                            <a:schemeClr val="tx1"/>
                          </a:solidFill>
                          <a:effectLst/>
                          <a:latin typeface="Traditional Arabic" panose="02020603050405020304" pitchFamily="18" charset="-78"/>
                          <a:ea typeface="+mn-ea"/>
                          <a:cs typeface="Traditional Arabic" panose="02020603050405020304" pitchFamily="18" charset="-78"/>
                        </a:rPr>
                        <a:t>ماجستير: الدراسات الإسلامية: جامعة صلاح الدين، كلية العلوم الإسلامية، 2004م.</a:t>
                      </a:r>
                      <a:endParaRPr lang="en-US" sz="2800" b="1" kern="1200" dirty="0">
                        <a:solidFill>
                          <a:schemeClr val="tx1"/>
                        </a:solidFill>
                        <a:effectLst/>
                        <a:latin typeface="Traditional Arabic" panose="02020603050405020304" pitchFamily="18" charset="-78"/>
                        <a:ea typeface="+mn-ea"/>
                        <a:cs typeface="Traditional Arabic" panose="02020603050405020304" pitchFamily="18" charset="-78"/>
                      </a:endParaRPr>
                    </a:p>
                    <a:p>
                      <a:pPr rtl="1"/>
                      <a:r>
                        <a:rPr lang="ar-IQ" sz="2800" b="1" kern="1200" dirty="0">
                          <a:solidFill>
                            <a:schemeClr val="tx1"/>
                          </a:solidFill>
                          <a:effectLst/>
                          <a:latin typeface="Traditional Arabic" panose="02020603050405020304" pitchFamily="18" charset="-78"/>
                          <a:ea typeface="+mn-ea"/>
                          <a:cs typeface="Traditional Arabic" panose="02020603050405020304" pitchFamily="18" charset="-78"/>
                        </a:rPr>
                        <a:t>دكتوراه: الفقه وأصوله، الجامعة الإسلامية العالمية بماليزيا، كلية معارف الوحي والتراث، 2015م.</a:t>
                      </a:r>
                      <a:endParaRPr lang="en-US" sz="2800" b="1" kern="1200" dirty="0">
                        <a:solidFill>
                          <a:schemeClr val="tx1"/>
                        </a:solidFill>
                        <a:effectLst/>
                        <a:latin typeface="Traditional Arabic" panose="02020603050405020304" pitchFamily="18" charset="-78"/>
                        <a:ea typeface="+mn-ea"/>
                        <a:cs typeface="Traditional Arabic" panose="02020603050405020304" pitchFamily="18" charset="-78"/>
                      </a:endParaRPr>
                    </a:p>
                    <a:p>
                      <a:r>
                        <a:rPr lang="ar-IQ" sz="2800" b="1" kern="1200" dirty="0">
                          <a:solidFill>
                            <a:schemeClr val="tx1"/>
                          </a:solidFill>
                          <a:effectLst/>
                          <a:latin typeface="Traditional Arabic" panose="02020603050405020304" pitchFamily="18" charset="-78"/>
                          <a:ea typeface="+mn-ea"/>
                          <a:cs typeface="Traditional Arabic" panose="02020603050405020304" pitchFamily="18" charset="-78"/>
                        </a:rPr>
                        <a:t>الدرجة العلمية: مدرس.</a:t>
                      </a:r>
                      <a:endParaRPr lang="ar-IQ" sz="2800" dirty="0">
                        <a:solidFill>
                          <a:schemeClr val="tx1"/>
                        </a:solidFill>
                        <a:latin typeface="Traditional Arabic" panose="02020603050405020304" pitchFamily="18" charset="-78"/>
                        <a:cs typeface="Traditional Arabic" panose="02020603050405020304" pitchFamily="18" charset="-78"/>
                      </a:endParaRPr>
                    </a:p>
                  </a:txBody>
                  <a:tcPr/>
                </a:tc>
                <a:extLst>
                  <a:ext uri="{0D108BD9-81ED-4DB2-BD59-A6C34878D82A}">
                    <a16:rowId xmlns:a16="http://schemas.microsoft.com/office/drawing/2014/main" val="10000"/>
                  </a:ext>
                </a:extLst>
              </a:tr>
              <a:tr h="3101997">
                <a:tc>
                  <a:txBody>
                    <a:bodyPr/>
                    <a:lstStyle/>
                    <a:p>
                      <a:pPr marL="0" marR="0" indent="0" algn="r" defTabSz="457200" rtl="1" eaLnBrk="1" fontAlgn="auto" latinLnBrk="0" hangingPunct="1">
                        <a:lnSpc>
                          <a:spcPct val="100000"/>
                        </a:lnSpc>
                        <a:spcBef>
                          <a:spcPts val="0"/>
                        </a:spcBef>
                        <a:spcAft>
                          <a:spcPts val="0"/>
                        </a:spcAft>
                        <a:buClrTx/>
                        <a:buSzTx/>
                        <a:buFontTx/>
                        <a:buNone/>
                        <a:tabLst/>
                        <a:defRPr/>
                      </a:pPr>
                      <a:r>
                        <a:rPr lang="ar-IQ" sz="3200" b="1" dirty="0">
                          <a:solidFill>
                            <a:schemeClr val="tx1"/>
                          </a:solidFill>
                          <a:effectLst/>
                          <a:latin typeface="Traditional Arabic" panose="02020603050405020304" pitchFamily="18" charset="-78"/>
                          <a:cs typeface="Traditional Arabic" panose="02020603050405020304" pitchFamily="18" charset="-78"/>
                        </a:rPr>
                        <a:t>٩. المفردات الرئيسية</a:t>
                      </a:r>
                      <a:endParaRPr lang="en-US" sz="3200" b="1" dirty="0">
                        <a:solidFill>
                          <a:schemeClr val="tx1"/>
                        </a:solidFill>
                        <a:effectLst/>
                        <a:latin typeface="Traditional Arabic" panose="02020603050405020304" pitchFamily="18" charset="-78"/>
                        <a:cs typeface="Traditional Arabic" panose="02020603050405020304" pitchFamily="18" charset="-78"/>
                      </a:endParaRPr>
                    </a:p>
                    <a:p>
                      <a:pPr marL="0" marR="0" indent="0" algn="r" defTabSz="457200" rtl="1" eaLnBrk="1" fontAlgn="auto" latinLnBrk="0" hangingPunct="1">
                        <a:lnSpc>
                          <a:spcPct val="100000"/>
                        </a:lnSpc>
                        <a:spcBef>
                          <a:spcPts val="0"/>
                        </a:spcBef>
                        <a:spcAft>
                          <a:spcPts val="0"/>
                        </a:spcAft>
                        <a:buClrTx/>
                        <a:buSzTx/>
                        <a:buFontTx/>
                        <a:buNone/>
                        <a:tabLst/>
                        <a:defRPr/>
                      </a:pPr>
                      <a:endParaRPr lang="en-US" sz="3200" b="1" dirty="0">
                        <a:solidFill>
                          <a:schemeClr val="tx1"/>
                        </a:solidFill>
                        <a:effectLst/>
                        <a:latin typeface="Traditional Arabic" panose="02020603050405020304" pitchFamily="18" charset="-78"/>
                        <a:cs typeface="Traditional Arabic" panose="02020603050405020304" pitchFamily="18" charset="-78"/>
                      </a:endParaRPr>
                    </a:p>
                    <a:p>
                      <a:pPr marL="0" marR="0" indent="0" algn="r" defTabSz="457200" rtl="1" eaLnBrk="1" fontAlgn="auto" latinLnBrk="0" hangingPunct="1">
                        <a:lnSpc>
                          <a:spcPct val="100000"/>
                        </a:lnSpc>
                        <a:spcBef>
                          <a:spcPts val="0"/>
                        </a:spcBef>
                        <a:spcAft>
                          <a:spcPts val="0"/>
                        </a:spcAft>
                        <a:buClrTx/>
                        <a:buSzTx/>
                        <a:buFontTx/>
                        <a:buNone/>
                        <a:tabLst/>
                        <a:defRPr/>
                      </a:pPr>
                      <a:r>
                        <a:rPr lang="ar-IQ" sz="3200" b="1" dirty="0">
                          <a:solidFill>
                            <a:schemeClr val="tx1"/>
                          </a:solidFill>
                          <a:effectLst/>
                          <a:latin typeface="Traditional Arabic" panose="02020603050405020304" pitchFamily="18" charset="-78"/>
                          <a:cs typeface="Traditional Arabic" panose="02020603050405020304" pitchFamily="18" charset="-78"/>
                        </a:rPr>
                        <a:t>للمادة</a:t>
                      </a:r>
                      <a:r>
                        <a:rPr lang="en-US" sz="3200" b="1" dirty="0">
                          <a:solidFill>
                            <a:schemeClr val="tx1"/>
                          </a:solidFill>
                          <a:effectLst/>
                          <a:latin typeface="Traditional Arabic" panose="02020603050405020304" pitchFamily="18" charset="-78"/>
                          <a:cs typeface="Traditional Arabic" panose="02020603050405020304" pitchFamily="18" charset="-78"/>
                        </a:rPr>
                        <a:t>:</a:t>
                      </a:r>
                      <a:r>
                        <a:rPr lang="ar-IQ" sz="3200" b="1" dirty="0">
                          <a:solidFill>
                            <a:schemeClr val="tx1"/>
                          </a:solidFill>
                          <a:effectLst/>
                          <a:latin typeface="Traditional Arabic" panose="02020603050405020304" pitchFamily="18" charset="-78"/>
                          <a:cs typeface="Traditional Arabic" panose="02020603050405020304" pitchFamily="18" charset="-78"/>
                        </a:rPr>
                        <a:t> </a:t>
                      </a:r>
                      <a:r>
                        <a:rPr lang="en-US" sz="2800" b="1" dirty="0">
                          <a:solidFill>
                            <a:schemeClr val="tx1"/>
                          </a:solidFill>
                          <a:effectLst/>
                          <a:latin typeface="Traditional Arabic" panose="02020603050405020304" pitchFamily="18" charset="-78"/>
                          <a:cs typeface="Traditional Arabic" panose="02020603050405020304" pitchFamily="18" charset="-78"/>
                        </a:rPr>
                        <a:t>Keywords</a:t>
                      </a:r>
                      <a:endParaRPr lang="en-US" sz="28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endParaRPr>
                    </a:p>
                    <a:p>
                      <a:pPr rtl="1"/>
                      <a:endParaRPr lang="ar-IQ" dirty="0"/>
                    </a:p>
                  </a:txBody>
                  <a:tcPr/>
                </a:tc>
                <a:tc>
                  <a:txBody>
                    <a:bodyPr/>
                    <a:lstStyle/>
                    <a:p>
                      <a:pPr algn="just" rtl="1"/>
                      <a:r>
                        <a:rPr lang="ar-IQ" sz="2800" b="1" kern="1200" dirty="0">
                          <a:solidFill>
                            <a:schemeClr val="tx1"/>
                          </a:solidFill>
                          <a:effectLst/>
                          <a:latin typeface="Traditional Arabic" panose="02020603050405020304" pitchFamily="18" charset="-78"/>
                          <a:ea typeface="+mn-ea"/>
                          <a:cs typeface="Traditional Arabic" panose="02020603050405020304" pitchFamily="18" charset="-78"/>
                        </a:rPr>
                        <a:t>مقدمة في</a:t>
                      </a:r>
                      <a:r>
                        <a:rPr lang="en-US" sz="2800" b="1" kern="1200" dirty="0">
                          <a:solidFill>
                            <a:schemeClr val="tx1"/>
                          </a:solidFill>
                          <a:effectLst/>
                          <a:latin typeface="Traditional Arabic" panose="02020603050405020304" pitchFamily="18" charset="-78"/>
                          <a:ea typeface="+mn-ea"/>
                          <a:cs typeface="Traditional Arabic" panose="02020603050405020304" pitchFamily="18" charset="-78"/>
                        </a:rPr>
                        <a:t>:</a:t>
                      </a:r>
                      <a:r>
                        <a:rPr lang="ar-IQ" sz="2800" b="1" kern="1200" dirty="0">
                          <a:solidFill>
                            <a:schemeClr val="tx1"/>
                          </a:solidFill>
                          <a:effectLst/>
                          <a:latin typeface="Traditional Arabic" panose="02020603050405020304" pitchFamily="18" charset="-78"/>
                          <a:ea typeface="+mn-ea"/>
                          <a:cs typeface="Traditional Arabic" panose="02020603050405020304" pitchFamily="18" charset="-78"/>
                        </a:rPr>
                        <a:t> فقه المعاملات المالية الإسلامية، ثم الخوض في عقود مستجدة ومعاصرة فيها. </a:t>
                      </a:r>
                      <a:endParaRPr lang="en-US" sz="2800" kern="1200" dirty="0">
                        <a:solidFill>
                          <a:schemeClr val="tx1"/>
                        </a:solidFill>
                        <a:effectLst/>
                        <a:latin typeface="Traditional Arabic" panose="02020603050405020304" pitchFamily="18" charset="-78"/>
                        <a:ea typeface="+mn-ea"/>
                        <a:cs typeface="Traditional Arabic" panose="02020603050405020304" pitchFamily="18" charset="-78"/>
                      </a:endParaRPr>
                    </a:p>
                    <a:p>
                      <a:pPr algn="just"/>
                      <a:r>
                        <a:rPr lang="ar-IQ" sz="2800" b="1" kern="1200" dirty="0">
                          <a:solidFill>
                            <a:schemeClr val="tx1"/>
                          </a:solidFill>
                          <a:effectLst/>
                          <a:latin typeface="Traditional Arabic" panose="02020603050405020304" pitchFamily="18" charset="-78"/>
                          <a:ea typeface="+mn-ea"/>
                          <a:cs typeface="Traditional Arabic" panose="02020603050405020304" pitchFamily="18" charset="-78"/>
                        </a:rPr>
                        <a:t>وذلك ببيانها من أبعادها المختلفة، وتوضيح مماثلاتها في التراث الفقهي والمقارنة بينهما، والوقوف عند الاختلاف بينهما وبيان التغييرات نظرا للتطورات الزمنية والبيئية والمعيشية.</a:t>
                      </a:r>
                      <a:endParaRPr lang="ar-IQ" sz="2800" dirty="0">
                        <a:solidFill>
                          <a:schemeClr val="tx1"/>
                        </a:solidFill>
                        <a:latin typeface="Traditional Arabic" panose="02020603050405020304" pitchFamily="18" charset="-78"/>
                        <a:cs typeface="Traditional Arabic" panose="02020603050405020304" pitchFamily="18" charset="-78"/>
                      </a:endParaRP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0850310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600" y="126519"/>
            <a:ext cx="10200640" cy="6446809"/>
          </a:xfrm>
        </p:spPr>
        <p:txBody>
          <a:bodyPr>
            <a:noAutofit/>
          </a:bodyPr>
          <a:lstStyle/>
          <a:p>
            <a:pPr marL="342900" marR="0" lvl="0" indent="-342900" algn="just" rtl="1">
              <a:lnSpc>
                <a:spcPct val="107000"/>
              </a:lnSpc>
              <a:spcBef>
                <a:spcPts val="0"/>
              </a:spcBef>
              <a:spcAft>
                <a:spcPts val="0"/>
              </a:spcAft>
              <a:buFont typeface="Symbol" panose="05050102010706020507" pitchFamily="18" charset="2"/>
              <a:buChar char=""/>
            </a:pPr>
            <a:r>
              <a:rPr lang="ar-KW" sz="3200" b="1" dirty="0">
                <a:solidFill>
                  <a:srgbClr val="FF0000"/>
                </a:solidFill>
                <a:latin typeface="Traditional Arabic" panose="02020603050405020304" pitchFamily="18" charset="-78"/>
                <a:cs typeface="Traditional Arabic" panose="02020603050405020304" pitchFamily="18" charset="-78"/>
              </a:rPr>
              <a:t>نبذة عامة عن المادة</a:t>
            </a:r>
            <a:r>
              <a:rPr lang="en-US" sz="3200" b="1" dirty="0">
                <a:solidFill>
                  <a:srgbClr val="FF0000"/>
                </a:solidFill>
                <a:latin typeface="Traditional Arabic" panose="02020603050405020304" pitchFamily="18" charset="-78"/>
                <a:cs typeface="Traditional Arabic" panose="02020603050405020304" pitchFamily="18" charset="-78"/>
              </a:rPr>
              <a:t>.                               </a:t>
            </a:r>
            <a:r>
              <a:rPr lang="en-US" sz="3200" b="1" dirty="0">
                <a:solidFill>
                  <a:schemeClr val="tx1"/>
                </a:solidFill>
                <a:latin typeface="Traditional Arabic" panose="02020603050405020304" pitchFamily="18" charset="-78"/>
                <a:cs typeface="Traditional Arabic" panose="02020603050405020304" pitchFamily="18" charset="-78"/>
              </a:rPr>
              <a:t>:</a:t>
            </a:r>
            <a:br>
              <a:rPr lang="en-US" sz="3200" b="1" dirty="0">
                <a:solidFill>
                  <a:schemeClr val="tx1"/>
                </a:solidFill>
                <a:latin typeface="Traditional Arabic" panose="02020603050405020304" pitchFamily="18" charset="-78"/>
                <a:cs typeface="Traditional Arabic" panose="02020603050405020304" pitchFamily="18" charset="-78"/>
              </a:rPr>
            </a:br>
            <a:r>
              <a:rPr lang="ar-IQ" b="1" dirty="0">
                <a:solidFill>
                  <a:srgbClr val="FF0000"/>
                </a:solidFill>
                <a:latin typeface="Traditional Arabic" panose="02020603050405020304" pitchFamily="18" charset="-78"/>
                <a:cs typeface="Traditional Arabic" panose="02020603050405020304" pitchFamily="18" charset="-78"/>
              </a:rPr>
              <a:t>-</a:t>
            </a:r>
            <a:r>
              <a:rPr lang="ar-IQ" sz="3200" b="1" dirty="0">
                <a:solidFill>
                  <a:schemeClr val="tx1"/>
                </a:solidFill>
                <a:latin typeface="Traditional Arabic" panose="02020603050405020304" pitchFamily="18" charset="-78"/>
                <a:cs typeface="Traditional Arabic" panose="02020603050405020304" pitchFamily="18" charset="-78"/>
              </a:rPr>
              <a:t> </a:t>
            </a:r>
            <a:r>
              <a:rPr lang="ar-IQ" sz="32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تظهر أهمية هذه المادة من كونها تتحدّث عن معاملات المالية المستجدة التي يحتاجها كل إنسان في حياته اليومية، وما هو الصحيح والفاسد منها ليكون المسلم على بصيرة من دينه في تعامله وفيما يقبل عليه، ولكي يكون الطالب على دراية تامة بما يحيط به من معاملات وتعاملات مالية المستجدة والمعاصرة حتى يكون بمستطاعه أن يجيب على أسئلة المجتمع المتعلقة بهذه المواضيع                            .</a:t>
            </a:r>
            <a:br>
              <a:rPr lang="ar-IQ" sz="32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br>
              <a:rPr lang="en-US" sz="32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b="1" dirty="0">
                <a:solidFill>
                  <a:srgbClr val="FF0000"/>
                </a:solidFill>
                <a:effectLst/>
                <a:latin typeface="Traditional Arabic" panose="02020603050405020304" pitchFamily="18" charset="-78"/>
                <a:ea typeface="Calibri" panose="020F0502020204030204" pitchFamily="34" charset="0"/>
                <a:cs typeface="Traditional Arabic" panose="02020603050405020304" pitchFamily="18" charset="-78"/>
              </a:rPr>
              <a:t>-</a:t>
            </a:r>
            <a:r>
              <a:rPr lang="ar-IQ" sz="32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a:t>
            </a:r>
            <a:r>
              <a:rPr lang="ar-IQ" sz="32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هذه المادة تستوعب مواضيع مهمة في أبواب متفرقة من عقود شرعية، وتعاملات مالية معاصرة من خلال آراء فقهاء المذاهب المختلفة الفقهية الاسلامية القديمة والحديثة في بيان هذه المواضيع ومثيلاتها القريبة، ليكون الطالب على بصيرة لنفسه ولغيره إذا تقلّد منصب الإمامة والخطابة، أو التدريس، أو الاستشارة في المراكز العلمية والاجتماعية، أو في البنكوك الإسلامية كمستشار متخصص.</a:t>
            </a:r>
            <a:endParaRPr lang="ar-IQ" sz="3200" b="1" dirty="0">
              <a:solidFill>
                <a:schemeClr val="tx1"/>
              </a:solidFill>
              <a:latin typeface="Traditional Arabic" panose="02020603050405020304" pitchFamily="18" charset="-78"/>
              <a:cs typeface="Traditional Arabic" panose="02020603050405020304" pitchFamily="18" charset="-78"/>
            </a:endParaRPr>
          </a:p>
        </p:txBody>
      </p:sp>
      <p:sp>
        <p:nvSpPr>
          <p:cNvPr id="3" name="Content Placeholder 2"/>
          <p:cNvSpPr>
            <a:spLocks noGrp="1"/>
          </p:cNvSpPr>
          <p:nvPr>
            <p:ph idx="1"/>
          </p:nvPr>
        </p:nvSpPr>
        <p:spPr>
          <a:xfrm flipV="1">
            <a:off x="677334" y="6858000"/>
            <a:ext cx="8596668" cy="45719"/>
          </a:xfrm>
        </p:spPr>
        <p:txBody>
          <a:bodyPr>
            <a:normAutofit fontScale="25000" lnSpcReduction="20000"/>
          </a:bodyPr>
          <a:lstStyle/>
          <a:p>
            <a:endParaRPr lang="ar-IQ" dirty="0"/>
          </a:p>
        </p:txBody>
      </p:sp>
    </p:spTree>
    <p:extLst>
      <p:ext uri="{BB962C8B-B14F-4D97-AF65-F5344CB8AC3E}">
        <p14:creationId xmlns:p14="http://schemas.microsoft.com/office/powerpoint/2010/main" val="31280112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007AE-212F-A4BA-D9C5-C873381C6DCC}"/>
              </a:ext>
            </a:extLst>
          </p:cNvPr>
          <p:cNvSpPr>
            <a:spLocks noGrp="1"/>
          </p:cNvSpPr>
          <p:nvPr>
            <p:ph type="title"/>
          </p:nvPr>
        </p:nvSpPr>
        <p:spPr>
          <a:xfrm>
            <a:off x="182880" y="213360"/>
            <a:ext cx="9284970" cy="6471920"/>
          </a:xfrm>
        </p:spPr>
        <p:txBody>
          <a:bodyPr>
            <a:normAutofit/>
          </a:bodyPr>
          <a:lstStyle/>
          <a:p>
            <a:pPr algn="just">
              <a:lnSpc>
                <a:spcPct val="150000"/>
              </a:lnSpc>
            </a:pPr>
            <a:r>
              <a:rPr lang="ar-IQ" sz="4000" b="1" dirty="0">
                <a:solidFill>
                  <a:srgbClr val="FF0000"/>
                </a:solidFill>
                <a:effectLst/>
                <a:latin typeface="Traditional Arabic" panose="02020603050405020304" pitchFamily="18" charset="-78"/>
                <a:ea typeface="Calibri" panose="020F0502020204030204" pitchFamily="34" charset="0"/>
                <a:cs typeface="Traditional Arabic" panose="02020603050405020304" pitchFamily="18" charset="-78"/>
              </a:rPr>
              <a:t>-</a:t>
            </a:r>
            <a:r>
              <a:rPr lang="ar-IQ" sz="3200" b="1" dirty="0">
                <a:solidFill>
                  <a:schemeClr val="tx1"/>
                </a:solidFill>
                <a:latin typeface="Traditional Arabic" panose="02020603050405020304" pitchFamily="18" charset="-78"/>
                <a:ea typeface="Calibri" panose="020F0502020204030204" pitchFamily="34" charset="0"/>
                <a:cs typeface="Traditional Arabic" panose="02020603050405020304" pitchFamily="18" charset="-78"/>
              </a:rPr>
              <a:t> وذلك كالبنوك الإسلامية المعاصرة، ببيان نشأتها، وأهم أعمالها، وأحكام الوائع المصرفية، وكذلك التطرق إلى العقود التي تجري في البنوك الإسلامية، كعقود الإجارة المنتهية بالتمليك، وعقود السرقفلية، وعقود التورق والتورق المصرفي وتطبيقاته المعاصرة، والبيع عن طوريق عقود المرابحة والمرابحة الآمر بالشراء، وإجراء العقود بوسائل الاتصالات الحديثة، وكذلك غيرها من العقود المالية الإسلامية المعاصرة التي تجري في البنوك الإسلامية وفق القواعد والضوابط الشرعية.         </a:t>
            </a:r>
            <a:r>
              <a:rPr lang="ar-IQ" sz="32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a:t>
            </a:r>
            <a:br>
              <a:rPr lang="ar-IQ" sz="3200" b="1" dirty="0">
                <a:solidFill>
                  <a:srgbClr val="FF0000"/>
                </a:solidFill>
                <a:effectLst/>
                <a:ea typeface="Calibri" panose="020F0502020204030204" pitchFamily="34" charset="0"/>
                <a:cs typeface="Traditional Arabic" panose="02020603050405020304" pitchFamily="18" charset="-78"/>
              </a:rPr>
            </a:br>
            <a:endParaRPr lang="en-US" sz="3200" dirty="0">
              <a:solidFill>
                <a:schemeClr val="tx1"/>
              </a:solidFill>
            </a:endParaRPr>
          </a:p>
        </p:txBody>
      </p:sp>
      <p:sp>
        <p:nvSpPr>
          <p:cNvPr id="3" name="Content Placeholder 2">
            <a:extLst>
              <a:ext uri="{FF2B5EF4-FFF2-40B4-BE49-F238E27FC236}">
                <a16:creationId xmlns:a16="http://schemas.microsoft.com/office/drawing/2014/main" id="{54C4C127-4A90-0C05-AE21-E50AE940C2E1}"/>
              </a:ext>
            </a:extLst>
          </p:cNvPr>
          <p:cNvSpPr>
            <a:spLocks noGrp="1"/>
          </p:cNvSpPr>
          <p:nvPr>
            <p:ph idx="1"/>
          </p:nvPr>
        </p:nvSpPr>
        <p:spPr>
          <a:xfrm>
            <a:off x="677334" y="6858000"/>
            <a:ext cx="8596668" cy="71120"/>
          </a:xfrm>
        </p:spPr>
        <p:txBody>
          <a:bodyPr>
            <a:normAutofit fontScale="25000" lnSpcReduction="20000"/>
          </a:bodyPr>
          <a:lstStyle/>
          <a:p>
            <a:endParaRPr lang="en-US" dirty="0"/>
          </a:p>
        </p:txBody>
      </p:sp>
    </p:spTree>
    <p:extLst>
      <p:ext uri="{BB962C8B-B14F-4D97-AF65-F5344CB8AC3E}">
        <p14:creationId xmlns:p14="http://schemas.microsoft.com/office/powerpoint/2010/main" val="5019796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680" y="201283"/>
            <a:ext cx="9418320" cy="6455434"/>
          </a:xfrm>
        </p:spPr>
        <p:txBody>
          <a:bodyPr>
            <a:noAutofit/>
          </a:bodyPr>
          <a:lstStyle/>
          <a:p>
            <a:pPr marL="342900" indent="-342900" algn="just">
              <a:lnSpc>
                <a:spcPct val="106000"/>
              </a:lnSpc>
              <a:spcBef>
                <a:spcPts val="0"/>
              </a:spcBef>
              <a:buFont typeface="+mj-lt"/>
              <a:buAutoNum type="arabicPeriod"/>
            </a:pPr>
            <a:r>
              <a:rPr lang="ar-IQ" sz="2800" b="1" dirty="0">
                <a:solidFill>
                  <a:srgbClr val="FF0000"/>
                </a:solidFill>
                <a:latin typeface="Traditional Arabic" panose="02020603050405020304" pitchFamily="18" charset="-78"/>
                <a:cs typeface="Traditional Arabic" panose="02020603050405020304" pitchFamily="18" charset="-78"/>
              </a:rPr>
              <a:t>الهدف من الدراسة:                                   </a:t>
            </a:r>
            <a:r>
              <a:rPr lang="ar-IQ" sz="2800" b="1" dirty="0">
                <a:solidFill>
                  <a:schemeClr val="bg1"/>
                </a:solidFill>
                <a:latin typeface="Traditional Arabic" panose="02020603050405020304" pitchFamily="18" charset="-78"/>
                <a:cs typeface="Traditional Arabic" panose="02020603050405020304" pitchFamily="18" charset="-78"/>
              </a:rPr>
              <a:t>.</a:t>
            </a:r>
            <a:br>
              <a:rPr lang="ar-IQ" sz="2800" b="1" dirty="0">
                <a:solidFill>
                  <a:schemeClr val="tx1"/>
                </a:solidFill>
                <a:latin typeface="Traditional Arabic" panose="02020603050405020304" pitchFamily="18" charset="-78"/>
                <a:cs typeface="Traditional Arabic" panose="02020603050405020304" pitchFamily="18" charset="-78"/>
              </a:rPr>
            </a:br>
            <a:r>
              <a:rPr lang="ar-IQ" sz="2800" b="1" dirty="0">
                <a:solidFill>
                  <a:srgbClr val="7030A0"/>
                </a:solidFill>
                <a:latin typeface="Traditional Arabic" panose="02020603050405020304" pitchFamily="18" charset="-78"/>
                <a:cs typeface="Traditional Arabic" panose="02020603050405020304" pitchFamily="18" charset="-78"/>
              </a:rPr>
              <a:t>تهدف دراسة مدخل إلى المالية الإسلامية:                     </a:t>
            </a:r>
            <a:r>
              <a:rPr lang="ar-IQ" sz="2800" b="1" dirty="0">
                <a:solidFill>
                  <a:schemeClr val="bg1"/>
                </a:solidFill>
                <a:latin typeface="Traditional Arabic" panose="02020603050405020304" pitchFamily="18" charset="-78"/>
                <a:cs typeface="Traditional Arabic" panose="02020603050405020304" pitchFamily="18" charset="-78"/>
              </a:rPr>
              <a:t>.</a:t>
            </a:r>
            <a:br>
              <a:rPr lang="en-US" sz="2800" b="1" dirty="0">
                <a:solidFill>
                  <a:schemeClr val="tx1"/>
                </a:solidFill>
                <a:latin typeface="Traditional Arabic" panose="02020603050405020304" pitchFamily="18" charset="-78"/>
                <a:cs typeface="Traditional Arabic" panose="02020603050405020304" pitchFamily="18" charset="-78"/>
              </a:rPr>
            </a:br>
            <a:r>
              <a:rPr lang="ar-IQ" sz="2800" b="1" dirty="0">
                <a:solidFill>
                  <a:srgbClr val="FF0000"/>
                </a:solidFill>
                <a:latin typeface="Traditional Arabic" panose="02020603050405020304" pitchFamily="18" charset="-78"/>
                <a:cs typeface="Traditional Arabic" panose="02020603050405020304" pitchFamily="18" charset="-78"/>
              </a:rPr>
              <a:t>1-</a:t>
            </a:r>
            <a:r>
              <a:rPr lang="ar-IQ" sz="2800" b="1" dirty="0">
                <a:solidFill>
                  <a:schemeClr val="tx1"/>
                </a:solidFill>
                <a:latin typeface="Traditional Arabic" panose="02020603050405020304" pitchFamily="18" charset="-78"/>
                <a:cs typeface="Traditional Arabic" panose="02020603050405020304" pitchFamily="18" charset="-78"/>
              </a:rPr>
              <a:t> </a:t>
            </a:r>
            <a:r>
              <a:rPr lang="ar-IQ" sz="28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أن يتعرف الطالب على مفهوم فقه المعاملات المالية.       </a:t>
            </a:r>
            <a:r>
              <a:rPr lang="ar-IQ" sz="2800" b="1" dirty="0">
                <a:solidFill>
                  <a:schemeClr val="bg1"/>
                </a:solidFill>
                <a:effectLst/>
                <a:latin typeface="Traditional Arabic" panose="02020603050405020304" pitchFamily="18" charset="-78"/>
                <a:ea typeface="Calibri" panose="020F0502020204030204" pitchFamily="34" charset="0"/>
                <a:cs typeface="Traditional Arabic" panose="02020603050405020304" pitchFamily="18" charset="-78"/>
              </a:rPr>
              <a:t>.</a:t>
            </a:r>
            <a:br>
              <a:rPr lang="en-US" sz="28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2800" b="1" dirty="0">
                <a:solidFill>
                  <a:srgbClr val="FF0000"/>
                </a:solidFill>
                <a:effectLst/>
                <a:latin typeface="Traditional Arabic" panose="02020603050405020304" pitchFamily="18" charset="-78"/>
                <a:ea typeface="Calibri" panose="020F0502020204030204" pitchFamily="34" charset="0"/>
                <a:cs typeface="Traditional Arabic" panose="02020603050405020304" pitchFamily="18" charset="-78"/>
              </a:rPr>
              <a:t>2-</a:t>
            </a:r>
            <a:r>
              <a:rPr lang="ar-IQ" sz="28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a:t>
            </a:r>
            <a:r>
              <a:rPr lang="ar-IQ" sz="28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أن يتعرف الطلاب على جذور المسائل المعاصرة في التراث، والجمع بين الحديث والقديم من الجهود المبذولة في حقل الفقه الاسلامي.</a:t>
            </a:r>
            <a:r>
              <a:rPr lang="ar-IQ" sz="2800" b="1" dirty="0">
                <a:solidFill>
                  <a:schemeClr val="tx1"/>
                </a:solidFill>
                <a:latin typeface="Traditional Arabic" panose="02020603050405020304" pitchFamily="18" charset="-78"/>
                <a:ea typeface="Calibri" panose="020F0502020204030204" pitchFamily="34" charset="0"/>
                <a:cs typeface="Traditional Arabic" panose="02020603050405020304" pitchFamily="18" charset="-78"/>
              </a:rPr>
              <a:t>                       </a:t>
            </a:r>
            <a:r>
              <a:rPr lang="ar-IQ" sz="3200" b="1" dirty="0">
                <a:solidFill>
                  <a:schemeClr val="bg1"/>
                </a:solidFill>
                <a:effectLst/>
                <a:latin typeface="Traditional Arabic" panose="02020603050405020304" pitchFamily="18" charset="-78"/>
                <a:ea typeface="Calibri" panose="020F0502020204030204" pitchFamily="34" charset="0"/>
                <a:cs typeface="Traditional Arabic" panose="02020603050405020304" pitchFamily="18" charset="-78"/>
              </a:rPr>
              <a:t>.</a:t>
            </a:r>
            <a:br>
              <a:rPr lang="en-US" sz="28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2800" b="1" dirty="0">
                <a:solidFill>
                  <a:srgbClr val="FF0000"/>
                </a:solidFill>
                <a:effectLst/>
                <a:latin typeface="Traditional Arabic" panose="02020603050405020304" pitchFamily="18" charset="-78"/>
                <a:ea typeface="Calibri" panose="020F0502020204030204" pitchFamily="34" charset="0"/>
                <a:cs typeface="Traditional Arabic" panose="02020603050405020304" pitchFamily="18" charset="-78"/>
              </a:rPr>
              <a:t>3-</a:t>
            </a:r>
            <a:r>
              <a:rPr lang="ar-IQ" sz="28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a:t>
            </a:r>
            <a:r>
              <a:rPr lang="ar-IQ" sz="28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أن يطلع الطالب على الآداب الرفيعة التي ينبغي لكل من اشتغل بالمعاملات والتعاملات المالية والاقتصادية أن يتحلى بها.                            </a:t>
            </a:r>
            <a:r>
              <a:rPr lang="ar-IQ" sz="2800" b="1" dirty="0">
                <a:solidFill>
                  <a:schemeClr val="bg1"/>
                </a:solidFill>
                <a:effectLst/>
                <a:latin typeface="Traditional Arabic" panose="02020603050405020304" pitchFamily="18" charset="-78"/>
                <a:ea typeface="Calibri" panose="020F0502020204030204" pitchFamily="34" charset="0"/>
                <a:cs typeface="Traditional Arabic" panose="02020603050405020304" pitchFamily="18" charset="-78"/>
              </a:rPr>
              <a:t>.</a:t>
            </a:r>
            <a:r>
              <a:rPr lang="ar-IQ" sz="28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a:t>
            </a:r>
            <a:br>
              <a:rPr lang="en-US" sz="28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2800" b="1" dirty="0">
                <a:solidFill>
                  <a:srgbClr val="FF0000"/>
                </a:solidFill>
                <a:effectLst/>
                <a:latin typeface="Traditional Arabic" panose="02020603050405020304" pitchFamily="18" charset="-78"/>
                <a:ea typeface="Calibri" panose="020F0502020204030204" pitchFamily="34" charset="0"/>
                <a:cs typeface="Traditional Arabic" panose="02020603050405020304" pitchFamily="18" charset="-78"/>
              </a:rPr>
              <a:t>4-</a:t>
            </a:r>
            <a:r>
              <a:rPr lang="ar-IQ" sz="28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a:t>
            </a:r>
            <a:r>
              <a:rPr lang="ar-IQ" sz="28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أن يتمرن الطالب على التعامل مع المسائل الفقهية المتعلقة بعصره وتطورات مجتمعه.</a:t>
            </a:r>
            <a:br>
              <a:rPr lang="en-US" sz="28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2800" b="1" dirty="0">
                <a:solidFill>
                  <a:srgbClr val="FF0000"/>
                </a:solidFill>
                <a:effectLst/>
                <a:latin typeface="Traditional Arabic" panose="02020603050405020304" pitchFamily="18" charset="-78"/>
                <a:ea typeface="Calibri" panose="020F0502020204030204" pitchFamily="34" charset="0"/>
                <a:cs typeface="Traditional Arabic" panose="02020603050405020304" pitchFamily="18" charset="-78"/>
              </a:rPr>
              <a:t>5-</a:t>
            </a:r>
            <a:r>
              <a:rPr lang="ar-IQ" sz="28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a:t>
            </a:r>
            <a:r>
              <a:rPr lang="ar-IQ" sz="28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أن يتمرن الطلبة على معرفة المصادر المتخصصة بفقه المالية والمالية الإسلامية المعاصرة والاقتصاد الإسلامي المعاصر        . </a:t>
            </a:r>
            <a:r>
              <a:rPr lang="ar-IQ" sz="2800" b="1" dirty="0">
                <a:solidFill>
                  <a:schemeClr val="bg1"/>
                </a:solidFill>
                <a:effectLst/>
                <a:latin typeface="Traditional Arabic" panose="02020603050405020304" pitchFamily="18" charset="-78"/>
                <a:ea typeface="Calibri" panose="020F0502020204030204" pitchFamily="34" charset="0"/>
                <a:cs typeface="Traditional Arabic" panose="02020603050405020304" pitchFamily="18" charset="-78"/>
              </a:rPr>
              <a:t>.</a:t>
            </a:r>
            <a:br>
              <a:rPr lang="en-US" sz="28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2800" b="1" dirty="0">
                <a:solidFill>
                  <a:srgbClr val="FF0000"/>
                </a:solidFill>
                <a:effectLst/>
                <a:latin typeface="Traditional Arabic" panose="02020603050405020304" pitchFamily="18" charset="-78"/>
                <a:ea typeface="Calibri" panose="020F0502020204030204" pitchFamily="34" charset="0"/>
                <a:cs typeface="Traditional Arabic" panose="02020603050405020304" pitchFamily="18" charset="-78"/>
              </a:rPr>
              <a:t>6-</a:t>
            </a:r>
            <a:r>
              <a:rPr lang="ar-IQ" sz="28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a:t>
            </a:r>
            <a:r>
              <a:rPr lang="ar-IQ" sz="28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أن يطلع الطالب على أحكام فقه المعاملات المالية، وأدوات الاستثمار الإسلامي المختلفة، والتمويل الإسلامي كوظيفة، في الشريعة الإسلامية            </a:t>
            </a:r>
            <a:r>
              <a:rPr lang="ar-IQ" sz="2800" b="1" dirty="0">
                <a:solidFill>
                  <a:schemeClr val="bg1"/>
                </a:solidFill>
                <a:effectLst/>
                <a:latin typeface="Traditional Arabic" panose="02020603050405020304" pitchFamily="18" charset="-78"/>
                <a:ea typeface="Calibri" panose="020F0502020204030204" pitchFamily="34" charset="0"/>
                <a:cs typeface="Traditional Arabic" panose="02020603050405020304" pitchFamily="18" charset="-78"/>
              </a:rPr>
              <a:t>.</a:t>
            </a:r>
            <a:br>
              <a:rPr lang="en-US" sz="28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2800" b="1" dirty="0">
                <a:solidFill>
                  <a:srgbClr val="FF0000"/>
                </a:solidFill>
                <a:effectLst/>
                <a:latin typeface="Traditional Arabic" panose="02020603050405020304" pitchFamily="18" charset="-78"/>
                <a:ea typeface="Calibri" panose="020F0502020204030204" pitchFamily="34" charset="0"/>
                <a:cs typeface="Traditional Arabic" panose="02020603050405020304" pitchFamily="18" charset="-78"/>
              </a:rPr>
              <a:t>7-</a:t>
            </a:r>
            <a:r>
              <a:rPr lang="ar-IQ" sz="28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a:t>
            </a:r>
            <a:r>
              <a:rPr lang="ar-IQ" sz="28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أن يطلع الطالب على جمال الفقه الاسلامي وخصائصه وواقعيته للحياة، </a:t>
            </a:r>
            <a:br>
              <a:rPr lang="en-US" sz="28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2800" b="1" dirty="0">
                <a:solidFill>
                  <a:srgbClr val="FF0000"/>
                </a:solidFill>
                <a:effectLst/>
                <a:latin typeface="Traditional Arabic" panose="02020603050405020304" pitchFamily="18" charset="-78"/>
                <a:ea typeface="Calibri" panose="020F0502020204030204" pitchFamily="34" charset="0"/>
                <a:cs typeface="Traditional Arabic" panose="02020603050405020304" pitchFamily="18" charset="-78"/>
              </a:rPr>
              <a:t>8-</a:t>
            </a:r>
            <a:r>
              <a:rPr lang="ar-IQ" sz="28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a:t>
            </a:r>
            <a:r>
              <a:rPr lang="ar-IQ" sz="28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وأن يتكون لدى الطالب خلفية متعمقة في مجالي الاستثمار والتمويل الإسلامي.</a:t>
            </a:r>
            <a:endParaRPr lang="ar-IQ" sz="2800" b="1" dirty="0">
              <a:solidFill>
                <a:schemeClr val="tx1"/>
              </a:solidFill>
              <a:latin typeface="Traditional Arabic" panose="02020603050405020304" pitchFamily="18" charset="-78"/>
              <a:cs typeface="Traditional Arabic" panose="02020603050405020304" pitchFamily="18" charset="-78"/>
            </a:endParaRPr>
          </a:p>
        </p:txBody>
      </p:sp>
      <p:sp>
        <p:nvSpPr>
          <p:cNvPr id="3" name="Content Placeholder 2"/>
          <p:cNvSpPr>
            <a:spLocks noGrp="1"/>
          </p:cNvSpPr>
          <p:nvPr>
            <p:ph idx="1"/>
          </p:nvPr>
        </p:nvSpPr>
        <p:spPr>
          <a:xfrm>
            <a:off x="884369" y="6858000"/>
            <a:ext cx="8596668" cy="51758"/>
          </a:xfrm>
        </p:spPr>
        <p:txBody>
          <a:bodyPr>
            <a:normAutofit fontScale="25000" lnSpcReduction="20000"/>
          </a:bodyPr>
          <a:lstStyle/>
          <a:p>
            <a:endParaRPr lang="ar-IQ" dirty="0"/>
          </a:p>
        </p:txBody>
      </p:sp>
    </p:spTree>
    <p:extLst>
      <p:ext uri="{BB962C8B-B14F-4D97-AF65-F5344CB8AC3E}">
        <p14:creationId xmlns:p14="http://schemas.microsoft.com/office/powerpoint/2010/main" val="15744234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8189" y="290422"/>
            <a:ext cx="8885813" cy="5980981"/>
          </a:xfrm>
        </p:spPr>
        <p:txBody>
          <a:bodyPr>
            <a:noAutofit/>
          </a:bodyPr>
          <a:lstStyle/>
          <a:p>
            <a:pPr algn="just"/>
            <a:r>
              <a:rPr lang="ar-IQ" b="1" dirty="0">
                <a:solidFill>
                  <a:srgbClr val="FF0000"/>
                </a:solidFill>
                <a:latin typeface="Traditional Arabic" panose="02020603050405020304" pitchFamily="18" charset="-78"/>
                <a:cs typeface="Traditional Arabic" panose="02020603050405020304" pitchFamily="18" charset="-78"/>
              </a:rPr>
              <a:t>التزامات الطالب:</a:t>
            </a:r>
            <a:r>
              <a:rPr lang="en-US" b="1" dirty="0">
                <a:solidFill>
                  <a:srgbClr val="FF0000"/>
                </a:solidFill>
                <a:latin typeface="Traditional Arabic" panose="02020603050405020304" pitchFamily="18" charset="-78"/>
                <a:cs typeface="Traditional Arabic" panose="02020603050405020304" pitchFamily="18" charset="-78"/>
              </a:rPr>
              <a:t>                                </a:t>
            </a:r>
            <a:br>
              <a:rPr lang="en-US" b="1" dirty="0">
                <a:solidFill>
                  <a:schemeClr val="tx1"/>
                </a:solidFill>
                <a:latin typeface="Traditional Arabic" panose="02020603050405020304" pitchFamily="18" charset="-78"/>
                <a:cs typeface="Traditional Arabic" panose="02020603050405020304" pitchFamily="18" charset="-78"/>
              </a:rPr>
            </a:br>
            <a:r>
              <a:rPr lang="en-US" b="1" dirty="0">
                <a:solidFill>
                  <a:schemeClr val="tx1"/>
                </a:solidFill>
                <a:latin typeface="Traditional Arabic" panose="02020603050405020304" pitchFamily="18" charset="-78"/>
                <a:cs typeface="Traditional Arabic" panose="02020603050405020304" pitchFamily="18" charset="-78"/>
              </a:rPr>
              <a:t> -</a:t>
            </a:r>
            <a:r>
              <a:rPr lang="ar-KW" b="1" dirty="0">
                <a:solidFill>
                  <a:schemeClr val="tx1"/>
                </a:solidFill>
                <a:latin typeface="Traditional Arabic" panose="02020603050405020304" pitchFamily="18" charset="-78"/>
                <a:cs typeface="Traditional Arabic" panose="02020603050405020304" pitchFamily="18" charset="-78"/>
              </a:rPr>
              <a:t>يجب على الطالب أن يلتزم بالدوام والحضور أثناء المحاضرة</a:t>
            </a:r>
            <a:r>
              <a:rPr lang="ar-IQ" b="1" dirty="0">
                <a:solidFill>
                  <a:schemeClr val="tx1"/>
                </a:solidFill>
                <a:latin typeface="Traditional Arabic" panose="02020603050405020304" pitchFamily="18" charset="-78"/>
                <a:cs typeface="Traditional Arabic" panose="02020603050405020304" pitchFamily="18" charset="-78"/>
              </a:rPr>
              <a:t>.</a:t>
            </a:r>
            <a:br>
              <a:rPr lang="ar-IQ" b="1" dirty="0">
                <a:solidFill>
                  <a:schemeClr val="tx1"/>
                </a:solidFill>
                <a:latin typeface="Traditional Arabic" panose="02020603050405020304" pitchFamily="18" charset="-78"/>
                <a:cs typeface="Traditional Arabic" panose="02020603050405020304" pitchFamily="18" charset="-78"/>
              </a:rPr>
            </a:br>
            <a:r>
              <a:rPr lang="ar-IQ" b="1" dirty="0">
                <a:solidFill>
                  <a:schemeClr val="tx1"/>
                </a:solidFill>
                <a:latin typeface="Traditional Arabic" panose="02020603050405020304" pitchFamily="18" charset="-78"/>
                <a:cs typeface="Traditional Arabic" panose="02020603050405020304" pitchFamily="18" charset="-78"/>
              </a:rPr>
              <a:t>-</a:t>
            </a:r>
            <a:r>
              <a:rPr lang="ar-KW" b="1" dirty="0">
                <a:solidFill>
                  <a:schemeClr val="tx1"/>
                </a:solidFill>
                <a:latin typeface="Traditional Arabic" panose="02020603050405020304" pitchFamily="18" charset="-78"/>
                <a:cs typeface="Traditional Arabic" panose="02020603050405020304" pitchFamily="18" charset="-78"/>
              </a:rPr>
              <a:t> وأن يتفاعل مع الدرس بالمشاركة، وأن يقوم بدوره فيما يطلب منه من تحضيره للدروس، </a:t>
            </a:r>
            <a:r>
              <a:rPr lang="ar-IQ" b="1" dirty="0">
                <a:solidFill>
                  <a:schemeClr val="tx1"/>
                </a:solidFill>
                <a:latin typeface="Traditional Arabic" panose="02020603050405020304" pitchFamily="18" charset="-78"/>
                <a:cs typeface="Traditional Arabic" panose="02020603050405020304" pitchFamily="18" charset="-78"/>
              </a:rPr>
              <a:t>ومتابعة الدروس بجدية، وعدم تضييع أوقاته، والاستعداد لها.                                         .</a:t>
            </a:r>
            <a:br>
              <a:rPr lang="ar-IQ" b="1" dirty="0">
                <a:solidFill>
                  <a:schemeClr val="tx1"/>
                </a:solidFill>
                <a:latin typeface="Traditional Arabic" panose="02020603050405020304" pitchFamily="18" charset="-78"/>
                <a:cs typeface="Traditional Arabic" panose="02020603050405020304" pitchFamily="18" charset="-78"/>
              </a:rPr>
            </a:br>
            <a:r>
              <a:rPr lang="ar-IQ" b="1" dirty="0">
                <a:solidFill>
                  <a:schemeClr val="tx1"/>
                </a:solidFill>
                <a:latin typeface="Traditional Arabic" panose="02020603050405020304" pitchFamily="18" charset="-78"/>
                <a:cs typeface="Traditional Arabic" panose="02020603050405020304" pitchFamily="18" charset="-78"/>
              </a:rPr>
              <a:t>- وقراءة المادة والمصادر المتعلقة بها قبل دخول الطالب الصف، وإغناء المادة بالأسئلة الوجيهة، ومناقشة المواضيع المطروحة أثناء المحاضرات اليومية بصورة علمية جيدة ومفيدة في سبيل ترسيخ المفاهيم الصحيحة، والمفردات المتعلقة بالمنهج للوصول إلى المعلومات الجديدة، </a:t>
            </a:r>
            <a:br>
              <a:rPr lang="ar-IQ" b="1" dirty="0">
                <a:solidFill>
                  <a:schemeClr val="tx1"/>
                </a:solidFill>
                <a:latin typeface="Traditional Arabic" panose="02020603050405020304" pitchFamily="18" charset="-78"/>
                <a:cs typeface="Traditional Arabic" panose="02020603050405020304" pitchFamily="18" charset="-78"/>
              </a:rPr>
            </a:br>
            <a:r>
              <a:rPr lang="ar-IQ" b="1" dirty="0">
                <a:solidFill>
                  <a:schemeClr val="tx1"/>
                </a:solidFill>
                <a:latin typeface="Traditional Arabic" panose="02020603050405020304" pitchFamily="18" charset="-78"/>
                <a:cs typeface="Traditional Arabic" panose="02020603050405020304" pitchFamily="18" charset="-78"/>
              </a:rPr>
              <a:t>- واجتياز الاختبارات الفصلية بنجاح، وذلك كله بغية الحصول على النتيجة المرجوة من خلال السنة الدراسية.</a:t>
            </a:r>
          </a:p>
        </p:txBody>
      </p:sp>
      <p:sp>
        <p:nvSpPr>
          <p:cNvPr id="3" name="Content Placeholder 2"/>
          <p:cNvSpPr>
            <a:spLocks noGrp="1"/>
          </p:cNvSpPr>
          <p:nvPr>
            <p:ph idx="1"/>
          </p:nvPr>
        </p:nvSpPr>
        <p:spPr>
          <a:xfrm>
            <a:off x="677334" y="6751895"/>
            <a:ext cx="8596668" cy="45719"/>
          </a:xfrm>
        </p:spPr>
        <p:txBody>
          <a:bodyPr>
            <a:normAutofit fontScale="25000" lnSpcReduction="20000"/>
          </a:bodyPr>
          <a:lstStyle/>
          <a:p>
            <a:endParaRPr lang="ar-IQ" dirty="0"/>
          </a:p>
        </p:txBody>
      </p:sp>
    </p:spTree>
    <p:extLst>
      <p:ext uri="{BB962C8B-B14F-4D97-AF65-F5344CB8AC3E}">
        <p14:creationId xmlns:p14="http://schemas.microsoft.com/office/powerpoint/2010/main" val="21643099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770" y="129396"/>
            <a:ext cx="9663310" cy="6538823"/>
          </a:xfrm>
        </p:spPr>
        <p:txBody>
          <a:bodyPr>
            <a:noAutofit/>
          </a:bodyPr>
          <a:lstStyle/>
          <a:p>
            <a:pPr algn="just">
              <a:lnSpc>
                <a:spcPct val="150000"/>
              </a:lnSpc>
              <a:spcBef>
                <a:spcPts val="0"/>
              </a:spcBef>
            </a:pPr>
            <a:r>
              <a:rPr lang="ar-IQ" sz="3200" b="1" dirty="0">
                <a:solidFill>
                  <a:srgbClr val="FF0000"/>
                </a:solidFill>
                <a:latin typeface="Traditional Arabic" panose="02020603050405020304" pitchFamily="18" charset="-78"/>
                <a:cs typeface="Traditional Arabic" panose="02020603050405020304" pitchFamily="18" charset="-78"/>
              </a:rPr>
              <a:t>طرق التدريس</a:t>
            </a:r>
            <a:r>
              <a:rPr lang="en-US" sz="3200" b="1" dirty="0">
                <a:solidFill>
                  <a:srgbClr val="FF0000"/>
                </a:solidFill>
                <a:latin typeface="Traditional Arabic" panose="02020603050405020304" pitchFamily="18" charset="-78"/>
                <a:cs typeface="Traditional Arabic" panose="02020603050405020304" pitchFamily="18" charset="-78"/>
              </a:rPr>
              <a:t> </a:t>
            </a:r>
            <a:r>
              <a:rPr lang="en-US" sz="3200" b="1" dirty="0">
                <a:solidFill>
                  <a:schemeClr val="tx1"/>
                </a:solidFill>
                <a:latin typeface="Traditional Arabic" panose="02020603050405020304" pitchFamily="18" charset="-78"/>
                <a:cs typeface="Traditional Arabic" panose="02020603050405020304" pitchFamily="18" charset="-78"/>
              </a:rPr>
              <a:t>:</a:t>
            </a:r>
            <a:r>
              <a:rPr lang="ar-IQ" sz="32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ستعتمد طريقة تدريس هذه المادة على:                         .</a:t>
            </a:r>
            <a:br>
              <a:rPr lang="en-US" sz="32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2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عرض المادة العلمية بطريقة سهلة يفهمها الطلبة.                        .</a:t>
            </a:r>
            <a:br>
              <a:rPr lang="en-US" sz="32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2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إفساح المجال لخلق جو هاديء ومريح للحوار بين الطلبة ومدرس المادة.    .</a:t>
            </a:r>
            <a:br>
              <a:rPr lang="en-US" sz="32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2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إحالة الطلاب إلى المصادر المعتبرة المتعلقة بالمادة (المعاملات المالية الإسلامية).       </a:t>
            </a:r>
            <a:br>
              <a:rPr lang="en-US" sz="32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2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إجراء الإمتحان الشهري مرتين خلال الكورس.                           .</a:t>
            </a:r>
            <a:br>
              <a:rPr lang="en-US" sz="32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2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سيتم من خلال الكورس الدراسي تعليم الطلاب من خلال الوسائل التعليمة الحديثة، مثل: الباوربوينت لعرض المحاضرات، والصبورة البيضاء، والداتاشو من خلال عرض سلايدات (</a:t>
            </a:r>
            <a:r>
              <a:rPr lang="en-US" sz="2800" b="1" i="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Slides</a:t>
            </a:r>
            <a:r>
              <a:rPr lang="ar-IQ" sz="3200" b="1"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حول النقاط الرئيسة، وبعض العناوين الفرعية، والمواضيع ذات الاهتمام، والتي تفتقر إلى الإبراز في سبيل جلب انتباه الطلاب إليها.</a:t>
            </a:r>
            <a:endParaRPr lang="ar-IQ" sz="3200" b="1" dirty="0">
              <a:solidFill>
                <a:schemeClr val="tx1"/>
              </a:solidFill>
              <a:latin typeface="Traditional Arabic" panose="02020603050405020304" pitchFamily="18" charset="-78"/>
              <a:cs typeface="Traditional Arabic" panose="02020603050405020304" pitchFamily="18" charset="-78"/>
            </a:endParaRPr>
          </a:p>
        </p:txBody>
      </p:sp>
      <p:sp>
        <p:nvSpPr>
          <p:cNvPr id="9" name="Content Placeholder 8"/>
          <p:cNvSpPr>
            <a:spLocks noGrp="1"/>
          </p:cNvSpPr>
          <p:nvPr>
            <p:ph idx="1"/>
          </p:nvPr>
        </p:nvSpPr>
        <p:spPr>
          <a:xfrm>
            <a:off x="677334" y="6797615"/>
            <a:ext cx="8596668" cy="60385"/>
          </a:xfrm>
        </p:spPr>
        <p:txBody>
          <a:bodyPr>
            <a:normAutofit fontScale="25000" lnSpcReduction="20000"/>
          </a:bodyPr>
          <a:lstStyle/>
          <a:p>
            <a:endParaRPr lang="ar-IQ" dirty="0"/>
          </a:p>
        </p:txBody>
      </p:sp>
    </p:spTree>
    <p:extLst>
      <p:ext uri="{BB962C8B-B14F-4D97-AF65-F5344CB8AC3E}">
        <p14:creationId xmlns:p14="http://schemas.microsoft.com/office/powerpoint/2010/main" val="28341521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034" y="163903"/>
            <a:ext cx="9066968" cy="6547448"/>
          </a:xfrm>
        </p:spPr>
        <p:txBody>
          <a:bodyPr/>
          <a:lstStyle/>
          <a:p>
            <a:pPr algn="just"/>
            <a:r>
              <a:rPr lang="ar-IQ" b="1" dirty="0">
                <a:solidFill>
                  <a:srgbClr val="FF0000"/>
                </a:solidFill>
                <a:latin typeface="Traditional Arabic" panose="02020603050405020304" pitchFamily="18" charset="-78"/>
                <a:cs typeface="Traditional Arabic" panose="02020603050405020304" pitchFamily="18" charset="-78"/>
              </a:rPr>
              <a:t>نظام التقييم</a:t>
            </a:r>
            <a:r>
              <a:rPr lang="en-US" b="1" dirty="0">
                <a:solidFill>
                  <a:srgbClr val="FF0000"/>
                </a:solidFill>
                <a:latin typeface="Traditional Arabic" panose="02020603050405020304" pitchFamily="18" charset="-78"/>
                <a:cs typeface="Traditional Arabic" panose="02020603050405020304" pitchFamily="18" charset="-78"/>
              </a:rPr>
              <a:t>                               </a:t>
            </a:r>
            <a:r>
              <a:rPr lang="en-US" b="1" dirty="0">
                <a:solidFill>
                  <a:schemeClr val="tx1"/>
                </a:solidFill>
                <a:latin typeface="Traditional Arabic" panose="02020603050405020304" pitchFamily="18" charset="-78"/>
                <a:cs typeface="Traditional Arabic" panose="02020603050405020304" pitchFamily="18" charset="-78"/>
              </a:rPr>
              <a:t>:</a:t>
            </a:r>
            <a:br>
              <a:rPr lang="en-US" b="1" dirty="0">
                <a:solidFill>
                  <a:schemeClr val="tx1"/>
                </a:solidFill>
                <a:latin typeface="Traditional Arabic" panose="02020603050405020304" pitchFamily="18" charset="-78"/>
                <a:cs typeface="Traditional Arabic" panose="02020603050405020304" pitchFamily="18" charset="-78"/>
              </a:rPr>
            </a:br>
            <a:r>
              <a:rPr lang="ar-IQ" sz="3200" b="1" dirty="0">
                <a:solidFill>
                  <a:schemeClr val="tx1"/>
                </a:solidFill>
                <a:latin typeface="Traditional Arabic" panose="02020603050405020304" pitchFamily="18" charset="-78"/>
                <a:cs typeface="Traditional Arabic" panose="02020603050405020304" pitchFamily="18" charset="-78"/>
              </a:rPr>
              <a:t>هنا يذكر التدريسي طرق التقييم التي سيتبعها، وتقسيمه للدرجات، على سبيل المثال: الامتحانات، والتفكير النقدي، وحضور وغياب الطلاب، وكذلك يذكر التدريسي عدد الدرجات التي سيخصصها لكل فقرة من هذه الفقرات.</a:t>
            </a:r>
            <a:endParaRPr lang="ar-IQ" sz="3200" dirty="0">
              <a:latin typeface="Traditional Arabic" panose="02020603050405020304" pitchFamily="18" charset="-78"/>
              <a:cs typeface="Traditional Arabic" panose="02020603050405020304" pitchFamily="18" charset="-7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75245002"/>
              </p:ext>
            </p:extLst>
          </p:nvPr>
        </p:nvGraphicFramePr>
        <p:xfrm>
          <a:off x="4916404" y="6790341"/>
          <a:ext cx="119230" cy="238128"/>
        </p:xfrm>
        <a:graphic>
          <a:graphicData uri="http://schemas.openxmlformats.org/drawingml/2006/table">
            <a:tbl>
              <a:tblPr rtl="1" firstRow="1" firstCol="1" bandRow="1">
                <a:tableStyleId>{5C22544A-7EE6-4342-B048-85BDC9FD1C3A}</a:tableStyleId>
              </a:tblPr>
              <a:tblGrid>
                <a:gridCol w="52230">
                  <a:extLst>
                    <a:ext uri="{9D8B030D-6E8A-4147-A177-3AD203B41FA5}">
                      <a16:colId xmlns:a16="http://schemas.microsoft.com/office/drawing/2014/main" val="20000"/>
                    </a:ext>
                  </a:extLst>
                </a:gridCol>
                <a:gridCol w="67000">
                  <a:extLst>
                    <a:ext uri="{9D8B030D-6E8A-4147-A177-3AD203B41FA5}">
                      <a16:colId xmlns:a16="http://schemas.microsoft.com/office/drawing/2014/main" val="20001"/>
                    </a:ext>
                  </a:extLst>
                </a:gridCol>
              </a:tblGrid>
              <a:tr h="0">
                <a:tc>
                  <a:txBody>
                    <a:bodyPr/>
                    <a:lstStyle/>
                    <a:p>
                      <a:pPr algn="r" rtl="0">
                        <a:lnSpc>
                          <a:spcPct val="115000"/>
                        </a:lnSpc>
                        <a:spcAft>
                          <a:spcPts val="0"/>
                        </a:spcAft>
                      </a:pPr>
                      <a:r>
                        <a:rPr lang="ar-IQ" sz="100">
                          <a:effectLst/>
                        </a:rPr>
                        <a:t>أسلوب التقويم</a:t>
                      </a:r>
                      <a:endParaRPr lang="en-US" sz="100">
                        <a:effectLst/>
                        <a:latin typeface="Calibri" panose="020F0502020204030204" pitchFamily="34" charset="0"/>
                        <a:ea typeface="Calibri" panose="020F0502020204030204" pitchFamily="34" charset="0"/>
                        <a:cs typeface="Arial" panose="020B0604020202020204" pitchFamily="34" charset="0"/>
                      </a:endParaRPr>
                    </a:p>
                  </a:txBody>
                  <a:tcPr marL="1877" marR="1877" marT="0" marB="0"/>
                </a:tc>
                <a:tc>
                  <a:txBody>
                    <a:bodyPr/>
                    <a:lstStyle/>
                    <a:p>
                      <a:pPr algn="r" rtl="0">
                        <a:lnSpc>
                          <a:spcPct val="115000"/>
                        </a:lnSpc>
                        <a:spcAft>
                          <a:spcPts val="0"/>
                        </a:spcAft>
                      </a:pPr>
                      <a:r>
                        <a:rPr lang="ar-IQ" sz="100">
                          <a:effectLst/>
                        </a:rPr>
                        <a:t>الدرجات</a:t>
                      </a:r>
                      <a:endParaRPr lang="en-US" sz="100">
                        <a:effectLst/>
                        <a:latin typeface="Calibri" panose="020F0502020204030204" pitchFamily="34" charset="0"/>
                        <a:ea typeface="Calibri" panose="020F0502020204030204" pitchFamily="34" charset="0"/>
                        <a:cs typeface="Arial" panose="020B0604020202020204" pitchFamily="34" charset="0"/>
                      </a:endParaRPr>
                    </a:p>
                  </a:txBody>
                  <a:tcPr marL="1877" marR="1877" marT="0" marB="0"/>
                </a:tc>
                <a:extLst>
                  <a:ext uri="{0D108BD9-81ED-4DB2-BD59-A6C34878D82A}">
                    <a16:rowId xmlns:a16="http://schemas.microsoft.com/office/drawing/2014/main" val="10000"/>
                  </a:ext>
                </a:extLst>
              </a:tr>
              <a:tr h="0">
                <a:tc>
                  <a:txBody>
                    <a:bodyPr/>
                    <a:lstStyle/>
                    <a:p>
                      <a:pPr algn="r" rtl="0">
                        <a:lnSpc>
                          <a:spcPct val="115000"/>
                        </a:lnSpc>
                        <a:spcAft>
                          <a:spcPts val="0"/>
                        </a:spcAft>
                      </a:pPr>
                      <a:r>
                        <a:rPr lang="ar-IQ" sz="100">
                          <a:effectLst/>
                        </a:rPr>
                        <a:t>النشاط الصفي</a:t>
                      </a:r>
                      <a:endParaRPr lang="en-US" sz="100">
                        <a:effectLst/>
                        <a:latin typeface="Calibri" panose="020F0502020204030204" pitchFamily="34" charset="0"/>
                        <a:ea typeface="Calibri" panose="020F0502020204030204" pitchFamily="34" charset="0"/>
                        <a:cs typeface="Arial" panose="020B0604020202020204" pitchFamily="34" charset="0"/>
                      </a:endParaRPr>
                    </a:p>
                  </a:txBody>
                  <a:tcPr marL="1877" marR="1877" marT="0" marB="0"/>
                </a:tc>
                <a:tc>
                  <a:txBody>
                    <a:bodyPr/>
                    <a:lstStyle/>
                    <a:p>
                      <a:pPr algn="r" rtl="0">
                        <a:lnSpc>
                          <a:spcPct val="115000"/>
                        </a:lnSpc>
                        <a:spcAft>
                          <a:spcPts val="0"/>
                        </a:spcAft>
                      </a:pPr>
                      <a:r>
                        <a:rPr lang="ar-IQ" sz="100">
                          <a:effectLst/>
                        </a:rPr>
                        <a:t>4</a:t>
                      </a:r>
                      <a:endParaRPr lang="en-US" sz="100">
                        <a:effectLst/>
                        <a:latin typeface="Calibri" panose="020F0502020204030204" pitchFamily="34" charset="0"/>
                        <a:ea typeface="Calibri" panose="020F0502020204030204" pitchFamily="34" charset="0"/>
                        <a:cs typeface="Arial" panose="020B0604020202020204" pitchFamily="34" charset="0"/>
                      </a:endParaRPr>
                    </a:p>
                  </a:txBody>
                  <a:tcPr marL="1877" marR="1877" marT="0" marB="0"/>
                </a:tc>
                <a:extLst>
                  <a:ext uri="{0D108BD9-81ED-4DB2-BD59-A6C34878D82A}">
                    <a16:rowId xmlns:a16="http://schemas.microsoft.com/office/drawing/2014/main" val="10001"/>
                  </a:ext>
                </a:extLst>
              </a:tr>
              <a:tr h="0">
                <a:tc>
                  <a:txBody>
                    <a:bodyPr/>
                    <a:lstStyle/>
                    <a:p>
                      <a:pPr algn="r" rtl="0">
                        <a:lnSpc>
                          <a:spcPct val="115000"/>
                        </a:lnSpc>
                        <a:spcAft>
                          <a:spcPts val="0"/>
                        </a:spcAft>
                      </a:pPr>
                      <a:r>
                        <a:rPr lang="ar-IQ" sz="100">
                          <a:effectLst/>
                        </a:rPr>
                        <a:t>الامتحان النصفي الأول</a:t>
                      </a:r>
                      <a:endParaRPr lang="en-US" sz="100">
                        <a:effectLst/>
                        <a:latin typeface="Calibri" panose="020F0502020204030204" pitchFamily="34" charset="0"/>
                        <a:ea typeface="Calibri" panose="020F0502020204030204" pitchFamily="34" charset="0"/>
                        <a:cs typeface="Arial" panose="020B0604020202020204" pitchFamily="34" charset="0"/>
                      </a:endParaRPr>
                    </a:p>
                  </a:txBody>
                  <a:tcPr marL="1877" marR="1877" marT="0" marB="0"/>
                </a:tc>
                <a:tc>
                  <a:txBody>
                    <a:bodyPr/>
                    <a:lstStyle/>
                    <a:p>
                      <a:pPr algn="r" rtl="1">
                        <a:lnSpc>
                          <a:spcPct val="115000"/>
                        </a:lnSpc>
                        <a:spcAft>
                          <a:spcPts val="0"/>
                        </a:spcAft>
                      </a:pPr>
                      <a:r>
                        <a:rPr lang="ar-IQ" sz="100">
                          <a:effectLst/>
                        </a:rPr>
                        <a:t>18</a:t>
                      </a:r>
                      <a:endParaRPr lang="en-US" sz="100">
                        <a:effectLst/>
                        <a:latin typeface="Calibri" panose="020F0502020204030204" pitchFamily="34" charset="0"/>
                        <a:ea typeface="Calibri" panose="020F0502020204030204" pitchFamily="34" charset="0"/>
                        <a:cs typeface="Arial" panose="020B0604020202020204" pitchFamily="34" charset="0"/>
                      </a:endParaRPr>
                    </a:p>
                  </a:txBody>
                  <a:tcPr marL="1877" marR="1877" marT="0" marB="0"/>
                </a:tc>
                <a:extLst>
                  <a:ext uri="{0D108BD9-81ED-4DB2-BD59-A6C34878D82A}">
                    <a16:rowId xmlns:a16="http://schemas.microsoft.com/office/drawing/2014/main" val="10002"/>
                  </a:ext>
                </a:extLst>
              </a:tr>
              <a:tr h="0">
                <a:tc>
                  <a:txBody>
                    <a:bodyPr/>
                    <a:lstStyle/>
                    <a:p>
                      <a:pPr algn="r" rtl="0">
                        <a:lnSpc>
                          <a:spcPct val="115000"/>
                        </a:lnSpc>
                        <a:spcAft>
                          <a:spcPts val="0"/>
                        </a:spcAft>
                      </a:pPr>
                      <a:r>
                        <a:rPr lang="ar-IQ" sz="100">
                          <a:effectLst/>
                        </a:rPr>
                        <a:t>الامتحان النصفي الثاني</a:t>
                      </a:r>
                      <a:endParaRPr lang="en-US" sz="100">
                        <a:effectLst/>
                        <a:latin typeface="Calibri" panose="020F0502020204030204" pitchFamily="34" charset="0"/>
                        <a:ea typeface="Calibri" panose="020F0502020204030204" pitchFamily="34" charset="0"/>
                        <a:cs typeface="Arial" panose="020B0604020202020204" pitchFamily="34" charset="0"/>
                      </a:endParaRPr>
                    </a:p>
                  </a:txBody>
                  <a:tcPr marL="1877" marR="1877" marT="0" marB="0"/>
                </a:tc>
                <a:tc>
                  <a:txBody>
                    <a:bodyPr/>
                    <a:lstStyle/>
                    <a:p>
                      <a:pPr algn="r" rtl="0">
                        <a:lnSpc>
                          <a:spcPct val="115000"/>
                        </a:lnSpc>
                        <a:spcAft>
                          <a:spcPts val="0"/>
                        </a:spcAft>
                      </a:pPr>
                      <a:r>
                        <a:rPr lang="ar-IQ" sz="100">
                          <a:effectLst/>
                        </a:rPr>
                        <a:t>18</a:t>
                      </a:r>
                      <a:endParaRPr lang="en-US" sz="100">
                        <a:effectLst/>
                        <a:latin typeface="Calibri" panose="020F0502020204030204" pitchFamily="34" charset="0"/>
                        <a:ea typeface="Calibri" panose="020F0502020204030204" pitchFamily="34" charset="0"/>
                        <a:cs typeface="Arial" panose="020B0604020202020204" pitchFamily="34" charset="0"/>
                      </a:endParaRPr>
                    </a:p>
                  </a:txBody>
                  <a:tcPr marL="1877" marR="1877" marT="0" marB="0"/>
                </a:tc>
                <a:extLst>
                  <a:ext uri="{0D108BD9-81ED-4DB2-BD59-A6C34878D82A}">
                    <a16:rowId xmlns:a16="http://schemas.microsoft.com/office/drawing/2014/main" val="10003"/>
                  </a:ext>
                </a:extLst>
              </a:tr>
              <a:tr h="0">
                <a:tc>
                  <a:txBody>
                    <a:bodyPr/>
                    <a:lstStyle/>
                    <a:p>
                      <a:pPr algn="r" rtl="0">
                        <a:lnSpc>
                          <a:spcPct val="115000"/>
                        </a:lnSpc>
                        <a:spcAft>
                          <a:spcPts val="0"/>
                        </a:spcAft>
                      </a:pPr>
                      <a:r>
                        <a:rPr lang="ar-IQ" sz="100">
                          <a:effectLst/>
                        </a:rPr>
                        <a:t>الامتحان النهائي</a:t>
                      </a:r>
                      <a:endParaRPr lang="en-US" sz="100">
                        <a:effectLst/>
                        <a:latin typeface="Calibri" panose="020F0502020204030204" pitchFamily="34" charset="0"/>
                        <a:ea typeface="Calibri" panose="020F0502020204030204" pitchFamily="34" charset="0"/>
                        <a:cs typeface="Arial" panose="020B0604020202020204" pitchFamily="34" charset="0"/>
                      </a:endParaRPr>
                    </a:p>
                  </a:txBody>
                  <a:tcPr marL="1877" marR="1877" marT="0" marB="0"/>
                </a:tc>
                <a:tc>
                  <a:txBody>
                    <a:bodyPr/>
                    <a:lstStyle/>
                    <a:p>
                      <a:pPr algn="r" rtl="0">
                        <a:lnSpc>
                          <a:spcPct val="115000"/>
                        </a:lnSpc>
                        <a:spcAft>
                          <a:spcPts val="0"/>
                        </a:spcAft>
                      </a:pPr>
                      <a:r>
                        <a:rPr lang="ar-IQ" sz="100">
                          <a:effectLst/>
                        </a:rPr>
                        <a:t>60</a:t>
                      </a:r>
                      <a:endParaRPr lang="en-US" sz="100">
                        <a:effectLst/>
                        <a:latin typeface="Calibri" panose="020F0502020204030204" pitchFamily="34" charset="0"/>
                        <a:ea typeface="Calibri" panose="020F0502020204030204" pitchFamily="34" charset="0"/>
                        <a:cs typeface="Arial" panose="020B0604020202020204" pitchFamily="34" charset="0"/>
                      </a:endParaRPr>
                    </a:p>
                  </a:txBody>
                  <a:tcPr marL="1877" marR="1877" marT="0" marB="0"/>
                </a:tc>
                <a:extLst>
                  <a:ext uri="{0D108BD9-81ED-4DB2-BD59-A6C34878D82A}">
                    <a16:rowId xmlns:a16="http://schemas.microsoft.com/office/drawing/2014/main" val="10004"/>
                  </a:ext>
                </a:extLst>
              </a:tr>
              <a:tr h="0">
                <a:tc>
                  <a:txBody>
                    <a:bodyPr/>
                    <a:lstStyle/>
                    <a:p>
                      <a:pPr algn="r" rtl="0">
                        <a:lnSpc>
                          <a:spcPct val="115000"/>
                        </a:lnSpc>
                        <a:spcAft>
                          <a:spcPts val="0"/>
                        </a:spcAft>
                      </a:pPr>
                      <a:r>
                        <a:rPr lang="ar-IQ" sz="100">
                          <a:effectLst/>
                        </a:rPr>
                        <a:t>المجموع الكلي</a:t>
                      </a:r>
                      <a:endParaRPr lang="en-US" sz="100">
                        <a:effectLst/>
                        <a:latin typeface="Calibri" panose="020F0502020204030204" pitchFamily="34" charset="0"/>
                        <a:ea typeface="Calibri" panose="020F0502020204030204" pitchFamily="34" charset="0"/>
                        <a:cs typeface="Arial" panose="020B0604020202020204" pitchFamily="34" charset="0"/>
                      </a:endParaRPr>
                    </a:p>
                  </a:txBody>
                  <a:tcPr marL="1877" marR="1877" marT="0" marB="0"/>
                </a:tc>
                <a:tc>
                  <a:txBody>
                    <a:bodyPr/>
                    <a:lstStyle/>
                    <a:p>
                      <a:pPr algn="r" rtl="0">
                        <a:lnSpc>
                          <a:spcPct val="115000"/>
                        </a:lnSpc>
                        <a:spcAft>
                          <a:spcPts val="0"/>
                        </a:spcAft>
                      </a:pPr>
                      <a:r>
                        <a:rPr lang="ar-IQ" sz="100" dirty="0">
                          <a:effectLst/>
                        </a:rPr>
                        <a:t>100%</a:t>
                      </a:r>
                      <a:endParaRPr lang="en-US" sz="100" dirty="0">
                        <a:effectLst/>
                        <a:latin typeface="Calibri" panose="020F0502020204030204" pitchFamily="34" charset="0"/>
                        <a:ea typeface="Calibri" panose="020F0502020204030204" pitchFamily="34" charset="0"/>
                        <a:cs typeface="Arial" panose="020B0604020202020204" pitchFamily="34" charset="0"/>
                      </a:endParaRPr>
                    </a:p>
                  </a:txBody>
                  <a:tcPr marL="1877" marR="1877" marT="0" marB="0"/>
                </a:tc>
                <a:extLst>
                  <a:ext uri="{0D108BD9-81ED-4DB2-BD59-A6C34878D82A}">
                    <a16:rowId xmlns:a16="http://schemas.microsoft.com/office/drawing/2014/main" val="10005"/>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643774406"/>
              </p:ext>
            </p:extLst>
          </p:nvPr>
        </p:nvGraphicFramePr>
        <p:xfrm>
          <a:off x="1164565" y="2794231"/>
          <a:ext cx="6314535" cy="3925824"/>
        </p:xfrm>
        <a:graphic>
          <a:graphicData uri="http://schemas.openxmlformats.org/drawingml/2006/table">
            <a:tbl>
              <a:tblPr rtl="1" firstRow="1" firstCol="1" bandRow="1">
                <a:tableStyleId>{5C22544A-7EE6-4342-B048-85BDC9FD1C3A}</a:tableStyleId>
              </a:tblPr>
              <a:tblGrid>
                <a:gridCol w="2766175">
                  <a:extLst>
                    <a:ext uri="{9D8B030D-6E8A-4147-A177-3AD203B41FA5}">
                      <a16:colId xmlns:a16="http://schemas.microsoft.com/office/drawing/2014/main" val="20000"/>
                    </a:ext>
                  </a:extLst>
                </a:gridCol>
                <a:gridCol w="3548360">
                  <a:extLst>
                    <a:ext uri="{9D8B030D-6E8A-4147-A177-3AD203B41FA5}">
                      <a16:colId xmlns:a16="http://schemas.microsoft.com/office/drawing/2014/main" val="20001"/>
                    </a:ext>
                  </a:extLst>
                </a:gridCol>
              </a:tblGrid>
              <a:tr h="0">
                <a:tc>
                  <a:txBody>
                    <a:bodyPr/>
                    <a:lstStyle/>
                    <a:p>
                      <a:pPr algn="r" rtl="0">
                        <a:lnSpc>
                          <a:spcPct val="115000"/>
                        </a:lnSpc>
                        <a:spcAft>
                          <a:spcPts val="0"/>
                        </a:spcAft>
                      </a:pPr>
                      <a:r>
                        <a:rPr lang="ar-IQ" sz="3200" dirty="0">
                          <a:effectLst/>
                          <a:latin typeface="Traditional Arabic" panose="02020603050405020304" pitchFamily="18" charset="-78"/>
                          <a:cs typeface="Traditional Arabic" panose="02020603050405020304" pitchFamily="18" charset="-78"/>
                        </a:rPr>
                        <a:t>أسلوب التقويم</a:t>
                      </a:r>
                      <a:endParaRPr lang="en-US" sz="3200" dirty="0">
                        <a:effectLst/>
                        <a:latin typeface="Traditional Arabic" panose="02020603050405020304" pitchFamily="18" charset="-78"/>
                        <a:ea typeface="Calibri" panose="020F0502020204030204" pitchFamily="34" charset="0"/>
                        <a:cs typeface="Traditional Arabic" panose="02020603050405020304" pitchFamily="18" charset="-78"/>
                      </a:endParaRPr>
                    </a:p>
                  </a:txBody>
                  <a:tcPr marL="68580" marR="68580" marT="0" marB="0"/>
                </a:tc>
                <a:tc>
                  <a:txBody>
                    <a:bodyPr/>
                    <a:lstStyle/>
                    <a:p>
                      <a:pPr algn="r" rtl="0">
                        <a:lnSpc>
                          <a:spcPct val="115000"/>
                        </a:lnSpc>
                        <a:spcAft>
                          <a:spcPts val="0"/>
                        </a:spcAft>
                      </a:pPr>
                      <a:r>
                        <a:rPr lang="ar-IQ" sz="3200">
                          <a:effectLst/>
                          <a:latin typeface="Traditional Arabic" panose="02020603050405020304" pitchFamily="18" charset="-78"/>
                          <a:cs typeface="Traditional Arabic" panose="02020603050405020304" pitchFamily="18" charset="-78"/>
                        </a:rPr>
                        <a:t>الدرجات</a:t>
                      </a:r>
                      <a:endParaRPr lang="en-US" sz="3200">
                        <a:effectLst/>
                        <a:latin typeface="Traditional Arabic" panose="02020603050405020304" pitchFamily="18" charset="-78"/>
                        <a:ea typeface="Calibri" panose="020F0502020204030204" pitchFamily="34" charset="0"/>
                        <a:cs typeface="Traditional Arabic" panose="02020603050405020304" pitchFamily="18" charset="-78"/>
                      </a:endParaRPr>
                    </a:p>
                  </a:txBody>
                  <a:tcPr marL="68580" marR="68580" marT="0" marB="0"/>
                </a:tc>
                <a:extLst>
                  <a:ext uri="{0D108BD9-81ED-4DB2-BD59-A6C34878D82A}">
                    <a16:rowId xmlns:a16="http://schemas.microsoft.com/office/drawing/2014/main" val="10000"/>
                  </a:ext>
                </a:extLst>
              </a:tr>
              <a:tr h="0">
                <a:tc>
                  <a:txBody>
                    <a:bodyPr/>
                    <a:lstStyle/>
                    <a:p>
                      <a:pPr algn="r" rtl="0">
                        <a:lnSpc>
                          <a:spcPct val="115000"/>
                        </a:lnSpc>
                        <a:spcAft>
                          <a:spcPts val="0"/>
                        </a:spcAft>
                      </a:pPr>
                      <a:r>
                        <a:rPr lang="ar-IQ" sz="3200">
                          <a:effectLst/>
                          <a:latin typeface="Traditional Arabic" panose="02020603050405020304" pitchFamily="18" charset="-78"/>
                          <a:cs typeface="Traditional Arabic" panose="02020603050405020304" pitchFamily="18" charset="-78"/>
                        </a:rPr>
                        <a:t>النشاط الصفي، </a:t>
                      </a:r>
                    </a:p>
                    <a:p>
                      <a:pPr algn="r" rtl="0">
                        <a:lnSpc>
                          <a:spcPct val="115000"/>
                        </a:lnSpc>
                        <a:spcAft>
                          <a:spcPts val="0"/>
                        </a:spcAft>
                      </a:pPr>
                      <a:r>
                        <a:rPr lang="ar-IQ" sz="3200">
                          <a:effectLst/>
                          <a:latin typeface="Traditional Arabic" panose="02020603050405020304" pitchFamily="18" charset="-78"/>
                          <a:cs typeface="Traditional Arabic" panose="02020603050405020304" pitchFamily="18" charset="-78"/>
                        </a:rPr>
                        <a:t>التقرير، كويز</a:t>
                      </a:r>
                      <a:endParaRPr lang="en-US" sz="3200" dirty="0">
                        <a:effectLst/>
                        <a:latin typeface="Traditional Arabic" panose="02020603050405020304" pitchFamily="18" charset="-78"/>
                        <a:ea typeface="Calibri" panose="020F0502020204030204" pitchFamily="34" charset="0"/>
                        <a:cs typeface="Traditional Arabic" panose="02020603050405020304" pitchFamily="18" charset="-78"/>
                      </a:endParaRPr>
                    </a:p>
                  </a:txBody>
                  <a:tcPr marL="68580" marR="68580" marT="0" marB="0"/>
                </a:tc>
                <a:tc>
                  <a:txBody>
                    <a:bodyPr/>
                    <a:lstStyle/>
                    <a:p>
                      <a:pPr algn="r" rtl="0">
                        <a:lnSpc>
                          <a:spcPct val="115000"/>
                        </a:lnSpc>
                        <a:spcAft>
                          <a:spcPts val="0"/>
                        </a:spcAft>
                      </a:pPr>
                      <a:r>
                        <a:rPr lang="ar-IQ" sz="3200" dirty="0">
                          <a:effectLst/>
                          <a:latin typeface="Traditional Arabic" panose="02020603050405020304" pitchFamily="18" charset="-78"/>
                          <a:cs typeface="Traditional Arabic" panose="02020603050405020304" pitchFamily="18" charset="-78"/>
                        </a:rPr>
                        <a:t>20</a:t>
                      </a:r>
                      <a:endParaRPr lang="en-US" sz="3200" dirty="0">
                        <a:effectLst/>
                        <a:latin typeface="Traditional Arabic" panose="02020603050405020304" pitchFamily="18" charset="-78"/>
                        <a:ea typeface="Calibri" panose="020F0502020204030204" pitchFamily="34" charset="0"/>
                        <a:cs typeface="Traditional Arabic" panose="02020603050405020304" pitchFamily="18" charset="-78"/>
                      </a:endParaRPr>
                    </a:p>
                  </a:txBody>
                  <a:tcPr marL="68580" marR="68580" marT="0" marB="0"/>
                </a:tc>
                <a:extLst>
                  <a:ext uri="{0D108BD9-81ED-4DB2-BD59-A6C34878D82A}">
                    <a16:rowId xmlns:a16="http://schemas.microsoft.com/office/drawing/2014/main" val="10001"/>
                  </a:ext>
                </a:extLst>
              </a:tr>
              <a:tr h="0">
                <a:tc>
                  <a:txBody>
                    <a:bodyPr/>
                    <a:lstStyle/>
                    <a:p>
                      <a:pPr algn="r" rtl="0">
                        <a:lnSpc>
                          <a:spcPct val="115000"/>
                        </a:lnSpc>
                        <a:spcAft>
                          <a:spcPts val="0"/>
                        </a:spcAft>
                      </a:pPr>
                      <a:r>
                        <a:rPr lang="ar-IQ" sz="3200">
                          <a:effectLst/>
                          <a:latin typeface="Traditional Arabic" panose="02020603050405020304" pitchFamily="18" charset="-78"/>
                          <a:cs typeface="Traditional Arabic" panose="02020603050405020304" pitchFamily="18" charset="-78"/>
                        </a:rPr>
                        <a:t>الامتحان النصفي الأول</a:t>
                      </a:r>
                      <a:endParaRPr lang="en-US" sz="3200">
                        <a:effectLst/>
                        <a:latin typeface="Traditional Arabic" panose="02020603050405020304" pitchFamily="18" charset="-78"/>
                        <a:ea typeface="Calibri" panose="020F0502020204030204" pitchFamily="34" charset="0"/>
                        <a:cs typeface="Traditional Arabic" panose="02020603050405020304" pitchFamily="18" charset="-78"/>
                      </a:endParaRPr>
                    </a:p>
                  </a:txBody>
                  <a:tcPr marL="68580" marR="68580" marT="0" marB="0"/>
                </a:tc>
                <a:tc>
                  <a:txBody>
                    <a:bodyPr/>
                    <a:lstStyle/>
                    <a:p>
                      <a:pPr algn="r" rtl="1">
                        <a:lnSpc>
                          <a:spcPct val="115000"/>
                        </a:lnSpc>
                        <a:spcAft>
                          <a:spcPts val="0"/>
                        </a:spcAft>
                      </a:pPr>
                      <a:r>
                        <a:rPr lang="ar-IQ" sz="3200" dirty="0">
                          <a:effectLst/>
                          <a:latin typeface="Traditional Arabic" panose="02020603050405020304" pitchFamily="18" charset="-78"/>
                          <a:cs typeface="Traditional Arabic" panose="02020603050405020304" pitchFamily="18" charset="-78"/>
                        </a:rPr>
                        <a:t>10</a:t>
                      </a:r>
                      <a:endParaRPr lang="en-US" sz="3200" dirty="0">
                        <a:effectLst/>
                        <a:latin typeface="Traditional Arabic" panose="02020603050405020304" pitchFamily="18" charset="-78"/>
                        <a:ea typeface="Calibri" panose="020F0502020204030204" pitchFamily="34" charset="0"/>
                        <a:cs typeface="Traditional Arabic" panose="02020603050405020304" pitchFamily="18" charset="-78"/>
                      </a:endParaRPr>
                    </a:p>
                  </a:txBody>
                  <a:tcPr marL="68580" marR="68580" marT="0" marB="0"/>
                </a:tc>
                <a:extLst>
                  <a:ext uri="{0D108BD9-81ED-4DB2-BD59-A6C34878D82A}">
                    <a16:rowId xmlns:a16="http://schemas.microsoft.com/office/drawing/2014/main" val="10002"/>
                  </a:ext>
                </a:extLst>
              </a:tr>
              <a:tr h="0">
                <a:tc>
                  <a:txBody>
                    <a:bodyPr/>
                    <a:lstStyle/>
                    <a:p>
                      <a:pPr algn="r" rtl="0">
                        <a:lnSpc>
                          <a:spcPct val="115000"/>
                        </a:lnSpc>
                        <a:spcAft>
                          <a:spcPts val="0"/>
                        </a:spcAft>
                      </a:pPr>
                      <a:r>
                        <a:rPr lang="ar-IQ" sz="3200">
                          <a:effectLst/>
                          <a:latin typeface="Traditional Arabic" panose="02020603050405020304" pitchFamily="18" charset="-78"/>
                          <a:cs typeface="Traditional Arabic" panose="02020603050405020304" pitchFamily="18" charset="-78"/>
                        </a:rPr>
                        <a:t>الامتحان النصفي الثاني</a:t>
                      </a:r>
                      <a:endParaRPr lang="en-US" sz="3200">
                        <a:effectLst/>
                        <a:latin typeface="Traditional Arabic" panose="02020603050405020304" pitchFamily="18" charset="-78"/>
                        <a:ea typeface="Calibri" panose="020F0502020204030204" pitchFamily="34" charset="0"/>
                        <a:cs typeface="Traditional Arabic" panose="02020603050405020304" pitchFamily="18" charset="-78"/>
                      </a:endParaRPr>
                    </a:p>
                  </a:txBody>
                  <a:tcPr marL="68580" marR="68580" marT="0" marB="0"/>
                </a:tc>
                <a:tc>
                  <a:txBody>
                    <a:bodyPr/>
                    <a:lstStyle/>
                    <a:p>
                      <a:pPr algn="r" rtl="0">
                        <a:lnSpc>
                          <a:spcPct val="115000"/>
                        </a:lnSpc>
                        <a:spcAft>
                          <a:spcPts val="0"/>
                        </a:spcAft>
                      </a:pPr>
                      <a:r>
                        <a:rPr lang="ar-IQ" sz="3200">
                          <a:effectLst/>
                          <a:latin typeface="Traditional Arabic" panose="02020603050405020304" pitchFamily="18" charset="-78"/>
                          <a:cs typeface="Traditional Arabic" panose="02020603050405020304" pitchFamily="18" charset="-78"/>
                        </a:rPr>
                        <a:t>10</a:t>
                      </a:r>
                      <a:endParaRPr lang="en-US" sz="3200" dirty="0">
                        <a:effectLst/>
                        <a:latin typeface="Traditional Arabic" panose="02020603050405020304" pitchFamily="18" charset="-78"/>
                        <a:ea typeface="Calibri" panose="020F0502020204030204" pitchFamily="34" charset="0"/>
                        <a:cs typeface="Traditional Arabic" panose="02020603050405020304" pitchFamily="18" charset="-78"/>
                      </a:endParaRPr>
                    </a:p>
                  </a:txBody>
                  <a:tcPr marL="68580" marR="68580" marT="0" marB="0"/>
                </a:tc>
                <a:extLst>
                  <a:ext uri="{0D108BD9-81ED-4DB2-BD59-A6C34878D82A}">
                    <a16:rowId xmlns:a16="http://schemas.microsoft.com/office/drawing/2014/main" val="10003"/>
                  </a:ext>
                </a:extLst>
              </a:tr>
              <a:tr h="0">
                <a:tc>
                  <a:txBody>
                    <a:bodyPr/>
                    <a:lstStyle/>
                    <a:p>
                      <a:pPr algn="r" rtl="0">
                        <a:lnSpc>
                          <a:spcPct val="115000"/>
                        </a:lnSpc>
                        <a:spcAft>
                          <a:spcPts val="0"/>
                        </a:spcAft>
                      </a:pPr>
                      <a:r>
                        <a:rPr lang="ar-IQ" sz="3200">
                          <a:effectLst/>
                          <a:latin typeface="Traditional Arabic" panose="02020603050405020304" pitchFamily="18" charset="-78"/>
                          <a:cs typeface="Traditional Arabic" panose="02020603050405020304" pitchFamily="18" charset="-78"/>
                        </a:rPr>
                        <a:t>الامتحان النهائي</a:t>
                      </a:r>
                      <a:endParaRPr lang="en-US" sz="3200">
                        <a:effectLst/>
                        <a:latin typeface="Traditional Arabic" panose="02020603050405020304" pitchFamily="18" charset="-78"/>
                        <a:ea typeface="Calibri" panose="020F0502020204030204" pitchFamily="34" charset="0"/>
                        <a:cs typeface="Traditional Arabic" panose="02020603050405020304" pitchFamily="18" charset="-78"/>
                      </a:endParaRPr>
                    </a:p>
                  </a:txBody>
                  <a:tcPr marL="68580" marR="68580" marT="0" marB="0"/>
                </a:tc>
                <a:tc>
                  <a:txBody>
                    <a:bodyPr/>
                    <a:lstStyle/>
                    <a:p>
                      <a:pPr algn="r" rtl="0">
                        <a:lnSpc>
                          <a:spcPct val="115000"/>
                        </a:lnSpc>
                        <a:spcAft>
                          <a:spcPts val="0"/>
                        </a:spcAft>
                      </a:pPr>
                      <a:r>
                        <a:rPr lang="ar-IQ" sz="3200">
                          <a:effectLst/>
                          <a:latin typeface="Traditional Arabic" panose="02020603050405020304" pitchFamily="18" charset="-78"/>
                          <a:cs typeface="Traditional Arabic" panose="02020603050405020304" pitchFamily="18" charset="-78"/>
                        </a:rPr>
                        <a:t>60</a:t>
                      </a:r>
                      <a:endParaRPr lang="en-US" sz="3200">
                        <a:effectLst/>
                        <a:latin typeface="Traditional Arabic" panose="02020603050405020304" pitchFamily="18" charset="-78"/>
                        <a:ea typeface="Calibri" panose="020F0502020204030204" pitchFamily="34" charset="0"/>
                        <a:cs typeface="Traditional Arabic" panose="02020603050405020304" pitchFamily="18" charset="-78"/>
                      </a:endParaRPr>
                    </a:p>
                  </a:txBody>
                  <a:tcPr marL="68580" marR="68580" marT="0" marB="0"/>
                </a:tc>
                <a:extLst>
                  <a:ext uri="{0D108BD9-81ED-4DB2-BD59-A6C34878D82A}">
                    <a16:rowId xmlns:a16="http://schemas.microsoft.com/office/drawing/2014/main" val="10004"/>
                  </a:ext>
                </a:extLst>
              </a:tr>
              <a:tr h="0">
                <a:tc>
                  <a:txBody>
                    <a:bodyPr/>
                    <a:lstStyle/>
                    <a:p>
                      <a:pPr algn="r" rtl="0">
                        <a:lnSpc>
                          <a:spcPct val="115000"/>
                        </a:lnSpc>
                        <a:spcAft>
                          <a:spcPts val="0"/>
                        </a:spcAft>
                      </a:pPr>
                      <a:r>
                        <a:rPr lang="ar-IQ" sz="3200">
                          <a:effectLst/>
                          <a:latin typeface="Traditional Arabic" panose="02020603050405020304" pitchFamily="18" charset="-78"/>
                          <a:cs typeface="Traditional Arabic" panose="02020603050405020304" pitchFamily="18" charset="-78"/>
                        </a:rPr>
                        <a:t>المجموع الكلي</a:t>
                      </a:r>
                      <a:endParaRPr lang="en-US" sz="3200">
                        <a:effectLst/>
                        <a:latin typeface="Traditional Arabic" panose="02020603050405020304" pitchFamily="18" charset="-78"/>
                        <a:ea typeface="Calibri" panose="020F0502020204030204" pitchFamily="34" charset="0"/>
                        <a:cs typeface="Traditional Arabic" panose="02020603050405020304" pitchFamily="18" charset="-78"/>
                      </a:endParaRPr>
                    </a:p>
                  </a:txBody>
                  <a:tcPr marL="68580" marR="68580" marT="0" marB="0"/>
                </a:tc>
                <a:tc>
                  <a:txBody>
                    <a:bodyPr/>
                    <a:lstStyle/>
                    <a:p>
                      <a:pPr algn="r" rtl="0">
                        <a:lnSpc>
                          <a:spcPct val="115000"/>
                        </a:lnSpc>
                        <a:spcAft>
                          <a:spcPts val="0"/>
                        </a:spcAft>
                      </a:pPr>
                      <a:r>
                        <a:rPr lang="ar-IQ" sz="3200" dirty="0">
                          <a:effectLst/>
                          <a:latin typeface="Traditional Arabic" panose="02020603050405020304" pitchFamily="18" charset="-78"/>
                          <a:cs typeface="Traditional Arabic" panose="02020603050405020304" pitchFamily="18" charset="-78"/>
                        </a:rPr>
                        <a:t>100%</a:t>
                      </a:r>
                      <a:endParaRPr lang="en-US" sz="3200" dirty="0">
                        <a:effectLst/>
                        <a:latin typeface="Traditional Arabic" panose="02020603050405020304" pitchFamily="18" charset="-78"/>
                        <a:ea typeface="Calibri" panose="020F0502020204030204" pitchFamily="34" charset="0"/>
                        <a:cs typeface="Traditional Arabic" panose="02020603050405020304" pitchFamily="18" charset="-78"/>
                      </a:endParaRPr>
                    </a:p>
                  </a:txBody>
                  <a:tcPr marL="68580" marR="68580" marT="0" marB="0"/>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6257062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592</TotalTime>
  <Words>1783</Words>
  <Application>Microsoft Office PowerPoint</Application>
  <PresentationFormat>Widescreen</PresentationFormat>
  <Paragraphs>63</Paragraphs>
  <Slides>16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Calibri</vt:lpstr>
      <vt:lpstr>Symbol</vt:lpstr>
      <vt:lpstr>Times New Roman</vt:lpstr>
      <vt:lpstr>Traditional Arabic</vt:lpstr>
      <vt:lpstr>Trebuchet MS</vt:lpstr>
      <vt:lpstr>Wingdings 3</vt:lpstr>
      <vt:lpstr>Facet</vt:lpstr>
      <vt:lpstr>كراسة المادة Course Book المادة: المعاملات المالية الإسلامية المرحلة الثانية: الكورس الثاني. السنة الدراسية: 2023 – 2024  </vt:lpstr>
      <vt:lpstr>PowerPoint Presentation</vt:lpstr>
      <vt:lpstr>PowerPoint Presentation</vt:lpstr>
      <vt:lpstr>نبذة عامة عن المادة.                               : - تظهر أهمية هذه المادة من كونها تتحدّث عن معاملات المالية المستجدة التي يحتاجها كل إنسان في حياته اليومية، وما هو الصحيح والفاسد منها ليكون المسلم على بصيرة من دينه في تعامله وفيما يقبل عليه، ولكي يكون الطالب على دراية تامة بما يحيط به من معاملات وتعاملات مالية المستجدة والمعاصرة حتى يكون بمستطاعه أن يجيب على أسئلة المجتمع المتعلقة بهذه المواضيع                            .  - هذه المادة تستوعب مواضيع مهمة في أبواب متفرقة من عقود شرعية، وتعاملات مالية معاصرة من خلال آراء فقهاء المذاهب المختلفة الفقهية الاسلامية القديمة والحديثة في بيان هذه المواضيع ومثيلاتها القريبة، ليكون الطالب على بصيرة لنفسه ولغيره إذا تقلّد منصب الإمامة والخطابة، أو التدريس، أو الاستشارة في المراكز العلمية والاجتماعية، أو في البنكوك الإسلامية كمستشار متخصص.</vt:lpstr>
      <vt:lpstr>- وذلك كالبنوك الإسلامية المعاصرة، ببيان نشأتها، وأهم أعمالها، وأحكام الوائع المصرفية، وكذلك التطرق إلى العقود التي تجري في البنوك الإسلامية، كعقود الإجارة المنتهية بالتمليك، وعقود السرقفلية، وعقود التورق والتورق المصرفي وتطبيقاته المعاصرة، والبيع عن طوريق عقود المرابحة والمرابحة الآمر بالشراء، وإجراء العقود بوسائل الاتصالات الحديثة، وكذلك غيرها من العقود المالية الإسلامية المعاصرة التي تجري في البنوك الإسلامية وفق القواعد والضوابط الشرعية.         . </vt:lpstr>
      <vt:lpstr>الهدف من الدراسة:                                   . تهدف دراسة مدخل إلى المالية الإسلامية:                     . 1- أن يتعرف الطالب على مفهوم فقه المعاملات المالية.       . 2- أن يتعرف الطلاب على جذور المسائل المعاصرة في التراث، والجمع بين الحديث والقديم من الجهود المبذولة في حقل الفقه الاسلامي.                       . 3- أن يطلع الطالب على الآداب الرفيعة التي ينبغي لكل من اشتغل بالمعاملات والتعاملات المالية والاقتصادية أن يتحلى بها.                            .  4- أن يتمرن الطالب على التعامل مع المسائل الفقهية المتعلقة بعصره وتطورات مجتمعه. 5- أن يتمرن الطلبة على معرفة المصادر المتخصصة بفقه المالية والمالية الإسلامية المعاصرة والاقتصاد الإسلامي المعاصر        . . 6- أن يطلع الطالب على أحكام فقه المعاملات المالية، وأدوات الاستثمار الإسلامي المختلفة، والتمويل الإسلامي كوظيفة، في الشريعة الإسلامية            . 7- أن يطلع الطالب على جمال الفقه الاسلامي وخصائصه وواقعيته للحياة،  8- وأن يتكون لدى الطالب خلفية متعمقة في مجالي الاستثمار والتمويل الإسلامي.</vt:lpstr>
      <vt:lpstr>التزامات الطالب:                                  -يجب على الطالب أن يلتزم بالدوام والحضور أثناء المحاضرة. - وأن يتفاعل مع الدرس بالمشاركة، وأن يقوم بدوره فيما يطلب منه من تحضيره للدروس، ومتابعة الدروس بجدية، وعدم تضييع أوقاته، والاستعداد لها.                                         . - وقراءة المادة والمصادر المتعلقة بها قبل دخول الطالب الصف، وإغناء المادة بالأسئلة الوجيهة، ومناقشة المواضيع المطروحة أثناء المحاضرات اليومية بصورة علمية جيدة ومفيدة في سبيل ترسيخ المفاهيم الصحيحة، والمفردات المتعلقة بالمنهج للوصول إلى المعلومات الجديدة،  - واجتياز الاختبارات الفصلية بنجاح، وذلك كله بغية الحصول على النتيجة المرجوة من خلال السنة الدراسية.</vt:lpstr>
      <vt:lpstr>طرق التدريس :ستعتمد طريقة تدريس هذه المادة على:                         . - عرض المادة العلمية بطريقة سهلة يفهمها الطلبة.                        . - إفساح المجال لخلق جو هاديء ومريح للحوار بين الطلبة ومدرس المادة.    . - إحالة الطلاب إلى المصادر المعتبرة المتعلقة بالمادة (المعاملات المالية الإسلامية).        - إجراء الإمتحان الشهري مرتين خلال الكورس.                           . - سيتم من خلال الكورس الدراسي تعليم الطلاب من خلال الوسائل التعليمة الحديثة، مثل: الباوربوينت لعرض المحاضرات، والصبورة البيضاء، والداتاشو من خلال عرض سلايدات (Slides) حول النقاط الرئيسة، وبعض العناوين الفرعية، والمواضيع ذات الاهتمام، والتي تفتقر إلى الإبراز في سبيل جلب انتباه الطلاب إليها.</vt:lpstr>
      <vt:lpstr>نظام التقييم                               : هنا يذكر التدريسي طرق التقييم التي سيتبعها، وتقسيمه للدرجات، على سبيل المثال: الامتحانات، والتفكير النقدي، وحضور وغياب الطلاب، وكذلك يذكر التدريسي عدد الدرجات التي سيخصصها لكل فقرة من هذه الفقرات.</vt:lpstr>
      <vt:lpstr>أبرز مصادر الرئيسة لمادة المالية الإسلامية                            . أ: المصادر الرئيسة.                       .    - المالية الإسلامية، د. عبد الكريم أحمد قندوز، صندوق النقد الدولي، أبو ظبي، الإمارات العربية المتحدة                              .  -تجربة البنك الإسلامي للتنمية في دعم التنمية بالدول الإسلامية والتحديات المستقبلية التي تواجه الصناعة المصرفية الإسلامية، مجمع الفقه الإسلامي، منتدى الفكر الإسلامي، جدة: المملكة العربية السعودية.                            . - الوساطة المالية في الاقتصاد الإسلامي، د. سامي ابراهيم السويلم، مركز دراسات شركة الراجحي المصرفية.                             . - صناعة الهندسة المالية: نظرات في المنهج الإسلامي، د. سامي ابراهيم السويلم، مركز دراسات شركة الراجحي المصرفية للاستثمار.                    - الشركات في الشريعة الإسلامية والقانون الوضعي: د. عبد العزيز عزت الخياط.</vt:lpstr>
      <vt:lpstr>  - البنوك الإسلامية "أحكامها، مبادئها، تطبيقاتها المعاصرة": د.محمد العجلوني. - أحكام التعامل في الأسواق المالية المعاصرة: د. مبارك بن سليمان بن محمد آل سليمان . - التكييف الفقهي للعقود المالية المستجدة وتطبيقاتها على نماذج التمويل الإسلامية المعاصرة: أحمد محمد محمود نصار.                     . - الفقه الإسلامي وأدلته: أ.د. وهبة الزحيلي.           . - المعاملات المالية المعاصرة في ظل الإسلام، د. سعيد سعد المرطان.   .  تاريخ الفقه الإسلامي ونظرية الملكية والعقود، بدران أبو العينين بدران.</vt:lpstr>
      <vt:lpstr>ب: المصادر المساعدة.                             - الموسوعة الفقهية الكويتية: وزارة الأوقاف والشؤون الإسلامية ـ . - فقه المعاملات المالية: د. رفيق يونس المصري، مركز أبحاث الاقتصاد الإسلامي. - قضايا معاصرة في النقود والبنوك والمساهمة في الشركات، د. منذر قحف          . - موقع موسوعة الاقتصاد والتمويل الإسلامي:     www.islamfeqh.com.  - مجلس الخدمات المالية الإسلامية. www.ifsb.org/ar. . -مركز أبحاث فقه المعاملات الإسلامية.   www.kantakji.com . . - هيئة المحاسبة والمراجعة للمؤسسات المالية (أيوفي)، www.aaoifi.com. .       .  -صندوق النقد الدولي والتمويل الإسلامي.     .    .www.imf.org.com  -بيت التمويل الكويتي.                . .www.kfh.bh.com - موقع فتاوى الأزهر الشّريف                    . - مجلة البحوث الإسلامية                       . - الكتب والمجلات والكتب الفقهية الموجودة على CD المكتبة الشاملة، والجامع الكبير.    </vt:lpstr>
      <vt:lpstr>مفردات المواضيع:                   . المقدمة في: فقه المعاملات المالية الإسلامية.                      .  - العقود المالية، مشروعيتها، أنواعها، ضوابطها                            ..   -البنوك الاسلامية المعاصرة (التعريف بها، نشأتها، أهم أعمالها). أحكام الودائع المصرفية  .   -عقود الإجارة المنتهية بالتمليك، نشأتها، وأقسامها، وخصاصها، وصورها، وضوابطها.  -بدل الخلو السرقفلية في الفقه الإسلامي                     .  -خطاب الضمان (الكفالات المصرفية) مشروعيته، وضوابطه، وأحكامه الفقهية..                 </vt:lpstr>
      <vt:lpstr> -إجراء العقود بوسائل الاتصال الحديثة.  -أحكام التورق والتورق المصرفي وتطبيقاته المعاصرة.  -البيع عن طريق المرابحة والمرابحة للآمر بالشراء.  -عقد الشركة ومشروعيتها مع حكمة تشريعها.وبيان أقسامها وأنواعها وأحكامها، وشروط صحتها، وآثارها، وفسادها، وانتهائها. - عقد الغرر، وبيان أحكامه، وضوابطه في فقه المالية الإسلامية. - البيوع الخاصة الجائزة، والمحرمة الباطلة، والمحرمة غير الباطلة، مشروعيتها، وبيان أقسامها.</vt:lpstr>
      <vt:lpstr>مدة المحاضرة: 45 دقيقة.                    . هدف كل موضوع: هو التعلم والاطلاع على الموضوع وإدراك ما فيه من المساويء والمحاسن، وتجنب الحرام والتعاملات الفاسدة فيه، وبيان الشروط الصحيحة والفاسدة لكل عقد، والاطلاع على أدلة أحكام الفقه الإسلامي.                    . وكذلك الوقوف على القضايا المالية المعاصرة الموجودة في المجتمع بين المسلمين أو المسلمين وغيرهم لكي يدركوا ما هو الصّحيح والفاسد منها.</vt:lpstr>
      <vt:lpstr>الاختبارات: ١. انشائي:. :في هذا النوع من الاختبار تبدأ الأسئلة بعبارات مختلفة، مثل: وضِّح، أو: بيِّن، أو: كيف، أو: ماهي أسباب ...؟ ولماذا ...؟                                            .                     .  - بيِّن الحكم الشرعي للعقود الميتجدة مع الدليل؟                       . - ما هي أدلة القائلين بمنع المرابحة للآمر بالشراء؟               . - لماذا حرم الإسلام التورق المصرفي المنظم؟.                            ٢. صح أو خطأ، وصحح الخطاء إن وجد: في هذا النوع من الاختبار يتم ذكر جمل قصيرة بخصوص موضوع ما، ويحدد الطلاب صحة أو خطأ هذه الجمل.  مثل:. - قضاء المرأة لا يجوز عند الأحناف مطلقا.                    . - من الفتاوى الشاذة جواز فوائد البنوك التقليدية.                            . - من الضوابط الشرعية لصحة بيع العينة أن تكون السلعة من غير النقدين.         . ٣. الخيارات المتعدده: في هذا النوع من الاختبارات يتم ذكر عدد من العبارات أو المفردات، ويقوم الطلاب باختيار العبارة الصحيحه.   - أول من ذكر التأمين من فقهاء المسلمين القدامى هو:.                               1-ابن عابدين  2- الغزالي 3- ابن رشد.                   . يطلق على عقد المرابحة:.                             1- بيع ما اشتراه مع ربح معلوم.  2- بيع ما شتراه مع حط قدر معين من الثمن. 3- بيع ما اشتراه بالثمن الذي اشتري به لكن مع جزء معين من المبيع لا على جميعه.</vt:lpstr>
    </vt:vector>
  </TitlesOfParts>
  <Company>Naim Al Hussaini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كراسة المادة Course Book المادة:  قضايا فقهية معاصرة</dc:title>
  <dc:creator>User</dc:creator>
  <cp:lastModifiedBy>asus</cp:lastModifiedBy>
  <cp:revision>38</cp:revision>
  <dcterms:created xsi:type="dcterms:W3CDTF">2018-10-26T12:58:26Z</dcterms:created>
  <dcterms:modified xsi:type="dcterms:W3CDTF">2024-01-22T20:02:18Z</dcterms:modified>
</cp:coreProperties>
</file>