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9" r:id="rId3"/>
    <p:sldId id="270" r:id="rId4"/>
    <p:sldId id="257" r:id="rId5"/>
    <p:sldId id="271" r:id="rId6"/>
    <p:sldId id="258" r:id="rId7"/>
    <p:sldId id="259" r:id="rId8"/>
    <p:sldId id="260" r:id="rId9"/>
    <p:sldId id="261" r:id="rId10"/>
    <p:sldId id="262" r:id="rId11"/>
    <p:sldId id="272" r:id="rId12"/>
    <p:sldId id="263" r:id="rId13"/>
    <p:sldId id="264" r:id="rId14"/>
    <p:sldId id="265" r:id="rId15"/>
    <p:sldId id="266" r:id="rId16"/>
    <p:sldId id="273" r:id="rId17"/>
    <p:sldId id="267" r:id="rId18"/>
    <p:sldId id="26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29" d="100"/>
          <a:sy n="29" d="100"/>
        </p:scale>
        <p:origin x="576" y="4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1/22/2024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fsb.org/ar" TargetMode="External"/><Relationship Id="rId7" Type="http://schemas.openxmlformats.org/officeDocument/2006/relationships/hyperlink" Target="http://www.kfh.bh.com/" TargetMode="External"/><Relationship Id="rId2" Type="http://schemas.openxmlformats.org/officeDocument/2006/relationships/hyperlink" Target="http://www.islamfeqh.co/" TargetMode="External"/><Relationship Id="rId1" Type="http://schemas.openxmlformats.org/officeDocument/2006/relationships/slideLayout" Target="../slideLayouts/slideLayout2.xml"/><Relationship Id="rId6" Type="http://schemas.openxmlformats.org/officeDocument/2006/relationships/hyperlink" Target="http://www.imf.org.com/" TargetMode="External"/><Relationship Id="rId5" Type="http://schemas.openxmlformats.org/officeDocument/2006/relationships/hyperlink" Target="http://www.aaoifi.com/" TargetMode="External"/><Relationship Id="rId4" Type="http://schemas.openxmlformats.org/officeDocument/2006/relationships/hyperlink" Target="http://www.kantakji.co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9562" y="155275"/>
            <a:ext cx="9652959" cy="6452559"/>
          </a:xfrm>
        </p:spPr>
        <p:txBody>
          <a:bodyPr anchor="t"/>
          <a:lstStyle/>
          <a:p>
            <a:pPr algn="ctr">
              <a:lnSpc>
                <a:spcPct val="150000"/>
              </a:lnSpc>
            </a:pPr>
            <a:r>
              <a:rPr lang="ar-KW" sz="4400" b="1" dirty="0">
                <a:solidFill>
                  <a:schemeClr val="tx1"/>
                </a:solidFill>
                <a:latin typeface="Traditional Arabic" panose="02020603050405020304" pitchFamily="18" charset="-78"/>
                <a:cs typeface="Traditional Arabic" panose="02020603050405020304" pitchFamily="18" charset="-78"/>
              </a:rPr>
              <a:t>كراسة المادة</a:t>
            </a:r>
            <a:br>
              <a:rPr lang="en-US" sz="4400" dirty="0">
                <a:solidFill>
                  <a:schemeClr val="tx1"/>
                </a:solidFill>
                <a:latin typeface="Traditional Arabic" panose="02020603050405020304" pitchFamily="18" charset="-78"/>
                <a:cs typeface="Traditional Arabic" panose="02020603050405020304" pitchFamily="18" charset="-78"/>
              </a:rPr>
            </a:br>
            <a:r>
              <a:rPr lang="en-US" sz="4400" b="1" dirty="0">
                <a:solidFill>
                  <a:schemeClr val="tx1"/>
                </a:solidFill>
                <a:latin typeface="Traditional Arabic" panose="02020603050405020304" pitchFamily="18" charset="-78"/>
                <a:cs typeface="Traditional Arabic" panose="02020603050405020304" pitchFamily="18" charset="-78"/>
              </a:rPr>
              <a:t>Course Book</a:t>
            </a:r>
            <a:br>
              <a:rPr lang="en-US" sz="4400" dirty="0">
                <a:solidFill>
                  <a:schemeClr val="tx1"/>
                </a:solidFill>
                <a:latin typeface="Traditional Arabic" panose="02020603050405020304" pitchFamily="18" charset="-78"/>
                <a:cs typeface="Traditional Arabic" panose="02020603050405020304" pitchFamily="18" charset="-78"/>
              </a:rPr>
            </a:br>
            <a:r>
              <a:rPr lang="ar-IQ" sz="4400" b="1" dirty="0">
                <a:solidFill>
                  <a:srgbClr val="FF0000"/>
                </a:solidFill>
                <a:latin typeface="Traditional Arabic" panose="02020603050405020304" pitchFamily="18" charset="-78"/>
                <a:cs typeface="Traditional Arabic" panose="02020603050405020304" pitchFamily="18" charset="-78"/>
              </a:rPr>
              <a:t>المادة: مدخل إلى المالية الإسلامية</a:t>
            </a:r>
            <a:br>
              <a:rPr lang="ar-IQ" sz="4400" b="1" dirty="0">
                <a:solidFill>
                  <a:srgbClr val="FF0000"/>
                </a:solidFill>
                <a:latin typeface="Traditional Arabic" panose="02020603050405020304" pitchFamily="18" charset="-78"/>
                <a:cs typeface="Traditional Arabic" panose="02020603050405020304" pitchFamily="18" charset="-78"/>
              </a:rPr>
            </a:br>
            <a:r>
              <a:rPr lang="ar-IQ" sz="3600" b="1" dirty="0">
                <a:solidFill>
                  <a:srgbClr val="7030A0"/>
                </a:solidFill>
                <a:latin typeface="Traditional Arabic" panose="02020603050405020304" pitchFamily="18" charset="-78"/>
                <a:cs typeface="Traditional Arabic" panose="02020603050405020304" pitchFamily="18" charset="-78"/>
              </a:rPr>
              <a:t>المرحلة الثانية: الكورس الأول.</a:t>
            </a:r>
            <a:br>
              <a:rPr lang="ar-IQ" sz="3600" b="1" dirty="0">
                <a:solidFill>
                  <a:srgbClr val="7030A0"/>
                </a:solidFill>
                <a:latin typeface="Traditional Arabic" panose="02020603050405020304" pitchFamily="18" charset="-78"/>
                <a:cs typeface="Traditional Arabic" panose="02020603050405020304" pitchFamily="18" charset="-78"/>
              </a:rPr>
            </a:br>
            <a:r>
              <a:rPr lang="ar-IQ" sz="3600" b="1" dirty="0">
                <a:solidFill>
                  <a:schemeClr val="accent5"/>
                </a:solidFill>
                <a:latin typeface="Traditional Arabic" panose="02020603050405020304" pitchFamily="18" charset="-78"/>
                <a:cs typeface="Traditional Arabic" panose="02020603050405020304" pitchFamily="18" charset="-78"/>
              </a:rPr>
              <a:t>السنة الدراسية: 2023 – 2024</a:t>
            </a:r>
            <a:br>
              <a:rPr lang="ar-IQ" sz="4400" b="1" dirty="0">
                <a:solidFill>
                  <a:srgbClr val="FF0000"/>
                </a:solidFill>
                <a:latin typeface="Traditional Arabic" panose="02020603050405020304" pitchFamily="18" charset="-78"/>
                <a:cs typeface="Traditional Arabic" panose="02020603050405020304" pitchFamily="18" charset="-78"/>
              </a:rPr>
            </a:br>
            <a:br>
              <a:rPr lang="en-US" sz="4400" dirty="0"/>
            </a:br>
            <a:endParaRPr lang="ar-IQ" sz="4400" dirty="0">
              <a:solidFill>
                <a:schemeClr val="tx1"/>
              </a:solidFill>
              <a:latin typeface="Traditional Arabic" panose="02020603050405020304" pitchFamily="18" charset="-78"/>
              <a:cs typeface="Traditional Arabic" panose="02020603050405020304" pitchFamily="18" charset="-78"/>
            </a:endParaRPr>
          </a:p>
        </p:txBody>
      </p:sp>
      <p:sp>
        <p:nvSpPr>
          <p:cNvPr id="3" name="Subtitle 2"/>
          <p:cNvSpPr>
            <a:spLocks noGrp="1"/>
          </p:cNvSpPr>
          <p:nvPr>
            <p:ph type="subTitle" idx="1"/>
          </p:nvPr>
        </p:nvSpPr>
        <p:spPr>
          <a:xfrm flipV="1">
            <a:off x="1507067" y="6858000"/>
            <a:ext cx="7766936" cy="45719"/>
          </a:xfrm>
        </p:spPr>
        <p:txBody>
          <a:bodyPr>
            <a:normAutofit fontScale="25000" lnSpcReduction="20000"/>
          </a:bodyPr>
          <a:lstStyle/>
          <a:p>
            <a:endParaRPr lang="ar-IQ" dirty="0"/>
          </a:p>
        </p:txBody>
      </p:sp>
      <p:graphicFrame>
        <p:nvGraphicFramePr>
          <p:cNvPr id="4" name="Table 3"/>
          <p:cNvGraphicFramePr>
            <a:graphicFrameLocks noGrp="1"/>
          </p:cNvGraphicFramePr>
          <p:nvPr>
            <p:extLst>
              <p:ext uri="{D42A27DB-BD31-4B8C-83A1-F6EECF244321}">
                <p14:modId xmlns:p14="http://schemas.microsoft.com/office/powerpoint/2010/main" val="834375853"/>
              </p:ext>
            </p:extLst>
          </p:nvPr>
        </p:nvGraphicFramePr>
        <p:xfrm>
          <a:off x="267419" y="6277442"/>
          <a:ext cx="9385539" cy="560832"/>
        </p:xfrm>
        <a:graphic>
          <a:graphicData uri="http://schemas.openxmlformats.org/drawingml/2006/table">
            <a:tbl>
              <a:tblPr firstRow="1" firstCol="1" bandRow="1">
                <a:tableStyleId>{5C22544A-7EE6-4342-B048-85BDC9FD1C3A}</a:tableStyleId>
              </a:tblPr>
              <a:tblGrid>
                <a:gridCol w="6614157">
                  <a:extLst>
                    <a:ext uri="{9D8B030D-6E8A-4147-A177-3AD203B41FA5}">
                      <a16:colId xmlns:a16="http://schemas.microsoft.com/office/drawing/2014/main" val="20000"/>
                    </a:ext>
                  </a:extLst>
                </a:gridCol>
                <a:gridCol w="2771382">
                  <a:extLst>
                    <a:ext uri="{9D8B030D-6E8A-4147-A177-3AD203B41FA5}">
                      <a16:colId xmlns:a16="http://schemas.microsoft.com/office/drawing/2014/main" val="20001"/>
                    </a:ext>
                  </a:extLst>
                </a:gridCol>
              </a:tblGrid>
              <a:tr h="123358">
                <a:tc>
                  <a:txBody>
                    <a:bodyPr/>
                    <a:lstStyle/>
                    <a:p>
                      <a:pPr algn="just" rtl="1">
                        <a:lnSpc>
                          <a:spcPct val="115000"/>
                        </a:lnSpc>
                        <a:spcAft>
                          <a:spcPts val="0"/>
                        </a:spcAft>
                      </a:pPr>
                      <a:endPar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tc>
                  <a:txBody>
                    <a:bodyPr/>
                    <a:lstStyle/>
                    <a:p>
                      <a:pPr algn="just" rtl="1">
                        <a:lnSpc>
                          <a:spcPct val="115000"/>
                        </a:lnSpc>
                        <a:spcAft>
                          <a:spcPts val="0"/>
                        </a:spcAft>
                      </a:pPr>
                      <a:endPar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145748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97" y="138023"/>
            <a:ext cx="9437298" cy="6504317"/>
          </a:xfrm>
        </p:spPr>
        <p:txBody>
          <a:bodyPr>
            <a:noAutofit/>
          </a:bodyPr>
          <a:lstStyle/>
          <a:p>
            <a:pPr marL="342900" marR="0" lvl="0" indent="-342900" algn="just" rtl="1">
              <a:lnSpc>
                <a:spcPct val="106000"/>
              </a:lnSpc>
              <a:spcBef>
                <a:spcPts val="0"/>
              </a:spcBef>
              <a:spcAft>
                <a:spcPts val="0"/>
              </a:spcAft>
              <a:buFont typeface="+mj-lt"/>
              <a:buAutoNum type="arabicPeriod"/>
            </a:pPr>
            <a:r>
              <a:rPr lang="ar-IQ" sz="2800" b="1"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أبرز مصادر الرئيسة لمادة المالية الإسلامية                            .</a:t>
            </a:r>
            <a:br>
              <a:rPr lang="en-US" sz="2800"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أ: المصادر الرئيسة.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b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الفقه المنهجي علة مذهب الإمام الشافعي، قسم المعاملات وملحقاتها، د. مصطفى الخن، د. علي الشرجي، د. مصطفى البغا، دمشق، دار العلوم الإنسانية.          .   </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المالية الإسلامية، د. عبد الكريم أحمد قندوز، صندوق النقد الدولي، أبو ظبي، الإمارات العربية المتحدة                              .</a:t>
            </a:r>
            <a:b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تجربة البنك الإسلامي للتنمية في دعم التنمية بالدول الإسلامية والتحديات المستقبلية التي تواجه الصناعة المصرفية الإسلامية، مجمع الفقه الإسلامي، منتدى الفكر الإسلامي، جدة: المملكة العربية السعودية.                            .</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الوساطة المالية في الاقتصاد الإسلامي، د. سامي ابراهيم السويلم، مركز دراسات شركة الراجحي المصرفية.                             .</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صناعة الهندسة المالية: نظرات في المنهج الإسلامي، د. سامي ابراهيم السويلم، مركز دراسات شركة الراجحي المصرفية للاستثمار.                           .</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أحكام التعامل في الأسواق المالية المعاصرة: د. مبارك بن سليمان بن محمد آل سليمان.  </a:t>
            </a:r>
            <a:r>
              <a:rPr lang="ar-IQ" sz="2800" b="1" dirty="0">
                <a:solidFill>
                  <a:schemeClr val="tx1"/>
                </a:solidFill>
                <a:effectLst/>
                <a:latin typeface="Calibri" panose="020F0502020204030204" pitchFamily="34" charset="0"/>
                <a:ea typeface="Calibri" panose="020F0502020204030204" pitchFamily="34" charset="0"/>
                <a:cs typeface="Traditional Arabic" panose="02020603050405020304" pitchFamily="18" charset="-78"/>
              </a:rPr>
              <a:t>.</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endParaRPr>
          </a:p>
        </p:txBody>
      </p:sp>
      <p:sp>
        <p:nvSpPr>
          <p:cNvPr id="3" name="Content Placeholder 2"/>
          <p:cNvSpPr>
            <a:spLocks noGrp="1"/>
          </p:cNvSpPr>
          <p:nvPr>
            <p:ph idx="1"/>
          </p:nvPr>
        </p:nvSpPr>
        <p:spPr>
          <a:xfrm flipV="1">
            <a:off x="677334" y="6935638"/>
            <a:ext cx="8596668" cy="69011"/>
          </a:xfrm>
        </p:spPr>
        <p:txBody>
          <a:bodyPr>
            <a:normAutofit fontScale="25000" lnSpcReduction="20000"/>
          </a:bodyPr>
          <a:lstStyle/>
          <a:p>
            <a:endParaRPr lang="ar-IQ" dirty="0"/>
          </a:p>
        </p:txBody>
      </p:sp>
    </p:spTree>
    <p:extLst>
      <p:ext uri="{BB962C8B-B14F-4D97-AF65-F5344CB8AC3E}">
        <p14:creationId xmlns:p14="http://schemas.microsoft.com/office/powerpoint/2010/main" val="2477272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C83D2-0911-5AD4-FEC5-19D0871FD748}"/>
              </a:ext>
            </a:extLst>
          </p:cNvPr>
          <p:cNvSpPr>
            <a:spLocks noGrp="1"/>
          </p:cNvSpPr>
          <p:nvPr>
            <p:ph type="title"/>
          </p:nvPr>
        </p:nvSpPr>
        <p:spPr>
          <a:xfrm>
            <a:off x="152399" y="180975"/>
            <a:ext cx="9286875" cy="6334125"/>
          </a:xfrm>
        </p:spPr>
        <p:txBody>
          <a:bodyPr>
            <a:normAutofit/>
          </a:bodyPr>
          <a:lstStyle/>
          <a:p>
            <a:pPr marL="342900" marR="0" lvl="0" indent="-342900" algn="just" rtl="1">
              <a:lnSpc>
                <a:spcPct val="150000"/>
              </a:lnSpc>
              <a:spcBef>
                <a:spcPts val="0"/>
              </a:spcBef>
              <a:spcAft>
                <a:spcPts val="0"/>
              </a:spcAft>
            </a:pP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 البنوك الإسلامية "أحكامها، مبادئها، تطبيقاتها المعاصرة": د.محمد العجلوني.</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التكييف الفقهي للعقود المالية المستجدة وتطبيقاتها على نماذج التمويل.</a:t>
            </a:r>
            <a:b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الإسلامية المعاصرة: أحمد محمد محمود نصار.      .</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الفقه الإسلامي وأدلته: أ.د. وهبة الزحيلي.           .</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المعاملات المالية المعاصرة في ظل الإسلام، د. سعيد سعد المرطان.   .</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تاريخ الفقه الإسلامي ونظرية الملكية والعقود، بدران أبو العينين بدران.</a:t>
            </a:r>
            <a:endParaRPr lang="en-US" sz="32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534C04A6-D351-E34A-D7A4-61757AF37C09}"/>
              </a:ext>
            </a:extLst>
          </p:cNvPr>
          <p:cNvSpPr>
            <a:spLocks noGrp="1"/>
          </p:cNvSpPr>
          <p:nvPr>
            <p:ph idx="1"/>
          </p:nvPr>
        </p:nvSpPr>
        <p:spPr>
          <a:xfrm>
            <a:off x="677334" y="6753225"/>
            <a:ext cx="8596668" cy="85725"/>
          </a:xfrm>
        </p:spPr>
        <p:txBody>
          <a:bodyPr>
            <a:normAutofit fontScale="25000" lnSpcReduction="20000"/>
          </a:bodyPr>
          <a:lstStyle/>
          <a:p>
            <a:endParaRPr lang="en-US" dirty="0"/>
          </a:p>
        </p:txBody>
      </p:sp>
    </p:spTree>
    <p:extLst>
      <p:ext uri="{BB962C8B-B14F-4D97-AF65-F5344CB8AC3E}">
        <p14:creationId xmlns:p14="http://schemas.microsoft.com/office/powerpoint/2010/main" val="4164583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25" y="247290"/>
            <a:ext cx="9229725" cy="6420209"/>
          </a:xfrm>
        </p:spPr>
        <p:txBody>
          <a:bodyPr>
            <a:normAutofit/>
          </a:bodyPr>
          <a:lstStyle/>
          <a:p>
            <a:pPr marL="342900" marR="0" lvl="0" indent="-342900" algn="just" rtl="1">
              <a:lnSpc>
                <a:spcPct val="106000"/>
              </a:lnSpc>
              <a:spcBef>
                <a:spcPts val="0"/>
              </a:spcBef>
              <a:spcAft>
                <a:spcPts val="0"/>
              </a:spcAft>
              <a:buFont typeface="+mj-lt"/>
              <a:buAutoNum type="arabicPeriod"/>
            </a:pPr>
            <a:r>
              <a:rPr lang="ar-IQ" sz="2800" b="1" dirty="0">
                <a:solidFill>
                  <a:srgbClr val="FF0000"/>
                </a:solidFill>
                <a:latin typeface="Traditional Arabic" panose="02020603050405020304" pitchFamily="18" charset="-78"/>
                <a:cs typeface="Traditional Arabic" panose="02020603050405020304" pitchFamily="18" charset="-78"/>
              </a:rPr>
              <a:t>ب: المصادر المساعدة.</a:t>
            </a:r>
            <a:r>
              <a:rPr lang="en-US" sz="2800" b="1" dirty="0">
                <a:solidFill>
                  <a:srgbClr val="FF0000"/>
                </a:solidFill>
                <a:latin typeface="Traditional Arabic" panose="02020603050405020304" pitchFamily="18" charset="-78"/>
                <a:cs typeface="Traditional Arabic" panose="02020603050405020304" pitchFamily="18" charset="-78"/>
              </a:rPr>
              <a:t>                            </a:t>
            </a:r>
            <a:br>
              <a:rPr lang="en-US"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الموسوعة الفقهية الكويتية: وزارة الأوقاف والشؤون الإسلامية ـ .</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فقه المعاملات المالية: د. رفيق يونس المصري، مركز أبحاث الاقتصاد الإسلامي</a:t>
            </a:r>
            <a:r>
              <a:rPr lang="en-US" sz="2800" b="1"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قضايا معاصرة في النقود والبنوك والمساهمة في الشركات، د. منذر قحف          .</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موقع موسوعة الاقتصاد والتمويل الإسلامي: </a:t>
            </a:r>
            <a:r>
              <a:rPr lang="en-GB"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hlinkClick r:id="rId2">
                  <a:extLst>
                    <a:ext uri="{A12FA001-AC4F-418D-AE19-62706E023703}">
                      <ahyp:hlinkClr xmlns:ahyp="http://schemas.microsoft.com/office/drawing/2018/hyperlinkcolor" val="tx"/>
                    </a:ext>
                  </a:extLst>
                </a:hlinkClick>
              </a:rPr>
              <a:t>www.islamfeqh.co</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 </a:t>
            </a:r>
            <a:b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مجلس الخدمات المالية الإسلامية. </a:t>
            </a:r>
            <a:r>
              <a:rPr lang="en-US"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hlinkClick r:id="rId3">
                  <a:extLst>
                    <a:ext uri="{A12FA001-AC4F-418D-AE19-62706E023703}">
                      <ahyp:hlinkClr xmlns:ahyp="http://schemas.microsoft.com/office/drawing/2018/hyperlinkcolor" val="tx"/>
                    </a:ext>
                  </a:extLst>
                </a:hlinkClick>
              </a:rPr>
              <a:t>www.ifsb.org/ar</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مركز أبحاث فقه المعاملات الإسلامية. </a:t>
            </a:r>
            <a:r>
              <a:rPr lang="en-GB"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hlinkClick r:id="rId4">
                  <a:extLst>
                    <a:ext uri="{A12FA001-AC4F-418D-AE19-62706E023703}">
                      <ahyp:hlinkClr xmlns:ahyp="http://schemas.microsoft.com/office/drawing/2018/hyperlinkcolor" val="tx"/>
                    </a:ext>
                  </a:extLst>
                </a:hlinkClick>
              </a:rPr>
              <a:t>www.kantakji.com</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            .</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هيئة المحاسبة والمراجعة للمؤسسات المالية (أيوفي)، </a:t>
            </a:r>
            <a:r>
              <a:rPr lang="en-GB"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hlinkClick r:id="rId5">
                  <a:extLst>
                    <a:ext uri="{A12FA001-AC4F-418D-AE19-62706E023703}">
                      <ahyp:hlinkClr xmlns:ahyp="http://schemas.microsoft.com/office/drawing/2018/hyperlinkcolor" val="tx"/>
                    </a:ext>
                  </a:extLst>
                </a:hlinkClick>
              </a:rPr>
              <a:t>www.aaoifi.com</a:t>
            </a:r>
            <a:r>
              <a:rPr lang="en-GB"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       .</a:t>
            </a:r>
            <a:br>
              <a:rPr lang="en-US" sz="2800" b="1"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br>
            <a:r>
              <a:rPr lang="en-US" sz="2800" b="1"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صندوق النقد الدولي والتمويل الإسلامي. </a:t>
            </a:r>
            <a:r>
              <a:rPr lang="en-US"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en-US" sz="2800" b="1" u="sng"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hlinkClick r:id="rId6">
                  <a:extLst>
                    <a:ext uri="{A12FA001-AC4F-418D-AE19-62706E023703}">
                      <ahyp:hlinkClr xmlns:ahyp="http://schemas.microsoft.com/office/drawing/2018/hyperlinkcolor" val="tx"/>
                    </a:ext>
                  </a:extLst>
                </a:hlinkClick>
              </a:rPr>
              <a:t>www.imf.org.com</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GB"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بيت التمويل الكويتي. </a:t>
            </a:r>
            <a:r>
              <a:rPr lang="en-US"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en-US" sz="2800" b="1" u="sng"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hlinkClick r:id="rId7">
                  <a:extLst>
                    <a:ext uri="{A12FA001-AC4F-418D-AE19-62706E023703}">
                      <ahyp:hlinkClr xmlns:ahyp="http://schemas.microsoft.com/office/drawing/2018/hyperlinkcolor" val="tx"/>
                    </a:ext>
                  </a:extLst>
                </a:hlinkClick>
              </a:rPr>
              <a:t>www.kfh.bh.com</a:t>
            </a:r>
            <a:br>
              <a:rPr lang="en-US" sz="2800" dirty="0">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موقع فتاوى الأزهر الشّريف                    .</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مجلة البحوث الإسلامية                       .</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الكتب والمجلات والكتب الفقهية الموجودة على </a:t>
            </a:r>
            <a:r>
              <a:rPr lang="en-US"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CD</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المكتبة الشاملة، والجامع الكبير.    </a:t>
            </a:r>
            <a:endParaRPr lang="ar-IQ" sz="2800" b="1"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a:off x="677334" y="6743269"/>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246514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783" y="120770"/>
            <a:ext cx="9649542" cy="6495691"/>
          </a:xfrm>
        </p:spPr>
        <p:txBody>
          <a:bodyPr>
            <a:noAutofit/>
          </a:bodyPr>
          <a:lstStyle/>
          <a:p>
            <a:pPr marL="0" marR="0" algn="just" rtl="1">
              <a:lnSpc>
                <a:spcPct val="106000"/>
              </a:lnSpc>
              <a:spcBef>
                <a:spcPts val="0"/>
              </a:spcBef>
              <a:spcAft>
                <a:spcPts val="0"/>
              </a:spcAft>
            </a:pPr>
            <a:r>
              <a:rPr lang="ar-IQ" sz="3200" b="1" dirty="0">
                <a:solidFill>
                  <a:srgbClr val="FF0000"/>
                </a:solidFill>
                <a:latin typeface="Traditional Arabic" panose="02020603050405020304" pitchFamily="18" charset="-78"/>
                <a:cs typeface="Traditional Arabic" panose="02020603050405020304" pitchFamily="18" charset="-78"/>
              </a:rPr>
              <a:t>مفردات المواضيع:                   </a:t>
            </a:r>
            <a:r>
              <a:rPr lang="ar-IQ" sz="3200" b="1" dirty="0">
                <a:solidFill>
                  <a:schemeClr val="bg1"/>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المقدمة : مدخل إلى المالية والمالية الإسلامية.                       .</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b="1"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طبيعة علم المالية، المالية كعلم، المالية كأحد وظائف المؤسسة المالية، المالية كنظام، مكونات علم المالية، علاقة علم المالية بالعلوم الأخرى، والتطور التاريخي لعلم المالية.</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b="1"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التمويل الإسلامي وفقه المعاملات: تعريف المال في فقه المعاملات، طبيعة التمويل الإسلامي، علم المالية الإسلامية، تقسيمات المال في الإسلام والآثار المترتبة عن كل قسم</a:t>
            </a:r>
            <a:br>
              <a:rPr lang="en-US"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b="1"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التمويل الإسلامي وفقه المعاملات: تعريف المال في فقه المعاملات، طبيعة التمويل الإسلامي، علم المالية الإسلامية، تقسيمات المال في الإسلام والآثار المترتبة عن كل قسم. .</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b="1"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العقود والعقود المالية والتمويل الإسلامي: تعريف العقد، الفرق بين العقد والوعد، الألفاظ ذات الصلة بالعقد، مقومات العقد، أقسام العقد، عقود المعاوضات وعقود التبرعات، آثار تقسيم العقود إلى معاوضات وتبرعات.                     </a:t>
            </a:r>
            <a:r>
              <a:rPr lang="en-US" sz="3200" b="1" dirty="0">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200" b="1" dirty="0">
                <a:effectLst/>
                <a:latin typeface="Traditional Arabic" panose="02020603050405020304" pitchFamily="18" charset="-78"/>
                <a:ea typeface="Calibri" panose="020F0502020204030204" pitchFamily="34" charset="0"/>
                <a:cs typeface="Traditional Arabic" panose="02020603050405020304" pitchFamily="18" charset="-78"/>
              </a:rPr>
              <a:t>     </a:t>
            </a:r>
            <a:br>
              <a:rPr lang="en-US" sz="3200" dirty="0">
                <a:effectLst/>
                <a:latin typeface="Traditional Arabic" panose="02020603050405020304" pitchFamily="18" charset="-78"/>
                <a:ea typeface="Calibri" panose="020F0502020204030204" pitchFamily="34" charset="0"/>
                <a:cs typeface="Traditional Arabic" panose="02020603050405020304" pitchFamily="18" charset="-78"/>
              </a:rPr>
            </a:br>
            <a:endParaRPr lang="ar-IQ" sz="3200" b="1"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7999"/>
            <a:ext cx="8596668" cy="45719"/>
          </a:xfrm>
        </p:spPr>
        <p:txBody>
          <a:bodyPr>
            <a:normAutofit fontScale="25000" lnSpcReduction="20000"/>
          </a:bodyPr>
          <a:lstStyle/>
          <a:p>
            <a:pPr marL="0" indent="0">
              <a:buNone/>
            </a:pPr>
            <a:endParaRPr lang="ar-IQ" dirty="0"/>
          </a:p>
        </p:txBody>
      </p:sp>
    </p:spTree>
    <p:extLst>
      <p:ext uri="{BB962C8B-B14F-4D97-AF65-F5344CB8AC3E}">
        <p14:creationId xmlns:p14="http://schemas.microsoft.com/office/powerpoint/2010/main" val="1915065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143" y="146649"/>
            <a:ext cx="9161859" cy="6556075"/>
          </a:xfrm>
        </p:spPr>
        <p:txBody>
          <a:bodyPr>
            <a:normAutofit fontScale="90000"/>
          </a:bodyPr>
          <a:lstStyle/>
          <a:p>
            <a:pPr marL="365760" marR="0" algn="just" rtl="1">
              <a:lnSpc>
                <a:spcPct val="150000"/>
              </a:lnSpc>
              <a:spcBef>
                <a:spcPts val="600"/>
              </a:spcBef>
              <a:spcAft>
                <a:spcPts val="600"/>
              </a:spcAft>
            </a:pPr>
            <a:r>
              <a:rPr lang="ar-IQ" sz="3200" b="1"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خصائص عقود المعاوضات والتبرعات، عقود مترددة بين التبرع والمعاوضة، آثار العقد، انتهاء العقد وأسبابه، بعض القواعد الفقهية المنظمة لعقود التمويل الإسلامي .</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b="1"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الضوابط الشرعية لتمويل الإسلامي منها: الأصل في المعاملات الحل. الأصل في الشروط في المعاملات الحل. منع الغرر. منع الربا. سد الذرائع       .</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b="1"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النظام المالي الإسلامي: النظام المالي جزء من النظام الاقتصادي         .</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مفهوم النظام المالي، مكونات النظام المالي                .</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b="1"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وظائف النظام المالي. النظام المالي الإسلامي. جذور النظام المالي الإسلامي.</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الصناعة المالية الإسلامية في العصر الحاضر                     .</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b="1"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عقد البيع: تعريفه، مشروعيته، حكمة تشريعه، أركانه وشروطه، قبض المبيع وضمانه.</a:t>
            </a:r>
            <a:endPar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951976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034" y="316301"/>
            <a:ext cx="9066968" cy="6379774"/>
          </a:xfrm>
        </p:spPr>
        <p:txBody>
          <a:bodyPr>
            <a:noAutofit/>
          </a:bodyPr>
          <a:lstStyle/>
          <a:p>
            <a:pPr marL="548640" marR="0" algn="r" rtl="1" fontAlgn="base">
              <a:spcBef>
                <a:spcPts val="0"/>
              </a:spcBef>
              <a:spcAft>
                <a:spcPts val="0"/>
              </a:spcAft>
            </a:pP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الخيارات في البيع: خيار المجلس: تعريفه، مشروعيته، مسقطاته، أدلته وخلاف العلماء فيه.</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خيار الشرط: تعريفه، مشروعيته، شروطه، سقوطه.</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حكم المبيع زمن الخيار: ملكية المبيع زمن الخيار. هلاك المبيع زمن الخيار. </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SA" sz="32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 خيار العيب: تعريفه، مشروعيته، شروطه، وقته، الزيادة في المبيع المعيب، العيب الطاريء على عيب قديم. شرط البراءة من العيوب.</a:t>
            </a:r>
            <a:br>
              <a:rPr lang="ar-IQ" sz="32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SA" sz="32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 آداب البيع والشراء في الإسلام.</a:t>
            </a:r>
            <a:br>
              <a:rPr lang="en-US" sz="3200"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SA" sz="32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 عقد السلم: تعريفه، مشروعيته، حكمة تشريعه، أركانه وشروطه.</a:t>
            </a:r>
            <a:br>
              <a:rPr lang="en-US" sz="3200"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SA" sz="32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 عقد الاستصناع: تعريفه، مشروعيته، أمثلة تطبيقية: بيع المنازل على الخارطة.</a:t>
            </a:r>
            <a:br>
              <a:rPr lang="en-US" sz="3200"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SA" sz="32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 الربا: تعريفه، الأموال الربوية، علة الربا، أنواع الربا وحكم كل منها.</a:t>
            </a:r>
            <a:endParaRPr lang="en-US" sz="3200"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3389746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D6AF5-1590-F956-8EF4-C36031052C65}"/>
              </a:ext>
            </a:extLst>
          </p:cNvPr>
          <p:cNvSpPr>
            <a:spLocks noGrp="1"/>
          </p:cNvSpPr>
          <p:nvPr>
            <p:ph type="title"/>
          </p:nvPr>
        </p:nvSpPr>
        <p:spPr>
          <a:xfrm>
            <a:off x="152400" y="188595"/>
            <a:ext cx="9477375" cy="6471286"/>
          </a:xfrm>
        </p:spPr>
        <p:txBody>
          <a:bodyPr>
            <a:noAutofit/>
          </a:bodyPr>
          <a:lstStyle/>
          <a:p>
            <a:pPr marL="0" marR="0" algn="r" rtl="1" fontAlgn="base">
              <a:lnSpc>
                <a:spcPct val="150000"/>
              </a:lnSpc>
              <a:spcBef>
                <a:spcPts val="0"/>
              </a:spcBef>
              <a:spcAft>
                <a:spcPts val="0"/>
              </a:spcAft>
            </a:pPr>
            <a:r>
              <a:rPr lang="ar-SA" sz="32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 ما يعتبر جنسا واحدًا وما لا يعتبر.</a:t>
            </a:r>
            <a:br>
              <a:rPr lang="en-US" sz="3200"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SA" sz="32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 تبايع الأموال الربوية وشروط صحته.</a:t>
            </a:r>
            <a:br>
              <a:rPr lang="ar-IQ" sz="32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SA" sz="32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 تحقق المماثلة واعتبارها وما يمنع منها، المزابنة، المحاقلة، العرايا، بيع اللحم باللحم، بيع اللحم بالحيوان، بيع الحيوان بالحيوان، حكم التعامل الربوي من حيث ما يترتب عليه. وربا القرض</a:t>
            </a:r>
            <a:r>
              <a:rPr lang="ar-IQ" sz="32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br>
              <a:rPr lang="en-US" sz="3200"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SA" sz="32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 الإجارة: تعريفها ، مشروعيتها ، أركانها ، شروطها ، أقسام الإجارة وشروطها  حكم الإجارة، حق استيفاء المنفعة</a:t>
            </a:r>
            <a:r>
              <a:rPr lang="ar-IQ" sz="32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2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br>
              <a:rPr lang="en-US" sz="3200"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SA"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المضاربة، تعريفها، وبيان مشروعيتها، والحمكة تشريعها، وأحكامها، وأركانها وشروطها، وانتهاء عقد المضاربة.</a:t>
            </a:r>
            <a:endParaRPr lang="en-US" sz="32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D4141B84-0A77-D137-791A-015FD04EE8A8}"/>
              </a:ext>
            </a:extLst>
          </p:cNvPr>
          <p:cNvSpPr>
            <a:spLocks noGrp="1"/>
          </p:cNvSpPr>
          <p:nvPr>
            <p:ph idx="1"/>
          </p:nvPr>
        </p:nvSpPr>
        <p:spPr>
          <a:xfrm flipV="1">
            <a:off x="677334" y="6858000"/>
            <a:ext cx="8596668" cy="45719"/>
          </a:xfrm>
        </p:spPr>
        <p:txBody>
          <a:bodyPr>
            <a:normAutofit fontScale="25000" lnSpcReduction="20000"/>
          </a:bodyPr>
          <a:lstStyle/>
          <a:p>
            <a:endParaRPr lang="en-US" dirty="0"/>
          </a:p>
        </p:txBody>
      </p:sp>
    </p:spTree>
    <p:extLst>
      <p:ext uri="{BB962C8B-B14F-4D97-AF65-F5344CB8AC3E}">
        <p14:creationId xmlns:p14="http://schemas.microsoft.com/office/powerpoint/2010/main" val="7729404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1155"/>
            <a:ext cx="8596668" cy="6564701"/>
          </a:xfrm>
        </p:spPr>
        <p:txBody>
          <a:bodyPr>
            <a:normAutofit/>
          </a:bodyPr>
          <a:lstStyle/>
          <a:p>
            <a:pPr algn="just"/>
            <a:r>
              <a:rPr lang="ar-IQ"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ar-IQ" b="1" dirty="0">
                <a:solidFill>
                  <a:srgbClr val="FF0000"/>
                </a:solidFill>
                <a:latin typeface="Traditional Arabic" panose="02020603050405020304" pitchFamily="18" charset="-78"/>
                <a:cs typeface="Traditional Arabic" panose="02020603050405020304" pitchFamily="18" charset="-78"/>
              </a:rPr>
              <a:t>مدة المحاضرة: 45 دقيقة.                    </a:t>
            </a:r>
            <a:r>
              <a:rPr lang="ar-IQ" b="1" dirty="0">
                <a:solidFill>
                  <a:schemeClr val="bg1"/>
                </a:solidFill>
                <a:latin typeface="Traditional Arabic" panose="02020603050405020304" pitchFamily="18" charset="-78"/>
                <a:cs typeface="Traditional Arabic" panose="02020603050405020304" pitchFamily="18" charset="-78"/>
              </a:rPr>
              <a:t>.</a:t>
            </a:r>
            <a:br>
              <a:rPr lang="en-US"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هدف كل موضوع: هو التعلم والاطلاع على الموضوع وإدراك ما فيه من المساويء والمحاسن، وتجنب الحرام والتعاملات الفاسدة فيه، وبيان الشروط الصحيحة والفاسدة لكل عقد، والاطلاع على أدلة أحكام الفقه الإسلامي.                    </a:t>
            </a:r>
            <a:r>
              <a:rPr lang="ar-IQ" b="1" dirty="0">
                <a:solidFill>
                  <a:schemeClr val="bg1"/>
                </a:solidFill>
                <a:latin typeface="Traditional Arabic" panose="02020603050405020304" pitchFamily="18" charset="-78"/>
                <a:cs typeface="Traditional Arabic" panose="02020603050405020304" pitchFamily="18" charset="-78"/>
              </a:rPr>
              <a:t>.</a:t>
            </a:r>
            <a:br>
              <a:rPr lang="en-US"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وكذلك الوقوف على القضايا المالية المعاصرة الموجودة في المجتمع بين المسلمين أو المسلمين وغيرهم لكي يدركوا ما هو الصّحيح والفاسد منها.</a:t>
            </a: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727986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85" y="0"/>
            <a:ext cx="9635706" cy="6780362"/>
          </a:xfrm>
        </p:spPr>
        <p:txBody>
          <a:bodyPr>
            <a:normAutofit/>
          </a:bodyPr>
          <a:lstStyle/>
          <a:p>
            <a:pPr algn="just"/>
            <a:r>
              <a:rPr lang="ar-IQ" sz="2800" b="1" dirty="0">
                <a:solidFill>
                  <a:srgbClr val="FF0000"/>
                </a:solidFill>
                <a:latin typeface="Traditional Arabic" panose="02020603050405020304" pitchFamily="18" charset="-78"/>
                <a:cs typeface="Traditional Arabic" panose="02020603050405020304" pitchFamily="18" charset="-78"/>
              </a:rPr>
              <a:t>الاختبارات:</a:t>
            </a:r>
            <a:br>
              <a:rPr lang="en-US"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١. </a:t>
            </a:r>
            <a:r>
              <a:rPr lang="ar-IQ" sz="2800" b="1" dirty="0">
                <a:solidFill>
                  <a:srgbClr val="FF0000"/>
                </a:solidFill>
                <a:latin typeface="Traditional Arabic" panose="02020603050405020304" pitchFamily="18" charset="-78"/>
                <a:cs typeface="Traditional Arabic" panose="02020603050405020304" pitchFamily="18" charset="-78"/>
              </a:rPr>
              <a:t>انشائي:                        </a:t>
            </a:r>
            <a:r>
              <a:rPr lang="ar-IQ" sz="2800" b="1" dirty="0">
                <a:solidFill>
                  <a:schemeClr val="bg1"/>
                </a:solidFill>
                <a:latin typeface="Traditional Arabic" panose="02020603050405020304" pitchFamily="18" charset="-78"/>
                <a:cs typeface="Traditional Arabic" panose="02020603050405020304" pitchFamily="18" charset="-78"/>
              </a:rPr>
              <a:t>.</a:t>
            </a:r>
            <a:r>
              <a:rPr lang="ar-IQ" sz="2800" b="1" dirty="0">
                <a:solidFill>
                  <a:schemeClr val="tx1"/>
                </a:solidFill>
                <a:latin typeface="Traditional Arabic" panose="02020603050405020304" pitchFamily="18" charset="-78"/>
                <a:cs typeface="Traditional Arabic" panose="02020603050405020304" pitchFamily="18" charset="-78"/>
              </a:rPr>
              <a:t> </a:t>
            </a:r>
            <a:br>
              <a:rPr lang="en-US"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بيِّن الحكم الشرعي للجراحة التجميلية مع الدليل؟                       </a:t>
            </a:r>
            <a:r>
              <a:rPr lang="ar-IQ" sz="2800" b="1" dirty="0">
                <a:solidFill>
                  <a:schemeClr val="bg1"/>
                </a:solidFill>
                <a:latin typeface="Traditional Arabic" panose="02020603050405020304" pitchFamily="18" charset="-78"/>
                <a:cs typeface="Traditional Arabic" panose="02020603050405020304" pitchFamily="18" charset="-78"/>
              </a:rPr>
              <a:t>.</a:t>
            </a:r>
            <a:br>
              <a:rPr lang="en-US"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ما هي أدلة القائلين بمنع التبرع بالأعضاء؟               </a:t>
            </a:r>
            <a:r>
              <a:rPr lang="ar-IQ" sz="2800" b="1" dirty="0">
                <a:solidFill>
                  <a:schemeClr val="bg1"/>
                </a:solidFill>
                <a:latin typeface="Traditional Arabic" panose="02020603050405020304" pitchFamily="18" charset="-78"/>
                <a:cs typeface="Traditional Arabic" panose="02020603050405020304" pitchFamily="18" charset="-78"/>
              </a:rPr>
              <a:t>.</a:t>
            </a:r>
            <a:br>
              <a:rPr lang="en-US"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لماذا حرم الإسلام التورق المصرفي المنظم؟</a:t>
            </a:r>
            <a:r>
              <a:rPr lang="en-US" sz="2800" b="1" dirty="0">
                <a:solidFill>
                  <a:schemeClr val="bg1"/>
                </a:solidFill>
                <a:latin typeface="Traditional Arabic" panose="02020603050405020304" pitchFamily="18" charset="-78"/>
                <a:cs typeface="Traditional Arabic" panose="02020603050405020304" pitchFamily="18" charset="-78"/>
              </a:rPr>
              <a:t>.</a:t>
            </a:r>
            <a:r>
              <a:rPr lang="en-US" sz="2800" b="1" dirty="0">
                <a:solidFill>
                  <a:schemeClr val="tx1"/>
                </a:solidFill>
                <a:latin typeface="Traditional Arabic" panose="02020603050405020304" pitchFamily="18" charset="-78"/>
                <a:cs typeface="Traditional Arabic" panose="02020603050405020304" pitchFamily="18" charset="-78"/>
              </a:rPr>
              <a:t>                           </a:t>
            </a:r>
            <a:br>
              <a:rPr lang="en-US"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rgbClr val="FF0000"/>
                </a:solidFill>
                <a:latin typeface="Traditional Arabic" panose="02020603050405020304" pitchFamily="18" charset="-78"/>
                <a:cs typeface="Traditional Arabic" panose="02020603050405020304" pitchFamily="18" charset="-78"/>
              </a:rPr>
              <a:t>٢. صح أو خطأ:                               </a:t>
            </a:r>
            <a:r>
              <a:rPr lang="ar-IQ" sz="2800" b="1" dirty="0">
                <a:solidFill>
                  <a:schemeClr val="bg1"/>
                </a:solidFill>
                <a:latin typeface="Traditional Arabic" panose="02020603050405020304" pitchFamily="18" charset="-78"/>
                <a:cs typeface="Traditional Arabic" panose="02020603050405020304" pitchFamily="18" charset="-78"/>
              </a:rPr>
              <a:t>.</a:t>
            </a:r>
            <a:r>
              <a:rPr lang="ar-IQ" sz="2800" b="1" dirty="0">
                <a:solidFill>
                  <a:schemeClr val="tx1"/>
                </a:solidFill>
                <a:latin typeface="Traditional Arabic" panose="02020603050405020304" pitchFamily="18" charset="-78"/>
                <a:cs typeface="Traditional Arabic" panose="02020603050405020304" pitchFamily="18" charset="-78"/>
              </a:rPr>
              <a:t> </a:t>
            </a:r>
            <a:br>
              <a:rPr lang="en-US"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قضاء المرأة لا يجوز عند الأحناف مطلقا.                               </a:t>
            </a:r>
            <a:r>
              <a:rPr lang="ar-IQ" sz="2800" b="1" dirty="0">
                <a:solidFill>
                  <a:schemeClr val="bg1"/>
                </a:solidFill>
                <a:latin typeface="Traditional Arabic" panose="02020603050405020304" pitchFamily="18" charset="-78"/>
                <a:cs typeface="Traditional Arabic" panose="02020603050405020304" pitchFamily="18" charset="-78"/>
              </a:rPr>
              <a:t>.</a:t>
            </a:r>
            <a:br>
              <a:rPr lang="en-US" sz="2800" b="1" dirty="0">
                <a:solidFill>
                  <a:schemeClr val="bg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من الفتاوى الشاذة جواز فوائد البنوك التقليدية.                            </a:t>
            </a:r>
            <a:r>
              <a:rPr lang="ar-IQ" sz="2800" b="1" dirty="0">
                <a:solidFill>
                  <a:schemeClr val="bg1"/>
                </a:solidFill>
                <a:latin typeface="Traditional Arabic" panose="02020603050405020304" pitchFamily="18" charset="-78"/>
                <a:cs typeface="Traditional Arabic" panose="02020603050405020304" pitchFamily="18" charset="-78"/>
              </a:rPr>
              <a:t>.</a:t>
            </a:r>
            <a:br>
              <a:rPr lang="en-US"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من الضوابط الشرعية لصحة بيع العينة أن تكون السلعة من غير النقدين.         </a:t>
            </a:r>
            <a:r>
              <a:rPr lang="ar-IQ" sz="2800" b="1" dirty="0">
                <a:solidFill>
                  <a:schemeClr val="bg1"/>
                </a:solidFill>
                <a:latin typeface="Traditional Arabic" panose="02020603050405020304" pitchFamily="18" charset="-78"/>
                <a:cs typeface="Traditional Arabic" panose="02020603050405020304" pitchFamily="18" charset="-78"/>
              </a:rPr>
              <a:t>.</a:t>
            </a:r>
            <a:br>
              <a:rPr lang="en-US"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rgbClr val="FF0000"/>
                </a:solidFill>
                <a:latin typeface="Traditional Arabic" panose="02020603050405020304" pitchFamily="18" charset="-78"/>
                <a:cs typeface="Traditional Arabic" panose="02020603050405020304" pitchFamily="18" charset="-78"/>
              </a:rPr>
              <a:t>٣. الخيارات المتعدده:                         </a:t>
            </a:r>
            <a:r>
              <a:rPr lang="ar-IQ" sz="2800" b="1" dirty="0">
                <a:solidFill>
                  <a:schemeClr val="bg1"/>
                </a:solidFill>
                <a:latin typeface="Traditional Arabic" panose="02020603050405020304" pitchFamily="18" charset="-78"/>
                <a:cs typeface="Traditional Arabic" panose="02020603050405020304" pitchFamily="18" charset="-78"/>
              </a:rPr>
              <a:t>.</a:t>
            </a:r>
            <a:r>
              <a:rPr lang="ar-IQ" sz="2800" b="1" dirty="0">
                <a:solidFill>
                  <a:schemeClr val="tx1"/>
                </a:solidFill>
                <a:latin typeface="Traditional Arabic" panose="02020603050405020304" pitchFamily="18" charset="-78"/>
                <a:cs typeface="Traditional Arabic" panose="02020603050405020304" pitchFamily="18" charset="-78"/>
              </a:rPr>
              <a:t> </a:t>
            </a:r>
            <a:br>
              <a:rPr lang="en-US"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أول من ذكر التأمين من فقهاء المسلمين القدامى هو:</a:t>
            </a:r>
            <a:r>
              <a:rPr lang="en-US" sz="2800" b="1" dirty="0">
                <a:solidFill>
                  <a:schemeClr val="bg1"/>
                </a:solidFill>
                <a:latin typeface="Traditional Arabic" panose="02020603050405020304" pitchFamily="18" charset="-78"/>
                <a:cs typeface="Traditional Arabic" panose="02020603050405020304" pitchFamily="18" charset="-78"/>
              </a:rPr>
              <a:t>.</a:t>
            </a:r>
            <a:r>
              <a:rPr lang="en-US" sz="2800" b="1" dirty="0">
                <a:solidFill>
                  <a:schemeClr val="tx1"/>
                </a:solidFill>
                <a:latin typeface="Traditional Arabic" panose="02020603050405020304" pitchFamily="18" charset="-78"/>
                <a:cs typeface="Traditional Arabic" panose="02020603050405020304" pitchFamily="18" charset="-78"/>
              </a:rPr>
              <a:t>                              </a:t>
            </a:r>
            <a:br>
              <a:rPr lang="en-US"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1-ابن عابدين  2- الغزالي 3- ابن رشد</a:t>
            </a:r>
            <a:r>
              <a:rPr lang="en-US" sz="2800" b="1" dirty="0">
                <a:solidFill>
                  <a:schemeClr val="bg1"/>
                </a:solidFill>
                <a:latin typeface="Traditional Arabic" panose="02020603050405020304" pitchFamily="18" charset="-78"/>
                <a:cs typeface="Traditional Arabic" panose="02020603050405020304" pitchFamily="18" charset="-78"/>
              </a:rPr>
              <a:t>.</a:t>
            </a:r>
            <a:r>
              <a:rPr lang="en-US" sz="2800" b="1" dirty="0">
                <a:solidFill>
                  <a:schemeClr val="tx1"/>
                </a:solidFill>
                <a:latin typeface="Traditional Arabic" panose="02020603050405020304" pitchFamily="18" charset="-78"/>
                <a:cs typeface="Traditional Arabic" panose="02020603050405020304" pitchFamily="18" charset="-78"/>
              </a:rPr>
              <a:t>                   .</a:t>
            </a:r>
            <a:br>
              <a:rPr lang="en-US"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يطلق على عقد المرابحة:</a:t>
            </a:r>
            <a:r>
              <a:rPr lang="en-US" sz="2800" b="1" dirty="0">
                <a:solidFill>
                  <a:schemeClr val="bg1"/>
                </a:solidFill>
                <a:latin typeface="Traditional Arabic" panose="02020603050405020304" pitchFamily="18" charset="-78"/>
                <a:cs typeface="Traditional Arabic" panose="02020603050405020304" pitchFamily="18" charset="-78"/>
              </a:rPr>
              <a:t>.</a:t>
            </a:r>
            <a:r>
              <a:rPr lang="en-US" sz="2800" b="1" dirty="0">
                <a:solidFill>
                  <a:schemeClr val="tx1"/>
                </a:solidFill>
                <a:latin typeface="Traditional Arabic" panose="02020603050405020304" pitchFamily="18" charset="-78"/>
                <a:cs typeface="Traditional Arabic" panose="02020603050405020304" pitchFamily="18" charset="-78"/>
              </a:rPr>
              <a:t>                            </a:t>
            </a:r>
            <a:br>
              <a:rPr lang="en-US"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1- بيع ما اشتراه مع ربح معلوم.  2- بيع ما شتراه مع حط قدر معين من الثمن. 3- بيع ما اشتراه بالثمن الذي اشتري به لكن مع جزء معين من المبيع لا على جميعه.</a:t>
            </a: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4252516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960" y="6849374"/>
            <a:ext cx="8596668" cy="54634"/>
          </a:xfrm>
        </p:spPr>
        <p:txBody>
          <a:bodyPr>
            <a:normAutofit fontScale="90000"/>
          </a:bodyPr>
          <a:lstStyle/>
          <a:p>
            <a:endParaRPr lang="ar-IQ"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09960627"/>
              </p:ext>
            </p:extLst>
          </p:nvPr>
        </p:nvGraphicFramePr>
        <p:xfrm>
          <a:off x="110369" y="265907"/>
          <a:ext cx="10931442" cy="6343877"/>
        </p:xfrm>
        <a:graphic>
          <a:graphicData uri="http://schemas.openxmlformats.org/drawingml/2006/table">
            <a:tbl>
              <a:tblPr rtl="1" firstRow="1" bandRow="1">
                <a:tableStyleId>{5C22544A-7EE6-4342-B048-85BDC9FD1C3A}</a:tableStyleId>
              </a:tblPr>
              <a:tblGrid>
                <a:gridCol w="3666226">
                  <a:extLst>
                    <a:ext uri="{9D8B030D-6E8A-4147-A177-3AD203B41FA5}">
                      <a16:colId xmlns:a16="http://schemas.microsoft.com/office/drawing/2014/main" val="20000"/>
                    </a:ext>
                  </a:extLst>
                </a:gridCol>
                <a:gridCol w="7265216">
                  <a:extLst>
                    <a:ext uri="{9D8B030D-6E8A-4147-A177-3AD203B41FA5}">
                      <a16:colId xmlns:a16="http://schemas.microsoft.com/office/drawing/2014/main" val="20001"/>
                    </a:ext>
                  </a:extLst>
                </a:gridCol>
              </a:tblGrid>
              <a:tr h="0">
                <a:tc>
                  <a:txBody>
                    <a:bodyPr/>
                    <a:lstStyle/>
                    <a:p>
                      <a:pPr rtl="1"/>
                      <a:r>
                        <a:rPr lang="ar-IQ" sz="3200" dirty="0">
                          <a:solidFill>
                            <a:schemeClr val="tx1"/>
                          </a:solidFill>
                          <a:latin typeface="Traditional Arabic" panose="02020603050405020304" pitchFamily="18" charset="-78"/>
                          <a:cs typeface="Traditional Arabic" panose="02020603050405020304" pitchFamily="18" charset="-78"/>
                        </a:rPr>
                        <a:t>1- اسم المادة:</a:t>
                      </a:r>
                    </a:p>
                  </a:txBody>
                  <a:tcPr/>
                </a:tc>
                <a:tc>
                  <a:txBody>
                    <a:bodyPr/>
                    <a:lstStyle/>
                    <a:p>
                      <a:pPr rtl="1"/>
                      <a:r>
                        <a:rPr lang="ar-IQ" sz="3200" dirty="0">
                          <a:solidFill>
                            <a:schemeClr val="tx1"/>
                          </a:solidFill>
                          <a:latin typeface="Traditional Arabic" panose="02020603050405020304" pitchFamily="18" charset="-78"/>
                          <a:cs typeface="Traditional Arabic" panose="02020603050405020304" pitchFamily="18" charset="-78"/>
                        </a:rPr>
                        <a:t>قضايا فقهية معاصرة</a:t>
                      </a:r>
                    </a:p>
                  </a:txBody>
                  <a:tcPr/>
                </a:tc>
                <a:extLst>
                  <a:ext uri="{0D108BD9-81ED-4DB2-BD59-A6C34878D82A}">
                    <a16:rowId xmlns:a16="http://schemas.microsoft.com/office/drawing/2014/main" val="10000"/>
                  </a:ext>
                </a:extLst>
              </a:tr>
              <a:tr h="745057">
                <a:tc>
                  <a:txBody>
                    <a:bodyPr/>
                    <a:lstStyle/>
                    <a:p>
                      <a:pPr rtl="1"/>
                      <a:r>
                        <a:rPr lang="ar-KW" sz="2800" b="1" kern="1200" dirty="0">
                          <a:solidFill>
                            <a:schemeClr val="dk1"/>
                          </a:solidFill>
                          <a:effectLst/>
                          <a:latin typeface="Traditional Arabic" panose="02020603050405020304" pitchFamily="18" charset="-78"/>
                          <a:ea typeface="+mn-ea"/>
                          <a:cs typeface="Traditional Arabic" panose="02020603050405020304" pitchFamily="18" charset="-78"/>
                        </a:rPr>
                        <a:t>2. التدريسي المسؤول</a:t>
                      </a:r>
                      <a:endParaRPr lang="ar-IQ" sz="2800" dirty="0">
                        <a:latin typeface="Traditional Arabic" panose="02020603050405020304" pitchFamily="18" charset="-78"/>
                        <a:cs typeface="Traditional Arabic" panose="02020603050405020304" pitchFamily="18" charset="-78"/>
                      </a:endParaRPr>
                    </a:p>
                  </a:txBody>
                  <a:tcPr/>
                </a:tc>
                <a:tc>
                  <a:txBody>
                    <a:bodyPr/>
                    <a:lstStyle/>
                    <a:p>
                      <a:pPr rtl="1"/>
                      <a:r>
                        <a:rPr lang="ar-IQ" sz="2800" b="1" dirty="0">
                          <a:solidFill>
                            <a:schemeClr val="tx1"/>
                          </a:solidFill>
                          <a:latin typeface="Traditional Arabic" panose="02020603050405020304" pitchFamily="18" charset="-78"/>
                          <a:cs typeface="Traditional Arabic" panose="02020603050405020304" pitchFamily="18" charset="-78"/>
                        </a:rPr>
                        <a:t>الأستاذ المساعد الدكتور: مراد جبار سعيد</a:t>
                      </a:r>
                    </a:p>
                  </a:txBody>
                  <a:tcPr/>
                </a:tc>
                <a:extLst>
                  <a:ext uri="{0D108BD9-81ED-4DB2-BD59-A6C34878D82A}">
                    <a16:rowId xmlns:a16="http://schemas.microsoft.com/office/drawing/2014/main" val="10001"/>
                  </a:ext>
                </a:extLst>
              </a:tr>
              <a:tr h="540640">
                <a:tc>
                  <a:txBody>
                    <a:bodyPr/>
                    <a:lstStyle/>
                    <a:p>
                      <a:pPr marL="0" marR="0" indent="0" algn="r" defTabSz="457200" rtl="1" eaLnBrk="1" fontAlgn="auto" latinLnBrk="0" hangingPunct="1">
                        <a:lnSpc>
                          <a:spcPct val="100000"/>
                        </a:lnSpc>
                        <a:spcBef>
                          <a:spcPts val="0"/>
                        </a:spcBef>
                        <a:spcAft>
                          <a:spcPts val="0"/>
                        </a:spcAft>
                        <a:buClrTx/>
                        <a:buSzTx/>
                        <a:buFontTx/>
                        <a:buNone/>
                        <a:tabLst/>
                        <a:defRPr/>
                      </a:pPr>
                      <a:r>
                        <a:rPr lang="ar-IQ" sz="2800" b="1" kern="1200" dirty="0">
                          <a:solidFill>
                            <a:schemeClr val="dk1"/>
                          </a:solidFill>
                          <a:effectLst/>
                          <a:latin typeface="Traditional Arabic" panose="02020603050405020304" pitchFamily="18" charset="-78"/>
                          <a:ea typeface="+mn-ea"/>
                          <a:cs typeface="Traditional Arabic" panose="02020603050405020304" pitchFamily="18" charset="-78"/>
                        </a:rPr>
                        <a:t>2</a:t>
                      </a:r>
                      <a:r>
                        <a:rPr lang="ar-KW" sz="2800" b="1" kern="1200" dirty="0">
                          <a:solidFill>
                            <a:schemeClr val="dk1"/>
                          </a:solidFill>
                          <a:effectLst/>
                          <a:latin typeface="Traditional Arabic" panose="02020603050405020304" pitchFamily="18" charset="-78"/>
                          <a:ea typeface="+mn-ea"/>
                          <a:cs typeface="Traditional Arabic" panose="02020603050405020304" pitchFamily="18" charset="-78"/>
                        </a:rPr>
                        <a:t>. القسم/ الكلية</a:t>
                      </a:r>
                      <a:endParaRPr lang="ar-IQ" sz="2800" dirty="0">
                        <a:latin typeface="Traditional Arabic" panose="02020603050405020304" pitchFamily="18" charset="-78"/>
                        <a:cs typeface="Traditional Arabic" panose="02020603050405020304" pitchFamily="18" charset="-78"/>
                      </a:endParaRPr>
                    </a:p>
                    <a:p>
                      <a:pPr rtl="1"/>
                      <a:endParaRPr lang="ar-IQ" dirty="0"/>
                    </a:p>
                  </a:txBody>
                  <a:tcPr/>
                </a:tc>
                <a:tc>
                  <a:txBody>
                    <a:bodyPr/>
                    <a:lstStyle/>
                    <a:p>
                      <a:pPr marL="0" marR="0" indent="0" algn="r" defTabSz="457200" rtl="1" eaLnBrk="1" fontAlgn="auto" latinLnBrk="0" hangingPunct="1">
                        <a:lnSpc>
                          <a:spcPct val="100000"/>
                        </a:lnSpc>
                        <a:spcBef>
                          <a:spcPts val="0"/>
                        </a:spcBef>
                        <a:spcAft>
                          <a:spcPts val="0"/>
                        </a:spcAft>
                        <a:buClrTx/>
                        <a:buSzTx/>
                        <a:buFontTx/>
                        <a:buNone/>
                        <a:tabLst/>
                        <a:defRPr/>
                      </a:pPr>
                      <a:r>
                        <a:rPr lang="ar-IQ" sz="2800" b="1" kern="1200" dirty="0">
                          <a:solidFill>
                            <a:schemeClr val="dk1"/>
                          </a:solidFill>
                          <a:effectLst/>
                          <a:latin typeface="Traditional Arabic" panose="02020603050405020304" pitchFamily="18" charset="-78"/>
                          <a:ea typeface="+mn-ea"/>
                          <a:cs typeface="Traditional Arabic" panose="02020603050405020304" pitchFamily="18" charset="-78"/>
                        </a:rPr>
                        <a:t>قسك: </a:t>
                      </a:r>
                      <a:r>
                        <a:rPr lang="ar-KW" sz="2800" b="1" kern="1200" dirty="0">
                          <a:solidFill>
                            <a:schemeClr val="dk1"/>
                          </a:solidFill>
                          <a:effectLst/>
                          <a:latin typeface="Traditional Arabic" panose="02020603050405020304" pitchFamily="18" charset="-78"/>
                          <a:ea typeface="+mn-ea"/>
                          <a:cs typeface="Traditional Arabic" panose="02020603050405020304" pitchFamily="18" charset="-78"/>
                        </a:rPr>
                        <a:t>الشريعة / كلية</a:t>
                      </a:r>
                      <a:r>
                        <a:rPr lang="ar-IQ" sz="2800" b="1" kern="1200" dirty="0">
                          <a:solidFill>
                            <a:schemeClr val="dk1"/>
                          </a:solidFill>
                          <a:effectLst/>
                          <a:latin typeface="Traditional Arabic" panose="02020603050405020304" pitchFamily="18" charset="-78"/>
                          <a:ea typeface="+mn-ea"/>
                          <a:cs typeface="Traditional Arabic" panose="02020603050405020304" pitchFamily="18" charset="-78"/>
                        </a:rPr>
                        <a:t>:</a:t>
                      </a:r>
                      <a:r>
                        <a:rPr lang="ar-KW" sz="2800" b="1" kern="1200" dirty="0">
                          <a:solidFill>
                            <a:schemeClr val="dk1"/>
                          </a:solidFill>
                          <a:effectLst/>
                          <a:latin typeface="Traditional Arabic" panose="02020603050405020304" pitchFamily="18" charset="-78"/>
                          <a:ea typeface="+mn-ea"/>
                          <a:cs typeface="Traditional Arabic" panose="02020603050405020304" pitchFamily="18" charset="-78"/>
                        </a:rPr>
                        <a:t> العلوم الإسلامية</a:t>
                      </a:r>
                      <a:endParaRPr lang="ar-IQ" sz="2800" dirty="0">
                        <a:latin typeface="Traditional Arabic" panose="02020603050405020304" pitchFamily="18" charset="-78"/>
                        <a:cs typeface="Traditional Arabic" panose="02020603050405020304" pitchFamily="18" charset="-78"/>
                      </a:endParaRPr>
                    </a:p>
                    <a:p>
                      <a:pPr rtl="1"/>
                      <a:endParaRPr lang="ar-IQ" sz="2800" dirty="0">
                        <a:latin typeface="Traditional Arabic" panose="02020603050405020304" pitchFamily="18" charset="-78"/>
                        <a:cs typeface="Traditional Arabic" panose="02020603050405020304" pitchFamily="18" charset="-78"/>
                      </a:endParaRPr>
                    </a:p>
                  </a:txBody>
                  <a:tcPr/>
                </a:tc>
                <a:extLst>
                  <a:ext uri="{0D108BD9-81ED-4DB2-BD59-A6C34878D82A}">
                    <a16:rowId xmlns:a16="http://schemas.microsoft.com/office/drawing/2014/main" val="10002"/>
                  </a:ext>
                </a:extLst>
              </a:tr>
              <a:tr h="1269048">
                <a:tc>
                  <a:txBody>
                    <a:bodyPr/>
                    <a:lstStyle/>
                    <a:p>
                      <a:pPr marL="0" marR="0" indent="0" algn="r" defTabSz="457200" rtl="1" eaLnBrk="1" fontAlgn="auto" latinLnBrk="0" hangingPunct="1">
                        <a:lnSpc>
                          <a:spcPct val="100000"/>
                        </a:lnSpc>
                        <a:spcBef>
                          <a:spcPts val="0"/>
                        </a:spcBef>
                        <a:spcAft>
                          <a:spcPts val="0"/>
                        </a:spcAft>
                        <a:buClrTx/>
                        <a:buSzTx/>
                        <a:buFontTx/>
                        <a:buNone/>
                        <a:tabLst/>
                        <a:defRPr/>
                      </a:pPr>
                      <a:r>
                        <a:rPr lang="ar-IQ" sz="2800" b="1" kern="1200" dirty="0">
                          <a:solidFill>
                            <a:schemeClr val="dk1"/>
                          </a:solidFill>
                          <a:effectLst/>
                          <a:latin typeface="Traditional Arabic" panose="02020603050405020304" pitchFamily="18" charset="-78"/>
                          <a:ea typeface="+mn-ea"/>
                          <a:cs typeface="Traditional Arabic" panose="02020603050405020304" pitchFamily="18" charset="-78"/>
                        </a:rPr>
                        <a:t>3</a:t>
                      </a:r>
                      <a:r>
                        <a:rPr lang="ar-KW" sz="2800" b="1" kern="1200" dirty="0">
                          <a:solidFill>
                            <a:schemeClr val="dk1"/>
                          </a:solidFill>
                          <a:effectLst/>
                          <a:latin typeface="Traditional Arabic" panose="02020603050405020304" pitchFamily="18" charset="-78"/>
                          <a:ea typeface="+mn-ea"/>
                          <a:cs typeface="Traditional Arabic" panose="02020603050405020304" pitchFamily="18" charset="-78"/>
                        </a:rPr>
                        <a:t>. معلومات الاتصال: </a:t>
                      </a:r>
                      <a:endParaRPr lang="en-US" sz="2800" kern="1200" dirty="0">
                        <a:solidFill>
                          <a:schemeClr val="dk1"/>
                        </a:solidFill>
                        <a:effectLst/>
                        <a:latin typeface="Traditional Arabic" panose="02020603050405020304" pitchFamily="18" charset="-78"/>
                        <a:ea typeface="+mn-ea"/>
                        <a:cs typeface="Traditional Arabic" panose="02020603050405020304" pitchFamily="18" charset="-78"/>
                      </a:endParaRPr>
                    </a:p>
                    <a:p>
                      <a:pPr rtl="1"/>
                      <a:endParaRPr lang="ar-IQ" sz="2800" b="1" dirty="0">
                        <a:latin typeface="Traditional Arabic" panose="02020603050405020304" pitchFamily="18" charset="-78"/>
                        <a:cs typeface="Traditional Arabic" panose="02020603050405020304" pitchFamily="18" charset="-78"/>
                      </a:endParaRPr>
                    </a:p>
                  </a:txBody>
                  <a:tcPr/>
                </a:tc>
                <a:tc>
                  <a:txBody>
                    <a:bodyPr/>
                    <a:lstStyle/>
                    <a:p>
                      <a:pPr rtl="1"/>
                      <a:r>
                        <a:rPr lang="ar-KW" sz="2800" b="1" kern="1200" dirty="0">
                          <a:solidFill>
                            <a:schemeClr val="dk1"/>
                          </a:solidFill>
                          <a:effectLst/>
                          <a:latin typeface="Traditional Arabic" panose="02020603050405020304" pitchFamily="18" charset="-78"/>
                          <a:ea typeface="+mn-ea"/>
                          <a:cs typeface="Traditional Arabic" panose="02020603050405020304" pitchFamily="18" charset="-78"/>
                        </a:rPr>
                        <a:t>الإيميل: </a:t>
                      </a:r>
                      <a:r>
                        <a:rPr lang="en-US" sz="2800" b="1" kern="1200" dirty="0">
                          <a:solidFill>
                            <a:schemeClr val="dk1"/>
                          </a:solidFill>
                          <a:effectLst/>
                          <a:latin typeface="Traditional Arabic" panose="02020603050405020304" pitchFamily="18" charset="-78"/>
                          <a:ea typeface="+mn-ea"/>
                          <a:cs typeface="Traditional Arabic" panose="02020603050405020304" pitchFamily="18" charset="-78"/>
                        </a:rPr>
                        <a:t> </a:t>
                      </a:r>
                      <a:r>
                        <a:rPr lang="en-US" sz="2800" b="1" kern="1200" dirty="0" err="1">
                          <a:solidFill>
                            <a:schemeClr val="dk1"/>
                          </a:solidFill>
                          <a:effectLst/>
                          <a:latin typeface="Traditional Arabic" panose="02020603050405020304" pitchFamily="18" charset="-78"/>
                          <a:ea typeface="+mn-ea"/>
                          <a:cs typeface="Traditional Arabic" panose="02020603050405020304" pitchFamily="18" charset="-78"/>
                        </a:rPr>
                        <a:t>murad.saeed@su.edu.krd</a:t>
                      </a:r>
                      <a:endParaRPr lang="en-US" sz="2800" kern="1200" dirty="0">
                        <a:solidFill>
                          <a:schemeClr val="dk1"/>
                        </a:solidFill>
                        <a:effectLst/>
                        <a:latin typeface="Traditional Arabic" panose="02020603050405020304" pitchFamily="18" charset="-78"/>
                        <a:ea typeface="+mn-ea"/>
                        <a:cs typeface="Traditional Arabic" panose="02020603050405020304" pitchFamily="18" charset="-78"/>
                      </a:endParaRPr>
                    </a:p>
                    <a:p>
                      <a:pPr rtl="1"/>
                      <a:r>
                        <a:rPr lang="en-US" sz="2800" b="1" kern="1200" dirty="0">
                          <a:solidFill>
                            <a:schemeClr val="dk1"/>
                          </a:solidFill>
                          <a:effectLst/>
                          <a:latin typeface="Traditional Arabic" panose="02020603050405020304" pitchFamily="18" charset="-78"/>
                          <a:ea typeface="+mn-ea"/>
                          <a:cs typeface="Traditional Arabic" panose="02020603050405020304" pitchFamily="18" charset="-78"/>
                        </a:rPr>
                        <a:t>muradpasha2010@yahoo.com</a:t>
                      </a:r>
                      <a:endParaRPr lang="en-US" sz="2800" kern="1200" dirty="0">
                        <a:solidFill>
                          <a:schemeClr val="dk1"/>
                        </a:solidFill>
                        <a:effectLst/>
                        <a:latin typeface="Traditional Arabic" panose="02020603050405020304" pitchFamily="18" charset="-78"/>
                        <a:ea typeface="+mn-ea"/>
                        <a:cs typeface="Traditional Arabic" panose="02020603050405020304" pitchFamily="18" charset="-78"/>
                      </a:endParaRPr>
                    </a:p>
                    <a:p>
                      <a:r>
                        <a:rPr lang="ar-KW" sz="2800" b="1" kern="1200" dirty="0">
                          <a:solidFill>
                            <a:schemeClr val="dk1"/>
                          </a:solidFill>
                          <a:effectLst/>
                          <a:latin typeface="Traditional Arabic" panose="02020603050405020304" pitchFamily="18" charset="-78"/>
                          <a:ea typeface="+mn-ea"/>
                          <a:cs typeface="Traditional Arabic" panose="02020603050405020304" pitchFamily="18" charset="-78"/>
                        </a:rPr>
                        <a:t>رقم الهاتف: </a:t>
                      </a:r>
                      <a:r>
                        <a:rPr lang="en-US" sz="2800" b="1" kern="1200" dirty="0">
                          <a:solidFill>
                            <a:schemeClr val="dk1"/>
                          </a:solidFill>
                          <a:effectLst/>
                          <a:latin typeface="Traditional Arabic" panose="02020603050405020304" pitchFamily="18" charset="-78"/>
                          <a:ea typeface="+mn-ea"/>
                          <a:cs typeface="Traditional Arabic" panose="02020603050405020304" pitchFamily="18" charset="-78"/>
                        </a:rPr>
                        <a:t>   -</a:t>
                      </a:r>
                      <a:r>
                        <a:rPr lang="en-GB" sz="2800" b="1" kern="1200" dirty="0">
                          <a:solidFill>
                            <a:schemeClr val="dk1"/>
                          </a:solidFill>
                          <a:effectLst/>
                          <a:latin typeface="Traditional Arabic" panose="02020603050405020304" pitchFamily="18" charset="-78"/>
                          <a:ea typeface="+mn-ea"/>
                          <a:cs typeface="Traditional Arabic" panose="02020603050405020304" pitchFamily="18" charset="-78"/>
                        </a:rPr>
                        <a:t>  07504730847 </a:t>
                      </a:r>
                      <a:r>
                        <a:rPr lang="ar-IQ" sz="2800" b="1" kern="1200" dirty="0">
                          <a:solidFill>
                            <a:schemeClr val="dk1"/>
                          </a:solidFill>
                          <a:effectLst/>
                          <a:latin typeface="Traditional Arabic" panose="02020603050405020304" pitchFamily="18" charset="-78"/>
                          <a:ea typeface="+mn-ea"/>
                          <a:cs typeface="Traditional Arabic" panose="02020603050405020304" pitchFamily="18" charset="-78"/>
                        </a:rPr>
                        <a:t>07824730847 </a:t>
                      </a:r>
                      <a:endParaRPr lang="ar-IQ" sz="2800" dirty="0">
                        <a:latin typeface="Traditional Arabic" panose="02020603050405020304" pitchFamily="18" charset="-78"/>
                        <a:cs typeface="Traditional Arabic" panose="02020603050405020304" pitchFamily="18" charset="-78"/>
                      </a:endParaRPr>
                    </a:p>
                    <a:p>
                      <a:pPr rtl="1"/>
                      <a:endParaRPr lang="ar-IQ" sz="2800" b="1" dirty="0">
                        <a:latin typeface="Traditional Arabic" panose="02020603050405020304" pitchFamily="18" charset="-78"/>
                        <a:cs typeface="Traditional Arabic" panose="02020603050405020304" pitchFamily="18" charset="-78"/>
                      </a:endParaRPr>
                    </a:p>
                  </a:txBody>
                  <a:tcPr/>
                </a:tc>
                <a:extLst>
                  <a:ext uri="{0D108BD9-81ED-4DB2-BD59-A6C34878D82A}">
                    <a16:rowId xmlns:a16="http://schemas.microsoft.com/office/drawing/2014/main" val="10003"/>
                  </a:ext>
                </a:extLst>
              </a:tr>
              <a:tr h="616078">
                <a:tc>
                  <a:txBody>
                    <a:bodyPr/>
                    <a:lstStyle/>
                    <a:p>
                      <a:pPr marL="0" marR="0" indent="0" algn="r" defTabSz="457200" rtl="1" eaLnBrk="1" fontAlgn="auto" latinLnBrk="0" hangingPunct="1">
                        <a:lnSpc>
                          <a:spcPct val="100000"/>
                        </a:lnSpc>
                        <a:spcBef>
                          <a:spcPts val="0"/>
                        </a:spcBef>
                        <a:spcAft>
                          <a:spcPts val="0"/>
                        </a:spcAft>
                        <a:buClrTx/>
                        <a:buSzTx/>
                        <a:buFontTx/>
                        <a:buNone/>
                        <a:tabLst/>
                        <a:defRPr/>
                      </a:pPr>
                      <a:r>
                        <a:rPr lang="ar-IQ" sz="2800" b="1" kern="1200" dirty="0">
                          <a:solidFill>
                            <a:schemeClr val="dk1"/>
                          </a:solidFill>
                          <a:effectLst/>
                          <a:latin typeface="Traditional Arabic" panose="02020603050405020304" pitchFamily="18" charset="-78"/>
                          <a:ea typeface="+mn-ea"/>
                          <a:cs typeface="Traditional Arabic" panose="02020603050405020304" pitchFamily="18" charset="-78"/>
                        </a:rPr>
                        <a:t>4</a:t>
                      </a:r>
                      <a:r>
                        <a:rPr lang="ar-KW" sz="2800" b="1" kern="1200" dirty="0">
                          <a:solidFill>
                            <a:schemeClr val="dk1"/>
                          </a:solidFill>
                          <a:effectLst/>
                          <a:latin typeface="Traditional Arabic" panose="02020603050405020304" pitchFamily="18" charset="-78"/>
                          <a:ea typeface="+mn-ea"/>
                          <a:cs typeface="Traditional Arabic" panose="02020603050405020304" pitchFamily="18" charset="-78"/>
                        </a:rPr>
                        <a:t>. الوحدات الدراسیە (بالساعة) خلال الاسبو</a:t>
                      </a:r>
                      <a:r>
                        <a:rPr lang="ar-IQ" sz="2800" b="1" kern="1200" dirty="0">
                          <a:solidFill>
                            <a:schemeClr val="dk1"/>
                          </a:solidFill>
                          <a:effectLst/>
                          <a:latin typeface="Traditional Arabic" panose="02020603050405020304" pitchFamily="18" charset="-78"/>
                          <a:ea typeface="+mn-ea"/>
                          <a:cs typeface="Traditional Arabic" panose="02020603050405020304" pitchFamily="18" charset="-78"/>
                        </a:rPr>
                        <a:t>ع</a:t>
                      </a:r>
                      <a:endParaRPr lang="ar-IQ" sz="2800" b="1" dirty="0">
                        <a:latin typeface="Traditional Arabic" panose="02020603050405020304" pitchFamily="18" charset="-78"/>
                        <a:cs typeface="Traditional Arabic" panose="02020603050405020304" pitchFamily="18" charset="-78"/>
                      </a:endParaRPr>
                    </a:p>
                    <a:p>
                      <a:pPr rtl="1"/>
                      <a:endParaRPr lang="ar-IQ" sz="2800" dirty="0">
                        <a:latin typeface="Traditional Arabic" panose="02020603050405020304" pitchFamily="18" charset="-78"/>
                        <a:cs typeface="Traditional Arabic" panose="02020603050405020304" pitchFamily="18" charset="-78"/>
                      </a:endParaRPr>
                    </a:p>
                  </a:txBody>
                  <a:tcPr/>
                </a:tc>
                <a:tc>
                  <a:txBody>
                    <a:bodyPr/>
                    <a:lstStyle/>
                    <a:p>
                      <a:pPr rtl="1"/>
                      <a:r>
                        <a:rPr lang="ar-KW" sz="2800" b="1" kern="1200" dirty="0">
                          <a:solidFill>
                            <a:schemeClr val="dk1"/>
                          </a:solidFill>
                          <a:effectLst/>
                          <a:latin typeface="Traditional Arabic" panose="02020603050405020304" pitchFamily="18" charset="-78"/>
                          <a:ea typeface="+mn-ea"/>
                          <a:cs typeface="Traditional Arabic" panose="02020603050405020304" pitchFamily="18" charset="-78"/>
                        </a:rPr>
                        <a:t>النظري:  3</a:t>
                      </a:r>
                      <a:endParaRPr lang="en-US" sz="2800" b="1" kern="1200" dirty="0">
                        <a:solidFill>
                          <a:schemeClr val="dk1"/>
                        </a:solidFill>
                        <a:effectLst/>
                        <a:latin typeface="Traditional Arabic" panose="02020603050405020304" pitchFamily="18" charset="-78"/>
                        <a:ea typeface="+mn-ea"/>
                        <a:cs typeface="Traditional Arabic" panose="02020603050405020304" pitchFamily="18" charset="-78"/>
                      </a:endParaRPr>
                    </a:p>
                    <a:p>
                      <a:r>
                        <a:rPr lang="ar-KW" sz="2800" b="1" kern="1200" dirty="0">
                          <a:solidFill>
                            <a:schemeClr val="dk1"/>
                          </a:solidFill>
                          <a:effectLst/>
                          <a:latin typeface="Traditional Arabic" panose="02020603050405020304" pitchFamily="18" charset="-78"/>
                          <a:ea typeface="+mn-ea"/>
                          <a:cs typeface="Traditional Arabic" panose="02020603050405020304" pitchFamily="18" charset="-78"/>
                        </a:rPr>
                        <a:t>العملي: ــــــــــــــ</a:t>
                      </a:r>
                      <a:r>
                        <a:rPr lang="ar-IQ" sz="2800" b="1" kern="1200" dirty="0">
                          <a:solidFill>
                            <a:schemeClr val="dk1"/>
                          </a:solidFill>
                          <a:effectLst/>
                          <a:latin typeface="Traditional Arabic" panose="02020603050405020304" pitchFamily="18" charset="-78"/>
                          <a:ea typeface="+mn-ea"/>
                          <a:cs typeface="Traditional Arabic" panose="02020603050405020304" pitchFamily="18" charset="-78"/>
                        </a:rPr>
                        <a:t> </a:t>
                      </a:r>
                      <a:endParaRPr lang="ar-IQ" sz="2800" b="1" dirty="0">
                        <a:latin typeface="Traditional Arabic" panose="02020603050405020304" pitchFamily="18" charset="-78"/>
                        <a:cs typeface="Traditional Arabic" panose="02020603050405020304" pitchFamily="18" charset="-78"/>
                      </a:endParaRPr>
                    </a:p>
                    <a:p>
                      <a:pPr rtl="1"/>
                      <a:endParaRPr lang="ar-IQ" sz="2800" dirty="0">
                        <a:latin typeface="Traditional Arabic" panose="02020603050405020304" pitchFamily="18" charset="-78"/>
                        <a:cs typeface="Traditional Arabic" panose="02020603050405020304" pitchFamily="18" charset="-78"/>
                      </a:endParaRPr>
                    </a:p>
                  </a:txBody>
                  <a:tcPr/>
                </a:tc>
                <a:extLst>
                  <a:ext uri="{0D108BD9-81ED-4DB2-BD59-A6C34878D82A}">
                    <a16:rowId xmlns:a16="http://schemas.microsoft.com/office/drawing/2014/main" val="10004"/>
                  </a:ext>
                </a:extLst>
              </a:tr>
              <a:tr h="904900">
                <a:tc>
                  <a:txBody>
                    <a:bodyPr/>
                    <a:lstStyle/>
                    <a:p>
                      <a:pPr marL="0" marR="0" indent="0" algn="r" defTabSz="457200" rtl="1" eaLnBrk="1" fontAlgn="auto" latinLnBrk="0" hangingPunct="1">
                        <a:lnSpc>
                          <a:spcPct val="100000"/>
                        </a:lnSpc>
                        <a:spcBef>
                          <a:spcPts val="0"/>
                        </a:spcBef>
                        <a:spcAft>
                          <a:spcPts val="0"/>
                        </a:spcAft>
                        <a:buClrTx/>
                        <a:buSzTx/>
                        <a:buFontTx/>
                        <a:buNone/>
                        <a:tabLst/>
                        <a:defRPr/>
                      </a:pPr>
                      <a:r>
                        <a:rPr lang="ar-IQ" sz="2800" b="1" kern="1200" dirty="0">
                          <a:solidFill>
                            <a:schemeClr val="dk1"/>
                          </a:solidFill>
                          <a:effectLst/>
                          <a:latin typeface="Traditional Arabic" panose="02020603050405020304" pitchFamily="18" charset="-78"/>
                          <a:ea typeface="+mn-ea"/>
                          <a:cs typeface="Traditional Arabic" panose="02020603050405020304" pitchFamily="18" charset="-78"/>
                        </a:rPr>
                        <a:t>5</a:t>
                      </a:r>
                      <a:r>
                        <a:rPr lang="ar-KW" sz="2800" b="1" kern="1200" dirty="0">
                          <a:solidFill>
                            <a:schemeClr val="dk1"/>
                          </a:solidFill>
                          <a:effectLst/>
                          <a:latin typeface="Traditional Arabic" panose="02020603050405020304" pitchFamily="18" charset="-78"/>
                          <a:ea typeface="+mn-ea"/>
                          <a:cs typeface="Traditional Arabic" panose="02020603050405020304" pitchFamily="18" charset="-78"/>
                        </a:rPr>
                        <a:t>. رمز المادة </a:t>
                      </a:r>
                      <a:r>
                        <a:rPr lang="en-US" sz="2800" b="1" kern="1200" dirty="0">
                          <a:solidFill>
                            <a:schemeClr val="dk1"/>
                          </a:solidFill>
                          <a:effectLst/>
                          <a:latin typeface="Traditional Arabic" panose="02020603050405020304" pitchFamily="18" charset="-78"/>
                          <a:ea typeface="+mn-ea"/>
                          <a:cs typeface="Traditional Arabic" panose="02020603050405020304" pitchFamily="18" charset="-78"/>
                        </a:rPr>
                        <a:t>(course code)</a:t>
                      </a:r>
                      <a:endParaRPr lang="ar-IQ" sz="2800" b="1" dirty="0">
                        <a:latin typeface="Traditional Arabic" panose="02020603050405020304" pitchFamily="18" charset="-78"/>
                        <a:cs typeface="Traditional Arabic" panose="02020603050405020304" pitchFamily="18" charset="-78"/>
                      </a:endParaRPr>
                    </a:p>
                    <a:p>
                      <a:pPr rtl="1"/>
                      <a:endParaRPr lang="ar-IQ" dirty="0"/>
                    </a:p>
                  </a:txBody>
                  <a:tcPr/>
                </a:tc>
                <a:tc>
                  <a:txBody>
                    <a:bodyPr/>
                    <a:lstStyle/>
                    <a:p>
                      <a:pPr rtl="1"/>
                      <a:endParaRPr lang="ar-IQ" sz="2800" dirty="0">
                        <a:latin typeface="Traditional Arabic" panose="02020603050405020304" pitchFamily="18" charset="-78"/>
                        <a:cs typeface="Traditional Arabic" panose="02020603050405020304" pitchFamily="18" charset="-78"/>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018098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322" y="6858000"/>
            <a:ext cx="8596668" cy="63260"/>
          </a:xfrm>
        </p:spPr>
        <p:txBody>
          <a:bodyPr>
            <a:normAutofit fontScale="90000"/>
          </a:bodyPr>
          <a:lstStyle/>
          <a:p>
            <a:endParaRPr lang="ar-IQ"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95256423"/>
              </p:ext>
            </p:extLst>
          </p:nvPr>
        </p:nvGraphicFramePr>
        <p:xfrm>
          <a:off x="181155" y="94892"/>
          <a:ext cx="10058400" cy="6343576"/>
        </p:xfrm>
        <a:graphic>
          <a:graphicData uri="http://schemas.openxmlformats.org/drawingml/2006/table">
            <a:tbl>
              <a:tblPr rtl="1" firstRow="1" bandRow="1">
                <a:tableStyleId>{5C22544A-7EE6-4342-B048-85BDC9FD1C3A}</a:tableStyleId>
              </a:tblPr>
              <a:tblGrid>
                <a:gridCol w="2998717">
                  <a:extLst>
                    <a:ext uri="{9D8B030D-6E8A-4147-A177-3AD203B41FA5}">
                      <a16:colId xmlns:a16="http://schemas.microsoft.com/office/drawing/2014/main" val="20000"/>
                    </a:ext>
                  </a:extLst>
                </a:gridCol>
                <a:gridCol w="7059683">
                  <a:extLst>
                    <a:ext uri="{9D8B030D-6E8A-4147-A177-3AD203B41FA5}">
                      <a16:colId xmlns:a16="http://schemas.microsoft.com/office/drawing/2014/main" val="20001"/>
                    </a:ext>
                  </a:extLst>
                </a:gridCol>
              </a:tblGrid>
              <a:tr h="3241579">
                <a:tc>
                  <a:txBody>
                    <a:bodyPr/>
                    <a:lstStyle/>
                    <a:p>
                      <a:pPr marL="0" marR="0" indent="0" algn="r" defTabSz="457200" rtl="1" eaLnBrk="1" fontAlgn="auto" latinLnBrk="0" hangingPunct="1">
                        <a:lnSpc>
                          <a:spcPct val="100000"/>
                        </a:lnSpc>
                        <a:spcBef>
                          <a:spcPts val="0"/>
                        </a:spcBef>
                        <a:spcAft>
                          <a:spcPts val="0"/>
                        </a:spcAft>
                        <a:buClrTx/>
                        <a:buSzTx/>
                        <a:buFontTx/>
                        <a:buNone/>
                        <a:tabLst/>
                        <a:defRPr/>
                      </a:pPr>
                      <a:r>
                        <a:rPr lang="ar-IQ" sz="3200" b="1" kern="1200" dirty="0">
                          <a:solidFill>
                            <a:schemeClr val="tx1"/>
                          </a:solidFill>
                          <a:effectLst/>
                          <a:latin typeface="Traditional Arabic" panose="02020603050405020304" pitchFamily="18" charset="-78"/>
                          <a:ea typeface="+mn-ea"/>
                          <a:cs typeface="Traditional Arabic" panose="02020603050405020304" pitchFamily="18" charset="-78"/>
                        </a:rPr>
                        <a:t>٨. البروفايل الاكاديمي للتدريسي</a:t>
                      </a:r>
                      <a:endParaRPr lang="en-US" sz="3200" b="1" kern="1200" dirty="0">
                        <a:solidFill>
                          <a:schemeClr val="tx1"/>
                        </a:solidFill>
                        <a:effectLst/>
                        <a:latin typeface="Traditional Arabic" panose="02020603050405020304" pitchFamily="18" charset="-78"/>
                        <a:ea typeface="+mn-ea"/>
                        <a:cs typeface="Traditional Arabic" panose="02020603050405020304" pitchFamily="18" charset="-78"/>
                      </a:endParaRPr>
                    </a:p>
                    <a:p>
                      <a:pPr rtl="1"/>
                      <a:endParaRPr lang="ar-IQ" sz="3200" dirty="0">
                        <a:solidFill>
                          <a:schemeClr val="tx1"/>
                        </a:solidFill>
                        <a:latin typeface="Traditional Arabic" panose="02020603050405020304" pitchFamily="18" charset="-78"/>
                        <a:cs typeface="Traditional Arabic" panose="02020603050405020304" pitchFamily="18" charset="-78"/>
                      </a:endParaRPr>
                    </a:p>
                  </a:txBody>
                  <a:tcPr/>
                </a:tc>
                <a:tc>
                  <a:txBody>
                    <a:bodyPr/>
                    <a:lstStyle/>
                    <a:p>
                      <a:pPr rtl="1"/>
                      <a:r>
                        <a:rPr lang="ar-IQ" sz="2800" b="1" kern="1200" dirty="0">
                          <a:solidFill>
                            <a:schemeClr val="tx1"/>
                          </a:solidFill>
                          <a:effectLst/>
                          <a:latin typeface="Traditional Arabic" panose="02020603050405020304" pitchFamily="18" charset="-78"/>
                          <a:ea typeface="+mn-ea"/>
                          <a:cs typeface="Traditional Arabic" panose="02020603050405020304" pitchFamily="18" charset="-78"/>
                        </a:rPr>
                        <a:t>بكالوريوس: الدراسات الإسلامية: جامعة السليمانية، كلية العلوم الإنسانية، 1998م.</a:t>
                      </a:r>
                      <a:endParaRPr lang="en-US" sz="2800" b="1" kern="1200" dirty="0">
                        <a:solidFill>
                          <a:schemeClr val="tx1"/>
                        </a:solidFill>
                        <a:effectLst/>
                        <a:latin typeface="Traditional Arabic" panose="02020603050405020304" pitchFamily="18" charset="-78"/>
                        <a:ea typeface="+mn-ea"/>
                        <a:cs typeface="Traditional Arabic" panose="02020603050405020304" pitchFamily="18" charset="-78"/>
                      </a:endParaRPr>
                    </a:p>
                    <a:p>
                      <a:pPr rtl="1"/>
                      <a:r>
                        <a:rPr lang="ar-IQ" sz="2800" b="1" kern="1200" dirty="0">
                          <a:solidFill>
                            <a:schemeClr val="tx1"/>
                          </a:solidFill>
                          <a:effectLst/>
                          <a:latin typeface="Traditional Arabic" panose="02020603050405020304" pitchFamily="18" charset="-78"/>
                          <a:ea typeface="+mn-ea"/>
                          <a:cs typeface="Traditional Arabic" panose="02020603050405020304" pitchFamily="18" charset="-78"/>
                        </a:rPr>
                        <a:t>ماجستير: الدراسات الإسلامية: جامعة صلاح الدين، كلية العلوم الإسلامية، 2004م.</a:t>
                      </a:r>
                      <a:endParaRPr lang="en-US" sz="2800" b="1" kern="1200" dirty="0">
                        <a:solidFill>
                          <a:schemeClr val="tx1"/>
                        </a:solidFill>
                        <a:effectLst/>
                        <a:latin typeface="Traditional Arabic" panose="02020603050405020304" pitchFamily="18" charset="-78"/>
                        <a:ea typeface="+mn-ea"/>
                        <a:cs typeface="Traditional Arabic" panose="02020603050405020304" pitchFamily="18" charset="-78"/>
                      </a:endParaRPr>
                    </a:p>
                    <a:p>
                      <a:pPr rtl="1"/>
                      <a:r>
                        <a:rPr lang="ar-IQ" sz="2800" b="1" kern="1200" dirty="0">
                          <a:solidFill>
                            <a:schemeClr val="tx1"/>
                          </a:solidFill>
                          <a:effectLst/>
                          <a:latin typeface="Traditional Arabic" panose="02020603050405020304" pitchFamily="18" charset="-78"/>
                          <a:ea typeface="+mn-ea"/>
                          <a:cs typeface="Traditional Arabic" panose="02020603050405020304" pitchFamily="18" charset="-78"/>
                        </a:rPr>
                        <a:t>دكتوراه: الفقه وأصوله، الجامعة الإسلامية العالمية بماليزيا، كلية معارف الوحي والتراث، 2015م.</a:t>
                      </a:r>
                      <a:endParaRPr lang="en-US" sz="2800" b="1" kern="1200" dirty="0">
                        <a:solidFill>
                          <a:schemeClr val="tx1"/>
                        </a:solidFill>
                        <a:effectLst/>
                        <a:latin typeface="Traditional Arabic" panose="02020603050405020304" pitchFamily="18" charset="-78"/>
                        <a:ea typeface="+mn-ea"/>
                        <a:cs typeface="Traditional Arabic" panose="02020603050405020304" pitchFamily="18" charset="-78"/>
                      </a:endParaRPr>
                    </a:p>
                    <a:p>
                      <a:r>
                        <a:rPr lang="ar-IQ" sz="2800" b="1" kern="1200" dirty="0">
                          <a:solidFill>
                            <a:schemeClr val="tx1"/>
                          </a:solidFill>
                          <a:effectLst/>
                          <a:latin typeface="Traditional Arabic" panose="02020603050405020304" pitchFamily="18" charset="-78"/>
                          <a:ea typeface="+mn-ea"/>
                          <a:cs typeface="Traditional Arabic" panose="02020603050405020304" pitchFamily="18" charset="-78"/>
                        </a:rPr>
                        <a:t>الدرجة العلمية: مدرس.</a:t>
                      </a:r>
                      <a:endParaRPr lang="ar-IQ" sz="2800" dirty="0">
                        <a:solidFill>
                          <a:schemeClr val="tx1"/>
                        </a:solidFill>
                        <a:latin typeface="Traditional Arabic" panose="02020603050405020304" pitchFamily="18" charset="-78"/>
                        <a:cs typeface="Traditional Arabic" panose="02020603050405020304" pitchFamily="18" charset="-78"/>
                      </a:endParaRPr>
                    </a:p>
                  </a:txBody>
                  <a:tcPr/>
                </a:tc>
                <a:extLst>
                  <a:ext uri="{0D108BD9-81ED-4DB2-BD59-A6C34878D82A}">
                    <a16:rowId xmlns:a16="http://schemas.microsoft.com/office/drawing/2014/main" val="10000"/>
                  </a:ext>
                </a:extLst>
              </a:tr>
              <a:tr h="3101997">
                <a:tc>
                  <a:txBody>
                    <a:bodyPr/>
                    <a:lstStyle/>
                    <a:p>
                      <a:pPr marL="0" marR="0" indent="0" algn="r" defTabSz="457200" rtl="1" eaLnBrk="1" fontAlgn="auto" latinLnBrk="0" hangingPunct="1">
                        <a:lnSpc>
                          <a:spcPct val="100000"/>
                        </a:lnSpc>
                        <a:spcBef>
                          <a:spcPts val="0"/>
                        </a:spcBef>
                        <a:spcAft>
                          <a:spcPts val="0"/>
                        </a:spcAft>
                        <a:buClrTx/>
                        <a:buSzTx/>
                        <a:buFontTx/>
                        <a:buNone/>
                        <a:tabLst/>
                        <a:defRPr/>
                      </a:pPr>
                      <a:r>
                        <a:rPr lang="ar-IQ" sz="3200" b="1" dirty="0">
                          <a:solidFill>
                            <a:schemeClr val="tx1"/>
                          </a:solidFill>
                          <a:effectLst/>
                          <a:latin typeface="Traditional Arabic" panose="02020603050405020304" pitchFamily="18" charset="-78"/>
                          <a:cs typeface="Traditional Arabic" panose="02020603050405020304" pitchFamily="18" charset="-78"/>
                        </a:rPr>
                        <a:t>٩. المفردات الرئيسية للمادة </a:t>
                      </a:r>
                      <a:r>
                        <a:rPr lang="en-US" sz="3200" b="1" dirty="0">
                          <a:solidFill>
                            <a:schemeClr val="tx1"/>
                          </a:solidFill>
                          <a:effectLst/>
                          <a:latin typeface="Traditional Arabic" panose="02020603050405020304" pitchFamily="18" charset="-78"/>
                          <a:cs typeface="Traditional Arabic" panose="02020603050405020304" pitchFamily="18" charset="-78"/>
                        </a:rPr>
                        <a:t>Keywords</a:t>
                      </a:r>
                      <a:endParaRPr lang="en-US"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endParaRPr>
                    </a:p>
                    <a:p>
                      <a:pPr rtl="1"/>
                      <a:endParaRPr lang="ar-IQ" dirty="0"/>
                    </a:p>
                  </a:txBody>
                  <a:tcPr/>
                </a:tc>
                <a:tc>
                  <a:txBody>
                    <a:bodyPr/>
                    <a:lstStyle/>
                    <a:p>
                      <a:pPr rtl="1">
                        <a:lnSpc>
                          <a:spcPct val="150000"/>
                        </a:lnSpc>
                      </a:pPr>
                      <a:r>
                        <a:rPr lang="ar-IQ" sz="3200" b="1" kern="1200" dirty="0">
                          <a:solidFill>
                            <a:schemeClr val="tx1"/>
                          </a:solidFill>
                          <a:effectLst/>
                          <a:latin typeface="Traditional Arabic" panose="02020603050405020304" pitchFamily="18" charset="-78"/>
                          <a:ea typeface="+mn-ea"/>
                          <a:cs typeface="Traditional Arabic" panose="02020603050405020304" pitchFamily="18" charset="-78"/>
                        </a:rPr>
                        <a:t>مدخول إلى المالية الإسلامية. </a:t>
                      </a:r>
                      <a:endParaRPr lang="en-US" sz="3200" kern="1200" dirty="0">
                        <a:solidFill>
                          <a:schemeClr val="tx1"/>
                        </a:solidFill>
                        <a:effectLst/>
                        <a:latin typeface="Traditional Arabic" panose="02020603050405020304" pitchFamily="18" charset="-78"/>
                        <a:ea typeface="+mn-ea"/>
                        <a:cs typeface="Traditional Arabic" panose="02020603050405020304" pitchFamily="18" charset="-78"/>
                      </a:endParaRPr>
                    </a:p>
                    <a:p>
                      <a:pPr>
                        <a:lnSpc>
                          <a:spcPct val="150000"/>
                        </a:lnSpc>
                      </a:pPr>
                      <a:r>
                        <a:rPr lang="ar-IQ" sz="3200" b="1" kern="1200" dirty="0">
                          <a:solidFill>
                            <a:schemeClr val="tx1"/>
                          </a:solidFill>
                          <a:effectLst/>
                          <a:latin typeface="Traditional Arabic" panose="02020603050405020304" pitchFamily="18" charset="-78"/>
                          <a:ea typeface="+mn-ea"/>
                          <a:cs typeface="Traditional Arabic" panose="02020603050405020304" pitchFamily="18" charset="-78"/>
                        </a:rPr>
                        <a:t>طبيعة علم المالية، والتمويل الإسلامي وأسس ضوابطها، وفقه المعاملات، والعقود المالية، والنظام المالي الإسلامي.</a:t>
                      </a:r>
                      <a:endParaRPr lang="ar-IQ" sz="3200" dirty="0">
                        <a:solidFill>
                          <a:schemeClr val="tx1"/>
                        </a:solidFill>
                        <a:latin typeface="Traditional Arabic" panose="02020603050405020304" pitchFamily="18" charset="-78"/>
                        <a:cs typeface="Traditional Arabic" panose="02020603050405020304" pitchFamily="18" charset="-78"/>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85031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126519"/>
            <a:ext cx="10200640" cy="6446809"/>
          </a:xfrm>
        </p:spPr>
        <p:txBody>
          <a:bodyPr>
            <a:noAutofit/>
          </a:bodyPr>
          <a:lstStyle/>
          <a:p>
            <a:pPr marL="342900" marR="0" lvl="0" indent="-342900" algn="r" rtl="1">
              <a:lnSpc>
                <a:spcPct val="150000"/>
              </a:lnSpc>
              <a:spcBef>
                <a:spcPts val="0"/>
              </a:spcBef>
              <a:spcAft>
                <a:spcPts val="0"/>
              </a:spcAft>
              <a:buFont typeface="Symbol" panose="05050102010706020507" pitchFamily="18" charset="2"/>
              <a:buChar char=""/>
            </a:pPr>
            <a:r>
              <a:rPr lang="ar-KW" sz="3200" b="1" dirty="0">
                <a:solidFill>
                  <a:srgbClr val="FF0000"/>
                </a:solidFill>
                <a:latin typeface="Traditional Arabic" panose="02020603050405020304" pitchFamily="18" charset="-78"/>
                <a:cs typeface="Traditional Arabic" panose="02020603050405020304" pitchFamily="18" charset="-78"/>
              </a:rPr>
              <a:t>نبذة عامة عن المادة</a:t>
            </a:r>
            <a:r>
              <a:rPr lang="en-US" sz="3200" b="1" dirty="0">
                <a:solidFill>
                  <a:srgbClr val="FF0000"/>
                </a:solidFill>
                <a:latin typeface="Traditional Arabic" panose="02020603050405020304" pitchFamily="18" charset="-78"/>
                <a:cs typeface="Traditional Arabic" panose="02020603050405020304" pitchFamily="18" charset="-78"/>
              </a:rPr>
              <a:t>.                               </a:t>
            </a:r>
            <a:r>
              <a:rPr lang="en-US" sz="3200" b="1" dirty="0">
                <a:solidFill>
                  <a:schemeClr val="tx1"/>
                </a:solidFill>
                <a:latin typeface="Traditional Arabic" panose="02020603050405020304" pitchFamily="18" charset="-78"/>
                <a:cs typeface="Traditional Arabic" panose="02020603050405020304" pitchFamily="18" charset="-78"/>
              </a:rPr>
              <a:t>:</a:t>
            </a:r>
            <a:br>
              <a:rPr lang="en-US"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rgbClr val="FF0000"/>
                </a:solidFill>
                <a:latin typeface="Traditional Arabic" panose="02020603050405020304" pitchFamily="18" charset="-78"/>
                <a:cs typeface="Traditional Arabic" panose="02020603050405020304" pitchFamily="18" charset="-78"/>
              </a:rPr>
              <a:t>-</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تظهر أهمية هذه المادة من كونها تتحدّث عن المالية الإسلامية، وذلك ببيان المالية كعلم، والمالية كأحد وظائف المؤسسات المالية، ومكونات علم المالية، وعلاقة علم المالية بالعلوم الأخرى.</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b="1"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هذه المادة تتطرق إلى التمويل الإسلامي، وفقه المعاملات المالية، وعلم المالية الإسلامية، وكذلك تقسيمات المال في الإسلام والآثار المترتبة عن كل قسم منها، ليكون الطالب على دراية تامة بما يحيط به من معاملات وتعاملات مالية حتى يكون بمستطاعه أن يجيب على أسئلة المجتمع المتعلقة بهذه المواضيع.</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endParaRPr lang="ar-IQ" sz="3200" b="1"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3128011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007AE-212F-A4BA-D9C5-C873381C6DCC}"/>
              </a:ext>
            </a:extLst>
          </p:cNvPr>
          <p:cNvSpPr>
            <a:spLocks noGrp="1"/>
          </p:cNvSpPr>
          <p:nvPr>
            <p:ph type="title"/>
          </p:nvPr>
        </p:nvSpPr>
        <p:spPr>
          <a:xfrm>
            <a:off x="182880" y="213360"/>
            <a:ext cx="9519920" cy="6471920"/>
          </a:xfrm>
        </p:spPr>
        <p:txBody>
          <a:bodyPr>
            <a:normAutofit/>
          </a:bodyPr>
          <a:lstStyle/>
          <a:p>
            <a:pPr algn="just">
              <a:lnSpc>
                <a:spcPct val="150000"/>
              </a:lnSpc>
            </a:pPr>
            <a:r>
              <a:rPr lang="ar-IQ" sz="3200" b="1"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هذه المادة تستوعب مواضيع مهمة في أبواب متفرقة من عقود شرعية، وتعاملات مالية، مثل: تعريف العقود ومقوماتها، وأقسام العقود المالية، وعقود المعاوضات، وعقود التبرعات وخصاصهما، وآثار العقود، وبعض القواعد الفقهية المنظمة لعقود التمويل الإسلامي، وكذلك الأسس والضوابط المتعلقة بالتمويل الإسلامي، والنظام المالي الإسلامي. .</a:t>
            </a:r>
            <a:br>
              <a:rPr lang="ar-IQ" sz="3200" b="1" dirty="0">
                <a:solidFill>
                  <a:srgbClr val="FF0000"/>
                </a:solidFill>
                <a:effectLst/>
                <a:ea typeface="Calibri" panose="020F0502020204030204" pitchFamily="34" charset="0"/>
                <a:cs typeface="Traditional Arabic" panose="02020603050405020304" pitchFamily="18" charset="-78"/>
              </a:rPr>
            </a:br>
            <a:r>
              <a:rPr lang="ar-IQ" sz="3200" b="1" dirty="0">
                <a:solidFill>
                  <a:srgbClr val="FF0000"/>
                </a:solidFill>
                <a:effectLst/>
                <a:ea typeface="Calibri" panose="020F0502020204030204" pitchFamily="34" charset="0"/>
                <a:cs typeface="Traditional Arabic" panose="02020603050405020304" pitchFamily="18" charset="-78"/>
              </a:rPr>
              <a:t>-</a:t>
            </a:r>
            <a:r>
              <a:rPr lang="ar-IQ" sz="3200" b="1" dirty="0">
                <a:solidFill>
                  <a:schemeClr val="tx1"/>
                </a:solidFill>
                <a:effectLst/>
                <a:ea typeface="Calibri" panose="020F0502020204030204" pitchFamily="34" charset="0"/>
                <a:cs typeface="Traditional Arabic" panose="02020603050405020304" pitchFamily="18" charset="-78"/>
              </a:rPr>
              <a:t> المادة تتضمن آراء فقهاء المذاهب المختلفة الفقهية الاسلامية القديمة والحديثة في بيان هذه المواضيع ومثيلاتها القريبة، ليكون الطالب على بصيرة لنفسه ولغيره إذا تقلّد منصب الإمامة والخطابة، أو التدريس، أو الاستشارة في المراكز العلمية والاجتماعية.</a:t>
            </a:r>
            <a:endParaRPr lang="en-US" sz="3200" dirty="0">
              <a:solidFill>
                <a:schemeClr val="tx1"/>
              </a:solidFill>
            </a:endParaRPr>
          </a:p>
        </p:txBody>
      </p:sp>
      <p:sp>
        <p:nvSpPr>
          <p:cNvPr id="3" name="Content Placeholder 2">
            <a:extLst>
              <a:ext uri="{FF2B5EF4-FFF2-40B4-BE49-F238E27FC236}">
                <a16:creationId xmlns:a16="http://schemas.microsoft.com/office/drawing/2014/main" id="{54C4C127-4A90-0C05-AE21-E50AE940C2E1}"/>
              </a:ext>
            </a:extLst>
          </p:cNvPr>
          <p:cNvSpPr>
            <a:spLocks noGrp="1"/>
          </p:cNvSpPr>
          <p:nvPr>
            <p:ph idx="1"/>
          </p:nvPr>
        </p:nvSpPr>
        <p:spPr>
          <a:xfrm>
            <a:off x="677334" y="6858000"/>
            <a:ext cx="8596668" cy="71120"/>
          </a:xfrm>
        </p:spPr>
        <p:txBody>
          <a:bodyPr>
            <a:normAutofit fontScale="25000" lnSpcReduction="20000"/>
          </a:bodyPr>
          <a:lstStyle/>
          <a:p>
            <a:endParaRPr lang="en-US" dirty="0"/>
          </a:p>
        </p:txBody>
      </p:sp>
    </p:spTree>
    <p:extLst>
      <p:ext uri="{BB962C8B-B14F-4D97-AF65-F5344CB8AC3E}">
        <p14:creationId xmlns:p14="http://schemas.microsoft.com/office/powerpoint/2010/main" val="501979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680" y="201283"/>
            <a:ext cx="9418320" cy="6455434"/>
          </a:xfrm>
        </p:spPr>
        <p:txBody>
          <a:bodyPr>
            <a:noAutofit/>
          </a:bodyPr>
          <a:lstStyle/>
          <a:p>
            <a:pPr marL="342900" marR="0" lvl="0" indent="-342900" algn="just" rtl="1">
              <a:lnSpc>
                <a:spcPct val="106000"/>
              </a:lnSpc>
              <a:spcBef>
                <a:spcPts val="0"/>
              </a:spcBef>
              <a:spcAft>
                <a:spcPts val="0"/>
              </a:spcAft>
              <a:buFont typeface="+mj-lt"/>
              <a:buAutoNum type="arabicPeriod"/>
            </a:pPr>
            <a:r>
              <a:rPr lang="ar-IQ" sz="2800" b="1" dirty="0">
                <a:solidFill>
                  <a:srgbClr val="FF0000"/>
                </a:solidFill>
                <a:latin typeface="Traditional Arabic" panose="02020603050405020304" pitchFamily="18" charset="-78"/>
                <a:cs typeface="Traditional Arabic" panose="02020603050405020304" pitchFamily="18" charset="-78"/>
              </a:rPr>
              <a:t>الهدف من الدراسة:                                   .</a:t>
            </a:r>
            <a:br>
              <a:rPr lang="ar-IQ"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rgbClr val="7030A0"/>
                </a:solidFill>
                <a:latin typeface="Traditional Arabic" panose="02020603050405020304" pitchFamily="18" charset="-78"/>
                <a:cs typeface="Traditional Arabic" panose="02020603050405020304" pitchFamily="18" charset="-78"/>
              </a:rPr>
              <a:t>تهدف دراسة مدخل إلى المالية الإسلامية:                     .</a:t>
            </a:r>
            <a:br>
              <a:rPr lang="en-US"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rgbClr val="FF0000"/>
                </a:solidFill>
                <a:latin typeface="Traditional Arabic" panose="02020603050405020304" pitchFamily="18" charset="-78"/>
                <a:cs typeface="Traditional Arabic" panose="02020603050405020304" pitchFamily="18" charset="-78"/>
              </a:rPr>
              <a:t>1-</a:t>
            </a:r>
            <a:r>
              <a:rPr lang="ar-IQ" sz="2800" b="1" dirty="0">
                <a:solidFill>
                  <a:schemeClr val="tx1"/>
                </a:solidFill>
                <a:latin typeface="Traditional Arabic" panose="02020603050405020304" pitchFamily="18" charset="-78"/>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أن يتعرف الطالب على مفهوم المال وطبيعة المالية كعلم                   .</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2-</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أن يتعرف الطلاب على أهم المباديء المتعلقة بالمال والمالية الإسلامية، وكذلك المالية كنظام، ومكونتها، والتطور التاريخي لعلم المالية القديمة والمعاصرة.                   .</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3-</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أن يطلع الطالب على الآداب الرفيعة التي ينبغي لكل من اشتغل بالمعاملات والتعاملات المالية والاقتصادية أن يتحلى بها.                            . </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4-</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أن يتمرن الطالب على التعامل مع المسائل الفقهية المتعلقة بعصره وتطورات مجتمعه.</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5-</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أن يتمرن الطلبة على معرفة المصادر المتخصصة بفقه المالية والمالية الإسلامية والاقتصاد الإسلامي .</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6-</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أن يطلع الطالب على أحكام فقه المعاملات المالية وأدوات الاستثمار الإسلامي المختلفة، والتمويل الإسلامي كعلم وكوظيفة، في الشريعة الإسلامية            .</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7-</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أن يطلع الطالب على جمال الفقه الاسلامي وخصائصه وواقعيته للحياة، </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8-</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وأن يتكون لدى الطالب خلفية متعمقة في مجالي الاستثمار والتمويل الإسلامي.</a:t>
            </a:r>
            <a:endParaRPr lang="ar-IQ" sz="2800" b="1"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a:off x="884369" y="6858000"/>
            <a:ext cx="8596668" cy="51758"/>
          </a:xfrm>
        </p:spPr>
        <p:txBody>
          <a:bodyPr>
            <a:normAutofit fontScale="25000" lnSpcReduction="20000"/>
          </a:bodyPr>
          <a:lstStyle/>
          <a:p>
            <a:endParaRPr lang="ar-IQ" dirty="0"/>
          </a:p>
        </p:txBody>
      </p:sp>
    </p:spTree>
    <p:extLst>
      <p:ext uri="{BB962C8B-B14F-4D97-AF65-F5344CB8AC3E}">
        <p14:creationId xmlns:p14="http://schemas.microsoft.com/office/powerpoint/2010/main" val="1574423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189" y="290422"/>
            <a:ext cx="8885813" cy="5980981"/>
          </a:xfrm>
        </p:spPr>
        <p:txBody>
          <a:bodyPr>
            <a:noAutofit/>
          </a:bodyPr>
          <a:lstStyle/>
          <a:p>
            <a:pPr algn="just"/>
            <a:r>
              <a:rPr lang="ar-IQ" b="1" dirty="0">
                <a:solidFill>
                  <a:srgbClr val="FF0000"/>
                </a:solidFill>
                <a:latin typeface="Traditional Arabic" panose="02020603050405020304" pitchFamily="18" charset="-78"/>
                <a:cs typeface="Traditional Arabic" panose="02020603050405020304" pitchFamily="18" charset="-78"/>
              </a:rPr>
              <a:t>التزامات الطالب:</a:t>
            </a:r>
            <a:r>
              <a:rPr lang="en-US" b="1" dirty="0">
                <a:solidFill>
                  <a:srgbClr val="FF0000"/>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en-US" b="1" dirty="0">
                <a:solidFill>
                  <a:schemeClr val="tx1"/>
                </a:solidFill>
                <a:latin typeface="Traditional Arabic" panose="02020603050405020304" pitchFamily="18" charset="-78"/>
                <a:cs typeface="Traditional Arabic" panose="02020603050405020304" pitchFamily="18" charset="-78"/>
              </a:rPr>
              <a:t> -</a:t>
            </a:r>
            <a:r>
              <a:rPr lang="ar-KW" b="1" dirty="0">
                <a:solidFill>
                  <a:schemeClr val="tx1"/>
                </a:solidFill>
                <a:latin typeface="Traditional Arabic" panose="02020603050405020304" pitchFamily="18" charset="-78"/>
                <a:cs typeface="Traditional Arabic" panose="02020603050405020304" pitchFamily="18" charset="-78"/>
              </a:rPr>
              <a:t>يجب على الطالب أن يلتزم بالدوام والحضور أثناء المحاضرة</a:t>
            </a:r>
            <a:r>
              <a:rPr lang="ar-IQ" b="1" dirty="0">
                <a:solidFill>
                  <a:schemeClr val="tx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a:t>
            </a:r>
            <a:r>
              <a:rPr lang="ar-KW" b="1" dirty="0">
                <a:solidFill>
                  <a:schemeClr val="tx1"/>
                </a:solidFill>
                <a:latin typeface="Traditional Arabic" panose="02020603050405020304" pitchFamily="18" charset="-78"/>
                <a:cs typeface="Traditional Arabic" panose="02020603050405020304" pitchFamily="18" charset="-78"/>
              </a:rPr>
              <a:t> وأن يتفاعل مع الدرس بالمشاركة، وأن يقوم بدوره فيما يطلب منه من تحضيره للدروس، </a:t>
            </a:r>
            <a:r>
              <a:rPr lang="ar-IQ" b="1" dirty="0">
                <a:solidFill>
                  <a:schemeClr val="tx1"/>
                </a:solidFill>
                <a:latin typeface="Traditional Arabic" panose="02020603050405020304" pitchFamily="18" charset="-78"/>
                <a:cs typeface="Traditional Arabic" panose="02020603050405020304" pitchFamily="18" charset="-78"/>
              </a:rPr>
              <a:t>ومتابعة الدروس بجدية، وعدم تضييع أوقاته، والاستعداد لها.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وقراءة المادة والمصادر المتعلقة بها قبل دخول الطالب الصف، وإغناء المادة بالأسئلة الوجيهة، ومناقشة المواضيع المطروحة أثناء المحاضرات اليومية بصورة علمية جيدة ومفيدة في سبيل ترسيخ المفاهيم الصحيحة، والمفردات المتعلقة بالمنهج للوصول إلى المعلومات الجديدة،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واجتياز الاختبارات الفصلية بنجاح، وذلك كله بغية الحصول على النتيجة المرجوة من خلال السنة الدراسية.</a:t>
            </a:r>
          </a:p>
        </p:txBody>
      </p:sp>
      <p:sp>
        <p:nvSpPr>
          <p:cNvPr id="3" name="Content Placeholder 2"/>
          <p:cNvSpPr>
            <a:spLocks noGrp="1"/>
          </p:cNvSpPr>
          <p:nvPr>
            <p:ph idx="1"/>
          </p:nvPr>
        </p:nvSpPr>
        <p:spPr>
          <a:xfrm>
            <a:off x="677334" y="6751895"/>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164309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70" y="129396"/>
            <a:ext cx="9471804" cy="6538823"/>
          </a:xfrm>
        </p:spPr>
        <p:txBody>
          <a:bodyPr>
            <a:noAutofit/>
          </a:bodyPr>
          <a:lstStyle/>
          <a:p>
            <a:pPr algn="just">
              <a:spcBef>
                <a:spcPts val="0"/>
              </a:spcBef>
            </a:pPr>
            <a:r>
              <a:rPr lang="ar-IQ" sz="3200" b="1" dirty="0">
                <a:solidFill>
                  <a:srgbClr val="FF0000"/>
                </a:solidFill>
                <a:latin typeface="Traditional Arabic" panose="02020603050405020304" pitchFamily="18" charset="-78"/>
                <a:cs typeface="Traditional Arabic" panose="02020603050405020304" pitchFamily="18" charset="-78"/>
              </a:rPr>
              <a:t>طرق التدريس</a:t>
            </a:r>
            <a:r>
              <a:rPr lang="en-US" sz="3200" b="1" dirty="0">
                <a:solidFill>
                  <a:srgbClr val="FF0000"/>
                </a:solidFill>
                <a:latin typeface="Traditional Arabic" panose="02020603050405020304" pitchFamily="18" charset="-78"/>
                <a:cs typeface="Traditional Arabic" panose="02020603050405020304" pitchFamily="18" charset="-78"/>
              </a:rPr>
              <a:t>                             </a:t>
            </a:r>
            <a:r>
              <a:rPr lang="en-US" sz="3200" b="1" dirty="0">
                <a:solidFill>
                  <a:schemeClr val="tx1"/>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ستعتمد طريقة تدريس هذه المادة على:                         .</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عرض المادة العلمية بطريقة سهلة يفهما الطلبة                        .</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افساح المجال لخلق جو هاديء ومريح للحوار بين الطلبة ومدرس المادة.    .</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إحالة الطلاب إلى المصادر المعتبرة المتعلقة بالمادة المطلوبة (المالية الإسلامية).       .</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إجراء الإمتحان الشهري مرتين خلال الكورس الأول.                           .</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سيتم من خلال الكورس الأول تعليم الطلاب من خلال الوسائل التعليمة الحديثة، مثل: الكومبيوتر، والباوربوينت لعرض المحاضرات، والصبورة البيضاء، والداتاشو من خلال عرض سلايدات (</a:t>
            </a:r>
            <a:r>
              <a:rPr lang="en-US" sz="3200" b="1" i="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Slides</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حول النقاط الرئيسة، وبعض العناوين الفرعية، والمواضيع ذات الاهتمام، والتي تفتقر إلى الإبراز في سبيل جلب انتباه الطلاب إليها .</a:t>
            </a:r>
            <a:endParaRPr lang="ar-IQ" sz="3200" b="1" dirty="0">
              <a:solidFill>
                <a:schemeClr val="tx1"/>
              </a:solidFill>
              <a:latin typeface="Traditional Arabic" panose="02020603050405020304" pitchFamily="18" charset="-78"/>
              <a:cs typeface="Traditional Arabic" panose="02020603050405020304" pitchFamily="18" charset="-78"/>
            </a:endParaRPr>
          </a:p>
        </p:txBody>
      </p:sp>
      <p:sp>
        <p:nvSpPr>
          <p:cNvPr id="9" name="Content Placeholder 8"/>
          <p:cNvSpPr>
            <a:spLocks noGrp="1"/>
          </p:cNvSpPr>
          <p:nvPr>
            <p:ph idx="1"/>
          </p:nvPr>
        </p:nvSpPr>
        <p:spPr>
          <a:xfrm>
            <a:off x="677334" y="6797615"/>
            <a:ext cx="8596668" cy="60385"/>
          </a:xfrm>
        </p:spPr>
        <p:txBody>
          <a:bodyPr>
            <a:normAutofit fontScale="25000" lnSpcReduction="20000"/>
          </a:bodyPr>
          <a:lstStyle/>
          <a:p>
            <a:endParaRPr lang="ar-IQ" dirty="0"/>
          </a:p>
        </p:txBody>
      </p:sp>
    </p:spTree>
    <p:extLst>
      <p:ext uri="{BB962C8B-B14F-4D97-AF65-F5344CB8AC3E}">
        <p14:creationId xmlns:p14="http://schemas.microsoft.com/office/powerpoint/2010/main" val="2834152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034" y="163903"/>
            <a:ext cx="9066968" cy="6547448"/>
          </a:xfrm>
        </p:spPr>
        <p:txBody>
          <a:bodyPr/>
          <a:lstStyle/>
          <a:p>
            <a:pPr algn="just"/>
            <a:r>
              <a:rPr lang="ar-IQ" b="1" dirty="0">
                <a:solidFill>
                  <a:schemeClr val="tx1"/>
                </a:solidFill>
                <a:latin typeface="Traditional Arabic" panose="02020603050405020304" pitchFamily="18" charset="-78"/>
                <a:cs typeface="Traditional Arabic" panose="02020603050405020304" pitchFamily="18" charset="-78"/>
              </a:rPr>
              <a:t>نظام التقييم</a:t>
            </a:r>
            <a:r>
              <a:rPr lang="en-US"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هنا يذكر التدريسي طرق التقييم التي سيتبعها، وتقسيمه للدرجات على سبيل المثال الامتحانات، والتفكير النقدي، وحضور وغياب الطلاب، كذلك يذكر التدريسي عدد الدرجات التي سيخصصها لكل فقرة من هذه الفقرات.</a:t>
            </a:r>
            <a:endParaRPr lang="ar-IQ" dirty="0">
              <a:latin typeface="Traditional Arabic" panose="02020603050405020304" pitchFamily="18" charset="-78"/>
              <a:cs typeface="Traditional Arabic" panose="02020603050405020304" pitchFamily="18"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75245002"/>
              </p:ext>
            </p:extLst>
          </p:nvPr>
        </p:nvGraphicFramePr>
        <p:xfrm>
          <a:off x="4916404" y="6790341"/>
          <a:ext cx="119230" cy="238128"/>
        </p:xfrm>
        <a:graphic>
          <a:graphicData uri="http://schemas.openxmlformats.org/drawingml/2006/table">
            <a:tbl>
              <a:tblPr rtl="1" firstRow="1" firstCol="1" bandRow="1">
                <a:tableStyleId>{5C22544A-7EE6-4342-B048-85BDC9FD1C3A}</a:tableStyleId>
              </a:tblPr>
              <a:tblGrid>
                <a:gridCol w="52230">
                  <a:extLst>
                    <a:ext uri="{9D8B030D-6E8A-4147-A177-3AD203B41FA5}">
                      <a16:colId xmlns:a16="http://schemas.microsoft.com/office/drawing/2014/main" val="20000"/>
                    </a:ext>
                  </a:extLst>
                </a:gridCol>
                <a:gridCol w="67000">
                  <a:extLst>
                    <a:ext uri="{9D8B030D-6E8A-4147-A177-3AD203B41FA5}">
                      <a16:colId xmlns:a16="http://schemas.microsoft.com/office/drawing/2014/main" val="20001"/>
                    </a:ext>
                  </a:extLst>
                </a:gridCol>
              </a:tblGrid>
              <a:tr h="0">
                <a:tc>
                  <a:txBody>
                    <a:bodyPr/>
                    <a:lstStyle/>
                    <a:p>
                      <a:pPr algn="r" rtl="0">
                        <a:lnSpc>
                          <a:spcPct val="115000"/>
                        </a:lnSpc>
                        <a:spcAft>
                          <a:spcPts val="0"/>
                        </a:spcAft>
                      </a:pPr>
                      <a:r>
                        <a:rPr lang="ar-IQ" sz="100">
                          <a:effectLst/>
                        </a:rPr>
                        <a:t>أسلوب التقويم</a:t>
                      </a:r>
                      <a:endParaRPr lang="en-US" sz="100">
                        <a:effectLst/>
                        <a:latin typeface="Calibri" panose="020F0502020204030204" pitchFamily="34" charset="0"/>
                        <a:ea typeface="Calibri" panose="020F0502020204030204" pitchFamily="34" charset="0"/>
                        <a:cs typeface="Arial" panose="020B0604020202020204" pitchFamily="34" charset="0"/>
                      </a:endParaRPr>
                    </a:p>
                  </a:txBody>
                  <a:tcPr marL="1877" marR="1877" marT="0" marB="0"/>
                </a:tc>
                <a:tc>
                  <a:txBody>
                    <a:bodyPr/>
                    <a:lstStyle/>
                    <a:p>
                      <a:pPr algn="r" rtl="0">
                        <a:lnSpc>
                          <a:spcPct val="115000"/>
                        </a:lnSpc>
                        <a:spcAft>
                          <a:spcPts val="0"/>
                        </a:spcAft>
                      </a:pPr>
                      <a:r>
                        <a:rPr lang="ar-IQ" sz="100">
                          <a:effectLst/>
                        </a:rPr>
                        <a:t>الدرجات</a:t>
                      </a:r>
                      <a:endParaRPr lang="en-US" sz="100">
                        <a:effectLst/>
                        <a:latin typeface="Calibri" panose="020F0502020204030204" pitchFamily="34" charset="0"/>
                        <a:ea typeface="Calibri" panose="020F0502020204030204" pitchFamily="34" charset="0"/>
                        <a:cs typeface="Arial" panose="020B0604020202020204" pitchFamily="34" charset="0"/>
                      </a:endParaRPr>
                    </a:p>
                  </a:txBody>
                  <a:tcPr marL="1877" marR="1877" marT="0" marB="0"/>
                </a:tc>
                <a:extLst>
                  <a:ext uri="{0D108BD9-81ED-4DB2-BD59-A6C34878D82A}">
                    <a16:rowId xmlns:a16="http://schemas.microsoft.com/office/drawing/2014/main" val="10000"/>
                  </a:ext>
                </a:extLst>
              </a:tr>
              <a:tr h="0">
                <a:tc>
                  <a:txBody>
                    <a:bodyPr/>
                    <a:lstStyle/>
                    <a:p>
                      <a:pPr algn="r" rtl="0">
                        <a:lnSpc>
                          <a:spcPct val="115000"/>
                        </a:lnSpc>
                        <a:spcAft>
                          <a:spcPts val="0"/>
                        </a:spcAft>
                      </a:pPr>
                      <a:r>
                        <a:rPr lang="ar-IQ" sz="100">
                          <a:effectLst/>
                        </a:rPr>
                        <a:t>النشاط الصفي</a:t>
                      </a:r>
                      <a:endParaRPr lang="en-US" sz="100">
                        <a:effectLst/>
                        <a:latin typeface="Calibri" panose="020F0502020204030204" pitchFamily="34" charset="0"/>
                        <a:ea typeface="Calibri" panose="020F0502020204030204" pitchFamily="34" charset="0"/>
                        <a:cs typeface="Arial" panose="020B0604020202020204" pitchFamily="34" charset="0"/>
                      </a:endParaRPr>
                    </a:p>
                  </a:txBody>
                  <a:tcPr marL="1877" marR="1877" marT="0" marB="0"/>
                </a:tc>
                <a:tc>
                  <a:txBody>
                    <a:bodyPr/>
                    <a:lstStyle/>
                    <a:p>
                      <a:pPr algn="r" rtl="0">
                        <a:lnSpc>
                          <a:spcPct val="115000"/>
                        </a:lnSpc>
                        <a:spcAft>
                          <a:spcPts val="0"/>
                        </a:spcAft>
                      </a:pPr>
                      <a:r>
                        <a:rPr lang="ar-IQ" sz="100">
                          <a:effectLst/>
                        </a:rPr>
                        <a:t>4</a:t>
                      </a:r>
                      <a:endParaRPr lang="en-US" sz="100">
                        <a:effectLst/>
                        <a:latin typeface="Calibri" panose="020F0502020204030204" pitchFamily="34" charset="0"/>
                        <a:ea typeface="Calibri" panose="020F0502020204030204" pitchFamily="34" charset="0"/>
                        <a:cs typeface="Arial" panose="020B0604020202020204" pitchFamily="34" charset="0"/>
                      </a:endParaRPr>
                    </a:p>
                  </a:txBody>
                  <a:tcPr marL="1877" marR="1877" marT="0" marB="0"/>
                </a:tc>
                <a:extLst>
                  <a:ext uri="{0D108BD9-81ED-4DB2-BD59-A6C34878D82A}">
                    <a16:rowId xmlns:a16="http://schemas.microsoft.com/office/drawing/2014/main" val="10001"/>
                  </a:ext>
                </a:extLst>
              </a:tr>
              <a:tr h="0">
                <a:tc>
                  <a:txBody>
                    <a:bodyPr/>
                    <a:lstStyle/>
                    <a:p>
                      <a:pPr algn="r" rtl="0">
                        <a:lnSpc>
                          <a:spcPct val="115000"/>
                        </a:lnSpc>
                        <a:spcAft>
                          <a:spcPts val="0"/>
                        </a:spcAft>
                      </a:pPr>
                      <a:r>
                        <a:rPr lang="ar-IQ" sz="100">
                          <a:effectLst/>
                        </a:rPr>
                        <a:t>الامتحان النصفي الأول</a:t>
                      </a:r>
                      <a:endParaRPr lang="en-US" sz="100">
                        <a:effectLst/>
                        <a:latin typeface="Calibri" panose="020F0502020204030204" pitchFamily="34" charset="0"/>
                        <a:ea typeface="Calibri" panose="020F0502020204030204" pitchFamily="34" charset="0"/>
                        <a:cs typeface="Arial" panose="020B0604020202020204" pitchFamily="34" charset="0"/>
                      </a:endParaRPr>
                    </a:p>
                  </a:txBody>
                  <a:tcPr marL="1877" marR="1877" marT="0" marB="0"/>
                </a:tc>
                <a:tc>
                  <a:txBody>
                    <a:bodyPr/>
                    <a:lstStyle/>
                    <a:p>
                      <a:pPr algn="r" rtl="1">
                        <a:lnSpc>
                          <a:spcPct val="115000"/>
                        </a:lnSpc>
                        <a:spcAft>
                          <a:spcPts val="0"/>
                        </a:spcAft>
                      </a:pPr>
                      <a:r>
                        <a:rPr lang="ar-IQ" sz="100">
                          <a:effectLst/>
                        </a:rPr>
                        <a:t>18</a:t>
                      </a:r>
                      <a:endParaRPr lang="en-US" sz="100">
                        <a:effectLst/>
                        <a:latin typeface="Calibri" panose="020F0502020204030204" pitchFamily="34" charset="0"/>
                        <a:ea typeface="Calibri" panose="020F0502020204030204" pitchFamily="34" charset="0"/>
                        <a:cs typeface="Arial" panose="020B0604020202020204" pitchFamily="34" charset="0"/>
                      </a:endParaRPr>
                    </a:p>
                  </a:txBody>
                  <a:tcPr marL="1877" marR="1877" marT="0" marB="0"/>
                </a:tc>
                <a:extLst>
                  <a:ext uri="{0D108BD9-81ED-4DB2-BD59-A6C34878D82A}">
                    <a16:rowId xmlns:a16="http://schemas.microsoft.com/office/drawing/2014/main" val="10002"/>
                  </a:ext>
                </a:extLst>
              </a:tr>
              <a:tr h="0">
                <a:tc>
                  <a:txBody>
                    <a:bodyPr/>
                    <a:lstStyle/>
                    <a:p>
                      <a:pPr algn="r" rtl="0">
                        <a:lnSpc>
                          <a:spcPct val="115000"/>
                        </a:lnSpc>
                        <a:spcAft>
                          <a:spcPts val="0"/>
                        </a:spcAft>
                      </a:pPr>
                      <a:r>
                        <a:rPr lang="ar-IQ" sz="100">
                          <a:effectLst/>
                        </a:rPr>
                        <a:t>الامتحان النصفي الثاني</a:t>
                      </a:r>
                      <a:endParaRPr lang="en-US" sz="100">
                        <a:effectLst/>
                        <a:latin typeface="Calibri" panose="020F0502020204030204" pitchFamily="34" charset="0"/>
                        <a:ea typeface="Calibri" panose="020F0502020204030204" pitchFamily="34" charset="0"/>
                        <a:cs typeface="Arial" panose="020B0604020202020204" pitchFamily="34" charset="0"/>
                      </a:endParaRPr>
                    </a:p>
                  </a:txBody>
                  <a:tcPr marL="1877" marR="1877" marT="0" marB="0"/>
                </a:tc>
                <a:tc>
                  <a:txBody>
                    <a:bodyPr/>
                    <a:lstStyle/>
                    <a:p>
                      <a:pPr algn="r" rtl="0">
                        <a:lnSpc>
                          <a:spcPct val="115000"/>
                        </a:lnSpc>
                        <a:spcAft>
                          <a:spcPts val="0"/>
                        </a:spcAft>
                      </a:pPr>
                      <a:r>
                        <a:rPr lang="ar-IQ" sz="100">
                          <a:effectLst/>
                        </a:rPr>
                        <a:t>18</a:t>
                      </a:r>
                      <a:endParaRPr lang="en-US" sz="100">
                        <a:effectLst/>
                        <a:latin typeface="Calibri" panose="020F0502020204030204" pitchFamily="34" charset="0"/>
                        <a:ea typeface="Calibri" panose="020F0502020204030204" pitchFamily="34" charset="0"/>
                        <a:cs typeface="Arial" panose="020B0604020202020204" pitchFamily="34" charset="0"/>
                      </a:endParaRPr>
                    </a:p>
                  </a:txBody>
                  <a:tcPr marL="1877" marR="1877" marT="0" marB="0"/>
                </a:tc>
                <a:extLst>
                  <a:ext uri="{0D108BD9-81ED-4DB2-BD59-A6C34878D82A}">
                    <a16:rowId xmlns:a16="http://schemas.microsoft.com/office/drawing/2014/main" val="10003"/>
                  </a:ext>
                </a:extLst>
              </a:tr>
              <a:tr h="0">
                <a:tc>
                  <a:txBody>
                    <a:bodyPr/>
                    <a:lstStyle/>
                    <a:p>
                      <a:pPr algn="r" rtl="0">
                        <a:lnSpc>
                          <a:spcPct val="115000"/>
                        </a:lnSpc>
                        <a:spcAft>
                          <a:spcPts val="0"/>
                        </a:spcAft>
                      </a:pPr>
                      <a:r>
                        <a:rPr lang="ar-IQ" sz="100">
                          <a:effectLst/>
                        </a:rPr>
                        <a:t>الامتحان النهائي</a:t>
                      </a:r>
                      <a:endParaRPr lang="en-US" sz="100">
                        <a:effectLst/>
                        <a:latin typeface="Calibri" panose="020F0502020204030204" pitchFamily="34" charset="0"/>
                        <a:ea typeface="Calibri" panose="020F0502020204030204" pitchFamily="34" charset="0"/>
                        <a:cs typeface="Arial" panose="020B0604020202020204" pitchFamily="34" charset="0"/>
                      </a:endParaRPr>
                    </a:p>
                  </a:txBody>
                  <a:tcPr marL="1877" marR="1877" marT="0" marB="0"/>
                </a:tc>
                <a:tc>
                  <a:txBody>
                    <a:bodyPr/>
                    <a:lstStyle/>
                    <a:p>
                      <a:pPr algn="r" rtl="0">
                        <a:lnSpc>
                          <a:spcPct val="115000"/>
                        </a:lnSpc>
                        <a:spcAft>
                          <a:spcPts val="0"/>
                        </a:spcAft>
                      </a:pPr>
                      <a:r>
                        <a:rPr lang="ar-IQ" sz="100">
                          <a:effectLst/>
                        </a:rPr>
                        <a:t>60</a:t>
                      </a:r>
                      <a:endParaRPr lang="en-US" sz="100">
                        <a:effectLst/>
                        <a:latin typeface="Calibri" panose="020F0502020204030204" pitchFamily="34" charset="0"/>
                        <a:ea typeface="Calibri" panose="020F0502020204030204" pitchFamily="34" charset="0"/>
                        <a:cs typeface="Arial" panose="020B0604020202020204" pitchFamily="34" charset="0"/>
                      </a:endParaRPr>
                    </a:p>
                  </a:txBody>
                  <a:tcPr marL="1877" marR="1877" marT="0" marB="0"/>
                </a:tc>
                <a:extLst>
                  <a:ext uri="{0D108BD9-81ED-4DB2-BD59-A6C34878D82A}">
                    <a16:rowId xmlns:a16="http://schemas.microsoft.com/office/drawing/2014/main" val="10004"/>
                  </a:ext>
                </a:extLst>
              </a:tr>
              <a:tr h="0">
                <a:tc>
                  <a:txBody>
                    <a:bodyPr/>
                    <a:lstStyle/>
                    <a:p>
                      <a:pPr algn="r" rtl="0">
                        <a:lnSpc>
                          <a:spcPct val="115000"/>
                        </a:lnSpc>
                        <a:spcAft>
                          <a:spcPts val="0"/>
                        </a:spcAft>
                      </a:pPr>
                      <a:r>
                        <a:rPr lang="ar-IQ" sz="100">
                          <a:effectLst/>
                        </a:rPr>
                        <a:t>المجموع الكلي</a:t>
                      </a:r>
                      <a:endParaRPr lang="en-US" sz="100">
                        <a:effectLst/>
                        <a:latin typeface="Calibri" panose="020F0502020204030204" pitchFamily="34" charset="0"/>
                        <a:ea typeface="Calibri" panose="020F0502020204030204" pitchFamily="34" charset="0"/>
                        <a:cs typeface="Arial" panose="020B0604020202020204" pitchFamily="34" charset="0"/>
                      </a:endParaRPr>
                    </a:p>
                  </a:txBody>
                  <a:tcPr marL="1877" marR="1877" marT="0" marB="0"/>
                </a:tc>
                <a:tc>
                  <a:txBody>
                    <a:bodyPr/>
                    <a:lstStyle/>
                    <a:p>
                      <a:pPr algn="r" rtl="0">
                        <a:lnSpc>
                          <a:spcPct val="115000"/>
                        </a:lnSpc>
                        <a:spcAft>
                          <a:spcPts val="0"/>
                        </a:spcAft>
                      </a:pPr>
                      <a:r>
                        <a:rPr lang="ar-IQ" sz="100" dirty="0">
                          <a:effectLst/>
                        </a:rPr>
                        <a:t>100%</a:t>
                      </a:r>
                      <a:endParaRPr lang="en-US" sz="100" dirty="0">
                        <a:effectLst/>
                        <a:latin typeface="Calibri" panose="020F0502020204030204" pitchFamily="34" charset="0"/>
                        <a:ea typeface="Calibri" panose="020F0502020204030204" pitchFamily="34" charset="0"/>
                        <a:cs typeface="Arial" panose="020B0604020202020204" pitchFamily="34" charset="0"/>
                      </a:endParaRPr>
                    </a:p>
                  </a:txBody>
                  <a:tcPr marL="1877" marR="1877" marT="0" marB="0"/>
                </a:tc>
                <a:extLst>
                  <a:ext uri="{0D108BD9-81ED-4DB2-BD59-A6C34878D82A}">
                    <a16:rowId xmlns:a16="http://schemas.microsoft.com/office/drawing/2014/main" val="10005"/>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67660741"/>
              </p:ext>
            </p:extLst>
          </p:nvPr>
        </p:nvGraphicFramePr>
        <p:xfrm>
          <a:off x="1164565" y="2794231"/>
          <a:ext cx="6314535" cy="3925824"/>
        </p:xfrm>
        <a:graphic>
          <a:graphicData uri="http://schemas.openxmlformats.org/drawingml/2006/table">
            <a:tbl>
              <a:tblPr rtl="1" firstRow="1" firstCol="1" bandRow="1">
                <a:tableStyleId>{5C22544A-7EE6-4342-B048-85BDC9FD1C3A}</a:tableStyleId>
              </a:tblPr>
              <a:tblGrid>
                <a:gridCol w="2766175">
                  <a:extLst>
                    <a:ext uri="{9D8B030D-6E8A-4147-A177-3AD203B41FA5}">
                      <a16:colId xmlns:a16="http://schemas.microsoft.com/office/drawing/2014/main" val="20000"/>
                    </a:ext>
                  </a:extLst>
                </a:gridCol>
                <a:gridCol w="3548360">
                  <a:extLst>
                    <a:ext uri="{9D8B030D-6E8A-4147-A177-3AD203B41FA5}">
                      <a16:colId xmlns:a16="http://schemas.microsoft.com/office/drawing/2014/main" val="20001"/>
                    </a:ext>
                  </a:extLst>
                </a:gridCol>
              </a:tblGrid>
              <a:tr h="0">
                <a:tc>
                  <a:txBody>
                    <a:bodyPr/>
                    <a:lstStyle/>
                    <a:p>
                      <a:pPr algn="r" rtl="0">
                        <a:lnSpc>
                          <a:spcPct val="115000"/>
                        </a:lnSpc>
                        <a:spcAft>
                          <a:spcPts val="0"/>
                        </a:spcAft>
                      </a:pPr>
                      <a:r>
                        <a:rPr lang="ar-IQ" sz="3200" dirty="0">
                          <a:effectLst/>
                          <a:latin typeface="Traditional Arabic" panose="02020603050405020304" pitchFamily="18" charset="-78"/>
                          <a:cs typeface="Traditional Arabic" panose="02020603050405020304" pitchFamily="18" charset="-78"/>
                        </a:rPr>
                        <a:t>أسلوب التقويم</a:t>
                      </a:r>
                      <a:endParaRPr lang="en-US" sz="3200" dirty="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tc>
                  <a:txBody>
                    <a:bodyPr/>
                    <a:lstStyle/>
                    <a:p>
                      <a:pPr algn="r" rtl="0">
                        <a:lnSpc>
                          <a:spcPct val="115000"/>
                        </a:lnSpc>
                        <a:spcAft>
                          <a:spcPts val="0"/>
                        </a:spcAft>
                      </a:pPr>
                      <a:r>
                        <a:rPr lang="ar-IQ" sz="3200">
                          <a:effectLst/>
                          <a:latin typeface="Traditional Arabic" panose="02020603050405020304" pitchFamily="18" charset="-78"/>
                          <a:cs typeface="Traditional Arabic" panose="02020603050405020304" pitchFamily="18" charset="-78"/>
                        </a:rPr>
                        <a:t>الدرجات</a:t>
                      </a:r>
                      <a:endParaRPr lang="en-US" sz="320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extLst>
                  <a:ext uri="{0D108BD9-81ED-4DB2-BD59-A6C34878D82A}">
                    <a16:rowId xmlns:a16="http://schemas.microsoft.com/office/drawing/2014/main" val="10000"/>
                  </a:ext>
                </a:extLst>
              </a:tr>
              <a:tr h="0">
                <a:tc>
                  <a:txBody>
                    <a:bodyPr/>
                    <a:lstStyle/>
                    <a:p>
                      <a:pPr algn="r" rtl="0">
                        <a:lnSpc>
                          <a:spcPct val="115000"/>
                        </a:lnSpc>
                        <a:spcAft>
                          <a:spcPts val="0"/>
                        </a:spcAft>
                      </a:pPr>
                      <a:r>
                        <a:rPr lang="ar-IQ" sz="3200" dirty="0">
                          <a:effectLst/>
                          <a:latin typeface="Traditional Arabic" panose="02020603050405020304" pitchFamily="18" charset="-78"/>
                          <a:cs typeface="Traditional Arabic" panose="02020603050405020304" pitchFamily="18" charset="-78"/>
                        </a:rPr>
                        <a:t>النشاط الصفي، والتقرير، وكويز</a:t>
                      </a:r>
                      <a:endParaRPr lang="en-US" sz="3200" dirty="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tc>
                  <a:txBody>
                    <a:bodyPr/>
                    <a:lstStyle/>
                    <a:p>
                      <a:pPr algn="r" rtl="0">
                        <a:lnSpc>
                          <a:spcPct val="115000"/>
                        </a:lnSpc>
                        <a:spcAft>
                          <a:spcPts val="0"/>
                        </a:spcAft>
                      </a:pPr>
                      <a:r>
                        <a:rPr lang="ar-IQ" sz="3200" dirty="0">
                          <a:effectLst/>
                          <a:latin typeface="Traditional Arabic" panose="02020603050405020304" pitchFamily="18" charset="-78"/>
                          <a:cs typeface="Traditional Arabic" panose="02020603050405020304" pitchFamily="18" charset="-78"/>
                        </a:rPr>
                        <a:t>20</a:t>
                      </a:r>
                      <a:endParaRPr lang="en-US" sz="3200" dirty="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extLst>
                  <a:ext uri="{0D108BD9-81ED-4DB2-BD59-A6C34878D82A}">
                    <a16:rowId xmlns:a16="http://schemas.microsoft.com/office/drawing/2014/main" val="10001"/>
                  </a:ext>
                </a:extLst>
              </a:tr>
              <a:tr h="0">
                <a:tc>
                  <a:txBody>
                    <a:bodyPr/>
                    <a:lstStyle/>
                    <a:p>
                      <a:pPr algn="r" rtl="0">
                        <a:lnSpc>
                          <a:spcPct val="115000"/>
                        </a:lnSpc>
                        <a:spcAft>
                          <a:spcPts val="0"/>
                        </a:spcAft>
                      </a:pPr>
                      <a:r>
                        <a:rPr lang="ar-IQ" sz="3200">
                          <a:effectLst/>
                          <a:latin typeface="Traditional Arabic" panose="02020603050405020304" pitchFamily="18" charset="-78"/>
                          <a:cs typeface="Traditional Arabic" panose="02020603050405020304" pitchFamily="18" charset="-78"/>
                        </a:rPr>
                        <a:t>الامتحان النصفي الأول</a:t>
                      </a:r>
                      <a:endParaRPr lang="en-US" sz="320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tc>
                  <a:txBody>
                    <a:bodyPr/>
                    <a:lstStyle/>
                    <a:p>
                      <a:pPr algn="r" rtl="1">
                        <a:lnSpc>
                          <a:spcPct val="115000"/>
                        </a:lnSpc>
                        <a:spcAft>
                          <a:spcPts val="0"/>
                        </a:spcAft>
                      </a:pPr>
                      <a:r>
                        <a:rPr lang="ar-IQ" sz="3200" dirty="0">
                          <a:effectLst/>
                          <a:latin typeface="Traditional Arabic" panose="02020603050405020304" pitchFamily="18" charset="-78"/>
                          <a:cs typeface="Traditional Arabic" panose="02020603050405020304" pitchFamily="18" charset="-78"/>
                        </a:rPr>
                        <a:t>10</a:t>
                      </a:r>
                      <a:endParaRPr lang="en-US" sz="3200" dirty="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extLst>
                  <a:ext uri="{0D108BD9-81ED-4DB2-BD59-A6C34878D82A}">
                    <a16:rowId xmlns:a16="http://schemas.microsoft.com/office/drawing/2014/main" val="10002"/>
                  </a:ext>
                </a:extLst>
              </a:tr>
              <a:tr h="0">
                <a:tc>
                  <a:txBody>
                    <a:bodyPr/>
                    <a:lstStyle/>
                    <a:p>
                      <a:pPr algn="r" rtl="0">
                        <a:lnSpc>
                          <a:spcPct val="115000"/>
                        </a:lnSpc>
                        <a:spcAft>
                          <a:spcPts val="0"/>
                        </a:spcAft>
                      </a:pPr>
                      <a:r>
                        <a:rPr lang="ar-IQ" sz="3200">
                          <a:effectLst/>
                          <a:latin typeface="Traditional Arabic" panose="02020603050405020304" pitchFamily="18" charset="-78"/>
                          <a:cs typeface="Traditional Arabic" panose="02020603050405020304" pitchFamily="18" charset="-78"/>
                        </a:rPr>
                        <a:t>الامتحان النصفي الثاني</a:t>
                      </a:r>
                      <a:endParaRPr lang="en-US" sz="320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tc>
                  <a:txBody>
                    <a:bodyPr/>
                    <a:lstStyle/>
                    <a:p>
                      <a:pPr algn="r" rtl="0">
                        <a:lnSpc>
                          <a:spcPct val="115000"/>
                        </a:lnSpc>
                        <a:spcAft>
                          <a:spcPts val="0"/>
                        </a:spcAft>
                      </a:pPr>
                      <a:r>
                        <a:rPr lang="ar-IQ" sz="3200">
                          <a:effectLst/>
                          <a:latin typeface="Traditional Arabic" panose="02020603050405020304" pitchFamily="18" charset="-78"/>
                          <a:ea typeface="Calibri" panose="020F0502020204030204" pitchFamily="34" charset="0"/>
                          <a:cs typeface="Traditional Arabic" panose="02020603050405020304" pitchFamily="18" charset="-78"/>
                        </a:rPr>
                        <a:t>10</a:t>
                      </a:r>
                      <a:endParaRPr lang="en-US" sz="3200" dirty="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extLst>
                  <a:ext uri="{0D108BD9-81ED-4DB2-BD59-A6C34878D82A}">
                    <a16:rowId xmlns:a16="http://schemas.microsoft.com/office/drawing/2014/main" val="10003"/>
                  </a:ext>
                </a:extLst>
              </a:tr>
              <a:tr h="0">
                <a:tc>
                  <a:txBody>
                    <a:bodyPr/>
                    <a:lstStyle/>
                    <a:p>
                      <a:pPr algn="r" rtl="0">
                        <a:lnSpc>
                          <a:spcPct val="115000"/>
                        </a:lnSpc>
                        <a:spcAft>
                          <a:spcPts val="0"/>
                        </a:spcAft>
                      </a:pPr>
                      <a:r>
                        <a:rPr lang="ar-IQ" sz="3200">
                          <a:effectLst/>
                          <a:latin typeface="Traditional Arabic" panose="02020603050405020304" pitchFamily="18" charset="-78"/>
                          <a:cs typeface="Traditional Arabic" panose="02020603050405020304" pitchFamily="18" charset="-78"/>
                        </a:rPr>
                        <a:t>الامتحان النهائي</a:t>
                      </a:r>
                      <a:endParaRPr lang="en-US" sz="320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tc>
                  <a:txBody>
                    <a:bodyPr/>
                    <a:lstStyle/>
                    <a:p>
                      <a:pPr algn="r" rtl="0">
                        <a:lnSpc>
                          <a:spcPct val="115000"/>
                        </a:lnSpc>
                        <a:spcAft>
                          <a:spcPts val="0"/>
                        </a:spcAft>
                      </a:pPr>
                      <a:r>
                        <a:rPr lang="ar-IQ" sz="3200" dirty="0">
                          <a:effectLst/>
                          <a:latin typeface="Traditional Arabic" panose="02020603050405020304" pitchFamily="18" charset="-78"/>
                          <a:cs typeface="Traditional Arabic" panose="02020603050405020304" pitchFamily="18" charset="-78"/>
                        </a:rPr>
                        <a:t>60</a:t>
                      </a:r>
                      <a:endParaRPr lang="en-US" sz="3200" dirty="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extLst>
                  <a:ext uri="{0D108BD9-81ED-4DB2-BD59-A6C34878D82A}">
                    <a16:rowId xmlns:a16="http://schemas.microsoft.com/office/drawing/2014/main" val="10004"/>
                  </a:ext>
                </a:extLst>
              </a:tr>
              <a:tr h="0">
                <a:tc>
                  <a:txBody>
                    <a:bodyPr/>
                    <a:lstStyle/>
                    <a:p>
                      <a:pPr algn="r" rtl="0">
                        <a:lnSpc>
                          <a:spcPct val="115000"/>
                        </a:lnSpc>
                        <a:spcAft>
                          <a:spcPts val="0"/>
                        </a:spcAft>
                      </a:pPr>
                      <a:r>
                        <a:rPr lang="ar-IQ" sz="3200">
                          <a:effectLst/>
                          <a:latin typeface="Traditional Arabic" panose="02020603050405020304" pitchFamily="18" charset="-78"/>
                          <a:cs typeface="Traditional Arabic" panose="02020603050405020304" pitchFamily="18" charset="-78"/>
                        </a:rPr>
                        <a:t>المجموع الكلي</a:t>
                      </a:r>
                      <a:endParaRPr lang="en-US" sz="320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tc>
                  <a:txBody>
                    <a:bodyPr/>
                    <a:lstStyle/>
                    <a:p>
                      <a:pPr algn="r" rtl="0">
                        <a:lnSpc>
                          <a:spcPct val="115000"/>
                        </a:lnSpc>
                        <a:spcAft>
                          <a:spcPts val="0"/>
                        </a:spcAft>
                      </a:pPr>
                      <a:r>
                        <a:rPr lang="ar-IQ" sz="3200" dirty="0">
                          <a:effectLst/>
                          <a:latin typeface="Traditional Arabic" panose="02020603050405020304" pitchFamily="18" charset="-78"/>
                          <a:cs typeface="Traditional Arabic" panose="02020603050405020304" pitchFamily="18" charset="-78"/>
                        </a:rPr>
                        <a:t>100%</a:t>
                      </a:r>
                      <a:endParaRPr lang="en-US" sz="3200" dirty="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257062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434</TotalTime>
  <Words>2017</Words>
  <Application>Microsoft Office PowerPoint</Application>
  <PresentationFormat>Widescreen</PresentationFormat>
  <Paragraphs>62</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Symbol</vt:lpstr>
      <vt:lpstr>Traditional Arabic</vt:lpstr>
      <vt:lpstr>Trebuchet MS</vt:lpstr>
      <vt:lpstr>Wingdings 3</vt:lpstr>
      <vt:lpstr>Facet</vt:lpstr>
      <vt:lpstr>كراسة المادة Course Book المادة: مدخل إلى المالية الإسلامية المرحلة الثانية: الكورس الأول. السنة الدراسية: 2023 – 2024  </vt:lpstr>
      <vt:lpstr>PowerPoint Presentation</vt:lpstr>
      <vt:lpstr>PowerPoint Presentation</vt:lpstr>
      <vt:lpstr>نبذة عامة عن المادة.                               : - تظهر أهمية هذه المادة من كونها تتحدّث عن المالية الإسلامية، وذلك ببيان المالية كعلم، والمالية كأحد وظائف المؤسسات المالية، ومكونات علم المالية، وعلاقة علم المالية بالعلوم الأخرى. - هذه المادة تتطرق إلى التمويل الإسلامي، وفقه المعاملات المالية، وعلم المالية الإسلامية، وكذلك تقسيمات المال في الإسلام والآثار المترتبة عن كل قسم منها، ليكون الطالب على دراية تامة بما يحيط به من معاملات وتعاملات مالية حتى يكون بمستطاعه أن يجيب على أسئلة المجتمع المتعلقة بهذه المواضيع. </vt:lpstr>
      <vt:lpstr>- هذه المادة تستوعب مواضيع مهمة في أبواب متفرقة من عقود شرعية، وتعاملات مالية، مثل: تعريف العقود ومقوماتها، وأقسام العقود المالية، وعقود المعاوضات، وعقود التبرعات وخصاصهما، وآثار العقود، وبعض القواعد الفقهية المنظمة لعقود التمويل الإسلامي، وكذلك الأسس والضوابط المتعلقة بالتمويل الإسلامي، والنظام المالي الإسلامي. . - المادة تتضمن آراء فقهاء المذاهب المختلفة الفقهية الاسلامية القديمة والحديثة في بيان هذه المواضيع ومثيلاتها القريبة، ليكون الطالب على بصيرة لنفسه ولغيره إذا تقلّد منصب الإمامة والخطابة، أو التدريس، أو الاستشارة في المراكز العلمية والاجتماعية.</vt:lpstr>
      <vt:lpstr>الهدف من الدراسة:                                   . تهدف دراسة مدخل إلى المالية الإسلامية:                     . 1- أن يتعرف الطالب على مفهوم المال وطبيعة المالية كعلم                   . 2- أن يتعرف الطلاب على أهم المباديء المتعلقة بالمال والمالية الإسلامية، وكذلك المالية كنظام، ومكونتها، والتطور التاريخي لعلم المالية القديمة والمعاصرة.                   . 3- أن يطلع الطالب على الآداب الرفيعة التي ينبغي لكل من اشتغل بالمعاملات والتعاملات المالية والاقتصادية أن يتحلى بها.                            .  4- أن يتمرن الطالب على التعامل مع المسائل الفقهية المتعلقة بعصره وتطورات مجتمعه. 5- أن يتمرن الطلبة على معرفة المصادر المتخصصة بفقه المالية والمالية الإسلامية والاقتصاد الإسلامي . 6- أن يطلع الطالب على أحكام فقه المعاملات المالية وأدوات الاستثمار الإسلامي المختلفة، والتمويل الإسلامي كعلم وكوظيفة، في الشريعة الإسلامية            . 7- أن يطلع الطالب على جمال الفقه الاسلامي وخصائصه وواقعيته للحياة،  8- وأن يتكون لدى الطالب خلفية متعمقة في مجالي الاستثمار والتمويل الإسلامي.</vt:lpstr>
      <vt:lpstr>التزامات الطالب:                                  -يجب على الطالب أن يلتزم بالدوام والحضور أثناء المحاضرة. - وأن يتفاعل مع الدرس بالمشاركة، وأن يقوم بدوره فيما يطلب منه من تحضيره للدروس، ومتابعة الدروس بجدية، وعدم تضييع أوقاته، والاستعداد لها.                                         . - وقراءة المادة والمصادر المتعلقة بها قبل دخول الطالب الصف، وإغناء المادة بالأسئلة الوجيهة، ومناقشة المواضيع المطروحة أثناء المحاضرات اليومية بصورة علمية جيدة ومفيدة في سبيل ترسيخ المفاهيم الصحيحة، والمفردات المتعلقة بالمنهج للوصول إلى المعلومات الجديدة،  - واجتياز الاختبارات الفصلية بنجاح، وذلك كله بغية الحصول على النتيجة المرجوة من خلال السنة الدراسية.</vt:lpstr>
      <vt:lpstr>طرق التدريس                             : ستعتمد طريقة تدريس هذه المادة على:                         . - عرض المادة العلمية بطريقة سهلة يفهما الطلبة                        . - افساح المجال لخلق جو هاديء ومريح للحوار بين الطلبة ومدرس المادة.    . - إحالة الطلاب إلى المصادر المعتبرة المتعلقة بالمادة المطلوبة (المالية الإسلامية).       . - إجراء الإمتحان الشهري مرتين خلال الكورس الأول.                           . - سيتم من خلال الكورس الأول تعليم الطلاب من خلال الوسائل التعليمة الحديثة، مثل: الكومبيوتر، والباوربوينت لعرض المحاضرات، والصبورة البيضاء، والداتاشو من خلال عرض سلايدات (Slides) حول النقاط الرئيسة، وبعض العناوين الفرعية، والمواضيع ذات الاهتمام، والتي تفتقر إلى الإبراز في سبيل جلب انتباه الطلاب إليها .</vt:lpstr>
      <vt:lpstr>نظام التقييم                               : هنا يذكر التدريسي طرق التقييم التي سيتبعها، وتقسيمه للدرجات على سبيل المثال الامتحانات، والتفكير النقدي، وحضور وغياب الطلاب، كذلك يذكر التدريسي عدد الدرجات التي سيخصصها لكل فقرة من هذه الفقرات.</vt:lpstr>
      <vt:lpstr>أبرز مصادر الرئيسة لمادة المالية الإسلامية                            . أ: المصادر الرئيسة.                               .  - الفقه المنهجي علة مذهب الإمام الشافعي، قسم المعاملات وملحقاتها، د. مصطفى الخن، د. علي الشرجي، د. مصطفى البغا، دمشق، دار العلوم الإنسانية.          .    - المالية الإسلامية، د. عبد الكريم أحمد قندوز، صندوق النقد الدولي، أبو ظبي، الإمارات العربية المتحدة                              . تجربة البنك الإسلامي للتنمية في دعم التنمية بالدول الإسلامية والتحديات المستقبلية التي تواجه الصناعة المصرفية الإسلامية، مجمع الفقه الإسلامي، منتدى الفكر الإسلامي، جدة: المملكة العربية السعودية.                            . - الوساطة المالية في الاقتصاد الإسلامي، د. سامي ابراهيم السويلم، مركز دراسات شركة الراجحي المصرفية.                             . - صناعة الهندسة المالية: نظرات في المنهج الإسلامي، د. سامي ابراهيم السويلم، مركز دراسات شركة الراجحي المصرفية للاستثمار.                           . - أحكام التعامل في الأسواق المالية المعاصرة: د. مبارك بن سليمان بن محمد آل سليمان.  . </vt:lpstr>
      <vt:lpstr>  - البنوك الإسلامية "أحكامها، مبادئها، تطبيقاتها المعاصرة": د.محمد العجلوني. - التكييف الفقهي للعقود المالية المستجدة وتطبيقاتها على نماذج التمويل. - الإسلامية المعاصرة: أحمد محمد محمود نصار.      . - الفقه الإسلامي وأدلته: أ.د. وهبة الزحيلي.           . - المعاملات المالية المعاصرة في ظل الإسلام، د. سعيد سعد المرطان.   .  تاريخ الفقه الإسلامي ونظرية الملكية والعقود، بدران أبو العينين بدران.</vt:lpstr>
      <vt:lpstr>ب: المصادر المساعدة.                             - الموسوعة الفقهية الكويتية: وزارة الأوقاف والشؤون الإسلامية ـ . - فقه المعاملات المالية: د. رفيق يونس المصري، مركز أبحاث الاقتصاد الإسلامي.                       - قضايا معاصرة في النقود والبنوك والمساهمة في الشركات، د. منذر قحف          . - موقع موسوعة الاقتصاد والتمويل الإسلامي: www.islamfeqh.co.        .  - مجلس الخدمات المالية الإسلامية. www.ifsb.org/ar.     . - مركز أبحاث فقه المعاملات الإسلامية. www.kantakji.com .            . - هيئة المحاسبة والمراجعة للمؤسسات المالية (أيوفي)، www.aaoifi.com. .       .  -صندوق النقد الدولي والتمويل الإسلامي. .    .www.imf.org.com  -بيت التمويل الكويتي. .          .www.kfh.bh.com - موقع فتاوى الأزهر الشّريف                    . - مجلة البحوث الإسلامية                       . - الكتب والمجلات والكتب الفقهية الموجودة على CD المكتبة الشاملة، والجامع الكبير.    </vt:lpstr>
      <vt:lpstr>مفردات المواضيع:                   . المقدمة : مدخل إلى المالية والمالية الإسلامية.                       . -  طبيعة علم المالية، المالية كعلم، المالية كأحد وظائف المؤسسة المالية، المالية كنظام، مكونات علم المالية، علاقة علم المالية بالعلوم الأخرى، والتطور التاريخي لعلم المالية. - التمويل الإسلامي وفقه المعاملات: تعريف المال في فقه المعاملات، طبيعة التمويل الإسلامي، علم المالية الإسلامية، تقسيمات المال في الإسلام والآثار المترتبة عن كل قسم - التمويل الإسلامي وفقه المعاملات: تعريف المال في فقه المعاملات، طبيعة التمويل الإسلامي، علم المالية الإسلامية، تقسيمات المال في الإسلام والآثار المترتبة عن كل قسم. . - العقود والعقود المالية والتمويل الإسلامي: تعريف العقد، الفرق بين العقد والوعد، الألفاظ ذات الصلة بالعقد، مقومات العقد، أقسام العقد، عقود المعاوضات وعقود التبرعات، آثار تقسيم العقود إلى معاوضات وتبرعات.                     .      </vt:lpstr>
      <vt:lpstr>- خصائص عقود المعاوضات والتبرعات، عقود مترددة بين التبرع والمعاوضة، آثار العقد، انتهاء العقد وأسبابه، بعض القواعد الفقهية المنظمة لعقود التمويل الإسلامي . - الضوابط الشرعية لتمويل الإسلامي منها: الأصل في المعاملات الحل. الأصل في الشروط في المعاملات الحل. منع الغرر. منع الربا. سد الذرائع       . -  النظام المالي الإسلامي: النظام المالي جزء من النظام الاقتصادي         . مفهوم النظام المالي، مكونات النظام المالي                . - وظائف النظام المالي. النظام المالي الإسلامي. جذور النظام المالي الإسلامي. الصناعة المالية الإسلامية في العصر الحاضر                     . - عقد البيع: تعريفه، مشروعيته، حكمة تشريعه، أركانه وشروطه، قبض المبيع وضمانه.</vt:lpstr>
      <vt:lpstr>- الخيارات في البيع: خيار المجلس: تعريفه، مشروعيته، مسقطاته، أدلته وخلاف العلماء فيه. - خيار الشرط: تعريفه، مشروعيته، شروطه، سقوطه. - حكم المبيع زمن الخيار: ملكية المبيع زمن الخيار. هلاك المبيع زمن الخيار.  - خيار العيب: تعريفه، مشروعيته، شروطه، وقته، الزيادة في المبيع المعيب، العيب الطاريء على عيب قديم. شرط البراءة من العيوب. - آداب البيع والشراء في الإسلام. - عقد السلم: تعريفه، مشروعيته، حكمة تشريعه، أركانه وشروطه. - عقد الاستصناع: تعريفه، مشروعيته، أمثلة تطبيقية: بيع المنازل على الخارطة. - الربا: تعريفه، الأموال الربوية، علة الربا، أنواع الربا وحكم كل منها.</vt:lpstr>
      <vt:lpstr>- ما يعتبر جنسا واحدًا وما لا يعتبر. - تبايع الأموال الربوية وشروط صحته. - تحقق المماثلة واعتبارها وما يمنع منها، المزابنة، المحاقلة، العرايا، بيع اللحم باللحم، بيع اللحم بالحيوان، بيع الحيوان بالحيوان، حكم التعامل الربوي من حيث ما يترتب عليه. وربا القرض.    - الإجارة: تعريفها ، مشروعيتها ، أركانها ، شروطها ، أقسام الإجارة وشروطها  حكم الإجارة، حق استيفاء المنفعة.                         . - المضاربة، تعريفها، وبيان مشروعيتها، والحمكة تشريعها، وأحكامها، وأركانها وشروطها، وانتهاء عقد المضاربة.</vt:lpstr>
      <vt:lpstr>  مدة المحاضرة: 45 دقيقة.                    . هدف كل موضوع: هو التعلم والاطلاع على الموضوع وإدراك ما فيه من المساويء والمحاسن، وتجنب الحرام والتعاملات الفاسدة فيه، وبيان الشروط الصحيحة والفاسدة لكل عقد، والاطلاع على أدلة أحكام الفقه الإسلامي.                    . وكذلك الوقوف على القضايا المالية المعاصرة الموجودة في المجتمع بين المسلمين أو المسلمين وغيرهم لكي يدركوا ما هو الصّحيح والفاسد منها.</vt:lpstr>
      <vt:lpstr>الاختبارات: ١. انشائي:                        .  بيِّن الحكم الشرعي للجراحة التجميلية مع الدليل؟                       . ما هي أدلة القائلين بمنع التبرع بالأعضاء؟               . لماذا حرم الإسلام التورق المصرفي المنظم؟.                            ٢. صح أو خطأ:                               .  قضاء المرأة لا يجوز عند الأحناف مطلقا.                               . من الفتاوى الشاذة جواز فوائد البنوك التقليدية.                            . من الضوابط الشرعية لصحة بيع العينة أن تكون السلعة من غير النقدين.         . ٣. الخيارات المتعدده:                         .  أول من ذكر التأمين من فقهاء المسلمين القدامى هو:.                               1-ابن عابدين  2- الغزالي 3- ابن رشد.                   . يطلق على عقد المرابحة:.                             1- بيع ما اشتراه مع ربح معلوم.  2- بيع ما شتراه مع حط قدر معين من الثمن. 3- بيع ما اشتراه بالثمن الذي اشتري به لكن مع جزء معين من المبيع لا على جميعه.</vt:lpstr>
    </vt:vector>
  </TitlesOfParts>
  <Company>Naim Al Hussaini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كراسة المادة Course Book المادة:  قضايا فقهية معاصرة</dc:title>
  <dc:creator>User</dc:creator>
  <cp:lastModifiedBy>asus</cp:lastModifiedBy>
  <cp:revision>28</cp:revision>
  <dcterms:created xsi:type="dcterms:W3CDTF">2018-10-26T12:58:26Z</dcterms:created>
  <dcterms:modified xsi:type="dcterms:W3CDTF">2024-01-22T20:02:30Z</dcterms:modified>
</cp:coreProperties>
</file>