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us" initials="a" lastIdx="1" clrIdx="0">
    <p:extLst>
      <p:ext uri="{19B8F6BF-5375-455C-9EA6-DF929625EA0E}">
        <p15:presenceInfo xmlns:p15="http://schemas.microsoft.com/office/powerpoint/2012/main" userId="as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1-26T23:06:34.757"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2/6/2024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2/6/2024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FEB8-675B-A492-705D-4DEDBBEA6B63}"/>
              </a:ext>
            </a:extLst>
          </p:cNvPr>
          <p:cNvSpPr>
            <a:spLocks noGrp="1"/>
          </p:cNvSpPr>
          <p:nvPr>
            <p:ph type="ctrTitle"/>
          </p:nvPr>
        </p:nvSpPr>
        <p:spPr/>
        <p:txBody>
          <a:bodyPr anchor="ctr">
            <a:normAutofit/>
          </a:bodyPr>
          <a:lstStyle/>
          <a:p>
            <a:r>
              <a:rPr lang="ar-IQ" sz="9600" dirty="0">
                <a:solidFill>
                  <a:schemeClr val="tx1"/>
                </a:solidFill>
                <a:latin typeface="Traditional Arabic" panose="02020603050405020304" pitchFamily="18" charset="-78"/>
                <a:cs typeface="Traditional Arabic" panose="02020603050405020304" pitchFamily="18" charset="-78"/>
              </a:rPr>
              <a:t>الأعمال والخدمات المصرفية</a:t>
            </a:r>
            <a:endParaRPr lang="en-US" sz="9600" dirty="0">
              <a:solidFill>
                <a:schemeClr val="tx1"/>
              </a:solidFill>
              <a:latin typeface="Traditional Arabic" panose="02020603050405020304" pitchFamily="18" charset="-78"/>
              <a:cs typeface="Traditional Arabic" panose="02020603050405020304" pitchFamily="18" charset="-78"/>
            </a:endParaRPr>
          </a:p>
        </p:txBody>
      </p:sp>
      <p:sp>
        <p:nvSpPr>
          <p:cNvPr id="3" name="Subtitle 2">
            <a:extLst>
              <a:ext uri="{FF2B5EF4-FFF2-40B4-BE49-F238E27FC236}">
                <a16:creationId xmlns:a16="http://schemas.microsoft.com/office/drawing/2014/main" id="{59487C0C-127A-3074-85EC-FD6F09853783}"/>
              </a:ext>
            </a:extLst>
          </p:cNvPr>
          <p:cNvSpPr>
            <a:spLocks noGrp="1"/>
          </p:cNvSpPr>
          <p:nvPr>
            <p:ph type="subTitle" idx="1"/>
          </p:nvPr>
        </p:nvSpPr>
        <p:spPr/>
        <p:txBody>
          <a:bodyPr>
            <a:normAutofit/>
          </a:bodyPr>
          <a:lstStyle/>
          <a:p>
            <a:r>
              <a:rPr lang="ar-IQ" sz="8000" dirty="0">
                <a:solidFill>
                  <a:srgbClr val="7030A0"/>
                </a:solidFill>
                <a:latin typeface="Traditional Arabic" panose="02020603050405020304" pitchFamily="18" charset="-78"/>
                <a:cs typeface="Traditional Arabic" panose="02020603050405020304" pitchFamily="18" charset="-78"/>
              </a:rPr>
              <a:t>أ.م.د. مراد جبار سعيد</a:t>
            </a:r>
          </a:p>
          <a:p>
            <a:endParaRPr lang="ar-IQ" sz="8000" dirty="0">
              <a:solidFill>
                <a:srgbClr val="7030A0"/>
              </a:solidFill>
              <a:latin typeface="Traditional Arabic" panose="02020603050405020304" pitchFamily="18" charset="-78"/>
              <a:cs typeface="Traditional Arabic" panose="02020603050405020304" pitchFamily="18" charset="-78"/>
            </a:endParaRPr>
          </a:p>
          <a:p>
            <a:endParaRPr lang="en-US" sz="8000" dirty="0">
              <a:solidFill>
                <a:srgbClr val="7030A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9234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1BC7-165C-807D-3726-D6883AE5B486}"/>
              </a:ext>
            </a:extLst>
          </p:cNvPr>
          <p:cNvSpPr>
            <a:spLocks noGrp="1"/>
          </p:cNvSpPr>
          <p:nvPr>
            <p:ph type="title"/>
          </p:nvPr>
        </p:nvSpPr>
        <p:spPr>
          <a:xfrm>
            <a:off x="254000" y="294641"/>
            <a:ext cx="11734800" cy="6223000"/>
          </a:xfrm>
        </p:spPr>
        <p:txBody>
          <a:bodyPr anchor="t">
            <a:normAutofit/>
          </a:bodyPr>
          <a:lstStyle/>
          <a:p>
            <a:pPr algn="r" rtl="1">
              <a:lnSpc>
                <a:spcPct val="100000"/>
              </a:lnSpc>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وبهذا يتضح الفرق بين القرض والمضاربة</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ففي المضاربة لا يضمن الآخذ (العامل) المال لرب المال، بل يد العامل فيها يد أمانة.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بخلاف القرض فإن يد الآخذ فيه (المقترض) يد ضمان، فهو يضمن المال للمقرض.</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فاذا شرط فيه للمقرض فائدة أو منفعة فهو ربا؛ لانه قرض جر نفعا.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وتصدر المصارف شهادات تسمى شهادات الاستثمار، ويختلف حكمها بحسب نوع الوديعة التي تصدر منها.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فإذا كانت الشهادة مضمونة فهي محرمة، وإن سميت شهادة استثمار؛ لأنها في الحقيقة قروض وليست استثماراً.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أما إذا كانت قائمةً على مبدأ التساوي في الربح والخسارة فهي جائزة.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53B8406C-44F2-DA03-0C5E-4A66A639DE94}"/>
              </a:ext>
            </a:extLst>
          </p:cNvPr>
          <p:cNvSpPr>
            <a:spLocks noGrp="1"/>
          </p:cNvSpPr>
          <p:nvPr>
            <p:ph idx="1"/>
          </p:nvPr>
        </p:nvSpPr>
        <p:spPr>
          <a:xfrm>
            <a:off x="1143000" y="674116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552214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D726-5959-7231-FB77-F3AF43AB020B}"/>
              </a:ext>
            </a:extLst>
          </p:cNvPr>
          <p:cNvSpPr>
            <a:spLocks noGrp="1"/>
          </p:cNvSpPr>
          <p:nvPr>
            <p:ph type="title"/>
          </p:nvPr>
        </p:nvSpPr>
        <p:spPr>
          <a:xfrm>
            <a:off x="264160" y="254001"/>
            <a:ext cx="11673840" cy="6283960"/>
          </a:xfrm>
        </p:spPr>
        <p:txBody>
          <a:bodyPr>
            <a:noAutofit/>
          </a:bodyPr>
          <a:lstStyle/>
          <a:p>
            <a:pPr marL="45720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35C04D98-EF9D-EB89-538B-D91F75C07659}"/>
              </a:ext>
            </a:extLst>
          </p:cNvPr>
          <p:cNvSpPr>
            <a:spLocks noGrp="1"/>
          </p:cNvSpPr>
          <p:nvPr>
            <p:ph idx="1"/>
          </p:nvPr>
        </p:nvSpPr>
        <p:spPr>
          <a:xfrm>
            <a:off x="1143000" y="669036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53402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A6E4-F5B5-C305-BC06-D6F5478463D9}"/>
              </a:ext>
            </a:extLst>
          </p:cNvPr>
          <p:cNvSpPr>
            <a:spLocks noGrp="1"/>
          </p:cNvSpPr>
          <p:nvPr>
            <p:ph type="title"/>
          </p:nvPr>
        </p:nvSpPr>
        <p:spPr>
          <a:xfrm>
            <a:off x="193040" y="289559"/>
            <a:ext cx="11744960" cy="6314441"/>
          </a:xfrm>
        </p:spPr>
        <p:txBody>
          <a:bodyPr>
            <a:noAutofit/>
          </a:bodyPr>
          <a:lstStyle/>
          <a:p>
            <a:pPr marL="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5377F912-7040-EBF8-F063-B88647DB4A67}"/>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409203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A0D38-BC6C-04E9-12AB-53A49B7DED2B}"/>
              </a:ext>
            </a:extLst>
          </p:cNvPr>
          <p:cNvSpPr>
            <a:spLocks noGrp="1"/>
          </p:cNvSpPr>
          <p:nvPr>
            <p:ph type="title"/>
          </p:nvPr>
        </p:nvSpPr>
        <p:spPr>
          <a:xfrm>
            <a:off x="284480" y="203200"/>
            <a:ext cx="11633200" cy="6431280"/>
          </a:xfrm>
        </p:spPr>
        <p:txBody>
          <a:bodyPr anchor="t">
            <a:noAutofit/>
          </a:bodyPr>
          <a:lstStyle/>
          <a:p>
            <a:pPr marL="45720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8F396CE3-8285-816C-68A8-2D818F97F3C4}"/>
              </a:ext>
            </a:extLst>
          </p:cNvPr>
          <p:cNvSpPr>
            <a:spLocks noGrp="1"/>
          </p:cNvSpPr>
          <p:nvPr>
            <p:ph idx="1"/>
          </p:nvPr>
        </p:nvSpPr>
        <p:spPr>
          <a:xfrm>
            <a:off x="1143000" y="6715760"/>
            <a:ext cx="9872871" cy="50800"/>
          </a:xfrm>
        </p:spPr>
        <p:txBody>
          <a:bodyPr>
            <a:normAutofit fontScale="25000" lnSpcReduction="20000"/>
          </a:bodyPr>
          <a:lstStyle/>
          <a:p>
            <a:endParaRPr lang="en-US" dirty="0"/>
          </a:p>
        </p:txBody>
      </p:sp>
    </p:spTree>
    <p:extLst>
      <p:ext uri="{BB962C8B-B14F-4D97-AF65-F5344CB8AC3E}">
        <p14:creationId xmlns:p14="http://schemas.microsoft.com/office/powerpoint/2010/main" val="3085293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DECD3-1ABF-5427-6718-A175103D484D}"/>
              </a:ext>
            </a:extLst>
          </p:cNvPr>
          <p:cNvSpPr>
            <a:spLocks noGrp="1"/>
          </p:cNvSpPr>
          <p:nvPr>
            <p:ph type="title"/>
          </p:nvPr>
        </p:nvSpPr>
        <p:spPr>
          <a:xfrm>
            <a:off x="375920" y="213360"/>
            <a:ext cx="11501120" cy="6400800"/>
          </a:xfrm>
        </p:spPr>
        <p:txBody>
          <a:bodyPr anchor="t">
            <a:noAutofit/>
          </a:bodyPr>
          <a:lstStyle/>
          <a:p>
            <a:pPr marL="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EA02D3F0-0BCF-7561-495D-1A091CDCC047}"/>
              </a:ext>
            </a:extLst>
          </p:cNvPr>
          <p:cNvSpPr>
            <a:spLocks noGrp="1"/>
          </p:cNvSpPr>
          <p:nvPr>
            <p:ph idx="1"/>
          </p:nvPr>
        </p:nvSpPr>
        <p:spPr>
          <a:xfrm>
            <a:off x="1143000" y="6705600"/>
            <a:ext cx="9872871" cy="71120"/>
          </a:xfrm>
        </p:spPr>
        <p:txBody>
          <a:bodyPr>
            <a:normAutofit fontScale="25000" lnSpcReduction="20000"/>
          </a:bodyPr>
          <a:lstStyle/>
          <a:p>
            <a:endParaRPr lang="en-US" dirty="0"/>
          </a:p>
        </p:txBody>
      </p:sp>
    </p:spTree>
    <p:extLst>
      <p:ext uri="{BB962C8B-B14F-4D97-AF65-F5344CB8AC3E}">
        <p14:creationId xmlns:p14="http://schemas.microsoft.com/office/powerpoint/2010/main" val="2881518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8D7FD-8918-B941-F121-77A9E6531B30}"/>
              </a:ext>
            </a:extLst>
          </p:cNvPr>
          <p:cNvSpPr>
            <a:spLocks noGrp="1"/>
          </p:cNvSpPr>
          <p:nvPr>
            <p:ph type="title"/>
          </p:nvPr>
        </p:nvSpPr>
        <p:spPr>
          <a:xfrm>
            <a:off x="365760" y="284480"/>
            <a:ext cx="11501120" cy="6329680"/>
          </a:xfrm>
        </p:spPr>
        <p:txBody>
          <a:bodyPr anchor="t">
            <a:normAutofit/>
          </a:bodyPr>
          <a:lstStyle/>
          <a:p>
            <a:pPr marL="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448D0E14-FD2D-F5FF-499E-6E55AD5A48B5}"/>
              </a:ext>
            </a:extLst>
          </p:cNvPr>
          <p:cNvSpPr>
            <a:spLocks noGrp="1"/>
          </p:cNvSpPr>
          <p:nvPr>
            <p:ph idx="1"/>
          </p:nvPr>
        </p:nvSpPr>
        <p:spPr>
          <a:xfrm flipV="1">
            <a:off x="1159564" y="676655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314290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D534F-525E-DF98-0A80-85A553FFBF20}"/>
              </a:ext>
            </a:extLst>
          </p:cNvPr>
          <p:cNvSpPr>
            <a:spLocks noGrp="1"/>
          </p:cNvSpPr>
          <p:nvPr>
            <p:ph type="title"/>
          </p:nvPr>
        </p:nvSpPr>
        <p:spPr>
          <a:xfrm>
            <a:off x="274320" y="396240"/>
            <a:ext cx="11572240" cy="6177280"/>
          </a:xfrm>
        </p:spPr>
        <p:txBody>
          <a:bodyPr anchor="t">
            <a:noAutofit/>
          </a:bodyPr>
          <a:lstStyle/>
          <a:p>
            <a:pPr marL="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B99E118C-18B7-1A54-BBA2-21BBA7F0E897}"/>
              </a:ext>
            </a:extLst>
          </p:cNvPr>
          <p:cNvSpPr>
            <a:spLocks noGrp="1"/>
          </p:cNvSpPr>
          <p:nvPr>
            <p:ph idx="1"/>
          </p:nvPr>
        </p:nvSpPr>
        <p:spPr>
          <a:xfrm>
            <a:off x="1143000" y="6766560"/>
            <a:ext cx="9872871" cy="91440"/>
          </a:xfrm>
        </p:spPr>
        <p:txBody>
          <a:bodyPr>
            <a:normAutofit fontScale="25000" lnSpcReduction="20000"/>
          </a:bodyPr>
          <a:lstStyle/>
          <a:p>
            <a:endParaRPr lang="en-US" dirty="0"/>
          </a:p>
        </p:txBody>
      </p:sp>
    </p:spTree>
    <p:extLst>
      <p:ext uri="{BB962C8B-B14F-4D97-AF65-F5344CB8AC3E}">
        <p14:creationId xmlns:p14="http://schemas.microsoft.com/office/powerpoint/2010/main" val="244869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7909-700A-6C23-3570-C3CE9E053078}"/>
              </a:ext>
            </a:extLst>
          </p:cNvPr>
          <p:cNvSpPr>
            <a:spLocks noGrp="1"/>
          </p:cNvSpPr>
          <p:nvPr>
            <p:ph type="title"/>
          </p:nvPr>
        </p:nvSpPr>
        <p:spPr>
          <a:xfrm>
            <a:off x="294640" y="345440"/>
            <a:ext cx="11541760" cy="6217920"/>
          </a:xfrm>
        </p:spPr>
        <p:txBody>
          <a:bodyPr anchor="t">
            <a:normAutofit/>
          </a:bodyPr>
          <a:lstStyle/>
          <a:p>
            <a:pPr algn="r" rtl="1"/>
            <a:endParaRPr lang="en-US" sz="3600" dirty="0"/>
          </a:p>
        </p:txBody>
      </p:sp>
      <p:sp>
        <p:nvSpPr>
          <p:cNvPr id="3" name="Content Placeholder 2">
            <a:extLst>
              <a:ext uri="{FF2B5EF4-FFF2-40B4-BE49-F238E27FC236}">
                <a16:creationId xmlns:a16="http://schemas.microsoft.com/office/drawing/2014/main" id="{D1990F9A-D0FD-6019-37BC-F017059FC061}"/>
              </a:ext>
            </a:extLst>
          </p:cNvPr>
          <p:cNvSpPr>
            <a:spLocks noGrp="1"/>
          </p:cNvSpPr>
          <p:nvPr>
            <p:ph idx="1"/>
          </p:nvPr>
        </p:nvSpPr>
        <p:spPr>
          <a:xfrm>
            <a:off x="1140351" y="6786880"/>
            <a:ext cx="9872871" cy="71120"/>
          </a:xfrm>
        </p:spPr>
        <p:txBody>
          <a:bodyPr>
            <a:normAutofit fontScale="25000" lnSpcReduction="20000"/>
          </a:bodyPr>
          <a:lstStyle/>
          <a:p>
            <a:endParaRPr lang="en-US" dirty="0"/>
          </a:p>
        </p:txBody>
      </p:sp>
    </p:spTree>
    <p:extLst>
      <p:ext uri="{BB962C8B-B14F-4D97-AF65-F5344CB8AC3E}">
        <p14:creationId xmlns:p14="http://schemas.microsoft.com/office/powerpoint/2010/main" val="126488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3B423-7445-165F-3F24-C7684CF4AD29}"/>
              </a:ext>
            </a:extLst>
          </p:cNvPr>
          <p:cNvSpPr>
            <a:spLocks noGrp="1"/>
          </p:cNvSpPr>
          <p:nvPr>
            <p:ph type="title"/>
          </p:nvPr>
        </p:nvSpPr>
        <p:spPr>
          <a:xfrm>
            <a:off x="508000" y="518160"/>
            <a:ext cx="10982960" cy="5608320"/>
          </a:xfrm>
        </p:spPr>
        <p:txBody>
          <a:bodyPr anchor="t">
            <a:noAutofit/>
          </a:bodyPr>
          <a:lstStyle/>
          <a:p>
            <a:pPr algn="just" rtl="1">
              <a:lnSpc>
                <a:spcPct val="100000"/>
              </a:lnSpc>
            </a:pPr>
            <a:r>
              <a:rPr lang="ar-IQ" sz="3600" b="1" kern="100"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يقصد بــ: "الأعمال والخدمات المصرفية</a:t>
            </a:r>
            <a:r>
              <a:rPr lang="ar-IQ" sz="3600" b="1"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هو</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التي تتعلقان</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بأعمال الصيرفة، والذي هو قسيم للخدمات الائتمانية والاستثمارية، وتشمل على: جميع أعمال الصيرفة التي يقوم بها المصرف.                        </a:t>
            </a:r>
            <a:r>
              <a:rPr lang="ar-IQ" sz="3600" b="1" kern="100"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والتي يهدف منها إلى خدمة عملائه، </a:t>
            </a:r>
            <a:r>
              <a:rPr lang="ar-IQ" sz="3600" b="1" kern="100" dirty="0">
                <a:solidFill>
                  <a:srgbClr val="7030A0"/>
                </a:solidFill>
                <a:effectLst/>
                <a:latin typeface="Traditional Arabic" panose="02020603050405020304" pitchFamily="18" charset="-78"/>
                <a:ea typeface="Calibri" panose="020F0502020204030204" pitchFamily="34" charset="0"/>
                <a:cs typeface="Traditional Arabic" panose="02020603050405020304" pitchFamily="18" charset="-78"/>
              </a:rPr>
              <a:t>بتسهيل وصولهم إلى حساباتهم الجارية، </a:t>
            </a:r>
            <a:r>
              <a:rPr lang="ar-IQ" sz="3600" b="1" kern="100" dirty="0">
                <a:solidFill>
                  <a:srgbClr val="0070C0"/>
                </a:solidFill>
                <a:effectLst/>
                <a:latin typeface="Traditional Arabic" panose="02020603050405020304" pitchFamily="18" charset="-78"/>
                <a:ea typeface="Calibri" panose="020F0502020204030204" pitchFamily="34" charset="0"/>
                <a:cs typeface="Traditional Arabic" panose="02020603050405020304" pitchFamily="18" charset="-78"/>
              </a:rPr>
              <a:t>والتعامل معها سحبًا، وإيداعًا، وتحويلاً، وصرفًا وغير ذلك، </a:t>
            </a:r>
            <a:r>
              <a:rPr lang="ar-IQ" sz="3600" b="1" kern="1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حتى ولو كانت تلك الخدمات مجانية؛ لأنه في الحقيقة غير متبرع، فهو يهدف إلى زيادة عملياته بصفة عامة.</a:t>
            </a:r>
            <a:endParaRPr lang="en-US" sz="36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740B0254-B787-13E1-C90C-97D079F2631C}"/>
              </a:ext>
            </a:extLst>
          </p:cNvPr>
          <p:cNvSpPr>
            <a:spLocks noGrp="1"/>
          </p:cNvSpPr>
          <p:nvPr>
            <p:ph idx="1"/>
          </p:nvPr>
        </p:nvSpPr>
        <p:spPr>
          <a:xfrm>
            <a:off x="1143000" y="6705600"/>
            <a:ext cx="9872871" cy="71120"/>
          </a:xfrm>
        </p:spPr>
        <p:txBody>
          <a:bodyPr>
            <a:normAutofit fontScale="25000" lnSpcReduction="20000"/>
          </a:bodyPr>
          <a:lstStyle/>
          <a:p>
            <a:endParaRPr lang="en-US" dirty="0"/>
          </a:p>
        </p:txBody>
      </p:sp>
    </p:spTree>
    <p:extLst>
      <p:ext uri="{BB962C8B-B14F-4D97-AF65-F5344CB8AC3E}">
        <p14:creationId xmlns:p14="http://schemas.microsoft.com/office/powerpoint/2010/main" val="190318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3608-AC9F-A986-AFCE-23E79AD522FC}"/>
              </a:ext>
            </a:extLst>
          </p:cNvPr>
          <p:cNvSpPr>
            <a:spLocks noGrp="1"/>
          </p:cNvSpPr>
          <p:nvPr>
            <p:ph type="title"/>
          </p:nvPr>
        </p:nvSpPr>
        <p:spPr>
          <a:xfrm>
            <a:off x="243840" y="304801"/>
            <a:ext cx="11744960" cy="6131560"/>
          </a:xfrm>
        </p:spPr>
        <p:txBody>
          <a:bodyPr anchor="t">
            <a:noAutofit/>
          </a:bodyPr>
          <a:lstStyle/>
          <a:p>
            <a:pPr marL="0" marR="0" algn="r" rtl="1">
              <a:lnSpc>
                <a:spcPct val="107000"/>
              </a:lnSpc>
              <a:spcBef>
                <a:spcPts val="0"/>
              </a:spcBef>
              <a:spcAft>
                <a:spcPts val="0"/>
              </a:spcAft>
            </a:pPr>
            <a:r>
              <a:rPr lang="ar-IQ" sz="3600" b="1" kern="100" dirty="0">
                <a:solidFill>
                  <a:srgbClr val="C00000"/>
                </a:solidFill>
                <a:effectLst/>
                <a:latin typeface="Traditional Arabic" panose="02020603050405020304" pitchFamily="18" charset="-78"/>
                <a:ea typeface="Calibri" panose="020F0502020204030204" pitchFamily="34" charset="0"/>
                <a:cs typeface="Traditional Arabic" panose="02020603050405020304" pitchFamily="18" charset="-78"/>
              </a:rPr>
              <a:t>-ويشترك في تقديم هذه الأعمال والخدمات كل من المصارف الإسلامية، والمصارف التقليدية على اختلاف بينهم في بعض الإجراءات.</a:t>
            </a:r>
            <a:br>
              <a:rPr lang="ar-IQ" sz="3600" b="1" kern="100" dirty="0">
                <a:solidFill>
                  <a:srgbClr val="C00000"/>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وأهم هذه الأعمال والخدمات ما يأتي: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أولاً</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الحسابات المصرفية: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فتشمل فتح الحسابات،  وإصدار الشيكات العادية،  والمصدقة،  والمصرفية،  وتزويد العميل بكشوف الحسابات الدورية.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وتنقسم الودائع (الحسابات) المصرفية إلى ثلاثة أقسام:</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الودائع الجارية ( تحت الطلب):</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وهي: المبالغ التي يودعها أصحابها في البنوك بقصد أن تكونن حاضرة التداول والسحب عليها لحظة الحاجة بحيث ترد بمجرد الطلب.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9EE6D90C-55C0-0A68-541F-6BEDA224BFB9}"/>
              </a:ext>
            </a:extLst>
          </p:cNvPr>
          <p:cNvSpPr>
            <a:spLocks noGrp="1"/>
          </p:cNvSpPr>
          <p:nvPr>
            <p:ph idx="1"/>
          </p:nvPr>
        </p:nvSpPr>
        <p:spPr>
          <a:xfrm>
            <a:off x="1159564" y="6690360"/>
            <a:ext cx="9872871" cy="45719"/>
          </a:xfrm>
        </p:spPr>
        <p:txBody>
          <a:bodyPr>
            <a:noAutofit/>
          </a:bodyPr>
          <a:lstStyle/>
          <a:p>
            <a:endParaRPr lang="en-US" dirty="0"/>
          </a:p>
        </p:txBody>
      </p:sp>
    </p:spTree>
    <p:extLst>
      <p:ext uri="{BB962C8B-B14F-4D97-AF65-F5344CB8AC3E}">
        <p14:creationId xmlns:p14="http://schemas.microsoft.com/office/powerpoint/2010/main" val="1530065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1433-C6D6-7F42-16BC-663F57A4DB3E}"/>
              </a:ext>
            </a:extLst>
          </p:cNvPr>
          <p:cNvSpPr>
            <a:spLocks noGrp="1"/>
          </p:cNvSpPr>
          <p:nvPr>
            <p:ph type="title"/>
          </p:nvPr>
        </p:nvSpPr>
        <p:spPr>
          <a:xfrm>
            <a:off x="304800" y="284481"/>
            <a:ext cx="11673840" cy="6233160"/>
          </a:xfrm>
        </p:spPr>
        <p:txBody>
          <a:bodyPr anchor="t">
            <a:normAutofit/>
          </a:bodyPr>
          <a:lstStyle/>
          <a:p>
            <a:pPr marL="0" marR="0" algn="r" rtl="1">
              <a:lnSpc>
                <a:spcPct val="150000"/>
              </a:lnSpc>
              <a:spcBef>
                <a:spcPts val="0"/>
              </a:spcBef>
              <a:spcAft>
                <a:spcPts val="0"/>
              </a:spcAft>
            </a:pPr>
            <a:r>
              <a:rPr lang="ar-IQ" sz="3600" b="1" kern="100" dirty="0">
                <a:solidFill>
                  <a:srgbClr val="C00000"/>
                </a:solidFill>
                <a:effectLst/>
                <a:latin typeface="Traditional Arabic" panose="02020603050405020304" pitchFamily="18" charset="-78"/>
                <a:ea typeface="Calibri" panose="020F0502020204030204" pitchFamily="34" charset="0"/>
                <a:cs typeface="Traditional Arabic" panose="02020603050405020304" pitchFamily="18" charset="-78"/>
              </a:rPr>
              <a:t>- وقد اختلف الباحثون المعاصرون في التكييف الشرعي للحسابات الجارية على قولين: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القول الأول: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أنها ودائع حقيقية اعتبارًا بقصد المودع، فإنه ما وضع أمواله في البنك الا بقصد حفظها، وهذا رأي الدكتور حسن الأمين في بحثه: "الودائع المصرفية".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القول الثاني: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أنها قروض من المودعين للبنك، فالمودع مقرض، والبنك مقترض، وهذا ما عليه عامة الباحثين، والمجامع الفقهية، وتسميتها بالودائع لايغير من حقيقتها الشرعية شيئا، لأن العبرة في العقود بالمعاني لا بالألفاظ، وهذه الأموال تنطبق عليها خصائص القرض لا الوديعة.</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18B34AE5-0E3F-767E-B27C-7529DBB346C6}"/>
              </a:ext>
            </a:extLst>
          </p:cNvPr>
          <p:cNvSpPr>
            <a:spLocks noGrp="1"/>
          </p:cNvSpPr>
          <p:nvPr>
            <p:ph idx="1"/>
          </p:nvPr>
        </p:nvSpPr>
        <p:spPr>
          <a:xfrm>
            <a:off x="1143000" y="671068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461521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E8E90-D02D-554A-E3C1-0EE498A9FFD2}"/>
              </a:ext>
            </a:extLst>
          </p:cNvPr>
          <p:cNvSpPr>
            <a:spLocks noGrp="1"/>
          </p:cNvSpPr>
          <p:nvPr>
            <p:ph type="title"/>
          </p:nvPr>
        </p:nvSpPr>
        <p:spPr>
          <a:xfrm>
            <a:off x="284480" y="985518"/>
            <a:ext cx="11673840" cy="5669282"/>
          </a:xfrm>
        </p:spPr>
        <p:txBody>
          <a:bodyPr>
            <a:noAutofit/>
          </a:bodyPr>
          <a:lstStyle/>
          <a:p>
            <a:pPr marL="0" marR="0" algn="r" rtl="1">
              <a:lnSpc>
                <a:spcPct val="107000"/>
              </a:lnSpc>
              <a:spcBef>
                <a:spcPts val="0"/>
              </a:spcBef>
              <a:spcAft>
                <a:spcPts val="0"/>
              </a:spcAft>
            </a:pPr>
            <a:r>
              <a:rPr lang="ar-IQ" sz="3600" b="1" kern="1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 الفرق بين الوديعة والقرض في الشريعة من ثلاثة أوجه:</a:t>
            </a:r>
            <a:br>
              <a:rPr lang="en-US" sz="3600" kern="100" dirty="0">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الوجه الأول</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أن القرض مضمون على الآخذ (المقترض) على كل حال،  فيد المقترض يد ضمان، بخلاف الوديعة، فإنها غير مضمونة على الآخذ (المودع)، إلا في حال التعدي أو التفريط، فيد المودع يد أمانة.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الوجه الثاني: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المقترض مأذون له باستعمال مبلغ القرض، بخلاف الوديعة، فإن المودع غير مأذون له باستعمالها.</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الوجه الثالث</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أن محل القرض في الأشياء التي تستهلك بالاستعمال، ولهذا كان الواجب فيه رد البدل لا عين المال المقترض، بخلاف الوديعة: فإن الواجب فيها أن ترد الوديعة بعينها.</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 والودائع الجارية مضمونة على البنك على كل حال، وهو يشترط على المودع أن يستعملها - أي البنك - ويرد للعميل بدلها عند الطلب، وهذه حقيقة القرض، ولو سميت وديعة، وإنما</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سميت ودائع لأن أول ظهورها كان مرتبطا بالإيداع عند الصاغة، وهذا القول هو الصحيح.</a:t>
            </a:r>
            <a:br>
              <a:rPr lang="en-US" sz="3600" kern="100" dirty="0">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A6E55BD6-AF36-F345-ECFF-CA46C0C0CF2A}"/>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226769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CB9E-6F10-6C5A-6E31-4964782C5410}"/>
              </a:ext>
            </a:extLst>
          </p:cNvPr>
          <p:cNvSpPr>
            <a:spLocks noGrp="1"/>
          </p:cNvSpPr>
          <p:nvPr>
            <p:ph type="title"/>
          </p:nvPr>
        </p:nvSpPr>
        <p:spPr>
          <a:xfrm>
            <a:off x="247595" y="162560"/>
            <a:ext cx="11663680" cy="6228080"/>
          </a:xfrm>
        </p:spPr>
        <p:txBody>
          <a:bodyPr anchor="t">
            <a:noAutofit/>
          </a:bodyPr>
          <a:lstStyle/>
          <a:p>
            <a:pPr marL="0" marR="0" algn="r" rtl="1">
              <a:lnSpc>
                <a:spcPct val="107000"/>
              </a:lnSpc>
              <a:spcBef>
                <a:spcPts val="0"/>
              </a:spcBef>
              <a:spcAft>
                <a:spcPts val="0"/>
              </a:spcAft>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ويترتب على ذلك ما يأتي: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أن يد البنك يد ضمان، فهو يضمن مبالغ الحسابات الجارية على كل حال، سواء حصل منه تعد أو تفريط، أو لم يحصل منه ذلك.</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a:t>
            </a:r>
            <a:r>
              <a:rPr lang="ar-IQ" sz="3600" b="1" kern="1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الهدايا التي يقدمها البنك لأصحاب الحسابات الجارية على نوعين</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النوع الأول</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ما كان من قبل الدعاية والتسويق للبنك، مما لا يختص بأصحاب الحسابات وحدهم، ولا يراعى فيها رصيد صاحب الحساب، وإنما تقدم لعموم الناس، كالتقاويم، والأقلام ونحو ذلك، فهذه جائزة.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النوع</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الثاني</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الهدايا الخاصة بأصحاب الحسابات التي يراعى فيها عادة رصيد صاحب الحساب، فهذه لا تجوز وإن لم تكن مشروطة ابتداء عند فتح الحساب؛ لأن لها حكم هدية المقترض للمقرض قبل الوفاء، إذ إن صاحب الحساب مازال مقرضا للبنك، ولم يغلق حسابه، وهدية المقترض للمقرض قبل الوفاء لا تجوز عند جمهور أهل العلم، لما فيها من المحاباة، ولأنها منفعة للمقرض مقابل قرضه،  </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A2F5612A-6278-EB85-8974-A3C5158DEF84}"/>
              </a:ext>
            </a:extLst>
          </p:cNvPr>
          <p:cNvSpPr>
            <a:spLocks noGrp="1"/>
          </p:cNvSpPr>
          <p:nvPr>
            <p:ph idx="1"/>
          </p:nvPr>
        </p:nvSpPr>
        <p:spPr>
          <a:xfrm>
            <a:off x="1143000" y="6776720"/>
            <a:ext cx="9872871" cy="81280"/>
          </a:xfrm>
        </p:spPr>
        <p:txBody>
          <a:bodyPr>
            <a:normAutofit fontScale="25000" lnSpcReduction="20000"/>
          </a:bodyPr>
          <a:lstStyle/>
          <a:p>
            <a:endParaRPr lang="en-US" dirty="0"/>
          </a:p>
        </p:txBody>
      </p:sp>
    </p:spTree>
    <p:extLst>
      <p:ext uri="{BB962C8B-B14F-4D97-AF65-F5344CB8AC3E}">
        <p14:creationId xmlns:p14="http://schemas.microsoft.com/office/powerpoint/2010/main" val="384045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B0C60-4EA8-B00D-CAA7-C77A39425FEC}"/>
              </a:ext>
            </a:extLst>
          </p:cNvPr>
          <p:cNvSpPr>
            <a:spLocks noGrp="1"/>
          </p:cNvSpPr>
          <p:nvPr>
            <p:ph type="title"/>
          </p:nvPr>
        </p:nvSpPr>
        <p:spPr>
          <a:xfrm>
            <a:off x="558800" y="477514"/>
            <a:ext cx="11206480" cy="6075686"/>
          </a:xfrm>
        </p:spPr>
        <p:txBody>
          <a:bodyPr anchor="t">
            <a:normAutofit/>
          </a:bodyPr>
          <a:lstStyle/>
          <a:p>
            <a:pPr algn="r" rtl="1">
              <a:lnSpc>
                <a:spcPct val="100000"/>
              </a:lnSpc>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وفي صحيح البخاري عن عبد الله بن سلام (رضي الله عنه) أنه قال: لأبي بردة بن أبي موسى الأشعري: "أنك في أرض الربا بها فاش، إذا كان لك على رجل حق فأهدى اليك حمل تبن، أو حمل شعير، أو حمل قت فإنه ربا".  قال ابن القيم: وكل ذلك سدا لذريعة أخذ الزيادة في القرض الذي موجبه رد المثل.</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3- الخدمات التي يقدمها البنك لأصحاب الحسابات الجارية التي تسهل عليهم استيفاء أموالهم جائزة، كصرف دفاتر الشيكات مجانا، وبطاقات الصرف الآلي، والإنترنيت، وترتيب إجراءات خاصة لعملاء التميز، ونحو ذلك.</a:t>
            </a:r>
            <a:endParaRPr lang="en-US" sz="3600" b="1" dirty="0">
              <a:solidFill>
                <a:srgbClr val="FF0000"/>
              </a:solidFill>
            </a:endParaRPr>
          </a:p>
        </p:txBody>
      </p:sp>
      <p:sp>
        <p:nvSpPr>
          <p:cNvPr id="3" name="Content Placeholder 2">
            <a:extLst>
              <a:ext uri="{FF2B5EF4-FFF2-40B4-BE49-F238E27FC236}">
                <a16:creationId xmlns:a16="http://schemas.microsoft.com/office/drawing/2014/main" id="{EBC3EBE3-B3C7-4399-57B7-9880D602A357}"/>
              </a:ext>
            </a:extLst>
          </p:cNvPr>
          <p:cNvSpPr>
            <a:spLocks noGrp="1"/>
          </p:cNvSpPr>
          <p:nvPr>
            <p:ph idx="1"/>
          </p:nvPr>
        </p:nvSpPr>
        <p:spPr>
          <a:xfrm flipV="1">
            <a:off x="1143000" y="678687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99312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598D-0605-80B5-5BE0-A71D7A67D1E7}"/>
              </a:ext>
            </a:extLst>
          </p:cNvPr>
          <p:cNvSpPr>
            <a:spLocks noGrp="1"/>
          </p:cNvSpPr>
          <p:nvPr>
            <p:ph type="title"/>
          </p:nvPr>
        </p:nvSpPr>
        <p:spPr>
          <a:xfrm>
            <a:off x="345440" y="91441"/>
            <a:ext cx="11511280" cy="6410959"/>
          </a:xfrm>
        </p:spPr>
        <p:txBody>
          <a:bodyPr>
            <a:noAutofit/>
          </a:bodyPr>
          <a:lstStyle/>
          <a:p>
            <a:pPr marL="0" marR="0" algn="r" rtl="1">
              <a:lnSpc>
                <a:spcPct val="107000"/>
              </a:lnSpc>
              <a:spcBef>
                <a:spcPts val="0"/>
              </a:spcBef>
              <a:spcAft>
                <a:spcPts val="0"/>
              </a:spcAft>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 ودائع التوفير(الادخارية):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وهي: مبالغ مودعة في المصرف لحساب فئة من المودعين ترغب في أن تقوم بعملية توفير، أو ادخار بحيث تتخلى مؤقتا عن استخدام المبالغ المدخرة، مقابل الحصول على فائدة، أو ربح</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وعادة ما تكون هذه الفائدة يسيرة جدًا؛ لأن هذه المبالغ لا تخصص كلها في الاستثمار، بل تحفظ بجزء كبير منها لمواجهة احتمالات السحب المفاجئة من قبل العملاء؛ لأن العميل يستطيع أن يسحبها متى شاء.</a:t>
            </a:r>
            <a:br>
              <a:rPr lang="en-US"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ج- الودائع الآجلة (ودائع الاستثمار):</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وهي: الودائع المرتبطة بأجل، ولا يجوز لأصحابها السحب منها إلا بعد انقضاء المدة المحددة</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أو يكون السحب منها مشروطا بإخطار سابق من العميل قبل فترة متفق عليها</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وتسمى في هذه الحالة: الودائع بإخطار.</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4FC46D17-1758-DBB4-D5C8-2F63B1083D48}"/>
              </a:ext>
            </a:extLst>
          </p:cNvPr>
          <p:cNvSpPr>
            <a:spLocks noGrp="1"/>
          </p:cNvSpPr>
          <p:nvPr>
            <p:ph idx="1"/>
          </p:nvPr>
        </p:nvSpPr>
        <p:spPr>
          <a:xfrm>
            <a:off x="1143000" y="672084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6894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DA64D-AE60-1A2D-5C7A-2FE4ABFFBE3B}"/>
              </a:ext>
            </a:extLst>
          </p:cNvPr>
          <p:cNvSpPr>
            <a:spLocks noGrp="1"/>
          </p:cNvSpPr>
          <p:nvPr>
            <p:ph type="title"/>
          </p:nvPr>
        </p:nvSpPr>
        <p:spPr>
          <a:xfrm>
            <a:off x="264160" y="284480"/>
            <a:ext cx="11653520" cy="6248400"/>
          </a:xfrm>
        </p:spPr>
        <p:txBody>
          <a:bodyPr>
            <a:noAutofit/>
          </a:bodyPr>
          <a:lstStyle/>
          <a:p>
            <a:pPr marL="0" marR="0" algn="r" rtl="1">
              <a:lnSpc>
                <a:spcPct val="107000"/>
              </a:lnSpc>
              <a:spcBef>
                <a:spcPts val="0"/>
              </a:spcBef>
              <a:spcAft>
                <a:spcPts val="0"/>
              </a:spcAft>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التكييف الفقهي لهذين النوعين (التوفير والآجلة):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يختلف التكييف الفقهي لهذين النوعين بحسب طبيعة العقد بين البنك والعميل، وبيان ذلك:</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البنك إذا كان يضمن رأس مال الوديعة وربح معلوم</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أو يضمن رأس مال الوديعة فقط</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أو يضمن جزءً من رأس المال.</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فالعقد قرض</a:t>
            </a:r>
            <a: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واشتراط الفائد فيه للعميل محرم؛ لأنه قرض جر نفعاً.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وهذا هو الواقع في المصارف التقليدية (الربوية).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أما إن كان البنك لايضمن رأس المال، ولاجزءً منه، فالعقد مضاربة، والربح جائز.</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وهذا هو الواقع في المصارف الإسلامية.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5FBA445C-CEAF-E08D-C2CA-F11AA8C9B8CC}"/>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05896788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305</TotalTime>
  <Words>1089</Words>
  <Application>Microsoft Office PowerPoint</Application>
  <PresentationFormat>Widescreen</PresentationFormat>
  <Paragraphs>11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Corbel</vt:lpstr>
      <vt:lpstr>Traditional Arabic</vt:lpstr>
      <vt:lpstr>Basis</vt:lpstr>
      <vt:lpstr>الأعمال والخدمات المصرفية</vt:lpstr>
      <vt:lpstr>. - يقصد بــ: "الأعمال والخدمات المصرفية"، هو التي تتعلقان بأعمال الصيرفة، والذي هو قسيم للخدمات الائتمانية والاستثمارية، وتشمل على: جميع أعمال الصيرفة التي يقوم بها المصرف.                        .  والتي يهدف منها إلى خدمة عملائه، بتسهيل وصولهم إلى حساباتهم الجارية، والتعامل معها سحبًا، وإيداعًا، وتحويلاً، وصرفًا وغير ذلك، حتى ولو كانت تلك الخدمات مجانية؛ لأنه في الحقيقة غير متبرع، فهو يهدف إلى زيادة عملياته بصفة عامة.</vt:lpstr>
      <vt:lpstr>-ويشترك في تقديم هذه الأعمال والخدمات كل من المصارف الإسلامية، والمصارف التقليدية على اختلاف بينهم في بعض الإجراءات. وأهم هذه الأعمال والخدمات ما يأتي:  أولاً- الحسابات المصرفية: فتشمل فتح الحسابات،  وإصدار الشيكات العادية،  والمصدقة،  والمصرفية،  وتزويد العميل بكشوف الحسابات الدورية. وتنقسم الودائع (الحسابات) المصرفية إلى ثلاثة أقسام: 1-  الودائع الجارية ( تحت الطلب): وهي: المبالغ التي يودعها أصحابها في البنوك بقصد أن تكونن حاضرة التداول والسحب عليها لحظة الحاجة بحيث ترد بمجرد الطلب.  </vt:lpstr>
      <vt:lpstr>- وقد اختلف الباحثون المعاصرون في التكييف الشرعي للحسابات الجارية على قولين:  القول الأول: أنها ودائع حقيقية اعتبارًا بقصد المودع، فإنه ما وضع أمواله في البنك الا بقصد حفظها، وهذا رأي الدكتور حسن الأمين في بحثه: "الودائع المصرفية".   القول الثاني: أنها قروض من المودعين للبنك، فالمودع مقرض، والبنك مقترض، وهذا ما عليه عامة الباحثين، والمجامع الفقهية، وتسميتها بالودائع لايغير من حقيقتها الشرعية شيئا، لأن العبرة في العقود بالمعاني لا بالألفاظ، وهذه الأموال تنطبق عليها خصائص القرض لا الوديعة.</vt:lpstr>
      <vt:lpstr>- الفرق بين الوديعة والقرض في الشريعة من ثلاثة أوجه: الوجه الأول: أن القرض مضمون على الآخذ (المقترض) على كل حال،  فيد المقترض يد ضمان، بخلاف الوديعة، فإنها غير مضمونة على الآخذ (المودع)، إلا في حال التعدي أو التفريط، فيد المودع يد أمانة. الوجه الثاني: أن المقترض مأذون له باستعمال مبلغ القرض، بخلاف الوديعة، فإن المودع غير مأذون له باستعمالها. الوجه الثالث: أن محل القرض في الأشياء التي تستهلك بالاستعمال، ولهذا كان الواجب فيه رد البدل لا عين المال المقترض، بخلاف الوديعة: فإن الواجب فيها أن ترد الوديعة بعينها.  - والودائع الجارية مضمونة على البنك على كل حال، وهو يشترط على المودع أن يستعملها - أي البنك - ويرد للعميل بدلها عند الطلب، وهذه حقيقة القرض، ولو سميت وديعة، وإنما سميت ودائع لأن أول ظهورها كان مرتبطا بالإيداع عند الصاغة، وهذا القول هو الصحيح. </vt:lpstr>
      <vt:lpstr>ويترتب على ذلك ما يأتي:  1- أن يد البنك يد ضمان، فهو يضمن مبالغ الحسابات الجارية على كل حال، سواء حصل منه تعد أو تفريط، أو لم يحصل منه ذلك. 2- الهدايا التي يقدمها البنك لأصحاب الحسابات الجارية على نوعين: النوع الأول: ما كان من قبل الدعاية والتسويق للبنك، مما لا يختص بأصحاب الحسابات وحدهم، ولا يراعى فيها رصيد صاحب الحساب، وإنما تقدم لعموم الناس، كالتقاويم، والأقلام ونحو ذلك، فهذه جائزة. النوع الثاني: الهدايا الخاصة بأصحاب الحسابات التي يراعى فيها عادة رصيد صاحب الحساب، فهذه لا تجوز وإن لم تكن مشروطة ابتداء عند فتح الحساب؛ لأن لها حكم هدية المقترض للمقرض قبل الوفاء، إذ إن صاحب الحساب مازال مقرضا للبنك، ولم يغلق حسابه، وهدية المقترض للمقرض قبل الوفاء لا تجوز عند جمهور أهل العلم، لما فيها من المحاباة، ولأنها منفعة للمقرض مقابل قرضه،  </vt:lpstr>
      <vt:lpstr>- وفي صحيح البخاري عن عبد الله بن سلام (رضي الله عنه) أنه قال: لأبي بردة بن أبي موسى الأشعري: "أنك في أرض الربا بها فاش، إذا كان لك على رجل حق فأهدى اليك حمل تبن، أو حمل شعير، أو حمل قت فإنه ربا".  قال ابن القيم: وكل ذلك سدا لذريعة أخذ الزيادة في القرض الذي موجبه رد المثل. 3- الخدمات التي يقدمها البنك لأصحاب الحسابات الجارية التي تسهل عليهم استيفاء أموالهم جائزة، كصرف دفاتر الشيكات مجانا، وبطاقات الصرف الآلي، والإنترنيت، وترتيب إجراءات خاصة لعملاء التميز، ونحو ذلك.</vt:lpstr>
      <vt:lpstr>ب- ودائع التوفير(الادخارية):                                                                     وهي: مبالغ مودعة في المصرف لحساب فئة من المودعين ترغب في أن تقوم بعملية توفير، أو ادخار بحيث تتخلى مؤقتا عن استخدام المبالغ المدخرة، مقابل الحصول على فائدة، أو ربح. - وعادة ما تكون هذه الفائدة يسيرة جدًا؛ لأن هذه المبالغ لا تخصص كلها في الاستثمار، بل تحفظ بجزء كبير منها لمواجهة احتمالات السحب المفاجئة من قبل العملاء؛ لأن العميل يستطيع أن يسحبها متى شاء. ج- الودائع الآجلة (ودائع الاستثمار): وهي: الودائع المرتبطة بأجل، ولا يجوز لأصحابها السحب منها إلا بعد انقضاء المدة المحددة. - أو يكون السحب منها مشروطا بإخطار سابق من العميل قبل فترة متفق عليها. - وتسمى في هذه الحالة: الودائع بإخطار.</vt:lpstr>
      <vt:lpstr> التكييف الفقهي لهذين النوعين (التوفير والآجلة): يختلف التكييف الفقهي لهذين النوعين بحسب طبيعة العقد بين البنك والعميل، وبيان ذلك:  -أن البنك إذا كان يضمن رأس مال الوديعة وربح معلوم. - أو يضمن رأس مال الوديعة فقط. - أو يضمن جزءً من رأس المال. - فالعقد قرض، واشتراط الفائد فيه للعميل محرم؛ لأنه قرض جر نفعاً. - وهذا هو الواقع في المصارف التقليدية (الربوية).  -أما إن كان البنك لايضمن رأس المال، ولاجزءً منه، فالعقد مضاربة، والربح جائز. - وهذا هو الواقع في المصارف الإسلامية. </vt:lpstr>
      <vt:lpstr>- وبهذا يتضح الفرق بين القرض والمضاربة: - ففي المضاربة لا يضمن الآخذ (العامل) المال لرب المال، بل يد العامل فيها يد أمانة. - بخلاف القرض فإن يد الآخذ فيه (المقترض) يد ضمان، فهو يضمن المال للمقرض. - فاذا شرط فيه للمقرض فائدة أو منفعة فهو ربا؛ لانه قرض جر نفعا. - وتصدر المصارف شهادات تسمى شهادات الاستثمار، ويختلف حكمها بحسب نوع الوديعة التي تصدر منها. - فإذا كانت الشهادة مضمونة فهي محرمة، وإن سميت شهادة استثمار؛ لأنها في الحقيقة قروض وليست استثماراً. -  أما إذا كانت قائمةً على مبدأ التساوي في الربح والخسارة فهي جائزة.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مستجدات في فقه الأموال</dc:title>
  <dc:creator>asus</dc:creator>
  <cp:lastModifiedBy>asus</cp:lastModifiedBy>
  <cp:revision>10</cp:revision>
  <dcterms:created xsi:type="dcterms:W3CDTF">2024-01-23T19:23:08Z</dcterms:created>
  <dcterms:modified xsi:type="dcterms:W3CDTF">2024-02-06T19:47:24Z</dcterms:modified>
</cp:coreProperties>
</file>