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1"/>
  </p:sldMasterIdLst>
  <p:sldIdLst>
    <p:sldId id="256" r:id="rId2"/>
    <p:sldId id="257" r:id="rId3"/>
    <p:sldId id="258" r:id="rId4"/>
    <p:sldId id="259" r:id="rId5"/>
    <p:sldId id="260" r:id="rId6"/>
    <p:sldId id="261" r:id="rId7"/>
    <p:sldId id="272" r:id="rId8"/>
    <p:sldId id="262" r:id="rId9"/>
    <p:sldId id="265" r:id="rId10"/>
    <p:sldId id="264" r:id="rId11"/>
    <p:sldId id="267" r:id="rId12"/>
    <p:sldId id="266" r:id="rId13"/>
    <p:sldId id="268" r:id="rId14"/>
    <p:sldId id="269" r:id="rId15"/>
    <p:sldId id="270" r:id="rId16"/>
    <p:sldId id="27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6" d="100"/>
          <a:sy n="66" d="100"/>
        </p:scale>
        <p:origin x="600" y="3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8" name="Group 17"/>
          <p:cNvGrpSpPr/>
          <p:nvPr/>
        </p:nvGrpSpPr>
        <p:grpSpPr>
          <a:xfrm>
            <a:off x="0" y="0"/>
            <a:ext cx="12192000" cy="6858000"/>
            <a:chOff x="0" y="0"/>
            <a:chExt cx="12192000" cy="6858000"/>
          </a:xfrm>
        </p:grpSpPr>
        <p:sp>
          <p:nvSpPr>
            <p:cNvPr id="8" name="Rectangle 7"/>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Oval 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Oval 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Oval 10"/>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76279" y="1792223"/>
            <a:ext cx="990599" cy="304799"/>
          </a:xfrm>
        </p:spPr>
        <p:txBody>
          <a:bodyPr anchor="t"/>
          <a:lstStyle>
            <a:lvl1pPr algn="l">
              <a:defRPr b="0" i="0">
                <a:solidFill>
                  <a:schemeClr val="bg1"/>
                </a:solidFill>
              </a:defRPr>
            </a:lvl1pPr>
          </a:lstStyle>
          <a:p>
            <a:fld id="{4AAD347D-5ACD-4C99-B74B-A9C85AD731AF}" type="datetimeFigureOut">
              <a:rPr lang="en-US" smtClean="0"/>
              <a:t>4/29/2020</a:t>
            </a:fld>
            <a:endParaRPr lang="en-US" dirty="0"/>
          </a:p>
        </p:txBody>
      </p:sp>
      <p:sp>
        <p:nvSpPr>
          <p:cNvPr id="5" name="Footer Placeholder 4"/>
          <p:cNvSpPr>
            <a:spLocks noGrp="1"/>
          </p:cNvSpPr>
          <p:nvPr>
            <p:ph type="ftr" sz="quarter" idx="11"/>
          </p:nvPr>
        </p:nvSpPr>
        <p:spPr bwMode="gray">
          <a:xfrm rot="5400000">
            <a:off x="8963575" y="3226820"/>
            <a:ext cx="3859795" cy="304801"/>
          </a:xfrm>
        </p:spPr>
        <p:txBody>
          <a:bodyPr anchor="b"/>
          <a:lstStyle>
            <a:lvl1pPr>
              <a:defRPr b="0" i="0">
                <a:solidFill>
                  <a:schemeClr val="bg1"/>
                </a:solidFill>
              </a:defRPr>
            </a:lvl1pPr>
          </a:lstStyle>
          <a:p>
            <a:endParaRPr lang="en-US" dirty="0"/>
          </a:p>
        </p:txBody>
      </p:sp>
      <p:sp>
        <p:nvSpPr>
          <p:cNvPr id="17" name="Rectangle 16"/>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5062216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5945"/>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2683"/>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421411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nchor="ct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592519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6" name="Rectangle 15"/>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1" name="TextBox 10"/>
          <p:cNvSpPr txBox="1"/>
          <p:nvPr/>
        </p:nvSpPr>
        <p:spPr bwMode="gray">
          <a:xfrm>
            <a:off x="898295" y="603589"/>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13" name="TextBox 12"/>
          <p:cNvSpPr txBox="1"/>
          <p:nvPr/>
        </p:nvSpPr>
        <p:spPr bwMode="gray">
          <a:xfrm>
            <a:off x="9705137" y="2613787"/>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74801" y="980517"/>
            <a:ext cx="8460983" cy="2705034"/>
          </a:xfrm>
        </p:spPr>
        <p:txBody>
          <a:bodyPr anchor="ct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86515"/>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5014393"/>
            <a:ext cx="8825659" cy="1012664"/>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24" name="Rectangle 23"/>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29826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0" name="Rectangle 9"/>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2404477"/>
            <a:ext cx="8825659" cy="178870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38587" y="5024967"/>
            <a:ext cx="8825658"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2" name="Rectangle 11"/>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3922932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7"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109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1154954" y="3187261"/>
            <a:ext cx="3129168" cy="28397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12721" y="2610999"/>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4512721" y="3187261"/>
            <a:ext cx="3145380" cy="28397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886701" y="2603500"/>
            <a:ext cx="315744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886700" y="3187261"/>
            <a:ext cx="3161029" cy="283979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42760259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20744" cy="576263"/>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1334552" y="2611246"/>
            <a:ext cx="2691242" cy="158376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20745"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4568865"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4748463" y="2642840"/>
            <a:ext cx="2691242" cy="155217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09107"/>
            <a:ext cx="3050438" cy="92140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983434" y="4532845"/>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8163031" y="2618992"/>
            <a:ext cx="2691242" cy="1576018"/>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09107"/>
            <a:ext cx="3054127" cy="89634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21" name="Straight Connector 20"/>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548752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032031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2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97430"/>
            <a:ext cx="1409965" cy="4729626"/>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97429"/>
            <a:ext cx="6247546" cy="472962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8" name="Rectangle 17"/>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84816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 name="Title Placeholder 1"/>
          <p:cNvSpPr>
            <a:spLocks noGrp="1"/>
          </p:cNvSpPr>
          <p:nvPr>
            <p:ph type="title"/>
          </p:nvPr>
        </p:nvSpPr>
        <p:spPr>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903991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4"/>
            <a:ext cx="4351023" cy="2283823"/>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4/29/2020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6514205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1368" y="2603500"/>
            <a:ext cx="4828744" cy="341630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1" y="2603500"/>
            <a:ext cx="4825159" cy="3377705"/>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645836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36063"/>
            <a:ext cx="482515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54954" y="3212326"/>
            <a:ext cx="4825158" cy="280747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1" y="2603499"/>
            <a:ext cx="4825160" cy="608825"/>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08712" y="3212327"/>
            <a:ext cx="4825159" cy="280747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4/29/2020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368634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50150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Rectangle 5"/>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47495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3129280"/>
            <a:ext cx="2793158" cy="289559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447619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10" name="Group 9"/>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8" name="Rectangle 7"/>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2" y="1143000"/>
            <a:ext cx="3227192"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4/29/2020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5" name="Rectangle 14"/>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34368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5" name="Rectangle 14"/>
            <p:cNvSpPr/>
            <p:nvPr/>
          </p:nvSpPr>
          <p:spPr>
            <a:xfrm>
              <a:off x="0" y="0"/>
              <a:ext cx="12192000" cy="6858000"/>
            </a:xfrm>
            <a:prstGeom prst="rect">
              <a:avLst/>
            </a:prstGeom>
            <a:blipFill>
              <a:blip r:embed="rId19">
                <a:duotone>
                  <a:schemeClr val="dk2">
                    <a:shade val="42000"/>
                    <a:hueMod val="42000"/>
                    <a:satMod val="124000"/>
                    <a:lumMod val="62000"/>
                  </a:schemeClr>
                  <a:schemeClr val="dk2">
                    <a:tint val="96000"/>
                    <a:satMod val="130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Oval 40"/>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9" name="Oval 3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1587"/>
              <a:ext cx="1600200" cy="1600200"/>
            </a:xfrm>
            <a:prstGeom prst="ellipse">
              <a:avLst/>
            </a:prstGeom>
            <a:gradFill flip="none" rotWithShape="1">
              <a:gsLst>
                <a:gs pos="0">
                  <a:schemeClr val="accent1">
                    <a:lumMod val="60000"/>
                    <a:lumOff val="40000"/>
                    <a:alpha val="14000"/>
                  </a:schemeClr>
                </a:gs>
                <a:gs pos="73000">
                  <a:schemeClr val="accent1">
                    <a:lumMod val="60000"/>
                    <a:lumOff val="40000"/>
                    <a:alpha val="0"/>
                  </a:schemeClr>
                </a:gs>
                <a:gs pos="36000">
                  <a:schemeClr val="accent1">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9" name="Oval 48"/>
            <p:cNvSpPr/>
            <p:nvPr/>
          </p:nvSpPr>
          <p:spPr>
            <a:xfrm>
              <a:off x="0" y="2667000"/>
              <a:ext cx="4191000" cy="4191000"/>
            </a:xfrm>
            <a:prstGeom prst="ellipse">
              <a:avLst/>
            </a:prstGeom>
            <a:gradFill flip="none" rotWithShape="1">
              <a:gsLst>
                <a:gs pos="0">
                  <a:schemeClr val="accent1">
                    <a:lumMod val="60000"/>
                    <a:lumOff val="40000"/>
                    <a:alpha val="11000"/>
                  </a:schemeClr>
                </a:gs>
                <a:gs pos="75000">
                  <a:schemeClr val="accent1">
                    <a:lumMod val="60000"/>
                    <a:lumOff val="40000"/>
                    <a:alpha val="0"/>
                  </a:schemeClr>
                </a:gs>
                <a:gs pos="36000">
                  <a:schemeClr val="accent1">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5239"/>
              <a:ext cx="990600" cy="990600"/>
            </a:xfrm>
            <a:prstGeom prst="ellipse">
              <a:avLst/>
            </a:prstGeom>
            <a:gradFill flip="none" rotWithShape="1">
              <a:gsLst>
                <a:gs pos="0">
                  <a:schemeClr val="accent1">
                    <a:lumMod val="60000"/>
                    <a:lumOff val="40000"/>
                    <a:alpha val="10000"/>
                  </a:schemeClr>
                </a:gs>
                <a:gs pos="66000">
                  <a:schemeClr val="accent1">
                    <a:lumMod val="60000"/>
                    <a:lumOff val="40000"/>
                    <a:alpha val="0"/>
                  </a:schemeClr>
                </a:gs>
                <a:gs pos="31000">
                  <a:schemeClr val="accent1">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47920"/>
            <a:ext cx="8761413" cy="728480"/>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561110" y="6391839"/>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4" name="Date Placeholder 3"/>
          <p:cNvSpPr>
            <a:spLocks noGrp="1"/>
          </p:cNvSpPr>
          <p:nvPr>
            <p:ph type="dt" sz="half" idx="2"/>
          </p:nvPr>
        </p:nvSpPr>
        <p:spPr>
          <a:xfrm>
            <a:off x="10650938" y="6394407"/>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AAD347D-5ACD-4C99-B74B-A9C85AD731AF}" type="datetimeFigureOut">
              <a:rPr lang="en-US" smtClean="0"/>
              <a:t>4/29/2020</a:t>
            </a:fld>
            <a:endParaRPr lang="en-US" dirty="0"/>
          </a:p>
        </p:txBody>
      </p:sp>
      <p:sp>
        <p:nvSpPr>
          <p:cNvPr id="20" name="Rectangle 19"/>
          <p:cNvSpPr/>
          <p:nvPr/>
        </p:nvSpPr>
        <p:spPr>
          <a:xfrm>
            <a:off x="10443728"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1154769477"/>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 id="2147483706"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en.wikipedia.org/wiki/Glovebox"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60834-375F-43CB-A1F8-9FF9741C98BE}"/>
              </a:ext>
            </a:extLst>
          </p:cNvPr>
          <p:cNvSpPr>
            <a:spLocks noGrp="1"/>
          </p:cNvSpPr>
          <p:nvPr>
            <p:ph type="ctrTitle"/>
          </p:nvPr>
        </p:nvSpPr>
        <p:spPr>
          <a:xfrm>
            <a:off x="1028051" y="2715153"/>
            <a:ext cx="10135897" cy="1348381"/>
          </a:xfrm>
        </p:spPr>
        <p:txBody>
          <a:bodyPr>
            <a:prstTxWarp prst="textArchUp">
              <a:avLst/>
            </a:prstTxWarp>
          </a:bodyPr>
          <a:lstStyle/>
          <a:p>
            <a:pPr algn="ctr"/>
            <a:r>
              <a:rPr lang="en-US" dirty="0">
                <a:ln w="0"/>
                <a:solidFill>
                  <a:schemeClr val="tx1"/>
                </a:solidFill>
                <a:effectLst>
                  <a:glow rad="228600">
                    <a:schemeClr val="accent2">
                      <a:satMod val="175000"/>
                      <a:alpha val="40000"/>
                    </a:schemeClr>
                  </a:glow>
                  <a:outerShdw blurRad="38100" dist="19050" dir="2700000" algn="tl" rotWithShape="0">
                    <a:schemeClr val="dk1">
                      <a:alpha val="40000"/>
                    </a:schemeClr>
                  </a:outerShdw>
                  <a:reflection blurRad="6350" stA="50000" endA="300" endPos="50000" dist="29997" dir="5400000" sy="-100000" algn="bl" rotWithShape="0"/>
                </a:effectLst>
                <a:latin typeface="Bodoni MT Black" panose="02070A03080606020203" pitchFamily="18" charset="0"/>
              </a:rPr>
              <a:t>Anaerobic bacteria</a:t>
            </a:r>
          </a:p>
        </p:txBody>
      </p:sp>
      <p:sp>
        <p:nvSpPr>
          <p:cNvPr id="4" name="TextBox 3">
            <a:extLst>
              <a:ext uri="{FF2B5EF4-FFF2-40B4-BE49-F238E27FC236}">
                <a16:creationId xmlns:a16="http://schemas.microsoft.com/office/drawing/2014/main" id="{7481C392-6CE1-44FF-BED3-B0BA535BE7C0}"/>
              </a:ext>
            </a:extLst>
          </p:cNvPr>
          <p:cNvSpPr txBox="1"/>
          <p:nvPr/>
        </p:nvSpPr>
        <p:spPr>
          <a:xfrm>
            <a:off x="10336696" y="159026"/>
            <a:ext cx="861390" cy="830997"/>
          </a:xfrm>
          <a:prstGeom prst="rect">
            <a:avLst/>
          </a:prstGeom>
          <a:noFill/>
        </p:spPr>
        <p:txBody>
          <a:bodyPr wrap="square" rtlCol="0">
            <a:spAutoFit/>
          </a:bodyPr>
          <a:lstStyle/>
          <a:p>
            <a:pPr algn="ctr"/>
            <a:r>
              <a:rPr lang="en-US" sz="2400" b="1" dirty="0"/>
              <a:t>Lab 16</a:t>
            </a:r>
          </a:p>
        </p:txBody>
      </p:sp>
    </p:spTree>
    <p:extLst>
      <p:ext uri="{BB962C8B-B14F-4D97-AF65-F5344CB8AC3E}">
        <p14:creationId xmlns:p14="http://schemas.microsoft.com/office/powerpoint/2010/main" val="29998214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50EBF-9538-4358-89BB-184E883AC2E6}"/>
              </a:ext>
            </a:extLst>
          </p:cNvPr>
          <p:cNvSpPr>
            <a:spLocks noGrp="1"/>
          </p:cNvSpPr>
          <p:nvPr>
            <p:ph type="title"/>
          </p:nvPr>
        </p:nvSpPr>
        <p:spPr/>
        <p:txBody>
          <a:bodyPr/>
          <a:lstStyle/>
          <a:p>
            <a:pPr algn="ctr"/>
            <a:r>
              <a:rPr lang="en-US" b="1" dirty="0">
                <a:solidFill>
                  <a:srgbClr val="EBEBEB"/>
                </a:solidFill>
                <a:latin typeface="Times New Roman" panose="02020603050405020304" pitchFamily="18" charset="0"/>
                <a:cs typeface="Times New Roman" panose="02020603050405020304" pitchFamily="18" charset="0"/>
              </a:rPr>
              <a:t>Anaerobic Bacteria</a:t>
            </a:r>
            <a:endParaRPr lang="en-US" dirty="0"/>
          </a:p>
        </p:txBody>
      </p:sp>
      <p:sp>
        <p:nvSpPr>
          <p:cNvPr id="3" name="Rectangle 2">
            <a:extLst>
              <a:ext uri="{FF2B5EF4-FFF2-40B4-BE49-F238E27FC236}">
                <a16:creationId xmlns:a16="http://schemas.microsoft.com/office/drawing/2014/main" id="{012AD38A-C3A0-4A86-9BCB-DC0C1D284F30}"/>
              </a:ext>
            </a:extLst>
          </p:cNvPr>
          <p:cNvSpPr/>
          <p:nvPr/>
        </p:nvSpPr>
        <p:spPr>
          <a:xfrm>
            <a:off x="450574" y="2259271"/>
            <a:ext cx="11264348" cy="4020652"/>
          </a:xfrm>
          <a:prstGeom prst="rect">
            <a:avLst/>
          </a:prstGeom>
        </p:spPr>
        <p:txBody>
          <a:bodyPr wrap="square">
            <a:spAutoFit/>
          </a:bodyPr>
          <a:lstStyle/>
          <a:p>
            <a:pPr algn="just">
              <a:lnSpc>
                <a:spcPct val="115000"/>
              </a:lnSpc>
            </a:pPr>
            <a:r>
              <a:rPr lang="en-GB" sz="3200" dirty="0">
                <a:latin typeface="Times New Roman" panose="02020603050405020304" pitchFamily="18" charset="0"/>
                <a:ea typeface="Times New Roman" panose="02020603050405020304" pitchFamily="18" charset="0"/>
                <a:cs typeface="Arial" panose="020B0604020202020204" pitchFamily="34" charset="0"/>
              </a:rPr>
              <a:t>2. Anaerobic Incubator, air is evacuated from the chamber and can be replaced with CO</a:t>
            </a:r>
            <a:r>
              <a:rPr lang="en-GB" sz="3200" baseline="-25000" dirty="0">
                <a:latin typeface="Times New Roman" panose="02020603050405020304" pitchFamily="18" charset="0"/>
                <a:ea typeface="Times New Roman" panose="02020603050405020304" pitchFamily="18" charset="0"/>
                <a:cs typeface="Arial" panose="020B0604020202020204" pitchFamily="34" charset="0"/>
              </a:rPr>
              <a:t>2</a:t>
            </a:r>
            <a:r>
              <a:rPr lang="en-GB" sz="3200" dirty="0">
                <a:latin typeface="Times New Roman" panose="02020603050405020304" pitchFamily="18" charset="0"/>
                <a:ea typeface="Times New Roman" panose="02020603050405020304" pitchFamily="18" charset="0"/>
                <a:cs typeface="Arial" panose="020B0604020202020204" pitchFamily="34" charset="0"/>
              </a:rPr>
              <a:t> or N</a:t>
            </a:r>
            <a:r>
              <a:rPr lang="en-GB" sz="3200" baseline="-25000" dirty="0">
                <a:latin typeface="Times New Roman" panose="02020603050405020304" pitchFamily="18" charset="0"/>
                <a:ea typeface="Times New Roman" panose="02020603050405020304" pitchFamily="18" charset="0"/>
                <a:cs typeface="Arial" panose="020B0604020202020204" pitchFamily="34" charset="0"/>
              </a:rPr>
              <a:t>2.</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GB" sz="3200" baseline="-25000" dirty="0">
                <a:latin typeface="Times New Roman" panose="02020603050405020304" pitchFamily="18" charset="0"/>
                <a:ea typeface="Times New Roman" panose="02020603050405020304" pitchFamily="18" charset="0"/>
                <a:cs typeface="Arial" panose="020B0604020202020204" pitchFamily="34" charset="0"/>
              </a:rPr>
              <a:t> </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GB" sz="3200" dirty="0">
                <a:latin typeface="Times New Roman" panose="02020603050405020304" pitchFamily="18" charset="0"/>
                <a:ea typeface="Times New Roman" panose="02020603050405020304" pitchFamily="18" charset="0"/>
                <a:cs typeface="Arial" panose="020B0604020202020204" pitchFamily="34" charset="0"/>
              </a:rPr>
              <a:t>3. Use of anaerobic cabinet/glove box allows conventional bacteriological techniques e.g. replica plating, antibiotic sensitivity testing etc. to be carried out anaerobically. The  </a:t>
            </a:r>
            <a:r>
              <a:rPr lang="en-GB" sz="3200" dirty="0">
                <a:solidFill>
                  <a:srgbClr val="0000FF"/>
                </a:solidFill>
                <a:latin typeface="Times New Roman" panose="02020603050405020304" pitchFamily="18" charset="0"/>
                <a:ea typeface="Times New Roman" panose="02020603050405020304" pitchFamily="18" charset="0"/>
                <a:cs typeface="Arial" panose="020B0604020202020204" pitchFamily="34" charset="0"/>
                <a:hlinkClick r:id="rId2" tooltip="Glovebox"/>
              </a:rPr>
              <a:t>glovebox</a:t>
            </a:r>
            <a:r>
              <a:rPr lang="en-GB" sz="3200" dirty="0">
                <a:latin typeface="Times New Roman" panose="02020603050405020304" pitchFamily="18" charset="0"/>
                <a:ea typeface="Times New Roman" panose="02020603050405020304" pitchFamily="18" charset="0"/>
                <a:cs typeface="Arial" panose="020B0604020202020204" pitchFamily="34" charset="0"/>
              </a:rPr>
              <a:t> filled with nitrogen or the use of other specially sealed containers.</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7551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6A2A7FA-266D-45F9-8F85-6D96C49F5D0D}"/>
              </a:ext>
            </a:extLst>
          </p:cNvPr>
          <p:cNvPicPr/>
          <p:nvPr/>
        </p:nvPicPr>
        <p:blipFill>
          <a:blip r:embed="rId2"/>
          <a:srcRect/>
          <a:stretch>
            <a:fillRect/>
          </a:stretch>
        </p:blipFill>
        <p:spPr bwMode="auto">
          <a:xfrm>
            <a:off x="1378227" y="331304"/>
            <a:ext cx="8256104" cy="4651513"/>
          </a:xfrm>
          <a:prstGeom prst="rect">
            <a:avLst/>
          </a:prstGeom>
          <a:noFill/>
        </p:spPr>
      </p:pic>
      <p:sp>
        <p:nvSpPr>
          <p:cNvPr id="3" name="Rectangle 2">
            <a:extLst>
              <a:ext uri="{FF2B5EF4-FFF2-40B4-BE49-F238E27FC236}">
                <a16:creationId xmlns:a16="http://schemas.microsoft.com/office/drawing/2014/main" id="{CD2289F1-90CD-40DB-AF84-A224BA3DEF59}"/>
              </a:ext>
            </a:extLst>
          </p:cNvPr>
          <p:cNvSpPr/>
          <p:nvPr/>
        </p:nvSpPr>
        <p:spPr>
          <a:xfrm>
            <a:off x="2631638" y="5287305"/>
            <a:ext cx="6516849" cy="707886"/>
          </a:xfrm>
          <a:prstGeom prst="rect">
            <a:avLst/>
          </a:prstGeom>
        </p:spPr>
        <p:txBody>
          <a:bodyPr wrap="none">
            <a:spAutoFit/>
          </a:bodyPr>
          <a:lstStyle/>
          <a:p>
            <a:r>
              <a:rPr lang="en-GB" sz="4000" b="1" dirty="0">
                <a:solidFill>
                  <a:schemeClr val="accent1"/>
                </a:solidFill>
                <a:latin typeface="Times New Roman" panose="02020603050405020304" pitchFamily="18" charset="0"/>
                <a:ea typeface="Times New Roman" panose="02020603050405020304" pitchFamily="18" charset="0"/>
              </a:rPr>
              <a:t>Anaerobic cabinet/glove box </a:t>
            </a:r>
            <a:endParaRPr lang="en-US" sz="4000" b="1" dirty="0">
              <a:solidFill>
                <a:schemeClr val="accent1"/>
              </a:solidFill>
            </a:endParaRPr>
          </a:p>
        </p:txBody>
      </p:sp>
    </p:spTree>
    <p:extLst>
      <p:ext uri="{BB962C8B-B14F-4D97-AF65-F5344CB8AC3E}">
        <p14:creationId xmlns:p14="http://schemas.microsoft.com/office/powerpoint/2010/main" val="21249598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856F5-AA27-433C-A37C-078FE076BA28}"/>
              </a:ext>
            </a:extLst>
          </p:cNvPr>
          <p:cNvSpPr>
            <a:spLocks noGrp="1"/>
          </p:cNvSpPr>
          <p:nvPr>
            <p:ph type="title"/>
          </p:nvPr>
        </p:nvSpPr>
        <p:spPr/>
        <p:txBody>
          <a:bodyPr/>
          <a:lstStyle/>
          <a:p>
            <a:pPr algn="ctr"/>
            <a:r>
              <a:rPr lang="en-US" b="1" dirty="0">
                <a:solidFill>
                  <a:srgbClr val="EBEBEB"/>
                </a:solidFill>
                <a:latin typeface="Times New Roman" panose="02020603050405020304" pitchFamily="18" charset="0"/>
                <a:cs typeface="Times New Roman" panose="02020603050405020304" pitchFamily="18" charset="0"/>
              </a:rPr>
              <a:t>Anaerobic Bacteria</a:t>
            </a:r>
            <a:endParaRPr lang="en-US" dirty="0"/>
          </a:p>
        </p:txBody>
      </p:sp>
      <p:sp>
        <p:nvSpPr>
          <p:cNvPr id="3" name="Rectangle 2">
            <a:extLst>
              <a:ext uri="{FF2B5EF4-FFF2-40B4-BE49-F238E27FC236}">
                <a16:creationId xmlns:a16="http://schemas.microsoft.com/office/drawing/2014/main" id="{8A128BEE-FEA1-4269-A80A-0AC1004F3563}"/>
              </a:ext>
            </a:extLst>
          </p:cNvPr>
          <p:cNvSpPr/>
          <p:nvPr/>
        </p:nvSpPr>
        <p:spPr>
          <a:xfrm>
            <a:off x="477078" y="2511725"/>
            <a:ext cx="11078817" cy="3631763"/>
          </a:xfrm>
          <a:prstGeom prst="rect">
            <a:avLst/>
          </a:prstGeom>
        </p:spPr>
        <p:txBody>
          <a:bodyPr wrap="square">
            <a:spAutoFit/>
          </a:bodyPr>
          <a:lstStyle/>
          <a:p>
            <a:pPr algn="just">
              <a:lnSpc>
                <a:spcPct val="115000"/>
              </a:lnSpc>
            </a:pPr>
            <a:r>
              <a:rPr lang="en-GB" sz="4000" dirty="0">
                <a:latin typeface="Times New Roman" panose="02020603050405020304" pitchFamily="18" charset="0"/>
                <a:ea typeface="Times New Roman" panose="02020603050405020304" pitchFamily="18" charset="0"/>
                <a:cs typeface="Arial" panose="020B0604020202020204" pitchFamily="34" charset="0"/>
              </a:rPr>
              <a:t>4. Using reducing media which contain a reducing agent that chemically combine with oxygen </a:t>
            </a:r>
            <a:r>
              <a:rPr lang="en-GB" sz="4000" dirty="0" err="1">
                <a:latin typeface="Times New Roman" panose="02020603050405020304" pitchFamily="18" charset="0"/>
                <a:ea typeface="Times New Roman" panose="02020603050405020304" pitchFamily="18" charset="0"/>
                <a:cs typeface="Arial" panose="020B0604020202020204" pitchFamily="34" charset="0"/>
              </a:rPr>
              <a:t>e.g</a:t>
            </a:r>
            <a:r>
              <a:rPr lang="en-GB" sz="4000" dirty="0">
                <a:latin typeface="Times New Roman" panose="02020603050405020304" pitchFamily="18" charset="0"/>
                <a:ea typeface="Times New Roman" panose="02020603050405020304" pitchFamily="18" charset="0"/>
                <a:cs typeface="Arial" panose="020B0604020202020204" pitchFamily="34" charset="0"/>
              </a:rPr>
              <a:t>:</a:t>
            </a:r>
            <a:r>
              <a:rPr lang="en-GB" sz="4000" dirty="0">
                <a:latin typeface="Calibri" panose="020F0502020204030204" pitchFamily="34" charset="0"/>
                <a:ea typeface="Calibri" panose="020F0502020204030204" pitchFamily="34" charset="0"/>
                <a:cs typeface="Arial" panose="020B0604020202020204" pitchFamily="34" charset="0"/>
              </a:rPr>
              <a:t> </a:t>
            </a:r>
            <a:r>
              <a:rPr lang="en-GB" sz="4000" dirty="0" err="1" smtClean="0">
                <a:latin typeface="Times New Roman" panose="02020603050405020304" pitchFamily="18" charset="0"/>
                <a:ea typeface="Times New Roman" panose="02020603050405020304" pitchFamily="18" charset="0"/>
                <a:cs typeface="Arial" panose="020B0604020202020204" pitchFamily="34" charset="0"/>
              </a:rPr>
              <a:t>Thioglycollate</a:t>
            </a:r>
            <a:r>
              <a:rPr lang="en-GB" sz="4000" dirty="0" smtClean="0">
                <a:latin typeface="Times New Roman" panose="02020603050405020304" pitchFamily="18" charset="0"/>
                <a:ea typeface="Times New Roman" panose="02020603050405020304" pitchFamily="18" charset="0"/>
                <a:cs typeface="Arial" panose="020B0604020202020204" pitchFamily="34" charset="0"/>
              </a:rPr>
              <a:t> </a:t>
            </a:r>
            <a:r>
              <a:rPr lang="en-GB" sz="4000" dirty="0">
                <a:latin typeface="Times New Roman" panose="02020603050405020304" pitchFamily="18" charset="0"/>
                <a:ea typeface="Times New Roman" panose="02020603050405020304" pitchFamily="18" charset="0"/>
                <a:cs typeface="Arial" panose="020B0604020202020204" pitchFamily="34" charset="0"/>
              </a:rPr>
              <a:t>broth, contains sodium </a:t>
            </a:r>
            <a:r>
              <a:rPr lang="en-GB" sz="4000" dirty="0" err="1" smtClean="0">
                <a:latin typeface="Times New Roman" panose="02020603050405020304" pitchFamily="18" charset="0"/>
                <a:ea typeface="Times New Roman" panose="02020603050405020304" pitchFamily="18" charset="0"/>
                <a:cs typeface="Arial" panose="020B0604020202020204" pitchFamily="34" charset="0"/>
              </a:rPr>
              <a:t>thioglycollate</a:t>
            </a:r>
            <a:r>
              <a:rPr lang="en-GB" sz="4000" dirty="0" smtClean="0">
                <a:latin typeface="Times New Roman" panose="02020603050405020304" pitchFamily="18" charset="0"/>
                <a:ea typeface="Times New Roman" panose="02020603050405020304" pitchFamily="18" charset="0"/>
                <a:cs typeface="Arial" panose="020B0604020202020204" pitchFamily="34" charset="0"/>
              </a:rPr>
              <a:t> </a:t>
            </a:r>
            <a:r>
              <a:rPr lang="en-GB" sz="4000" dirty="0">
                <a:latin typeface="Times New Roman" panose="02020603050405020304" pitchFamily="18" charset="0"/>
                <a:ea typeface="Times New Roman" panose="02020603050405020304" pitchFamily="18" charset="0"/>
                <a:cs typeface="Arial" panose="020B0604020202020204" pitchFamily="34" charset="0"/>
              </a:rPr>
              <a:t>which combines with oxygen and reduces it from the medium.</a:t>
            </a:r>
            <a:endParaRPr lang="en-US" sz="4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855737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5F92D-2CEB-497F-8100-2C91B64752A1}"/>
              </a:ext>
            </a:extLst>
          </p:cNvPr>
          <p:cNvSpPr>
            <a:spLocks noGrp="1"/>
          </p:cNvSpPr>
          <p:nvPr>
            <p:ph type="title"/>
          </p:nvPr>
        </p:nvSpPr>
        <p:spPr/>
        <p:txBody>
          <a:bodyPr/>
          <a:lstStyle/>
          <a:p>
            <a:pPr algn="ctr"/>
            <a:r>
              <a:rPr lang="en-US" b="1" dirty="0">
                <a:solidFill>
                  <a:srgbClr val="EBEBEB"/>
                </a:solidFill>
                <a:latin typeface="Times New Roman" panose="02020603050405020304" pitchFamily="18" charset="0"/>
                <a:cs typeface="Times New Roman" panose="02020603050405020304" pitchFamily="18" charset="0"/>
              </a:rPr>
              <a:t>Anaerobic Bacteria</a:t>
            </a:r>
            <a:endParaRPr lang="en-US" dirty="0"/>
          </a:p>
        </p:txBody>
      </p:sp>
      <p:sp>
        <p:nvSpPr>
          <p:cNvPr id="3" name="Rectangle 2">
            <a:extLst>
              <a:ext uri="{FF2B5EF4-FFF2-40B4-BE49-F238E27FC236}">
                <a16:creationId xmlns:a16="http://schemas.microsoft.com/office/drawing/2014/main" id="{453643C2-9B1F-4FCA-9E0D-64C2E18BE811}"/>
              </a:ext>
            </a:extLst>
          </p:cNvPr>
          <p:cNvSpPr/>
          <p:nvPr/>
        </p:nvSpPr>
        <p:spPr>
          <a:xfrm>
            <a:off x="281608" y="2408508"/>
            <a:ext cx="11628783" cy="4042132"/>
          </a:xfrm>
          <a:prstGeom prst="rect">
            <a:avLst/>
          </a:prstGeom>
        </p:spPr>
        <p:txBody>
          <a:bodyPr wrap="square">
            <a:spAutoFit/>
          </a:bodyPr>
          <a:lstStyle/>
          <a:p>
            <a:pPr algn="just">
              <a:lnSpc>
                <a:spcPct val="150000"/>
              </a:lnSpc>
              <a:spcAft>
                <a:spcPts val="1000"/>
              </a:spcAft>
            </a:pPr>
            <a:r>
              <a:rPr lang="en-GB" sz="3200" b="1" dirty="0">
                <a:latin typeface="Times New Roman" panose="02020603050405020304" pitchFamily="18" charset="0"/>
                <a:ea typeface="Calibri" panose="020F0502020204030204" pitchFamily="34" charset="0"/>
                <a:cs typeface="Arial" panose="020B0604020202020204" pitchFamily="34" charset="0"/>
              </a:rPr>
              <a:t>Aerobic and anaerobic bacteria can be identified by growing them in liquid culture</a:t>
            </a:r>
            <a:r>
              <a:rPr lang="en-GB" sz="3200" dirty="0">
                <a:latin typeface="Times New Roman" panose="02020603050405020304" pitchFamily="18" charset="0"/>
                <a:ea typeface="Times New Roman" panose="02020603050405020304" pitchFamily="18" charset="0"/>
                <a:cs typeface="Arial" panose="020B0604020202020204" pitchFamily="34" charset="0"/>
              </a:rPr>
              <a:t> (</a:t>
            </a:r>
            <a:r>
              <a:rPr lang="en-GB" sz="3200" b="1" dirty="0" err="1" smtClean="0">
                <a:latin typeface="Times New Roman" panose="02020603050405020304" pitchFamily="18" charset="0"/>
                <a:ea typeface="Calibri" panose="020F0502020204030204" pitchFamily="34" charset="0"/>
                <a:cs typeface="Arial" panose="020B0604020202020204" pitchFamily="34" charset="0"/>
              </a:rPr>
              <a:t>Thioglycollate</a:t>
            </a:r>
            <a:r>
              <a:rPr lang="en-GB" sz="3200" b="1" dirty="0" smtClean="0">
                <a:latin typeface="Times New Roman" panose="02020603050405020304" pitchFamily="18" charset="0"/>
                <a:ea typeface="Calibri" panose="020F0502020204030204" pitchFamily="34" charset="0"/>
                <a:cs typeface="Arial" panose="020B0604020202020204" pitchFamily="34" charset="0"/>
              </a:rPr>
              <a:t> </a:t>
            </a:r>
            <a:r>
              <a:rPr lang="en-GB" sz="3200" b="1" dirty="0">
                <a:latin typeface="Times New Roman" panose="02020603050405020304" pitchFamily="18" charset="0"/>
                <a:ea typeface="Calibri" panose="020F0502020204030204" pitchFamily="34" charset="0"/>
                <a:cs typeface="Arial" panose="020B0604020202020204" pitchFamily="34" charset="0"/>
              </a:rPr>
              <a:t>broth):</a:t>
            </a:r>
            <a:r>
              <a:rPr lang="en-US" sz="3200" dirty="0">
                <a:solidFill>
                  <a:srgbClr val="000000"/>
                </a:solidFill>
                <a:latin typeface="Times New Roman" panose="02020603050405020304" pitchFamily="18" charset="0"/>
                <a:ea typeface="Calibri" panose="020F0502020204030204" pitchFamily="34" charset="0"/>
                <a:cs typeface="Arial" panose="020B0604020202020204" pitchFamily="34" charset="0"/>
              </a:rPr>
              <a:t> </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50000"/>
              </a:lnSpc>
              <a:spcBef>
                <a:spcPts val="0"/>
              </a:spcBef>
              <a:spcAft>
                <a:spcPts val="1000"/>
              </a:spcAft>
              <a:buFont typeface="+mj-lt"/>
              <a:buAutoNum type="arabicPeriod"/>
            </a:pP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Obligate aerobic</a:t>
            </a:r>
            <a:r>
              <a:rPr lang="en-GB" sz="3200" dirty="0">
                <a:solidFill>
                  <a:srgbClr val="00B050"/>
                </a:solidFill>
                <a:latin typeface="Times New Roman" panose="02020603050405020304" pitchFamily="18" charset="0"/>
                <a:ea typeface="Calibri" panose="020F0502020204030204" pitchFamily="34" charset="0"/>
                <a:cs typeface="Arial" panose="020B0604020202020204" pitchFamily="34" charset="0"/>
              </a:rPr>
              <a:t> </a:t>
            </a:r>
            <a:r>
              <a:rPr lang="en-GB" sz="3200" dirty="0">
                <a:latin typeface="Times New Roman" panose="02020603050405020304" pitchFamily="18" charset="0"/>
                <a:ea typeface="Calibri" panose="020F0502020204030204" pitchFamily="34" charset="0"/>
                <a:cs typeface="Arial" panose="020B0604020202020204" pitchFamily="34" charset="0"/>
              </a:rPr>
              <a:t>(oxygen-needing) bacteria gather at the top of the test tube in order to absorb maximal amount of oxygen.</a:t>
            </a: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GB" sz="3200" b="1" dirty="0">
                <a:solidFill>
                  <a:srgbClr val="00B050"/>
                </a:solidFill>
                <a:latin typeface="Times New Roman" panose="02020603050405020304" pitchFamily="18" charset="0"/>
                <a:ea typeface="Calibri" panose="020F0502020204030204" pitchFamily="34" charset="0"/>
              </a:rPr>
              <a:t>2. Obligate anaerobic</a:t>
            </a:r>
            <a:r>
              <a:rPr lang="en-GB" sz="3200" dirty="0">
                <a:solidFill>
                  <a:srgbClr val="00B050"/>
                </a:solidFill>
                <a:latin typeface="Times New Roman" panose="02020603050405020304" pitchFamily="18" charset="0"/>
                <a:ea typeface="Calibri" panose="020F0502020204030204" pitchFamily="34" charset="0"/>
              </a:rPr>
              <a:t> </a:t>
            </a:r>
            <a:r>
              <a:rPr lang="en-GB" sz="3200" dirty="0">
                <a:latin typeface="Times New Roman" panose="02020603050405020304" pitchFamily="18" charset="0"/>
                <a:ea typeface="Calibri" panose="020F0502020204030204" pitchFamily="34" charset="0"/>
              </a:rPr>
              <a:t>bacteria gather at the bottom to avoid oxygen.</a:t>
            </a:r>
            <a:endParaRPr lang="en-US" sz="3200" dirty="0"/>
          </a:p>
        </p:txBody>
      </p:sp>
    </p:spTree>
    <p:extLst>
      <p:ext uri="{BB962C8B-B14F-4D97-AF65-F5344CB8AC3E}">
        <p14:creationId xmlns:p14="http://schemas.microsoft.com/office/powerpoint/2010/main" val="1256483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91FFF-1C25-462D-A8FD-E065DF367C6B}"/>
              </a:ext>
            </a:extLst>
          </p:cNvPr>
          <p:cNvSpPr>
            <a:spLocks noGrp="1"/>
          </p:cNvSpPr>
          <p:nvPr>
            <p:ph type="title"/>
          </p:nvPr>
        </p:nvSpPr>
        <p:spPr/>
        <p:txBody>
          <a:bodyPr/>
          <a:lstStyle/>
          <a:p>
            <a:pPr algn="ctr"/>
            <a:r>
              <a:rPr lang="en-US" b="1" dirty="0">
                <a:solidFill>
                  <a:srgbClr val="EBEBEB"/>
                </a:solidFill>
                <a:latin typeface="Times New Roman" panose="02020603050405020304" pitchFamily="18" charset="0"/>
                <a:cs typeface="Times New Roman" panose="02020603050405020304" pitchFamily="18" charset="0"/>
              </a:rPr>
              <a:t>Anaerobic Bacteria</a:t>
            </a:r>
            <a:endParaRPr lang="en-US" dirty="0"/>
          </a:p>
        </p:txBody>
      </p:sp>
      <p:sp>
        <p:nvSpPr>
          <p:cNvPr id="3" name="Rectangle 2">
            <a:extLst>
              <a:ext uri="{FF2B5EF4-FFF2-40B4-BE49-F238E27FC236}">
                <a16:creationId xmlns:a16="http://schemas.microsoft.com/office/drawing/2014/main" id="{6355B494-D0A7-489A-B659-B1672323D14F}"/>
              </a:ext>
            </a:extLst>
          </p:cNvPr>
          <p:cNvSpPr/>
          <p:nvPr/>
        </p:nvSpPr>
        <p:spPr>
          <a:xfrm>
            <a:off x="490329" y="2391793"/>
            <a:ext cx="11184835" cy="4020652"/>
          </a:xfrm>
          <a:prstGeom prst="rect">
            <a:avLst/>
          </a:prstGeom>
        </p:spPr>
        <p:txBody>
          <a:bodyPr wrap="square">
            <a:spAutoFit/>
          </a:bodyPr>
          <a:lstStyle/>
          <a:p>
            <a:pPr lvl="0" algn="just">
              <a:lnSpc>
                <a:spcPct val="115000"/>
              </a:lnSpc>
            </a:pPr>
            <a:r>
              <a:rPr lang="en-US"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3.</a:t>
            </a:r>
            <a:r>
              <a:rPr lang="en-US" sz="3200" b="1" dirty="0">
                <a:latin typeface="Times New Roman" panose="02020603050405020304" pitchFamily="18" charset="0"/>
                <a:ea typeface="Calibri" panose="020F0502020204030204" pitchFamily="34" charset="0"/>
                <a:cs typeface="Arial" panose="020B0604020202020204" pitchFamily="34" charset="0"/>
              </a:rPr>
              <a:t> </a:t>
            </a: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Facultative bacteria</a:t>
            </a:r>
            <a:r>
              <a:rPr lang="en-GB" sz="3200" dirty="0">
                <a:solidFill>
                  <a:srgbClr val="00B050"/>
                </a:solidFill>
                <a:latin typeface="Times New Roman" panose="02020603050405020304" pitchFamily="18" charset="0"/>
                <a:ea typeface="Calibri" panose="020F0502020204030204" pitchFamily="34" charset="0"/>
                <a:cs typeface="Arial" panose="020B0604020202020204" pitchFamily="34" charset="0"/>
              </a:rPr>
              <a:t> </a:t>
            </a:r>
            <a:r>
              <a:rPr lang="en-GB" sz="3200" dirty="0">
                <a:latin typeface="Times New Roman" panose="02020603050405020304" pitchFamily="18" charset="0"/>
                <a:ea typeface="Calibri" panose="020F0502020204030204" pitchFamily="34" charset="0"/>
                <a:cs typeface="Arial" panose="020B0604020202020204" pitchFamily="34" charset="0"/>
              </a:rPr>
              <a:t>gather mostly at the top, since aerobic respiration is the most beneficial one; but, as lack of oxygen does not hurt them, they can be found all along the test tube.</a:t>
            </a:r>
            <a:endParaRPr lang="en-US" sz="3200" dirty="0">
              <a:latin typeface="Calibri" panose="020F0502020204030204" pitchFamily="34" charset="0"/>
              <a:ea typeface="Calibri" panose="020F0502020204030204" pitchFamily="34" charset="0"/>
              <a:cs typeface="Arial" panose="020B0604020202020204" pitchFamily="34" charset="0"/>
            </a:endParaRPr>
          </a:p>
          <a:p>
            <a:pPr marR="0" lvl="0" algn="just">
              <a:lnSpc>
                <a:spcPct val="115000"/>
              </a:lnSpc>
              <a:spcBef>
                <a:spcPts val="0"/>
              </a:spcBef>
              <a:spcAft>
                <a:spcPts val="0"/>
              </a:spcAft>
            </a:pP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4. Microaerophiles</a:t>
            </a:r>
            <a:r>
              <a:rPr lang="en-GB" sz="3200" dirty="0">
                <a:latin typeface="Times New Roman" panose="02020603050405020304" pitchFamily="18" charset="0"/>
                <a:ea typeface="Calibri" panose="020F0502020204030204" pitchFamily="34" charset="0"/>
                <a:cs typeface="Arial" panose="020B0604020202020204" pitchFamily="34" charset="0"/>
              </a:rPr>
              <a:t> gather at the upper part of the test tube but not at the top. They require oxygen but at a low concentration.</a:t>
            </a:r>
            <a:endParaRPr lang="en-US" sz="3200" dirty="0">
              <a:latin typeface="Calibri" panose="020F0502020204030204" pitchFamily="34" charset="0"/>
              <a:ea typeface="Calibri" panose="020F0502020204030204" pitchFamily="34" charset="0"/>
              <a:cs typeface="Arial" panose="020B0604020202020204" pitchFamily="34" charset="0"/>
            </a:endParaRPr>
          </a:p>
          <a:p>
            <a:pPr marR="0" lvl="0" algn="just">
              <a:lnSpc>
                <a:spcPct val="115000"/>
              </a:lnSpc>
              <a:spcBef>
                <a:spcPts val="0"/>
              </a:spcBef>
              <a:spcAft>
                <a:spcPts val="1000"/>
              </a:spcAft>
            </a:pPr>
            <a:r>
              <a:rPr lang="en-GB" sz="3200" b="1" dirty="0">
                <a:solidFill>
                  <a:srgbClr val="00B050"/>
                </a:solidFill>
                <a:latin typeface="Times New Roman" panose="02020603050405020304" pitchFamily="18" charset="0"/>
                <a:ea typeface="Calibri" panose="020F0502020204030204" pitchFamily="34" charset="0"/>
                <a:cs typeface="Arial" panose="020B0604020202020204" pitchFamily="34" charset="0"/>
              </a:rPr>
              <a:t>5. Aerotolerant</a:t>
            </a:r>
            <a:r>
              <a:rPr lang="en-GB" sz="3200" dirty="0">
                <a:latin typeface="Times New Roman" panose="02020603050405020304" pitchFamily="18" charset="0"/>
                <a:ea typeface="Calibri" panose="020F0502020204030204" pitchFamily="34" charset="0"/>
                <a:cs typeface="Arial" panose="020B0604020202020204" pitchFamily="34" charset="0"/>
              </a:rPr>
              <a:t> bacteria are not affected at all by oxygen, and they are evenly spread along the test tube. </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860173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B8FEF72A-C11C-445E-9057-B7CBD4AA745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470992" y="781878"/>
            <a:ext cx="8772938" cy="4996069"/>
          </a:xfrm>
          <a:prstGeom prst="rect">
            <a:avLst/>
          </a:prstGeom>
          <a:noFill/>
        </p:spPr>
      </p:pic>
    </p:spTree>
    <p:extLst>
      <p:ext uri="{BB962C8B-B14F-4D97-AF65-F5344CB8AC3E}">
        <p14:creationId xmlns:p14="http://schemas.microsoft.com/office/powerpoint/2010/main" val="24118713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3A19E-7197-43BC-85E2-DE729E670E3B}"/>
              </a:ext>
            </a:extLst>
          </p:cNvPr>
          <p:cNvSpPr>
            <a:spLocks noGrp="1"/>
          </p:cNvSpPr>
          <p:nvPr>
            <p:ph type="ctrTitle"/>
          </p:nvPr>
        </p:nvSpPr>
        <p:spPr>
          <a:xfrm>
            <a:off x="4367599" y="1431235"/>
            <a:ext cx="3456802" cy="1080024"/>
          </a:xfrm>
        </p:spPr>
        <p:txBody>
          <a:bodyPr/>
          <a:lstStyle/>
          <a:p>
            <a:r>
              <a:rPr lang="en-US" dirty="0"/>
              <a:t>NEXT LAB </a:t>
            </a:r>
          </a:p>
        </p:txBody>
      </p:sp>
      <p:sp>
        <p:nvSpPr>
          <p:cNvPr id="3" name="Subtitle 2">
            <a:extLst>
              <a:ext uri="{FF2B5EF4-FFF2-40B4-BE49-F238E27FC236}">
                <a16:creationId xmlns:a16="http://schemas.microsoft.com/office/drawing/2014/main" id="{129C410F-0F00-4AD8-8CA5-C7164B7B46DB}"/>
              </a:ext>
            </a:extLst>
          </p:cNvPr>
          <p:cNvSpPr>
            <a:spLocks noGrp="1"/>
          </p:cNvSpPr>
          <p:nvPr>
            <p:ph type="subTitle" idx="1"/>
          </p:nvPr>
        </p:nvSpPr>
        <p:spPr>
          <a:xfrm>
            <a:off x="3095390" y="2975113"/>
            <a:ext cx="6001219" cy="1371629"/>
          </a:xfrm>
        </p:spPr>
        <p:txBody>
          <a:bodyPr>
            <a:normAutofit/>
          </a:bodyPr>
          <a:lstStyle/>
          <a:p>
            <a:pPr algn="ctr"/>
            <a:r>
              <a:rPr lang="en-US" sz="6000" b="1" cap="none" dirty="0" smtClean="0">
                <a:latin typeface="Times New Roman" panose="02020603050405020304" pitchFamily="18" charset="0"/>
                <a:ea typeface="Calibri" panose="020F0502020204030204" pitchFamily="34" charset="0"/>
              </a:rPr>
              <a:t>Pure culture</a:t>
            </a:r>
            <a:endParaRPr lang="en-US" sz="6000" cap="none" dirty="0"/>
          </a:p>
        </p:txBody>
      </p:sp>
    </p:spTree>
    <p:extLst>
      <p:ext uri="{BB962C8B-B14F-4D97-AF65-F5344CB8AC3E}">
        <p14:creationId xmlns:p14="http://schemas.microsoft.com/office/powerpoint/2010/main" val="25413762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865CD-9FB6-4E1D-A3FB-D1986198577B}"/>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Anaerobic Bacteria</a:t>
            </a:r>
          </a:p>
        </p:txBody>
      </p:sp>
      <p:sp>
        <p:nvSpPr>
          <p:cNvPr id="3" name="Rectangle 2">
            <a:extLst>
              <a:ext uri="{FF2B5EF4-FFF2-40B4-BE49-F238E27FC236}">
                <a16:creationId xmlns:a16="http://schemas.microsoft.com/office/drawing/2014/main" id="{BBA71D93-9D78-4EE5-AFFD-AB53FE4F267B}"/>
              </a:ext>
            </a:extLst>
          </p:cNvPr>
          <p:cNvSpPr/>
          <p:nvPr/>
        </p:nvSpPr>
        <p:spPr>
          <a:xfrm>
            <a:off x="397564" y="2246018"/>
            <a:ext cx="11489635" cy="4586961"/>
          </a:xfrm>
          <a:prstGeom prst="rect">
            <a:avLst/>
          </a:prstGeom>
        </p:spPr>
        <p:txBody>
          <a:bodyPr wrap="square">
            <a:spAutoFit/>
          </a:bodyPr>
          <a:lstStyle/>
          <a:p>
            <a:pPr indent="457200" algn="just">
              <a:lnSpc>
                <a:spcPct val="115000"/>
              </a:lnSpc>
              <a:spcAft>
                <a:spcPts val="1000"/>
              </a:spcAft>
            </a:pPr>
            <a:r>
              <a:rPr lang="en-US" sz="3200" dirty="0">
                <a:solidFill>
                  <a:srgbClr val="000000"/>
                </a:solidFill>
                <a:latin typeface="Times New Roman" panose="02020603050405020304" pitchFamily="18" charset="0"/>
                <a:ea typeface="Calibri" panose="020F0502020204030204" pitchFamily="34" charset="0"/>
                <a:cs typeface="Arial" panose="020B0604020202020204" pitchFamily="34" charset="0"/>
              </a:rPr>
              <a:t>Anaerobic bacteria or anaerobes are bacteria that do not need oxygen to live. In humans, these bacteria generally live in the gastrointestinal tract, but they may also be found in other places outside the body, including in the soil and water, in foods, and in animals. Some anaerobes are beneficial to humans, but others can cause illnesses. Characteristics of an anaerobic bacterial infection are bad-smelling pus, the formation of abscesses, and the destruction of tissue.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26931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842F7-40B3-4D13-B02B-34A543F4C9C4}"/>
              </a:ext>
            </a:extLst>
          </p:cNvPr>
          <p:cNvSpPr>
            <a:spLocks noGrp="1"/>
          </p:cNvSpPr>
          <p:nvPr>
            <p:ph type="title"/>
          </p:nvPr>
        </p:nvSpPr>
        <p:spPr/>
        <p:txBody>
          <a:bodyPr/>
          <a:lstStyle/>
          <a:p>
            <a:pPr algn="ctr"/>
            <a:r>
              <a:rPr lang="en-US" b="1" dirty="0">
                <a:latin typeface="Times New Roman" panose="02020603050405020304" pitchFamily="18" charset="0"/>
                <a:cs typeface="Times New Roman" panose="02020603050405020304" pitchFamily="18" charset="0"/>
              </a:rPr>
              <a:t>Anaerobic Bacteria</a:t>
            </a:r>
            <a:endParaRPr lang="en-US" dirty="0"/>
          </a:p>
        </p:txBody>
      </p:sp>
      <p:sp>
        <p:nvSpPr>
          <p:cNvPr id="3" name="Rectangle 2">
            <a:extLst>
              <a:ext uri="{FF2B5EF4-FFF2-40B4-BE49-F238E27FC236}">
                <a16:creationId xmlns:a16="http://schemas.microsoft.com/office/drawing/2014/main" id="{4AC8BEBC-0A8A-4ECD-8856-447E855A13F0}"/>
              </a:ext>
            </a:extLst>
          </p:cNvPr>
          <p:cNvSpPr/>
          <p:nvPr/>
        </p:nvSpPr>
        <p:spPr>
          <a:xfrm>
            <a:off x="490330" y="2305878"/>
            <a:ext cx="11237844" cy="4247317"/>
          </a:xfrm>
          <a:prstGeom prst="rect">
            <a:avLst/>
          </a:prstGeom>
        </p:spPr>
        <p:txBody>
          <a:bodyPr wrap="square">
            <a:spAutoFit/>
          </a:bodyPr>
          <a:lstStyle/>
          <a:p>
            <a:pPr indent="457200" algn="just">
              <a:lnSpc>
                <a:spcPct val="150000"/>
              </a:lnSpc>
              <a:spcAft>
                <a:spcPts val="1000"/>
              </a:spcAft>
            </a:pPr>
            <a:r>
              <a:rPr lang="en-US" sz="3600" dirty="0">
                <a:solidFill>
                  <a:srgbClr val="000000"/>
                </a:solidFill>
                <a:latin typeface="Times New Roman" panose="02020603050405020304" pitchFamily="18" charset="0"/>
                <a:ea typeface="Calibri" panose="020F0502020204030204" pitchFamily="34" charset="0"/>
                <a:cs typeface="Arial" panose="020B0604020202020204" pitchFamily="34" charset="0"/>
              </a:rPr>
              <a:t>The </a:t>
            </a:r>
            <a:r>
              <a:rPr lang="en-US" sz="3600" b="1" i="1" dirty="0">
                <a:solidFill>
                  <a:srgbClr val="000000"/>
                </a:solidFill>
                <a:latin typeface="Times New Roman" panose="02020603050405020304" pitchFamily="18" charset="0"/>
                <a:ea typeface="Calibri" panose="020F0502020204030204" pitchFamily="34" charset="0"/>
                <a:cs typeface="Arial" panose="020B0604020202020204" pitchFamily="34" charset="0"/>
              </a:rPr>
              <a:t>Bacteroides</a:t>
            </a:r>
            <a:r>
              <a:rPr lang="en-US" sz="3600" dirty="0">
                <a:solidFill>
                  <a:srgbClr val="000000"/>
                </a:solidFill>
                <a:latin typeface="Times New Roman" panose="02020603050405020304" pitchFamily="18" charset="0"/>
                <a:ea typeface="Calibri" panose="020F0502020204030204" pitchFamily="34" charset="0"/>
                <a:cs typeface="Arial" panose="020B0604020202020204" pitchFamily="34" charset="0"/>
              </a:rPr>
              <a:t> genus is an example of anaerobic bacteria that is both beneficial and harmful. In the gastrointestinal tract, species from this genus aid digestion, but when in other areas of the body, they can cause </a:t>
            </a:r>
            <a:r>
              <a:rPr lang="en-US" sz="3600" dirty="0" smtClean="0">
                <a:solidFill>
                  <a:srgbClr val="000000"/>
                </a:solidFill>
                <a:latin typeface="Times New Roman" panose="02020603050405020304" pitchFamily="18" charset="0"/>
                <a:ea typeface="Calibri" panose="020F0502020204030204" pitchFamily="34" charset="0"/>
                <a:cs typeface="Arial" panose="020B0604020202020204" pitchFamily="34" charset="0"/>
              </a:rPr>
              <a:t>sinus thrombosis, </a:t>
            </a:r>
            <a:r>
              <a:rPr lang="en-US" sz="3600" dirty="0">
                <a:solidFill>
                  <a:srgbClr val="000000"/>
                </a:solidFill>
                <a:latin typeface="Times New Roman" panose="02020603050405020304" pitchFamily="18" charset="0"/>
                <a:ea typeface="Calibri" panose="020F0502020204030204" pitchFamily="34" charset="0"/>
                <a:cs typeface="Arial" panose="020B0604020202020204" pitchFamily="34" charset="0"/>
              </a:rPr>
              <a:t>pneumonia, and meningitis.</a:t>
            </a:r>
            <a:endParaRPr lang="en-US" sz="3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259503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55AE35-F6C1-48A0-8C7B-5863DCEEDB82}"/>
              </a:ext>
            </a:extLst>
          </p:cNvPr>
          <p:cNvSpPr>
            <a:spLocks noGrp="1"/>
          </p:cNvSpPr>
          <p:nvPr>
            <p:ph type="title"/>
          </p:nvPr>
        </p:nvSpPr>
        <p:spPr/>
        <p:txBody>
          <a:bodyPr/>
          <a:lstStyle/>
          <a:p>
            <a:pPr algn="ctr"/>
            <a:r>
              <a:rPr lang="en-US" b="1" dirty="0">
                <a:solidFill>
                  <a:srgbClr val="EBEBEB"/>
                </a:solidFill>
                <a:latin typeface="Times New Roman" panose="02020603050405020304" pitchFamily="18" charset="0"/>
                <a:cs typeface="Times New Roman" panose="02020603050405020304" pitchFamily="18" charset="0"/>
              </a:rPr>
              <a:t>Anaerobic Bacteria</a:t>
            </a:r>
            <a:endParaRPr lang="en-US" dirty="0"/>
          </a:p>
        </p:txBody>
      </p:sp>
      <p:sp>
        <p:nvSpPr>
          <p:cNvPr id="3" name="Rectangle 2">
            <a:extLst>
              <a:ext uri="{FF2B5EF4-FFF2-40B4-BE49-F238E27FC236}">
                <a16:creationId xmlns:a16="http://schemas.microsoft.com/office/drawing/2014/main" id="{EA4932A5-7B99-4B01-AA02-CA4AD9A0E599}"/>
              </a:ext>
            </a:extLst>
          </p:cNvPr>
          <p:cNvSpPr/>
          <p:nvPr/>
        </p:nvSpPr>
        <p:spPr>
          <a:xfrm>
            <a:off x="503583" y="2263553"/>
            <a:ext cx="11224591" cy="4277133"/>
          </a:xfrm>
          <a:prstGeom prst="rect">
            <a:avLst/>
          </a:prstGeom>
        </p:spPr>
        <p:txBody>
          <a:bodyPr wrap="square">
            <a:spAutoFit/>
          </a:bodyPr>
          <a:lstStyle/>
          <a:p>
            <a:pPr algn="just">
              <a:lnSpc>
                <a:spcPct val="115000"/>
              </a:lnSpc>
              <a:spcAft>
                <a:spcPts val="1000"/>
              </a:spcAft>
            </a:pPr>
            <a:r>
              <a:rPr lang="en-US" sz="3200" b="1" dirty="0">
                <a:solidFill>
                  <a:srgbClr val="000000"/>
                </a:solidFill>
                <a:latin typeface="Times New Roman" panose="02020603050405020304" pitchFamily="18" charset="0"/>
                <a:ea typeface="Calibri" panose="020F0502020204030204" pitchFamily="34" charset="0"/>
                <a:cs typeface="Arial" panose="020B0604020202020204" pitchFamily="34" charset="0"/>
              </a:rPr>
              <a:t>On the basis of oxygen requirements, bacteria can be divided into following different categories:</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Clr>
                <a:srgbClr val="002060"/>
              </a:buClr>
              <a:buFont typeface="+mj-lt"/>
              <a:buAutoNum type="arabicPeriod"/>
            </a:pPr>
            <a:r>
              <a:rPr lang="en-US" sz="3200" b="1" dirty="0">
                <a:solidFill>
                  <a:srgbClr val="002060"/>
                </a:solidFill>
                <a:latin typeface="Times New Roman" panose="02020603050405020304" pitchFamily="18" charset="0"/>
                <a:ea typeface="Calibri" panose="020F0502020204030204" pitchFamily="34" charset="0"/>
                <a:cs typeface="Arial" panose="020B0604020202020204" pitchFamily="34" charset="0"/>
              </a:rPr>
              <a:t>Obligate anaerobes:</a:t>
            </a:r>
            <a:r>
              <a:rPr lang="en-US" sz="3200" dirty="0">
                <a:solidFill>
                  <a:srgbClr val="002060"/>
                </a:solidFill>
                <a:latin typeface="Times New Roman" panose="02020603050405020304" pitchFamily="18" charset="0"/>
                <a:ea typeface="Calibri" panose="020F0502020204030204" pitchFamily="34" charset="0"/>
                <a:cs typeface="Arial" panose="020B0604020202020204" pitchFamily="34" charset="0"/>
              </a:rPr>
              <a:t> </a:t>
            </a:r>
            <a:r>
              <a:rPr lang="en-US" sz="3200" dirty="0">
                <a:solidFill>
                  <a:srgbClr val="000000"/>
                </a:solidFill>
                <a:latin typeface="Times New Roman" panose="02020603050405020304" pitchFamily="18" charset="0"/>
                <a:ea typeface="Calibri" panose="020F0502020204030204" pitchFamily="34" charset="0"/>
                <a:cs typeface="Arial" panose="020B0604020202020204" pitchFamily="34" charset="0"/>
              </a:rPr>
              <a:t>need an oxygen-free environment to live. They cannot grow in places with oxygen, which can sometimes damage and destroy them </a:t>
            </a:r>
            <a:r>
              <a:rPr lang="en-GB" sz="3200" dirty="0">
                <a:latin typeface="Times New Roman" panose="02020603050405020304" pitchFamily="18" charset="0"/>
                <a:ea typeface="Times New Roman" panose="02020603050405020304" pitchFamily="18" charset="0"/>
                <a:cs typeface="Arial" panose="020B0604020202020204" pitchFamily="34" charset="0"/>
              </a:rPr>
              <a:t>e.g. </a:t>
            </a:r>
            <a:r>
              <a:rPr lang="en-GB" sz="3200" b="1" i="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Clostridium spp.</a:t>
            </a:r>
            <a:endParaRPr lang="en-US" sz="3200" dirty="0">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15000"/>
              </a:lnSpc>
              <a:spcBef>
                <a:spcPts val="0"/>
              </a:spcBef>
              <a:spcAft>
                <a:spcPts val="1000"/>
              </a:spcAft>
              <a:buClr>
                <a:srgbClr val="002060"/>
              </a:buClr>
              <a:buFont typeface="+mj-lt"/>
              <a:buAutoNum type="arabicPeriod"/>
            </a:pPr>
            <a:r>
              <a:rPr lang="en-GB" sz="32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Obligate aerobes:</a:t>
            </a:r>
            <a:r>
              <a:rPr lang="en-GB" sz="3200" dirty="0">
                <a:latin typeface="Times New Roman" panose="02020603050405020304" pitchFamily="18" charset="0"/>
                <a:ea typeface="Times New Roman" panose="02020603050405020304" pitchFamily="18" charset="0"/>
                <a:cs typeface="Arial" panose="020B0604020202020204" pitchFamily="34" charset="0"/>
              </a:rPr>
              <a:t> they have an obligate requirement to oxygen for aerobic respiration e.g. </a:t>
            </a:r>
            <a:r>
              <a:rPr lang="en-GB" sz="3200" b="1" i="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Pseudomonas spp.</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63349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89F73-A87C-43B2-82C9-697C4136BCD6}"/>
              </a:ext>
            </a:extLst>
          </p:cNvPr>
          <p:cNvSpPr>
            <a:spLocks noGrp="1"/>
          </p:cNvSpPr>
          <p:nvPr>
            <p:ph type="title"/>
          </p:nvPr>
        </p:nvSpPr>
        <p:spPr/>
        <p:txBody>
          <a:bodyPr/>
          <a:lstStyle/>
          <a:p>
            <a:pPr algn="ctr"/>
            <a:r>
              <a:rPr lang="en-US" b="1" dirty="0">
                <a:solidFill>
                  <a:srgbClr val="EBEBEB"/>
                </a:solidFill>
                <a:latin typeface="Times New Roman" panose="02020603050405020304" pitchFamily="18" charset="0"/>
                <a:cs typeface="Times New Roman" panose="02020603050405020304" pitchFamily="18" charset="0"/>
              </a:rPr>
              <a:t>Anaerobic Bacteria</a:t>
            </a:r>
            <a:endParaRPr lang="en-US" dirty="0"/>
          </a:p>
        </p:txBody>
      </p:sp>
      <p:sp>
        <p:nvSpPr>
          <p:cNvPr id="3" name="Rectangle 2">
            <a:extLst>
              <a:ext uri="{FF2B5EF4-FFF2-40B4-BE49-F238E27FC236}">
                <a16:creationId xmlns:a16="http://schemas.microsoft.com/office/drawing/2014/main" id="{2DADF40D-262C-4925-8BBC-097924954D23}"/>
              </a:ext>
            </a:extLst>
          </p:cNvPr>
          <p:cNvSpPr/>
          <p:nvPr/>
        </p:nvSpPr>
        <p:spPr>
          <a:xfrm>
            <a:off x="450574" y="2327672"/>
            <a:ext cx="11290852" cy="4148893"/>
          </a:xfrm>
          <a:prstGeom prst="rect">
            <a:avLst/>
          </a:prstGeom>
        </p:spPr>
        <p:txBody>
          <a:bodyPr wrap="square">
            <a:spAutoFit/>
          </a:bodyPr>
          <a:lstStyle/>
          <a:p>
            <a:pPr lvl="0" algn="just">
              <a:lnSpc>
                <a:spcPct val="115000"/>
              </a:lnSpc>
              <a:spcAft>
                <a:spcPts val="1000"/>
              </a:spcAft>
              <a:buClr>
                <a:srgbClr val="002060"/>
              </a:buClr>
            </a:pPr>
            <a:r>
              <a:rPr lang="en-GB" sz="3200" b="1" dirty="0" smtClean="0">
                <a:solidFill>
                  <a:srgbClr val="002060"/>
                </a:solidFill>
                <a:latin typeface="Times New Roman" panose="02020603050405020304" pitchFamily="18" charset="0"/>
                <a:ea typeface="Times New Roman" panose="02020603050405020304" pitchFamily="18" charset="0"/>
                <a:cs typeface="Arial" panose="020B0604020202020204" pitchFamily="34" charset="0"/>
              </a:rPr>
              <a:t>3. Microaerophilic</a:t>
            </a:r>
            <a:r>
              <a:rPr lang="en-GB" sz="3200" b="1" dirty="0">
                <a:solidFill>
                  <a:srgbClr val="002060"/>
                </a:solidFill>
                <a:latin typeface="Times New Roman" panose="02020603050405020304" pitchFamily="18" charset="0"/>
                <a:ea typeface="Times New Roman" panose="02020603050405020304" pitchFamily="18" charset="0"/>
                <a:cs typeface="Arial" panose="020B0604020202020204" pitchFamily="34" charset="0"/>
              </a:rPr>
              <a:t>:</a:t>
            </a:r>
            <a:r>
              <a:rPr lang="en-GB" sz="3200" dirty="0">
                <a:latin typeface="Times New Roman" panose="02020603050405020304" pitchFamily="18" charset="0"/>
                <a:ea typeface="Times New Roman" panose="02020603050405020304" pitchFamily="18" charset="0"/>
                <a:cs typeface="Arial" panose="020B0604020202020204" pitchFamily="34" charset="0"/>
              </a:rPr>
              <a:t> grow best in the presence of small amount of oxygen e.g. </a:t>
            </a:r>
            <a:r>
              <a:rPr lang="en-GB" sz="3200" b="1" i="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Campylobacter spp</a:t>
            </a:r>
            <a:r>
              <a:rPr lang="en-GB" sz="32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a:t>
            </a:r>
            <a:r>
              <a:rPr lang="en-GB" sz="3200" dirty="0">
                <a:latin typeface="Times New Roman" panose="02020603050405020304" pitchFamily="18" charset="0"/>
                <a:ea typeface="Times New Roman" panose="02020603050405020304" pitchFamily="18" charset="0"/>
                <a:cs typeface="Arial" panose="020B0604020202020204" pitchFamily="34" charset="0"/>
              </a:rPr>
              <a:t> </a:t>
            </a:r>
            <a:endParaRPr lang="en-US" sz="3200" dirty="0">
              <a:latin typeface="Calibri" panose="020F0502020204030204" pitchFamily="34" charset="0"/>
              <a:ea typeface="Calibri" panose="020F0502020204030204" pitchFamily="34" charset="0"/>
              <a:cs typeface="Arial" panose="020B0604020202020204" pitchFamily="34" charset="0"/>
            </a:endParaRPr>
          </a:p>
          <a:p>
            <a:pPr marR="0" lvl="0" algn="just">
              <a:lnSpc>
                <a:spcPct val="115000"/>
              </a:lnSpc>
              <a:spcBef>
                <a:spcPts val="0"/>
              </a:spcBef>
              <a:spcAft>
                <a:spcPts val="0"/>
              </a:spcAft>
              <a:buClr>
                <a:srgbClr val="002060"/>
              </a:buClr>
            </a:pPr>
            <a:r>
              <a:rPr lang="en-GB" sz="3200" b="1" dirty="0" smtClean="0">
                <a:solidFill>
                  <a:srgbClr val="002060"/>
                </a:solidFill>
                <a:latin typeface="Times New Roman" panose="02020603050405020304" pitchFamily="18" charset="0"/>
                <a:ea typeface="Calibri" panose="020F0502020204030204" pitchFamily="34" charset="0"/>
                <a:cs typeface="Arial" panose="020B0604020202020204" pitchFamily="34" charset="0"/>
              </a:rPr>
              <a:t>4. </a:t>
            </a:r>
            <a:r>
              <a:rPr lang="en-US" sz="3200" b="1" dirty="0" err="1" smtClean="0">
                <a:solidFill>
                  <a:srgbClr val="002060"/>
                </a:solidFill>
                <a:latin typeface="Times New Roman" panose="02020603050405020304" pitchFamily="18" charset="0"/>
                <a:ea typeface="Calibri" panose="020F0502020204030204" pitchFamily="34" charset="0"/>
                <a:cs typeface="Arial" panose="020B0604020202020204" pitchFamily="34" charset="0"/>
              </a:rPr>
              <a:t>Aerotolerant</a:t>
            </a:r>
            <a:r>
              <a:rPr lang="en-US" sz="3200" b="1" dirty="0">
                <a:solidFill>
                  <a:srgbClr val="002060"/>
                </a:solidFill>
                <a:latin typeface="Times New Roman" panose="02020603050405020304" pitchFamily="18" charset="0"/>
                <a:ea typeface="Calibri" panose="020F0502020204030204" pitchFamily="34" charset="0"/>
                <a:cs typeface="Arial" panose="020B0604020202020204" pitchFamily="34" charset="0"/>
              </a:rPr>
              <a:t> bacteria:</a:t>
            </a:r>
            <a:r>
              <a:rPr lang="en-US" sz="3200" dirty="0">
                <a:solidFill>
                  <a:srgbClr val="002060"/>
                </a:solidFill>
                <a:latin typeface="Times New Roman" panose="02020603050405020304" pitchFamily="18" charset="0"/>
                <a:ea typeface="Calibri" panose="020F0502020204030204" pitchFamily="34" charset="0"/>
                <a:cs typeface="Arial" panose="020B0604020202020204" pitchFamily="34" charset="0"/>
              </a:rPr>
              <a:t> </a:t>
            </a:r>
            <a:r>
              <a:rPr lang="en-US" sz="3200" dirty="0">
                <a:solidFill>
                  <a:srgbClr val="000000"/>
                </a:solidFill>
                <a:latin typeface="Times New Roman" panose="02020603050405020304" pitchFamily="18" charset="0"/>
                <a:ea typeface="Calibri" panose="020F0502020204030204" pitchFamily="34" charset="0"/>
                <a:cs typeface="Arial" panose="020B0604020202020204" pitchFamily="34" charset="0"/>
              </a:rPr>
              <a:t>do not use oxygen to live, but can exist in its presence e.g.</a:t>
            </a:r>
            <a:r>
              <a:rPr lang="en-US" sz="3200" i="1" dirty="0">
                <a:latin typeface="Times New Roman" panose="02020603050405020304" pitchFamily="18" charset="0"/>
                <a:ea typeface="Times New Roman" panose="02020603050405020304" pitchFamily="18" charset="0"/>
                <a:cs typeface="Arial" panose="020B0604020202020204" pitchFamily="34" charset="0"/>
              </a:rPr>
              <a:t> </a:t>
            </a:r>
            <a:r>
              <a:rPr lang="en-GB" sz="3200" b="1" i="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Streptococcus spp.</a:t>
            </a:r>
            <a:endParaRPr lang="en-US" sz="3200" dirty="0">
              <a:latin typeface="Calibri" panose="020F0502020204030204" pitchFamily="34" charset="0"/>
              <a:ea typeface="Calibri" panose="020F0502020204030204" pitchFamily="34" charset="0"/>
              <a:cs typeface="Arial" panose="020B0604020202020204" pitchFamily="34" charset="0"/>
            </a:endParaRPr>
          </a:p>
          <a:p>
            <a:pPr marR="0" lvl="0" algn="just">
              <a:lnSpc>
                <a:spcPct val="115000"/>
              </a:lnSpc>
              <a:spcBef>
                <a:spcPts val="0"/>
              </a:spcBef>
              <a:spcAft>
                <a:spcPts val="1000"/>
              </a:spcAft>
              <a:buClr>
                <a:srgbClr val="002060"/>
              </a:buClr>
            </a:pPr>
            <a:r>
              <a:rPr lang="en-US" sz="3200" b="1" dirty="0" smtClean="0">
                <a:solidFill>
                  <a:srgbClr val="002060"/>
                </a:solidFill>
                <a:latin typeface="Times New Roman" panose="02020603050405020304" pitchFamily="18" charset="0"/>
                <a:ea typeface="Calibri" panose="020F0502020204030204" pitchFamily="34" charset="0"/>
                <a:cs typeface="Arial" panose="020B0604020202020204" pitchFamily="34" charset="0"/>
              </a:rPr>
              <a:t>5. Facultative </a:t>
            </a:r>
            <a:r>
              <a:rPr lang="en-US" sz="3200" b="1" dirty="0">
                <a:solidFill>
                  <a:srgbClr val="002060"/>
                </a:solidFill>
                <a:latin typeface="Times New Roman" panose="02020603050405020304" pitchFamily="18" charset="0"/>
                <a:ea typeface="Calibri" panose="020F0502020204030204" pitchFamily="34" charset="0"/>
                <a:cs typeface="Arial" panose="020B0604020202020204" pitchFamily="34" charset="0"/>
              </a:rPr>
              <a:t>anaerobes:</a:t>
            </a:r>
            <a:r>
              <a:rPr lang="en-US" sz="3200" dirty="0">
                <a:solidFill>
                  <a:srgbClr val="002060"/>
                </a:solidFill>
                <a:latin typeface="Times New Roman" panose="02020603050405020304" pitchFamily="18" charset="0"/>
                <a:ea typeface="Calibri" panose="020F0502020204030204" pitchFamily="34" charset="0"/>
                <a:cs typeface="Arial" panose="020B0604020202020204" pitchFamily="34" charset="0"/>
              </a:rPr>
              <a:t> </a:t>
            </a:r>
            <a:r>
              <a:rPr lang="en-US" sz="3200" dirty="0">
                <a:solidFill>
                  <a:srgbClr val="000000"/>
                </a:solidFill>
                <a:latin typeface="Times New Roman" panose="02020603050405020304" pitchFamily="18" charset="0"/>
                <a:ea typeface="Calibri" panose="020F0502020204030204" pitchFamily="34" charset="0"/>
                <a:cs typeface="Arial" panose="020B0604020202020204" pitchFamily="34" charset="0"/>
              </a:rPr>
              <a:t>use fermentation to grow in places without oxygen, but use aerobic respiration in places with oxygen</a:t>
            </a:r>
            <a:r>
              <a:rPr lang="en-GB" sz="3200" dirty="0">
                <a:latin typeface="Times New Roman" panose="02020603050405020304" pitchFamily="18" charset="0"/>
                <a:ea typeface="Times New Roman" panose="02020603050405020304" pitchFamily="18" charset="0"/>
                <a:cs typeface="Arial" panose="020B0604020202020204" pitchFamily="34" charset="0"/>
              </a:rPr>
              <a:t> e.g. </a:t>
            </a:r>
            <a:r>
              <a:rPr lang="en-GB" sz="3200" b="1" dirty="0">
                <a:solidFill>
                  <a:srgbClr val="C00000"/>
                </a:solidFill>
                <a:latin typeface="Times New Roman" panose="02020603050405020304" pitchFamily="18" charset="0"/>
                <a:ea typeface="Times New Roman" panose="02020603050405020304" pitchFamily="18" charset="0"/>
                <a:cs typeface="Arial" panose="020B0604020202020204" pitchFamily="34" charset="0"/>
              </a:rPr>
              <a:t>Enterobacteriaceae.</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989560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0B54B-BF55-4A64-9582-113013D64B92}"/>
              </a:ext>
            </a:extLst>
          </p:cNvPr>
          <p:cNvSpPr>
            <a:spLocks noGrp="1"/>
          </p:cNvSpPr>
          <p:nvPr>
            <p:ph type="title"/>
          </p:nvPr>
        </p:nvSpPr>
        <p:spPr/>
        <p:txBody>
          <a:bodyPr/>
          <a:lstStyle/>
          <a:p>
            <a:pPr algn="ctr"/>
            <a:r>
              <a:rPr lang="en-US" b="1" dirty="0">
                <a:solidFill>
                  <a:srgbClr val="EBEBEB"/>
                </a:solidFill>
                <a:latin typeface="Times New Roman" panose="02020603050405020304" pitchFamily="18" charset="0"/>
                <a:cs typeface="Times New Roman" panose="02020603050405020304" pitchFamily="18" charset="0"/>
              </a:rPr>
              <a:t>Anaerobic Bacteria</a:t>
            </a:r>
            <a:endParaRPr lang="en-US" dirty="0"/>
          </a:p>
        </p:txBody>
      </p:sp>
      <p:sp>
        <p:nvSpPr>
          <p:cNvPr id="3" name="Rectangle 2">
            <a:extLst>
              <a:ext uri="{FF2B5EF4-FFF2-40B4-BE49-F238E27FC236}">
                <a16:creationId xmlns:a16="http://schemas.microsoft.com/office/drawing/2014/main" id="{A656B837-FCF9-4C21-83E7-962B0A8D37E9}"/>
              </a:ext>
            </a:extLst>
          </p:cNvPr>
          <p:cNvSpPr/>
          <p:nvPr/>
        </p:nvSpPr>
        <p:spPr>
          <a:xfrm>
            <a:off x="516834" y="2347263"/>
            <a:ext cx="11198087" cy="4383764"/>
          </a:xfrm>
          <a:prstGeom prst="rect">
            <a:avLst/>
          </a:prstGeom>
        </p:spPr>
        <p:txBody>
          <a:bodyPr wrap="square">
            <a:spAutoFit/>
          </a:bodyPr>
          <a:lstStyle/>
          <a:p>
            <a:pPr algn="just">
              <a:lnSpc>
                <a:spcPct val="115000"/>
              </a:lnSpc>
              <a:spcAft>
                <a:spcPts val="1000"/>
              </a:spcAft>
            </a:pPr>
            <a:r>
              <a:rPr lang="en-GB" sz="3200" b="1" dirty="0">
                <a:solidFill>
                  <a:schemeClr val="tx2"/>
                </a:solidFill>
                <a:latin typeface="Times New Roman" panose="02020603050405020304" pitchFamily="18" charset="0"/>
                <a:ea typeface="Times New Roman" panose="02020603050405020304" pitchFamily="18" charset="0"/>
                <a:cs typeface="Arial" panose="020B0604020202020204" pitchFamily="34" charset="0"/>
              </a:rPr>
              <a:t>Culturing anaerobes:</a:t>
            </a:r>
            <a:endParaRPr lang="en-US" sz="3200" b="1"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indent="457200" algn="just">
              <a:lnSpc>
                <a:spcPct val="115000"/>
              </a:lnSpc>
              <a:spcAft>
                <a:spcPts val="1000"/>
              </a:spcAft>
            </a:pPr>
            <a:r>
              <a:rPr lang="en-GB" sz="2800" dirty="0">
                <a:latin typeface="Times New Roman" panose="02020603050405020304" pitchFamily="18" charset="0"/>
                <a:ea typeface="Times New Roman" panose="02020603050405020304" pitchFamily="18" charset="0"/>
                <a:cs typeface="Arial" panose="020B0604020202020204" pitchFamily="34" charset="0"/>
              </a:rPr>
              <a:t>Since normal microbial culturing occurs in atmospheric air, which is an aerobic environment, the culturing of anaerobes poses a problem. Therefore, a number of techniques are employed by microbiologists when culturing anaerobic organisms: </a:t>
            </a:r>
            <a:endParaRPr lang="en-US" sz="28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Aft>
                <a:spcPts val="1000"/>
              </a:spcAft>
            </a:pPr>
            <a:r>
              <a:rPr lang="en-GB" sz="2800" dirty="0">
                <a:solidFill>
                  <a:schemeClr val="accent1"/>
                </a:solidFill>
                <a:latin typeface="Times New Roman" panose="02020603050405020304" pitchFamily="18" charset="0"/>
                <a:ea typeface="Times New Roman" panose="02020603050405020304" pitchFamily="18" charset="0"/>
                <a:cs typeface="Arial" panose="020B0604020202020204" pitchFamily="34" charset="0"/>
              </a:rPr>
              <a:t>1- Brewer anaerobic jar: </a:t>
            </a:r>
            <a:r>
              <a:rPr lang="en-GB" sz="2800" dirty="0">
                <a:latin typeface="Times New Roman" panose="02020603050405020304" pitchFamily="18" charset="0"/>
                <a:ea typeface="Times New Roman" panose="02020603050405020304" pitchFamily="18" charset="0"/>
                <a:cs typeface="Arial" panose="020B0604020202020204" pitchFamily="34" charset="0"/>
              </a:rPr>
              <a:t>is widely used method, includes excluding oxygen by adding a </a:t>
            </a:r>
            <a:r>
              <a:rPr lang="en-GB" sz="2800" dirty="0" err="1">
                <a:latin typeface="Times New Roman" panose="02020603050405020304" pitchFamily="18" charset="0"/>
                <a:ea typeface="Times New Roman" panose="02020603050405020304" pitchFamily="18" charset="0"/>
                <a:cs typeface="Arial" panose="020B0604020202020204" pitchFamily="34" charset="0"/>
              </a:rPr>
              <a:t>Gaspack</a:t>
            </a:r>
            <a:r>
              <a:rPr lang="en-GB" sz="2800" dirty="0">
                <a:latin typeface="Times New Roman" panose="02020603050405020304" pitchFamily="18" charset="0"/>
                <a:ea typeface="Times New Roman" panose="02020603050405020304" pitchFamily="18" charset="0"/>
                <a:cs typeface="Arial" panose="020B0604020202020204" pitchFamily="34" charset="0"/>
              </a:rPr>
              <a:t> containing sodium bicarbonate and sodium borohydride.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512319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91F49-C2BF-470A-80C5-CDE31C310D48}"/>
              </a:ext>
            </a:extLst>
          </p:cNvPr>
          <p:cNvSpPr>
            <a:spLocks noGrp="1"/>
          </p:cNvSpPr>
          <p:nvPr>
            <p:ph type="title"/>
          </p:nvPr>
        </p:nvSpPr>
        <p:spPr/>
        <p:txBody>
          <a:bodyPr/>
          <a:lstStyle/>
          <a:p>
            <a:pPr algn="ctr"/>
            <a:r>
              <a:rPr lang="en-US" b="1" dirty="0">
                <a:solidFill>
                  <a:srgbClr val="EBEBEB"/>
                </a:solidFill>
                <a:latin typeface="Times New Roman" panose="02020603050405020304" pitchFamily="18" charset="0"/>
                <a:cs typeface="Times New Roman" panose="02020603050405020304" pitchFamily="18" charset="0"/>
              </a:rPr>
              <a:t>Anaerobic Bacteria</a:t>
            </a:r>
            <a:endParaRPr lang="en-US" dirty="0"/>
          </a:p>
        </p:txBody>
      </p:sp>
      <p:sp>
        <p:nvSpPr>
          <p:cNvPr id="3" name="Rectangle 2">
            <a:extLst>
              <a:ext uri="{FF2B5EF4-FFF2-40B4-BE49-F238E27FC236}">
                <a16:creationId xmlns:a16="http://schemas.microsoft.com/office/drawing/2014/main" id="{BDC0ABFF-D60E-4447-9E69-93ADC133151E}"/>
              </a:ext>
            </a:extLst>
          </p:cNvPr>
          <p:cNvSpPr/>
          <p:nvPr/>
        </p:nvSpPr>
        <p:spPr>
          <a:xfrm>
            <a:off x="530087" y="2533370"/>
            <a:ext cx="8613913" cy="3490186"/>
          </a:xfrm>
          <a:prstGeom prst="rect">
            <a:avLst/>
          </a:prstGeom>
        </p:spPr>
        <p:txBody>
          <a:bodyPr wrap="square">
            <a:spAutoFit/>
          </a:bodyPr>
          <a:lstStyle/>
          <a:p>
            <a:pPr algn="just">
              <a:lnSpc>
                <a:spcPct val="115000"/>
              </a:lnSpc>
            </a:pPr>
            <a:r>
              <a:rPr lang="en-GB" sz="3200" b="1" dirty="0">
                <a:solidFill>
                  <a:schemeClr val="tx2"/>
                </a:solidFill>
                <a:latin typeface="Times New Roman" panose="02020603050405020304" pitchFamily="18" charset="0"/>
                <a:ea typeface="Times New Roman" panose="02020603050405020304" pitchFamily="18" charset="0"/>
                <a:cs typeface="Arial" panose="020B0604020202020204" pitchFamily="34" charset="0"/>
              </a:rPr>
              <a:t>Constituents of gas-pack sachets:</a:t>
            </a:r>
            <a:endParaRPr lang="en-US" sz="3200" dirty="0">
              <a:solidFill>
                <a:schemeClr val="tx2"/>
              </a:solidFill>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GB" sz="3200" dirty="0">
                <a:latin typeface="Times New Roman" panose="02020603050405020304" pitchFamily="18" charset="0"/>
                <a:ea typeface="Times New Roman" panose="02020603050405020304" pitchFamily="18" charset="0"/>
                <a:cs typeface="Arial" panose="020B0604020202020204" pitchFamily="34" charset="0"/>
              </a:rPr>
              <a:t> </a:t>
            </a: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GB" sz="3200" dirty="0">
                <a:latin typeface="Times New Roman" panose="02020603050405020304" pitchFamily="18" charset="0"/>
                <a:ea typeface="Times New Roman" panose="02020603050405020304" pitchFamily="18" charset="0"/>
                <a:cs typeface="Arial" panose="020B0604020202020204" pitchFamily="34" charset="0"/>
              </a:rPr>
              <a:t>1.	Sodium borohydride - NaBH4</a:t>
            </a: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GB" sz="3200" dirty="0">
                <a:latin typeface="Times New Roman" panose="02020603050405020304" pitchFamily="18" charset="0"/>
                <a:ea typeface="Times New Roman" panose="02020603050405020304" pitchFamily="18" charset="0"/>
                <a:cs typeface="Arial" panose="020B0604020202020204" pitchFamily="34" charset="0"/>
              </a:rPr>
              <a:t>2.	Sodium bicarbonate - NaHCO3</a:t>
            </a:r>
            <a:endParaRPr lang="en-US" sz="3200" dirty="0">
              <a:latin typeface="Calibri" panose="020F0502020204030204" pitchFamily="34" charset="0"/>
              <a:ea typeface="Calibri" panose="020F0502020204030204" pitchFamily="34" charset="0"/>
              <a:cs typeface="Arial" panose="020B0604020202020204" pitchFamily="34" charset="0"/>
            </a:endParaRPr>
          </a:p>
          <a:p>
            <a:pPr>
              <a:lnSpc>
                <a:spcPct val="115000"/>
              </a:lnSpc>
            </a:pPr>
            <a:r>
              <a:rPr lang="en-GB" sz="3200" dirty="0">
                <a:latin typeface="Times New Roman" panose="02020603050405020304" pitchFamily="18" charset="0"/>
                <a:ea typeface="Times New Roman" panose="02020603050405020304" pitchFamily="18" charset="0"/>
                <a:cs typeface="Arial" panose="020B0604020202020204" pitchFamily="34" charset="0"/>
              </a:rPr>
              <a:t>3.	Citric acid - C3H5O(COOH)3</a:t>
            </a:r>
            <a:endParaRPr lang="en-US" sz="3200" dirty="0">
              <a:latin typeface="Calibri" panose="020F0502020204030204" pitchFamily="34" charset="0"/>
              <a:ea typeface="Calibri" panose="020F0502020204030204" pitchFamily="34" charset="0"/>
              <a:cs typeface="Arial" panose="020B0604020202020204" pitchFamily="34" charset="0"/>
            </a:endParaRPr>
          </a:p>
          <a:p>
            <a:pPr algn="just">
              <a:lnSpc>
                <a:spcPct val="115000"/>
              </a:lnSpc>
            </a:pPr>
            <a:r>
              <a:rPr lang="en-GB" sz="3200" dirty="0">
                <a:latin typeface="Times New Roman" panose="02020603050405020304" pitchFamily="18" charset="0"/>
                <a:ea typeface="Times New Roman" panose="02020603050405020304" pitchFamily="18" charset="0"/>
                <a:cs typeface="Arial" panose="020B0604020202020204" pitchFamily="34" charset="0"/>
              </a:rPr>
              <a:t>4.	Cobalt chloride - CoCl2 (catalyst)</a:t>
            </a:r>
            <a:endParaRPr lang="en-US" sz="32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83325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7E4E3A11-DF3F-4079-AA7E-4CCDD75559B2}"/>
              </a:ext>
            </a:extLst>
          </p:cNvPr>
          <p:cNvPicPr/>
          <p:nvPr/>
        </p:nvPicPr>
        <p:blipFill rotWithShape="1">
          <a:blip r:embed="rId2"/>
          <a:srcRect l="518" t="11781" r="346"/>
          <a:stretch/>
        </p:blipFill>
        <p:spPr bwMode="auto">
          <a:xfrm>
            <a:off x="1152939" y="437322"/>
            <a:ext cx="8958470" cy="5181600"/>
          </a:xfrm>
          <a:prstGeom prst="rect">
            <a:avLst/>
          </a:prstGeom>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75150B7E-0674-4B66-9A12-0334BA6FDF6F}"/>
              </a:ext>
            </a:extLst>
          </p:cNvPr>
          <p:cNvSpPr/>
          <p:nvPr/>
        </p:nvSpPr>
        <p:spPr>
          <a:xfrm>
            <a:off x="3603413" y="5883341"/>
            <a:ext cx="4057521" cy="646331"/>
          </a:xfrm>
          <a:prstGeom prst="rect">
            <a:avLst/>
          </a:prstGeom>
        </p:spPr>
        <p:style>
          <a:lnRef idx="1">
            <a:schemeClr val="accent1"/>
          </a:lnRef>
          <a:fillRef idx="2">
            <a:schemeClr val="accent1"/>
          </a:fillRef>
          <a:effectRef idx="1">
            <a:schemeClr val="accent1"/>
          </a:effectRef>
          <a:fontRef idx="minor">
            <a:schemeClr val="dk1"/>
          </a:fontRef>
        </p:style>
        <p:txBody>
          <a:bodyPr wrap="none">
            <a:spAutoFit/>
          </a:bodyPr>
          <a:lstStyle/>
          <a:p>
            <a:pPr algn="ctr"/>
            <a:r>
              <a:rPr lang="en-GB" sz="3600"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ea typeface="Times New Roman" panose="02020603050405020304" pitchFamily="18" charset="0"/>
              </a:rPr>
              <a:t>Brewer anaerobic jar</a:t>
            </a:r>
            <a:endParaRPr lang="en-US" sz="360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10814498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95F4F8C-3EC5-43A2-9156-E2421E6BAEEB}"/>
              </a:ext>
            </a:extLst>
          </p:cNvPr>
          <p:cNvPicPr/>
          <p:nvPr/>
        </p:nvPicPr>
        <p:blipFill rotWithShape="1">
          <a:blip r:embed="rId2">
            <a:extLst>
              <a:ext uri="{28A0092B-C50C-407E-A947-70E740481C1C}">
                <a14:useLocalDpi xmlns:a14="http://schemas.microsoft.com/office/drawing/2010/main" val="0"/>
              </a:ext>
            </a:extLst>
          </a:blip>
          <a:srcRect l="1410" t="1879" b="14613"/>
          <a:stretch/>
        </p:blipFill>
        <p:spPr bwMode="auto">
          <a:xfrm>
            <a:off x="1908313" y="450574"/>
            <a:ext cx="7593495" cy="4837044"/>
          </a:xfrm>
          <a:prstGeom prst="rect">
            <a:avLst/>
          </a:prstGeom>
          <a:noFill/>
          <a:ln>
            <a:noFill/>
          </a:ln>
          <a:extLst>
            <a:ext uri="{53640926-AAD7-44D8-BBD7-CCE9431645EC}">
              <a14:shadowObscured xmlns:a14="http://schemas.microsoft.com/office/drawing/2010/main"/>
            </a:ext>
          </a:extLst>
        </p:spPr>
      </p:pic>
      <p:sp>
        <p:nvSpPr>
          <p:cNvPr id="3" name="Rectangle 2">
            <a:extLst>
              <a:ext uri="{FF2B5EF4-FFF2-40B4-BE49-F238E27FC236}">
                <a16:creationId xmlns:a16="http://schemas.microsoft.com/office/drawing/2014/main" id="{4916CB42-FF5C-4D6C-8E3C-E34069D3C7A5}"/>
              </a:ext>
            </a:extLst>
          </p:cNvPr>
          <p:cNvSpPr/>
          <p:nvPr/>
        </p:nvSpPr>
        <p:spPr>
          <a:xfrm>
            <a:off x="4044635" y="5810558"/>
            <a:ext cx="2377575" cy="689099"/>
          </a:xfrm>
          <a:prstGeom prst="rect">
            <a:avLst/>
          </a:prstGeom>
        </p:spPr>
        <p:style>
          <a:lnRef idx="1">
            <a:schemeClr val="accent2"/>
          </a:lnRef>
          <a:fillRef idx="2">
            <a:schemeClr val="accent2"/>
          </a:fillRef>
          <a:effectRef idx="1">
            <a:schemeClr val="accent2"/>
          </a:effectRef>
          <a:fontRef idx="minor">
            <a:schemeClr val="dk1"/>
          </a:fontRef>
        </p:style>
        <p:txBody>
          <a:bodyPr wrap="none">
            <a:spAutoFit/>
          </a:bodyPr>
          <a:lstStyle/>
          <a:p>
            <a:pPr algn="ctr">
              <a:lnSpc>
                <a:spcPct val="115000"/>
              </a:lnSpc>
            </a:pPr>
            <a:r>
              <a:rPr lang="en-GB" sz="3600" b="1" dirty="0" smtClean="0">
                <a:solidFill>
                  <a:srgbClr val="FF0000"/>
                </a:solidFill>
                <a:latin typeface="Times New Roman" panose="02020603050405020304" pitchFamily="18" charset="0"/>
                <a:ea typeface="Times New Roman" panose="02020603050405020304" pitchFamily="18" charset="0"/>
                <a:cs typeface="Arial" panose="020B0604020202020204" pitchFamily="34" charset="0"/>
              </a:rPr>
              <a:t>Candle Jar</a:t>
            </a:r>
            <a:endParaRPr lang="en-US" sz="3600" dirty="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86830306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EE5818"/>
      </a:dk2>
      <a:lt2>
        <a:srgbClr val="EBEBEB"/>
      </a:lt2>
      <a:accent1>
        <a:srgbClr val="F5A408"/>
      </a:accent1>
      <a:accent2>
        <a:srgbClr val="FA731A"/>
      </a:accent2>
      <a:accent3>
        <a:srgbClr val="AB9281"/>
      </a:accent3>
      <a:accent4>
        <a:srgbClr val="A18CD0"/>
      </a:accent4>
      <a:accent5>
        <a:srgbClr val="8EBBD2"/>
      </a:accent5>
      <a:accent6>
        <a:srgbClr val="ACC995"/>
      </a:accent6>
      <a:hlink>
        <a:srgbClr val="FAC96A"/>
      </a:hlink>
      <a:folHlink>
        <a:srgbClr val="FCDB9B"/>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04000"/>
                <a:satMod val="128000"/>
                <a:lumMod val="104000"/>
              </a:schemeClr>
            </a:gs>
            <a:gs pos="100000">
              <a:schemeClr val="phClr">
                <a:shade val="76000"/>
                <a:hueMod val="89000"/>
                <a:satMod val="164000"/>
                <a:lumMod val="68000"/>
              </a:schemeClr>
            </a:gs>
          </a:gsLst>
          <a:path path="circle">
            <a:fillToRect l="45000" t="65000" r="125000" b="100000"/>
          </a:path>
        </a:gradFill>
        <a:blipFill rotWithShape="1">
          <a:blip xmlns:r="http://schemas.openxmlformats.org/officeDocument/2006/relationships" r:embed="rId1">
            <a:duotone>
              <a:schemeClr val="phClr">
                <a:shade val="42000"/>
                <a:hueMod val="42000"/>
                <a:satMod val="124000"/>
                <a:lumMod val="62000"/>
              </a:schemeClr>
              <a:schemeClr val="phClr">
                <a:tint val="96000"/>
                <a:satMod val="130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F1C4790-FE3C-4020-8CA7-00621DA7BBBC}"/>
    </a:ext>
  </a:extLst>
</a:theme>
</file>

<file path=docProps/app.xml><?xml version="1.0" encoding="utf-8"?>
<Properties xmlns="http://schemas.openxmlformats.org/officeDocument/2006/extended-properties" xmlns:vt="http://schemas.openxmlformats.org/officeDocument/2006/docPropsVTypes">
  <Template>Ion Boardroom</Template>
  <TotalTime>343</TotalTime>
  <Words>656</Words>
  <Application>Microsoft Office PowerPoint</Application>
  <PresentationFormat>Widescreen</PresentationFormat>
  <Paragraphs>44</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Bodoni MT Black</vt:lpstr>
      <vt:lpstr>Calibri</vt:lpstr>
      <vt:lpstr>Century Gothic</vt:lpstr>
      <vt:lpstr>Times New Roman</vt:lpstr>
      <vt:lpstr>Wingdings 3</vt:lpstr>
      <vt:lpstr>Ion Boardroom</vt:lpstr>
      <vt:lpstr>Anaerobic bacteria</vt:lpstr>
      <vt:lpstr>Anaerobic Bacteria</vt:lpstr>
      <vt:lpstr>Anaerobic Bacteria</vt:lpstr>
      <vt:lpstr>Anaerobic Bacteria</vt:lpstr>
      <vt:lpstr>Anaerobic Bacteria</vt:lpstr>
      <vt:lpstr>Anaerobic Bacteria</vt:lpstr>
      <vt:lpstr>Anaerobic Bacteria</vt:lpstr>
      <vt:lpstr>PowerPoint Presentation</vt:lpstr>
      <vt:lpstr>PowerPoint Presentation</vt:lpstr>
      <vt:lpstr>Anaerobic Bacteria</vt:lpstr>
      <vt:lpstr>PowerPoint Presentation</vt:lpstr>
      <vt:lpstr>Anaerobic Bacteria</vt:lpstr>
      <vt:lpstr>Anaerobic Bacteria</vt:lpstr>
      <vt:lpstr>Anaerobic Bacteria</vt:lpstr>
      <vt:lpstr>PowerPoint Presentation</vt:lpstr>
      <vt:lpstr>NEXT LAB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Anaerobic bacteria</dc:title>
  <dc:creator>SANA</dc:creator>
  <cp:lastModifiedBy>Asus</cp:lastModifiedBy>
  <cp:revision>14</cp:revision>
  <dcterms:created xsi:type="dcterms:W3CDTF">2018-02-15T20:25:59Z</dcterms:created>
  <dcterms:modified xsi:type="dcterms:W3CDTF">2020-04-29T00:14:29Z</dcterms:modified>
</cp:coreProperties>
</file>