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2" r:id="rId2"/>
    <p:sldId id="273" r:id="rId3"/>
    <p:sldId id="269" r:id="rId4"/>
    <p:sldId id="259" r:id="rId5"/>
    <p:sldId id="260" r:id="rId6"/>
    <p:sldId id="285" r:id="rId7"/>
    <p:sldId id="288" r:id="rId8"/>
    <p:sldId id="287" r:id="rId9"/>
    <p:sldId id="263" r:id="rId10"/>
    <p:sldId id="264" r:id="rId11"/>
    <p:sldId id="274" r:id="rId12"/>
    <p:sldId id="275" r:id="rId13"/>
    <p:sldId id="278" r:id="rId14"/>
    <p:sldId id="280" r:id="rId15"/>
    <p:sldId id="283" r:id="rId16"/>
    <p:sldId id="268" r:id="rId1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512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GB"/>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fld id="{750E08FE-94AE-46C0-AAF9-1F01F81ABBA9}" type="slidenum">
              <a:rPr lang="ar-SA"/>
              <a:pPr>
                <a:defRPr/>
              </a:pPr>
              <a:t>‹#›</a:t>
            </a:fld>
            <a:endParaRPr lang="en-GB"/>
          </a:p>
        </p:txBody>
      </p:sp>
    </p:spTree>
    <p:extLst>
      <p:ext uri="{BB962C8B-B14F-4D97-AF65-F5344CB8AC3E}">
        <p14:creationId xmlns:p14="http://schemas.microsoft.com/office/powerpoint/2010/main" val="164567856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lgn="l" rtl="0" eaLnBrk="1" hangingPunct="1">
              <a:spcBef>
                <a:spcPct val="0"/>
              </a:spcBef>
            </a:pPr>
            <a:r>
              <a:rPr lang="en-US" dirty="0" smtClean="0">
                <a:latin typeface="Arial" pitchFamily="34" charset="0"/>
                <a:cs typeface="Arial" pitchFamily="34" charset="0"/>
              </a:rPr>
              <a:t>Read more at: https://www.chemistryscore.com/intermolecular-forces/ </a:t>
            </a:r>
          </a:p>
          <a:p>
            <a:pPr algn="l" rtl="0" eaLnBrk="1" hangingPunct="1">
              <a:spcBef>
                <a:spcPct val="0"/>
              </a:spcBef>
            </a:pPr>
            <a:r>
              <a:rPr lang="en-US" dirty="0" smtClean="0">
                <a:latin typeface="Arial" pitchFamily="34" charset="0"/>
                <a:cs typeface="Arial" pitchFamily="34" charset="0"/>
              </a:rPr>
              <a:t>The weakest intermolecular forces of all are called London dispersion forces. These exist between all types of molecules, whether ionic or covalent—polar or nonpolar. The more electrons a molecule has, the stronger the London dispersion forces are. When we look at these two methane molecules, we have a carbon that is surrounded by four hydrogen atoms. There is a very small difference in the electronegativity between carbon and hydrogen that can be disregarded. Therefore, the methane molecule becomes nonpolar as a result. The electrons in these bonds are constantly moving. And when at one moment, for example, in the left-hand molecule are situated on its right side, in the neighboring molecule the same happens. So, the right negative side of the left molecule and the left positive side of the right molecule are attracted.</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This attraction is very small and makes London dispersion forces the weakest intermolecular forces. And since it is weak, we can expect the boiling point for methane to be extremely low, which is true. The boiling point of methane is -164°C which means that it is gas at the room temperature. As we have already said, the more electrons the molecule possesses, the London dispersion forces are stronger. In this way, increasing the number of carbons (more carbon more electrons) will increase the number of attractive forces that are possible. With this increase, the boiling point will also increase.</a:t>
            </a:r>
            <a:br>
              <a:rPr lang="en-US" dirty="0" smtClean="0">
                <a:latin typeface="Arial" pitchFamily="34" charset="0"/>
                <a:cs typeface="Arial" pitchFamily="34" charset="0"/>
              </a:rPr>
            </a:br>
            <a:r>
              <a:rPr lang="en-US" dirty="0" smtClean="0">
                <a:latin typeface="Arial" pitchFamily="34" charset="0"/>
                <a:cs typeface="Arial" pitchFamily="34" charset="0"/>
              </a:rPr>
              <a:t/>
            </a:r>
            <a:br>
              <a:rPr lang="en-US" dirty="0" smtClean="0">
                <a:latin typeface="Arial" pitchFamily="34" charset="0"/>
                <a:cs typeface="Arial" pitchFamily="34" charset="0"/>
              </a:rPr>
            </a:br>
            <a:r>
              <a:rPr lang="en-US" dirty="0" smtClean="0">
                <a:latin typeface="Arial" pitchFamily="34" charset="0"/>
                <a:cs typeface="Arial" pitchFamily="34" charset="0"/>
              </a:rPr>
              <a:t>Read more at: https://www.chemistryscore.com/intermolecular-forces/ </a:t>
            </a:r>
          </a:p>
          <a:p>
            <a:pPr algn="l" rtl="0" eaLnBrk="1" hangingPunct="1">
              <a:spcBef>
                <a:spcPct val="0"/>
              </a:spcBef>
            </a:pPr>
            <a:r>
              <a:rPr lang="en-US" dirty="0" smtClean="0">
                <a:latin typeface="Arial" pitchFamily="34" charset="0"/>
                <a:cs typeface="Arial" pitchFamily="34" charset="0"/>
              </a:rPr>
              <a:t> </a:t>
            </a:r>
          </a:p>
          <a:p>
            <a:endParaRPr lang="en-US" dirty="0" smtClean="0">
              <a:latin typeface="Arial" pitchFamily="34" charset="0"/>
              <a:cs typeface="Arial" pitchFamily="34" charset="0"/>
            </a:endParaRPr>
          </a:p>
        </p:txBody>
      </p:sp>
      <p:sp>
        <p:nvSpPr>
          <p:cNvPr id="31748" name="Slide Number Placeholder 3"/>
          <p:cNvSpPr>
            <a:spLocks noGrp="1"/>
          </p:cNvSpPr>
          <p:nvPr>
            <p:ph type="sldNum" sz="quarter" idx="5"/>
          </p:nvPr>
        </p:nvSpPr>
        <p:spPr>
          <a:noFill/>
        </p:spPr>
        <p:txBody>
          <a:bodyPr/>
          <a:lstStyle/>
          <a:p>
            <a:fld id="{84BD1CE7-3896-4F2E-BABF-BF0E6C9B5A57}" type="slidenum">
              <a:rPr lang="en-US" smtClean="0">
                <a:latin typeface="Arial" pitchFamily="34" charset="0"/>
                <a:cs typeface="Arial" pitchFamily="34" charset="0"/>
              </a:rPr>
              <a:pPr/>
              <a:t>8</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221726-3E48-4856-A503-CB864CEF9D35}" type="slidenum">
              <a:rPr lang="ar-SA"/>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228C54-7AEF-40E9-A0BF-0EF0DEE4E30D}" type="slidenum">
              <a:rPr lang="ar-SA"/>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0E9655-5E3F-462F-BA3A-B2A60FB962D7}" type="slidenum">
              <a:rPr lang="ar-SA"/>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28ABC9-25B9-4DA8-8F5C-DD7EECC19445}" type="slidenum">
              <a:rPr lang="ar-SA"/>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361067-8C7F-4BA1-B995-A6586104C1DC}" type="slidenum">
              <a:rPr lang="ar-SA"/>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6D2C2F-FD8C-4BAB-A79F-22E30AE5A67B}" type="slidenum">
              <a:rPr lang="ar-SA"/>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D81B15-C57E-48D7-AB5C-A631AEE7F71F}" type="slidenum">
              <a:rPr lang="ar-SA"/>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80E42B8-ACA8-460E-BCA3-FB6857B3B64E}" type="slidenum">
              <a:rPr lang="ar-SA"/>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041804-C917-41F0-AF78-14A000485C74}" type="slidenum">
              <a:rPr lang="ar-SA"/>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4E586-7916-45AE-93DA-995A71C74DA5}" type="slidenum">
              <a:rPr lang="ar-SA"/>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8AF178-E99C-4169-816D-71E5EEB93EAC}" type="slidenum">
              <a:rPr lang="ar-SA"/>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a:latin typeface="Arial" charset="0"/>
                <a:cs typeface="Arial" charset="0"/>
              </a:defRPr>
            </a:lvl1pPr>
          </a:lstStyle>
          <a:p>
            <a:pPr>
              <a:defRPr/>
            </a:pPr>
            <a:fld id="{5745B3AC-2863-4520-9B0F-1859249BE5A7}" type="slidenum">
              <a:rPr lang="ar-SA"/>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4.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7.wmf"/><Relationship Id="rId5" Type="http://schemas.openxmlformats.org/officeDocument/2006/relationships/oleObject" Target="../embeddings/oleObject3.bin"/><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28600" y="0"/>
            <a:ext cx="8686800" cy="1066800"/>
          </a:xfrm>
          <a:solidFill>
            <a:schemeClr val="accent1"/>
          </a:solidFill>
        </p:spPr>
        <p:txBody>
          <a:bodyPr/>
          <a:lstStyle/>
          <a:p>
            <a:r>
              <a:rPr lang="en-US" b="1" smtClean="0">
                <a:solidFill>
                  <a:schemeClr val="accent2"/>
                </a:solidFill>
              </a:rPr>
              <a:t/>
            </a:r>
            <a:br>
              <a:rPr lang="en-US" b="1" smtClean="0">
                <a:solidFill>
                  <a:schemeClr val="accent2"/>
                </a:solidFill>
              </a:rPr>
            </a:br>
            <a:r>
              <a:rPr lang="en-US" sz="4000" b="1" smtClean="0">
                <a:solidFill>
                  <a:schemeClr val="accent2"/>
                </a:solidFill>
              </a:rPr>
              <a:t>Introduction of Organic chemistry</a:t>
            </a:r>
            <a:r>
              <a:rPr lang="en-US" smtClean="0">
                <a:solidFill>
                  <a:schemeClr val="accent2"/>
                </a:solidFill>
              </a:rPr>
              <a:t/>
            </a:r>
            <a:br>
              <a:rPr lang="en-US" smtClean="0">
                <a:solidFill>
                  <a:schemeClr val="accent2"/>
                </a:solidFill>
              </a:rPr>
            </a:br>
            <a:endParaRPr lang="en-GB" smtClean="0"/>
          </a:p>
        </p:txBody>
      </p:sp>
      <p:sp>
        <p:nvSpPr>
          <p:cNvPr id="4099" name="Content Placeholder 2"/>
          <p:cNvSpPr>
            <a:spLocks noGrp="1"/>
          </p:cNvSpPr>
          <p:nvPr>
            <p:ph idx="1"/>
          </p:nvPr>
        </p:nvSpPr>
        <p:spPr>
          <a:xfrm>
            <a:off x="0" y="1066800"/>
            <a:ext cx="8915400" cy="5715000"/>
          </a:xfrm>
        </p:spPr>
        <p:txBody>
          <a:bodyPr/>
          <a:lstStyle/>
          <a:p>
            <a:pPr algn="l" rtl="0">
              <a:buFontTx/>
              <a:buNone/>
            </a:pPr>
            <a:r>
              <a:rPr lang="en-US" sz="3600" b="1" u="sng" smtClean="0">
                <a:solidFill>
                  <a:srgbClr val="FF0000"/>
                </a:solidFill>
              </a:rPr>
              <a:t>Organic chemistry </a:t>
            </a:r>
            <a:r>
              <a:rPr lang="en-US" sz="3000" smtClean="0">
                <a:cs typeface="Miriam" pitchFamily="34" charset="-79"/>
              </a:rPr>
              <a:t>is the study of carbon compounds.</a:t>
            </a:r>
          </a:p>
          <a:p>
            <a:pPr algn="l" rtl="0"/>
            <a:r>
              <a:rPr lang="en-US" sz="3000" smtClean="0">
                <a:cs typeface="Miriam" pitchFamily="34" charset="-79"/>
              </a:rPr>
              <a:t>The name "organic" is a relic of the days when chemical compounds were divided into two classes, inorganic and organic, depending upon where they had come from.</a:t>
            </a:r>
          </a:p>
          <a:p>
            <a:pPr algn="just" rtl="0"/>
            <a:r>
              <a:rPr lang="en-US" sz="2800" b="1" u="sng" smtClean="0"/>
              <a:t>Inorganic compounds </a:t>
            </a:r>
            <a:r>
              <a:rPr lang="en-US" sz="2800" smtClean="0"/>
              <a:t>were those obtained from minerals. </a:t>
            </a:r>
          </a:p>
          <a:p>
            <a:pPr algn="just" rtl="0"/>
            <a:r>
              <a:rPr lang="en-US" sz="2800" b="1" u="sng" smtClean="0"/>
              <a:t>organic compounds </a:t>
            </a:r>
            <a:r>
              <a:rPr lang="en-US" sz="2800" smtClean="0"/>
              <a:t>were those obtained from </a:t>
            </a:r>
            <a:r>
              <a:rPr lang="en-US" sz="2800" b="1" smtClean="0"/>
              <a:t>vegetable or animal sources</a:t>
            </a:r>
            <a:r>
              <a:rPr lang="en-US" sz="2800" smtClean="0"/>
              <a:t>.</a:t>
            </a:r>
          </a:p>
          <a:p>
            <a:pPr algn="just" rtl="0">
              <a:buFontTx/>
              <a:buNone/>
            </a:pPr>
            <a:endParaRPr lang="en-US" sz="2800" smtClean="0"/>
          </a:p>
          <a:p>
            <a:pPr algn="l" rtl="0"/>
            <a:endParaRPr lang="en-US" sz="2800" smtClean="0"/>
          </a:p>
          <a:p>
            <a:pPr algn="l"/>
            <a:endParaRPr lang="en-GB" sz="2800" smtClean="0"/>
          </a:p>
        </p:txBody>
      </p:sp>
      <p:sp>
        <p:nvSpPr>
          <p:cNvPr id="4100" name="Slide Number Placeholder 3"/>
          <p:cNvSpPr>
            <a:spLocks noGrp="1"/>
          </p:cNvSpPr>
          <p:nvPr>
            <p:ph type="sldNum" sz="quarter" idx="12"/>
          </p:nvPr>
        </p:nvSpPr>
        <p:spPr>
          <a:noFill/>
        </p:spPr>
        <p:txBody>
          <a:bodyPr/>
          <a:lstStyle/>
          <a:p>
            <a:fld id="{BC4D2D7C-A9D1-4186-A7B8-86F1BA96C8A4}" type="slidenum">
              <a:rPr lang="ar-SA" smtClean="0">
                <a:latin typeface="Arial" pitchFamily="34" charset="0"/>
                <a:cs typeface="Arial" pitchFamily="34" charset="0"/>
              </a:rPr>
              <a:pPr/>
              <a:t>1</a:t>
            </a:fld>
            <a:endParaRPr lang="en-GB" smtClean="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p>
            <a:fld id="{EE01AA41-FB43-45F4-9F9D-EC4BE43F5419}" type="slidenum">
              <a:rPr lang="ar-SA" smtClean="0">
                <a:latin typeface="Arial" pitchFamily="34" charset="0"/>
                <a:cs typeface="Arial" pitchFamily="34" charset="0"/>
              </a:rPr>
              <a:pPr/>
              <a:t>10</a:t>
            </a:fld>
            <a:endParaRPr lang="en-GB" smtClean="0">
              <a:latin typeface="Arial" pitchFamily="34" charset="0"/>
              <a:cs typeface="Arial" pitchFamily="34" charset="0"/>
            </a:endParaRPr>
          </a:p>
        </p:txBody>
      </p:sp>
      <p:sp>
        <p:nvSpPr>
          <p:cNvPr id="16387" name="Rectangle 2"/>
          <p:cNvSpPr>
            <a:spLocks noChangeArrowheads="1"/>
          </p:cNvSpPr>
          <p:nvPr/>
        </p:nvSpPr>
        <p:spPr bwMode="auto">
          <a:xfrm>
            <a:off x="-76200" y="0"/>
            <a:ext cx="9067800" cy="2923877"/>
          </a:xfrm>
          <a:prstGeom prst="rect">
            <a:avLst/>
          </a:prstGeom>
          <a:noFill/>
          <a:ln w="9525">
            <a:noFill/>
            <a:miter lim="800000"/>
            <a:headEnd/>
            <a:tailEnd/>
          </a:ln>
        </p:spPr>
        <p:txBody>
          <a:bodyPr wrap="square" anchor="ctr">
            <a:spAutoFit/>
          </a:bodyPr>
          <a:lstStyle/>
          <a:p>
            <a:pPr algn="just" rtl="0"/>
            <a:r>
              <a:rPr lang="en-US" sz="2400" b="1" dirty="0"/>
              <a:t> </a:t>
            </a:r>
            <a:r>
              <a:rPr lang="en-US" sz="2400" dirty="0">
                <a:solidFill>
                  <a:srgbClr val="CC3300"/>
                </a:solidFill>
              </a:rPr>
              <a:t> </a:t>
            </a:r>
            <a:r>
              <a:rPr lang="en-US" sz="2800" b="1" dirty="0">
                <a:solidFill>
                  <a:srgbClr val="CC3300"/>
                </a:solidFill>
              </a:rPr>
              <a:t>Bond dissociation energy. </a:t>
            </a:r>
            <a:r>
              <a:rPr lang="en-US" sz="2400" b="1" dirty="0" err="1">
                <a:solidFill>
                  <a:srgbClr val="CC3300"/>
                </a:solidFill>
              </a:rPr>
              <a:t>Homolysis</a:t>
            </a:r>
            <a:r>
              <a:rPr lang="en-US" sz="2400" b="1" dirty="0">
                <a:solidFill>
                  <a:srgbClr val="CC3300"/>
                </a:solidFill>
              </a:rPr>
              <a:t> and heterolysis:</a:t>
            </a:r>
          </a:p>
          <a:p>
            <a:pPr algn="just" rtl="0"/>
            <a:r>
              <a:rPr lang="en-US" sz="2400" b="1" dirty="0"/>
              <a:t>      </a:t>
            </a:r>
            <a:r>
              <a:rPr lang="en-US" sz="2600" dirty="0"/>
              <a:t>We have seen that energy is liberated when atoms combine to form a molecule.</a:t>
            </a:r>
          </a:p>
          <a:p>
            <a:pPr algn="just" rtl="0"/>
            <a:r>
              <a:rPr lang="en-US" sz="2600" dirty="0"/>
              <a:t>         For a </a:t>
            </a:r>
            <a:r>
              <a:rPr lang="en-US" sz="2600" u="sng" dirty="0"/>
              <a:t>molecule to break </a:t>
            </a:r>
            <a:r>
              <a:rPr lang="en-US" sz="2600" dirty="0"/>
              <a:t>into atoms, an </a:t>
            </a:r>
            <a:r>
              <a:rPr lang="en-US" sz="2600" u="sng" dirty="0">
                <a:solidFill>
                  <a:srgbClr val="FF0000"/>
                </a:solidFill>
              </a:rPr>
              <a:t>equivalent amount of energy </a:t>
            </a:r>
            <a:r>
              <a:rPr lang="en-US" sz="2600" dirty="0"/>
              <a:t>must be consumed. The amount of energy </a:t>
            </a:r>
            <a:r>
              <a:rPr lang="en-US" sz="2600" u="sng" dirty="0"/>
              <a:t>consumed or liberated </a:t>
            </a:r>
            <a:r>
              <a:rPr lang="en-US" sz="2600" dirty="0"/>
              <a:t>when a bond is broken or formed is known as the </a:t>
            </a:r>
            <a:r>
              <a:rPr lang="en-US" sz="2600" b="1" u="sng" dirty="0">
                <a:solidFill>
                  <a:srgbClr val="0033CC"/>
                </a:solidFill>
              </a:rPr>
              <a:t>bond dissociation energy</a:t>
            </a:r>
            <a:r>
              <a:rPr lang="en-US" sz="2600" dirty="0"/>
              <a:t>. </a:t>
            </a:r>
          </a:p>
        </p:txBody>
      </p:sp>
      <p:sp>
        <p:nvSpPr>
          <p:cNvPr id="16388" name="Rectangle 4"/>
          <p:cNvSpPr>
            <a:spLocks noChangeArrowheads="1"/>
          </p:cNvSpPr>
          <p:nvPr/>
        </p:nvSpPr>
        <p:spPr bwMode="auto">
          <a:xfrm>
            <a:off x="0" y="2895600"/>
            <a:ext cx="9144000" cy="2492990"/>
          </a:xfrm>
          <a:prstGeom prst="rect">
            <a:avLst/>
          </a:prstGeom>
          <a:noFill/>
          <a:ln w="9525">
            <a:noFill/>
            <a:miter lim="800000"/>
            <a:headEnd/>
            <a:tailEnd/>
          </a:ln>
        </p:spPr>
        <p:txBody>
          <a:bodyPr wrap="square">
            <a:spAutoFit/>
          </a:bodyPr>
          <a:lstStyle/>
          <a:p>
            <a:pPr algn="l" rtl="0"/>
            <a:r>
              <a:rPr lang="en-US" sz="2600" dirty="0" smtClean="0"/>
              <a:t>The </a:t>
            </a:r>
            <a:r>
              <a:rPr lang="en-US" sz="2600" dirty="0"/>
              <a:t>two electrons making up the </a:t>
            </a:r>
            <a:r>
              <a:rPr lang="en-US" sz="2600" b="1" u="sng" dirty="0">
                <a:solidFill>
                  <a:srgbClr val="0033CC"/>
                </a:solidFill>
              </a:rPr>
              <a:t>covalent bond</a:t>
            </a:r>
            <a:r>
              <a:rPr lang="en-US" sz="2600" dirty="0">
                <a:solidFill>
                  <a:srgbClr val="0033CC"/>
                </a:solidFill>
              </a:rPr>
              <a:t>, </a:t>
            </a:r>
            <a:endParaRPr lang="en-US" sz="2600" dirty="0" smtClean="0">
              <a:solidFill>
                <a:srgbClr val="0033CC"/>
              </a:solidFill>
            </a:endParaRPr>
          </a:p>
          <a:p>
            <a:pPr algn="l" rtl="0"/>
            <a:r>
              <a:rPr lang="en-US" sz="2600" dirty="0" smtClean="0"/>
              <a:t>A. </a:t>
            </a:r>
            <a:r>
              <a:rPr lang="en-US" sz="2600" u="sng" dirty="0" smtClean="0"/>
              <a:t>one </a:t>
            </a:r>
            <a:r>
              <a:rPr lang="en-US" sz="2600" u="sng" dirty="0"/>
              <a:t>goes to each fragment</a:t>
            </a:r>
            <a:r>
              <a:rPr lang="en-US" sz="2600" dirty="0"/>
              <a:t>; such bond-breaking is </a:t>
            </a:r>
            <a:r>
              <a:rPr lang="en-US" sz="2600" b="1" u="sng" dirty="0"/>
              <a:t>called </a:t>
            </a:r>
            <a:r>
              <a:rPr lang="en-US" sz="2600" b="1" u="sng" dirty="0" err="1" smtClean="0">
                <a:solidFill>
                  <a:srgbClr val="FF3300"/>
                </a:solidFill>
              </a:rPr>
              <a:t>homolysis</a:t>
            </a:r>
            <a:r>
              <a:rPr lang="en-US" sz="2600" dirty="0" smtClean="0"/>
              <a:t>. </a:t>
            </a:r>
          </a:p>
          <a:p>
            <a:pPr algn="l" rtl="0"/>
            <a:r>
              <a:rPr lang="en-US" sz="2600" b="1" dirty="0" err="1" smtClean="0"/>
              <a:t>B.</a:t>
            </a:r>
            <a:r>
              <a:rPr lang="en-US" sz="2600" dirty="0" err="1" smtClean="0"/>
              <a:t>We</a:t>
            </a:r>
            <a:r>
              <a:rPr lang="en-US" sz="2600" dirty="0" smtClean="0"/>
              <a:t> </a:t>
            </a:r>
            <a:r>
              <a:rPr lang="en-US" sz="2600" dirty="0"/>
              <a:t>shall also encounter reactions involving </a:t>
            </a:r>
            <a:r>
              <a:rPr lang="en-US" sz="2600" u="sng" dirty="0"/>
              <a:t>bond-breaking of a different</a:t>
            </a:r>
            <a:r>
              <a:rPr lang="en-US" sz="2600" dirty="0"/>
              <a:t> kind: </a:t>
            </a:r>
            <a:r>
              <a:rPr lang="en-US" sz="2600" b="1" dirty="0">
                <a:solidFill>
                  <a:srgbClr val="FF0000"/>
                </a:solidFill>
              </a:rPr>
              <a:t>heterolysis</a:t>
            </a:r>
            <a:r>
              <a:rPr lang="en-US" sz="2600" dirty="0"/>
              <a:t>, in which both bonding electrons go to the same fragment:</a:t>
            </a:r>
            <a:endParaRPr lang="en-GB" sz="2600" dirty="0"/>
          </a:p>
        </p:txBody>
      </p:sp>
      <p:pic>
        <p:nvPicPr>
          <p:cNvPr id="16389" name="Picture 3"/>
          <p:cNvPicPr>
            <a:picLocks noChangeAspect="1" noChangeArrowheads="1"/>
          </p:cNvPicPr>
          <p:nvPr/>
        </p:nvPicPr>
        <p:blipFill>
          <a:blip r:embed="rId2"/>
          <a:srcRect/>
          <a:stretch>
            <a:fillRect/>
          </a:stretch>
        </p:blipFill>
        <p:spPr bwMode="auto">
          <a:xfrm>
            <a:off x="381000" y="5410200"/>
            <a:ext cx="79248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p>
            <a:fld id="{F4BC0E88-9918-4B71-9702-0207C26846D8}" type="slidenum">
              <a:rPr lang="en-US" smtClean="0">
                <a:latin typeface="Arial" pitchFamily="34" charset="0"/>
                <a:cs typeface="Arial" pitchFamily="34" charset="0"/>
              </a:rPr>
              <a:pPr/>
              <a:t>11</a:t>
            </a:fld>
            <a:endParaRPr lang="en-US" smtClean="0">
              <a:latin typeface="Arial" pitchFamily="34" charset="0"/>
              <a:cs typeface="Arial" pitchFamily="34" charset="0"/>
            </a:endParaRPr>
          </a:p>
        </p:txBody>
      </p:sp>
      <p:sp>
        <p:nvSpPr>
          <p:cNvPr id="19459" name="Rectangle 4"/>
          <p:cNvSpPr>
            <a:spLocks noChangeArrowheads="1"/>
          </p:cNvSpPr>
          <p:nvPr/>
        </p:nvSpPr>
        <p:spPr bwMode="auto">
          <a:xfrm>
            <a:off x="206375" y="2984480"/>
            <a:ext cx="8686800" cy="3477875"/>
          </a:xfrm>
          <a:prstGeom prst="rect">
            <a:avLst/>
          </a:prstGeom>
          <a:noFill/>
          <a:ln w="9525">
            <a:noFill/>
            <a:miter lim="800000"/>
            <a:headEnd/>
            <a:tailEnd/>
          </a:ln>
        </p:spPr>
        <p:txBody>
          <a:bodyPr>
            <a:spAutoFit/>
          </a:bodyPr>
          <a:lstStyle/>
          <a:p>
            <a:pPr algn="just" rtl="0"/>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     1- </a:t>
            </a:r>
            <a:r>
              <a:rPr lang="en-US" sz="2400" b="1" dirty="0" smtClean="0">
                <a:cs typeface="Times New Roman" pitchFamily="18" charset="0"/>
              </a:rPr>
              <a:t>Molecules </a:t>
            </a:r>
            <a:r>
              <a:rPr lang="en-US" sz="2400" b="1" dirty="0">
                <a:cs typeface="Times New Roman" pitchFamily="18" charset="0"/>
              </a:rPr>
              <a:t>like (H</a:t>
            </a:r>
            <a:r>
              <a:rPr lang="en-US" sz="2400" b="1" baseline="-25000" dirty="0">
                <a:cs typeface="Times New Roman" pitchFamily="18" charset="0"/>
              </a:rPr>
              <a:t>2</a:t>
            </a:r>
            <a:r>
              <a:rPr lang="en-US" sz="2400" b="1" dirty="0">
                <a:cs typeface="Times New Roman" pitchFamily="18" charset="0"/>
              </a:rPr>
              <a:t>, O</a:t>
            </a:r>
            <a:r>
              <a:rPr lang="en-US" sz="2400" b="1" baseline="-25000" dirty="0">
                <a:cs typeface="Times New Roman" pitchFamily="18" charset="0"/>
              </a:rPr>
              <a:t>2</a:t>
            </a:r>
            <a:r>
              <a:rPr lang="en-US" sz="2400" b="1" dirty="0">
                <a:cs typeface="Times New Roman" pitchFamily="18" charset="0"/>
              </a:rPr>
              <a:t>, N</a:t>
            </a:r>
            <a:r>
              <a:rPr lang="en-US" sz="2400" b="1" baseline="-25000" dirty="0">
                <a:cs typeface="Times New Roman" pitchFamily="18" charset="0"/>
              </a:rPr>
              <a:t>2</a:t>
            </a:r>
            <a:r>
              <a:rPr lang="en-US" sz="2400" b="1" dirty="0">
                <a:cs typeface="Times New Roman" pitchFamily="18" charset="0"/>
              </a:rPr>
              <a:t>, Cl</a:t>
            </a:r>
            <a:r>
              <a:rPr lang="en-US" sz="2400" b="1" baseline="-25000" dirty="0">
                <a:cs typeface="Times New Roman" pitchFamily="18" charset="0"/>
              </a:rPr>
              <a:t>2</a:t>
            </a:r>
            <a:r>
              <a:rPr lang="en-US" sz="2400" b="1" dirty="0">
                <a:cs typeface="Times New Roman" pitchFamily="18" charset="0"/>
              </a:rPr>
              <a:t>, and Br</a:t>
            </a:r>
            <a:r>
              <a:rPr lang="en-US" sz="2400" b="1" baseline="-25000" dirty="0">
                <a:cs typeface="Times New Roman" pitchFamily="18" charset="0"/>
              </a:rPr>
              <a:t>2</a:t>
            </a:r>
            <a:r>
              <a:rPr lang="en-US" sz="2400" b="1" dirty="0">
                <a:cs typeface="Times New Roman" pitchFamily="18" charset="0"/>
              </a:rPr>
              <a:t>)  have </a:t>
            </a:r>
            <a:r>
              <a:rPr lang="en-US" sz="2400" b="1" dirty="0">
                <a:solidFill>
                  <a:srgbClr val="FF0000"/>
                </a:solidFill>
                <a:cs typeface="Times New Roman" pitchFamily="18" charset="0"/>
              </a:rPr>
              <a:t>zero dipole moments</a:t>
            </a:r>
            <a:r>
              <a:rPr lang="en-US" sz="2400" b="1" dirty="0">
                <a:cs typeface="Times New Roman" pitchFamily="18" charset="0"/>
              </a:rPr>
              <a:t>, that is, are </a:t>
            </a:r>
            <a:r>
              <a:rPr lang="en-US" sz="2400" b="1" dirty="0">
                <a:solidFill>
                  <a:schemeClr val="tx2"/>
                </a:solidFill>
                <a:cs typeface="Times New Roman" pitchFamily="18" charset="0"/>
              </a:rPr>
              <a:t>non-polar</a:t>
            </a:r>
            <a:r>
              <a:rPr lang="en-US" sz="2400" b="1" dirty="0">
                <a:cs typeface="Times New Roman" pitchFamily="18" charset="0"/>
              </a:rPr>
              <a:t>. The two identical atoms of each of these molecules have, of course, </a:t>
            </a:r>
            <a:r>
              <a:rPr lang="en-US" sz="2400" b="1" dirty="0">
                <a:solidFill>
                  <a:srgbClr val="0033CC"/>
                </a:solidFill>
                <a:cs typeface="Times New Roman" pitchFamily="18" charset="0"/>
              </a:rPr>
              <a:t>the same</a:t>
            </a:r>
            <a:r>
              <a:rPr lang="en-US" sz="2400" b="1" dirty="0">
                <a:solidFill>
                  <a:schemeClr val="accent1"/>
                </a:solidFill>
                <a:cs typeface="Times New Roman" pitchFamily="18" charset="0"/>
              </a:rPr>
              <a:t> </a:t>
            </a:r>
            <a:r>
              <a:rPr lang="en-US" sz="2400" b="1" dirty="0">
                <a:solidFill>
                  <a:srgbClr val="0033CC"/>
                </a:solidFill>
                <a:cs typeface="Times New Roman" pitchFamily="18" charset="0"/>
              </a:rPr>
              <a:t>electronegativity</a:t>
            </a:r>
            <a:r>
              <a:rPr lang="en-US" sz="2400" b="1" dirty="0">
                <a:cs typeface="Times New Roman" pitchFamily="18" charset="0"/>
              </a:rPr>
              <a:t> and </a:t>
            </a:r>
            <a:r>
              <a:rPr lang="en-US" sz="2400" b="1" dirty="0">
                <a:solidFill>
                  <a:srgbClr val="FF0000"/>
                </a:solidFill>
                <a:cs typeface="Times New Roman" pitchFamily="18" charset="0"/>
              </a:rPr>
              <a:t>share electrons equally</a:t>
            </a:r>
            <a:r>
              <a:rPr lang="en-US" sz="2400" b="1" dirty="0">
                <a:cs typeface="Times New Roman" pitchFamily="18" charset="0"/>
              </a:rPr>
              <a:t>.</a:t>
            </a:r>
            <a:endParaRPr lang="en-US" sz="2400" dirty="0">
              <a:latin typeface="Times New Roman" pitchFamily="18" charset="0"/>
              <a:cs typeface="Times New Roman" pitchFamily="18" charset="0"/>
            </a:endParaRPr>
          </a:p>
          <a:p>
            <a:pPr algn="just"/>
            <a:r>
              <a:rPr lang="en-US" sz="2400" b="1" dirty="0">
                <a:cs typeface="Times New Roman" pitchFamily="18" charset="0"/>
              </a:rPr>
              <a:t> </a:t>
            </a:r>
            <a:endParaRPr lang="en-US" sz="2400" dirty="0">
              <a:latin typeface="Times New Roman" pitchFamily="18" charset="0"/>
              <a:cs typeface="Times New Roman" pitchFamily="18" charset="0"/>
            </a:endParaRPr>
          </a:p>
          <a:p>
            <a:pPr algn="just" rtl="0"/>
            <a:r>
              <a:rPr lang="en-US" sz="2400" b="1" dirty="0">
                <a:cs typeface="Times New Roman" pitchFamily="18" charset="0"/>
              </a:rPr>
              <a:t>    </a:t>
            </a:r>
            <a:r>
              <a:rPr lang="en-US" sz="2400" b="1" dirty="0" smtClean="0">
                <a:cs typeface="Times New Roman" pitchFamily="18" charset="0"/>
              </a:rPr>
              <a:t>2- </a:t>
            </a:r>
            <a:r>
              <a:rPr lang="en-US" sz="2400" b="1" dirty="0">
                <a:cs typeface="Times New Roman" pitchFamily="18" charset="0"/>
              </a:rPr>
              <a:t>A molecule like hydrogen fluoride (HF) has the </a:t>
            </a:r>
            <a:r>
              <a:rPr lang="en-US" sz="2400" b="1" dirty="0">
                <a:solidFill>
                  <a:srgbClr val="C00000"/>
                </a:solidFill>
                <a:cs typeface="Times New Roman" pitchFamily="18" charset="0"/>
              </a:rPr>
              <a:t>large dipole moment </a:t>
            </a:r>
            <a:r>
              <a:rPr lang="en-US" sz="2400" b="1" dirty="0">
                <a:cs typeface="Times New Roman" pitchFamily="18" charset="0"/>
              </a:rPr>
              <a:t>of (1.75 D). Although hydrogen fluoride is a small molecule, the </a:t>
            </a:r>
            <a:r>
              <a:rPr lang="en-US" sz="2400" b="1" dirty="0">
                <a:solidFill>
                  <a:srgbClr val="0033CC"/>
                </a:solidFill>
                <a:cs typeface="Times New Roman" pitchFamily="18" charset="0"/>
              </a:rPr>
              <a:t>very high electronegative </a:t>
            </a:r>
            <a:r>
              <a:rPr lang="en-US" sz="2400" b="1" dirty="0">
                <a:cs typeface="Times New Roman" pitchFamily="18" charset="0"/>
              </a:rPr>
              <a:t>fluorine pulls the electrons strongly.</a:t>
            </a:r>
            <a:endParaRPr lang="en-US" sz="2400" dirty="0">
              <a:latin typeface="Times New Roman" pitchFamily="18" charset="0"/>
              <a:cs typeface="Times New Roman" pitchFamily="18" charset="0"/>
            </a:endParaRPr>
          </a:p>
        </p:txBody>
      </p:sp>
      <p:sp>
        <p:nvSpPr>
          <p:cNvPr id="2" name="Rectangle 1"/>
          <p:cNvSpPr/>
          <p:nvPr/>
        </p:nvSpPr>
        <p:spPr>
          <a:xfrm>
            <a:off x="152400" y="76200"/>
            <a:ext cx="3990195" cy="584775"/>
          </a:xfrm>
          <a:prstGeom prst="rect">
            <a:avLst/>
          </a:prstGeom>
        </p:spPr>
        <p:txBody>
          <a:bodyPr wrap="none">
            <a:spAutoFit/>
          </a:bodyPr>
          <a:lstStyle/>
          <a:p>
            <a:pPr algn="l" rtl="0"/>
            <a:r>
              <a:rPr lang="en-US" sz="3200" b="1" u="sng" dirty="0">
                <a:solidFill>
                  <a:srgbClr val="FF3300"/>
                </a:solidFill>
                <a:latin typeface="Times New Roman" pitchFamily="18" charset="0"/>
                <a:cs typeface="Times New Roman" pitchFamily="18" charset="0"/>
              </a:rPr>
              <a:t>Polarity of molecules:</a:t>
            </a:r>
          </a:p>
        </p:txBody>
      </p:sp>
      <p:sp>
        <p:nvSpPr>
          <p:cNvPr id="3" name="Rectangle 2"/>
          <p:cNvSpPr/>
          <p:nvPr/>
        </p:nvSpPr>
        <p:spPr>
          <a:xfrm>
            <a:off x="1" y="609600"/>
            <a:ext cx="8991600" cy="2092881"/>
          </a:xfrm>
          <a:prstGeom prst="rect">
            <a:avLst/>
          </a:prstGeom>
        </p:spPr>
        <p:txBody>
          <a:bodyPr wrap="square">
            <a:spAutoFit/>
          </a:bodyPr>
          <a:lstStyle/>
          <a:p>
            <a:pPr algn="just" rtl="0"/>
            <a:r>
              <a:rPr lang="en-US" sz="2600" u="sng" dirty="0">
                <a:cs typeface="Times New Roman" pitchFamily="18" charset="0"/>
              </a:rPr>
              <a:t>A molecule </a:t>
            </a:r>
            <a:r>
              <a:rPr lang="en-US" sz="2600" dirty="0">
                <a:cs typeface="Times New Roman" pitchFamily="18" charset="0"/>
              </a:rPr>
              <a:t>is </a:t>
            </a:r>
            <a:r>
              <a:rPr lang="en-US" sz="2600" dirty="0">
                <a:solidFill>
                  <a:srgbClr val="0033CC"/>
                </a:solidFill>
                <a:cs typeface="Times New Roman" pitchFamily="18" charset="0"/>
              </a:rPr>
              <a:t>polar if</a:t>
            </a:r>
            <a:r>
              <a:rPr lang="en-US" sz="2600" dirty="0">
                <a:cs typeface="Times New Roman" pitchFamily="18" charset="0"/>
              </a:rPr>
              <a:t> the center of negative charge does not coincide with the center of positive charge</a:t>
            </a:r>
            <a:r>
              <a:rPr lang="en-US" sz="2600" dirty="0" smtClean="0">
                <a:cs typeface="Times New Roman" pitchFamily="18" charset="0"/>
              </a:rPr>
              <a:t>. </a:t>
            </a:r>
            <a:r>
              <a:rPr lang="en-US" sz="2600" dirty="0">
                <a:cs typeface="Times New Roman" pitchFamily="18" charset="0"/>
              </a:rPr>
              <a:t>Such a molecule constitutes </a:t>
            </a:r>
            <a:r>
              <a:rPr lang="en-US" sz="2600" b="1" u="sng" dirty="0">
                <a:cs typeface="Times New Roman" pitchFamily="18" charset="0"/>
              </a:rPr>
              <a:t>a dipole</a:t>
            </a:r>
            <a:r>
              <a:rPr lang="en-US" sz="2600" dirty="0">
                <a:cs typeface="Times New Roman" pitchFamily="18" charset="0"/>
              </a:rPr>
              <a:t>: (</a:t>
            </a:r>
            <a:r>
              <a:rPr lang="en-US" sz="2600" b="1" u="sng" dirty="0">
                <a:solidFill>
                  <a:srgbClr val="0033CC"/>
                </a:solidFill>
                <a:cs typeface="Times New Roman" pitchFamily="18" charset="0"/>
              </a:rPr>
              <a:t>two equal </a:t>
            </a:r>
            <a:r>
              <a:rPr lang="en-US" sz="2600" dirty="0">
                <a:cs typeface="Times New Roman" pitchFamily="18" charset="0"/>
              </a:rPr>
              <a:t>and </a:t>
            </a:r>
            <a:r>
              <a:rPr lang="en-US" sz="2600" b="1" u="sng" dirty="0">
                <a:cs typeface="Times New Roman" pitchFamily="18" charset="0"/>
              </a:rPr>
              <a:t>opposite charges </a:t>
            </a:r>
            <a:r>
              <a:rPr lang="en-US" sz="2600" dirty="0">
                <a:cs typeface="Times New Roman" pitchFamily="18" charset="0"/>
              </a:rPr>
              <a:t>separated in space). A dipole is often symbolized by ( µ).   The molecule possesses a dipole moment,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p:spPr>
        <p:txBody>
          <a:bodyPr/>
          <a:lstStyle/>
          <a:p>
            <a:fld id="{DCD562A4-F7C2-49C8-B6EC-0CE0ADEAA6B3}"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20483" name="Rectangle 2"/>
          <p:cNvSpPr>
            <a:spLocks noChangeArrowheads="1"/>
          </p:cNvSpPr>
          <p:nvPr/>
        </p:nvSpPr>
        <p:spPr bwMode="auto">
          <a:xfrm>
            <a:off x="185738" y="381000"/>
            <a:ext cx="8839200" cy="2954338"/>
          </a:xfrm>
          <a:prstGeom prst="rect">
            <a:avLst/>
          </a:prstGeom>
          <a:noFill/>
          <a:ln w="9525">
            <a:noFill/>
            <a:miter lim="800000"/>
            <a:headEnd/>
            <a:tailEnd/>
          </a:ln>
        </p:spPr>
        <p:txBody>
          <a:bodyPr anchor="ctr">
            <a:spAutoFit/>
          </a:bodyPr>
          <a:lstStyle/>
          <a:p>
            <a:pPr algn="just" rtl="0"/>
            <a:r>
              <a:rPr lang="en-US" sz="2800" b="1" dirty="0">
                <a:cs typeface="Times New Roman" pitchFamily="18" charset="0"/>
              </a:rPr>
              <a:t>    Methane </a:t>
            </a:r>
            <a:r>
              <a:rPr lang="en-US" sz="2800" b="1" dirty="0" smtClean="0">
                <a:cs typeface="Times New Roman" pitchFamily="18" charset="0"/>
              </a:rPr>
              <a:t>(CH</a:t>
            </a:r>
            <a:r>
              <a:rPr lang="en-US" sz="2800" b="1" baseline="-25000" dirty="0" smtClean="0">
                <a:cs typeface="Times New Roman" pitchFamily="18" charset="0"/>
              </a:rPr>
              <a:t>4</a:t>
            </a:r>
            <a:r>
              <a:rPr lang="en-US" sz="2800" b="1" dirty="0" smtClean="0">
                <a:cs typeface="Times New Roman" pitchFamily="18" charset="0"/>
              </a:rPr>
              <a:t>) and </a:t>
            </a:r>
            <a:r>
              <a:rPr lang="en-US" sz="2800" b="1" dirty="0">
                <a:cs typeface="Times New Roman" pitchFamily="18" charset="0"/>
              </a:rPr>
              <a:t>carbon </a:t>
            </a:r>
            <a:r>
              <a:rPr lang="en-US" sz="2800" b="1" dirty="0" smtClean="0">
                <a:cs typeface="Times New Roman" pitchFamily="18" charset="0"/>
              </a:rPr>
              <a:t>tetrachloride (CCl</a:t>
            </a:r>
            <a:r>
              <a:rPr lang="en-US" sz="2800" b="1" baseline="-30000" dirty="0" smtClean="0">
                <a:cs typeface="Times New Roman" pitchFamily="18" charset="0"/>
              </a:rPr>
              <a:t>4</a:t>
            </a:r>
            <a:r>
              <a:rPr lang="en-US" sz="2800" b="1" dirty="0" smtClean="0">
                <a:cs typeface="Times New Roman" pitchFamily="18" charset="0"/>
              </a:rPr>
              <a:t>), </a:t>
            </a:r>
            <a:r>
              <a:rPr lang="en-US" sz="2800" b="1" dirty="0">
                <a:cs typeface="Times New Roman" pitchFamily="18" charset="0"/>
              </a:rPr>
              <a:t>have zero dipole moments. </a:t>
            </a:r>
          </a:p>
          <a:p>
            <a:pPr algn="just" rtl="0"/>
            <a:r>
              <a:rPr lang="en-US" sz="2800" b="1" dirty="0">
                <a:cs typeface="Times New Roman" pitchFamily="18" charset="0"/>
              </a:rPr>
              <a:t>    We certainly would expect the bonds-of carbon tetrachloride at least to be polar; because of the very symmetrical tetrahedral arrangement, however, they exactly cancel each other out:</a:t>
            </a:r>
            <a:endParaRPr lang="en-US" sz="2800" dirty="0"/>
          </a:p>
          <a:p>
            <a:pPr algn="l" rtl="0" eaLnBrk="0" hangingPunct="0"/>
            <a:endParaRPr lang="en-US" dirty="0"/>
          </a:p>
        </p:txBody>
      </p:sp>
      <p:pic>
        <p:nvPicPr>
          <p:cNvPr id="20484" name="Picture 1"/>
          <p:cNvPicPr>
            <a:picLocks noChangeAspect="1" noChangeArrowheads="1"/>
          </p:cNvPicPr>
          <p:nvPr/>
        </p:nvPicPr>
        <p:blipFill>
          <a:blip r:embed="rId2"/>
          <a:srcRect/>
          <a:stretch>
            <a:fillRect/>
          </a:stretch>
        </p:blipFill>
        <p:spPr bwMode="auto">
          <a:xfrm>
            <a:off x="609600" y="3200400"/>
            <a:ext cx="7680325" cy="3497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p>
            <a:fld id="{B4CCB92D-7EE5-484F-B036-5286884D70F3}"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pic>
        <p:nvPicPr>
          <p:cNvPr id="23556" name="Picture 2" descr="Image result for arrhenius theory"/>
          <p:cNvPicPr>
            <a:picLocks noChangeAspect="1" noChangeArrowheads="1"/>
          </p:cNvPicPr>
          <p:nvPr/>
        </p:nvPicPr>
        <p:blipFill>
          <a:blip r:embed="rId3"/>
          <a:srcRect t="22472" r="10864" b="43750"/>
          <a:stretch>
            <a:fillRect/>
          </a:stretch>
        </p:blipFill>
        <p:spPr bwMode="auto">
          <a:xfrm>
            <a:off x="381000" y="1371600"/>
            <a:ext cx="7540625" cy="2143125"/>
          </a:xfrm>
          <a:prstGeom prst="rect">
            <a:avLst/>
          </a:prstGeom>
          <a:noFill/>
          <a:ln w="9525">
            <a:noFill/>
            <a:miter lim="800000"/>
            <a:headEnd/>
            <a:tailEnd/>
          </a:ln>
        </p:spPr>
      </p:pic>
      <p:sp>
        <p:nvSpPr>
          <p:cNvPr id="9" name="Title 1"/>
          <p:cNvSpPr>
            <a:spLocks noGrp="1"/>
          </p:cNvSpPr>
          <p:nvPr>
            <p:ph type="title"/>
          </p:nvPr>
        </p:nvSpPr>
        <p:spPr>
          <a:xfrm>
            <a:off x="457200" y="0"/>
            <a:ext cx="8229600" cy="1447800"/>
          </a:xfrm>
          <a:solidFill>
            <a:schemeClr val="accent1"/>
          </a:solidFill>
        </p:spPr>
        <p:txBody>
          <a:bodyPr>
            <a:normAutofit/>
          </a:bodyPr>
          <a:lstStyle/>
          <a:p>
            <a:pPr algn="l" rtl="0">
              <a:defRPr/>
            </a:pPr>
            <a:r>
              <a:rPr lang="en-US" b="1" i="1" u="sng" dirty="0" smtClean="0">
                <a:latin typeface="Times New Roman"/>
                <a:ea typeface="Times New Roman"/>
              </a:rPr>
              <a:t>Acids </a:t>
            </a:r>
            <a:r>
              <a:rPr lang="en-US" b="1" i="1" u="sng" dirty="0" smtClean="0">
                <a:ea typeface="Times New Roman"/>
              </a:rPr>
              <a:t>and </a:t>
            </a:r>
            <a:r>
              <a:rPr lang="en-US" b="1" i="1" u="sng" dirty="0" smtClean="0">
                <a:latin typeface="Times New Roman"/>
                <a:ea typeface="Times New Roman"/>
              </a:rPr>
              <a:t>bases:</a:t>
            </a:r>
            <a:br>
              <a:rPr lang="en-US" b="1" i="1" u="sng" dirty="0" smtClean="0">
                <a:latin typeface="Times New Roman"/>
                <a:ea typeface="Times New Roman"/>
              </a:rPr>
            </a:br>
            <a:r>
              <a:rPr lang="en-US" b="1" i="1" u="sng" dirty="0" smtClean="0">
                <a:latin typeface="Times New Roman"/>
                <a:ea typeface="Times New Roman"/>
              </a:rPr>
              <a:t>1-Arrhenius Theory</a:t>
            </a:r>
            <a:endParaRPr lang="en-GB" dirty="0"/>
          </a:p>
        </p:txBody>
      </p:sp>
      <p:graphicFrame>
        <p:nvGraphicFramePr>
          <p:cNvPr id="23558" name="Object 2"/>
          <p:cNvGraphicFramePr>
            <a:graphicFrameLocks noChangeAspect="1"/>
          </p:cNvGraphicFramePr>
          <p:nvPr/>
        </p:nvGraphicFramePr>
        <p:xfrm>
          <a:off x="1857375" y="3581400"/>
          <a:ext cx="5527675" cy="1214438"/>
        </p:xfrm>
        <a:graphic>
          <a:graphicData uri="http://schemas.openxmlformats.org/presentationml/2006/ole">
            <mc:AlternateContent xmlns:mc="http://schemas.openxmlformats.org/markup-compatibility/2006">
              <mc:Choice xmlns:v="urn:schemas-microsoft-com:vml" Requires="v">
                <p:oleObj spid="_x0000_s23582" name="CS ChemDraw Drawing" r:id="rId4" imgW="2962440" imgH="650880" progId="ChemDraw.Document.6.0">
                  <p:embed/>
                </p:oleObj>
              </mc:Choice>
              <mc:Fallback>
                <p:oleObj name="CS ChemDraw Drawing" r:id="rId4" imgW="2962440" imgH="650880" progId="ChemDraw.Document.6.0">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375" y="3581400"/>
                        <a:ext cx="5527675" cy="121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Rectangle 7"/>
          <p:cNvSpPr/>
          <p:nvPr/>
        </p:nvSpPr>
        <p:spPr>
          <a:xfrm>
            <a:off x="152400" y="5075872"/>
            <a:ext cx="8839200" cy="1292662"/>
          </a:xfrm>
          <a:prstGeom prst="rect">
            <a:avLst/>
          </a:prstGeom>
        </p:spPr>
        <p:txBody>
          <a:bodyPr wrap="square">
            <a:spAutoFit/>
          </a:bodyPr>
          <a:lstStyle/>
          <a:p>
            <a:pPr algn="just" rtl="0">
              <a:defRPr/>
            </a:pPr>
            <a:r>
              <a:rPr lang="en-US" sz="2600" b="1" dirty="0">
                <a:latin typeface="Verdana"/>
                <a:ea typeface="Times New Roman"/>
                <a:cs typeface="Times New Roman"/>
              </a:rPr>
              <a:t>According to the </a:t>
            </a:r>
            <a:r>
              <a:rPr lang="en-US" sz="2600" b="1" dirty="0" err="1">
                <a:latin typeface="Verdana"/>
                <a:ea typeface="Times New Roman"/>
                <a:cs typeface="Times New Roman"/>
              </a:rPr>
              <a:t>Bronsted</a:t>
            </a:r>
            <a:r>
              <a:rPr lang="en-US" sz="2600" b="1" dirty="0">
                <a:latin typeface="Verdana"/>
                <a:ea typeface="Times New Roman"/>
                <a:cs typeface="Times New Roman"/>
              </a:rPr>
              <a:t>-Lowry definition, </a:t>
            </a:r>
            <a:r>
              <a:rPr lang="en-US" sz="2600" b="1" i="1" dirty="0">
                <a:solidFill>
                  <a:schemeClr val="accent6">
                    <a:lumMod val="75000"/>
                  </a:schemeClr>
                </a:solidFill>
                <a:latin typeface="Verdana"/>
                <a:ea typeface="Times New Roman"/>
                <a:cs typeface="Times New Roman"/>
              </a:rPr>
              <a:t>an acid </a:t>
            </a:r>
            <a:r>
              <a:rPr lang="en-US" sz="2600" b="1" dirty="0">
                <a:solidFill>
                  <a:schemeClr val="accent6">
                    <a:lumMod val="75000"/>
                  </a:schemeClr>
                </a:solidFill>
                <a:latin typeface="Verdana"/>
                <a:ea typeface="Times New Roman"/>
                <a:cs typeface="Times New Roman"/>
              </a:rPr>
              <a:t>is </a:t>
            </a:r>
            <a:r>
              <a:rPr lang="en-US" sz="2600" b="1" i="1" dirty="0">
                <a:solidFill>
                  <a:schemeClr val="accent6">
                    <a:lumMod val="75000"/>
                  </a:schemeClr>
                </a:solidFill>
                <a:latin typeface="Verdana"/>
                <a:ea typeface="Times New Roman"/>
                <a:cs typeface="Times New Roman"/>
              </a:rPr>
              <a:t>a substance that donate a proton.</a:t>
            </a:r>
          </a:p>
          <a:p>
            <a:pPr algn="just" rtl="0">
              <a:defRPr/>
            </a:pPr>
            <a:r>
              <a:rPr lang="en-US" sz="2600" b="1" i="1" dirty="0">
                <a:solidFill>
                  <a:schemeClr val="accent6">
                    <a:lumMod val="75000"/>
                  </a:schemeClr>
                </a:solidFill>
                <a:latin typeface="Verdana"/>
                <a:ea typeface="Times New Roman"/>
                <a:cs typeface="Times New Roman"/>
              </a:rPr>
              <a:t>a base is a substance that accepts a proton.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p:spPr>
        <p:txBody>
          <a:bodyPr/>
          <a:lstStyle/>
          <a:p>
            <a:fld id="{50136D64-0461-4E5A-9EBC-994D9D678238}" type="slidenum">
              <a:rPr lang="en-US" smtClean="0">
                <a:latin typeface="Arial" pitchFamily="34" charset="0"/>
                <a:cs typeface="Arial" pitchFamily="34" charset="0"/>
              </a:rPr>
              <a:pPr/>
              <a:t>14</a:t>
            </a:fld>
            <a:endParaRPr lang="en-US" smtClean="0">
              <a:latin typeface="Arial" pitchFamily="34" charset="0"/>
              <a:cs typeface="Arial" pitchFamily="34" charset="0"/>
            </a:endParaRPr>
          </a:p>
        </p:txBody>
      </p:sp>
      <p:sp>
        <p:nvSpPr>
          <p:cNvPr id="24580" name="Rectangle 6"/>
          <p:cNvSpPr>
            <a:spLocks noChangeArrowheads="1"/>
          </p:cNvSpPr>
          <p:nvPr/>
        </p:nvSpPr>
        <p:spPr bwMode="auto">
          <a:xfrm>
            <a:off x="0" y="752475"/>
            <a:ext cx="9144000" cy="457200"/>
          </a:xfrm>
          <a:prstGeom prst="rect">
            <a:avLst/>
          </a:prstGeom>
          <a:noFill/>
          <a:ln w="9525">
            <a:noFill/>
            <a:miter lim="800000"/>
            <a:headEnd/>
            <a:tailEnd/>
          </a:ln>
        </p:spPr>
        <p:txBody>
          <a:bodyPr wrap="none" anchor="ctr">
            <a:spAutoFit/>
          </a:bodyPr>
          <a:lstStyle/>
          <a:p>
            <a:pPr algn="l" rtl="0"/>
            <a:endParaRPr lang="en-US"/>
          </a:p>
        </p:txBody>
      </p:sp>
      <p:sp>
        <p:nvSpPr>
          <p:cNvPr id="7" name="Rectangle 7"/>
          <p:cNvSpPr>
            <a:spLocks noChangeArrowheads="1"/>
          </p:cNvSpPr>
          <p:nvPr/>
        </p:nvSpPr>
        <p:spPr bwMode="auto">
          <a:xfrm>
            <a:off x="258763" y="76200"/>
            <a:ext cx="8305800" cy="1938337"/>
          </a:xfrm>
          <a:prstGeom prst="rect">
            <a:avLst/>
          </a:prstGeom>
          <a:noFill/>
          <a:ln>
            <a:noFill/>
          </a:ln>
          <a:effectLst/>
          <a:extLst/>
        </p:spPr>
        <p:txBody>
          <a:bodyPr anchor="ctr">
            <a:spAutoFit/>
          </a:bodyPr>
          <a:lstStyle/>
          <a:p>
            <a:pPr algn="just" rtl="0">
              <a:defRPr/>
            </a:pPr>
            <a:r>
              <a:rPr lang="en-US" sz="2400" b="1" dirty="0">
                <a:latin typeface="Verdana" pitchFamily="34" charset="0"/>
                <a:ea typeface="Times New Roman" pitchFamily="18" charset="0"/>
                <a:cs typeface="Times New Roman" pitchFamily="18" charset="0"/>
              </a:rPr>
              <a:t>   According to the </a:t>
            </a:r>
            <a:r>
              <a:rPr lang="en-US" sz="2400" b="1" dirty="0" err="1">
                <a:latin typeface="Verdana" pitchFamily="34" charset="0"/>
                <a:ea typeface="Times New Roman" pitchFamily="18" charset="0"/>
                <a:cs typeface="Times New Roman" pitchFamily="18" charset="0"/>
              </a:rPr>
              <a:t>Bronsted</a:t>
            </a:r>
            <a:r>
              <a:rPr lang="en-US" sz="2400" b="1" dirty="0">
                <a:latin typeface="Verdana" pitchFamily="34" charset="0"/>
                <a:ea typeface="Times New Roman" pitchFamily="18" charset="0"/>
                <a:cs typeface="Times New Roman" pitchFamily="18" charset="0"/>
              </a:rPr>
              <a:t>-Lowry definition, (</a:t>
            </a:r>
            <a:r>
              <a:rPr lang="en-US" sz="2400" b="1" dirty="0">
                <a:solidFill>
                  <a:schemeClr val="accent6">
                    <a:lumMod val="75000"/>
                  </a:schemeClr>
                </a:solidFill>
                <a:latin typeface="Verdana" pitchFamily="34" charset="0"/>
                <a:ea typeface="Times New Roman" pitchFamily="18" charset="0"/>
                <a:cs typeface="Times New Roman" pitchFamily="18" charset="0"/>
              </a:rPr>
              <a:t>the strength of an acid depends upon its tendency to give up a proton, and the strength of a base depends upon its tendency to accept a proton</a:t>
            </a:r>
            <a:r>
              <a:rPr lang="en-US" sz="2400" b="1" dirty="0">
                <a:latin typeface="Verdana" pitchFamily="34" charset="0"/>
                <a:ea typeface="Times New Roman" pitchFamily="18" charset="0"/>
                <a:cs typeface="Times New Roman" pitchFamily="18" charset="0"/>
              </a:rPr>
              <a:t>).</a:t>
            </a:r>
            <a:r>
              <a:rPr lang="en-US" sz="2400" dirty="0"/>
              <a:t> </a:t>
            </a:r>
          </a:p>
        </p:txBody>
      </p:sp>
      <p:sp>
        <p:nvSpPr>
          <p:cNvPr id="8" name="Rectangle 7"/>
          <p:cNvSpPr/>
          <p:nvPr/>
        </p:nvSpPr>
        <p:spPr>
          <a:xfrm>
            <a:off x="304800" y="3063657"/>
            <a:ext cx="8686800" cy="954107"/>
          </a:xfrm>
          <a:prstGeom prst="rect">
            <a:avLst/>
          </a:prstGeom>
        </p:spPr>
        <p:txBody>
          <a:bodyPr wrap="square">
            <a:spAutoFit/>
          </a:bodyPr>
          <a:lstStyle/>
          <a:p>
            <a:pPr algn="l" rtl="0"/>
            <a:r>
              <a:rPr lang="en-US" sz="2800" b="1" u="sng" dirty="0" smtClean="0">
                <a:solidFill>
                  <a:srgbClr val="222268"/>
                </a:solidFill>
                <a:latin typeface="+mn-lt"/>
                <a:cs typeface="Times New Roman" pitchFamily="18" charset="0"/>
              </a:rPr>
              <a:t>A Lewis acid </a:t>
            </a:r>
            <a:r>
              <a:rPr lang="en-US" sz="2800" i="1" dirty="0" smtClean="0">
                <a:latin typeface="+mn-lt"/>
                <a:cs typeface="Times New Roman" pitchFamily="18" charset="0"/>
              </a:rPr>
              <a:t>is any species that can </a:t>
            </a:r>
            <a:r>
              <a:rPr lang="en-US" sz="2800" b="1" u="sng" dirty="0" smtClean="0">
                <a:solidFill>
                  <a:srgbClr val="0033CC"/>
                </a:solidFill>
                <a:latin typeface="+mn-lt"/>
                <a:cs typeface="Times New Roman" pitchFamily="18" charset="0"/>
              </a:rPr>
              <a:t>accept an electron pair </a:t>
            </a:r>
            <a:r>
              <a:rPr lang="en-US" sz="2800" i="1" dirty="0" smtClean="0">
                <a:latin typeface="+mn-lt"/>
                <a:cs typeface="Times New Roman" pitchFamily="18" charset="0"/>
              </a:rPr>
              <a:t>to form a coordinate covalent </a:t>
            </a:r>
            <a:r>
              <a:rPr lang="en-US" sz="2800" dirty="0" smtClean="0">
                <a:latin typeface="+mn-lt"/>
                <a:cs typeface="Times New Roman" pitchFamily="18" charset="0"/>
              </a:rPr>
              <a:t>bond. </a:t>
            </a:r>
            <a:endParaRPr lang="en-GB" sz="2800" dirty="0">
              <a:latin typeface="+mn-lt"/>
            </a:endParaRPr>
          </a:p>
        </p:txBody>
      </p:sp>
      <p:sp>
        <p:nvSpPr>
          <p:cNvPr id="2" name="Rectangle 1"/>
          <p:cNvSpPr/>
          <p:nvPr/>
        </p:nvSpPr>
        <p:spPr>
          <a:xfrm>
            <a:off x="304800" y="2514600"/>
            <a:ext cx="6054863" cy="523220"/>
          </a:xfrm>
          <a:prstGeom prst="rect">
            <a:avLst/>
          </a:prstGeom>
        </p:spPr>
        <p:txBody>
          <a:bodyPr wrap="none">
            <a:spAutoFit/>
          </a:bodyPr>
          <a:lstStyle/>
          <a:p>
            <a:pPr algn="l" rtl="0"/>
            <a:r>
              <a:rPr lang="en-US" sz="2800" b="1" u="sng" dirty="0">
                <a:latin typeface="+mj-lt"/>
                <a:cs typeface="Times New Roman" pitchFamily="18" charset="0"/>
              </a:rPr>
              <a:t>According to the </a:t>
            </a:r>
            <a:r>
              <a:rPr lang="en-US" sz="2800" b="1" u="sng" dirty="0">
                <a:latin typeface="+mj-lt"/>
                <a:ea typeface="Times New Roman" pitchFamily="18" charset="0"/>
                <a:cs typeface="Courier"/>
              </a:rPr>
              <a:t>Lewis </a:t>
            </a:r>
            <a:r>
              <a:rPr lang="en-US" sz="2800" b="1" u="sng" dirty="0">
                <a:latin typeface="+mj-lt"/>
                <a:cs typeface="Times New Roman" pitchFamily="18" charset="0"/>
              </a:rPr>
              <a:t>definition</a:t>
            </a:r>
            <a:r>
              <a:rPr lang="en-US" sz="2800" dirty="0">
                <a:latin typeface="+mj-lt"/>
                <a:cs typeface="Times New Roman" pitchFamily="18" charset="0"/>
              </a:rPr>
              <a:t>, </a:t>
            </a:r>
          </a:p>
        </p:txBody>
      </p:sp>
      <p:sp>
        <p:nvSpPr>
          <p:cNvPr id="3" name="Rectangle 2"/>
          <p:cNvSpPr/>
          <p:nvPr/>
        </p:nvSpPr>
        <p:spPr>
          <a:xfrm>
            <a:off x="258763" y="4419600"/>
            <a:ext cx="8732837" cy="954107"/>
          </a:xfrm>
          <a:prstGeom prst="rect">
            <a:avLst/>
          </a:prstGeom>
        </p:spPr>
        <p:txBody>
          <a:bodyPr wrap="square">
            <a:spAutoFit/>
          </a:bodyPr>
          <a:lstStyle/>
          <a:p>
            <a:pPr algn="l" rtl="0"/>
            <a:r>
              <a:rPr lang="en-US" sz="2800" b="1" u="sng" dirty="0">
                <a:solidFill>
                  <a:srgbClr val="222268"/>
                </a:solidFill>
                <a:cs typeface="Times New Roman" pitchFamily="18" charset="0"/>
              </a:rPr>
              <a:t>A Lewis base </a:t>
            </a:r>
            <a:r>
              <a:rPr lang="en-US" sz="2800" i="1" dirty="0">
                <a:cs typeface="Times New Roman" pitchFamily="18" charset="0"/>
              </a:rPr>
              <a:t>is any species that </a:t>
            </a:r>
            <a:r>
              <a:rPr lang="en-US" sz="2800" b="1" u="sng" dirty="0">
                <a:solidFill>
                  <a:srgbClr val="0033CC"/>
                </a:solidFill>
                <a:cs typeface="Times New Roman" pitchFamily="18" charset="0"/>
              </a:rPr>
              <a:t>can donate an electron pair </a:t>
            </a:r>
            <a:r>
              <a:rPr lang="en-US" sz="2800" i="1" dirty="0">
                <a:cs typeface="Times New Roman" pitchFamily="18" charset="0"/>
              </a:rPr>
              <a:t>to form </a:t>
            </a:r>
            <a:r>
              <a:rPr lang="en-US" sz="2800" i="1" dirty="0">
                <a:solidFill>
                  <a:srgbClr val="FF0000"/>
                </a:solidFill>
                <a:cs typeface="Times New Roman" pitchFamily="18" charset="0"/>
              </a:rPr>
              <a:t>a </a:t>
            </a:r>
            <a:r>
              <a:rPr lang="en-US" sz="2800" i="1" dirty="0" err="1">
                <a:solidFill>
                  <a:srgbClr val="FF0000"/>
                </a:solidFill>
                <a:cs typeface="Times New Roman" pitchFamily="18" charset="0"/>
              </a:rPr>
              <a:t>coorddinate</a:t>
            </a:r>
            <a:r>
              <a:rPr lang="en-US" sz="2800" i="1" dirty="0">
                <a:solidFill>
                  <a:srgbClr val="FF0000"/>
                </a:solidFill>
                <a:cs typeface="Times New Roman" pitchFamily="18" charset="0"/>
              </a:rPr>
              <a:t> covalent </a:t>
            </a:r>
            <a:r>
              <a:rPr lang="en-US" sz="2800" dirty="0" smtClean="0">
                <a:solidFill>
                  <a:srgbClr val="FF0000"/>
                </a:solidFill>
                <a:cs typeface="Times New Roman" pitchFamily="18" charset="0"/>
              </a:rPr>
              <a:t>bond</a:t>
            </a:r>
            <a:r>
              <a:rPr lang="en-US" sz="2800" dirty="0" smtClean="0">
                <a:cs typeface="Times New Roman" pitchFamily="18" charset="0"/>
              </a:rPr>
              <a:t>. </a:t>
            </a:r>
            <a:endParaRPr lang="en-GB" sz="2800" dirty="0"/>
          </a:p>
        </p:txBody>
      </p:sp>
      <p:sp>
        <p:nvSpPr>
          <p:cNvPr id="4" name="Rectangle 3"/>
          <p:cNvSpPr/>
          <p:nvPr/>
        </p:nvSpPr>
        <p:spPr>
          <a:xfrm>
            <a:off x="304799" y="5498068"/>
            <a:ext cx="8259763" cy="954107"/>
          </a:xfrm>
          <a:prstGeom prst="rect">
            <a:avLst/>
          </a:prstGeom>
        </p:spPr>
        <p:txBody>
          <a:bodyPr wrap="square">
            <a:spAutoFit/>
          </a:bodyPr>
          <a:lstStyle/>
          <a:p>
            <a:pPr algn="l" rtl="0"/>
            <a:r>
              <a:rPr lang="en-US" sz="2800" dirty="0">
                <a:cs typeface="Times New Roman" pitchFamily="18" charset="0"/>
              </a:rPr>
              <a:t>Thus </a:t>
            </a:r>
            <a:r>
              <a:rPr lang="en-US" sz="2800" i="1" dirty="0">
                <a:cs typeface="Times New Roman" pitchFamily="18" charset="0"/>
              </a:rPr>
              <a:t>an </a:t>
            </a:r>
            <a:r>
              <a:rPr lang="en-US" sz="2800" dirty="0">
                <a:cs typeface="Times New Roman" pitchFamily="18" charset="0"/>
              </a:rPr>
              <a:t>acid is an electron-pair acceptor and a base is an electron-pair donor.</a:t>
            </a:r>
            <a:endParaRPr lang="en-GB"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3"/>
          <p:cNvSpPr>
            <a:spLocks noGrp="1"/>
          </p:cNvSpPr>
          <p:nvPr>
            <p:ph type="sldNum" sz="quarter" idx="12"/>
          </p:nvPr>
        </p:nvSpPr>
        <p:spPr>
          <a:noFill/>
        </p:spPr>
        <p:txBody>
          <a:bodyPr/>
          <a:lstStyle/>
          <a:p>
            <a:fld id="{9B669B62-812A-402C-B121-E6C24A7E8559}" type="slidenum">
              <a:rPr lang="en-US"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2053" name="Rectangle 4"/>
          <p:cNvSpPr>
            <a:spLocks noChangeArrowheads="1"/>
          </p:cNvSpPr>
          <p:nvPr/>
        </p:nvSpPr>
        <p:spPr bwMode="auto">
          <a:xfrm>
            <a:off x="76200" y="11113"/>
            <a:ext cx="8874125" cy="6494085"/>
          </a:xfrm>
          <a:prstGeom prst="rect">
            <a:avLst/>
          </a:prstGeom>
          <a:noFill/>
          <a:ln w="9525">
            <a:noFill/>
            <a:miter lim="800000"/>
            <a:headEnd/>
            <a:tailEnd/>
          </a:ln>
        </p:spPr>
        <p:txBody>
          <a:bodyPr wrap="square">
            <a:spAutoFit/>
          </a:bodyPr>
          <a:lstStyle/>
          <a:p>
            <a:pPr algn="l" rtl="0"/>
            <a:r>
              <a:rPr lang="en-US" sz="3600" b="1" u="sng" dirty="0">
                <a:latin typeface="Times New Roman" pitchFamily="18" charset="0"/>
                <a:cs typeface="Times New Roman" pitchFamily="18" charset="0"/>
              </a:rPr>
              <a:t>Isomerism:</a:t>
            </a:r>
            <a:endParaRPr lang="en-US" sz="3600" b="1" dirty="0">
              <a:latin typeface="Times New Roman" pitchFamily="18" charset="0"/>
              <a:cs typeface="Times New Roman" pitchFamily="18" charset="0"/>
            </a:endParaRPr>
          </a:p>
          <a:p>
            <a:pPr algn="l" rtl="0"/>
            <a:r>
              <a:rPr lang="en-US" sz="2000" dirty="0">
                <a:latin typeface="Times New Roman" pitchFamily="18" charset="0"/>
                <a:cs typeface="Times New Roman" pitchFamily="18" charset="0"/>
              </a:rPr>
              <a:t> </a:t>
            </a:r>
            <a:r>
              <a:rPr lang="en-US" sz="2000" dirty="0">
                <a:latin typeface="Verdana" pitchFamily="34" charset="0"/>
                <a:cs typeface="Times New Roman" pitchFamily="18" charset="0"/>
              </a:rPr>
              <a:t>      </a:t>
            </a:r>
            <a:r>
              <a:rPr lang="en-US" sz="2400" dirty="0">
                <a:latin typeface="Verdana" pitchFamily="34" charset="0"/>
                <a:cs typeface="Times New Roman" pitchFamily="18" charset="0"/>
              </a:rPr>
              <a:t>The compound </a:t>
            </a:r>
            <a:r>
              <a:rPr lang="en-US" sz="2400" i="1" dirty="0">
                <a:latin typeface="Verdana" pitchFamily="34" charset="0"/>
                <a:cs typeface="Times New Roman" pitchFamily="18" charset="0"/>
              </a:rPr>
              <a:t>ethyl alcohol( CH</a:t>
            </a:r>
            <a:r>
              <a:rPr lang="en-US" sz="2400" i="1" baseline="-25000" dirty="0">
                <a:latin typeface="Verdana" pitchFamily="34" charset="0"/>
                <a:cs typeface="Times New Roman" pitchFamily="18" charset="0"/>
              </a:rPr>
              <a:t>3</a:t>
            </a:r>
            <a:r>
              <a:rPr lang="en-US" sz="2400" i="1" dirty="0">
                <a:latin typeface="Verdana" pitchFamily="34" charset="0"/>
                <a:cs typeface="Times New Roman" pitchFamily="18" charset="0"/>
              </a:rPr>
              <a:t>CH</a:t>
            </a:r>
            <a:r>
              <a:rPr lang="en-US" sz="2400" i="1" baseline="-25000" dirty="0">
                <a:latin typeface="Verdana" pitchFamily="34" charset="0"/>
                <a:cs typeface="Times New Roman" pitchFamily="18" charset="0"/>
              </a:rPr>
              <a:t>2</a:t>
            </a:r>
            <a:r>
              <a:rPr lang="en-US" sz="2400" i="1" dirty="0">
                <a:latin typeface="Verdana" pitchFamily="34" charset="0"/>
                <a:cs typeface="Times New Roman" pitchFamily="18" charset="0"/>
              </a:rPr>
              <a:t>OH) </a:t>
            </a:r>
            <a:r>
              <a:rPr lang="en-US" sz="2400" dirty="0">
                <a:latin typeface="Verdana" pitchFamily="34" charset="0"/>
                <a:cs typeface="Times New Roman" pitchFamily="18" charset="0"/>
              </a:rPr>
              <a:t>is a </a:t>
            </a:r>
            <a:r>
              <a:rPr lang="en-US" sz="2400" b="1" dirty="0">
                <a:solidFill>
                  <a:srgbClr val="0033CC"/>
                </a:solidFill>
                <a:latin typeface="Verdana" pitchFamily="34" charset="0"/>
                <a:cs typeface="Times New Roman" pitchFamily="18" charset="0"/>
              </a:rPr>
              <a:t>liquid boiling ( 78 </a:t>
            </a:r>
            <a:r>
              <a:rPr lang="en-US" sz="2400" b="1" i="1" dirty="0">
                <a:solidFill>
                  <a:srgbClr val="0033CC"/>
                </a:solidFill>
                <a:latin typeface="Verdana" pitchFamily="34" charset="0"/>
                <a:ea typeface="Times New Roman" pitchFamily="18" charset="0"/>
                <a:cs typeface="Courier"/>
              </a:rPr>
              <a:t>°C</a:t>
            </a:r>
            <a:r>
              <a:rPr lang="en-US" sz="2400" b="1" dirty="0">
                <a:solidFill>
                  <a:srgbClr val="0033CC"/>
                </a:solidFill>
                <a:latin typeface="Verdana" pitchFamily="34" charset="0"/>
                <a:cs typeface="Times New Roman" pitchFamily="18" charset="0"/>
              </a:rPr>
              <a:t>)</a:t>
            </a:r>
            <a:r>
              <a:rPr lang="en-US" sz="2400" dirty="0">
                <a:latin typeface="Verdana" pitchFamily="34" charset="0"/>
                <a:cs typeface="Times New Roman" pitchFamily="18" charset="0"/>
              </a:rPr>
              <a:t> if a piece of sodium metal is dropped into a test tube containing ethyl alcohol, there is a vigorous bubbling and the sodium metal is consumed; hydrogen gas is evolved and there is left behind a compound of formula (C</a:t>
            </a:r>
            <a:r>
              <a:rPr lang="en-US" sz="2400" baseline="-25000" dirty="0">
                <a:latin typeface="Verdana" pitchFamily="34" charset="0"/>
                <a:cs typeface="Times New Roman" pitchFamily="18" charset="0"/>
              </a:rPr>
              <a:t>2</a:t>
            </a:r>
            <a:r>
              <a:rPr lang="en-US" sz="2400" dirty="0">
                <a:latin typeface="Verdana" pitchFamily="34" charset="0"/>
                <a:cs typeface="Times New Roman" pitchFamily="18" charset="0"/>
              </a:rPr>
              <a:t>H</a:t>
            </a:r>
            <a:r>
              <a:rPr lang="en-US" sz="2400" baseline="-25000" dirty="0">
                <a:latin typeface="Verdana" pitchFamily="34" charset="0"/>
                <a:cs typeface="Times New Roman" pitchFamily="18" charset="0"/>
              </a:rPr>
              <a:t>5</a:t>
            </a:r>
            <a:r>
              <a:rPr lang="en-US" sz="2400" dirty="0">
                <a:latin typeface="Verdana" pitchFamily="34" charset="0"/>
                <a:cs typeface="Times New Roman" pitchFamily="18" charset="0"/>
              </a:rPr>
              <a:t>0Na).</a:t>
            </a:r>
            <a:r>
              <a:rPr lang="en-US" sz="2400" b="1" dirty="0">
                <a:latin typeface="Verdana" pitchFamily="34" charset="0"/>
                <a:cs typeface="Times New Roman" pitchFamily="18" charset="0"/>
              </a:rPr>
              <a:t> </a:t>
            </a:r>
          </a:p>
          <a:p>
            <a:pPr algn="just"/>
            <a:endParaRPr lang="en-US" sz="2400" dirty="0">
              <a:latin typeface="Times New Roman" pitchFamily="18" charset="0"/>
              <a:cs typeface="Times New Roman" pitchFamily="18" charset="0"/>
            </a:endParaRPr>
          </a:p>
          <a:p>
            <a:pPr algn="just" rtl="0"/>
            <a:r>
              <a:rPr lang="en-US" sz="2400" b="1" dirty="0">
                <a:latin typeface="Verdana" pitchFamily="34" charset="0"/>
                <a:cs typeface="Times New Roman" pitchFamily="18" charset="0"/>
              </a:rPr>
              <a:t>       </a:t>
            </a:r>
            <a:endParaRPr lang="en-US" sz="2400" b="1" dirty="0" smtClean="0">
              <a:latin typeface="Verdana" pitchFamily="34" charset="0"/>
              <a:cs typeface="Times New Roman" pitchFamily="18" charset="0"/>
            </a:endParaRPr>
          </a:p>
          <a:p>
            <a:pPr algn="just" rtl="0"/>
            <a:r>
              <a:rPr lang="en-US" sz="2400" dirty="0" smtClean="0">
                <a:latin typeface="Verdana" pitchFamily="34" charset="0"/>
                <a:cs typeface="Times New Roman" pitchFamily="18" charset="0"/>
              </a:rPr>
              <a:t>The </a:t>
            </a:r>
            <a:r>
              <a:rPr lang="en-US" sz="2400" dirty="0">
                <a:latin typeface="Verdana" pitchFamily="34" charset="0"/>
                <a:cs typeface="Times New Roman" pitchFamily="18" charset="0"/>
              </a:rPr>
              <a:t>compound </a:t>
            </a:r>
            <a:r>
              <a:rPr lang="en-US" sz="2400" i="1" dirty="0">
                <a:latin typeface="Verdana" pitchFamily="34" charset="0"/>
                <a:cs typeface="Times New Roman" pitchFamily="18" charset="0"/>
              </a:rPr>
              <a:t>dimethyl ether  (CH</a:t>
            </a:r>
            <a:r>
              <a:rPr lang="en-US" sz="2400" i="1" baseline="-25000" dirty="0">
                <a:latin typeface="Verdana" pitchFamily="34" charset="0"/>
                <a:cs typeface="Times New Roman" pitchFamily="18" charset="0"/>
              </a:rPr>
              <a:t>3</a:t>
            </a:r>
            <a:r>
              <a:rPr lang="en-US" sz="2400" i="1" dirty="0">
                <a:latin typeface="Verdana" pitchFamily="34" charset="0"/>
                <a:cs typeface="Times New Roman" pitchFamily="18" charset="0"/>
              </a:rPr>
              <a:t>OCH</a:t>
            </a:r>
            <a:r>
              <a:rPr lang="en-US" sz="2400" i="1" baseline="-25000" dirty="0">
                <a:latin typeface="Verdana" pitchFamily="34" charset="0"/>
                <a:cs typeface="Times New Roman" pitchFamily="18" charset="0"/>
              </a:rPr>
              <a:t>3</a:t>
            </a:r>
            <a:r>
              <a:rPr lang="en-US" sz="2400" i="1" dirty="0">
                <a:latin typeface="Verdana" pitchFamily="34" charset="0"/>
                <a:cs typeface="Times New Roman" pitchFamily="18" charset="0"/>
              </a:rPr>
              <a:t>)</a:t>
            </a:r>
            <a:r>
              <a:rPr lang="en-US" sz="2400" dirty="0">
                <a:latin typeface="Verdana" pitchFamily="34" charset="0"/>
                <a:cs typeface="Times New Roman" pitchFamily="18" charset="0"/>
              </a:rPr>
              <a:t>is a </a:t>
            </a:r>
            <a:r>
              <a:rPr lang="en-US" sz="2400" b="1" dirty="0">
                <a:solidFill>
                  <a:srgbClr val="0033CC"/>
                </a:solidFill>
                <a:latin typeface="Verdana" pitchFamily="34" charset="0"/>
                <a:cs typeface="Times New Roman" pitchFamily="18" charset="0"/>
              </a:rPr>
              <a:t>gas with a boiling point of (- 24 °C). </a:t>
            </a:r>
            <a:r>
              <a:rPr lang="en-US" sz="2400" dirty="0">
                <a:solidFill>
                  <a:srgbClr val="C00000"/>
                </a:solidFill>
                <a:latin typeface="Verdana" pitchFamily="34" charset="0"/>
                <a:cs typeface="Times New Roman" pitchFamily="18" charset="0"/>
              </a:rPr>
              <a:t>It is clearly a different substance from ethyl alcohol, differing not only in its physical properties but also in its chemical properties</a:t>
            </a:r>
            <a:r>
              <a:rPr lang="en-US" sz="2400" dirty="0">
                <a:latin typeface="Verdana" pitchFamily="34" charset="0"/>
                <a:cs typeface="Times New Roman" pitchFamily="18" charset="0"/>
              </a:rPr>
              <a:t>. It does not react at all with sodium metal. Like ethyl alcohol, It has the same molecular weight as ethyl alcohol.</a:t>
            </a:r>
            <a:endParaRPr lang="en-US" sz="2400" dirty="0">
              <a:latin typeface="Times New Roman" pitchFamily="18" charset="0"/>
              <a:cs typeface="Times New Roman" pitchFamily="18" charset="0"/>
            </a:endParaRPr>
          </a:p>
          <a:p>
            <a:pPr algn="just"/>
            <a:r>
              <a:rPr lang="en-US" sz="2000" b="1" dirty="0">
                <a:latin typeface="Verdana" pitchFamily="34" charset="0"/>
                <a:cs typeface="Times New Roman" pitchFamily="18" charset="0"/>
              </a:rPr>
              <a:t> </a:t>
            </a:r>
            <a:endParaRPr lang="en-US" sz="2000" dirty="0">
              <a:latin typeface="Times New Roman" pitchFamily="18" charset="0"/>
              <a:cs typeface="Times New Roman" pitchFamily="18" charset="0"/>
            </a:endParaRPr>
          </a:p>
        </p:txBody>
      </p:sp>
      <p:graphicFrame>
        <p:nvGraphicFramePr>
          <p:cNvPr id="2050" name="Object 2"/>
          <p:cNvGraphicFramePr>
            <a:graphicFrameLocks noChangeAspect="1"/>
          </p:cNvGraphicFramePr>
          <p:nvPr>
            <p:extLst>
              <p:ext uri="{D42A27DB-BD31-4B8C-83A1-F6EECF244321}">
                <p14:modId xmlns:p14="http://schemas.microsoft.com/office/powerpoint/2010/main" val="965309900"/>
              </p:ext>
            </p:extLst>
          </p:nvPr>
        </p:nvGraphicFramePr>
        <p:xfrm>
          <a:off x="1981200" y="2819400"/>
          <a:ext cx="6183312" cy="628650"/>
        </p:xfrm>
        <a:graphic>
          <a:graphicData uri="http://schemas.openxmlformats.org/presentationml/2006/ole">
            <mc:AlternateContent xmlns:mc="http://schemas.openxmlformats.org/markup-compatibility/2006">
              <mc:Choice xmlns:v="urn:schemas-microsoft-com:vml" Requires="v">
                <p:oleObj spid="_x0000_s2098" name="CS ChemDraw Drawing" r:id="rId3" imgW="3650400" imgH="371880" progId="ChemDraw.Document.6.0">
                  <p:embed/>
                </p:oleObj>
              </mc:Choice>
              <mc:Fallback>
                <p:oleObj name="CS ChemDraw Drawing" r:id="rId3" imgW="3650400" imgH="371880"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819400"/>
                        <a:ext cx="6183312"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extLst>
              <p:ext uri="{D42A27DB-BD31-4B8C-83A1-F6EECF244321}">
                <p14:modId xmlns:p14="http://schemas.microsoft.com/office/powerpoint/2010/main" val="2928407174"/>
              </p:ext>
            </p:extLst>
          </p:nvPr>
        </p:nvGraphicFramePr>
        <p:xfrm>
          <a:off x="1143000" y="6038473"/>
          <a:ext cx="7000875" cy="466725"/>
        </p:xfrm>
        <a:graphic>
          <a:graphicData uri="http://schemas.openxmlformats.org/presentationml/2006/ole">
            <mc:AlternateContent xmlns:mc="http://schemas.openxmlformats.org/markup-compatibility/2006">
              <mc:Choice xmlns:v="urn:schemas-microsoft-com:vml" Requires="v">
                <p:oleObj spid="_x0000_s2099" name="CS ChemDraw Drawing" r:id="rId5" imgW="2966040" imgH="238320" progId="ChemDraw.Document.6.0">
                  <p:embed/>
                </p:oleObj>
              </mc:Choice>
              <mc:Fallback>
                <p:oleObj name="CS ChemDraw Drawing" r:id="rId5" imgW="2966040" imgH="238320"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6038473"/>
                        <a:ext cx="7000875"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EC11C26B-7ABB-4441-86D1-6EFEF0176969}" type="slidenum">
              <a:rPr lang="ar-SA" smtClean="0">
                <a:latin typeface="Arial" pitchFamily="34" charset="0"/>
                <a:cs typeface="Arial" pitchFamily="34" charset="0"/>
              </a:rPr>
              <a:pPr/>
              <a:t>16</a:t>
            </a:fld>
            <a:endParaRPr lang="en-GB" smtClean="0">
              <a:latin typeface="Arial" pitchFamily="34" charset="0"/>
              <a:cs typeface="Arial" pitchFamily="34" charset="0"/>
            </a:endParaRPr>
          </a:p>
        </p:txBody>
      </p:sp>
      <p:pic>
        <p:nvPicPr>
          <p:cNvPr id="28675" name="Picture 4" descr="periodic_table1"/>
          <p:cNvPicPr>
            <a:picLocks noChangeAspect="1" noChangeArrowheads="1"/>
          </p:cNvPicPr>
          <p:nvPr/>
        </p:nvPicPr>
        <p:blipFill>
          <a:blip r:embed="rId2"/>
          <a:srcRect/>
          <a:stretch>
            <a:fillRect/>
          </a:stretch>
        </p:blipFill>
        <p:spPr bwMode="auto">
          <a:xfrm>
            <a:off x="107950" y="404813"/>
            <a:ext cx="9036050" cy="6408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0" y="228600"/>
            <a:ext cx="8991600" cy="2438400"/>
          </a:xfrm>
        </p:spPr>
        <p:txBody>
          <a:bodyPr/>
          <a:lstStyle/>
          <a:p>
            <a:pPr algn="just" rtl="0"/>
            <a:r>
              <a:rPr lang="en-US" sz="2800" dirty="0" smtClean="0"/>
              <a:t>These compounds from organic sources had this </a:t>
            </a:r>
            <a:r>
              <a:rPr lang="en-US" sz="2800" dirty="0" smtClean="0">
                <a:solidFill>
                  <a:srgbClr val="FF0000"/>
                </a:solidFill>
              </a:rPr>
              <a:t>in common</a:t>
            </a:r>
            <a:r>
              <a:rPr lang="en-US" sz="2800" dirty="0" smtClean="0"/>
              <a:t>: they all contained the element carbon.</a:t>
            </a:r>
          </a:p>
          <a:p>
            <a:pPr algn="just" rtl="0"/>
            <a:r>
              <a:rPr lang="en-US" sz="2800" b="1" dirty="0" smtClean="0"/>
              <a:t> </a:t>
            </a:r>
            <a:r>
              <a:rPr lang="en-US" sz="2800" dirty="0" smtClean="0"/>
              <a:t>Although many compounds of carbon are still most conveniently, Isolated from </a:t>
            </a:r>
            <a:r>
              <a:rPr lang="en-US" sz="2800" b="1" u="sng" dirty="0" smtClean="0"/>
              <a:t>plant and animal sources</a:t>
            </a:r>
            <a:r>
              <a:rPr lang="en-US" sz="2800" dirty="0" smtClean="0"/>
              <a:t>, most of them are synthesized. </a:t>
            </a:r>
          </a:p>
          <a:p>
            <a:pPr algn="just" rtl="0"/>
            <a:endParaRPr lang="en-US" sz="2800" dirty="0" smtClean="0"/>
          </a:p>
          <a:p>
            <a:endParaRPr lang="en-GB" dirty="0" smtClean="0"/>
          </a:p>
        </p:txBody>
      </p:sp>
      <p:sp>
        <p:nvSpPr>
          <p:cNvPr id="5123" name="Slide Number Placeholder 3"/>
          <p:cNvSpPr>
            <a:spLocks noGrp="1"/>
          </p:cNvSpPr>
          <p:nvPr>
            <p:ph type="sldNum" sz="quarter" idx="12"/>
          </p:nvPr>
        </p:nvSpPr>
        <p:spPr>
          <a:noFill/>
        </p:spPr>
        <p:txBody>
          <a:bodyPr/>
          <a:lstStyle/>
          <a:p>
            <a:fld id="{862A713F-8182-4894-B5B3-1150BDDF9330}" type="slidenum">
              <a:rPr lang="ar-SA" smtClean="0">
                <a:latin typeface="Arial" pitchFamily="34" charset="0"/>
                <a:cs typeface="Arial" pitchFamily="34" charset="0"/>
              </a:rPr>
              <a:pPr/>
              <a:t>2</a:t>
            </a:fld>
            <a:endParaRPr lang="en-GB" smtClean="0">
              <a:latin typeface="Arial" pitchFamily="34" charset="0"/>
              <a:cs typeface="Arial" pitchFamily="34" charset="0"/>
            </a:endParaRPr>
          </a:p>
        </p:txBody>
      </p:sp>
      <p:sp>
        <p:nvSpPr>
          <p:cNvPr id="2" name="Rectangle 1"/>
          <p:cNvSpPr/>
          <p:nvPr/>
        </p:nvSpPr>
        <p:spPr>
          <a:xfrm>
            <a:off x="304800" y="2721114"/>
            <a:ext cx="8686800" cy="1600438"/>
          </a:xfrm>
          <a:prstGeom prst="rect">
            <a:avLst/>
          </a:prstGeom>
        </p:spPr>
        <p:txBody>
          <a:bodyPr wrap="square">
            <a:spAutoFit/>
          </a:bodyPr>
          <a:lstStyle/>
          <a:p>
            <a:pPr algn="just" rtl="0"/>
            <a:r>
              <a:rPr lang="en-US" sz="2800" dirty="0"/>
              <a:t>Carbon atoms can form chains thousands of atoms long, or rings of all sizes; the chains and rings can have branches and cross-links.</a:t>
            </a:r>
          </a:p>
          <a:p>
            <a:pPr algn="just" rtl="0"/>
            <a:endParaRPr lang="en-US" sz="1400" dirty="0"/>
          </a:p>
        </p:txBody>
      </p:sp>
      <p:pic>
        <p:nvPicPr>
          <p:cNvPr id="9" name="Picture 8" descr="Image result for branch structure organic compound"/>
          <p:cNvPicPr>
            <a:picLocks noChangeAspect="1" noChangeArrowheads="1"/>
          </p:cNvPicPr>
          <p:nvPr/>
        </p:nvPicPr>
        <p:blipFill>
          <a:blip r:embed="rId2"/>
          <a:srcRect l="5797" t="15459" r="4349" b="20773"/>
          <a:stretch>
            <a:fillRect/>
          </a:stretch>
        </p:blipFill>
        <p:spPr bwMode="auto">
          <a:xfrm>
            <a:off x="152400" y="4343400"/>
            <a:ext cx="4724400" cy="2514600"/>
          </a:xfrm>
          <a:prstGeom prst="rect">
            <a:avLst/>
          </a:prstGeom>
          <a:noFill/>
          <a:ln w="9525">
            <a:noFill/>
            <a:miter lim="800000"/>
            <a:headEnd/>
            <a:tailEnd/>
          </a:ln>
        </p:spPr>
      </p:pic>
      <p:pic>
        <p:nvPicPr>
          <p:cNvPr id="10" name="Picture 6" descr="Image result for cross links"/>
          <p:cNvPicPr>
            <a:picLocks noChangeAspect="1" noChangeArrowheads="1"/>
          </p:cNvPicPr>
          <p:nvPr/>
        </p:nvPicPr>
        <p:blipFill>
          <a:blip r:embed="rId3"/>
          <a:srcRect/>
          <a:stretch>
            <a:fillRect/>
          </a:stretch>
        </p:blipFill>
        <p:spPr bwMode="auto">
          <a:xfrm>
            <a:off x="4987925" y="4762500"/>
            <a:ext cx="4156075" cy="1676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p>
            <a:fld id="{699B5EC2-55F5-43B1-BF27-A57427A58388}" type="slidenum">
              <a:rPr lang="ar-SA" smtClean="0">
                <a:latin typeface="Arial" pitchFamily="34" charset="0"/>
                <a:cs typeface="Arial" pitchFamily="34" charset="0"/>
              </a:rPr>
              <a:pPr/>
              <a:t>3</a:t>
            </a:fld>
            <a:endParaRPr lang="en-GB" smtClean="0">
              <a:latin typeface="Arial" pitchFamily="34" charset="0"/>
              <a:cs typeface="Arial" pitchFamily="34" charset="0"/>
            </a:endParaRPr>
          </a:p>
        </p:txBody>
      </p:sp>
      <p:sp>
        <p:nvSpPr>
          <p:cNvPr id="7171" name="Rectangle 2"/>
          <p:cNvSpPr>
            <a:spLocks noChangeArrowheads="1"/>
          </p:cNvSpPr>
          <p:nvPr/>
        </p:nvSpPr>
        <p:spPr bwMode="auto">
          <a:xfrm>
            <a:off x="0" y="152400"/>
            <a:ext cx="8915400" cy="4400550"/>
          </a:xfrm>
          <a:prstGeom prst="rect">
            <a:avLst/>
          </a:prstGeom>
          <a:noFill/>
          <a:ln w="9525">
            <a:noFill/>
            <a:miter lim="800000"/>
            <a:headEnd/>
            <a:tailEnd/>
          </a:ln>
        </p:spPr>
        <p:txBody>
          <a:bodyPr anchor="ctr">
            <a:spAutoFit/>
          </a:bodyPr>
          <a:lstStyle/>
          <a:p>
            <a:pPr algn="just" rtl="0"/>
            <a:r>
              <a:rPr lang="en-US" sz="2800"/>
              <a:t>     To the carbon atoms of these chains and rings, there are attached other atoms, </a:t>
            </a:r>
            <a:r>
              <a:rPr lang="en-US" sz="2800" b="1" u="sng"/>
              <a:t>chiefly hydrogen</a:t>
            </a:r>
            <a:r>
              <a:rPr lang="en-US" sz="2800"/>
              <a:t>, but also fluorine, chlorine, , iodine, oxygen, nitrogen, sulfur, phosphorus, and many others, For example.</a:t>
            </a:r>
          </a:p>
          <a:p>
            <a:pPr algn="just" rtl="0"/>
            <a:endParaRPr lang="en-US" sz="2400" b="1"/>
          </a:p>
          <a:p>
            <a:pPr algn="just" rtl="0"/>
            <a:endParaRPr lang="en-US" sz="2400" b="1"/>
          </a:p>
          <a:p>
            <a:pPr algn="just" rtl="0"/>
            <a:endParaRPr lang="en-US" sz="2400" b="1"/>
          </a:p>
          <a:p>
            <a:pPr algn="just" rtl="0"/>
            <a:endParaRPr lang="en-US" sz="2400" b="1"/>
          </a:p>
          <a:p>
            <a:pPr algn="just" rtl="0"/>
            <a:endParaRPr lang="en-US" sz="2400" b="1"/>
          </a:p>
          <a:p>
            <a:pPr algn="just" rtl="0"/>
            <a:endParaRPr lang="en-US" sz="2400" b="1"/>
          </a:p>
          <a:p>
            <a:pPr algn="just" rtl="0"/>
            <a:r>
              <a:rPr lang="en-US" sz="2400" b="1"/>
              <a:t> </a:t>
            </a:r>
          </a:p>
        </p:txBody>
      </p:sp>
      <p:pic>
        <p:nvPicPr>
          <p:cNvPr id="7172" name="Picture 3" descr="Untitledee.png"/>
          <p:cNvPicPr>
            <a:picLocks noChangeAspect="1"/>
          </p:cNvPicPr>
          <p:nvPr/>
        </p:nvPicPr>
        <p:blipFill>
          <a:blip r:embed="rId2"/>
          <a:srcRect/>
          <a:stretch>
            <a:fillRect/>
          </a:stretch>
        </p:blipFill>
        <p:spPr bwMode="auto">
          <a:xfrm>
            <a:off x="2590800" y="1905000"/>
            <a:ext cx="5029200" cy="2276475"/>
          </a:xfrm>
          <a:prstGeom prst="rect">
            <a:avLst/>
          </a:prstGeom>
          <a:noFill/>
          <a:ln w="9525">
            <a:noFill/>
            <a:miter lim="800000"/>
            <a:headEnd/>
            <a:tailEnd/>
          </a:ln>
        </p:spPr>
      </p:pic>
      <p:sp>
        <p:nvSpPr>
          <p:cNvPr id="7173" name="Rectangle 6"/>
          <p:cNvSpPr>
            <a:spLocks noChangeArrowheads="1"/>
          </p:cNvSpPr>
          <p:nvPr/>
        </p:nvSpPr>
        <p:spPr bwMode="auto">
          <a:xfrm>
            <a:off x="152400" y="4203700"/>
            <a:ext cx="8991600" cy="1816100"/>
          </a:xfrm>
          <a:prstGeom prst="rect">
            <a:avLst/>
          </a:prstGeom>
          <a:noFill/>
          <a:ln w="9525">
            <a:noFill/>
            <a:miter lim="800000"/>
            <a:headEnd/>
            <a:tailEnd/>
          </a:ln>
        </p:spPr>
        <p:txBody>
          <a:bodyPr>
            <a:spAutoFit/>
          </a:bodyPr>
          <a:lstStyle/>
          <a:p>
            <a:pPr algn="just" rtl="0"/>
            <a:r>
              <a:rPr lang="en-US" sz="2800"/>
              <a:t>Each different arrangement of atoms correspond to a different compound, and each compound has its own characteristic set of chemical and physical properties. </a:t>
            </a:r>
          </a:p>
          <a:p>
            <a:pPr algn="just" rtl="0"/>
            <a:r>
              <a:rPr lang="en-US" sz="2800"/>
              <a:t> </a:t>
            </a:r>
            <a:endParaRPr lang="en-GB" sz="2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81CB5740-4CB4-4610-820C-A3345426EAA7}" type="slidenum">
              <a:rPr lang="ar-SA" smtClean="0">
                <a:latin typeface="Arial" pitchFamily="34" charset="0"/>
                <a:cs typeface="Arial" pitchFamily="34" charset="0"/>
              </a:rPr>
              <a:pPr/>
              <a:t>4</a:t>
            </a:fld>
            <a:endParaRPr lang="en-GB" smtClean="0">
              <a:latin typeface="Arial" pitchFamily="34" charset="0"/>
              <a:cs typeface="Arial" pitchFamily="34" charset="0"/>
            </a:endParaRPr>
          </a:p>
        </p:txBody>
      </p:sp>
      <p:sp>
        <p:nvSpPr>
          <p:cNvPr id="8195" name="Rectangle 2"/>
          <p:cNvSpPr>
            <a:spLocks noChangeArrowheads="1"/>
          </p:cNvSpPr>
          <p:nvPr/>
        </p:nvSpPr>
        <p:spPr bwMode="auto">
          <a:xfrm>
            <a:off x="228600" y="762000"/>
            <a:ext cx="8686800" cy="6248400"/>
          </a:xfrm>
          <a:prstGeom prst="rect">
            <a:avLst/>
          </a:prstGeom>
          <a:noFill/>
          <a:ln w="9525">
            <a:noFill/>
            <a:miter lim="800000"/>
            <a:headEnd/>
            <a:tailEnd/>
          </a:ln>
        </p:spPr>
        <p:txBody>
          <a:bodyPr anchor="ctr">
            <a:spAutoFit/>
          </a:bodyPr>
          <a:lstStyle/>
          <a:p>
            <a:pPr algn="ctr" rtl="0"/>
            <a:r>
              <a:rPr lang="en-US" sz="3200" b="1" dirty="0">
                <a:solidFill>
                  <a:srgbClr val="CC3300"/>
                </a:solidFill>
              </a:rPr>
              <a:t>Types of bonds:</a:t>
            </a:r>
          </a:p>
          <a:p>
            <a:pPr algn="just" rtl="0"/>
            <a:r>
              <a:rPr lang="en-US" sz="3200" b="1" dirty="0">
                <a:solidFill>
                  <a:srgbClr val="CC3300"/>
                </a:solidFill>
              </a:rPr>
              <a:t>1-Ionic Bonds:</a:t>
            </a:r>
          </a:p>
          <a:p>
            <a:pPr algn="just" rtl="0"/>
            <a:r>
              <a:rPr lang="en-US" sz="2400" b="1" dirty="0"/>
              <a:t>       Ionic bond results from transfer of electrons, as, for example, in the formation of lithium fluoride (</a:t>
            </a:r>
            <a:r>
              <a:rPr lang="en-US" sz="2400" b="1" dirty="0" err="1"/>
              <a:t>LiF</a:t>
            </a:r>
            <a:r>
              <a:rPr lang="en-US" sz="2400" b="1" dirty="0"/>
              <a:t>). </a:t>
            </a:r>
          </a:p>
          <a:p>
            <a:pPr algn="just" rtl="0"/>
            <a:r>
              <a:rPr lang="en-US" sz="2400" b="1" dirty="0"/>
              <a:t>      A lithium atom has </a:t>
            </a:r>
            <a:r>
              <a:rPr lang="en-US" sz="2400" b="1" u="sng" dirty="0"/>
              <a:t>two electrons in its </a:t>
            </a:r>
            <a:r>
              <a:rPr lang="en-US" sz="2400" b="1" u="sng" dirty="0">
                <a:solidFill>
                  <a:schemeClr val="accent2"/>
                </a:solidFill>
              </a:rPr>
              <a:t>inner shell </a:t>
            </a:r>
            <a:r>
              <a:rPr lang="en-US" sz="2400" b="1" dirty="0"/>
              <a:t>and </a:t>
            </a:r>
            <a:r>
              <a:rPr lang="en-US" sz="2400" b="1" u="sng" dirty="0"/>
              <a:t>one electron in its </a:t>
            </a:r>
            <a:r>
              <a:rPr lang="en-US" sz="2400" b="1" u="sng" dirty="0">
                <a:solidFill>
                  <a:schemeClr val="accent2"/>
                </a:solidFill>
              </a:rPr>
              <a:t>outer</a:t>
            </a:r>
            <a:r>
              <a:rPr lang="en-US" sz="2400" b="1" u="sng" dirty="0"/>
              <a:t> or</a:t>
            </a:r>
            <a:r>
              <a:rPr lang="en-US" sz="2400" b="1" u="sng" dirty="0">
                <a:solidFill>
                  <a:schemeClr val="accent2"/>
                </a:solidFill>
              </a:rPr>
              <a:t> valence shell</a:t>
            </a:r>
            <a:r>
              <a:rPr lang="en-US" sz="2400" b="1" dirty="0"/>
              <a:t>; the loss of one electron would leave lithium with a </a:t>
            </a:r>
            <a:r>
              <a:rPr lang="en-US" sz="2400" b="1" dirty="0">
                <a:solidFill>
                  <a:srgbClr val="C00000"/>
                </a:solidFill>
              </a:rPr>
              <a:t>full outer shell </a:t>
            </a:r>
            <a:r>
              <a:rPr lang="en-US" sz="2400" b="1" dirty="0"/>
              <a:t>of two electrons. </a:t>
            </a:r>
            <a:endParaRPr lang="en-US" sz="2400" baseline="30000" dirty="0"/>
          </a:p>
          <a:p>
            <a:pPr algn="just" rtl="0"/>
            <a:r>
              <a:rPr lang="en-US" sz="2400" b="1" dirty="0"/>
              <a:t>        </a:t>
            </a:r>
          </a:p>
          <a:p>
            <a:pPr algn="just" rtl="0"/>
            <a:endParaRPr lang="en-US" sz="2400" b="1" dirty="0"/>
          </a:p>
          <a:p>
            <a:pPr algn="just" rtl="0"/>
            <a:endParaRPr lang="en-US" sz="2400" b="1" dirty="0"/>
          </a:p>
          <a:p>
            <a:pPr algn="just" rtl="0"/>
            <a:endParaRPr lang="en-US" sz="2400" b="1" dirty="0"/>
          </a:p>
          <a:p>
            <a:pPr algn="just" rtl="0"/>
            <a:r>
              <a:rPr lang="en-US" sz="2400" b="1" dirty="0"/>
              <a:t>A fluorine atom has </a:t>
            </a:r>
            <a:r>
              <a:rPr lang="en-US" sz="2400" b="1" u="sng" dirty="0"/>
              <a:t>two electrons in its </a:t>
            </a:r>
            <a:r>
              <a:rPr lang="en-US" sz="2400" b="1" u="sng" dirty="0">
                <a:solidFill>
                  <a:schemeClr val="accent2"/>
                </a:solidFill>
              </a:rPr>
              <a:t>inner shell </a:t>
            </a:r>
            <a:r>
              <a:rPr lang="en-US" sz="2400" b="1" dirty="0"/>
              <a:t>and </a:t>
            </a:r>
            <a:r>
              <a:rPr lang="en-US" sz="2400" b="1" u="sng" dirty="0"/>
              <a:t>seven electrons in its </a:t>
            </a:r>
            <a:r>
              <a:rPr lang="en-US" sz="2400" b="1" u="sng" dirty="0">
                <a:solidFill>
                  <a:schemeClr val="accent2"/>
                </a:solidFill>
              </a:rPr>
              <a:t>valence shell</a:t>
            </a:r>
            <a:r>
              <a:rPr lang="en-US" sz="2400" b="1" dirty="0"/>
              <a:t>; </a:t>
            </a:r>
            <a:r>
              <a:rPr lang="en-US" sz="2400" b="1" u="sng" dirty="0"/>
              <a:t>the gain of one electron would give fluorine a full outer shell of eight</a:t>
            </a:r>
            <a:r>
              <a:rPr lang="en-US" sz="2400" b="1" dirty="0"/>
              <a:t>. </a:t>
            </a:r>
            <a:endParaRPr lang="en-US" sz="2400" dirty="0"/>
          </a:p>
          <a:p>
            <a:pPr algn="just" rtl="0"/>
            <a:r>
              <a:rPr lang="en-US" sz="2400" b="1" dirty="0"/>
              <a:t>   </a:t>
            </a:r>
            <a:endParaRPr lang="en-US" sz="2400" dirty="0"/>
          </a:p>
        </p:txBody>
      </p:sp>
      <p:pic>
        <p:nvPicPr>
          <p:cNvPr id="8196" name="Picture 6"/>
          <p:cNvPicPr>
            <a:picLocks noChangeAspect="1" noChangeArrowheads="1"/>
          </p:cNvPicPr>
          <p:nvPr/>
        </p:nvPicPr>
        <p:blipFill>
          <a:blip r:embed="rId2"/>
          <a:srcRect t="2211" b="54581"/>
          <a:stretch>
            <a:fillRect/>
          </a:stretch>
        </p:blipFill>
        <p:spPr bwMode="auto">
          <a:xfrm>
            <a:off x="2133600" y="4038600"/>
            <a:ext cx="6148388" cy="1295400"/>
          </a:xfrm>
          <a:prstGeom prst="rect">
            <a:avLst/>
          </a:prstGeom>
          <a:noFill/>
          <a:ln w="9525">
            <a:noFill/>
            <a:miter lim="800000"/>
            <a:headEnd/>
            <a:tailEnd/>
          </a:ln>
        </p:spPr>
      </p:pic>
      <p:sp>
        <p:nvSpPr>
          <p:cNvPr id="8197" name="Rectangle 4"/>
          <p:cNvSpPr>
            <a:spLocks noChangeArrowheads="1"/>
          </p:cNvSpPr>
          <p:nvPr/>
        </p:nvSpPr>
        <p:spPr bwMode="auto">
          <a:xfrm>
            <a:off x="0" y="0"/>
            <a:ext cx="9144000" cy="646113"/>
          </a:xfrm>
          <a:prstGeom prst="rect">
            <a:avLst/>
          </a:prstGeom>
          <a:solidFill>
            <a:schemeClr val="accent1"/>
          </a:solidFill>
          <a:ln w="9525">
            <a:noFill/>
            <a:miter lim="800000"/>
            <a:headEnd/>
            <a:tailEnd/>
          </a:ln>
        </p:spPr>
        <p:txBody>
          <a:bodyPr>
            <a:spAutoFit/>
          </a:bodyPr>
          <a:lstStyle/>
          <a:p>
            <a:pPr algn="ctr" rtl="0"/>
            <a:r>
              <a:rPr lang="en-US" sz="3600" b="1">
                <a:solidFill>
                  <a:srgbClr val="CC3300"/>
                </a:solidFill>
              </a:rPr>
              <a:t>Structure and Properties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p>
            <a:fld id="{0186C28E-EBCB-47FB-9E29-6AAE6D5A40D4}" type="slidenum">
              <a:rPr lang="ar-SA" smtClean="0">
                <a:latin typeface="Arial" pitchFamily="34" charset="0"/>
                <a:cs typeface="Arial" pitchFamily="34" charset="0"/>
              </a:rPr>
              <a:pPr/>
              <a:t>5</a:t>
            </a:fld>
            <a:endParaRPr lang="en-GB" smtClean="0">
              <a:latin typeface="Arial" pitchFamily="34" charset="0"/>
              <a:cs typeface="Arial" pitchFamily="34" charset="0"/>
            </a:endParaRPr>
          </a:p>
        </p:txBody>
      </p:sp>
      <p:sp>
        <p:nvSpPr>
          <p:cNvPr id="9219" name="Rectangle 2"/>
          <p:cNvSpPr>
            <a:spLocks noChangeArrowheads="1"/>
          </p:cNvSpPr>
          <p:nvPr/>
        </p:nvSpPr>
        <p:spPr bwMode="auto">
          <a:xfrm>
            <a:off x="152400" y="219075"/>
            <a:ext cx="8839200" cy="6002338"/>
          </a:xfrm>
          <a:prstGeom prst="rect">
            <a:avLst/>
          </a:prstGeom>
          <a:noFill/>
          <a:ln w="9525">
            <a:noFill/>
            <a:miter lim="800000"/>
            <a:headEnd/>
            <a:tailEnd/>
          </a:ln>
        </p:spPr>
        <p:txBody>
          <a:bodyPr anchor="ctr">
            <a:spAutoFit/>
          </a:bodyPr>
          <a:lstStyle/>
          <a:p>
            <a:pPr algn="just" rtl="0"/>
            <a:r>
              <a:rPr lang="en-US" sz="2400" b="1" dirty="0"/>
              <a:t> </a:t>
            </a:r>
          </a:p>
          <a:p>
            <a:pPr algn="just" rtl="0"/>
            <a:endParaRPr lang="en-US" sz="2400" b="1" dirty="0"/>
          </a:p>
          <a:p>
            <a:pPr algn="just" rtl="0"/>
            <a:endParaRPr lang="en-US" sz="2400" b="1" dirty="0"/>
          </a:p>
          <a:p>
            <a:pPr algn="just" rtl="0"/>
            <a:r>
              <a:rPr lang="en-US" sz="2400" b="1" u="sng" dirty="0"/>
              <a:t>Lithium fluoride </a:t>
            </a:r>
            <a:r>
              <a:rPr lang="en-US" sz="2400" b="1" dirty="0"/>
              <a:t>is formed by the transfer of </a:t>
            </a:r>
            <a:r>
              <a:rPr lang="en-US" sz="2400" b="1" u="sng" dirty="0"/>
              <a:t>one electron from lithium to fluorine</a:t>
            </a:r>
            <a:r>
              <a:rPr lang="en-US" sz="2400" b="1" dirty="0"/>
              <a:t>; lithium now bears a </a:t>
            </a:r>
            <a:r>
              <a:rPr lang="en-US" sz="2400" b="1" dirty="0">
                <a:solidFill>
                  <a:srgbClr val="FF0000"/>
                </a:solidFill>
              </a:rPr>
              <a:t>positive charge </a:t>
            </a:r>
            <a:r>
              <a:rPr lang="en-US" sz="2400" b="1" dirty="0"/>
              <a:t>and fluorine bears a </a:t>
            </a:r>
            <a:r>
              <a:rPr lang="en-US" sz="2400" b="1" dirty="0">
                <a:solidFill>
                  <a:srgbClr val="FF0000"/>
                </a:solidFill>
              </a:rPr>
              <a:t>negative charge</a:t>
            </a:r>
            <a:r>
              <a:rPr lang="en-US" sz="2400" b="1" dirty="0"/>
              <a:t>.</a:t>
            </a:r>
          </a:p>
          <a:p>
            <a:pPr algn="just" rtl="0"/>
            <a:endParaRPr lang="en-US" sz="2400" b="1" dirty="0"/>
          </a:p>
          <a:p>
            <a:pPr algn="just" rtl="0"/>
            <a:endParaRPr lang="en-US" sz="2400" b="1" dirty="0"/>
          </a:p>
          <a:p>
            <a:pPr algn="just" rtl="0"/>
            <a:endParaRPr lang="en-US" sz="2400" b="1" dirty="0"/>
          </a:p>
          <a:p>
            <a:pPr algn="just" rtl="0"/>
            <a:endParaRPr lang="en-US" sz="2400" b="1" dirty="0"/>
          </a:p>
          <a:p>
            <a:pPr algn="just" rtl="0"/>
            <a:endParaRPr lang="en-US" sz="2400" b="1" dirty="0"/>
          </a:p>
          <a:p>
            <a:pPr algn="just" rtl="0"/>
            <a:r>
              <a:rPr lang="en-US" sz="2400" b="1" dirty="0"/>
              <a:t>The electrostatic attraction between the </a:t>
            </a:r>
            <a:r>
              <a:rPr lang="en-US" sz="2400" b="1" u="sng" dirty="0"/>
              <a:t>oppositely charged ions</a:t>
            </a:r>
            <a:r>
              <a:rPr lang="en-US" sz="2400" b="1" dirty="0"/>
              <a:t> is called an </a:t>
            </a:r>
            <a:r>
              <a:rPr lang="en-US" sz="2400" b="1" u="sng" dirty="0">
                <a:solidFill>
                  <a:srgbClr val="FF0000"/>
                </a:solidFill>
              </a:rPr>
              <a:t>ionic bond</a:t>
            </a:r>
            <a:r>
              <a:rPr lang="en-US" sz="2400" b="1" dirty="0"/>
              <a:t>. Such ionic bonds are typical of the salts formed by combination of the metallic elements on the far left side of the Periodic Table with the </a:t>
            </a:r>
            <a:r>
              <a:rPr lang="en-US" sz="2400" b="1" u="sng" dirty="0">
                <a:solidFill>
                  <a:srgbClr val="FF0000"/>
                </a:solidFill>
              </a:rPr>
              <a:t>non-metallic elements </a:t>
            </a:r>
            <a:r>
              <a:rPr lang="en-US" sz="2400" b="1" dirty="0"/>
              <a:t>on the far right side.</a:t>
            </a:r>
            <a:r>
              <a:rPr lang="en-US" sz="2400" dirty="0"/>
              <a:t> </a:t>
            </a:r>
          </a:p>
        </p:txBody>
      </p:sp>
      <p:pic>
        <p:nvPicPr>
          <p:cNvPr id="9220" name="Picture 6"/>
          <p:cNvPicPr>
            <a:picLocks noChangeAspect="1" noChangeArrowheads="1"/>
          </p:cNvPicPr>
          <p:nvPr/>
        </p:nvPicPr>
        <p:blipFill>
          <a:blip r:embed="rId2"/>
          <a:srcRect t="61339" b="2943"/>
          <a:stretch>
            <a:fillRect/>
          </a:stretch>
        </p:blipFill>
        <p:spPr bwMode="auto">
          <a:xfrm>
            <a:off x="838200" y="228600"/>
            <a:ext cx="6172200" cy="1095375"/>
          </a:xfrm>
          <a:prstGeom prst="rect">
            <a:avLst/>
          </a:prstGeom>
          <a:noFill/>
          <a:ln w="9525">
            <a:noFill/>
            <a:miter lim="800000"/>
            <a:headEnd/>
            <a:tailEnd/>
          </a:ln>
        </p:spPr>
      </p:pic>
      <p:pic>
        <p:nvPicPr>
          <p:cNvPr id="9221" name="Picture 6" descr="MqMRL.jpg"/>
          <p:cNvPicPr>
            <a:picLocks noChangeAspect="1"/>
          </p:cNvPicPr>
          <p:nvPr/>
        </p:nvPicPr>
        <p:blipFill>
          <a:blip r:embed="rId3"/>
          <a:srcRect/>
          <a:stretch>
            <a:fillRect/>
          </a:stretch>
        </p:blipFill>
        <p:spPr bwMode="auto">
          <a:xfrm>
            <a:off x="1905000" y="2514600"/>
            <a:ext cx="5334000" cy="1500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
            <a:ext cx="8229600" cy="609600"/>
          </a:xfrm>
          <a:solidFill>
            <a:schemeClr val="accent1"/>
          </a:solidFill>
        </p:spPr>
        <p:txBody>
          <a:bodyPr/>
          <a:lstStyle/>
          <a:p>
            <a:r>
              <a:rPr lang="en-US" b="1" dirty="0" smtClean="0"/>
              <a:t>Intermolecular forces</a:t>
            </a:r>
          </a:p>
        </p:txBody>
      </p:sp>
      <p:sp>
        <p:nvSpPr>
          <p:cNvPr id="3" name="Content Placeholder 2"/>
          <p:cNvSpPr>
            <a:spLocks noGrp="1"/>
          </p:cNvSpPr>
          <p:nvPr>
            <p:ph idx="1"/>
          </p:nvPr>
        </p:nvSpPr>
        <p:spPr>
          <a:xfrm>
            <a:off x="0" y="990600"/>
            <a:ext cx="9144000" cy="3556000"/>
          </a:xfrm>
        </p:spPr>
        <p:txBody>
          <a:bodyPr>
            <a:normAutofit/>
          </a:bodyPr>
          <a:lstStyle/>
          <a:p>
            <a:pPr marL="0" indent="0" algn="l" rtl="0">
              <a:buFontTx/>
              <a:buNone/>
              <a:defRPr/>
            </a:pPr>
            <a:r>
              <a:rPr lang="en-US" b="1" dirty="0" smtClean="0">
                <a:solidFill>
                  <a:srgbClr val="FF0000"/>
                </a:solidFill>
              </a:rPr>
              <a:t>1-Dipole – dipole interactions</a:t>
            </a:r>
          </a:p>
          <a:p>
            <a:pPr marL="0" indent="0" algn="l" rtl="0">
              <a:buFontTx/>
              <a:buNone/>
              <a:defRPr/>
            </a:pPr>
            <a:r>
              <a:rPr lang="en-US" sz="2800" dirty="0" smtClean="0"/>
              <a:t>These forces occur when the </a:t>
            </a:r>
            <a:r>
              <a:rPr lang="en-US" sz="2800" b="1" u="sng" dirty="0" smtClean="0"/>
              <a:t>partially positively charged part</a:t>
            </a:r>
            <a:r>
              <a:rPr lang="en-US" sz="2800" dirty="0" smtClean="0"/>
              <a:t> of a molecule interacts with the </a:t>
            </a:r>
            <a:r>
              <a:rPr lang="en-US" sz="2800" b="1" u="sng" dirty="0" smtClean="0"/>
              <a:t>partially negatively charged part </a:t>
            </a:r>
            <a:r>
              <a:rPr lang="en-US" sz="2800" dirty="0" smtClean="0"/>
              <a:t>of the </a:t>
            </a:r>
            <a:r>
              <a:rPr lang="en-US" sz="2800" u="sng" dirty="0" smtClean="0">
                <a:solidFill>
                  <a:srgbClr val="FF0000"/>
                </a:solidFill>
              </a:rPr>
              <a:t>neighboring molecule</a:t>
            </a:r>
            <a:r>
              <a:rPr lang="en-US" sz="2800" dirty="0" smtClean="0"/>
              <a:t>.</a:t>
            </a:r>
            <a:r>
              <a:rPr lang="en-US" dirty="0" smtClean="0"/>
              <a:t/>
            </a:r>
            <a:br>
              <a:rPr lang="en-US" dirty="0" smtClean="0"/>
            </a:br>
            <a:r>
              <a:rPr lang="en-US" dirty="0" smtClean="0"/>
              <a:t/>
            </a:r>
            <a:br>
              <a:rPr lang="en-US" dirty="0" smtClean="0"/>
            </a:br>
            <a:endParaRPr lang="en-US" b="1" dirty="0">
              <a:solidFill>
                <a:schemeClr val="tx2">
                  <a:lumMod val="60000"/>
                  <a:lumOff val="40000"/>
                </a:schemeClr>
              </a:solidFill>
            </a:endParaRPr>
          </a:p>
        </p:txBody>
      </p:sp>
      <p:pic>
        <p:nvPicPr>
          <p:cNvPr id="11268" name="Picture 2"/>
          <p:cNvPicPr>
            <a:picLocks noChangeAspect="1" noChangeArrowheads="1"/>
          </p:cNvPicPr>
          <p:nvPr/>
        </p:nvPicPr>
        <p:blipFill>
          <a:blip r:embed="rId2"/>
          <a:srcRect t="14473"/>
          <a:stretch>
            <a:fillRect/>
          </a:stretch>
        </p:blipFill>
        <p:spPr bwMode="auto">
          <a:xfrm>
            <a:off x="228600" y="3327400"/>
            <a:ext cx="8555038" cy="3389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838200"/>
          </a:xfrm>
          <a:solidFill>
            <a:schemeClr val="accent1"/>
          </a:solidFill>
        </p:spPr>
        <p:txBody>
          <a:bodyPr/>
          <a:lstStyle/>
          <a:p>
            <a:pPr rtl="0"/>
            <a:r>
              <a:rPr lang="en-US" b="1" smtClean="0"/>
              <a:t>Intermolecular forces</a:t>
            </a:r>
            <a:endParaRPr lang="en-GB" b="1" smtClean="0"/>
          </a:p>
        </p:txBody>
      </p:sp>
      <p:sp>
        <p:nvSpPr>
          <p:cNvPr id="3" name="Content Placeholder 2"/>
          <p:cNvSpPr>
            <a:spLocks noGrp="1"/>
          </p:cNvSpPr>
          <p:nvPr>
            <p:ph idx="1"/>
          </p:nvPr>
        </p:nvSpPr>
        <p:spPr>
          <a:xfrm>
            <a:off x="152400" y="914400"/>
            <a:ext cx="8991600" cy="4724400"/>
          </a:xfrm>
        </p:spPr>
        <p:txBody>
          <a:bodyPr/>
          <a:lstStyle/>
          <a:p>
            <a:pPr algn="l" rtl="0">
              <a:buFontTx/>
              <a:buNone/>
              <a:defRPr/>
            </a:pPr>
            <a:r>
              <a:rPr lang="en-US" b="1" dirty="0" smtClean="0">
                <a:solidFill>
                  <a:srgbClr val="CC3300"/>
                </a:solidFill>
              </a:rPr>
              <a:t>2- Hydrogen Bond (H-bonds) </a:t>
            </a:r>
            <a:r>
              <a:rPr lang="en-GB" sz="3000" kern="1200" dirty="0" smtClean="0"/>
              <a:t>is the bonding product when hydrogen is </a:t>
            </a:r>
            <a:r>
              <a:rPr lang="en-GB" sz="3000" b="1" u="sng" kern="1200" dirty="0" smtClean="0"/>
              <a:t>attached to a highly electronegative atom</a:t>
            </a:r>
            <a:r>
              <a:rPr lang="en-GB" sz="3000" kern="1200" dirty="0" smtClean="0"/>
              <a:t>, and </a:t>
            </a:r>
            <a:r>
              <a:rPr lang="en-GB" sz="3000" u="sng" kern="1200" dirty="0" smtClean="0">
                <a:solidFill>
                  <a:srgbClr val="FF0000"/>
                </a:solidFill>
              </a:rPr>
              <a:t>another atom</a:t>
            </a:r>
            <a:r>
              <a:rPr lang="en-GB" sz="3000" kern="1200" dirty="0" smtClean="0"/>
              <a:t>. The highly electronegative too and contain have pairs of electrons ionic. </a:t>
            </a:r>
          </a:p>
          <a:p>
            <a:pPr algn="l" rtl="0">
              <a:defRPr/>
            </a:pPr>
            <a:r>
              <a:rPr lang="en-GB" sz="3000" kern="1200" dirty="0" smtClean="0"/>
              <a:t>Look for Hydrogen atoms attached to N, O and F. </a:t>
            </a:r>
          </a:p>
          <a:p>
            <a:pPr algn="l" rtl="0">
              <a:buFontTx/>
              <a:buNone/>
              <a:defRPr/>
            </a:pPr>
            <a:r>
              <a:rPr lang="en-US" dirty="0" smtClean="0">
                <a:solidFill>
                  <a:srgbClr val="CC3300"/>
                </a:solidFill>
              </a:rPr>
              <a:t/>
            </a:r>
            <a:br>
              <a:rPr lang="en-US" dirty="0" smtClean="0">
                <a:solidFill>
                  <a:srgbClr val="CC3300"/>
                </a:solidFill>
              </a:rPr>
            </a:br>
            <a:endParaRPr lang="en-GB" dirty="0"/>
          </a:p>
        </p:txBody>
      </p:sp>
      <p:sp>
        <p:nvSpPr>
          <p:cNvPr id="12292" name="Slide Number Placeholder 3"/>
          <p:cNvSpPr>
            <a:spLocks noGrp="1"/>
          </p:cNvSpPr>
          <p:nvPr>
            <p:ph type="sldNum" sz="quarter" idx="12"/>
          </p:nvPr>
        </p:nvSpPr>
        <p:spPr>
          <a:noFill/>
        </p:spPr>
        <p:txBody>
          <a:bodyPr/>
          <a:lstStyle/>
          <a:p>
            <a:fld id="{C34C9BDF-2E61-4C95-9AA6-EA180B1247E2}" type="slidenum">
              <a:rPr lang="ar-SA" smtClean="0">
                <a:latin typeface="Arial" pitchFamily="34" charset="0"/>
                <a:cs typeface="Arial" pitchFamily="34" charset="0"/>
              </a:rPr>
              <a:pPr/>
              <a:t>7</a:t>
            </a:fld>
            <a:endParaRPr lang="en-GB" smtClean="0">
              <a:latin typeface="Arial" pitchFamily="34" charset="0"/>
              <a:cs typeface="Arial" pitchFamily="34" charset="0"/>
            </a:endParaRPr>
          </a:p>
        </p:txBody>
      </p:sp>
      <p:pic>
        <p:nvPicPr>
          <p:cNvPr id="12293" name="Picture 18" descr="Related image"/>
          <p:cNvPicPr>
            <a:picLocks noChangeAspect="1" noChangeArrowheads="1"/>
          </p:cNvPicPr>
          <p:nvPr/>
        </p:nvPicPr>
        <p:blipFill>
          <a:blip r:embed="rId2"/>
          <a:srcRect/>
          <a:stretch>
            <a:fillRect/>
          </a:stretch>
        </p:blipFill>
        <p:spPr bwMode="auto">
          <a:xfrm>
            <a:off x="0" y="4419600"/>
            <a:ext cx="2286000" cy="1828800"/>
          </a:xfrm>
          <a:prstGeom prst="rect">
            <a:avLst/>
          </a:prstGeom>
          <a:noFill/>
          <a:ln w="9525">
            <a:noFill/>
            <a:miter lim="800000"/>
            <a:headEnd/>
            <a:tailEnd/>
          </a:ln>
        </p:spPr>
      </p:pic>
      <p:pic>
        <p:nvPicPr>
          <p:cNvPr id="12294" name="Picture 12" descr="Image result for hydrogen bond"/>
          <p:cNvPicPr>
            <a:picLocks noChangeAspect="1" noChangeArrowheads="1"/>
          </p:cNvPicPr>
          <p:nvPr/>
        </p:nvPicPr>
        <p:blipFill>
          <a:blip r:embed="rId3"/>
          <a:srcRect/>
          <a:stretch>
            <a:fillRect/>
          </a:stretch>
        </p:blipFill>
        <p:spPr bwMode="auto">
          <a:xfrm>
            <a:off x="2057400" y="4191000"/>
            <a:ext cx="3733800" cy="2057400"/>
          </a:xfrm>
          <a:prstGeom prst="rect">
            <a:avLst/>
          </a:prstGeom>
          <a:noFill/>
          <a:ln w="9525">
            <a:noFill/>
            <a:miter lim="800000"/>
            <a:headEnd/>
            <a:tailEnd/>
          </a:ln>
        </p:spPr>
      </p:pic>
      <p:pic>
        <p:nvPicPr>
          <p:cNvPr id="12295" name="Picture 14" descr="Image result for hydrogen bond"/>
          <p:cNvPicPr>
            <a:picLocks noChangeAspect="1" noChangeArrowheads="1"/>
          </p:cNvPicPr>
          <p:nvPr/>
        </p:nvPicPr>
        <p:blipFill>
          <a:blip r:embed="rId4"/>
          <a:srcRect/>
          <a:stretch>
            <a:fillRect/>
          </a:stretch>
        </p:blipFill>
        <p:spPr bwMode="auto">
          <a:xfrm>
            <a:off x="5867400" y="4038600"/>
            <a:ext cx="2362200" cy="23558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6200"/>
            <a:ext cx="8229600" cy="685800"/>
          </a:xfrm>
          <a:solidFill>
            <a:schemeClr val="accent1"/>
          </a:solidFill>
        </p:spPr>
        <p:txBody>
          <a:bodyPr/>
          <a:lstStyle/>
          <a:p>
            <a:pPr rtl="0"/>
            <a:r>
              <a:rPr lang="en-US" b="1" smtClean="0"/>
              <a:t>Intermolecular forces</a:t>
            </a:r>
          </a:p>
        </p:txBody>
      </p:sp>
      <p:sp>
        <p:nvSpPr>
          <p:cNvPr id="3" name="Content Placeholder 2"/>
          <p:cNvSpPr>
            <a:spLocks noGrp="1"/>
          </p:cNvSpPr>
          <p:nvPr>
            <p:ph idx="1"/>
          </p:nvPr>
        </p:nvSpPr>
        <p:spPr>
          <a:xfrm>
            <a:off x="76200" y="990600"/>
            <a:ext cx="8915400" cy="3149600"/>
          </a:xfrm>
        </p:spPr>
        <p:txBody>
          <a:bodyPr>
            <a:normAutofit fontScale="47500" lnSpcReduction="20000"/>
          </a:bodyPr>
          <a:lstStyle/>
          <a:p>
            <a:pPr marL="0" indent="0" algn="l" rtl="0">
              <a:buFontTx/>
              <a:buNone/>
              <a:defRPr/>
            </a:pPr>
            <a:r>
              <a:rPr lang="en-US" sz="7600" b="1" dirty="0" smtClean="0">
                <a:solidFill>
                  <a:srgbClr val="FF0000"/>
                </a:solidFill>
              </a:rPr>
              <a:t>3-Van der Waals forces </a:t>
            </a:r>
            <a:r>
              <a:rPr lang="en-US" sz="5800" b="1" dirty="0" smtClean="0">
                <a:solidFill>
                  <a:schemeClr val="tx2">
                    <a:lumMod val="60000"/>
                    <a:lumOff val="40000"/>
                  </a:schemeClr>
                </a:solidFill>
              </a:rPr>
              <a:t>(London dispersion forces)</a:t>
            </a:r>
          </a:p>
          <a:p>
            <a:pPr algn="l" rtl="0">
              <a:defRPr/>
            </a:pPr>
            <a:r>
              <a:rPr lang="en-US" sz="6700" dirty="0" smtClean="0"/>
              <a:t>The </a:t>
            </a:r>
            <a:r>
              <a:rPr lang="en-US" sz="6700" dirty="0" smtClean="0">
                <a:solidFill>
                  <a:srgbClr val="FF0000"/>
                </a:solidFill>
              </a:rPr>
              <a:t>weakest</a:t>
            </a:r>
            <a:r>
              <a:rPr lang="en-US" sz="6700" dirty="0" smtClean="0"/>
              <a:t> intermolecular forces </a:t>
            </a:r>
          </a:p>
          <a:p>
            <a:pPr algn="l" rtl="0">
              <a:defRPr/>
            </a:pPr>
            <a:r>
              <a:rPr lang="en-US" sz="6700" dirty="0" smtClean="0"/>
              <a:t>They exist between all types of molecules</a:t>
            </a:r>
          </a:p>
          <a:p>
            <a:pPr algn="l" rtl="0">
              <a:defRPr/>
            </a:pPr>
            <a:r>
              <a:rPr lang="en-US" sz="6700" dirty="0" smtClean="0"/>
              <a:t>They increase with increasing the number of carbon atoms.</a:t>
            </a:r>
            <a:r>
              <a:rPr lang="en-US" dirty="0" smtClean="0"/>
              <a:t/>
            </a:r>
            <a:br>
              <a:rPr lang="en-US" dirty="0" smtClean="0"/>
            </a:br>
            <a:r>
              <a:rPr lang="en-US" dirty="0" smtClean="0"/>
              <a:t/>
            </a:r>
            <a:br>
              <a:rPr lang="en-US" dirty="0" smtClean="0"/>
            </a:br>
            <a:r>
              <a:rPr lang="en-US" dirty="0" smtClean="0"/>
              <a:t> </a:t>
            </a:r>
          </a:p>
          <a:p>
            <a:pPr marL="0" indent="0">
              <a:buFontTx/>
              <a:buNone/>
              <a:defRPr/>
            </a:pPr>
            <a:endParaRPr lang="en-US" b="1" dirty="0">
              <a:solidFill>
                <a:schemeClr val="tx2">
                  <a:lumMod val="60000"/>
                  <a:lumOff val="40000"/>
                </a:schemeClr>
              </a:solidFill>
            </a:endParaRPr>
          </a:p>
        </p:txBody>
      </p:sp>
      <p:pic>
        <p:nvPicPr>
          <p:cNvPr id="13316" name="Picture 2"/>
          <p:cNvPicPr>
            <a:picLocks noChangeAspect="1" noChangeArrowheads="1"/>
          </p:cNvPicPr>
          <p:nvPr/>
        </p:nvPicPr>
        <p:blipFill>
          <a:blip r:embed="rId3"/>
          <a:srcRect/>
          <a:stretch>
            <a:fillRect/>
          </a:stretch>
        </p:blipFill>
        <p:spPr bwMode="auto">
          <a:xfrm>
            <a:off x="3505200" y="3530600"/>
            <a:ext cx="4114800" cy="332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p>
            <a:fld id="{70378283-5C8B-4D31-8C5B-4951771B9A30}" type="slidenum">
              <a:rPr lang="ar-SA" smtClean="0">
                <a:latin typeface="Arial" pitchFamily="34" charset="0"/>
                <a:cs typeface="Arial" pitchFamily="34" charset="0"/>
              </a:rPr>
              <a:pPr/>
              <a:t>9</a:t>
            </a:fld>
            <a:endParaRPr lang="en-GB" smtClean="0">
              <a:latin typeface="Arial" pitchFamily="34" charset="0"/>
              <a:cs typeface="Arial" pitchFamily="34" charset="0"/>
            </a:endParaRPr>
          </a:p>
        </p:txBody>
      </p:sp>
      <p:sp>
        <p:nvSpPr>
          <p:cNvPr id="15363" name="Rectangle 3"/>
          <p:cNvSpPr>
            <a:spLocks noChangeArrowheads="1"/>
          </p:cNvSpPr>
          <p:nvPr/>
        </p:nvSpPr>
        <p:spPr bwMode="auto">
          <a:xfrm>
            <a:off x="152400" y="4764088"/>
            <a:ext cx="8763000" cy="1570037"/>
          </a:xfrm>
          <a:prstGeom prst="rect">
            <a:avLst/>
          </a:prstGeom>
          <a:noFill/>
          <a:ln w="9525">
            <a:noFill/>
            <a:miter lim="800000"/>
            <a:headEnd/>
            <a:tailEnd/>
          </a:ln>
        </p:spPr>
        <p:txBody>
          <a:bodyPr anchor="ctr">
            <a:spAutoFit/>
          </a:bodyPr>
          <a:lstStyle/>
          <a:p>
            <a:pPr algn="just" rtl="0"/>
            <a:r>
              <a:rPr lang="en-US" sz="2400" b="1"/>
              <a:t>      The first ten elements of the Periodic Table have the electronic configurations shown in Table (see above). We see that an orbital becomes occupied only if the orbitals of lower energy are filled (e.g., 2s  after  ls ,  2p  after 2s).</a:t>
            </a:r>
            <a:r>
              <a:rPr lang="en-US" sz="2400"/>
              <a:t> </a:t>
            </a:r>
          </a:p>
        </p:txBody>
      </p:sp>
      <p:pic>
        <p:nvPicPr>
          <p:cNvPr id="15364" name="Picture 6" descr="Image result for electron distribution first ten elements"/>
          <p:cNvPicPr>
            <a:picLocks noChangeAspect="1" noChangeArrowheads="1"/>
          </p:cNvPicPr>
          <p:nvPr/>
        </p:nvPicPr>
        <p:blipFill>
          <a:blip r:embed="rId2"/>
          <a:srcRect l="28986" t="26057" b="4807"/>
          <a:stretch>
            <a:fillRect/>
          </a:stretch>
        </p:blipFill>
        <p:spPr bwMode="auto">
          <a:xfrm>
            <a:off x="1905000" y="609600"/>
            <a:ext cx="5029200" cy="3671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1554</TotalTime>
  <Words>1110</Words>
  <Application>Microsoft Office PowerPoint</Application>
  <PresentationFormat>On-screen Show (4:3)</PresentationFormat>
  <Paragraphs>98</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CS ChemDraw Drawing</vt:lpstr>
      <vt:lpstr> Introduction of Organic chemistry </vt:lpstr>
      <vt:lpstr>PowerPoint Presentation</vt:lpstr>
      <vt:lpstr>PowerPoint Presentation</vt:lpstr>
      <vt:lpstr>PowerPoint Presentation</vt:lpstr>
      <vt:lpstr>PowerPoint Presentation</vt:lpstr>
      <vt:lpstr>Intermolecular forces</vt:lpstr>
      <vt:lpstr>Intermolecular forces</vt:lpstr>
      <vt:lpstr>Intermolecular forces</vt:lpstr>
      <vt:lpstr>PowerPoint Presentation</vt:lpstr>
      <vt:lpstr>PowerPoint Presentation</vt:lpstr>
      <vt:lpstr>PowerPoint Presentation</vt:lpstr>
      <vt:lpstr>PowerPoint Presentation</vt:lpstr>
      <vt:lpstr>Acids and bases: 1-Arrhenius Theory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Muslih</dc:creator>
  <cp:lastModifiedBy>Windows User</cp:lastModifiedBy>
  <cp:revision>141</cp:revision>
  <cp:lastPrinted>2023-09-20T23:31:27Z</cp:lastPrinted>
  <dcterms:created xsi:type="dcterms:W3CDTF">1601-01-01T00:00:00Z</dcterms:created>
  <dcterms:modified xsi:type="dcterms:W3CDTF">2024-05-31T18:11:43Z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