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7" r:id="rId1"/>
  </p:sldMasterIdLst>
  <p:notesMasterIdLst>
    <p:notesMasterId r:id="rId16"/>
  </p:notesMasterIdLst>
  <p:sldIdLst>
    <p:sldId id="257" r:id="rId2"/>
    <p:sldId id="261" r:id="rId3"/>
    <p:sldId id="276" r:id="rId4"/>
    <p:sldId id="286" r:id="rId5"/>
    <p:sldId id="288" r:id="rId6"/>
    <p:sldId id="298" r:id="rId7"/>
    <p:sldId id="295" r:id="rId8"/>
    <p:sldId id="300" r:id="rId9"/>
    <p:sldId id="289" r:id="rId10"/>
    <p:sldId id="290" r:id="rId11"/>
    <p:sldId id="291" r:id="rId12"/>
    <p:sldId id="292" r:id="rId13"/>
    <p:sldId id="301" r:id="rId14"/>
    <p:sldId id="302" r:id="rId15"/>
  </p:sldIdLst>
  <p:sldSz cx="9144000" cy="6858000" type="screen4x3"/>
  <p:notesSz cx="9144000" cy="6858000"/>
  <p:defaultTextStyle>
    <a:defPPr>
      <a:defRPr lang="ar-SA"/>
    </a:defPPr>
    <a:lvl1pPr algn="r" rtl="1" fontAlgn="base">
      <a:spcBef>
        <a:spcPct val="0"/>
      </a:spcBef>
      <a:spcAft>
        <a:spcPct val="0"/>
      </a:spcAft>
      <a:defRPr kern="1200">
        <a:solidFill>
          <a:schemeClr val="tx1"/>
        </a:solidFill>
        <a:latin typeface="Verdana" pitchFamily="34" charset="0"/>
        <a:ea typeface="+mn-ea"/>
        <a:cs typeface="Arial" charset="0"/>
      </a:defRPr>
    </a:lvl1pPr>
    <a:lvl2pPr marL="457200" algn="r" rtl="1" fontAlgn="base">
      <a:spcBef>
        <a:spcPct val="0"/>
      </a:spcBef>
      <a:spcAft>
        <a:spcPct val="0"/>
      </a:spcAft>
      <a:defRPr kern="1200">
        <a:solidFill>
          <a:schemeClr val="tx1"/>
        </a:solidFill>
        <a:latin typeface="Verdana" pitchFamily="34" charset="0"/>
        <a:ea typeface="+mn-ea"/>
        <a:cs typeface="Arial" charset="0"/>
      </a:defRPr>
    </a:lvl2pPr>
    <a:lvl3pPr marL="914400" algn="r" rtl="1" fontAlgn="base">
      <a:spcBef>
        <a:spcPct val="0"/>
      </a:spcBef>
      <a:spcAft>
        <a:spcPct val="0"/>
      </a:spcAft>
      <a:defRPr kern="1200">
        <a:solidFill>
          <a:schemeClr val="tx1"/>
        </a:solidFill>
        <a:latin typeface="Verdana" pitchFamily="34" charset="0"/>
        <a:ea typeface="+mn-ea"/>
        <a:cs typeface="Arial" charset="0"/>
      </a:defRPr>
    </a:lvl3pPr>
    <a:lvl4pPr marL="1371600" algn="r" rtl="1" fontAlgn="base">
      <a:spcBef>
        <a:spcPct val="0"/>
      </a:spcBef>
      <a:spcAft>
        <a:spcPct val="0"/>
      </a:spcAft>
      <a:defRPr kern="1200">
        <a:solidFill>
          <a:schemeClr val="tx1"/>
        </a:solidFill>
        <a:latin typeface="Verdana" pitchFamily="34" charset="0"/>
        <a:ea typeface="+mn-ea"/>
        <a:cs typeface="Arial" charset="0"/>
      </a:defRPr>
    </a:lvl4pPr>
    <a:lvl5pPr marL="1828800" algn="r" rtl="1"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C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25603" name="Rectangle 3"/>
          <p:cNvSpPr>
            <a:spLocks noGrp="1" noChangeArrowheads="1"/>
          </p:cNvSpPr>
          <p:nvPr>
            <p:ph type="dt" idx="1"/>
          </p:nvPr>
        </p:nvSpPr>
        <p:spPr bwMode="auto">
          <a:xfrm>
            <a:off x="1588"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en-US"/>
          </a:p>
        </p:txBody>
      </p:sp>
      <p:sp>
        <p:nvSpPr>
          <p:cNvPr id="2560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518160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25607" name="Rectangle 7"/>
          <p:cNvSpPr>
            <a:spLocks noGrp="1" noChangeArrowheads="1"/>
          </p:cNvSpPr>
          <p:nvPr>
            <p:ph type="sldNum" sz="quarter" idx="5"/>
          </p:nvPr>
        </p:nvSpPr>
        <p:spPr bwMode="auto">
          <a:xfrm>
            <a:off x="1588"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fld id="{73F437C7-EFFA-497A-999D-008ABCBD328A}" type="slidenum">
              <a:rPr lang="ar-SA"/>
              <a:pPr/>
              <a:t>‹#›</a:t>
            </a:fld>
            <a:endParaRPr 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6B106-0037-419B-8643-C8BE11CCDB6B}" type="slidenum">
              <a:rPr lang="ar-SA"/>
              <a:pPr/>
              <a:t>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0"/>
            <a:ext cx="9148763" cy="6851650"/>
            <a:chOff x="1" y="0"/>
            <a:chExt cx="5763" cy="4316"/>
          </a:xfrm>
        </p:grpSpPr>
        <p:sp>
          <p:nvSpPr>
            <p:cNvPr id="225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225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225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22534" name="Group 6"/>
            <p:cNvGrpSpPr>
              <a:grpSpLocks/>
            </p:cNvGrpSpPr>
            <p:nvPr/>
          </p:nvGrpSpPr>
          <p:grpSpPr bwMode="auto">
            <a:xfrm>
              <a:off x="288" y="0"/>
              <a:ext cx="5098" cy="4316"/>
              <a:chOff x="288" y="0"/>
              <a:chExt cx="5098" cy="4316"/>
            </a:xfrm>
          </p:grpSpPr>
          <p:sp>
            <p:nvSpPr>
              <p:cNvPr id="225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25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225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225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225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2255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2255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225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2255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2255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2255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2255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2255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22559" name="Group 31"/>
            <p:cNvGrpSpPr>
              <a:grpSpLocks/>
            </p:cNvGrpSpPr>
            <p:nvPr/>
          </p:nvGrpSpPr>
          <p:grpSpPr bwMode="auto">
            <a:xfrm>
              <a:off x="1" y="392"/>
              <a:ext cx="5758" cy="1571"/>
              <a:chOff x="1" y="392"/>
              <a:chExt cx="5758" cy="1571"/>
            </a:xfrm>
          </p:grpSpPr>
          <p:sp>
            <p:nvSpPr>
              <p:cNvPr id="225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225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225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225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225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2256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2256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2256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smtClean="0"/>
              <a:t>Click to edit Master title style</a:t>
            </a:r>
            <a:endParaRPr lang="en-US"/>
          </a:p>
        </p:txBody>
      </p:sp>
      <p:sp>
        <p:nvSpPr>
          <p:cNvPr id="2256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2569" name="Rectangle 41"/>
          <p:cNvSpPr>
            <a:spLocks noGrp="1" noChangeArrowheads="1"/>
          </p:cNvSpPr>
          <p:nvPr>
            <p:ph type="dt" sz="quarter" idx="2"/>
          </p:nvPr>
        </p:nvSpPr>
        <p:spPr/>
        <p:txBody>
          <a:bodyPr/>
          <a:lstStyle>
            <a:lvl1pPr>
              <a:defRPr/>
            </a:lvl1pPr>
          </a:lstStyle>
          <a:p>
            <a:endParaRPr lang="en-US"/>
          </a:p>
        </p:txBody>
      </p:sp>
      <p:sp>
        <p:nvSpPr>
          <p:cNvPr id="22570" name="Rectangle 42"/>
          <p:cNvSpPr>
            <a:spLocks noGrp="1" noChangeArrowheads="1"/>
          </p:cNvSpPr>
          <p:nvPr>
            <p:ph type="ftr" sz="quarter" idx="3"/>
          </p:nvPr>
        </p:nvSpPr>
        <p:spPr/>
        <p:txBody>
          <a:bodyPr/>
          <a:lstStyle>
            <a:lvl1pPr>
              <a:defRPr/>
            </a:lvl1pPr>
          </a:lstStyle>
          <a:p>
            <a:endParaRPr lang="en-US"/>
          </a:p>
        </p:txBody>
      </p:sp>
      <p:sp>
        <p:nvSpPr>
          <p:cNvPr id="22571" name="Rectangle 43"/>
          <p:cNvSpPr>
            <a:spLocks noGrp="1" noChangeArrowheads="1"/>
          </p:cNvSpPr>
          <p:nvPr>
            <p:ph type="sldNum" sz="quarter" idx="4"/>
          </p:nvPr>
        </p:nvSpPr>
        <p:spPr/>
        <p:txBody>
          <a:bodyPr/>
          <a:lstStyle>
            <a:lvl1pPr>
              <a:defRPr/>
            </a:lvl1pPr>
          </a:lstStyle>
          <a:p>
            <a:fld id="{733CFF61-A916-4925-9281-91D48857AFF4}" type="slidenum">
              <a:rPr lang="ar-SA"/>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567"/>
                                        </p:tgtEl>
                                        <p:attrNameLst>
                                          <p:attrName>style.visibility</p:attrName>
                                        </p:attrNameLst>
                                      </p:cBhvr>
                                      <p:to>
                                        <p:strVal val="visible"/>
                                      </p:to>
                                    </p:set>
                                    <p:anim calcmode="lin" valueType="num">
                                      <p:cBhvr>
                                        <p:cTn id="7" dur="500" fill="hold"/>
                                        <p:tgtEl>
                                          <p:spTgt spid="22567"/>
                                        </p:tgtEl>
                                        <p:attrNameLst>
                                          <p:attrName>ppt_w</p:attrName>
                                        </p:attrNameLst>
                                      </p:cBhvr>
                                      <p:tavLst>
                                        <p:tav tm="0">
                                          <p:val>
                                            <p:fltVal val="0"/>
                                          </p:val>
                                        </p:tav>
                                        <p:tav tm="100000">
                                          <p:val>
                                            <p:strVal val="#ppt_w"/>
                                          </p:val>
                                        </p:tav>
                                      </p:tavLst>
                                    </p:anim>
                                    <p:anim calcmode="lin" valueType="num">
                                      <p:cBhvr>
                                        <p:cTn id="8" dur="500" fill="hold"/>
                                        <p:tgtEl>
                                          <p:spTgt spid="22567"/>
                                        </p:tgtEl>
                                        <p:attrNameLst>
                                          <p:attrName>ppt_h</p:attrName>
                                        </p:attrNameLst>
                                      </p:cBhvr>
                                      <p:tavLst>
                                        <p:tav tm="0">
                                          <p:val>
                                            <p:fltVal val="0"/>
                                          </p:val>
                                        </p:tav>
                                        <p:tav tm="100000">
                                          <p:val>
                                            <p:strVal val="#ppt_h"/>
                                          </p:val>
                                        </p:tav>
                                      </p:tavLst>
                                    </p:anim>
                                    <p:animEffect transition="in" filter="fade">
                                      <p:cBhvr>
                                        <p:cTn id="9" dur="500"/>
                                        <p:tgtEl>
                                          <p:spTgt spid="2256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568">
                                            <p:txEl>
                                              <p:pRg st="0" end="0"/>
                                            </p:txEl>
                                          </p:spTgt>
                                        </p:tgtEl>
                                        <p:attrNameLst>
                                          <p:attrName>style.visibility</p:attrName>
                                        </p:attrNameLst>
                                      </p:cBhvr>
                                      <p:to>
                                        <p:strVal val="visible"/>
                                      </p:to>
                                    </p:set>
                                    <p:animEffect transition="in" filter="fade">
                                      <p:cBhvr>
                                        <p:cTn id="14" dur="1000">
                                          <p:stCondLst>
                                            <p:cond delay="0"/>
                                          </p:stCondLst>
                                        </p:cTn>
                                        <p:tgtEl>
                                          <p:spTgt spid="225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7" grpId="0"/>
      <p:bldP spid="22568" grpId="0" build="p">
        <p:tmplLst>
          <p:tmpl lvl="1">
            <p:tnLst>
              <p:par>
                <p:cTn presetID="10" presetClass="entr" presetSubtype="0" fill="hold" nodeType="clickEffect">
                  <p:stCondLst>
                    <p:cond delay="0"/>
                  </p:stCondLst>
                  <p:childTnLst>
                    <p:set>
                      <p:cBhvr>
                        <p:cTn dur="1" fill="hold">
                          <p:stCondLst>
                            <p:cond delay="0"/>
                          </p:stCondLst>
                        </p:cTn>
                        <p:tgtEl>
                          <p:spTgt spid="22568"/>
                        </p:tgtEl>
                        <p:attrNameLst>
                          <p:attrName>style.visibility</p:attrName>
                        </p:attrNameLst>
                      </p:cBhvr>
                      <p:to>
                        <p:strVal val="visible"/>
                      </p:to>
                    </p:set>
                    <p:animEffect transition="in" filter="fade">
                      <p:cBhvr>
                        <p:cTn dur="1000">
                          <p:stCondLst>
                            <p:cond delay="0"/>
                          </p:stCondLst>
                        </p:cTn>
                        <p:tgtEl>
                          <p:spTgt spid="2256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C5B597-8D47-49DD-B4AE-FC9DFFE3E3D5}" type="slidenum">
              <a:rPr lang="ar-SA"/>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BBC798-9F57-4DC1-A97D-172C80EFECC4}" type="slidenum">
              <a:rPr lang="ar-SA"/>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186E9F-8E3E-4581-8FC3-7E9C32B84E59}" type="slidenum">
              <a:rPr lang="ar-SA"/>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7F170C-0BBC-40DC-8D5B-F2324B64F5B8}" type="slidenum">
              <a:rPr lang="ar-SA"/>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883A9A-BADA-4C6D-823C-93D53F5CF49E}" type="slidenum">
              <a:rPr lang="ar-SA"/>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05AABC5-84AB-4757-B1F8-0C29086AD38D}" type="slidenum">
              <a:rPr lang="ar-SA"/>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D369844-B55A-4577-9BAD-C3E7E6494329}" type="slidenum">
              <a:rPr lang="ar-SA"/>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A28A3A-8AF7-44C1-B9B3-34287A0B037B}" type="slidenum">
              <a:rPr lang="ar-SA"/>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EB697B-2605-4247-93A6-5D59FB2BB546}" type="slidenum">
              <a:rPr lang="ar-SA"/>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DDCA63-C73C-45C8-B111-77B30E36E558}" type="slidenum">
              <a:rPr lang="ar-SA"/>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1588" y="0"/>
            <a:ext cx="9148762" cy="6851650"/>
            <a:chOff x="1" y="0"/>
            <a:chExt cx="5763" cy="4316"/>
          </a:xfrm>
        </p:grpSpPr>
        <p:sp>
          <p:nvSpPr>
            <p:cNvPr id="2150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2150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2150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21510" name="Group 6"/>
            <p:cNvGrpSpPr>
              <a:grpSpLocks/>
            </p:cNvGrpSpPr>
            <p:nvPr/>
          </p:nvGrpSpPr>
          <p:grpSpPr bwMode="auto">
            <a:xfrm>
              <a:off x="288" y="0"/>
              <a:ext cx="5098" cy="4316"/>
              <a:chOff x="288" y="0"/>
              <a:chExt cx="5098" cy="4316"/>
            </a:xfrm>
          </p:grpSpPr>
          <p:sp>
            <p:nvSpPr>
              <p:cNvPr id="2151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1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1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1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1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1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1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1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1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2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2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2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2152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2152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2152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2152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2152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2152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2152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2153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2153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2153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2153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2153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21535" name="Group 31"/>
            <p:cNvGrpSpPr>
              <a:grpSpLocks/>
            </p:cNvGrpSpPr>
            <p:nvPr/>
          </p:nvGrpSpPr>
          <p:grpSpPr bwMode="auto">
            <a:xfrm>
              <a:off x="1" y="392"/>
              <a:ext cx="5758" cy="1571"/>
              <a:chOff x="1" y="392"/>
              <a:chExt cx="5758" cy="1571"/>
            </a:xfrm>
          </p:grpSpPr>
          <p:sp>
            <p:nvSpPr>
              <p:cNvPr id="2153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2153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2153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2153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2154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2154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2154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2154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154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effectLst>
                  <a:outerShdw blurRad="38100" dist="38100" dir="2700000" algn="tl">
                    <a:srgbClr val="000000"/>
                  </a:outerShdw>
                </a:effectLst>
              </a:defRPr>
            </a:lvl1pPr>
          </a:lstStyle>
          <a:p>
            <a:endParaRPr lang="en-US"/>
          </a:p>
        </p:txBody>
      </p:sp>
      <p:sp>
        <p:nvSpPr>
          <p:cNvPr id="2154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effectLst>
                  <a:outerShdw blurRad="38100" dist="38100" dir="2700000" algn="tl">
                    <a:srgbClr val="000000"/>
                  </a:outerShdw>
                </a:effectLst>
              </a:defRPr>
            </a:lvl1pPr>
          </a:lstStyle>
          <a:p>
            <a:endParaRPr lang="en-US"/>
          </a:p>
        </p:txBody>
      </p:sp>
      <p:sp>
        <p:nvSpPr>
          <p:cNvPr id="2154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effectLst>
                  <a:outerShdw blurRad="38100" dist="38100" dir="2700000" algn="tl">
                    <a:srgbClr val="000000"/>
                  </a:outerShdw>
                </a:effectLst>
              </a:defRPr>
            </a:lvl1pPr>
          </a:lstStyle>
          <a:p>
            <a:fld id="{A44B67E5-9015-4EB3-BF3F-08FCA9590E94}" type="slidenum">
              <a:rPr lang="ar-SA"/>
              <a:pPr/>
              <a:t>‹#›</a:t>
            </a:fld>
            <a:endParaRPr lang="en-US"/>
          </a:p>
        </p:txBody>
      </p:sp>
      <p:sp>
        <p:nvSpPr>
          <p:cNvPr id="215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43"/>
                                        </p:tgtEl>
                                        <p:attrNameLst>
                                          <p:attrName>style.visibility</p:attrName>
                                        </p:attrNameLst>
                                      </p:cBhvr>
                                      <p:to>
                                        <p:strVal val="visible"/>
                                      </p:to>
                                    </p:set>
                                    <p:anim calcmode="lin" valueType="num">
                                      <p:cBhvr>
                                        <p:cTn id="7" dur="500" fill="hold"/>
                                        <p:tgtEl>
                                          <p:spTgt spid="21543"/>
                                        </p:tgtEl>
                                        <p:attrNameLst>
                                          <p:attrName>ppt_w</p:attrName>
                                        </p:attrNameLst>
                                      </p:cBhvr>
                                      <p:tavLst>
                                        <p:tav tm="0">
                                          <p:val>
                                            <p:fltVal val="0"/>
                                          </p:val>
                                        </p:tav>
                                        <p:tav tm="100000">
                                          <p:val>
                                            <p:strVal val="#ppt_w"/>
                                          </p:val>
                                        </p:tav>
                                      </p:tavLst>
                                    </p:anim>
                                    <p:anim calcmode="lin" valueType="num">
                                      <p:cBhvr>
                                        <p:cTn id="8" dur="500" fill="hold"/>
                                        <p:tgtEl>
                                          <p:spTgt spid="21543"/>
                                        </p:tgtEl>
                                        <p:attrNameLst>
                                          <p:attrName>ppt_h</p:attrName>
                                        </p:attrNameLst>
                                      </p:cBhvr>
                                      <p:tavLst>
                                        <p:tav tm="0">
                                          <p:val>
                                            <p:fltVal val="0"/>
                                          </p:val>
                                        </p:tav>
                                        <p:tav tm="100000">
                                          <p:val>
                                            <p:strVal val="#ppt_h"/>
                                          </p:val>
                                        </p:tav>
                                      </p:tavLst>
                                    </p:anim>
                                    <p:animEffect transition="in" filter="fade">
                                      <p:cBhvr>
                                        <p:cTn id="9" dur="500"/>
                                        <p:tgtEl>
                                          <p:spTgt spid="2154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47">
                                            <p:txEl>
                                              <p:pRg st="0" end="0"/>
                                            </p:txEl>
                                          </p:spTgt>
                                        </p:tgtEl>
                                        <p:attrNameLst>
                                          <p:attrName>style.visibility</p:attrName>
                                        </p:attrNameLst>
                                      </p:cBhvr>
                                      <p:to>
                                        <p:strVal val="visible"/>
                                      </p:to>
                                    </p:set>
                                    <p:animEffect transition="in" filter="fade">
                                      <p:cBhvr>
                                        <p:cTn id="14" dur="1000">
                                          <p:stCondLst>
                                            <p:cond delay="0"/>
                                          </p:stCondLst>
                                        </p:cTn>
                                        <p:tgtEl>
                                          <p:spTgt spid="2154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547">
                                            <p:txEl>
                                              <p:pRg st="1" end="1"/>
                                            </p:txEl>
                                          </p:spTgt>
                                        </p:tgtEl>
                                        <p:attrNameLst>
                                          <p:attrName>style.visibility</p:attrName>
                                        </p:attrNameLst>
                                      </p:cBhvr>
                                      <p:to>
                                        <p:strVal val="visible"/>
                                      </p:to>
                                    </p:set>
                                    <p:animEffect transition="in" filter="fade">
                                      <p:cBhvr>
                                        <p:cTn id="17" dur="1000">
                                          <p:stCondLst>
                                            <p:cond delay="0"/>
                                          </p:stCondLst>
                                        </p:cTn>
                                        <p:tgtEl>
                                          <p:spTgt spid="2154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547">
                                            <p:txEl>
                                              <p:pRg st="2" end="2"/>
                                            </p:txEl>
                                          </p:spTgt>
                                        </p:tgtEl>
                                        <p:attrNameLst>
                                          <p:attrName>style.visibility</p:attrName>
                                        </p:attrNameLst>
                                      </p:cBhvr>
                                      <p:to>
                                        <p:strVal val="visible"/>
                                      </p:to>
                                    </p:set>
                                    <p:animEffect transition="in" filter="fade">
                                      <p:cBhvr>
                                        <p:cTn id="20" dur="1000">
                                          <p:stCondLst>
                                            <p:cond delay="0"/>
                                          </p:stCondLst>
                                        </p:cTn>
                                        <p:tgtEl>
                                          <p:spTgt spid="2154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547">
                                            <p:txEl>
                                              <p:pRg st="3" end="3"/>
                                            </p:txEl>
                                          </p:spTgt>
                                        </p:tgtEl>
                                        <p:attrNameLst>
                                          <p:attrName>style.visibility</p:attrName>
                                        </p:attrNameLst>
                                      </p:cBhvr>
                                      <p:to>
                                        <p:strVal val="visible"/>
                                      </p:to>
                                    </p:set>
                                    <p:animEffect transition="in" filter="fade">
                                      <p:cBhvr>
                                        <p:cTn id="23" dur="1000">
                                          <p:stCondLst>
                                            <p:cond delay="0"/>
                                          </p:stCondLst>
                                        </p:cTn>
                                        <p:tgtEl>
                                          <p:spTgt spid="2154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547">
                                            <p:txEl>
                                              <p:pRg st="4" end="4"/>
                                            </p:txEl>
                                          </p:spTgt>
                                        </p:tgtEl>
                                        <p:attrNameLst>
                                          <p:attrName>style.visibility</p:attrName>
                                        </p:attrNameLst>
                                      </p:cBhvr>
                                      <p:to>
                                        <p:strVal val="visible"/>
                                      </p:to>
                                    </p:set>
                                    <p:animEffect transition="in" filter="fade">
                                      <p:cBhvr>
                                        <p:cTn id="26" dur="1000">
                                          <p:stCondLst>
                                            <p:cond delay="0"/>
                                          </p:stCondLst>
                                        </p:cTn>
                                        <p:tgtEl>
                                          <p:spTgt spid="21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3" grpId="0"/>
      <p:bldP spid="21547" grpId="0" build="p">
        <p:tmplLst>
          <p:tmpl lvl="1">
            <p:tnLst>
              <p:par>
                <p:cTn presetID="10" presetClass="entr" presetSubtype="0" fill="hold" nodeType="clickEffect">
                  <p:stCondLst>
                    <p:cond delay="0"/>
                  </p:stCondLst>
                  <p:childTnLst>
                    <p:set>
                      <p:cBhvr>
                        <p:cTn dur="1" fill="hold">
                          <p:stCondLst>
                            <p:cond delay="0"/>
                          </p:stCondLst>
                        </p:cTn>
                        <p:tgtEl>
                          <p:spTgt spid="21547"/>
                        </p:tgtEl>
                        <p:attrNameLst>
                          <p:attrName>style.visibility</p:attrName>
                        </p:attrNameLst>
                      </p:cBhvr>
                      <p:to>
                        <p:strVal val="visible"/>
                      </p:to>
                    </p:set>
                    <p:animEffect transition="in" filter="fade">
                      <p:cBhvr>
                        <p:cTn dur="1000">
                          <p:stCondLst>
                            <p:cond delay="0"/>
                          </p:stCondLst>
                        </p:cTn>
                        <p:tgtEl>
                          <p:spTgt spid="2154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1547"/>
                        </p:tgtEl>
                        <p:attrNameLst>
                          <p:attrName>style.visibility</p:attrName>
                        </p:attrNameLst>
                      </p:cBhvr>
                      <p:to>
                        <p:strVal val="visible"/>
                      </p:to>
                    </p:set>
                    <p:animEffect transition="in" filter="fade">
                      <p:cBhvr>
                        <p:cTn dur="1000">
                          <p:stCondLst>
                            <p:cond delay="0"/>
                          </p:stCondLst>
                        </p:cTn>
                        <p:tgtEl>
                          <p:spTgt spid="2154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1547"/>
                        </p:tgtEl>
                        <p:attrNameLst>
                          <p:attrName>style.visibility</p:attrName>
                        </p:attrNameLst>
                      </p:cBhvr>
                      <p:to>
                        <p:strVal val="visible"/>
                      </p:to>
                    </p:set>
                    <p:animEffect transition="in" filter="fade">
                      <p:cBhvr>
                        <p:cTn dur="1000">
                          <p:stCondLst>
                            <p:cond delay="0"/>
                          </p:stCondLst>
                        </p:cTn>
                        <p:tgtEl>
                          <p:spTgt spid="2154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1547"/>
                        </p:tgtEl>
                        <p:attrNameLst>
                          <p:attrName>style.visibility</p:attrName>
                        </p:attrNameLst>
                      </p:cBhvr>
                      <p:to>
                        <p:strVal val="visible"/>
                      </p:to>
                    </p:set>
                    <p:animEffect transition="in" filter="fade">
                      <p:cBhvr>
                        <p:cTn dur="1000">
                          <p:stCondLst>
                            <p:cond delay="0"/>
                          </p:stCondLst>
                        </p:cTn>
                        <p:tgtEl>
                          <p:spTgt spid="2154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1547"/>
                        </p:tgtEl>
                        <p:attrNameLst>
                          <p:attrName>style.visibility</p:attrName>
                        </p:attrNameLst>
                      </p:cBhvr>
                      <p:to>
                        <p:strVal val="visible"/>
                      </p:to>
                    </p:set>
                    <p:animEffect transition="in" filter="fade">
                      <p:cBhvr>
                        <p:cTn dur="1000">
                          <p:stCondLst>
                            <p:cond delay="0"/>
                          </p:stCondLst>
                        </p:cTn>
                        <p:tgtEl>
                          <p:spTgt spid="21547"/>
                        </p:tgtEl>
                      </p:cBhvr>
                    </p:animEffect>
                  </p:childTnLst>
                </p:cTn>
              </p:par>
            </p:tnLst>
          </p:tmpl>
        </p:tmplLst>
      </p:bldP>
    </p:bldLst>
  </p:timing>
  <p:txStyles>
    <p:titleStyle>
      <a:lvl1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r" rtl="1"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8001000" cy="762000"/>
          </a:xfrm>
        </p:spPr>
        <p:txBody>
          <a:bodyPr/>
          <a:lstStyle/>
          <a:p>
            <a:pPr rtl="0"/>
            <a:r>
              <a:rPr lang="ar-IQ" sz="3600">
                <a:cs typeface="Ali_K_Traditional" pitchFamily="2" charset="-78"/>
              </a:rPr>
              <a:t>شا اسماعيلى يةكةم </a:t>
            </a:r>
            <a:r>
              <a:rPr lang="ar-SA" sz="3600">
                <a:cs typeface="Ali_K_Traditional" pitchFamily="2" charset="-78"/>
              </a:rPr>
              <a:t>و</a:t>
            </a:r>
            <a:r>
              <a:rPr lang="ar-IQ" sz="3600">
                <a:cs typeface="Ali_K_Traditional" pitchFamily="2" charset="-78"/>
              </a:rPr>
              <a:t>بنيادنانى دةولَةتى سةفةوى</a:t>
            </a:r>
            <a:r>
              <a:rPr lang="en-US" sz="4800"/>
              <a:t> </a:t>
            </a:r>
          </a:p>
        </p:txBody>
      </p:sp>
      <p:sp>
        <p:nvSpPr>
          <p:cNvPr id="3075" name="Rectangle 3"/>
          <p:cNvSpPr>
            <a:spLocks noGrp="1" noChangeArrowheads="1"/>
          </p:cNvSpPr>
          <p:nvPr>
            <p:ph type="subTitle" idx="1"/>
          </p:nvPr>
        </p:nvSpPr>
        <p:spPr>
          <a:xfrm>
            <a:off x="2057400" y="1524000"/>
            <a:ext cx="7086600" cy="5334000"/>
          </a:xfrm>
        </p:spPr>
        <p:txBody>
          <a:bodyPr/>
          <a:lstStyle/>
          <a:p>
            <a:pPr algn="r">
              <a:lnSpc>
                <a:spcPct val="80000"/>
              </a:lnSpc>
            </a:pPr>
            <a:r>
              <a:rPr lang="ar-IQ" sz="1400">
                <a:cs typeface="Ali_K_Traditional" pitchFamily="2" charset="-78"/>
              </a:rPr>
              <a:t>بةطةيشتنى ئةو ذمارة زؤرة لة موريدةكان شيَخ اسماعيل بة دةركردنى بانطةوازيَكى طشتى بؤ سةرتاسةرى ناوضةكانى ذيَردةسةلآتى ريَبازةكةيان بزاظيَكى كؤمةلآيةتى طةورةية كة بووة هؤى ئةوةى لةماوةى كةمتر لةساليَك 7 هةزار كةس ئامادة لة هؤزة سةرةكيةكانى توركمان لة هةريَمى ئازةربيَجان بةلَيَنياندا تا مردن لة خزمةتى مورشيدى طةورةدابن، شيَخ اسماعيل دواى ثةيوةندى كردنى ئةو ذمارة زؤرة توانى دةست بةسةر باكؤ دابطريَتوة بةشيَكيش لة ناوضةى نةخ جةوان لة سةرةتاى هاوينى سالَى 1501 شيَخ اسماعيل توانى شارى تةبريَزيش داطير بكات و وة ثارةش بةناوى خؤى ليَ بدات وة ختبة بةناوى خؤى يان (12 ئيمامى) بدات، بةشيَوةيةكى فةرمى فةرمانرةوايى بنةمالةى سةفةويةكان لةسةر ريَبازى شيعة راطةياند. دامةزراندن و سةرهةلَدانى دةولَةتى سةفةوى لةسةر دةستى شا اسماعيل لة ئيَران كاريطةريةكى طشتطيرى هةبووة لة هةموو بوارةكانى سياسى و كؤمةلآيةتى و ئاينى نةك تةنها لةسةر ئيَران بةلَكو لةسةر عيَراق و توركياو ئةغفانستان و هيند بةتايبةت دواى سةثاندنى مةزهةبى شيعة طةرايى بةزؤرى لةسةر ئيَرانيةكان وة كردنى بةمةزهةبيَكى فةرمى حكومةتى ئيَران  هةوةها ئةو سةردةمة بريتية لة سةردةمى دةمارطيرى هؤزايةتى و مةزهةبى شيحةطةرايى دةستى بةبلاوكردنةوة كردبوو لة ئيَران لةطةلأ ئةوةش شا اسماعيل بةرةضةلَةك توركة لةطةلأ بوونى ضةندين رِاى جياواز لةسةر ئةو مةسةلةية زؤر ئاسان بوو كة ثشت ببةستيَت بةهؤزة توركةكان كة ثةيوةست بوون بة دةمارطيرى هؤزايةتى و مةزهةبى شيحةطةرايى بةتايبةتى ئةو هؤزانةى ناسراوبوون بة حةوت هؤزةكة كة بناغةى دةولَةتى سةفةوى ثآ دامةزراية ئةوانيش (شاملؤ، تكالؤ، بةهارلؤ، ئؤستاجلؤ، زولقةدر، قاجار، ئةفشار) كة دواتر رؤلى سةرةكى دةبينين لة بنيادنانى دةولَةتى سةفةوى لة ئيَران شا اسماعيل دةستى كرد بةكؤكردنةوةى هيَز لةيةكةم ضالاكى ثةلامارى باكؤى دا</a:t>
            </a:r>
            <a:r>
              <a:rPr lang="en-US" sz="1400">
                <a:cs typeface="Ali_K_Traditional" pitchFamily="2" charset="-78"/>
              </a:rPr>
              <a:t> </a:t>
            </a:r>
            <a:r>
              <a:rPr lang="ar-SA" sz="1400">
                <a:cs typeface="Ali_K_Traditional" pitchFamily="2" charset="-78"/>
              </a:rPr>
              <a:t>.</a:t>
            </a:r>
          </a:p>
          <a:p>
            <a:pPr algn="r">
              <a:lnSpc>
                <a:spcPct val="80000"/>
              </a:lnSpc>
            </a:pPr>
            <a:r>
              <a:rPr lang="ar-IQ" sz="1400">
                <a:cs typeface="Ali_K_Traditional" pitchFamily="2" charset="-78"/>
              </a:rPr>
              <a:t>1ـ مةبةستيش لةم ضالاكية دابين كردنى هةريَميَكى سةربةخؤبوو تاكوو لة داهاتوودا بتوانيَت لةويَوة دةست بكات بةهةلَكةت بؤ دةستطرتن بةسةر هةموو ولآتى فارس. </a:t>
            </a:r>
          </a:p>
          <a:p>
            <a:pPr algn="r">
              <a:lnSpc>
                <a:spcPct val="80000"/>
              </a:lnSpc>
            </a:pPr>
            <a:r>
              <a:rPr lang="ar-IQ" sz="1400">
                <a:cs typeface="Ali_K_Traditional" pitchFamily="2" charset="-78"/>
              </a:rPr>
              <a:t>2ـ هةروةها يةكيَك لة ئامانجةكانى شا اسماعيل تؤلَة سةندنةوةى خويَنى باوكى بوو لة حاكمى شيَروان. لةلايةكى تردا داطيركردنى ناوضةى دةولَةمةندى شيَروان كة ثيَداويستى ئابوورى بؤلايةنطرانى دابين بكات هةربؤيةش لة رووبةرووبونةوةى شا اسماعيل دةتوانيَت زالَبيَت بةسةر لةشكرى شيَروان شا</a:t>
            </a:r>
            <a:r>
              <a:rPr lang="ar-SA" sz="1400">
                <a:cs typeface="Ali_K_Traditional" pitchFamily="2" charset="-78"/>
              </a:rPr>
              <a:t>،</a:t>
            </a:r>
            <a:r>
              <a:rPr lang="ar-IQ" sz="1400">
                <a:cs typeface="Ali_K_Traditional" pitchFamily="2" charset="-78"/>
              </a:rPr>
              <a:t> خودى شيَروان شا كة حاكمى شيَروانة بةدةستى شا طولدى ئاغا دةستطير كراو دواتر بةفةرمانى شا اسماعيل دةكوذريَت.</a:t>
            </a:r>
            <a:endParaRPr lang="ar-SA" sz="1400">
              <a:cs typeface="Ali_K_Traditional" pitchFamily="2" charset="-78"/>
            </a:endParaRPr>
          </a:p>
          <a:p>
            <a:pPr algn="r">
              <a:lnSpc>
                <a:spcPct val="80000"/>
              </a:lnSpc>
            </a:pPr>
            <a:r>
              <a:rPr lang="ar-IQ" sz="1400">
                <a:cs typeface="Ali_K_Traditional" pitchFamily="2" charset="-78"/>
              </a:rPr>
              <a:t>لةوكاتةدا ناكؤكي و شةرةكانى نيَوان محمد ميرزا، ئةلوةند ميرزا، هةورةها كورانى يوسف ميرزاى بايةندةرى بةسودى شا اسماعيل طةرايةوة بةجؤريَك شا اسماعيل توانى بةماوةي يةك سالَ باكور كؤنترؤلأ  بكات، وة سنورى حكومةتةكةى بطةيةنيَتة سنورى جؤرجيا. سةبارةت بة ئةلوةند ميرزاى ئاقؤيلؤ بةهيَزيَكى 30 هةزار كةسيةوة رووبةرووى شا اسماعيل دةبيَـةوة كة سةركردايةتى 7 هةزار كةسى دةكرد لة شويَنيَك بةناوى (شو روو) كةتيَيدا سوثاى ميرزا ئةلوةند بةسةختى تيَك شكا بةمةش ئازةربيَجان كةوتة ذيَركؤنترؤلى شا اسماعيلى سةفةوى، دواتر بةرةو تةبريَزى ثايتةختى ئاقؤيلؤ ثيَشرةوى كرد كة ثيَشوازى شايستةى ليَكرا لةلايةن خةلَكى شارةكةن بةكؤنترؤلَ كردنى شارى تةبريَز لةلايةن شا اسماعيل وةرضةرخانيَكى نوآ لةميَذووى ئيَران ئةويش بريتى بوو لة ثاشايبةتى بنةمالَةى سةفةوى.</a:t>
            </a:r>
            <a:r>
              <a:rPr lang="en-US" sz="1000"/>
              <a:t> </a:t>
            </a:r>
          </a:p>
        </p:txBody>
      </p:sp>
      <p:sp>
        <p:nvSpPr>
          <p:cNvPr id="3076" name="Rectangle 4"/>
          <p:cNvSpPr>
            <a:spLocks noChangeArrowheads="1"/>
          </p:cNvSpPr>
          <p:nvPr/>
        </p:nvSpPr>
        <p:spPr bwMode="auto">
          <a:xfrm>
            <a:off x="0" y="914400"/>
            <a:ext cx="9144000" cy="457200"/>
          </a:xfrm>
          <a:prstGeom prst="rect">
            <a:avLst/>
          </a:prstGeom>
          <a:noFill/>
          <a:ln w="9525">
            <a:noFill/>
            <a:miter lim="800000"/>
            <a:headEnd/>
            <a:tailEnd/>
          </a:ln>
          <a:effectLst/>
        </p:spPr>
        <p:txBody>
          <a:bodyPr anchor="ctr"/>
          <a:lstStyle/>
          <a:p>
            <a:pPr algn="ctr" rtl="0"/>
            <a:r>
              <a:rPr lang="ar-SA" sz="4000">
                <a:solidFill>
                  <a:schemeClr val="tx2"/>
                </a:solidFill>
                <a:effectLst>
                  <a:outerShdw blurRad="38100" dist="38100" dir="2700000" algn="tl">
                    <a:srgbClr val="000000"/>
                  </a:outerShdw>
                </a:effectLst>
                <a:latin typeface="Arial" charset="0"/>
                <a:cs typeface="Ali_K_Traditional" pitchFamily="2" charset="-78"/>
              </a:rPr>
              <a:t>- </a:t>
            </a:r>
            <a:r>
              <a:rPr lang="ar-IQ" sz="3600">
                <a:solidFill>
                  <a:schemeClr val="tx2"/>
                </a:solidFill>
                <a:effectLst>
                  <a:outerShdw blurRad="38100" dist="38100" dir="2700000" algn="tl">
                    <a:srgbClr val="000000"/>
                  </a:outerShdw>
                </a:effectLst>
                <a:latin typeface="Arial" charset="0"/>
                <a:cs typeface="Ali_K_Traditional" pitchFamily="2" charset="-78"/>
              </a:rPr>
              <a:t>شا اسماعيلى يةكةم </a:t>
            </a:r>
            <a:r>
              <a:rPr lang="ar-SA" sz="3600">
                <a:solidFill>
                  <a:schemeClr val="tx2"/>
                </a:solidFill>
                <a:effectLst>
                  <a:outerShdw blurRad="38100" dist="38100" dir="2700000" algn="tl">
                    <a:srgbClr val="000000"/>
                  </a:outerShdw>
                </a:effectLst>
                <a:latin typeface="Arial" charset="0"/>
                <a:cs typeface="Ali_K_Traditional" pitchFamily="2" charset="-78"/>
              </a:rPr>
              <a:t>وكؤتايي هيَنان بة فةرمانرةوايةتى </a:t>
            </a:r>
            <a:r>
              <a:rPr lang="ar-IQ" sz="3600">
                <a:solidFill>
                  <a:schemeClr val="tx2"/>
                </a:solidFill>
                <a:effectLst>
                  <a:outerShdw blurRad="38100" dist="38100" dir="2700000" algn="tl">
                    <a:srgbClr val="000000"/>
                  </a:outerShdw>
                </a:effectLst>
                <a:latin typeface="Arial" charset="0"/>
                <a:cs typeface="Ali_K_Traditional" pitchFamily="2" charset="-78"/>
              </a:rPr>
              <a:t>ئاق</a:t>
            </a:r>
            <a:r>
              <a:rPr lang="ar-SA" sz="3600">
                <a:solidFill>
                  <a:schemeClr val="tx2"/>
                </a:solidFill>
                <a:effectLst>
                  <a:outerShdw blurRad="38100" dist="38100" dir="2700000" algn="tl">
                    <a:srgbClr val="000000"/>
                  </a:outerShdw>
                </a:effectLst>
                <a:latin typeface="Arial" charset="0"/>
                <a:cs typeface="Ali_K_Traditional" pitchFamily="2" charset="-78"/>
              </a:rPr>
              <a:t> ق</a:t>
            </a:r>
            <a:r>
              <a:rPr lang="ar-IQ" sz="3600">
                <a:solidFill>
                  <a:schemeClr val="tx2"/>
                </a:solidFill>
                <a:effectLst>
                  <a:outerShdw blurRad="38100" dist="38100" dir="2700000" algn="tl">
                    <a:srgbClr val="000000"/>
                  </a:outerShdw>
                </a:effectLst>
                <a:latin typeface="Arial" charset="0"/>
                <a:cs typeface="Ali_K_Traditional" pitchFamily="2" charset="-78"/>
              </a:rPr>
              <a:t>ؤي</a:t>
            </a:r>
            <a:r>
              <a:rPr lang="ar-SA" sz="3600">
                <a:solidFill>
                  <a:schemeClr val="tx2"/>
                </a:solidFill>
                <a:effectLst>
                  <a:outerShdw blurRad="38100" dist="38100" dir="2700000" algn="tl">
                    <a:srgbClr val="000000"/>
                  </a:outerShdw>
                </a:effectLst>
                <a:latin typeface="Arial" charset="0"/>
                <a:cs typeface="Ali_K_Traditional" pitchFamily="2" charset="-78"/>
              </a:rPr>
              <a:t>ن</a:t>
            </a:r>
            <a:r>
              <a:rPr lang="ar-IQ" sz="3600">
                <a:solidFill>
                  <a:schemeClr val="tx2"/>
                </a:solidFill>
                <a:effectLst>
                  <a:outerShdw blurRad="38100" dist="38100" dir="2700000" algn="tl">
                    <a:srgbClr val="000000"/>
                  </a:outerShdw>
                </a:effectLst>
                <a:latin typeface="Arial" charset="0"/>
                <a:cs typeface="Ali_K_Traditional" pitchFamily="2" charset="-78"/>
              </a:rPr>
              <a:t>لؤ</a:t>
            </a:r>
            <a:r>
              <a:rPr lang="ar-SA" sz="4000">
                <a:solidFill>
                  <a:schemeClr val="tx2"/>
                </a:solidFill>
                <a:effectLst>
                  <a:outerShdw blurRad="38100" dist="38100" dir="2700000" algn="tl">
                    <a:srgbClr val="000000"/>
                  </a:outerShdw>
                </a:effectLst>
                <a:latin typeface="Arial" charset="0"/>
                <a:cs typeface="Ali_K_Traditional" pitchFamily="2" charset="-78"/>
              </a:rPr>
              <a:t> </a:t>
            </a:r>
            <a:r>
              <a:rPr lang="en-US" sz="5400">
                <a:solidFill>
                  <a:schemeClr val="tx2"/>
                </a:solidFill>
                <a:effectLst>
                  <a:outerShdw blurRad="38100" dist="38100" dir="2700000" algn="tl">
                    <a:srgbClr val="000000"/>
                  </a:outerShdw>
                </a:effectLst>
                <a:latin typeface="Arial" charset="0"/>
              </a:rPr>
              <a:t> </a:t>
            </a:r>
          </a:p>
        </p:txBody>
      </p:sp>
      <p:pic>
        <p:nvPicPr>
          <p:cNvPr id="3077" name="Picture 5" descr="شاه اسماعيل"/>
          <p:cNvPicPr>
            <a:picLocks noChangeAspect="1" noChangeArrowheads="1"/>
          </p:cNvPicPr>
          <p:nvPr/>
        </p:nvPicPr>
        <p:blipFill>
          <a:blip r:embed="rId2"/>
          <a:srcRect/>
          <a:stretch>
            <a:fillRect/>
          </a:stretch>
        </p:blipFill>
        <p:spPr bwMode="auto">
          <a:xfrm>
            <a:off x="0" y="1905000"/>
            <a:ext cx="2133600" cy="3276600"/>
          </a:xfrm>
          <a:prstGeom prst="rect">
            <a:avLst/>
          </a:prstGeom>
          <a:noFill/>
        </p:spPr>
      </p:pic>
      <p:sp>
        <p:nvSpPr>
          <p:cNvPr id="3078" name="Rectangle 6"/>
          <p:cNvSpPr>
            <a:spLocks noChangeArrowheads="1"/>
          </p:cNvSpPr>
          <p:nvPr/>
        </p:nvSpPr>
        <p:spPr bwMode="auto">
          <a:xfrm>
            <a:off x="127000" y="5257800"/>
            <a:ext cx="1854200" cy="366713"/>
          </a:xfrm>
          <a:prstGeom prst="rect">
            <a:avLst/>
          </a:prstGeom>
          <a:noFill/>
          <a:ln w="9525">
            <a:noFill/>
            <a:miter lim="800000"/>
            <a:headEnd/>
            <a:tailEnd/>
          </a:ln>
          <a:effectLst/>
        </p:spPr>
        <p:txBody>
          <a:bodyPr>
            <a:spAutoFit/>
          </a:bodyPr>
          <a:lstStyle/>
          <a:p>
            <a:r>
              <a:rPr lang="ar-IQ">
                <a:solidFill>
                  <a:schemeClr val="tx2"/>
                </a:solidFill>
                <a:effectLst>
                  <a:outerShdw blurRad="38100" dist="38100" dir="2700000" algn="tl">
                    <a:srgbClr val="000000"/>
                  </a:outerShdw>
                </a:effectLst>
                <a:latin typeface="Arial" charset="0"/>
                <a:cs typeface="Ali_K_Traditional" pitchFamily="2" charset="-78"/>
              </a:rPr>
              <a:t>شا اسماعيلى يةكةم</a:t>
            </a:r>
            <a:endParaRPr lang="en-US">
              <a:solidFill>
                <a:schemeClr val="tx2"/>
              </a:solidFill>
              <a:effectLst>
                <a:outerShdw blurRad="38100" dist="38100" dir="2700000" algn="tl">
                  <a:srgbClr val="000000"/>
                </a:outerShdw>
              </a:effectLst>
              <a:latin typeface="Arial" charset="0"/>
              <a:cs typeface="Ali_K_Traditional"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slide(fromBottom)">
                                      <p:cBhvr>
                                        <p:cTn id="7" dur="500"/>
                                        <p:tgtEl>
                                          <p:spTgt spid="307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slide(fromBottom)">
                                      <p:cBhvr>
                                        <p:cTn id="10"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533400" y="609600"/>
            <a:ext cx="6781800" cy="685800"/>
          </a:xfrm>
        </p:spPr>
        <p:txBody>
          <a:bodyPr anchorCtr="0"/>
          <a:lstStyle/>
          <a:p>
            <a:pPr>
              <a:defRPr/>
            </a:pPr>
            <a:r>
              <a:rPr lang="ar-SA" sz="2800" b="1">
                <a:latin typeface="+mj-lt"/>
                <a:ea typeface="+mj-ea"/>
                <a:cs typeface="Ali_K_Traditional" pitchFamily="2" charset="-78"/>
              </a:rPr>
              <a:t>بارودؤخى سياسى ئيَران لةدواى مردنى كريم خانى زةند</a:t>
            </a:r>
            <a:br>
              <a:rPr lang="ar-SA" sz="2800" b="1">
                <a:latin typeface="+mj-lt"/>
                <a:ea typeface="+mj-ea"/>
                <a:cs typeface="Ali_K_Traditional" pitchFamily="2" charset="-78"/>
              </a:rPr>
            </a:br>
            <a:r>
              <a:rPr lang="ar-SA" sz="2800" b="1">
                <a:latin typeface="+mj-lt"/>
                <a:ea typeface="+mj-ea"/>
                <a:cs typeface="Ali_K_Traditional" pitchFamily="2" charset="-78"/>
              </a:rPr>
              <a:t>   1779- 1788</a:t>
            </a:r>
            <a:endParaRPr lang="en-US" sz="2800" b="1">
              <a:latin typeface="+mj-lt"/>
              <a:ea typeface="+mj-ea"/>
              <a:cs typeface="Ali_K_Traditional" pitchFamily="2" charset="-78"/>
            </a:endParaRPr>
          </a:p>
        </p:txBody>
      </p:sp>
      <p:sp>
        <p:nvSpPr>
          <p:cNvPr id="4099" name="Rectangle 3"/>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73733" name="Text Box 4"/>
          <p:cNvSpPr txBox="1">
            <a:spLocks noChangeArrowheads="1"/>
          </p:cNvSpPr>
          <p:nvPr/>
        </p:nvSpPr>
        <p:spPr bwMode="auto">
          <a:xfrm>
            <a:off x="381000" y="2133600"/>
            <a:ext cx="20574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على موراد خان</a:t>
            </a:r>
            <a:endParaRPr lang="en-US" sz="2400" b="1">
              <a:solidFill>
                <a:schemeClr val="tx2"/>
              </a:solidFill>
              <a:latin typeface="Arial" charset="0"/>
              <a:cs typeface="Ali_K_Traditional" pitchFamily="2" charset="-78"/>
            </a:endParaRPr>
          </a:p>
        </p:txBody>
      </p:sp>
      <p:sp>
        <p:nvSpPr>
          <p:cNvPr id="73734" name="Text Box 5"/>
          <p:cNvSpPr txBox="1">
            <a:spLocks noChangeArrowheads="1"/>
          </p:cNvSpPr>
          <p:nvPr/>
        </p:nvSpPr>
        <p:spPr bwMode="auto">
          <a:xfrm>
            <a:off x="6629400" y="2209800"/>
            <a:ext cx="20574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صادق خانى زةند</a:t>
            </a:r>
            <a:endParaRPr lang="en-US" sz="2400" b="1">
              <a:solidFill>
                <a:schemeClr val="tx2"/>
              </a:solidFill>
              <a:latin typeface="Arial" charset="0"/>
              <a:cs typeface="Ali_K_Traditional" pitchFamily="2" charset="-78"/>
            </a:endParaRPr>
          </a:p>
        </p:txBody>
      </p:sp>
      <p:sp>
        <p:nvSpPr>
          <p:cNvPr id="73735" name="Line 6"/>
          <p:cNvSpPr>
            <a:spLocks noChangeShapeType="1"/>
          </p:cNvSpPr>
          <p:nvPr/>
        </p:nvSpPr>
        <p:spPr bwMode="auto">
          <a:xfrm flipH="1">
            <a:off x="6096000" y="2438400"/>
            <a:ext cx="990600" cy="0"/>
          </a:xfrm>
          <a:prstGeom prst="line">
            <a:avLst/>
          </a:prstGeom>
          <a:noFill/>
          <a:ln w="9525">
            <a:solidFill>
              <a:schemeClr val="tx1"/>
            </a:solidFill>
            <a:round/>
            <a:headEnd/>
            <a:tailEnd type="triangle" w="med" len="med"/>
          </a:ln>
        </p:spPr>
        <p:txBody>
          <a:bodyPr/>
          <a:lstStyle/>
          <a:p>
            <a:endParaRPr lang="en-US"/>
          </a:p>
        </p:txBody>
      </p:sp>
      <p:sp>
        <p:nvSpPr>
          <p:cNvPr id="73736" name="Line 7"/>
          <p:cNvSpPr>
            <a:spLocks noChangeShapeType="1"/>
          </p:cNvSpPr>
          <p:nvPr/>
        </p:nvSpPr>
        <p:spPr bwMode="auto">
          <a:xfrm>
            <a:off x="2438400" y="2438400"/>
            <a:ext cx="990600" cy="0"/>
          </a:xfrm>
          <a:prstGeom prst="line">
            <a:avLst/>
          </a:prstGeom>
          <a:noFill/>
          <a:ln w="9525">
            <a:solidFill>
              <a:schemeClr val="tx1"/>
            </a:solidFill>
            <a:round/>
            <a:headEnd/>
            <a:tailEnd type="triangle" w="med" len="med"/>
          </a:ln>
        </p:spPr>
        <p:txBody>
          <a:bodyPr/>
          <a:lstStyle/>
          <a:p>
            <a:endParaRPr lang="en-US"/>
          </a:p>
        </p:txBody>
      </p:sp>
      <p:sp>
        <p:nvSpPr>
          <p:cNvPr id="73737" name="Text Box 8"/>
          <p:cNvSpPr txBox="1">
            <a:spLocks noChangeArrowheads="1"/>
          </p:cNvSpPr>
          <p:nvPr/>
        </p:nvSpPr>
        <p:spPr bwMode="auto">
          <a:xfrm>
            <a:off x="2286000" y="3200400"/>
            <a:ext cx="4114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طةمارؤدانى شارى شيراز لةلايةن على موراد خان</a:t>
            </a:r>
            <a:endParaRPr lang="en-US" b="1">
              <a:solidFill>
                <a:schemeClr val="tx2"/>
              </a:solidFill>
              <a:latin typeface="Arial" charset="0"/>
              <a:cs typeface="Ali_K_Traditional" pitchFamily="2" charset="-78"/>
            </a:endParaRPr>
          </a:p>
        </p:txBody>
      </p:sp>
      <p:sp>
        <p:nvSpPr>
          <p:cNvPr id="73738" name="Line 9"/>
          <p:cNvSpPr>
            <a:spLocks noChangeShapeType="1"/>
          </p:cNvSpPr>
          <p:nvPr/>
        </p:nvSpPr>
        <p:spPr bwMode="auto">
          <a:xfrm>
            <a:off x="4648200" y="2576513"/>
            <a:ext cx="0" cy="609600"/>
          </a:xfrm>
          <a:prstGeom prst="line">
            <a:avLst/>
          </a:prstGeom>
          <a:noFill/>
          <a:ln w="9525">
            <a:solidFill>
              <a:schemeClr val="tx1"/>
            </a:solidFill>
            <a:round/>
            <a:headEnd/>
            <a:tailEnd type="triangle" w="med" len="med"/>
          </a:ln>
        </p:spPr>
        <p:txBody>
          <a:bodyPr/>
          <a:lstStyle/>
          <a:p>
            <a:endParaRPr lang="en-US"/>
          </a:p>
        </p:txBody>
      </p:sp>
      <p:sp>
        <p:nvSpPr>
          <p:cNvPr id="73739" name="Text Box 11"/>
          <p:cNvSpPr txBox="1">
            <a:spLocks noChangeArrowheads="1"/>
          </p:cNvSpPr>
          <p:nvPr/>
        </p:nvSpPr>
        <p:spPr bwMode="auto">
          <a:xfrm>
            <a:off x="2133600" y="5105400"/>
            <a:ext cx="49530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طواستنةوةى ثايتةخت لةلايةن عةلى موراد خان لةشيرازةوة بؤ ئةسفةهان</a:t>
            </a:r>
            <a:endParaRPr lang="en-US" b="1">
              <a:solidFill>
                <a:schemeClr val="tx2"/>
              </a:solidFill>
              <a:latin typeface="Arial" charset="0"/>
              <a:cs typeface="Ali_K_Traditional" pitchFamily="2" charset="-78"/>
            </a:endParaRPr>
          </a:p>
        </p:txBody>
      </p:sp>
      <p:sp>
        <p:nvSpPr>
          <p:cNvPr id="73740" name="Line 12"/>
          <p:cNvSpPr>
            <a:spLocks noChangeShapeType="1"/>
          </p:cNvSpPr>
          <p:nvPr/>
        </p:nvSpPr>
        <p:spPr bwMode="auto">
          <a:xfrm>
            <a:off x="4572000" y="3581400"/>
            <a:ext cx="0" cy="533400"/>
          </a:xfrm>
          <a:prstGeom prst="line">
            <a:avLst/>
          </a:prstGeom>
          <a:noFill/>
          <a:ln w="9525">
            <a:solidFill>
              <a:schemeClr val="tx1"/>
            </a:solidFill>
            <a:round/>
            <a:headEnd/>
            <a:tailEnd type="triangle" w="med" len="med"/>
          </a:ln>
        </p:spPr>
        <p:txBody>
          <a:bodyPr/>
          <a:lstStyle/>
          <a:p>
            <a:endParaRPr lang="en-US"/>
          </a:p>
        </p:txBody>
      </p:sp>
      <p:sp>
        <p:nvSpPr>
          <p:cNvPr id="73741" name="Text Box 13"/>
          <p:cNvSpPr txBox="1">
            <a:spLocks noChangeArrowheads="1"/>
          </p:cNvSpPr>
          <p:nvPr/>
        </p:nvSpPr>
        <p:spPr bwMode="auto">
          <a:xfrm>
            <a:off x="1905000" y="6172200"/>
            <a:ext cx="54864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دروست بوونى ململانىَ لةنيَوان عةلى مورد خان و جةعفةر خان كورى صادق خان </a:t>
            </a:r>
            <a:endParaRPr lang="en-US" b="1">
              <a:solidFill>
                <a:schemeClr val="tx2"/>
              </a:solidFill>
              <a:latin typeface="Arial" charset="0"/>
              <a:cs typeface="Ali_K_Traditional" pitchFamily="2" charset="-78"/>
            </a:endParaRPr>
          </a:p>
        </p:txBody>
      </p:sp>
      <p:sp>
        <p:nvSpPr>
          <p:cNvPr id="73742" name="Line 14"/>
          <p:cNvSpPr>
            <a:spLocks noChangeShapeType="1"/>
          </p:cNvSpPr>
          <p:nvPr/>
        </p:nvSpPr>
        <p:spPr bwMode="auto">
          <a:xfrm>
            <a:off x="4648200" y="5548313"/>
            <a:ext cx="0" cy="609600"/>
          </a:xfrm>
          <a:prstGeom prst="line">
            <a:avLst/>
          </a:prstGeom>
          <a:noFill/>
          <a:ln w="9525">
            <a:solidFill>
              <a:schemeClr val="tx1"/>
            </a:solidFill>
            <a:round/>
            <a:headEnd/>
            <a:tailEnd type="triangle" w="med" len="med"/>
          </a:ln>
        </p:spPr>
        <p:txBody>
          <a:bodyPr/>
          <a:lstStyle/>
          <a:p>
            <a:endParaRPr lang="en-US"/>
          </a:p>
        </p:txBody>
      </p:sp>
      <p:sp>
        <p:nvSpPr>
          <p:cNvPr id="73743" name="Text Box 15"/>
          <p:cNvSpPr txBox="1">
            <a:spLocks noChangeArrowheads="1"/>
          </p:cNvSpPr>
          <p:nvPr/>
        </p:nvSpPr>
        <p:spPr bwMode="auto">
          <a:xfrm>
            <a:off x="3200400" y="2209800"/>
            <a:ext cx="27432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ململانىَ و ئامادةكارييةكان</a:t>
            </a:r>
            <a:endParaRPr lang="en-US" sz="2400" b="1">
              <a:solidFill>
                <a:schemeClr val="tx2"/>
              </a:solidFill>
              <a:latin typeface="Arial" charset="0"/>
              <a:cs typeface="Ali_K_Traditional" pitchFamily="2" charset="-78"/>
            </a:endParaRPr>
          </a:p>
        </p:txBody>
      </p:sp>
      <p:sp>
        <p:nvSpPr>
          <p:cNvPr id="73744" name="Text Box 19"/>
          <p:cNvSpPr txBox="1">
            <a:spLocks noChangeArrowheads="1"/>
          </p:cNvSpPr>
          <p:nvPr/>
        </p:nvSpPr>
        <p:spPr bwMode="auto">
          <a:xfrm>
            <a:off x="914400" y="1600200"/>
            <a:ext cx="66294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داطيركردنى شيراز لةلايةن صادق خان لة دواى كوذرانى زةكى خان زةند</a:t>
            </a:r>
            <a:endParaRPr lang="en-US" sz="2400" b="1">
              <a:solidFill>
                <a:schemeClr val="tx2"/>
              </a:solidFill>
              <a:latin typeface="Arial" charset="0"/>
              <a:cs typeface="Ali_K_Traditional" pitchFamily="2" charset="-78"/>
            </a:endParaRPr>
          </a:p>
        </p:txBody>
      </p:sp>
      <p:sp>
        <p:nvSpPr>
          <p:cNvPr id="73745" name="Text Box 20"/>
          <p:cNvSpPr txBox="1">
            <a:spLocks noChangeArrowheads="1"/>
          </p:cNvSpPr>
          <p:nvPr/>
        </p:nvSpPr>
        <p:spPr bwMode="auto">
          <a:xfrm>
            <a:off x="0" y="4114800"/>
            <a:ext cx="91440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خيانةتى جةعفةر خان كورى صادق خانى زةند  و داطيركردنى شارى شيراز لة لايةن عةلى موراد خان لةسالى 1781ز كوشتنى صادق خان </a:t>
            </a:r>
            <a:endParaRPr lang="en-US" b="1">
              <a:solidFill>
                <a:schemeClr val="tx2"/>
              </a:solidFill>
              <a:latin typeface="Arial" charset="0"/>
              <a:cs typeface="Ali_K_Traditional" pitchFamily="2" charset="-78"/>
            </a:endParaRPr>
          </a:p>
        </p:txBody>
      </p:sp>
      <p:sp>
        <p:nvSpPr>
          <p:cNvPr id="73746" name="Line 21"/>
          <p:cNvSpPr>
            <a:spLocks noChangeShapeType="1"/>
          </p:cNvSpPr>
          <p:nvPr/>
        </p:nvSpPr>
        <p:spPr bwMode="auto">
          <a:xfrm>
            <a:off x="4648200" y="4481513"/>
            <a:ext cx="0" cy="609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44"/>
                                        </p:tgtEl>
                                        <p:attrNameLst>
                                          <p:attrName>style.visibility</p:attrName>
                                        </p:attrNameLst>
                                      </p:cBhvr>
                                      <p:to>
                                        <p:strVal val="visible"/>
                                      </p:to>
                                    </p:set>
                                    <p:animEffect transition="in" filter="box(in)">
                                      <p:cBhvr>
                                        <p:cTn id="7" dur="500"/>
                                        <p:tgtEl>
                                          <p:spTgt spid="7374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3743">
                                            <p:txEl>
                                              <p:pRg st="0" end="0"/>
                                            </p:txEl>
                                          </p:spTgt>
                                        </p:tgtEl>
                                        <p:attrNameLst>
                                          <p:attrName>style.visibility</p:attrName>
                                        </p:attrNameLst>
                                      </p:cBhvr>
                                      <p:to>
                                        <p:strVal val="visible"/>
                                      </p:to>
                                    </p:set>
                                    <p:anim calcmode="lin" valueType="num">
                                      <p:cBhvr>
                                        <p:cTn id="12" dur="500" fill="hold"/>
                                        <p:tgtEl>
                                          <p:spTgt spid="7374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374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37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73734"/>
                                        </p:tgtEl>
                                        <p:attrNameLst>
                                          <p:attrName>style.visibility</p:attrName>
                                        </p:attrNameLst>
                                      </p:cBhvr>
                                      <p:to>
                                        <p:strVal val="visible"/>
                                      </p:to>
                                    </p:set>
                                    <p:animEffect transition="in" filter="fade">
                                      <p:cBhvr>
                                        <p:cTn id="19" dur="2000"/>
                                        <p:tgtEl>
                                          <p:spTgt spid="73734"/>
                                        </p:tgtEl>
                                      </p:cBhvr>
                                    </p:animEffect>
                                    <p:anim calcmode="lin" valueType="num">
                                      <p:cBhvr>
                                        <p:cTn id="20" dur="2000" fill="hold"/>
                                        <p:tgtEl>
                                          <p:spTgt spid="73734"/>
                                        </p:tgtEl>
                                        <p:attrNameLst>
                                          <p:attrName>style.rotation</p:attrName>
                                        </p:attrNameLst>
                                      </p:cBhvr>
                                      <p:tavLst>
                                        <p:tav tm="0">
                                          <p:val>
                                            <p:fltVal val="720"/>
                                          </p:val>
                                        </p:tav>
                                        <p:tav tm="100000">
                                          <p:val>
                                            <p:fltVal val="0"/>
                                          </p:val>
                                        </p:tav>
                                      </p:tavLst>
                                    </p:anim>
                                    <p:anim calcmode="lin" valueType="num">
                                      <p:cBhvr>
                                        <p:cTn id="21" dur="2000" fill="hold"/>
                                        <p:tgtEl>
                                          <p:spTgt spid="73734"/>
                                        </p:tgtEl>
                                        <p:attrNameLst>
                                          <p:attrName>ppt_h</p:attrName>
                                        </p:attrNameLst>
                                      </p:cBhvr>
                                      <p:tavLst>
                                        <p:tav tm="0">
                                          <p:val>
                                            <p:fltVal val="0"/>
                                          </p:val>
                                        </p:tav>
                                        <p:tav tm="100000">
                                          <p:val>
                                            <p:strVal val="#ppt_h"/>
                                          </p:val>
                                        </p:tav>
                                      </p:tavLst>
                                    </p:anim>
                                    <p:anim calcmode="lin" valueType="num">
                                      <p:cBhvr>
                                        <p:cTn id="22" dur="2000" fill="hold"/>
                                        <p:tgtEl>
                                          <p:spTgt spid="73734"/>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73735"/>
                                        </p:tgtEl>
                                        <p:attrNameLst>
                                          <p:attrName>style.visibility</p:attrName>
                                        </p:attrNameLst>
                                      </p:cBhvr>
                                      <p:to>
                                        <p:strVal val="visible"/>
                                      </p:to>
                                    </p:set>
                                    <p:animEffect transition="in" filter="fade">
                                      <p:cBhvr>
                                        <p:cTn id="25" dur="2000"/>
                                        <p:tgtEl>
                                          <p:spTgt spid="73735"/>
                                        </p:tgtEl>
                                      </p:cBhvr>
                                    </p:animEffect>
                                    <p:anim calcmode="lin" valueType="num">
                                      <p:cBhvr>
                                        <p:cTn id="26" dur="2000" fill="hold"/>
                                        <p:tgtEl>
                                          <p:spTgt spid="73735"/>
                                        </p:tgtEl>
                                        <p:attrNameLst>
                                          <p:attrName>style.rotation</p:attrName>
                                        </p:attrNameLst>
                                      </p:cBhvr>
                                      <p:tavLst>
                                        <p:tav tm="0">
                                          <p:val>
                                            <p:fltVal val="720"/>
                                          </p:val>
                                        </p:tav>
                                        <p:tav tm="100000">
                                          <p:val>
                                            <p:fltVal val="0"/>
                                          </p:val>
                                        </p:tav>
                                      </p:tavLst>
                                    </p:anim>
                                    <p:anim calcmode="lin" valueType="num">
                                      <p:cBhvr>
                                        <p:cTn id="27" dur="2000" fill="hold"/>
                                        <p:tgtEl>
                                          <p:spTgt spid="73735"/>
                                        </p:tgtEl>
                                        <p:attrNameLst>
                                          <p:attrName>ppt_h</p:attrName>
                                        </p:attrNameLst>
                                      </p:cBhvr>
                                      <p:tavLst>
                                        <p:tav tm="0">
                                          <p:val>
                                            <p:fltVal val="0"/>
                                          </p:val>
                                        </p:tav>
                                        <p:tav tm="100000">
                                          <p:val>
                                            <p:strVal val="#ppt_h"/>
                                          </p:val>
                                        </p:tav>
                                      </p:tavLst>
                                    </p:anim>
                                    <p:anim calcmode="lin" valueType="num">
                                      <p:cBhvr>
                                        <p:cTn id="28" dur="2000" fill="hold"/>
                                        <p:tgtEl>
                                          <p:spTgt spid="73735"/>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73733"/>
                                        </p:tgtEl>
                                        <p:attrNameLst>
                                          <p:attrName>style.visibility</p:attrName>
                                        </p:attrNameLst>
                                      </p:cBhvr>
                                      <p:to>
                                        <p:strVal val="visible"/>
                                      </p:to>
                                    </p:set>
                                    <p:animEffect transition="in" filter="fade">
                                      <p:cBhvr>
                                        <p:cTn id="31" dur="2000"/>
                                        <p:tgtEl>
                                          <p:spTgt spid="73733"/>
                                        </p:tgtEl>
                                      </p:cBhvr>
                                    </p:animEffect>
                                    <p:anim calcmode="lin" valueType="num">
                                      <p:cBhvr>
                                        <p:cTn id="32" dur="2000" fill="hold"/>
                                        <p:tgtEl>
                                          <p:spTgt spid="73733"/>
                                        </p:tgtEl>
                                        <p:attrNameLst>
                                          <p:attrName>style.rotation</p:attrName>
                                        </p:attrNameLst>
                                      </p:cBhvr>
                                      <p:tavLst>
                                        <p:tav tm="0">
                                          <p:val>
                                            <p:fltVal val="720"/>
                                          </p:val>
                                        </p:tav>
                                        <p:tav tm="100000">
                                          <p:val>
                                            <p:fltVal val="0"/>
                                          </p:val>
                                        </p:tav>
                                      </p:tavLst>
                                    </p:anim>
                                    <p:anim calcmode="lin" valueType="num">
                                      <p:cBhvr>
                                        <p:cTn id="33" dur="2000" fill="hold"/>
                                        <p:tgtEl>
                                          <p:spTgt spid="73733"/>
                                        </p:tgtEl>
                                        <p:attrNameLst>
                                          <p:attrName>ppt_h</p:attrName>
                                        </p:attrNameLst>
                                      </p:cBhvr>
                                      <p:tavLst>
                                        <p:tav tm="0">
                                          <p:val>
                                            <p:fltVal val="0"/>
                                          </p:val>
                                        </p:tav>
                                        <p:tav tm="100000">
                                          <p:val>
                                            <p:strVal val="#ppt_h"/>
                                          </p:val>
                                        </p:tav>
                                      </p:tavLst>
                                    </p:anim>
                                    <p:anim calcmode="lin" valueType="num">
                                      <p:cBhvr>
                                        <p:cTn id="34" dur="2000" fill="hold"/>
                                        <p:tgtEl>
                                          <p:spTgt spid="73733"/>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73736"/>
                                        </p:tgtEl>
                                        <p:attrNameLst>
                                          <p:attrName>style.visibility</p:attrName>
                                        </p:attrNameLst>
                                      </p:cBhvr>
                                      <p:to>
                                        <p:strVal val="visible"/>
                                      </p:to>
                                    </p:set>
                                    <p:animEffect transition="in" filter="fade">
                                      <p:cBhvr>
                                        <p:cTn id="37" dur="2000"/>
                                        <p:tgtEl>
                                          <p:spTgt spid="73736"/>
                                        </p:tgtEl>
                                      </p:cBhvr>
                                    </p:animEffect>
                                    <p:anim calcmode="lin" valueType="num">
                                      <p:cBhvr>
                                        <p:cTn id="38" dur="2000" fill="hold"/>
                                        <p:tgtEl>
                                          <p:spTgt spid="73736"/>
                                        </p:tgtEl>
                                        <p:attrNameLst>
                                          <p:attrName>style.rotation</p:attrName>
                                        </p:attrNameLst>
                                      </p:cBhvr>
                                      <p:tavLst>
                                        <p:tav tm="0">
                                          <p:val>
                                            <p:fltVal val="720"/>
                                          </p:val>
                                        </p:tav>
                                        <p:tav tm="100000">
                                          <p:val>
                                            <p:fltVal val="0"/>
                                          </p:val>
                                        </p:tav>
                                      </p:tavLst>
                                    </p:anim>
                                    <p:anim calcmode="lin" valueType="num">
                                      <p:cBhvr>
                                        <p:cTn id="39" dur="2000" fill="hold"/>
                                        <p:tgtEl>
                                          <p:spTgt spid="73736"/>
                                        </p:tgtEl>
                                        <p:attrNameLst>
                                          <p:attrName>ppt_h</p:attrName>
                                        </p:attrNameLst>
                                      </p:cBhvr>
                                      <p:tavLst>
                                        <p:tav tm="0">
                                          <p:val>
                                            <p:fltVal val="0"/>
                                          </p:val>
                                        </p:tav>
                                        <p:tav tm="100000">
                                          <p:val>
                                            <p:strVal val="#ppt_h"/>
                                          </p:val>
                                        </p:tav>
                                      </p:tavLst>
                                    </p:anim>
                                    <p:anim calcmode="lin" valueType="num">
                                      <p:cBhvr>
                                        <p:cTn id="40" dur="2000" fill="hold"/>
                                        <p:tgtEl>
                                          <p:spTgt spid="73736"/>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73738"/>
                                        </p:tgtEl>
                                        <p:attrNameLst>
                                          <p:attrName>style.visibility</p:attrName>
                                        </p:attrNameLst>
                                      </p:cBhvr>
                                      <p:to>
                                        <p:strVal val="visible"/>
                                      </p:to>
                                    </p:set>
                                    <p:anim to="" calcmode="lin" valueType="num">
                                      <p:cBhvr>
                                        <p:cTn id="45" dur="1" fill="hold"/>
                                        <p:tgtEl>
                                          <p:spTgt spid="73738"/>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73737"/>
                                        </p:tgtEl>
                                        <p:attrNameLst>
                                          <p:attrName>style.visibility</p:attrName>
                                        </p:attrNameLst>
                                      </p:cBhvr>
                                      <p:to>
                                        <p:strVal val="visible"/>
                                      </p:to>
                                    </p:set>
                                    <p:anim to="" calcmode="lin" valueType="num">
                                      <p:cBhvr>
                                        <p:cTn id="48" dur="1" fill="hold"/>
                                        <p:tgtEl>
                                          <p:spTgt spid="73737"/>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3740"/>
                                        </p:tgtEl>
                                        <p:attrNameLst>
                                          <p:attrName>style.visibility</p:attrName>
                                        </p:attrNameLst>
                                      </p:cBhvr>
                                      <p:to>
                                        <p:strVal val="visible"/>
                                      </p:to>
                                    </p:set>
                                    <p:anim calcmode="lin" valueType="num">
                                      <p:cBhvr additive="base">
                                        <p:cTn id="53" dur="500" fill="hold"/>
                                        <p:tgtEl>
                                          <p:spTgt spid="73740"/>
                                        </p:tgtEl>
                                        <p:attrNameLst>
                                          <p:attrName>ppt_x</p:attrName>
                                        </p:attrNameLst>
                                      </p:cBhvr>
                                      <p:tavLst>
                                        <p:tav tm="0">
                                          <p:val>
                                            <p:strVal val="#ppt_x"/>
                                          </p:val>
                                        </p:tav>
                                        <p:tav tm="100000">
                                          <p:val>
                                            <p:strVal val="#ppt_x"/>
                                          </p:val>
                                        </p:tav>
                                      </p:tavLst>
                                    </p:anim>
                                    <p:anim calcmode="lin" valueType="num">
                                      <p:cBhvr additive="base">
                                        <p:cTn id="54" dur="500" fill="hold"/>
                                        <p:tgtEl>
                                          <p:spTgt spid="737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3745"/>
                                        </p:tgtEl>
                                        <p:attrNameLst>
                                          <p:attrName>style.visibility</p:attrName>
                                        </p:attrNameLst>
                                      </p:cBhvr>
                                      <p:to>
                                        <p:strVal val="visible"/>
                                      </p:to>
                                    </p:set>
                                    <p:anim calcmode="lin" valueType="num">
                                      <p:cBhvr additive="base">
                                        <p:cTn id="57" dur="500" fill="hold"/>
                                        <p:tgtEl>
                                          <p:spTgt spid="73745"/>
                                        </p:tgtEl>
                                        <p:attrNameLst>
                                          <p:attrName>ppt_x</p:attrName>
                                        </p:attrNameLst>
                                      </p:cBhvr>
                                      <p:tavLst>
                                        <p:tav tm="0">
                                          <p:val>
                                            <p:strVal val="#ppt_x"/>
                                          </p:val>
                                        </p:tav>
                                        <p:tav tm="100000">
                                          <p:val>
                                            <p:strVal val="#ppt_x"/>
                                          </p:val>
                                        </p:tav>
                                      </p:tavLst>
                                    </p:anim>
                                    <p:anim calcmode="lin" valueType="num">
                                      <p:cBhvr additive="base">
                                        <p:cTn id="58" dur="500" fill="hold"/>
                                        <p:tgtEl>
                                          <p:spTgt spid="7374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73746"/>
                                        </p:tgtEl>
                                        <p:attrNameLst>
                                          <p:attrName>style.visibility</p:attrName>
                                        </p:attrNameLst>
                                      </p:cBhvr>
                                      <p:to>
                                        <p:strVal val="visible"/>
                                      </p:to>
                                    </p:set>
                                    <p:animEffect transition="in" filter="slide(fromBottom)">
                                      <p:cBhvr>
                                        <p:cTn id="63" dur="500"/>
                                        <p:tgtEl>
                                          <p:spTgt spid="73746"/>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73739"/>
                                        </p:tgtEl>
                                        <p:attrNameLst>
                                          <p:attrName>style.visibility</p:attrName>
                                        </p:attrNameLst>
                                      </p:cBhvr>
                                      <p:to>
                                        <p:strVal val="visible"/>
                                      </p:to>
                                    </p:set>
                                    <p:animEffect transition="in" filter="slide(fromBottom)">
                                      <p:cBhvr>
                                        <p:cTn id="66" dur="500"/>
                                        <p:tgtEl>
                                          <p:spTgt spid="73739"/>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73742"/>
                                        </p:tgtEl>
                                        <p:attrNameLst>
                                          <p:attrName>style.visibility</p:attrName>
                                        </p:attrNameLst>
                                      </p:cBhvr>
                                      <p:to>
                                        <p:strVal val="visible"/>
                                      </p:to>
                                    </p:set>
                                    <p:animEffect transition="in" filter="slide(fromBottom)">
                                      <p:cBhvr>
                                        <p:cTn id="71" dur="500"/>
                                        <p:tgtEl>
                                          <p:spTgt spid="73742"/>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73741"/>
                                        </p:tgtEl>
                                        <p:attrNameLst>
                                          <p:attrName>style.visibility</p:attrName>
                                        </p:attrNameLst>
                                      </p:cBhvr>
                                      <p:to>
                                        <p:strVal val="visible"/>
                                      </p:to>
                                    </p:set>
                                    <p:animEffect transition="in" filter="slide(fromBottom)">
                                      <p:cBhvr>
                                        <p:cTn id="74" dur="500"/>
                                        <p:tgtEl>
                                          <p:spTgt spid="7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P spid="73734" grpId="0"/>
      <p:bldP spid="73735" grpId="0" animBg="1"/>
      <p:bldP spid="73736" grpId="0" animBg="1"/>
      <p:bldP spid="73737" grpId="0"/>
      <p:bldP spid="73738" grpId="0" animBg="1"/>
      <p:bldP spid="73739" grpId="0"/>
      <p:bldP spid="73740" grpId="0" animBg="1"/>
      <p:bldP spid="73741" grpId="0"/>
      <p:bldP spid="73742" grpId="0" animBg="1"/>
      <p:bldP spid="73744" grpId="0"/>
      <p:bldP spid="73745" grpId="0"/>
      <p:bldP spid="737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457200" y="228600"/>
            <a:ext cx="7772400" cy="685800"/>
          </a:xfrm>
        </p:spPr>
        <p:txBody>
          <a:bodyPr anchorCtr="0"/>
          <a:lstStyle/>
          <a:p>
            <a:r>
              <a:rPr lang="ar-SA" sz="3600" b="1">
                <a:cs typeface="Ali_K_Traditional" pitchFamily="2" charset="-78"/>
              </a:rPr>
              <a:t>بارودؤخى سياسى ئيَران لةدواى مردنى كريم خانى زةند</a:t>
            </a:r>
            <a:br>
              <a:rPr lang="ar-SA" sz="3600" b="1">
                <a:cs typeface="Ali_K_Traditional" pitchFamily="2" charset="-78"/>
              </a:rPr>
            </a:br>
            <a:r>
              <a:rPr lang="ar-SA" sz="3600" b="1">
                <a:cs typeface="Ali_K_Traditional" pitchFamily="2" charset="-78"/>
              </a:rPr>
              <a:t>   1779- 1788</a:t>
            </a:r>
            <a:endParaRPr lang="en-US" sz="3600" b="1">
              <a:cs typeface="Ali_K_Traditional" pitchFamily="2" charset="-78"/>
            </a:endParaRPr>
          </a:p>
        </p:txBody>
      </p:sp>
      <p:sp>
        <p:nvSpPr>
          <p:cNvPr id="5123" name="Rectangle 3"/>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74756" name="Text Box 8"/>
          <p:cNvSpPr txBox="1">
            <a:spLocks noChangeArrowheads="1"/>
          </p:cNvSpPr>
          <p:nvPr/>
        </p:nvSpPr>
        <p:spPr bwMode="auto">
          <a:xfrm>
            <a:off x="762000" y="1981200"/>
            <a:ext cx="73152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داطير كردنى شارى ئةسفةهان لةلايةن جةعفةر خان لةدواى بلاوبوونةوةى دةنطؤى مردنى عةلى موراد خان</a:t>
            </a:r>
            <a:endParaRPr lang="en-US" b="1">
              <a:solidFill>
                <a:schemeClr val="tx2"/>
              </a:solidFill>
              <a:latin typeface="Arial" charset="0"/>
              <a:cs typeface="Ali_K_Traditional" pitchFamily="2" charset="-78"/>
            </a:endParaRPr>
          </a:p>
        </p:txBody>
      </p:sp>
      <p:sp>
        <p:nvSpPr>
          <p:cNvPr id="74757" name="Line 9"/>
          <p:cNvSpPr>
            <a:spLocks noChangeShapeType="1"/>
          </p:cNvSpPr>
          <p:nvPr/>
        </p:nvSpPr>
        <p:spPr bwMode="auto">
          <a:xfrm>
            <a:off x="4648200" y="1371600"/>
            <a:ext cx="0" cy="609600"/>
          </a:xfrm>
          <a:prstGeom prst="line">
            <a:avLst/>
          </a:prstGeom>
          <a:noFill/>
          <a:ln w="9525">
            <a:solidFill>
              <a:schemeClr val="tx1"/>
            </a:solidFill>
            <a:round/>
            <a:headEnd/>
            <a:tailEnd type="triangle" w="med" len="med"/>
          </a:ln>
        </p:spPr>
        <p:txBody>
          <a:bodyPr/>
          <a:lstStyle/>
          <a:p>
            <a:endParaRPr lang="en-US"/>
          </a:p>
        </p:txBody>
      </p:sp>
      <p:sp>
        <p:nvSpPr>
          <p:cNvPr id="74758" name="Text Box 10"/>
          <p:cNvSpPr txBox="1">
            <a:spLocks noChangeArrowheads="1"/>
          </p:cNvSpPr>
          <p:nvPr/>
        </p:nvSpPr>
        <p:spPr bwMode="auto">
          <a:xfrm>
            <a:off x="1981200" y="3810000"/>
            <a:ext cx="49530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ثاشةكشة كردنى جةعفةر خان بؤ شارى شيراز لةسالى 1788ز</a:t>
            </a:r>
            <a:endParaRPr lang="en-US" b="1">
              <a:solidFill>
                <a:schemeClr val="tx2"/>
              </a:solidFill>
              <a:latin typeface="Arial" charset="0"/>
              <a:cs typeface="Ali_K_Traditional" pitchFamily="2" charset="-78"/>
            </a:endParaRPr>
          </a:p>
        </p:txBody>
      </p:sp>
      <p:sp>
        <p:nvSpPr>
          <p:cNvPr id="74759" name="Line 11"/>
          <p:cNvSpPr>
            <a:spLocks noChangeShapeType="1"/>
          </p:cNvSpPr>
          <p:nvPr/>
        </p:nvSpPr>
        <p:spPr bwMode="auto">
          <a:xfrm>
            <a:off x="4648200" y="2286000"/>
            <a:ext cx="0" cy="533400"/>
          </a:xfrm>
          <a:prstGeom prst="line">
            <a:avLst/>
          </a:prstGeom>
          <a:noFill/>
          <a:ln w="9525">
            <a:solidFill>
              <a:schemeClr val="tx1"/>
            </a:solidFill>
            <a:round/>
            <a:headEnd/>
            <a:tailEnd type="triangle" w="med" len="med"/>
          </a:ln>
        </p:spPr>
        <p:txBody>
          <a:bodyPr/>
          <a:lstStyle/>
          <a:p>
            <a:endParaRPr lang="en-US"/>
          </a:p>
        </p:txBody>
      </p:sp>
      <p:sp>
        <p:nvSpPr>
          <p:cNvPr id="74760" name="Text Box 12"/>
          <p:cNvSpPr txBox="1">
            <a:spLocks noChangeArrowheads="1"/>
          </p:cNvSpPr>
          <p:nvPr/>
        </p:nvSpPr>
        <p:spPr bwMode="auto">
          <a:xfrm>
            <a:off x="1600200" y="4648200"/>
            <a:ext cx="6019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دةستطرتنى ئاغا محمد خان قاجار بةسةر شارى ئةسفةهان و تاران و قوم و كاشان كوردستان </a:t>
            </a:r>
            <a:endParaRPr lang="en-US" b="1">
              <a:solidFill>
                <a:schemeClr val="tx2"/>
              </a:solidFill>
              <a:latin typeface="Arial" charset="0"/>
              <a:cs typeface="Ali_K_Traditional" pitchFamily="2" charset="-78"/>
            </a:endParaRPr>
          </a:p>
        </p:txBody>
      </p:sp>
      <p:sp>
        <p:nvSpPr>
          <p:cNvPr id="74761" name="Line 13"/>
          <p:cNvSpPr>
            <a:spLocks noChangeShapeType="1"/>
          </p:cNvSpPr>
          <p:nvPr/>
        </p:nvSpPr>
        <p:spPr bwMode="auto">
          <a:xfrm>
            <a:off x="4648200" y="4114800"/>
            <a:ext cx="0" cy="609600"/>
          </a:xfrm>
          <a:prstGeom prst="line">
            <a:avLst/>
          </a:prstGeom>
          <a:noFill/>
          <a:ln w="9525">
            <a:solidFill>
              <a:schemeClr val="tx1"/>
            </a:solidFill>
            <a:round/>
            <a:headEnd/>
            <a:tailEnd type="triangle" w="med" len="med"/>
          </a:ln>
        </p:spPr>
        <p:txBody>
          <a:bodyPr/>
          <a:lstStyle/>
          <a:p>
            <a:endParaRPr lang="en-US"/>
          </a:p>
        </p:txBody>
      </p:sp>
      <p:sp>
        <p:nvSpPr>
          <p:cNvPr id="74762" name="Text Box 15"/>
          <p:cNvSpPr txBox="1">
            <a:spLocks noChangeArrowheads="1"/>
          </p:cNvSpPr>
          <p:nvPr/>
        </p:nvSpPr>
        <p:spPr bwMode="auto">
          <a:xfrm>
            <a:off x="457200" y="990600"/>
            <a:ext cx="80772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مردنى عةلى موراد خان لةناوضةى مورضة خورت بةر لة رووبةرووبونةوةى جةعفةر خان </a:t>
            </a:r>
            <a:endParaRPr lang="en-US" sz="2400" b="1">
              <a:solidFill>
                <a:schemeClr val="tx2"/>
              </a:solidFill>
              <a:latin typeface="Arial" charset="0"/>
              <a:cs typeface="Ali_K_Traditional" pitchFamily="2" charset="-78"/>
            </a:endParaRPr>
          </a:p>
        </p:txBody>
      </p:sp>
      <p:sp>
        <p:nvSpPr>
          <p:cNvPr id="74763" name="Text Box 16"/>
          <p:cNvSpPr txBox="1">
            <a:spLocks noChangeArrowheads="1"/>
          </p:cNvSpPr>
          <p:nvPr/>
        </p:nvSpPr>
        <p:spPr bwMode="auto">
          <a:xfrm>
            <a:off x="152400" y="2895600"/>
            <a:ext cx="89154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ئامادةكارييةكانى ئاغا محمد خان قاجار لة ئةستةرئاباد و رووكردنة شارى ئةسفةهان ثةشيَويةكانى ناوشارى ئةسفةهان دذ بة جةعفةر خان </a:t>
            </a:r>
            <a:endParaRPr lang="en-US" b="1">
              <a:solidFill>
                <a:schemeClr val="tx2"/>
              </a:solidFill>
              <a:latin typeface="Arial" charset="0"/>
              <a:cs typeface="Ali_K_Traditional" pitchFamily="2" charset="-78"/>
            </a:endParaRPr>
          </a:p>
        </p:txBody>
      </p:sp>
      <p:sp>
        <p:nvSpPr>
          <p:cNvPr id="74764" name="Line 17"/>
          <p:cNvSpPr>
            <a:spLocks noChangeShapeType="1"/>
          </p:cNvSpPr>
          <p:nvPr/>
        </p:nvSpPr>
        <p:spPr bwMode="auto">
          <a:xfrm>
            <a:off x="4648200" y="3200400"/>
            <a:ext cx="0" cy="609600"/>
          </a:xfrm>
          <a:prstGeom prst="line">
            <a:avLst/>
          </a:prstGeom>
          <a:noFill/>
          <a:ln w="9525">
            <a:solidFill>
              <a:schemeClr val="tx1"/>
            </a:solidFill>
            <a:round/>
            <a:headEnd/>
            <a:tailEnd type="triangle" w="med" len="med"/>
          </a:ln>
        </p:spPr>
        <p:txBody>
          <a:bodyPr/>
          <a:lstStyle/>
          <a:p>
            <a:endParaRPr lang="en-US"/>
          </a:p>
        </p:txBody>
      </p:sp>
      <p:sp>
        <p:nvSpPr>
          <p:cNvPr id="74765" name="Text Box 18"/>
          <p:cNvSpPr txBox="1">
            <a:spLocks noChangeArrowheads="1"/>
          </p:cNvSpPr>
          <p:nvPr/>
        </p:nvSpPr>
        <p:spPr bwMode="auto">
          <a:xfrm>
            <a:off x="1600200" y="5729288"/>
            <a:ext cx="60198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كوذرانى جةعفةر خان  لةسالى 1789ز لةلايةن دةستةيةك بةسةرؤكايةتى صيد موراد خان </a:t>
            </a:r>
            <a:endParaRPr lang="en-US" b="1">
              <a:solidFill>
                <a:schemeClr val="tx2"/>
              </a:solidFill>
              <a:latin typeface="Arial" charset="0"/>
              <a:cs typeface="Ali_K_Traditional" pitchFamily="2" charset="-78"/>
            </a:endParaRPr>
          </a:p>
        </p:txBody>
      </p:sp>
      <p:sp>
        <p:nvSpPr>
          <p:cNvPr id="74766" name="Line 19"/>
          <p:cNvSpPr>
            <a:spLocks noChangeShapeType="1"/>
          </p:cNvSpPr>
          <p:nvPr/>
        </p:nvSpPr>
        <p:spPr bwMode="auto">
          <a:xfrm>
            <a:off x="4648200" y="4953000"/>
            <a:ext cx="0" cy="609600"/>
          </a:xfrm>
          <a:prstGeom prst="line">
            <a:avLst/>
          </a:prstGeom>
          <a:noFill/>
          <a:ln w="9525">
            <a:solidFill>
              <a:schemeClr val="tx1"/>
            </a:solidFill>
            <a:round/>
            <a:headEnd/>
            <a:tailEnd type="triangle" w="med" len="med"/>
          </a:ln>
        </p:spPr>
        <p:txBody>
          <a:bodyPr/>
          <a:lstStyle/>
          <a:p>
            <a:endParaRPr lang="en-US"/>
          </a:p>
        </p:txBody>
      </p:sp>
      <p:pic>
        <p:nvPicPr>
          <p:cNvPr id="74767" name="Picture 20" descr="محمد خان قاجار"/>
          <p:cNvPicPr>
            <a:picLocks noChangeAspect="1" noChangeArrowheads="1"/>
          </p:cNvPicPr>
          <p:nvPr/>
        </p:nvPicPr>
        <p:blipFill>
          <a:blip r:embed="rId2"/>
          <a:srcRect/>
          <a:stretch>
            <a:fillRect/>
          </a:stretch>
        </p:blipFill>
        <p:spPr bwMode="auto">
          <a:xfrm>
            <a:off x="0" y="3581400"/>
            <a:ext cx="152400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8" descr="حاج ابراهیم کلانتر"/>
          <p:cNvPicPr>
            <a:picLocks noChangeAspect="1" noChangeArrowheads="1"/>
          </p:cNvPicPr>
          <p:nvPr/>
        </p:nvPicPr>
        <p:blipFill>
          <a:blip r:embed="rId2"/>
          <a:srcRect/>
          <a:stretch>
            <a:fillRect/>
          </a:stretch>
        </p:blipFill>
        <p:spPr bwMode="auto">
          <a:xfrm>
            <a:off x="7543800" y="2419350"/>
            <a:ext cx="1600200" cy="2609850"/>
          </a:xfrm>
          <a:prstGeom prst="rect">
            <a:avLst/>
          </a:prstGeom>
          <a:noFill/>
          <a:ln w="9525">
            <a:noFill/>
            <a:miter lim="800000"/>
            <a:headEnd/>
            <a:tailEnd/>
          </a:ln>
        </p:spPr>
      </p:pic>
      <p:sp>
        <p:nvSpPr>
          <p:cNvPr id="31746" name="Rectangle 2"/>
          <p:cNvSpPr>
            <a:spLocks noGrp="1" noChangeArrowheads="1"/>
          </p:cNvSpPr>
          <p:nvPr>
            <p:ph type="ctrTitle" idx="4294967295"/>
          </p:nvPr>
        </p:nvSpPr>
        <p:spPr>
          <a:xfrm>
            <a:off x="457200" y="228600"/>
            <a:ext cx="7772400" cy="685800"/>
          </a:xfrm>
        </p:spPr>
        <p:txBody>
          <a:bodyPr anchorCtr="0"/>
          <a:lstStyle/>
          <a:p>
            <a:r>
              <a:rPr lang="ar-SA" sz="3600" b="1">
                <a:cs typeface="Ali_K_Traditional" pitchFamily="2" charset="-78"/>
              </a:rPr>
              <a:t>بارودؤخى سياسى ئيَران لةنيَوان سالانى</a:t>
            </a:r>
            <a:br>
              <a:rPr lang="ar-SA" sz="3600" b="1">
                <a:cs typeface="Ali_K_Traditional" pitchFamily="2" charset="-78"/>
              </a:rPr>
            </a:br>
            <a:r>
              <a:rPr lang="ar-SA" sz="3600" b="1">
                <a:cs typeface="Ali_K_Traditional" pitchFamily="2" charset="-78"/>
              </a:rPr>
              <a:t>   1789 - 1795</a:t>
            </a:r>
            <a:endParaRPr lang="en-US" sz="3600" b="1">
              <a:cs typeface="Ali_K_Traditional" pitchFamily="2" charset="-78"/>
            </a:endParaRPr>
          </a:p>
        </p:txBody>
      </p:sp>
      <p:sp>
        <p:nvSpPr>
          <p:cNvPr id="31747" name="Rectangle 3"/>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75781" name="Text Box 4"/>
          <p:cNvSpPr txBox="1">
            <a:spLocks noChangeArrowheads="1"/>
          </p:cNvSpPr>
          <p:nvPr/>
        </p:nvSpPr>
        <p:spPr bwMode="auto">
          <a:xfrm>
            <a:off x="838200" y="1995488"/>
            <a:ext cx="64008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نارةزايةتى ثياوماقولانى شيراز لةسةرووى هةموويانةوة  حاج ئيبراهيم كلانترى</a:t>
            </a:r>
            <a:endParaRPr lang="en-US" b="1">
              <a:solidFill>
                <a:schemeClr val="tx2"/>
              </a:solidFill>
              <a:latin typeface="Arial" charset="0"/>
              <a:cs typeface="Ali_K_Traditional" pitchFamily="2" charset="-78"/>
            </a:endParaRPr>
          </a:p>
        </p:txBody>
      </p:sp>
      <p:sp>
        <p:nvSpPr>
          <p:cNvPr id="75782" name="Line 5"/>
          <p:cNvSpPr>
            <a:spLocks noChangeShapeType="1"/>
          </p:cNvSpPr>
          <p:nvPr/>
        </p:nvSpPr>
        <p:spPr bwMode="auto">
          <a:xfrm>
            <a:off x="4648200" y="1371600"/>
            <a:ext cx="0" cy="609600"/>
          </a:xfrm>
          <a:prstGeom prst="line">
            <a:avLst/>
          </a:prstGeom>
          <a:noFill/>
          <a:ln w="9525">
            <a:solidFill>
              <a:schemeClr val="tx1"/>
            </a:solidFill>
            <a:round/>
            <a:headEnd/>
            <a:tailEnd type="triangle" w="med" len="med"/>
          </a:ln>
        </p:spPr>
        <p:txBody>
          <a:bodyPr/>
          <a:lstStyle/>
          <a:p>
            <a:endParaRPr lang="en-US"/>
          </a:p>
        </p:txBody>
      </p:sp>
      <p:sp>
        <p:nvSpPr>
          <p:cNvPr id="75783" name="Text Box 6"/>
          <p:cNvSpPr txBox="1">
            <a:spLocks noChangeArrowheads="1"/>
          </p:cNvSpPr>
          <p:nvPr/>
        </p:nvSpPr>
        <p:spPr bwMode="auto">
          <a:xfrm>
            <a:off x="5257800" y="3810000"/>
            <a:ext cx="19812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رؤلى حاج ئيبراهيم كلانتر</a:t>
            </a:r>
            <a:endParaRPr lang="en-US" b="1">
              <a:solidFill>
                <a:schemeClr val="tx2"/>
              </a:solidFill>
              <a:latin typeface="Arial" charset="0"/>
              <a:cs typeface="Ali_K_Traditional" pitchFamily="2" charset="-78"/>
            </a:endParaRPr>
          </a:p>
        </p:txBody>
      </p:sp>
      <p:sp>
        <p:nvSpPr>
          <p:cNvPr id="75784" name="Line 7"/>
          <p:cNvSpPr>
            <a:spLocks noChangeShapeType="1"/>
          </p:cNvSpPr>
          <p:nvPr/>
        </p:nvSpPr>
        <p:spPr bwMode="auto">
          <a:xfrm>
            <a:off x="4648200" y="2286000"/>
            <a:ext cx="0" cy="533400"/>
          </a:xfrm>
          <a:prstGeom prst="line">
            <a:avLst/>
          </a:prstGeom>
          <a:noFill/>
          <a:ln w="9525">
            <a:solidFill>
              <a:schemeClr val="tx1"/>
            </a:solidFill>
            <a:round/>
            <a:headEnd/>
            <a:tailEnd type="triangle" w="med" len="med"/>
          </a:ln>
        </p:spPr>
        <p:txBody>
          <a:bodyPr/>
          <a:lstStyle/>
          <a:p>
            <a:endParaRPr lang="en-US"/>
          </a:p>
        </p:txBody>
      </p:sp>
      <p:sp>
        <p:nvSpPr>
          <p:cNvPr id="75785" name="Text Box 8"/>
          <p:cNvSpPr txBox="1">
            <a:spLocks noChangeArrowheads="1"/>
          </p:cNvSpPr>
          <p:nvPr/>
        </p:nvSpPr>
        <p:spPr bwMode="auto">
          <a:xfrm>
            <a:off x="2514600" y="4648200"/>
            <a:ext cx="42672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فةرمانرةوايةتى لوتف عةلى خان كورى جةعفةر خان 1789ز </a:t>
            </a:r>
            <a:endParaRPr lang="en-US" b="1">
              <a:solidFill>
                <a:schemeClr val="tx2"/>
              </a:solidFill>
              <a:latin typeface="Arial" charset="0"/>
              <a:cs typeface="Ali_K_Traditional" pitchFamily="2" charset="-78"/>
            </a:endParaRPr>
          </a:p>
        </p:txBody>
      </p:sp>
      <p:sp>
        <p:nvSpPr>
          <p:cNvPr id="75786" name="Line 9"/>
          <p:cNvSpPr>
            <a:spLocks noChangeShapeType="1"/>
          </p:cNvSpPr>
          <p:nvPr/>
        </p:nvSpPr>
        <p:spPr bwMode="auto">
          <a:xfrm flipH="1">
            <a:off x="4648200" y="3200400"/>
            <a:ext cx="0" cy="1371600"/>
          </a:xfrm>
          <a:prstGeom prst="line">
            <a:avLst/>
          </a:prstGeom>
          <a:noFill/>
          <a:ln w="9525">
            <a:solidFill>
              <a:schemeClr val="tx1"/>
            </a:solidFill>
            <a:round/>
            <a:headEnd/>
            <a:tailEnd type="triangle" w="med" len="med"/>
          </a:ln>
        </p:spPr>
        <p:txBody>
          <a:bodyPr/>
          <a:lstStyle/>
          <a:p>
            <a:endParaRPr lang="en-US"/>
          </a:p>
        </p:txBody>
      </p:sp>
      <p:sp>
        <p:nvSpPr>
          <p:cNvPr id="75787" name="Text Box 10"/>
          <p:cNvSpPr txBox="1">
            <a:spLocks noChangeArrowheads="1"/>
          </p:cNvSpPr>
          <p:nvPr/>
        </p:nvSpPr>
        <p:spPr bwMode="auto">
          <a:xfrm>
            <a:off x="457200" y="990600"/>
            <a:ext cx="80772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هةولةكانى صيد موراد خان بؤ دةستطرتن بةدةسةلات و رازاينةبوونى ثياوماقولانى شيراز </a:t>
            </a:r>
            <a:endParaRPr lang="en-US" sz="2400" b="1">
              <a:solidFill>
                <a:schemeClr val="tx2"/>
              </a:solidFill>
              <a:latin typeface="Arial" charset="0"/>
              <a:cs typeface="Ali_K_Traditional" pitchFamily="2" charset="-78"/>
            </a:endParaRPr>
          </a:p>
        </p:txBody>
      </p:sp>
      <p:sp>
        <p:nvSpPr>
          <p:cNvPr id="75788" name="Text Box 11"/>
          <p:cNvSpPr txBox="1">
            <a:spLocks noChangeArrowheads="1"/>
          </p:cNvSpPr>
          <p:nvPr/>
        </p:nvSpPr>
        <p:spPr bwMode="auto">
          <a:xfrm>
            <a:off x="1828800" y="2819400"/>
            <a:ext cx="54102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ئامادةكارييةكان  بؤ لةناوبردنى صيد موراد خان و دةستةكةى </a:t>
            </a:r>
            <a:endParaRPr lang="en-US" b="1">
              <a:solidFill>
                <a:schemeClr val="tx2"/>
              </a:solidFill>
              <a:latin typeface="Arial" charset="0"/>
              <a:cs typeface="Ali_K_Traditional" pitchFamily="2" charset="-78"/>
            </a:endParaRPr>
          </a:p>
        </p:txBody>
      </p:sp>
      <p:sp>
        <p:nvSpPr>
          <p:cNvPr id="75789" name="Line 12"/>
          <p:cNvSpPr>
            <a:spLocks noChangeShapeType="1"/>
          </p:cNvSpPr>
          <p:nvPr/>
        </p:nvSpPr>
        <p:spPr bwMode="auto">
          <a:xfrm flipH="1">
            <a:off x="3810000" y="3200400"/>
            <a:ext cx="838200" cy="533400"/>
          </a:xfrm>
          <a:prstGeom prst="line">
            <a:avLst/>
          </a:prstGeom>
          <a:noFill/>
          <a:ln w="9525">
            <a:solidFill>
              <a:schemeClr val="tx1"/>
            </a:solidFill>
            <a:round/>
            <a:headEnd/>
            <a:tailEnd type="triangle" w="med" len="med"/>
          </a:ln>
        </p:spPr>
        <p:txBody>
          <a:bodyPr/>
          <a:lstStyle/>
          <a:p>
            <a:endParaRPr lang="en-US"/>
          </a:p>
        </p:txBody>
      </p:sp>
      <p:sp>
        <p:nvSpPr>
          <p:cNvPr id="75790" name="Text Box 13"/>
          <p:cNvSpPr txBox="1">
            <a:spLocks noChangeArrowheads="1"/>
          </p:cNvSpPr>
          <p:nvPr/>
        </p:nvSpPr>
        <p:spPr bwMode="auto">
          <a:xfrm>
            <a:off x="3124200" y="5729288"/>
            <a:ext cx="3048000" cy="77946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             ململانيَي و بةرنطار بوونةوة </a:t>
            </a:r>
          </a:p>
          <a:p>
            <a:pPr>
              <a:spcBef>
                <a:spcPct val="50000"/>
              </a:spcBef>
            </a:pPr>
            <a:r>
              <a:rPr lang="ar-SA" b="1">
                <a:solidFill>
                  <a:schemeClr val="tx2"/>
                </a:solidFill>
                <a:latin typeface="Arial" charset="0"/>
                <a:cs typeface="Ali_K_Traditional" pitchFamily="2" charset="-78"/>
              </a:rPr>
              <a:t>لوتف على خان   +   ئاغا محمد خان قاجار </a:t>
            </a:r>
            <a:endParaRPr lang="en-US" b="1">
              <a:solidFill>
                <a:schemeClr val="tx2"/>
              </a:solidFill>
              <a:latin typeface="Arial" charset="0"/>
              <a:cs typeface="Ali_K_Traditional" pitchFamily="2" charset="-78"/>
            </a:endParaRPr>
          </a:p>
        </p:txBody>
      </p:sp>
      <p:sp>
        <p:nvSpPr>
          <p:cNvPr id="75791" name="Line 14"/>
          <p:cNvSpPr>
            <a:spLocks noChangeShapeType="1"/>
          </p:cNvSpPr>
          <p:nvPr/>
        </p:nvSpPr>
        <p:spPr bwMode="auto">
          <a:xfrm>
            <a:off x="4648200" y="4953000"/>
            <a:ext cx="0" cy="609600"/>
          </a:xfrm>
          <a:prstGeom prst="line">
            <a:avLst/>
          </a:prstGeom>
          <a:noFill/>
          <a:ln w="9525">
            <a:solidFill>
              <a:schemeClr val="tx1"/>
            </a:solidFill>
            <a:round/>
            <a:headEnd/>
            <a:tailEnd type="triangle" w="med" len="med"/>
          </a:ln>
        </p:spPr>
        <p:txBody>
          <a:bodyPr/>
          <a:lstStyle/>
          <a:p>
            <a:endParaRPr lang="en-US"/>
          </a:p>
        </p:txBody>
      </p:sp>
      <p:sp>
        <p:nvSpPr>
          <p:cNvPr id="75792" name="Text Box 16"/>
          <p:cNvSpPr txBox="1">
            <a:spLocks noChangeArrowheads="1"/>
          </p:cNvSpPr>
          <p:nvPr/>
        </p:nvSpPr>
        <p:spPr bwMode="auto">
          <a:xfrm>
            <a:off x="1905000" y="3810000"/>
            <a:ext cx="19812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رؤلى لوتف عةلى خان</a:t>
            </a:r>
            <a:endParaRPr lang="en-US" b="1">
              <a:solidFill>
                <a:schemeClr val="tx2"/>
              </a:solidFill>
              <a:latin typeface="Arial" charset="0"/>
              <a:cs typeface="Ali_K_Traditional" pitchFamily="2" charset="-78"/>
            </a:endParaRPr>
          </a:p>
        </p:txBody>
      </p:sp>
      <p:pic>
        <p:nvPicPr>
          <p:cNvPr id="75793" name="Picture 17" descr="لوتف على خان زند"/>
          <p:cNvPicPr>
            <a:picLocks noChangeAspect="1" noChangeArrowheads="1"/>
          </p:cNvPicPr>
          <p:nvPr/>
        </p:nvPicPr>
        <p:blipFill>
          <a:blip r:embed="rId3"/>
          <a:srcRect/>
          <a:stretch>
            <a:fillRect/>
          </a:stretch>
        </p:blipFill>
        <p:spPr bwMode="auto">
          <a:xfrm>
            <a:off x="0" y="2514600"/>
            <a:ext cx="2162175" cy="2114550"/>
          </a:xfrm>
          <a:prstGeom prst="rect">
            <a:avLst/>
          </a:prstGeom>
          <a:noFill/>
          <a:ln w="9525">
            <a:noFill/>
            <a:miter lim="800000"/>
            <a:headEnd/>
            <a:tailEnd/>
          </a:ln>
        </p:spPr>
      </p:pic>
      <p:sp>
        <p:nvSpPr>
          <p:cNvPr id="75794" name="Line 19"/>
          <p:cNvSpPr>
            <a:spLocks noChangeShapeType="1"/>
          </p:cNvSpPr>
          <p:nvPr/>
        </p:nvSpPr>
        <p:spPr bwMode="auto">
          <a:xfrm>
            <a:off x="4800600" y="3200400"/>
            <a:ext cx="838200" cy="609600"/>
          </a:xfrm>
          <a:prstGeom prst="line">
            <a:avLst/>
          </a:prstGeom>
          <a:noFill/>
          <a:ln w="9525">
            <a:solidFill>
              <a:schemeClr val="tx1"/>
            </a:solidFill>
            <a:round/>
            <a:headEnd/>
            <a:tailEnd type="triangle" w="med" len="med"/>
          </a:ln>
        </p:spPr>
        <p:txBody>
          <a:bodyPr/>
          <a:lstStyle/>
          <a:p>
            <a:endParaRPr lang="en-US"/>
          </a:p>
        </p:txBody>
      </p:sp>
      <p:pic>
        <p:nvPicPr>
          <p:cNvPr id="75795" name="Picture 20" descr="لوتف على خان زند"/>
          <p:cNvPicPr>
            <a:picLocks noChangeAspect="1" noChangeArrowheads="1"/>
          </p:cNvPicPr>
          <p:nvPr/>
        </p:nvPicPr>
        <p:blipFill>
          <a:blip r:embed="rId3"/>
          <a:srcRect/>
          <a:stretch>
            <a:fillRect/>
          </a:stretch>
        </p:blipFill>
        <p:spPr bwMode="auto">
          <a:xfrm>
            <a:off x="6172200" y="5113338"/>
            <a:ext cx="1628775" cy="1592262"/>
          </a:xfrm>
          <a:prstGeom prst="rect">
            <a:avLst/>
          </a:prstGeom>
          <a:noFill/>
          <a:ln w="9525">
            <a:noFill/>
            <a:miter lim="800000"/>
            <a:headEnd/>
            <a:tailEnd/>
          </a:ln>
        </p:spPr>
      </p:pic>
      <p:pic>
        <p:nvPicPr>
          <p:cNvPr id="75796" name="Picture 21" descr="محمد خان قاجار"/>
          <p:cNvPicPr>
            <a:picLocks noChangeAspect="1" noChangeArrowheads="1"/>
          </p:cNvPicPr>
          <p:nvPr/>
        </p:nvPicPr>
        <p:blipFill>
          <a:blip r:embed="rId4"/>
          <a:srcRect/>
          <a:stretch>
            <a:fillRect/>
          </a:stretch>
        </p:blipFill>
        <p:spPr bwMode="auto">
          <a:xfrm>
            <a:off x="1524000" y="5181600"/>
            <a:ext cx="1462088"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457200" y="228600"/>
            <a:ext cx="7772400" cy="685800"/>
          </a:xfrm>
        </p:spPr>
        <p:txBody>
          <a:bodyPr anchorCtr="0"/>
          <a:lstStyle/>
          <a:p>
            <a:r>
              <a:rPr lang="ar-SA" sz="3600" b="1">
                <a:cs typeface="Ali_K_Traditional" pitchFamily="2" charset="-78"/>
              </a:rPr>
              <a:t>بارودؤخى سياسى ئيَران لةنيَوان سالانى</a:t>
            </a:r>
            <a:br>
              <a:rPr lang="ar-SA" sz="3600" b="1">
                <a:cs typeface="Ali_K_Traditional" pitchFamily="2" charset="-78"/>
              </a:rPr>
            </a:br>
            <a:r>
              <a:rPr lang="ar-SA" sz="3600" b="1">
                <a:cs typeface="Ali_K_Traditional" pitchFamily="2" charset="-78"/>
              </a:rPr>
              <a:t>   1795 - 1834</a:t>
            </a:r>
            <a:endParaRPr lang="en-US" sz="3600" b="1">
              <a:cs typeface="Ali_K_Traditional" pitchFamily="2" charset="-78"/>
            </a:endParaRPr>
          </a:p>
        </p:txBody>
      </p:sp>
      <p:sp>
        <p:nvSpPr>
          <p:cNvPr id="33795" name="Rectangle 3"/>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84996" name="Text Box 4"/>
          <p:cNvSpPr txBox="1">
            <a:spLocks noChangeArrowheads="1"/>
          </p:cNvSpPr>
          <p:nvPr/>
        </p:nvSpPr>
        <p:spPr bwMode="auto">
          <a:xfrm>
            <a:off x="1905000" y="2376488"/>
            <a:ext cx="54102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بارودؤخى سياسى ئيَران لةسةردةمى فةرمانرةوايةتى ئاغا محمد خان قاجار </a:t>
            </a:r>
            <a:endParaRPr lang="en-US" b="1">
              <a:solidFill>
                <a:schemeClr val="tx2"/>
              </a:solidFill>
              <a:latin typeface="Arial" charset="0"/>
              <a:cs typeface="Ali_K_Traditional" pitchFamily="2" charset="-78"/>
            </a:endParaRPr>
          </a:p>
        </p:txBody>
      </p:sp>
      <p:sp>
        <p:nvSpPr>
          <p:cNvPr id="84997" name="Line 5"/>
          <p:cNvSpPr>
            <a:spLocks noChangeShapeType="1"/>
          </p:cNvSpPr>
          <p:nvPr/>
        </p:nvSpPr>
        <p:spPr bwMode="auto">
          <a:xfrm>
            <a:off x="4648200" y="1981200"/>
            <a:ext cx="0" cy="381000"/>
          </a:xfrm>
          <a:prstGeom prst="line">
            <a:avLst/>
          </a:prstGeom>
          <a:noFill/>
          <a:ln w="9525">
            <a:solidFill>
              <a:schemeClr val="tx1"/>
            </a:solidFill>
            <a:round/>
            <a:headEnd/>
            <a:tailEnd type="triangle" w="med" len="med"/>
          </a:ln>
        </p:spPr>
        <p:txBody>
          <a:bodyPr/>
          <a:lstStyle/>
          <a:p>
            <a:endParaRPr lang="en-US"/>
          </a:p>
        </p:txBody>
      </p:sp>
      <p:sp>
        <p:nvSpPr>
          <p:cNvPr id="84998" name="Text Box 6"/>
          <p:cNvSpPr txBox="1">
            <a:spLocks noChangeArrowheads="1"/>
          </p:cNvSpPr>
          <p:nvPr/>
        </p:nvSpPr>
        <p:spPr bwMode="auto">
          <a:xfrm>
            <a:off x="2819400" y="3886200"/>
            <a:ext cx="38100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ثةيوةنديية دةرةكييةكانى ئيَران لةسةردةمى فتح عةلى شا</a:t>
            </a:r>
            <a:endParaRPr lang="en-US" b="1">
              <a:solidFill>
                <a:schemeClr val="tx2"/>
              </a:solidFill>
              <a:latin typeface="Arial" charset="0"/>
              <a:cs typeface="Ali_K_Traditional" pitchFamily="2" charset="-78"/>
            </a:endParaRPr>
          </a:p>
        </p:txBody>
      </p:sp>
      <p:sp>
        <p:nvSpPr>
          <p:cNvPr id="84999" name="Line 7"/>
          <p:cNvSpPr>
            <a:spLocks noChangeShapeType="1"/>
          </p:cNvSpPr>
          <p:nvPr/>
        </p:nvSpPr>
        <p:spPr bwMode="auto">
          <a:xfrm>
            <a:off x="4648200" y="2743200"/>
            <a:ext cx="0" cy="457200"/>
          </a:xfrm>
          <a:prstGeom prst="line">
            <a:avLst/>
          </a:prstGeom>
          <a:noFill/>
          <a:ln w="9525">
            <a:solidFill>
              <a:schemeClr val="tx1"/>
            </a:solidFill>
            <a:round/>
            <a:headEnd/>
            <a:tailEnd type="triangle" w="med" len="med"/>
          </a:ln>
        </p:spPr>
        <p:txBody>
          <a:bodyPr/>
          <a:lstStyle/>
          <a:p>
            <a:endParaRPr lang="en-US"/>
          </a:p>
        </p:txBody>
      </p:sp>
      <p:sp>
        <p:nvSpPr>
          <p:cNvPr id="85000" name="Text Box 8"/>
          <p:cNvSpPr txBox="1">
            <a:spLocks noChangeArrowheads="1"/>
          </p:cNvSpPr>
          <p:nvPr/>
        </p:nvSpPr>
        <p:spPr bwMode="auto">
          <a:xfrm>
            <a:off x="6019800" y="5653088"/>
            <a:ext cx="8382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فةرةنسا</a:t>
            </a:r>
            <a:endParaRPr lang="en-US" b="1">
              <a:solidFill>
                <a:schemeClr val="tx2"/>
              </a:solidFill>
              <a:latin typeface="Arial" charset="0"/>
              <a:cs typeface="Ali_K_Traditional" pitchFamily="2" charset="-78"/>
            </a:endParaRPr>
          </a:p>
        </p:txBody>
      </p:sp>
      <p:sp>
        <p:nvSpPr>
          <p:cNvPr id="85001" name="Line 9"/>
          <p:cNvSpPr>
            <a:spLocks noChangeShapeType="1"/>
          </p:cNvSpPr>
          <p:nvPr/>
        </p:nvSpPr>
        <p:spPr bwMode="auto">
          <a:xfrm flipH="1">
            <a:off x="4648200" y="3505200"/>
            <a:ext cx="0" cy="381000"/>
          </a:xfrm>
          <a:prstGeom prst="line">
            <a:avLst/>
          </a:prstGeom>
          <a:noFill/>
          <a:ln w="9525">
            <a:solidFill>
              <a:schemeClr val="tx1"/>
            </a:solidFill>
            <a:round/>
            <a:headEnd/>
            <a:tailEnd type="triangle" w="med" len="med"/>
          </a:ln>
        </p:spPr>
        <p:txBody>
          <a:bodyPr/>
          <a:lstStyle/>
          <a:p>
            <a:endParaRPr lang="en-US"/>
          </a:p>
        </p:txBody>
      </p:sp>
      <p:sp>
        <p:nvSpPr>
          <p:cNvPr id="85002" name="Text Box 10"/>
          <p:cNvSpPr txBox="1">
            <a:spLocks noChangeArrowheads="1"/>
          </p:cNvSpPr>
          <p:nvPr/>
        </p:nvSpPr>
        <p:spPr bwMode="auto">
          <a:xfrm>
            <a:off x="2514600" y="3124200"/>
            <a:ext cx="4191000" cy="366713"/>
          </a:xfrm>
          <a:prstGeom prst="rect">
            <a:avLst/>
          </a:prstGeom>
          <a:noFill/>
          <a:ln w="9525">
            <a:noFill/>
            <a:miter lim="800000"/>
            <a:headEnd/>
            <a:tailEnd/>
          </a:ln>
        </p:spPr>
        <p:txBody>
          <a:bodyPr>
            <a:spAutoFit/>
          </a:bodyPr>
          <a:lstStyle/>
          <a:p>
            <a:pPr algn="ctr">
              <a:spcBef>
                <a:spcPct val="50000"/>
              </a:spcBef>
            </a:pPr>
            <a:r>
              <a:rPr lang="ar-SA" b="1">
                <a:solidFill>
                  <a:schemeClr val="tx2"/>
                </a:solidFill>
                <a:latin typeface="Arial" charset="0"/>
                <a:cs typeface="Ali_K_Traditional" pitchFamily="2" charset="-78"/>
              </a:rPr>
              <a:t>فتح على شا (خان بابا) و بارودؤخى ناوخؤيي ئيَران</a:t>
            </a:r>
            <a:endParaRPr lang="en-US" b="1">
              <a:solidFill>
                <a:schemeClr val="tx2"/>
              </a:solidFill>
              <a:latin typeface="Arial" charset="0"/>
              <a:cs typeface="Ali_K_Traditional" pitchFamily="2" charset="-78"/>
            </a:endParaRPr>
          </a:p>
        </p:txBody>
      </p:sp>
      <p:sp>
        <p:nvSpPr>
          <p:cNvPr id="85005" name="Text Box 15"/>
          <p:cNvSpPr txBox="1">
            <a:spLocks noChangeArrowheads="1"/>
          </p:cNvSpPr>
          <p:nvPr/>
        </p:nvSpPr>
        <p:spPr bwMode="auto">
          <a:xfrm>
            <a:off x="3505200" y="1524000"/>
            <a:ext cx="2667000" cy="366713"/>
          </a:xfrm>
          <a:prstGeom prst="rect">
            <a:avLst/>
          </a:prstGeom>
          <a:noFill/>
          <a:ln w="9525">
            <a:noFill/>
            <a:miter lim="800000"/>
            <a:headEnd/>
            <a:tailEnd/>
          </a:ln>
        </p:spPr>
        <p:txBody>
          <a:bodyPr>
            <a:spAutoFit/>
          </a:bodyPr>
          <a:lstStyle/>
          <a:p>
            <a:pPr algn="ctr">
              <a:spcBef>
                <a:spcPct val="50000"/>
              </a:spcBef>
            </a:pPr>
            <a:r>
              <a:rPr lang="ar-SA" b="1">
                <a:solidFill>
                  <a:schemeClr val="tx2"/>
                </a:solidFill>
                <a:latin typeface="Arial" charset="0"/>
                <a:cs typeface="Ali_K_Traditional" pitchFamily="2" charset="-78"/>
              </a:rPr>
              <a:t>           رةضةلةكى قاجارةكان                    </a:t>
            </a:r>
            <a:endParaRPr lang="en-US" b="1">
              <a:solidFill>
                <a:schemeClr val="tx2"/>
              </a:solidFill>
              <a:latin typeface="Arial" charset="0"/>
              <a:cs typeface="Ali_K_Traditional" pitchFamily="2" charset="-78"/>
            </a:endParaRPr>
          </a:p>
        </p:txBody>
      </p:sp>
      <p:sp>
        <p:nvSpPr>
          <p:cNvPr id="85008" name="Line 12"/>
          <p:cNvSpPr>
            <a:spLocks noChangeShapeType="1"/>
          </p:cNvSpPr>
          <p:nvPr/>
        </p:nvSpPr>
        <p:spPr bwMode="auto">
          <a:xfrm>
            <a:off x="4648200" y="4343400"/>
            <a:ext cx="0" cy="1219200"/>
          </a:xfrm>
          <a:prstGeom prst="line">
            <a:avLst/>
          </a:prstGeom>
          <a:noFill/>
          <a:ln w="9525">
            <a:solidFill>
              <a:schemeClr val="tx1"/>
            </a:solidFill>
            <a:round/>
            <a:headEnd/>
            <a:tailEnd type="triangle" w="med" len="med"/>
          </a:ln>
        </p:spPr>
        <p:txBody>
          <a:bodyPr/>
          <a:lstStyle/>
          <a:p>
            <a:endParaRPr lang="en-US"/>
          </a:p>
        </p:txBody>
      </p:sp>
      <p:sp>
        <p:nvSpPr>
          <p:cNvPr id="85011" name="Text Box 8"/>
          <p:cNvSpPr txBox="1">
            <a:spLocks noChangeArrowheads="1"/>
          </p:cNvSpPr>
          <p:nvPr/>
        </p:nvSpPr>
        <p:spPr bwMode="auto">
          <a:xfrm>
            <a:off x="4114800" y="5653088"/>
            <a:ext cx="8382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بةريتانيا</a:t>
            </a:r>
            <a:endParaRPr lang="en-US" b="1">
              <a:solidFill>
                <a:schemeClr val="tx2"/>
              </a:solidFill>
              <a:latin typeface="Arial" charset="0"/>
              <a:cs typeface="Ali_K_Traditional" pitchFamily="2" charset="-78"/>
            </a:endParaRPr>
          </a:p>
        </p:txBody>
      </p:sp>
      <p:sp>
        <p:nvSpPr>
          <p:cNvPr id="85012" name="Text Box 8"/>
          <p:cNvSpPr txBox="1">
            <a:spLocks noChangeArrowheads="1"/>
          </p:cNvSpPr>
          <p:nvPr/>
        </p:nvSpPr>
        <p:spPr bwMode="auto">
          <a:xfrm>
            <a:off x="1752600" y="5653088"/>
            <a:ext cx="12954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روسياى تةزارى</a:t>
            </a:r>
            <a:endParaRPr lang="en-US" b="1">
              <a:solidFill>
                <a:schemeClr val="tx2"/>
              </a:solidFill>
              <a:latin typeface="Arial" charset="0"/>
              <a:cs typeface="Ali_K_Traditional" pitchFamily="2" charset="-78"/>
            </a:endParaRPr>
          </a:p>
        </p:txBody>
      </p:sp>
      <p:sp>
        <p:nvSpPr>
          <p:cNvPr id="85013" name="Line 12"/>
          <p:cNvSpPr>
            <a:spLocks noChangeShapeType="1"/>
          </p:cNvSpPr>
          <p:nvPr/>
        </p:nvSpPr>
        <p:spPr bwMode="auto">
          <a:xfrm>
            <a:off x="4648200" y="4343400"/>
            <a:ext cx="1752600" cy="1295400"/>
          </a:xfrm>
          <a:prstGeom prst="line">
            <a:avLst/>
          </a:prstGeom>
          <a:noFill/>
          <a:ln w="9525">
            <a:solidFill>
              <a:schemeClr val="tx1"/>
            </a:solidFill>
            <a:round/>
            <a:headEnd/>
            <a:tailEnd type="triangle" w="med" len="med"/>
          </a:ln>
        </p:spPr>
        <p:txBody>
          <a:bodyPr/>
          <a:lstStyle/>
          <a:p>
            <a:endParaRPr lang="en-US"/>
          </a:p>
        </p:txBody>
      </p:sp>
      <p:sp>
        <p:nvSpPr>
          <p:cNvPr id="85014" name="Line 12"/>
          <p:cNvSpPr>
            <a:spLocks noChangeShapeType="1"/>
          </p:cNvSpPr>
          <p:nvPr/>
        </p:nvSpPr>
        <p:spPr bwMode="auto">
          <a:xfrm flipH="1">
            <a:off x="2743200" y="4343400"/>
            <a:ext cx="1905000" cy="1219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457200" y="228600"/>
            <a:ext cx="7772400" cy="685800"/>
          </a:xfrm>
        </p:spPr>
        <p:txBody>
          <a:bodyPr anchorCtr="0"/>
          <a:lstStyle/>
          <a:p>
            <a:r>
              <a:rPr lang="ar-SA" sz="3600" b="1">
                <a:cs typeface="Ali_K_Traditional" pitchFamily="2" charset="-78"/>
              </a:rPr>
              <a:t>بارودؤخى سياسى ئيَران لةنيَوان سالانى</a:t>
            </a:r>
            <a:br>
              <a:rPr lang="ar-SA" sz="3600" b="1">
                <a:cs typeface="Ali_K_Traditional" pitchFamily="2" charset="-78"/>
              </a:rPr>
            </a:br>
            <a:r>
              <a:rPr lang="ar-SA" sz="3600" b="1">
                <a:cs typeface="Ali_K_Traditional" pitchFamily="2" charset="-78"/>
              </a:rPr>
              <a:t>   1795 - 1834</a:t>
            </a:r>
            <a:endParaRPr lang="en-US" sz="3600" b="1">
              <a:cs typeface="Ali_K_Traditional" pitchFamily="2" charset="-78"/>
            </a:endParaRPr>
          </a:p>
        </p:txBody>
      </p:sp>
      <p:sp>
        <p:nvSpPr>
          <p:cNvPr id="33795" name="Rectangle 3"/>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86027" name="Text Box 11"/>
          <p:cNvSpPr txBox="1">
            <a:spLocks noChangeArrowheads="1"/>
          </p:cNvSpPr>
          <p:nvPr/>
        </p:nvSpPr>
        <p:spPr bwMode="auto">
          <a:xfrm>
            <a:off x="4038600" y="1447800"/>
            <a:ext cx="5105400" cy="396875"/>
          </a:xfrm>
          <a:prstGeom prst="rect">
            <a:avLst/>
          </a:prstGeom>
          <a:noFill/>
          <a:ln w="9525">
            <a:noFill/>
            <a:miter lim="800000"/>
            <a:headEnd/>
            <a:tailEnd/>
          </a:ln>
        </p:spPr>
        <p:txBody>
          <a:bodyPr>
            <a:spAutoFit/>
          </a:bodyPr>
          <a:lstStyle/>
          <a:p>
            <a:pPr>
              <a:spcBef>
                <a:spcPct val="50000"/>
              </a:spcBef>
            </a:pPr>
            <a:r>
              <a:rPr lang="ar-SA" sz="2000" b="1">
                <a:solidFill>
                  <a:schemeClr val="tx2"/>
                </a:solidFill>
                <a:latin typeface="Arial" charset="0"/>
                <a:cs typeface="Ali_K_Traditional" pitchFamily="2" charset="-78"/>
              </a:rPr>
              <a:t>عةباس ميرزاى قاجار و كيَشةى جيَنشينايةتى لة دةولةتى قاجار:</a:t>
            </a:r>
            <a:endParaRPr lang="en-US" sz="2000" b="1">
              <a:solidFill>
                <a:schemeClr val="tx2"/>
              </a:solidFill>
              <a:latin typeface="Arial" charset="0"/>
              <a:cs typeface="Ali_K_Traditional" pitchFamily="2" charset="-78"/>
            </a:endParaRPr>
          </a:p>
        </p:txBody>
      </p:sp>
      <p:sp>
        <p:nvSpPr>
          <p:cNvPr id="86029" name="Line 12"/>
          <p:cNvSpPr>
            <a:spLocks noChangeShapeType="1"/>
          </p:cNvSpPr>
          <p:nvPr/>
        </p:nvSpPr>
        <p:spPr bwMode="auto">
          <a:xfrm>
            <a:off x="4419600" y="1828800"/>
            <a:ext cx="0" cy="533400"/>
          </a:xfrm>
          <a:prstGeom prst="line">
            <a:avLst/>
          </a:prstGeom>
          <a:noFill/>
          <a:ln w="9525">
            <a:solidFill>
              <a:schemeClr val="tx1"/>
            </a:solidFill>
            <a:round/>
            <a:headEnd/>
            <a:tailEnd type="triangle" w="med" len="med"/>
          </a:ln>
        </p:spPr>
        <p:txBody>
          <a:bodyPr/>
          <a:lstStyle/>
          <a:p>
            <a:endParaRPr lang="en-US"/>
          </a:p>
        </p:txBody>
      </p:sp>
      <p:sp>
        <p:nvSpPr>
          <p:cNvPr id="86035" name="Text Box 8"/>
          <p:cNvSpPr txBox="1">
            <a:spLocks noChangeArrowheads="1"/>
          </p:cNvSpPr>
          <p:nvPr/>
        </p:nvSpPr>
        <p:spPr bwMode="auto">
          <a:xfrm>
            <a:off x="6400800" y="2362200"/>
            <a:ext cx="26670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رؤلى شازادة نارازييةكان لة و كيَشةية</a:t>
            </a:r>
            <a:endParaRPr lang="en-US" b="1">
              <a:solidFill>
                <a:schemeClr val="tx2"/>
              </a:solidFill>
              <a:latin typeface="Arial" charset="0"/>
              <a:cs typeface="Ali_K_Traditional" pitchFamily="2" charset="-78"/>
            </a:endParaRPr>
          </a:p>
        </p:txBody>
      </p:sp>
      <p:sp>
        <p:nvSpPr>
          <p:cNvPr id="86036" name="Text Box 8"/>
          <p:cNvSpPr txBox="1">
            <a:spLocks noChangeArrowheads="1"/>
          </p:cNvSpPr>
          <p:nvPr/>
        </p:nvSpPr>
        <p:spPr bwMode="auto">
          <a:xfrm>
            <a:off x="3581400" y="2528888"/>
            <a:ext cx="19050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هةلويَستى روسياى تةزارى</a:t>
            </a:r>
            <a:endParaRPr lang="en-US" b="1">
              <a:solidFill>
                <a:schemeClr val="tx2"/>
              </a:solidFill>
              <a:latin typeface="Arial" charset="0"/>
              <a:cs typeface="Ali_K_Traditional" pitchFamily="2" charset="-78"/>
            </a:endParaRPr>
          </a:p>
        </p:txBody>
      </p:sp>
      <p:sp>
        <p:nvSpPr>
          <p:cNvPr id="86037" name="Text Box 8"/>
          <p:cNvSpPr txBox="1">
            <a:spLocks noChangeArrowheads="1"/>
          </p:cNvSpPr>
          <p:nvPr/>
        </p:nvSpPr>
        <p:spPr bwMode="auto">
          <a:xfrm>
            <a:off x="0" y="2209800"/>
            <a:ext cx="2971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سياسةتةكانى بةريتانيا لةمةر ئةو كيَشةية</a:t>
            </a:r>
            <a:endParaRPr lang="en-US" b="1">
              <a:solidFill>
                <a:schemeClr val="tx2"/>
              </a:solidFill>
              <a:latin typeface="Arial" charset="0"/>
              <a:cs typeface="Ali_K_Traditional" pitchFamily="2" charset="-78"/>
            </a:endParaRPr>
          </a:p>
        </p:txBody>
      </p:sp>
      <p:sp>
        <p:nvSpPr>
          <p:cNvPr id="86038" name="Line 12"/>
          <p:cNvSpPr>
            <a:spLocks noChangeShapeType="1"/>
          </p:cNvSpPr>
          <p:nvPr/>
        </p:nvSpPr>
        <p:spPr bwMode="auto">
          <a:xfrm flipH="1">
            <a:off x="2971800" y="1828800"/>
            <a:ext cx="1447800" cy="381000"/>
          </a:xfrm>
          <a:prstGeom prst="line">
            <a:avLst/>
          </a:prstGeom>
          <a:noFill/>
          <a:ln w="9525">
            <a:solidFill>
              <a:schemeClr val="tx1"/>
            </a:solidFill>
            <a:round/>
            <a:headEnd/>
            <a:tailEnd type="triangle" w="med" len="med"/>
          </a:ln>
        </p:spPr>
        <p:txBody>
          <a:bodyPr/>
          <a:lstStyle/>
          <a:p>
            <a:endParaRPr lang="en-US"/>
          </a:p>
        </p:txBody>
      </p:sp>
      <p:sp>
        <p:nvSpPr>
          <p:cNvPr id="86039" name="Line 12"/>
          <p:cNvSpPr>
            <a:spLocks noChangeShapeType="1"/>
          </p:cNvSpPr>
          <p:nvPr/>
        </p:nvSpPr>
        <p:spPr bwMode="auto">
          <a:xfrm>
            <a:off x="4419600" y="1828800"/>
            <a:ext cx="1752600" cy="533400"/>
          </a:xfrm>
          <a:prstGeom prst="line">
            <a:avLst/>
          </a:prstGeom>
          <a:noFill/>
          <a:ln w="9525">
            <a:solidFill>
              <a:schemeClr val="tx1"/>
            </a:solidFill>
            <a:round/>
            <a:headEnd/>
            <a:tailEnd type="triangle" w="med" len="med"/>
          </a:ln>
        </p:spPr>
        <p:txBody>
          <a:bodyPr/>
          <a:lstStyle/>
          <a:p>
            <a:endParaRPr lang="en-US"/>
          </a:p>
        </p:txBody>
      </p:sp>
      <p:sp>
        <p:nvSpPr>
          <p:cNvPr id="86040" name="Text Box 8"/>
          <p:cNvSpPr txBox="1">
            <a:spLocks noChangeArrowheads="1"/>
          </p:cNvSpPr>
          <p:nvPr/>
        </p:nvSpPr>
        <p:spPr bwMode="auto">
          <a:xfrm>
            <a:off x="5105400" y="3214688"/>
            <a:ext cx="40386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 قؤناغى يةكةمى جةنطى روسيا و دةولةتى قاجار</a:t>
            </a:r>
            <a:endParaRPr lang="en-US" b="1">
              <a:solidFill>
                <a:schemeClr val="tx2"/>
              </a:solidFill>
              <a:latin typeface="Arial" charset="0"/>
              <a:cs typeface="Ali_K_Traditional" pitchFamily="2" charset="-78"/>
            </a:endParaRPr>
          </a:p>
        </p:txBody>
      </p:sp>
      <p:sp>
        <p:nvSpPr>
          <p:cNvPr id="86041" name="Line 12"/>
          <p:cNvSpPr>
            <a:spLocks noChangeShapeType="1"/>
          </p:cNvSpPr>
          <p:nvPr/>
        </p:nvSpPr>
        <p:spPr bwMode="auto">
          <a:xfrm>
            <a:off x="5715000" y="3429000"/>
            <a:ext cx="0" cy="533400"/>
          </a:xfrm>
          <a:prstGeom prst="line">
            <a:avLst/>
          </a:prstGeom>
          <a:noFill/>
          <a:ln w="9525">
            <a:solidFill>
              <a:schemeClr val="tx1"/>
            </a:solidFill>
            <a:round/>
            <a:headEnd/>
            <a:tailEnd type="triangle" w="med" len="med"/>
          </a:ln>
        </p:spPr>
        <p:txBody>
          <a:bodyPr/>
          <a:lstStyle/>
          <a:p>
            <a:endParaRPr lang="en-US"/>
          </a:p>
        </p:txBody>
      </p:sp>
      <p:sp>
        <p:nvSpPr>
          <p:cNvPr id="86042" name="Line 12"/>
          <p:cNvSpPr>
            <a:spLocks noChangeShapeType="1"/>
          </p:cNvSpPr>
          <p:nvPr/>
        </p:nvSpPr>
        <p:spPr bwMode="auto">
          <a:xfrm flipH="1">
            <a:off x="4267200" y="3429000"/>
            <a:ext cx="1447800" cy="381000"/>
          </a:xfrm>
          <a:prstGeom prst="line">
            <a:avLst/>
          </a:prstGeom>
          <a:noFill/>
          <a:ln w="9525">
            <a:solidFill>
              <a:schemeClr val="tx1"/>
            </a:solidFill>
            <a:round/>
            <a:headEnd/>
            <a:tailEnd type="triangle" w="med" len="med"/>
          </a:ln>
        </p:spPr>
        <p:txBody>
          <a:bodyPr/>
          <a:lstStyle/>
          <a:p>
            <a:endParaRPr lang="en-US"/>
          </a:p>
        </p:txBody>
      </p:sp>
      <p:sp>
        <p:nvSpPr>
          <p:cNvPr id="86043" name="Text Box 8"/>
          <p:cNvSpPr txBox="1">
            <a:spLocks noChangeArrowheads="1"/>
          </p:cNvSpPr>
          <p:nvPr/>
        </p:nvSpPr>
        <p:spPr bwMode="auto">
          <a:xfrm>
            <a:off x="5257800" y="3962400"/>
            <a:ext cx="3733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 رةوت و ثةرةسةندنةكانى جةنط لة قؤناغى يةكةم</a:t>
            </a:r>
            <a:endParaRPr lang="en-US" b="1">
              <a:solidFill>
                <a:schemeClr val="tx2"/>
              </a:solidFill>
              <a:latin typeface="Arial" charset="0"/>
              <a:cs typeface="Ali_K_Traditional" pitchFamily="2" charset="-78"/>
            </a:endParaRPr>
          </a:p>
        </p:txBody>
      </p:sp>
      <p:sp>
        <p:nvSpPr>
          <p:cNvPr id="86044" name="Text Box 8"/>
          <p:cNvSpPr txBox="1">
            <a:spLocks noChangeArrowheads="1"/>
          </p:cNvSpPr>
          <p:nvPr/>
        </p:nvSpPr>
        <p:spPr bwMode="auto">
          <a:xfrm>
            <a:off x="457200" y="3748088"/>
            <a:ext cx="38862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ثةيماننامةى طولستان و طرنطترين بةندةكانى ثةيماننامةكة</a:t>
            </a:r>
            <a:endParaRPr lang="en-US" b="1">
              <a:solidFill>
                <a:schemeClr val="tx2"/>
              </a:solidFill>
              <a:latin typeface="Arial" charset="0"/>
              <a:cs typeface="Ali_K_Traditional" pitchFamily="2" charset="-78"/>
            </a:endParaRPr>
          </a:p>
        </p:txBody>
      </p:sp>
      <p:sp>
        <p:nvSpPr>
          <p:cNvPr id="86045" name="Text Box 8"/>
          <p:cNvSpPr txBox="1">
            <a:spLocks noChangeArrowheads="1"/>
          </p:cNvSpPr>
          <p:nvPr/>
        </p:nvSpPr>
        <p:spPr bwMode="auto">
          <a:xfrm>
            <a:off x="5029200" y="4676775"/>
            <a:ext cx="40386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 قؤناغى دووةمى جةنطى روسيا و دةولةتى قاجار</a:t>
            </a:r>
            <a:endParaRPr lang="en-US" b="1">
              <a:solidFill>
                <a:schemeClr val="tx2"/>
              </a:solidFill>
              <a:latin typeface="Arial" charset="0"/>
              <a:cs typeface="Ali_K_Traditional" pitchFamily="2" charset="-78"/>
            </a:endParaRPr>
          </a:p>
        </p:txBody>
      </p:sp>
      <p:sp>
        <p:nvSpPr>
          <p:cNvPr id="86046" name="Line 12"/>
          <p:cNvSpPr>
            <a:spLocks noChangeShapeType="1"/>
          </p:cNvSpPr>
          <p:nvPr/>
        </p:nvSpPr>
        <p:spPr bwMode="auto">
          <a:xfrm>
            <a:off x="5638800" y="4891088"/>
            <a:ext cx="0" cy="533400"/>
          </a:xfrm>
          <a:prstGeom prst="line">
            <a:avLst/>
          </a:prstGeom>
          <a:noFill/>
          <a:ln w="9525">
            <a:solidFill>
              <a:schemeClr val="tx1"/>
            </a:solidFill>
            <a:round/>
            <a:headEnd/>
            <a:tailEnd type="triangle" w="med" len="med"/>
          </a:ln>
        </p:spPr>
        <p:txBody>
          <a:bodyPr/>
          <a:lstStyle/>
          <a:p>
            <a:endParaRPr lang="en-US"/>
          </a:p>
        </p:txBody>
      </p:sp>
      <p:sp>
        <p:nvSpPr>
          <p:cNvPr id="86047" name="Line 12"/>
          <p:cNvSpPr>
            <a:spLocks noChangeShapeType="1"/>
          </p:cNvSpPr>
          <p:nvPr/>
        </p:nvSpPr>
        <p:spPr bwMode="auto">
          <a:xfrm flipH="1">
            <a:off x="4191000" y="4891088"/>
            <a:ext cx="1447800" cy="381000"/>
          </a:xfrm>
          <a:prstGeom prst="line">
            <a:avLst/>
          </a:prstGeom>
          <a:noFill/>
          <a:ln w="9525">
            <a:solidFill>
              <a:schemeClr val="tx1"/>
            </a:solidFill>
            <a:round/>
            <a:headEnd/>
            <a:tailEnd type="triangle" w="med" len="med"/>
          </a:ln>
        </p:spPr>
        <p:txBody>
          <a:bodyPr/>
          <a:lstStyle/>
          <a:p>
            <a:endParaRPr lang="en-US"/>
          </a:p>
        </p:txBody>
      </p:sp>
      <p:sp>
        <p:nvSpPr>
          <p:cNvPr id="86048" name="Text Box 8"/>
          <p:cNvSpPr txBox="1">
            <a:spLocks noChangeArrowheads="1"/>
          </p:cNvSpPr>
          <p:nvPr/>
        </p:nvSpPr>
        <p:spPr bwMode="auto">
          <a:xfrm>
            <a:off x="5181600" y="5424488"/>
            <a:ext cx="37338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 رةوت و ثةرةسةندنةكانى جةنط لة قؤناغى دووةم</a:t>
            </a:r>
            <a:endParaRPr lang="en-US" b="1">
              <a:solidFill>
                <a:schemeClr val="tx2"/>
              </a:solidFill>
              <a:latin typeface="Arial" charset="0"/>
              <a:cs typeface="Ali_K_Traditional" pitchFamily="2" charset="-78"/>
            </a:endParaRPr>
          </a:p>
        </p:txBody>
      </p:sp>
      <p:sp>
        <p:nvSpPr>
          <p:cNvPr id="86049" name="Text Box 8"/>
          <p:cNvSpPr txBox="1">
            <a:spLocks noChangeArrowheads="1"/>
          </p:cNvSpPr>
          <p:nvPr/>
        </p:nvSpPr>
        <p:spPr bwMode="auto">
          <a:xfrm>
            <a:off x="381000" y="5210175"/>
            <a:ext cx="38862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ثةيماننامةى توركمانضا و طرنطترين بةندةكانى ثةيماننامةكة</a:t>
            </a:r>
            <a:endParaRPr lang="en-US" b="1">
              <a:solidFill>
                <a:schemeClr val="tx2"/>
              </a:solidFill>
              <a:latin typeface="Arial" charset="0"/>
              <a:cs typeface="Ali_K_Traditional" pitchFamily="2" charset="-78"/>
            </a:endParaRPr>
          </a:p>
        </p:txBody>
      </p:sp>
      <p:sp>
        <p:nvSpPr>
          <p:cNvPr id="86050" name="Text Box 11"/>
          <p:cNvSpPr txBox="1">
            <a:spLocks noChangeArrowheads="1"/>
          </p:cNvSpPr>
          <p:nvPr/>
        </p:nvSpPr>
        <p:spPr bwMode="auto">
          <a:xfrm>
            <a:off x="2286000" y="6172200"/>
            <a:ext cx="5029200" cy="396875"/>
          </a:xfrm>
          <a:prstGeom prst="rect">
            <a:avLst/>
          </a:prstGeom>
          <a:noFill/>
          <a:ln w="9525">
            <a:noFill/>
            <a:miter lim="800000"/>
            <a:headEnd/>
            <a:tailEnd/>
          </a:ln>
        </p:spPr>
        <p:txBody>
          <a:bodyPr>
            <a:spAutoFit/>
          </a:bodyPr>
          <a:lstStyle/>
          <a:p>
            <a:pPr>
              <a:spcBef>
                <a:spcPct val="50000"/>
              </a:spcBef>
            </a:pPr>
            <a:r>
              <a:rPr lang="ar-SA" sz="2000" b="1">
                <a:solidFill>
                  <a:schemeClr val="tx2"/>
                </a:solidFill>
                <a:latin typeface="Arial" charset="0"/>
                <a:cs typeface="Ali_K_Traditional" pitchFamily="2" charset="-78"/>
              </a:rPr>
              <a:t>// -كيَشةى جيَنشينايةتى لةدواى مردنى عةباس ميرزاى قاجار</a:t>
            </a:r>
            <a:endParaRPr lang="en-US" sz="2000" b="1">
              <a:solidFill>
                <a:schemeClr val="tx2"/>
              </a:solidFill>
              <a:latin typeface="Arial" charset="0"/>
              <a:cs typeface="Ali_K_Traditional" pitchFamily="2" charset="-7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285750"/>
            <a:ext cx="8839200" cy="457200"/>
          </a:xfrm>
        </p:spPr>
        <p:txBody>
          <a:bodyPr/>
          <a:lstStyle/>
          <a:p>
            <a:pPr rtl="0"/>
            <a:r>
              <a:rPr lang="ar-IQ" sz="2800">
                <a:cs typeface="Ali_K_Traditional" pitchFamily="2" charset="-78"/>
              </a:rPr>
              <a:t>بارودؤخى سياسى ئيَران لة نيَوان سالآنى 1524ـ1576</a:t>
            </a:r>
            <a:r>
              <a:rPr lang="en-US"/>
              <a:t> </a:t>
            </a:r>
          </a:p>
        </p:txBody>
      </p:sp>
      <p:sp>
        <p:nvSpPr>
          <p:cNvPr id="7171" name="Rectangle 3"/>
          <p:cNvSpPr>
            <a:spLocks noGrp="1" noChangeArrowheads="1"/>
          </p:cNvSpPr>
          <p:nvPr>
            <p:ph type="subTitle" idx="1"/>
          </p:nvPr>
        </p:nvSpPr>
        <p:spPr>
          <a:xfrm>
            <a:off x="533400" y="1314450"/>
            <a:ext cx="8610600" cy="1295400"/>
          </a:xfrm>
        </p:spPr>
        <p:txBody>
          <a:bodyPr/>
          <a:lstStyle/>
          <a:p>
            <a:pPr algn="r">
              <a:lnSpc>
                <a:spcPct val="80000"/>
              </a:lnSpc>
            </a:pPr>
            <a:r>
              <a:rPr lang="ar-IQ" sz="1600">
                <a:cs typeface="Ali_K_Traditional" pitchFamily="2" charset="-78"/>
              </a:rPr>
              <a:t>دوا بةداوى مردنى شا أسماعيلى يةكةم لة سالَى 1524 كورة طةورةكةى بةناوى شا تةهماسبى يةكةم ديَتة سةر دةسةلآت ئةو كات تةمةنى تةنها 10 سالَ بوو ماوةى فةرمانرةوايةتيةكةى نزيكةى 52 سالَء نيو بووة، هةرضةندة رةخنةيةكى زؤر لةو كةسايةتية دةطيريَت بةهؤى هةندآ ئاكارى نابةجآ بةلآم لةطةلأ ئةوةشدا لةماوةى فةرمانرةوايةتيةكةى توانى ئيَرانيَكى ثةشؤكاو ليَكترازاو توانى لةبؤتةى يةك دةولَةت كؤبكاتةوة لةطةلأ ئةوةش لةكؤى طشتى 52 سالَةكةى تواني ئيَرانيَكى ليَكترازاو لةدواى نةمانى شا اسماعيل سةفةوى توانى دةولَةتى سةفةوى لة رووخانيَكى تةواوى رزطاربكا، ديارة هةر لةداوى مردنى شا اسماعيلى يةكةم ململانيَى توند لةنيَوان سةركردةى قزلباشةكان هاتة ئاراوة بةمةبةستى سةرثةرشتى كردنى شاى نوآ (شا تهماسب)</a:t>
            </a:r>
            <a:r>
              <a:rPr lang="en-US" sz="1600">
                <a:cs typeface="Ali_K_Traditional" pitchFamily="2" charset="-78"/>
              </a:rPr>
              <a:t> </a:t>
            </a:r>
          </a:p>
        </p:txBody>
      </p:sp>
      <p:sp>
        <p:nvSpPr>
          <p:cNvPr id="7172" name="Rectangle 4"/>
          <p:cNvSpPr>
            <a:spLocks noChangeArrowheads="1"/>
          </p:cNvSpPr>
          <p:nvPr/>
        </p:nvSpPr>
        <p:spPr bwMode="auto">
          <a:xfrm>
            <a:off x="1371600" y="838200"/>
            <a:ext cx="7620000" cy="304800"/>
          </a:xfrm>
          <a:prstGeom prst="rect">
            <a:avLst/>
          </a:prstGeom>
          <a:noFill/>
          <a:ln w="9525">
            <a:noFill/>
            <a:miter lim="800000"/>
            <a:headEnd/>
            <a:tailEnd/>
          </a:ln>
          <a:effectLst/>
        </p:spPr>
        <p:txBody>
          <a:bodyPr anchor="ctr"/>
          <a:lstStyle/>
          <a:p>
            <a:pPr algn="ctr" rtl="0"/>
            <a:r>
              <a:rPr lang="ar-IQ" sz="2400">
                <a:solidFill>
                  <a:schemeClr val="tx2"/>
                </a:solidFill>
                <a:effectLst>
                  <a:outerShdw blurRad="38100" dist="38100" dir="2700000" algn="tl">
                    <a:srgbClr val="000000"/>
                  </a:outerShdw>
                </a:effectLst>
                <a:latin typeface="Arial" charset="0"/>
                <a:cs typeface="Ali_K_Traditional" pitchFamily="2" charset="-78"/>
              </a:rPr>
              <a:t>ـ فةرمانرةوايى </a:t>
            </a:r>
            <a:r>
              <a:rPr lang="ar-SA" sz="2400">
                <a:solidFill>
                  <a:schemeClr val="tx2"/>
                </a:solidFill>
                <a:effectLst>
                  <a:outerShdw blurRad="38100" dist="38100" dir="2700000" algn="tl">
                    <a:srgbClr val="000000"/>
                  </a:outerShdw>
                </a:effectLst>
                <a:latin typeface="Arial" charset="0"/>
                <a:cs typeface="Ali_K_Traditional" pitchFamily="2" charset="-78"/>
              </a:rPr>
              <a:t>و </a:t>
            </a:r>
            <a:r>
              <a:rPr lang="ar-IQ" sz="2400">
                <a:solidFill>
                  <a:schemeClr val="tx2"/>
                </a:solidFill>
                <a:effectLst>
                  <a:outerShdw blurRad="38100" dist="38100" dir="2700000" algn="tl">
                    <a:srgbClr val="000000"/>
                  </a:outerShdw>
                </a:effectLst>
                <a:latin typeface="Arial" charset="0"/>
                <a:cs typeface="Ali_K_Traditional" pitchFamily="2" charset="-78"/>
              </a:rPr>
              <a:t>بالآدةستى قزلباشةكان 1524ـ1533</a:t>
            </a:r>
            <a:endParaRPr lang="en-US" sz="2400">
              <a:solidFill>
                <a:schemeClr val="tx2"/>
              </a:solidFill>
              <a:effectLst>
                <a:outerShdw blurRad="38100" dist="38100" dir="2700000" algn="tl">
                  <a:srgbClr val="000000"/>
                </a:outerShdw>
              </a:effectLst>
              <a:latin typeface="Arial" charset="0"/>
              <a:cs typeface="Ali_K_Traditional" pitchFamily="2" charset="-78"/>
            </a:endParaRPr>
          </a:p>
        </p:txBody>
      </p:sp>
      <p:sp>
        <p:nvSpPr>
          <p:cNvPr id="7175" name="Rectangle 7"/>
          <p:cNvSpPr>
            <a:spLocks noChangeArrowheads="1"/>
          </p:cNvSpPr>
          <p:nvPr/>
        </p:nvSpPr>
        <p:spPr bwMode="auto">
          <a:xfrm>
            <a:off x="1828800" y="2438400"/>
            <a:ext cx="6400800" cy="825500"/>
          </a:xfrm>
          <a:prstGeom prst="rect">
            <a:avLst/>
          </a:prstGeom>
          <a:noFill/>
          <a:ln w="9525">
            <a:noFill/>
            <a:miter lim="800000"/>
            <a:headEnd/>
            <a:tailEnd/>
          </a:ln>
          <a:effectLst/>
        </p:spPr>
        <p:txBody>
          <a:bodyPr anchor="ctr">
            <a:spAutoFit/>
          </a:bodyPr>
          <a:lstStyle/>
          <a:p>
            <a:pPr algn="ctr"/>
            <a:r>
              <a:rPr lang="ar-IQ" sz="1600">
                <a:latin typeface="Arial" charset="0"/>
                <a:cs typeface="Ali_K_Traditional" pitchFamily="2" charset="-78"/>
              </a:rPr>
              <a:t>وةسيةتنامةك</a:t>
            </a:r>
            <a:r>
              <a:rPr lang="ar-SA" sz="1600">
                <a:latin typeface="Arial" charset="0"/>
                <a:cs typeface="Ali_K_Traditional" pitchFamily="2" charset="-78"/>
              </a:rPr>
              <a:t>ة</a:t>
            </a:r>
            <a:r>
              <a:rPr lang="ar-IQ" sz="1600">
                <a:latin typeface="Arial" charset="0"/>
                <a:cs typeface="Ali_K_Traditional" pitchFamily="2" charset="-78"/>
              </a:rPr>
              <a:t>ى شا اسماعيلى يةكةمى</a:t>
            </a:r>
            <a:endParaRPr lang="ar-SA" sz="1600">
              <a:latin typeface="Arial" charset="0"/>
              <a:cs typeface="Ali_K_Traditional" pitchFamily="2" charset="-78"/>
            </a:endParaRPr>
          </a:p>
          <a:p>
            <a:pPr algn="ctr"/>
            <a:r>
              <a:rPr lang="ar-IQ" sz="1600">
                <a:latin typeface="Arial" charset="0"/>
                <a:cs typeface="Ali_K_Traditional" pitchFamily="2" charset="-78"/>
              </a:rPr>
              <a:t>كة تيَيدا جةختكرابؤوة لةوةى كة ئةرك</a:t>
            </a:r>
            <a:r>
              <a:rPr lang="ar-SA" sz="1600">
                <a:latin typeface="Arial" charset="0"/>
                <a:cs typeface="Ali_K_Traditional" pitchFamily="2" charset="-78"/>
              </a:rPr>
              <a:t>ى</a:t>
            </a:r>
            <a:r>
              <a:rPr lang="ar-IQ" sz="1600">
                <a:latin typeface="Arial" charset="0"/>
                <a:cs typeface="Ali_K_Traditional" pitchFamily="2" charset="-78"/>
              </a:rPr>
              <a:t> سةرثةرشتى كردنى شا تةهماسب بةكةويَتة دةست ديو س</a:t>
            </a:r>
            <a:r>
              <a:rPr lang="ar-SA" sz="1600">
                <a:latin typeface="Arial" charset="0"/>
                <a:cs typeface="Ali_K_Traditional" pitchFamily="2" charset="-78"/>
              </a:rPr>
              <a:t>و</a:t>
            </a:r>
            <a:r>
              <a:rPr lang="ar-IQ" sz="1600">
                <a:latin typeface="Arial" charset="0"/>
                <a:cs typeface="Ali_K_Traditional" pitchFamily="2" charset="-78"/>
              </a:rPr>
              <a:t>لتان هةروةها وةك فةرماندةى طشتى هيَزة ضةكدارةكانيش دةستنيشان </a:t>
            </a:r>
            <a:r>
              <a:rPr lang="ar-SA" sz="1600">
                <a:latin typeface="Arial" charset="0"/>
                <a:cs typeface="Ali_K_Traditional" pitchFamily="2" charset="-78"/>
              </a:rPr>
              <a:t>ب</a:t>
            </a:r>
            <a:r>
              <a:rPr lang="ar-IQ" sz="1600">
                <a:latin typeface="Arial" charset="0"/>
                <a:cs typeface="Ali_K_Traditional" pitchFamily="2" charset="-78"/>
              </a:rPr>
              <a:t>كر</a:t>
            </a:r>
            <a:r>
              <a:rPr lang="ar-SA" sz="1600">
                <a:latin typeface="Arial" charset="0"/>
                <a:cs typeface="Ali_K_Traditional" pitchFamily="2" charset="-78"/>
              </a:rPr>
              <a:t>يَت</a:t>
            </a:r>
            <a:r>
              <a:rPr lang="en-US" sz="1600">
                <a:latin typeface="Arial" charset="0"/>
                <a:cs typeface="Ali_K_Traditional" pitchFamily="2" charset="-78"/>
              </a:rPr>
              <a:t> </a:t>
            </a:r>
            <a:r>
              <a:rPr lang="ar-IQ" sz="1600">
                <a:latin typeface="Arial" charset="0"/>
                <a:cs typeface="Ali_K_Traditional" pitchFamily="2" charset="-78"/>
              </a:rPr>
              <a:t> </a:t>
            </a:r>
          </a:p>
        </p:txBody>
      </p:sp>
      <p:sp>
        <p:nvSpPr>
          <p:cNvPr id="7176" name="Rectangle 8"/>
          <p:cNvSpPr>
            <a:spLocks noChangeArrowheads="1"/>
          </p:cNvSpPr>
          <p:nvPr/>
        </p:nvSpPr>
        <p:spPr bwMode="auto">
          <a:xfrm>
            <a:off x="1981200" y="3341688"/>
            <a:ext cx="6400800" cy="581025"/>
          </a:xfrm>
          <a:prstGeom prst="rect">
            <a:avLst/>
          </a:prstGeom>
          <a:noFill/>
          <a:ln w="9525">
            <a:noFill/>
            <a:miter lim="800000"/>
            <a:headEnd/>
            <a:tailEnd/>
          </a:ln>
          <a:effectLst/>
        </p:spPr>
        <p:txBody>
          <a:bodyPr anchor="ctr">
            <a:spAutoFit/>
          </a:bodyPr>
          <a:lstStyle/>
          <a:p>
            <a:pPr algn="ctr"/>
            <a:r>
              <a:rPr lang="ar-SA" sz="1600">
                <a:latin typeface="Arial" charset="0"/>
                <a:cs typeface="Ali_K_Traditional" pitchFamily="2" charset="-78"/>
              </a:rPr>
              <a:t>رةتكردنةوةى </a:t>
            </a:r>
            <a:r>
              <a:rPr lang="ar-IQ" sz="1600">
                <a:latin typeface="Arial" charset="0"/>
                <a:cs typeface="Ali_K_Traditional" pitchFamily="2" charset="-78"/>
              </a:rPr>
              <a:t>وةسيةتنامةك</a:t>
            </a:r>
            <a:r>
              <a:rPr lang="ar-SA" sz="1600">
                <a:latin typeface="Arial" charset="0"/>
                <a:cs typeface="Ali_K_Traditional" pitchFamily="2" charset="-78"/>
              </a:rPr>
              <a:t>ة</a:t>
            </a:r>
            <a:r>
              <a:rPr lang="ar-IQ" sz="1600">
                <a:latin typeface="Arial" charset="0"/>
                <a:cs typeface="Ali_K_Traditional" pitchFamily="2" charset="-78"/>
              </a:rPr>
              <a:t>ى شا اسماعيلى يةكةمى</a:t>
            </a:r>
            <a:r>
              <a:rPr lang="ar-SA" sz="1600">
                <a:latin typeface="Arial" charset="0"/>
                <a:cs typeface="Ali_K_Traditional" pitchFamily="2" charset="-78"/>
              </a:rPr>
              <a:t> لةلايةن سةرانى قزلباش دةستثيَكردنى ململانيَى نيَوانيان</a:t>
            </a:r>
          </a:p>
          <a:p>
            <a:pPr algn="ctr"/>
            <a:endParaRPr lang="ar-IQ" sz="1600">
              <a:latin typeface="Arial" charset="0"/>
              <a:cs typeface="Ali_K_Traditional" pitchFamily="2" charset="-78"/>
            </a:endParaRPr>
          </a:p>
        </p:txBody>
      </p:sp>
      <p:sp>
        <p:nvSpPr>
          <p:cNvPr id="7177" name="Rectangle 9"/>
          <p:cNvSpPr>
            <a:spLocks noChangeArrowheads="1"/>
          </p:cNvSpPr>
          <p:nvPr/>
        </p:nvSpPr>
        <p:spPr bwMode="auto">
          <a:xfrm>
            <a:off x="3429000" y="3724275"/>
            <a:ext cx="3200400" cy="581025"/>
          </a:xfrm>
          <a:prstGeom prst="rect">
            <a:avLst/>
          </a:prstGeom>
          <a:noFill/>
          <a:ln w="9525">
            <a:noFill/>
            <a:miter lim="800000"/>
            <a:headEnd/>
            <a:tailEnd/>
          </a:ln>
          <a:effectLst/>
        </p:spPr>
        <p:txBody>
          <a:bodyPr anchor="ctr">
            <a:spAutoFit/>
          </a:bodyPr>
          <a:lstStyle/>
          <a:p>
            <a:pPr algn="ctr"/>
            <a:r>
              <a:rPr lang="ar-SA" sz="1600">
                <a:latin typeface="Arial" charset="0"/>
                <a:cs typeface="Ali_K_Traditional" pitchFamily="2" charset="-78"/>
              </a:rPr>
              <a:t>قؤناغى يةكةمى ململانيَى نيَوان سةرانى قزلباش</a:t>
            </a:r>
          </a:p>
          <a:p>
            <a:pPr algn="ctr"/>
            <a:endParaRPr lang="ar-IQ" sz="1600">
              <a:latin typeface="Arial" charset="0"/>
              <a:cs typeface="Ali_K_Traditional" pitchFamily="2" charset="-78"/>
            </a:endParaRPr>
          </a:p>
        </p:txBody>
      </p:sp>
      <p:sp>
        <p:nvSpPr>
          <p:cNvPr id="7178" name="Rectangle 10"/>
          <p:cNvSpPr>
            <a:spLocks noChangeArrowheads="1"/>
          </p:cNvSpPr>
          <p:nvPr/>
        </p:nvSpPr>
        <p:spPr bwMode="auto">
          <a:xfrm>
            <a:off x="5562600" y="4127500"/>
            <a:ext cx="3581400" cy="1069975"/>
          </a:xfrm>
          <a:prstGeom prst="rect">
            <a:avLst/>
          </a:prstGeom>
          <a:noFill/>
          <a:ln w="9525">
            <a:noFill/>
            <a:miter lim="800000"/>
            <a:headEnd/>
            <a:tailEnd/>
          </a:ln>
          <a:effectLst/>
        </p:spPr>
        <p:txBody>
          <a:bodyPr anchor="ctr">
            <a:spAutoFit/>
          </a:bodyPr>
          <a:lstStyle/>
          <a:p>
            <a:pPr algn="ctr"/>
            <a:r>
              <a:rPr lang="ar-IQ" sz="1600">
                <a:latin typeface="Arial" charset="0"/>
                <a:cs typeface="Ali_K_Traditional" pitchFamily="2" charset="-78"/>
              </a:rPr>
              <a:t>(ديو سلتان)ى رملؤ كة ئةوكات نائيب سةلتةنةت بوو بةهاوثةيمانيةتى لةطةلَ كةسايةتيةكى تر لةهؤزى (تةكةلو) بةناوى (ضوها سولتان)</a:t>
            </a:r>
            <a:r>
              <a:rPr lang="en-US" sz="1600">
                <a:latin typeface="Arial" charset="0"/>
                <a:cs typeface="Ali_K_Traditional" pitchFamily="2" charset="-78"/>
              </a:rPr>
              <a:t> </a:t>
            </a:r>
            <a:endParaRPr lang="ar-SA" sz="1600">
              <a:latin typeface="Arial" charset="0"/>
              <a:cs typeface="Ali_K_Traditional" pitchFamily="2" charset="-78"/>
            </a:endParaRPr>
          </a:p>
          <a:p>
            <a:pPr algn="ctr"/>
            <a:endParaRPr lang="ar-IQ" sz="1600">
              <a:latin typeface="Arial" charset="0"/>
              <a:cs typeface="Ali_K_Traditional" pitchFamily="2" charset="-78"/>
            </a:endParaRPr>
          </a:p>
        </p:txBody>
      </p:sp>
      <p:sp>
        <p:nvSpPr>
          <p:cNvPr id="7179" name="Rectangle 11"/>
          <p:cNvSpPr>
            <a:spLocks noChangeArrowheads="1"/>
          </p:cNvSpPr>
          <p:nvPr/>
        </p:nvSpPr>
        <p:spPr bwMode="auto">
          <a:xfrm>
            <a:off x="2133600" y="4191000"/>
            <a:ext cx="3200400" cy="611188"/>
          </a:xfrm>
          <a:prstGeom prst="rect">
            <a:avLst/>
          </a:prstGeom>
          <a:noFill/>
          <a:ln w="9525">
            <a:noFill/>
            <a:miter lim="800000"/>
            <a:headEnd/>
            <a:tailEnd/>
          </a:ln>
          <a:effectLst/>
        </p:spPr>
        <p:txBody>
          <a:bodyPr anchor="ctr">
            <a:spAutoFit/>
          </a:bodyPr>
          <a:lstStyle/>
          <a:p>
            <a:pPr algn="ctr"/>
            <a:r>
              <a:rPr lang="ar-IQ" sz="1600">
                <a:latin typeface="Arial" charset="0"/>
                <a:cs typeface="Ali_K_Traditional" pitchFamily="2" charset="-78"/>
              </a:rPr>
              <a:t>سةرؤك هؤزى ئوستاجلؤ بةناوى (كؤثةك سولتان)</a:t>
            </a:r>
            <a:r>
              <a:rPr lang="en-US">
                <a:latin typeface="Arial" charset="0"/>
              </a:rPr>
              <a:t> </a:t>
            </a:r>
            <a:endParaRPr lang="ar-SA" sz="1600">
              <a:latin typeface="Arial" charset="0"/>
              <a:cs typeface="Ali_K_Traditional" pitchFamily="2" charset="-78"/>
            </a:endParaRPr>
          </a:p>
          <a:p>
            <a:pPr algn="ctr"/>
            <a:endParaRPr lang="ar-IQ" sz="1600">
              <a:latin typeface="Arial" charset="0"/>
              <a:cs typeface="Ali_K_Traditional" pitchFamily="2" charset="-78"/>
            </a:endParaRPr>
          </a:p>
        </p:txBody>
      </p:sp>
      <p:sp>
        <p:nvSpPr>
          <p:cNvPr id="7180" name="Rectangle 12"/>
          <p:cNvSpPr>
            <a:spLocks noChangeArrowheads="1"/>
          </p:cNvSpPr>
          <p:nvPr/>
        </p:nvSpPr>
        <p:spPr bwMode="auto">
          <a:xfrm>
            <a:off x="457200" y="5529263"/>
            <a:ext cx="8458200" cy="1100137"/>
          </a:xfrm>
          <a:prstGeom prst="rect">
            <a:avLst/>
          </a:prstGeom>
          <a:noFill/>
          <a:ln w="9525">
            <a:noFill/>
            <a:miter lim="800000"/>
            <a:headEnd/>
            <a:tailEnd/>
          </a:ln>
          <a:effectLst/>
        </p:spPr>
        <p:txBody>
          <a:bodyPr anchor="ctr">
            <a:spAutoFit/>
          </a:bodyPr>
          <a:lstStyle/>
          <a:p>
            <a:pPr algn="ctr"/>
            <a:r>
              <a:rPr lang="ar-IQ" sz="1600">
                <a:latin typeface="Arial" charset="0"/>
                <a:cs typeface="Ali_K_Traditional" pitchFamily="2" charset="-78"/>
              </a:rPr>
              <a:t>لةسالَآ 1526 لة نزيك سولتانيةى ئازربيَجان لة رووبةرووبونةوة لةطةلأ هيَزةكةى كؤثةك سولتان توانيان شكستى ثيَ دةهيَنن وة ثاشةكشةشيان ثيَ بكةن بةرةو طةيلان، سالَى دواتر 1527 هيَزةكانى ئستاجلؤ توانيان هيَرشبكةنة سةر ئةردةبيل شارةكة داطير بكةن ثاش كوذرانى فةرمانرةوايى شارةكة كة سةر بةهؤزى رملؤ بوو ئةمةش كيَشةكةى زياتر قولكردةوةو شةرةكة زياتر دريَذبؤوة تاكو روودانى شةريَك لةناوضةى (شةرور) ئوستاجلؤيةكان توشى شكست هاتنوو وة سةركردةكةشيان دةكوذريَت</a:t>
            </a:r>
            <a:r>
              <a:rPr lang="en-US">
                <a:latin typeface="Arial" charset="0"/>
              </a:rPr>
              <a:t> </a:t>
            </a:r>
            <a:endParaRPr lang="ar-IQ">
              <a:latin typeface="Arial" charset="0"/>
            </a:endParaRPr>
          </a:p>
        </p:txBody>
      </p:sp>
      <p:pic>
        <p:nvPicPr>
          <p:cNvPr id="7181" name="Picture 13" descr="قزلباش در دوران شا اسماعيل"/>
          <p:cNvPicPr>
            <a:picLocks noChangeAspect="1" noChangeArrowheads="1"/>
          </p:cNvPicPr>
          <p:nvPr/>
        </p:nvPicPr>
        <p:blipFill>
          <a:blip r:embed="rId2"/>
          <a:srcRect/>
          <a:stretch>
            <a:fillRect/>
          </a:stretch>
        </p:blipFill>
        <p:spPr bwMode="auto">
          <a:xfrm>
            <a:off x="0" y="2438400"/>
            <a:ext cx="2057400" cy="3009900"/>
          </a:xfrm>
          <a:prstGeom prst="rect">
            <a:avLst/>
          </a:prstGeom>
          <a:noFill/>
        </p:spPr>
      </p:pic>
      <p:sp>
        <p:nvSpPr>
          <p:cNvPr id="7182" name="Rectangle 14"/>
          <p:cNvSpPr>
            <a:spLocks noChangeArrowheads="1"/>
          </p:cNvSpPr>
          <p:nvPr/>
        </p:nvSpPr>
        <p:spPr bwMode="auto">
          <a:xfrm>
            <a:off x="468313" y="4953000"/>
            <a:ext cx="700087" cy="366713"/>
          </a:xfrm>
          <a:prstGeom prst="rect">
            <a:avLst/>
          </a:prstGeom>
          <a:noFill/>
          <a:ln w="9525">
            <a:noFill/>
            <a:miter lim="800000"/>
            <a:headEnd/>
            <a:tailEnd/>
          </a:ln>
          <a:effectLst/>
        </p:spPr>
        <p:txBody>
          <a:bodyPr wrap="none">
            <a:spAutoFit/>
          </a:bodyPr>
          <a:lstStyle/>
          <a:p>
            <a:r>
              <a:rPr lang="ar-IQ">
                <a:solidFill>
                  <a:schemeClr val="bg2"/>
                </a:solidFill>
                <a:effectLst>
                  <a:outerShdw blurRad="38100" dist="38100" dir="2700000" algn="tl">
                    <a:srgbClr val="000000"/>
                  </a:outerShdw>
                </a:effectLst>
              </a:rPr>
              <a:t>قزلباش</a:t>
            </a:r>
            <a:endParaRPr lang="en-US">
              <a:solidFill>
                <a:schemeClr val="bg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edge">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wedge">
                                      <p:cBhvr>
                                        <p:cTn id="17" dur="2000"/>
                                        <p:tgtEl>
                                          <p:spTgt spid="717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slide(fromBottom)">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177">
                                            <p:txEl>
                                              <p:pRg st="0" end="0"/>
                                            </p:txEl>
                                          </p:spTgt>
                                        </p:tgtEl>
                                        <p:attrNameLst>
                                          <p:attrName>style.visibility</p:attrName>
                                        </p:attrNameLst>
                                      </p:cBhvr>
                                      <p:to>
                                        <p:strVal val="visible"/>
                                      </p:to>
                                    </p:set>
                                    <p:animEffect transition="in" filter="box(in)">
                                      <p:cBhvr>
                                        <p:cTn id="27" dur="500"/>
                                        <p:tgtEl>
                                          <p:spTgt spid="717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178"/>
                                        </p:tgtEl>
                                        <p:attrNameLst>
                                          <p:attrName>style.visibility</p:attrName>
                                        </p:attrNameLst>
                                      </p:cBhvr>
                                      <p:to>
                                        <p:strVal val="visible"/>
                                      </p:to>
                                    </p:set>
                                    <p:anim calcmode="lin" valueType="num">
                                      <p:cBhvr additive="base">
                                        <p:cTn id="32" dur="500" fill="hold"/>
                                        <p:tgtEl>
                                          <p:spTgt spid="7178"/>
                                        </p:tgtEl>
                                        <p:attrNameLst>
                                          <p:attrName>ppt_x</p:attrName>
                                        </p:attrNameLst>
                                      </p:cBhvr>
                                      <p:tavLst>
                                        <p:tav tm="0">
                                          <p:val>
                                            <p:strVal val="#ppt_x"/>
                                          </p:val>
                                        </p:tav>
                                        <p:tav tm="100000">
                                          <p:val>
                                            <p:strVal val="#ppt_x"/>
                                          </p:val>
                                        </p:tav>
                                      </p:tavLst>
                                    </p:anim>
                                    <p:anim calcmode="lin" valueType="num">
                                      <p:cBhvr additive="base">
                                        <p:cTn id="33" dur="500" fill="hold"/>
                                        <p:tgtEl>
                                          <p:spTgt spid="717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179"/>
                                        </p:tgtEl>
                                        <p:attrNameLst>
                                          <p:attrName>style.visibility</p:attrName>
                                        </p:attrNameLst>
                                      </p:cBhvr>
                                      <p:to>
                                        <p:strVal val="visible"/>
                                      </p:to>
                                    </p:set>
                                    <p:anim calcmode="lin" valueType="num">
                                      <p:cBhvr additive="base">
                                        <p:cTn id="36" dur="500" fill="hold"/>
                                        <p:tgtEl>
                                          <p:spTgt spid="7179"/>
                                        </p:tgtEl>
                                        <p:attrNameLst>
                                          <p:attrName>ppt_x</p:attrName>
                                        </p:attrNameLst>
                                      </p:cBhvr>
                                      <p:tavLst>
                                        <p:tav tm="0">
                                          <p:val>
                                            <p:strVal val="#ppt_x"/>
                                          </p:val>
                                        </p:tav>
                                        <p:tav tm="100000">
                                          <p:val>
                                            <p:strVal val="#ppt_x"/>
                                          </p:val>
                                        </p:tav>
                                      </p:tavLst>
                                    </p:anim>
                                    <p:anim calcmode="lin" valueType="num">
                                      <p:cBhvr additive="base">
                                        <p:cTn id="37"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7181"/>
                                        </p:tgtEl>
                                        <p:attrNameLst>
                                          <p:attrName>style.visibility</p:attrName>
                                        </p:attrNameLst>
                                      </p:cBhvr>
                                      <p:to>
                                        <p:strVal val="visible"/>
                                      </p:to>
                                    </p:set>
                                    <p:animEffect transition="in" filter="box(in)">
                                      <p:cBhvr>
                                        <p:cTn id="42" dur="500"/>
                                        <p:tgtEl>
                                          <p:spTgt spid="718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7182"/>
                                        </p:tgtEl>
                                        <p:attrNameLst>
                                          <p:attrName>style.visibility</p:attrName>
                                        </p:attrNameLst>
                                      </p:cBhvr>
                                      <p:to>
                                        <p:strVal val="visible"/>
                                      </p:to>
                                    </p:set>
                                    <p:animEffect transition="in" filter="box(in)">
                                      <p:cBhvr>
                                        <p:cTn id="45" dur="500"/>
                                        <p:tgtEl>
                                          <p:spTgt spid="718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7180"/>
                                        </p:tgtEl>
                                        <p:attrNameLst>
                                          <p:attrName>style.visibility</p:attrName>
                                        </p:attrNameLst>
                                      </p:cBhvr>
                                      <p:to>
                                        <p:strVal val="visible"/>
                                      </p:to>
                                    </p:set>
                                    <p:anim calcmode="lin" valueType="num">
                                      <p:cBhvr>
                                        <p:cTn id="50" dur="500" fill="hold"/>
                                        <p:tgtEl>
                                          <p:spTgt spid="7180"/>
                                        </p:tgtEl>
                                        <p:attrNameLst>
                                          <p:attrName>ppt_w</p:attrName>
                                        </p:attrNameLst>
                                      </p:cBhvr>
                                      <p:tavLst>
                                        <p:tav tm="0">
                                          <p:val>
                                            <p:fltVal val="0"/>
                                          </p:val>
                                        </p:tav>
                                        <p:tav tm="100000">
                                          <p:val>
                                            <p:strVal val="#ppt_w"/>
                                          </p:val>
                                        </p:tav>
                                      </p:tavLst>
                                    </p:anim>
                                    <p:anim calcmode="lin" valueType="num">
                                      <p:cBhvr>
                                        <p:cTn id="51" dur="500" fill="hold"/>
                                        <p:tgtEl>
                                          <p:spTgt spid="7180"/>
                                        </p:tgtEl>
                                        <p:attrNameLst>
                                          <p:attrName>ppt_h</p:attrName>
                                        </p:attrNameLst>
                                      </p:cBhvr>
                                      <p:tavLst>
                                        <p:tav tm="0">
                                          <p:val>
                                            <p:fltVal val="0"/>
                                          </p:val>
                                        </p:tav>
                                        <p:tav tm="100000">
                                          <p:val>
                                            <p:strVal val="#ppt_h"/>
                                          </p:val>
                                        </p:tav>
                                      </p:tavLst>
                                    </p:anim>
                                    <p:animEffect transition="in" filter="fade">
                                      <p:cBhvr>
                                        <p:cTn id="52"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2" grpId="0"/>
      <p:bldP spid="7175" grpId="0"/>
      <p:bldP spid="7176" grpId="0"/>
      <p:bldP spid="7178" grpId="0"/>
      <p:bldP spid="7179" grpId="0"/>
      <p:bldP spid="7180" grpId="0"/>
      <p:bldP spid="71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33400" y="57150"/>
            <a:ext cx="7772400" cy="400050"/>
          </a:xfrm>
          <a:prstGeom prst="rect">
            <a:avLst/>
          </a:prstGeom>
          <a:noFill/>
          <a:ln w="9525">
            <a:noFill/>
            <a:miter lim="800000"/>
            <a:headEnd/>
            <a:tailEnd/>
          </a:ln>
          <a:effectLst/>
        </p:spPr>
        <p:txBody>
          <a:bodyPr anchor="ctr"/>
          <a:lstStyle/>
          <a:p>
            <a:pPr algn="ctr"/>
            <a:r>
              <a:rPr lang="ar-IQ" sz="2400">
                <a:solidFill>
                  <a:schemeClr val="tx2"/>
                </a:solidFill>
                <a:effectLst>
                  <a:outerShdw blurRad="38100" dist="38100" dir="2700000" algn="tl">
                    <a:srgbClr val="000000"/>
                  </a:outerShdw>
                </a:effectLst>
                <a:latin typeface="Arial" charset="0"/>
                <a:cs typeface="Ali_K_Traditional" pitchFamily="2" charset="-78"/>
              </a:rPr>
              <a:t>بارودؤخى ئيَران لةسةردةمى شا عةباسى يةكةم 1587 ـ 1629</a:t>
            </a:r>
            <a:endParaRPr lang="en-US" sz="2400">
              <a:solidFill>
                <a:schemeClr val="tx2"/>
              </a:solidFill>
              <a:effectLst>
                <a:outerShdw blurRad="38100" dist="38100" dir="2700000" algn="tl">
                  <a:srgbClr val="000000"/>
                </a:outerShdw>
              </a:effectLst>
              <a:latin typeface="Arial" charset="0"/>
              <a:cs typeface="Ali_K_Traditional" pitchFamily="2" charset="-78"/>
            </a:endParaRPr>
          </a:p>
        </p:txBody>
      </p:sp>
      <p:sp>
        <p:nvSpPr>
          <p:cNvPr id="51203" name="Rectangle 3"/>
          <p:cNvSpPr>
            <a:spLocks noChangeArrowheads="1"/>
          </p:cNvSpPr>
          <p:nvPr/>
        </p:nvSpPr>
        <p:spPr bwMode="auto">
          <a:xfrm>
            <a:off x="1905000" y="808038"/>
            <a:ext cx="6908800" cy="366712"/>
          </a:xfrm>
          <a:prstGeom prst="rect">
            <a:avLst/>
          </a:prstGeom>
          <a:noFill/>
          <a:ln w="9525">
            <a:noFill/>
            <a:miter lim="800000"/>
            <a:headEnd/>
            <a:tailEnd/>
          </a:ln>
          <a:effectLst/>
        </p:spPr>
        <p:txBody>
          <a:bodyPr anchor="ctr">
            <a:spAutoFit/>
          </a:bodyPr>
          <a:lstStyle/>
          <a:p>
            <a:pPr algn="ctr"/>
            <a:r>
              <a:rPr lang="ar-SA">
                <a:cs typeface="Ali_K_Traditional" pitchFamily="2" charset="-78"/>
              </a:rPr>
              <a:t>ململانيَى نيَوان سةرانى قزلباش  لة خؤراسان و قةزوين </a:t>
            </a:r>
            <a:endParaRPr lang="ar-IQ">
              <a:cs typeface="Ali_K_Traditional" pitchFamily="2" charset="-78"/>
            </a:endParaRPr>
          </a:p>
        </p:txBody>
      </p:sp>
      <p:sp>
        <p:nvSpPr>
          <p:cNvPr id="51208" name="Rectangle 8"/>
          <p:cNvSpPr>
            <a:spLocks noChangeArrowheads="1"/>
          </p:cNvSpPr>
          <p:nvPr/>
        </p:nvSpPr>
        <p:spPr bwMode="auto">
          <a:xfrm>
            <a:off x="2743200" y="1562100"/>
            <a:ext cx="6096000" cy="366713"/>
          </a:xfrm>
          <a:prstGeom prst="rect">
            <a:avLst/>
          </a:prstGeom>
          <a:noFill/>
          <a:ln w="9525">
            <a:noFill/>
            <a:miter lim="800000"/>
            <a:headEnd/>
            <a:tailEnd/>
          </a:ln>
          <a:effectLst/>
        </p:spPr>
        <p:txBody>
          <a:bodyPr anchor="ctr">
            <a:spAutoFit/>
          </a:bodyPr>
          <a:lstStyle/>
          <a:p>
            <a:pPr algn="ctr"/>
            <a:r>
              <a:rPr lang="ar-SA">
                <a:cs typeface="Ali_K_Traditional" pitchFamily="2" charset="-78"/>
              </a:rPr>
              <a:t>رؤلى مورشيد قولى خان لة يةكلاكردنةوةى كيَشةكان و هيَنانة سةرتةختى شا عةباسى يةكةم  </a:t>
            </a:r>
            <a:endParaRPr lang="ar-IQ">
              <a:cs typeface="Ali_K_Traditional" pitchFamily="2" charset="-78"/>
            </a:endParaRPr>
          </a:p>
        </p:txBody>
      </p:sp>
      <p:sp>
        <p:nvSpPr>
          <p:cNvPr id="51209" name="Line 9"/>
          <p:cNvSpPr>
            <a:spLocks noChangeShapeType="1"/>
          </p:cNvSpPr>
          <p:nvPr/>
        </p:nvSpPr>
        <p:spPr bwMode="auto">
          <a:xfrm>
            <a:off x="5562600" y="1120775"/>
            <a:ext cx="0" cy="342900"/>
          </a:xfrm>
          <a:prstGeom prst="line">
            <a:avLst/>
          </a:prstGeom>
          <a:noFill/>
          <a:ln w="9525">
            <a:solidFill>
              <a:schemeClr val="tx1"/>
            </a:solidFill>
            <a:round/>
            <a:headEnd/>
            <a:tailEnd type="triangle" w="med" len="med"/>
          </a:ln>
          <a:effectLst/>
        </p:spPr>
        <p:txBody>
          <a:bodyPr/>
          <a:lstStyle/>
          <a:p>
            <a:endParaRPr lang="en-US"/>
          </a:p>
        </p:txBody>
      </p:sp>
      <p:sp>
        <p:nvSpPr>
          <p:cNvPr id="51211" name="Rectangle 11"/>
          <p:cNvSpPr>
            <a:spLocks noChangeArrowheads="1"/>
          </p:cNvSpPr>
          <p:nvPr/>
        </p:nvSpPr>
        <p:spPr bwMode="auto">
          <a:xfrm>
            <a:off x="3048000" y="2209800"/>
            <a:ext cx="5080000" cy="366713"/>
          </a:xfrm>
          <a:prstGeom prst="rect">
            <a:avLst/>
          </a:prstGeom>
          <a:noFill/>
          <a:ln w="9525">
            <a:noFill/>
            <a:miter lim="800000"/>
            <a:headEnd/>
            <a:tailEnd/>
          </a:ln>
          <a:effectLst/>
        </p:spPr>
        <p:txBody>
          <a:bodyPr anchor="ctr">
            <a:spAutoFit/>
          </a:bodyPr>
          <a:lstStyle/>
          <a:p>
            <a:pPr algn="ctr"/>
            <a:r>
              <a:rPr lang="ar-SA">
                <a:cs typeface="Ali_K_Traditional" pitchFamily="2" charset="-78"/>
              </a:rPr>
              <a:t>كؤتايي هيَنان بة دةسةلاتى مورشيد قولى خان</a:t>
            </a:r>
            <a:endParaRPr lang="ar-IQ">
              <a:cs typeface="Ali_K_Traditional" pitchFamily="2" charset="-78"/>
            </a:endParaRPr>
          </a:p>
        </p:txBody>
      </p:sp>
      <p:sp>
        <p:nvSpPr>
          <p:cNvPr id="51212" name="Line 12"/>
          <p:cNvSpPr>
            <a:spLocks noChangeShapeType="1"/>
          </p:cNvSpPr>
          <p:nvPr/>
        </p:nvSpPr>
        <p:spPr bwMode="auto">
          <a:xfrm>
            <a:off x="5562600" y="1981200"/>
            <a:ext cx="0" cy="342900"/>
          </a:xfrm>
          <a:prstGeom prst="line">
            <a:avLst/>
          </a:prstGeom>
          <a:noFill/>
          <a:ln w="9525">
            <a:solidFill>
              <a:schemeClr val="tx1"/>
            </a:solidFill>
            <a:round/>
            <a:headEnd/>
            <a:tailEnd type="triangle" w="med" len="med"/>
          </a:ln>
          <a:effectLst/>
        </p:spPr>
        <p:txBody>
          <a:bodyPr/>
          <a:lstStyle/>
          <a:p>
            <a:endParaRPr lang="en-US"/>
          </a:p>
        </p:txBody>
      </p:sp>
      <p:sp>
        <p:nvSpPr>
          <p:cNvPr id="51213" name="Line 13"/>
          <p:cNvSpPr>
            <a:spLocks noChangeShapeType="1"/>
          </p:cNvSpPr>
          <p:nvPr/>
        </p:nvSpPr>
        <p:spPr bwMode="auto">
          <a:xfrm flipH="1">
            <a:off x="2438400" y="2514600"/>
            <a:ext cx="2641600" cy="457200"/>
          </a:xfrm>
          <a:prstGeom prst="line">
            <a:avLst/>
          </a:prstGeom>
          <a:noFill/>
          <a:ln w="9525">
            <a:solidFill>
              <a:schemeClr val="tx1"/>
            </a:solidFill>
            <a:round/>
            <a:headEnd/>
            <a:tailEnd type="triangle" w="med" len="med"/>
          </a:ln>
          <a:effectLst/>
        </p:spPr>
        <p:txBody>
          <a:bodyPr/>
          <a:lstStyle/>
          <a:p>
            <a:endParaRPr lang="en-US"/>
          </a:p>
        </p:txBody>
      </p:sp>
      <p:sp>
        <p:nvSpPr>
          <p:cNvPr id="51214" name="Line 14"/>
          <p:cNvSpPr>
            <a:spLocks noChangeShapeType="1"/>
          </p:cNvSpPr>
          <p:nvPr/>
        </p:nvSpPr>
        <p:spPr bwMode="auto">
          <a:xfrm>
            <a:off x="5105400" y="2514600"/>
            <a:ext cx="2540000" cy="400050"/>
          </a:xfrm>
          <a:prstGeom prst="line">
            <a:avLst/>
          </a:prstGeom>
          <a:noFill/>
          <a:ln w="9525">
            <a:solidFill>
              <a:schemeClr val="tx1"/>
            </a:solidFill>
            <a:round/>
            <a:headEnd/>
            <a:tailEnd type="triangle" w="med" len="med"/>
          </a:ln>
          <a:effectLst/>
        </p:spPr>
        <p:txBody>
          <a:bodyPr/>
          <a:lstStyle/>
          <a:p>
            <a:endParaRPr lang="en-US"/>
          </a:p>
        </p:txBody>
      </p:sp>
      <p:sp>
        <p:nvSpPr>
          <p:cNvPr id="51215" name="Rectangle 15"/>
          <p:cNvSpPr>
            <a:spLocks noChangeArrowheads="1"/>
          </p:cNvSpPr>
          <p:nvPr/>
        </p:nvSpPr>
        <p:spPr bwMode="auto">
          <a:xfrm>
            <a:off x="6273800" y="2971800"/>
            <a:ext cx="2870200" cy="366713"/>
          </a:xfrm>
          <a:prstGeom prst="rect">
            <a:avLst/>
          </a:prstGeom>
          <a:noFill/>
          <a:ln w="9525">
            <a:noFill/>
            <a:miter lim="800000"/>
            <a:headEnd/>
            <a:tailEnd/>
          </a:ln>
          <a:effectLst/>
        </p:spPr>
        <p:txBody>
          <a:bodyPr anchor="ctr">
            <a:spAutoFit/>
          </a:bodyPr>
          <a:lstStyle/>
          <a:p>
            <a:pPr algn="ctr"/>
            <a:r>
              <a:rPr lang="ar-SA">
                <a:cs typeface="Ali_K_Traditional" pitchFamily="2" charset="-78"/>
              </a:rPr>
              <a:t>شا عةباسى يةكةم و هةرةشةكانى ئؤزبةك</a:t>
            </a:r>
            <a:endParaRPr lang="ar-IQ">
              <a:cs typeface="Ali_K_Traditional" pitchFamily="2" charset="-78"/>
            </a:endParaRPr>
          </a:p>
        </p:txBody>
      </p:sp>
      <p:sp>
        <p:nvSpPr>
          <p:cNvPr id="51216" name="Line 16"/>
          <p:cNvSpPr>
            <a:spLocks noChangeShapeType="1"/>
          </p:cNvSpPr>
          <p:nvPr/>
        </p:nvSpPr>
        <p:spPr bwMode="auto">
          <a:xfrm>
            <a:off x="5105400" y="2590800"/>
            <a:ext cx="0" cy="342900"/>
          </a:xfrm>
          <a:prstGeom prst="line">
            <a:avLst/>
          </a:prstGeom>
          <a:noFill/>
          <a:ln w="9525">
            <a:solidFill>
              <a:schemeClr val="tx1"/>
            </a:solidFill>
            <a:round/>
            <a:headEnd/>
            <a:tailEnd type="triangle" w="med" len="med"/>
          </a:ln>
          <a:effectLst/>
        </p:spPr>
        <p:txBody>
          <a:bodyPr/>
          <a:lstStyle/>
          <a:p>
            <a:endParaRPr lang="en-US"/>
          </a:p>
        </p:txBody>
      </p:sp>
      <p:sp>
        <p:nvSpPr>
          <p:cNvPr id="51217" name="Rectangle 17"/>
          <p:cNvSpPr>
            <a:spLocks noChangeArrowheads="1"/>
          </p:cNvSpPr>
          <p:nvPr/>
        </p:nvSpPr>
        <p:spPr bwMode="auto">
          <a:xfrm>
            <a:off x="3581400" y="2819400"/>
            <a:ext cx="3048000" cy="641350"/>
          </a:xfrm>
          <a:prstGeom prst="rect">
            <a:avLst/>
          </a:prstGeom>
          <a:noFill/>
          <a:ln w="9525">
            <a:noFill/>
            <a:miter lim="800000"/>
            <a:headEnd/>
            <a:tailEnd/>
          </a:ln>
          <a:effectLst/>
        </p:spPr>
        <p:txBody>
          <a:bodyPr anchor="ctr">
            <a:spAutoFit/>
          </a:bodyPr>
          <a:lstStyle/>
          <a:p>
            <a:pPr algn="ctr"/>
            <a:r>
              <a:rPr lang="ar-SA">
                <a:cs typeface="Ali_K_Traditional" pitchFamily="2" charset="-78"/>
              </a:rPr>
              <a:t>ريَكةوتننامةى فةرهاد ثاشا و دواتر داطيركردنى شارى بةغدا</a:t>
            </a:r>
            <a:endParaRPr lang="ar-IQ">
              <a:cs typeface="Ali_K_Traditional" pitchFamily="2" charset="-78"/>
            </a:endParaRPr>
          </a:p>
        </p:txBody>
      </p:sp>
      <p:sp>
        <p:nvSpPr>
          <p:cNvPr id="51218" name="Rectangle 18"/>
          <p:cNvSpPr>
            <a:spLocks noChangeArrowheads="1"/>
          </p:cNvSpPr>
          <p:nvPr/>
        </p:nvSpPr>
        <p:spPr bwMode="auto">
          <a:xfrm>
            <a:off x="609600" y="2971800"/>
            <a:ext cx="2336800" cy="641350"/>
          </a:xfrm>
          <a:prstGeom prst="rect">
            <a:avLst/>
          </a:prstGeom>
          <a:noFill/>
          <a:ln w="9525">
            <a:noFill/>
            <a:miter lim="800000"/>
            <a:headEnd/>
            <a:tailEnd/>
          </a:ln>
          <a:effectLst/>
        </p:spPr>
        <p:txBody>
          <a:bodyPr anchor="ctr">
            <a:spAutoFit/>
          </a:bodyPr>
          <a:lstStyle/>
          <a:p>
            <a:pPr algn="ctr"/>
            <a:r>
              <a:rPr lang="ar-SA">
                <a:cs typeface="Ali_K_Traditional" pitchFamily="2" charset="-78"/>
              </a:rPr>
              <a:t>كةمكردنوةى هةذموونى ثورتوطاليةكان لةكةنداو</a:t>
            </a:r>
            <a:endParaRPr lang="ar-IQ">
              <a:cs typeface="Ali_K_Traditional" pitchFamily="2" charset="-78"/>
            </a:endParaRPr>
          </a:p>
        </p:txBody>
      </p:sp>
      <p:sp>
        <p:nvSpPr>
          <p:cNvPr id="51219" name="Rectangle 19"/>
          <p:cNvSpPr>
            <a:spLocks noChangeArrowheads="1"/>
          </p:cNvSpPr>
          <p:nvPr/>
        </p:nvSpPr>
        <p:spPr bwMode="auto">
          <a:xfrm>
            <a:off x="6451600" y="3470275"/>
            <a:ext cx="2692400" cy="3387725"/>
          </a:xfrm>
          <a:prstGeom prst="rect">
            <a:avLst/>
          </a:prstGeom>
          <a:noFill/>
          <a:ln w="9525">
            <a:noFill/>
            <a:miter lim="800000"/>
            <a:headEnd/>
            <a:tailEnd/>
          </a:ln>
          <a:effectLst/>
        </p:spPr>
        <p:txBody>
          <a:bodyPr anchor="ctr">
            <a:spAutoFit/>
          </a:bodyPr>
          <a:lstStyle/>
          <a:p>
            <a:pPr algn="justLow"/>
            <a:r>
              <a:rPr lang="ar-IQ">
                <a:cs typeface="Ali_K_Traditional" pitchFamily="2" charset="-78"/>
              </a:rPr>
              <a:t>شا عةباس لةسالَى 1597 هيَزةكانى خؤى كؤكردةوةو رووى كردة هةريَمى خؤراسان كة ئةوكات شارى (هةرات و مةشهةد، نيسابور، سةبزوار، ئةس</a:t>
            </a:r>
            <a:r>
              <a:rPr lang="ar-SA">
                <a:cs typeface="Ali_K_Traditional" pitchFamily="2" charset="-78"/>
              </a:rPr>
              <a:t>ف</a:t>
            </a:r>
            <a:r>
              <a:rPr lang="ar-IQ">
                <a:cs typeface="Ali_K_Traditional" pitchFamily="2" charset="-78"/>
              </a:rPr>
              <a:t>راين، تب</a:t>
            </a:r>
            <a:r>
              <a:rPr lang="ar-SA">
                <a:cs typeface="Ali_K_Traditional" pitchFamily="2" charset="-78"/>
              </a:rPr>
              <a:t>س</a:t>
            </a:r>
            <a:r>
              <a:rPr lang="ar-IQ">
                <a:cs typeface="Ali_K_Traditional" pitchFamily="2" charset="-78"/>
              </a:rPr>
              <a:t>) لةلايةن ئؤزبةكةكان دةستى بةسةرداطيرابوو، لة رووبةرووبونةوةكةياندا لةطةلَ شا عةباس سوثاى سةفةوى توانى بةسةرياندا سةركةويَت و شارةكان يةك لةدواى يةك وةربطريَتةوة بةوةش نةوةستا بةلَكو دورى خستنةوة بؤ ناوضةكانى ئةوبةر رووبار</a:t>
            </a:r>
          </a:p>
        </p:txBody>
      </p:sp>
      <p:sp>
        <p:nvSpPr>
          <p:cNvPr id="51220" name="Rectangle 20"/>
          <p:cNvSpPr>
            <a:spLocks noChangeArrowheads="1"/>
          </p:cNvSpPr>
          <p:nvPr/>
        </p:nvSpPr>
        <p:spPr bwMode="auto">
          <a:xfrm>
            <a:off x="3352800" y="3470275"/>
            <a:ext cx="2514600" cy="3387725"/>
          </a:xfrm>
          <a:prstGeom prst="rect">
            <a:avLst/>
          </a:prstGeom>
          <a:noFill/>
          <a:ln w="9525">
            <a:noFill/>
            <a:miter lim="800000"/>
            <a:headEnd/>
            <a:tailEnd/>
          </a:ln>
          <a:effectLst/>
        </p:spPr>
        <p:txBody>
          <a:bodyPr anchor="ctr">
            <a:spAutoFit/>
          </a:bodyPr>
          <a:lstStyle/>
          <a:p>
            <a:r>
              <a:rPr lang="ar-IQ">
                <a:cs typeface="Ali_K_Traditional" pitchFamily="2" charset="-78"/>
              </a:rPr>
              <a:t>دواى زالَبوونى بةسةر ئؤزبةكةكان شا عةباس لةسةرى ثيَويست بوو ئةو شةرمةزارية لةسةر خؤى لاببات بةرامبةر بة دةولَةتى عوسمانى بؤية لةسالَى 1602 تاكو سالَى 1607 توانى هةموو ئةو ناوضانةى كة كةوتبونة ذيَر دةسةلآتى عوسمانى ليَيان وةرطريَتةوةلةسالَى 1623 لةشكركيَشيةكةى فراوانترو ضرتر دةكات بؤسةر دةولَةتى عوسمانى دةتوانيَت شارى بةغداش داطيربكات</a:t>
            </a:r>
            <a:r>
              <a:rPr lang="en-US">
                <a:cs typeface="Ali_K_Traditional" pitchFamily="2" charset="-78"/>
              </a:rPr>
              <a:t>  </a:t>
            </a:r>
          </a:p>
        </p:txBody>
      </p:sp>
      <p:sp>
        <p:nvSpPr>
          <p:cNvPr id="51221" name="Rectangle 21"/>
          <p:cNvSpPr>
            <a:spLocks noChangeArrowheads="1"/>
          </p:cNvSpPr>
          <p:nvPr/>
        </p:nvSpPr>
        <p:spPr bwMode="auto">
          <a:xfrm>
            <a:off x="0" y="3597275"/>
            <a:ext cx="2438400" cy="2838450"/>
          </a:xfrm>
          <a:prstGeom prst="rect">
            <a:avLst/>
          </a:prstGeom>
          <a:noFill/>
          <a:ln w="9525">
            <a:noFill/>
            <a:miter lim="800000"/>
            <a:headEnd/>
            <a:tailEnd/>
          </a:ln>
          <a:effectLst/>
        </p:spPr>
        <p:txBody>
          <a:bodyPr anchor="ctr">
            <a:spAutoFit/>
          </a:bodyPr>
          <a:lstStyle/>
          <a:p>
            <a:pPr algn="ctr"/>
            <a:r>
              <a:rPr lang="ar-IQ">
                <a:cs typeface="Ali_K_Traditional" pitchFamily="2" charset="-78"/>
              </a:rPr>
              <a:t>لةسالَآ 1622 بةيارمةتى كةشتيةكانى كؤمثانياى هندى رؤذهةلآتى ئينطليزى ثرتوطاليةكان لة دوورطةى هورمز دةربكات وة سةنتةرى بازرطانى لةو دورطةية بطوازيَتةوة بؤ بةندةرى (كمبرون) كة دواتر دةناسريَت بة(بةندةر عةباس)، بةوةش ئيَران لةرووى بازرطانيةوة دةبيَتة ذمارة لةنيَو ولآتانى ئاسياو ئةوروث</a:t>
            </a:r>
            <a:r>
              <a:rPr lang="ar-SA">
                <a:cs typeface="Ali_K_Traditional" pitchFamily="2" charset="-78"/>
              </a:rPr>
              <a:t>ا</a:t>
            </a:r>
            <a:r>
              <a:rPr lang="en-US">
                <a:cs typeface="Ali_K_Traditional" pitchFamily="2" charset="-78"/>
              </a:rPr>
              <a:t> </a:t>
            </a:r>
          </a:p>
        </p:txBody>
      </p:sp>
      <p:pic>
        <p:nvPicPr>
          <p:cNvPr id="51222" name="Picture 22" descr="شاه عباس"/>
          <p:cNvPicPr>
            <a:picLocks noChangeAspect="1" noChangeArrowheads="1"/>
          </p:cNvPicPr>
          <p:nvPr/>
        </p:nvPicPr>
        <p:blipFill>
          <a:blip r:embed="rId3"/>
          <a:srcRect/>
          <a:stretch>
            <a:fillRect/>
          </a:stretch>
        </p:blipFill>
        <p:spPr bwMode="auto">
          <a:xfrm>
            <a:off x="0" y="414338"/>
            <a:ext cx="2667000" cy="2362200"/>
          </a:xfrm>
          <a:prstGeom prst="rect">
            <a:avLst/>
          </a:prstGeom>
          <a:noFill/>
        </p:spPr>
      </p:pic>
      <p:sp>
        <p:nvSpPr>
          <p:cNvPr id="51223" name="Rectangle 23"/>
          <p:cNvSpPr>
            <a:spLocks noChangeArrowheads="1"/>
          </p:cNvSpPr>
          <p:nvPr/>
        </p:nvSpPr>
        <p:spPr bwMode="auto">
          <a:xfrm>
            <a:off x="0" y="2438400"/>
            <a:ext cx="1298575" cy="366713"/>
          </a:xfrm>
          <a:prstGeom prst="rect">
            <a:avLst/>
          </a:prstGeom>
          <a:noFill/>
          <a:ln w="9525">
            <a:noFill/>
            <a:miter lim="800000"/>
            <a:headEnd/>
            <a:tailEnd/>
          </a:ln>
          <a:effectLst/>
        </p:spPr>
        <p:txBody>
          <a:bodyPr wrap="none">
            <a:spAutoFit/>
          </a:bodyPr>
          <a:lstStyle/>
          <a:p>
            <a:r>
              <a:rPr lang="ar-IQ">
                <a:solidFill>
                  <a:srgbClr val="000C18"/>
                </a:solidFill>
                <a:effectLst>
                  <a:outerShdw blurRad="38100" dist="38100" dir="2700000" algn="tl">
                    <a:srgbClr val="000000"/>
                  </a:outerShdw>
                </a:effectLst>
                <a:cs typeface="Ali_K_Traditional" pitchFamily="2" charset="-78"/>
              </a:rPr>
              <a:t>شا عةباسى يةكةم</a:t>
            </a:r>
            <a:endParaRPr lang="en-US">
              <a:solidFill>
                <a:srgbClr val="000C18"/>
              </a:solidFill>
              <a:effectLst>
                <a:outerShdw blurRad="38100" dist="38100" dir="2700000" algn="tl">
                  <a:srgbClr val="000000"/>
                </a:outerShdw>
              </a:effectLst>
              <a:cs typeface="Ali_K_Traditional"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22"/>
                                        </p:tgtEl>
                                        <p:attrNameLst>
                                          <p:attrName>style.visibility</p:attrName>
                                        </p:attrNameLst>
                                      </p:cBhvr>
                                      <p:to>
                                        <p:strVal val="visible"/>
                                      </p:to>
                                    </p:set>
                                    <p:anim to="" calcmode="lin" valueType="num">
                                      <p:cBhvr>
                                        <p:cTn id="12" dur="1" fill="hold"/>
                                        <p:tgtEl>
                                          <p:spTgt spid="51222"/>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1223"/>
                                        </p:tgtEl>
                                        <p:attrNameLst>
                                          <p:attrName>style.visibility</p:attrName>
                                        </p:attrNameLst>
                                      </p:cBhvr>
                                      <p:to>
                                        <p:strVal val="visible"/>
                                      </p:to>
                                    </p:set>
                                    <p:anim to="" calcmode="lin" valueType="num">
                                      <p:cBhvr>
                                        <p:cTn id="15" dur="1" fill="hold"/>
                                        <p:tgtEl>
                                          <p:spTgt spid="5122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51203"/>
                                        </p:tgtEl>
                                        <p:attrNameLst>
                                          <p:attrName>style.visibility</p:attrName>
                                        </p:attrNameLst>
                                      </p:cBhvr>
                                      <p:to>
                                        <p:strVal val="visible"/>
                                      </p:to>
                                    </p:set>
                                    <p:animEffect transition="in" filter="fade">
                                      <p:cBhvr>
                                        <p:cTn id="20" dur="2000"/>
                                        <p:tgtEl>
                                          <p:spTgt spid="51203"/>
                                        </p:tgtEl>
                                      </p:cBhvr>
                                    </p:animEffect>
                                    <p:anim calcmode="lin" valueType="num">
                                      <p:cBhvr>
                                        <p:cTn id="21" dur="2000" fill="hold"/>
                                        <p:tgtEl>
                                          <p:spTgt spid="51203"/>
                                        </p:tgtEl>
                                        <p:attrNameLst>
                                          <p:attrName>style.rotation</p:attrName>
                                        </p:attrNameLst>
                                      </p:cBhvr>
                                      <p:tavLst>
                                        <p:tav tm="0">
                                          <p:val>
                                            <p:fltVal val="720"/>
                                          </p:val>
                                        </p:tav>
                                        <p:tav tm="100000">
                                          <p:val>
                                            <p:fltVal val="0"/>
                                          </p:val>
                                        </p:tav>
                                      </p:tavLst>
                                    </p:anim>
                                    <p:anim calcmode="lin" valueType="num">
                                      <p:cBhvr>
                                        <p:cTn id="22" dur="2000" fill="hold"/>
                                        <p:tgtEl>
                                          <p:spTgt spid="51203"/>
                                        </p:tgtEl>
                                        <p:attrNameLst>
                                          <p:attrName>ppt_h</p:attrName>
                                        </p:attrNameLst>
                                      </p:cBhvr>
                                      <p:tavLst>
                                        <p:tav tm="0">
                                          <p:val>
                                            <p:fltVal val="0"/>
                                          </p:val>
                                        </p:tav>
                                        <p:tav tm="100000">
                                          <p:val>
                                            <p:strVal val="#ppt_h"/>
                                          </p:val>
                                        </p:tav>
                                      </p:tavLst>
                                    </p:anim>
                                    <p:anim calcmode="lin" valueType="num">
                                      <p:cBhvr>
                                        <p:cTn id="23" dur="2000" fill="hold"/>
                                        <p:tgtEl>
                                          <p:spTgt spid="51203"/>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51209"/>
                                        </p:tgtEl>
                                        <p:attrNameLst>
                                          <p:attrName>style.visibility</p:attrName>
                                        </p:attrNameLst>
                                      </p:cBhvr>
                                      <p:to>
                                        <p:strVal val="visible"/>
                                      </p:to>
                                    </p:set>
                                    <p:animEffect transition="in" filter="fade">
                                      <p:cBhvr>
                                        <p:cTn id="26" dur="2000"/>
                                        <p:tgtEl>
                                          <p:spTgt spid="51209"/>
                                        </p:tgtEl>
                                      </p:cBhvr>
                                    </p:animEffect>
                                    <p:anim calcmode="lin" valueType="num">
                                      <p:cBhvr>
                                        <p:cTn id="27" dur="2000" fill="hold"/>
                                        <p:tgtEl>
                                          <p:spTgt spid="51209"/>
                                        </p:tgtEl>
                                        <p:attrNameLst>
                                          <p:attrName>style.rotation</p:attrName>
                                        </p:attrNameLst>
                                      </p:cBhvr>
                                      <p:tavLst>
                                        <p:tav tm="0">
                                          <p:val>
                                            <p:fltVal val="720"/>
                                          </p:val>
                                        </p:tav>
                                        <p:tav tm="100000">
                                          <p:val>
                                            <p:fltVal val="0"/>
                                          </p:val>
                                        </p:tav>
                                      </p:tavLst>
                                    </p:anim>
                                    <p:anim calcmode="lin" valueType="num">
                                      <p:cBhvr>
                                        <p:cTn id="28" dur="2000" fill="hold"/>
                                        <p:tgtEl>
                                          <p:spTgt spid="51209"/>
                                        </p:tgtEl>
                                        <p:attrNameLst>
                                          <p:attrName>ppt_h</p:attrName>
                                        </p:attrNameLst>
                                      </p:cBhvr>
                                      <p:tavLst>
                                        <p:tav tm="0">
                                          <p:val>
                                            <p:fltVal val="0"/>
                                          </p:val>
                                        </p:tav>
                                        <p:tav tm="100000">
                                          <p:val>
                                            <p:strVal val="#ppt_h"/>
                                          </p:val>
                                        </p:tav>
                                      </p:tavLst>
                                    </p:anim>
                                    <p:anim calcmode="lin" valueType="num">
                                      <p:cBhvr>
                                        <p:cTn id="29" dur="2000" fill="hold"/>
                                        <p:tgtEl>
                                          <p:spTgt spid="51209"/>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51208"/>
                                        </p:tgtEl>
                                        <p:attrNameLst>
                                          <p:attrName>style.visibility</p:attrName>
                                        </p:attrNameLst>
                                      </p:cBhvr>
                                      <p:to>
                                        <p:strVal val="visible"/>
                                      </p:to>
                                    </p:set>
                                    <p:animEffect transition="in" filter="fade">
                                      <p:cBhvr>
                                        <p:cTn id="32" dur="2000"/>
                                        <p:tgtEl>
                                          <p:spTgt spid="51208"/>
                                        </p:tgtEl>
                                      </p:cBhvr>
                                    </p:animEffect>
                                    <p:anim calcmode="lin" valueType="num">
                                      <p:cBhvr>
                                        <p:cTn id="33" dur="2000" fill="hold"/>
                                        <p:tgtEl>
                                          <p:spTgt spid="51208"/>
                                        </p:tgtEl>
                                        <p:attrNameLst>
                                          <p:attrName>style.rotation</p:attrName>
                                        </p:attrNameLst>
                                      </p:cBhvr>
                                      <p:tavLst>
                                        <p:tav tm="0">
                                          <p:val>
                                            <p:fltVal val="720"/>
                                          </p:val>
                                        </p:tav>
                                        <p:tav tm="100000">
                                          <p:val>
                                            <p:fltVal val="0"/>
                                          </p:val>
                                        </p:tav>
                                      </p:tavLst>
                                    </p:anim>
                                    <p:anim calcmode="lin" valueType="num">
                                      <p:cBhvr>
                                        <p:cTn id="34" dur="2000" fill="hold"/>
                                        <p:tgtEl>
                                          <p:spTgt spid="51208"/>
                                        </p:tgtEl>
                                        <p:attrNameLst>
                                          <p:attrName>ppt_h</p:attrName>
                                        </p:attrNameLst>
                                      </p:cBhvr>
                                      <p:tavLst>
                                        <p:tav tm="0">
                                          <p:val>
                                            <p:fltVal val="0"/>
                                          </p:val>
                                        </p:tav>
                                        <p:tav tm="100000">
                                          <p:val>
                                            <p:strVal val="#ppt_h"/>
                                          </p:val>
                                        </p:tav>
                                      </p:tavLst>
                                    </p:anim>
                                    <p:anim calcmode="lin" valueType="num">
                                      <p:cBhvr>
                                        <p:cTn id="35" dur="2000" fill="hold"/>
                                        <p:tgtEl>
                                          <p:spTgt spid="51208"/>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51212"/>
                                        </p:tgtEl>
                                        <p:attrNameLst>
                                          <p:attrName>style.visibility</p:attrName>
                                        </p:attrNameLst>
                                      </p:cBhvr>
                                      <p:to>
                                        <p:strVal val="visible"/>
                                      </p:to>
                                    </p:set>
                                    <p:animEffect transition="in" filter="fade">
                                      <p:cBhvr>
                                        <p:cTn id="38" dur="2000"/>
                                        <p:tgtEl>
                                          <p:spTgt spid="51212"/>
                                        </p:tgtEl>
                                      </p:cBhvr>
                                    </p:animEffect>
                                    <p:anim calcmode="lin" valueType="num">
                                      <p:cBhvr>
                                        <p:cTn id="39" dur="2000" fill="hold"/>
                                        <p:tgtEl>
                                          <p:spTgt spid="51212"/>
                                        </p:tgtEl>
                                        <p:attrNameLst>
                                          <p:attrName>style.rotation</p:attrName>
                                        </p:attrNameLst>
                                      </p:cBhvr>
                                      <p:tavLst>
                                        <p:tav tm="0">
                                          <p:val>
                                            <p:fltVal val="720"/>
                                          </p:val>
                                        </p:tav>
                                        <p:tav tm="100000">
                                          <p:val>
                                            <p:fltVal val="0"/>
                                          </p:val>
                                        </p:tav>
                                      </p:tavLst>
                                    </p:anim>
                                    <p:anim calcmode="lin" valueType="num">
                                      <p:cBhvr>
                                        <p:cTn id="40" dur="2000" fill="hold"/>
                                        <p:tgtEl>
                                          <p:spTgt spid="51212"/>
                                        </p:tgtEl>
                                        <p:attrNameLst>
                                          <p:attrName>ppt_h</p:attrName>
                                        </p:attrNameLst>
                                      </p:cBhvr>
                                      <p:tavLst>
                                        <p:tav tm="0">
                                          <p:val>
                                            <p:fltVal val="0"/>
                                          </p:val>
                                        </p:tav>
                                        <p:tav tm="100000">
                                          <p:val>
                                            <p:strVal val="#ppt_h"/>
                                          </p:val>
                                        </p:tav>
                                      </p:tavLst>
                                    </p:anim>
                                    <p:anim calcmode="lin" valueType="num">
                                      <p:cBhvr>
                                        <p:cTn id="41" dur="2000" fill="hold"/>
                                        <p:tgtEl>
                                          <p:spTgt spid="51212"/>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51211"/>
                                        </p:tgtEl>
                                        <p:attrNameLst>
                                          <p:attrName>style.visibility</p:attrName>
                                        </p:attrNameLst>
                                      </p:cBhvr>
                                      <p:to>
                                        <p:strVal val="visible"/>
                                      </p:to>
                                    </p:set>
                                    <p:animEffect transition="in" filter="fade">
                                      <p:cBhvr>
                                        <p:cTn id="44" dur="2000"/>
                                        <p:tgtEl>
                                          <p:spTgt spid="51211"/>
                                        </p:tgtEl>
                                      </p:cBhvr>
                                    </p:animEffect>
                                    <p:anim calcmode="lin" valueType="num">
                                      <p:cBhvr>
                                        <p:cTn id="45" dur="2000" fill="hold"/>
                                        <p:tgtEl>
                                          <p:spTgt spid="51211"/>
                                        </p:tgtEl>
                                        <p:attrNameLst>
                                          <p:attrName>style.rotation</p:attrName>
                                        </p:attrNameLst>
                                      </p:cBhvr>
                                      <p:tavLst>
                                        <p:tav tm="0">
                                          <p:val>
                                            <p:fltVal val="720"/>
                                          </p:val>
                                        </p:tav>
                                        <p:tav tm="100000">
                                          <p:val>
                                            <p:fltVal val="0"/>
                                          </p:val>
                                        </p:tav>
                                      </p:tavLst>
                                    </p:anim>
                                    <p:anim calcmode="lin" valueType="num">
                                      <p:cBhvr>
                                        <p:cTn id="46" dur="2000" fill="hold"/>
                                        <p:tgtEl>
                                          <p:spTgt spid="51211"/>
                                        </p:tgtEl>
                                        <p:attrNameLst>
                                          <p:attrName>ppt_h</p:attrName>
                                        </p:attrNameLst>
                                      </p:cBhvr>
                                      <p:tavLst>
                                        <p:tav tm="0">
                                          <p:val>
                                            <p:fltVal val="0"/>
                                          </p:val>
                                        </p:tav>
                                        <p:tav tm="100000">
                                          <p:val>
                                            <p:strVal val="#ppt_h"/>
                                          </p:val>
                                        </p:tav>
                                      </p:tavLst>
                                    </p:anim>
                                    <p:anim calcmode="lin" valueType="num">
                                      <p:cBhvr>
                                        <p:cTn id="47" dur="2000" fill="hold"/>
                                        <p:tgtEl>
                                          <p:spTgt spid="51211"/>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51214"/>
                                        </p:tgtEl>
                                        <p:attrNameLst>
                                          <p:attrName>style.visibility</p:attrName>
                                        </p:attrNameLst>
                                      </p:cBhvr>
                                      <p:to>
                                        <p:strVal val="visible"/>
                                      </p:to>
                                    </p:set>
                                    <p:animEffect transition="in" filter="wedge">
                                      <p:cBhvr>
                                        <p:cTn id="52" dur="2000"/>
                                        <p:tgtEl>
                                          <p:spTgt spid="51214"/>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51215">
                                            <p:txEl>
                                              <p:pRg st="0" end="0"/>
                                            </p:txEl>
                                          </p:spTgt>
                                        </p:tgtEl>
                                        <p:attrNameLst>
                                          <p:attrName>style.visibility</p:attrName>
                                        </p:attrNameLst>
                                      </p:cBhvr>
                                      <p:to>
                                        <p:strVal val="visible"/>
                                      </p:to>
                                    </p:set>
                                    <p:anim to="" calcmode="lin" valueType="num">
                                      <p:cBhvr>
                                        <p:cTn id="57" dur="1" fill="hold"/>
                                        <p:tgtEl>
                                          <p:spTgt spid="51215">
                                            <p:txEl>
                                              <p:pRg st="0" end="0"/>
                                            </p:txEl>
                                          </p:spTgt>
                                        </p:tgtEl>
                                        <p:attrNameLst>
                                          <p:attrName/>
                                        </p:attrNameLst>
                                      </p:cBhvr>
                                    </p:anim>
                                  </p:childTnLst>
                                </p:cTn>
                              </p:par>
                              <p:par>
                                <p:cTn id="58" presetID="20" presetClass="entr" presetSubtype="0" fill="hold" grpId="0" nodeType="withEffect">
                                  <p:stCondLst>
                                    <p:cond delay="0"/>
                                  </p:stCondLst>
                                  <p:childTnLst>
                                    <p:set>
                                      <p:cBhvr>
                                        <p:cTn id="59" dur="1" fill="hold">
                                          <p:stCondLst>
                                            <p:cond delay="0"/>
                                          </p:stCondLst>
                                        </p:cTn>
                                        <p:tgtEl>
                                          <p:spTgt spid="51219"/>
                                        </p:tgtEl>
                                        <p:attrNameLst>
                                          <p:attrName>style.visibility</p:attrName>
                                        </p:attrNameLst>
                                      </p:cBhvr>
                                      <p:to>
                                        <p:strVal val="visible"/>
                                      </p:to>
                                    </p:set>
                                    <p:animEffect transition="in" filter="wedge">
                                      <p:cBhvr>
                                        <p:cTn id="60" dur="2000"/>
                                        <p:tgtEl>
                                          <p:spTgt spid="51219"/>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51216"/>
                                        </p:tgtEl>
                                        <p:attrNameLst>
                                          <p:attrName>style.visibility</p:attrName>
                                        </p:attrNameLst>
                                      </p:cBhvr>
                                      <p:to>
                                        <p:strVal val="visible"/>
                                      </p:to>
                                    </p:set>
                                    <p:animEffect transition="in" filter="slide(fromBottom)">
                                      <p:cBhvr>
                                        <p:cTn id="65" dur="500"/>
                                        <p:tgtEl>
                                          <p:spTgt spid="51216"/>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1217"/>
                                        </p:tgtEl>
                                        <p:attrNameLst>
                                          <p:attrName>style.visibility</p:attrName>
                                        </p:attrNameLst>
                                      </p:cBhvr>
                                      <p:to>
                                        <p:strVal val="visible"/>
                                      </p:to>
                                    </p:set>
                                    <p:animEffect transition="in" filter="slide(fromBottom)">
                                      <p:cBhvr>
                                        <p:cTn id="68" dur="500"/>
                                        <p:tgtEl>
                                          <p:spTgt spid="51217"/>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1220">
                                            <p:txEl>
                                              <p:pRg st="0" end="0"/>
                                            </p:txEl>
                                          </p:spTgt>
                                        </p:tgtEl>
                                        <p:attrNameLst>
                                          <p:attrName>style.visibility</p:attrName>
                                        </p:attrNameLst>
                                      </p:cBhvr>
                                      <p:to>
                                        <p:strVal val="visible"/>
                                      </p:to>
                                    </p:set>
                                    <p:anim calcmode="lin" valueType="num">
                                      <p:cBhvr additive="base">
                                        <p:cTn id="73" dur="500" fill="hold"/>
                                        <p:tgtEl>
                                          <p:spTgt spid="5122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1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51213"/>
                                        </p:tgtEl>
                                        <p:attrNameLst>
                                          <p:attrName>style.visibility</p:attrName>
                                        </p:attrNameLst>
                                      </p:cBhvr>
                                      <p:to>
                                        <p:strVal val="visible"/>
                                      </p:to>
                                    </p:set>
                                    <p:animEffect transition="in" filter="slide(fromBottom)">
                                      <p:cBhvr>
                                        <p:cTn id="79" dur="500"/>
                                        <p:tgtEl>
                                          <p:spTgt spid="51213"/>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51218"/>
                                        </p:tgtEl>
                                        <p:attrNameLst>
                                          <p:attrName>style.visibility</p:attrName>
                                        </p:attrNameLst>
                                      </p:cBhvr>
                                      <p:to>
                                        <p:strVal val="visible"/>
                                      </p:to>
                                    </p:set>
                                    <p:animEffect transition="in" filter="slide(fromBottom)">
                                      <p:cBhvr>
                                        <p:cTn id="82" dur="500"/>
                                        <p:tgtEl>
                                          <p:spTgt spid="51218"/>
                                        </p:tgtEl>
                                      </p:cBhvr>
                                    </p:animEffect>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nodeType="clickEffect">
                                  <p:stCondLst>
                                    <p:cond delay="0"/>
                                  </p:stCondLst>
                                  <p:iterate type="lt">
                                    <p:tmPct val="10000"/>
                                  </p:iterate>
                                  <p:childTnLst>
                                    <p:set>
                                      <p:cBhvr>
                                        <p:cTn id="86" dur="1" fill="hold">
                                          <p:stCondLst>
                                            <p:cond delay="0"/>
                                          </p:stCondLst>
                                        </p:cTn>
                                        <p:tgtEl>
                                          <p:spTgt spid="51221">
                                            <p:txEl>
                                              <p:pRg st="0" end="0"/>
                                            </p:txEl>
                                          </p:spTgt>
                                        </p:tgtEl>
                                        <p:attrNameLst>
                                          <p:attrName>style.visibility</p:attrName>
                                        </p:attrNameLst>
                                      </p:cBhvr>
                                      <p:to>
                                        <p:strVal val="visible"/>
                                      </p:to>
                                    </p:set>
                                    <p:anim calcmode="lin" valueType="num">
                                      <p:cBhvr>
                                        <p:cTn id="87" dur="500" fill="hold"/>
                                        <p:tgtEl>
                                          <p:spTgt spid="512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51221">
                                            <p:txEl>
                                              <p:pRg st="0" end="0"/>
                                            </p:txEl>
                                          </p:spTgt>
                                        </p:tgtEl>
                                        <p:attrNameLst>
                                          <p:attrName>ppt_y</p:attrName>
                                        </p:attrNameLst>
                                      </p:cBhvr>
                                      <p:tavLst>
                                        <p:tav tm="0">
                                          <p:val>
                                            <p:strVal val="#ppt_y"/>
                                          </p:val>
                                        </p:tav>
                                        <p:tav tm="100000">
                                          <p:val>
                                            <p:strVal val="#ppt_y"/>
                                          </p:val>
                                        </p:tav>
                                      </p:tavLst>
                                    </p:anim>
                                    <p:anim calcmode="lin" valueType="num">
                                      <p:cBhvr>
                                        <p:cTn id="89" dur="500" fill="hold"/>
                                        <p:tgtEl>
                                          <p:spTgt spid="512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512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51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P spid="51208" grpId="0"/>
      <p:bldP spid="51209" grpId="0" animBg="1"/>
      <p:bldP spid="51211" grpId="0"/>
      <p:bldP spid="51212" grpId="0" animBg="1"/>
      <p:bldP spid="51213" grpId="0" animBg="1"/>
      <p:bldP spid="51214" grpId="0" animBg="1"/>
      <p:bldP spid="51216" grpId="0" animBg="1"/>
      <p:bldP spid="51217" grpId="0"/>
      <p:bldP spid="51218" grpId="0"/>
      <p:bldP spid="51219" grpId="0"/>
      <p:bldP spid="512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idx="4294967295"/>
          </p:nvPr>
        </p:nvSpPr>
        <p:spPr>
          <a:xfrm>
            <a:off x="1524000" y="381000"/>
            <a:ext cx="6934200" cy="1143000"/>
          </a:xfrm>
        </p:spPr>
        <p:txBody>
          <a:bodyPr anchorCtr="0"/>
          <a:lstStyle/>
          <a:p>
            <a:r>
              <a:rPr lang="ar-SA" sz="4000">
                <a:cs typeface="Ali_K_Traditional" pitchFamily="2" charset="-78"/>
              </a:rPr>
              <a:t>ئيَران لة ماوةى فةرمانرةوايةتى ئةفغانةكان</a:t>
            </a:r>
            <a:endParaRPr lang="en-US" sz="4000">
              <a:cs typeface="Ali_K_Traditional" pitchFamily="2" charset="-78"/>
            </a:endParaRPr>
          </a:p>
        </p:txBody>
      </p:sp>
      <p:sp>
        <p:nvSpPr>
          <p:cNvPr id="69638" name="Rectangle 3"/>
          <p:cNvSpPr>
            <a:spLocks noChangeArrowheads="1"/>
          </p:cNvSpPr>
          <p:nvPr/>
        </p:nvSpPr>
        <p:spPr bwMode="auto">
          <a:xfrm>
            <a:off x="990600" y="1524000"/>
            <a:ext cx="7543800" cy="458788"/>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pPr>
            <a:r>
              <a:rPr lang="ar-SA" sz="2400" b="1">
                <a:solidFill>
                  <a:schemeClr val="tx2"/>
                </a:solidFill>
                <a:effectLst>
                  <a:outerShdw blurRad="38100" dist="38100" dir="2700000" algn="tl">
                    <a:srgbClr val="000000"/>
                  </a:outerShdw>
                </a:effectLst>
                <a:cs typeface="Ali_K_Traditional" pitchFamily="2" charset="-78"/>
              </a:rPr>
              <a:t> ئيَران لةسةردةمى فةرمانرةوايةتى ئةشرةف شاى ئةفغانى 1725-</a:t>
            </a:r>
            <a:r>
              <a:rPr lang="ar-SA" sz="2000">
                <a:solidFill>
                  <a:schemeClr val="tx2"/>
                </a:solidFill>
                <a:effectLst>
                  <a:outerShdw blurRad="38100" dist="38100" dir="2700000" algn="tl">
                    <a:srgbClr val="000000"/>
                  </a:outerShdw>
                </a:effectLst>
                <a:cs typeface="Ali_K_Traditional" pitchFamily="2" charset="-78"/>
              </a:rPr>
              <a:t> 1729 </a:t>
            </a:r>
            <a:endParaRPr lang="en-US" sz="2000">
              <a:solidFill>
                <a:schemeClr val="tx2"/>
              </a:solidFill>
              <a:effectLst>
                <a:outerShdw blurRad="38100" dist="38100" dir="2700000" algn="tl">
                  <a:srgbClr val="000000"/>
                </a:outerShdw>
              </a:effectLst>
              <a:cs typeface="Ali_K_Traditional" pitchFamily="2" charset="-78"/>
            </a:endParaRPr>
          </a:p>
        </p:txBody>
      </p:sp>
      <p:sp>
        <p:nvSpPr>
          <p:cNvPr id="69640" name="Rectangle 3"/>
          <p:cNvSpPr>
            <a:spLocks noChangeArrowheads="1"/>
          </p:cNvSpPr>
          <p:nvPr/>
        </p:nvSpPr>
        <p:spPr bwMode="auto">
          <a:xfrm>
            <a:off x="990600" y="2209800"/>
            <a:ext cx="7924800" cy="458788"/>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pPr>
            <a:r>
              <a:rPr lang="ar-SA" sz="2000">
                <a:solidFill>
                  <a:schemeClr val="tx2"/>
                </a:solidFill>
                <a:effectLst>
                  <a:outerShdw blurRad="38100" dist="38100" dir="2700000" algn="tl">
                    <a:srgbClr val="000000"/>
                  </a:outerShdw>
                </a:effectLst>
                <a:cs typeface="Ali_K_Traditional" pitchFamily="2" charset="-78"/>
              </a:rPr>
              <a:t>- بةرنطاربوونةوةى ئةشرةف شا لةطةلَ شا تةهماسبى دووةم و دورخستنةوةى بةرةو ناوضةى ئةستةر ئاباد </a:t>
            </a:r>
            <a:endParaRPr lang="en-US" sz="2000">
              <a:solidFill>
                <a:schemeClr val="tx2"/>
              </a:solidFill>
              <a:effectLst>
                <a:outerShdw blurRad="38100" dist="38100" dir="2700000" algn="tl">
                  <a:srgbClr val="000000"/>
                </a:outerShdw>
              </a:effectLst>
              <a:cs typeface="Ali_K_Traditional" pitchFamily="2" charset="-78"/>
            </a:endParaRPr>
          </a:p>
        </p:txBody>
      </p:sp>
      <p:sp>
        <p:nvSpPr>
          <p:cNvPr id="69641" name="Rectangle 3"/>
          <p:cNvSpPr>
            <a:spLocks noChangeArrowheads="1"/>
          </p:cNvSpPr>
          <p:nvPr/>
        </p:nvSpPr>
        <p:spPr bwMode="auto">
          <a:xfrm>
            <a:off x="1981200" y="2819400"/>
            <a:ext cx="6934200" cy="458788"/>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pPr>
            <a:r>
              <a:rPr lang="ar-SA" sz="2000">
                <a:solidFill>
                  <a:schemeClr val="tx2"/>
                </a:solidFill>
                <a:effectLst>
                  <a:outerShdw blurRad="38100" dist="38100" dir="2700000" algn="tl">
                    <a:srgbClr val="000000"/>
                  </a:outerShdw>
                </a:effectLst>
                <a:cs typeface="Ali_K_Traditional" pitchFamily="2" charset="-78"/>
              </a:rPr>
              <a:t>- رووداوةكانى سالانى 1723 تا 1726 لة نيَوان ئةشرةف شا و دةولةتى عوسمانى </a:t>
            </a:r>
            <a:endParaRPr lang="en-US" sz="2000">
              <a:solidFill>
                <a:schemeClr val="tx2"/>
              </a:solidFill>
              <a:effectLst>
                <a:outerShdw blurRad="38100" dist="38100" dir="2700000" algn="tl">
                  <a:srgbClr val="000000"/>
                </a:outerShdw>
              </a:effectLst>
              <a:cs typeface="Ali_K_Traditional" pitchFamily="2" charset="-78"/>
            </a:endParaRPr>
          </a:p>
        </p:txBody>
      </p:sp>
      <p:sp>
        <p:nvSpPr>
          <p:cNvPr id="69642" name="Rectangle 3"/>
          <p:cNvSpPr>
            <a:spLocks noChangeArrowheads="1"/>
          </p:cNvSpPr>
          <p:nvPr/>
        </p:nvSpPr>
        <p:spPr bwMode="auto">
          <a:xfrm>
            <a:off x="1524000" y="3352800"/>
            <a:ext cx="7391400" cy="458788"/>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pPr>
            <a:r>
              <a:rPr lang="ar-SA" sz="2000">
                <a:solidFill>
                  <a:schemeClr val="tx2"/>
                </a:solidFill>
                <a:effectLst>
                  <a:outerShdw blurRad="38100" dist="38100" dir="2700000" algn="tl">
                    <a:srgbClr val="000000"/>
                  </a:outerShdw>
                </a:effectLst>
                <a:cs typeface="Ali_K_Traditional" pitchFamily="2" charset="-78"/>
              </a:rPr>
              <a:t>- جةنطى </a:t>
            </a:r>
            <a:r>
              <a:rPr lang="ar-IQ" sz="2000">
                <a:solidFill>
                  <a:schemeClr val="tx2"/>
                </a:solidFill>
                <a:effectLst>
                  <a:outerShdw blurRad="38100" dist="38100" dir="2700000" algn="tl">
                    <a:srgbClr val="000000"/>
                  </a:outerShdw>
                </a:effectLst>
                <a:cs typeface="Ali_K_Traditional" pitchFamily="2" charset="-78"/>
              </a:rPr>
              <a:t>ئينجةدان</a:t>
            </a:r>
            <a:r>
              <a:rPr lang="en-US" sz="2000">
                <a:solidFill>
                  <a:schemeClr val="tx2"/>
                </a:solidFill>
                <a:effectLst>
                  <a:outerShdw blurRad="38100" dist="38100" dir="2700000" algn="tl">
                    <a:srgbClr val="000000"/>
                  </a:outerShdw>
                </a:effectLst>
                <a:cs typeface="Ali_K_Traditional" pitchFamily="2" charset="-78"/>
              </a:rPr>
              <a:t> </a:t>
            </a:r>
            <a:r>
              <a:rPr lang="ar-SA" sz="2000">
                <a:solidFill>
                  <a:schemeClr val="tx2"/>
                </a:solidFill>
                <a:effectLst>
                  <a:outerShdw blurRad="38100" dist="38100" dir="2700000" algn="tl">
                    <a:srgbClr val="000000"/>
                  </a:outerShdw>
                </a:effectLst>
                <a:cs typeface="Ali_K_Traditional" pitchFamily="2" charset="-78"/>
              </a:rPr>
              <a:t>و شكست خواردنى سوثاى عوسمانى بةسةركردايةتى ئةحمةد ثاشاى والى بةغدا</a:t>
            </a:r>
            <a:endParaRPr lang="en-US" sz="2000">
              <a:solidFill>
                <a:schemeClr val="tx2"/>
              </a:solidFill>
              <a:effectLst>
                <a:outerShdw blurRad="38100" dist="38100" dir="2700000" algn="tl">
                  <a:srgbClr val="000000"/>
                </a:outerShdw>
              </a:effectLst>
              <a:cs typeface="Ali_K_Traditional" pitchFamily="2" charset="-78"/>
            </a:endParaRPr>
          </a:p>
        </p:txBody>
      </p:sp>
      <p:sp>
        <p:nvSpPr>
          <p:cNvPr id="69643" name="Rectangle 3"/>
          <p:cNvSpPr>
            <a:spLocks noChangeArrowheads="1"/>
          </p:cNvSpPr>
          <p:nvPr/>
        </p:nvSpPr>
        <p:spPr bwMode="auto">
          <a:xfrm>
            <a:off x="6248400" y="4495800"/>
            <a:ext cx="2743200" cy="458788"/>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pPr>
            <a:r>
              <a:rPr lang="ar-SA" sz="2000">
                <a:solidFill>
                  <a:schemeClr val="tx2"/>
                </a:solidFill>
                <a:effectLst>
                  <a:outerShdw blurRad="38100" dist="38100" dir="2700000" algn="tl">
                    <a:srgbClr val="000000"/>
                  </a:outerShdw>
                </a:effectLst>
                <a:cs typeface="Ali_K_Traditional" pitchFamily="2" charset="-78"/>
              </a:rPr>
              <a:t>- ريَكةوتننامةى عوسمانى - ئةفغانى </a:t>
            </a:r>
            <a:endParaRPr lang="en-US" sz="2000">
              <a:solidFill>
                <a:schemeClr val="tx2"/>
              </a:solidFill>
              <a:effectLst>
                <a:outerShdw blurRad="38100" dist="38100" dir="2700000" algn="tl">
                  <a:srgbClr val="000000"/>
                </a:outerShdw>
              </a:effectLst>
              <a:cs typeface="Ali_K_Traditional" pitchFamily="2" charset="-78"/>
            </a:endParaRPr>
          </a:p>
        </p:txBody>
      </p:sp>
      <p:sp>
        <p:nvSpPr>
          <p:cNvPr id="69644" name="Rectangle 3"/>
          <p:cNvSpPr>
            <a:spLocks noChangeArrowheads="1"/>
          </p:cNvSpPr>
          <p:nvPr/>
        </p:nvSpPr>
        <p:spPr bwMode="auto">
          <a:xfrm>
            <a:off x="6324600" y="3886200"/>
            <a:ext cx="2438400" cy="458788"/>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pPr>
            <a:r>
              <a:rPr lang="ar-SA" sz="2000">
                <a:solidFill>
                  <a:schemeClr val="tx2"/>
                </a:solidFill>
                <a:effectLst>
                  <a:outerShdw blurRad="38100" dist="38100" dir="2700000" algn="tl">
                    <a:srgbClr val="000000"/>
                  </a:outerShdw>
                </a:effectLst>
                <a:cs typeface="Ali_K_Traditional" pitchFamily="2" charset="-78"/>
              </a:rPr>
              <a:t>- رؤلى كوردةكان لةو جةنطة</a:t>
            </a:r>
            <a:endParaRPr lang="en-US" sz="2000">
              <a:solidFill>
                <a:schemeClr val="tx2"/>
              </a:solidFill>
              <a:effectLst>
                <a:outerShdw blurRad="38100" dist="38100" dir="2700000" algn="tl">
                  <a:srgbClr val="000000"/>
                </a:outerShdw>
              </a:effectLst>
              <a:cs typeface="Ali_K_Traditional" pitchFamily="2" charset="-78"/>
            </a:endParaRPr>
          </a:p>
        </p:txBody>
      </p:sp>
      <p:sp>
        <p:nvSpPr>
          <p:cNvPr id="69645" name="Rectangle 3"/>
          <p:cNvSpPr>
            <a:spLocks noChangeArrowheads="1"/>
          </p:cNvSpPr>
          <p:nvPr/>
        </p:nvSpPr>
        <p:spPr bwMode="auto">
          <a:xfrm>
            <a:off x="4114800" y="4953000"/>
            <a:ext cx="4876800" cy="458788"/>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pPr>
            <a:r>
              <a:rPr lang="ar-SA" sz="2000">
                <a:solidFill>
                  <a:schemeClr val="tx2"/>
                </a:solidFill>
                <a:effectLst>
                  <a:outerShdw blurRad="38100" dist="38100" dir="2700000" algn="tl">
                    <a:srgbClr val="000000"/>
                  </a:outerShdw>
                </a:effectLst>
                <a:cs typeface="Ali_K_Traditional" pitchFamily="2" charset="-78"/>
              </a:rPr>
              <a:t>- دةركةوتنى نادرخان و كؤتايي هيَنان بة داطيركارى ئةفغانةكان</a:t>
            </a:r>
            <a:endParaRPr lang="en-US" sz="2000">
              <a:solidFill>
                <a:schemeClr val="tx2"/>
              </a:solidFill>
              <a:effectLst>
                <a:outerShdw blurRad="38100" dist="38100" dir="2700000" algn="tl">
                  <a:srgbClr val="000000"/>
                </a:outerShdw>
              </a:effectLst>
              <a:cs typeface="Ali_K_Traditional" pitchFamily="2" charset="-78"/>
            </a:endParaRPr>
          </a:p>
        </p:txBody>
      </p:sp>
      <p:sp>
        <p:nvSpPr>
          <p:cNvPr id="69646" name="Rectangle 3"/>
          <p:cNvSpPr>
            <a:spLocks noChangeArrowheads="1"/>
          </p:cNvSpPr>
          <p:nvPr/>
        </p:nvSpPr>
        <p:spPr bwMode="auto">
          <a:xfrm>
            <a:off x="3200400" y="5410200"/>
            <a:ext cx="5791200" cy="458788"/>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pPr>
            <a:r>
              <a:rPr lang="ar-SA" sz="2000">
                <a:solidFill>
                  <a:schemeClr val="tx2"/>
                </a:solidFill>
                <a:effectLst>
                  <a:outerShdw blurRad="38100" dist="38100" dir="2700000" algn="tl">
                    <a:srgbClr val="000000"/>
                  </a:outerShdw>
                </a:effectLst>
                <a:cs typeface="Ali_K_Traditional" pitchFamily="2" charset="-78"/>
              </a:rPr>
              <a:t>- كةسايةتى نادر خان و ثةيوةنديةكانى لةطةلَ شا تةهماسبى دووةم</a:t>
            </a:r>
            <a:endParaRPr lang="en-US" sz="2000">
              <a:solidFill>
                <a:schemeClr val="tx2"/>
              </a:solidFill>
              <a:effectLst>
                <a:outerShdw blurRad="38100" dist="38100" dir="2700000" algn="tl">
                  <a:srgbClr val="000000"/>
                </a:outerShdw>
              </a:effectLst>
              <a:cs typeface="Ali_K_Traditional" pitchFamily="2" charset="-78"/>
            </a:endParaRPr>
          </a:p>
        </p:txBody>
      </p:sp>
      <p:sp>
        <p:nvSpPr>
          <p:cNvPr id="69647" name="Rectangle 3"/>
          <p:cNvSpPr>
            <a:spLocks noChangeArrowheads="1"/>
          </p:cNvSpPr>
          <p:nvPr/>
        </p:nvSpPr>
        <p:spPr bwMode="auto">
          <a:xfrm>
            <a:off x="3352800" y="5867400"/>
            <a:ext cx="5791200" cy="458788"/>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pPr>
            <a:r>
              <a:rPr lang="ar-SA" sz="2000">
                <a:solidFill>
                  <a:schemeClr val="tx2"/>
                </a:solidFill>
                <a:effectLst>
                  <a:outerShdw blurRad="38100" dist="38100" dir="2700000" algn="tl">
                    <a:srgbClr val="000000"/>
                  </a:outerShdw>
                </a:effectLst>
                <a:cs typeface="Ali_K_Traditional" pitchFamily="2" charset="-78"/>
              </a:rPr>
              <a:t>- جةنطى زارةغان و كؤتايي هاتنى داطيركارى ئةفغانةكان لة ئيَران 1729</a:t>
            </a:r>
            <a:endParaRPr lang="en-US" sz="2000">
              <a:solidFill>
                <a:schemeClr val="tx2"/>
              </a:solidFill>
              <a:effectLst>
                <a:outerShdw blurRad="38100" dist="38100" dir="2700000" algn="tl">
                  <a:srgbClr val="000000"/>
                </a:outerShdw>
              </a:effectLst>
              <a:cs typeface="Ali_K_Traditional"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slide(fromBottom)">
                                      <p:cBhvr>
                                        <p:cTn id="7" dur="500"/>
                                        <p:tgtEl>
                                          <p:spTgt spid="6963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9638"/>
                                        </p:tgtEl>
                                        <p:attrNameLst>
                                          <p:attrName>style.visibility</p:attrName>
                                        </p:attrNameLst>
                                      </p:cBhvr>
                                      <p:to>
                                        <p:strVal val="visible"/>
                                      </p:to>
                                    </p:set>
                                    <p:animEffect transition="in" filter="slide(fromBottom)">
                                      <p:cBhvr>
                                        <p:cTn id="10" dur="500"/>
                                        <p:tgtEl>
                                          <p:spTgt spid="69638"/>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9640"/>
                                        </p:tgtEl>
                                        <p:attrNameLst>
                                          <p:attrName>style.visibility</p:attrName>
                                        </p:attrNameLst>
                                      </p:cBhvr>
                                      <p:to>
                                        <p:strVal val="visible"/>
                                      </p:to>
                                    </p:set>
                                    <p:anim to="" calcmode="lin" valueType="num">
                                      <p:cBhvr>
                                        <p:cTn id="15" dur="1" fill="hold"/>
                                        <p:tgtEl>
                                          <p:spTgt spid="69640"/>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9641"/>
                                        </p:tgtEl>
                                        <p:attrNameLst>
                                          <p:attrName>style.visibility</p:attrName>
                                        </p:attrNameLst>
                                      </p:cBhvr>
                                      <p:to>
                                        <p:strVal val="visible"/>
                                      </p:to>
                                    </p:set>
                                    <p:anim to="" calcmode="lin" valueType="num">
                                      <p:cBhvr>
                                        <p:cTn id="18" dur="1" fill="hold"/>
                                        <p:tgtEl>
                                          <p:spTgt spid="69641"/>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69642"/>
                                        </p:tgtEl>
                                        <p:attrNameLst>
                                          <p:attrName>style.visibility</p:attrName>
                                        </p:attrNameLst>
                                      </p:cBhvr>
                                      <p:to>
                                        <p:strVal val="visible"/>
                                      </p:to>
                                    </p:set>
                                    <p:anim to="" calcmode="lin" valueType="num">
                                      <p:cBhvr>
                                        <p:cTn id="21" dur="1" fill="hold"/>
                                        <p:tgtEl>
                                          <p:spTgt spid="69642"/>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69644"/>
                                        </p:tgtEl>
                                        <p:attrNameLst>
                                          <p:attrName>style.visibility</p:attrName>
                                        </p:attrNameLst>
                                      </p:cBhvr>
                                      <p:to>
                                        <p:strVal val="visible"/>
                                      </p:to>
                                    </p:set>
                                    <p:anim to="" calcmode="lin" valueType="num">
                                      <p:cBhvr>
                                        <p:cTn id="24" dur="1" fill="hold"/>
                                        <p:tgtEl>
                                          <p:spTgt spid="69644"/>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9643"/>
                                        </p:tgtEl>
                                        <p:attrNameLst>
                                          <p:attrName>style.visibility</p:attrName>
                                        </p:attrNameLst>
                                      </p:cBhvr>
                                      <p:to>
                                        <p:strVal val="visible"/>
                                      </p:to>
                                    </p:set>
                                    <p:anim calcmode="lin" valueType="num">
                                      <p:cBhvr>
                                        <p:cTn id="29" dur="500" fill="hold"/>
                                        <p:tgtEl>
                                          <p:spTgt spid="6964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9643"/>
                                        </p:tgtEl>
                                        <p:attrNameLst>
                                          <p:attrName>ppt_y</p:attrName>
                                        </p:attrNameLst>
                                      </p:cBhvr>
                                      <p:tavLst>
                                        <p:tav tm="0">
                                          <p:val>
                                            <p:strVal val="#ppt_y"/>
                                          </p:val>
                                        </p:tav>
                                        <p:tav tm="100000">
                                          <p:val>
                                            <p:strVal val="#ppt_y"/>
                                          </p:val>
                                        </p:tav>
                                      </p:tavLst>
                                    </p:anim>
                                    <p:anim calcmode="lin" valueType="num">
                                      <p:cBhvr>
                                        <p:cTn id="31" dur="500" fill="hold"/>
                                        <p:tgtEl>
                                          <p:spTgt spid="6964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964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9643"/>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69645"/>
                                        </p:tgtEl>
                                        <p:attrNameLst>
                                          <p:attrName>style.visibility</p:attrName>
                                        </p:attrNameLst>
                                      </p:cBhvr>
                                      <p:to>
                                        <p:strVal val="visible"/>
                                      </p:to>
                                    </p:set>
                                    <p:anim calcmode="lin" valueType="num">
                                      <p:cBhvr>
                                        <p:cTn id="36" dur="500" fill="hold"/>
                                        <p:tgtEl>
                                          <p:spTgt spid="6964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9645"/>
                                        </p:tgtEl>
                                        <p:attrNameLst>
                                          <p:attrName>ppt_y</p:attrName>
                                        </p:attrNameLst>
                                      </p:cBhvr>
                                      <p:tavLst>
                                        <p:tav tm="0">
                                          <p:val>
                                            <p:strVal val="#ppt_y"/>
                                          </p:val>
                                        </p:tav>
                                        <p:tav tm="100000">
                                          <p:val>
                                            <p:strVal val="#ppt_y"/>
                                          </p:val>
                                        </p:tav>
                                      </p:tavLst>
                                    </p:anim>
                                    <p:anim calcmode="lin" valueType="num">
                                      <p:cBhvr>
                                        <p:cTn id="38" dur="500" fill="hold"/>
                                        <p:tgtEl>
                                          <p:spTgt spid="6964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964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9645"/>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69646"/>
                                        </p:tgtEl>
                                        <p:attrNameLst>
                                          <p:attrName>style.visibility</p:attrName>
                                        </p:attrNameLst>
                                      </p:cBhvr>
                                      <p:to>
                                        <p:strVal val="visible"/>
                                      </p:to>
                                    </p:set>
                                    <p:anim calcmode="lin" valueType="num">
                                      <p:cBhvr>
                                        <p:cTn id="43" dur="500" fill="hold"/>
                                        <p:tgtEl>
                                          <p:spTgt spid="6964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9646"/>
                                        </p:tgtEl>
                                        <p:attrNameLst>
                                          <p:attrName>ppt_y</p:attrName>
                                        </p:attrNameLst>
                                      </p:cBhvr>
                                      <p:tavLst>
                                        <p:tav tm="0">
                                          <p:val>
                                            <p:strVal val="#ppt_y"/>
                                          </p:val>
                                        </p:tav>
                                        <p:tav tm="100000">
                                          <p:val>
                                            <p:strVal val="#ppt_y"/>
                                          </p:val>
                                        </p:tav>
                                      </p:tavLst>
                                    </p:anim>
                                    <p:anim calcmode="lin" valueType="num">
                                      <p:cBhvr>
                                        <p:cTn id="45" dur="500" fill="hold"/>
                                        <p:tgtEl>
                                          <p:spTgt spid="6964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964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9646"/>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69647"/>
                                        </p:tgtEl>
                                        <p:attrNameLst>
                                          <p:attrName>style.visibility</p:attrName>
                                        </p:attrNameLst>
                                      </p:cBhvr>
                                      <p:to>
                                        <p:strVal val="visible"/>
                                      </p:to>
                                    </p:set>
                                    <p:anim calcmode="lin" valueType="num">
                                      <p:cBhvr>
                                        <p:cTn id="50" dur="500" fill="hold"/>
                                        <p:tgtEl>
                                          <p:spTgt spid="69647"/>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69647"/>
                                        </p:tgtEl>
                                        <p:attrNameLst>
                                          <p:attrName>ppt_y</p:attrName>
                                        </p:attrNameLst>
                                      </p:cBhvr>
                                      <p:tavLst>
                                        <p:tav tm="0">
                                          <p:val>
                                            <p:strVal val="#ppt_y"/>
                                          </p:val>
                                        </p:tav>
                                        <p:tav tm="100000">
                                          <p:val>
                                            <p:strVal val="#ppt_y"/>
                                          </p:val>
                                        </p:tav>
                                      </p:tavLst>
                                    </p:anim>
                                    <p:anim calcmode="lin" valueType="num">
                                      <p:cBhvr>
                                        <p:cTn id="52" dur="500" fill="hold"/>
                                        <p:tgtEl>
                                          <p:spTgt spid="69647"/>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69647"/>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8" grpId="0"/>
      <p:bldP spid="69640" grpId="0"/>
      <p:bldP spid="69641" grpId="0"/>
      <p:bldP spid="69642" grpId="0"/>
      <p:bldP spid="69643" grpId="0"/>
      <p:bldP spid="69644" grpId="0"/>
      <p:bldP spid="69645" grpId="0"/>
      <p:bldP spid="69646" grpId="0"/>
      <p:bldP spid="696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533400" y="76200"/>
            <a:ext cx="7620000" cy="911225"/>
          </a:xfrm>
        </p:spPr>
        <p:txBody>
          <a:bodyPr anchorCtr="0"/>
          <a:lstStyle/>
          <a:p>
            <a:r>
              <a:rPr lang="ar-SA" sz="2800" b="1">
                <a:cs typeface="Ali_K_Traditional" pitchFamily="2" charset="-78"/>
              </a:rPr>
              <a:t> ئيَران لةسةردةمى نادر شاى ئةفشار</a:t>
            </a:r>
            <a:br>
              <a:rPr lang="ar-SA" sz="2800" b="1">
                <a:cs typeface="Ali_K_Traditional" pitchFamily="2" charset="-78"/>
              </a:rPr>
            </a:br>
            <a:r>
              <a:rPr lang="ar-SA" sz="2800" b="1">
                <a:cs typeface="Ali_K_Traditional" pitchFamily="2" charset="-78"/>
              </a:rPr>
              <a:t>   1736- 1747</a:t>
            </a:r>
            <a:endParaRPr lang="en-US" sz="2800" b="1">
              <a:cs typeface="Ali_K_Traditional" pitchFamily="2" charset="-78"/>
            </a:endParaRPr>
          </a:p>
        </p:txBody>
      </p:sp>
      <p:sp>
        <p:nvSpPr>
          <p:cNvPr id="2052" name="Rectangle 4"/>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71686" name="Text Box 6"/>
          <p:cNvSpPr txBox="1">
            <a:spLocks noChangeArrowheads="1"/>
          </p:cNvSpPr>
          <p:nvPr/>
        </p:nvSpPr>
        <p:spPr bwMode="auto">
          <a:xfrm>
            <a:off x="4572000" y="1600200"/>
            <a:ext cx="45720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دةركةوتنى نادر خان لة شانؤى سياسى ئيَران </a:t>
            </a:r>
            <a:endParaRPr lang="en-US" sz="2400" b="1">
              <a:solidFill>
                <a:schemeClr val="tx2"/>
              </a:solidFill>
              <a:latin typeface="Arial" charset="0"/>
              <a:cs typeface="Ali_K_Traditional" pitchFamily="2" charset="-78"/>
            </a:endParaRPr>
          </a:p>
        </p:txBody>
      </p:sp>
      <p:sp>
        <p:nvSpPr>
          <p:cNvPr id="71687" name="Line 7"/>
          <p:cNvSpPr>
            <a:spLocks noChangeShapeType="1"/>
          </p:cNvSpPr>
          <p:nvPr/>
        </p:nvSpPr>
        <p:spPr bwMode="auto">
          <a:xfrm flipH="1" flipV="1">
            <a:off x="3657600" y="1447800"/>
            <a:ext cx="1524000" cy="304800"/>
          </a:xfrm>
          <a:prstGeom prst="line">
            <a:avLst/>
          </a:prstGeom>
          <a:noFill/>
          <a:ln w="9525">
            <a:solidFill>
              <a:schemeClr val="tx1"/>
            </a:solidFill>
            <a:round/>
            <a:headEnd/>
            <a:tailEnd type="triangle" w="med" len="med"/>
          </a:ln>
        </p:spPr>
        <p:txBody>
          <a:bodyPr/>
          <a:lstStyle/>
          <a:p>
            <a:endParaRPr lang="en-US"/>
          </a:p>
        </p:txBody>
      </p:sp>
      <p:sp>
        <p:nvSpPr>
          <p:cNvPr id="71690" name="Text Box 10"/>
          <p:cNvSpPr txBox="1">
            <a:spLocks noChangeArrowheads="1"/>
          </p:cNvSpPr>
          <p:nvPr/>
        </p:nvSpPr>
        <p:spPr bwMode="auto">
          <a:xfrm>
            <a:off x="2971800" y="2743200"/>
            <a:ext cx="40386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نادر خان و جةنطى ئازادى دذ بة دةولةتى عوسمانى</a:t>
            </a:r>
            <a:endParaRPr lang="en-US" b="1">
              <a:solidFill>
                <a:schemeClr val="tx2"/>
              </a:solidFill>
              <a:latin typeface="Arial" charset="0"/>
              <a:cs typeface="Ali_K_Traditional" pitchFamily="2" charset="-78"/>
            </a:endParaRPr>
          </a:p>
        </p:txBody>
      </p:sp>
      <p:sp>
        <p:nvSpPr>
          <p:cNvPr id="71691" name="Line 11"/>
          <p:cNvSpPr>
            <a:spLocks noChangeShapeType="1"/>
          </p:cNvSpPr>
          <p:nvPr/>
        </p:nvSpPr>
        <p:spPr bwMode="auto">
          <a:xfrm>
            <a:off x="5181600" y="3186113"/>
            <a:ext cx="0" cy="304800"/>
          </a:xfrm>
          <a:prstGeom prst="line">
            <a:avLst/>
          </a:prstGeom>
          <a:noFill/>
          <a:ln w="9525">
            <a:solidFill>
              <a:schemeClr val="tx1"/>
            </a:solidFill>
            <a:round/>
            <a:headEnd/>
            <a:tailEnd type="triangle" w="med" len="med"/>
          </a:ln>
        </p:spPr>
        <p:txBody>
          <a:bodyPr/>
          <a:lstStyle/>
          <a:p>
            <a:endParaRPr lang="en-US"/>
          </a:p>
        </p:txBody>
      </p:sp>
      <p:sp>
        <p:nvSpPr>
          <p:cNvPr id="71693" name="Text Box 13"/>
          <p:cNvSpPr txBox="1">
            <a:spLocks noChangeArrowheads="1"/>
          </p:cNvSpPr>
          <p:nvPr/>
        </p:nvSpPr>
        <p:spPr bwMode="auto">
          <a:xfrm>
            <a:off x="1371600" y="5029200"/>
            <a:ext cx="64770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كؤنطرةى موغان و تاجطوزارى نادر شا و كؤتايي هيَنان بة فةرمانرةوايةتى بنةمالةى سةفةوى</a:t>
            </a:r>
            <a:endParaRPr lang="en-US" b="1">
              <a:solidFill>
                <a:schemeClr val="tx2"/>
              </a:solidFill>
              <a:latin typeface="Arial" charset="0"/>
              <a:cs typeface="Ali_K_Traditional" pitchFamily="2" charset="-78"/>
            </a:endParaRPr>
          </a:p>
        </p:txBody>
      </p:sp>
      <p:sp>
        <p:nvSpPr>
          <p:cNvPr id="71694" name="Line 14"/>
          <p:cNvSpPr>
            <a:spLocks noChangeShapeType="1"/>
          </p:cNvSpPr>
          <p:nvPr/>
        </p:nvSpPr>
        <p:spPr bwMode="auto">
          <a:xfrm>
            <a:off x="4648200" y="4557713"/>
            <a:ext cx="0" cy="457200"/>
          </a:xfrm>
          <a:prstGeom prst="line">
            <a:avLst/>
          </a:prstGeom>
          <a:noFill/>
          <a:ln w="9525">
            <a:solidFill>
              <a:schemeClr val="tx1"/>
            </a:solidFill>
            <a:round/>
            <a:headEnd/>
            <a:tailEnd type="triangle" w="med" len="med"/>
          </a:ln>
        </p:spPr>
        <p:txBody>
          <a:bodyPr/>
          <a:lstStyle/>
          <a:p>
            <a:endParaRPr lang="en-US"/>
          </a:p>
        </p:txBody>
      </p:sp>
      <p:sp>
        <p:nvSpPr>
          <p:cNvPr id="71697" name="Text Box 17"/>
          <p:cNvSpPr txBox="1">
            <a:spLocks noChangeArrowheads="1"/>
          </p:cNvSpPr>
          <p:nvPr/>
        </p:nvSpPr>
        <p:spPr bwMode="auto">
          <a:xfrm>
            <a:off x="7467600" y="228600"/>
            <a:ext cx="1295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71698" name="Text Box 5"/>
          <p:cNvSpPr txBox="1">
            <a:spLocks noChangeArrowheads="1"/>
          </p:cNvSpPr>
          <p:nvPr/>
        </p:nvSpPr>
        <p:spPr bwMode="auto">
          <a:xfrm>
            <a:off x="762000" y="1143000"/>
            <a:ext cx="28956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خزينة ناو كاوبارى سياسى لة ئةبيوةرد</a:t>
            </a:r>
            <a:endParaRPr lang="en-US" b="1">
              <a:solidFill>
                <a:schemeClr val="tx2"/>
              </a:solidFill>
              <a:latin typeface="Arial" charset="0"/>
              <a:cs typeface="Ali_K_Traditional" pitchFamily="2" charset="-78"/>
            </a:endParaRPr>
          </a:p>
        </p:txBody>
      </p:sp>
      <p:sp>
        <p:nvSpPr>
          <p:cNvPr id="71699" name="Text Box 5"/>
          <p:cNvSpPr txBox="1">
            <a:spLocks noChangeArrowheads="1"/>
          </p:cNvSpPr>
          <p:nvPr/>
        </p:nvSpPr>
        <p:spPr bwMode="auto">
          <a:xfrm>
            <a:off x="76200" y="1905000"/>
            <a:ext cx="38862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ململانيَيةكانى لةطةلَ مةليك محمود سيستانى لة خؤراسان</a:t>
            </a:r>
            <a:endParaRPr lang="en-US" b="1">
              <a:solidFill>
                <a:schemeClr val="tx2"/>
              </a:solidFill>
              <a:latin typeface="Arial" charset="0"/>
              <a:cs typeface="Ali_K_Traditional" pitchFamily="2" charset="-78"/>
            </a:endParaRPr>
          </a:p>
        </p:txBody>
      </p:sp>
      <p:sp>
        <p:nvSpPr>
          <p:cNvPr id="71700" name="Line 7"/>
          <p:cNvSpPr>
            <a:spLocks noChangeShapeType="1"/>
          </p:cNvSpPr>
          <p:nvPr/>
        </p:nvSpPr>
        <p:spPr bwMode="auto">
          <a:xfrm flipH="1">
            <a:off x="3886200" y="1752600"/>
            <a:ext cx="1295400" cy="304800"/>
          </a:xfrm>
          <a:prstGeom prst="line">
            <a:avLst/>
          </a:prstGeom>
          <a:noFill/>
          <a:ln w="9525">
            <a:solidFill>
              <a:schemeClr val="tx1"/>
            </a:solidFill>
            <a:round/>
            <a:headEnd/>
            <a:tailEnd type="triangle" w="med" len="med"/>
          </a:ln>
        </p:spPr>
        <p:txBody>
          <a:bodyPr/>
          <a:lstStyle/>
          <a:p>
            <a:endParaRPr lang="en-US"/>
          </a:p>
        </p:txBody>
      </p:sp>
      <p:sp>
        <p:nvSpPr>
          <p:cNvPr id="71701" name="Line 11"/>
          <p:cNvSpPr>
            <a:spLocks noChangeShapeType="1"/>
          </p:cNvSpPr>
          <p:nvPr/>
        </p:nvSpPr>
        <p:spPr bwMode="auto">
          <a:xfrm>
            <a:off x="5181600" y="1828800"/>
            <a:ext cx="0" cy="838200"/>
          </a:xfrm>
          <a:prstGeom prst="line">
            <a:avLst/>
          </a:prstGeom>
          <a:noFill/>
          <a:ln w="9525">
            <a:solidFill>
              <a:schemeClr val="tx1"/>
            </a:solidFill>
            <a:round/>
            <a:headEnd/>
            <a:tailEnd type="triangle" w="med" len="med"/>
          </a:ln>
        </p:spPr>
        <p:txBody>
          <a:bodyPr/>
          <a:lstStyle/>
          <a:p>
            <a:endParaRPr lang="en-US"/>
          </a:p>
        </p:txBody>
      </p:sp>
      <p:sp>
        <p:nvSpPr>
          <p:cNvPr id="71702" name="Text Box 10"/>
          <p:cNvSpPr txBox="1">
            <a:spLocks noChangeArrowheads="1"/>
          </p:cNvSpPr>
          <p:nvPr/>
        </p:nvSpPr>
        <p:spPr bwMode="auto">
          <a:xfrm>
            <a:off x="4267200" y="3505200"/>
            <a:ext cx="31242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هةولةكانى بؤ داطيركردنى شارى بةغدا</a:t>
            </a:r>
            <a:endParaRPr lang="en-US" b="1">
              <a:solidFill>
                <a:schemeClr val="tx2"/>
              </a:solidFill>
              <a:latin typeface="Arial" charset="0"/>
              <a:cs typeface="Ali_K_Traditional" pitchFamily="2" charset="-78"/>
            </a:endParaRPr>
          </a:p>
        </p:txBody>
      </p:sp>
      <p:sp>
        <p:nvSpPr>
          <p:cNvPr id="71703" name="Text Box 10"/>
          <p:cNvSpPr txBox="1">
            <a:spLocks noChangeArrowheads="1"/>
          </p:cNvSpPr>
          <p:nvPr/>
        </p:nvSpPr>
        <p:spPr bwMode="auto">
          <a:xfrm>
            <a:off x="457200" y="3505200"/>
            <a:ext cx="21336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ياخى بوونى محمد خان بلوج</a:t>
            </a:r>
            <a:endParaRPr lang="en-US" b="1">
              <a:solidFill>
                <a:schemeClr val="tx2"/>
              </a:solidFill>
              <a:latin typeface="Arial" charset="0"/>
              <a:cs typeface="Ali_K_Traditional" pitchFamily="2" charset="-78"/>
            </a:endParaRPr>
          </a:p>
        </p:txBody>
      </p:sp>
      <p:sp>
        <p:nvSpPr>
          <p:cNvPr id="71704" name="Line 11"/>
          <p:cNvSpPr>
            <a:spLocks noChangeShapeType="1"/>
          </p:cNvSpPr>
          <p:nvPr/>
        </p:nvSpPr>
        <p:spPr bwMode="auto">
          <a:xfrm flipH="1">
            <a:off x="2743200" y="3733800"/>
            <a:ext cx="1981200" cy="0"/>
          </a:xfrm>
          <a:prstGeom prst="line">
            <a:avLst/>
          </a:prstGeom>
          <a:noFill/>
          <a:ln w="9525">
            <a:solidFill>
              <a:schemeClr val="tx1"/>
            </a:solidFill>
            <a:round/>
            <a:headEnd/>
            <a:tailEnd type="triangle" w="med" len="med"/>
          </a:ln>
        </p:spPr>
        <p:txBody>
          <a:bodyPr/>
          <a:lstStyle/>
          <a:p>
            <a:endParaRPr lang="en-US"/>
          </a:p>
        </p:txBody>
      </p:sp>
      <p:sp>
        <p:nvSpPr>
          <p:cNvPr id="71705" name="Text Box 10"/>
          <p:cNvSpPr txBox="1">
            <a:spLocks noChangeArrowheads="1"/>
          </p:cNvSpPr>
          <p:nvPr/>
        </p:nvSpPr>
        <p:spPr bwMode="auto">
          <a:xfrm>
            <a:off x="1143000" y="4191000"/>
            <a:ext cx="3733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دورخستنةوةى شا تةهماسبى دووةم لةدةسةلات</a:t>
            </a:r>
            <a:endParaRPr lang="en-US" b="1">
              <a:solidFill>
                <a:schemeClr val="tx2"/>
              </a:solidFill>
              <a:latin typeface="Arial" charset="0"/>
              <a:cs typeface="Ali_K_Traditional" pitchFamily="2" charset="-78"/>
            </a:endParaRPr>
          </a:p>
        </p:txBody>
      </p:sp>
      <p:sp>
        <p:nvSpPr>
          <p:cNvPr id="71706" name="Line 11"/>
          <p:cNvSpPr>
            <a:spLocks noChangeShapeType="1"/>
          </p:cNvSpPr>
          <p:nvPr/>
        </p:nvSpPr>
        <p:spPr bwMode="auto">
          <a:xfrm>
            <a:off x="609600" y="3795713"/>
            <a:ext cx="0" cy="533400"/>
          </a:xfrm>
          <a:prstGeom prst="line">
            <a:avLst/>
          </a:prstGeom>
          <a:noFill/>
          <a:ln w="9525">
            <a:solidFill>
              <a:schemeClr val="tx1"/>
            </a:solidFill>
            <a:round/>
            <a:headEnd/>
            <a:tailEnd type="triangle" w="med" len="med"/>
          </a:ln>
        </p:spPr>
        <p:txBody>
          <a:bodyPr/>
          <a:lstStyle/>
          <a:p>
            <a:endParaRPr lang="en-US"/>
          </a:p>
        </p:txBody>
      </p:sp>
      <p:sp>
        <p:nvSpPr>
          <p:cNvPr id="71707" name="Line 14"/>
          <p:cNvSpPr>
            <a:spLocks noChangeShapeType="1"/>
          </p:cNvSpPr>
          <p:nvPr/>
        </p:nvSpPr>
        <p:spPr bwMode="auto">
          <a:xfrm>
            <a:off x="609600" y="4329113"/>
            <a:ext cx="9906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71686"/>
                                        </p:tgtEl>
                                        <p:attrNameLst>
                                          <p:attrName>style.visibility</p:attrName>
                                        </p:attrNameLst>
                                      </p:cBhvr>
                                      <p:to>
                                        <p:strVal val="visible"/>
                                      </p:to>
                                    </p:set>
                                    <p:anim calcmode="lin" valueType="num">
                                      <p:cBhvr>
                                        <p:cTn id="12" dur="500" fill="hold"/>
                                        <p:tgtEl>
                                          <p:spTgt spid="7168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1686"/>
                                        </p:tgtEl>
                                        <p:attrNameLst>
                                          <p:attrName>ppt_y</p:attrName>
                                        </p:attrNameLst>
                                      </p:cBhvr>
                                      <p:tavLst>
                                        <p:tav tm="0">
                                          <p:val>
                                            <p:strVal val="#ppt_y"/>
                                          </p:val>
                                        </p:tav>
                                        <p:tav tm="100000">
                                          <p:val>
                                            <p:strVal val="#ppt_y"/>
                                          </p:val>
                                        </p:tav>
                                      </p:tavLst>
                                    </p:anim>
                                    <p:anim calcmode="lin" valueType="num">
                                      <p:cBhvr>
                                        <p:cTn id="14" dur="500" fill="hold"/>
                                        <p:tgtEl>
                                          <p:spTgt spid="7168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168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1686"/>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1687"/>
                                        </p:tgtEl>
                                        <p:attrNameLst>
                                          <p:attrName>style.visibility</p:attrName>
                                        </p:attrNameLst>
                                      </p:cBhvr>
                                      <p:to>
                                        <p:strVal val="visible"/>
                                      </p:to>
                                    </p:set>
                                    <p:anim calcmode="lin" valueType="num">
                                      <p:cBhvr>
                                        <p:cTn id="21" dur="1000" fill="hold"/>
                                        <p:tgtEl>
                                          <p:spTgt spid="71687"/>
                                        </p:tgtEl>
                                        <p:attrNameLst>
                                          <p:attrName>ppt_w</p:attrName>
                                        </p:attrNameLst>
                                      </p:cBhvr>
                                      <p:tavLst>
                                        <p:tav tm="0">
                                          <p:val>
                                            <p:fltVal val="0"/>
                                          </p:val>
                                        </p:tav>
                                        <p:tav tm="100000">
                                          <p:val>
                                            <p:strVal val="#ppt_w"/>
                                          </p:val>
                                        </p:tav>
                                      </p:tavLst>
                                    </p:anim>
                                    <p:anim calcmode="lin" valueType="num">
                                      <p:cBhvr>
                                        <p:cTn id="22" dur="1000" fill="hold"/>
                                        <p:tgtEl>
                                          <p:spTgt spid="71687"/>
                                        </p:tgtEl>
                                        <p:attrNameLst>
                                          <p:attrName>ppt_h</p:attrName>
                                        </p:attrNameLst>
                                      </p:cBhvr>
                                      <p:tavLst>
                                        <p:tav tm="0">
                                          <p:val>
                                            <p:fltVal val="0"/>
                                          </p:val>
                                        </p:tav>
                                        <p:tav tm="100000">
                                          <p:val>
                                            <p:strVal val="#ppt_h"/>
                                          </p:val>
                                        </p:tav>
                                      </p:tavLst>
                                    </p:anim>
                                    <p:anim calcmode="lin" valueType="num">
                                      <p:cBhvr>
                                        <p:cTn id="23" dur="1000" fill="hold"/>
                                        <p:tgtEl>
                                          <p:spTgt spid="7168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1687"/>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71700"/>
                                        </p:tgtEl>
                                        <p:attrNameLst>
                                          <p:attrName>style.visibility</p:attrName>
                                        </p:attrNameLst>
                                      </p:cBhvr>
                                      <p:to>
                                        <p:strVal val="visible"/>
                                      </p:to>
                                    </p:set>
                                    <p:anim calcmode="lin" valueType="num">
                                      <p:cBhvr>
                                        <p:cTn id="27" dur="1000" fill="hold"/>
                                        <p:tgtEl>
                                          <p:spTgt spid="71700"/>
                                        </p:tgtEl>
                                        <p:attrNameLst>
                                          <p:attrName>ppt_w</p:attrName>
                                        </p:attrNameLst>
                                      </p:cBhvr>
                                      <p:tavLst>
                                        <p:tav tm="0">
                                          <p:val>
                                            <p:fltVal val="0"/>
                                          </p:val>
                                        </p:tav>
                                        <p:tav tm="100000">
                                          <p:val>
                                            <p:strVal val="#ppt_w"/>
                                          </p:val>
                                        </p:tav>
                                      </p:tavLst>
                                    </p:anim>
                                    <p:anim calcmode="lin" valueType="num">
                                      <p:cBhvr>
                                        <p:cTn id="28" dur="1000" fill="hold"/>
                                        <p:tgtEl>
                                          <p:spTgt spid="71700"/>
                                        </p:tgtEl>
                                        <p:attrNameLst>
                                          <p:attrName>ppt_h</p:attrName>
                                        </p:attrNameLst>
                                      </p:cBhvr>
                                      <p:tavLst>
                                        <p:tav tm="0">
                                          <p:val>
                                            <p:fltVal val="0"/>
                                          </p:val>
                                        </p:tav>
                                        <p:tav tm="100000">
                                          <p:val>
                                            <p:strVal val="#ppt_h"/>
                                          </p:val>
                                        </p:tav>
                                      </p:tavLst>
                                    </p:anim>
                                    <p:anim calcmode="lin" valueType="num">
                                      <p:cBhvr>
                                        <p:cTn id="29" dur="1000" fill="hold"/>
                                        <p:tgtEl>
                                          <p:spTgt spid="7170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1700"/>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71701"/>
                                        </p:tgtEl>
                                        <p:attrNameLst>
                                          <p:attrName>style.visibility</p:attrName>
                                        </p:attrNameLst>
                                      </p:cBhvr>
                                      <p:to>
                                        <p:strVal val="visible"/>
                                      </p:to>
                                    </p:set>
                                    <p:anim calcmode="lin" valueType="num">
                                      <p:cBhvr>
                                        <p:cTn id="33" dur="1000" fill="hold"/>
                                        <p:tgtEl>
                                          <p:spTgt spid="71701"/>
                                        </p:tgtEl>
                                        <p:attrNameLst>
                                          <p:attrName>ppt_w</p:attrName>
                                        </p:attrNameLst>
                                      </p:cBhvr>
                                      <p:tavLst>
                                        <p:tav tm="0">
                                          <p:val>
                                            <p:fltVal val="0"/>
                                          </p:val>
                                        </p:tav>
                                        <p:tav tm="100000">
                                          <p:val>
                                            <p:strVal val="#ppt_w"/>
                                          </p:val>
                                        </p:tav>
                                      </p:tavLst>
                                    </p:anim>
                                    <p:anim calcmode="lin" valueType="num">
                                      <p:cBhvr>
                                        <p:cTn id="34" dur="1000" fill="hold"/>
                                        <p:tgtEl>
                                          <p:spTgt spid="71701"/>
                                        </p:tgtEl>
                                        <p:attrNameLst>
                                          <p:attrName>ppt_h</p:attrName>
                                        </p:attrNameLst>
                                      </p:cBhvr>
                                      <p:tavLst>
                                        <p:tav tm="0">
                                          <p:val>
                                            <p:fltVal val="0"/>
                                          </p:val>
                                        </p:tav>
                                        <p:tav tm="100000">
                                          <p:val>
                                            <p:strVal val="#ppt_h"/>
                                          </p:val>
                                        </p:tav>
                                      </p:tavLst>
                                    </p:anim>
                                    <p:anim calcmode="lin" valueType="num">
                                      <p:cBhvr>
                                        <p:cTn id="35" dur="1000" fill="hold"/>
                                        <p:tgtEl>
                                          <p:spTgt spid="7170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17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1698"/>
                                        </p:tgtEl>
                                        <p:attrNameLst>
                                          <p:attrName>style.visibility</p:attrName>
                                        </p:attrNameLst>
                                      </p:cBhvr>
                                      <p:to>
                                        <p:strVal val="visible"/>
                                      </p:to>
                                    </p:set>
                                    <p:anim calcmode="lin" valueType="num">
                                      <p:cBhvr additive="base">
                                        <p:cTn id="41" dur="500" fill="hold"/>
                                        <p:tgtEl>
                                          <p:spTgt spid="71698"/>
                                        </p:tgtEl>
                                        <p:attrNameLst>
                                          <p:attrName>ppt_x</p:attrName>
                                        </p:attrNameLst>
                                      </p:cBhvr>
                                      <p:tavLst>
                                        <p:tav tm="0">
                                          <p:val>
                                            <p:strVal val="#ppt_x"/>
                                          </p:val>
                                        </p:tav>
                                        <p:tav tm="100000">
                                          <p:val>
                                            <p:strVal val="#ppt_x"/>
                                          </p:val>
                                        </p:tav>
                                      </p:tavLst>
                                    </p:anim>
                                    <p:anim calcmode="lin" valueType="num">
                                      <p:cBhvr additive="base">
                                        <p:cTn id="42" dur="500" fill="hold"/>
                                        <p:tgtEl>
                                          <p:spTgt spid="7169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699"/>
                                        </p:tgtEl>
                                        <p:attrNameLst>
                                          <p:attrName>style.visibility</p:attrName>
                                        </p:attrNameLst>
                                      </p:cBhvr>
                                      <p:to>
                                        <p:strVal val="visible"/>
                                      </p:to>
                                    </p:set>
                                    <p:anim calcmode="lin" valueType="num">
                                      <p:cBhvr additive="base">
                                        <p:cTn id="47" dur="500" fill="hold"/>
                                        <p:tgtEl>
                                          <p:spTgt spid="71699"/>
                                        </p:tgtEl>
                                        <p:attrNameLst>
                                          <p:attrName>ppt_x</p:attrName>
                                        </p:attrNameLst>
                                      </p:cBhvr>
                                      <p:tavLst>
                                        <p:tav tm="0">
                                          <p:val>
                                            <p:strVal val="#ppt_x"/>
                                          </p:val>
                                        </p:tav>
                                        <p:tav tm="100000">
                                          <p:val>
                                            <p:strVal val="#ppt_x"/>
                                          </p:val>
                                        </p:tav>
                                      </p:tavLst>
                                    </p:anim>
                                    <p:anim calcmode="lin" valueType="num">
                                      <p:cBhvr additive="base">
                                        <p:cTn id="48" dur="500" fill="hold"/>
                                        <p:tgtEl>
                                          <p:spTgt spid="7169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690"/>
                                        </p:tgtEl>
                                        <p:attrNameLst>
                                          <p:attrName>style.visibility</p:attrName>
                                        </p:attrNameLst>
                                      </p:cBhvr>
                                      <p:to>
                                        <p:strVal val="visible"/>
                                      </p:to>
                                    </p:set>
                                    <p:anim calcmode="lin" valueType="num">
                                      <p:cBhvr additive="base">
                                        <p:cTn id="53" dur="500" fill="hold"/>
                                        <p:tgtEl>
                                          <p:spTgt spid="71690"/>
                                        </p:tgtEl>
                                        <p:attrNameLst>
                                          <p:attrName>ppt_x</p:attrName>
                                        </p:attrNameLst>
                                      </p:cBhvr>
                                      <p:tavLst>
                                        <p:tav tm="0">
                                          <p:val>
                                            <p:strVal val="#ppt_x"/>
                                          </p:val>
                                        </p:tav>
                                        <p:tav tm="100000">
                                          <p:val>
                                            <p:strVal val="#ppt_x"/>
                                          </p:val>
                                        </p:tav>
                                      </p:tavLst>
                                    </p:anim>
                                    <p:anim calcmode="lin" valueType="num">
                                      <p:cBhvr additive="base">
                                        <p:cTn id="54"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71691"/>
                                        </p:tgtEl>
                                        <p:attrNameLst>
                                          <p:attrName>style.visibility</p:attrName>
                                        </p:attrNameLst>
                                      </p:cBhvr>
                                      <p:to>
                                        <p:strVal val="visible"/>
                                      </p:to>
                                    </p:set>
                                    <p:animEffect transition="in" filter="fade">
                                      <p:cBhvr>
                                        <p:cTn id="59" dur="2000"/>
                                        <p:tgtEl>
                                          <p:spTgt spid="71691"/>
                                        </p:tgtEl>
                                      </p:cBhvr>
                                    </p:animEffect>
                                    <p:anim calcmode="lin" valueType="num">
                                      <p:cBhvr>
                                        <p:cTn id="60" dur="2000" fill="hold"/>
                                        <p:tgtEl>
                                          <p:spTgt spid="71691"/>
                                        </p:tgtEl>
                                        <p:attrNameLst>
                                          <p:attrName>style.rotation</p:attrName>
                                        </p:attrNameLst>
                                      </p:cBhvr>
                                      <p:tavLst>
                                        <p:tav tm="0">
                                          <p:val>
                                            <p:fltVal val="720"/>
                                          </p:val>
                                        </p:tav>
                                        <p:tav tm="100000">
                                          <p:val>
                                            <p:fltVal val="0"/>
                                          </p:val>
                                        </p:tav>
                                      </p:tavLst>
                                    </p:anim>
                                    <p:anim calcmode="lin" valueType="num">
                                      <p:cBhvr>
                                        <p:cTn id="61" dur="2000" fill="hold"/>
                                        <p:tgtEl>
                                          <p:spTgt spid="71691"/>
                                        </p:tgtEl>
                                        <p:attrNameLst>
                                          <p:attrName>ppt_h</p:attrName>
                                        </p:attrNameLst>
                                      </p:cBhvr>
                                      <p:tavLst>
                                        <p:tav tm="0">
                                          <p:val>
                                            <p:fltVal val="0"/>
                                          </p:val>
                                        </p:tav>
                                        <p:tav tm="100000">
                                          <p:val>
                                            <p:strVal val="#ppt_h"/>
                                          </p:val>
                                        </p:tav>
                                      </p:tavLst>
                                    </p:anim>
                                    <p:anim calcmode="lin" valueType="num">
                                      <p:cBhvr>
                                        <p:cTn id="62" dur="2000" fill="hold"/>
                                        <p:tgtEl>
                                          <p:spTgt spid="71691"/>
                                        </p:tgtEl>
                                        <p:attrNameLst>
                                          <p:attrName>ppt_w</p:attrName>
                                        </p:attrNameLst>
                                      </p:cBhvr>
                                      <p:tavLst>
                                        <p:tav tm="0">
                                          <p:val>
                                            <p:fltVal val="0"/>
                                          </p:val>
                                        </p:tav>
                                        <p:tav tm="100000">
                                          <p:val>
                                            <p:strVal val="#ppt_w"/>
                                          </p:val>
                                        </p:tav>
                                      </p:tavLst>
                                    </p:anim>
                                  </p:childTnLst>
                                </p:cTn>
                              </p:par>
                              <p:par>
                                <p:cTn id="63" presetID="35" presetClass="entr" presetSubtype="0" fill="hold" grpId="0" nodeType="withEffect">
                                  <p:stCondLst>
                                    <p:cond delay="0"/>
                                  </p:stCondLst>
                                  <p:childTnLst>
                                    <p:set>
                                      <p:cBhvr>
                                        <p:cTn id="64" dur="1" fill="hold">
                                          <p:stCondLst>
                                            <p:cond delay="0"/>
                                          </p:stCondLst>
                                        </p:cTn>
                                        <p:tgtEl>
                                          <p:spTgt spid="71702"/>
                                        </p:tgtEl>
                                        <p:attrNameLst>
                                          <p:attrName>style.visibility</p:attrName>
                                        </p:attrNameLst>
                                      </p:cBhvr>
                                      <p:to>
                                        <p:strVal val="visible"/>
                                      </p:to>
                                    </p:set>
                                    <p:animEffect transition="in" filter="fade">
                                      <p:cBhvr>
                                        <p:cTn id="65" dur="2000"/>
                                        <p:tgtEl>
                                          <p:spTgt spid="71702"/>
                                        </p:tgtEl>
                                      </p:cBhvr>
                                    </p:animEffect>
                                    <p:anim calcmode="lin" valueType="num">
                                      <p:cBhvr>
                                        <p:cTn id="66" dur="2000" fill="hold"/>
                                        <p:tgtEl>
                                          <p:spTgt spid="71702"/>
                                        </p:tgtEl>
                                        <p:attrNameLst>
                                          <p:attrName>style.rotation</p:attrName>
                                        </p:attrNameLst>
                                      </p:cBhvr>
                                      <p:tavLst>
                                        <p:tav tm="0">
                                          <p:val>
                                            <p:fltVal val="720"/>
                                          </p:val>
                                        </p:tav>
                                        <p:tav tm="100000">
                                          <p:val>
                                            <p:fltVal val="0"/>
                                          </p:val>
                                        </p:tav>
                                      </p:tavLst>
                                    </p:anim>
                                    <p:anim calcmode="lin" valueType="num">
                                      <p:cBhvr>
                                        <p:cTn id="67" dur="2000" fill="hold"/>
                                        <p:tgtEl>
                                          <p:spTgt spid="71702"/>
                                        </p:tgtEl>
                                        <p:attrNameLst>
                                          <p:attrName>ppt_h</p:attrName>
                                        </p:attrNameLst>
                                      </p:cBhvr>
                                      <p:tavLst>
                                        <p:tav tm="0">
                                          <p:val>
                                            <p:fltVal val="0"/>
                                          </p:val>
                                        </p:tav>
                                        <p:tav tm="100000">
                                          <p:val>
                                            <p:strVal val="#ppt_h"/>
                                          </p:val>
                                        </p:tav>
                                      </p:tavLst>
                                    </p:anim>
                                    <p:anim calcmode="lin" valueType="num">
                                      <p:cBhvr>
                                        <p:cTn id="68" dur="2000" fill="hold"/>
                                        <p:tgtEl>
                                          <p:spTgt spid="71702"/>
                                        </p:tgtEl>
                                        <p:attrNameLst>
                                          <p:attrName>ppt_w</p:attrName>
                                        </p:attrNameLst>
                                      </p:cBhvr>
                                      <p:tavLst>
                                        <p:tav tm="0">
                                          <p:val>
                                            <p:fltVal val="0"/>
                                          </p:val>
                                        </p:tav>
                                        <p:tav tm="100000">
                                          <p:val>
                                            <p:strVal val="#ppt_w"/>
                                          </p:val>
                                        </p:tav>
                                      </p:tavLst>
                                    </p:anim>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grpId="0" nodeType="clickEffect">
                                  <p:stCondLst>
                                    <p:cond delay="0"/>
                                  </p:stCondLst>
                                  <p:childTnLst>
                                    <p:set>
                                      <p:cBhvr>
                                        <p:cTn id="72" dur="1" fill="hold">
                                          <p:stCondLst>
                                            <p:cond delay="0"/>
                                          </p:stCondLst>
                                        </p:cTn>
                                        <p:tgtEl>
                                          <p:spTgt spid="71704"/>
                                        </p:tgtEl>
                                        <p:attrNameLst>
                                          <p:attrName>style.visibility</p:attrName>
                                        </p:attrNameLst>
                                      </p:cBhvr>
                                      <p:to>
                                        <p:strVal val="visible"/>
                                      </p:to>
                                    </p:set>
                                    <p:anim to="" calcmode="lin" valueType="num">
                                      <p:cBhvr>
                                        <p:cTn id="73" dur="1" fill="hold"/>
                                        <p:tgtEl>
                                          <p:spTgt spid="71704"/>
                                        </p:tgtEl>
                                        <p:attrNameLst>
                                          <p:attrName/>
                                        </p:attrNameLst>
                                      </p:cBhvr>
                                    </p:anim>
                                  </p:childTnLst>
                                </p:cTn>
                              </p:par>
                              <p:par>
                                <p:cTn id="74" presetID="24" presetClass="entr" presetSubtype="0" fill="hold" grpId="0" nodeType="withEffect">
                                  <p:stCondLst>
                                    <p:cond delay="0"/>
                                  </p:stCondLst>
                                  <p:childTnLst>
                                    <p:set>
                                      <p:cBhvr>
                                        <p:cTn id="75" dur="1" fill="hold">
                                          <p:stCondLst>
                                            <p:cond delay="0"/>
                                          </p:stCondLst>
                                        </p:cTn>
                                        <p:tgtEl>
                                          <p:spTgt spid="71703"/>
                                        </p:tgtEl>
                                        <p:attrNameLst>
                                          <p:attrName>style.visibility</p:attrName>
                                        </p:attrNameLst>
                                      </p:cBhvr>
                                      <p:to>
                                        <p:strVal val="visible"/>
                                      </p:to>
                                    </p:set>
                                    <p:anim to="" calcmode="lin" valueType="num">
                                      <p:cBhvr>
                                        <p:cTn id="76" dur="1" fill="hold"/>
                                        <p:tgtEl>
                                          <p:spTgt spid="71703"/>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0" presetClass="entr" presetSubtype="0" fill="hold" grpId="0" nodeType="clickEffect">
                                  <p:stCondLst>
                                    <p:cond delay="0"/>
                                  </p:stCondLst>
                                  <p:childTnLst>
                                    <p:set>
                                      <p:cBhvr>
                                        <p:cTn id="80" dur="1" fill="hold">
                                          <p:stCondLst>
                                            <p:cond delay="0"/>
                                          </p:stCondLst>
                                        </p:cTn>
                                        <p:tgtEl>
                                          <p:spTgt spid="71706"/>
                                        </p:tgtEl>
                                        <p:attrNameLst>
                                          <p:attrName>style.visibility</p:attrName>
                                        </p:attrNameLst>
                                      </p:cBhvr>
                                      <p:to>
                                        <p:strVal val="visible"/>
                                      </p:to>
                                    </p:set>
                                    <p:animEffect transition="in" filter="wedge">
                                      <p:cBhvr>
                                        <p:cTn id="81" dur="2000"/>
                                        <p:tgtEl>
                                          <p:spTgt spid="71706"/>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71707"/>
                                        </p:tgtEl>
                                        <p:attrNameLst>
                                          <p:attrName>style.visibility</p:attrName>
                                        </p:attrNameLst>
                                      </p:cBhvr>
                                      <p:to>
                                        <p:strVal val="visible"/>
                                      </p:to>
                                    </p:set>
                                    <p:animEffect transition="in" filter="wedge">
                                      <p:cBhvr>
                                        <p:cTn id="84" dur="2000"/>
                                        <p:tgtEl>
                                          <p:spTgt spid="71707"/>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71705"/>
                                        </p:tgtEl>
                                        <p:attrNameLst>
                                          <p:attrName>style.visibility</p:attrName>
                                        </p:attrNameLst>
                                      </p:cBhvr>
                                      <p:to>
                                        <p:strVal val="visible"/>
                                      </p:to>
                                    </p:set>
                                    <p:animEffect transition="in" filter="wedge">
                                      <p:cBhvr>
                                        <p:cTn id="87" dur="2000"/>
                                        <p:tgtEl>
                                          <p:spTgt spid="71705"/>
                                        </p:tgtEl>
                                      </p:cBhvr>
                                    </p:animEffect>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71694"/>
                                        </p:tgtEl>
                                        <p:attrNameLst>
                                          <p:attrName>style.visibility</p:attrName>
                                        </p:attrNameLst>
                                      </p:cBhvr>
                                      <p:to>
                                        <p:strVal val="visible"/>
                                      </p:to>
                                    </p:set>
                                    <p:anim to="" calcmode="lin" valueType="num">
                                      <p:cBhvr>
                                        <p:cTn id="92" dur="1" fill="hold"/>
                                        <p:tgtEl>
                                          <p:spTgt spid="71694"/>
                                        </p:tgtEl>
                                        <p:attrNameLst>
                                          <p:attrName/>
                                        </p:attrNameLst>
                                      </p:cBhvr>
                                    </p:anim>
                                  </p:childTnLst>
                                </p:cTn>
                              </p:par>
                              <p:par>
                                <p:cTn id="93" presetID="24" presetClass="entr" presetSubtype="0" fill="hold" grpId="0" nodeType="withEffect">
                                  <p:stCondLst>
                                    <p:cond delay="0"/>
                                  </p:stCondLst>
                                  <p:childTnLst>
                                    <p:set>
                                      <p:cBhvr>
                                        <p:cTn id="94" dur="1" fill="hold">
                                          <p:stCondLst>
                                            <p:cond delay="0"/>
                                          </p:stCondLst>
                                        </p:cTn>
                                        <p:tgtEl>
                                          <p:spTgt spid="71693"/>
                                        </p:tgtEl>
                                        <p:attrNameLst>
                                          <p:attrName>style.visibility</p:attrName>
                                        </p:attrNameLst>
                                      </p:cBhvr>
                                      <p:to>
                                        <p:strVal val="visible"/>
                                      </p:to>
                                    </p:set>
                                    <p:anim to="" calcmode="lin" valueType="num">
                                      <p:cBhvr>
                                        <p:cTn id="95" dur="1" fill="hold"/>
                                        <p:tgtEl>
                                          <p:spTgt spid="716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71686" grpId="0"/>
      <p:bldP spid="71687" grpId="0" animBg="1"/>
      <p:bldP spid="71690" grpId="0"/>
      <p:bldP spid="71691" grpId="0" animBg="1"/>
      <p:bldP spid="71693" grpId="0"/>
      <p:bldP spid="71694" grpId="0" animBg="1"/>
      <p:bldP spid="71698" grpId="0"/>
      <p:bldP spid="71699" grpId="0"/>
      <p:bldP spid="71700" grpId="0" animBg="1"/>
      <p:bldP spid="71701" grpId="0" animBg="1"/>
      <p:bldP spid="71702" grpId="0"/>
      <p:bldP spid="71703" grpId="0"/>
      <p:bldP spid="71704" grpId="0" animBg="1"/>
      <p:bldP spid="71705" grpId="0"/>
      <p:bldP spid="71706" grpId="0" animBg="1"/>
      <p:bldP spid="717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0"/>
            <a:ext cx="8839200" cy="911225"/>
          </a:xfrm>
        </p:spPr>
        <p:txBody>
          <a:bodyPr anchorCtr="0"/>
          <a:lstStyle/>
          <a:p>
            <a:r>
              <a:rPr lang="ar-SA" sz="2800" b="1">
                <a:cs typeface="Ali_K_Traditional" pitchFamily="2" charset="-78"/>
              </a:rPr>
              <a:t> ثةيوةنديية دةرةكييةكانى ئيَران  لةسةردةمى نادرشا </a:t>
            </a:r>
            <a:br>
              <a:rPr lang="ar-SA" sz="2800" b="1">
                <a:cs typeface="Ali_K_Traditional" pitchFamily="2" charset="-78"/>
              </a:rPr>
            </a:br>
            <a:r>
              <a:rPr lang="ar-SA" sz="2800" b="1">
                <a:cs typeface="Ali_K_Traditional" pitchFamily="2" charset="-78"/>
              </a:rPr>
              <a:t>   1736- 1747</a:t>
            </a:r>
            <a:endParaRPr lang="en-US" sz="2800" b="1">
              <a:cs typeface="Ali_K_Traditional" pitchFamily="2" charset="-78"/>
            </a:endParaRPr>
          </a:p>
        </p:txBody>
      </p:sp>
      <p:sp>
        <p:nvSpPr>
          <p:cNvPr id="2052" name="Rectangle 4"/>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81926" name="Line 11"/>
          <p:cNvSpPr>
            <a:spLocks noChangeShapeType="1"/>
          </p:cNvSpPr>
          <p:nvPr/>
        </p:nvSpPr>
        <p:spPr bwMode="auto">
          <a:xfrm>
            <a:off x="8686800" y="3276600"/>
            <a:ext cx="0" cy="304800"/>
          </a:xfrm>
          <a:prstGeom prst="line">
            <a:avLst/>
          </a:prstGeom>
          <a:noFill/>
          <a:ln w="9525">
            <a:solidFill>
              <a:schemeClr val="tx1"/>
            </a:solidFill>
            <a:round/>
            <a:headEnd/>
            <a:tailEnd type="triangle" w="med" len="med"/>
          </a:ln>
        </p:spPr>
        <p:txBody>
          <a:bodyPr/>
          <a:lstStyle/>
          <a:p>
            <a:endParaRPr lang="en-US"/>
          </a:p>
        </p:txBody>
      </p:sp>
      <p:sp>
        <p:nvSpPr>
          <p:cNvPr id="81931" name="Text Box 10"/>
          <p:cNvSpPr txBox="1">
            <a:spLocks noChangeArrowheads="1"/>
          </p:cNvSpPr>
          <p:nvPr/>
        </p:nvSpPr>
        <p:spPr bwMode="auto">
          <a:xfrm rot="-2170580">
            <a:off x="6934200" y="4191000"/>
            <a:ext cx="2209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جةنطى كرنال و دةرئةنجامةكانى</a:t>
            </a:r>
            <a:endParaRPr lang="en-US" b="1">
              <a:solidFill>
                <a:schemeClr val="tx2"/>
              </a:solidFill>
              <a:latin typeface="Arial" charset="0"/>
              <a:cs typeface="Ali_K_Traditional" pitchFamily="2" charset="-78"/>
            </a:endParaRPr>
          </a:p>
        </p:txBody>
      </p:sp>
      <p:sp>
        <p:nvSpPr>
          <p:cNvPr id="81933" name="Text Box 10"/>
          <p:cNvSpPr txBox="1">
            <a:spLocks noChangeArrowheads="1"/>
          </p:cNvSpPr>
          <p:nvPr/>
        </p:nvSpPr>
        <p:spPr bwMode="auto">
          <a:xfrm>
            <a:off x="7162800" y="1219200"/>
            <a:ext cx="2286000" cy="822325"/>
          </a:xfrm>
          <a:prstGeom prst="rect">
            <a:avLst/>
          </a:prstGeom>
          <a:noFill/>
          <a:ln w="9525">
            <a:noFill/>
            <a:miter lim="800000"/>
            <a:headEnd/>
            <a:tailEnd/>
          </a:ln>
        </p:spPr>
        <p:txBody>
          <a:bodyPr>
            <a:spAutoFit/>
          </a:bodyPr>
          <a:lstStyle/>
          <a:p>
            <a:pPr algn="ctr">
              <a:spcBef>
                <a:spcPct val="50000"/>
              </a:spcBef>
            </a:pPr>
            <a:r>
              <a:rPr lang="ar-SA" sz="2400" b="1">
                <a:solidFill>
                  <a:schemeClr val="tx2"/>
                </a:solidFill>
                <a:latin typeface="Arial" charset="0"/>
                <a:cs typeface="Ali_K_Traditional" pitchFamily="2" charset="-78"/>
              </a:rPr>
              <a:t>ئيمبراتؤريةتى هيندى مةغؤلى</a:t>
            </a:r>
            <a:endParaRPr lang="en-US" sz="2400" b="1">
              <a:solidFill>
                <a:schemeClr val="tx2"/>
              </a:solidFill>
              <a:latin typeface="Arial" charset="0"/>
              <a:cs typeface="Ali_K_Traditional" pitchFamily="2" charset="-78"/>
            </a:endParaRPr>
          </a:p>
        </p:txBody>
      </p:sp>
      <p:sp>
        <p:nvSpPr>
          <p:cNvPr id="81938" name="Line 11"/>
          <p:cNvSpPr>
            <a:spLocks noChangeShapeType="1"/>
          </p:cNvSpPr>
          <p:nvPr/>
        </p:nvSpPr>
        <p:spPr bwMode="auto">
          <a:xfrm>
            <a:off x="8839200" y="2133600"/>
            <a:ext cx="0" cy="304800"/>
          </a:xfrm>
          <a:prstGeom prst="line">
            <a:avLst/>
          </a:prstGeom>
          <a:noFill/>
          <a:ln w="9525">
            <a:solidFill>
              <a:schemeClr val="tx1"/>
            </a:solidFill>
            <a:round/>
            <a:headEnd/>
            <a:tailEnd type="triangle" w="med" len="med"/>
          </a:ln>
        </p:spPr>
        <p:txBody>
          <a:bodyPr/>
          <a:lstStyle/>
          <a:p>
            <a:endParaRPr lang="en-US"/>
          </a:p>
        </p:txBody>
      </p:sp>
      <p:sp>
        <p:nvSpPr>
          <p:cNvPr id="81939" name="Text Box 10"/>
          <p:cNvSpPr txBox="1">
            <a:spLocks noChangeArrowheads="1"/>
          </p:cNvSpPr>
          <p:nvPr/>
        </p:nvSpPr>
        <p:spPr bwMode="auto">
          <a:xfrm rot="-1119302">
            <a:off x="7239000" y="2743200"/>
            <a:ext cx="1905000" cy="779463"/>
          </a:xfrm>
          <a:prstGeom prst="rect">
            <a:avLst/>
          </a:prstGeom>
          <a:noFill/>
          <a:ln w="9525">
            <a:noFill/>
            <a:miter lim="800000"/>
            <a:headEnd/>
            <a:tailEnd/>
          </a:ln>
        </p:spPr>
        <p:txBody>
          <a:bodyPr>
            <a:spAutoFit/>
          </a:bodyPr>
          <a:lstStyle/>
          <a:p>
            <a:pPr algn="ctr">
              <a:spcBef>
                <a:spcPct val="50000"/>
              </a:spcBef>
            </a:pPr>
            <a:r>
              <a:rPr lang="ar-SA" b="1">
                <a:solidFill>
                  <a:schemeClr val="tx2"/>
                </a:solidFill>
                <a:latin typeface="Arial" charset="0"/>
                <a:cs typeface="Ali_K_Traditional" pitchFamily="2" charset="-78"/>
              </a:rPr>
              <a:t>هؤكارةكانى داطيركردنى</a:t>
            </a:r>
          </a:p>
          <a:p>
            <a:pPr algn="ctr">
              <a:spcBef>
                <a:spcPct val="50000"/>
              </a:spcBef>
            </a:pPr>
            <a:r>
              <a:rPr lang="ar-SA" b="1">
                <a:solidFill>
                  <a:schemeClr val="tx2"/>
                </a:solidFill>
                <a:latin typeface="Arial" charset="0"/>
                <a:cs typeface="Ali_K_Traditional" pitchFamily="2" charset="-78"/>
              </a:rPr>
              <a:t> هيندستان</a:t>
            </a:r>
            <a:endParaRPr lang="en-US" b="1">
              <a:solidFill>
                <a:schemeClr val="tx2"/>
              </a:solidFill>
              <a:latin typeface="Arial" charset="0"/>
              <a:cs typeface="Ali_K_Traditional" pitchFamily="2" charset="-78"/>
            </a:endParaRPr>
          </a:p>
        </p:txBody>
      </p:sp>
      <p:sp>
        <p:nvSpPr>
          <p:cNvPr id="81940" name="Text Box 10"/>
          <p:cNvSpPr txBox="1">
            <a:spLocks noChangeArrowheads="1"/>
          </p:cNvSpPr>
          <p:nvPr/>
        </p:nvSpPr>
        <p:spPr bwMode="auto">
          <a:xfrm rot="-1420073">
            <a:off x="6858000" y="5181600"/>
            <a:ext cx="2286000" cy="779463"/>
          </a:xfrm>
          <a:prstGeom prst="rect">
            <a:avLst/>
          </a:prstGeom>
          <a:noFill/>
          <a:ln w="9525">
            <a:noFill/>
            <a:miter lim="800000"/>
            <a:headEnd/>
            <a:tailEnd/>
          </a:ln>
        </p:spPr>
        <p:txBody>
          <a:bodyPr>
            <a:spAutoFit/>
          </a:bodyPr>
          <a:lstStyle/>
          <a:p>
            <a:pPr algn="ctr">
              <a:spcBef>
                <a:spcPct val="50000"/>
              </a:spcBef>
            </a:pPr>
            <a:r>
              <a:rPr lang="ar-SA" b="1">
                <a:solidFill>
                  <a:schemeClr val="tx2"/>
                </a:solidFill>
                <a:latin typeface="Arial" charset="0"/>
                <a:cs typeface="Ali_K_Traditional" pitchFamily="2" charset="-78"/>
              </a:rPr>
              <a:t>راثةرينى دةلهى </a:t>
            </a:r>
          </a:p>
          <a:p>
            <a:pPr algn="ctr">
              <a:spcBef>
                <a:spcPct val="50000"/>
              </a:spcBef>
            </a:pPr>
            <a:r>
              <a:rPr lang="ar-SA" b="1">
                <a:solidFill>
                  <a:schemeClr val="tx2"/>
                </a:solidFill>
                <a:latin typeface="Arial" charset="0"/>
                <a:cs typeface="Ali_K_Traditional" pitchFamily="2" charset="-78"/>
              </a:rPr>
              <a:t> هؤكار و دةرئةنجامةكانى</a:t>
            </a:r>
            <a:endParaRPr lang="en-US" b="1">
              <a:solidFill>
                <a:schemeClr val="tx2"/>
              </a:solidFill>
              <a:latin typeface="Arial" charset="0"/>
              <a:cs typeface="Ali_K_Traditional" pitchFamily="2" charset="-78"/>
            </a:endParaRPr>
          </a:p>
        </p:txBody>
      </p:sp>
      <p:sp>
        <p:nvSpPr>
          <p:cNvPr id="81941" name="Line 11"/>
          <p:cNvSpPr>
            <a:spLocks noChangeShapeType="1"/>
          </p:cNvSpPr>
          <p:nvPr/>
        </p:nvSpPr>
        <p:spPr bwMode="auto">
          <a:xfrm>
            <a:off x="8153400" y="4648200"/>
            <a:ext cx="0" cy="304800"/>
          </a:xfrm>
          <a:prstGeom prst="line">
            <a:avLst/>
          </a:prstGeom>
          <a:noFill/>
          <a:ln w="9525">
            <a:solidFill>
              <a:schemeClr val="tx1"/>
            </a:solidFill>
            <a:round/>
            <a:headEnd/>
            <a:tailEnd type="triangle" w="med" len="med"/>
          </a:ln>
        </p:spPr>
        <p:txBody>
          <a:bodyPr/>
          <a:lstStyle/>
          <a:p>
            <a:endParaRPr lang="en-US"/>
          </a:p>
        </p:txBody>
      </p:sp>
      <p:pic>
        <p:nvPicPr>
          <p:cNvPr id="81953" name="Picture 33" descr="ppppppppppppppppppppppp"/>
          <p:cNvPicPr>
            <a:picLocks noChangeAspect="1" noChangeArrowheads="1"/>
          </p:cNvPicPr>
          <p:nvPr/>
        </p:nvPicPr>
        <p:blipFill>
          <a:blip r:embed="rId2" cstate="print"/>
          <a:srcRect/>
          <a:stretch>
            <a:fillRect/>
          </a:stretch>
        </p:blipFill>
        <p:spPr bwMode="auto">
          <a:xfrm>
            <a:off x="0" y="762000"/>
            <a:ext cx="7239000" cy="6096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50"/>
                                        </p:tgtEl>
                                        <p:attrNameLst>
                                          <p:attrName>ppt_y</p:attrName>
                                        </p:attrNameLst>
                                      </p:cBhvr>
                                      <p:tavLst>
                                        <p:tav tm="0">
                                          <p:val>
                                            <p:strVal val="#ppt_y"/>
                                          </p:val>
                                        </p:tav>
                                        <p:tav tm="100000">
                                          <p:val>
                                            <p:strVal val="#ppt_y"/>
                                          </p:val>
                                        </p:tav>
                                      </p:tavLst>
                                    </p:anim>
                                    <p:anim calcmode="lin" valueType="num">
                                      <p:cBhvr>
                                        <p:cTn id="9" dur="500" fill="hold"/>
                                        <p:tgtEl>
                                          <p:spTgt spid="20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81953"/>
                                        </p:tgtEl>
                                        <p:attrNameLst>
                                          <p:attrName>style.visibility</p:attrName>
                                        </p:attrNameLst>
                                      </p:cBhvr>
                                      <p:to>
                                        <p:strVal val="visible"/>
                                      </p:to>
                                    </p:set>
                                    <p:animEffect transition="in" filter="slide(fromBottom)">
                                      <p:cBhvr>
                                        <p:cTn id="16" dur="500"/>
                                        <p:tgtEl>
                                          <p:spTgt spid="8195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33"/>
                                        </p:tgtEl>
                                        <p:attrNameLst>
                                          <p:attrName>style.visibility</p:attrName>
                                        </p:attrNameLst>
                                      </p:cBhvr>
                                      <p:to>
                                        <p:strVal val="visible"/>
                                      </p:to>
                                    </p:set>
                                    <p:anim calcmode="lin" valueType="num">
                                      <p:cBhvr additive="base">
                                        <p:cTn id="21" dur="500" fill="hold"/>
                                        <p:tgtEl>
                                          <p:spTgt spid="81933"/>
                                        </p:tgtEl>
                                        <p:attrNameLst>
                                          <p:attrName>ppt_x</p:attrName>
                                        </p:attrNameLst>
                                      </p:cBhvr>
                                      <p:tavLst>
                                        <p:tav tm="0">
                                          <p:val>
                                            <p:strVal val="#ppt_x"/>
                                          </p:val>
                                        </p:tav>
                                        <p:tav tm="100000">
                                          <p:val>
                                            <p:strVal val="#ppt_x"/>
                                          </p:val>
                                        </p:tav>
                                      </p:tavLst>
                                    </p:anim>
                                    <p:anim calcmode="lin" valueType="num">
                                      <p:cBhvr additive="base">
                                        <p:cTn id="22" dur="500" fill="hold"/>
                                        <p:tgtEl>
                                          <p:spTgt spid="819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81938"/>
                                        </p:tgtEl>
                                        <p:attrNameLst>
                                          <p:attrName>style.visibility</p:attrName>
                                        </p:attrNameLst>
                                      </p:cBhvr>
                                      <p:to>
                                        <p:strVal val="visible"/>
                                      </p:to>
                                    </p:set>
                                    <p:anim calcmode="lin" valueType="num">
                                      <p:cBhvr>
                                        <p:cTn id="27" dur="1000" fill="hold"/>
                                        <p:tgtEl>
                                          <p:spTgt spid="81938"/>
                                        </p:tgtEl>
                                        <p:attrNameLst>
                                          <p:attrName>ppt_w</p:attrName>
                                        </p:attrNameLst>
                                      </p:cBhvr>
                                      <p:tavLst>
                                        <p:tav tm="0">
                                          <p:val>
                                            <p:fltVal val="0"/>
                                          </p:val>
                                        </p:tav>
                                        <p:tav tm="100000">
                                          <p:val>
                                            <p:strVal val="#ppt_w"/>
                                          </p:val>
                                        </p:tav>
                                      </p:tavLst>
                                    </p:anim>
                                    <p:anim calcmode="lin" valueType="num">
                                      <p:cBhvr>
                                        <p:cTn id="28" dur="1000" fill="hold"/>
                                        <p:tgtEl>
                                          <p:spTgt spid="81938"/>
                                        </p:tgtEl>
                                        <p:attrNameLst>
                                          <p:attrName>ppt_h</p:attrName>
                                        </p:attrNameLst>
                                      </p:cBhvr>
                                      <p:tavLst>
                                        <p:tav tm="0">
                                          <p:val>
                                            <p:fltVal val="0"/>
                                          </p:val>
                                        </p:tav>
                                        <p:tav tm="100000">
                                          <p:val>
                                            <p:strVal val="#ppt_h"/>
                                          </p:val>
                                        </p:tav>
                                      </p:tavLst>
                                    </p:anim>
                                    <p:anim calcmode="lin" valueType="num">
                                      <p:cBhvr>
                                        <p:cTn id="29" dur="1000" fill="hold"/>
                                        <p:tgtEl>
                                          <p:spTgt spid="8193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193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81939"/>
                                        </p:tgtEl>
                                        <p:attrNameLst>
                                          <p:attrName>style.visibility</p:attrName>
                                        </p:attrNameLst>
                                      </p:cBhvr>
                                      <p:to>
                                        <p:strVal val="visible"/>
                                      </p:to>
                                    </p:set>
                                    <p:anim calcmode="lin" valueType="num">
                                      <p:cBhvr>
                                        <p:cTn id="33" dur="1000" fill="hold"/>
                                        <p:tgtEl>
                                          <p:spTgt spid="81939"/>
                                        </p:tgtEl>
                                        <p:attrNameLst>
                                          <p:attrName>ppt_w</p:attrName>
                                        </p:attrNameLst>
                                      </p:cBhvr>
                                      <p:tavLst>
                                        <p:tav tm="0">
                                          <p:val>
                                            <p:fltVal val="0"/>
                                          </p:val>
                                        </p:tav>
                                        <p:tav tm="100000">
                                          <p:val>
                                            <p:strVal val="#ppt_w"/>
                                          </p:val>
                                        </p:tav>
                                      </p:tavLst>
                                    </p:anim>
                                    <p:anim calcmode="lin" valueType="num">
                                      <p:cBhvr>
                                        <p:cTn id="34" dur="1000" fill="hold"/>
                                        <p:tgtEl>
                                          <p:spTgt spid="81939"/>
                                        </p:tgtEl>
                                        <p:attrNameLst>
                                          <p:attrName>ppt_h</p:attrName>
                                        </p:attrNameLst>
                                      </p:cBhvr>
                                      <p:tavLst>
                                        <p:tav tm="0">
                                          <p:val>
                                            <p:fltVal val="0"/>
                                          </p:val>
                                        </p:tav>
                                        <p:tav tm="100000">
                                          <p:val>
                                            <p:strVal val="#ppt_h"/>
                                          </p:val>
                                        </p:tav>
                                      </p:tavLst>
                                    </p:anim>
                                    <p:anim calcmode="lin" valueType="num">
                                      <p:cBhvr>
                                        <p:cTn id="35" dur="1000" fill="hold"/>
                                        <p:tgtEl>
                                          <p:spTgt spid="8193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19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81926"/>
                                        </p:tgtEl>
                                        <p:attrNameLst>
                                          <p:attrName>style.visibility</p:attrName>
                                        </p:attrNameLst>
                                      </p:cBhvr>
                                      <p:to>
                                        <p:strVal val="visible"/>
                                      </p:to>
                                    </p:set>
                                    <p:anim to="" calcmode="lin" valueType="num">
                                      <p:cBhvr>
                                        <p:cTn id="41" dur="1" fill="hold"/>
                                        <p:tgtEl>
                                          <p:spTgt spid="81926"/>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81931"/>
                                        </p:tgtEl>
                                        <p:attrNameLst>
                                          <p:attrName>style.visibility</p:attrName>
                                        </p:attrNameLst>
                                      </p:cBhvr>
                                      <p:to>
                                        <p:strVal val="visible"/>
                                      </p:to>
                                    </p:set>
                                    <p:anim to="" calcmode="lin" valueType="num">
                                      <p:cBhvr>
                                        <p:cTn id="44" dur="1" fill="hold"/>
                                        <p:tgtEl>
                                          <p:spTgt spid="81931"/>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81941"/>
                                        </p:tgtEl>
                                        <p:attrNameLst>
                                          <p:attrName>style.visibility</p:attrName>
                                        </p:attrNameLst>
                                      </p:cBhvr>
                                      <p:to>
                                        <p:strVal val="visible"/>
                                      </p:to>
                                    </p:set>
                                    <p:animEffect transition="in" filter="slide(fromBottom)">
                                      <p:cBhvr>
                                        <p:cTn id="49" dur="500"/>
                                        <p:tgtEl>
                                          <p:spTgt spid="81941"/>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81940"/>
                                        </p:tgtEl>
                                        <p:attrNameLst>
                                          <p:attrName>style.visibility</p:attrName>
                                        </p:attrNameLst>
                                      </p:cBhvr>
                                      <p:to>
                                        <p:strVal val="visible"/>
                                      </p:to>
                                    </p:set>
                                    <p:animEffect transition="in" filter="slide(fromBottom)">
                                      <p:cBhvr>
                                        <p:cTn id="52" dur="500"/>
                                        <p:tgtEl>
                                          <p:spTgt spid="8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1926" grpId="0" animBg="1"/>
      <p:bldP spid="81931" grpId="0"/>
      <p:bldP spid="81933" grpId="0"/>
      <p:bldP spid="81938" grpId="0" animBg="1"/>
      <p:bldP spid="81939" grpId="0"/>
      <p:bldP spid="81940" grpId="0"/>
      <p:bldP spid="819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8" descr="کریم خانى زند"/>
          <p:cNvPicPr>
            <a:picLocks noChangeAspect="1" noChangeArrowheads="1"/>
          </p:cNvPicPr>
          <p:nvPr/>
        </p:nvPicPr>
        <p:blipFill>
          <a:blip r:embed="rId2"/>
          <a:srcRect/>
          <a:stretch>
            <a:fillRect/>
          </a:stretch>
        </p:blipFill>
        <p:spPr bwMode="auto">
          <a:xfrm>
            <a:off x="3200400" y="533400"/>
            <a:ext cx="2438400" cy="2209800"/>
          </a:xfrm>
          <a:prstGeom prst="rect">
            <a:avLst/>
          </a:prstGeom>
          <a:noFill/>
          <a:ln w="9525">
            <a:noFill/>
            <a:miter lim="800000"/>
            <a:headEnd/>
            <a:tailEnd/>
          </a:ln>
        </p:spPr>
      </p:pic>
      <p:sp>
        <p:nvSpPr>
          <p:cNvPr id="2050" name="Rectangle 2"/>
          <p:cNvSpPr>
            <a:spLocks noGrp="1" noChangeArrowheads="1"/>
          </p:cNvSpPr>
          <p:nvPr>
            <p:ph type="ctrTitle" idx="4294967295"/>
          </p:nvPr>
        </p:nvSpPr>
        <p:spPr>
          <a:xfrm>
            <a:off x="533400" y="0"/>
            <a:ext cx="7620000" cy="609600"/>
          </a:xfrm>
        </p:spPr>
        <p:txBody>
          <a:bodyPr anchorCtr="0"/>
          <a:lstStyle/>
          <a:p>
            <a:r>
              <a:rPr lang="ar-SA" sz="2800" b="1">
                <a:cs typeface="Ali_K_Traditional" pitchFamily="2" charset="-78"/>
              </a:rPr>
              <a:t>بارودؤخى سياسى ئيَران لةسةردةمى كريم خانى زةند </a:t>
            </a:r>
            <a:endParaRPr lang="en-US" sz="2800" b="1">
              <a:cs typeface="Ali_K_Traditional" pitchFamily="2" charset="-78"/>
            </a:endParaRPr>
          </a:p>
        </p:txBody>
      </p:sp>
      <p:sp>
        <p:nvSpPr>
          <p:cNvPr id="2052" name="Rectangle 4"/>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78857" name="Text Box 9"/>
          <p:cNvSpPr txBox="1">
            <a:spLocks noChangeArrowheads="1"/>
          </p:cNvSpPr>
          <p:nvPr/>
        </p:nvSpPr>
        <p:spPr bwMode="auto">
          <a:xfrm>
            <a:off x="3657600" y="2895600"/>
            <a:ext cx="17526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 </a:t>
            </a:r>
            <a:r>
              <a:rPr lang="ar-IQ" b="1">
                <a:solidFill>
                  <a:schemeClr val="tx2"/>
                </a:solidFill>
                <a:latin typeface="Arial" charset="0"/>
                <a:cs typeface="Ali_K_Traditional" pitchFamily="2" charset="-78"/>
              </a:rPr>
              <a:t>رةضةلةكى زةنديةكان</a:t>
            </a:r>
            <a:r>
              <a:rPr lang="ar-IQ"/>
              <a:t> </a:t>
            </a:r>
            <a:endParaRPr lang="en-US"/>
          </a:p>
        </p:txBody>
      </p:sp>
      <p:sp>
        <p:nvSpPr>
          <p:cNvPr id="78859" name="Line 11"/>
          <p:cNvSpPr>
            <a:spLocks noChangeShapeType="1"/>
          </p:cNvSpPr>
          <p:nvPr/>
        </p:nvSpPr>
        <p:spPr bwMode="auto">
          <a:xfrm>
            <a:off x="4648200" y="3276600"/>
            <a:ext cx="0" cy="457200"/>
          </a:xfrm>
          <a:prstGeom prst="line">
            <a:avLst/>
          </a:prstGeom>
          <a:noFill/>
          <a:ln w="9525">
            <a:solidFill>
              <a:schemeClr val="tx1"/>
            </a:solidFill>
            <a:round/>
            <a:headEnd/>
            <a:tailEnd type="triangle" w="med" len="med"/>
          </a:ln>
        </p:spPr>
        <p:txBody>
          <a:bodyPr/>
          <a:lstStyle/>
          <a:p>
            <a:endParaRPr lang="en-US"/>
          </a:p>
        </p:txBody>
      </p:sp>
      <p:sp>
        <p:nvSpPr>
          <p:cNvPr id="78860" name="Text Box 12"/>
          <p:cNvSpPr txBox="1">
            <a:spLocks noChangeArrowheads="1"/>
          </p:cNvSpPr>
          <p:nvPr/>
        </p:nvSpPr>
        <p:spPr bwMode="auto">
          <a:xfrm>
            <a:off x="1219200" y="3733800"/>
            <a:ext cx="68580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كورتةيةكى ميَذوويى دةربارةى بارودؤخى ئيَران دواى كوذرانى نادرشا و دةركةوتنى كةريم خانى زةند</a:t>
            </a:r>
            <a:endParaRPr lang="en-US" b="1">
              <a:solidFill>
                <a:schemeClr val="tx2"/>
              </a:solidFill>
              <a:latin typeface="Arial" charset="0"/>
              <a:cs typeface="Ali_K_Traditional" pitchFamily="2" charset="-78"/>
            </a:endParaRPr>
          </a:p>
        </p:txBody>
      </p:sp>
      <p:sp>
        <p:nvSpPr>
          <p:cNvPr id="78861" name="Text Box 13"/>
          <p:cNvSpPr txBox="1">
            <a:spLocks noChangeArrowheads="1"/>
          </p:cNvSpPr>
          <p:nvPr/>
        </p:nvSpPr>
        <p:spPr bwMode="auto">
          <a:xfrm>
            <a:off x="1828800" y="4572000"/>
            <a:ext cx="5638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ململانيَى كةريم خان لةطةلَ  هةريةكة لة </a:t>
            </a:r>
            <a:r>
              <a:rPr lang="ar-IQ" b="1">
                <a:solidFill>
                  <a:schemeClr val="tx2"/>
                </a:solidFill>
                <a:latin typeface="Arial" charset="0"/>
                <a:cs typeface="Ali_K_Traditional" pitchFamily="2" charset="-78"/>
              </a:rPr>
              <a:t>ئازاد خان</a:t>
            </a:r>
            <a:r>
              <a:rPr lang="ar-SA" b="1">
                <a:solidFill>
                  <a:schemeClr val="tx2"/>
                </a:solidFill>
                <a:latin typeface="Arial" charset="0"/>
                <a:cs typeface="Ali_K_Traditional" pitchFamily="2" charset="-78"/>
              </a:rPr>
              <a:t> و </a:t>
            </a:r>
            <a:r>
              <a:rPr lang="ar-IQ" b="1">
                <a:solidFill>
                  <a:schemeClr val="tx2"/>
                </a:solidFill>
                <a:latin typeface="Arial" charset="0"/>
                <a:cs typeface="Ali_K_Traditional" pitchFamily="2" charset="-78"/>
              </a:rPr>
              <a:t>محمد حسن خان قاجار</a:t>
            </a:r>
            <a:endParaRPr lang="en-US"/>
          </a:p>
        </p:txBody>
      </p:sp>
      <p:sp>
        <p:nvSpPr>
          <p:cNvPr id="78862" name="Line 14"/>
          <p:cNvSpPr>
            <a:spLocks noChangeShapeType="1"/>
          </p:cNvSpPr>
          <p:nvPr/>
        </p:nvSpPr>
        <p:spPr bwMode="auto">
          <a:xfrm>
            <a:off x="4648200" y="4038600"/>
            <a:ext cx="0" cy="457200"/>
          </a:xfrm>
          <a:prstGeom prst="line">
            <a:avLst/>
          </a:prstGeom>
          <a:noFill/>
          <a:ln w="9525">
            <a:solidFill>
              <a:schemeClr val="tx1"/>
            </a:solidFill>
            <a:round/>
            <a:headEnd/>
            <a:tailEnd type="triangle" w="med" len="med"/>
          </a:ln>
        </p:spPr>
        <p:txBody>
          <a:bodyPr/>
          <a:lstStyle/>
          <a:p>
            <a:endParaRPr lang="en-US"/>
          </a:p>
        </p:txBody>
      </p:sp>
      <p:sp>
        <p:nvSpPr>
          <p:cNvPr id="78863" name="Text Box 15"/>
          <p:cNvSpPr txBox="1">
            <a:spLocks noChangeArrowheads="1"/>
          </p:cNvSpPr>
          <p:nvPr/>
        </p:nvSpPr>
        <p:spPr bwMode="auto">
          <a:xfrm>
            <a:off x="2971800" y="5638800"/>
            <a:ext cx="32766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كةريم خانى زةند و داطيركردنى شارى بةسرة </a:t>
            </a:r>
            <a:endParaRPr lang="en-US" b="1">
              <a:solidFill>
                <a:schemeClr val="tx2"/>
              </a:solidFill>
              <a:latin typeface="Arial" charset="0"/>
              <a:cs typeface="Ali_K_Traditional" pitchFamily="2" charset="-78"/>
            </a:endParaRPr>
          </a:p>
        </p:txBody>
      </p:sp>
      <p:sp>
        <p:nvSpPr>
          <p:cNvPr id="78864" name="Line 16"/>
          <p:cNvSpPr>
            <a:spLocks noChangeShapeType="1"/>
          </p:cNvSpPr>
          <p:nvPr/>
        </p:nvSpPr>
        <p:spPr bwMode="auto">
          <a:xfrm>
            <a:off x="4648200" y="4876800"/>
            <a:ext cx="0" cy="609600"/>
          </a:xfrm>
          <a:prstGeom prst="line">
            <a:avLst/>
          </a:prstGeom>
          <a:noFill/>
          <a:ln w="9525">
            <a:solidFill>
              <a:schemeClr val="tx1"/>
            </a:solidFill>
            <a:round/>
            <a:headEnd/>
            <a:tailEnd type="triangle" w="med" len="med"/>
          </a:ln>
        </p:spPr>
        <p:txBody>
          <a:bodyPr/>
          <a:lstStyle/>
          <a:p>
            <a:endParaRPr lang="en-US"/>
          </a:p>
        </p:txBody>
      </p:sp>
      <p:sp>
        <p:nvSpPr>
          <p:cNvPr id="78865" name="Text Box 17"/>
          <p:cNvSpPr txBox="1">
            <a:spLocks noChangeArrowheads="1"/>
          </p:cNvSpPr>
          <p:nvPr/>
        </p:nvSpPr>
        <p:spPr bwMode="auto">
          <a:xfrm>
            <a:off x="7467600" y="228600"/>
            <a:ext cx="1295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8850"/>
                                        </p:tgtEl>
                                        <p:attrNameLst>
                                          <p:attrName>style.visibility</p:attrName>
                                        </p:attrNameLst>
                                      </p:cBhvr>
                                      <p:to>
                                        <p:strVal val="visible"/>
                                      </p:to>
                                    </p:set>
                                    <p:anim calcmode="lin" valueType="num">
                                      <p:cBhvr additive="base">
                                        <p:cTn id="11" dur="500" fill="hold"/>
                                        <p:tgtEl>
                                          <p:spTgt spid="78850"/>
                                        </p:tgtEl>
                                        <p:attrNameLst>
                                          <p:attrName>ppt_x</p:attrName>
                                        </p:attrNameLst>
                                      </p:cBhvr>
                                      <p:tavLst>
                                        <p:tav tm="0">
                                          <p:val>
                                            <p:strVal val="#ppt_x"/>
                                          </p:val>
                                        </p:tav>
                                        <p:tav tm="100000">
                                          <p:val>
                                            <p:strVal val="#ppt_x"/>
                                          </p:val>
                                        </p:tav>
                                      </p:tavLst>
                                    </p:anim>
                                    <p:anim calcmode="lin" valueType="num">
                                      <p:cBhvr additive="base">
                                        <p:cTn id="12"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8857"/>
                                        </p:tgtEl>
                                        <p:attrNameLst>
                                          <p:attrName>style.visibility</p:attrName>
                                        </p:attrNameLst>
                                      </p:cBhvr>
                                      <p:to>
                                        <p:strVal val="visible"/>
                                      </p:to>
                                    </p:set>
                                    <p:animEffect transition="in" filter="slide(fromBottom)">
                                      <p:cBhvr>
                                        <p:cTn id="17" dur="500"/>
                                        <p:tgtEl>
                                          <p:spTgt spid="7885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8859"/>
                                        </p:tgtEl>
                                        <p:attrNameLst>
                                          <p:attrName>style.visibility</p:attrName>
                                        </p:attrNameLst>
                                      </p:cBhvr>
                                      <p:to>
                                        <p:strVal val="visible"/>
                                      </p:to>
                                    </p:set>
                                    <p:animEffect transition="in" filter="slide(fromBottom)">
                                      <p:cBhvr>
                                        <p:cTn id="22" dur="500"/>
                                        <p:tgtEl>
                                          <p:spTgt spid="7885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78860"/>
                                        </p:tgtEl>
                                        <p:attrNameLst>
                                          <p:attrName>style.visibility</p:attrName>
                                        </p:attrNameLst>
                                      </p:cBhvr>
                                      <p:to>
                                        <p:strVal val="visible"/>
                                      </p:to>
                                    </p:set>
                                    <p:animEffect transition="in" filter="slide(fromBottom)">
                                      <p:cBhvr>
                                        <p:cTn id="25" dur="500"/>
                                        <p:tgtEl>
                                          <p:spTgt spid="7886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8862"/>
                                        </p:tgtEl>
                                        <p:attrNameLst>
                                          <p:attrName>style.visibility</p:attrName>
                                        </p:attrNameLst>
                                      </p:cBhvr>
                                      <p:to>
                                        <p:strVal val="visible"/>
                                      </p:to>
                                    </p:set>
                                    <p:animEffect transition="in" filter="slide(fromBottom)">
                                      <p:cBhvr>
                                        <p:cTn id="30" dur="500"/>
                                        <p:tgtEl>
                                          <p:spTgt spid="78862"/>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78861"/>
                                        </p:tgtEl>
                                        <p:attrNameLst>
                                          <p:attrName>style.visibility</p:attrName>
                                        </p:attrNameLst>
                                      </p:cBhvr>
                                      <p:to>
                                        <p:strVal val="visible"/>
                                      </p:to>
                                    </p:set>
                                    <p:animEffect transition="in" filter="slide(fromBottom)">
                                      <p:cBhvr>
                                        <p:cTn id="33" dur="500"/>
                                        <p:tgtEl>
                                          <p:spTgt spid="78861"/>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78864"/>
                                        </p:tgtEl>
                                        <p:attrNameLst>
                                          <p:attrName>style.visibility</p:attrName>
                                        </p:attrNameLst>
                                      </p:cBhvr>
                                      <p:to>
                                        <p:strVal val="visible"/>
                                      </p:to>
                                    </p:set>
                                    <p:animEffect transition="in" filter="wedge">
                                      <p:cBhvr>
                                        <p:cTn id="38" dur="2000"/>
                                        <p:tgtEl>
                                          <p:spTgt spid="78864"/>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78863"/>
                                        </p:tgtEl>
                                        <p:attrNameLst>
                                          <p:attrName>style.visibility</p:attrName>
                                        </p:attrNameLst>
                                      </p:cBhvr>
                                      <p:to>
                                        <p:strVal val="visible"/>
                                      </p:to>
                                    </p:set>
                                    <p:animEffect transition="in" filter="wedge">
                                      <p:cBhvr>
                                        <p:cTn id="41" dur="2000"/>
                                        <p:tgtEl>
                                          <p:spTgt spid="78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78857" grpId="0"/>
      <p:bldP spid="78859" grpId="0" animBg="1"/>
      <p:bldP spid="78860" grpId="0"/>
      <p:bldP spid="78861" grpId="0"/>
      <p:bldP spid="78862" grpId="0" animBg="1"/>
      <p:bldP spid="78863" grpId="0"/>
      <p:bldP spid="788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8" descr="کریم خانى زند"/>
          <p:cNvPicPr>
            <a:picLocks noChangeAspect="1" noChangeArrowheads="1"/>
          </p:cNvPicPr>
          <p:nvPr/>
        </p:nvPicPr>
        <p:blipFill>
          <a:blip r:embed="rId2"/>
          <a:srcRect/>
          <a:stretch>
            <a:fillRect/>
          </a:stretch>
        </p:blipFill>
        <p:spPr bwMode="auto">
          <a:xfrm>
            <a:off x="3200400" y="838200"/>
            <a:ext cx="2438400" cy="2209800"/>
          </a:xfrm>
          <a:prstGeom prst="rect">
            <a:avLst/>
          </a:prstGeom>
          <a:noFill/>
          <a:ln w="9525">
            <a:noFill/>
            <a:miter lim="800000"/>
            <a:headEnd/>
            <a:tailEnd/>
          </a:ln>
        </p:spPr>
      </p:pic>
      <p:sp>
        <p:nvSpPr>
          <p:cNvPr id="2050" name="Rectangle 2"/>
          <p:cNvSpPr>
            <a:spLocks noGrp="1" noChangeArrowheads="1"/>
          </p:cNvSpPr>
          <p:nvPr>
            <p:ph type="ctrTitle" idx="4294967295"/>
          </p:nvPr>
        </p:nvSpPr>
        <p:spPr>
          <a:xfrm>
            <a:off x="533400" y="0"/>
            <a:ext cx="7620000" cy="911225"/>
          </a:xfrm>
        </p:spPr>
        <p:txBody>
          <a:bodyPr anchorCtr="0"/>
          <a:lstStyle/>
          <a:p>
            <a:pPr>
              <a:defRPr/>
            </a:pPr>
            <a:r>
              <a:rPr lang="ar-SA" sz="2800" b="1">
                <a:latin typeface="+mj-lt"/>
                <a:ea typeface="+mj-ea"/>
                <a:cs typeface="Ali_K_Traditional" pitchFamily="2" charset="-78"/>
              </a:rPr>
              <a:t>بارودؤخى سياسى ئيَران لةدواى مردنى كريم خانى زةند</a:t>
            </a:r>
            <a:br>
              <a:rPr lang="ar-SA" sz="2800" b="1">
                <a:latin typeface="+mj-lt"/>
                <a:ea typeface="+mj-ea"/>
                <a:cs typeface="Ali_K_Traditional" pitchFamily="2" charset="-78"/>
              </a:rPr>
            </a:br>
            <a:r>
              <a:rPr lang="ar-SA" sz="2800" b="1">
                <a:latin typeface="+mj-lt"/>
                <a:ea typeface="+mj-ea"/>
                <a:cs typeface="Ali_K_Traditional" pitchFamily="2" charset="-78"/>
              </a:rPr>
              <a:t>   1779- 1788</a:t>
            </a:r>
            <a:endParaRPr lang="en-US" sz="2800" b="1">
              <a:latin typeface="+mj-lt"/>
              <a:ea typeface="+mj-ea"/>
              <a:cs typeface="Ali_K_Traditional" pitchFamily="2" charset="-78"/>
            </a:endParaRPr>
          </a:p>
        </p:txBody>
      </p:sp>
      <p:sp>
        <p:nvSpPr>
          <p:cNvPr id="2052" name="Rectangle 4"/>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83973" name="Text Box 5"/>
          <p:cNvSpPr txBox="1">
            <a:spLocks noChangeArrowheads="1"/>
          </p:cNvSpPr>
          <p:nvPr/>
        </p:nvSpPr>
        <p:spPr bwMode="auto">
          <a:xfrm>
            <a:off x="381000" y="2500313"/>
            <a:ext cx="20574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شيَخ عةلى خان زةند</a:t>
            </a:r>
            <a:endParaRPr lang="en-US" sz="2400" b="1">
              <a:solidFill>
                <a:schemeClr val="tx2"/>
              </a:solidFill>
              <a:latin typeface="Arial" charset="0"/>
              <a:cs typeface="Ali_K_Traditional" pitchFamily="2" charset="-78"/>
            </a:endParaRPr>
          </a:p>
        </p:txBody>
      </p:sp>
      <p:sp>
        <p:nvSpPr>
          <p:cNvPr id="83974" name="Text Box 6"/>
          <p:cNvSpPr txBox="1">
            <a:spLocks noChangeArrowheads="1"/>
          </p:cNvSpPr>
          <p:nvPr/>
        </p:nvSpPr>
        <p:spPr bwMode="auto">
          <a:xfrm>
            <a:off x="6477000" y="2424113"/>
            <a:ext cx="20574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زةكى خان زةند</a:t>
            </a:r>
            <a:endParaRPr lang="en-US" sz="2400" b="1">
              <a:solidFill>
                <a:schemeClr val="tx2"/>
              </a:solidFill>
              <a:latin typeface="Arial" charset="0"/>
              <a:cs typeface="Ali_K_Traditional" pitchFamily="2" charset="-78"/>
            </a:endParaRPr>
          </a:p>
        </p:txBody>
      </p:sp>
      <p:sp>
        <p:nvSpPr>
          <p:cNvPr id="83975" name="Line 7"/>
          <p:cNvSpPr>
            <a:spLocks noChangeShapeType="1"/>
          </p:cNvSpPr>
          <p:nvPr/>
        </p:nvSpPr>
        <p:spPr bwMode="auto">
          <a:xfrm flipH="1">
            <a:off x="6400800" y="2652713"/>
            <a:ext cx="685800" cy="457200"/>
          </a:xfrm>
          <a:prstGeom prst="line">
            <a:avLst/>
          </a:prstGeom>
          <a:noFill/>
          <a:ln w="9525">
            <a:solidFill>
              <a:schemeClr val="tx1"/>
            </a:solidFill>
            <a:round/>
            <a:headEnd/>
            <a:tailEnd type="triangle" w="med" len="med"/>
          </a:ln>
        </p:spPr>
        <p:txBody>
          <a:bodyPr/>
          <a:lstStyle/>
          <a:p>
            <a:endParaRPr lang="en-US"/>
          </a:p>
        </p:txBody>
      </p:sp>
      <p:sp>
        <p:nvSpPr>
          <p:cNvPr id="83976" name="Line 8"/>
          <p:cNvSpPr>
            <a:spLocks noChangeShapeType="1"/>
          </p:cNvSpPr>
          <p:nvPr/>
        </p:nvSpPr>
        <p:spPr bwMode="auto">
          <a:xfrm>
            <a:off x="2438400" y="2728913"/>
            <a:ext cx="914400" cy="457200"/>
          </a:xfrm>
          <a:prstGeom prst="line">
            <a:avLst/>
          </a:prstGeom>
          <a:noFill/>
          <a:ln w="9525">
            <a:solidFill>
              <a:schemeClr val="tx1"/>
            </a:solidFill>
            <a:round/>
            <a:headEnd/>
            <a:tailEnd type="triangle" w="med" len="med"/>
          </a:ln>
        </p:spPr>
        <p:txBody>
          <a:bodyPr/>
          <a:lstStyle/>
          <a:p>
            <a:endParaRPr lang="en-US"/>
          </a:p>
        </p:txBody>
      </p:sp>
      <p:sp>
        <p:nvSpPr>
          <p:cNvPr id="83977" name="Text Box 9"/>
          <p:cNvSpPr txBox="1">
            <a:spLocks noChangeArrowheads="1"/>
          </p:cNvSpPr>
          <p:nvPr/>
        </p:nvSpPr>
        <p:spPr bwMode="auto">
          <a:xfrm>
            <a:off x="4800600" y="3124200"/>
            <a:ext cx="4114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عةلى خان زةند كورى طةورةى كريم خان زاواى زةكى خان</a:t>
            </a:r>
            <a:endParaRPr lang="en-US" b="1">
              <a:solidFill>
                <a:schemeClr val="tx2"/>
              </a:solidFill>
              <a:latin typeface="Arial" charset="0"/>
              <a:cs typeface="Ali_K_Traditional" pitchFamily="2" charset="-78"/>
            </a:endParaRPr>
          </a:p>
        </p:txBody>
      </p:sp>
      <p:sp>
        <p:nvSpPr>
          <p:cNvPr id="83978" name="Text Box 10"/>
          <p:cNvSpPr txBox="1">
            <a:spLocks noChangeArrowheads="1"/>
          </p:cNvSpPr>
          <p:nvPr/>
        </p:nvSpPr>
        <p:spPr bwMode="auto">
          <a:xfrm>
            <a:off x="990600" y="3200400"/>
            <a:ext cx="32766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ئةبو الفتح خان زةند كورى دووةمى كريم خان</a:t>
            </a:r>
            <a:endParaRPr lang="en-US" b="1">
              <a:solidFill>
                <a:schemeClr val="tx2"/>
              </a:solidFill>
              <a:latin typeface="Arial" charset="0"/>
              <a:cs typeface="Ali_K_Traditional" pitchFamily="2" charset="-78"/>
            </a:endParaRPr>
          </a:p>
        </p:txBody>
      </p:sp>
      <p:sp>
        <p:nvSpPr>
          <p:cNvPr id="83979" name="Line 11"/>
          <p:cNvSpPr>
            <a:spLocks noChangeShapeType="1"/>
          </p:cNvSpPr>
          <p:nvPr/>
        </p:nvSpPr>
        <p:spPr bwMode="auto">
          <a:xfrm>
            <a:off x="4648200" y="3262313"/>
            <a:ext cx="0" cy="838200"/>
          </a:xfrm>
          <a:prstGeom prst="line">
            <a:avLst/>
          </a:prstGeom>
          <a:noFill/>
          <a:ln w="9525">
            <a:solidFill>
              <a:schemeClr val="tx1"/>
            </a:solidFill>
            <a:round/>
            <a:headEnd/>
            <a:tailEnd type="triangle" w="med" len="med"/>
          </a:ln>
        </p:spPr>
        <p:txBody>
          <a:bodyPr/>
          <a:lstStyle/>
          <a:p>
            <a:endParaRPr lang="en-US"/>
          </a:p>
        </p:txBody>
      </p:sp>
      <p:sp>
        <p:nvSpPr>
          <p:cNvPr id="83980" name="Text Box 12"/>
          <p:cNvSpPr txBox="1">
            <a:spLocks noChangeArrowheads="1"/>
          </p:cNvSpPr>
          <p:nvPr/>
        </p:nvSpPr>
        <p:spPr bwMode="auto">
          <a:xfrm>
            <a:off x="914400" y="4038600"/>
            <a:ext cx="6400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ئةبو الفتح خان زةند كورى دووةمى كريم خان ( زةكى خان وةك نائب سةلتةنةت)</a:t>
            </a:r>
            <a:endParaRPr lang="en-US" b="1">
              <a:solidFill>
                <a:schemeClr val="tx2"/>
              </a:solidFill>
              <a:latin typeface="Arial" charset="0"/>
              <a:cs typeface="Ali_K_Traditional" pitchFamily="2" charset="-78"/>
            </a:endParaRPr>
          </a:p>
        </p:txBody>
      </p:sp>
      <p:sp>
        <p:nvSpPr>
          <p:cNvPr id="83981" name="Text Box 13"/>
          <p:cNvSpPr txBox="1">
            <a:spLocks noChangeArrowheads="1"/>
          </p:cNvSpPr>
          <p:nvPr/>
        </p:nvSpPr>
        <p:spPr bwMode="auto">
          <a:xfrm>
            <a:off x="2971800" y="5029200"/>
            <a:ext cx="32004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ململانيَى نيَوان زةكى خان و صادق خان</a:t>
            </a:r>
            <a:endParaRPr lang="en-US" b="1">
              <a:solidFill>
                <a:schemeClr val="tx2"/>
              </a:solidFill>
              <a:latin typeface="Arial" charset="0"/>
              <a:cs typeface="Ali_K_Traditional" pitchFamily="2" charset="-78"/>
            </a:endParaRPr>
          </a:p>
        </p:txBody>
      </p:sp>
      <p:sp>
        <p:nvSpPr>
          <p:cNvPr id="83982" name="Line 14"/>
          <p:cNvSpPr>
            <a:spLocks noChangeShapeType="1"/>
          </p:cNvSpPr>
          <p:nvPr/>
        </p:nvSpPr>
        <p:spPr bwMode="auto">
          <a:xfrm>
            <a:off x="4648200" y="4557713"/>
            <a:ext cx="0" cy="457200"/>
          </a:xfrm>
          <a:prstGeom prst="line">
            <a:avLst/>
          </a:prstGeom>
          <a:noFill/>
          <a:ln w="9525">
            <a:solidFill>
              <a:schemeClr val="tx1"/>
            </a:solidFill>
            <a:round/>
            <a:headEnd/>
            <a:tailEnd type="triangle" w="med" len="med"/>
          </a:ln>
        </p:spPr>
        <p:txBody>
          <a:bodyPr/>
          <a:lstStyle/>
          <a:p>
            <a:endParaRPr lang="en-US"/>
          </a:p>
        </p:txBody>
      </p:sp>
      <p:sp>
        <p:nvSpPr>
          <p:cNvPr id="83983" name="Text Box 15"/>
          <p:cNvSpPr txBox="1">
            <a:spLocks noChangeArrowheads="1"/>
          </p:cNvSpPr>
          <p:nvPr/>
        </p:nvSpPr>
        <p:spPr bwMode="auto">
          <a:xfrm>
            <a:off x="1905000" y="6096000"/>
            <a:ext cx="5257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فةرمانرةوايةتى زةكى خان و دورخستنةوةى ئةبو الفتح خان زةند لة دةسةلاَت </a:t>
            </a:r>
            <a:endParaRPr lang="en-US" b="1">
              <a:solidFill>
                <a:schemeClr val="tx2"/>
              </a:solidFill>
              <a:latin typeface="Arial" charset="0"/>
              <a:cs typeface="Ali_K_Traditional" pitchFamily="2" charset="-78"/>
            </a:endParaRPr>
          </a:p>
        </p:txBody>
      </p:sp>
      <p:sp>
        <p:nvSpPr>
          <p:cNvPr id="83984" name="Line 16"/>
          <p:cNvSpPr>
            <a:spLocks noChangeShapeType="1"/>
          </p:cNvSpPr>
          <p:nvPr/>
        </p:nvSpPr>
        <p:spPr bwMode="auto">
          <a:xfrm>
            <a:off x="4648200" y="5472113"/>
            <a:ext cx="0" cy="609600"/>
          </a:xfrm>
          <a:prstGeom prst="line">
            <a:avLst/>
          </a:prstGeom>
          <a:noFill/>
          <a:ln w="9525">
            <a:solidFill>
              <a:schemeClr val="tx1"/>
            </a:solidFill>
            <a:round/>
            <a:headEnd/>
            <a:tailEnd type="triangle" w="med" len="med"/>
          </a:ln>
        </p:spPr>
        <p:txBody>
          <a:bodyPr/>
          <a:lstStyle/>
          <a:p>
            <a:endParaRPr lang="en-US"/>
          </a:p>
        </p:txBody>
      </p:sp>
      <p:sp>
        <p:nvSpPr>
          <p:cNvPr id="83985" name="Text Box 17"/>
          <p:cNvSpPr txBox="1">
            <a:spLocks noChangeArrowheads="1"/>
          </p:cNvSpPr>
          <p:nvPr/>
        </p:nvSpPr>
        <p:spPr bwMode="auto">
          <a:xfrm>
            <a:off x="7467600" y="228600"/>
            <a:ext cx="1295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70"/>
                                        </p:tgtEl>
                                        <p:attrNameLst>
                                          <p:attrName>style.visibility</p:attrName>
                                        </p:attrNameLst>
                                      </p:cBhvr>
                                      <p:to>
                                        <p:strVal val="visible"/>
                                      </p:to>
                                    </p:set>
                                    <p:anim calcmode="lin" valueType="num">
                                      <p:cBhvr additive="base">
                                        <p:cTn id="11" dur="500" fill="hold"/>
                                        <p:tgtEl>
                                          <p:spTgt spid="83970"/>
                                        </p:tgtEl>
                                        <p:attrNameLst>
                                          <p:attrName>ppt_x</p:attrName>
                                        </p:attrNameLst>
                                      </p:cBhvr>
                                      <p:tavLst>
                                        <p:tav tm="0">
                                          <p:val>
                                            <p:strVal val="#ppt_x"/>
                                          </p:val>
                                        </p:tav>
                                        <p:tav tm="100000">
                                          <p:val>
                                            <p:strVal val="#ppt_x"/>
                                          </p:val>
                                        </p:tav>
                                      </p:tavLst>
                                    </p:anim>
                                    <p:anim calcmode="lin" valueType="num">
                                      <p:cBhvr additive="base">
                                        <p:cTn id="12"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3974"/>
                                        </p:tgtEl>
                                        <p:attrNameLst>
                                          <p:attrName>style.visibility</p:attrName>
                                        </p:attrNameLst>
                                      </p:cBhvr>
                                      <p:to>
                                        <p:strVal val="visible"/>
                                      </p:to>
                                    </p:set>
                                    <p:animEffect transition="in" filter="slide(fromBottom)">
                                      <p:cBhvr>
                                        <p:cTn id="17" dur="500"/>
                                        <p:tgtEl>
                                          <p:spTgt spid="83974"/>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83975"/>
                                        </p:tgtEl>
                                        <p:attrNameLst>
                                          <p:attrName>style.visibility</p:attrName>
                                        </p:attrNameLst>
                                      </p:cBhvr>
                                      <p:to>
                                        <p:strVal val="visible"/>
                                      </p:to>
                                    </p:set>
                                    <p:animEffect transition="in" filter="slide(fromBottom)">
                                      <p:cBhvr>
                                        <p:cTn id="20" dur="500"/>
                                        <p:tgtEl>
                                          <p:spTgt spid="8397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3977"/>
                                        </p:tgtEl>
                                        <p:attrNameLst>
                                          <p:attrName>style.visibility</p:attrName>
                                        </p:attrNameLst>
                                      </p:cBhvr>
                                      <p:to>
                                        <p:strVal val="visible"/>
                                      </p:to>
                                    </p:set>
                                    <p:animEffect transition="in" filter="slide(fromBottom)">
                                      <p:cBhvr>
                                        <p:cTn id="23" dur="500"/>
                                        <p:tgtEl>
                                          <p:spTgt spid="83977"/>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3973"/>
                                        </p:tgtEl>
                                        <p:attrNameLst>
                                          <p:attrName>style.visibility</p:attrName>
                                        </p:attrNameLst>
                                      </p:cBhvr>
                                      <p:to>
                                        <p:strVal val="visible"/>
                                      </p:to>
                                    </p:set>
                                    <p:animEffect transition="in" filter="slide(fromBottom)">
                                      <p:cBhvr>
                                        <p:cTn id="26" dur="500"/>
                                        <p:tgtEl>
                                          <p:spTgt spid="83973"/>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83976"/>
                                        </p:tgtEl>
                                        <p:attrNameLst>
                                          <p:attrName>style.visibility</p:attrName>
                                        </p:attrNameLst>
                                      </p:cBhvr>
                                      <p:to>
                                        <p:strVal val="visible"/>
                                      </p:to>
                                    </p:set>
                                    <p:animEffect transition="in" filter="slide(fromBottom)">
                                      <p:cBhvr>
                                        <p:cTn id="29" dur="500"/>
                                        <p:tgtEl>
                                          <p:spTgt spid="83976"/>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83978"/>
                                        </p:tgtEl>
                                        <p:attrNameLst>
                                          <p:attrName>style.visibility</p:attrName>
                                        </p:attrNameLst>
                                      </p:cBhvr>
                                      <p:to>
                                        <p:strVal val="visible"/>
                                      </p:to>
                                    </p:set>
                                    <p:animEffect transition="in" filter="slide(fromBottom)">
                                      <p:cBhvr>
                                        <p:cTn id="32" dur="500"/>
                                        <p:tgtEl>
                                          <p:spTgt spid="83978"/>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83979"/>
                                        </p:tgtEl>
                                        <p:attrNameLst>
                                          <p:attrName>style.visibility</p:attrName>
                                        </p:attrNameLst>
                                      </p:cBhvr>
                                      <p:to>
                                        <p:strVal val="visible"/>
                                      </p:to>
                                    </p:set>
                                    <p:anim calcmode="lin" valueType="num">
                                      <p:cBhvr>
                                        <p:cTn id="37" dur="1000" fill="hold"/>
                                        <p:tgtEl>
                                          <p:spTgt spid="83979"/>
                                        </p:tgtEl>
                                        <p:attrNameLst>
                                          <p:attrName>ppt_w</p:attrName>
                                        </p:attrNameLst>
                                      </p:cBhvr>
                                      <p:tavLst>
                                        <p:tav tm="0">
                                          <p:val>
                                            <p:fltVal val="0"/>
                                          </p:val>
                                        </p:tav>
                                        <p:tav tm="100000">
                                          <p:val>
                                            <p:strVal val="#ppt_w"/>
                                          </p:val>
                                        </p:tav>
                                      </p:tavLst>
                                    </p:anim>
                                    <p:anim calcmode="lin" valueType="num">
                                      <p:cBhvr>
                                        <p:cTn id="38" dur="1000" fill="hold"/>
                                        <p:tgtEl>
                                          <p:spTgt spid="83979"/>
                                        </p:tgtEl>
                                        <p:attrNameLst>
                                          <p:attrName>ppt_h</p:attrName>
                                        </p:attrNameLst>
                                      </p:cBhvr>
                                      <p:tavLst>
                                        <p:tav tm="0">
                                          <p:val>
                                            <p:fltVal val="0"/>
                                          </p:val>
                                        </p:tav>
                                        <p:tav tm="100000">
                                          <p:val>
                                            <p:strVal val="#ppt_h"/>
                                          </p:val>
                                        </p:tav>
                                      </p:tavLst>
                                    </p:anim>
                                    <p:anim calcmode="lin" valueType="num">
                                      <p:cBhvr>
                                        <p:cTn id="39" dur="1000" fill="hold"/>
                                        <p:tgtEl>
                                          <p:spTgt spid="8397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3979"/>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83980"/>
                                        </p:tgtEl>
                                        <p:attrNameLst>
                                          <p:attrName>style.visibility</p:attrName>
                                        </p:attrNameLst>
                                      </p:cBhvr>
                                      <p:to>
                                        <p:strVal val="visible"/>
                                      </p:to>
                                    </p:set>
                                    <p:anim calcmode="lin" valueType="num">
                                      <p:cBhvr>
                                        <p:cTn id="43" dur="1000" fill="hold"/>
                                        <p:tgtEl>
                                          <p:spTgt spid="83980"/>
                                        </p:tgtEl>
                                        <p:attrNameLst>
                                          <p:attrName>ppt_w</p:attrName>
                                        </p:attrNameLst>
                                      </p:cBhvr>
                                      <p:tavLst>
                                        <p:tav tm="0">
                                          <p:val>
                                            <p:fltVal val="0"/>
                                          </p:val>
                                        </p:tav>
                                        <p:tav tm="100000">
                                          <p:val>
                                            <p:strVal val="#ppt_w"/>
                                          </p:val>
                                        </p:tav>
                                      </p:tavLst>
                                    </p:anim>
                                    <p:anim calcmode="lin" valueType="num">
                                      <p:cBhvr>
                                        <p:cTn id="44" dur="1000" fill="hold"/>
                                        <p:tgtEl>
                                          <p:spTgt spid="83980"/>
                                        </p:tgtEl>
                                        <p:attrNameLst>
                                          <p:attrName>ppt_h</p:attrName>
                                        </p:attrNameLst>
                                      </p:cBhvr>
                                      <p:tavLst>
                                        <p:tav tm="0">
                                          <p:val>
                                            <p:fltVal val="0"/>
                                          </p:val>
                                        </p:tav>
                                        <p:tav tm="100000">
                                          <p:val>
                                            <p:strVal val="#ppt_h"/>
                                          </p:val>
                                        </p:tav>
                                      </p:tavLst>
                                    </p:anim>
                                    <p:anim calcmode="lin" valueType="num">
                                      <p:cBhvr>
                                        <p:cTn id="45" dur="1000" fill="hold"/>
                                        <p:tgtEl>
                                          <p:spTgt spid="8398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839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3982"/>
                                        </p:tgtEl>
                                        <p:attrNameLst>
                                          <p:attrName>style.visibility</p:attrName>
                                        </p:attrNameLst>
                                      </p:cBhvr>
                                      <p:to>
                                        <p:strVal val="visible"/>
                                      </p:to>
                                    </p:set>
                                    <p:anim calcmode="lin" valueType="num">
                                      <p:cBhvr additive="base">
                                        <p:cTn id="51" dur="500" fill="hold"/>
                                        <p:tgtEl>
                                          <p:spTgt spid="83982"/>
                                        </p:tgtEl>
                                        <p:attrNameLst>
                                          <p:attrName>ppt_x</p:attrName>
                                        </p:attrNameLst>
                                      </p:cBhvr>
                                      <p:tavLst>
                                        <p:tav tm="0">
                                          <p:val>
                                            <p:strVal val="#ppt_x"/>
                                          </p:val>
                                        </p:tav>
                                        <p:tav tm="100000">
                                          <p:val>
                                            <p:strVal val="#ppt_x"/>
                                          </p:val>
                                        </p:tav>
                                      </p:tavLst>
                                    </p:anim>
                                    <p:anim calcmode="lin" valueType="num">
                                      <p:cBhvr additive="base">
                                        <p:cTn id="52" dur="500" fill="hold"/>
                                        <p:tgtEl>
                                          <p:spTgt spid="8398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3981"/>
                                        </p:tgtEl>
                                        <p:attrNameLst>
                                          <p:attrName>style.visibility</p:attrName>
                                        </p:attrNameLst>
                                      </p:cBhvr>
                                      <p:to>
                                        <p:strVal val="visible"/>
                                      </p:to>
                                    </p:set>
                                    <p:anim calcmode="lin" valueType="num">
                                      <p:cBhvr additive="base">
                                        <p:cTn id="55" dur="500" fill="hold"/>
                                        <p:tgtEl>
                                          <p:spTgt spid="83981"/>
                                        </p:tgtEl>
                                        <p:attrNameLst>
                                          <p:attrName>ppt_x</p:attrName>
                                        </p:attrNameLst>
                                      </p:cBhvr>
                                      <p:tavLst>
                                        <p:tav tm="0">
                                          <p:val>
                                            <p:strVal val="#ppt_x"/>
                                          </p:val>
                                        </p:tav>
                                        <p:tav tm="100000">
                                          <p:val>
                                            <p:strVal val="#ppt_x"/>
                                          </p:val>
                                        </p:tav>
                                      </p:tavLst>
                                    </p:anim>
                                    <p:anim calcmode="lin" valueType="num">
                                      <p:cBhvr additive="base">
                                        <p:cTn id="56" dur="500" fill="hold"/>
                                        <p:tgtEl>
                                          <p:spTgt spid="839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3984"/>
                                        </p:tgtEl>
                                        <p:attrNameLst>
                                          <p:attrName>style.visibility</p:attrName>
                                        </p:attrNameLst>
                                      </p:cBhvr>
                                      <p:to>
                                        <p:strVal val="visible"/>
                                      </p:to>
                                    </p:set>
                                    <p:anim calcmode="lin" valueType="num">
                                      <p:cBhvr additive="base">
                                        <p:cTn id="61" dur="500" fill="hold"/>
                                        <p:tgtEl>
                                          <p:spTgt spid="83984"/>
                                        </p:tgtEl>
                                        <p:attrNameLst>
                                          <p:attrName>ppt_x</p:attrName>
                                        </p:attrNameLst>
                                      </p:cBhvr>
                                      <p:tavLst>
                                        <p:tav tm="0">
                                          <p:val>
                                            <p:strVal val="#ppt_x"/>
                                          </p:val>
                                        </p:tav>
                                        <p:tav tm="100000">
                                          <p:val>
                                            <p:strVal val="#ppt_x"/>
                                          </p:val>
                                        </p:tav>
                                      </p:tavLst>
                                    </p:anim>
                                    <p:anim calcmode="lin" valueType="num">
                                      <p:cBhvr additive="base">
                                        <p:cTn id="62" dur="500" fill="hold"/>
                                        <p:tgtEl>
                                          <p:spTgt spid="8398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3983"/>
                                        </p:tgtEl>
                                        <p:attrNameLst>
                                          <p:attrName>style.visibility</p:attrName>
                                        </p:attrNameLst>
                                      </p:cBhvr>
                                      <p:to>
                                        <p:strVal val="visible"/>
                                      </p:to>
                                    </p:set>
                                    <p:anim calcmode="lin" valueType="num">
                                      <p:cBhvr additive="base">
                                        <p:cTn id="65" dur="500" fill="hold"/>
                                        <p:tgtEl>
                                          <p:spTgt spid="83983"/>
                                        </p:tgtEl>
                                        <p:attrNameLst>
                                          <p:attrName>ppt_x</p:attrName>
                                        </p:attrNameLst>
                                      </p:cBhvr>
                                      <p:tavLst>
                                        <p:tav tm="0">
                                          <p:val>
                                            <p:strVal val="#ppt_x"/>
                                          </p:val>
                                        </p:tav>
                                        <p:tav tm="100000">
                                          <p:val>
                                            <p:strVal val="#ppt_x"/>
                                          </p:val>
                                        </p:tav>
                                      </p:tavLst>
                                    </p:anim>
                                    <p:anim calcmode="lin" valueType="num">
                                      <p:cBhvr additive="base">
                                        <p:cTn id="66" dur="500" fill="hold"/>
                                        <p:tgtEl>
                                          <p:spTgt spid="839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3973" grpId="0"/>
      <p:bldP spid="83974" grpId="0"/>
      <p:bldP spid="83975" grpId="0" animBg="1"/>
      <p:bldP spid="83976" grpId="0" animBg="1"/>
      <p:bldP spid="83977" grpId="0"/>
      <p:bldP spid="83978" grpId="0"/>
      <p:bldP spid="83979" grpId="0" animBg="1"/>
      <p:bldP spid="83980" grpId="0"/>
      <p:bldP spid="83981" grpId="0"/>
      <p:bldP spid="83982" grpId="0" animBg="1"/>
      <p:bldP spid="83983" grpId="0"/>
      <p:bldP spid="839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0" descr="کریم خانى زند"/>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idx="4294967295"/>
          </p:nvPr>
        </p:nvSpPr>
        <p:spPr>
          <a:xfrm>
            <a:off x="457200" y="533400"/>
            <a:ext cx="7772400" cy="682625"/>
          </a:xfrm>
        </p:spPr>
        <p:txBody>
          <a:bodyPr anchorCtr="0"/>
          <a:lstStyle/>
          <a:p>
            <a:r>
              <a:rPr lang="ar-SA" sz="3600" b="1">
                <a:cs typeface="Ali_K_Traditional" pitchFamily="2" charset="-78"/>
              </a:rPr>
              <a:t>بارودؤخى سياسى ئيَران لةدواى مردنى كريم خانى زةند</a:t>
            </a:r>
            <a:br>
              <a:rPr lang="ar-SA" sz="3600" b="1">
                <a:cs typeface="Ali_K_Traditional" pitchFamily="2" charset="-78"/>
              </a:rPr>
            </a:br>
            <a:r>
              <a:rPr lang="ar-SA" sz="3600" b="1">
                <a:cs typeface="Ali_K_Traditional" pitchFamily="2" charset="-78"/>
              </a:rPr>
              <a:t>   1779- 1788</a:t>
            </a:r>
            <a:endParaRPr lang="en-US" sz="3600" b="1">
              <a:cs typeface="Ali_K_Traditional" pitchFamily="2" charset="-78"/>
            </a:endParaRPr>
          </a:p>
        </p:txBody>
      </p:sp>
      <p:sp>
        <p:nvSpPr>
          <p:cNvPr id="3075" name="Rectangle 3"/>
          <p:cNvSpPr>
            <a:spLocks noChangeArrowheads="1"/>
          </p:cNvSpPr>
          <p:nvPr/>
        </p:nvSpPr>
        <p:spPr bwMode="auto">
          <a:xfrm>
            <a:off x="152400" y="1524000"/>
            <a:ext cx="2743200" cy="685800"/>
          </a:xfrm>
          <a:prstGeom prst="rect">
            <a:avLst/>
          </a:prstGeom>
          <a:noFill/>
          <a:ln w="9525">
            <a:noFill/>
            <a:miter lim="800000"/>
            <a:headEnd/>
            <a:tailEnd/>
          </a:ln>
          <a:effectLst/>
        </p:spPr>
        <p:txBody>
          <a:bodyPr anchor="ctr"/>
          <a:lstStyle/>
          <a:p>
            <a:pPr algn="ctr">
              <a:defRPr/>
            </a:pPr>
            <a:endParaRPr lang="en-US" sz="2800" b="1">
              <a:solidFill>
                <a:schemeClr val="tx2"/>
              </a:solidFill>
              <a:effectLst>
                <a:outerShdw blurRad="38100" dist="38100" dir="2700000" algn="tl">
                  <a:srgbClr val="000000"/>
                </a:outerShdw>
              </a:effectLst>
              <a:latin typeface="Arial" charset="0"/>
              <a:cs typeface="Ali_K_Traditional" pitchFamily="2" charset="-78"/>
            </a:endParaRPr>
          </a:p>
        </p:txBody>
      </p:sp>
      <p:sp>
        <p:nvSpPr>
          <p:cNvPr id="72709" name="Text Box 4"/>
          <p:cNvSpPr txBox="1">
            <a:spLocks noChangeArrowheads="1"/>
          </p:cNvSpPr>
          <p:nvPr/>
        </p:nvSpPr>
        <p:spPr bwMode="auto">
          <a:xfrm>
            <a:off x="381000" y="1600200"/>
            <a:ext cx="20574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ئاغا محمد خان قاجار</a:t>
            </a:r>
            <a:endParaRPr lang="en-US" sz="2400" b="1">
              <a:solidFill>
                <a:schemeClr val="tx2"/>
              </a:solidFill>
              <a:latin typeface="Arial" charset="0"/>
              <a:cs typeface="Ali_K_Traditional" pitchFamily="2" charset="-78"/>
            </a:endParaRPr>
          </a:p>
        </p:txBody>
      </p:sp>
      <p:sp>
        <p:nvSpPr>
          <p:cNvPr id="72710" name="Text Box 5"/>
          <p:cNvSpPr txBox="1">
            <a:spLocks noChangeArrowheads="1"/>
          </p:cNvSpPr>
          <p:nvPr/>
        </p:nvSpPr>
        <p:spPr bwMode="auto">
          <a:xfrm>
            <a:off x="6553200" y="1676400"/>
            <a:ext cx="20574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زةكى خان زةند</a:t>
            </a:r>
            <a:endParaRPr lang="en-US" sz="2400" b="1">
              <a:solidFill>
                <a:schemeClr val="tx2"/>
              </a:solidFill>
              <a:latin typeface="Arial" charset="0"/>
              <a:cs typeface="Ali_K_Traditional" pitchFamily="2" charset="-78"/>
            </a:endParaRPr>
          </a:p>
        </p:txBody>
      </p:sp>
      <p:sp>
        <p:nvSpPr>
          <p:cNvPr id="72711" name="Line 6"/>
          <p:cNvSpPr>
            <a:spLocks noChangeShapeType="1"/>
          </p:cNvSpPr>
          <p:nvPr/>
        </p:nvSpPr>
        <p:spPr bwMode="auto">
          <a:xfrm flipH="1">
            <a:off x="6096000" y="1905000"/>
            <a:ext cx="990600" cy="0"/>
          </a:xfrm>
          <a:prstGeom prst="line">
            <a:avLst/>
          </a:prstGeom>
          <a:noFill/>
          <a:ln w="9525">
            <a:solidFill>
              <a:schemeClr val="tx1"/>
            </a:solidFill>
            <a:round/>
            <a:headEnd/>
            <a:tailEnd type="triangle" w="med" len="med"/>
          </a:ln>
        </p:spPr>
        <p:txBody>
          <a:bodyPr/>
          <a:lstStyle/>
          <a:p>
            <a:endParaRPr lang="en-US"/>
          </a:p>
        </p:txBody>
      </p:sp>
      <p:sp>
        <p:nvSpPr>
          <p:cNvPr id="72712" name="Line 7"/>
          <p:cNvSpPr>
            <a:spLocks noChangeShapeType="1"/>
          </p:cNvSpPr>
          <p:nvPr/>
        </p:nvSpPr>
        <p:spPr bwMode="auto">
          <a:xfrm>
            <a:off x="2438400" y="1905000"/>
            <a:ext cx="990600" cy="0"/>
          </a:xfrm>
          <a:prstGeom prst="line">
            <a:avLst/>
          </a:prstGeom>
          <a:noFill/>
          <a:ln w="9525">
            <a:solidFill>
              <a:schemeClr val="tx1"/>
            </a:solidFill>
            <a:round/>
            <a:headEnd/>
            <a:tailEnd type="triangle" w="med" len="med"/>
          </a:ln>
        </p:spPr>
        <p:txBody>
          <a:bodyPr/>
          <a:lstStyle/>
          <a:p>
            <a:endParaRPr lang="en-US"/>
          </a:p>
        </p:txBody>
      </p:sp>
      <p:sp>
        <p:nvSpPr>
          <p:cNvPr id="72713" name="Text Box 8"/>
          <p:cNvSpPr txBox="1">
            <a:spLocks noChangeArrowheads="1"/>
          </p:cNvSpPr>
          <p:nvPr/>
        </p:nvSpPr>
        <p:spPr bwMode="auto">
          <a:xfrm>
            <a:off x="3352800" y="2667000"/>
            <a:ext cx="25908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طؤرانكارى هاوكيَشةى ململانيَيةكان</a:t>
            </a:r>
            <a:endParaRPr lang="en-US" b="1">
              <a:solidFill>
                <a:schemeClr val="tx2"/>
              </a:solidFill>
              <a:latin typeface="Arial" charset="0"/>
              <a:cs typeface="Ali_K_Traditional" pitchFamily="2" charset="-78"/>
            </a:endParaRPr>
          </a:p>
        </p:txBody>
      </p:sp>
      <p:sp>
        <p:nvSpPr>
          <p:cNvPr id="72714" name="Line 10"/>
          <p:cNvSpPr>
            <a:spLocks noChangeShapeType="1"/>
          </p:cNvSpPr>
          <p:nvPr/>
        </p:nvSpPr>
        <p:spPr bwMode="auto">
          <a:xfrm>
            <a:off x="4648200" y="2057400"/>
            <a:ext cx="0" cy="609600"/>
          </a:xfrm>
          <a:prstGeom prst="line">
            <a:avLst/>
          </a:prstGeom>
          <a:noFill/>
          <a:ln w="9525">
            <a:solidFill>
              <a:schemeClr val="tx1"/>
            </a:solidFill>
            <a:round/>
            <a:headEnd/>
            <a:tailEnd type="triangle" w="med" len="med"/>
          </a:ln>
        </p:spPr>
        <p:txBody>
          <a:bodyPr/>
          <a:lstStyle/>
          <a:p>
            <a:endParaRPr lang="en-US"/>
          </a:p>
        </p:txBody>
      </p:sp>
      <p:sp>
        <p:nvSpPr>
          <p:cNvPr id="72715" name="Text Box 11"/>
          <p:cNvSpPr txBox="1">
            <a:spLocks noChangeArrowheads="1"/>
          </p:cNvSpPr>
          <p:nvPr/>
        </p:nvSpPr>
        <p:spPr bwMode="auto">
          <a:xfrm>
            <a:off x="6477000" y="3262313"/>
            <a:ext cx="990600" cy="366712"/>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 زةكى خان </a:t>
            </a:r>
            <a:endParaRPr lang="en-US" b="1">
              <a:solidFill>
                <a:schemeClr val="tx2"/>
              </a:solidFill>
              <a:latin typeface="Arial" charset="0"/>
              <a:cs typeface="Ali_K_Traditional" pitchFamily="2" charset="-78"/>
            </a:endParaRPr>
          </a:p>
        </p:txBody>
      </p:sp>
      <p:sp>
        <p:nvSpPr>
          <p:cNvPr id="72716" name="Text Box 12"/>
          <p:cNvSpPr txBox="1">
            <a:spLocks noChangeArrowheads="1"/>
          </p:cNvSpPr>
          <p:nvPr/>
        </p:nvSpPr>
        <p:spPr bwMode="auto">
          <a:xfrm>
            <a:off x="2057400" y="4419600"/>
            <a:ext cx="4953000" cy="641350"/>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بةر لة رووبةروبونةوةى عةلى موراد خان ،  زةكى خان  لةسالى 1779ز لةناوضةى ايزد خواست بةدةستى ثاسةوانةكانى لةهؤزى مافى دةكوذريَت</a:t>
            </a:r>
            <a:endParaRPr lang="en-US" b="1">
              <a:solidFill>
                <a:schemeClr val="tx2"/>
              </a:solidFill>
              <a:latin typeface="Arial" charset="0"/>
              <a:cs typeface="Ali_K_Traditional" pitchFamily="2" charset="-78"/>
            </a:endParaRPr>
          </a:p>
        </p:txBody>
      </p:sp>
      <p:sp>
        <p:nvSpPr>
          <p:cNvPr id="72717" name="Line 13"/>
          <p:cNvSpPr>
            <a:spLocks noChangeShapeType="1"/>
          </p:cNvSpPr>
          <p:nvPr/>
        </p:nvSpPr>
        <p:spPr bwMode="auto">
          <a:xfrm flipH="1">
            <a:off x="6934200" y="3719513"/>
            <a:ext cx="228600" cy="685800"/>
          </a:xfrm>
          <a:prstGeom prst="line">
            <a:avLst/>
          </a:prstGeom>
          <a:noFill/>
          <a:ln w="9525">
            <a:solidFill>
              <a:schemeClr val="tx1"/>
            </a:solidFill>
            <a:round/>
            <a:headEnd/>
            <a:tailEnd type="triangle" w="med" len="med"/>
          </a:ln>
        </p:spPr>
        <p:txBody>
          <a:bodyPr/>
          <a:lstStyle/>
          <a:p>
            <a:endParaRPr lang="en-US"/>
          </a:p>
        </p:txBody>
      </p:sp>
      <p:sp>
        <p:nvSpPr>
          <p:cNvPr id="72718" name="Text Box 14"/>
          <p:cNvSpPr txBox="1">
            <a:spLocks noChangeArrowheads="1"/>
          </p:cNvSpPr>
          <p:nvPr/>
        </p:nvSpPr>
        <p:spPr bwMode="auto">
          <a:xfrm>
            <a:off x="1143000" y="5791200"/>
            <a:ext cx="6629400" cy="366713"/>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دروست بوونى ململانىَ لةنيَوان عةلى مورد خان و صادق خان لة دواى كوذرانى زةكى خان </a:t>
            </a:r>
            <a:endParaRPr lang="en-US" b="1">
              <a:solidFill>
                <a:schemeClr val="tx2"/>
              </a:solidFill>
              <a:latin typeface="Arial" charset="0"/>
              <a:cs typeface="Ali_K_Traditional" pitchFamily="2" charset="-78"/>
            </a:endParaRPr>
          </a:p>
        </p:txBody>
      </p:sp>
      <p:sp>
        <p:nvSpPr>
          <p:cNvPr id="72719" name="Line 15"/>
          <p:cNvSpPr>
            <a:spLocks noChangeShapeType="1"/>
          </p:cNvSpPr>
          <p:nvPr/>
        </p:nvSpPr>
        <p:spPr bwMode="auto">
          <a:xfrm>
            <a:off x="4648200" y="5014913"/>
            <a:ext cx="0" cy="609600"/>
          </a:xfrm>
          <a:prstGeom prst="line">
            <a:avLst/>
          </a:prstGeom>
          <a:noFill/>
          <a:ln w="9525">
            <a:solidFill>
              <a:schemeClr val="tx1"/>
            </a:solidFill>
            <a:round/>
            <a:headEnd/>
            <a:tailEnd type="triangle" w="med" len="med"/>
          </a:ln>
        </p:spPr>
        <p:txBody>
          <a:bodyPr/>
          <a:lstStyle/>
          <a:p>
            <a:endParaRPr lang="en-US"/>
          </a:p>
        </p:txBody>
      </p:sp>
      <p:sp>
        <p:nvSpPr>
          <p:cNvPr id="72720" name="Text Box 16"/>
          <p:cNvSpPr txBox="1">
            <a:spLocks noChangeArrowheads="1"/>
          </p:cNvSpPr>
          <p:nvPr/>
        </p:nvSpPr>
        <p:spPr bwMode="auto">
          <a:xfrm>
            <a:off x="3200400" y="1676400"/>
            <a:ext cx="2743200" cy="457200"/>
          </a:xfrm>
          <a:prstGeom prst="rect">
            <a:avLst/>
          </a:prstGeom>
          <a:noFill/>
          <a:ln w="9525">
            <a:noFill/>
            <a:miter lim="800000"/>
            <a:headEnd/>
            <a:tailEnd/>
          </a:ln>
        </p:spPr>
        <p:txBody>
          <a:bodyPr>
            <a:spAutoFit/>
          </a:bodyPr>
          <a:lstStyle/>
          <a:p>
            <a:pPr>
              <a:spcBef>
                <a:spcPct val="50000"/>
              </a:spcBef>
            </a:pPr>
            <a:r>
              <a:rPr lang="ar-SA" sz="2400" b="1">
                <a:solidFill>
                  <a:schemeClr val="tx2"/>
                </a:solidFill>
                <a:latin typeface="Arial" charset="0"/>
                <a:cs typeface="Ali_K_Traditional" pitchFamily="2" charset="-78"/>
              </a:rPr>
              <a:t>ململانىَ و ئامادةكارييةكان</a:t>
            </a:r>
            <a:endParaRPr lang="en-US" sz="2400" b="1">
              <a:solidFill>
                <a:schemeClr val="tx2"/>
              </a:solidFill>
              <a:latin typeface="Arial" charset="0"/>
              <a:cs typeface="Ali_K_Traditional" pitchFamily="2" charset="-78"/>
            </a:endParaRPr>
          </a:p>
        </p:txBody>
      </p:sp>
      <p:sp>
        <p:nvSpPr>
          <p:cNvPr id="72721" name="Text Box 17"/>
          <p:cNvSpPr txBox="1">
            <a:spLocks noChangeArrowheads="1"/>
          </p:cNvSpPr>
          <p:nvPr/>
        </p:nvSpPr>
        <p:spPr bwMode="auto">
          <a:xfrm>
            <a:off x="304800" y="3200400"/>
            <a:ext cx="3276600" cy="1190625"/>
          </a:xfrm>
          <a:prstGeom prst="rect">
            <a:avLst/>
          </a:prstGeom>
          <a:noFill/>
          <a:ln w="9525">
            <a:noFill/>
            <a:miter lim="800000"/>
            <a:headEnd/>
            <a:tailEnd/>
          </a:ln>
        </p:spPr>
        <p:txBody>
          <a:bodyPr>
            <a:spAutoFit/>
          </a:bodyPr>
          <a:lstStyle/>
          <a:p>
            <a:pPr>
              <a:spcBef>
                <a:spcPct val="50000"/>
              </a:spcBef>
            </a:pPr>
            <a:r>
              <a:rPr lang="ar-SA" b="1">
                <a:solidFill>
                  <a:schemeClr val="tx2"/>
                </a:solidFill>
                <a:latin typeface="Arial" charset="0"/>
                <a:cs typeface="Ali_K_Traditional" pitchFamily="2" charset="-78"/>
              </a:rPr>
              <a:t>عةلى موراد خان خوشكةزاى زةكى خان طةيشتة ئةو بروايةى كة زةكى خان كةسيَكى نةويستراوة لة ناوخةلك و هةولةكانى ضر كردةو بؤ طةراندنةوةى دةسةلاتى ئةبو الفتح خان </a:t>
            </a:r>
            <a:endParaRPr lang="en-US" b="1">
              <a:solidFill>
                <a:schemeClr val="tx2"/>
              </a:solidFill>
              <a:latin typeface="Arial" charset="0"/>
              <a:cs typeface="Ali_K_Traditional" pitchFamily="2" charset="-78"/>
            </a:endParaRPr>
          </a:p>
        </p:txBody>
      </p:sp>
      <p:sp>
        <p:nvSpPr>
          <p:cNvPr id="72722" name="Line 18"/>
          <p:cNvSpPr>
            <a:spLocks noChangeShapeType="1"/>
          </p:cNvSpPr>
          <p:nvPr/>
        </p:nvSpPr>
        <p:spPr bwMode="auto">
          <a:xfrm flipH="1">
            <a:off x="3505200" y="3033713"/>
            <a:ext cx="914400" cy="304800"/>
          </a:xfrm>
          <a:prstGeom prst="line">
            <a:avLst/>
          </a:prstGeom>
          <a:noFill/>
          <a:ln w="9525">
            <a:solidFill>
              <a:schemeClr val="tx1"/>
            </a:solidFill>
            <a:round/>
            <a:headEnd/>
            <a:tailEnd type="triangle" w="med" len="med"/>
          </a:ln>
        </p:spPr>
        <p:txBody>
          <a:bodyPr/>
          <a:lstStyle/>
          <a:p>
            <a:endParaRPr lang="en-US"/>
          </a:p>
        </p:txBody>
      </p:sp>
      <p:sp>
        <p:nvSpPr>
          <p:cNvPr id="72723" name="Line 19"/>
          <p:cNvSpPr>
            <a:spLocks noChangeShapeType="1"/>
          </p:cNvSpPr>
          <p:nvPr/>
        </p:nvSpPr>
        <p:spPr bwMode="auto">
          <a:xfrm>
            <a:off x="4800600" y="3019425"/>
            <a:ext cx="1828800" cy="304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10"/>
                                        </p:tgtEl>
                                        <p:attrNameLst>
                                          <p:attrName>style.visibility</p:attrName>
                                        </p:attrNameLst>
                                      </p:cBhvr>
                                      <p:to>
                                        <p:strVal val="visible"/>
                                      </p:to>
                                    </p:set>
                                    <p:anim calcmode="lin" valueType="num">
                                      <p:cBhvr additive="base">
                                        <p:cTn id="13" dur="500" fill="hold"/>
                                        <p:tgtEl>
                                          <p:spTgt spid="72710"/>
                                        </p:tgtEl>
                                        <p:attrNameLst>
                                          <p:attrName>ppt_x</p:attrName>
                                        </p:attrNameLst>
                                      </p:cBhvr>
                                      <p:tavLst>
                                        <p:tav tm="0">
                                          <p:val>
                                            <p:strVal val="#ppt_x"/>
                                          </p:val>
                                        </p:tav>
                                        <p:tav tm="100000">
                                          <p:val>
                                            <p:strVal val="#ppt_x"/>
                                          </p:val>
                                        </p:tav>
                                      </p:tavLst>
                                    </p:anim>
                                    <p:anim calcmode="lin" valueType="num">
                                      <p:cBhvr additive="base">
                                        <p:cTn id="14" dur="500" fill="hold"/>
                                        <p:tgtEl>
                                          <p:spTgt spid="727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2709"/>
                                        </p:tgtEl>
                                        <p:attrNameLst>
                                          <p:attrName>style.visibility</p:attrName>
                                        </p:attrNameLst>
                                      </p:cBhvr>
                                      <p:to>
                                        <p:strVal val="visible"/>
                                      </p:to>
                                    </p:set>
                                    <p:anim calcmode="lin" valueType="num">
                                      <p:cBhvr additive="base">
                                        <p:cTn id="17" dur="500" fill="hold"/>
                                        <p:tgtEl>
                                          <p:spTgt spid="72709"/>
                                        </p:tgtEl>
                                        <p:attrNameLst>
                                          <p:attrName>ppt_x</p:attrName>
                                        </p:attrNameLst>
                                      </p:cBhvr>
                                      <p:tavLst>
                                        <p:tav tm="0">
                                          <p:val>
                                            <p:strVal val="#ppt_x"/>
                                          </p:val>
                                        </p:tav>
                                        <p:tav tm="100000">
                                          <p:val>
                                            <p:strVal val="#ppt_x"/>
                                          </p:val>
                                        </p:tav>
                                      </p:tavLst>
                                    </p:anim>
                                    <p:anim calcmode="lin" valueType="num">
                                      <p:cBhvr additive="base">
                                        <p:cTn id="18"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72711"/>
                                        </p:tgtEl>
                                        <p:attrNameLst>
                                          <p:attrName>style.visibility</p:attrName>
                                        </p:attrNameLst>
                                      </p:cBhvr>
                                      <p:to>
                                        <p:strVal val="visible"/>
                                      </p:to>
                                    </p:set>
                                    <p:anim to="" calcmode="lin" valueType="num">
                                      <p:cBhvr>
                                        <p:cTn id="23" dur="1" fill="hold"/>
                                        <p:tgtEl>
                                          <p:spTgt spid="72711"/>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72720"/>
                                        </p:tgtEl>
                                        <p:attrNameLst>
                                          <p:attrName>style.visibility</p:attrName>
                                        </p:attrNameLst>
                                      </p:cBhvr>
                                      <p:to>
                                        <p:strVal val="visible"/>
                                      </p:to>
                                    </p:set>
                                    <p:anim to="" calcmode="lin" valueType="num">
                                      <p:cBhvr>
                                        <p:cTn id="26" dur="1" fill="hold"/>
                                        <p:tgtEl>
                                          <p:spTgt spid="72720"/>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72712"/>
                                        </p:tgtEl>
                                        <p:attrNameLst>
                                          <p:attrName>style.visibility</p:attrName>
                                        </p:attrNameLst>
                                      </p:cBhvr>
                                      <p:to>
                                        <p:strVal val="visible"/>
                                      </p:to>
                                    </p:set>
                                    <p:anim to="" calcmode="lin" valueType="num">
                                      <p:cBhvr>
                                        <p:cTn id="29" dur="1" fill="hold"/>
                                        <p:tgtEl>
                                          <p:spTgt spid="72712"/>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2714"/>
                                        </p:tgtEl>
                                        <p:attrNameLst>
                                          <p:attrName>style.visibility</p:attrName>
                                        </p:attrNameLst>
                                      </p:cBhvr>
                                      <p:to>
                                        <p:strVal val="visible"/>
                                      </p:to>
                                    </p:set>
                                    <p:anim calcmode="lin" valueType="num">
                                      <p:cBhvr additive="base">
                                        <p:cTn id="34" dur="500" fill="hold"/>
                                        <p:tgtEl>
                                          <p:spTgt spid="72714"/>
                                        </p:tgtEl>
                                        <p:attrNameLst>
                                          <p:attrName>ppt_x</p:attrName>
                                        </p:attrNameLst>
                                      </p:cBhvr>
                                      <p:tavLst>
                                        <p:tav tm="0">
                                          <p:val>
                                            <p:strVal val="#ppt_x"/>
                                          </p:val>
                                        </p:tav>
                                        <p:tav tm="100000">
                                          <p:val>
                                            <p:strVal val="#ppt_x"/>
                                          </p:val>
                                        </p:tav>
                                      </p:tavLst>
                                    </p:anim>
                                    <p:anim calcmode="lin" valueType="num">
                                      <p:cBhvr additive="base">
                                        <p:cTn id="35" dur="500" fill="hold"/>
                                        <p:tgtEl>
                                          <p:spTgt spid="727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72713"/>
                                        </p:tgtEl>
                                        <p:attrNameLst>
                                          <p:attrName>style.visibility</p:attrName>
                                        </p:attrNameLst>
                                      </p:cBhvr>
                                      <p:to>
                                        <p:strVal val="visible"/>
                                      </p:to>
                                    </p:set>
                                    <p:anim calcmode="lin" valueType="num">
                                      <p:cBhvr additive="base">
                                        <p:cTn id="38" dur="500" fill="hold"/>
                                        <p:tgtEl>
                                          <p:spTgt spid="72713"/>
                                        </p:tgtEl>
                                        <p:attrNameLst>
                                          <p:attrName>ppt_x</p:attrName>
                                        </p:attrNameLst>
                                      </p:cBhvr>
                                      <p:tavLst>
                                        <p:tav tm="0">
                                          <p:val>
                                            <p:strVal val="#ppt_x"/>
                                          </p:val>
                                        </p:tav>
                                        <p:tav tm="100000">
                                          <p:val>
                                            <p:strVal val="#ppt_x"/>
                                          </p:val>
                                        </p:tav>
                                      </p:tavLst>
                                    </p:anim>
                                    <p:anim calcmode="lin" valueType="num">
                                      <p:cBhvr additive="base">
                                        <p:cTn id="39" dur="500" fill="hold"/>
                                        <p:tgtEl>
                                          <p:spTgt spid="727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2723"/>
                                        </p:tgtEl>
                                        <p:attrNameLst>
                                          <p:attrName>style.visibility</p:attrName>
                                        </p:attrNameLst>
                                      </p:cBhvr>
                                      <p:to>
                                        <p:strVal val="visible"/>
                                      </p:to>
                                    </p:set>
                                    <p:anim calcmode="lin" valueType="num">
                                      <p:cBhvr additive="base">
                                        <p:cTn id="44" dur="500" fill="hold"/>
                                        <p:tgtEl>
                                          <p:spTgt spid="72723"/>
                                        </p:tgtEl>
                                        <p:attrNameLst>
                                          <p:attrName>ppt_x</p:attrName>
                                        </p:attrNameLst>
                                      </p:cBhvr>
                                      <p:tavLst>
                                        <p:tav tm="0">
                                          <p:val>
                                            <p:strVal val="#ppt_x"/>
                                          </p:val>
                                        </p:tav>
                                        <p:tav tm="100000">
                                          <p:val>
                                            <p:strVal val="#ppt_x"/>
                                          </p:val>
                                        </p:tav>
                                      </p:tavLst>
                                    </p:anim>
                                    <p:anim calcmode="lin" valueType="num">
                                      <p:cBhvr additive="base">
                                        <p:cTn id="45" dur="500" fill="hold"/>
                                        <p:tgtEl>
                                          <p:spTgt spid="7272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2715"/>
                                        </p:tgtEl>
                                        <p:attrNameLst>
                                          <p:attrName>style.visibility</p:attrName>
                                        </p:attrNameLst>
                                      </p:cBhvr>
                                      <p:to>
                                        <p:strVal val="visible"/>
                                      </p:to>
                                    </p:set>
                                    <p:anim calcmode="lin" valueType="num">
                                      <p:cBhvr additive="base">
                                        <p:cTn id="48" dur="500" fill="hold"/>
                                        <p:tgtEl>
                                          <p:spTgt spid="72715"/>
                                        </p:tgtEl>
                                        <p:attrNameLst>
                                          <p:attrName>ppt_x</p:attrName>
                                        </p:attrNameLst>
                                      </p:cBhvr>
                                      <p:tavLst>
                                        <p:tav tm="0">
                                          <p:val>
                                            <p:strVal val="#ppt_x"/>
                                          </p:val>
                                        </p:tav>
                                        <p:tav tm="100000">
                                          <p:val>
                                            <p:strVal val="#ppt_x"/>
                                          </p:val>
                                        </p:tav>
                                      </p:tavLst>
                                    </p:anim>
                                    <p:anim calcmode="lin" valueType="num">
                                      <p:cBhvr additive="base">
                                        <p:cTn id="49" dur="500" fill="hold"/>
                                        <p:tgtEl>
                                          <p:spTgt spid="7271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2722"/>
                                        </p:tgtEl>
                                        <p:attrNameLst>
                                          <p:attrName>style.visibility</p:attrName>
                                        </p:attrNameLst>
                                      </p:cBhvr>
                                      <p:to>
                                        <p:strVal val="visible"/>
                                      </p:to>
                                    </p:set>
                                    <p:anim calcmode="lin" valueType="num">
                                      <p:cBhvr additive="base">
                                        <p:cTn id="52" dur="500" fill="hold"/>
                                        <p:tgtEl>
                                          <p:spTgt spid="72722"/>
                                        </p:tgtEl>
                                        <p:attrNameLst>
                                          <p:attrName>ppt_x</p:attrName>
                                        </p:attrNameLst>
                                      </p:cBhvr>
                                      <p:tavLst>
                                        <p:tav tm="0">
                                          <p:val>
                                            <p:strVal val="#ppt_x"/>
                                          </p:val>
                                        </p:tav>
                                        <p:tav tm="100000">
                                          <p:val>
                                            <p:strVal val="#ppt_x"/>
                                          </p:val>
                                        </p:tav>
                                      </p:tavLst>
                                    </p:anim>
                                    <p:anim calcmode="lin" valueType="num">
                                      <p:cBhvr additive="base">
                                        <p:cTn id="53" dur="500" fill="hold"/>
                                        <p:tgtEl>
                                          <p:spTgt spid="7272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2721"/>
                                        </p:tgtEl>
                                        <p:attrNameLst>
                                          <p:attrName>style.visibility</p:attrName>
                                        </p:attrNameLst>
                                      </p:cBhvr>
                                      <p:to>
                                        <p:strVal val="visible"/>
                                      </p:to>
                                    </p:set>
                                    <p:anim calcmode="lin" valueType="num">
                                      <p:cBhvr additive="base">
                                        <p:cTn id="56" dur="500" fill="hold"/>
                                        <p:tgtEl>
                                          <p:spTgt spid="72721"/>
                                        </p:tgtEl>
                                        <p:attrNameLst>
                                          <p:attrName>ppt_x</p:attrName>
                                        </p:attrNameLst>
                                      </p:cBhvr>
                                      <p:tavLst>
                                        <p:tav tm="0">
                                          <p:val>
                                            <p:strVal val="#ppt_x"/>
                                          </p:val>
                                        </p:tav>
                                        <p:tav tm="100000">
                                          <p:val>
                                            <p:strVal val="#ppt_x"/>
                                          </p:val>
                                        </p:tav>
                                      </p:tavLst>
                                    </p:anim>
                                    <p:anim calcmode="lin" valueType="num">
                                      <p:cBhvr additive="base">
                                        <p:cTn id="57" dur="500" fill="hold"/>
                                        <p:tgtEl>
                                          <p:spTgt spid="727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72717"/>
                                        </p:tgtEl>
                                        <p:attrNameLst>
                                          <p:attrName>style.visibility</p:attrName>
                                        </p:attrNameLst>
                                      </p:cBhvr>
                                      <p:to>
                                        <p:strVal val="visible"/>
                                      </p:to>
                                    </p:set>
                                    <p:anim calcmode="lin" valueType="num">
                                      <p:cBhvr>
                                        <p:cTn id="62" dur="1000" fill="hold"/>
                                        <p:tgtEl>
                                          <p:spTgt spid="72717"/>
                                        </p:tgtEl>
                                        <p:attrNameLst>
                                          <p:attrName>ppt_w</p:attrName>
                                        </p:attrNameLst>
                                      </p:cBhvr>
                                      <p:tavLst>
                                        <p:tav tm="0">
                                          <p:val>
                                            <p:fltVal val="0"/>
                                          </p:val>
                                        </p:tav>
                                        <p:tav tm="100000">
                                          <p:val>
                                            <p:strVal val="#ppt_w"/>
                                          </p:val>
                                        </p:tav>
                                      </p:tavLst>
                                    </p:anim>
                                    <p:anim calcmode="lin" valueType="num">
                                      <p:cBhvr>
                                        <p:cTn id="63" dur="1000" fill="hold"/>
                                        <p:tgtEl>
                                          <p:spTgt spid="72717"/>
                                        </p:tgtEl>
                                        <p:attrNameLst>
                                          <p:attrName>ppt_h</p:attrName>
                                        </p:attrNameLst>
                                      </p:cBhvr>
                                      <p:tavLst>
                                        <p:tav tm="0">
                                          <p:val>
                                            <p:fltVal val="0"/>
                                          </p:val>
                                        </p:tav>
                                        <p:tav tm="100000">
                                          <p:val>
                                            <p:strVal val="#ppt_h"/>
                                          </p:val>
                                        </p:tav>
                                      </p:tavLst>
                                    </p:anim>
                                    <p:anim calcmode="lin" valueType="num">
                                      <p:cBhvr>
                                        <p:cTn id="64" dur="1000" fill="hold"/>
                                        <p:tgtEl>
                                          <p:spTgt spid="72717"/>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72717"/>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72716"/>
                                        </p:tgtEl>
                                        <p:attrNameLst>
                                          <p:attrName>style.visibility</p:attrName>
                                        </p:attrNameLst>
                                      </p:cBhvr>
                                      <p:to>
                                        <p:strVal val="visible"/>
                                      </p:to>
                                    </p:set>
                                    <p:anim calcmode="lin" valueType="num">
                                      <p:cBhvr>
                                        <p:cTn id="68" dur="1000" fill="hold"/>
                                        <p:tgtEl>
                                          <p:spTgt spid="72716"/>
                                        </p:tgtEl>
                                        <p:attrNameLst>
                                          <p:attrName>ppt_w</p:attrName>
                                        </p:attrNameLst>
                                      </p:cBhvr>
                                      <p:tavLst>
                                        <p:tav tm="0">
                                          <p:val>
                                            <p:fltVal val="0"/>
                                          </p:val>
                                        </p:tav>
                                        <p:tav tm="100000">
                                          <p:val>
                                            <p:strVal val="#ppt_w"/>
                                          </p:val>
                                        </p:tav>
                                      </p:tavLst>
                                    </p:anim>
                                    <p:anim calcmode="lin" valueType="num">
                                      <p:cBhvr>
                                        <p:cTn id="69" dur="1000" fill="hold"/>
                                        <p:tgtEl>
                                          <p:spTgt spid="72716"/>
                                        </p:tgtEl>
                                        <p:attrNameLst>
                                          <p:attrName>ppt_h</p:attrName>
                                        </p:attrNameLst>
                                      </p:cBhvr>
                                      <p:tavLst>
                                        <p:tav tm="0">
                                          <p:val>
                                            <p:fltVal val="0"/>
                                          </p:val>
                                        </p:tav>
                                        <p:tav tm="100000">
                                          <p:val>
                                            <p:strVal val="#ppt_h"/>
                                          </p:val>
                                        </p:tav>
                                      </p:tavLst>
                                    </p:anim>
                                    <p:anim calcmode="lin" valueType="num">
                                      <p:cBhvr>
                                        <p:cTn id="70" dur="1000" fill="hold"/>
                                        <p:tgtEl>
                                          <p:spTgt spid="72716"/>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727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grpId="0" nodeType="clickEffect">
                                  <p:stCondLst>
                                    <p:cond delay="0"/>
                                  </p:stCondLst>
                                  <p:childTnLst>
                                    <p:set>
                                      <p:cBhvr>
                                        <p:cTn id="75" dur="1" fill="hold">
                                          <p:stCondLst>
                                            <p:cond delay="0"/>
                                          </p:stCondLst>
                                        </p:cTn>
                                        <p:tgtEl>
                                          <p:spTgt spid="72719"/>
                                        </p:tgtEl>
                                        <p:attrNameLst>
                                          <p:attrName>style.visibility</p:attrName>
                                        </p:attrNameLst>
                                      </p:cBhvr>
                                      <p:to>
                                        <p:strVal val="visible"/>
                                      </p:to>
                                    </p:set>
                                    <p:animEffect transition="in" filter="fade">
                                      <p:cBhvr>
                                        <p:cTn id="76" dur="2000"/>
                                        <p:tgtEl>
                                          <p:spTgt spid="72719"/>
                                        </p:tgtEl>
                                      </p:cBhvr>
                                    </p:animEffect>
                                    <p:anim calcmode="lin" valueType="num">
                                      <p:cBhvr>
                                        <p:cTn id="77" dur="2000" fill="hold"/>
                                        <p:tgtEl>
                                          <p:spTgt spid="72719"/>
                                        </p:tgtEl>
                                        <p:attrNameLst>
                                          <p:attrName>style.rotation</p:attrName>
                                        </p:attrNameLst>
                                      </p:cBhvr>
                                      <p:tavLst>
                                        <p:tav tm="0">
                                          <p:val>
                                            <p:fltVal val="720"/>
                                          </p:val>
                                        </p:tav>
                                        <p:tav tm="100000">
                                          <p:val>
                                            <p:fltVal val="0"/>
                                          </p:val>
                                        </p:tav>
                                      </p:tavLst>
                                    </p:anim>
                                    <p:anim calcmode="lin" valueType="num">
                                      <p:cBhvr>
                                        <p:cTn id="78" dur="2000" fill="hold"/>
                                        <p:tgtEl>
                                          <p:spTgt spid="72719"/>
                                        </p:tgtEl>
                                        <p:attrNameLst>
                                          <p:attrName>ppt_h</p:attrName>
                                        </p:attrNameLst>
                                      </p:cBhvr>
                                      <p:tavLst>
                                        <p:tav tm="0">
                                          <p:val>
                                            <p:fltVal val="0"/>
                                          </p:val>
                                        </p:tav>
                                        <p:tav tm="100000">
                                          <p:val>
                                            <p:strVal val="#ppt_h"/>
                                          </p:val>
                                        </p:tav>
                                      </p:tavLst>
                                    </p:anim>
                                    <p:anim calcmode="lin" valueType="num">
                                      <p:cBhvr>
                                        <p:cTn id="79" dur="2000" fill="hold"/>
                                        <p:tgtEl>
                                          <p:spTgt spid="72719"/>
                                        </p:tgtEl>
                                        <p:attrNameLst>
                                          <p:attrName>ppt_w</p:attrName>
                                        </p:attrNameLst>
                                      </p:cBhvr>
                                      <p:tavLst>
                                        <p:tav tm="0">
                                          <p:val>
                                            <p:fltVal val="0"/>
                                          </p:val>
                                        </p:tav>
                                        <p:tav tm="100000">
                                          <p:val>
                                            <p:strVal val="#ppt_w"/>
                                          </p:val>
                                        </p:tav>
                                      </p:tavLst>
                                    </p:anim>
                                  </p:childTnLst>
                                </p:cTn>
                              </p:par>
                              <p:par>
                                <p:cTn id="80" presetID="35" presetClass="entr" presetSubtype="0" fill="hold" grpId="0" nodeType="withEffect">
                                  <p:stCondLst>
                                    <p:cond delay="0"/>
                                  </p:stCondLst>
                                  <p:childTnLst>
                                    <p:set>
                                      <p:cBhvr>
                                        <p:cTn id="81" dur="1" fill="hold">
                                          <p:stCondLst>
                                            <p:cond delay="0"/>
                                          </p:stCondLst>
                                        </p:cTn>
                                        <p:tgtEl>
                                          <p:spTgt spid="72718"/>
                                        </p:tgtEl>
                                        <p:attrNameLst>
                                          <p:attrName>style.visibility</p:attrName>
                                        </p:attrNameLst>
                                      </p:cBhvr>
                                      <p:to>
                                        <p:strVal val="visible"/>
                                      </p:to>
                                    </p:set>
                                    <p:animEffect transition="in" filter="fade">
                                      <p:cBhvr>
                                        <p:cTn id="82" dur="2000"/>
                                        <p:tgtEl>
                                          <p:spTgt spid="72718"/>
                                        </p:tgtEl>
                                      </p:cBhvr>
                                    </p:animEffect>
                                    <p:anim calcmode="lin" valueType="num">
                                      <p:cBhvr>
                                        <p:cTn id="83" dur="2000" fill="hold"/>
                                        <p:tgtEl>
                                          <p:spTgt spid="72718"/>
                                        </p:tgtEl>
                                        <p:attrNameLst>
                                          <p:attrName>style.rotation</p:attrName>
                                        </p:attrNameLst>
                                      </p:cBhvr>
                                      <p:tavLst>
                                        <p:tav tm="0">
                                          <p:val>
                                            <p:fltVal val="720"/>
                                          </p:val>
                                        </p:tav>
                                        <p:tav tm="100000">
                                          <p:val>
                                            <p:fltVal val="0"/>
                                          </p:val>
                                        </p:tav>
                                      </p:tavLst>
                                    </p:anim>
                                    <p:anim calcmode="lin" valueType="num">
                                      <p:cBhvr>
                                        <p:cTn id="84" dur="2000" fill="hold"/>
                                        <p:tgtEl>
                                          <p:spTgt spid="72718"/>
                                        </p:tgtEl>
                                        <p:attrNameLst>
                                          <p:attrName>ppt_h</p:attrName>
                                        </p:attrNameLst>
                                      </p:cBhvr>
                                      <p:tavLst>
                                        <p:tav tm="0">
                                          <p:val>
                                            <p:fltVal val="0"/>
                                          </p:val>
                                        </p:tav>
                                        <p:tav tm="100000">
                                          <p:val>
                                            <p:strVal val="#ppt_h"/>
                                          </p:val>
                                        </p:tav>
                                      </p:tavLst>
                                    </p:anim>
                                    <p:anim calcmode="lin" valueType="num">
                                      <p:cBhvr>
                                        <p:cTn id="85" dur="2000" fill="hold"/>
                                        <p:tgtEl>
                                          <p:spTgt spid="727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72709" grpId="0"/>
      <p:bldP spid="72710" grpId="0"/>
      <p:bldP spid="72711" grpId="0" animBg="1"/>
      <p:bldP spid="72712" grpId="0" animBg="1"/>
      <p:bldP spid="72713" grpId="0"/>
      <p:bldP spid="72714" grpId="0" animBg="1"/>
      <p:bldP spid="72715" grpId="0"/>
      <p:bldP spid="72716" grpId="0"/>
      <p:bldP spid="72717" grpId="0" animBg="1"/>
      <p:bldP spid="72718" grpId="0"/>
      <p:bldP spid="72719" grpId="0" animBg="1"/>
      <p:bldP spid="72720" grpId="0"/>
      <p:bldP spid="72721" grpId="0"/>
      <p:bldP spid="72722" grpId="0" animBg="1"/>
      <p:bldP spid="72723" grpId="0" animBg="1"/>
    </p:bldLst>
  </p:timing>
</p:sld>
</file>

<file path=ppt/theme/theme1.xml><?xml version="1.0" encoding="utf-8"?>
<a:theme xmlns:a="http://schemas.openxmlformats.org/drawingml/2006/main" name="پریزێنته‌یشنی ئیرانی نوی">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پریزێنته‌یشنی ئیرانی نوی</Template>
  <TotalTime>12</TotalTime>
  <Words>1658</Words>
  <Application>Microsoft Office PowerPoint</Application>
  <PresentationFormat>On-screen Show (4:3)</PresentationFormat>
  <Paragraphs>123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پریزێنته‌یشنی ئیرانی نوی</vt:lpstr>
      <vt:lpstr>شا اسماعيلى يةكةم وبنيادنانى دةولَةتى سةفةوى </vt:lpstr>
      <vt:lpstr>بارودؤخى سياسى ئيَران لة نيَوان سالآنى 1524ـ1576 </vt:lpstr>
      <vt:lpstr>Slide 3</vt:lpstr>
      <vt:lpstr>ئيَران لة ماوةى فةرمانرةوايةتى ئةفغانةكان</vt:lpstr>
      <vt:lpstr> ئيَران لةسةردةمى نادر شاى ئةفشار    1736- 1747</vt:lpstr>
      <vt:lpstr> ثةيوةنديية دةرةكييةكانى ئيَران  لةسةردةمى نادرشا     1736- 1747</vt:lpstr>
      <vt:lpstr>بارودؤخى سياسى ئيَران لةسةردةمى كريم خانى زةند </vt:lpstr>
      <vt:lpstr>بارودؤخى سياسى ئيَران لةدواى مردنى كريم خانى زةند    1779- 1788</vt:lpstr>
      <vt:lpstr>بارودؤخى سياسى ئيَران لةدواى مردنى كريم خانى زةند    1779- 1788</vt:lpstr>
      <vt:lpstr>بارودؤخى سياسى ئيَران لةدواى مردنى كريم خانى زةند    1779- 1788</vt:lpstr>
      <vt:lpstr>بارودؤخى سياسى ئيَران لةدواى مردنى كريم خانى زةند    1779- 1788</vt:lpstr>
      <vt:lpstr>بارودؤخى سياسى ئيَران لةنيَوان سالانى    1789 - 1795</vt:lpstr>
      <vt:lpstr>بارودؤخى سياسى ئيَران لةنيَوان سالانى    1795 - 1834</vt:lpstr>
      <vt:lpstr>بارودؤخى سياسى ئيَران لةنيَوان سالانى    1795 - 1834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شا اسماعيلى يةكةم وبنيادنانى دةولَةتى سةفةوى </dc:title>
  <dc:creator>Tech</dc:creator>
  <cp:lastModifiedBy>Tech</cp:lastModifiedBy>
  <cp:revision>5</cp:revision>
  <dcterms:created xsi:type="dcterms:W3CDTF">2018-05-25T05:11:18Z</dcterms:created>
  <dcterms:modified xsi:type="dcterms:W3CDTF">2018-05-25T05:30:19Z</dcterms:modified>
</cp:coreProperties>
</file>