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theme+xml" PartName="/ppt/theme/theme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0" r:id="rId2"/>
    <p:sldMasterId id="2147483702" r:id="rId3"/>
  </p:sldMasterIdLst>
  <p:notesMasterIdLst>
    <p:notesMasterId r:id="rId24"/>
  </p:notesMasterIdLst>
  <p:sldIdLst>
    <p:sldId id="268" r:id="rId4"/>
    <p:sldId id="269" r:id="rId5"/>
    <p:sldId id="270" r:id="rId6"/>
    <p:sldId id="271" r:id="rId7"/>
    <p:sldId id="274" r:id="rId8"/>
    <p:sldId id="275" r:id="rId9"/>
    <p:sldId id="276" r:id="rId10"/>
    <p:sldId id="272" r:id="rId11"/>
    <p:sldId id="277" r:id="rId12"/>
    <p:sldId id="278" r:id="rId13"/>
    <p:sldId id="273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89292" autoAdjust="0"/>
  </p:normalViewPr>
  <p:slideViewPr>
    <p:cSldViewPr snapToGrid="0">
      <p:cViewPr>
        <p:scale>
          <a:sx n="60" d="100"/>
          <a:sy n="60" d="100"/>
        </p:scale>
        <p:origin x="10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7C551-2C1E-49FF-8BE3-9D9A58D6C592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9647B-6DE7-4FB5-AC91-BD7C24770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8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Until the advent of certain specialized staining techniques, arbitrary identification of individual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chromosome pairs was based on the size and position of the centromere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(4)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Variability in the centromere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of different chromosomes allowed them to be classified into three basic categories.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chromosome with its centromere in the middle is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metacentric,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with the centromere closer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end is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sub-metacentric,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one with the centromere almost at one end is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acrocentric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(see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Fig. 3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Based on decreasing relative size and centromere position, a karyotype comprised of seven groups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labeled A through G was devised. The X chromosome belonged to the third or “C” group, whereas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Y was often placed separately. Although still used occasionally, these letter group names are now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considered obsolete.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9647B-6DE7-4FB5-AC91-BD7C24770F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911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9647B-6DE7-4FB5-AC91-BD7C24770F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72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9647B-6DE7-4FB5-AC91-BD7C24770FC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4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720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11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64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279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13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529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2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662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54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25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9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530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33808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52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9147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513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260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620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134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329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977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6849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070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275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338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0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89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4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5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14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3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62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949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27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2D032-7DD8-4CBF-A4AF-49714551AD0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6E635-4A39-464B-B159-12284C04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1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24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4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24.xml" Type="http://schemas.openxmlformats.org/officeDocument/2006/relationships/slideLayout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E1179-32C2-4EA7-A9EB-F109655BD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b="1" dirty="0"/>
              <a:t>Department of Biology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GB" sz="2400" b="1" dirty="0"/>
              <a:t>College of Science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GB" sz="2400" b="1" dirty="0"/>
              <a:t>Salahaddin University - Erbil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smtClean="0"/>
              <a:t>Cytogenetics– 2</a:t>
            </a:r>
            <a:r>
              <a:rPr lang="en-US" sz="2400" b="1" baseline="30000" dirty="0" smtClean="0"/>
              <a:t>nd</a:t>
            </a:r>
            <a:r>
              <a:rPr lang="en-US" sz="2400" b="1" dirty="0" smtClean="0"/>
              <a:t> Course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554E1-FAEC-4FE8-825D-0BA644B4E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rgbClr val="FFC000"/>
                </a:solidFill>
              </a:rPr>
              <a:t>  </a:t>
            </a:r>
            <a:r>
              <a:rPr lang="en-US" sz="3600" b="1" dirty="0" smtClean="0">
                <a:solidFill>
                  <a:srgbClr val="C00000"/>
                </a:solidFill>
              </a:rPr>
              <a:t>Human </a:t>
            </a:r>
            <a:r>
              <a:rPr lang="en-US" sz="3600" b="1" dirty="0">
                <a:solidFill>
                  <a:srgbClr val="C00000"/>
                </a:solidFill>
              </a:rPr>
              <a:t>Chromosome Nomenclature</a:t>
            </a:r>
            <a:r>
              <a:rPr lang="en-US" sz="3200" b="1" dirty="0" smtClean="0">
                <a:solidFill>
                  <a:srgbClr val="C00000"/>
                </a:solidFill>
              </a:rPr>
              <a:t>                                 </a:t>
            </a:r>
            <a:endParaRPr lang="en-US" sz="32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b="1" dirty="0"/>
              <a:t>Academic Year: </a:t>
            </a:r>
            <a:r>
              <a:rPr lang="en-GB" sz="2000" b="1" dirty="0" smtClean="0"/>
              <a:t>2022/2023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1026" name="Picture 2" descr="Salahaddin University-Erbil">
            <a:extLst>
              <a:ext uri="{FF2B5EF4-FFF2-40B4-BE49-F238E27FC236}">
                <a16:creationId xmlns:a16="http://schemas.microsoft.com/office/drawing/2014/main" id="{2DE045F3-D4A4-4883-AF31-6DAEB0634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7540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65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61" l="63" r="27" t="36"/>
          <a:stretch/>
        </p:blipFill>
        <p:spPr>
          <a:xfrm>
            <a:off x="0" y="286603"/>
            <a:ext cx="12192000" cy="657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968442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76" l="170" r="36" t="152"/>
          <a:stretch/>
        </p:blipFill>
        <p:spPr>
          <a:xfrm>
            <a:off x="0" y="-192505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613034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20" r="54" t="27"/>
          <a:stretch/>
        </p:blipFill>
        <p:spPr>
          <a:xfrm>
            <a:off x="0" y="0"/>
            <a:ext cx="12192000" cy="712176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547519"/>
            <a:ext cx="1485900" cy="15287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07869" y="0"/>
            <a:ext cx="6172200" cy="6742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07869" y="6311900"/>
            <a:ext cx="1223962" cy="6143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98344" y="6265767"/>
            <a:ext cx="6172200" cy="6742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07869" y="614333"/>
            <a:ext cx="650081" cy="61150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779918" y="337131"/>
            <a:ext cx="1221581" cy="2563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363325" y="811183"/>
            <a:ext cx="650081" cy="61150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98657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en-US" smtClean="0"/>
              <a:t>+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27" l="74" t="128"/>
          <a:stretch/>
        </p:blipFill>
        <p:spPr>
          <a:xfrm>
            <a:off x="-114300" y="-99218"/>
            <a:ext cx="12415837" cy="71429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204788" y="5383212"/>
            <a:ext cx="1042988" cy="1857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106151" y="234950"/>
            <a:ext cx="1042988" cy="21939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70627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143" l="74" r="1" t="88"/>
          <a:stretch/>
        </p:blipFill>
        <p:spPr>
          <a:xfrm>
            <a:off x="0" y="74951"/>
            <a:ext cx="12192000" cy="698307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176963"/>
            <a:ext cx="1485900" cy="8993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975182" y="161926"/>
            <a:ext cx="1090612" cy="15287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0921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ow do geneticists indicate the location of a gene?: MedlinePlus Genet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7950"/>
            <a:ext cx="12192000" cy="696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353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ملف:BRCA Genes.svg - ويكيبيديا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70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21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70C0"/>
                </a:solidFill>
              </a:rPr>
              <a:t>Karyotype Descriptions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Karyotype descriptions follow certain basic rules. When designating a karyotype</a:t>
            </a:r>
            <a:r>
              <a:rPr lang="en-US" dirty="0">
                <a:solidFill>
                  <a:srgbClr val="FFC000"/>
                </a:solidFill>
              </a:rPr>
              <a:t>, the first item </a:t>
            </a:r>
            <a:r>
              <a:rPr lang="en-US" dirty="0" smtClean="0">
                <a:solidFill>
                  <a:srgbClr val="FFC000"/>
                </a:solidFill>
              </a:rPr>
              <a:t>specified is </a:t>
            </a:r>
            <a:r>
              <a:rPr lang="en-US" dirty="0">
                <a:solidFill>
                  <a:srgbClr val="FFC000"/>
                </a:solidFill>
              </a:rPr>
              <a:t>the total number of chromosomes, </a:t>
            </a:r>
            <a:r>
              <a:rPr lang="en-US" dirty="0"/>
              <a:t>including the sex chromosomes present in that cell,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followed by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 comma and the sex chromosomes in that order. </a:t>
            </a:r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Thus</a:t>
            </a:r>
            <a:r>
              <a:rPr lang="en-US" dirty="0"/>
              <a:t>, a normal female karyotype is written </a:t>
            </a:r>
            <a:r>
              <a:rPr lang="en-US" dirty="0" smtClean="0"/>
              <a:t>as </a:t>
            </a:r>
            <a:r>
              <a:rPr lang="en-US" dirty="0" smtClean="0">
                <a:solidFill>
                  <a:srgbClr val="FF0000"/>
                </a:solidFill>
              </a:rPr>
              <a:t>46,XX</a:t>
            </a:r>
            <a:r>
              <a:rPr lang="en-US" dirty="0" smtClean="0"/>
              <a:t> </a:t>
            </a:r>
            <a:r>
              <a:rPr lang="en-US" dirty="0"/>
              <a:t>and a normal male karyotype as </a:t>
            </a:r>
            <a:r>
              <a:rPr lang="en-US" dirty="0">
                <a:solidFill>
                  <a:srgbClr val="00B0F0"/>
                </a:solidFill>
              </a:rPr>
              <a:t>46,XY. </a:t>
            </a:r>
            <a:r>
              <a:rPr lang="en-US" dirty="0"/>
              <a:t>The characters are contiguous, without spaces </a:t>
            </a:r>
            <a:r>
              <a:rPr lang="en-US" dirty="0" smtClean="0"/>
              <a:t>between items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991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Chromosome abnormalities, when present</a:t>
            </a:r>
            <a:r>
              <a:rPr lang="en-US" dirty="0"/>
              <a:t>, follow the sex chromosome designation using </a:t>
            </a:r>
            <a:r>
              <a:rPr lang="en-US" dirty="0" smtClean="0"/>
              <a:t>abbreviations or </a:t>
            </a:r>
            <a:r>
              <a:rPr lang="en-US" dirty="0"/>
              <a:t>symbols denoting each </a:t>
            </a:r>
            <a:r>
              <a:rPr lang="en-US" dirty="0" smtClean="0">
                <a:solidFill>
                  <a:srgbClr val="FFC000"/>
                </a:solidFill>
              </a:rPr>
              <a:t>abnormality Sex chromosome </a:t>
            </a:r>
            <a:r>
              <a:rPr lang="en-US" dirty="0">
                <a:solidFill>
                  <a:srgbClr val="FFC000"/>
                </a:solidFill>
              </a:rPr>
              <a:t>abnormalities are described first</a:t>
            </a:r>
            <a:r>
              <a:rPr lang="en-US" dirty="0"/>
              <a:t>,</a:t>
            </a:r>
            <a:r>
              <a:rPr lang="en-US" dirty="0">
                <a:solidFill>
                  <a:srgbClr val="92D050"/>
                </a:solidFill>
              </a:rPr>
              <a:t> followed by autosomal changes in numerical order.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each </a:t>
            </a:r>
            <a:r>
              <a:rPr lang="en-US" dirty="0"/>
              <a:t>chromosome described, </a:t>
            </a:r>
            <a:r>
              <a:rPr lang="en-US" dirty="0">
                <a:solidFill>
                  <a:srgbClr val="C00000"/>
                </a:solidFill>
              </a:rPr>
              <a:t>numerical changes</a:t>
            </a:r>
            <a:r>
              <a:rPr lang="en-US" dirty="0"/>
              <a:t> are listed</a:t>
            </a:r>
            <a:r>
              <a:rPr lang="en-US" dirty="0">
                <a:solidFill>
                  <a:srgbClr val="00B0F0"/>
                </a:solidFill>
              </a:rPr>
              <a:t> before </a:t>
            </a:r>
            <a:r>
              <a:rPr lang="en-US" dirty="0">
                <a:solidFill>
                  <a:srgbClr val="C00000"/>
                </a:solidFill>
              </a:rPr>
              <a:t>structural abnormalities.</a:t>
            </a:r>
          </a:p>
        </p:txBody>
      </p:sp>
    </p:spTree>
    <p:extLst>
      <p:ext uri="{BB962C8B-B14F-4D97-AF65-F5344CB8AC3E}">
        <p14:creationId xmlns:p14="http://schemas.microsoft.com/office/powerpoint/2010/main" val="275683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52" l="27" r="124" t="69"/>
          <a:stretch/>
        </p:blipFill>
        <p:spPr>
          <a:xfrm>
            <a:off x="0" y="0"/>
            <a:ext cx="119994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739343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911" y="1845734"/>
            <a:ext cx="11197883" cy="40233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Advancements </a:t>
            </a:r>
            <a:r>
              <a:rPr lang="en-US" dirty="0">
                <a:solidFill>
                  <a:srgbClr val="0070C0"/>
                </a:solidFill>
              </a:rPr>
              <a:t>in methodology and discovery of the diploid human chromosome number </a:t>
            </a:r>
            <a:r>
              <a:rPr lang="en-US" dirty="0" smtClean="0">
                <a:solidFill>
                  <a:srgbClr val="0070C0"/>
                </a:solidFill>
              </a:rPr>
              <a:t>invigorated further </a:t>
            </a:r>
            <a:r>
              <a:rPr lang="en-US" dirty="0">
                <a:solidFill>
                  <a:srgbClr val="0070C0"/>
                </a:solidFill>
              </a:rPr>
              <a:t>research in human </a:t>
            </a:r>
            <a:r>
              <a:rPr lang="en-US" dirty="0" smtClean="0">
                <a:solidFill>
                  <a:srgbClr val="0070C0"/>
                </a:solidFill>
              </a:rPr>
              <a:t>cytogenetics.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The eventful years that followed witnessed </a:t>
            </a:r>
            <a:r>
              <a:rPr lang="en-US" dirty="0" smtClean="0">
                <a:solidFill>
                  <a:srgbClr val="00B050"/>
                </a:solidFill>
              </a:rPr>
              <a:t>the birth </a:t>
            </a:r>
            <a:r>
              <a:rPr lang="en-US" dirty="0">
                <a:solidFill>
                  <a:srgbClr val="00B050"/>
                </a:solidFill>
              </a:rPr>
              <a:t>of a new specialty—human cytogenetics—which provided answers to many intriguing </a:t>
            </a:r>
            <a:r>
              <a:rPr lang="en-US" dirty="0" smtClean="0">
                <a:solidFill>
                  <a:srgbClr val="00B050"/>
                </a:solidFill>
              </a:rPr>
              <a:t>phenomena in </a:t>
            </a:r>
            <a:r>
              <a:rPr lang="en-US" dirty="0">
                <a:solidFill>
                  <a:srgbClr val="00B050"/>
                </a:solidFill>
              </a:rPr>
              <a:t>medicine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endParaRPr lang="en-US" dirty="0"/>
          </a:p>
          <a:p>
            <a:r>
              <a:rPr lang="en-US" dirty="0">
                <a:solidFill>
                  <a:srgbClr val="FFC000"/>
                </a:solidFill>
              </a:rPr>
              <a:t>Little was known at the time that human cytogenetics would form the </a:t>
            </a:r>
            <a:r>
              <a:rPr lang="en-US" dirty="0" smtClean="0">
                <a:solidFill>
                  <a:srgbClr val="FFC000"/>
                </a:solidFill>
              </a:rPr>
              <a:t>backbone 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of </a:t>
            </a:r>
            <a:r>
              <a:rPr lang="en-US" dirty="0">
                <a:solidFill>
                  <a:srgbClr val="FFC000"/>
                </a:solidFill>
              </a:rPr>
              <a:t>present-day “human genetics,” providing answers to questions regarding human </a:t>
            </a:r>
            <a:r>
              <a:rPr lang="en-US" dirty="0" smtClean="0">
                <a:solidFill>
                  <a:srgbClr val="FFC000"/>
                </a:solidFill>
              </a:rPr>
              <a:t>reproduction, behavior</a:t>
            </a:r>
            <a:r>
              <a:rPr lang="en-US" dirty="0">
                <a:solidFill>
                  <a:srgbClr val="FFC000"/>
                </a:solidFill>
              </a:rPr>
              <a:t>, aging, and disease while generating knowledge that could be applied to the treatment </a:t>
            </a:r>
            <a:r>
              <a:rPr lang="en-US" dirty="0" smtClean="0">
                <a:solidFill>
                  <a:srgbClr val="FFC000"/>
                </a:solidFill>
              </a:rPr>
              <a:t>and prevention </a:t>
            </a:r>
            <a:r>
              <a:rPr lang="en-US" dirty="0">
                <a:solidFill>
                  <a:srgbClr val="FFC000"/>
                </a:solidFill>
              </a:rPr>
              <a:t>of many disorders.</a:t>
            </a:r>
          </a:p>
        </p:txBody>
      </p:sp>
    </p:spTree>
    <p:extLst>
      <p:ext uri="{BB962C8B-B14F-4D97-AF65-F5344CB8AC3E}">
        <p14:creationId xmlns:p14="http://schemas.microsoft.com/office/powerpoint/2010/main" val="287030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04" l="148" r="124" t="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268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422031"/>
            <a:ext cx="10058400" cy="54470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The discovery of the </a:t>
            </a:r>
            <a:r>
              <a:rPr lang="en-US" u="sng" dirty="0">
                <a:solidFill>
                  <a:srgbClr val="FF0000"/>
                </a:solidFill>
              </a:rPr>
              <a:t>chromosomal etiology of Down syndrome, Turner syndrome, </a:t>
            </a:r>
            <a:r>
              <a:rPr lang="en-US" u="sng" dirty="0" err="1" smtClean="0">
                <a:solidFill>
                  <a:srgbClr val="FF0000"/>
                </a:solidFill>
              </a:rPr>
              <a:t>Klinefelter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smtClean="0">
                <a:solidFill>
                  <a:srgbClr val="FF0000"/>
                </a:solidFill>
              </a:rPr>
              <a:t>syndrome</a:t>
            </a:r>
            <a:r>
              <a:rPr lang="en-US" u="sng" dirty="0">
                <a:solidFill>
                  <a:srgbClr val="FF0000"/>
                </a:solidFill>
              </a:rPr>
              <a:t>, Edwards syndrome, and </a:t>
            </a:r>
            <a:r>
              <a:rPr lang="en-US" u="sng" dirty="0" err="1">
                <a:solidFill>
                  <a:srgbClr val="FF0000"/>
                </a:solidFill>
              </a:rPr>
              <a:t>Patau</a:t>
            </a:r>
            <a:r>
              <a:rPr lang="en-US" u="sng" dirty="0">
                <a:solidFill>
                  <a:srgbClr val="FF0000"/>
                </a:solidFill>
              </a:rPr>
              <a:t> syndrome </a:t>
            </a:r>
            <a:r>
              <a:rPr lang="en-US" dirty="0"/>
              <a:t>further added to the knowledge that </a:t>
            </a:r>
            <a:r>
              <a:rPr lang="en-US" dirty="0" smtClean="0"/>
              <a:t>variations from </a:t>
            </a:r>
            <a:r>
              <a:rPr lang="en-US" dirty="0"/>
              <a:t>the normal diploid chromosome number and structure can cause severe phenotypic </a:t>
            </a:r>
            <a:r>
              <a:rPr lang="en-US" dirty="0" smtClean="0"/>
              <a:t>malformations and </a:t>
            </a:r>
            <a:r>
              <a:rPr lang="en-US" dirty="0"/>
              <a:t>mental impairment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r>
              <a:rPr lang="en-US" dirty="0"/>
              <a:t>The need for guidelines and standardization of terminology thus became </a:t>
            </a:r>
            <a:r>
              <a:rPr lang="en-US" b="1" dirty="0">
                <a:solidFill>
                  <a:srgbClr val="FF0000"/>
                </a:solidFill>
              </a:rPr>
              <a:t>imperative</a:t>
            </a:r>
            <a:r>
              <a:rPr lang="en-US" dirty="0">
                <a:solidFill>
                  <a:srgbClr val="FF0000"/>
                </a:solidFill>
              </a:rPr>
              <a:t>.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 smtClean="0"/>
              <a:t>At </a:t>
            </a:r>
            <a:r>
              <a:rPr lang="en-US" dirty="0"/>
              <a:t>a </a:t>
            </a:r>
            <a:r>
              <a:rPr lang="en-US" dirty="0" smtClean="0"/>
              <a:t>conference held </a:t>
            </a:r>
            <a:r>
              <a:rPr lang="en-US" dirty="0"/>
              <a:t>in Denver, CO, 14 attendees from different countries argued for 3 days. In the end, they </a:t>
            </a:r>
            <a:r>
              <a:rPr lang="en-US" dirty="0" smtClean="0"/>
              <a:t>agreed upon </a:t>
            </a:r>
            <a:r>
              <a:rPr lang="en-US" dirty="0"/>
              <a:t>guidelines for describing human chromosomes and chromosome abnormalities.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historic document </a:t>
            </a:r>
            <a:r>
              <a:rPr lang="en-US" dirty="0"/>
              <a:t>is called the </a:t>
            </a:r>
            <a:r>
              <a:rPr lang="en-US" b="1" i="1" dirty="0">
                <a:solidFill>
                  <a:srgbClr val="FF0000"/>
                </a:solidFill>
              </a:rPr>
              <a:t>Denver Conference </a:t>
            </a:r>
            <a:r>
              <a:rPr lang="en-US" i="1" dirty="0"/>
              <a:t>(1960): A Proposed Standard System of Nomenclature </a:t>
            </a:r>
            <a:r>
              <a:rPr lang="en-US" i="1" dirty="0" smtClean="0"/>
              <a:t>of Human </a:t>
            </a:r>
            <a:r>
              <a:rPr lang="en-US" i="1" dirty="0"/>
              <a:t>Mitotic </a:t>
            </a:r>
            <a:r>
              <a:rPr lang="en-US" i="1" dirty="0" smtClean="0"/>
              <a:t>Chromosomes.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43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94" l="49" r="35" t="203"/>
          <a:stretch/>
        </p:blipFill>
        <p:spPr>
          <a:xfrm>
            <a:off x="914400" y="301154"/>
            <a:ext cx="10241280" cy="556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199647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HUMAN CHROMOSOMES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the 46 chromosomes in a normal human somatic cell, </a:t>
            </a:r>
            <a:r>
              <a:rPr lang="en-US" dirty="0" smtClean="0">
                <a:solidFill>
                  <a:srgbClr val="00B050"/>
                </a:solidFill>
              </a:rPr>
              <a:t>44 are autosomes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C000"/>
                </a:solidFill>
              </a:rPr>
              <a:t>2 are sex chromosomes. </a:t>
            </a:r>
            <a:r>
              <a:rPr lang="en-US" dirty="0" smtClean="0"/>
              <a:t>The autosomes are designated as pairs 1–22. </a:t>
            </a:r>
          </a:p>
          <a:p>
            <a:endParaRPr lang="en-US" dirty="0"/>
          </a:p>
          <a:p>
            <a:r>
              <a:rPr lang="en-US" dirty="0">
                <a:solidFill>
                  <a:srgbClr val="7030A0"/>
                </a:solidFill>
              </a:rPr>
              <a:t>The numbers are assigned in descending order </a:t>
            </a:r>
            <a:r>
              <a:rPr lang="en-US" dirty="0" smtClean="0">
                <a:solidFill>
                  <a:srgbClr val="7030A0"/>
                </a:solidFill>
              </a:rPr>
              <a:t>of the </a:t>
            </a:r>
            <a:r>
              <a:rPr lang="en-US" dirty="0">
                <a:solidFill>
                  <a:srgbClr val="7030A0"/>
                </a:solidFill>
              </a:rPr>
              <a:t>length, size, and centromere position of each chromosome pair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In a normal female the sex </a:t>
            </a:r>
            <a:r>
              <a:rPr lang="en-US" dirty="0" smtClean="0">
                <a:solidFill>
                  <a:srgbClr val="00B0F0"/>
                </a:solidFill>
              </a:rPr>
              <a:t>chromosomes are </a:t>
            </a:r>
            <a:r>
              <a:rPr lang="en-US" dirty="0">
                <a:solidFill>
                  <a:srgbClr val="00B0F0"/>
                </a:solidFill>
              </a:rPr>
              <a:t>XX, and in a normal male, they are XY.</a:t>
            </a:r>
          </a:p>
        </p:txBody>
      </p:sp>
    </p:spTree>
    <p:extLst>
      <p:ext uri="{BB962C8B-B14F-4D97-AF65-F5344CB8AC3E}">
        <p14:creationId xmlns:p14="http://schemas.microsoft.com/office/powerpoint/2010/main" val="407765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2110" y="438965"/>
            <a:ext cx="10058400" cy="40233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dirty="0" lang="en-US"/>
              <a:t>Until the advent of certain specialized staining techniques, arbitrary identification of </a:t>
            </a:r>
            <a:r>
              <a:rPr dirty="0" lang="en-US" smtClean="0"/>
              <a:t>individual chromosome </a:t>
            </a:r>
            <a:r>
              <a:rPr dirty="0" lang="en-US"/>
              <a:t>pairs </a:t>
            </a:r>
            <a:r>
              <a:rPr b="1" dirty="0" lang="en-US">
                <a:solidFill>
                  <a:schemeClr val="accent2">
                    <a:lumMod val="60000"/>
                    <a:lumOff val="40000"/>
                  </a:schemeClr>
                </a:solidFill>
              </a:rPr>
              <a:t>was based on the size and position of the centromere </a:t>
            </a:r>
            <a:r>
              <a:rPr dirty="0" lang="en-US" smtClean="0"/>
              <a:t>. </a:t>
            </a:r>
            <a:r>
              <a:rPr dirty="0" lang="en-US"/>
              <a:t>Variability in the </a:t>
            </a:r>
            <a:r>
              <a:rPr dirty="0" lang="en-US" smtClean="0"/>
              <a:t>centromere position </a:t>
            </a:r>
            <a:r>
              <a:rPr dirty="0" lang="en-US"/>
              <a:t>of different chromosomes allowed them to be classified into three basic categories.</a:t>
            </a:r>
          </a:p>
          <a:p>
            <a:pPr>
              <a:lnSpc>
                <a:spcPct val="150000"/>
              </a:lnSpc>
            </a:pPr>
            <a:r>
              <a:rPr dirty="0" lang="en-US" sz="2800">
                <a:solidFill>
                  <a:srgbClr val="FF0000"/>
                </a:solidFill>
              </a:rPr>
              <a:t>A chromosome with its centromere in the middle </a:t>
            </a:r>
            <a:r>
              <a:rPr b="1" dirty="0" lang="en-US" sz="2800">
                <a:solidFill>
                  <a:srgbClr val="FF0000"/>
                </a:solidFill>
              </a:rPr>
              <a:t>is </a:t>
            </a:r>
            <a:r>
              <a:rPr b="1" dirty="0" i="1" lang="en-US" sz="2800">
                <a:solidFill>
                  <a:srgbClr val="FF0000"/>
                </a:solidFill>
              </a:rPr>
              <a:t>metacentric</a:t>
            </a:r>
            <a:r>
              <a:rPr dirty="0" i="1" lang="en-US" smtClean="0" sz="2800">
                <a:solidFill>
                  <a:srgbClr val="FF0000"/>
                </a:solidFill>
              </a:rPr>
              <a:t>,</a:t>
            </a:r>
          </a:p>
          <a:p>
            <a:pPr>
              <a:lnSpc>
                <a:spcPct val="150000"/>
              </a:lnSpc>
            </a:pPr>
            <a:r>
              <a:rPr dirty="0" i="1" lang="en-US" smtClean="0" sz="2800"/>
              <a:t> </a:t>
            </a:r>
            <a:r>
              <a:rPr dirty="0" lang="en-US" sz="2800">
                <a:solidFill>
                  <a:srgbClr val="0070C0"/>
                </a:solidFill>
              </a:rPr>
              <a:t>one with the centromere closer </a:t>
            </a:r>
            <a:r>
              <a:rPr dirty="0" lang="en-US" smtClean="0" sz="2800">
                <a:solidFill>
                  <a:srgbClr val="0070C0"/>
                </a:solidFill>
              </a:rPr>
              <a:t>to one </a:t>
            </a:r>
            <a:r>
              <a:rPr dirty="0" lang="en-US" sz="2800">
                <a:solidFill>
                  <a:srgbClr val="0070C0"/>
                </a:solidFill>
              </a:rPr>
              <a:t>end is </a:t>
            </a:r>
            <a:r>
              <a:rPr b="1" dirty="0" i="1" lang="en-US" sz="2800">
                <a:solidFill>
                  <a:srgbClr val="0070C0"/>
                </a:solidFill>
              </a:rPr>
              <a:t>sub-metacentric</a:t>
            </a:r>
            <a:r>
              <a:rPr b="1" dirty="0" i="1" lang="en-US" smtClean="0" sz="2800">
                <a:solidFill>
                  <a:srgbClr val="0070C0"/>
                </a:solidFill>
              </a:rPr>
              <a:t>,</a:t>
            </a:r>
          </a:p>
          <a:p>
            <a:pPr>
              <a:lnSpc>
                <a:spcPct val="150000"/>
              </a:lnSpc>
            </a:pPr>
            <a:r>
              <a:rPr dirty="0" i="1" lang="en-US" smtClean="0" sz="2800">
                <a:solidFill>
                  <a:srgbClr val="0070C0"/>
                </a:solidFill>
              </a:rPr>
              <a:t> </a:t>
            </a:r>
            <a:r>
              <a:rPr dirty="0" lang="en-US" sz="2800">
                <a:solidFill>
                  <a:srgbClr val="FFC000"/>
                </a:solidFill>
              </a:rPr>
              <a:t>and one with the centromere almost at one end </a:t>
            </a:r>
            <a:r>
              <a:rPr b="1" dirty="0" lang="en-US" sz="2800">
                <a:solidFill>
                  <a:srgbClr val="FFC000"/>
                </a:solidFill>
              </a:rPr>
              <a:t>is </a:t>
            </a:r>
            <a:r>
              <a:rPr b="1" dirty="0" i="1" lang="en-US" sz="2800">
                <a:solidFill>
                  <a:srgbClr val="FFC000"/>
                </a:solidFill>
              </a:rPr>
              <a:t>acrocentric</a:t>
            </a:r>
            <a:endParaRPr b="1" dirty="0" lang="en-US" sz="2800">
              <a:solidFill>
                <a:srgbClr val="FFC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62" l="23" r="82" t="67"/>
          <a:stretch/>
        </p:blipFill>
        <p:spPr>
          <a:xfrm>
            <a:off x="0" y="4462325"/>
            <a:ext cx="12192000" cy="23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417072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449" y="351042"/>
            <a:ext cx="10058400" cy="4023360"/>
          </a:xfrm>
        </p:spPr>
        <p:txBody>
          <a:bodyPr>
            <a:noAutofit/>
          </a:bodyPr>
          <a:lstStyle/>
          <a:p>
            <a:pPr>
              <a:lnSpc>
                <a:spcPct val="300000"/>
              </a:lnSpc>
            </a:pPr>
            <a:r>
              <a:rPr lang="en-US" sz="2400" b="1" dirty="0"/>
              <a:t>Based on decreasing relative size and centromere position, a karyotype comprised of seven </a:t>
            </a:r>
            <a:r>
              <a:rPr lang="en-US" sz="2400" b="1" dirty="0" smtClean="0"/>
              <a:t>groups </a:t>
            </a:r>
            <a:r>
              <a:rPr lang="en-US" sz="2400" b="1" dirty="0" smtClean="0">
                <a:solidFill>
                  <a:srgbClr val="FF0000"/>
                </a:solidFill>
              </a:rPr>
              <a:t>labeled </a:t>
            </a:r>
            <a:r>
              <a:rPr lang="en-US" sz="2400" b="1" dirty="0">
                <a:solidFill>
                  <a:srgbClr val="FF0000"/>
                </a:solidFill>
              </a:rPr>
              <a:t>A through G </a:t>
            </a:r>
            <a:r>
              <a:rPr lang="en-US" sz="2400" b="1" dirty="0"/>
              <a:t>was devised. The X chromosome belonged to the third or “C” group, </a:t>
            </a:r>
            <a:r>
              <a:rPr lang="en-US" sz="2400" b="1" dirty="0" smtClean="0"/>
              <a:t>whereas the </a:t>
            </a:r>
            <a:r>
              <a:rPr lang="en-US" sz="2400" b="1" dirty="0"/>
              <a:t>Y was often placed separately.</a:t>
            </a:r>
          </a:p>
        </p:txBody>
      </p:sp>
    </p:spTree>
    <p:extLst>
      <p:ext uri="{BB962C8B-B14F-4D97-AF65-F5344CB8AC3E}">
        <p14:creationId xmlns:p14="http://schemas.microsoft.com/office/powerpoint/2010/main" val="171385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62" l="92" r="174" t="146"/>
          <a:stretch/>
        </p:blipFill>
        <p:spPr>
          <a:xfrm>
            <a:off x="0" y="16042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349775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92" y="93168"/>
            <a:ext cx="12068908" cy="1450757"/>
          </a:xfrm>
        </p:spPr>
        <p:txBody>
          <a:bodyPr/>
          <a:lstStyle/>
          <a:p>
            <a:r>
              <a:rPr lang="en-US" b="1" i="1" dirty="0"/>
              <a:t>Chromosome Banding and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63" y="1332904"/>
            <a:ext cx="11482754" cy="475136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When </a:t>
            </a:r>
            <a:r>
              <a:rPr lang="en-US" sz="2400" dirty="0" smtClean="0"/>
              <a:t>chromosome preparations </a:t>
            </a:r>
            <a:r>
              <a:rPr lang="en-US" sz="2400" dirty="0"/>
              <a:t>are treated with dilute solutions of proteolytic enzymes (trypsin, pepsin, etc.) or </a:t>
            </a:r>
            <a:r>
              <a:rPr lang="en-US" sz="2400" dirty="0" smtClean="0"/>
              <a:t>salt solutions </a:t>
            </a:r>
            <a:r>
              <a:rPr lang="en-US" sz="2400" dirty="0"/>
              <a:t>(2X SSC) and treated with a chromatin stain </a:t>
            </a:r>
            <a:r>
              <a:rPr lang="en-US" sz="2400" b="1" dirty="0">
                <a:solidFill>
                  <a:srgbClr val="0070C0"/>
                </a:solidFill>
              </a:rPr>
              <a:t>such as Giemsa</a:t>
            </a:r>
            <a:r>
              <a:rPr lang="en-US" sz="2400" dirty="0"/>
              <a:t>, alternating dark and </a:t>
            </a:r>
            <a:r>
              <a:rPr lang="en-US" sz="2400" dirty="0" smtClean="0"/>
              <a:t>light stained </a:t>
            </a:r>
            <a:r>
              <a:rPr lang="en-US" sz="2400" dirty="0"/>
              <a:t>demarcations called </a:t>
            </a:r>
            <a:r>
              <a:rPr lang="en-US" sz="2400" i="1" dirty="0"/>
              <a:t>bands </a:t>
            </a:r>
            <a:r>
              <a:rPr lang="en-US" sz="2400" dirty="0"/>
              <a:t>appear along the length of each chromosome.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The </a:t>
            </a:r>
            <a:r>
              <a:rPr lang="en-US" sz="2400" b="1" dirty="0">
                <a:solidFill>
                  <a:srgbClr val="FF0000"/>
                </a:solidFill>
              </a:rPr>
              <a:t>banding </a:t>
            </a:r>
            <a:r>
              <a:rPr lang="en-US" sz="2400" b="1" dirty="0" smtClean="0">
                <a:solidFill>
                  <a:srgbClr val="FF0000"/>
                </a:solidFill>
              </a:rPr>
              <a:t>patterns produced </a:t>
            </a:r>
            <a:r>
              <a:rPr lang="en-US" sz="2400" b="1" dirty="0">
                <a:solidFill>
                  <a:srgbClr val="FF0000"/>
                </a:solidFill>
              </a:rPr>
              <a:t>are specific for each chromosome pair, </a:t>
            </a:r>
            <a:r>
              <a:rPr lang="en-US" sz="2400" dirty="0"/>
              <a:t>thus enabling the identification not only </a:t>
            </a:r>
            <a:r>
              <a:rPr lang="en-US" sz="2400" dirty="0" smtClean="0"/>
              <a:t>of individual </a:t>
            </a:r>
            <a:r>
              <a:rPr lang="en-US" sz="2400" dirty="0"/>
              <a:t>chromosomes but also of regions within each chromosome.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Methods </a:t>
            </a:r>
            <a:r>
              <a:rPr lang="en-US" sz="2400" dirty="0"/>
              <a:t>commonly used </a:t>
            </a:r>
            <a:r>
              <a:rPr lang="en-US" sz="2400" dirty="0" smtClean="0"/>
              <a:t>to produce </a:t>
            </a:r>
            <a:r>
              <a:rPr lang="en-US" sz="2400" dirty="0"/>
              <a:t>these discriminative banding patterns include </a:t>
            </a:r>
            <a:r>
              <a:rPr lang="en-US" sz="2400" dirty="0">
                <a:solidFill>
                  <a:srgbClr val="00B0F0"/>
                </a:solidFill>
              </a:rPr>
              <a:t>Giemsa or G-banding, </a:t>
            </a:r>
            <a:r>
              <a:rPr lang="en-US" sz="2400" dirty="0" err="1">
                <a:solidFill>
                  <a:srgbClr val="FFC000"/>
                </a:solidFill>
              </a:rPr>
              <a:t>quinacrine</a:t>
            </a:r>
            <a:r>
              <a:rPr lang="en-US" sz="2400" dirty="0">
                <a:solidFill>
                  <a:srgbClr val="FFC000"/>
                </a:solidFill>
              </a:rPr>
              <a:t> mustard </a:t>
            </a:r>
            <a:r>
              <a:rPr lang="en-US" sz="2400" dirty="0" smtClean="0">
                <a:solidFill>
                  <a:srgbClr val="FFC000"/>
                </a:solidFill>
              </a:rPr>
              <a:t>or Q-banding</a:t>
            </a:r>
            <a:r>
              <a:rPr lang="en-US" sz="2400" dirty="0">
                <a:solidFill>
                  <a:srgbClr val="92D050"/>
                </a:solidFill>
              </a:rPr>
              <a:t>, reverse or R-banding </a:t>
            </a:r>
            <a:r>
              <a:rPr lang="en-US" sz="2400" dirty="0">
                <a:solidFill>
                  <a:srgbClr val="0070C0"/>
                </a:solidFill>
              </a:rPr>
              <a:t>and constitutive heterochromatin or C-banding, </a:t>
            </a:r>
            <a:r>
              <a:rPr lang="en-US" sz="2400" dirty="0"/>
              <a:t>each with its </a:t>
            </a:r>
            <a:r>
              <a:rPr lang="en-US" sz="2400" dirty="0" smtClean="0"/>
              <a:t>own </a:t>
            </a:r>
            <a:r>
              <a:rPr lang="en-US" sz="2800" dirty="0"/>
              <a:t>uniqueness.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64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12004</TotalTime>
  <Words>789</Words>
  <Application>Microsoft Office PowerPoint</Application>
  <PresentationFormat>Widescreen</PresentationFormat>
  <Paragraphs>51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Tw Cen MT</vt:lpstr>
      <vt:lpstr>Tw Cen MT Condensed</vt:lpstr>
      <vt:lpstr>Wingdings 3</vt:lpstr>
      <vt:lpstr>Retrospect</vt:lpstr>
      <vt:lpstr>Integral</vt:lpstr>
      <vt:lpstr>Office Theme</vt:lpstr>
      <vt:lpstr>Department of Biology  College of Science Salahaddin University - Erbil Cytogenetics– 2nd Course</vt:lpstr>
      <vt:lpstr>INTRODUCTION </vt:lpstr>
      <vt:lpstr>PowerPoint Presentation</vt:lpstr>
      <vt:lpstr>PowerPoint Presentation</vt:lpstr>
      <vt:lpstr>HUMAN CHROMOSOMES</vt:lpstr>
      <vt:lpstr>PowerPoint Presentation</vt:lpstr>
      <vt:lpstr>PowerPoint Presentation</vt:lpstr>
      <vt:lpstr>PowerPoint Presentation</vt:lpstr>
      <vt:lpstr>Chromosome Banding and Identification</vt:lpstr>
      <vt:lpstr>PowerPoint Presentation</vt:lpstr>
      <vt:lpstr>PowerPoint Presentation</vt:lpstr>
      <vt:lpstr>PowerPoint Presentation</vt:lpstr>
      <vt:lpstr>+</vt:lpstr>
      <vt:lpstr>PowerPoint Presentation</vt:lpstr>
      <vt:lpstr>PowerPoint Presentation</vt:lpstr>
      <vt:lpstr>PowerPoint Presentation</vt:lpstr>
      <vt:lpstr>Karyotype Descriptions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awat.biology@yahoo.com</dc:creator>
  <cp:lastModifiedBy>DR.Ahmed Saker 2o1O</cp:lastModifiedBy>
  <cp:revision>74</cp:revision>
  <dcterms:created xsi:type="dcterms:W3CDTF">2020-10-03T22:33:43Z</dcterms:created>
  <dcterms:modified xsi:type="dcterms:W3CDTF">2023-02-14T22:09:34Z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587343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