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914400"/>
            <a:ext cx="7772400" cy="1470025"/>
          </a:xfrm>
        </p:spPr>
        <p:txBody>
          <a:bodyPr>
            <a:normAutofit/>
          </a:bodyPr>
          <a:lstStyle/>
          <a:p>
            <a:r>
              <a:rPr lang="en-US" sz="5400" dirty="0" smtClean="0"/>
              <a:t>PRIMER DESIGN CRITERIA</a:t>
            </a:r>
            <a:endParaRPr lang="en-US" sz="5400" dirty="0"/>
          </a:p>
        </p:txBody>
      </p:sp>
    </p:spTree>
    <p:extLst>
      <p:ext uri="{BB962C8B-B14F-4D97-AF65-F5344CB8AC3E}">
        <p14:creationId xmlns:p14="http://schemas.microsoft.com/office/powerpoint/2010/main" val="2433287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Primer</a:t>
            </a:r>
            <a:endParaRPr lang="en-US" dirty="0"/>
          </a:p>
        </p:txBody>
      </p:sp>
      <p:sp>
        <p:nvSpPr>
          <p:cNvPr id="3" name="Rectangle 2"/>
          <p:cNvSpPr/>
          <p:nvPr/>
        </p:nvSpPr>
        <p:spPr>
          <a:xfrm>
            <a:off x="457200" y="2057400"/>
            <a:ext cx="8229600" cy="2246769"/>
          </a:xfrm>
          <a:prstGeom prst="rect">
            <a:avLst/>
          </a:prstGeom>
        </p:spPr>
        <p:txBody>
          <a:bodyPr wrap="square">
            <a:spAutoFit/>
          </a:bodyPr>
          <a:lstStyle/>
          <a:p>
            <a:pPr algn="just"/>
            <a:r>
              <a:rPr lang="en-US" sz="2800" dirty="0" smtClean="0"/>
              <a:t>Are short </a:t>
            </a:r>
            <a:r>
              <a:rPr lang="en-US" sz="2800" dirty="0"/>
              <a:t>stretches of DNA that </a:t>
            </a:r>
            <a:r>
              <a:rPr lang="en-US" sz="2800" dirty="0">
                <a:solidFill>
                  <a:srgbClr val="00B050"/>
                </a:solidFill>
              </a:rPr>
              <a:t>target unique sequences</a:t>
            </a:r>
            <a:r>
              <a:rPr lang="en-US" sz="2800" dirty="0"/>
              <a:t> and help identify a unique part of genome — let's say, a gene. Primers are usually </a:t>
            </a:r>
            <a:r>
              <a:rPr lang="en-US" sz="2800" dirty="0">
                <a:solidFill>
                  <a:srgbClr val="00B050"/>
                </a:solidFill>
              </a:rPr>
              <a:t>18 to 25</a:t>
            </a:r>
            <a:r>
              <a:rPr lang="en-US" sz="2800" dirty="0"/>
              <a:t> nucleotides long. They can be synthesized in a special lab, and are used in many different ways.</a:t>
            </a:r>
          </a:p>
        </p:txBody>
      </p:sp>
    </p:spTree>
    <p:extLst>
      <p:ext uri="{BB962C8B-B14F-4D97-AF65-F5344CB8AC3E}">
        <p14:creationId xmlns:p14="http://schemas.microsoft.com/office/powerpoint/2010/main" val="3878775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Criteria's for Primer designing</a:t>
            </a:r>
            <a:endParaRPr lang="en-US" dirty="0"/>
          </a:p>
        </p:txBody>
      </p:sp>
      <p:sp>
        <p:nvSpPr>
          <p:cNvPr id="3" name="Rectangle 2"/>
          <p:cNvSpPr/>
          <p:nvPr/>
        </p:nvSpPr>
        <p:spPr>
          <a:xfrm>
            <a:off x="518652" y="2438400"/>
            <a:ext cx="8153400" cy="1569660"/>
          </a:xfrm>
          <a:prstGeom prst="rect">
            <a:avLst/>
          </a:prstGeom>
        </p:spPr>
        <p:txBody>
          <a:bodyPr wrap="square">
            <a:spAutoFit/>
          </a:bodyPr>
          <a:lstStyle/>
          <a:p>
            <a:pPr marL="457200" indent="-457200" algn="just">
              <a:buAutoNum type="arabicPeriod"/>
            </a:pPr>
            <a:r>
              <a:rPr lang="en-US" sz="2400" b="1" dirty="0" smtClean="0">
                <a:solidFill>
                  <a:schemeClr val="accent1"/>
                </a:solidFill>
              </a:rPr>
              <a:t>Primer </a:t>
            </a:r>
            <a:r>
              <a:rPr lang="en-US" sz="2400" b="1" dirty="0">
                <a:solidFill>
                  <a:schemeClr val="accent1"/>
                </a:solidFill>
              </a:rPr>
              <a:t>Length</a:t>
            </a:r>
            <a:r>
              <a:rPr lang="en-US" sz="2400" dirty="0"/>
              <a:t>: It is generally accepted that the optimal length of PCR primers is </a:t>
            </a:r>
            <a:r>
              <a:rPr lang="en-US" sz="2400" dirty="0">
                <a:solidFill>
                  <a:srgbClr val="00B050"/>
                </a:solidFill>
              </a:rPr>
              <a:t>18-22 </a:t>
            </a:r>
            <a:r>
              <a:rPr lang="en-US" sz="2400" dirty="0" err="1">
                <a:solidFill>
                  <a:srgbClr val="00B050"/>
                </a:solidFill>
              </a:rPr>
              <a:t>bp</a:t>
            </a:r>
            <a:r>
              <a:rPr lang="en-US" sz="2400" dirty="0" err="1"/>
              <a:t>.</a:t>
            </a:r>
            <a:r>
              <a:rPr lang="en-US" sz="2400" dirty="0"/>
              <a:t> This length is long enough for adequate specificity and short enough for primers to bind easily to the template at the annealing temperature</a:t>
            </a:r>
            <a:r>
              <a:rPr lang="en-US" sz="2400" dirty="0" smtClean="0"/>
              <a:t>.</a:t>
            </a:r>
          </a:p>
        </p:txBody>
      </p:sp>
    </p:spTree>
    <p:extLst>
      <p:ext uri="{BB962C8B-B14F-4D97-AF65-F5344CB8AC3E}">
        <p14:creationId xmlns:p14="http://schemas.microsoft.com/office/powerpoint/2010/main" val="2595939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Criteria's for Primer designing</a:t>
            </a:r>
            <a:endParaRPr lang="en-US" dirty="0"/>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114800"/>
            <a:ext cx="3657599" cy="274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5575" y="1179871"/>
            <a:ext cx="6092825" cy="5632311"/>
          </a:xfrm>
          <a:prstGeom prst="rect">
            <a:avLst/>
          </a:prstGeom>
        </p:spPr>
        <p:txBody>
          <a:bodyPr wrap="square">
            <a:spAutoFit/>
          </a:bodyPr>
          <a:lstStyle/>
          <a:p>
            <a:pPr marL="457200" indent="-457200" algn="just">
              <a:buFont typeface="+mj-lt"/>
              <a:buAutoNum type="arabicPeriod" startAt="2"/>
            </a:pPr>
            <a:r>
              <a:rPr lang="en-US" sz="2400" b="1" dirty="0">
                <a:solidFill>
                  <a:schemeClr val="accent1"/>
                </a:solidFill>
              </a:rPr>
              <a:t>Primer Melting Temperature</a:t>
            </a:r>
            <a:r>
              <a:rPr lang="en-US" sz="2400" b="1" dirty="0"/>
              <a:t>:</a:t>
            </a:r>
            <a:r>
              <a:rPr lang="en-US" sz="2400" dirty="0"/>
              <a:t> </a:t>
            </a:r>
            <a:r>
              <a:rPr lang="en-US" sz="2000" dirty="0"/>
              <a:t>Primer Melting Temperature (T</a:t>
            </a:r>
            <a:r>
              <a:rPr lang="en-US" sz="2000" baseline="-25000" dirty="0"/>
              <a:t>m</a:t>
            </a:r>
            <a:r>
              <a:rPr lang="en-US" sz="2000" dirty="0"/>
              <a:t>) by definition is the temperature at which </a:t>
            </a:r>
            <a:r>
              <a:rPr lang="en-US" sz="2000" dirty="0">
                <a:solidFill>
                  <a:srgbClr val="00B050"/>
                </a:solidFill>
              </a:rPr>
              <a:t>one half of the DNA duplex will dissociate to become single stranded </a:t>
            </a:r>
            <a:r>
              <a:rPr lang="en-US" sz="2000" dirty="0"/>
              <a:t>and indicates the duplex stability. Primers with melting temperatures in the range of </a:t>
            </a:r>
            <a:r>
              <a:rPr lang="en-US" sz="2000" dirty="0">
                <a:solidFill>
                  <a:srgbClr val="00B050"/>
                </a:solidFill>
              </a:rPr>
              <a:t>52-58 </a:t>
            </a:r>
            <a:r>
              <a:rPr lang="en-US" sz="2000" baseline="30000" dirty="0" err="1">
                <a:solidFill>
                  <a:srgbClr val="00B050"/>
                </a:solidFill>
              </a:rPr>
              <a:t>o</a:t>
            </a:r>
            <a:r>
              <a:rPr lang="en-US" sz="2000" dirty="0" err="1">
                <a:solidFill>
                  <a:srgbClr val="00B050"/>
                </a:solidFill>
              </a:rPr>
              <a:t>C</a:t>
            </a:r>
            <a:r>
              <a:rPr lang="en-US" sz="2000" dirty="0">
                <a:solidFill>
                  <a:srgbClr val="00B050"/>
                </a:solidFill>
              </a:rPr>
              <a:t> </a:t>
            </a:r>
            <a:r>
              <a:rPr lang="en-US" sz="2000" dirty="0"/>
              <a:t>generally produce the best results. Primers with melting temperatures above 65</a:t>
            </a:r>
            <a:r>
              <a:rPr lang="en-US" sz="2000" baseline="30000" dirty="0"/>
              <a:t>o</a:t>
            </a:r>
            <a:r>
              <a:rPr lang="en-US" sz="2000" dirty="0"/>
              <a:t>C have a tendency for secondary annealing. The GC content of the sequence gives a fair indication of the primer T</a:t>
            </a:r>
            <a:r>
              <a:rPr lang="en-US" sz="2000" baseline="-25000" dirty="0"/>
              <a:t>m</a:t>
            </a:r>
            <a:r>
              <a:rPr lang="en-US" sz="2000" dirty="0"/>
              <a:t>.</a:t>
            </a:r>
            <a:r>
              <a:rPr lang="en-US" sz="2400" dirty="0"/>
              <a:t> </a:t>
            </a:r>
          </a:p>
          <a:p>
            <a:r>
              <a:rPr lang="en-US" sz="2400" dirty="0"/>
              <a:t>       </a:t>
            </a:r>
            <a:endParaRPr lang="en-US" sz="2400" dirty="0" smtClean="0"/>
          </a:p>
          <a:p>
            <a:r>
              <a:rPr lang="en-US" sz="2000" dirty="0" smtClean="0"/>
              <a:t>The </a:t>
            </a:r>
            <a:r>
              <a:rPr lang="en-US" sz="2000" dirty="0"/>
              <a:t>formula for primer Tm calculation: </a:t>
            </a:r>
            <a:endParaRPr lang="en-US" sz="2000" dirty="0" smtClean="0"/>
          </a:p>
          <a:p>
            <a:r>
              <a:rPr lang="en-US" sz="2400" b="1" dirty="0" smtClean="0"/>
              <a:t>Tm </a:t>
            </a:r>
            <a:r>
              <a:rPr lang="en-US" sz="2400" b="1" dirty="0"/>
              <a:t>= [</a:t>
            </a:r>
            <a:r>
              <a:rPr lang="en-US" sz="2400" b="1" dirty="0" smtClean="0"/>
              <a:t>4 x (G </a:t>
            </a:r>
            <a:r>
              <a:rPr lang="en-US" sz="2400" b="1" dirty="0"/>
              <a:t>+ C) + </a:t>
            </a:r>
            <a:r>
              <a:rPr lang="en-US" sz="2400" b="1" dirty="0" smtClean="0"/>
              <a:t>2 x (A + </a:t>
            </a:r>
            <a:r>
              <a:rPr lang="en-US" sz="2400" b="1" dirty="0"/>
              <a:t>T)] °</a:t>
            </a:r>
            <a:r>
              <a:rPr lang="en-US" sz="2400" b="1" dirty="0" smtClean="0"/>
              <a:t>C.</a:t>
            </a:r>
          </a:p>
          <a:p>
            <a:endParaRPr lang="en-US" sz="2400" dirty="0"/>
          </a:p>
          <a:p>
            <a:r>
              <a:rPr lang="en-US" sz="2000" dirty="0"/>
              <a:t>e.g. primer composition :GACTGCGTTAGGATTGGC; count the number of G+C and A+T and enter into the formula. </a:t>
            </a:r>
            <a:endParaRPr lang="en-US" sz="2000" dirty="0" smtClean="0"/>
          </a:p>
          <a:p>
            <a:r>
              <a:rPr lang="en-US" sz="2000" dirty="0" smtClean="0"/>
              <a:t>Hence</a:t>
            </a:r>
            <a:r>
              <a:rPr lang="en-US" sz="2000" dirty="0"/>
              <a:t>, Tm = [4 (10)+ 2 (8)] °C = (40+16) °C = 56°C</a:t>
            </a:r>
          </a:p>
        </p:txBody>
      </p:sp>
      <p:sp>
        <p:nvSpPr>
          <p:cNvPr id="4" name="AutoShape 2" descr="https://medialabweb.file.core.windows.net/medialabvirtualdirectories/images/40457-653102.jpg?sv=2017-04-17&amp;sr=f&amp;sig=2pTP%2F5r5zt01k9Gp4lbr6Z7eyW9kJBKL32zmEE0eamw%3D&amp;se=2023-03-27T02%3A47%3A33Z&amp;s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edialabweb.file.core.windows.net/medialabvirtualdirectories/images/40457-653102.jpg?sv=2017-04-17&amp;sr=f&amp;sig=2pTP%2F5r5zt01k9Gp4lbr6Z7eyW9kJBKL32zmEE0eamw%3D&amp;se=2023-03-27T02%3A47%3A33Z&amp;s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78943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Criteria's for Primer designing</a:t>
            </a:r>
            <a:endParaRPr lang="en-US" dirty="0"/>
          </a:p>
        </p:txBody>
      </p:sp>
      <p:sp>
        <p:nvSpPr>
          <p:cNvPr id="3" name="Rectangle 2"/>
          <p:cNvSpPr/>
          <p:nvPr/>
        </p:nvSpPr>
        <p:spPr>
          <a:xfrm>
            <a:off x="155574" y="1401663"/>
            <a:ext cx="8531225" cy="5386090"/>
          </a:xfrm>
          <a:prstGeom prst="rect">
            <a:avLst/>
          </a:prstGeom>
        </p:spPr>
        <p:txBody>
          <a:bodyPr wrap="square">
            <a:spAutoFit/>
          </a:bodyPr>
          <a:lstStyle/>
          <a:p>
            <a:pPr marL="457200" indent="-457200" algn="just">
              <a:buFont typeface="+mj-lt"/>
              <a:buAutoNum type="arabicPeriod" startAt="3"/>
            </a:pPr>
            <a:r>
              <a:rPr lang="en-US" sz="2400" b="1" dirty="0" smtClean="0">
                <a:solidFill>
                  <a:schemeClr val="accent1"/>
                </a:solidFill>
              </a:rPr>
              <a:t>Primer </a:t>
            </a:r>
            <a:r>
              <a:rPr lang="en-US" sz="2400" b="1" dirty="0">
                <a:solidFill>
                  <a:schemeClr val="accent1"/>
                </a:solidFill>
              </a:rPr>
              <a:t>Annealing Temperature:</a:t>
            </a:r>
            <a:r>
              <a:rPr lang="en-US" sz="2400" dirty="0">
                <a:solidFill>
                  <a:schemeClr val="accent1"/>
                </a:solidFill>
              </a:rPr>
              <a:t> </a:t>
            </a:r>
            <a:r>
              <a:rPr lang="en-US" sz="2000" dirty="0"/>
              <a:t>The primer melting temperature is the estimate of the DNA-DNA hybrid stability and critical in determining the annealing temperature. Too high T</a:t>
            </a:r>
            <a:r>
              <a:rPr lang="en-US" sz="2000" baseline="-25000" dirty="0"/>
              <a:t>a</a:t>
            </a:r>
            <a:r>
              <a:rPr lang="en-US" sz="2000" dirty="0"/>
              <a:t> will produce </a:t>
            </a:r>
            <a:r>
              <a:rPr lang="en-US" sz="2000" dirty="0">
                <a:solidFill>
                  <a:srgbClr val="FF0000"/>
                </a:solidFill>
              </a:rPr>
              <a:t>insufficient primer-template hybridization </a:t>
            </a:r>
            <a:r>
              <a:rPr lang="en-US" sz="2000" dirty="0"/>
              <a:t>resulting in low PCR product yield. Too low T</a:t>
            </a:r>
            <a:r>
              <a:rPr lang="en-US" sz="2000" baseline="-25000" dirty="0"/>
              <a:t>a</a:t>
            </a:r>
            <a:r>
              <a:rPr lang="en-US" sz="2000" dirty="0"/>
              <a:t> may possibly lead to </a:t>
            </a:r>
            <a:r>
              <a:rPr lang="en-US" sz="2000" dirty="0">
                <a:solidFill>
                  <a:srgbClr val="FF0000"/>
                </a:solidFill>
              </a:rPr>
              <a:t>non-specific products</a:t>
            </a:r>
            <a:r>
              <a:rPr lang="en-US" sz="2000" dirty="0"/>
              <a:t> caused by a high number of base pair mismatches,. Mismatch tolerance is found to have the strongest influence on PCR specificity</a:t>
            </a:r>
            <a:r>
              <a:rPr lang="en-US" sz="2000" dirty="0" smtClean="0"/>
              <a:t>.</a:t>
            </a:r>
          </a:p>
          <a:p>
            <a:pPr algn="just"/>
            <a:endParaRPr lang="en-US" sz="2000" dirty="0"/>
          </a:p>
          <a:p>
            <a:r>
              <a:rPr lang="en-US" sz="2000" dirty="0"/>
              <a:t>T</a:t>
            </a:r>
            <a:r>
              <a:rPr lang="en-US" sz="2000" baseline="-25000" dirty="0"/>
              <a:t>a</a:t>
            </a:r>
            <a:r>
              <a:rPr lang="en-US" sz="2000" dirty="0"/>
              <a:t> = 0.3 x T</a:t>
            </a:r>
            <a:r>
              <a:rPr lang="en-US" sz="2000" baseline="-25000" dirty="0"/>
              <a:t>m</a:t>
            </a:r>
            <a:r>
              <a:rPr lang="en-US" sz="2000" dirty="0"/>
              <a:t>(primer) + 0.7 T</a:t>
            </a:r>
            <a:r>
              <a:rPr lang="en-US" sz="2000" baseline="-25000" dirty="0"/>
              <a:t>m</a:t>
            </a:r>
            <a:r>
              <a:rPr lang="en-US" sz="2000" dirty="0"/>
              <a:t> (product) – 14.9</a:t>
            </a:r>
          </a:p>
          <a:p>
            <a:r>
              <a:rPr lang="en-US" sz="2000" dirty="0"/>
              <a:t>where,</a:t>
            </a:r>
            <a:br>
              <a:rPr lang="en-US" sz="2000" dirty="0"/>
            </a:br>
            <a:r>
              <a:rPr lang="en-US" sz="2000" dirty="0"/>
              <a:t/>
            </a:r>
            <a:br>
              <a:rPr lang="en-US" sz="2000" dirty="0"/>
            </a:br>
            <a:r>
              <a:rPr lang="en-US" sz="2000" dirty="0"/>
              <a:t>T</a:t>
            </a:r>
            <a:r>
              <a:rPr lang="en-US" sz="2000" baseline="-25000" dirty="0"/>
              <a:t>m</a:t>
            </a:r>
            <a:r>
              <a:rPr lang="en-US" sz="2000" dirty="0"/>
              <a:t>(primer) = Melting Temperature of the primers</a:t>
            </a:r>
          </a:p>
          <a:p>
            <a:r>
              <a:rPr lang="en-US" sz="2000" dirty="0"/>
              <a:t>T</a:t>
            </a:r>
            <a:r>
              <a:rPr lang="en-US" sz="2000" baseline="-25000" dirty="0"/>
              <a:t>m</a:t>
            </a:r>
            <a:r>
              <a:rPr lang="en-US" sz="2000" dirty="0"/>
              <a:t>(product) = Melting temperature of the prod</a:t>
            </a:r>
          </a:p>
          <a:p>
            <a:pPr algn="just"/>
            <a:endParaRPr lang="en-US" sz="2000" dirty="0" smtClean="0"/>
          </a:p>
          <a:p>
            <a:pPr algn="just"/>
            <a:r>
              <a:rPr lang="en-US" sz="2000" dirty="0" smtClean="0"/>
              <a:t>OR</a:t>
            </a:r>
          </a:p>
          <a:p>
            <a:pPr algn="just"/>
            <a:endParaRPr lang="en-US" sz="2000" dirty="0" smtClean="0"/>
          </a:p>
          <a:p>
            <a:pPr algn="just"/>
            <a:r>
              <a:rPr lang="en-US" sz="2000" dirty="0"/>
              <a:t>T</a:t>
            </a:r>
            <a:r>
              <a:rPr lang="en-US" sz="2000" baseline="-25000" dirty="0"/>
              <a:t>a</a:t>
            </a:r>
            <a:r>
              <a:rPr lang="en-US" sz="2000" dirty="0"/>
              <a:t> </a:t>
            </a:r>
            <a:r>
              <a:rPr lang="en-US" sz="2000" dirty="0" smtClean="0"/>
              <a:t>= </a:t>
            </a:r>
            <a:r>
              <a:rPr lang="en-US" sz="2000" dirty="0"/>
              <a:t>T</a:t>
            </a:r>
            <a:r>
              <a:rPr lang="en-US" sz="2000" baseline="-25000" dirty="0"/>
              <a:t>m</a:t>
            </a:r>
            <a:r>
              <a:rPr lang="en-US" sz="2000" dirty="0"/>
              <a:t>(primer</a:t>
            </a:r>
            <a:r>
              <a:rPr lang="en-US" sz="2000" dirty="0" smtClean="0"/>
              <a:t>) – 5 </a:t>
            </a:r>
            <a:r>
              <a:rPr lang="en-US" sz="2000" dirty="0"/>
              <a:t>°C</a:t>
            </a:r>
          </a:p>
        </p:txBody>
      </p:sp>
      <p:sp>
        <p:nvSpPr>
          <p:cNvPr id="4" name="AutoShape 2" descr="https://medialabweb.file.core.windows.net/medialabvirtualdirectories/images/40457-653102.jpg?sv=2017-04-17&amp;sr=f&amp;sig=2pTP%2F5r5zt01k9Gp4lbr6Z7eyW9kJBKL32zmEE0eamw%3D&amp;se=2023-03-27T02%3A47%3A33Z&amp;s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edialabweb.file.core.windows.net/medialabvirtualdirectories/images/40457-653102.jpg?sv=2017-04-17&amp;sr=f&amp;sig=2pTP%2F5r5zt01k9Gp4lbr6Z7eyW9kJBKL32zmEE0eamw%3D&amp;se=2023-03-27T02%3A47%3A33Z&amp;s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69693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Criteria's for Primer designing</a:t>
            </a:r>
            <a:endParaRPr lang="en-US" dirty="0"/>
          </a:p>
        </p:txBody>
      </p:sp>
      <p:sp>
        <p:nvSpPr>
          <p:cNvPr id="3" name="Rectangle 2"/>
          <p:cNvSpPr/>
          <p:nvPr/>
        </p:nvSpPr>
        <p:spPr>
          <a:xfrm>
            <a:off x="155574" y="1401663"/>
            <a:ext cx="8531225" cy="3431709"/>
          </a:xfrm>
          <a:prstGeom prst="rect">
            <a:avLst/>
          </a:prstGeom>
        </p:spPr>
        <p:txBody>
          <a:bodyPr wrap="square">
            <a:spAutoFit/>
          </a:bodyPr>
          <a:lstStyle/>
          <a:p>
            <a:pPr marL="457200" indent="-457200" algn="just">
              <a:spcAft>
                <a:spcPts val="3000"/>
              </a:spcAft>
              <a:buFont typeface="+mj-lt"/>
              <a:buAutoNum type="arabicPeriod" startAt="4"/>
            </a:pPr>
            <a:r>
              <a:rPr lang="en-US" sz="2400" b="1" dirty="0" smtClean="0">
                <a:solidFill>
                  <a:schemeClr val="accent1"/>
                </a:solidFill>
              </a:rPr>
              <a:t>GC </a:t>
            </a:r>
            <a:r>
              <a:rPr lang="en-US" sz="2400" b="1" dirty="0">
                <a:solidFill>
                  <a:schemeClr val="accent1"/>
                </a:solidFill>
              </a:rPr>
              <a:t>Content:</a:t>
            </a:r>
            <a:r>
              <a:rPr lang="en-US" sz="2400" dirty="0">
                <a:solidFill>
                  <a:schemeClr val="accent1"/>
                </a:solidFill>
              </a:rPr>
              <a:t> </a:t>
            </a:r>
            <a:r>
              <a:rPr lang="en-US" sz="2400" dirty="0"/>
              <a:t>The GC content (the number of G's and C's in the primer as a percentage of the total bases) of primer should be </a:t>
            </a:r>
            <a:r>
              <a:rPr lang="en-US" sz="2400" dirty="0">
                <a:solidFill>
                  <a:srgbClr val="00B050"/>
                </a:solidFill>
              </a:rPr>
              <a:t>40-60</a:t>
            </a:r>
            <a:r>
              <a:rPr lang="en-US" sz="2400" dirty="0" smtClean="0">
                <a:solidFill>
                  <a:srgbClr val="00B050"/>
                </a:solidFill>
              </a:rPr>
              <a:t>%.</a:t>
            </a:r>
          </a:p>
          <a:p>
            <a:pPr marL="457200" indent="-457200" algn="just">
              <a:buFont typeface="+mj-lt"/>
              <a:buAutoNum type="arabicPeriod" startAt="4"/>
            </a:pPr>
            <a:r>
              <a:rPr lang="en-US" sz="2400" b="1" dirty="0" smtClean="0">
                <a:solidFill>
                  <a:schemeClr val="accent1"/>
                </a:solidFill>
              </a:rPr>
              <a:t>GC </a:t>
            </a:r>
            <a:r>
              <a:rPr lang="en-US" sz="2400" b="1" dirty="0">
                <a:solidFill>
                  <a:schemeClr val="accent1"/>
                </a:solidFill>
              </a:rPr>
              <a:t>Clamp:</a:t>
            </a:r>
            <a:r>
              <a:rPr lang="en-US" sz="2400" dirty="0"/>
              <a:t> The presence of G or C bases within the </a:t>
            </a:r>
            <a:r>
              <a:rPr lang="en-US" sz="2400" dirty="0">
                <a:solidFill>
                  <a:srgbClr val="00B050"/>
                </a:solidFill>
              </a:rPr>
              <a:t>last five bases</a:t>
            </a:r>
            <a:r>
              <a:rPr lang="en-US" sz="2400" dirty="0"/>
              <a:t> from the 3' end of primers (GC clamp) helps promote specific binding at the 3' end due to the stronger bonding of G and C bases. More than 3 G's or C's should be avoided in the last 5 bases at the 3' end of the primer.</a:t>
            </a:r>
          </a:p>
        </p:txBody>
      </p:sp>
      <p:sp>
        <p:nvSpPr>
          <p:cNvPr id="4" name="AutoShape 2" descr="https://medialabweb.file.core.windows.net/medialabvirtualdirectories/images/40457-653102.jpg?sv=2017-04-17&amp;sr=f&amp;sig=2pTP%2F5r5zt01k9Gp4lbr6Z7eyW9kJBKL32zmEE0eamw%3D&amp;se=2023-03-27T02%3A47%3A33Z&amp;s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edialabweb.file.core.windows.net/medialabvirtualdirectories/images/40457-653102.jpg?sv=2017-04-17&amp;sr=f&amp;sig=2pTP%2F5r5zt01k9Gp4lbr6Z7eyW9kJBKL32zmEE0eamw%3D&amp;se=2023-03-27T02%3A47%3A33Z&amp;s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50517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Criteria's for Primer designing</a:t>
            </a:r>
            <a:endParaRPr lang="en-US" dirty="0"/>
          </a:p>
        </p:txBody>
      </p:sp>
      <p:sp>
        <p:nvSpPr>
          <p:cNvPr id="3" name="Rectangle 2"/>
          <p:cNvSpPr/>
          <p:nvPr/>
        </p:nvSpPr>
        <p:spPr>
          <a:xfrm>
            <a:off x="155574" y="1401663"/>
            <a:ext cx="8531225" cy="3416320"/>
          </a:xfrm>
          <a:prstGeom prst="rect">
            <a:avLst/>
          </a:prstGeom>
        </p:spPr>
        <p:txBody>
          <a:bodyPr wrap="square">
            <a:spAutoFit/>
          </a:bodyPr>
          <a:lstStyle/>
          <a:p>
            <a:pPr marL="457200" indent="-457200" algn="just">
              <a:buFont typeface="+mj-lt"/>
              <a:buAutoNum type="arabicPeriod" startAt="6"/>
            </a:pPr>
            <a:r>
              <a:rPr lang="en-US" sz="2400" b="1" dirty="0" smtClean="0">
                <a:solidFill>
                  <a:schemeClr val="accent1"/>
                </a:solidFill>
              </a:rPr>
              <a:t>Primer </a:t>
            </a:r>
            <a:r>
              <a:rPr lang="en-US" sz="2400" b="1" dirty="0">
                <a:solidFill>
                  <a:schemeClr val="accent1"/>
                </a:solidFill>
              </a:rPr>
              <a:t>Secondary Structures:</a:t>
            </a:r>
            <a:r>
              <a:rPr lang="en-US" sz="2400" dirty="0"/>
              <a:t> Presence of the primer secondary structures produced by </a:t>
            </a:r>
            <a:r>
              <a:rPr lang="en-US" sz="2400" dirty="0">
                <a:solidFill>
                  <a:srgbClr val="FF0000"/>
                </a:solidFill>
              </a:rPr>
              <a:t>intermolecular or intramolecular interactions</a:t>
            </a:r>
            <a:r>
              <a:rPr lang="en-US" sz="2400" dirty="0"/>
              <a:t> can lead to poor or no yield of the product. They adversely affect primer template annealing and thus the amplification. They greatly reduce the availability of primers to the reaction</a:t>
            </a:r>
            <a:r>
              <a:rPr lang="en-US" sz="2400" dirty="0" smtClean="0"/>
              <a:t>.</a:t>
            </a:r>
          </a:p>
          <a:p>
            <a:pPr algn="just"/>
            <a:endParaRPr lang="en-US" sz="2400" dirty="0"/>
          </a:p>
          <a:p>
            <a:pPr marL="514350" indent="-514350" algn="just">
              <a:buFont typeface="+mj-lt"/>
              <a:buAutoNum type="romanUcPeriod"/>
            </a:pPr>
            <a:r>
              <a:rPr lang="en-US" sz="2400" b="1" dirty="0" smtClean="0">
                <a:solidFill>
                  <a:schemeClr val="accent6"/>
                </a:solidFill>
              </a:rPr>
              <a:t>Hairpins</a:t>
            </a:r>
            <a:r>
              <a:rPr lang="en-US" sz="2400" b="1" dirty="0">
                <a:solidFill>
                  <a:schemeClr val="accent6"/>
                </a:solidFill>
              </a:rPr>
              <a:t>: </a:t>
            </a:r>
            <a:r>
              <a:rPr lang="en-US" sz="2400" dirty="0"/>
              <a:t>It is formed by intramolecular interaction within the primer and should be avoided. </a:t>
            </a:r>
          </a:p>
        </p:txBody>
      </p:sp>
      <p:sp>
        <p:nvSpPr>
          <p:cNvPr id="4" name="AutoShape 2" descr="https://medialabweb.file.core.windows.net/medialabvirtualdirectories/images/40457-653102.jpg?sv=2017-04-17&amp;sr=f&amp;sig=2pTP%2F5r5zt01k9Gp4lbr6Z7eyW9kJBKL32zmEE0eamw%3D&amp;se=2023-03-27T02%3A47%3A33Z&amp;s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edialabweb.file.core.windows.net/medialabvirtualdirectories/images/40457-653102.jpg?sv=2017-04-17&amp;sr=f&amp;sig=2pTP%2F5r5zt01k9Gp4lbr6Z7eyW9kJBKL32zmEE0eamw%3D&amp;se=2023-03-27T02%3A47%3A33Z&amp;s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520729"/>
            <a:ext cx="3200400" cy="215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940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Criteria's for Primer designing</a:t>
            </a:r>
            <a:endParaRPr lang="en-US" dirty="0"/>
          </a:p>
        </p:txBody>
      </p:sp>
      <p:sp>
        <p:nvSpPr>
          <p:cNvPr id="3" name="Rectangle 2"/>
          <p:cNvSpPr/>
          <p:nvPr/>
        </p:nvSpPr>
        <p:spPr>
          <a:xfrm>
            <a:off x="155573" y="1401662"/>
            <a:ext cx="8683627" cy="3785652"/>
          </a:xfrm>
          <a:prstGeom prst="rect">
            <a:avLst/>
          </a:prstGeom>
        </p:spPr>
        <p:txBody>
          <a:bodyPr wrap="square">
            <a:spAutoFit/>
          </a:bodyPr>
          <a:lstStyle/>
          <a:p>
            <a:pPr marL="514350" indent="-514350" algn="just">
              <a:buFont typeface="+mj-lt"/>
              <a:buAutoNum type="romanUcPeriod" startAt="2"/>
            </a:pPr>
            <a:r>
              <a:rPr lang="en-US" sz="2400" b="1" dirty="0" smtClean="0">
                <a:solidFill>
                  <a:srgbClr val="FFC000"/>
                </a:solidFill>
              </a:rPr>
              <a:t>Self </a:t>
            </a:r>
            <a:r>
              <a:rPr lang="en-US" sz="2400" b="1" dirty="0">
                <a:solidFill>
                  <a:srgbClr val="FFC000"/>
                </a:solidFill>
              </a:rPr>
              <a:t>Dimer: </a:t>
            </a:r>
            <a:r>
              <a:rPr lang="en-US" sz="2400" dirty="0"/>
              <a:t>A primer self-dimer is formed by intermolecular interactions between the two (same sense) primers, where the primer is homologous to itself. Generally a large amount of primers are used in PCR compared to the amount of target gene. When primers form intermolecular dimers much more readily than hybridizing to target DNA, they reduce the product yield. </a:t>
            </a:r>
            <a:endParaRPr lang="en-US" sz="2400" dirty="0" smtClean="0"/>
          </a:p>
          <a:p>
            <a:pPr marL="514350" indent="-514350" algn="just">
              <a:buFont typeface="+mj-lt"/>
              <a:buAutoNum type="romanUcPeriod" startAt="2"/>
            </a:pPr>
            <a:endParaRPr lang="en-US" sz="2400" dirty="0"/>
          </a:p>
          <a:p>
            <a:pPr marL="514350" indent="-514350" algn="just">
              <a:buFont typeface="+mj-lt"/>
              <a:buAutoNum type="romanUcPeriod" startAt="2"/>
            </a:pPr>
            <a:r>
              <a:rPr lang="en-US" sz="2400" b="1" dirty="0" smtClean="0">
                <a:solidFill>
                  <a:srgbClr val="FFC000"/>
                </a:solidFill>
              </a:rPr>
              <a:t>Cross </a:t>
            </a:r>
            <a:r>
              <a:rPr lang="en-US" sz="2400" b="1" dirty="0">
                <a:solidFill>
                  <a:srgbClr val="FFC000"/>
                </a:solidFill>
              </a:rPr>
              <a:t>Dimer: </a:t>
            </a:r>
            <a:r>
              <a:rPr lang="en-US" sz="2400" dirty="0"/>
              <a:t>Primer cross dimers are formed by intermolecular interaction between sense and antisense primers, where they are homologous. </a:t>
            </a:r>
          </a:p>
        </p:txBody>
      </p:sp>
      <p:sp>
        <p:nvSpPr>
          <p:cNvPr id="4" name="AutoShape 2" descr="https://medialabweb.file.core.windows.net/medialabvirtualdirectories/images/40457-653102.jpg?sv=2017-04-17&amp;sr=f&amp;sig=2pTP%2F5r5zt01k9Gp4lbr6Z7eyW9kJBKL32zmEE0eamw%3D&amp;se=2023-03-27T02%3A47%3A33Z&amp;s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edialabweb.file.core.windows.net/medialabvirtualdirectories/images/40457-653102.jpg?sv=2017-04-17&amp;sr=f&amp;sig=2pTP%2F5r5zt01k9Gp4lbr6Z7eyW9kJBKL32zmEE0eamw%3D&amp;se=2023-03-27T02%3A47%3A33Z&amp;s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530" y="5187315"/>
            <a:ext cx="6170470" cy="151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694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Primer Design using </a:t>
            </a:r>
            <a:r>
              <a:rPr lang="en-US" dirty="0" smtClean="0"/>
              <a:t>Software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752600"/>
            <a:ext cx="3809999" cy="136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057" y="3657600"/>
            <a:ext cx="4711884" cy="137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084" y="5334000"/>
            <a:ext cx="439782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585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194</Words>
  <Application>Microsoft Office PowerPoint</Application>
  <PresentationFormat>On-screen Show (4:3)</PresentationFormat>
  <Paragraphs>35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PRIMER DESIGN CRITERIA</vt:lpstr>
      <vt:lpstr>Primer</vt:lpstr>
      <vt:lpstr>Criteria's for Primer designing</vt:lpstr>
      <vt:lpstr>Criteria's for Primer designing</vt:lpstr>
      <vt:lpstr>Criteria's for Primer designing</vt:lpstr>
      <vt:lpstr>Criteria's for Primer designing</vt:lpstr>
      <vt:lpstr>Criteria's for Primer designing</vt:lpstr>
      <vt:lpstr>Criteria's for Primer designing</vt:lpstr>
      <vt:lpstr>Primer Design using Software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DESIGN CRITERIA</dc:title>
  <dc:creator>nawand for pc</dc:creator>
  <cp:lastModifiedBy>Abdullah Shareef</cp:lastModifiedBy>
  <cp:revision>7</cp:revision>
  <dcterms:created xsi:type="dcterms:W3CDTF">2006-08-16T00:00:00Z</dcterms:created>
  <dcterms:modified xsi:type="dcterms:W3CDTF">2023-03-27T03:46:51Z</dcterms:modified>
</cp:coreProperties>
</file>