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75" r:id="rId5"/>
    <p:sldId id="276" r:id="rId6"/>
    <p:sldId id="277" r:id="rId7"/>
    <p:sldId id="278" r:id="rId8"/>
    <p:sldId id="279" r:id="rId9"/>
    <p:sldId id="280" r:id="rId10"/>
    <p:sldId id="270" r:id="rId11"/>
    <p:sldId id="281" r:id="rId12"/>
    <p:sldId id="282" r:id="rId13"/>
    <p:sldId id="283" r:id="rId14"/>
    <p:sldId id="284" r:id="rId15"/>
    <p:sldId id="285"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69253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820553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7561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092661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795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232312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096083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745242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10431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226321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696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B851D7-DF95-4CEE-B17E-BC5FAF6DFF4E}" type="datetimeFigureOut">
              <a:rPr lang="en-US" smtClean="0"/>
              <a:t>5/21/2023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9695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B851D7-DF95-4CEE-B17E-BC5FAF6DFF4E}" type="datetimeFigureOut">
              <a:rPr lang="en-US" smtClean="0"/>
              <a:t>5/21/2023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77458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851D7-DF95-4CEE-B17E-BC5FAF6DFF4E}" type="datetimeFigureOut">
              <a:rPr lang="en-US" smtClean="0"/>
              <a:t>5/21/2023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99958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8996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53130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7B851D7-DF95-4CEE-B17E-BC5FAF6DFF4E}" type="datetimeFigureOut">
              <a:rPr lang="en-US" smtClean="0"/>
              <a:t>5/21/2023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A56421B-7465-4CE9-8672-154BF6B0D84A}" type="slidenum">
              <a:rPr lang="en-US" smtClean="0"/>
              <a:t>‹#›</a:t>
            </a:fld>
            <a:endParaRPr lang="en-US"/>
          </a:p>
        </p:txBody>
      </p:sp>
    </p:spTree>
    <p:extLst>
      <p:ext uri="{BB962C8B-B14F-4D97-AF65-F5344CB8AC3E}">
        <p14:creationId xmlns:p14="http://schemas.microsoft.com/office/powerpoint/2010/main" val="3579246215"/>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Nabaz.hamad@su.edu.kr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EB12F-DD3F-47DF-957C-3EA93CF9D417}"/>
              </a:ext>
            </a:extLst>
          </p:cNvPr>
          <p:cNvSpPr>
            <a:spLocks noGrp="1"/>
          </p:cNvSpPr>
          <p:nvPr>
            <p:ph type="ctrTitle"/>
          </p:nvPr>
        </p:nvSpPr>
        <p:spPr>
          <a:xfrm>
            <a:off x="876122" y="149223"/>
            <a:ext cx="10818687" cy="3205536"/>
          </a:xfrm>
        </p:spPr>
        <p:txBody>
          <a:bodyPr>
            <a:normAutofit fontScale="90000"/>
          </a:bodyPr>
          <a:lstStyle/>
          <a:p>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The Ministry of Higher Education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and Scientific Research</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err="1">
                <a:solidFill>
                  <a:schemeClr val="tx1"/>
                </a:solidFill>
                <a:latin typeface="Times New Roman" panose="02020603050405020304" pitchFamily="18" charset="0"/>
                <a:cs typeface="Times New Roman" panose="02020603050405020304" pitchFamily="18" charset="0"/>
              </a:rPr>
              <a:t>Salahaddin</a:t>
            </a:r>
            <a:r>
              <a:rPr lang="en-US" sz="3200" b="1" dirty="0">
                <a:solidFill>
                  <a:schemeClr val="tx1"/>
                </a:solidFill>
                <a:latin typeface="Times New Roman" panose="02020603050405020304" pitchFamily="18" charset="0"/>
                <a:cs typeface="Times New Roman" panose="02020603050405020304" pitchFamily="18" charset="0"/>
              </a:rPr>
              <a:t> University-Erbil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Language </a:t>
            </a:r>
            <a:r>
              <a:rPr lang="en-US" sz="3200" b="1">
                <a:solidFill>
                  <a:schemeClr val="tx1"/>
                </a:solidFill>
                <a:latin typeface="Times New Roman" panose="02020603050405020304" pitchFamily="18" charset="0"/>
                <a:cs typeface="Times New Roman" panose="02020603050405020304" pitchFamily="18" charset="0"/>
              </a:rPr>
              <a:t>and Translation Centre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Pre-Intermediate Level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Year 2022-2023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Hall 4</a:t>
            </a:r>
          </a:p>
        </p:txBody>
      </p:sp>
      <p:sp>
        <p:nvSpPr>
          <p:cNvPr id="3" name="Subtitle 2">
            <a:extLst>
              <a:ext uri="{FF2B5EF4-FFF2-40B4-BE49-F238E27FC236}">
                <a16:creationId xmlns:a16="http://schemas.microsoft.com/office/drawing/2014/main" id="{303DAC47-285F-C821-15EE-0D26058BAE2B}"/>
              </a:ext>
            </a:extLst>
          </p:cNvPr>
          <p:cNvSpPr>
            <a:spLocks noGrp="1"/>
          </p:cNvSpPr>
          <p:nvPr>
            <p:ph type="subTitle" idx="1"/>
          </p:nvPr>
        </p:nvSpPr>
        <p:spPr>
          <a:xfrm>
            <a:off x="1346040" y="3490541"/>
            <a:ext cx="8915399" cy="2453059"/>
          </a:xfrm>
        </p:spPr>
        <p:txBody>
          <a:bodyPr>
            <a:normAutofit fontScale="92500" lnSpcReduction="10000"/>
          </a:bodyPr>
          <a:lstStyle/>
          <a:p>
            <a:endParaRPr lang="en-US" dirty="0"/>
          </a:p>
          <a:p>
            <a:pPr algn="ctr">
              <a:lnSpc>
                <a:spcPct val="110000"/>
              </a:lnSpc>
            </a:pPr>
            <a:r>
              <a:rPr lang="en-US" sz="2800" b="1" dirty="0">
                <a:solidFill>
                  <a:schemeClr val="tx1"/>
                </a:solidFill>
                <a:latin typeface="Times New Roman" panose="02020603050405020304" pitchFamily="18" charset="0"/>
                <a:cs typeface="Times New Roman" panose="02020603050405020304" pitchFamily="18" charset="0"/>
              </a:rPr>
              <a:t>Unit 9</a:t>
            </a:r>
          </a:p>
          <a:p>
            <a:pPr algn="ctr">
              <a:lnSpc>
                <a:spcPct val="110000"/>
              </a:lnSpc>
            </a:pPr>
            <a:r>
              <a:rPr lang="en-US" sz="2800" dirty="0">
                <a:solidFill>
                  <a:schemeClr val="tx1"/>
                </a:solidFill>
                <a:latin typeface="Times New Roman" panose="02020603050405020304" pitchFamily="18" charset="0"/>
                <a:cs typeface="Times New Roman" panose="02020603050405020304" pitchFamily="18" charset="0"/>
              </a:rPr>
              <a:t>Nabaz Ismael </a:t>
            </a:r>
          </a:p>
          <a:p>
            <a:pPr algn="ctr">
              <a:lnSpc>
                <a:spcPct val="110000"/>
              </a:lnSpc>
            </a:pPr>
            <a:r>
              <a:rPr lang="en-GB" sz="2800" u="none" strike="noStrike"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Nabaz.hamad@su.edu.krd</a:t>
            </a:r>
            <a:endParaRPr lang="en-GB" sz="2800" u="none" strike="noStrike"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0000"/>
              </a:lnSpc>
            </a:pPr>
            <a:r>
              <a:rPr lang="en-GB" sz="2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07502191314</a:t>
            </a:r>
            <a:endParaRPr lang="en-US" dirty="0"/>
          </a:p>
          <a:p>
            <a:endParaRPr lang="en-US" dirty="0"/>
          </a:p>
        </p:txBody>
      </p:sp>
      <p:pic>
        <p:nvPicPr>
          <p:cNvPr id="5" name="Picture 4" descr="Logo&#10;&#10;Description automatically generated">
            <a:extLst>
              <a:ext uri="{FF2B5EF4-FFF2-40B4-BE49-F238E27FC236}">
                <a16:creationId xmlns:a16="http://schemas.microsoft.com/office/drawing/2014/main" id="{C28BEA8A-F8EB-2E8E-C52F-D82046A95E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95398" y="163068"/>
            <a:ext cx="2626411" cy="2591547"/>
          </a:xfrm>
          <a:prstGeom prst="rect">
            <a:avLst/>
          </a:prstGeom>
        </p:spPr>
      </p:pic>
    </p:spTree>
    <p:extLst>
      <p:ext uri="{BB962C8B-B14F-4D97-AF65-F5344CB8AC3E}">
        <p14:creationId xmlns:p14="http://schemas.microsoft.com/office/powerpoint/2010/main" val="2013355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Passage of unit 9. p. 79</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1.Hundreds of years ago people had…………live all over the world.</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a. similar                  b. easy                c. simple              d. different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2. has life changes since that century ago?</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a. yes                   b. no                    c. both                     d. none</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3. The passage talks about………..main areas of change.</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a. 1                  b. 2                  c.3                      d.4</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101369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Passage of unit 9. p. 79</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1.Hundreds of years ago people had…………live all over the world.</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similar                  b. easy                c. simple              d. different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has life changes since that century ago?</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yes                   b. no                    c. both                     d. none</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The passage talks about………..main areas of change.</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1                  b. 2                  c.3                      d.4</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2583951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Passage of unit 9. p. 79</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4. Washing was much more difficult before 100 years because of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a. time-saving         b. time-consuming               c. time-machine              d. clothes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5. Where did the people washed their clothes in the UK at that time?</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a. running water              b. washing dishes            c. huge tubes             d. river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6. How much was a family needed to wash their clothes</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a. 6 buckets               b. 16 buckets             c. 60 buckets          d. 600 buckets </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93352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Passage of unit 9. p. 79</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7. Keeping clean was the most important at that time</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True             False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8. most people had bath twice a month</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True         False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9. Many years ago peoples’ life was very different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True         False  </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487583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623317" y="0"/>
            <a:ext cx="10354637" cy="6780944"/>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Passage of unit 9. p. 79</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10. …………..was a priority, especially for the people who lived in the hot places.</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washing               b. keeping cool                c. entertainment            d. car</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11. what do people use to cool their houses nowadays?</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Air Conditioning                 b. water             c. washing                 d. wind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12. in……………..people had house like caves</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The UK &amp; Spain      b. Turkey &amp; the UK      c. Spain &amp; Turkey      d. Japan &amp; the UK </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937209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725096" y="0"/>
            <a:ext cx="10950966" cy="65786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Passage of unit 9. p. 79</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13. How many ways did the Middle East people use to cool their houses?</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1                   b. 2                   c.3                      d. 4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14. …………is the dramatic changes from a hundred years ago.</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washing               b. cooling                  c. houses              d. technology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15. How many games did all the types of Japanese people do to spend time 100 years ago, all their activities?</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2                        b. 3                      c. 4                      d. 10</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16. choose the BEST title for the text</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Some Countries          b. Life            c. Life in the Past and Present           d.  Water              </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9666" y="123290"/>
            <a:ext cx="1757362" cy="1749552"/>
          </a:xfrm>
          <a:prstGeom prst="rect">
            <a:avLst/>
          </a:prstGeom>
        </p:spPr>
      </p:pic>
    </p:spTree>
    <p:extLst>
      <p:ext uri="{BB962C8B-B14F-4D97-AF65-F5344CB8AC3E}">
        <p14:creationId xmlns:p14="http://schemas.microsoft.com/office/powerpoint/2010/main" val="439226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600200" y="482600"/>
            <a:ext cx="9512300" cy="6096000"/>
          </a:xfrm>
        </p:spPr>
        <p:txBody>
          <a:bodyPr>
            <a:noAutofit/>
          </a:bodyPr>
          <a:lstStyle/>
          <a:p>
            <a:pPr marL="0" marR="0" algn="ctr">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Thanks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Questions and Comments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705184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765300" y="279400"/>
            <a:ext cx="10134599" cy="5778500"/>
          </a:xfrm>
        </p:spPr>
        <p:txBody>
          <a:bodyPr>
            <a:noAutofit/>
          </a:bodyPr>
          <a:lstStyle/>
          <a:p>
            <a:pPr marL="0" marR="0">
              <a:lnSpc>
                <a:spcPct val="150000"/>
              </a:lnSpc>
              <a:spcBef>
                <a:spcPts val="0"/>
              </a:spcBef>
              <a:spcAft>
                <a:spcPts val="1000"/>
              </a:spcAft>
            </a:pPr>
            <a:r>
              <a:rPr lang="en-US" sz="3200" b="1" dirty="0">
                <a:solidFill>
                  <a:schemeClr val="tx1"/>
                </a:solidFill>
                <a:latin typeface="Times New Roman" panose="02020603050405020304" pitchFamily="18" charset="0"/>
                <a:cs typeface="Times New Roman" panose="02020603050405020304" pitchFamily="18" charset="0"/>
              </a:rPr>
              <a:t>Cont</a:t>
            </a:r>
            <a:r>
              <a:rPr lang="en-US" sz="2800" b="1" dirty="0">
                <a:solidFill>
                  <a:schemeClr val="tx1"/>
                </a:solidFill>
                <a:latin typeface="Times New Roman" panose="02020603050405020304" pitchFamily="18" charset="0"/>
                <a:cs typeface="Times New Roman" panose="02020603050405020304" pitchFamily="18" charset="0"/>
              </a:rPr>
              <a:t>.</a:t>
            </a:r>
            <a:br>
              <a:rPr lang="en-US" sz="2800" b="1" dirty="0">
                <a:solidFill>
                  <a:schemeClr val="tx1"/>
                </a:solidFill>
                <a:latin typeface="Times New Roman" panose="02020603050405020304" pitchFamily="18" charset="0"/>
                <a:cs typeface="Times New Roman" panose="02020603050405020304" pitchFamily="18" charset="0"/>
              </a:rPr>
            </a:b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Previous lecture revision</a:t>
            </a: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1: </a:t>
            </a:r>
            <a:r>
              <a:rPr lang="en-US" sz="2800" b="1" dirty="0">
                <a:solidFill>
                  <a:schemeClr val="tx1"/>
                </a:solidFill>
                <a:effectLst/>
                <a:latin typeface="Times New Roman" panose="02020603050405020304" pitchFamily="18" charset="0"/>
                <a:ea typeface="Calibri" panose="020F0502020204030204" pitchFamily="34" charset="0"/>
              </a:rPr>
              <a:t>Future</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2: </a:t>
            </a:r>
            <a:r>
              <a:rPr lang="en-US" sz="2800" b="1" dirty="0">
                <a:solidFill>
                  <a:schemeClr val="tx1"/>
                </a:solidFill>
                <a:effectLst/>
                <a:latin typeface="Times New Roman" panose="02020603050405020304" pitchFamily="18" charset="0"/>
                <a:ea typeface="Calibri" panose="020F0502020204030204" pitchFamily="34" charset="0"/>
              </a:rPr>
              <a:t>The First Conditional</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Reading Section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Vocabulary list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Final Exam Examples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1490052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a:lnSpc>
                <a:spcPct val="150000"/>
              </a:lnSpc>
              <a:spcBef>
                <a:spcPts val="0"/>
              </a:spcBef>
              <a:spcAft>
                <a:spcPts val="10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9: Study 1: The First Conditional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b="1" dirty="0">
              <a:solidFill>
                <a:schemeClr val="tx1"/>
              </a:solidFill>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AFE6D815-E1B7-058E-9873-73E206A488E8}"/>
              </a:ext>
            </a:extLst>
          </p:cNvPr>
          <p:cNvGraphicFramePr>
            <a:graphicFrameLocks noGrp="1"/>
          </p:cNvGraphicFramePr>
          <p:nvPr>
            <p:extLst>
              <p:ext uri="{D42A27DB-BD31-4B8C-83A1-F6EECF244321}">
                <p14:modId xmlns:p14="http://schemas.microsoft.com/office/powerpoint/2010/main" val="433417286"/>
              </p:ext>
            </p:extLst>
          </p:nvPr>
        </p:nvGraphicFramePr>
        <p:xfrm>
          <a:off x="292101" y="975950"/>
          <a:ext cx="11607799" cy="5882050"/>
        </p:xfrm>
        <a:graphic>
          <a:graphicData uri="http://schemas.openxmlformats.org/drawingml/2006/table">
            <a:tbl>
              <a:tblPr firstRow="1" firstCol="1" bandRow="1">
                <a:tableStyleId>{5C22544A-7EE6-4342-B048-85BDC9FD1C3A}</a:tableStyleId>
              </a:tblPr>
              <a:tblGrid>
                <a:gridCol w="546191">
                  <a:extLst>
                    <a:ext uri="{9D8B030D-6E8A-4147-A177-3AD203B41FA5}">
                      <a16:colId xmlns:a16="http://schemas.microsoft.com/office/drawing/2014/main" val="120491313"/>
                    </a:ext>
                  </a:extLst>
                </a:gridCol>
                <a:gridCol w="5830365">
                  <a:extLst>
                    <a:ext uri="{9D8B030D-6E8A-4147-A177-3AD203B41FA5}">
                      <a16:colId xmlns:a16="http://schemas.microsoft.com/office/drawing/2014/main" val="1964183366"/>
                    </a:ext>
                  </a:extLst>
                </a:gridCol>
                <a:gridCol w="5231243">
                  <a:extLst>
                    <a:ext uri="{9D8B030D-6E8A-4147-A177-3AD203B41FA5}">
                      <a16:colId xmlns:a16="http://schemas.microsoft.com/office/drawing/2014/main" val="1614093617"/>
                    </a:ext>
                  </a:extLst>
                </a:gridCol>
              </a:tblGrid>
              <a:tr h="496995">
                <a:tc>
                  <a:txBody>
                    <a:bodyPr/>
                    <a:lstStyle/>
                    <a:p>
                      <a:pPr marL="0" marR="0" algn="ctr">
                        <a:lnSpc>
                          <a:spcPct val="107000"/>
                        </a:lnSpc>
                        <a:spcBef>
                          <a:spcPts val="0"/>
                        </a:spcBef>
                        <a:spcAft>
                          <a:spcPts val="0"/>
                        </a:spcAft>
                      </a:pPr>
                      <a:r>
                        <a:rPr lang="en-US" sz="1400">
                          <a:effectLst/>
                        </a:rPr>
                        <a:t>No</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dirty="0">
                          <a:effectLst/>
                        </a:rPr>
                        <a:t>Rule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a:effectLst/>
                        </a:rPr>
                        <a:t>Example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914588"/>
                  </a:ext>
                </a:extLst>
              </a:tr>
              <a:tr h="5385055">
                <a:tc>
                  <a:txBody>
                    <a:bodyPr/>
                    <a:lstStyle/>
                    <a:p>
                      <a:pPr marL="0" marR="0" algn="ctr">
                        <a:lnSpc>
                          <a:spcPct val="107000"/>
                        </a:lnSpc>
                        <a:spcBef>
                          <a:spcPts val="0"/>
                        </a:spcBef>
                        <a:spcAft>
                          <a:spcPts val="0"/>
                        </a:spcAft>
                      </a:pPr>
                      <a:r>
                        <a:rPr lang="en-US" sz="14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2400" dirty="0">
                          <a:effectLst/>
                        </a:rPr>
                        <a:t> </a:t>
                      </a:r>
                    </a:p>
                    <a:p>
                      <a:pPr marL="0" marR="0" algn="ctr">
                        <a:lnSpc>
                          <a:spcPct val="150000"/>
                        </a:lnSpc>
                        <a:spcBef>
                          <a:spcPts val="0"/>
                        </a:spcBef>
                        <a:spcAft>
                          <a:spcPts val="0"/>
                        </a:spcAft>
                      </a:pPr>
                      <a:r>
                        <a:rPr lang="en-US" sz="2400" dirty="0">
                          <a:effectLst/>
                        </a:rPr>
                        <a:t>Conditional tools: If, when, as soon as, once, after</a:t>
                      </a:r>
                    </a:p>
                    <a:p>
                      <a:pPr marL="0" marR="0" algn="ctr">
                        <a:lnSpc>
                          <a:spcPct val="150000"/>
                        </a:lnSpc>
                        <a:spcBef>
                          <a:spcPts val="0"/>
                        </a:spcBef>
                        <a:spcAft>
                          <a:spcPts val="0"/>
                        </a:spcAft>
                      </a:pPr>
                      <a:r>
                        <a:rPr lang="en-US" sz="2400" dirty="0">
                          <a:effectLst/>
                        </a:rPr>
                        <a:t> </a:t>
                      </a:r>
                    </a:p>
                    <a:p>
                      <a:pPr marL="0" marR="0">
                        <a:lnSpc>
                          <a:spcPct val="107000"/>
                        </a:lnSpc>
                        <a:spcBef>
                          <a:spcPts val="0"/>
                        </a:spcBef>
                        <a:spcAft>
                          <a:spcPts val="0"/>
                        </a:spcAft>
                      </a:pPr>
                      <a:r>
                        <a:rPr lang="en-US" sz="2400" dirty="0">
                          <a:effectLst/>
                        </a:rPr>
                        <a:t>Conditional tool + present simple sentence, + future sentence </a:t>
                      </a:r>
                    </a:p>
                    <a:p>
                      <a:pPr marL="0" marR="0">
                        <a:lnSpc>
                          <a:spcPct val="107000"/>
                        </a:lnSpc>
                        <a:spcBef>
                          <a:spcPts val="0"/>
                        </a:spcBef>
                        <a:spcAft>
                          <a:spcPts val="0"/>
                        </a:spcAft>
                      </a:pPr>
                      <a:r>
                        <a:rPr lang="en-US" sz="2400" dirty="0">
                          <a:effectLst/>
                        </a:rPr>
                        <a:t> (S + V + C)         (S + will + base V + C)</a:t>
                      </a:r>
                    </a:p>
                    <a:p>
                      <a:pPr marL="0" marR="0">
                        <a:lnSpc>
                          <a:spcPct val="107000"/>
                        </a:lnSpc>
                        <a:spcBef>
                          <a:spcPts val="0"/>
                        </a:spcBef>
                        <a:spcAft>
                          <a:spcPts val="0"/>
                        </a:spcAft>
                      </a:pPr>
                      <a:r>
                        <a:rPr lang="en-US" sz="2400" dirty="0">
                          <a:effectLst/>
                        </a:rPr>
                        <a:t> </a:t>
                      </a:r>
                    </a:p>
                    <a:p>
                      <a:pPr marL="0" marR="0" algn="ctr">
                        <a:lnSpc>
                          <a:spcPct val="107000"/>
                        </a:lnSpc>
                        <a:spcBef>
                          <a:spcPts val="0"/>
                        </a:spcBef>
                        <a:spcAft>
                          <a:spcPts val="0"/>
                        </a:spcAft>
                      </a:pPr>
                      <a:r>
                        <a:rPr lang="en-US" sz="2400" dirty="0">
                          <a:effectLst/>
                        </a:rPr>
                        <a:t> </a:t>
                      </a:r>
                    </a:p>
                  </a:txBody>
                  <a:tcPr marL="68580" marR="68580" marT="0" marB="0"/>
                </a:tc>
                <a:tc>
                  <a:txBody>
                    <a:bodyPr/>
                    <a:lstStyle/>
                    <a:p>
                      <a:pPr marL="0" marR="0">
                        <a:lnSpc>
                          <a:spcPct val="107000"/>
                        </a:lnSpc>
                        <a:spcBef>
                          <a:spcPts val="0"/>
                        </a:spcBef>
                        <a:spcAft>
                          <a:spcPts val="0"/>
                        </a:spcAft>
                      </a:pPr>
                      <a:r>
                        <a:rPr lang="en-US" sz="2400" dirty="0">
                          <a:effectLst/>
                        </a:rPr>
                        <a:t> </a:t>
                      </a:r>
                    </a:p>
                    <a:p>
                      <a:pPr marL="0" marR="0">
                        <a:lnSpc>
                          <a:spcPct val="150000"/>
                        </a:lnSpc>
                        <a:spcBef>
                          <a:spcPts val="0"/>
                        </a:spcBef>
                        <a:spcAft>
                          <a:spcPts val="0"/>
                        </a:spcAft>
                      </a:pPr>
                      <a:r>
                        <a:rPr lang="en-US" sz="2400" dirty="0">
                          <a:effectLst/>
                        </a:rPr>
                        <a:t>If I finish exam, I will travel a lot.</a:t>
                      </a:r>
                    </a:p>
                    <a:p>
                      <a:pPr marL="0" marR="0">
                        <a:lnSpc>
                          <a:spcPct val="150000"/>
                        </a:lnSpc>
                        <a:spcBef>
                          <a:spcPts val="0"/>
                        </a:spcBef>
                        <a:spcAft>
                          <a:spcPts val="0"/>
                        </a:spcAft>
                      </a:pPr>
                      <a:r>
                        <a:rPr lang="en-US" sz="2400" dirty="0">
                          <a:effectLst/>
                        </a:rPr>
                        <a:t>When I finish exam, I will travel a lot. </a:t>
                      </a:r>
                    </a:p>
                    <a:p>
                      <a:pPr marL="0" marR="0">
                        <a:lnSpc>
                          <a:spcPct val="150000"/>
                        </a:lnSpc>
                        <a:spcBef>
                          <a:spcPts val="0"/>
                        </a:spcBef>
                        <a:spcAft>
                          <a:spcPts val="0"/>
                        </a:spcAft>
                      </a:pPr>
                      <a:r>
                        <a:rPr lang="en-US" sz="2400" dirty="0">
                          <a:effectLst/>
                        </a:rPr>
                        <a:t>As soon as I finish exam, I will travel a lot.</a:t>
                      </a:r>
                    </a:p>
                    <a:p>
                      <a:pPr marL="0" marR="0">
                        <a:lnSpc>
                          <a:spcPct val="150000"/>
                        </a:lnSpc>
                        <a:spcBef>
                          <a:spcPts val="0"/>
                        </a:spcBef>
                        <a:spcAft>
                          <a:spcPts val="0"/>
                        </a:spcAft>
                      </a:pPr>
                      <a:r>
                        <a:rPr lang="en-US" sz="2400" dirty="0">
                          <a:effectLst/>
                        </a:rPr>
                        <a:t>Once I finish exam, I will travel a lot.</a:t>
                      </a:r>
                    </a:p>
                    <a:p>
                      <a:pPr marL="0" marR="0">
                        <a:lnSpc>
                          <a:spcPct val="150000"/>
                        </a:lnSpc>
                        <a:spcBef>
                          <a:spcPts val="0"/>
                        </a:spcBef>
                        <a:spcAft>
                          <a:spcPts val="0"/>
                        </a:spcAft>
                      </a:pPr>
                      <a:r>
                        <a:rPr lang="en-US" sz="2400" dirty="0">
                          <a:effectLst/>
                        </a:rPr>
                        <a:t>After I finish exam, I will travel a lot.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38088305"/>
                  </a:ext>
                </a:extLst>
              </a:tr>
            </a:tbl>
          </a:graphicData>
        </a:graphic>
      </p:graphicFrame>
    </p:spTree>
    <p:extLst>
      <p:ext uri="{BB962C8B-B14F-4D97-AF65-F5344CB8AC3E}">
        <p14:creationId xmlns:p14="http://schemas.microsoft.com/office/powerpoint/2010/main" val="181906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0" marR="0">
              <a:lnSpc>
                <a:spcPct val="200000"/>
              </a:lnSpc>
              <a:spcBef>
                <a:spcPts val="0"/>
              </a:spcBef>
              <a:spcAft>
                <a:spcPts val="8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9: Study 1: Future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t>Notes</a:t>
            </a:r>
            <a: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t>: 1. We can change the place of the two sentences </a:t>
            </a:r>
            <a:b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br>
            <a: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t>(When I finish exam, I will travel a lot = I will travel a lot when I finish exam.)</a:t>
            </a:r>
            <a:b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br>
            <a: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t>2. It is possible to use (may\can) instead of (will) </a:t>
            </a:r>
            <a:b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br>
            <a: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t>When I finish exam, I can travel a lot.</a:t>
            </a:r>
            <a:b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br>
            <a:endParaRPr lang="en-US" b="1" dirty="0">
              <a:solidFill>
                <a:schemeClr val="tx1"/>
              </a:solidFill>
              <a:latin typeface="Amasis MT Pro Medium" panose="02040604050005020304" pitchFamily="18" charset="0"/>
              <a:cs typeface="Times New Roman" panose="02020603050405020304" pitchFamily="18" charset="0"/>
            </a:endParaRPr>
          </a:p>
        </p:txBody>
      </p:sp>
    </p:spTree>
    <p:extLst>
      <p:ext uri="{BB962C8B-B14F-4D97-AF65-F5344CB8AC3E}">
        <p14:creationId xmlns:p14="http://schemas.microsoft.com/office/powerpoint/2010/main" val="1307006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914400" y="279400"/>
            <a:ext cx="10985499" cy="6362700"/>
          </a:xfrm>
        </p:spPr>
        <p:txBody>
          <a:bodyPr>
            <a:noAutofit/>
          </a:bodyPr>
          <a:lstStyle/>
          <a:p>
            <a:pPr marL="0" marR="0">
              <a:lnSpc>
                <a:spcPct val="150000"/>
              </a:lnSpc>
              <a:spcBef>
                <a:spcPts val="0"/>
              </a:spcBef>
              <a:spcAft>
                <a:spcPts val="8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9: Study 1: Future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 …… do it when I…….home.     (a. will\get        b. get\will        c. will\be)</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Choose the correct order: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q.</a:t>
            </a:r>
            <a:r>
              <a:rPr lang="en-US" sz="32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When</a:t>
            </a: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they will have time, they play lots of games.</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B. </a:t>
            </a: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When they have time, they play lots of games.</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C. </a:t>
            </a: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When they will have time, they will play lots of games.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Amasis MT Pro Medium" panose="02040604050005020304" pitchFamily="18" charset="0"/>
              <a:cs typeface="Times New Roman" panose="02020603050405020304" pitchFamily="18" charset="0"/>
            </a:endParaRPr>
          </a:p>
        </p:txBody>
      </p:sp>
    </p:spTree>
    <p:extLst>
      <p:ext uri="{BB962C8B-B14F-4D97-AF65-F5344CB8AC3E}">
        <p14:creationId xmlns:p14="http://schemas.microsoft.com/office/powerpoint/2010/main" val="310815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914400" y="279400"/>
            <a:ext cx="10985499" cy="6362700"/>
          </a:xfrm>
        </p:spPr>
        <p:txBody>
          <a:bodyPr>
            <a:noAutofit/>
          </a:bodyPr>
          <a:lstStyle/>
          <a:p>
            <a:pPr marL="342900" marR="0" lvl="0" indent="-342900" rtl="0">
              <a:lnSpc>
                <a:spcPct val="200000"/>
              </a:lnSpc>
              <a:spcBef>
                <a:spcPts val="0"/>
              </a:spcBef>
              <a:spcAft>
                <a:spcPts val="0"/>
              </a:spcAft>
              <a:buFont typeface="+mj-lt"/>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9: Study 1: Future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t>As soon as Ali graduates, he will …....his business. </a:t>
            </a:r>
            <a:b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br>
            <a: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t> (a. to start   b. start   c. starts)</a:t>
            </a:r>
            <a:b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br>
            <a: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t>After we have dinner,…………………………to park.</a:t>
            </a:r>
            <a:b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br>
            <a: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t>we go      b. we will go     c. we will go to)</a:t>
            </a:r>
            <a:b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b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Amasis MT Pro Medium" panose="02040604050005020304" pitchFamily="18" charset="0"/>
              <a:cs typeface="Times New Roman" panose="02020603050405020304" pitchFamily="18" charset="0"/>
            </a:endParaRPr>
          </a:p>
        </p:txBody>
      </p:sp>
    </p:spTree>
    <p:extLst>
      <p:ext uri="{BB962C8B-B14F-4D97-AF65-F5344CB8AC3E}">
        <p14:creationId xmlns:p14="http://schemas.microsoft.com/office/powerpoint/2010/main" val="2718001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534256" y="0"/>
            <a:ext cx="10985499" cy="6362700"/>
          </a:xfrm>
        </p:spPr>
        <p:txBody>
          <a:bodyPr>
            <a:noAutofit/>
          </a:bodyPr>
          <a:lstStyle/>
          <a:p>
            <a:pPr marL="342900" marR="0" lvl="0" indent="-342900" rtl="0">
              <a:lnSpc>
                <a:spcPct val="200000"/>
              </a:lnSpc>
              <a:spcBef>
                <a:spcPts val="0"/>
              </a:spcBef>
              <a:spcAft>
                <a:spcPts val="0"/>
              </a:spcAft>
              <a:buFont typeface="+mj-lt"/>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9: Study 2: Future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Amasis MT Pro Medium" panose="020406040500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9985C524-F489-C0B0-312B-C4F9D1501012}"/>
              </a:ext>
            </a:extLst>
          </p:cNvPr>
          <p:cNvGraphicFramePr>
            <a:graphicFrameLocks noGrp="1"/>
          </p:cNvGraphicFramePr>
          <p:nvPr>
            <p:extLst>
              <p:ext uri="{D42A27DB-BD31-4B8C-83A1-F6EECF244321}">
                <p14:modId xmlns:p14="http://schemas.microsoft.com/office/powerpoint/2010/main" val="3751222275"/>
              </p:ext>
            </p:extLst>
          </p:nvPr>
        </p:nvGraphicFramePr>
        <p:xfrm>
          <a:off x="308225" y="760289"/>
          <a:ext cx="11753637" cy="5990222"/>
        </p:xfrm>
        <a:graphic>
          <a:graphicData uri="http://schemas.openxmlformats.org/drawingml/2006/table">
            <a:tbl>
              <a:tblPr firstRow="1" firstCol="1" bandRow="1">
                <a:tableStyleId>{5C22544A-7EE6-4342-B048-85BDC9FD1C3A}</a:tableStyleId>
              </a:tblPr>
              <a:tblGrid>
                <a:gridCol w="647839">
                  <a:extLst>
                    <a:ext uri="{9D8B030D-6E8A-4147-A177-3AD203B41FA5}">
                      <a16:colId xmlns:a16="http://schemas.microsoft.com/office/drawing/2014/main" val="2107171762"/>
                    </a:ext>
                  </a:extLst>
                </a:gridCol>
                <a:gridCol w="803115">
                  <a:extLst>
                    <a:ext uri="{9D8B030D-6E8A-4147-A177-3AD203B41FA5}">
                      <a16:colId xmlns:a16="http://schemas.microsoft.com/office/drawing/2014/main" val="2733517732"/>
                    </a:ext>
                  </a:extLst>
                </a:gridCol>
                <a:gridCol w="1973335">
                  <a:extLst>
                    <a:ext uri="{9D8B030D-6E8A-4147-A177-3AD203B41FA5}">
                      <a16:colId xmlns:a16="http://schemas.microsoft.com/office/drawing/2014/main" val="4281586810"/>
                    </a:ext>
                  </a:extLst>
                </a:gridCol>
                <a:gridCol w="2683901">
                  <a:extLst>
                    <a:ext uri="{9D8B030D-6E8A-4147-A177-3AD203B41FA5}">
                      <a16:colId xmlns:a16="http://schemas.microsoft.com/office/drawing/2014/main" val="2992969839"/>
                    </a:ext>
                  </a:extLst>
                </a:gridCol>
                <a:gridCol w="1943515">
                  <a:extLst>
                    <a:ext uri="{9D8B030D-6E8A-4147-A177-3AD203B41FA5}">
                      <a16:colId xmlns:a16="http://schemas.microsoft.com/office/drawing/2014/main" val="3276888068"/>
                    </a:ext>
                  </a:extLst>
                </a:gridCol>
                <a:gridCol w="3701932">
                  <a:extLst>
                    <a:ext uri="{9D8B030D-6E8A-4147-A177-3AD203B41FA5}">
                      <a16:colId xmlns:a16="http://schemas.microsoft.com/office/drawing/2014/main" val="973966155"/>
                    </a:ext>
                  </a:extLst>
                </a:gridCol>
              </a:tblGrid>
              <a:tr h="285298">
                <a:tc>
                  <a:txBody>
                    <a:bodyPr/>
                    <a:lstStyle/>
                    <a:p>
                      <a:pPr marL="0" marR="0" algn="ctr">
                        <a:lnSpc>
                          <a:spcPct val="150000"/>
                        </a:lnSpc>
                        <a:spcBef>
                          <a:spcPts val="0"/>
                        </a:spcBef>
                        <a:spcAft>
                          <a:spcPts val="0"/>
                        </a:spcAft>
                      </a:pPr>
                      <a:r>
                        <a:rPr lang="en-US" sz="1800" dirty="0">
                          <a:effectLst/>
                        </a:rPr>
                        <a:t>No</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gridSpan="2">
                  <a:txBody>
                    <a:bodyPr/>
                    <a:lstStyle/>
                    <a:p>
                      <a:pPr marL="0" marR="0" algn="ctr">
                        <a:lnSpc>
                          <a:spcPct val="150000"/>
                        </a:lnSpc>
                        <a:spcBef>
                          <a:spcPts val="0"/>
                        </a:spcBef>
                        <a:spcAft>
                          <a:spcPts val="0"/>
                        </a:spcAft>
                      </a:pPr>
                      <a:r>
                        <a:rPr lang="en-US" sz="1800">
                          <a:effectLst/>
                        </a:rPr>
                        <a:t>Future Verb Degree</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hMerge="1">
                  <a:txBody>
                    <a:bodyPr/>
                    <a:lstStyle/>
                    <a:p>
                      <a:endParaRPr lang="en-US"/>
                    </a:p>
                  </a:txBody>
                  <a:tcPr/>
                </a:tc>
                <a:tc>
                  <a:txBody>
                    <a:bodyPr/>
                    <a:lstStyle/>
                    <a:p>
                      <a:pPr marL="0" marR="0" algn="ctr">
                        <a:lnSpc>
                          <a:spcPct val="150000"/>
                        </a:lnSpc>
                        <a:spcBef>
                          <a:spcPts val="0"/>
                        </a:spcBef>
                        <a:spcAft>
                          <a:spcPts val="0"/>
                        </a:spcAft>
                      </a:pPr>
                      <a:r>
                        <a:rPr lang="en-US" sz="1800">
                          <a:effectLst/>
                        </a:rPr>
                        <a:t>Meaning</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Rule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Example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extLst>
                  <a:ext uri="{0D108BD9-81ED-4DB2-BD59-A6C34878D82A}">
                    <a16:rowId xmlns:a16="http://schemas.microsoft.com/office/drawing/2014/main" val="3986033724"/>
                  </a:ext>
                </a:extLst>
              </a:tr>
              <a:tr h="1245573">
                <a:tc>
                  <a:txBody>
                    <a:bodyPr/>
                    <a:lstStyle/>
                    <a:p>
                      <a:pPr marL="0" marR="0" algn="ctr">
                        <a:lnSpc>
                          <a:spcPct val="150000"/>
                        </a:lnSpc>
                        <a:spcBef>
                          <a:spcPts val="0"/>
                        </a:spcBef>
                        <a:spcAft>
                          <a:spcPts val="0"/>
                        </a:spcAft>
                      </a:pPr>
                      <a:r>
                        <a:rPr lang="en-US" sz="1800">
                          <a:effectLst/>
                        </a:rPr>
                        <a:t>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dirty="0">
                          <a:effectLst/>
                        </a:rPr>
                        <a:t>%90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dirty="0">
                          <a:effectLst/>
                        </a:rPr>
                        <a:t>Will definitely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dirty="0">
                          <a:effectLst/>
                        </a:rPr>
                        <a:t>We are sure something will happen</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rowSpan="5">
                  <a:txBody>
                    <a:bodyPr/>
                    <a:lstStyle/>
                    <a:p>
                      <a:pPr marL="0" marR="0" algn="ctr">
                        <a:lnSpc>
                          <a:spcPct val="150000"/>
                        </a:lnSpc>
                        <a:spcBef>
                          <a:spcPts val="0"/>
                        </a:spcBef>
                        <a:spcAft>
                          <a:spcPts val="0"/>
                        </a:spcAft>
                      </a:pPr>
                      <a:r>
                        <a:rPr lang="en-US" sz="1800">
                          <a:effectLst/>
                        </a:rPr>
                        <a:t> </a:t>
                      </a:r>
                      <a:endParaRPr lang="en-US" sz="1200">
                        <a:effectLst/>
                      </a:endParaRPr>
                    </a:p>
                    <a:p>
                      <a:pPr marL="0" marR="0" algn="ctr">
                        <a:lnSpc>
                          <a:spcPct val="150000"/>
                        </a:lnSpc>
                        <a:spcBef>
                          <a:spcPts val="0"/>
                        </a:spcBef>
                        <a:spcAft>
                          <a:spcPts val="0"/>
                        </a:spcAft>
                      </a:pPr>
                      <a:r>
                        <a:rPr lang="en-US" sz="1800">
                          <a:effectLst/>
                        </a:rPr>
                        <a:t> </a:t>
                      </a:r>
                      <a:endParaRPr lang="en-US" sz="1200">
                        <a:effectLst/>
                      </a:endParaRPr>
                    </a:p>
                    <a:p>
                      <a:pPr marL="0" marR="0" algn="ctr">
                        <a:lnSpc>
                          <a:spcPct val="150000"/>
                        </a:lnSpc>
                        <a:spcBef>
                          <a:spcPts val="0"/>
                        </a:spcBef>
                        <a:spcAft>
                          <a:spcPts val="0"/>
                        </a:spcAft>
                      </a:pPr>
                      <a:r>
                        <a:rPr lang="en-US" sz="1800">
                          <a:effectLst/>
                        </a:rPr>
                        <a:t> </a:t>
                      </a:r>
                      <a:endParaRPr lang="en-US" sz="1200">
                        <a:effectLst/>
                      </a:endParaRPr>
                    </a:p>
                    <a:p>
                      <a:pPr marL="0" marR="0" algn="ctr">
                        <a:lnSpc>
                          <a:spcPct val="150000"/>
                        </a:lnSpc>
                        <a:spcBef>
                          <a:spcPts val="0"/>
                        </a:spcBef>
                        <a:spcAft>
                          <a:spcPts val="0"/>
                        </a:spcAft>
                      </a:pPr>
                      <a:r>
                        <a:rPr lang="en-US" sz="1800">
                          <a:effectLst/>
                        </a:rPr>
                        <a:t> </a:t>
                      </a:r>
                      <a:endParaRPr lang="en-US" sz="1200">
                        <a:effectLst/>
                      </a:endParaRPr>
                    </a:p>
                    <a:p>
                      <a:pPr marL="0" marR="0" algn="ctr">
                        <a:lnSpc>
                          <a:spcPct val="150000"/>
                        </a:lnSpc>
                        <a:spcBef>
                          <a:spcPts val="0"/>
                        </a:spcBef>
                        <a:spcAft>
                          <a:spcPts val="0"/>
                        </a:spcAft>
                      </a:pPr>
                      <a:r>
                        <a:rPr lang="en-US" sz="1800">
                          <a:effectLst/>
                        </a:rPr>
                        <a:t> </a:t>
                      </a:r>
                      <a:endParaRPr lang="en-US" sz="1200">
                        <a:effectLst/>
                      </a:endParaRPr>
                    </a:p>
                    <a:p>
                      <a:pPr marL="0" marR="0">
                        <a:lnSpc>
                          <a:spcPct val="150000"/>
                        </a:lnSpc>
                        <a:spcBef>
                          <a:spcPts val="0"/>
                        </a:spcBef>
                        <a:spcAft>
                          <a:spcPts val="0"/>
                        </a:spcAft>
                      </a:pPr>
                      <a:r>
                        <a:rPr lang="en-US" sz="1800">
                          <a:effectLst/>
                        </a:rPr>
                        <a:t> </a:t>
                      </a:r>
                      <a:endParaRPr lang="en-US" sz="1200">
                        <a:effectLst/>
                      </a:endParaRPr>
                    </a:p>
                    <a:p>
                      <a:pPr marL="0" marR="0">
                        <a:lnSpc>
                          <a:spcPct val="150000"/>
                        </a:lnSpc>
                        <a:spcBef>
                          <a:spcPts val="0"/>
                        </a:spcBef>
                        <a:spcAft>
                          <a:spcPts val="0"/>
                        </a:spcAft>
                      </a:pPr>
                      <a:r>
                        <a:rPr lang="en-US" sz="1800">
                          <a:effectLst/>
                        </a:rPr>
                        <a:t>S + future verb + base verb + C</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We will definitely visit our friends .</a:t>
                      </a:r>
                      <a:endParaRPr lang="en-US" sz="1200">
                        <a:effectLst/>
                      </a:endParaRPr>
                    </a:p>
                    <a:p>
                      <a:pPr marL="0" marR="0" algn="ctr">
                        <a:lnSpc>
                          <a:spcPct val="150000"/>
                        </a:lnSpc>
                        <a:spcBef>
                          <a:spcPts val="0"/>
                        </a:spcBef>
                        <a:spcAft>
                          <a:spcPts val="0"/>
                        </a:spcAft>
                      </a:pPr>
                      <a:r>
                        <a:rPr lang="en-US" sz="1800">
                          <a:effectLst/>
                        </a:rPr>
                        <a:t>Megan will definitely pass the exam.</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extLst>
                  <a:ext uri="{0D108BD9-81ED-4DB2-BD59-A6C34878D82A}">
                    <a16:rowId xmlns:a16="http://schemas.microsoft.com/office/drawing/2014/main" val="2890697613"/>
                  </a:ext>
                </a:extLst>
              </a:tr>
              <a:tr h="925531">
                <a:tc>
                  <a:txBody>
                    <a:bodyPr/>
                    <a:lstStyle/>
                    <a:p>
                      <a:pPr marL="0" marR="0" algn="ctr">
                        <a:lnSpc>
                          <a:spcPct val="150000"/>
                        </a:lnSpc>
                        <a:spcBef>
                          <a:spcPts val="0"/>
                        </a:spcBef>
                        <a:spcAft>
                          <a:spcPts val="0"/>
                        </a:spcAft>
                      </a:pPr>
                      <a:r>
                        <a:rPr lang="en-US" sz="1800">
                          <a:effectLst/>
                        </a:rPr>
                        <a:t>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%75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Will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dirty="0">
                          <a:effectLst/>
                        </a:rPr>
                        <a:t>We are less sure something will happen</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vMerge="1">
                  <a:txBody>
                    <a:bodyPr/>
                    <a:lstStyle/>
                    <a:p>
                      <a:endParaRPr lang="en-US"/>
                    </a:p>
                  </a:txBody>
                  <a:tcPr/>
                </a:tc>
                <a:tc>
                  <a:txBody>
                    <a:bodyPr/>
                    <a:lstStyle/>
                    <a:p>
                      <a:pPr marL="0" marR="0" algn="ctr">
                        <a:lnSpc>
                          <a:spcPct val="150000"/>
                        </a:lnSpc>
                        <a:spcBef>
                          <a:spcPts val="0"/>
                        </a:spcBef>
                        <a:spcAft>
                          <a:spcPts val="0"/>
                        </a:spcAft>
                      </a:pPr>
                      <a:r>
                        <a:rPr lang="en-US" sz="1800">
                          <a:effectLst/>
                        </a:rPr>
                        <a:t>We will visit our friends. </a:t>
                      </a:r>
                      <a:endParaRPr lang="en-US" sz="1200">
                        <a:effectLst/>
                      </a:endParaRPr>
                    </a:p>
                    <a:p>
                      <a:pPr marL="0" marR="0" algn="ctr">
                        <a:lnSpc>
                          <a:spcPct val="150000"/>
                        </a:lnSpc>
                        <a:spcBef>
                          <a:spcPts val="0"/>
                        </a:spcBef>
                        <a:spcAft>
                          <a:spcPts val="0"/>
                        </a:spcAft>
                      </a:pPr>
                      <a:r>
                        <a:rPr lang="en-US" sz="1800">
                          <a:effectLst/>
                        </a:rPr>
                        <a:t>Megan will pass the exam.</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extLst>
                  <a:ext uri="{0D108BD9-81ED-4DB2-BD59-A6C34878D82A}">
                    <a16:rowId xmlns:a16="http://schemas.microsoft.com/office/drawing/2014/main" val="4191718544"/>
                  </a:ext>
                </a:extLst>
              </a:tr>
              <a:tr h="1245573">
                <a:tc>
                  <a:txBody>
                    <a:bodyPr/>
                    <a:lstStyle/>
                    <a:p>
                      <a:pPr marL="0" marR="0" algn="ctr">
                        <a:lnSpc>
                          <a:spcPct val="150000"/>
                        </a:lnSpc>
                        <a:spcBef>
                          <a:spcPts val="0"/>
                        </a:spcBef>
                        <a:spcAft>
                          <a:spcPts val="0"/>
                        </a:spcAft>
                      </a:pPr>
                      <a:r>
                        <a:rPr lang="en-US" sz="1800">
                          <a:effectLst/>
                        </a:rPr>
                        <a:t>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%65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Will probably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dirty="0">
                          <a:effectLst/>
                        </a:rPr>
                        <a:t>We are fairly sure something will happen</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vMerge="1">
                  <a:txBody>
                    <a:bodyPr/>
                    <a:lstStyle/>
                    <a:p>
                      <a:endParaRPr lang="en-US"/>
                    </a:p>
                  </a:txBody>
                  <a:tcPr/>
                </a:tc>
                <a:tc>
                  <a:txBody>
                    <a:bodyPr/>
                    <a:lstStyle/>
                    <a:p>
                      <a:pPr marL="0" marR="0" algn="ctr">
                        <a:lnSpc>
                          <a:spcPct val="150000"/>
                        </a:lnSpc>
                        <a:spcBef>
                          <a:spcPts val="0"/>
                        </a:spcBef>
                        <a:spcAft>
                          <a:spcPts val="0"/>
                        </a:spcAft>
                      </a:pPr>
                      <a:r>
                        <a:rPr lang="en-US" sz="1800" dirty="0">
                          <a:effectLst/>
                        </a:rPr>
                        <a:t>We will probably visit our friends.</a:t>
                      </a:r>
                      <a:endParaRPr lang="en-US" sz="1200" dirty="0">
                        <a:effectLst/>
                      </a:endParaRPr>
                    </a:p>
                    <a:p>
                      <a:pPr marL="0" marR="0" algn="ctr">
                        <a:lnSpc>
                          <a:spcPct val="150000"/>
                        </a:lnSpc>
                        <a:spcBef>
                          <a:spcPts val="0"/>
                        </a:spcBef>
                        <a:spcAft>
                          <a:spcPts val="0"/>
                        </a:spcAft>
                      </a:pPr>
                      <a:r>
                        <a:rPr lang="en-US" sz="1800" dirty="0">
                          <a:effectLst/>
                        </a:rPr>
                        <a:t>Megan will probably pass the exam.</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extLst>
                  <a:ext uri="{0D108BD9-81ED-4DB2-BD59-A6C34878D82A}">
                    <a16:rowId xmlns:a16="http://schemas.microsoft.com/office/drawing/2014/main" val="916159460"/>
                  </a:ext>
                </a:extLst>
              </a:tr>
              <a:tr h="925531">
                <a:tc>
                  <a:txBody>
                    <a:bodyPr/>
                    <a:lstStyle/>
                    <a:p>
                      <a:pPr marL="0" marR="0" algn="ctr">
                        <a:lnSpc>
                          <a:spcPct val="150000"/>
                        </a:lnSpc>
                        <a:spcBef>
                          <a:spcPts val="0"/>
                        </a:spcBef>
                        <a:spcAft>
                          <a:spcPts val="0"/>
                        </a:spcAft>
                      </a:pPr>
                      <a:r>
                        <a:rPr lang="en-US" sz="1800">
                          <a:effectLst/>
                        </a:rPr>
                        <a:t>4.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%60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May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It is possible something will happen</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vMerge="1">
                  <a:txBody>
                    <a:bodyPr/>
                    <a:lstStyle/>
                    <a:p>
                      <a:endParaRPr lang="en-US"/>
                    </a:p>
                  </a:txBody>
                  <a:tcPr/>
                </a:tc>
                <a:tc>
                  <a:txBody>
                    <a:bodyPr/>
                    <a:lstStyle/>
                    <a:p>
                      <a:pPr marL="0" marR="0" algn="ctr">
                        <a:lnSpc>
                          <a:spcPct val="150000"/>
                        </a:lnSpc>
                        <a:spcBef>
                          <a:spcPts val="0"/>
                        </a:spcBef>
                        <a:spcAft>
                          <a:spcPts val="0"/>
                        </a:spcAft>
                      </a:pPr>
                      <a:r>
                        <a:rPr lang="en-US" sz="1800" dirty="0">
                          <a:effectLst/>
                        </a:rPr>
                        <a:t>We may visit our friends. </a:t>
                      </a:r>
                      <a:endParaRPr lang="en-US" sz="1200" dirty="0">
                        <a:effectLst/>
                      </a:endParaRPr>
                    </a:p>
                    <a:p>
                      <a:pPr marL="0" marR="0" algn="ctr">
                        <a:lnSpc>
                          <a:spcPct val="150000"/>
                        </a:lnSpc>
                        <a:spcBef>
                          <a:spcPts val="0"/>
                        </a:spcBef>
                        <a:spcAft>
                          <a:spcPts val="0"/>
                        </a:spcAft>
                      </a:pPr>
                      <a:r>
                        <a:rPr lang="en-US" sz="1800" dirty="0">
                          <a:effectLst/>
                        </a:rPr>
                        <a:t>Megan may pass the exam.</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extLst>
                  <a:ext uri="{0D108BD9-81ED-4DB2-BD59-A6C34878D82A}">
                    <a16:rowId xmlns:a16="http://schemas.microsoft.com/office/drawing/2014/main" val="3311453298"/>
                  </a:ext>
                </a:extLst>
              </a:tr>
              <a:tr h="925531">
                <a:tc>
                  <a:txBody>
                    <a:bodyPr/>
                    <a:lstStyle/>
                    <a:p>
                      <a:pPr marL="0" marR="0" algn="ctr">
                        <a:lnSpc>
                          <a:spcPct val="150000"/>
                        </a:lnSpc>
                        <a:spcBef>
                          <a:spcPts val="0"/>
                        </a:spcBef>
                        <a:spcAft>
                          <a:spcPts val="0"/>
                        </a:spcAft>
                      </a:pPr>
                      <a:r>
                        <a:rPr lang="en-US" sz="1800">
                          <a:effectLst/>
                        </a:rPr>
                        <a:t>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%57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Might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It is less possible something will happen</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vMerge="1">
                  <a:txBody>
                    <a:bodyPr/>
                    <a:lstStyle/>
                    <a:p>
                      <a:endParaRPr lang="en-US"/>
                    </a:p>
                  </a:txBody>
                  <a:tcPr/>
                </a:tc>
                <a:tc>
                  <a:txBody>
                    <a:bodyPr/>
                    <a:lstStyle/>
                    <a:p>
                      <a:pPr marL="0" marR="0" algn="ctr">
                        <a:lnSpc>
                          <a:spcPct val="150000"/>
                        </a:lnSpc>
                        <a:spcBef>
                          <a:spcPts val="0"/>
                        </a:spcBef>
                        <a:spcAft>
                          <a:spcPts val="0"/>
                        </a:spcAft>
                      </a:pPr>
                      <a:r>
                        <a:rPr lang="en-US" sz="1800" dirty="0">
                          <a:effectLst/>
                        </a:rPr>
                        <a:t>We might visit our friends. </a:t>
                      </a:r>
                      <a:endParaRPr lang="en-US" sz="1200" dirty="0">
                        <a:effectLst/>
                      </a:endParaRPr>
                    </a:p>
                    <a:p>
                      <a:pPr marL="0" marR="0" algn="ctr">
                        <a:lnSpc>
                          <a:spcPct val="150000"/>
                        </a:lnSpc>
                        <a:spcBef>
                          <a:spcPts val="0"/>
                        </a:spcBef>
                        <a:spcAft>
                          <a:spcPts val="0"/>
                        </a:spcAft>
                      </a:pPr>
                      <a:r>
                        <a:rPr lang="en-US" sz="1800" dirty="0">
                          <a:effectLst/>
                        </a:rPr>
                        <a:t>Megan might pass the exam.</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extLst>
                  <a:ext uri="{0D108BD9-81ED-4DB2-BD59-A6C34878D82A}">
                    <a16:rowId xmlns:a16="http://schemas.microsoft.com/office/drawing/2014/main" val="653686577"/>
                  </a:ext>
                </a:extLst>
              </a:tr>
            </a:tbl>
          </a:graphicData>
        </a:graphic>
      </p:graphicFrame>
    </p:spTree>
    <p:extLst>
      <p:ext uri="{BB962C8B-B14F-4D97-AF65-F5344CB8AC3E}">
        <p14:creationId xmlns:p14="http://schemas.microsoft.com/office/powerpoint/2010/main" val="2119112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047964" y="0"/>
            <a:ext cx="10471791" cy="6362700"/>
          </a:xfrm>
        </p:spPr>
        <p:txBody>
          <a:bodyPr>
            <a:noAutofit/>
          </a:bodyPr>
          <a:lstStyle/>
          <a:p>
            <a:pPr marL="0" marR="0">
              <a:lnSpc>
                <a:spcPct val="150000"/>
              </a:lnSpc>
              <a:spcBef>
                <a:spcPts val="0"/>
              </a:spcBef>
              <a:spcAft>
                <a:spcPts val="800"/>
              </a:spcAft>
            </a:pP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9: Study 2: Future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Examples</a:t>
            </a: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1.I can guarantee that I ……………… win the game.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 will     b. will probably     c. may)</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2. There is no cloud in the sky, but it ……………… rain tomorrow.</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will definitely      b. might       c. will)</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sz="4000" b="1" dirty="0">
              <a:solidFill>
                <a:schemeClr val="tx1"/>
              </a:solidFill>
              <a:latin typeface="Amasis MT Pro Medium" panose="02040604050005020304" pitchFamily="18" charset="0"/>
              <a:cs typeface="Times New Roman" panose="02020603050405020304" pitchFamily="18" charset="0"/>
            </a:endParaRPr>
          </a:p>
        </p:txBody>
      </p:sp>
    </p:spTree>
    <p:extLst>
      <p:ext uri="{BB962C8B-B14F-4D97-AF65-F5344CB8AC3E}">
        <p14:creationId xmlns:p14="http://schemas.microsoft.com/office/powerpoint/2010/main" val="572886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047964" y="0"/>
            <a:ext cx="10471791" cy="6362700"/>
          </a:xfrm>
        </p:spPr>
        <p:txBody>
          <a:bodyPr>
            <a:noAutofit/>
          </a:bodyPr>
          <a:lstStyle/>
          <a:p>
            <a:pPr marL="0" marR="0">
              <a:lnSpc>
                <a:spcPct val="150000"/>
              </a:lnSpc>
              <a:spcBef>
                <a:spcPts val="0"/>
              </a:spcBef>
              <a:spcAft>
                <a:spcPts val="800"/>
              </a:spcAft>
            </a:pP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9: Study 2: Future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Examples</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3. I am not very sure, but if I have time, I will probably ………….. the document.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to send       b. sending       c. send)</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4. which option has the same meaning of (I promise I will think about it)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I will definitely       b. I might        c. I will probably</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sz="4000" b="1" dirty="0">
              <a:solidFill>
                <a:schemeClr val="tx1"/>
              </a:solidFill>
              <a:latin typeface="Amasis MT Pro Medium" panose="02040604050005020304" pitchFamily="18" charset="0"/>
              <a:cs typeface="Times New Roman" panose="02020603050405020304" pitchFamily="18" charset="0"/>
            </a:endParaRPr>
          </a:p>
        </p:txBody>
      </p:sp>
    </p:spTree>
    <p:extLst>
      <p:ext uri="{BB962C8B-B14F-4D97-AF65-F5344CB8AC3E}">
        <p14:creationId xmlns:p14="http://schemas.microsoft.com/office/powerpoint/2010/main" val="70501809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86</TotalTime>
  <Words>1405</Words>
  <Application>Microsoft Office PowerPoint</Application>
  <PresentationFormat>Widescreen</PresentationFormat>
  <Paragraphs>80</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Amasis MT Pro Medium</vt:lpstr>
      <vt:lpstr>Arial</vt:lpstr>
      <vt:lpstr>Calibri</vt:lpstr>
      <vt:lpstr>Century Gothic</vt:lpstr>
      <vt:lpstr>Times New Roman</vt:lpstr>
      <vt:lpstr>Wingdings 3</vt:lpstr>
      <vt:lpstr>Wisp</vt:lpstr>
      <vt:lpstr>    The Ministry of Higher Education  and Scientific Research Salahaddin University-Erbil  Language and Translation Centre  Pre-Intermediate Level  Year 2022-2023  Hall 4</vt:lpstr>
      <vt:lpstr>Cont.  - Previous lecture revision - Study 1: Future - Study 2: The First Conditional - Reading Section  - Vocabulary list  - Final Exam Examples  </vt:lpstr>
      <vt:lpstr>Unit 9: Study 1: The First Conditional   </vt:lpstr>
      <vt:lpstr>Unit 9: Study 1: Future   Notes: 1. We can change the place of the two sentences  (When I finish exam, I will travel a lot = I will travel a lot when I finish exam.) 2. It is possible to use (may\can) instead of (will)  When I finish exam, I can travel a lot. </vt:lpstr>
      <vt:lpstr>Unit 9: Study 1: Future   Final Exam Examples  I …… do it when I…….home.     (a. will\get        b. get\will        c. will\be) Choose the correct order:  q.When they will have time, they play lots of games. B. When they have time, they play lots of games. C. When they will have time, they will play lots of games.  </vt:lpstr>
      <vt:lpstr>Unit 9: Study 1: Future   Final Exam Examples  As soon as Ali graduates, he will …....his business.   (a. to start   b. start   c. starts) After we have dinner,…………………………to park. we go      b. we will go     c. we will go to)  </vt:lpstr>
      <vt:lpstr>Unit 9: Study 2: Future    </vt:lpstr>
      <vt:lpstr>Unit 9: Study 2: Future   Final Exam Examples 1.I can guarantee that I ……………… win the game.   (a. will     b. will probably     c. may) 2. There is no cloud in the sky, but it ……………… rain tomorrow. (a. will definitely      b. might       c. will)  </vt:lpstr>
      <vt:lpstr>Unit 9: Study 2: Future   Final Exam Examples 3. I am not very sure, but if I have time, I will probably ………….. the document. (a. to send       b. sending       c. send) 4. which option has the same meaning of (I promise I will think about it) a. I will definitely       b. I might        c. I will probably  </vt:lpstr>
      <vt:lpstr>             Reading Section   Passage of unit 9. p. 79  1.Hundreds of years ago people had…………live all over the world. a. similar                  b. easy                c. simple              d. different  2. has life changes since that century ago? a. yes                   b. no                    c. both                     d. none 3. The passage talks about………..main areas of change. a. 1                  b. 2                  c.3                      d.4        </vt:lpstr>
      <vt:lpstr>             Reading Section   Passage of unit 9. p. 79  1.Hundreds of years ago people had…………live all over the world. a. similar                  b. easy                c. simple              d. different  2. has life changes since that century ago? a. yes                   b. no                    c. both                     d. none 3. The passage talks about………..main areas of change. a. 1                  b. 2                  c.3                      d.4        </vt:lpstr>
      <vt:lpstr>             Reading Section   Passage of unit 9. p. 79  4. Washing was much more difficult before 100 years because of  a. time-saving         b. time-consuming               c. time-machine              d. clothes  5. Where did the people washed their clothes in the UK at that time? a. running water              b. washing dishes            c. huge tubes             d. river  6. How much was a family needed to wash their clothes a. 6 buckets               b. 16 buckets             c. 60 buckets          d. 600 buckets          </vt:lpstr>
      <vt:lpstr>             Reading Section   Passage of unit 9. p. 79  7. Keeping clean was the most important at that time True             False  8. most people had bath twice a month True         False  9. Many years ago peoples’ life was very different True         False            </vt:lpstr>
      <vt:lpstr>             Reading Section   Passage of unit 9. p. 79   10. …………..was a priority, especially for the people who lived in the hot places. a. washing               b. keeping cool                c. entertainment            d. car 11. what do people use to cool their houses nowadays? a. Air Conditioning                 b. water             c. washing                 d. wind  12. in……………..people had house like caves a. The UK &amp; Spain      b. Turkey &amp; the UK      c. Spain &amp; Turkey      d. Japan &amp; the UK            </vt:lpstr>
      <vt:lpstr>             Reading Section   Passage of unit 9. p. 79  13. How many ways did the Middle East people use to cool their houses? a. 1                   b. 2                   c.3                      d. 4  14. …………is the dramatic changes from a hundred years ago. a. washing               b. cooling                  c. houses              d. technology  15. How many games did all the types of Japanese people do to spend time 100 years ago, all their activities? a. 2                        b. 3                      c. 4                      d. 10 16. choose the BEST title for the text a. Some Countries          b. Life            c. Life in the Past and Present           d.  Water                          </vt:lpstr>
      <vt:lpstr>              Thanks   Questions and Comments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HAMAD Nabaz</dc:creator>
  <cp:lastModifiedBy>HAMAD Nabaz</cp:lastModifiedBy>
  <cp:revision>47</cp:revision>
  <dcterms:created xsi:type="dcterms:W3CDTF">2022-06-03T09:22:18Z</dcterms:created>
  <dcterms:modified xsi:type="dcterms:W3CDTF">2023-05-21T10:30:12Z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059aa38-f392-4105-be92-628035578272_Enabled">
    <vt:lpwstr>true</vt:lpwstr>
  </property>
  <property fmtid="{D5CDD505-2E9C-101B-9397-08002B2CF9AE}" pid="3" name="MSIP_Label_2059aa38-f392-4105-be92-628035578272_SetDate">
    <vt:lpwstr>2023-05-21T10:30:12Z</vt:lpwstr>
  </property>
  <property fmtid="{D5CDD505-2E9C-101B-9397-08002B2CF9AE}" pid="4" name="MSIP_Label_2059aa38-f392-4105-be92-628035578272_Method">
    <vt:lpwstr>Standard</vt:lpwstr>
  </property>
  <property fmtid="{D5CDD505-2E9C-101B-9397-08002B2CF9AE}" pid="5" name="MSIP_Label_2059aa38-f392-4105-be92-628035578272_Name">
    <vt:lpwstr>IOMLb0020IN123173</vt:lpwstr>
  </property>
  <property fmtid="{D5CDD505-2E9C-101B-9397-08002B2CF9AE}" pid="6" name="MSIP_Label_2059aa38-f392-4105-be92-628035578272_SiteId">
    <vt:lpwstr>1588262d-23fb-43b4-bd6e-bce49c8e6186</vt:lpwstr>
  </property>
  <property fmtid="{D5CDD505-2E9C-101B-9397-08002B2CF9AE}" pid="7" name="MSIP_Label_2059aa38-f392-4105-be92-628035578272_ActionId">
    <vt:lpwstr>3c744a51-80f2-418d-919c-b77fef13c151</vt:lpwstr>
  </property>
  <property fmtid="{D5CDD505-2E9C-101B-9397-08002B2CF9AE}" pid="8" name="MSIP_Label_2059aa38-f392-4105-be92-628035578272_ContentBits">
    <vt:lpwstr>0</vt:lpwstr>
  </property>
</Properties>
</file>