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57" r:id="rId3"/>
    <p:sldId id="258" r:id="rId4"/>
    <p:sldId id="286" r:id="rId5"/>
    <p:sldId id="287" r:id="rId6"/>
    <p:sldId id="288" r:id="rId7"/>
    <p:sldId id="278" r:id="rId8"/>
    <p:sldId id="289" r:id="rId9"/>
    <p:sldId id="290" r:id="rId10"/>
    <p:sldId id="270" r:id="rId11"/>
    <p:sldId id="291" r:id="rId12"/>
    <p:sldId id="292" r:id="rId13"/>
    <p:sldId id="293" r:id="rId14"/>
    <p:sldId id="27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692535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2820553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6421B-7465-4CE9-8672-154BF6B0D84A}"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07561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4092661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795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42323125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3096083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745242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104318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B851D7-DF95-4CEE-B17E-BC5FAF6DFF4E}"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2226321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B851D7-DF95-4CEE-B17E-BC5FAF6DFF4E}"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6963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B851D7-DF95-4CEE-B17E-BC5FAF6DFF4E}" type="datetimeFigureOut">
              <a:rPr lang="en-US" smtClean="0"/>
              <a:t>5/21/2023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369695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B851D7-DF95-4CEE-B17E-BC5FAF6DFF4E}" type="datetimeFigureOut">
              <a:rPr lang="en-US" smtClean="0"/>
              <a:t>5/21/2023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3677458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B851D7-DF95-4CEE-B17E-BC5FAF6DFF4E}" type="datetimeFigureOut">
              <a:rPr lang="en-US" smtClean="0"/>
              <a:t>5/21/2023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999587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189968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B851D7-DF95-4CEE-B17E-BC5FAF6DFF4E}"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56421B-7465-4CE9-8672-154BF6B0D84A}" type="slidenum">
              <a:rPr lang="en-US" smtClean="0"/>
              <a:t>‹#›</a:t>
            </a:fld>
            <a:endParaRPr lang="en-US"/>
          </a:p>
        </p:txBody>
      </p:sp>
    </p:spTree>
    <p:extLst>
      <p:ext uri="{BB962C8B-B14F-4D97-AF65-F5344CB8AC3E}">
        <p14:creationId xmlns:p14="http://schemas.microsoft.com/office/powerpoint/2010/main" val="53130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7B851D7-DF95-4CEE-B17E-BC5FAF6DFF4E}" type="datetimeFigureOut">
              <a:rPr lang="en-US" smtClean="0"/>
              <a:t>5/21/2023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A56421B-7465-4CE9-8672-154BF6B0D84A}" type="slidenum">
              <a:rPr lang="en-US" smtClean="0"/>
              <a:t>‹#›</a:t>
            </a:fld>
            <a:endParaRPr lang="en-US"/>
          </a:p>
        </p:txBody>
      </p:sp>
    </p:spTree>
    <p:extLst>
      <p:ext uri="{BB962C8B-B14F-4D97-AF65-F5344CB8AC3E}">
        <p14:creationId xmlns:p14="http://schemas.microsoft.com/office/powerpoint/2010/main" val="3579246215"/>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Nabaz.hamad@su.edu.krd"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EB12F-DD3F-47DF-957C-3EA93CF9D417}"/>
              </a:ext>
            </a:extLst>
          </p:cNvPr>
          <p:cNvSpPr>
            <a:spLocks noGrp="1"/>
          </p:cNvSpPr>
          <p:nvPr>
            <p:ph type="ctrTitle"/>
          </p:nvPr>
        </p:nvSpPr>
        <p:spPr>
          <a:xfrm>
            <a:off x="876122" y="149223"/>
            <a:ext cx="10818687" cy="3205536"/>
          </a:xfrm>
        </p:spPr>
        <p:txBody>
          <a:bodyPr>
            <a:normAutofit fontScale="90000"/>
          </a:bodyPr>
          <a:lstStyle/>
          <a:p>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The Ministry of Higher Education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and Scientific Research</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err="1">
                <a:solidFill>
                  <a:schemeClr val="tx1"/>
                </a:solidFill>
                <a:latin typeface="Times New Roman" panose="02020603050405020304" pitchFamily="18" charset="0"/>
                <a:cs typeface="Times New Roman" panose="02020603050405020304" pitchFamily="18" charset="0"/>
              </a:rPr>
              <a:t>Salahaddin</a:t>
            </a:r>
            <a:r>
              <a:rPr lang="en-US" sz="3200" b="1" dirty="0">
                <a:solidFill>
                  <a:schemeClr val="tx1"/>
                </a:solidFill>
                <a:latin typeface="Times New Roman" panose="02020603050405020304" pitchFamily="18" charset="0"/>
                <a:cs typeface="Times New Roman" panose="02020603050405020304" pitchFamily="18" charset="0"/>
              </a:rPr>
              <a:t> University-Erbil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Language </a:t>
            </a:r>
            <a:r>
              <a:rPr lang="en-US" sz="3200" b="1">
                <a:solidFill>
                  <a:schemeClr val="tx1"/>
                </a:solidFill>
                <a:latin typeface="Times New Roman" panose="02020603050405020304" pitchFamily="18" charset="0"/>
                <a:cs typeface="Times New Roman" panose="02020603050405020304" pitchFamily="18" charset="0"/>
              </a:rPr>
              <a:t>and Translation Centre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Pre-Intermediate Level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Year 2022-2023 </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Hall 4</a:t>
            </a:r>
          </a:p>
        </p:txBody>
      </p:sp>
      <p:sp>
        <p:nvSpPr>
          <p:cNvPr id="3" name="Subtitle 2">
            <a:extLst>
              <a:ext uri="{FF2B5EF4-FFF2-40B4-BE49-F238E27FC236}">
                <a16:creationId xmlns:a16="http://schemas.microsoft.com/office/drawing/2014/main" id="{303DAC47-285F-C821-15EE-0D26058BAE2B}"/>
              </a:ext>
            </a:extLst>
          </p:cNvPr>
          <p:cNvSpPr>
            <a:spLocks noGrp="1"/>
          </p:cNvSpPr>
          <p:nvPr>
            <p:ph type="subTitle" idx="1"/>
          </p:nvPr>
        </p:nvSpPr>
        <p:spPr>
          <a:xfrm>
            <a:off x="1346040" y="3490541"/>
            <a:ext cx="8915399" cy="2453059"/>
          </a:xfrm>
        </p:spPr>
        <p:txBody>
          <a:bodyPr>
            <a:normAutofit fontScale="92500" lnSpcReduction="10000"/>
          </a:bodyPr>
          <a:lstStyle/>
          <a:p>
            <a:endParaRPr lang="en-US" dirty="0"/>
          </a:p>
          <a:p>
            <a:pPr algn="ctr">
              <a:lnSpc>
                <a:spcPct val="110000"/>
              </a:lnSpc>
            </a:pPr>
            <a:r>
              <a:rPr lang="en-US" sz="2800" b="1" dirty="0">
                <a:solidFill>
                  <a:schemeClr val="tx1"/>
                </a:solidFill>
                <a:latin typeface="Times New Roman" panose="02020603050405020304" pitchFamily="18" charset="0"/>
                <a:cs typeface="Times New Roman" panose="02020603050405020304" pitchFamily="18" charset="0"/>
              </a:rPr>
              <a:t>Unit 10</a:t>
            </a:r>
          </a:p>
          <a:p>
            <a:pPr algn="ctr">
              <a:lnSpc>
                <a:spcPct val="110000"/>
              </a:lnSpc>
            </a:pPr>
            <a:r>
              <a:rPr lang="en-US" sz="2800" dirty="0">
                <a:solidFill>
                  <a:schemeClr val="tx1"/>
                </a:solidFill>
                <a:latin typeface="Times New Roman" panose="02020603050405020304" pitchFamily="18" charset="0"/>
                <a:cs typeface="Times New Roman" panose="02020603050405020304" pitchFamily="18" charset="0"/>
              </a:rPr>
              <a:t>Nabaz Ismael </a:t>
            </a:r>
          </a:p>
          <a:p>
            <a:pPr algn="ctr">
              <a:lnSpc>
                <a:spcPct val="110000"/>
              </a:lnSpc>
            </a:pPr>
            <a:r>
              <a:rPr lang="en-GB" sz="2800" u="none" strike="noStrike"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Nabaz.hamad@su.edu.krd</a:t>
            </a:r>
            <a:endParaRPr lang="en-GB" sz="2800" u="none" strike="noStrike"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0000"/>
              </a:lnSpc>
            </a:pPr>
            <a:r>
              <a:rPr lang="en-GB" sz="28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07502191314</a:t>
            </a:r>
            <a:endParaRPr lang="en-US" dirty="0"/>
          </a:p>
          <a:p>
            <a:endParaRPr lang="en-US" dirty="0"/>
          </a:p>
        </p:txBody>
      </p:sp>
      <p:pic>
        <p:nvPicPr>
          <p:cNvPr id="5" name="Picture 4" descr="Logo&#10;&#10;Description automatically generated">
            <a:extLst>
              <a:ext uri="{FF2B5EF4-FFF2-40B4-BE49-F238E27FC236}">
                <a16:creationId xmlns:a16="http://schemas.microsoft.com/office/drawing/2014/main" id="{C28BEA8A-F8EB-2E8E-C52F-D82046A95E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95398" y="163068"/>
            <a:ext cx="2626411" cy="2591547"/>
          </a:xfrm>
          <a:prstGeom prst="rect">
            <a:avLst/>
          </a:prstGeom>
        </p:spPr>
      </p:pic>
    </p:spTree>
    <p:extLst>
      <p:ext uri="{BB962C8B-B14F-4D97-AF65-F5344CB8AC3E}">
        <p14:creationId xmlns:p14="http://schemas.microsoft.com/office/powerpoint/2010/main" val="2013355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L="0" marR="0">
              <a:lnSpc>
                <a:spcPct val="115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1800" b="1" dirty="0">
                <a:effectLst/>
                <a:latin typeface="Times New Roman" panose="02020603050405020304" pitchFamily="18" charset="0"/>
                <a:ea typeface="Calibri" panose="020F0502020204030204" pitchFamily="34" charset="0"/>
                <a:cs typeface="Arial" panose="020B0604020202020204" pitchFamily="34" charset="0"/>
              </a:rPr>
              <a:t>Reading p. 91        (25 marks)</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Calibri" panose="020F0502020204030204" pitchFamily="34" charset="0"/>
                <a:ea typeface="Calibri" panose="020F0502020204030204" pitchFamily="34" charset="0"/>
                <a:cs typeface="Arial" panose="020B0604020202020204" pitchFamily="34" charset="0"/>
              </a:rPr>
              <a:t>1. </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This illness has …………different symptoms</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b. 3            c. 4             d. 5</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2. </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The main causes of this illness are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 deadly bacteria           b. nut              c. flowers             d. nuts and flowers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3. the people must suffer from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diseases               b. allergies            c. both               d. none</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101369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L="0" marR="0">
              <a:lnSpc>
                <a:spcPct val="115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1800" b="1" dirty="0">
                <a:effectLst/>
                <a:latin typeface="Times New Roman" panose="02020603050405020304" pitchFamily="18" charset="0"/>
                <a:ea typeface="Calibri" panose="020F0502020204030204" pitchFamily="34" charset="0"/>
                <a:cs typeface="Arial" panose="020B0604020202020204" pitchFamily="34" charset="0"/>
              </a:rPr>
              <a:t>Reading p. 91        (25 marks)</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4. …………….predict that this epidemic is going to be one of the biggest problems in the next hundred year.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people                   b. patients                 c. scientists               d. governments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5. for adults, it is ………….in some parts of the world.</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½                 b. 1/3                c. ¼                 d. 1/5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6. Why did people use to suffer from many more illnesses?</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32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medicine was less               b. allergy did not exist             c. not washing much </a:t>
            </a: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284873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L="0" marR="0">
              <a:lnSpc>
                <a:spcPct val="115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1800" b="1" dirty="0">
                <a:effectLst/>
                <a:latin typeface="Times New Roman" panose="02020603050405020304" pitchFamily="18" charset="0"/>
                <a:ea typeface="Calibri" panose="020F0502020204030204" pitchFamily="34" charset="0"/>
                <a:cs typeface="Arial" panose="020B0604020202020204" pitchFamily="34" charset="0"/>
              </a:rPr>
              <a:t>Reading p. 91        (25 marks)</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7. How many actions Dr. Smythson says we do nowadays hygienic </a:t>
            </a:r>
            <a:br>
              <a:rPr lang="en-US"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3                b. 4                c. 5                    d.6 </a:t>
            </a:r>
            <a:br>
              <a:rPr lang="en-US"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8. All the bacteria are good for our life.</a:t>
            </a:r>
            <a:br>
              <a:rPr lang="en-US"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True             False </a:t>
            </a:r>
            <a:br>
              <a:rPr lang="en-US"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9. Children have a very good immune system.</a:t>
            </a:r>
            <a:br>
              <a:rPr lang="en-US"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True             False </a:t>
            </a:r>
            <a:br>
              <a:rPr lang="en-US"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048477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97000" y="139700"/>
            <a:ext cx="10375899" cy="6578600"/>
          </a:xfrm>
        </p:spPr>
        <p:txBody>
          <a:bodyPr>
            <a:noAutofit/>
          </a:bodyPr>
          <a:lstStyle/>
          <a:p>
            <a:pPr marL="0" marR="0">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Reading Section  </a:t>
            </a:r>
            <a:br>
              <a:rPr lang="en-US" sz="4000" b="1" dirty="0">
                <a:solidFill>
                  <a:schemeClr val="tx1"/>
                </a:solidFill>
                <a:latin typeface="Times New Roman" panose="02020603050405020304" pitchFamily="18" charset="0"/>
                <a:cs typeface="Times New Roman" panose="02020603050405020304" pitchFamily="18" charset="0"/>
              </a:rPr>
            </a:br>
            <a:r>
              <a:rPr lang="en-US" sz="1800" b="1" dirty="0">
                <a:effectLst/>
                <a:latin typeface="Times New Roman" panose="02020603050405020304" pitchFamily="18" charset="0"/>
                <a:ea typeface="Calibri" panose="020F0502020204030204" pitchFamily="34" charset="0"/>
                <a:cs typeface="Arial" panose="020B0604020202020204" pitchFamily="34" charset="0"/>
              </a:rPr>
              <a:t>Reading p. 91        (25 marks)</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10. Mud is good for immune system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True             False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11. Mud is helping reduce allergy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True             False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12. Choose the BEST title for the text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 Illness and Treatment   b. Children and Mud    c. People and Death   d. Countries and Hospitals </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1800" dirty="0">
                <a:effectLst/>
                <a:latin typeface="Calibri" panose="020F0502020204030204" pitchFamily="34" charset="0"/>
                <a:ea typeface="Calibri" panose="020F0502020204030204" pitchFamily="34" charset="0"/>
                <a:cs typeface="Arial" panose="020B0604020202020204" pitchFamily="34"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896618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600200" y="482600"/>
            <a:ext cx="9512300" cy="6096000"/>
          </a:xfrm>
        </p:spPr>
        <p:txBody>
          <a:bodyPr>
            <a:noAutofit/>
          </a:bodyPr>
          <a:lstStyle/>
          <a:p>
            <a:pPr marL="0" marR="0" algn="ctr">
              <a:lnSpc>
                <a:spcPct val="150000"/>
              </a:lnSpc>
              <a:spcBef>
                <a:spcPts val="0"/>
              </a:spcBef>
              <a:spcAft>
                <a:spcPts val="800"/>
              </a:spcAft>
            </a:pPr>
            <a:r>
              <a:rPr lang="en-US" sz="4000" b="1" dirty="0">
                <a:solidFill>
                  <a:schemeClr val="tx1"/>
                </a:solidFill>
                <a:latin typeface="Times New Roman" panose="02020603050405020304" pitchFamily="18" charset="0"/>
                <a:cs typeface="Times New Roman" panose="02020603050405020304" pitchFamily="18" charset="0"/>
              </a:rPr>
              <a:t>            </a:t>
            </a:r>
            <a:br>
              <a:rPr lang="en-US" sz="40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r>
              <a:rPr lang="en-US" sz="4000" b="1" dirty="0">
                <a:solidFill>
                  <a:schemeClr val="tx1"/>
                </a:solidFill>
                <a:latin typeface="Times New Roman" panose="02020603050405020304" pitchFamily="18" charset="0"/>
                <a:cs typeface="Times New Roman" panose="02020603050405020304" pitchFamily="18" charset="0"/>
              </a:rPr>
              <a:t>Thanks </a:t>
            </a:r>
            <a:br>
              <a:rPr lang="en-US" sz="40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r>
              <a:rPr lang="en-US" sz="4000" b="1" dirty="0">
                <a:solidFill>
                  <a:schemeClr val="tx1"/>
                </a:solidFill>
                <a:latin typeface="Times New Roman" panose="02020603050405020304" pitchFamily="18" charset="0"/>
                <a:cs typeface="Times New Roman" panose="02020603050405020304" pitchFamily="18" charset="0"/>
              </a:rPr>
              <a:t>Questions and Comments </a:t>
            </a: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8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br>
              <a:rPr lang="en-US" sz="2400" b="1" dirty="0">
                <a:solidFill>
                  <a:schemeClr val="tx1"/>
                </a:solidFill>
                <a:latin typeface="Times New Roman" panose="02020603050405020304" pitchFamily="18" charset="0"/>
                <a:cs typeface="Times New Roman" panose="02020603050405020304" pitchFamily="18" charset="0"/>
              </a:rPr>
            </a:br>
            <a:br>
              <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3705184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765300" y="279400"/>
            <a:ext cx="10134599" cy="5778500"/>
          </a:xfrm>
        </p:spPr>
        <p:txBody>
          <a:bodyPr>
            <a:noAutofit/>
          </a:bodyPr>
          <a:lstStyle/>
          <a:p>
            <a:pPr marL="0" marR="0">
              <a:lnSpc>
                <a:spcPct val="150000"/>
              </a:lnSpc>
              <a:spcBef>
                <a:spcPts val="0"/>
              </a:spcBef>
              <a:spcAft>
                <a:spcPts val="1000"/>
              </a:spcAft>
            </a:pPr>
            <a:r>
              <a:rPr lang="en-US" sz="3200" b="1" dirty="0">
                <a:solidFill>
                  <a:schemeClr val="tx1"/>
                </a:solidFill>
                <a:latin typeface="Times New Roman" panose="02020603050405020304" pitchFamily="18" charset="0"/>
                <a:cs typeface="Times New Roman" panose="02020603050405020304" pitchFamily="18" charset="0"/>
              </a:rPr>
              <a:t>Cont</a:t>
            </a:r>
            <a:r>
              <a:rPr lang="en-US" sz="2800" b="1" dirty="0">
                <a:solidFill>
                  <a:schemeClr val="tx1"/>
                </a:solidFill>
                <a:latin typeface="Times New Roman" panose="02020603050405020304" pitchFamily="18" charset="0"/>
                <a:cs typeface="Times New Roman" panose="02020603050405020304" pitchFamily="18" charset="0"/>
              </a:rPr>
              <a:t>.</a:t>
            </a:r>
            <a:br>
              <a:rPr lang="en-US" sz="2800" b="1" dirty="0">
                <a:solidFill>
                  <a:schemeClr val="tx1"/>
                </a:solidFill>
                <a:latin typeface="Times New Roman" panose="02020603050405020304" pitchFamily="18" charset="0"/>
                <a:cs typeface="Times New Roman" panose="02020603050405020304" pitchFamily="18" charset="0"/>
              </a:rPr>
            </a:br>
            <a:br>
              <a:rPr lang="en-US" sz="2800" b="1" dirty="0">
                <a:solidFill>
                  <a:schemeClr val="tx1"/>
                </a:solidFill>
                <a:latin typeface="Times New Roman" panose="02020603050405020304" pitchFamily="18" charset="0"/>
                <a:cs typeface="Times New Roman" panose="02020603050405020304" pitchFamily="18" charset="0"/>
              </a:rPr>
            </a:br>
            <a:r>
              <a:rPr lang="en-US" sz="2800" b="1" dirty="0">
                <a:solidFill>
                  <a:schemeClr val="tx1"/>
                </a:solidFill>
                <a:latin typeface="Times New Roman" panose="02020603050405020304" pitchFamily="18" charset="0"/>
                <a:cs typeface="Times New Roman" panose="02020603050405020304" pitchFamily="18" charset="0"/>
              </a:rPr>
              <a:t>- Previous lecture revision</a:t>
            </a:r>
            <a:br>
              <a:rPr lang="en-US" sz="2800" b="1" dirty="0">
                <a:solidFill>
                  <a:schemeClr val="tx1"/>
                </a:solidFill>
                <a:latin typeface="Times New Roman" panose="02020603050405020304" pitchFamily="18" charset="0"/>
                <a:cs typeface="Times New Roman" panose="02020603050405020304" pitchFamily="18" charset="0"/>
              </a:rPr>
            </a:br>
            <a:r>
              <a:rPr lang="en-US" sz="2800" b="1" dirty="0">
                <a:solidFill>
                  <a:schemeClr val="tx1"/>
                </a:solidFill>
                <a:latin typeface="Times New Roman" panose="02020603050405020304" pitchFamily="18"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1: </a:t>
            </a:r>
            <a:r>
              <a:rPr lang="en-US" sz="1800" b="1" dirty="0">
                <a:effectLst/>
                <a:latin typeface="Times New Roman" panose="02020603050405020304" pitchFamily="18" charset="0"/>
                <a:ea typeface="Calibri" panose="020F0502020204030204" pitchFamily="34" charset="0"/>
              </a:rPr>
              <a:t>Past Simple &amp; Past Continuous</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Study 2: </a:t>
            </a:r>
            <a:r>
              <a:rPr lang="en-US" sz="1800" b="1" dirty="0">
                <a:effectLst/>
                <a:latin typeface="Times New Roman" panose="02020603050405020304" pitchFamily="18" charset="0"/>
                <a:ea typeface="Calibri" panose="020F0502020204030204" pitchFamily="34" charset="0"/>
              </a:rPr>
              <a:t>Used to</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Reading Section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Vocabulary list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Final Exam Examples </a:t>
            </a:r>
            <a:br>
              <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800" b="1" dirty="0">
              <a:solidFill>
                <a:schemeClr val="tx1"/>
              </a:solidFill>
              <a:latin typeface="Times New Roman" panose="02020603050405020304" pitchFamily="18" charset="0"/>
              <a:cs typeface="Times New Roman" panose="02020603050405020304" pitchFamily="18" charset="0"/>
            </a:endParaRPr>
          </a:p>
        </p:txBody>
      </p:sp>
      <p:pic>
        <p:nvPicPr>
          <p:cNvPr id="5" name="Picture 4" descr="Diagram&#10;&#10;Description automatically generated">
            <a:extLst>
              <a:ext uri="{FF2B5EF4-FFF2-40B4-BE49-F238E27FC236}">
                <a16:creationId xmlns:a16="http://schemas.microsoft.com/office/drawing/2014/main" id="{9C99D235-9C3C-60A4-542C-B32006DB59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8700" y="393700"/>
            <a:ext cx="1757362" cy="1749552"/>
          </a:xfrm>
          <a:prstGeom prst="rect">
            <a:avLst/>
          </a:prstGeom>
        </p:spPr>
      </p:pic>
    </p:spTree>
    <p:extLst>
      <p:ext uri="{BB962C8B-B14F-4D97-AF65-F5344CB8AC3E}">
        <p14:creationId xmlns:p14="http://schemas.microsoft.com/office/powerpoint/2010/main" val="1490052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333500" y="279400"/>
            <a:ext cx="10566399" cy="6362700"/>
          </a:xfrm>
        </p:spPr>
        <p:txBody>
          <a:bodyPr>
            <a:noAutofit/>
          </a:bodyPr>
          <a:lstStyle/>
          <a:p>
            <a:pPr>
              <a:lnSpc>
                <a:spcPct val="150000"/>
              </a:lnSpc>
              <a:spcBef>
                <a:spcPts val="0"/>
              </a:spcBef>
              <a:spcAft>
                <a:spcPts val="10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10: Study 1: </a:t>
            </a:r>
            <a:r>
              <a:rPr lang="en-US" sz="1800" b="1" dirty="0">
                <a:effectLst/>
                <a:latin typeface="Times New Roman" panose="02020603050405020304" pitchFamily="18" charset="0"/>
                <a:ea typeface="Calibri" panose="020F0502020204030204" pitchFamily="34" charset="0"/>
              </a:rPr>
              <a:t>Past Simple &amp; Past Continuous</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b="1" dirty="0">
              <a:solidFill>
                <a:schemeClr val="tx1"/>
              </a:solidFill>
              <a:latin typeface="Times New Roman" panose="02020603050405020304" pitchFamily="18" charset="0"/>
              <a:cs typeface="Times New Roman" panose="02020603050405020304" pitchFamily="18" charset="0"/>
            </a:endParaRPr>
          </a:p>
        </p:txBody>
      </p:sp>
      <p:graphicFrame>
        <p:nvGraphicFramePr>
          <p:cNvPr id="19" name="Table 18">
            <a:extLst>
              <a:ext uri="{FF2B5EF4-FFF2-40B4-BE49-F238E27FC236}">
                <a16:creationId xmlns:a16="http://schemas.microsoft.com/office/drawing/2014/main" id="{38D356E5-B9EB-BD90-766B-7740E397F854}"/>
              </a:ext>
            </a:extLst>
          </p:cNvPr>
          <p:cNvGraphicFramePr>
            <a:graphicFrameLocks noGrp="1"/>
          </p:cNvGraphicFramePr>
          <p:nvPr>
            <p:extLst>
              <p:ext uri="{D42A27DB-BD31-4B8C-83A1-F6EECF244321}">
                <p14:modId xmlns:p14="http://schemas.microsoft.com/office/powerpoint/2010/main" val="2086267315"/>
              </p:ext>
            </p:extLst>
          </p:nvPr>
        </p:nvGraphicFramePr>
        <p:xfrm>
          <a:off x="2260930" y="1220787"/>
          <a:ext cx="8930616" cy="4140836"/>
        </p:xfrm>
        <a:graphic>
          <a:graphicData uri="http://schemas.openxmlformats.org/drawingml/2006/table">
            <a:tbl>
              <a:tblPr firstRow="1" firstCol="1" bandRow="1">
                <a:tableStyleId>{5C22544A-7EE6-4342-B048-85BDC9FD1C3A}</a:tableStyleId>
              </a:tblPr>
              <a:tblGrid>
                <a:gridCol w="477208">
                  <a:extLst>
                    <a:ext uri="{9D8B030D-6E8A-4147-A177-3AD203B41FA5}">
                      <a16:colId xmlns:a16="http://schemas.microsoft.com/office/drawing/2014/main" val="2954757064"/>
                    </a:ext>
                  </a:extLst>
                </a:gridCol>
                <a:gridCol w="3681323">
                  <a:extLst>
                    <a:ext uri="{9D8B030D-6E8A-4147-A177-3AD203B41FA5}">
                      <a16:colId xmlns:a16="http://schemas.microsoft.com/office/drawing/2014/main" val="1904317338"/>
                    </a:ext>
                  </a:extLst>
                </a:gridCol>
                <a:gridCol w="4772085">
                  <a:extLst>
                    <a:ext uri="{9D8B030D-6E8A-4147-A177-3AD203B41FA5}">
                      <a16:colId xmlns:a16="http://schemas.microsoft.com/office/drawing/2014/main" val="3565223515"/>
                    </a:ext>
                  </a:extLst>
                </a:gridCol>
              </a:tblGrid>
              <a:tr h="258705">
                <a:tc>
                  <a:txBody>
                    <a:bodyPr/>
                    <a:lstStyle/>
                    <a:p>
                      <a:pPr marL="0" marR="0" algn="ctr">
                        <a:lnSpc>
                          <a:spcPct val="107000"/>
                        </a:lnSpc>
                        <a:spcBef>
                          <a:spcPts val="0"/>
                        </a:spcBef>
                        <a:spcAft>
                          <a:spcPts val="0"/>
                        </a:spcAft>
                      </a:pPr>
                      <a:r>
                        <a:rPr lang="en-US" sz="2000" dirty="0">
                          <a:effectLst/>
                        </a:rPr>
                        <a:t>No</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000" dirty="0">
                          <a:effectLst/>
                        </a:rPr>
                        <a:t>Past Simple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000">
                          <a:effectLst/>
                        </a:rPr>
                        <a:t>Past Continuous</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50907482"/>
                  </a:ext>
                </a:extLst>
              </a:tr>
              <a:tr h="3394106">
                <a:tc>
                  <a:txBody>
                    <a:bodyPr/>
                    <a:lstStyle/>
                    <a:p>
                      <a:pPr marL="0" marR="0">
                        <a:lnSpc>
                          <a:spcPct val="107000"/>
                        </a:lnSpc>
                        <a:spcBef>
                          <a:spcPts val="0"/>
                        </a:spcBef>
                        <a:spcAft>
                          <a:spcPts val="0"/>
                        </a:spcAft>
                      </a:pPr>
                      <a:r>
                        <a:rPr lang="en-US" sz="2000">
                          <a:effectLst/>
                        </a:rPr>
                        <a:t>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a:effectLst/>
                        </a:rPr>
                        <a:t>The focus is on the end on the action.</a:t>
                      </a:r>
                      <a:endParaRPr lang="en-US" sz="1600" dirty="0">
                        <a:effectLst/>
                      </a:endParaRPr>
                    </a:p>
                    <a:p>
                      <a:pPr marL="0" marR="0">
                        <a:lnSpc>
                          <a:spcPct val="107000"/>
                        </a:lnSpc>
                        <a:spcBef>
                          <a:spcPts val="0"/>
                        </a:spcBef>
                        <a:spcAft>
                          <a:spcPts val="0"/>
                        </a:spcAft>
                      </a:pPr>
                      <a:r>
                        <a:rPr lang="en-US" sz="2000" dirty="0">
                          <a:effectLst/>
                        </a:rPr>
                        <a:t> </a:t>
                      </a:r>
                      <a:endParaRPr lang="en-US" sz="1600" dirty="0">
                        <a:effectLst/>
                      </a:endParaRPr>
                    </a:p>
                    <a:p>
                      <a:pPr marL="0" marR="0">
                        <a:lnSpc>
                          <a:spcPct val="107000"/>
                        </a:lnSpc>
                        <a:spcBef>
                          <a:spcPts val="0"/>
                        </a:spcBef>
                        <a:spcAft>
                          <a:spcPts val="0"/>
                        </a:spcAft>
                      </a:pPr>
                      <a:r>
                        <a:rPr lang="en-US" sz="2000" dirty="0">
                          <a:effectLst/>
                        </a:rPr>
                        <a:t>    past              present         future </a:t>
                      </a:r>
                      <a:endParaRPr lang="en-US" sz="1600" dirty="0">
                        <a:effectLst/>
                      </a:endParaRPr>
                    </a:p>
                    <a:p>
                      <a:pPr marL="0" marR="0">
                        <a:lnSpc>
                          <a:spcPct val="107000"/>
                        </a:lnSpc>
                        <a:spcBef>
                          <a:spcPts val="0"/>
                        </a:spcBef>
                        <a:spcAft>
                          <a:spcPts val="0"/>
                        </a:spcAft>
                      </a:pPr>
                      <a:r>
                        <a:rPr lang="en-US" sz="2000" dirty="0">
                          <a:effectLst/>
                        </a:rPr>
                        <a:t> </a:t>
                      </a:r>
                      <a:endParaRPr lang="en-US" sz="1600" dirty="0">
                        <a:effectLst/>
                      </a:endParaRPr>
                    </a:p>
                    <a:p>
                      <a:pPr marL="0" marR="0">
                        <a:lnSpc>
                          <a:spcPct val="107000"/>
                        </a:lnSpc>
                        <a:spcBef>
                          <a:spcPts val="0"/>
                        </a:spcBef>
                        <a:spcAft>
                          <a:spcPts val="0"/>
                        </a:spcAft>
                      </a:pPr>
                      <a:r>
                        <a:rPr lang="en-US" sz="2000" dirty="0">
                          <a:effectLst/>
                        </a:rPr>
                        <a:t> </a:t>
                      </a:r>
                      <a:endParaRPr lang="en-US" sz="1600" dirty="0">
                        <a:effectLst/>
                      </a:endParaRPr>
                    </a:p>
                    <a:p>
                      <a:pPr marL="0" marR="0">
                        <a:lnSpc>
                          <a:spcPct val="107000"/>
                        </a:lnSpc>
                        <a:spcBef>
                          <a:spcPts val="0"/>
                        </a:spcBef>
                        <a:spcAft>
                          <a:spcPts val="0"/>
                        </a:spcAft>
                      </a:pPr>
                      <a:br>
                        <a:rPr lang="en-US" sz="1600" dirty="0">
                          <a:effectLst/>
                        </a:rPr>
                      </a:br>
                      <a:r>
                        <a:rPr lang="en-US" sz="2000" dirty="0">
                          <a:effectLst/>
                        </a:rPr>
                        <a:t>S + verb (past) + C</a:t>
                      </a:r>
                      <a:endParaRPr lang="en-US" sz="1600" dirty="0">
                        <a:effectLst/>
                      </a:endParaRPr>
                    </a:p>
                    <a:p>
                      <a:pPr marL="0" marR="0">
                        <a:lnSpc>
                          <a:spcPct val="107000"/>
                        </a:lnSpc>
                        <a:spcBef>
                          <a:spcPts val="0"/>
                        </a:spcBef>
                        <a:spcAft>
                          <a:spcPts val="0"/>
                        </a:spcAft>
                      </a:pPr>
                      <a:r>
                        <a:rPr lang="en-US" sz="2000" dirty="0">
                          <a:effectLst/>
                        </a:rPr>
                        <a:t> </a:t>
                      </a:r>
                      <a:endParaRPr lang="en-US" sz="1600" dirty="0">
                        <a:effectLst/>
                      </a:endParaRPr>
                    </a:p>
                    <a:p>
                      <a:pPr marL="0" marR="0">
                        <a:lnSpc>
                          <a:spcPct val="107000"/>
                        </a:lnSpc>
                        <a:spcBef>
                          <a:spcPts val="0"/>
                        </a:spcBef>
                        <a:spcAft>
                          <a:spcPts val="0"/>
                        </a:spcAft>
                      </a:pPr>
                      <a:r>
                        <a:rPr lang="en-US" sz="2000" dirty="0">
                          <a:effectLst/>
                        </a:rPr>
                        <a:t>She travelled to Paris.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2000" dirty="0">
                          <a:effectLst/>
                        </a:rPr>
                        <a:t>The focus is on the middle\continuation of the action.</a:t>
                      </a:r>
                      <a:endParaRPr lang="en-US" sz="1600" dirty="0">
                        <a:effectLst/>
                      </a:endParaRPr>
                    </a:p>
                    <a:p>
                      <a:pPr marL="0" marR="0">
                        <a:lnSpc>
                          <a:spcPct val="107000"/>
                        </a:lnSpc>
                        <a:spcBef>
                          <a:spcPts val="0"/>
                        </a:spcBef>
                        <a:spcAft>
                          <a:spcPts val="0"/>
                        </a:spcAft>
                      </a:pPr>
                      <a:r>
                        <a:rPr lang="en-US" sz="2000" dirty="0">
                          <a:effectLst/>
                        </a:rPr>
                        <a:t> </a:t>
                      </a:r>
                      <a:endParaRPr lang="en-US" sz="1600" dirty="0">
                        <a:effectLst/>
                      </a:endParaRPr>
                    </a:p>
                    <a:p>
                      <a:pPr marL="0" marR="0">
                        <a:lnSpc>
                          <a:spcPct val="107000"/>
                        </a:lnSpc>
                        <a:spcBef>
                          <a:spcPts val="0"/>
                        </a:spcBef>
                        <a:spcAft>
                          <a:spcPts val="0"/>
                        </a:spcAft>
                      </a:pPr>
                      <a:r>
                        <a:rPr lang="en-US" sz="2000" dirty="0">
                          <a:effectLst/>
                        </a:rPr>
                        <a:t>    Past              present          future </a:t>
                      </a:r>
                      <a:endParaRPr lang="en-US" sz="1600" dirty="0">
                        <a:effectLst/>
                      </a:endParaRPr>
                    </a:p>
                    <a:p>
                      <a:pPr marL="0" marR="0">
                        <a:lnSpc>
                          <a:spcPct val="107000"/>
                        </a:lnSpc>
                        <a:spcBef>
                          <a:spcPts val="0"/>
                        </a:spcBef>
                        <a:spcAft>
                          <a:spcPts val="0"/>
                        </a:spcAft>
                      </a:pPr>
                      <a:r>
                        <a:rPr lang="en-US" sz="2000" dirty="0">
                          <a:effectLst/>
                        </a:rPr>
                        <a:t> </a:t>
                      </a:r>
                      <a:endParaRPr lang="en-US" sz="1600" dirty="0">
                        <a:effectLst/>
                      </a:endParaRPr>
                    </a:p>
                    <a:p>
                      <a:pPr marL="0" marR="0">
                        <a:lnSpc>
                          <a:spcPct val="107000"/>
                        </a:lnSpc>
                        <a:spcBef>
                          <a:spcPts val="0"/>
                        </a:spcBef>
                        <a:spcAft>
                          <a:spcPts val="0"/>
                        </a:spcAft>
                      </a:pPr>
                      <a:r>
                        <a:rPr lang="en-US" sz="2000" dirty="0">
                          <a:effectLst/>
                        </a:rPr>
                        <a:t> </a:t>
                      </a:r>
                      <a:endParaRPr lang="en-US" sz="1600" dirty="0">
                        <a:effectLst/>
                      </a:endParaRPr>
                    </a:p>
                    <a:p>
                      <a:pPr marL="0" marR="0">
                        <a:lnSpc>
                          <a:spcPct val="107000"/>
                        </a:lnSpc>
                        <a:spcBef>
                          <a:spcPts val="0"/>
                        </a:spcBef>
                        <a:spcAft>
                          <a:spcPts val="0"/>
                        </a:spcAft>
                      </a:pPr>
                      <a:br>
                        <a:rPr lang="en-US" sz="1600" dirty="0">
                          <a:effectLst/>
                        </a:rPr>
                      </a:br>
                      <a:r>
                        <a:rPr lang="en-US" sz="2000" dirty="0">
                          <a:effectLst/>
                        </a:rPr>
                        <a:t>S + be (was\were) + V. </a:t>
                      </a:r>
                      <a:r>
                        <a:rPr lang="en-US" sz="2000" dirty="0" err="1">
                          <a:effectLst/>
                        </a:rPr>
                        <a:t>ing</a:t>
                      </a:r>
                      <a:r>
                        <a:rPr lang="en-US" sz="2000" dirty="0">
                          <a:effectLst/>
                        </a:rPr>
                        <a:t> + C</a:t>
                      </a:r>
                      <a:endParaRPr lang="en-US" sz="1600" dirty="0">
                        <a:effectLst/>
                      </a:endParaRPr>
                    </a:p>
                    <a:p>
                      <a:pPr marL="0" marR="0">
                        <a:lnSpc>
                          <a:spcPct val="107000"/>
                        </a:lnSpc>
                        <a:spcBef>
                          <a:spcPts val="0"/>
                        </a:spcBef>
                        <a:spcAft>
                          <a:spcPts val="0"/>
                        </a:spcAft>
                      </a:pPr>
                      <a:r>
                        <a:rPr lang="en-US" sz="2000" dirty="0">
                          <a:effectLst/>
                        </a:rPr>
                        <a:t> </a:t>
                      </a:r>
                      <a:endParaRPr lang="en-US" sz="1600" dirty="0">
                        <a:effectLst/>
                      </a:endParaRPr>
                    </a:p>
                    <a:p>
                      <a:pPr marL="0" marR="0">
                        <a:lnSpc>
                          <a:spcPct val="107000"/>
                        </a:lnSpc>
                        <a:spcBef>
                          <a:spcPts val="0"/>
                        </a:spcBef>
                        <a:spcAft>
                          <a:spcPts val="0"/>
                        </a:spcAft>
                      </a:pPr>
                      <a:r>
                        <a:rPr lang="en-US" sz="2000" dirty="0">
                          <a:effectLst/>
                        </a:rPr>
                        <a:t>She was travelling to Paris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67635927"/>
                  </a:ext>
                </a:extLst>
              </a:tr>
            </a:tbl>
          </a:graphicData>
        </a:graphic>
      </p:graphicFrame>
      <p:cxnSp>
        <p:nvCxnSpPr>
          <p:cNvPr id="20" name="Straight Arrow Connector 19">
            <a:extLst>
              <a:ext uri="{FF2B5EF4-FFF2-40B4-BE49-F238E27FC236}">
                <a16:creationId xmlns:a16="http://schemas.microsoft.com/office/drawing/2014/main" id="{02B9E382-930F-FFC8-163A-5C880E4157CC}"/>
              </a:ext>
            </a:extLst>
          </p:cNvPr>
          <p:cNvCxnSpPr/>
          <p:nvPr/>
        </p:nvCxnSpPr>
        <p:spPr>
          <a:xfrm flipV="1">
            <a:off x="3957638" y="5630863"/>
            <a:ext cx="2768600" cy="635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1" name="Straight Connector 20">
            <a:extLst>
              <a:ext uri="{FF2B5EF4-FFF2-40B4-BE49-F238E27FC236}">
                <a16:creationId xmlns:a16="http://schemas.microsoft.com/office/drawing/2014/main" id="{36D6A0F6-AFAD-D033-6668-0F3F74E7E9B4}"/>
              </a:ext>
            </a:extLst>
          </p:cNvPr>
          <p:cNvCxnSpPr/>
          <p:nvPr/>
        </p:nvCxnSpPr>
        <p:spPr>
          <a:xfrm>
            <a:off x="4776788" y="5554663"/>
            <a:ext cx="0" cy="184150"/>
          </a:xfrm>
          <a:prstGeom prst="line">
            <a:avLst/>
          </a:prstGeom>
        </p:spPr>
        <p:style>
          <a:lnRef idx="3">
            <a:schemeClr val="dk1"/>
          </a:lnRef>
          <a:fillRef idx="0">
            <a:schemeClr val="dk1"/>
          </a:fillRef>
          <a:effectRef idx="2">
            <a:schemeClr val="dk1"/>
          </a:effectRef>
          <a:fontRef idx="minor">
            <a:schemeClr val="tx1"/>
          </a:fontRef>
        </p:style>
      </p:cxnSp>
      <p:cxnSp>
        <p:nvCxnSpPr>
          <p:cNvPr id="22" name="Straight Connector 21">
            <a:extLst>
              <a:ext uri="{FF2B5EF4-FFF2-40B4-BE49-F238E27FC236}">
                <a16:creationId xmlns:a16="http://schemas.microsoft.com/office/drawing/2014/main" id="{8B04AA71-5DC3-1BB7-15D9-2E2E5E844C08}"/>
              </a:ext>
            </a:extLst>
          </p:cNvPr>
          <p:cNvCxnSpPr/>
          <p:nvPr/>
        </p:nvCxnSpPr>
        <p:spPr>
          <a:xfrm>
            <a:off x="5775325" y="5554663"/>
            <a:ext cx="0" cy="184150"/>
          </a:xfrm>
          <a:prstGeom prst="line">
            <a:avLst/>
          </a:prstGeom>
        </p:spPr>
        <p:style>
          <a:lnRef idx="3">
            <a:schemeClr val="dk1"/>
          </a:lnRef>
          <a:fillRef idx="0">
            <a:schemeClr val="dk1"/>
          </a:fillRef>
          <a:effectRef idx="2">
            <a:schemeClr val="dk1"/>
          </a:effectRef>
          <a:fontRef idx="minor">
            <a:schemeClr val="tx1"/>
          </a:fontRef>
        </p:style>
      </p:cxnSp>
      <p:sp>
        <p:nvSpPr>
          <p:cNvPr id="23" name="Flowchart: Connector 22">
            <a:extLst>
              <a:ext uri="{FF2B5EF4-FFF2-40B4-BE49-F238E27FC236}">
                <a16:creationId xmlns:a16="http://schemas.microsoft.com/office/drawing/2014/main" id="{4F1BDAEF-B9E0-486D-0EF4-4ADE3A20B235}"/>
              </a:ext>
            </a:extLst>
          </p:cNvPr>
          <p:cNvSpPr/>
          <p:nvPr/>
        </p:nvSpPr>
        <p:spPr>
          <a:xfrm>
            <a:off x="4668838" y="5591175"/>
            <a:ext cx="95250" cy="101600"/>
          </a:xfrm>
          <a:prstGeom prst="flowChartConnector">
            <a:avLst/>
          </a:prstGeom>
          <a:ln>
            <a:solidFill>
              <a:srgbClr val="00B050"/>
            </a:solidFill>
          </a:ln>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24" name="Straight Arrow Connector 23">
            <a:extLst>
              <a:ext uri="{FF2B5EF4-FFF2-40B4-BE49-F238E27FC236}">
                <a16:creationId xmlns:a16="http://schemas.microsoft.com/office/drawing/2014/main" id="{ED7F08DE-6410-55D4-2F52-57E9FC12E828}"/>
              </a:ext>
            </a:extLst>
          </p:cNvPr>
          <p:cNvCxnSpPr/>
          <p:nvPr/>
        </p:nvCxnSpPr>
        <p:spPr>
          <a:xfrm flipV="1">
            <a:off x="7108825" y="5649913"/>
            <a:ext cx="2768600" cy="635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5" name="Straight Connector 24">
            <a:extLst>
              <a:ext uri="{FF2B5EF4-FFF2-40B4-BE49-F238E27FC236}">
                <a16:creationId xmlns:a16="http://schemas.microsoft.com/office/drawing/2014/main" id="{32053E13-3B4C-8428-6F8F-D6BAC21B307B}"/>
              </a:ext>
            </a:extLst>
          </p:cNvPr>
          <p:cNvCxnSpPr/>
          <p:nvPr/>
        </p:nvCxnSpPr>
        <p:spPr>
          <a:xfrm>
            <a:off x="7940675" y="5549900"/>
            <a:ext cx="0" cy="184150"/>
          </a:xfrm>
          <a:prstGeom prst="line">
            <a:avLst/>
          </a:prstGeom>
        </p:spPr>
        <p:style>
          <a:lnRef idx="3">
            <a:schemeClr val="dk1"/>
          </a:lnRef>
          <a:fillRef idx="0">
            <a:schemeClr val="dk1"/>
          </a:fillRef>
          <a:effectRef idx="2">
            <a:schemeClr val="dk1"/>
          </a:effectRef>
          <a:fontRef idx="minor">
            <a:schemeClr val="tx1"/>
          </a:fontRef>
        </p:style>
      </p:cxnSp>
      <p:cxnSp>
        <p:nvCxnSpPr>
          <p:cNvPr id="26" name="Straight Connector 25">
            <a:extLst>
              <a:ext uri="{FF2B5EF4-FFF2-40B4-BE49-F238E27FC236}">
                <a16:creationId xmlns:a16="http://schemas.microsoft.com/office/drawing/2014/main" id="{FD9EFDE7-53B5-E638-1662-2CC4127C547A}"/>
              </a:ext>
            </a:extLst>
          </p:cNvPr>
          <p:cNvCxnSpPr/>
          <p:nvPr/>
        </p:nvCxnSpPr>
        <p:spPr>
          <a:xfrm>
            <a:off x="8931275" y="5549900"/>
            <a:ext cx="0" cy="184150"/>
          </a:xfrm>
          <a:prstGeom prst="line">
            <a:avLst/>
          </a:prstGeom>
        </p:spPr>
        <p:style>
          <a:lnRef idx="3">
            <a:schemeClr val="dk1"/>
          </a:lnRef>
          <a:fillRef idx="0">
            <a:schemeClr val="dk1"/>
          </a:fillRef>
          <a:effectRef idx="2">
            <a:schemeClr val="dk1"/>
          </a:effectRef>
          <a:fontRef idx="minor">
            <a:schemeClr val="tx1"/>
          </a:fontRef>
        </p:style>
      </p:cxnSp>
      <p:sp>
        <p:nvSpPr>
          <p:cNvPr id="27" name="Freeform: Shape 26">
            <a:extLst>
              <a:ext uri="{FF2B5EF4-FFF2-40B4-BE49-F238E27FC236}">
                <a16:creationId xmlns:a16="http://schemas.microsoft.com/office/drawing/2014/main" id="{1CD905C1-4F3A-EA1B-9AAB-C9CC75FA7C57}"/>
              </a:ext>
            </a:extLst>
          </p:cNvPr>
          <p:cNvSpPr/>
          <p:nvPr/>
        </p:nvSpPr>
        <p:spPr>
          <a:xfrm>
            <a:off x="7335838" y="5584825"/>
            <a:ext cx="342900" cy="153988"/>
          </a:xfrm>
          <a:custGeom>
            <a:avLst/>
            <a:gdLst>
              <a:gd name="connsiteX0" fmla="*/ 0 w 342900"/>
              <a:gd name="connsiteY0" fmla="*/ 114300 h 154060"/>
              <a:gd name="connsiteX1" fmla="*/ 38100 w 342900"/>
              <a:gd name="connsiteY1" fmla="*/ 31750 h 154060"/>
              <a:gd name="connsiteX2" fmla="*/ 82550 w 342900"/>
              <a:gd name="connsiteY2" fmla="*/ 50800 h 154060"/>
              <a:gd name="connsiteX3" fmla="*/ 95250 w 342900"/>
              <a:gd name="connsiteY3" fmla="*/ 69850 h 154060"/>
              <a:gd name="connsiteX4" fmla="*/ 127000 w 342900"/>
              <a:gd name="connsiteY4" fmla="*/ 82550 h 154060"/>
              <a:gd name="connsiteX5" fmla="*/ 152400 w 342900"/>
              <a:gd name="connsiteY5" fmla="*/ 69850 h 154060"/>
              <a:gd name="connsiteX6" fmla="*/ 165100 w 342900"/>
              <a:gd name="connsiteY6" fmla="*/ 50800 h 154060"/>
              <a:gd name="connsiteX7" fmla="*/ 203200 w 342900"/>
              <a:gd name="connsiteY7" fmla="*/ 12700 h 154060"/>
              <a:gd name="connsiteX8" fmla="*/ 215900 w 342900"/>
              <a:gd name="connsiteY8" fmla="*/ 44450 h 154060"/>
              <a:gd name="connsiteX9" fmla="*/ 234950 w 342900"/>
              <a:gd name="connsiteY9" fmla="*/ 152400 h 154060"/>
              <a:gd name="connsiteX10" fmla="*/ 222250 w 342900"/>
              <a:gd name="connsiteY10" fmla="*/ 133350 h 154060"/>
              <a:gd name="connsiteX11" fmla="*/ 203200 w 342900"/>
              <a:gd name="connsiteY11" fmla="*/ 114300 h 154060"/>
              <a:gd name="connsiteX12" fmla="*/ 209550 w 342900"/>
              <a:gd name="connsiteY12" fmla="*/ 82550 h 154060"/>
              <a:gd name="connsiteX13" fmla="*/ 260350 w 342900"/>
              <a:gd name="connsiteY13" fmla="*/ 76200 h 154060"/>
              <a:gd name="connsiteX14" fmla="*/ 266700 w 342900"/>
              <a:gd name="connsiteY14" fmla="*/ 0 h 154060"/>
              <a:gd name="connsiteX15" fmla="*/ 311150 w 342900"/>
              <a:gd name="connsiteY15" fmla="*/ 12700 h 154060"/>
              <a:gd name="connsiteX16" fmla="*/ 323850 w 342900"/>
              <a:gd name="connsiteY16" fmla="*/ 44450 h 154060"/>
              <a:gd name="connsiteX17" fmla="*/ 342900 w 342900"/>
              <a:gd name="connsiteY17" fmla="*/ 114300 h 154060"/>
              <a:gd name="connsiteX18" fmla="*/ 298450 w 342900"/>
              <a:gd name="connsiteY18" fmla="*/ 120650 h 15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2900" h="154060">
                <a:moveTo>
                  <a:pt x="0" y="114300"/>
                </a:moveTo>
                <a:cubicBezTo>
                  <a:pt x="14135" y="29492"/>
                  <a:pt x="-12282" y="44345"/>
                  <a:pt x="38100" y="31750"/>
                </a:cubicBezTo>
                <a:cubicBezTo>
                  <a:pt x="52917" y="38100"/>
                  <a:pt x="69137" y="41858"/>
                  <a:pt x="82550" y="50800"/>
                </a:cubicBezTo>
                <a:cubicBezTo>
                  <a:pt x="88900" y="55033"/>
                  <a:pt x="89040" y="65414"/>
                  <a:pt x="95250" y="69850"/>
                </a:cubicBezTo>
                <a:cubicBezTo>
                  <a:pt x="104525" y="76475"/>
                  <a:pt x="116417" y="78317"/>
                  <a:pt x="127000" y="82550"/>
                </a:cubicBezTo>
                <a:cubicBezTo>
                  <a:pt x="158379" y="124388"/>
                  <a:pt x="138709" y="110922"/>
                  <a:pt x="152400" y="69850"/>
                </a:cubicBezTo>
                <a:cubicBezTo>
                  <a:pt x="154813" y="62610"/>
                  <a:pt x="160867" y="57150"/>
                  <a:pt x="165100" y="50800"/>
                </a:cubicBezTo>
                <a:cubicBezTo>
                  <a:pt x="167592" y="33358"/>
                  <a:pt x="160656" y="-23766"/>
                  <a:pt x="203200" y="12700"/>
                </a:cubicBezTo>
                <a:cubicBezTo>
                  <a:pt x="211854" y="20118"/>
                  <a:pt x="212295" y="33636"/>
                  <a:pt x="215900" y="44450"/>
                </a:cubicBezTo>
                <a:cubicBezTo>
                  <a:pt x="224605" y="70566"/>
                  <a:pt x="234950" y="145102"/>
                  <a:pt x="234950" y="152400"/>
                </a:cubicBezTo>
                <a:cubicBezTo>
                  <a:pt x="234950" y="160032"/>
                  <a:pt x="227136" y="139213"/>
                  <a:pt x="222250" y="133350"/>
                </a:cubicBezTo>
                <a:cubicBezTo>
                  <a:pt x="216501" y="126451"/>
                  <a:pt x="209550" y="120650"/>
                  <a:pt x="203200" y="114300"/>
                </a:cubicBezTo>
                <a:cubicBezTo>
                  <a:pt x="205317" y="103717"/>
                  <a:pt x="200570" y="88537"/>
                  <a:pt x="209550" y="82550"/>
                </a:cubicBezTo>
                <a:cubicBezTo>
                  <a:pt x="223749" y="73084"/>
                  <a:pt x="250636" y="90231"/>
                  <a:pt x="260350" y="76200"/>
                </a:cubicBezTo>
                <a:cubicBezTo>
                  <a:pt x="274858" y="55244"/>
                  <a:pt x="264583" y="25400"/>
                  <a:pt x="266700" y="0"/>
                </a:cubicBezTo>
                <a:cubicBezTo>
                  <a:pt x="281517" y="4233"/>
                  <a:pt x="298986" y="3239"/>
                  <a:pt x="311150" y="12700"/>
                </a:cubicBezTo>
                <a:cubicBezTo>
                  <a:pt x="320148" y="19698"/>
                  <a:pt x="321085" y="33392"/>
                  <a:pt x="323850" y="44450"/>
                </a:cubicBezTo>
                <a:cubicBezTo>
                  <a:pt x="343072" y="121337"/>
                  <a:pt x="316212" y="60925"/>
                  <a:pt x="342900" y="114300"/>
                </a:cubicBezTo>
                <a:lnTo>
                  <a:pt x="298450" y="120650"/>
                </a:lnTo>
              </a:path>
            </a:pathLst>
          </a:custGeom>
          <a:ln>
            <a:solidFill>
              <a:srgbClr val="00B050"/>
            </a:solidFill>
          </a:ln>
        </p:spPr>
        <p:style>
          <a:lnRef idx="3">
            <a:schemeClr val="accent6"/>
          </a:lnRef>
          <a:fillRef idx="0">
            <a:schemeClr val="accent6"/>
          </a:fillRef>
          <a:effectRef idx="2">
            <a:schemeClr val="accent6"/>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1819069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066372" y="0"/>
            <a:ext cx="10566399" cy="6362700"/>
          </a:xfrm>
        </p:spPr>
        <p:txBody>
          <a:bodyPr>
            <a:noAutofit/>
          </a:bodyPr>
          <a:lstStyle/>
          <a:p>
            <a:pPr>
              <a:lnSpc>
                <a:spcPct val="150000"/>
              </a:lnSpc>
              <a:spcBef>
                <a:spcPts val="0"/>
              </a:spcBef>
              <a:spcAft>
                <a:spcPts val="10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10: Study 1: </a:t>
            </a:r>
            <a:r>
              <a:rPr lang="en-US" sz="1800" b="1" dirty="0">
                <a:effectLst/>
                <a:latin typeface="Times New Roman" panose="02020603050405020304" pitchFamily="18" charset="0"/>
                <a:ea typeface="Calibri" panose="020F0502020204030204" pitchFamily="34" charset="0"/>
              </a:rPr>
              <a:t>Past Simple &amp; Past Continuous</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b="1" dirty="0">
              <a:solidFill>
                <a:schemeClr val="tx1"/>
              </a:solidFill>
              <a:latin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4AD4902D-FF00-7C14-4013-E1C8DD77E4D1}"/>
              </a:ext>
            </a:extLst>
          </p:cNvPr>
          <p:cNvGraphicFramePr>
            <a:graphicFrameLocks noGrp="1"/>
          </p:cNvGraphicFramePr>
          <p:nvPr>
            <p:extLst>
              <p:ext uri="{D42A27DB-BD31-4B8C-83A1-F6EECF244321}">
                <p14:modId xmlns:p14="http://schemas.microsoft.com/office/powerpoint/2010/main" val="4142569780"/>
              </p:ext>
            </p:extLst>
          </p:nvPr>
        </p:nvGraphicFramePr>
        <p:xfrm>
          <a:off x="780836" y="625415"/>
          <a:ext cx="10923854" cy="6016828"/>
        </p:xfrm>
        <a:graphic>
          <a:graphicData uri="http://schemas.openxmlformats.org/drawingml/2006/table">
            <a:tbl>
              <a:tblPr firstRow="1" firstCol="1" bandRow="1">
                <a:tableStyleId>{5C22544A-7EE6-4342-B048-85BDC9FD1C3A}</a:tableStyleId>
              </a:tblPr>
              <a:tblGrid>
                <a:gridCol w="583718">
                  <a:extLst>
                    <a:ext uri="{9D8B030D-6E8A-4147-A177-3AD203B41FA5}">
                      <a16:colId xmlns:a16="http://schemas.microsoft.com/office/drawing/2014/main" val="819784188"/>
                    </a:ext>
                  </a:extLst>
                </a:gridCol>
                <a:gridCol w="10340136">
                  <a:extLst>
                    <a:ext uri="{9D8B030D-6E8A-4147-A177-3AD203B41FA5}">
                      <a16:colId xmlns:a16="http://schemas.microsoft.com/office/drawing/2014/main" val="4229419944"/>
                    </a:ext>
                  </a:extLst>
                </a:gridCol>
              </a:tblGrid>
              <a:tr h="426739">
                <a:tc>
                  <a:txBody>
                    <a:bodyPr/>
                    <a:lstStyle/>
                    <a:p>
                      <a:pPr marL="0" marR="0" algn="ctr">
                        <a:lnSpc>
                          <a:spcPct val="107000"/>
                        </a:lnSpc>
                        <a:spcBef>
                          <a:spcPts val="0"/>
                        </a:spcBef>
                        <a:spcAft>
                          <a:spcPts val="0"/>
                        </a:spcAft>
                      </a:pPr>
                      <a:r>
                        <a:rPr lang="en-US" sz="2000" dirty="0">
                          <a:solidFill>
                            <a:schemeClr val="tx1"/>
                          </a:solidFill>
                          <a:effectLst/>
                        </a:rPr>
                        <a:t>No </a:t>
                      </a:r>
                      <a:endParaRPr lang="en-US"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2000" dirty="0">
                          <a:solidFill>
                            <a:schemeClr val="accent2"/>
                          </a:solidFill>
                          <a:effectLst/>
                        </a:rPr>
                        <a:t>Past Simple and Past Continuous Together</a:t>
                      </a:r>
                      <a:endParaRPr lang="en-US" sz="1600" dirty="0">
                        <a:solidFill>
                          <a:schemeClr val="accent2"/>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38587910"/>
                  </a:ext>
                </a:extLst>
              </a:tr>
              <a:tr h="2820980">
                <a:tc>
                  <a:txBody>
                    <a:bodyPr/>
                    <a:lstStyle/>
                    <a:p>
                      <a:pPr marL="0" marR="0">
                        <a:lnSpc>
                          <a:spcPct val="107000"/>
                        </a:lnSpc>
                        <a:spcBef>
                          <a:spcPts val="0"/>
                        </a:spcBef>
                        <a:spcAft>
                          <a:spcPts val="0"/>
                        </a:spcAft>
                      </a:pPr>
                      <a:r>
                        <a:rPr lang="en-US" sz="2000" dirty="0">
                          <a:solidFill>
                            <a:schemeClr val="tx1"/>
                          </a:solidFill>
                          <a:effectLst/>
                        </a:rPr>
                        <a:t>1.</a:t>
                      </a:r>
                      <a:endParaRPr lang="en-US"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US" sz="2000" dirty="0">
                          <a:solidFill>
                            <a:schemeClr val="tx1"/>
                          </a:solidFill>
                          <a:effectLst/>
                        </a:rPr>
                        <a:t>Past Continuous + when Past Simple.                 I was walking to park When I found a pen. </a:t>
                      </a:r>
                      <a:endParaRPr lang="en-US" sz="1600" dirty="0">
                        <a:solidFill>
                          <a:schemeClr val="tx1"/>
                        </a:solidFill>
                        <a:effectLst/>
                      </a:endParaRPr>
                    </a:p>
                    <a:p>
                      <a:pPr marL="0" marR="0">
                        <a:lnSpc>
                          <a:spcPct val="150000"/>
                        </a:lnSpc>
                        <a:spcBef>
                          <a:spcPts val="0"/>
                        </a:spcBef>
                        <a:spcAft>
                          <a:spcPts val="0"/>
                        </a:spcAft>
                      </a:pPr>
                      <a:r>
                        <a:rPr lang="en-US" sz="2000" dirty="0">
                          <a:solidFill>
                            <a:schemeClr val="tx1"/>
                          </a:solidFill>
                          <a:effectLst/>
                        </a:rPr>
                        <a:t> When Past Simple + Past Continuous                When I found a pen, I was walking to park.</a:t>
                      </a:r>
                      <a:endParaRPr lang="en-US" sz="1600" dirty="0">
                        <a:solidFill>
                          <a:schemeClr val="tx1"/>
                        </a:solidFill>
                        <a:effectLst/>
                      </a:endParaRPr>
                    </a:p>
                    <a:p>
                      <a:pPr marL="0" marR="0">
                        <a:lnSpc>
                          <a:spcPct val="150000"/>
                        </a:lnSpc>
                        <a:spcBef>
                          <a:spcPts val="0"/>
                        </a:spcBef>
                        <a:spcAft>
                          <a:spcPts val="0"/>
                        </a:spcAft>
                      </a:pPr>
                      <a:r>
                        <a:rPr lang="en-US" sz="2000" dirty="0">
                          <a:solidFill>
                            <a:schemeClr val="tx1"/>
                          </a:solidFill>
                          <a:effectLst/>
                        </a:rPr>
                        <a:t>When Past simple (finished) + Past Simple        When I heard the sound, I opened the window.</a:t>
                      </a:r>
                      <a:endParaRPr lang="en-US"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91083451"/>
                  </a:ext>
                </a:extLst>
              </a:tr>
              <a:tr h="1863363">
                <a:tc>
                  <a:txBody>
                    <a:bodyPr/>
                    <a:lstStyle/>
                    <a:p>
                      <a:pPr marL="0" marR="0">
                        <a:lnSpc>
                          <a:spcPct val="107000"/>
                        </a:lnSpc>
                        <a:spcBef>
                          <a:spcPts val="0"/>
                        </a:spcBef>
                        <a:spcAft>
                          <a:spcPts val="0"/>
                        </a:spcAft>
                      </a:pPr>
                      <a:r>
                        <a:rPr lang="en-US" sz="2000">
                          <a:solidFill>
                            <a:schemeClr val="tx1"/>
                          </a:solidFill>
                          <a:effectLst/>
                        </a:rPr>
                        <a:t>2.</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US" sz="2000" dirty="0">
                          <a:solidFill>
                            <a:schemeClr val="tx1"/>
                          </a:solidFill>
                          <a:effectLst/>
                        </a:rPr>
                        <a:t>Past Continuous. + Then, + Past Simple.           They were preparing themselves for the party that   </a:t>
                      </a:r>
                      <a:endParaRPr lang="en-US" sz="1600" dirty="0">
                        <a:solidFill>
                          <a:schemeClr val="tx1"/>
                        </a:solidFill>
                        <a:effectLst/>
                      </a:endParaRPr>
                    </a:p>
                    <a:p>
                      <a:pPr marL="0" marR="0">
                        <a:lnSpc>
                          <a:spcPct val="150000"/>
                        </a:lnSpc>
                        <a:spcBef>
                          <a:spcPts val="0"/>
                        </a:spcBef>
                        <a:spcAft>
                          <a:spcPts val="0"/>
                        </a:spcAft>
                      </a:pPr>
                      <a:r>
                        <a:rPr lang="en-US" sz="2000" dirty="0">
                          <a:solidFill>
                            <a:schemeClr val="tx1"/>
                          </a:solidFill>
                          <a:effectLst/>
                        </a:rPr>
                        <a:t>                                                                            Night. Then, they phone rang and got bad news. </a:t>
                      </a:r>
                      <a:endParaRPr lang="en-US"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90327592"/>
                  </a:ext>
                </a:extLst>
              </a:tr>
              <a:tr h="905746">
                <a:tc>
                  <a:txBody>
                    <a:bodyPr/>
                    <a:lstStyle/>
                    <a:p>
                      <a:pPr marL="0" marR="0">
                        <a:lnSpc>
                          <a:spcPct val="107000"/>
                        </a:lnSpc>
                        <a:spcBef>
                          <a:spcPts val="0"/>
                        </a:spcBef>
                        <a:spcAft>
                          <a:spcPts val="0"/>
                        </a:spcAft>
                      </a:pPr>
                      <a:r>
                        <a:rPr lang="en-US" sz="2000">
                          <a:solidFill>
                            <a:schemeClr val="tx1"/>
                          </a:solidFill>
                          <a:effectLst/>
                        </a:rPr>
                        <a:t>3.</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US" sz="2000" dirty="0">
                          <a:solidFill>
                            <a:schemeClr val="tx1"/>
                          </a:solidFill>
                          <a:effectLst/>
                        </a:rPr>
                        <a:t>While/as Past Continuous, + Past Simple.             While I was walking to park, I found a pen   </a:t>
                      </a:r>
                      <a:endParaRPr lang="en-US"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08016803"/>
                  </a:ext>
                </a:extLst>
              </a:tr>
            </a:tbl>
          </a:graphicData>
        </a:graphic>
      </p:graphicFrame>
    </p:spTree>
    <p:extLst>
      <p:ext uri="{BB962C8B-B14F-4D97-AF65-F5344CB8AC3E}">
        <p14:creationId xmlns:p14="http://schemas.microsoft.com/office/powerpoint/2010/main" val="2923660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066372" y="0"/>
            <a:ext cx="10566399" cy="6362700"/>
          </a:xfrm>
        </p:spPr>
        <p:txBody>
          <a:bodyPr>
            <a:noAutofit/>
          </a:bodyPr>
          <a:lstStyle/>
          <a:p>
            <a:pPr>
              <a:lnSpc>
                <a:spcPct val="150000"/>
              </a:lnSpc>
              <a:spcBef>
                <a:spcPts val="0"/>
              </a:spcBef>
              <a:spcAft>
                <a:spcPts val="10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10: Study 1: </a:t>
            </a:r>
            <a:r>
              <a:rPr lang="en-US" sz="1800" b="1" dirty="0">
                <a:effectLst/>
                <a:latin typeface="Times New Roman" panose="02020603050405020304" pitchFamily="18" charset="0"/>
                <a:ea typeface="Calibri" panose="020F0502020204030204" pitchFamily="34" charset="0"/>
              </a:rPr>
              <a:t>Past Simple &amp; Past Continuous</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58C164F-ACF2-580E-A240-6341DAAE318A}"/>
              </a:ext>
            </a:extLst>
          </p:cNvPr>
          <p:cNvSpPr txBox="1"/>
          <p:nvPr/>
        </p:nvSpPr>
        <p:spPr>
          <a:xfrm>
            <a:off x="1160980" y="1176816"/>
            <a:ext cx="10566399" cy="5393977"/>
          </a:xfrm>
          <a:prstGeom prst="rect">
            <a:avLst/>
          </a:prstGeom>
          <a:noFill/>
        </p:spPr>
        <p:txBody>
          <a:bodyPr wrap="square">
            <a:spAutoFit/>
          </a:bodyPr>
          <a:lstStyle/>
          <a:p>
            <a:pPr marL="0" marR="0">
              <a:lnSpc>
                <a:spcPct val="107000"/>
              </a:lnSpc>
              <a:spcBef>
                <a:spcPts val="0"/>
              </a:spcBef>
              <a:spcAft>
                <a:spcPts val="800"/>
              </a:spcAft>
            </a:pPr>
            <a:r>
              <a:rPr lang="en-US" sz="2400" b="1" dirty="0">
                <a:effectLst/>
                <a:latin typeface="Times New Roman" panose="02020603050405020304" pitchFamily="18" charset="0"/>
                <a:ea typeface="Calibri" panose="020F0502020204030204" pitchFamily="34" charset="0"/>
                <a:cs typeface="Arial" panose="020B0604020202020204" pitchFamily="34" charset="0"/>
              </a:rPr>
              <a:t>Final exam examples </a:t>
            </a:r>
            <a:endParaRPr lang="en-US" b="1"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200000"/>
              </a:lnSpc>
              <a:spcBef>
                <a:spcPts val="0"/>
              </a:spcBef>
              <a:spcAft>
                <a:spcPts val="800"/>
              </a:spcAft>
            </a:pPr>
            <a:r>
              <a:rPr lang="en-US" sz="2400" b="1" dirty="0">
                <a:latin typeface="Calibri" panose="020F0502020204030204" pitchFamily="34" charset="0"/>
                <a:ea typeface="Calibri" panose="020F0502020204030204" pitchFamily="34" charset="0"/>
                <a:cs typeface="Arial" panose="020B0604020202020204" pitchFamily="34" charset="0"/>
              </a:rPr>
              <a:t>1. </a:t>
            </a:r>
            <a:r>
              <a:rPr lang="en-US" sz="2400" dirty="0">
                <a:effectLst/>
                <a:latin typeface="Times New Roman" panose="02020603050405020304" pitchFamily="18" charset="0"/>
                <a:ea typeface="Calibri" panose="020F0502020204030204" pitchFamily="34" charset="0"/>
                <a:cs typeface="Arial" panose="020B0604020202020204" pitchFamily="34" charset="0"/>
              </a:rPr>
              <a:t>It was a nice event, but when ……………. .. a lot, everyone was getting wet.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200000"/>
              </a:lnSpc>
              <a:spcBef>
                <a:spcPts val="0"/>
              </a:spcBef>
              <a:spcAft>
                <a:spcPts val="0"/>
              </a:spcAft>
              <a:buFont typeface="+mj-lt"/>
              <a:buAutoNum type="alphaL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Rained       b. raining     c. was raining     d. rain</a:t>
            </a:r>
            <a:endParaRPr lang="en-US" dirty="0">
              <a:latin typeface="Calibri" panose="020F0502020204030204" pitchFamily="34" charset="0"/>
              <a:ea typeface="Calibri" panose="020F0502020204030204" pitchFamily="34" charset="0"/>
              <a:cs typeface="Arial" panose="020B0604020202020204" pitchFamily="34" charset="0"/>
            </a:endParaRPr>
          </a:p>
          <a:p>
            <a:pPr marR="0" lvl="0">
              <a:lnSpc>
                <a:spcPct val="200000"/>
              </a:lnSpc>
              <a:spcBef>
                <a:spcPts val="0"/>
              </a:spcBef>
              <a:spcAft>
                <a:spcPts val="0"/>
              </a:spcAft>
            </a:pPr>
            <a:r>
              <a:rPr lang="en-US" sz="2400" dirty="0">
                <a:effectLst/>
                <a:latin typeface="Calibri" panose="020F0502020204030204" pitchFamily="34" charset="0"/>
                <a:ea typeface="Calibri" panose="020F0502020204030204" pitchFamily="34" charset="0"/>
                <a:cs typeface="Arial" panose="020B0604020202020204" pitchFamily="34" charset="0"/>
              </a:rPr>
              <a:t>2. </a:t>
            </a:r>
            <a:r>
              <a:rPr lang="en-US" sz="2400" dirty="0">
                <a:effectLst/>
                <a:latin typeface="Times New Roman" panose="02020603050405020304" pitchFamily="18" charset="0"/>
                <a:ea typeface="Calibri" panose="020F0502020204030204" pitchFamily="34" charset="0"/>
                <a:cs typeface="Arial" panose="020B0604020202020204" pitchFamily="34" charset="0"/>
              </a:rPr>
              <a:t>She ………………. an old friend when She………………in the library.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200000"/>
              </a:lnSpc>
              <a:spcBef>
                <a:spcPts val="0"/>
              </a:spcBef>
              <a:spcAft>
                <a:spcPts val="0"/>
              </a:spcAft>
              <a:buFont typeface="+mj-lt"/>
              <a:buAutoNum type="alphaLcPeriod"/>
            </a:pPr>
            <a:r>
              <a:rPr lang="en-US" sz="2000" dirty="0">
                <a:effectLst/>
                <a:latin typeface="Times New Roman" panose="02020603050405020304" pitchFamily="18" charset="0"/>
                <a:ea typeface="Calibri" panose="020F0502020204030204" pitchFamily="34" charset="0"/>
                <a:cs typeface="Arial" panose="020B0604020202020204" pitchFamily="34" charset="0"/>
              </a:rPr>
              <a:t>Met\was searching     b.   was meeting\searched     c. met\searched   d. meeting/searching</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R="0" lvl="0">
              <a:lnSpc>
                <a:spcPct val="200000"/>
              </a:lnSpc>
              <a:spcBef>
                <a:spcPts val="0"/>
              </a:spcBef>
              <a:spcAft>
                <a:spcPts val="800"/>
              </a:spcAft>
              <a:buSzPts val="1400"/>
            </a:pPr>
            <a:r>
              <a:rPr lang="en-US" sz="2400" dirty="0">
                <a:effectLst/>
                <a:latin typeface="Times New Roman" panose="02020603050405020304" pitchFamily="18" charset="0"/>
                <a:ea typeface="Calibri" panose="020F0502020204030204" pitchFamily="34" charset="0"/>
                <a:cs typeface="Arial" panose="020B0604020202020204" pitchFamily="34" charset="0"/>
              </a:rPr>
              <a:t>3. He </a:t>
            </a:r>
            <a:r>
              <a:rPr lang="en-US" sz="2400" b="1" dirty="0">
                <a:effectLst/>
                <a:latin typeface="Times New Roman" panose="02020603050405020304" pitchFamily="18" charset="0"/>
                <a:ea typeface="Calibri" panose="020F0502020204030204" pitchFamily="34" charset="0"/>
                <a:cs typeface="Arial" panose="020B0604020202020204" pitchFamily="34" charset="0"/>
              </a:rPr>
              <a:t>………………….</a:t>
            </a:r>
            <a:r>
              <a:rPr lang="en-US" sz="2400" dirty="0">
                <a:effectLst/>
                <a:latin typeface="Times New Roman" panose="02020603050405020304" pitchFamily="18" charset="0"/>
                <a:ea typeface="Calibri" panose="020F0502020204030204" pitchFamily="34" charset="0"/>
                <a:cs typeface="Arial" panose="020B0604020202020204" pitchFamily="34" charset="0"/>
              </a:rPr>
              <a:t> to work when a dog </a:t>
            </a:r>
            <a:r>
              <a:rPr lang="en-US" sz="2400" b="1" dirty="0">
                <a:effectLst/>
                <a:latin typeface="Times New Roman" panose="02020603050405020304" pitchFamily="18" charset="0"/>
                <a:ea typeface="Calibri" panose="020F0502020204030204" pitchFamily="34" charset="0"/>
                <a:cs typeface="Arial" panose="020B0604020202020204" pitchFamily="34" charset="0"/>
              </a:rPr>
              <a:t>…………</a:t>
            </a:r>
            <a:r>
              <a:rPr lang="en-US" sz="2400" dirty="0">
                <a:effectLst/>
                <a:latin typeface="Times New Roman" panose="02020603050405020304" pitchFamily="18" charset="0"/>
                <a:ea typeface="Calibri" panose="020F0502020204030204" pitchFamily="34" charset="0"/>
                <a:cs typeface="Arial" panose="020B0604020202020204" pitchFamily="34" charset="0"/>
              </a:rPr>
              <a:t> out in front of his car.       a. drove/ran     b. drove/was running     c. was driving/ran    d. was driving/was running</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28247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1066372" y="0"/>
            <a:ext cx="10566399" cy="6362700"/>
          </a:xfrm>
        </p:spPr>
        <p:txBody>
          <a:bodyPr>
            <a:noAutofit/>
          </a:bodyPr>
          <a:lstStyle/>
          <a:p>
            <a:pPr>
              <a:lnSpc>
                <a:spcPct val="150000"/>
              </a:lnSpc>
              <a:spcBef>
                <a:spcPts val="0"/>
              </a:spcBef>
              <a:spcAft>
                <a:spcPts val="10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10: Study 1: </a:t>
            </a:r>
            <a:r>
              <a:rPr lang="en-US" sz="1800" b="1" dirty="0">
                <a:effectLst/>
                <a:latin typeface="Times New Roman" panose="02020603050405020304" pitchFamily="18" charset="0"/>
                <a:ea typeface="Calibri" panose="020F0502020204030204" pitchFamily="34" charset="0"/>
              </a:rPr>
              <a:t>Past Simple &amp; Past Continuous</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58C164F-ACF2-580E-A240-6341DAAE318A}"/>
              </a:ext>
            </a:extLst>
          </p:cNvPr>
          <p:cNvSpPr txBox="1"/>
          <p:nvPr/>
        </p:nvSpPr>
        <p:spPr>
          <a:xfrm>
            <a:off x="1160980" y="1176816"/>
            <a:ext cx="10566399" cy="5804153"/>
          </a:xfrm>
          <a:prstGeom prst="rect">
            <a:avLst/>
          </a:prstGeom>
          <a:noFill/>
        </p:spPr>
        <p:txBody>
          <a:bodyPr wrap="square">
            <a:spAutoFit/>
          </a:bodyPr>
          <a:lstStyle/>
          <a:p>
            <a:pPr marL="0" marR="0">
              <a:lnSpc>
                <a:spcPct val="107000"/>
              </a:lnSpc>
              <a:spcBef>
                <a:spcPts val="0"/>
              </a:spcBef>
              <a:spcAft>
                <a:spcPts val="800"/>
              </a:spcAft>
            </a:pPr>
            <a:r>
              <a:rPr lang="en-US" sz="2400" b="1" dirty="0">
                <a:effectLst/>
                <a:latin typeface="Times New Roman" panose="02020603050405020304" pitchFamily="18" charset="0"/>
                <a:ea typeface="Calibri" panose="020F0502020204030204" pitchFamily="34" charset="0"/>
                <a:cs typeface="Arial" panose="020B0604020202020204" pitchFamily="34" charset="0"/>
              </a:rPr>
              <a:t>Final exam examples </a:t>
            </a:r>
            <a:endParaRPr lang="en-US" b="1" dirty="0">
              <a:latin typeface="Calibri" panose="020F0502020204030204" pitchFamily="34" charset="0"/>
              <a:ea typeface="Calibri" panose="020F0502020204030204" pitchFamily="34" charset="0"/>
              <a:cs typeface="Arial" panose="020B0604020202020204" pitchFamily="34" charset="0"/>
            </a:endParaRPr>
          </a:p>
          <a:p>
            <a:pPr marR="0" lvl="0" rtl="0">
              <a:lnSpc>
                <a:spcPct val="150000"/>
              </a:lnSpc>
              <a:spcBef>
                <a:spcPts val="0"/>
              </a:spcBef>
              <a:spcAft>
                <a:spcPts val="0"/>
              </a:spcAft>
              <a:buSzPts val="1400"/>
            </a:pPr>
            <a:r>
              <a:rPr lang="en-US" sz="2400" b="1" dirty="0">
                <a:latin typeface="Calibri" panose="020F0502020204030204" pitchFamily="34" charset="0"/>
                <a:ea typeface="Calibri" panose="020F0502020204030204" pitchFamily="34" charset="0"/>
                <a:cs typeface="Arial" panose="020B0604020202020204" pitchFamily="34" charset="0"/>
              </a:rPr>
              <a:t>4</a:t>
            </a:r>
            <a:r>
              <a:rPr lang="en-US" sz="3200" b="1" dirty="0">
                <a:latin typeface="Calibri" panose="020F0502020204030204" pitchFamily="34" charset="0"/>
                <a:ea typeface="Calibri" panose="020F0502020204030204" pitchFamily="34" charset="0"/>
                <a:cs typeface="Arial" panose="020B0604020202020204" pitchFamily="34" charset="0"/>
              </a:rPr>
              <a:t>.</a:t>
            </a:r>
            <a:r>
              <a:rPr lang="en-US" sz="2400" dirty="0">
                <a:effectLst/>
                <a:latin typeface="Times New Roman" panose="02020603050405020304" pitchFamily="18" charset="0"/>
                <a:ea typeface="Calibri" panose="020F0502020204030204" pitchFamily="34" charset="0"/>
                <a:cs typeface="Arial" panose="020B0604020202020204" pitchFamily="34" charset="0"/>
              </a:rPr>
              <a:t>………….I was having dinner with my family, I …………the gunshot.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SzPts val="1300"/>
              <a:buFont typeface="+mj-lt"/>
              <a:buAutoNum type="alphaL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While/heard        b. while/was hearing          c. when/heard      d. when/was hearing</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R="0" lvl="0">
              <a:lnSpc>
                <a:spcPct val="150000"/>
              </a:lnSpc>
              <a:spcBef>
                <a:spcPts val="0"/>
              </a:spcBef>
              <a:spcAft>
                <a:spcPts val="0"/>
              </a:spcAft>
              <a:buSzPts val="1400"/>
            </a:pPr>
            <a:r>
              <a:rPr lang="en-US" sz="2400" dirty="0">
                <a:effectLst/>
                <a:latin typeface="Times New Roman" panose="02020603050405020304" pitchFamily="18" charset="0"/>
                <a:ea typeface="Calibri" panose="020F0502020204030204" pitchFamily="34" charset="0"/>
                <a:cs typeface="Arial" panose="020B0604020202020204" pitchFamily="34" charset="0"/>
              </a:rPr>
              <a:t>5. The lights suddenly </a:t>
            </a:r>
            <a:r>
              <a:rPr lang="en-US" sz="2400" b="1" dirty="0">
                <a:effectLst/>
                <a:latin typeface="Times New Roman" panose="02020603050405020304" pitchFamily="18" charset="0"/>
                <a:ea typeface="Calibri" panose="020F0502020204030204" pitchFamily="34" charset="0"/>
                <a:cs typeface="Arial" panose="020B0604020202020204" pitchFamily="34" charset="0"/>
              </a:rPr>
              <a:t>………………</a:t>
            </a:r>
            <a:r>
              <a:rPr lang="en-US" sz="2400" dirty="0">
                <a:effectLst/>
                <a:latin typeface="Times New Roman" panose="02020603050405020304" pitchFamily="18" charset="0"/>
                <a:ea typeface="Calibri" panose="020F0502020204030204" pitchFamily="34" charset="0"/>
                <a:cs typeface="Arial" panose="020B0604020202020204" pitchFamily="34" charset="0"/>
              </a:rPr>
              <a:t> out when we </a:t>
            </a:r>
            <a:r>
              <a:rPr lang="en-US" sz="2400" b="1" dirty="0">
                <a:effectLst/>
                <a:latin typeface="Times New Roman" panose="02020603050405020304" pitchFamily="18" charset="0"/>
                <a:ea typeface="Calibri" panose="020F0502020204030204" pitchFamily="34" charset="0"/>
                <a:cs typeface="Arial" panose="020B0604020202020204" pitchFamily="34" charset="0"/>
              </a:rPr>
              <a:t>………………</a:t>
            </a:r>
            <a:r>
              <a:rPr lang="en-US" sz="2400" dirty="0">
                <a:effectLst/>
                <a:latin typeface="Times New Roman" panose="02020603050405020304" pitchFamily="18" charset="0"/>
                <a:ea typeface="Calibri" panose="020F0502020204030204" pitchFamily="34" charset="0"/>
                <a:cs typeface="Arial" panose="020B0604020202020204" pitchFamily="34" charset="0"/>
              </a:rPr>
              <a:t> dinner.</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SzPts val="1400"/>
              <a:buFont typeface="+mj-lt"/>
              <a:buAutoNum type="alphaL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Went/were cooking   b. were going/cooked    c. went/cooked   d. were going/were cooking</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R="0" lvl="0">
              <a:lnSpc>
                <a:spcPct val="150000"/>
              </a:lnSpc>
              <a:spcBef>
                <a:spcPts val="0"/>
              </a:spcBef>
              <a:spcAft>
                <a:spcPts val="800"/>
              </a:spcAft>
              <a:buSzPts val="1400"/>
            </a:pPr>
            <a:r>
              <a:rPr lang="en-US" sz="2400" dirty="0">
                <a:effectLst/>
                <a:latin typeface="Times New Roman" panose="02020603050405020304" pitchFamily="18" charset="0"/>
                <a:ea typeface="Calibri" panose="020F0502020204030204" pitchFamily="34" charset="0"/>
                <a:cs typeface="Arial" panose="020B0604020202020204" pitchFamily="34" charset="0"/>
              </a:rPr>
              <a:t>6. While I…………………. For the train, I…………….reading a book.</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50000"/>
              </a:lnSpc>
              <a:spcBef>
                <a:spcPts val="0"/>
              </a:spcBef>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Was waiting\started    b. waited\was starting     c. waited\started        d. was waiting/was starting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92845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534256" y="0"/>
            <a:ext cx="10985499" cy="6362700"/>
          </a:xfrm>
        </p:spPr>
        <p:txBody>
          <a:bodyPr>
            <a:noAutofit/>
          </a:bodyPr>
          <a:lstStyle/>
          <a:p>
            <a:pPr marL="342900" marR="0" lvl="0" indent="-342900" rtl="0">
              <a:lnSpc>
                <a:spcPct val="200000"/>
              </a:lnSpc>
              <a:spcBef>
                <a:spcPts val="0"/>
              </a:spcBef>
              <a:spcAft>
                <a:spcPts val="0"/>
              </a:spcAft>
              <a:buFont typeface="+mj-lt"/>
              <a:buAutoNum type="arabicPeriod"/>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10: Study 2: used to</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Amasis MT Pro Medium" panose="020406040500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39382830-1B7D-44D7-24FF-409EC2A3A779}"/>
              </a:ext>
            </a:extLst>
          </p:cNvPr>
          <p:cNvGraphicFramePr>
            <a:graphicFrameLocks noGrp="1"/>
          </p:cNvGraphicFramePr>
          <p:nvPr>
            <p:extLst>
              <p:ext uri="{D42A27DB-BD31-4B8C-83A1-F6EECF244321}">
                <p14:modId xmlns:p14="http://schemas.microsoft.com/office/powerpoint/2010/main" val="4007175754"/>
              </p:ext>
            </p:extLst>
          </p:nvPr>
        </p:nvGraphicFramePr>
        <p:xfrm>
          <a:off x="879652" y="811659"/>
          <a:ext cx="10294706" cy="5948737"/>
        </p:xfrm>
        <a:graphic>
          <a:graphicData uri="http://schemas.openxmlformats.org/drawingml/2006/table">
            <a:tbl>
              <a:tblPr firstRow="1" firstCol="1" bandRow="1">
                <a:tableStyleId>{5C22544A-7EE6-4342-B048-85BDC9FD1C3A}</a:tableStyleId>
              </a:tblPr>
              <a:tblGrid>
                <a:gridCol w="4593023">
                  <a:extLst>
                    <a:ext uri="{9D8B030D-6E8A-4147-A177-3AD203B41FA5}">
                      <a16:colId xmlns:a16="http://schemas.microsoft.com/office/drawing/2014/main" val="2314840258"/>
                    </a:ext>
                  </a:extLst>
                </a:gridCol>
                <a:gridCol w="5701683">
                  <a:extLst>
                    <a:ext uri="{9D8B030D-6E8A-4147-A177-3AD203B41FA5}">
                      <a16:colId xmlns:a16="http://schemas.microsoft.com/office/drawing/2014/main" val="572446761"/>
                    </a:ext>
                  </a:extLst>
                </a:gridCol>
              </a:tblGrid>
              <a:tr h="501745">
                <a:tc>
                  <a:txBody>
                    <a:bodyPr/>
                    <a:lstStyle/>
                    <a:p>
                      <a:pPr marL="0" marR="0" algn="ctr">
                        <a:lnSpc>
                          <a:spcPct val="150000"/>
                        </a:lnSpc>
                        <a:spcBef>
                          <a:spcPts val="0"/>
                        </a:spcBef>
                        <a:spcAft>
                          <a:spcPts val="0"/>
                        </a:spcAft>
                      </a:pPr>
                      <a:r>
                        <a:rPr lang="en-US" sz="2400" dirty="0">
                          <a:effectLst/>
                        </a:rPr>
                        <a:t>Rule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2400">
                          <a:effectLst/>
                        </a:rPr>
                        <a:t>Example Positive</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1490623"/>
                  </a:ext>
                </a:extLst>
              </a:tr>
              <a:tr h="2190995">
                <a:tc>
                  <a:txBody>
                    <a:bodyPr/>
                    <a:lstStyle/>
                    <a:p>
                      <a:pPr marL="0" marR="0" algn="ctr">
                        <a:lnSpc>
                          <a:spcPct val="150000"/>
                        </a:lnSpc>
                        <a:spcBef>
                          <a:spcPts val="0"/>
                        </a:spcBef>
                        <a:spcAft>
                          <a:spcPts val="0"/>
                        </a:spcAft>
                      </a:pPr>
                      <a:r>
                        <a:rPr lang="en-US" sz="2400" dirty="0">
                          <a:effectLst/>
                        </a:rPr>
                        <a:t>S + used to + base verb + C</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US" sz="2400" dirty="0">
                          <a:effectLst/>
                        </a:rPr>
                        <a:t>My father used to wait for me at the school gate.</a:t>
                      </a:r>
                      <a:endParaRPr lang="en-US" sz="1800" dirty="0">
                        <a:effectLst/>
                      </a:endParaRPr>
                    </a:p>
                    <a:p>
                      <a:pPr marL="0" marR="0">
                        <a:lnSpc>
                          <a:spcPct val="150000"/>
                        </a:lnSpc>
                        <a:spcBef>
                          <a:spcPts val="0"/>
                        </a:spcBef>
                        <a:spcAft>
                          <a:spcPts val="0"/>
                        </a:spcAft>
                      </a:pPr>
                      <a:r>
                        <a:rPr lang="en-US" sz="2400" dirty="0">
                          <a:effectLst/>
                        </a:rPr>
                        <a:t>I used to be afraid of the dark.</a:t>
                      </a:r>
                      <a:endParaRPr lang="en-US" sz="1800" dirty="0">
                        <a:effectLst/>
                      </a:endParaRPr>
                    </a:p>
                    <a:p>
                      <a:pPr marL="0" marR="0">
                        <a:lnSpc>
                          <a:spcPct val="150000"/>
                        </a:lnSpc>
                        <a:spcBef>
                          <a:spcPts val="0"/>
                        </a:spcBef>
                        <a:spcAft>
                          <a:spcPts val="0"/>
                        </a:spcAft>
                      </a:pPr>
                      <a:r>
                        <a:rPr lang="en-US" sz="2400" dirty="0">
                          <a:effectLst/>
                        </a:rPr>
                        <a:t>We used to have a clever dog.</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22779027"/>
                  </a:ext>
                </a:extLst>
              </a:tr>
              <a:tr h="2190995">
                <a:tc>
                  <a:txBody>
                    <a:bodyPr/>
                    <a:lstStyle/>
                    <a:p>
                      <a:pPr marL="0" marR="0" algn="ctr">
                        <a:lnSpc>
                          <a:spcPct val="150000"/>
                        </a:lnSpc>
                        <a:spcBef>
                          <a:spcPts val="0"/>
                        </a:spcBef>
                        <a:spcAft>
                          <a:spcPts val="0"/>
                        </a:spcAft>
                      </a:pPr>
                      <a:r>
                        <a:rPr lang="en-US" sz="2400">
                          <a:effectLst/>
                        </a:rPr>
                        <a:t>S + did not + use to + base verb + C</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US" sz="2400" dirty="0">
                          <a:effectLst/>
                        </a:rPr>
                        <a:t>My father did not use to wait for me at the school gate.</a:t>
                      </a:r>
                      <a:endParaRPr lang="en-US" sz="1800" dirty="0">
                        <a:effectLst/>
                      </a:endParaRPr>
                    </a:p>
                    <a:p>
                      <a:pPr marL="0" marR="0">
                        <a:lnSpc>
                          <a:spcPct val="150000"/>
                        </a:lnSpc>
                        <a:spcBef>
                          <a:spcPts val="0"/>
                        </a:spcBef>
                        <a:spcAft>
                          <a:spcPts val="0"/>
                        </a:spcAft>
                      </a:pPr>
                      <a:r>
                        <a:rPr lang="en-US" sz="2400" dirty="0">
                          <a:effectLst/>
                        </a:rPr>
                        <a:t>I did not use to be afraid of the dark.</a:t>
                      </a:r>
                      <a:endParaRPr lang="en-US" sz="1800" dirty="0">
                        <a:effectLst/>
                      </a:endParaRPr>
                    </a:p>
                    <a:p>
                      <a:pPr marL="0" marR="0">
                        <a:lnSpc>
                          <a:spcPct val="150000"/>
                        </a:lnSpc>
                        <a:spcBef>
                          <a:spcPts val="0"/>
                        </a:spcBef>
                        <a:spcAft>
                          <a:spcPts val="0"/>
                        </a:spcAft>
                      </a:pPr>
                      <a:r>
                        <a:rPr lang="en-US" sz="2400" dirty="0">
                          <a:effectLst/>
                        </a:rPr>
                        <a:t>We did not use to have a clever dog.</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45951445"/>
                  </a:ext>
                </a:extLst>
              </a:tr>
              <a:tr h="1065002">
                <a:tc>
                  <a:txBody>
                    <a:bodyPr/>
                    <a:lstStyle/>
                    <a:p>
                      <a:pPr marL="0" marR="0" algn="ctr">
                        <a:lnSpc>
                          <a:spcPct val="150000"/>
                        </a:lnSpc>
                        <a:spcBef>
                          <a:spcPts val="0"/>
                        </a:spcBef>
                        <a:spcAft>
                          <a:spcPts val="0"/>
                        </a:spcAft>
                      </a:pPr>
                      <a:r>
                        <a:rPr lang="en-US" sz="2400">
                          <a:effectLst/>
                        </a:rPr>
                        <a:t>Did + S + use to + base V +C?</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50000"/>
                        </a:lnSpc>
                        <a:spcBef>
                          <a:spcPts val="0"/>
                        </a:spcBef>
                        <a:spcAft>
                          <a:spcPts val="0"/>
                        </a:spcAft>
                      </a:pPr>
                      <a:r>
                        <a:rPr lang="en-US" sz="2400" dirty="0">
                          <a:effectLst/>
                        </a:rPr>
                        <a:t>Did they use to help the </a:t>
                      </a:r>
                      <a:r>
                        <a:rPr lang="en-US" sz="2400" dirty="0" err="1">
                          <a:effectLst/>
                        </a:rPr>
                        <a:t>poors</a:t>
                      </a:r>
                      <a:r>
                        <a:rPr lang="en-US" sz="2400" dirty="0">
                          <a:effectLst/>
                        </a:rPr>
                        <a:t>? Yes, they did, No, they did not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85695024"/>
                  </a:ext>
                </a:extLst>
              </a:tr>
            </a:tbl>
          </a:graphicData>
        </a:graphic>
      </p:graphicFrame>
    </p:spTree>
    <p:extLst>
      <p:ext uri="{BB962C8B-B14F-4D97-AF65-F5344CB8AC3E}">
        <p14:creationId xmlns:p14="http://schemas.microsoft.com/office/powerpoint/2010/main" val="2119112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534256" y="0"/>
            <a:ext cx="10985499" cy="6362700"/>
          </a:xfrm>
        </p:spPr>
        <p:txBody>
          <a:bodyPr>
            <a:noAutofit/>
          </a:bodyPr>
          <a:lstStyle/>
          <a:p>
            <a:pPr marL="0" marR="0">
              <a:lnSpc>
                <a:spcPct val="107000"/>
              </a:lnSpc>
              <a:spcBef>
                <a:spcPts val="0"/>
              </a:spcBef>
              <a:spcAft>
                <a:spcPts val="800"/>
              </a:spcAft>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10: Study 2: used to</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Final Exam Examples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1.</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She ………………..play piano before 5 years.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 use to          b. used to         c. used           d. was using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2. </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The students ………………… online classes, but now they love it.</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did not use to like     b. did not used to like   c. did not use to liked    d. did use not to like.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3. </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 ……………..Spain only one time which was in 2010.</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Used to go to           b. go to         c. went to.           Was going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Amasis MT Pro Medium" panose="02040604050005020304" pitchFamily="18" charset="0"/>
              <a:cs typeface="Times New Roman" panose="02020603050405020304" pitchFamily="18" charset="0"/>
            </a:endParaRPr>
          </a:p>
        </p:txBody>
      </p:sp>
    </p:spTree>
    <p:extLst>
      <p:ext uri="{BB962C8B-B14F-4D97-AF65-F5344CB8AC3E}">
        <p14:creationId xmlns:p14="http://schemas.microsoft.com/office/powerpoint/2010/main" val="3179034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2F33-CCEB-D8E8-E19B-EBCBC778DACF}"/>
              </a:ext>
            </a:extLst>
          </p:cNvPr>
          <p:cNvSpPr>
            <a:spLocks noGrp="1"/>
          </p:cNvSpPr>
          <p:nvPr>
            <p:ph type="title"/>
          </p:nvPr>
        </p:nvSpPr>
        <p:spPr>
          <a:xfrm>
            <a:off x="534256" y="0"/>
            <a:ext cx="10985499" cy="6362700"/>
          </a:xfrm>
        </p:spPr>
        <p:txBody>
          <a:bodyPr>
            <a:noAutofit/>
          </a:bodyPr>
          <a:lstStyle/>
          <a:p>
            <a:pPr marL="342900" marR="0" lvl="0" indent="-342900" rtl="0">
              <a:lnSpc>
                <a:spcPct val="115000"/>
              </a:lnSpc>
              <a:spcBef>
                <a:spcPts val="0"/>
              </a:spcBef>
              <a:spcAft>
                <a:spcPts val="0"/>
              </a:spcAft>
              <a:buFont typeface="+mj-lt"/>
              <a:buAutoNum type="arabicPeriod"/>
            </a:pPr>
            <a: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Unit 10: Study 2: used to</a:t>
            </a:r>
            <a:br>
              <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Final Exam Examples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4000" dirty="0">
                <a:solidFill>
                  <a:schemeClr val="tx1"/>
                </a:solidFill>
                <a:latin typeface="Calibri" panose="020F0502020204030204" pitchFamily="34" charset="0"/>
                <a:ea typeface="Calibri" panose="020F0502020204030204" pitchFamily="34" charset="0"/>
                <a:cs typeface="Arial" panose="020B0604020202020204" pitchFamily="34" charset="0"/>
              </a:rPr>
              <a:t>4. </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My brother used to…………..fast till the accident.</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Drives           b. drive               c. driving              d. drove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5. </a:t>
            </a: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Jacked used to sell cars, oh ……………..</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Did he use to do that?          B. did he used to do that?</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en-US" sz="28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Did he use to did that?         D. did he was using to do that?</a:t>
            </a:r>
            <a:br>
              <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en-US" sz="40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latin typeface="Amasis MT Pro Medium" panose="02040604050005020304" pitchFamily="18" charset="0"/>
              <a:cs typeface="Times New Roman" panose="02020603050405020304" pitchFamily="18" charset="0"/>
            </a:endParaRPr>
          </a:p>
        </p:txBody>
      </p:sp>
    </p:spTree>
    <p:extLst>
      <p:ext uri="{BB962C8B-B14F-4D97-AF65-F5344CB8AC3E}">
        <p14:creationId xmlns:p14="http://schemas.microsoft.com/office/powerpoint/2010/main" val="62507231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98</TotalTime>
  <Words>1265</Words>
  <Application>Microsoft Office PowerPoint</Application>
  <PresentationFormat>Widescreen</PresentationFormat>
  <Paragraphs>76</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Amasis MT Pro Medium</vt:lpstr>
      <vt:lpstr>Arial</vt:lpstr>
      <vt:lpstr>Calibri</vt:lpstr>
      <vt:lpstr>Century Gothic</vt:lpstr>
      <vt:lpstr>Times New Roman</vt:lpstr>
      <vt:lpstr>Wingdings 3</vt:lpstr>
      <vt:lpstr>Wisp</vt:lpstr>
      <vt:lpstr>    The Ministry of Higher Education  and Scientific Research Salahaddin University-Erbil  Language and Translation Centre  Pre-Intermediate Level  Year 2022-2023  Hall 4</vt:lpstr>
      <vt:lpstr>Cont.  - Previous lecture revision - Study 1: Past Simple &amp; Past Continuous - Study 2: Used to - Reading Section  - Vocabulary list  - Final Exam Examples  </vt:lpstr>
      <vt:lpstr>Unit 10: Study 1: Past Simple &amp; Past Continuous  </vt:lpstr>
      <vt:lpstr>Unit 10: Study 1: Past Simple &amp; Past Continuous  </vt:lpstr>
      <vt:lpstr>Unit 10: Study 1: Past Simple &amp; Past Continuous  </vt:lpstr>
      <vt:lpstr>Unit 10: Study 1: Past Simple &amp; Past Continuous  </vt:lpstr>
      <vt:lpstr>Unit 10: Study 2: used to  </vt:lpstr>
      <vt:lpstr>Unit 10: Study 2: used to  Final Exam Examples  1.She ………………..play piano before 5 years.      a. use to          b. used to         c. used           d. was using    2. The students ………………… online classes, but now they love it. did not use to like     b. did not used to like   c. did not use to liked    d. did use not to like.    3. I ……………..Spain only one time which was in 2010. Used to go to           b. go to         c. went to.           Was going  </vt:lpstr>
      <vt:lpstr>Unit 10: Study 2: used to  Final Exam Examples  4. My brother used to…………..fast till the accident. Drives           b. drive               c. driving              d. drove    5. Jacked used to sell cars, oh …………….. Did he use to do that?          B. did he used to do that? Did he use to did that?         D. did he was using to do that?  </vt:lpstr>
      <vt:lpstr>             Reading Section   Reading p. 91        (25 marks)  1. This illness has …………different symptoms                  b. 3            c. 4             d. 5 2. The main causes of this illness are          a. deadly bacteria           b. nut              c. flowers             d. nuts and flowers  3. the people must suffer from  a. diseases               b. allergies            c. both               d. none        </vt:lpstr>
      <vt:lpstr>             Reading Section   Reading p. 91        (25 marks) 4. …………….predict that this epidemic is going to be one of the biggest problems in the next hundred year.  a. people                   b. patients                 c. scientists               d. governments  5. for adults, it is ………….in some parts of the world. a. ½                 b. 1/3                c. ¼                 d. 1/5  6. Why did people use to suffer from many more illnesses? a. medicine was less               b. allergy did not exist             c. not washing much         </vt:lpstr>
      <vt:lpstr>             Reading Section   Reading p. 91        (25 marks) 7. How many actions Dr. Smythson says we do nowadays hygienic  a. 3                b. 4                c. 5                    d.6  8. All the bacteria are good for our life. True             False  9. Children have a very good immune system.   True             False          </vt:lpstr>
      <vt:lpstr>             Reading Section   Reading p. 91        (25 marks) 10. Mud is good for immune system  True             False  11. Mud is helping reduce allergy  True             False  12. Choose the BEST title for the text  a. Illness and Treatment   b. Children and Mud    c. People and Death   d. Countries and Hospitals           </vt:lpstr>
      <vt:lpstr>              Thanks   Questions and Comments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HAMAD Nabaz</dc:creator>
  <cp:lastModifiedBy>HAMAD Nabaz</cp:lastModifiedBy>
  <cp:revision>56</cp:revision>
  <dcterms:created xsi:type="dcterms:W3CDTF">2022-06-03T09:22:18Z</dcterms:created>
  <dcterms:modified xsi:type="dcterms:W3CDTF">2023-05-21T10:30:49Z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059aa38-f392-4105-be92-628035578272_Enabled">
    <vt:lpwstr>true</vt:lpwstr>
  </property>
  <property fmtid="{D5CDD505-2E9C-101B-9397-08002B2CF9AE}" pid="3" name="MSIP_Label_2059aa38-f392-4105-be92-628035578272_SetDate">
    <vt:lpwstr>2023-05-21T10:30:48Z</vt:lpwstr>
  </property>
  <property fmtid="{D5CDD505-2E9C-101B-9397-08002B2CF9AE}" pid="4" name="MSIP_Label_2059aa38-f392-4105-be92-628035578272_Method">
    <vt:lpwstr>Standard</vt:lpwstr>
  </property>
  <property fmtid="{D5CDD505-2E9C-101B-9397-08002B2CF9AE}" pid="5" name="MSIP_Label_2059aa38-f392-4105-be92-628035578272_Name">
    <vt:lpwstr>IOMLb0020IN123173</vt:lpwstr>
  </property>
  <property fmtid="{D5CDD505-2E9C-101B-9397-08002B2CF9AE}" pid="6" name="MSIP_Label_2059aa38-f392-4105-be92-628035578272_SiteId">
    <vt:lpwstr>1588262d-23fb-43b4-bd6e-bce49c8e6186</vt:lpwstr>
  </property>
  <property fmtid="{D5CDD505-2E9C-101B-9397-08002B2CF9AE}" pid="7" name="MSIP_Label_2059aa38-f392-4105-be92-628035578272_ActionId">
    <vt:lpwstr>d215bc91-2474-44cf-8760-dbe33dc3bf52</vt:lpwstr>
  </property>
  <property fmtid="{D5CDD505-2E9C-101B-9397-08002B2CF9AE}" pid="8" name="MSIP_Label_2059aa38-f392-4105-be92-628035578272_ContentBits">
    <vt:lpwstr>0</vt:lpwstr>
  </property>
</Properties>
</file>