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sldIdLst>
    <p:sldId id="256" r:id="rId2"/>
    <p:sldId id="257" r:id="rId3"/>
    <p:sldId id="258" r:id="rId4"/>
    <p:sldId id="294" r:id="rId5"/>
    <p:sldId id="295" r:id="rId6"/>
    <p:sldId id="296" r:id="rId7"/>
    <p:sldId id="297" r:id="rId8"/>
    <p:sldId id="298" r:id="rId9"/>
    <p:sldId id="299" r:id="rId10"/>
    <p:sldId id="270" r:id="rId11"/>
    <p:sldId id="300" r:id="rId12"/>
    <p:sldId id="301" r:id="rId13"/>
    <p:sldId id="302" r:id="rId14"/>
    <p:sldId id="27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B851D7-DF95-4CEE-B17E-BC5FAF6DFF4E}" type="datetimeFigureOut">
              <a:rPr lang="en-US" smtClean="0"/>
              <a:t>5/21/2023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692535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B851D7-DF95-4CEE-B17E-BC5FAF6DFF4E}" type="datetimeFigureOut">
              <a:rPr lang="en-US" smtClean="0"/>
              <a:t>5/21/2023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2820553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B851D7-DF95-4CEE-B17E-BC5FAF6DFF4E}" type="datetimeFigureOut">
              <a:rPr lang="en-US" smtClean="0"/>
              <a:t>5/21/2023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A56421B-7465-4CE9-8672-154BF6B0D84A}"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07561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7B851D7-DF95-4CEE-B17E-BC5FAF6DFF4E}" type="datetimeFigureOut">
              <a:rPr lang="en-US" smtClean="0"/>
              <a:t>5/21/2023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4092661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7B851D7-DF95-4CEE-B17E-BC5FAF6DFF4E}" type="datetimeFigureOut">
              <a:rPr lang="en-US" smtClean="0"/>
              <a:t>5/21/2023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56421B-7465-4CE9-8672-154BF6B0D84A}"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37957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7B851D7-DF95-4CEE-B17E-BC5FAF6DFF4E}" type="datetimeFigureOut">
              <a:rPr lang="en-US" smtClean="0"/>
              <a:t>5/21/2023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42323125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B851D7-DF95-4CEE-B17E-BC5FAF6DFF4E}" type="datetimeFigureOut">
              <a:rPr lang="en-US" smtClean="0"/>
              <a:t>5/21/2023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30960833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B851D7-DF95-4CEE-B17E-BC5FAF6DFF4E}" type="datetimeFigureOut">
              <a:rPr lang="en-US" smtClean="0"/>
              <a:t>5/21/2023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1745242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B851D7-DF95-4CEE-B17E-BC5FAF6DFF4E}" type="datetimeFigureOut">
              <a:rPr lang="en-US" smtClean="0"/>
              <a:t>5/21/2023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1104318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B851D7-DF95-4CEE-B17E-BC5FAF6DFF4E}" type="datetimeFigureOut">
              <a:rPr lang="en-US" smtClean="0"/>
              <a:t>5/21/2023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2226321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B851D7-DF95-4CEE-B17E-BC5FAF6DFF4E}" type="datetimeFigureOut">
              <a:rPr lang="en-US" smtClean="0"/>
              <a:t>5/21/2023</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16963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B851D7-DF95-4CEE-B17E-BC5FAF6DFF4E}" type="datetimeFigureOut">
              <a:rPr lang="en-US" smtClean="0"/>
              <a:t>5/21/2023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3696956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B851D7-DF95-4CEE-B17E-BC5FAF6DFF4E}" type="datetimeFigureOut">
              <a:rPr lang="en-US" smtClean="0"/>
              <a:t>5/21/2023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3677458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B851D7-DF95-4CEE-B17E-BC5FAF6DFF4E}" type="datetimeFigureOut">
              <a:rPr lang="en-US" smtClean="0"/>
              <a:t>5/21/2023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999587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B851D7-DF95-4CEE-B17E-BC5FAF6DFF4E}" type="datetimeFigureOut">
              <a:rPr lang="en-US" smtClean="0"/>
              <a:t>5/21/2023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189968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B851D7-DF95-4CEE-B17E-BC5FAF6DFF4E}" type="datetimeFigureOut">
              <a:rPr lang="en-US" smtClean="0"/>
              <a:t>5/21/2023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531303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7B851D7-DF95-4CEE-B17E-BC5FAF6DFF4E}" type="datetimeFigureOut">
              <a:rPr lang="en-US" smtClean="0"/>
              <a:t>5/21/2023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A56421B-7465-4CE9-8672-154BF6B0D84A}" type="slidenum">
              <a:rPr lang="en-US" smtClean="0"/>
              <a:t>‹#›</a:t>
            </a:fld>
            <a:endParaRPr lang="en-US"/>
          </a:p>
        </p:txBody>
      </p:sp>
    </p:spTree>
    <p:extLst>
      <p:ext uri="{BB962C8B-B14F-4D97-AF65-F5344CB8AC3E}">
        <p14:creationId xmlns:p14="http://schemas.microsoft.com/office/powerpoint/2010/main" val="3579246215"/>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Nabaz.hamad@su.edu.krd"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EB12F-DD3F-47DF-957C-3EA93CF9D417}"/>
              </a:ext>
            </a:extLst>
          </p:cNvPr>
          <p:cNvSpPr>
            <a:spLocks noGrp="1"/>
          </p:cNvSpPr>
          <p:nvPr>
            <p:ph type="ctrTitle"/>
          </p:nvPr>
        </p:nvSpPr>
        <p:spPr>
          <a:xfrm>
            <a:off x="876122" y="149223"/>
            <a:ext cx="10818687" cy="3205536"/>
          </a:xfrm>
        </p:spPr>
        <p:txBody>
          <a:bodyPr>
            <a:normAutofit fontScale="90000"/>
          </a:bodyPr>
          <a:lstStyle/>
          <a:p>
            <a:br>
              <a:rPr lang="en-US" sz="3200" b="1" dirty="0">
                <a:solidFill>
                  <a:schemeClr val="tx1"/>
                </a:solidFill>
                <a:latin typeface="Times New Roman" panose="02020603050405020304" pitchFamily="18" charset="0"/>
                <a:cs typeface="Times New Roman" panose="02020603050405020304" pitchFamily="18" charset="0"/>
              </a:rPr>
            </a:br>
            <a:br>
              <a:rPr lang="en-US" sz="3200" b="1" dirty="0">
                <a:solidFill>
                  <a:schemeClr val="tx1"/>
                </a:solidFill>
                <a:latin typeface="Times New Roman" panose="02020603050405020304" pitchFamily="18" charset="0"/>
                <a:cs typeface="Times New Roman" panose="02020603050405020304" pitchFamily="18" charset="0"/>
              </a:rPr>
            </a:br>
            <a:br>
              <a:rPr lang="en-US" sz="3200" b="1" dirty="0">
                <a:solidFill>
                  <a:schemeClr val="tx1"/>
                </a:solidFill>
                <a:latin typeface="Times New Roman" panose="02020603050405020304" pitchFamily="18" charset="0"/>
                <a:cs typeface="Times New Roman" panose="02020603050405020304" pitchFamily="18" charset="0"/>
              </a:rPr>
            </a:b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The Ministry of Higher Education </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and Scientific Research</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err="1">
                <a:solidFill>
                  <a:schemeClr val="tx1"/>
                </a:solidFill>
                <a:latin typeface="Times New Roman" panose="02020603050405020304" pitchFamily="18" charset="0"/>
                <a:cs typeface="Times New Roman" panose="02020603050405020304" pitchFamily="18" charset="0"/>
              </a:rPr>
              <a:t>Salahaddin</a:t>
            </a:r>
            <a:r>
              <a:rPr lang="en-US" sz="3200" b="1" dirty="0">
                <a:solidFill>
                  <a:schemeClr val="tx1"/>
                </a:solidFill>
                <a:latin typeface="Times New Roman" panose="02020603050405020304" pitchFamily="18" charset="0"/>
                <a:cs typeface="Times New Roman" panose="02020603050405020304" pitchFamily="18" charset="0"/>
              </a:rPr>
              <a:t> University-Erbil </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Language and Translation Centre </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Pre-Intermediate Level </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Year 2022-2023 </a:t>
            </a:r>
            <a:br>
              <a:rPr lang="en-US" sz="3200" b="1" dirty="0">
                <a:solidFill>
                  <a:schemeClr val="tx1"/>
                </a:solidFill>
                <a:latin typeface="Times New Roman" panose="02020603050405020304" pitchFamily="18" charset="0"/>
                <a:cs typeface="Times New Roman" panose="02020603050405020304" pitchFamily="18" charset="0"/>
              </a:rPr>
            </a:br>
            <a:r>
              <a:rPr lang="en-US" sz="3200" b="1">
                <a:solidFill>
                  <a:schemeClr val="tx1"/>
                </a:solidFill>
                <a:latin typeface="Times New Roman" panose="02020603050405020304" pitchFamily="18" charset="0"/>
                <a:cs typeface="Times New Roman" panose="02020603050405020304" pitchFamily="18" charset="0"/>
              </a:rPr>
              <a:t>Hall 4</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303DAC47-285F-C821-15EE-0D26058BAE2B}"/>
              </a:ext>
            </a:extLst>
          </p:cNvPr>
          <p:cNvSpPr>
            <a:spLocks noGrp="1"/>
          </p:cNvSpPr>
          <p:nvPr>
            <p:ph type="subTitle" idx="1"/>
          </p:nvPr>
        </p:nvSpPr>
        <p:spPr>
          <a:xfrm>
            <a:off x="1346040" y="3490541"/>
            <a:ext cx="8915399" cy="2453059"/>
          </a:xfrm>
        </p:spPr>
        <p:txBody>
          <a:bodyPr>
            <a:normAutofit fontScale="92500" lnSpcReduction="10000"/>
          </a:bodyPr>
          <a:lstStyle/>
          <a:p>
            <a:endParaRPr lang="en-US" dirty="0"/>
          </a:p>
          <a:p>
            <a:pPr algn="ctr">
              <a:lnSpc>
                <a:spcPct val="110000"/>
              </a:lnSpc>
            </a:pPr>
            <a:r>
              <a:rPr lang="en-US" sz="2800" b="1" dirty="0">
                <a:solidFill>
                  <a:schemeClr val="tx1"/>
                </a:solidFill>
                <a:latin typeface="Times New Roman" panose="02020603050405020304" pitchFamily="18" charset="0"/>
                <a:cs typeface="Times New Roman" panose="02020603050405020304" pitchFamily="18" charset="0"/>
              </a:rPr>
              <a:t>Unit 11</a:t>
            </a:r>
          </a:p>
          <a:p>
            <a:pPr algn="ctr">
              <a:lnSpc>
                <a:spcPct val="110000"/>
              </a:lnSpc>
            </a:pPr>
            <a:r>
              <a:rPr lang="en-US" sz="2800" dirty="0">
                <a:solidFill>
                  <a:schemeClr val="tx1"/>
                </a:solidFill>
                <a:latin typeface="Times New Roman" panose="02020603050405020304" pitchFamily="18" charset="0"/>
                <a:cs typeface="Times New Roman" panose="02020603050405020304" pitchFamily="18" charset="0"/>
              </a:rPr>
              <a:t>Nabaz Ismael </a:t>
            </a:r>
          </a:p>
          <a:p>
            <a:pPr algn="ctr">
              <a:lnSpc>
                <a:spcPct val="110000"/>
              </a:lnSpc>
            </a:pPr>
            <a:r>
              <a:rPr lang="en-GB" sz="2800" u="none" strike="noStrike"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
              </a:rPr>
              <a:t>Nabaz.hamad@su.edu.krd</a:t>
            </a:r>
            <a:endParaRPr lang="en-GB" sz="2800" u="none" strike="noStrike"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0000"/>
              </a:lnSpc>
            </a:pPr>
            <a:r>
              <a:rPr lang="en-GB" sz="28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07502191314</a:t>
            </a:r>
            <a:endParaRPr lang="en-GB" sz="2800" u="none" strike="noStrike"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a:p>
            <a:endParaRPr lang="en-US" dirty="0"/>
          </a:p>
        </p:txBody>
      </p:sp>
      <p:pic>
        <p:nvPicPr>
          <p:cNvPr id="5" name="Picture 4" descr="Logo&#10;&#10;Description automatically generated">
            <a:extLst>
              <a:ext uri="{FF2B5EF4-FFF2-40B4-BE49-F238E27FC236}">
                <a16:creationId xmlns:a16="http://schemas.microsoft.com/office/drawing/2014/main" id="{C28BEA8A-F8EB-2E8E-C52F-D82046A95E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95398" y="163068"/>
            <a:ext cx="2626411" cy="2591547"/>
          </a:xfrm>
          <a:prstGeom prst="rect">
            <a:avLst/>
          </a:prstGeom>
        </p:spPr>
      </p:pic>
    </p:spTree>
    <p:extLst>
      <p:ext uri="{BB962C8B-B14F-4D97-AF65-F5344CB8AC3E}">
        <p14:creationId xmlns:p14="http://schemas.microsoft.com/office/powerpoint/2010/main" val="2013355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97000" y="139700"/>
            <a:ext cx="10375899" cy="6578600"/>
          </a:xfrm>
        </p:spPr>
        <p:txBody>
          <a:bodyPr>
            <a:noAutofit/>
          </a:bodyPr>
          <a:lstStyle/>
          <a:p>
            <a:pPr marL="0" marR="0">
              <a:lnSpc>
                <a:spcPct val="106000"/>
              </a:lnSpc>
              <a:spcBef>
                <a:spcPts val="0"/>
              </a:spcBef>
              <a:spcAft>
                <a:spcPts val="800"/>
              </a:spcAft>
            </a:pPr>
            <a:r>
              <a:rPr lang="en-US" sz="4000" b="1" dirty="0">
                <a:solidFill>
                  <a:schemeClr val="tx1"/>
                </a:solidFill>
                <a:latin typeface="Times New Roman" panose="02020603050405020304" pitchFamily="18" charset="0"/>
                <a:cs typeface="Times New Roman" panose="02020603050405020304" pitchFamily="18" charset="0"/>
              </a:rPr>
              <a:t>             Reading Section  </a:t>
            </a:r>
            <a:br>
              <a:rPr lang="en-US" sz="4000" b="1" dirty="0">
                <a:solidFill>
                  <a:schemeClr val="tx1"/>
                </a:solidFill>
                <a:latin typeface="Times New Roman" panose="02020603050405020304" pitchFamily="18" charset="0"/>
                <a:cs typeface="Times New Roman" panose="02020603050405020304" pitchFamily="18" charset="0"/>
              </a:rPr>
            </a:br>
            <a:r>
              <a:rPr lang="en-US" sz="1800" b="1" dirty="0">
                <a:effectLst/>
                <a:latin typeface="Times New Roman" panose="02020603050405020304" pitchFamily="18" charset="0"/>
                <a:ea typeface="Calibri" panose="020F0502020204030204" pitchFamily="34" charset="0"/>
              </a:rPr>
              <a:t>Reading p. 97    </a:t>
            </a:r>
            <a:r>
              <a:rPr lang="en-US" sz="1800" b="1" dirty="0">
                <a:effectLst/>
                <a:latin typeface="Times New Roman" panose="02020603050405020304" pitchFamily="18" charset="0"/>
                <a:ea typeface="Calibri" panose="020F0502020204030204" pitchFamily="34" charset="0"/>
                <a:cs typeface="Arial" panose="020B0604020202020204" pitchFamily="34" charset="0"/>
              </a:rPr>
              <a:t>(25 marks)</a:t>
            </a: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1.May be you and other people are …………….about the results .</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shocked                 b. surprised                   b. surprising                d. research </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2. The first topic the research talks about is…………….</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job                b. studying             c. work                 d. best</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3. Being a firefighter give plenty of   </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creation                 b. reduction             c. achievement               d. satisfaction </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sz="4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3101369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821934" y="139700"/>
            <a:ext cx="10950966" cy="6578600"/>
          </a:xfrm>
        </p:spPr>
        <p:txBody>
          <a:bodyPr>
            <a:noAutofit/>
          </a:bodyPr>
          <a:lstStyle/>
          <a:p>
            <a:pPr marL="0" marR="0">
              <a:lnSpc>
                <a:spcPct val="106000"/>
              </a:lnSpc>
              <a:spcBef>
                <a:spcPts val="0"/>
              </a:spcBef>
              <a:spcAft>
                <a:spcPts val="800"/>
              </a:spcAft>
            </a:pPr>
            <a:r>
              <a:rPr lang="en-US" sz="4000" b="1" dirty="0">
                <a:solidFill>
                  <a:schemeClr val="tx1"/>
                </a:solidFill>
                <a:latin typeface="Times New Roman" panose="02020603050405020304" pitchFamily="18" charset="0"/>
                <a:cs typeface="Times New Roman" panose="02020603050405020304" pitchFamily="18" charset="0"/>
              </a:rPr>
              <a:t>             Reading Section  </a:t>
            </a:r>
            <a:br>
              <a:rPr lang="en-US" sz="4000" b="1" dirty="0">
                <a:solidFill>
                  <a:schemeClr val="tx1"/>
                </a:solidFill>
                <a:latin typeface="Times New Roman" panose="02020603050405020304" pitchFamily="18" charset="0"/>
                <a:cs typeface="Times New Roman" panose="02020603050405020304" pitchFamily="18" charset="0"/>
              </a:rPr>
            </a:br>
            <a:r>
              <a:rPr lang="en-US" sz="1800" b="1" dirty="0">
                <a:effectLst/>
                <a:latin typeface="Times New Roman" panose="02020603050405020304" pitchFamily="18" charset="0"/>
                <a:ea typeface="Calibri" panose="020F0502020204030204" pitchFamily="34" charset="0"/>
              </a:rPr>
              <a:t>Reading p. 97    </a:t>
            </a:r>
            <a:r>
              <a:rPr lang="en-US" sz="1800" b="1" dirty="0">
                <a:effectLst/>
                <a:latin typeface="Times New Roman" panose="02020603050405020304" pitchFamily="18" charset="0"/>
                <a:ea typeface="Calibri" panose="020F0502020204030204" pitchFamily="34" charset="0"/>
                <a:cs typeface="Arial" panose="020B0604020202020204" pitchFamily="34" charset="0"/>
              </a:rPr>
              <a:t>(25 marks)</a:t>
            </a: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4. A firefighter has …………….responsibilities </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3                  b. 5                     c. 7                   d. 9</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5. ………………can be good and important especially when we work other people</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job                    b. firefighter                 c. hobby               d. secondly </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6. According to the research, the best thing is belonging to choir which is </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singing               b. creative           c. satisfying            d. public </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4736037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130158" y="139700"/>
            <a:ext cx="10642742" cy="6578600"/>
          </a:xfrm>
        </p:spPr>
        <p:txBody>
          <a:bodyPr>
            <a:noAutofit/>
          </a:bodyPr>
          <a:lstStyle/>
          <a:p>
            <a:pPr marL="0" marR="0">
              <a:lnSpc>
                <a:spcPct val="106000"/>
              </a:lnSpc>
              <a:spcBef>
                <a:spcPts val="0"/>
              </a:spcBef>
              <a:spcAft>
                <a:spcPts val="800"/>
              </a:spcAft>
            </a:pPr>
            <a:r>
              <a:rPr lang="en-US" sz="4000" b="1" dirty="0">
                <a:solidFill>
                  <a:schemeClr val="tx1"/>
                </a:solidFill>
                <a:latin typeface="Times New Roman" panose="02020603050405020304" pitchFamily="18" charset="0"/>
                <a:cs typeface="Times New Roman" panose="02020603050405020304" pitchFamily="18" charset="0"/>
              </a:rPr>
              <a:t>             Reading Section  </a:t>
            </a:r>
            <a:br>
              <a:rPr lang="en-US" sz="4000" b="1" dirty="0">
                <a:solidFill>
                  <a:schemeClr val="tx1"/>
                </a:solidFill>
                <a:latin typeface="Times New Roman" panose="02020603050405020304" pitchFamily="18" charset="0"/>
                <a:cs typeface="Times New Roman" panose="02020603050405020304" pitchFamily="18" charset="0"/>
              </a:rPr>
            </a:br>
            <a:r>
              <a:rPr lang="en-US" sz="1800" b="1" dirty="0">
                <a:effectLst/>
                <a:latin typeface="Times New Roman" panose="02020603050405020304" pitchFamily="18" charset="0"/>
                <a:ea typeface="Calibri" panose="020F0502020204030204" pitchFamily="34" charset="0"/>
              </a:rPr>
              <a:t>Reading p. 97    </a:t>
            </a:r>
            <a:r>
              <a:rPr lang="en-US" sz="1800" b="1" dirty="0">
                <a:effectLst/>
                <a:latin typeface="Times New Roman" panose="02020603050405020304" pitchFamily="18" charset="0"/>
                <a:ea typeface="Calibri" panose="020F0502020204030204" pitchFamily="34" charset="0"/>
                <a:cs typeface="Arial" panose="020B0604020202020204" pitchFamily="34" charset="0"/>
              </a:rPr>
              <a:t>(25 marks)</a:t>
            </a: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7. It is also mentioned that the best sprot is</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exercise               b. swimming             c. research                 d. reveal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8. Having ……………..can reduce stress diseases like those mentioned in the text.</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pet                   b. sport                c.  dog               d. swimming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9. The research showed that dog owner get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1 benefit             b. 2 benefits               c. 3 benefits              d. 4 benefits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10. ………………are the best thing to make you healthy.</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carrot                     b. currants                c. black-currants            d. tasty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868819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97000" y="139700"/>
            <a:ext cx="10375899" cy="6578600"/>
          </a:xfrm>
        </p:spPr>
        <p:txBody>
          <a:bodyPr>
            <a:noAutofit/>
          </a:bodyPr>
          <a:lstStyle/>
          <a:p>
            <a:pPr marL="0" marR="0">
              <a:lnSpc>
                <a:spcPct val="106000"/>
              </a:lnSpc>
              <a:spcBef>
                <a:spcPts val="0"/>
              </a:spcBef>
              <a:spcAft>
                <a:spcPts val="800"/>
              </a:spcAft>
            </a:pPr>
            <a:r>
              <a:rPr lang="en-US" sz="4000" b="1" dirty="0">
                <a:solidFill>
                  <a:schemeClr val="tx1"/>
                </a:solidFill>
                <a:latin typeface="Times New Roman" panose="02020603050405020304" pitchFamily="18" charset="0"/>
                <a:cs typeface="Times New Roman" panose="02020603050405020304" pitchFamily="18" charset="0"/>
              </a:rPr>
              <a:t>             Reading Section  </a:t>
            </a:r>
            <a:br>
              <a:rPr lang="en-US" sz="4000" b="1" dirty="0">
                <a:solidFill>
                  <a:schemeClr val="tx1"/>
                </a:solidFill>
                <a:latin typeface="Times New Roman" panose="02020603050405020304" pitchFamily="18" charset="0"/>
                <a:cs typeface="Times New Roman" panose="02020603050405020304" pitchFamily="18" charset="0"/>
              </a:rPr>
            </a:br>
            <a:r>
              <a:rPr lang="en-US" sz="1800" b="1" dirty="0">
                <a:effectLst/>
                <a:latin typeface="Times New Roman" panose="02020603050405020304" pitchFamily="18" charset="0"/>
                <a:ea typeface="Calibri" panose="020F0502020204030204" pitchFamily="34" charset="0"/>
              </a:rPr>
              <a:t>Reading p. 97    </a:t>
            </a:r>
            <a:r>
              <a:rPr lang="en-US" sz="1800" b="1" dirty="0">
                <a:effectLst/>
                <a:latin typeface="Times New Roman" panose="02020603050405020304" pitchFamily="18" charset="0"/>
                <a:ea typeface="Calibri" panose="020F0502020204030204" pitchFamily="34" charset="0"/>
                <a:cs typeface="Arial" panose="020B0604020202020204" pitchFamily="34" charset="0"/>
              </a:rPr>
              <a:t>(25 marks)</a:t>
            </a: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11. This fruit has ……………..good sides</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3                 b. 5                 c. 10                 d.15</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12. The best ages for being the happiest is</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seven to seventeen      b. seventeen to seventy        c. seven to seventy    </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13. Choose the BEST title for the text </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life                 b. Being best                c. age                d. Animals</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3746995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600200" y="482600"/>
            <a:ext cx="9512300" cy="6096000"/>
          </a:xfrm>
        </p:spPr>
        <p:txBody>
          <a:bodyPr>
            <a:noAutofit/>
          </a:bodyPr>
          <a:lstStyle/>
          <a:p>
            <a:pPr marL="0" marR="0" algn="ctr">
              <a:lnSpc>
                <a:spcPct val="150000"/>
              </a:lnSpc>
              <a:spcBef>
                <a:spcPts val="0"/>
              </a:spcBef>
              <a:spcAft>
                <a:spcPts val="800"/>
              </a:spcAft>
            </a:pPr>
            <a:r>
              <a:rPr lang="en-US" sz="4000" b="1" dirty="0">
                <a:solidFill>
                  <a:schemeClr val="tx1"/>
                </a:solidFill>
                <a:latin typeface="Times New Roman" panose="02020603050405020304" pitchFamily="18" charset="0"/>
                <a:cs typeface="Times New Roman" panose="02020603050405020304" pitchFamily="18" charset="0"/>
              </a:rPr>
              <a:t>            </a:t>
            </a:r>
            <a:br>
              <a:rPr lang="en-US" sz="40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r>
              <a:rPr lang="en-US" sz="4000" b="1" dirty="0">
                <a:solidFill>
                  <a:schemeClr val="tx1"/>
                </a:solidFill>
                <a:latin typeface="Times New Roman" panose="02020603050405020304" pitchFamily="18" charset="0"/>
                <a:cs typeface="Times New Roman" panose="02020603050405020304" pitchFamily="18" charset="0"/>
              </a:rPr>
              <a:t>Thanks </a:t>
            </a:r>
            <a:br>
              <a:rPr lang="en-US" sz="40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r>
              <a:rPr lang="en-US" sz="4000" b="1" dirty="0">
                <a:solidFill>
                  <a:schemeClr val="tx1"/>
                </a:solidFill>
                <a:latin typeface="Times New Roman" panose="02020603050405020304" pitchFamily="18" charset="0"/>
                <a:cs typeface="Times New Roman" panose="02020603050405020304" pitchFamily="18" charset="0"/>
              </a:rPr>
              <a:t>Questions and Comments </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3705184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765300" y="279400"/>
            <a:ext cx="10134599" cy="5778500"/>
          </a:xfrm>
        </p:spPr>
        <p:txBody>
          <a:bodyPr>
            <a:noAutofit/>
          </a:bodyPr>
          <a:lstStyle/>
          <a:p>
            <a:pPr marL="0" marR="0">
              <a:lnSpc>
                <a:spcPct val="150000"/>
              </a:lnSpc>
              <a:spcBef>
                <a:spcPts val="0"/>
              </a:spcBef>
              <a:spcAft>
                <a:spcPts val="1000"/>
              </a:spcAft>
            </a:pPr>
            <a:r>
              <a:rPr lang="en-US" sz="3200" b="1" dirty="0">
                <a:solidFill>
                  <a:schemeClr val="tx1"/>
                </a:solidFill>
                <a:latin typeface="Times New Roman" panose="02020603050405020304" pitchFamily="18" charset="0"/>
                <a:cs typeface="Times New Roman" panose="02020603050405020304" pitchFamily="18" charset="0"/>
              </a:rPr>
              <a:t>Cont</a:t>
            </a:r>
            <a:r>
              <a:rPr lang="en-US" sz="2800" b="1" dirty="0">
                <a:solidFill>
                  <a:schemeClr val="tx1"/>
                </a:solidFill>
                <a:latin typeface="Times New Roman" panose="02020603050405020304" pitchFamily="18" charset="0"/>
                <a:cs typeface="Times New Roman" panose="02020603050405020304" pitchFamily="18" charset="0"/>
              </a:rPr>
              <a:t>.</a:t>
            </a:r>
            <a:br>
              <a:rPr lang="en-US" sz="2800" b="1" dirty="0">
                <a:solidFill>
                  <a:schemeClr val="tx1"/>
                </a:solidFill>
                <a:latin typeface="Times New Roman" panose="02020603050405020304" pitchFamily="18" charset="0"/>
                <a:cs typeface="Times New Roman" panose="02020603050405020304" pitchFamily="18" charset="0"/>
              </a:rPr>
            </a:br>
            <a:br>
              <a:rPr lang="en-US" sz="2800" b="1" dirty="0">
                <a:solidFill>
                  <a:schemeClr val="tx1"/>
                </a:solidFill>
                <a:latin typeface="Times New Roman" panose="02020603050405020304" pitchFamily="18" charset="0"/>
                <a:cs typeface="Times New Roman" panose="02020603050405020304" pitchFamily="18" charset="0"/>
              </a:rPr>
            </a:br>
            <a:r>
              <a:rPr lang="en-US" sz="2800" b="1" dirty="0">
                <a:solidFill>
                  <a:schemeClr val="tx1"/>
                </a:solidFill>
                <a:latin typeface="Times New Roman" panose="02020603050405020304" pitchFamily="18" charset="0"/>
                <a:cs typeface="Times New Roman" panose="02020603050405020304" pitchFamily="18" charset="0"/>
              </a:rPr>
              <a:t>- Previous lecture revision</a:t>
            </a:r>
            <a:br>
              <a:rPr lang="en-US" sz="2800" b="1" dirty="0">
                <a:solidFill>
                  <a:schemeClr val="tx1"/>
                </a:solidFill>
                <a:latin typeface="Times New Roman" panose="02020603050405020304" pitchFamily="18" charset="0"/>
                <a:cs typeface="Times New Roman" panose="02020603050405020304" pitchFamily="18" charset="0"/>
              </a:rPr>
            </a:br>
            <a:r>
              <a:rPr lang="en-US" sz="2800" b="1" dirty="0">
                <a:solidFill>
                  <a:schemeClr val="tx1"/>
                </a:solidFill>
                <a:latin typeface="Times New Roman" panose="02020603050405020304" pitchFamily="18" charset="0"/>
                <a:cs typeface="Times New Roman" panose="02020603050405020304" pitchFamily="18" charset="0"/>
              </a:rPr>
              <a:t>- </a:t>
            </a:r>
            <a:r>
              <a:rPr lang="en-GB"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Study 1: </a:t>
            </a:r>
            <a:r>
              <a:rPr lang="en-US" sz="1800" b="1" dirty="0">
                <a:effectLst/>
                <a:latin typeface="Times New Roman" panose="02020603050405020304" pitchFamily="18" charset="0"/>
                <a:ea typeface="Calibri" panose="020F0502020204030204" pitchFamily="34" charset="0"/>
              </a:rPr>
              <a:t>Like\Would like</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Study 2: </a:t>
            </a:r>
            <a:r>
              <a:rPr lang="en-US" sz="1800" b="1" dirty="0">
                <a:effectLst/>
                <a:latin typeface="Times New Roman" panose="02020603050405020304" pitchFamily="18" charset="0"/>
                <a:ea typeface="Calibri" panose="020F0502020204030204" pitchFamily="34" charset="0"/>
              </a:rPr>
              <a:t>The Second if Conditional</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Reading Section </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Vocabulary list </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Final Exam Examples </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8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1490052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33500" y="279400"/>
            <a:ext cx="10566399" cy="6362700"/>
          </a:xfrm>
        </p:spPr>
        <p:txBody>
          <a:bodyPr>
            <a:noAutofit/>
          </a:bodyPr>
          <a:lstStyle/>
          <a:p>
            <a:pPr>
              <a:lnSpc>
                <a:spcPct val="150000"/>
              </a:lnSpc>
              <a:spcBef>
                <a:spcPts val="0"/>
              </a:spcBef>
              <a:spcAft>
                <a:spcPts val="1000"/>
              </a:spcAft>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11: Study 1: </a:t>
            </a:r>
            <a:r>
              <a:rPr lang="en-US" sz="1800" b="1" dirty="0">
                <a:effectLst/>
                <a:latin typeface="Times New Roman" panose="02020603050405020304" pitchFamily="18" charset="0"/>
                <a:ea typeface="Calibri" panose="020F0502020204030204" pitchFamily="34" charset="0"/>
              </a:rPr>
              <a:t>Past Simple &amp; Past Continuous</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b="1" dirty="0">
              <a:solidFill>
                <a:schemeClr val="tx1"/>
              </a:solidFill>
              <a:latin typeface="Times New Roman" panose="02020603050405020304" pitchFamily="18"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F4E9BE58-0059-08A1-E76F-1A09314648CB}"/>
              </a:ext>
            </a:extLst>
          </p:cNvPr>
          <p:cNvGraphicFramePr>
            <a:graphicFrameLocks noGrp="1"/>
          </p:cNvGraphicFramePr>
          <p:nvPr>
            <p:extLst>
              <p:ext uri="{D42A27DB-BD31-4B8C-83A1-F6EECF244321}">
                <p14:modId xmlns:p14="http://schemas.microsoft.com/office/powerpoint/2010/main" val="1778798511"/>
              </p:ext>
            </p:extLst>
          </p:nvPr>
        </p:nvGraphicFramePr>
        <p:xfrm>
          <a:off x="1333500" y="1242275"/>
          <a:ext cx="9228334" cy="5342446"/>
        </p:xfrm>
        <a:graphic>
          <a:graphicData uri="http://schemas.openxmlformats.org/drawingml/2006/table">
            <a:tbl>
              <a:tblPr firstRow="1" firstCol="1" bandRow="1">
                <a:tableStyleId>{5C22544A-7EE6-4342-B048-85BDC9FD1C3A}</a:tableStyleId>
              </a:tblPr>
              <a:tblGrid>
                <a:gridCol w="508649">
                  <a:extLst>
                    <a:ext uri="{9D8B030D-6E8A-4147-A177-3AD203B41FA5}">
                      <a16:colId xmlns:a16="http://schemas.microsoft.com/office/drawing/2014/main" val="3915355984"/>
                    </a:ext>
                  </a:extLst>
                </a:gridCol>
                <a:gridCol w="4221781">
                  <a:extLst>
                    <a:ext uri="{9D8B030D-6E8A-4147-A177-3AD203B41FA5}">
                      <a16:colId xmlns:a16="http://schemas.microsoft.com/office/drawing/2014/main" val="1151691419"/>
                    </a:ext>
                  </a:extLst>
                </a:gridCol>
                <a:gridCol w="4497904">
                  <a:extLst>
                    <a:ext uri="{9D8B030D-6E8A-4147-A177-3AD203B41FA5}">
                      <a16:colId xmlns:a16="http://schemas.microsoft.com/office/drawing/2014/main" val="717817896"/>
                    </a:ext>
                  </a:extLst>
                </a:gridCol>
              </a:tblGrid>
              <a:tr h="0">
                <a:tc>
                  <a:txBody>
                    <a:bodyPr/>
                    <a:lstStyle/>
                    <a:p>
                      <a:pPr marL="0" marR="0" algn="ctr">
                        <a:lnSpc>
                          <a:spcPct val="150000"/>
                        </a:lnSpc>
                        <a:spcBef>
                          <a:spcPts val="0"/>
                        </a:spcBef>
                        <a:spcAft>
                          <a:spcPts val="0"/>
                        </a:spcAft>
                      </a:pPr>
                      <a:r>
                        <a:rPr lang="en-US" sz="1400">
                          <a:effectLst/>
                        </a:rPr>
                        <a:t>No</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2000" dirty="0">
                          <a:effectLst/>
                        </a:rPr>
                        <a:t>Rule</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2000">
                          <a:effectLst/>
                        </a:rPr>
                        <a:t>Example</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927703940"/>
                  </a:ext>
                </a:extLst>
              </a:tr>
              <a:tr h="0">
                <a:tc>
                  <a:txBody>
                    <a:bodyPr/>
                    <a:lstStyle/>
                    <a:p>
                      <a:pPr marL="0" marR="0" algn="just">
                        <a:lnSpc>
                          <a:spcPct val="150000"/>
                        </a:lnSpc>
                        <a:spcBef>
                          <a:spcPts val="0"/>
                        </a:spcBef>
                        <a:spcAft>
                          <a:spcPts val="0"/>
                        </a:spcAft>
                      </a:pPr>
                      <a:r>
                        <a:rPr lang="en-US" sz="1300">
                          <a:effectLst/>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800" dirty="0">
                          <a:effectLst/>
                        </a:rPr>
                        <a:t>S + (like, love, enjoy, hate) + Noun (thing) + C</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800" dirty="0">
                          <a:effectLst/>
                        </a:rPr>
                        <a:t>I like football a lot.             I enjoy football a lot.</a:t>
                      </a:r>
                      <a:endParaRPr lang="en-US" sz="1600" dirty="0">
                        <a:effectLst/>
                      </a:endParaRPr>
                    </a:p>
                    <a:p>
                      <a:pPr marL="0" marR="0" algn="just">
                        <a:lnSpc>
                          <a:spcPct val="150000"/>
                        </a:lnSpc>
                        <a:spcBef>
                          <a:spcPts val="0"/>
                        </a:spcBef>
                        <a:spcAft>
                          <a:spcPts val="0"/>
                        </a:spcAft>
                      </a:pPr>
                      <a:r>
                        <a:rPr lang="en-US" sz="1800" dirty="0">
                          <a:effectLst/>
                        </a:rPr>
                        <a:t>I love football a lot.            I hate football a lot.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301550847"/>
                  </a:ext>
                </a:extLst>
              </a:tr>
              <a:tr h="0">
                <a:tc>
                  <a:txBody>
                    <a:bodyPr/>
                    <a:lstStyle/>
                    <a:p>
                      <a:pPr marL="0" marR="0" algn="just">
                        <a:lnSpc>
                          <a:spcPct val="150000"/>
                        </a:lnSpc>
                        <a:spcBef>
                          <a:spcPts val="0"/>
                        </a:spcBef>
                        <a:spcAft>
                          <a:spcPts val="0"/>
                        </a:spcAft>
                      </a:pPr>
                      <a:r>
                        <a:rPr lang="en-US" sz="1300">
                          <a:effectLst/>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800">
                          <a:effectLst/>
                        </a:rPr>
                        <a:t>S + (like, love, enjoy, hate) + V-ing + C</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800" dirty="0">
                          <a:effectLst/>
                        </a:rPr>
                        <a:t>I like playing football.        I enjoy playing football.</a:t>
                      </a:r>
                      <a:endParaRPr lang="en-US" sz="1600" dirty="0">
                        <a:effectLst/>
                      </a:endParaRPr>
                    </a:p>
                    <a:p>
                      <a:pPr marL="0" marR="0" algn="just">
                        <a:lnSpc>
                          <a:spcPct val="150000"/>
                        </a:lnSpc>
                        <a:spcBef>
                          <a:spcPts val="0"/>
                        </a:spcBef>
                        <a:spcAft>
                          <a:spcPts val="0"/>
                        </a:spcAft>
                      </a:pPr>
                      <a:r>
                        <a:rPr lang="en-US" sz="1800" dirty="0">
                          <a:effectLst/>
                        </a:rPr>
                        <a:t>I love playing football.       I hate playing football.</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42316060"/>
                  </a:ext>
                </a:extLst>
              </a:tr>
              <a:tr h="0">
                <a:tc>
                  <a:txBody>
                    <a:bodyPr/>
                    <a:lstStyle/>
                    <a:p>
                      <a:pPr marL="0" marR="0" algn="just">
                        <a:lnSpc>
                          <a:spcPct val="150000"/>
                        </a:lnSpc>
                        <a:spcBef>
                          <a:spcPts val="0"/>
                        </a:spcBef>
                        <a:spcAft>
                          <a:spcPts val="0"/>
                        </a:spcAft>
                      </a:pPr>
                      <a:r>
                        <a:rPr lang="en-US" sz="1300">
                          <a:effectLst/>
                        </a:rPr>
                        <a:t>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a:effectLst/>
                        </a:rPr>
                        <a:t>S + (would like, would love) + N (thing) + C</a:t>
                      </a:r>
                      <a:endParaRPr lang="en-US" sz="1600">
                        <a:effectLst/>
                      </a:endParaRPr>
                    </a:p>
                    <a:p>
                      <a:pPr marL="0" marR="0" algn="just">
                        <a:lnSpc>
                          <a:spcPct val="150000"/>
                        </a:lnSpc>
                        <a:spcBef>
                          <a:spcPts val="0"/>
                        </a:spcBef>
                        <a:spcAft>
                          <a:spcPts val="0"/>
                        </a:spcAft>
                      </a:pPr>
                      <a:r>
                        <a:rPr lang="en-US" sz="18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800" dirty="0">
                          <a:effectLst/>
                        </a:rPr>
                        <a:t>I would like some entertainment.</a:t>
                      </a:r>
                      <a:endParaRPr lang="en-US" sz="1600" dirty="0">
                        <a:effectLst/>
                      </a:endParaRPr>
                    </a:p>
                    <a:p>
                      <a:pPr marL="0" marR="0" algn="just">
                        <a:lnSpc>
                          <a:spcPct val="150000"/>
                        </a:lnSpc>
                        <a:spcBef>
                          <a:spcPts val="0"/>
                        </a:spcBef>
                        <a:spcAft>
                          <a:spcPts val="0"/>
                        </a:spcAft>
                      </a:pPr>
                      <a:r>
                        <a:rPr lang="en-US" sz="1800" dirty="0">
                          <a:effectLst/>
                        </a:rPr>
                        <a:t>I would love some entertainment.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049022314"/>
                  </a:ext>
                </a:extLst>
              </a:tr>
              <a:tr h="0">
                <a:tc>
                  <a:txBody>
                    <a:bodyPr/>
                    <a:lstStyle/>
                    <a:p>
                      <a:pPr marL="0" marR="0" algn="just">
                        <a:lnSpc>
                          <a:spcPct val="150000"/>
                        </a:lnSpc>
                        <a:spcBef>
                          <a:spcPts val="0"/>
                        </a:spcBef>
                        <a:spcAft>
                          <a:spcPts val="0"/>
                        </a:spcAft>
                      </a:pPr>
                      <a:r>
                        <a:rPr lang="en-US" sz="1300">
                          <a:effectLst/>
                        </a:rPr>
                        <a:t>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a:effectLst/>
                        </a:rPr>
                        <a:t>S + (would like, would love) + to base verb + C</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800" dirty="0">
                          <a:effectLst/>
                        </a:rPr>
                        <a:t>I would like to watch films.</a:t>
                      </a:r>
                      <a:endParaRPr lang="en-US" sz="1600" dirty="0">
                        <a:effectLst/>
                      </a:endParaRPr>
                    </a:p>
                    <a:p>
                      <a:pPr marL="0" marR="0" algn="just">
                        <a:lnSpc>
                          <a:spcPct val="150000"/>
                        </a:lnSpc>
                        <a:spcBef>
                          <a:spcPts val="0"/>
                        </a:spcBef>
                        <a:spcAft>
                          <a:spcPts val="0"/>
                        </a:spcAft>
                      </a:pPr>
                      <a:r>
                        <a:rPr lang="en-US" sz="1800" dirty="0">
                          <a:effectLst/>
                        </a:rPr>
                        <a:t>I would love to watch films.</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372304371"/>
                  </a:ext>
                </a:extLst>
              </a:tr>
            </a:tbl>
          </a:graphicData>
        </a:graphic>
      </p:graphicFrame>
    </p:spTree>
    <p:extLst>
      <p:ext uri="{BB962C8B-B14F-4D97-AF65-F5344CB8AC3E}">
        <p14:creationId xmlns:p14="http://schemas.microsoft.com/office/powerpoint/2010/main" val="1819069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33500" y="279400"/>
            <a:ext cx="10566399" cy="6362700"/>
          </a:xfrm>
        </p:spPr>
        <p:txBody>
          <a:bodyPr>
            <a:noAutofit/>
          </a:bodyPr>
          <a:lstStyle/>
          <a:p>
            <a:pPr marL="0" marR="0">
              <a:lnSpc>
                <a:spcPct val="150000"/>
              </a:lnSpc>
              <a:spcBef>
                <a:spcPts val="0"/>
              </a:spcBef>
              <a:spcAft>
                <a:spcPts val="800"/>
              </a:spcAft>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11: Study 1: </a:t>
            </a:r>
            <a:r>
              <a:rPr lang="en-US" sz="1800" b="1" dirty="0">
                <a:effectLst/>
                <a:latin typeface="Times New Roman" panose="02020603050405020304" pitchFamily="18" charset="0"/>
                <a:ea typeface="Calibri" panose="020F0502020204030204" pitchFamily="34" charset="0"/>
              </a:rPr>
              <a:t>Past Simple &amp; Past Continuous</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Note</a:t>
            </a:r>
            <a:r>
              <a:rPr lang="en-US" sz="3200" dirty="0">
                <a:effectLst/>
                <a:latin typeface="Times New Roman" panose="02020603050405020304" pitchFamily="18" charset="0"/>
                <a:ea typeface="Calibri" panose="020F0502020204030204" pitchFamily="34" charset="0"/>
                <a:cs typeface="Arial" panose="020B0604020202020204" pitchFamily="34" charset="0"/>
              </a:rPr>
              <a:t>: with he, she, it </a:t>
            </a:r>
            <a:r>
              <a:rPr lang="en-US" sz="3200" b="1" dirty="0">
                <a:effectLst/>
                <a:latin typeface="Times New Roman" panose="02020603050405020304" pitchFamily="18" charset="0"/>
                <a:ea typeface="Calibri" panose="020F0502020204030204" pitchFamily="34" charset="0"/>
                <a:cs typeface="Arial" panose="020B0604020202020204" pitchFamily="34" charset="0"/>
              </a:rPr>
              <a:t>like, love, enjoy </a:t>
            </a:r>
            <a:r>
              <a:rPr lang="en-US" sz="3200" dirty="0">
                <a:effectLst/>
                <a:latin typeface="Times New Roman" panose="02020603050405020304" pitchFamily="18" charset="0"/>
                <a:ea typeface="Calibri" panose="020F0502020204030204" pitchFamily="34" charset="0"/>
                <a:cs typeface="Arial" panose="020B0604020202020204" pitchFamily="34" charset="0"/>
              </a:rPr>
              <a:t>and</a:t>
            </a:r>
            <a:r>
              <a:rPr lang="en-US" sz="3200" b="1" dirty="0">
                <a:effectLst/>
                <a:latin typeface="Times New Roman" panose="02020603050405020304" pitchFamily="18" charset="0"/>
                <a:ea typeface="Calibri" panose="020F0502020204030204" pitchFamily="34" charset="0"/>
                <a:cs typeface="Arial" panose="020B0604020202020204" pitchFamily="34" charset="0"/>
              </a:rPr>
              <a:t> hate</a:t>
            </a:r>
            <a:r>
              <a:rPr lang="en-US" sz="3200" dirty="0">
                <a:effectLst/>
                <a:latin typeface="Times New Roman" panose="02020603050405020304" pitchFamily="18" charset="0"/>
                <a:ea typeface="Calibri" panose="020F0502020204030204" pitchFamily="34" charset="0"/>
                <a:cs typeface="Arial" panose="020B0604020202020204" pitchFamily="34" charset="0"/>
              </a:rPr>
              <a:t> take </a:t>
            </a:r>
            <a:r>
              <a:rPr lang="en-US" sz="3200" b="1" dirty="0">
                <a:effectLst/>
                <a:latin typeface="Times New Roman" panose="02020603050405020304" pitchFamily="18" charset="0"/>
                <a:ea typeface="Calibri" panose="020F0502020204030204" pitchFamily="34" charset="0"/>
                <a:cs typeface="Arial" panose="020B0604020202020204" pitchFamily="34" charset="0"/>
              </a:rPr>
              <a:t>-s </a:t>
            </a:r>
            <a:br>
              <a:rPr lang="en-US" sz="3200" b="1" dirty="0">
                <a:effectLst/>
                <a:latin typeface="Times New Roman" panose="02020603050405020304" pitchFamily="18" charset="0"/>
                <a:ea typeface="Calibri" panose="020F0502020204030204" pitchFamily="34" charset="0"/>
                <a:cs typeface="Arial" panose="020B0604020202020204" pitchFamily="34" charset="0"/>
              </a:rPr>
            </a:br>
            <a:br>
              <a:rPr lang="en-US" sz="3200" dirty="0">
                <a:effectLst/>
                <a:latin typeface="Calibri" panose="020F0502020204030204" pitchFamily="34" charset="0"/>
                <a:ea typeface="Calibri" panose="020F0502020204030204" pitchFamily="34" charset="0"/>
                <a:cs typeface="Arial" panose="020B0604020202020204" pitchFamily="34" charset="0"/>
              </a:rPr>
            </a:br>
            <a:r>
              <a:rPr lang="en-US" sz="32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She</a:t>
            </a:r>
            <a:r>
              <a:rPr lang="en-US" sz="3200" dirty="0">
                <a:effectLst/>
                <a:latin typeface="Times New Roman" panose="02020603050405020304" pitchFamily="18" charset="0"/>
                <a:ea typeface="Calibri" panose="020F0502020204030204" pitchFamily="34" charset="0"/>
                <a:cs typeface="Arial" panose="020B0604020202020204" pitchFamily="34" charset="0"/>
              </a:rPr>
              <a:t> </a:t>
            </a:r>
            <a:r>
              <a:rPr lang="en-US" sz="3200" b="1" dirty="0">
                <a:effectLst/>
                <a:latin typeface="Times New Roman" panose="02020603050405020304" pitchFamily="18" charset="0"/>
                <a:ea typeface="Calibri" panose="020F0502020204030204" pitchFamily="34" charset="0"/>
                <a:cs typeface="Arial" panose="020B0604020202020204" pitchFamily="34" charset="0"/>
              </a:rPr>
              <a:t>love</a:t>
            </a:r>
            <a:r>
              <a:rPr lang="en-US" sz="32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s</a:t>
            </a:r>
            <a:r>
              <a:rPr lang="en-US" sz="3200" dirty="0">
                <a:effectLst/>
                <a:latin typeface="Times New Roman" panose="02020603050405020304" pitchFamily="18" charset="0"/>
                <a:ea typeface="Calibri" panose="020F0502020204030204" pitchFamily="34" charset="0"/>
                <a:cs typeface="Arial" panose="020B0604020202020204" pitchFamily="34" charset="0"/>
              </a:rPr>
              <a:t> football a lot.      </a:t>
            </a:r>
            <a:r>
              <a:rPr lang="en-US" sz="32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She </a:t>
            </a:r>
            <a:r>
              <a:rPr lang="en-US" sz="3200" b="1" dirty="0">
                <a:effectLst/>
                <a:latin typeface="Times New Roman" panose="02020603050405020304" pitchFamily="18" charset="0"/>
                <a:ea typeface="Calibri" panose="020F0502020204030204" pitchFamily="34" charset="0"/>
                <a:cs typeface="Arial" panose="020B0604020202020204" pitchFamily="34" charset="0"/>
              </a:rPr>
              <a:t>love</a:t>
            </a:r>
            <a:r>
              <a:rPr lang="en-US" sz="32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s</a:t>
            </a:r>
            <a:r>
              <a:rPr lang="en-US" sz="3200" dirty="0">
                <a:effectLst/>
                <a:latin typeface="Times New Roman" panose="02020603050405020304" pitchFamily="18" charset="0"/>
                <a:ea typeface="Calibri" panose="020F0502020204030204" pitchFamily="34" charset="0"/>
                <a:cs typeface="Arial" panose="020B0604020202020204" pitchFamily="34" charset="0"/>
              </a:rPr>
              <a:t> playing football.     </a:t>
            </a:r>
            <a:r>
              <a:rPr lang="en-US" sz="3200" dirty="0" err="1">
                <a:effectLst/>
                <a:latin typeface="Times New Roman" panose="02020603050405020304" pitchFamily="18" charset="0"/>
                <a:ea typeface="Calibri" panose="020F0502020204030204" pitchFamily="34" charset="0"/>
                <a:cs typeface="Arial" panose="020B0604020202020204" pitchFamily="34" charset="0"/>
              </a:rPr>
              <a:t>Lyan</a:t>
            </a:r>
            <a:r>
              <a:rPr lang="en-US" sz="3200" dirty="0">
                <a:effectLst/>
                <a:latin typeface="Times New Roman" panose="02020603050405020304" pitchFamily="18" charset="0"/>
                <a:ea typeface="Calibri" panose="020F0502020204030204" pitchFamily="34" charset="0"/>
                <a:cs typeface="Arial" panose="020B0604020202020204" pitchFamily="34" charset="0"/>
              </a:rPr>
              <a:t> </a:t>
            </a:r>
            <a:r>
              <a:rPr lang="en-US" sz="3200" b="1" dirty="0">
                <a:effectLst/>
                <a:latin typeface="Times New Roman" panose="02020603050405020304" pitchFamily="18" charset="0"/>
                <a:ea typeface="Calibri" panose="020F0502020204030204" pitchFamily="34" charset="0"/>
                <a:cs typeface="Arial" panose="020B0604020202020204" pitchFamily="34" charset="0"/>
              </a:rPr>
              <a:t>hate</a:t>
            </a:r>
            <a:r>
              <a:rPr lang="en-US" sz="32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s</a:t>
            </a:r>
            <a:r>
              <a:rPr lang="en-US" sz="3200" dirty="0">
                <a:effectLst/>
                <a:latin typeface="Times New Roman" panose="02020603050405020304" pitchFamily="18" charset="0"/>
                <a:ea typeface="Calibri" panose="020F0502020204030204" pitchFamily="34" charset="0"/>
                <a:cs typeface="Arial" panose="020B0604020202020204" pitchFamily="34" charset="0"/>
              </a:rPr>
              <a:t> cooking. </a:t>
            </a:r>
            <a:br>
              <a:rPr lang="en-US" sz="3200" dirty="0">
                <a:effectLst/>
                <a:latin typeface="Calibri" panose="020F0502020204030204" pitchFamily="34" charset="0"/>
                <a:ea typeface="Calibri" panose="020F0502020204030204" pitchFamily="34" charset="0"/>
                <a:cs typeface="Arial" panose="020B0604020202020204" pitchFamily="34" charset="0"/>
              </a:rPr>
            </a:br>
            <a:endParaRPr lang="en-US"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9133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33500" y="279400"/>
            <a:ext cx="10566399" cy="6362700"/>
          </a:xfrm>
        </p:spPr>
        <p:txBody>
          <a:bodyPr>
            <a:noAutofit/>
          </a:bodyPr>
          <a:lstStyle/>
          <a:p>
            <a:pPr marL="0" marR="0">
              <a:lnSpc>
                <a:spcPct val="150000"/>
              </a:lnSpc>
              <a:spcBef>
                <a:spcPts val="0"/>
              </a:spcBef>
              <a:spcAft>
                <a:spcPts val="800"/>
              </a:spcAft>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11: Study 1: </a:t>
            </a:r>
            <a:r>
              <a:rPr lang="en-US" sz="1800" b="1" dirty="0">
                <a:effectLst/>
                <a:latin typeface="Times New Roman" panose="02020603050405020304" pitchFamily="18" charset="0"/>
                <a:ea typeface="Calibri" panose="020F0502020204030204" pitchFamily="34" charset="0"/>
              </a:rPr>
              <a:t>Past Simple &amp; Past Continuous</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Final Exam Examples </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t>1.</a:t>
            </a: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My sister ……………….cycling and jogging.</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Would like          b. like           c. likes            d. is liking </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t>2.</a:t>
            </a: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I enjoy ……………..out with friends.  </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Going              b. go              c. go to              d. went </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t>3. </a:t>
            </a: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They do not ………………..visiting museums. </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Loving           b. loved           c. love               d. to love </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endParaRPr lang="en-US"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8917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33500" y="279400"/>
            <a:ext cx="10566399" cy="6362700"/>
          </a:xfrm>
        </p:spPr>
        <p:txBody>
          <a:bodyPr>
            <a:noAutofit/>
          </a:bodyPr>
          <a:lstStyle/>
          <a:p>
            <a:pPr marL="342900" marR="0" lvl="0" indent="-342900" rtl="0">
              <a:lnSpc>
                <a:spcPct val="150000"/>
              </a:lnSpc>
              <a:spcBef>
                <a:spcPts val="0"/>
              </a:spcBef>
              <a:spcAft>
                <a:spcPts val="0"/>
              </a:spcAft>
              <a:buFont typeface="+mj-lt"/>
              <a:buAutoNum type="arabicPeriod"/>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11: Study 1: </a:t>
            </a:r>
            <a:r>
              <a:rPr lang="en-US" sz="1800" b="1" dirty="0">
                <a:effectLst/>
                <a:latin typeface="Times New Roman" panose="02020603050405020304" pitchFamily="18" charset="0"/>
                <a:ea typeface="Calibri" panose="020F0502020204030204" pitchFamily="34" charset="0"/>
              </a:rPr>
              <a:t>Past Simple &amp; Past Continuous</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Final Exam Examples </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4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4. </a:t>
            </a: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I would love ………………….some training on first aid.</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To do             b. do           c. doing                 d. to does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5. </a:t>
            </a: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Dana likes………………. a lot.</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Read       b. romantic books        c. read romantic book.      D. reads romantic books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6. </a:t>
            </a:r>
            <a:r>
              <a:rPr lang="en-US" sz="2800"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Ary</a:t>
            </a: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……………….to travel a lot to different countries.</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Like              b. love               c. would love              d. enjoy</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endParaRPr lang="en-US"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9973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33500" y="279400"/>
            <a:ext cx="10566399" cy="6362700"/>
          </a:xfrm>
        </p:spPr>
        <p:txBody>
          <a:bodyPr>
            <a:noAutofit/>
          </a:bodyPr>
          <a:lstStyle/>
          <a:p>
            <a:pPr marL="342900" indent="-342900">
              <a:lnSpc>
                <a:spcPct val="150000"/>
              </a:lnSpc>
              <a:spcBef>
                <a:spcPts val="0"/>
              </a:spcBef>
              <a:buFont typeface="+mj-lt"/>
              <a:buAutoNum type="arabicPeriod"/>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11: Study 2: </a:t>
            </a:r>
            <a:r>
              <a:rPr lang="en-US" sz="1800" b="1" dirty="0">
                <a:effectLst/>
                <a:latin typeface="Times New Roman" panose="02020603050405020304" pitchFamily="18" charset="0"/>
                <a:ea typeface="Calibri" panose="020F0502020204030204" pitchFamily="34" charset="0"/>
                <a:cs typeface="Arial" panose="020B0604020202020204" pitchFamily="34" charset="0"/>
              </a:rPr>
              <a:t>The Second if Conditional</a:t>
            </a: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endParaRPr lang="en-US" b="1" dirty="0">
              <a:solidFill>
                <a:schemeClr val="tx1"/>
              </a:solidFill>
              <a:latin typeface="Times New Roman" panose="02020603050405020304" pitchFamily="18" charset="0"/>
              <a:cs typeface="Times New Roman" panose="02020603050405020304" pitchFamily="18" charset="0"/>
            </a:endParaRPr>
          </a:p>
        </p:txBody>
      </p:sp>
      <p:graphicFrame>
        <p:nvGraphicFramePr>
          <p:cNvPr id="4" name="Table 3">
            <a:extLst>
              <a:ext uri="{FF2B5EF4-FFF2-40B4-BE49-F238E27FC236}">
                <a16:creationId xmlns:a16="http://schemas.microsoft.com/office/drawing/2014/main" id="{4C368903-63FC-9231-8976-8A553E7E0719}"/>
              </a:ext>
            </a:extLst>
          </p:cNvPr>
          <p:cNvGraphicFramePr>
            <a:graphicFrameLocks noGrp="1"/>
          </p:cNvGraphicFramePr>
          <p:nvPr>
            <p:extLst>
              <p:ext uri="{D42A27DB-BD31-4B8C-83A1-F6EECF244321}">
                <p14:modId xmlns:p14="http://schemas.microsoft.com/office/powerpoint/2010/main" val="2474764067"/>
              </p:ext>
            </p:extLst>
          </p:nvPr>
        </p:nvGraphicFramePr>
        <p:xfrm>
          <a:off x="1438382" y="1458930"/>
          <a:ext cx="10140593" cy="5280917"/>
        </p:xfrm>
        <a:graphic>
          <a:graphicData uri="http://schemas.openxmlformats.org/drawingml/2006/table">
            <a:tbl>
              <a:tblPr firstRow="1" firstCol="1" bandRow="1">
                <a:tableStyleId>{5C22544A-7EE6-4342-B048-85BDC9FD1C3A}</a:tableStyleId>
              </a:tblPr>
              <a:tblGrid>
                <a:gridCol w="6072027">
                  <a:extLst>
                    <a:ext uri="{9D8B030D-6E8A-4147-A177-3AD203B41FA5}">
                      <a16:colId xmlns:a16="http://schemas.microsoft.com/office/drawing/2014/main" val="3945083751"/>
                    </a:ext>
                  </a:extLst>
                </a:gridCol>
                <a:gridCol w="4068566">
                  <a:extLst>
                    <a:ext uri="{9D8B030D-6E8A-4147-A177-3AD203B41FA5}">
                      <a16:colId xmlns:a16="http://schemas.microsoft.com/office/drawing/2014/main" val="3527519612"/>
                    </a:ext>
                  </a:extLst>
                </a:gridCol>
              </a:tblGrid>
              <a:tr h="520535">
                <a:tc>
                  <a:txBody>
                    <a:bodyPr/>
                    <a:lstStyle/>
                    <a:p>
                      <a:pPr marL="0" marR="0" algn="ctr">
                        <a:lnSpc>
                          <a:spcPct val="107000"/>
                        </a:lnSpc>
                        <a:spcBef>
                          <a:spcPts val="0"/>
                        </a:spcBef>
                        <a:spcAft>
                          <a:spcPts val="0"/>
                        </a:spcAft>
                      </a:pPr>
                      <a:r>
                        <a:rPr lang="en-US" sz="2400" dirty="0">
                          <a:effectLst/>
                        </a:rPr>
                        <a:t>Rule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400">
                          <a:effectLst/>
                        </a:rPr>
                        <a:t>Example</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625139535"/>
                  </a:ext>
                </a:extLst>
              </a:tr>
              <a:tr h="4760382">
                <a:tc>
                  <a:txBody>
                    <a:bodyPr/>
                    <a:lstStyle/>
                    <a:p>
                      <a:pPr marL="0" marR="0">
                        <a:lnSpc>
                          <a:spcPct val="107000"/>
                        </a:lnSpc>
                        <a:spcBef>
                          <a:spcPts val="0"/>
                        </a:spcBef>
                        <a:spcAft>
                          <a:spcPts val="0"/>
                        </a:spcAft>
                      </a:pPr>
                      <a:r>
                        <a:rPr lang="en-US" sz="2400" dirty="0">
                          <a:effectLst/>
                        </a:rPr>
                        <a:t> </a:t>
                      </a:r>
                      <a:endParaRPr lang="en-US" sz="1800" dirty="0">
                        <a:effectLst/>
                      </a:endParaRPr>
                    </a:p>
                    <a:p>
                      <a:pPr marL="0" marR="0">
                        <a:lnSpc>
                          <a:spcPct val="107000"/>
                        </a:lnSpc>
                        <a:spcBef>
                          <a:spcPts val="0"/>
                        </a:spcBef>
                        <a:spcAft>
                          <a:spcPts val="0"/>
                        </a:spcAft>
                      </a:pPr>
                      <a:r>
                        <a:rPr lang="en-US" sz="2400" dirty="0">
                          <a:effectLst/>
                        </a:rPr>
                        <a:t>                                               Could </a:t>
                      </a:r>
                      <a:endParaRPr lang="en-US" sz="1800" dirty="0">
                        <a:effectLst/>
                      </a:endParaRPr>
                    </a:p>
                    <a:p>
                      <a:pPr marL="0" marR="0">
                        <a:lnSpc>
                          <a:spcPct val="107000"/>
                        </a:lnSpc>
                        <a:spcBef>
                          <a:spcPts val="0"/>
                        </a:spcBef>
                        <a:spcAft>
                          <a:spcPts val="0"/>
                        </a:spcAft>
                      </a:pPr>
                      <a:r>
                        <a:rPr lang="en-US" sz="2400" dirty="0">
                          <a:effectLst/>
                        </a:rPr>
                        <a:t>If + S + past verb + C,     S + would  + base verb + C</a:t>
                      </a:r>
                      <a:endParaRPr lang="en-US" sz="1800" dirty="0">
                        <a:effectLst/>
                      </a:endParaRPr>
                    </a:p>
                    <a:p>
                      <a:pPr marL="0" marR="0">
                        <a:lnSpc>
                          <a:spcPct val="107000"/>
                        </a:lnSpc>
                        <a:spcBef>
                          <a:spcPts val="0"/>
                        </a:spcBef>
                        <a:spcAft>
                          <a:spcPts val="0"/>
                        </a:spcAft>
                      </a:pPr>
                      <a:r>
                        <a:rPr lang="en-US" sz="2400" dirty="0">
                          <a:effectLst/>
                        </a:rPr>
                        <a:t>                                                Might </a:t>
                      </a:r>
                      <a:endParaRPr lang="en-US" sz="1800" dirty="0">
                        <a:effectLst/>
                      </a:endParaRPr>
                    </a:p>
                    <a:p>
                      <a:pPr marL="0" marR="0">
                        <a:lnSpc>
                          <a:spcPct val="107000"/>
                        </a:lnSpc>
                        <a:spcBef>
                          <a:spcPts val="0"/>
                        </a:spcBef>
                        <a:spcAft>
                          <a:spcPts val="0"/>
                        </a:spcAft>
                      </a:pPr>
                      <a:r>
                        <a:rPr lang="en-US" sz="2400" dirty="0">
                          <a:effectLst/>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400" dirty="0">
                          <a:effectLst/>
                        </a:rPr>
                        <a:t> </a:t>
                      </a:r>
                      <a:endParaRPr lang="en-US" sz="1800" dirty="0">
                        <a:effectLst/>
                      </a:endParaRPr>
                    </a:p>
                    <a:p>
                      <a:pPr marL="0" marR="0">
                        <a:lnSpc>
                          <a:spcPct val="107000"/>
                        </a:lnSpc>
                        <a:spcBef>
                          <a:spcPts val="0"/>
                        </a:spcBef>
                        <a:spcAft>
                          <a:spcPts val="0"/>
                        </a:spcAft>
                      </a:pPr>
                      <a:r>
                        <a:rPr lang="en-US" sz="2000" dirty="0">
                          <a:effectLst/>
                        </a:rPr>
                        <a:t>If I became the president, I would build more hospitals.</a:t>
                      </a:r>
                      <a:endParaRPr lang="en-US" sz="1800" dirty="0">
                        <a:effectLst/>
                      </a:endParaRPr>
                    </a:p>
                    <a:p>
                      <a:pPr marL="0" marR="0">
                        <a:lnSpc>
                          <a:spcPct val="107000"/>
                        </a:lnSpc>
                        <a:spcBef>
                          <a:spcPts val="0"/>
                        </a:spcBef>
                        <a:spcAft>
                          <a:spcPts val="0"/>
                        </a:spcAft>
                      </a:pPr>
                      <a:r>
                        <a:rPr lang="en-US" sz="2000" dirty="0">
                          <a:effectLst/>
                        </a:rPr>
                        <a:t> </a:t>
                      </a:r>
                      <a:endParaRPr lang="en-US" sz="1800" dirty="0">
                        <a:effectLst/>
                      </a:endParaRPr>
                    </a:p>
                    <a:p>
                      <a:pPr marL="0" marR="0">
                        <a:lnSpc>
                          <a:spcPct val="107000"/>
                        </a:lnSpc>
                        <a:spcBef>
                          <a:spcPts val="0"/>
                        </a:spcBef>
                        <a:spcAft>
                          <a:spcPts val="0"/>
                        </a:spcAft>
                      </a:pPr>
                      <a:r>
                        <a:rPr lang="en-US" sz="2000" dirty="0">
                          <a:effectLst/>
                        </a:rPr>
                        <a:t> I would build more hospitals If I became the president.</a:t>
                      </a:r>
                      <a:endParaRPr lang="en-US" sz="1800" dirty="0">
                        <a:effectLst/>
                      </a:endParaRPr>
                    </a:p>
                    <a:p>
                      <a:pPr marL="0" marR="0">
                        <a:lnSpc>
                          <a:spcPct val="107000"/>
                        </a:lnSpc>
                        <a:spcBef>
                          <a:spcPts val="0"/>
                        </a:spcBef>
                        <a:spcAft>
                          <a:spcPts val="0"/>
                        </a:spcAft>
                      </a:pPr>
                      <a:r>
                        <a:rPr lang="en-US" sz="2000" dirty="0">
                          <a:effectLst/>
                        </a:rPr>
                        <a:t> </a:t>
                      </a:r>
                      <a:endParaRPr lang="en-US" sz="1800" dirty="0">
                        <a:effectLst/>
                      </a:endParaRPr>
                    </a:p>
                    <a:p>
                      <a:pPr marL="0" marR="0">
                        <a:lnSpc>
                          <a:spcPct val="107000"/>
                        </a:lnSpc>
                        <a:spcBef>
                          <a:spcPts val="0"/>
                        </a:spcBef>
                        <a:spcAft>
                          <a:spcPts val="0"/>
                        </a:spcAft>
                      </a:pPr>
                      <a:r>
                        <a:rPr lang="en-US" sz="2000" dirty="0">
                          <a:effectLst/>
                        </a:rPr>
                        <a:t>If she had a ticket, she could come with me. </a:t>
                      </a:r>
                      <a:endParaRPr lang="en-US" sz="1800" dirty="0">
                        <a:effectLst/>
                      </a:endParaRPr>
                    </a:p>
                    <a:p>
                      <a:pPr marL="0" marR="0">
                        <a:lnSpc>
                          <a:spcPct val="107000"/>
                        </a:lnSpc>
                        <a:spcBef>
                          <a:spcPts val="0"/>
                        </a:spcBef>
                        <a:spcAft>
                          <a:spcPts val="0"/>
                        </a:spcAft>
                      </a:pPr>
                      <a:r>
                        <a:rPr lang="en-US" sz="2000" dirty="0">
                          <a:effectLst/>
                        </a:rPr>
                        <a:t> </a:t>
                      </a:r>
                      <a:endParaRPr lang="en-US" sz="1800" dirty="0">
                        <a:effectLst/>
                      </a:endParaRPr>
                    </a:p>
                    <a:p>
                      <a:pPr marL="0" marR="0">
                        <a:lnSpc>
                          <a:spcPct val="107000"/>
                        </a:lnSpc>
                        <a:spcBef>
                          <a:spcPts val="0"/>
                        </a:spcBef>
                        <a:spcAft>
                          <a:spcPts val="0"/>
                        </a:spcAft>
                      </a:pPr>
                      <a:r>
                        <a:rPr lang="en-US" sz="2000" dirty="0">
                          <a:effectLst/>
                        </a:rPr>
                        <a:t>If we were rich, we would study in the UK.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506340272"/>
                  </a:ext>
                </a:extLst>
              </a:tr>
            </a:tbl>
          </a:graphicData>
        </a:graphic>
      </p:graphicFrame>
    </p:spTree>
    <p:extLst>
      <p:ext uri="{BB962C8B-B14F-4D97-AF65-F5344CB8AC3E}">
        <p14:creationId xmlns:p14="http://schemas.microsoft.com/office/powerpoint/2010/main" val="3355320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33500" y="279400"/>
            <a:ext cx="10566399" cy="6362700"/>
          </a:xfrm>
        </p:spPr>
        <p:txBody>
          <a:bodyPr>
            <a:noAutofit/>
          </a:bodyPr>
          <a:lstStyle/>
          <a:p>
            <a:pPr marL="0" marR="0">
              <a:lnSpc>
                <a:spcPct val="107000"/>
              </a:lnSpc>
              <a:spcBef>
                <a:spcPts val="0"/>
              </a:spcBef>
              <a:spcAft>
                <a:spcPts val="800"/>
              </a:spcAft>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11: Study 2: </a:t>
            </a:r>
            <a:r>
              <a:rPr lang="en-US" sz="1800" b="1" dirty="0">
                <a:effectLst/>
                <a:latin typeface="Times New Roman" panose="02020603050405020304" pitchFamily="18" charset="0"/>
                <a:ea typeface="Calibri" panose="020F0502020204030204" pitchFamily="34" charset="0"/>
                <a:cs typeface="Arial" panose="020B0604020202020204" pitchFamily="34" charset="0"/>
              </a:rPr>
              <a:t>The Second if Conditional</a:t>
            </a: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Final Exam Example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1.</a:t>
            </a: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If you…………………. In this country, you would get bored soon.</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Live          b. to live         c. lived</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2.</a:t>
            </a: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If you …………….hard, you would ………………….a house.</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Worked\ buy           b. work\buy            c. work\bought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3.</a:t>
            </a: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If </a:t>
            </a:r>
            <a:r>
              <a:rPr lang="en-US" sz="2800"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Naska</a:t>
            </a: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………………..experience, she …………………….. a better job.</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had\would got                 b. has\would get               c. had\would get</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endParaRPr lang="en-US"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6488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33500" y="279400"/>
            <a:ext cx="10566399" cy="6362700"/>
          </a:xfrm>
        </p:spPr>
        <p:txBody>
          <a:bodyPr>
            <a:noAutofit/>
          </a:bodyPr>
          <a:lstStyle/>
          <a:p>
            <a:pPr marL="342900" marR="0" lvl="0" indent="-342900" rtl="0">
              <a:lnSpc>
                <a:spcPct val="106000"/>
              </a:lnSpc>
              <a:spcBef>
                <a:spcPts val="0"/>
              </a:spcBef>
              <a:spcAft>
                <a:spcPts val="0"/>
              </a:spcAft>
              <a:buFont typeface="+mj-lt"/>
              <a:buAutoNum type="arabicPeriod"/>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11: Study 2: </a:t>
            </a:r>
            <a:r>
              <a:rPr lang="en-US" sz="1800" b="1" dirty="0">
                <a:effectLst/>
                <a:latin typeface="Times New Roman" panose="02020603050405020304" pitchFamily="18" charset="0"/>
                <a:ea typeface="Calibri" panose="020F0502020204030204" pitchFamily="34" charset="0"/>
                <a:cs typeface="Arial" panose="020B0604020202020204" pitchFamily="34" charset="0"/>
              </a:rPr>
              <a:t>The Second if Conditional</a:t>
            </a: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Final Exam Example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4.</a:t>
            </a: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She ………….help us if Kathy were in the problem place.</a:t>
            </a:r>
            <a:br>
              <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May          b. might             c. can</a:t>
            </a:r>
            <a:br>
              <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br>
              <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rPr>
              <a:t>5. </a:t>
            </a: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If I……………….(have) a dog, I……………….(take) it for a walk every day. </a:t>
            </a:r>
            <a:br>
              <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br>
              <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rPr>
              <a:t>6. </a:t>
            </a: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If ……………..go to the party, I would not get the problem.</a:t>
            </a:r>
            <a:br>
              <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Did not         b. do not           c. cannot           d. am not</a:t>
            </a:r>
            <a:br>
              <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endParaRPr lang="en-US"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3396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106</TotalTime>
  <Words>1192</Words>
  <Application>Microsoft Office PowerPoint</Application>
  <PresentationFormat>Widescreen</PresentationFormat>
  <Paragraphs>54</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Century Gothic</vt:lpstr>
      <vt:lpstr>Times New Roman</vt:lpstr>
      <vt:lpstr>Wingdings 3</vt:lpstr>
      <vt:lpstr>Wisp</vt:lpstr>
      <vt:lpstr>    The Ministry of Higher Education  and Scientific Research Salahaddin University-Erbil  Language and Translation Centre  Pre-Intermediate Level  Year 2022-2023  Hall 4</vt:lpstr>
      <vt:lpstr>Cont.  - Previous lecture revision - Study 1: Like\Would like - Study 2: The Second if Conditional - Reading Section  - Vocabulary list  - Final Exam Examples  </vt:lpstr>
      <vt:lpstr>Unit 11: Study 1: Past Simple &amp; Past Continuous  </vt:lpstr>
      <vt:lpstr>Unit 11: Study 1: Past Simple &amp; Past Continuous   Note: with he, she, it like, love, enjoy and hate take -s   She loves football a lot.      She loves playing football.     Lyan hates cooking.  </vt:lpstr>
      <vt:lpstr>Unit 11: Study 1: Past Simple &amp; Past Continuous  Final Exam Examples  1.My sister ……………….cycling and jogging. Would like          b. like           c. likes            d. is liking  2.I enjoy ……………..out with friends.   Going              b. go              c. go to              d. went  3. They do not ………………..visiting museums.  Loving           b. loved           c. love               d. to love  </vt:lpstr>
      <vt:lpstr>Unit 11: Study 1: Past Simple &amp; Past Continuous Final Exam Examples  4. I would love ………………….some training on first aid. To do             b. do           c. doing                 d. to does  5. Dana likes………………. a lot. Read       b. romantic books        c. read romantic book.      D. reads romantic books  6. Ary ……………….to travel a lot to different countries. Like              b. love               c. would love              d. enjoy </vt:lpstr>
      <vt:lpstr>Unit 11: Study 2: The Second if Conditional   </vt:lpstr>
      <vt:lpstr>Unit 11: Study 2: The Second if Conditional   Final Exam Example  1.If you…………………. In this country, you would get bored soon. Live          b. to live         c. lived   2.If you …………….hard, you would ………………….a house. Worked\ buy           b. work\buy            c. work\bought    3.If Naska………………..experience, she …………………….. a better job. had\would got                 b. has\would get               c. had\would get </vt:lpstr>
      <vt:lpstr>Unit 11: Study 2: The Second if Conditional   Final Exam Example  4.She ………….help us if Kathy were in the problem place. May          b. might             c. can   5. If I……………….(have) a dog, I……………….(take) it for a walk every day.    6. If ……………..go to the party, I would not get the problem. Did not         b. do not           c. cannot           d. am not  </vt:lpstr>
      <vt:lpstr>             Reading Section   Reading p. 97    (25 marks)  1.May be you and other people are …………….about the results . a. shocked                 b. surprised                   b. surprising                d. research  2. The first topic the research talks about is……………. a. job                b. studying             c. work                 d. best 3. Being a firefighter give plenty of    a. creation                 b. reduction             c. achievement               d. satisfaction        </vt:lpstr>
      <vt:lpstr>             Reading Section   Reading p. 97    (25 marks)  4. A firefighter has …………….responsibilities  a. 3                  b. 5                     c. 7                   d. 9 5. ………………can be good and important especially when we work other people a. job                    b. firefighter                 c. hobby               d. secondly  6. According to the research, the best thing is belonging to choir which is  a. singing               b. creative           c. satisfying            d. public      </vt:lpstr>
      <vt:lpstr>             Reading Section   Reading p. 97    (25 marks)  7. It is also mentioned that the best sprot is a. exercise               b. swimming             c. research                 d. reveal  8. Having ……………..can reduce stress diseases like those mentioned in the text. a. pet                   b. sport                c.  dog               d. swimming  9. The research showed that dog owner get   a. 1 benefit             b. 2 benefits               c. 3 benefits              d. 4 benefits  10. ………………are the best thing to make you healthy. a. carrot                     b. currants                c. black-currants            d. tasty       </vt:lpstr>
      <vt:lpstr>             Reading Section   Reading p. 97    (25 marks)  11. This fruit has ……………..good sides a. 3                 b. 5                 c. 10                 d.15 12. The best ages for being the happiest is a. seven to seventeen      b. seventeen to seventy        c. seven to seventy     13. Choose the BEST title for the text  a. life                 b. Being best                c. age                d. Animals       </vt:lpstr>
      <vt:lpstr>              Thanks   Questions and Comments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HAMAD Nabaz</dc:creator>
  <cp:lastModifiedBy>HAMAD Nabaz</cp:lastModifiedBy>
  <cp:revision>64</cp:revision>
  <dcterms:created xsi:type="dcterms:W3CDTF">2022-06-03T09:22:18Z</dcterms:created>
  <dcterms:modified xsi:type="dcterms:W3CDTF">2023-05-21T10:31:14Z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059aa38-f392-4105-be92-628035578272_Enabled">
    <vt:lpwstr>true</vt:lpwstr>
  </property>
  <property fmtid="{D5CDD505-2E9C-101B-9397-08002B2CF9AE}" pid="3" name="MSIP_Label_2059aa38-f392-4105-be92-628035578272_SetDate">
    <vt:lpwstr>2023-05-21T10:31:09Z</vt:lpwstr>
  </property>
  <property fmtid="{D5CDD505-2E9C-101B-9397-08002B2CF9AE}" pid="4" name="MSIP_Label_2059aa38-f392-4105-be92-628035578272_Method">
    <vt:lpwstr>Standard</vt:lpwstr>
  </property>
  <property fmtid="{D5CDD505-2E9C-101B-9397-08002B2CF9AE}" pid="5" name="MSIP_Label_2059aa38-f392-4105-be92-628035578272_Name">
    <vt:lpwstr>IOMLb0020IN123173</vt:lpwstr>
  </property>
  <property fmtid="{D5CDD505-2E9C-101B-9397-08002B2CF9AE}" pid="6" name="MSIP_Label_2059aa38-f392-4105-be92-628035578272_SiteId">
    <vt:lpwstr>1588262d-23fb-43b4-bd6e-bce49c8e6186</vt:lpwstr>
  </property>
  <property fmtid="{D5CDD505-2E9C-101B-9397-08002B2CF9AE}" pid="7" name="MSIP_Label_2059aa38-f392-4105-be92-628035578272_ActionId">
    <vt:lpwstr>9ad3ff4c-566d-426c-bcd4-f21ad65fe304</vt:lpwstr>
  </property>
  <property fmtid="{D5CDD505-2E9C-101B-9397-08002B2CF9AE}" pid="8" name="MSIP_Label_2059aa38-f392-4105-be92-628035578272_ContentBits">
    <vt:lpwstr>0</vt:lpwstr>
  </property>
</Properties>
</file>