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57" r:id="rId3"/>
    <p:sldId id="258" r:id="rId4"/>
    <p:sldId id="303" r:id="rId5"/>
    <p:sldId id="304" r:id="rId6"/>
    <p:sldId id="305" r:id="rId7"/>
    <p:sldId id="306" r:id="rId8"/>
    <p:sldId id="307" r:id="rId9"/>
    <p:sldId id="308" r:id="rId10"/>
    <p:sldId id="270" r:id="rId11"/>
    <p:sldId id="309" r:id="rId12"/>
    <p:sldId id="310" r:id="rId13"/>
    <p:sldId id="311" r:id="rId14"/>
    <p:sldId id="312" r:id="rId15"/>
    <p:sldId id="27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692535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2820553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6421B-7465-4CE9-8672-154BF6B0D84A}"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07561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4092661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795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42323125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3096083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745242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104318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B851D7-DF95-4CEE-B17E-BC5FAF6DFF4E}" type="datetimeFigureOut">
              <a:rPr lang="en-US" smtClean="0"/>
              <a:t>5/21/2024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2226321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B851D7-DF95-4CEE-B17E-BC5FAF6DFF4E}"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696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B851D7-DF95-4CEE-B17E-BC5FAF6DFF4E}" type="datetimeFigureOut">
              <a:rPr lang="en-US" smtClean="0"/>
              <a:t>5/21/2024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369695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B851D7-DF95-4CEE-B17E-BC5FAF6DFF4E}" type="datetimeFigureOut">
              <a:rPr lang="en-US" smtClean="0"/>
              <a:t>5/21/2024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3677458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B851D7-DF95-4CEE-B17E-BC5FAF6DFF4E}" type="datetimeFigureOut">
              <a:rPr lang="en-US" smtClean="0"/>
              <a:t>5/21/2024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999587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89968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53130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7B851D7-DF95-4CEE-B17E-BC5FAF6DFF4E}" type="datetimeFigureOut">
              <a:rPr lang="en-US" smtClean="0"/>
              <a:t>5/21/2024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A56421B-7465-4CE9-8672-154BF6B0D84A}" type="slidenum">
              <a:rPr lang="en-US" smtClean="0"/>
              <a:t>‹#›</a:t>
            </a:fld>
            <a:endParaRPr lang="en-US"/>
          </a:p>
        </p:txBody>
      </p:sp>
    </p:spTree>
    <p:extLst>
      <p:ext uri="{BB962C8B-B14F-4D97-AF65-F5344CB8AC3E}">
        <p14:creationId xmlns:p14="http://schemas.microsoft.com/office/powerpoint/2010/main" val="3579246215"/>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Nabaz.hamad@su.edu.krd"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EB12F-DD3F-47DF-957C-3EA93CF9D417}"/>
              </a:ext>
            </a:extLst>
          </p:cNvPr>
          <p:cNvSpPr>
            <a:spLocks noGrp="1"/>
          </p:cNvSpPr>
          <p:nvPr>
            <p:ph type="ctrTitle"/>
          </p:nvPr>
        </p:nvSpPr>
        <p:spPr>
          <a:xfrm>
            <a:off x="876122" y="149223"/>
            <a:ext cx="10818687" cy="3205536"/>
          </a:xfrm>
        </p:spPr>
        <p:txBody>
          <a:bodyPr>
            <a:normAutofit fontScale="90000"/>
          </a:bodyPr>
          <a:lstStyle/>
          <a:p>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The Ministry of Higher Education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and Scientific Research</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err="1">
                <a:solidFill>
                  <a:schemeClr val="tx1"/>
                </a:solidFill>
                <a:latin typeface="Times New Roman" panose="02020603050405020304" pitchFamily="18" charset="0"/>
                <a:cs typeface="Times New Roman" panose="02020603050405020304" pitchFamily="18" charset="0"/>
              </a:rPr>
              <a:t>Salahaddin</a:t>
            </a:r>
            <a:r>
              <a:rPr lang="en-US" sz="3200" b="1" dirty="0">
                <a:solidFill>
                  <a:schemeClr val="tx1"/>
                </a:solidFill>
                <a:latin typeface="Times New Roman" panose="02020603050405020304" pitchFamily="18" charset="0"/>
                <a:cs typeface="Times New Roman" panose="02020603050405020304" pitchFamily="18" charset="0"/>
              </a:rPr>
              <a:t> University-Erbil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Language and Translation Centre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Pre-Intermediate Level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Year 2023-2024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Hall 2</a:t>
            </a:r>
          </a:p>
        </p:txBody>
      </p:sp>
      <p:sp>
        <p:nvSpPr>
          <p:cNvPr id="3" name="Subtitle 2">
            <a:extLst>
              <a:ext uri="{FF2B5EF4-FFF2-40B4-BE49-F238E27FC236}">
                <a16:creationId xmlns:a16="http://schemas.microsoft.com/office/drawing/2014/main" id="{303DAC47-285F-C821-15EE-0D26058BAE2B}"/>
              </a:ext>
            </a:extLst>
          </p:cNvPr>
          <p:cNvSpPr>
            <a:spLocks noGrp="1"/>
          </p:cNvSpPr>
          <p:nvPr>
            <p:ph type="subTitle" idx="1"/>
          </p:nvPr>
        </p:nvSpPr>
        <p:spPr>
          <a:xfrm>
            <a:off x="1346040" y="3490541"/>
            <a:ext cx="8915399" cy="2453059"/>
          </a:xfrm>
        </p:spPr>
        <p:txBody>
          <a:bodyPr>
            <a:normAutofit fontScale="92500" lnSpcReduction="10000"/>
          </a:bodyPr>
          <a:lstStyle/>
          <a:p>
            <a:endParaRPr lang="en-US" dirty="0"/>
          </a:p>
          <a:p>
            <a:pPr algn="ctr">
              <a:lnSpc>
                <a:spcPct val="110000"/>
              </a:lnSpc>
            </a:pPr>
            <a:r>
              <a:rPr lang="en-US" sz="2800" b="1" dirty="0">
                <a:solidFill>
                  <a:schemeClr val="tx1"/>
                </a:solidFill>
                <a:latin typeface="Times New Roman" panose="02020603050405020304" pitchFamily="18" charset="0"/>
                <a:cs typeface="Times New Roman" panose="02020603050405020304" pitchFamily="18" charset="0"/>
              </a:rPr>
              <a:t>Unit 3</a:t>
            </a:r>
          </a:p>
          <a:p>
            <a:pPr algn="ctr">
              <a:lnSpc>
                <a:spcPct val="110000"/>
              </a:lnSpc>
            </a:pPr>
            <a:r>
              <a:rPr lang="en-US" sz="2800" dirty="0">
                <a:solidFill>
                  <a:schemeClr val="tx1"/>
                </a:solidFill>
                <a:latin typeface="Times New Roman" panose="02020603050405020304" pitchFamily="18" charset="0"/>
                <a:cs typeface="Times New Roman" panose="02020603050405020304" pitchFamily="18" charset="0"/>
              </a:rPr>
              <a:t>Nabaz Ismael </a:t>
            </a:r>
          </a:p>
          <a:p>
            <a:pPr algn="ctr">
              <a:lnSpc>
                <a:spcPct val="110000"/>
              </a:lnSpc>
            </a:pPr>
            <a:r>
              <a:rPr lang="en-GB" sz="2800" u="none" strike="noStrike"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Nabaz.hamad@su.edu.krd</a:t>
            </a:r>
            <a:endParaRPr lang="en-GB" sz="2800" u="none" strike="noStrike"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0000"/>
              </a:lnSpc>
            </a:pPr>
            <a:r>
              <a:rPr lang="en-GB" sz="2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07502191314</a:t>
            </a:r>
            <a:endParaRPr lang="en-GB" sz="2800" u="none" strike="noStrike"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a:p>
            <a:endParaRPr lang="en-US" dirty="0"/>
          </a:p>
        </p:txBody>
      </p:sp>
      <p:pic>
        <p:nvPicPr>
          <p:cNvPr id="5" name="Picture 4" descr="Logo&#10;&#10;Description automatically generated">
            <a:extLst>
              <a:ext uri="{FF2B5EF4-FFF2-40B4-BE49-F238E27FC236}">
                <a16:creationId xmlns:a16="http://schemas.microsoft.com/office/drawing/2014/main" id="{C28BEA8A-F8EB-2E8E-C52F-D82046A95E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95398" y="163068"/>
            <a:ext cx="2626411" cy="2591547"/>
          </a:xfrm>
          <a:prstGeom prst="rect">
            <a:avLst/>
          </a:prstGeom>
        </p:spPr>
      </p:pic>
    </p:spTree>
    <p:extLst>
      <p:ext uri="{BB962C8B-B14F-4D97-AF65-F5344CB8AC3E}">
        <p14:creationId xmlns:p14="http://schemas.microsoft.com/office/powerpoint/2010/main" val="2013355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342900" marR="0" lvl="0" indent="-342900" rtl="0">
              <a:lnSpc>
                <a:spcPct val="115000"/>
              </a:lnSpc>
              <a:spcBef>
                <a:spcPts val="0"/>
              </a:spcBef>
              <a:spcAft>
                <a:spcPts val="0"/>
              </a:spcAft>
              <a:buFont typeface="+mj-lt"/>
              <a:buAutoNum type="arabicPeriod"/>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1800" b="1" dirty="0">
                <a:effectLst/>
                <a:latin typeface="Times New Roman" panose="02020603050405020304" pitchFamily="18" charset="0"/>
                <a:ea typeface="Calibri" panose="020F0502020204030204" pitchFamily="34" charset="0"/>
              </a:rPr>
              <a:t>Reading Section, p. 25  </a:t>
            </a:r>
            <a:r>
              <a:rPr lang="en-US" sz="1800" b="1" dirty="0">
                <a:effectLst/>
                <a:latin typeface="Times New Roman" panose="02020603050405020304" pitchFamily="18" charset="0"/>
                <a:ea typeface="Calibri" panose="020F0502020204030204" pitchFamily="34" charset="0"/>
                <a:cs typeface="Arial" panose="020B0604020202020204" pitchFamily="34" charset="0"/>
              </a:rPr>
              <a:t>(25 marks)</a:t>
            </a:r>
            <a:br>
              <a:rPr lang="en-US" sz="1800" b="1" dirty="0">
                <a:effectLst/>
                <a:latin typeface="Times New Roman" panose="02020603050405020304" pitchFamily="18" charset="0"/>
                <a:ea typeface="Calibri" panose="020F0502020204030204" pitchFamily="34" charset="0"/>
                <a:cs typeface="Arial" panose="020B0604020202020204" pitchFamily="34" charset="0"/>
              </a:rPr>
            </a:br>
            <a:br>
              <a:rPr lang="en-US" sz="1800" b="1" dirty="0">
                <a:effectLst/>
                <a:latin typeface="Times New Roman" panose="02020603050405020304" pitchFamily="18"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1. The dentist gets up at 4:30 am all the days except weekends and holidays.</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True                        False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2. </a:t>
            </a: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This is simply because she starts her work early.</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True                     False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3. </a:t>
            </a: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She is not among those people who are not always in bed by 10.</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True                     False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4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101369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342900" marR="0" lvl="0" indent="-342900" rtl="0">
              <a:lnSpc>
                <a:spcPct val="115000"/>
              </a:lnSpc>
              <a:spcBef>
                <a:spcPts val="0"/>
              </a:spcBef>
              <a:spcAft>
                <a:spcPts val="0"/>
              </a:spcAft>
              <a:buFont typeface="+mj-lt"/>
              <a:buAutoNum type="arabicPeriod"/>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1800" b="1" dirty="0">
                <a:effectLst/>
                <a:latin typeface="Times New Roman" panose="02020603050405020304" pitchFamily="18" charset="0"/>
                <a:ea typeface="Calibri" panose="020F0502020204030204" pitchFamily="34" charset="0"/>
              </a:rPr>
              <a:t>Reading Section, p. 25  </a:t>
            </a:r>
            <a:r>
              <a:rPr lang="en-US" sz="1800" b="1" dirty="0">
                <a:effectLst/>
                <a:latin typeface="Times New Roman" panose="02020603050405020304" pitchFamily="18" charset="0"/>
                <a:ea typeface="Calibri" panose="020F0502020204030204" pitchFamily="34" charset="0"/>
                <a:cs typeface="Arial" panose="020B0604020202020204" pitchFamily="34" charset="0"/>
              </a:rPr>
              <a:t>(25 marks)</a:t>
            </a:r>
            <a:br>
              <a:rPr lang="en-US" sz="1800" b="1" dirty="0">
                <a:effectLst/>
                <a:latin typeface="Times New Roman" panose="02020603050405020304" pitchFamily="18" charset="0"/>
                <a:ea typeface="Calibri" panose="020F0502020204030204" pitchFamily="34" charset="0"/>
                <a:cs typeface="Arial" panose="020B0604020202020204" pitchFamily="34" charset="0"/>
              </a:rPr>
            </a:br>
            <a:br>
              <a:rPr lang="en-US" sz="1800" b="1" dirty="0">
                <a:effectLst/>
                <a:latin typeface="Times New Roman" panose="02020603050405020304" pitchFamily="18"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4. </a:t>
            </a: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She gets up at 4:30 because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She is a dentist                 b. short sleeper                 c. she is happy           d. she goes to be after midnight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5. </a:t>
            </a: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She sleeps much less than…………..hours per night.</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7                b. 7 &amp; 8             c. 8              d. 9</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6. </a:t>
            </a: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Her working hours is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Much more than her sleeping hours          c . Less than her sleeping hours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The same as her sleeping hours    d. nearly the same as her working hours</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4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878772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342900" marR="0" lvl="0" indent="-342900" rtl="0">
              <a:lnSpc>
                <a:spcPct val="115000"/>
              </a:lnSpc>
              <a:spcBef>
                <a:spcPts val="0"/>
              </a:spcBef>
              <a:spcAft>
                <a:spcPts val="0"/>
              </a:spcAft>
              <a:buFont typeface="+mj-lt"/>
              <a:buAutoNum type="arabicPeriod"/>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1800" b="1" dirty="0">
                <a:effectLst/>
                <a:latin typeface="Times New Roman" panose="02020603050405020304" pitchFamily="18" charset="0"/>
                <a:ea typeface="Calibri" panose="020F0502020204030204" pitchFamily="34" charset="0"/>
              </a:rPr>
              <a:t>Reading Section, p. 25  </a:t>
            </a:r>
            <a:r>
              <a:rPr lang="en-US" sz="1800" b="1" dirty="0">
                <a:effectLst/>
                <a:latin typeface="Times New Roman" panose="02020603050405020304" pitchFamily="18" charset="0"/>
                <a:ea typeface="Calibri" panose="020F0502020204030204" pitchFamily="34" charset="0"/>
                <a:cs typeface="Arial" panose="020B0604020202020204" pitchFamily="34" charset="0"/>
              </a:rPr>
              <a:t>(25 marks)</a:t>
            </a:r>
            <a:br>
              <a:rPr lang="en-US" sz="1800" b="1" dirty="0">
                <a:effectLst/>
                <a:latin typeface="Times New Roman" panose="02020603050405020304" pitchFamily="18" charset="0"/>
                <a:ea typeface="Calibri" panose="020F0502020204030204" pitchFamily="34" charset="0"/>
                <a:cs typeface="Arial" panose="020B0604020202020204" pitchFamily="34" charset="0"/>
              </a:rPr>
            </a:br>
            <a:br>
              <a:rPr lang="en-US" sz="1800" b="1" dirty="0">
                <a:effectLst/>
                <a:latin typeface="Times New Roman" panose="02020603050405020304" pitchFamily="18"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7. </a:t>
            </a: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It is seen that this Doctor has ………..jobs according to the passage.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4                b. 5                 c. 6                    d. 3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8. </a:t>
            </a: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Short sleepers have ……………more time for their life.</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Quarter              b. half             c. nearly quarter           d. nearly half</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9. </a:t>
            </a: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Before electricity invention, most people were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Short sleepers     b. long sleepers       b. both of them       d. none of them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4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6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2504992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342900" marR="0" lvl="0" indent="-342900" rtl="0">
              <a:lnSpc>
                <a:spcPct val="115000"/>
              </a:lnSpc>
              <a:spcBef>
                <a:spcPts val="0"/>
              </a:spcBef>
              <a:spcAft>
                <a:spcPts val="0"/>
              </a:spcAft>
              <a:buFont typeface="+mj-lt"/>
              <a:buAutoNum type="arabicPeriod"/>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1800" b="1" dirty="0">
                <a:effectLst/>
                <a:latin typeface="Times New Roman" panose="02020603050405020304" pitchFamily="18" charset="0"/>
                <a:ea typeface="Calibri" panose="020F0502020204030204" pitchFamily="34" charset="0"/>
              </a:rPr>
              <a:t>Reading Section, p. 25  </a:t>
            </a:r>
            <a:r>
              <a:rPr lang="en-US" sz="1800" b="1" dirty="0">
                <a:effectLst/>
                <a:latin typeface="Times New Roman" panose="02020603050405020304" pitchFamily="18" charset="0"/>
                <a:ea typeface="Calibri" panose="020F0502020204030204" pitchFamily="34" charset="0"/>
                <a:cs typeface="Arial" panose="020B0604020202020204" pitchFamily="34" charset="0"/>
              </a:rPr>
              <a:t>(25 marks)</a:t>
            </a:r>
            <a:br>
              <a:rPr lang="en-US" sz="1800" b="1" dirty="0">
                <a:effectLst/>
                <a:latin typeface="Times New Roman" panose="02020603050405020304" pitchFamily="18" charset="0"/>
                <a:ea typeface="Calibri" panose="020F0502020204030204" pitchFamily="34" charset="0"/>
                <a:cs typeface="Arial" panose="020B0604020202020204" pitchFamily="34" charset="0"/>
              </a:rPr>
            </a:br>
            <a:br>
              <a:rPr lang="en-US" sz="1800" b="1" dirty="0">
                <a:effectLst/>
                <a:latin typeface="Times New Roman" panose="02020603050405020304" pitchFamily="18"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10. </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Choose the BEST title for the text </a:t>
            </a:r>
            <a:b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b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Sleeping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Sleeping</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Hours</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famous Dentist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Getting Up Early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4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47715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342900" marR="0" lvl="0" indent="-342900" rtl="0">
              <a:lnSpc>
                <a:spcPct val="115000"/>
              </a:lnSpc>
              <a:spcBef>
                <a:spcPts val="0"/>
              </a:spcBef>
              <a:spcAft>
                <a:spcPts val="0"/>
              </a:spcAft>
              <a:buFont typeface="+mj-lt"/>
              <a:buAutoNum type="arabicPeriod"/>
            </a:pPr>
            <a:r>
              <a:rPr lang="en-US" sz="4000" b="1" dirty="0">
                <a:solidFill>
                  <a:schemeClr val="tx1"/>
                </a:solidFill>
                <a:latin typeface="Times New Roman" panose="02020603050405020304" pitchFamily="18" charset="0"/>
                <a:cs typeface="Times New Roman" panose="02020603050405020304" pitchFamily="18" charset="0"/>
              </a:rPr>
              <a:t>             Listening Section  </a:t>
            </a:r>
            <a:br>
              <a:rPr lang="en-US" sz="4000" b="1" dirty="0">
                <a:solidFill>
                  <a:schemeClr val="tx1"/>
                </a:solidFill>
                <a:latin typeface="Times New Roman" panose="02020603050405020304" pitchFamily="18" charset="0"/>
                <a:cs typeface="Times New Roman" panose="02020603050405020304" pitchFamily="18" charset="0"/>
              </a:rPr>
            </a:br>
            <a:br>
              <a:rPr lang="en-US" sz="1800" b="1" dirty="0">
                <a:effectLst/>
                <a:latin typeface="Times New Roman" panose="02020603050405020304" pitchFamily="18"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Audio and Video time of the unit</a:t>
            </a:r>
            <a:br>
              <a:rPr lang="en-US" sz="4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359578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600200" y="482600"/>
            <a:ext cx="9512300" cy="6096000"/>
          </a:xfrm>
        </p:spPr>
        <p:txBody>
          <a:bodyPr>
            <a:noAutofit/>
          </a:bodyPr>
          <a:lstStyle/>
          <a:p>
            <a:pPr marL="0" marR="0" algn="ctr">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a:t>
            </a: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Thanks </a:t>
            </a: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Questions and Comments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705184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765300" y="279400"/>
            <a:ext cx="10134599" cy="5778500"/>
          </a:xfrm>
        </p:spPr>
        <p:txBody>
          <a:bodyPr>
            <a:noAutofit/>
          </a:bodyPr>
          <a:lstStyle/>
          <a:p>
            <a:pPr>
              <a:lnSpc>
                <a:spcPct val="150000"/>
              </a:lnSpc>
              <a:spcBef>
                <a:spcPts val="0"/>
              </a:spcBef>
              <a:spcAft>
                <a:spcPts val="1000"/>
              </a:spcAft>
            </a:pPr>
            <a:r>
              <a:rPr lang="en-US" sz="2800" b="1" dirty="0">
                <a:solidFill>
                  <a:schemeClr val="tx1"/>
                </a:solidFill>
                <a:latin typeface="Times New Roman" panose="02020603050405020304" pitchFamily="18" charset="0"/>
                <a:cs typeface="Times New Roman" panose="02020603050405020304" pitchFamily="18" charset="0"/>
              </a:rPr>
              <a:t>Cont.</a:t>
            </a:r>
            <a:br>
              <a:rPr lang="en-US" sz="2800" b="1" dirty="0">
                <a:solidFill>
                  <a:schemeClr val="tx1"/>
                </a:solidFill>
                <a:latin typeface="Times New Roman" panose="02020603050405020304" pitchFamily="18" charset="0"/>
                <a:cs typeface="Times New Roman" panose="02020603050405020304" pitchFamily="18" charset="0"/>
              </a:rPr>
            </a:br>
            <a:br>
              <a:rPr lang="en-US" sz="2800" b="1" dirty="0">
                <a:solidFill>
                  <a:schemeClr val="tx1"/>
                </a:solidFill>
                <a:latin typeface="Times New Roman" panose="02020603050405020304" pitchFamily="18" charset="0"/>
                <a:cs typeface="Times New Roman" panose="02020603050405020304" pitchFamily="18" charset="0"/>
              </a:rPr>
            </a:br>
            <a:r>
              <a:rPr lang="en-US" sz="2800" b="1" dirty="0">
                <a:solidFill>
                  <a:schemeClr val="tx1"/>
                </a:solidFill>
                <a:latin typeface="Times New Roman" panose="02020603050405020304" pitchFamily="18" charset="0"/>
                <a:cs typeface="Times New Roman" panose="02020603050405020304" pitchFamily="18" charset="0"/>
              </a:rPr>
              <a:t>- Previous lecture revision</a:t>
            </a:r>
            <a:br>
              <a:rPr lang="en-US" sz="2800" b="1" dirty="0">
                <a:solidFill>
                  <a:schemeClr val="tx1"/>
                </a:solidFill>
                <a:latin typeface="Times New Roman" panose="02020603050405020304" pitchFamily="18" charset="0"/>
                <a:cs typeface="Times New Roman" panose="02020603050405020304" pitchFamily="18" charset="0"/>
              </a:rPr>
            </a:br>
            <a:r>
              <a:rPr lang="en-US" sz="2800" b="1" dirty="0">
                <a:solidFill>
                  <a:schemeClr val="tx1"/>
                </a:solidFill>
                <a:latin typeface="Times New Roman" panose="02020603050405020304" pitchFamily="18"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1: </a:t>
            </a:r>
            <a:r>
              <a:rPr lang="en-US" sz="2800" b="1" dirty="0">
                <a:effectLst/>
                <a:latin typeface="Roboto" panose="02000000000000000000" pitchFamily="2" charset="0"/>
                <a:ea typeface="Times New Roman" panose="02020603050405020304" pitchFamily="18" charset="0"/>
                <a:cs typeface="Times New Roman" panose="02020603050405020304" pitchFamily="18" charset="0"/>
              </a:rPr>
              <a:t>Sentence Connectors (linkers)</a:t>
            </a:r>
            <a:br>
              <a:rPr lang="en-US" sz="2800" b="1"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2: </a:t>
            </a:r>
            <a:r>
              <a:rPr lang="en-US" sz="2800" b="1" dirty="0">
                <a:effectLst/>
                <a:latin typeface="Calibri" panose="020F0502020204030204" pitchFamily="34" charset="0"/>
                <a:ea typeface="Calibri" panose="020F0502020204030204" pitchFamily="34" charset="0"/>
                <a:cs typeface="Arial" panose="020B0604020202020204" pitchFamily="34" charset="0"/>
              </a:rPr>
              <a:t>Some Modal Verbs (Helping Verbs)</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Reading Section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Vocabulary list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Final Exam Examples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8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1490052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marL="0" marR="0">
              <a:lnSpc>
                <a:spcPct val="115000"/>
              </a:lnSpc>
              <a:spcBef>
                <a:spcPts val="0"/>
              </a:spcBef>
              <a:spcAft>
                <a:spcPts val="8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3: Study 1: </a:t>
            </a:r>
            <a:r>
              <a:rPr lang="en-US" sz="2800" b="1" dirty="0">
                <a:effectLst/>
                <a:latin typeface="Times New Roman" panose="02020603050405020304" pitchFamily="18" charset="0"/>
                <a:ea typeface="Calibri" panose="020F0502020204030204" pitchFamily="34" charset="0"/>
              </a:rPr>
              <a:t>Sentence Connectors </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And, but, then, because, so </a:t>
            </a:r>
            <a:br>
              <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b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(and) Similar ideas and things                (Sentence 1 + and + sentence 2)</a:t>
            </a:r>
            <a:br>
              <a:rPr lang="en-US" sz="28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br>
            <a:br>
              <a:rPr lang="en-US" sz="2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 helped my mother and I helped my brother.</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9069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marL="342900" marR="0" lvl="0" indent="-342900" rtl="0">
              <a:lnSpc>
                <a:spcPct val="150000"/>
              </a:lnSpc>
              <a:spcBef>
                <a:spcPts val="0"/>
              </a:spcBef>
              <a:spcAft>
                <a:spcPts val="0"/>
              </a:spcAft>
              <a:buClr>
                <a:srgbClr val="333333"/>
              </a:buClr>
              <a:buSzPts val="1350"/>
              <a:buFont typeface="Helvetica" panose="020B0604020202020204" pitchFamily="34" charset="0"/>
              <a:buAutoNum type="arabicPeriod"/>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3: Study 1: </a:t>
            </a:r>
            <a:r>
              <a:rPr lang="en-US" sz="2800" b="1" dirty="0">
                <a:effectLst/>
                <a:latin typeface="Times New Roman" panose="02020603050405020304" pitchFamily="18" charset="0"/>
                <a:ea typeface="Calibri" panose="020F0502020204030204" pitchFamily="34" charset="0"/>
              </a:rPr>
              <a:t>Sentence Connectors </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And, but, then, because, so </a:t>
            </a:r>
            <a:br>
              <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b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r>
              <a:rPr lang="en-US" sz="24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but) Different and opposing things            (sentence 1 + , but + sentence 2)</a:t>
            </a:r>
            <a:br>
              <a:rPr lang="en-US" sz="24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br>
            <a:br>
              <a:rPr lang="en-US" sz="2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 like pizza but I don’t like burger.</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2099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503434" y="279400"/>
            <a:ext cx="11396465" cy="6362700"/>
          </a:xfrm>
        </p:spPr>
        <p:txBody>
          <a:bodyPr>
            <a:noAutofit/>
          </a:bodyPr>
          <a:lstStyle/>
          <a:p>
            <a:pPr marL="342900" marR="0" lvl="0" indent="-342900" rtl="0">
              <a:lnSpc>
                <a:spcPct val="150000"/>
              </a:lnSpc>
              <a:spcBef>
                <a:spcPts val="0"/>
              </a:spcBef>
              <a:spcAft>
                <a:spcPts val="0"/>
              </a:spcAft>
              <a:buClr>
                <a:srgbClr val="333333"/>
              </a:buClr>
              <a:buSzPts val="1350"/>
              <a:buFont typeface="Helvetica" panose="020B0604020202020204" pitchFamily="34" charset="0"/>
              <a:buAutoNum type="arabicPeriod"/>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Unit 3: Study 1: </a:t>
            </a:r>
            <a:r>
              <a:rPr lang="en-US" sz="2800" b="1" dirty="0">
                <a:effectLst/>
                <a:latin typeface="Times New Roman" panose="02020603050405020304" pitchFamily="18" charset="0"/>
                <a:ea typeface="Calibri" panose="020F0502020204030204" pitchFamily="34" charset="0"/>
              </a:rPr>
              <a:t>Sentence Connectors </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And, but, then, because, so </a:t>
            </a:r>
            <a:br>
              <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b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(then) time and action arranging                   (sentence 1 + then + sentence 2)</a:t>
            </a:r>
            <a:br>
              <a:rPr lang="en-US" sz="2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 studied for 2 hours, then I went out with my father.</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5254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503434" y="279400"/>
            <a:ext cx="11396465" cy="6362700"/>
          </a:xfrm>
        </p:spPr>
        <p:txBody>
          <a:bodyPr>
            <a:noAutofit/>
          </a:bodyPr>
          <a:lstStyle/>
          <a:p>
            <a:pPr marL="342900" marR="0" lvl="0" indent="-342900" rtl="0">
              <a:lnSpc>
                <a:spcPct val="150000"/>
              </a:lnSpc>
              <a:spcBef>
                <a:spcPts val="0"/>
              </a:spcBef>
              <a:spcAft>
                <a:spcPts val="0"/>
              </a:spcAft>
              <a:buClr>
                <a:srgbClr val="333333"/>
              </a:buClr>
              <a:buSzPts val="1350"/>
              <a:buFont typeface="Helvetica" panose="020B0604020202020204" pitchFamily="34" charset="0"/>
              <a:buAutoNum type="arabicPeriod"/>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Unit 3: Study 1: </a:t>
            </a:r>
            <a:r>
              <a:rPr lang="en-US" sz="2800" b="1" dirty="0">
                <a:effectLst/>
                <a:latin typeface="Times New Roman" panose="02020603050405020304" pitchFamily="18" charset="0"/>
                <a:ea typeface="Calibri" panose="020F0502020204030204" pitchFamily="34" charset="0"/>
              </a:rPr>
              <a:t>Sentence Connectors </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And, but, then, because, so </a:t>
            </a:r>
            <a:br>
              <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b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(because) reason                (sentence 1 result + because + sentence 2 reasons) </a:t>
            </a:r>
            <a:br>
              <a:rPr lang="en-US" sz="24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br>
            <a:br>
              <a:rPr lang="en-US" sz="24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b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 failed in the course because I did not study well.</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6531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503434" y="279400"/>
            <a:ext cx="11396465" cy="6362700"/>
          </a:xfrm>
        </p:spPr>
        <p:txBody>
          <a:bodyPr>
            <a:noAutofit/>
          </a:bodyPr>
          <a:lstStyle/>
          <a:p>
            <a:pPr marL="342900" marR="0" lvl="0" indent="-342900" rtl="0">
              <a:lnSpc>
                <a:spcPct val="150000"/>
              </a:lnSpc>
              <a:spcBef>
                <a:spcPts val="0"/>
              </a:spcBef>
              <a:spcAft>
                <a:spcPts val="0"/>
              </a:spcAft>
              <a:buClr>
                <a:srgbClr val="333333"/>
              </a:buClr>
              <a:buSzPts val="1350"/>
              <a:buFont typeface="Helvetica" panose="020B0604020202020204" pitchFamily="34" charset="0"/>
              <a:buAutoNum type="arabicPeriod"/>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Unit 3: Study 1: </a:t>
            </a:r>
            <a:r>
              <a:rPr lang="en-US" sz="2800" b="1" dirty="0">
                <a:effectLst/>
                <a:latin typeface="Times New Roman" panose="02020603050405020304" pitchFamily="18" charset="0"/>
                <a:ea typeface="Calibri" panose="020F0502020204030204" pitchFamily="34" charset="0"/>
              </a:rPr>
              <a:t>Sentence Connectors </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And, but, then, because, so </a:t>
            </a:r>
            <a:br>
              <a:rPr lang="en-US"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b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(so)    result                         (sentence 1 reasons + so + sentence 2 result_ </a:t>
            </a:r>
            <a:br>
              <a:rPr lang="en-US" sz="2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 did not study well so I failed in the course.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Note</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they give different examples if there is time.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9902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503434" y="279400"/>
            <a:ext cx="11396465" cy="6362700"/>
          </a:xfrm>
        </p:spPr>
        <p:txBody>
          <a:bodyPr>
            <a:noAutofit/>
          </a:bodyPr>
          <a:lstStyle/>
          <a:p>
            <a:pPr marL="342900" marR="0" lvl="0" indent="-342900" rtl="0">
              <a:lnSpc>
                <a:spcPct val="150000"/>
              </a:lnSpc>
              <a:spcBef>
                <a:spcPts val="0"/>
              </a:spcBef>
              <a:spcAft>
                <a:spcPts val="0"/>
              </a:spcAft>
              <a:buClr>
                <a:srgbClr val="333333"/>
              </a:buClr>
              <a:buSzPts val="1350"/>
              <a:buFont typeface="Helvetica" panose="020B0604020202020204" pitchFamily="34" charset="0"/>
              <a:buAutoNum type="arabicPeriod"/>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Unit 3: Study 2: </a:t>
            </a:r>
            <a:r>
              <a:rPr lang="en-US" sz="2800" b="1" dirty="0">
                <a:effectLst/>
                <a:latin typeface="Times New Roman" panose="02020603050405020304" pitchFamily="18" charset="0"/>
                <a:ea typeface="Calibri" panose="020F0502020204030204" pitchFamily="34" charset="0"/>
              </a:rPr>
              <a:t>Modal Verbs </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Times New Roman" panose="02020603050405020304" pitchFamily="18"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123E852F-C9DE-EEF0-50AE-056F922C933F}"/>
              </a:ext>
            </a:extLst>
          </p:cNvPr>
          <p:cNvGraphicFramePr>
            <a:graphicFrameLocks noGrp="1"/>
          </p:cNvGraphicFramePr>
          <p:nvPr>
            <p:extLst>
              <p:ext uri="{D42A27DB-BD31-4B8C-83A1-F6EECF244321}">
                <p14:modId xmlns:p14="http://schemas.microsoft.com/office/powerpoint/2010/main" val="2084991697"/>
              </p:ext>
            </p:extLst>
          </p:nvPr>
        </p:nvGraphicFramePr>
        <p:xfrm>
          <a:off x="801385" y="987128"/>
          <a:ext cx="10887181" cy="5654972"/>
        </p:xfrm>
        <a:graphic>
          <a:graphicData uri="http://schemas.openxmlformats.org/drawingml/2006/table">
            <a:tbl>
              <a:tblPr firstRow="1" firstCol="1" bandRow="1">
                <a:tableStyleId>{5C22544A-7EE6-4342-B048-85BDC9FD1C3A}</a:tableStyleId>
              </a:tblPr>
              <a:tblGrid>
                <a:gridCol w="540971">
                  <a:extLst>
                    <a:ext uri="{9D8B030D-6E8A-4147-A177-3AD203B41FA5}">
                      <a16:colId xmlns:a16="http://schemas.microsoft.com/office/drawing/2014/main" val="499909215"/>
                    </a:ext>
                  </a:extLst>
                </a:gridCol>
                <a:gridCol w="2159049">
                  <a:extLst>
                    <a:ext uri="{9D8B030D-6E8A-4147-A177-3AD203B41FA5}">
                      <a16:colId xmlns:a16="http://schemas.microsoft.com/office/drawing/2014/main" val="1630409923"/>
                    </a:ext>
                  </a:extLst>
                </a:gridCol>
                <a:gridCol w="3144218">
                  <a:extLst>
                    <a:ext uri="{9D8B030D-6E8A-4147-A177-3AD203B41FA5}">
                      <a16:colId xmlns:a16="http://schemas.microsoft.com/office/drawing/2014/main" val="1586034663"/>
                    </a:ext>
                  </a:extLst>
                </a:gridCol>
                <a:gridCol w="2168726">
                  <a:extLst>
                    <a:ext uri="{9D8B030D-6E8A-4147-A177-3AD203B41FA5}">
                      <a16:colId xmlns:a16="http://schemas.microsoft.com/office/drawing/2014/main" val="3984267056"/>
                    </a:ext>
                  </a:extLst>
                </a:gridCol>
                <a:gridCol w="2874217">
                  <a:extLst>
                    <a:ext uri="{9D8B030D-6E8A-4147-A177-3AD203B41FA5}">
                      <a16:colId xmlns:a16="http://schemas.microsoft.com/office/drawing/2014/main" val="2187617459"/>
                    </a:ext>
                  </a:extLst>
                </a:gridCol>
              </a:tblGrid>
              <a:tr h="428226">
                <a:tc>
                  <a:txBody>
                    <a:bodyPr/>
                    <a:lstStyle/>
                    <a:p>
                      <a:pPr marL="0" marR="0" algn="ctr">
                        <a:lnSpc>
                          <a:spcPct val="106000"/>
                        </a:lnSpc>
                        <a:spcBef>
                          <a:spcPts val="0"/>
                        </a:spcBef>
                        <a:spcAft>
                          <a:spcPts val="0"/>
                        </a:spcAft>
                      </a:pPr>
                      <a:r>
                        <a:rPr lang="en-US" sz="1600" b="1" dirty="0">
                          <a:effectLst/>
                        </a:rPr>
                        <a:t>No</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a:txBody>
                    <a:bodyPr/>
                    <a:lstStyle/>
                    <a:p>
                      <a:pPr marL="0" marR="0" algn="ctr">
                        <a:lnSpc>
                          <a:spcPct val="106000"/>
                        </a:lnSpc>
                        <a:spcBef>
                          <a:spcPts val="0"/>
                        </a:spcBef>
                        <a:spcAft>
                          <a:spcPts val="0"/>
                        </a:spcAft>
                      </a:pPr>
                      <a:r>
                        <a:rPr lang="en-US" sz="1600" b="1" dirty="0">
                          <a:effectLst/>
                        </a:rPr>
                        <a:t>Modal verb</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a:txBody>
                    <a:bodyPr/>
                    <a:lstStyle/>
                    <a:p>
                      <a:pPr marL="0" marR="0" algn="ctr">
                        <a:lnSpc>
                          <a:spcPct val="106000"/>
                        </a:lnSpc>
                        <a:spcBef>
                          <a:spcPts val="0"/>
                        </a:spcBef>
                        <a:spcAft>
                          <a:spcPts val="0"/>
                        </a:spcAft>
                      </a:pPr>
                      <a:r>
                        <a:rPr lang="en-US" sz="1600" b="1">
                          <a:effectLst/>
                        </a:rPr>
                        <a:t>Meaning</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a:txBody>
                    <a:bodyPr/>
                    <a:lstStyle/>
                    <a:p>
                      <a:pPr marL="0" marR="0" algn="ctr">
                        <a:lnSpc>
                          <a:spcPct val="106000"/>
                        </a:lnSpc>
                        <a:spcBef>
                          <a:spcPts val="0"/>
                        </a:spcBef>
                        <a:spcAft>
                          <a:spcPts val="0"/>
                        </a:spcAft>
                      </a:pPr>
                      <a:r>
                        <a:rPr lang="en-US" sz="1600" b="1">
                          <a:effectLst/>
                        </a:rPr>
                        <a:t>Rule</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a:txBody>
                    <a:bodyPr/>
                    <a:lstStyle/>
                    <a:p>
                      <a:pPr marL="0" marR="0" algn="ctr">
                        <a:lnSpc>
                          <a:spcPct val="106000"/>
                        </a:lnSpc>
                        <a:spcBef>
                          <a:spcPts val="0"/>
                        </a:spcBef>
                        <a:spcAft>
                          <a:spcPts val="0"/>
                        </a:spcAft>
                      </a:pPr>
                      <a:r>
                        <a:rPr lang="en-US" sz="1600" b="1">
                          <a:effectLst/>
                        </a:rPr>
                        <a:t>Example</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extLst>
                  <a:ext uri="{0D108BD9-81ED-4DB2-BD59-A6C34878D82A}">
                    <a16:rowId xmlns:a16="http://schemas.microsoft.com/office/drawing/2014/main" val="3308127775"/>
                  </a:ext>
                </a:extLst>
              </a:tr>
              <a:tr h="867528">
                <a:tc>
                  <a:txBody>
                    <a:bodyPr/>
                    <a:lstStyle/>
                    <a:p>
                      <a:pPr marL="0" marR="0">
                        <a:lnSpc>
                          <a:spcPct val="106000"/>
                        </a:lnSpc>
                        <a:spcBef>
                          <a:spcPts val="0"/>
                        </a:spcBef>
                        <a:spcAft>
                          <a:spcPts val="0"/>
                        </a:spcAft>
                      </a:pPr>
                      <a:r>
                        <a:rPr lang="en-US" sz="1600" b="1">
                          <a:effectLst/>
                        </a:rPr>
                        <a:t>1.</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a:txBody>
                    <a:bodyPr/>
                    <a:lstStyle/>
                    <a:p>
                      <a:pPr marL="0" marR="0">
                        <a:lnSpc>
                          <a:spcPct val="106000"/>
                        </a:lnSpc>
                        <a:spcBef>
                          <a:spcPts val="0"/>
                        </a:spcBef>
                        <a:spcAft>
                          <a:spcPts val="0"/>
                        </a:spcAft>
                      </a:pPr>
                      <a:r>
                        <a:rPr lang="en-US" sz="1600" b="1" dirty="0">
                          <a:effectLst/>
                        </a:rPr>
                        <a:t>Can </a:t>
                      </a:r>
                      <a:endParaRPr lang="en-US" sz="1050" b="1" dirty="0">
                        <a:effectLst/>
                      </a:endParaRPr>
                    </a:p>
                    <a:p>
                      <a:pPr marL="0" marR="0">
                        <a:lnSpc>
                          <a:spcPct val="106000"/>
                        </a:lnSpc>
                        <a:spcBef>
                          <a:spcPts val="0"/>
                        </a:spcBef>
                        <a:spcAft>
                          <a:spcPts val="0"/>
                        </a:spcAft>
                      </a:pPr>
                      <a:r>
                        <a:rPr lang="en-US" sz="1600" b="1" dirty="0">
                          <a:effectLst/>
                        </a:rPr>
                        <a:t>Can’t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a:txBody>
                    <a:bodyPr/>
                    <a:lstStyle/>
                    <a:p>
                      <a:pPr marL="0" marR="0">
                        <a:lnSpc>
                          <a:spcPct val="106000"/>
                        </a:lnSpc>
                        <a:spcBef>
                          <a:spcPts val="0"/>
                        </a:spcBef>
                        <a:spcAft>
                          <a:spcPts val="0"/>
                        </a:spcAft>
                      </a:pPr>
                      <a:r>
                        <a:rPr lang="en-US" sz="1600" b="1" dirty="0">
                          <a:effectLst/>
                        </a:rPr>
                        <a:t>Ability </a:t>
                      </a:r>
                      <a:endParaRPr lang="en-US" sz="1050" b="1" dirty="0">
                        <a:effectLst/>
                      </a:endParaRPr>
                    </a:p>
                    <a:p>
                      <a:pPr marL="0" marR="0">
                        <a:lnSpc>
                          <a:spcPct val="106000"/>
                        </a:lnSpc>
                        <a:spcBef>
                          <a:spcPts val="0"/>
                        </a:spcBef>
                        <a:spcAft>
                          <a:spcPts val="0"/>
                        </a:spcAft>
                      </a:pPr>
                      <a:r>
                        <a:rPr lang="en-US" sz="1600" b="1" dirty="0">
                          <a:effectLst/>
                        </a:rPr>
                        <a:t>No ability</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rowSpan="4">
                  <a:txBody>
                    <a:bodyPr/>
                    <a:lstStyle/>
                    <a:p>
                      <a:pPr marL="0" marR="0">
                        <a:lnSpc>
                          <a:spcPct val="106000"/>
                        </a:lnSpc>
                        <a:spcBef>
                          <a:spcPts val="0"/>
                        </a:spcBef>
                        <a:spcAft>
                          <a:spcPts val="0"/>
                        </a:spcAft>
                      </a:pPr>
                      <a:r>
                        <a:rPr lang="en-US" sz="1600" b="1">
                          <a:effectLst/>
                        </a:rPr>
                        <a:t> </a:t>
                      </a:r>
                      <a:endParaRPr lang="en-US" sz="1050" b="1">
                        <a:effectLst/>
                      </a:endParaRPr>
                    </a:p>
                    <a:p>
                      <a:pPr marL="0" marR="0">
                        <a:lnSpc>
                          <a:spcPct val="106000"/>
                        </a:lnSpc>
                        <a:spcBef>
                          <a:spcPts val="0"/>
                        </a:spcBef>
                        <a:spcAft>
                          <a:spcPts val="0"/>
                        </a:spcAft>
                      </a:pPr>
                      <a:r>
                        <a:rPr lang="en-US" sz="1600" b="1">
                          <a:effectLst/>
                        </a:rPr>
                        <a:t> </a:t>
                      </a:r>
                      <a:endParaRPr lang="en-US" sz="1050" b="1">
                        <a:effectLst/>
                      </a:endParaRPr>
                    </a:p>
                    <a:p>
                      <a:pPr marL="0" marR="0">
                        <a:lnSpc>
                          <a:spcPct val="106000"/>
                        </a:lnSpc>
                        <a:spcBef>
                          <a:spcPts val="0"/>
                        </a:spcBef>
                        <a:spcAft>
                          <a:spcPts val="0"/>
                        </a:spcAft>
                      </a:pPr>
                      <a:r>
                        <a:rPr lang="en-US" sz="1600" b="1">
                          <a:effectLst/>
                        </a:rPr>
                        <a:t> </a:t>
                      </a:r>
                      <a:endParaRPr lang="en-US" sz="1050" b="1">
                        <a:effectLst/>
                      </a:endParaRPr>
                    </a:p>
                    <a:p>
                      <a:pPr marL="0" marR="0">
                        <a:lnSpc>
                          <a:spcPct val="106000"/>
                        </a:lnSpc>
                        <a:spcBef>
                          <a:spcPts val="0"/>
                        </a:spcBef>
                        <a:spcAft>
                          <a:spcPts val="0"/>
                        </a:spcAft>
                      </a:pPr>
                      <a:r>
                        <a:rPr lang="en-US" sz="1600" b="1">
                          <a:effectLst/>
                        </a:rPr>
                        <a:t> </a:t>
                      </a:r>
                      <a:endParaRPr lang="en-US" sz="1050" b="1">
                        <a:effectLst/>
                      </a:endParaRPr>
                    </a:p>
                    <a:p>
                      <a:pPr marL="0" marR="0">
                        <a:lnSpc>
                          <a:spcPct val="106000"/>
                        </a:lnSpc>
                        <a:spcBef>
                          <a:spcPts val="0"/>
                        </a:spcBef>
                        <a:spcAft>
                          <a:spcPts val="0"/>
                        </a:spcAft>
                      </a:pPr>
                      <a:r>
                        <a:rPr lang="en-US" sz="1600" b="1">
                          <a:effectLst/>
                        </a:rPr>
                        <a:t>S + Modal verb + base verb + C</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a:txBody>
                    <a:bodyPr/>
                    <a:lstStyle/>
                    <a:p>
                      <a:pPr marL="0" marR="0">
                        <a:lnSpc>
                          <a:spcPct val="106000"/>
                        </a:lnSpc>
                        <a:spcBef>
                          <a:spcPts val="0"/>
                        </a:spcBef>
                        <a:spcAft>
                          <a:spcPts val="0"/>
                        </a:spcAft>
                      </a:pPr>
                      <a:r>
                        <a:rPr lang="en-US" sz="1600" b="1">
                          <a:effectLst/>
                        </a:rPr>
                        <a:t>She can speak three languages.</a:t>
                      </a:r>
                      <a:endParaRPr lang="en-US" sz="1050" b="1">
                        <a:effectLst/>
                      </a:endParaRPr>
                    </a:p>
                    <a:p>
                      <a:pPr marL="0" marR="0">
                        <a:lnSpc>
                          <a:spcPct val="106000"/>
                        </a:lnSpc>
                        <a:spcBef>
                          <a:spcPts val="0"/>
                        </a:spcBef>
                        <a:spcAft>
                          <a:spcPts val="0"/>
                        </a:spcAft>
                      </a:pPr>
                      <a:r>
                        <a:rPr lang="en-US" sz="1600" b="1">
                          <a:effectLst/>
                        </a:rPr>
                        <a:t>She can’t drive lorries.</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extLst>
                  <a:ext uri="{0D108BD9-81ED-4DB2-BD59-A6C34878D82A}">
                    <a16:rowId xmlns:a16="http://schemas.microsoft.com/office/drawing/2014/main" val="2969368013"/>
                  </a:ext>
                </a:extLst>
              </a:tr>
              <a:tr h="1306686">
                <a:tc>
                  <a:txBody>
                    <a:bodyPr/>
                    <a:lstStyle/>
                    <a:p>
                      <a:pPr marL="0" marR="0">
                        <a:lnSpc>
                          <a:spcPct val="106000"/>
                        </a:lnSpc>
                        <a:spcBef>
                          <a:spcPts val="0"/>
                        </a:spcBef>
                        <a:spcAft>
                          <a:spcPts val="0"/>
                        </a:spcAft>
                      </a:pPr>
                      <a:r>
                        <a:rPr lang="en-US" sz="1600" b="1">
                          <a:effectLst/>
                        </a:rPr>
                        <a:t>2.</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a:txBody>
                    <a:bodyPr/>
                    <a:lstStyle/>
                    <a:p>
                      <a:pPr marL="0" marR="0">
                        <a:lnSpc>
                          <a:spcPct val="106000"/>
                        </a:lnSpc>
                        <a:spcBef>
                          <a:spcPts val="0"/>
                        </a:spcBef>
                        <a:spcAft>
                          <a:spcPts val="0"/>
                        </a:spcAft>
                      </a:pPr>
                      <a:r>
                        <a:rPr lang="en-US" sz="1600" b="1" dirty="0">
                          <a:effectLst/>
                        </a:rPr>
                        <a:t>Should </a:t>
                      </a:r>
                      <a:endParaRPr lang="en-US" sz="1050" b="1" dirty="0">
                        <a:effectLst/>
                      </a:endParaRPr>
                    </a:p>
                    <a:p>
                      <a:pPr marL="0" marR="0">
                        <a:lnSpc>
                          <a:spcPct val="106000"/>
                        </a:lnSpc>
                        <a:spcBef>
                          <a:spcPts val="0"/>
                        </a:spcBef>
                        <a:spcAft>
                          <a:spcPts val="0"/>
                        </a:spcAft>
                      </a:pPr>
                      <a:r>
                        <a:rPr lang="en-US" sz="1600" b="1" dirty="0">
                          <a:effectLst/>
                        </a:rPr>
                        <a:t> </a:t>
                      </a:r>
                      <a:endParaRPr lang="en-US" sz="1050" b="1" dirty="0">
                        <a:effectLst/>
                      </a:endParaRPr>
                    </a:p>
                    <a:p>
                      <a:pPr marL="0" marR="0">
                        <a:lnSpc>
                          <a:spcPct val="106000"/>
                        </a:lnSpc>
                        <a:spcBef>
                          <a:spcPts val="0"/>
                        </a:spcBef>
                        <a:spcAft>
                          <a:spcPts val="0"/>
                        </a:spcAft>
                      </a:pPr>
                      <a:r>
                        <a:rPr lang="en-US" sz="1600" b="1" dirty="0">
                          <a:effectLst/>
                        </a:rPr>
                        <a:t>Shouldn’t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a:txBody>
                    <a:bodyPr/>
                    <a:lstStyle/>
                    <a:p>
                      <a:pPr marL="0" marR="0">
                        <a:lnSpc>
                          <a:spcPct val="106000"/>
                        </a:lnSpc>
                        <a:spcBef>
                          <a:spcPts val="0"/>
                        </a:spcBef>
                        <a:spcAft>
                          <a:spcPts val="0"/>
                        </a:spcAft>
                      </a:pPr>
                      <a:r>
                        <a:rPr lang="en-US" sz="1600" b="1" dirty="0">
                          <a:effectLst/>
                        </a:rPr>
                        <a:t>Advice (it is a good idea to do it)</a:t>
                      </a:r>
                      <a:endParaRPr lang="en-US" sz="1050" b="1" dirty="0">
                        <a:effectLst/>
                      </a:endParaRPr>
                    </a:p>
                    <a:p>
                      <a:pPr marL="0" marR="0">
                        <a:lnSpc>
                          <a:spcPct val="106000"/>
                        </a:lnSpc>
                        <a:spcBef>
                          <a:spcPts val="0"/>
                        </a:spcBef>
                        <a:spcAft>
                          <a:spcPts val="0"/>
                        </a:spcAft>
                      </a:pPr>
                      <a:r>
                        <a:rPr lang="en-US" sz="1600" b="1" dirty="0">
                          <a:effectLst/>
                        </a:rPr>
                        <a:t>It is not a good idea to do it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vMerge="1">
                  <a:txBody>
                    <a:bodyPr/>
                    <a:lstStyle/>
                    <a:p>
                      <a:endParaRPr lang="en-US"/>
                    </a:p>
                  </a:txBody>
                  <a:tcPr/>
                </a:tc>
                <a:tc>
                  <a:txBody>
                    <a:bodyPr/>
                    <a:lstStyle/>
                    <a:p>
                      <a:pPr marL="0" marR="0">
                        <a:lnSpc>
                          <a:spcPct val="106000"/>
                        </a:lnSpc>
                        <a:spcBef>
                          <a:spcPts val="0"/>
                        </a:spcBef>
                        <a:spcAft>
                          <a:spcPts val="0"/>
                        </a:spcAft>
                      </a:pPr>
                      <a:r>
                        <a:rPr lang="en-US" sz="1600" b="1">
                          <a:effectLst/>
                        </a:rPr>
                        <a:t>We should prepare ourselves for the final exam.</a:t>
                      </a:r>
                      <a:endParaRPr lang="en-US" sz="1050" b="1">
                        <a:effectLst/>
                      </a:endParaRPr>
                    </a:p>
                    <a:p>
                      <a:pPr marL="0" marR="0">
                        <a:lnSpc>
                          <a:spcPct val="106000"/>
                        </a:lnSpc>
                        <a:spcBef>
                          <a:spcPts val="0"/>
                        </a:spcBef>
                        <a:spcAft>
                          <a:spcPts val="0"/>
                        </a:spcAft>
                      </a:pPr>
                      <a:r>
                        <a:rPr lang="en-US" sz="1600" b="1">
                          <a:effectLst/>
                        </a:rPr>
                        <a:t> </a:t>
                      </a:r>
                      <a:endParaRPr lang="en-US" sz="1050" b="1">
                        <a:effectLst/>
                      </a:endParaRPr>
                    </a:p>
                    <a:p>
                      <a:pPr marL="0" marR="0">
                        <a:lnSpc>
                          <a:spcPct val="106000"/>
                        </a:lnSpc>
                        <a:spcBef>
                          <a:spcPts val="0"/>
                        </a:spcBef>
                        <a:spcAft>
                          <a:spcPts val="0"/>
                        </a:spcAft>
                      </a:pPr>
                      <a:r>
                        <a:rPr lang="en-US" sz="1600" b="1">
                          <a:effectLst/>
                        </a:rPr>
                        <a:t>We should waste our time.</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extLst>
                  <a:ext uri="{0D108BD9-81ED-4DB2-BD59-A6C34878D82A}">
                    <a16:rowId xmlns:a16="http://schemas.microsoft.com/office/drawing/2014/main" val="2581564482"/>
                  </a:ext>
                </a:extLst>
              </a:tr>
              <a:tr h="1526266">
                <a:tc>
                  <a:txBody>
                    <a:bodyPr/>
                    <a:lstStyle/>
                    <a:p>
                      <a:pPr marL="0" marR="0">
                        <a:lnSpc>
                          <a:spcPct val="106000"/>
                        </a:lnSpc>
                        <a:spcBef>
                          <a:spcPts val="0"/>
                        </a:spcBef>
                        <a:spcAft>
                          <a:spcPts val="0"/>
                        </a:spcAft>
                      </a:pPr>
                      <a:r>
                        <a:rPr lang="en-US" sz="1600" b="1">
                          <a:effectLst/>
                        </a:rPr>
                        <a:t>3.</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a:txBody>
                    <a:bodyPr/>
                    <a:lstStyle/>
                    <a:p>
                      <a:pPr marL="0" marR="0">
                        <a:lnSpc>
                          <a:spcPct val="106000"/>
                        </a:lnSpc>
                        <a:spcBef>
                          <a:spcPts val="0"/>
                        </a:spcBef>
                        <a:spcAft>
                          <a:spcPts val="0"/>
                        </a:spcAft>
                      </a:pPr>
                      <a:r>
                        <a:rPr lang="en-US" sz="1600" b="1">
                          <a:effectLst/>
                        </a:rPr>
                        <a:t>I, we , you, they</a:t>
                      </a:r>
                      <a:endParaRPr lang="en-US" sz="1050" b="1">
                        <a:effectLst/>
                      </a:endParaRPr>
                    </a:p>
                    <a:p>
                      <a:pPr marL="0" marR="0">
                        <a:lnSpc>
                          <a:spcPct val="106000"/>
                        </a:lnSpc>
                        <a:spcBef>
                          <a:spcPts val="0"/>
                        </a:spcBef>
                        <a:spcAft>
                          <a:spcPts val="0"/>
                        </a:spcAft>
                      </a:pPr>
                      <a:r>
                        <a:rPr lang="en-US" sz="1600" b="1">
                          <a:effectLst/>
                        </a:rPr>
                        <a:t>Have to </a:t>
                      </a:r>
                      <a:endParaRPr lang="en-US" sz="1050" b="1">
                        <a:effectLst/>
                      </a:endParaRPr>
                    </a:p>
                    <a:p>
                      <a:pPr marL="0" marR="0">
                        <a:lnSpc>
                          <a:spcPct val="106000"/>
                        </a:lnSpc>
                        <a:spcBef>
                          <a:spcPts val="0"/>
                        </a:spcBef>
                        <a:spcAft>
                          <a:spcPts val="0"/>
                        </a:spcAft>
                      </a:pPr>
                      <a:r>
                        <a:rPr lang="en-US" sz="1600" b="1">
                          <a:effectLst/>
                        </a:rPr>
                        <a:t>don’t have to</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a:txBody>
                    <a:bodyPr/>
                    <a:lstStyle/>
                    <a:p>
                      <a:pPr marL="0" marR="0">
                        <a:lnSpc>
                          <a:spcPct val="106000"/>
                        </a:lnSpc>
                        <a:spcBef>
                          <a:spcPts val="0"/>
                        </a:spcBef>
                        <a:spcAft>
                          <a:spcPts val="0"/>
                        </a:spcAft>
                      </a:pPr>
                      <a:r>
                        <a:rPr lang="en-US" sz="1600" b="1" dirty="0">
                          <a:effectLst/>
                        </a:rPr>
                        <a:t>Obligation </a:t>
                      </a:r>
                      <a:endParaRPr lang="en-US" sz="1050" b="1" dirty="0">
                        <a:effectLst/>
                      </a:endParaRPr>
                    </a:p>
                    <a:p>
                      <a:pPr marL="0" marR="0">
                        <a:lnSpc>
                          <a:spcPct val="106000"/>
                        </a:lnSpc>
                        <a:spcBef>
                          <a:spcPts val="0"/>
                        </a:spcBef>
                        <a:spcAft>
                          <a:spcPts val="0"/>
                        </a:spcAft>
                      </a:pPr>
                      <a:r>
                        <a:rPr lang="en-US" sz="1600" b="1" dirty="0">
                          <a:effectLst/>
                        </a:rPr>
                        <a:t>It is necessary to do it</a:t>
                      </a:r>
                      <a:endParaRPr lang="en-US" sz="1050" b="1" dirty="0">
                        <a:effectLst/>
                      </a:endParaRPr>
                    </a:p>
                    <a:p>
                      <a:pPr marL="0" marR="0">
                        <a:lnSpc>
                          <a:spcPct val="106000"/>
                        </a:lnSpc>
                        <a:spcBef>
                          <a:spcPts val="0"/>
                        </a:spcBef>
                        <a:spcAft>
                          <a:spcPts val="0"/>
                        </a:spcAft>
                      </a:pPr>
                      <a:r>
                        <a:rPr lang="en-US" sz="1600" b="1" dirty="0">
                          <a:effectLst/>
                        </a:rPr>
                        <a:t> </a:t>
                      </a:r>
                      <a:endParaRPr lang="en-US" sz="1050" b="1" dirty="0">
                        <a:effectLst/>
                      </a:endParaRPr>
                    </a:p>
                    <a:p>
                      <a:pPr marL="0" marR="0">
                        <a:lnSpc>
                          <a:spcPct val="106000"/>
                        </a:lnSpc>
                        <a:spcBef>
                          <a:spcPts val="0"/>
                        </a:spcBef>
                        <a:spcAft>
                          <a:spcPts val="0"/>
                        </a:spcAft>
                      </a:pPr>
                      <a:r>
                        <a:rPr lang="en-US" sz="1600" b="1" dirty="0">
                          <a:effectLst/>
                        </a:rPr>
                        <a:t>It is not necessary to do it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vMerge="1">
                  <a:txBody>
                    <a:bodyPr/>
                    <a:lstStyle/>
                    <a:p>
                      <a:endParaRPr lang="en-US"/>
                    </a:p>
                  </a:txBody>
                  <a:tcPr/>
                </a:tc>
                <a:tc>
                  <a:txBody>
                    <a:bodyPr/>
                    <a:lstStyle/>
                    <a:p>
                      <a:pPr marL="0" marR="0">
                        <a:lnSpc>
                          <a:spcPct val="106000"/>
                        </a:lnSpc>
                        <a:spcBef>
                          <a:spcPts val="0"/>
                        </a:spcBef>
                        <a:spcAft>
                          <a:spcPts val="0"/>
                        </a:spcAft>
                      </a:pPr>
                      <a:r>
                        <a:rPr lang="en-US" sz="1600" b="1" dirty="0">
                          <a:effectLst/>
                        </a:rPr>
                        <a:t>I have to help my friends.</a:t>
                      </a:r>
                      <a:endParaRPr lang="en-US" sz="1050" b="1" dirty="0">
                        <a:effectLst/>
                      </a:endParaRPr>
                    </a:p>
                    <a:p>
                      <a:pPr marL="0" marR="0">
                        <a:lnSpc>
                          <a:spcPct val="106000"/>
                        </a:lnSpc>
                        <a:spcBef>
                          <a:spcPts val="0"/>
                        </a:spcBef>
                        <a:spcAft>
                          <a:spcPts val="0"/>
                        </a:spcAft>
                      </a:pPr>
                      <a:r>
                        <a:rPr lang="en-US" sz="1600" b="1" dirty="0">
                          <a:effectLst/>
                        </a:rPr>
                        <a:t>The students have to study hard.</a:t>
                      </a:r>
                      <a:endParaRPr lang="en-US" sz="1050" b="1" dirty="0">
                        <a:effectLst/>
                      </a:endParaRPr>
                    </a:p>
                    <a:p>
                      <a:pPr marL="0" marR="0">
                        <a:lnSpc>
                          <a:spcPct val="106000"/>
                        </a:lnSpc>
                        <a:spcBef>
                          <a:spcPts val="0"/>
                        </a:spcBef>
                        <a:spcAft>
                          <a:spcPts val="0"/>
                        </a:spcAft>
                      </a:pPr>
                      <a:r>
                        <a:rPr lang="en-US" sz="1600" b="1" dirty="0">
                          <a:effectLst/>
                        </a:rPr>
                        <a:t>They don’t have to memorize everything.</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extLst>
                  <a:ext uri="{0D108BD9-81ED-4DB2-BD59-A6C34878D82A}">
                    <a16:rowId xmlns:a16="http://schemas.microsoft.com/office/drawing/2014/main" val="2397106493"/>
                  </a:ext>
                </a:extLst>
              </a:tr>
              <a:tr h="1526266">
                <a:tc>
                  <a:txBody>
                    <a:bodyPr/>
                    <a:lstStyle/>
                    <a:p>
                      <a:pPr marL="0" marR="0">
                        <a:lnSpc>
                          <a:spcPct val="106000"/>
                        </a:lnSpc>
                        <a:spcBef>
                          <a:spcPts val="0"/>
                        </a:spcBef>
                        <a:spcAft>
                          <a:spcPts val="0"/>
                        </a:spcAft>
                      </a:pPr>
                      <a:r>
                        <a:rPr lang="en-US" sz="1600" b="1">
                          <a:effectLst/>
                        </a:rPr>
                        <a:t>4.</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a:txBody>
                    <a:bodyPr/>
                    <a:lstStyle/>
                    <a:p>
                      <a:pPr marL="0" marR="0">
                        <a:lnSpc>
                          <a:spcPct val="106000"/>
                        </a:lnSpc>
                        <a:spcBef>
                          <a:spcPts val="0"/>
                        </a:spcBef>
                        <a:spcAft>
                          <a:spcPts val="0"/>
                        </a:spcAft>
                      </a:pPr>
                      <a:r>
                        <a:rPr lang="en-US" sz="1600" b="1" dirty="0">
                          <a:effectLst/>
                        </a:rPr>
                        <a:t>He, she, it</a:t>
                      </a:r>
                      <a:endParaRPr lang="en-US" sz="1050" b="1" dirty="0">
                        <a:effectLst/>
                      </a:endParaRPr>
                    </a:p>
                    <a:p>
                      <a:pPr marL="0" marR="0">
                        <a:lnSpc>
                          <a:spcPct val="106000"/>
                        </a:lnSpc>
                        <a:spcBef>
                          <a:spcPts val="0"/>
                        </a:spcBef>
                        <a:spcAft>
                          <a:spcPts val="0"/>
                        </a:spcAft>
                      </a:pPr>
                      <a:r>
                        <a:rPr lang="en-US" sz="1600" b="1" dirty="0">
                          <a:effectLst/>
                        </a:rPr>
                        <a:t>Has to </a:t>
                      </a:r>
                      <a:endParaRPr lang="en-US" sz="1050" b="1" dirty="0">
                        <a:effectLst/>
                      </a:endParaRPr>
                    </a:p>
                    <a:p>
                      <a:pPr marL="0" marR="0">
                        <a:lnSpc>
                          <a:spcPct val="106000"/>
                        </a:lnSpc>
                        <a:spcBef>
                          <a:spcPts val="0"/>
                        </a:spcBef>
                        <a:spcAft>
                          <a:spcPts val="0"/>
                        </a:spcAft>
                      </a:pPr>
                      <a:r>
                        <a:rPr lang="en-US" sz="1600" b="1" dirty="0">
                          <a:effectLst/>
                        </a:rPr>
                        <a:t>does not have to</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a:txBody>
                    <a:bodyPr/>
                    <a:lstStyle/>
                    <a:p>
                      <a:pPr marL="0" marR="0">
                        <a:lnSpc>
                          <a:spcPct val="106000"/>
                        </a:lnSpc>
                        <a:spcBef>
                          <a:spcPts val="0"/>
                        </a:spcBef>
                        <a:spcAft>
                          <a:spcPts val="0"/>
                        </a:spcAft>
                      </a:pPr>
                      <a:r>
                        <a:rPr lang="en-US" sz="1600" b="1">
                          <a:effectLst/>
                        </a:rPr>
                        <a:t>Obligation </a:t>
                      </a:r>
                      <a:endParaRPr lang="en-US" sz="1050" b="1">
                        <a:effectLst/>
                      </a:endParaRPr>
                    </a:p>
                    <a:p>
                      <a:pPr marL="0" marR="0">
                        <a:lnSpc>
                          <a:spcPct val="106000"/>
                        </a:lnSpc>
                        <a:spcBef>
                          <a:spcPts val="0"/>
                        </a:spcBef>
                        <a:spcAft>
                          <a:spcPts val="0"/>
                        </a:spcAft>
                      </a:pPr>
                      <a:r>
                        <a:rPr lang="en-US" sz="1600" b="1">
                          <a:effectLst/>
                        </a:rPr>
                        <a:t>It is necessary to do it</a:t>
                      </a:r>
                      <a:endParaRPr lang="en-US" sz="1050" b="1">
                        <a:effectLst/>
                      </a:endParaRPr>
                    </a:p>
                    <a:p>
                      <a:pPr marL="0" marR="0">
                        <a:lnSpc>
                          <a:spcPct val="106000"/>
                        </a:lnSpc>
                        <a:spcBef>
                          <a:spcPts val="0"/>
                        </a:spcBef>
                        <a:spcAft>
                          <a:spcPts val="0"/>
                        </a:spcAft>
                      </a:pPr>
                      <a:r>
                        <a:rPr lang="en-US" sz="1600" b="1">
                          <a:effectLst/>
                        </a:rPr>
                        <a:t> </a:t>
                      </a:r>
                      <a:endParaRPr lang="en-US" sz="1050" b="1">
                        <a:effectLst/>
                      </a:endParaRPr>
                    </a:p>
                    <a:p>
                      <a:pPr marL="0" marR="0">
                        <a:lnSpc>
                          <a:spcPct val="106000"/>
                        </a:lnSpc>
                        <a:spcBef>
                          <a:spcPts val="0"/>
                        </a:spcBef>
                        <a:spcAft>
                          <a:spcPts val="0"/>
                        </a:spcAft>
                      </a:pPr>
                      <a:r>
                        <a:rPr lang="en-US" sz="1600" b="1">
                          <a:effectLst/>
                        </a:rPr>
                        <a:t>It is not necessary to do it</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tc vMerge="1">
                  <a:txBody>
                    <a:bodyPr/>
                    <a:lstStyle/>
                    <a:p>
                      <a:endParaRPr lang="en-US"/>
                    </a:p>
                  </a:txBody>
                  <a:tcPr/>
                </a:tc>
                <a:tc>
                  <a:txBody>
                    <a:bodyPr/>
                    <a:lstStyle/>
                    <a:p>
                      <a:pPr marL="0" marR="0">
                        <a:lnSpc>
                          <a:spcPct val="106000"/>
                        </a:lnSpc>
                        <a:spcBef>
                          <a:spcPts val="0"/>
                        </a:spcBef>
                        <a:spcAft>
                          <a:spcPts val="0"/>
                        </a:spcAft>
                      </a:pPr>
                      <a:r>
                        <a:rPr lang="en-US" sz="1600" b="1" dirty="0">
                          <a:effectLst/>
                        </a:rPr>
                        <a:t>Zana has to travel a lot because his work.</a:t>
                      </a:r>
                      <a:endParaRPr lang="en-US" sz="1050" b="1" dirty="0">
                        <a:effectLst/>
                      </a:endParaRPr>
                    </a:p>
                    <a:p>
                      <a:pPr marL="0" marR="0">
                        <a:lnSpc>
                          <a:spcPct val="106000"/>
                        </a:lnSpc>
                        <a:spcBef>
                          <a:spcPts val="0"/>
                        </a:spcBef>
                        <a:spcAft>
                          <a:spcPts val="0"/>
                        </a:spcAft>
                      </a:pPr>
                      <a:r>
                        <a:rPr lang="en-US" sz="1600" b="1" dirty="0">
                          <a:effectLst/>
                        </a:rPr>
                        <a:t> </a:t>
                      </a:r>
                      <a:endParaRPr lang="en-US" sz="1050" b="1" dirty="0">
                        <a:effectLst/>
                      </a:endParaRPr>
                    </a:p>
                    <a:p>
                      <a:pPr marL="0" marR="0">
                        <a:lnSpc>
                          <a:spcPct val="106000"/>
                        </a:lnSpc>
                        <a:spcBef>
                          <a:spcPts val="0"/>
                        </a:spcBef>
                        <a:spcAft>
                          <a:spcPts val="0"/>
                        </a:spcAft>
                      </a:pPr>
                      <a:r>
                        <a:rPr lang="en-US" sz="1600" b="1" dirty="0">
                          <a:effectLst/>
                        </a:rPr>
                        <a:t>She does not have to use computer everyday.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6750" marR="56750" marT="0" marB="0"/>
                </a:tc>
                <a:extLst>
                  <a:ext uri="{0D108BD9-81ED-4DB2-BD59-A6C34878D82A}">
                    <a16:rowId xmlns:a16="http://schemas.microsoft.com/office/drawing/2014/main" val="2189446032"/>
                  </a:ext>
                </a:extLst>
              </a:tr>
            </a:tbl>
          </a:graphicData>
        </a:graphic>
      </p:graphicFrame>
    </p:spTree>
    <p:extLst>
      <p:ext uri="{BB962C8B-B14F-4D97-AF65-F5344CB8AC3E}">
        <p14:creationId xmlns:p14="http://schemas.microsoft.com/office/powerpoint/2010/main" val="3351030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503434" y="279400"/>
            <a:ext cx="11396465" cy="6362700"/>
          </a:xfrm>
        </p:spPr>
        <p:txBody>
          <a:bodyPr>
            <a:noAutofit/>
          </a:bodyPr>
          <a:lstStyle/>
          <a:p>
            <a:pPr marL="0" marR="0">
              <a:lnSpc>
                <a:spcPct val="106000"/>
              </a:lnSpc>
              <a:spcBef>
                <a:spcPts val="0"/>
              </a:spcBef>
              <a:spcAft>
                <a:spcPts val="8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Unit 3: Study 2: </a:t>
            </a:r>
            <a:r>
              <a:rPr lang="en-US" sz="2800" b="1" dirty="0">
                <a:effectLst/>
                <a:latin typeface="Times New Roman" panose="02020603050405020304" pitchFamily="18" charset="0"/>
                <a:ea typeface="Calibri" panose="020F0502020204030204" pitchFamily="34" charset="0"/>
              </a:rPr>
              <a:t>Exam Examples </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b="1" u="sng" dirty="0">
                <a:solidFill>
                  <a:schemeClr val="tx1"/>
                </a:solidFill>
                <a:effectLst/>
                <a:latin typeface="Calibri" panose="020F0502020204030204" pitchFamily="34" charset="0"/>
                <a:ea typeface="Calibri" panose="020F0502020204030204" pitchFamily="34" charset="0"/>
                <a:cs typeface="Arial" panose="020B0604020202020204" pitchFamily="34" charset="0"/>
              </a:rPr>
              <a:t>Final Exam Examples</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1. She can……………….three languages.</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Speak                b. spoke             c. speaks               d. to speak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2. Dana …………………………….to come to class early.</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Does not has to      b. does not have to     c. do not has to    d. do not have to</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3. Tanya you are not doing good in the course so my recommendation to you is that you ………………….study day by day.</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Can             b. have to              c. should            d. has to </a:t>
            </a:r>
            <a:br>
              <a:rPr lang="en-US"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506327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133</TotalTime>
  <Words>1092</Words>
  <Application>Microsoft Office PowerPoint</Application>
  <PresentationFormat>Widescreen</PresentationFormat>
  <Paragraphs>68</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Century Gothic</vt:lpstr>
      <vt:lpstr>Helvetica</vt:lpstr>
      <vt:lpstr>Roboto</vt:lpstr>
      <vt:lpstr>Times New Roman</vt:lpstr>
      <vt:lpstr>Wingdings 3</vt:lpstr>
      <vt:lpstr>Wisp</vt:lpstr>
      <vt:lpstr>    The Ministry of Higher Education  and Scientific Research Salahaddin University-Erbil  Language and Translation Centre  Pre-Intermediate Level  Year 2023-2024  Hall 2</vt:lpstr>
      <vt:lpstr>Cont.  - Previous lecture revision - Study 1: Sentence Connectors (linkers) - Study 2: Some Modal Verbs (Helping Verbs) - Reading Section  - Vocabulary list  - Final Exam Examples  </vt:lpstr>
      <vt:lpstr>Unit 3: Study 1: Sentence Connectors    And, but, then, because, so   (and) Similar ideas and things                (Sentence 1 + and + sentence 2)  I helped my mother and I helped my brother.   </vt:lpstr>
      <vt:lpstr>Unit 3: Study 1: Sentence Connectors    And, but, then, because, so   (but) Different and opposing things            (sentence 1 + , but + sentence 2)  I like pizza but I don’t like burger.   </vt:lpstr>
      <vt:lpstr>             Unit 3: Study 1: Sentence Connectors    And, but, then, because, so   (then) time and action arranging                   (sentence 1 + then + sentence 2) I studied for 2 hours, then I went out with my father.   </vt:lpstr>
      <vt:lpstr>             Unit 3: Study 1: Sentence Connectors    And, but, then, because, so   (because) reason                (sentence 1 result + because + sentence 2 reasons)   I failed in the course because I did not study well.   </vt:lpstr>
      <vt:lpstr>             Unit 3: Study 1: Sentence Connectors    And, but, then, because, so   (so)    result                         (sentence 1 reasons + so + sentence 2 result_  I did not study well so I failed in the course.    Note: they give different examples if there is time.     </vt:lpstr>
      <vt:lpstr>             Unit 3: Study 2: Modal Verbs        </vt:lpstr>
      <vt:lpstr>             Unit 3: Study 2: Exam Examples    Final Exam Examples 1. She can……………….three languages. Speak                b. spoke             c. speaks               d. to speak    2. Dana …………………………….to come to class early. Does not has to      b. does not have to     c. do not has to    d. do not have to   3. Tanya you are not doing good in the course so my recommendation to you is that you ………………….study day by day. Can             b. have to              c. should            d. has to       </vt:lpstr>
      <vt:lpstr>             Reading Section   Reading Section, p. 25  (25 marks)    1. The dentist gets up at 4:30 am all the days except weekends and holidays. True                        False    2. This is simply because she starts her work early. True                     False    3. She is not among those people who are not always in bed by 10. True                     False         </vt:lpstr>
      <vt:lpstr>             Reading Section   Reading Section, p. 25  (25 marks)    4. She gets up at 4:30 because  She is a dentist                 b. short sleeper                 c. she is happy           d. she goes to be after midnight    5. She sleeps much less than…………..hours per night. 7                b. 7 &amp; 8             c. 8              d. 9   6. Her working hours is    Much more than her sleeping hours          c . Less than her sleeping hours  The same as her sleeping hours    d. nearly the same as her working hours        </vt:lpstr>
      <vt:lpstr>             Reading Section   Reading Section, p. 25  (25 marks)    7. It is seen that this Doctor has ………..jobs according to the passage.  4                b. 5                 c. 6                    d. 3       8. Short sleepers have ……………more time for their life. Quarter              b. half             c. nearly quarter           d. nearly half   9. Before electricity invention, most people were  Short sleepers     b. long sleepers       b. both of them       d. none of them        </vt:lpstr>
      <vt:lpstr>             Reading Section   Reading Section, p. 25  (25 marks)    10. Choose the BEST title for the text   Sleeping                  Sleeping Hours A famous Dentist  Getting Up Early                   </vt:lpstr>
      <vt:lpstr>             Listening Section      Audio and Video time of the unit      </vt:lpstr>
      <vt:lpstr>              Thanks   Questions and Comments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HAMAD Nabaz</dc:creator>
  <cp:lastModifiedBy>HAMAD Nabaz</cp:lastModifiedBy>
  <cp:revision>80</cp:revision>
  <dcterms:created xsi:type="dcterms:W3CDTF">2022-06-03T09:22:18Z</dcterms:created>
  <dcterms:modified xsi:type="dcterms:W3CDTF">2024-05-21T10:47:27Z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059aa38-f392-4105-be92-628035578272_Enabled">
    <vt:lpwstr>true</vt:lpwstr>
  </property>
  <property fmtid="{D5CDD505-2E9C-101B-9397-08002B2CF9AE}" pid="3" name="MSIP_Label_2059aa38-f392-4105-be92-628035578272_SetDate">
    <vt:lpwstr>2023-05-21T10:31:42Z</vt:lpwstr>
  </property>
  <property fmtid="{D5CDD505-2E9C-101B-9397-08002B2CF9AE}" pid="4" name="MSIP_Label_2059aa38-f392-4105-be92-628035578272_Method">
    <vt:lpwstr>Standard</vt:lpwstr>
  </property>
  <property fmtid="{D5CDD505-2E9C-101B-9397-08002B2CF9AE}" pid="5" name="MSIP_Label_2059aa38-f392-4105-be92-628035578272_Name">
    <vt:lpwstr>IOMLb0020IN123173</vt:lpwstr>
  </property>
  <property fmtid="{D5CDD505-2E9C-101B-9397-08002B2CF9AE}" pid="6" name="MSIP_Label_2059aa38-f392-4105-be92-628035578272_SiteId">
    <vt:lpwstr>1588262d-23fb-43b4-bd6e-bce49c8e6186</vt:lpwstr>
  </property>
  <property fmtid="{D5CDD505-2E9C-101B-9397-08002B2CF9AE}" pid="7" name="MSIP_Label_2059aa38-f392-4105-be92-628035578272_ActionId">
    <vt:lpwstr>80ff9f08-a98d-47e0-8829-b81ea0b2bdc5</vt:lpwstr>
  </property>
  <property fmtid="{D5CDD505-2E9C-101B-9397-08002B2CF9AE}" pid="8" name="MSIP_Label_2059aa38-f392-4105-be92-628035578272_ContentBits">
    <vt:lpwstr>0</vt:lpwstr>
  </property>
</Properties>
</file>