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8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692535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B851D7-DF95-4CEE-B17E-BC5FAF6DFF4E}"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2820553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B851D7-DF95-4CEE-B17E-BC5FAF6DFF4E}"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56421B-7465-4CE9-8672-154BF6B0D84A}"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07561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4092661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3795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42323125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30960833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745242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104318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B851D7-DF95-4CEE-B17E-BC5FAF6DFF4E}"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2226321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B851D7-DF95-4CEE-B17E-BC5FAF6DFF4E}"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6963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B851D7-DF95-4CEE-B17E-BC5FAF6DFF4E}" type="datetimeFigureOut">
              <a:rPr lang="en-US" smtClean="0"/>
              <a:t>5/21/2024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369695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B851D7-DF95-4CEE-B17E-BC5FAF6DFF4E}" type="datetimeFigureOut">
              <a:rPr lang="en-US" smtClean="0"/>
              <a:t>5/21/2024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3677458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B851D7-DF95-4CEE-B17E-BC5FAF6DFF4E}" type="datetimeFigureOut">
              <a:rPr lang="en-US" smtClean="0"/>
              <a:t>5/21/2024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999587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89968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53130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7B851D7-DF95-4CEE-B17E-BC5FAF6DFF4E}" type="datetimeFigureOut">
              <a:rPr lang="en-US" smtClean="0"/>
              <a:t>5/21/2024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A56421B-7465-4CE9-8672-154BF6B0D84A}" type="slidenum">
              <a:rPr lang="en-US" smtClean="0"/>
              <a:t>‹#›</a:t>
            </a:fld>
            <a:endParaRPr lang="en-US"/>
          </a:p>
        </p:txBody>
      </p:sp>
    </p:spTree>
    <p:extLst>
      <p:ext uri="{BB962C8B-B14F-4D97-AF65-F5344CB8AC3E}">
        <p14:creationId xmlns:p14="http://schemas.microsoft.com/office/powerpoint/2010/main" val="3579246215"/>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Nabaz.hamad@su.edu.krd"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EB12F-DD3F-47DF-957C-3EA93CF9D417}"/>
              </a:ext>
            </a:extLst>
          </p:cNvPr>
          <p:cNvSpPr>
            <a:spLocks noGrp="1"/>
          </p:cNvSpPr>
          <p:nvPr>
            <p:ph type="ctrTitle"/>
          </p:nvPr>
        </p:nvSpPr>
        <p:spPr>
          <a:xfrm>
            <a:off x="876122" y="149223"/>
            <a:ext cx="10818687" cy="3205536"/>
          </a:xfrm>
        </p:spPr>
        <p:txBody>
          <a:bodyPr>
            <a:normAutofit fontScale="90000"/>
          </a:bodyPr>
          <a:lstStyle/>
          <a:p>
            <a:br>
              <a:rPr lang="en-US" sz="3200" b="1" dirty="0">
                <a:solidFill>
                  <a:schemeClr val="tx1"/>
                </a:solidFill>
                <a:latin typeface="Times New Roman" panose="02020603050405020304" pitchFamily="18" charset="0"/>
                <a:cs typeface="Times New Roman" panose="02020603050405020304" pitchFamily="18" charset="0"/>
              </a:rPr>
            </a:br>
            <a:br>
              <a:rPr lang="en-US" sz="3200" b="1" dirty="0">
                <a:solidFill>
                  <a:schemeClr val="tx1"/>
                </a:solidFill>
                <a:latin typeface="Times New Roman" panose="02020603050405020304" pitchFamily="18" charset="0"/>
                <a:cs typeface="Times New Roman" panose="02020603050405020304" pitchFamily="18" charset="0"/>
              </a:rPr>
            </a:br>
            <a:br>
              <a:rPr lang="en-US" sz="3200" b="1" dirty="0">
                <a:solidFill>
                  <a:schemeClr val="tx1"/>
                </a:solidFill>
                <a:latin typeface="Times New Roman" panose="02020603050405020304" pitchFamily="18" charset="0"/>
                <a:cs typeface="Times New Roman" panose="02020603050405020304" pitchFamily="18" charset="0"/>
              </a:rPr>
            </a:b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The Ministry of Higher Education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and Scientific Research</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err="1">
                <a:solidFill>
                  <a:schemeClr val="tx1"/>
                </a:solidFill>
                <a:latin typeface="Times New Roman" panose="02020603050405020304" pitchFamily="18" charset="0"/>
                <a:cs typeface="Times New Roman" panose="02020603050405020304" pitchFamily="18" charset="0"/>
              </a:rPr>
              <a:t>Salahaddin</a:t>
            </a:r>
            <a:r>
              <a:rPr lang="en-US" sz="3200" b="1" dirty="0">
                <a:solidFill>
                  <a:schemeClr val="tx1"/>
                </a:solidFill>
                <a:latin typeface="Times New Roman" panose="02020603050405020304" pitchFamily="18" charset="0"/>
                <a:cs typeface="Times New Roman" panose="02020603050405020304" pitchFamily="18" charset="0"/>
              </a:rPr>
              <a:t> University-Erbil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Language and Translation Centre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Pre-Intermediate Level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Year 2023-2024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Hall 2</a:t>
            </a:r>
          </a:p>
        </p:txBody>
      </p:sp>
      <p:sp>
        <p:nvSpPr>
          <p:cNvPr id="3" name="Subtitle 2">
            <a:extLst>
              <a:ext uri="{FF2B5EF4-FFF2-40B4-BE49-F238E27FC236}">
                <a16:creationId xmlns:a16="http://schemas.microsoft.com/office/drawing/2014/main" id="{303DAC47-285F-C821-15EE-0D26058BAE2B}"/>
              </a:ext>
            </a:extLst>
          </p:cNvPr>
          <p:cNvSpPr>
            <a:spLocks noGrp="1"/>
          </p:cNvSpPr>
          <p:nvPr>
            <p:ph type="subTitle" idx="1"/>
          </p:nvPr>
        </p:nvSpPr>
        <p:spPr>
          <a:xfrm>
            <a:off x="1346040" y="3490541"/>
            <a:ext cx="8915399" cy="2453059"/>
          </a:xfrm>
        </p:spPr>
        <p:txBody>
          <a:bodyPr>
            <a:normAutofit fontScale="92500" lnSpcReduction="10000"/>
          </a:bodyPr>
          <a:lstStyle/>
          <a:p>
            <a:endParaRPr lang="en-US" dirty="0"/>
          </a:p>
          <a:p>
            <a:pPr algn="ctr">
              <a:lnSpc>
                <a:spcPct val="110000"/>
              </a:lnSpc>
            </a:pPr>
            <a:r>
              <a:rPr lang="en-US" sz="2800" b="1" dirty="0">
                <a:solidFill>
                  <a:schemeClr val="tx1"/>
                </a:solidFill>
                <a:latin typeface="Times New Roman" panose="02020603050405020304" pitchFamily="18" charset="0"/>
                <a:cs typeface="Times New Roman" panose="02020603050405020304" pitchFamily="18" charset="0"/>
              </a:rPr>
              <a:t>Unit 8</a:t>
            </a:r>
          </a:p>
          <a:p>
            <a:pPr algn="ctr">
              <a:lnSpc>
                <a:spcPct val="110000"/>
              </a:lnSpc>
            </a:pPr>
            <a:r>
              <a:rPr lang="en-US" sz="2800" dirty="0">
                <a:solidFill>
                  <a:schemeClr val="tx1"/>
                </a:solidFill>
                <a:latin typeface="Times New Roman" panose="02020603050405020304" pitchFamily="18" charset="0"/>
                <a:cs typeface="Times New Roman" panose="02020603050405020304" pitchFamily="18" charset="0"/>
              </a:rPr>
              <a:t>Nabaz Ismael </a:t>
            </a:r>
          </a:p>
          <a:p>
            <a:pPr algn="ctr">
              <a:lnSpc>
                <a:spcPct val="110000"/>
              </a:lnSpc>
            </a:pPr>
            <a:r>
              <a:rPr lang="en-GB" sz="2800" u="none" strike="noStrike"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Nabaz.hamad@su.edu.krd</a:t>
            </a:r>
            <a:endParaRPr lang="en-GB" sz="2800" u="none" strike="noStrike"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0000"/>
              </a:lnSpc>
            </a:pPr>
            <a:r>
              <a:rPr lang="en-GB" sz="28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07502191314</a:t>
            </a:r>
            <a:endParaRPr lang="en-GB" sz="2800" u="none" strike="noStrike"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a:p>
            <a:endParaRPr lang="en-US" dirty="0"/>
          </a:p>
        </p:txBody>
      </p:sp>
      <p:pic>
        <p:nvPicPr>
          <p:cNvPr id="5" name="Picture 4" descr="Logo&#10;&#10;Description automatically generated">
            <a:extLst>
              <a:ext uri="{FF2B5EF4-FFF2-40B4-BE49-F238E27FC236}">
                <a16:creationId xmlns:a16="http://schemas.microsoft.com/office/drawing/2014/main" id="{C28BEA8A-F8EB-2E8E-C52F-D82046A95E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95398" y="163068"/>
            <a:ext cx="2626411" cy="2591547"/>
          </a:xfrm>
          <a:prstGeom prst="rect">
            <a:avLst/>
          </a:prstGeom>
        </p:spPr>
      </p:pic>
    </p:spTree>
    <p:extLst>
      <p:ext uri="{BB962C8B-B14F-4D97-AF65-F5344CB8AC3E}">
        <p14:creationId xmlns:p14="http://schemas.microsoft.com/office/powerpoint/2010/main" val="2013355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117600" y="279400"/>
            <a:ext cx="10782299" cy="6362700"/>
          </a:xfrm>
        </p:spPr>
        <p:txBody>
          <a:bodyPr>
            <a:noAutofit/>
          </a:bodyPr>
          <a:lstStyle/>
          <a:p>
            <a:pPr marL="0" marR="0">
              <a:lnSpc>
                <a:spcPct val="150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Study 1</a:t>
            </a:r>
            <a:br>
              <a:rPr lang="en-US" sz="4000" b="1" dirty="0">
                <a:solidFill>
                  <a:schemeClr val="tx1"/>
                </a:solidFill>
                <a:latin typeface="Times New Roman" panose="02020603050405020304" pitchFamily="18" charset="0"/>
                <a:cs typeface="Times New Roman" panose="02020603050405020304" pitchFamily="18" charset="0"/>
              </a:rPr>
            </a:br>
            <a:r>
              <a:rPr lang="en-US" sz="4000" b="1" dirty="0">
                <a:solidFill>
                  <a:schemeClr val="tx1"/>
                </a:solidFill>
                <a:latin typeface="Times New Roman" panose="02020603050405020304" pitchFamily="18" charset="0"/>
                <a:cs typeface="Times New Roman" panose="02020603050405020304" pitchFamily="18" charset="0"/>
              </a:rPr>
              <a:t>Final Exam Examples</a:t>
            </a: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Put (the\a\an) to these sentences</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 This is …….healthiest fruit in ………world.</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 Yesterday I saw ………version of …….book and …..new version is very different.</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 My uncle died on …..Iraq-Iran border.</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4. She was walking to the park and found …… pen which was not her own </a:t>
            </a:r>
            <a:r>
              <a:rPr lang="en-US" sz="4800" b="1" dirty="0">
                <a:solidFill>
                  <a:schemeClr val="tx1"/>
                </a:solidFill>
                <a:latin typeface="Times New Roman" panose="02020603050405020304" pitchFamily="18" charset="0"/>
                <a:cs typeface="Times New Roman" panose="02020603050405020304" pitchFamily="18" charset="0"/>
              </a:rPr>
              <a:t> </a:t>
            </a:r>
            <a:br>
              <a:rPr lang="en-US" sz="40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517725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117600" y="279400"/>
            <a:ext cx="10782299" cy="6362700"/>
          </a:xfrm>
        </p:spPr>
        <p:txBody>
          <a:bodyPr>
            <a:noAutofit/>
          </a:bodyPr>
          <a:lstStyle/>
          <a:p>
            <a:pPr marR="0" lvl="0" rtl="0">
              <a:lnSpc>
                <a:spcPct val="150000"/>
              </a:lnSpc>
              <a:spcBef>
                <a:spcPts val="0"/>
              </a:spcBef>
              <a:spcAft>
                <a:spcPts val="0"/>
              </a:spcAft>
            </a:pPr>
            <a:r>
              <a:rPr lang="en-US" sz="4000" b="1" dirty="0">
                <a:solidFill>
                  <a:schemeClr val="tx1"/>
                </a:solidFill>
                <a:latin typeface="Times New Roman" panose="02020603050405020304" pitchFamily="18" charset="0"/>
                <a:cs typeface="Times New Roman" panose="02020603050405020304" pitchFamily="18" charset="0"/>
              </a:rPr>
              <a:t>Study 1</a:t>
            </a:r>
            <a:br>
              <a:rPr lang="en-US" sz="4000" b="1" dirty="0">
                <a:solidFill>
                  <a:schemeClr val="tx1"/>
                </a:solidFill>
                <a:latin typeface="Times New Roman" panose="02020603050405020304" pitchFamily="18" charset="0"/>
                <a:cs typeface="Times New Roman" panose="02020603050405020304" pitchFamily="18" charset="0"/>
              </a:rPr>
            </a:br>
            <a:r>
              <a:rPr lang="en-US" sz="4000" b="1" dirty="0">
                <a:solidFill>
                  <a:schemeClr val="tx1"/>
                </a:solidFill>
                <a:latin typeface="Times New Roman" panose="02020603050405020304" pitchFamily="18" charset="0"/>
                <a:cs typeface="Times New Roman" panose="02020603050405020304" pitchFamily="18" charset="0"/>
              </a:rPr>
              <a:t>Final Exam Examples</a:t>
            </a: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Put (the\a\an) to these sentences</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5. </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We war waiting for the speech of …. President on TV.</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6. My brother lives in….United Kingdom.</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7. American people like to eat ……..fast food.</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8. When I was in Jordan, I visited ……..Red sea. </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812684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117600" y="279400"/>
            <a:ext cx="10782299" cy="6362700"/>
          </a:xfrm>
        </p:spPr>
        <p:txBody>
          <a:bodyPr>
            <a:noAutofit/>
          </a:bodyPr>
          <a:lstStyle/>
          <a:p>
            <a:pPr marR="0" lvl="0" rtl="0">
              <a:lnSpc>
                <a:spcPct val="150000"/>
              </a:lnSpc>
              <a:spcBef>
                <a:spcPts val="0"/>
              </a:spcBef>
              <a:spcAft>
                <a:spcPts val="0"/>
              </a:spcAft>
            </a:pPr>
            <a:r>
              <a:rPr lang="en-US" sz="4000" b="1" dirty="0">
                <a:solidFill>
                  <a:schemeClr val="tx1"/>
                </a:solidFill>
                <a:latin typeface="Times New Roman" panose="02020603050405020304" pitchFamily="18" charset="0"/>
                <a:cs typeface="Times New Roman" panose="02020603050405020304" pitchFamily="18" charset="0"/>
              </a:rPr>
              <a:t>Study 2</a:t>
            </a:r>
            <a:br>
              <a:rPr lang="en-US" sz="4000" b="1" dirty="0">
                <a:solidFill>
                  <a:schemeClr val="tx1"/>
                </a:solidFill>
                <a:latin typeface="Times New Roman" panose="02020603050405020304" pitchFamily="18" charset="0"/>
                <a:cs typeface="Times New Roman" panose="02020603050405020304" pitchFamily="18" charset="0"/>
              </a:rPr>
            </a:br>
            <a:r>
              <a:rPr lang="en-US" sz="4000" b="1" dirty="0">
                <a:solidFill>
                  <a:schemeClr val="tx1"/>
                </a:solidFill>
                <a:latin typeface="Times New Roman" panose="02020603050405020304" pitchFamily="18" charset="0"/>
                <a:cs typeface="Times New Roman" panose="02020603050405020304" pitchFamily="18" charset="0"/>
              </a:rPr>
              <a:t>Final Exam Examples</a:t>
            </a: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1. </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There is …………… in our neighborhood.    </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Bookstore       b. bookstores         c. many bookstores </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 There is ……………….. meat in the fridge.</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little        b. a few         c.  several</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 …………….. shops in the street.</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There is a lot of          b. there are a lot of          c. There is some</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1504543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787400" y="139700"/>
            <a:ext cx="10985499" cy="6578600"/>
          </a:xfrm>
        </p:spPr>
        <p:txBody>
          <a:bodyPr>
            <a:noAutofit/>
          </a:bodyPr>
          <a:lstStyle/>
          <a:p>
            <a:pPr marR="0" lvl="0" rtl="0">
              <a:lnSpc>
                <a:spcPct val="150000"/>
              </a:lnSpc>
              <a:spcBef>
                <a:spcPts val="0"/>
              </a:spcBef>
              <a:spcAft>
                <a:spcPts val="0"/>
              </a:spcAft>
            </a:pPr>
            <a:r>
              <a:rPr lang="en-US" sz="4000" b="1" dirty="0">
                <a:solidFill>
                  <a:schemeClr val="tx1"/>
                </a:solidFill>
                <a:latin typeface="Times New Roman" panose="02020603050405020304" pitchFamily="18" charset="0"/>
                <a:cs typeface="Times New Roman" panose="02020603050405020304" pitchFamily="18" charset="0"/>
              </a:rPr>
              <a:t>Study 2</a:t>
            </a:r>
            <a:br>
              <a:rPr lang="en-US" sz="4000" b="1" dirty="0">
                <a:solidFill>
                  <a:schemeClr val="tx1"/>
                </a:solidFill>
                <a:latin typeface="Times New Roman" panose="02020603050405020304" pitchFamily="18" charset="0"/>
                <a:cs typeface="Times New Roman" panose="02020603050405020304" pitchFamily="18" charset="0"/>
              </a:rPr>
            </a:br>
            <a:r>
              <a:rPr lang="en-US" sz="4000" b="1" dirty="0">
                <a:solidFill>
                  <a:schemeClr val="tx1"/>
                </a:solidFill>
                <a:latin typeface="Times New Roman" panose="02020603050405020304" pitchFamily="18" charset="0"/>
                <a:cs typeface="Times New Roman" panose="02020603050405020304" pitchFamily="18" charset="0"/>
              </a:rPr>
              <a:t>Final Exam Examples</a:t>
            </a:r>
            <a:br>
              <a:rPr lang="en-US" sz="4000" b="1" dirty="0">
                <a:solidFill>
                  <a:schemeClr val="tx1"/>
                </a:solidFill>
                <a:latin typeface="Times New Roman" panose="02020603050405020304" pitchFamily="18" charset="0"/>
                <a:cs typeface="Times New Roman" panose="02020603050405020304" pitchFamily="18" charset="0"/>
              </a:rPr>
            </a:br>
            <a:br>
              <a:rPr lang="en-US" sz="9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4. </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We don’t have …………….. time to study for the final exam.</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Some           b. any              c. many</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5. I watched the film, there aren’t ………….. scary scenes.</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lot of          b. any             c. some.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6. The class can take 20 students, but they put 45 students in, so there ……… students in the class.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Too much         b. too many          c. a lot of.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471271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97000" y="139700"/>
            <a:ext cx="10375899" cy="6578600"/>
          </a:xfrm>
        </p:spPr>
        <p:txBody>
          <a:bodyPr>
            <a:noAutofit/>
          </a:bodyPr>
          <a:lstStyle/>
          <a:p>
            <a:pPr marL="0" marR="0">
              <a:lnSpc>
                <a:spcPct val="150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Text is on page 72</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 Generally, the passage is for you and those people who are </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Bored            b. thinking             c. moving             d. interesting </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 Western Australia has one of the worlds’ ………….city</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Hot              b. hotter                c. hottest                c. biggest </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 The temperature is not less than 30C in</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Winter                b. Spring               c. Summer                 d. All</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1530404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97000" y="139700"/>
            <a:ext cx="10375899" cy="6578600"/>
          </a:xfrm>
        </p:spPr>
        <p:txBody>
          <a:bodyPr>
            <a:noAutofit/>
          </a:bodyPr>
          <a:lstStyle/>
          <a:p>
            <a:pPr marR="0" lvl="0" rtl="0">
              <a:lnSpc>
                <a:spcPct val="150000"/>
              </a:lnSpc>
              <a:spcBef>
                <a:spcPts val="0"/>
              </a:spcBef>
              <a:spcAft>
                <a:spcPts val="0"/>
              </a:spcAft>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Text is on page 72</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05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4. </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How many rivers and seas are there in the city</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Five rivers and five seas                     b. one river and five seas</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One sea and one river                        d. one sea and five rivers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5. Oymyakon is the ……………..city in Russia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Cold              b. colder               c. coldest            d. most cold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6. </a:t>
            </a: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So</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Russia and Australia have ……………cities in temperature.</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same              b. similar            c. opposite               d. equal </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101369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939800" y="139700"/>
            <a:ext cx="11137900" cy="6578600"/>
          </a:xfrm>
        </p:spPr>
        <p:txBody>
          <a:bodyPr>
            <a:noAutofit/>
          </a:bodyPr>
          <a:lstStyle/>
          <a:p>
            <a:pPr marR="0" lvl="0" rtl="0">
              <a:lnSpc>
                <a:spcPct val="150000"/>
              </a:lnSpc>
              <a:spcBef>
                <a:spcPts val="0"/>
              </a:spcBef>
              <a:spcAft>
                <a:spcPts val="0"/>
              </a:spcAft>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Text is on page 72</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05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7. </a:t>
            </a: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Why</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is in Oymyakon the cold air does not move?</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mountain             b. the ground             c. temperature           d. frozen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8. The schools are off when the temperature gets</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a.-40C                     b.-52C                 c. -60C               d. All</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9. …………..has the maximum level and amount of rain.</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Russia                  b. Australia                     c. Egypt               d. Colombia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80146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460500" y="0"/>
            <a:ext cx="10460038" cy="6578600"/>
          </a:xfrm>
        </p:spPr>
        <p:txBody>
          <a:bodyPr>
            <a:noAutofit/>
          </a:bodyPr>
          <a:lstStyle/>
          <a:p>
            <a:pPr marL="0" marR="0">
              <a:lnSpc>
                <a:spcPct val="150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a:t>
            </a:r>
            <a:r>
              <a:rPr lang="en-US" b="1" dirty="0">
                <a:solidFill>
                  <a:schemeClr val="tx1"/>
                </a:solidFill>
                <a:latin typeface="Times New Roman" panose="02020603050405020304" pitchFamily="18" charset="0"/>
                <a:cs typeface="Times New Roman" panose="02020603050405020304" pitchFamily="18" charset="0"/>
              </a:rPr>
              <a:t>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Text is on page 72</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10. what is the job of the people in that area of Colombia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collect rain             b. collect trees             c. go to the west coast         d. none of them</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11. </a:t>
            </a: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Which</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country is opposite to Colombia in rain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Russia                       b. Australia                     c. Egypt                       d. Atlantic Ocean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603298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600200" y="0"/>
            <a:ext cx="10320338" cy="6578600"/>
          </a:xfrm>
        </p:spPr>
        <p:txBody>
          <a:bodyPr>
            <a:noAutofit/>
          </a:bodyPr>
          <a:lstStyle/>
          <a:p>
            <a:pPr marL="0" marR="0">
              <a:lnSpc>
                <a:spcPct val="150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a:t>
            </a:r>
            <a:r>
              <a:rPr lang="en-US" b="1" dirty="0">
                <a:solidFill>
                  <a:schemeClr val="tx1"/>
                </a:solidFill>
                <a:latin typeface="Times New Roman" panose="02020603050405020304" pitchFamily="18" charset="0"/>
                <a:cs typeface="Times New Roman" panose="02020603050405020304" pitchFamily="18" charset="0"/>
              </a:rPr>
              <a:t>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Text is on page 72</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12. …………….is a city located on the river, Nile river.</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Wyndham                 b. Aswan                  c. Tristan da Cunha            d.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Lioro</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13. Tristan da Cunha is in South Africa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True                      False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14. Tristan da Cunha is only one Island</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True                   False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2810386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600200" y="482600"/>
            <a:ext cx="9512300" cy="6096000"/>
          </a:xfrm>
        </p:spPr>
        <p:txBody>
          <a:bodyPr>
            <a:noAutofit/>
          </a:bodyPr>
          <a:lstStyle/>
          <a:p>
            <a:pPr marL="0" marR="0" algn="ctr">
              <a:lnSpc>
                <a:spcPct val="150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a:t>
            </a:r>
            <a:br>
              <a:rPr lang="en-US" sz="40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r>
              <a:rPr lang="en-US" sz="4000" b="1" dirty="0">
                <a:solidFill>
                  <a:schemeClr val="tx1"/>
                </a:solidFill>
                <a:latin typeface="Times New Roman" panose="02020603050405020304" pitchFamily="18" charset="0"/>
                <a:cs typeface="Times New Roman" panose="02020603050405020304" pitchFamily="18" charset="0"/>
              </a:rPr>
              <a:t>Thanks </a:t>
            </a:r>
            <a:br>
              <a:rPr lang="en-US" sz="40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r>
              <a:rPr lang="en-US" sz="4000" b="1" dirty="0">
                <a:solidFill>
                  <a:schemeClr val="tx1"/>
                </a:solidFill>
                <a:latin typeface="Times New Roman" panose="02020603050405020304" pitchFamily="18" charset="0"/>
                <a:cs typeface="Times New Roman" panose="02020603050405020304" pitchFamily="18" charset="0"/>
              </a:rPr>
              <a:t>Questions and Comments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705184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765300" y="279400"/>
            <a:ext cx="10134599" cy="5778500"/>
          </a:xfrm>
        </p:spPr>
        <p:txBody>
          <a:bodyPr>
            <a:noAutofit/>
          </a:bodyPr>
          <a:lstStyle/>
          <a:p>
            <a:pPr marL="0" marR="0">
              <a:lnSpc>
                <a:spcPct val="150000"/>
              </a:lnSpc>
              <a:spcBef>
                <a:spcPts val="0"/>
              </a:spcBef>
              <a:spcAft>
                <a:spcPts val="1000"/>
              </a:spcAft>
            </a:pPr>
            <a:r>
              <a:rPr lang="en-US" sz="3200" b="1" dirty="0">
                <a:solidFill>
                  <a:schemeClr val="tx1"/>
                </a:solidFill>
                <a:latin typeface="Times New Roman" panose="02020603050405020304" pitchFamily="18" charset="0"/>
                <a:cs typeface="Times New Roman" panose="02020603050405020304" pitchFamily="18" charset="0"/>
              </a:rPr>
              <a:t>Cont</a:t>
            </a:r>
            <a:r>
              <a:rPr lang="en-US" sz="2800" b="1" dirty="0">
                <a:solidFill>
                  <a:schemeClr val="tx1"/>
                </a:solidFill>
                <a:latin typeface="Times New Roman" panose="02020603050405020304" pitchFamily="18" charset="0"/>
                <a:cs typeface="Times New Roman" panose="02020603050405020304" pitchFamily="18" charset="0"/>
              </a:rPr>
              <a:t>.</a:t>
            </a:r>
            <a:br>
              <a:rPr lang="en-US" sz="2800" b="1" dirty="0">
                <a:solidFill>
                  <a:schemeClr val="tx1"/>
                </a:solidFill>
                <a:latin typeface="Times New Roman" panose="02020603050405020304" pitchFamily="18" charset="0"/>
                <a:cs typeface="Times New Roman" panose="02020603050405020304" pitchFamily="18" charset="0"/>
              </a:rPr>
            </a:br>
            <a:br>
              <a:rPr lang="en-US" sz="2800" b="1" dirty="0">
                <a:solidFill>
                  <a:schemeClr val="tx1"/>
                </a:solidFill>
                <a:latin typeface="Times New Roman" panose="02020603050405020304" pitchFamily="18" charset="0"/>
                <a:cs typeface="Times New Roman" panose="02020603050405020304" pitchFamily="18" charset="0"/>
              </a:rPr>
            </a:br>
            <a:r>
              <a:rPr lang="en-US" sz="2800" b="1" dirty="0">
                <a:solidFill>
                  <a:schemeClr val="tx1"/>
                </a:solidFill>
                <a:latin typeface="Times New Roman" panose="02020603050405020304" pitchFamily="18" charset="0"/>
                <a:cs typeface="Times New Roman" panose="02020603050405020304" pitchFamily="18" charset="0"/>
              </a:rPr>
              <a:t>- Previous lecture revision</a:t>
            </a:r>
            <a:br>
              <a:rPr lang="en-US" sz="2800" b="1" dirty="0">
                <a:solidFill>
                  <a:schemeClr val="tx1"/>
                </a:solidFill>
                <a:latin typeface="Times New Roman" panose="02020603050405020304" pitchFamily="18" charset="0"/>
                <a:cs typeface="Times New Roman" panose="02020603050405020304" pitchFamily="18" charset="0"/>
              </a:rPr>
            </a:br>
            <a:r>
              <a:rPr lang="en-US" sz="2800" b="1" dirty="0">
                <a:solidFill>
                  <a:schemeClr val="tx1"/>
                </a:solidFill>
                <a:latin typeface="Times New Roman" panose="02020603050405020304" pitchFamily="18"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1: Using Articles</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2: Quantifiers with Countable and Uncountable Nouns</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Reading Section </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Vocabulary list </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Final Exam Examples </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8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1490052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33500" y="279400"/>
            <a:ext cx="10566399" cy="6362700"/>
          </a:xfrm>
        </p:spPr>
        <p:txBody>
          <a:bodyPr>
            <a:noAutofit/>
          </a:bodyPr>
          <a:lstStyle/>
          <a:p>
            <a:pPr>
              <a:lnSpc>
                <a:spcPct val="150000"/>
              </a:lnSpc>
              <a:spcBef>
                <a:spcPts val="0"/>
              </a:spcBef>
              <a:spcAft>
                <a:spcPts val="10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8: Study 1: Using Articles</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graphicFrame>
        <p:nvGraphicFramePr>
          <p:cNvPr id="3" name="Table 2">
            <a:extLst>
              <a:ext uri="{FF2B5EF4-FFF2-40B4-BE49-F238E27FC236}">
                <a16:creationId xmlns:a16="http://schemas.microsoft.com/office/drawing/2014/main" id="{F189A0AD-5AAE-53C9-3A7F-810F9AC24842}"/>
              </a:ext>
            </a:extLst>
          </p:cNvPr>
          <p:cNvGraphicFramePr>
            <a:graphicFrameLocks noGrp="1"/>
          </p:cNvGraphicFramePr>
          <p:nvPr>
            <p:extLst>
              <p:ext uri="{D42A27DB-BD31-4B8C-83A1-F6EECF244321}">
                <p14:modId xmlns:p14="http://schemas.microsoft.com/office/powerpoint/2010/main" val="4193752047"/>
              </p:ext>
            </p:extLst>
          </p:nvPr>
        </p:nvGraphicFramePr>
        <p:xfrm>
          <a:off x="1104900" y="863600"/>
          <a:ext cx="8475663" cy="5778500"/>
        </p:xfrm>
        <a:graphic>
          <a:graphicData uri="http://schemas.openxmlformats.org/drawingml/2006/table">
            <a:tbl>
              <a:tblPr firstRow="1" firstCol="1" bandRow="1">
                <a:tableStyleId>{F5AB1C69-6EDB-4FF4-983F-18BD219EF322}</a:tableStyleId>
              </a:tblPr>
              <a:tblGrid>
                <a:gridCol w="5431133">
                  <a:extLst>
                    <a:ext uri="{9D8B030D-6E8A-4147-A177-3AD203B41FA5}">
                      <a16:colId xmlns:a16="http://schemas.microsoft.com/office/drawing/2014/main" val="2037495730"/>
                    </a:ext>
                  </a:extLst>
                </a:gridCol>
                <a:gridCol w="3044530">
                  <a:extLst>
                    <a:ext uri="{9D8B030D-6E8A-4147-A177-3AD203B41FA5}">
                      <a16:colId xmlns:a16="http://schemas.microsoft.com/office/drawing/2014/main" val="951272014"/>
                    </a:ext>
                  </a:extLst>
                </a:gridCol>
              </a:tblGrid>
              <a:tr h="349012">
                <a:tc>
                  <a:txBody>
                    <a:bodyPr/>
                    <a:lstStyle/>
                    <a:p>
                      <a:pPr marL="0" marR="0" algn="ctr">
                        <a:lnSpc>
                          <a:spcPct val="150000"/>
                        </a:lnSpc>
                        <a:spcBef>
                          <a:spcPts val="0"/>
                        </a:spcBef>
                        <a:spcAft>
                          <a:spcPts val="0"/>
                        </a:spcAft>
                      </a:pPr>
                      <a:r>
                        <a:rPr lang="en-US" sz="1600" dirty="0">
                          <a:solidFill>
                            <a:schemeClr val="tx1"/>
                          </a:solidFill>
                          <a:effectLst/>
                        </a:rPr>
                        <a:t>Definite (the)</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320" marR="56320" marT="0" marB="0">
                    <a:solidFill>
                      <a:schemeClr val="bg2">
                        <a:lumMod val="75000"/>
                      </a:schemeClr>
                    </a:solidFill>
                  </a:tcPr>
                </a:tc>
                <a:tc>
                  <a:txBody>
                    <a:bodyPr/>
                    <a:lstStyle/>
                    <a:p>
                      <a:pPr marL="0" marR="0" algn="ctr">
                        <a:lnSpc>
                          <a:spcPct val="150000"/>
                        </a:lnSpc>
                        <a:spcBef>
                          <a:spcPts val="0"/>
                        </a:spcBef>
                        <a:spcAft>
                          <a:spcPts val="0"/>
                        </a:spcAft>
                      </a:pPr>
                      <a:r>
                        <a:rPr lang="en-US" sz="1600" dirty="0">
                          <a:solidFill>
                            <a:schemeClr val="tx1"/>
                          </a:solidFill>
                          <a:effectLst/>
                        </a:rPr>
                        <a:t>Indefinite (a\an)</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320" marR="56320" marT="0" marB="0">
                    <a:solidFill>
                      <a:schemeClr val="bg2">
                        <a:lumMod val="75000"/>
                      </a:schemeClr>
                    </a:solidFill>
                  </a:tcPr>
                </a:tc>
                <a:extLst>
                  <a:ext uri="{0D108BD9-81ED-4DB2-BD59-A6C34878D82A}">
                    <a16:rowId xmlns:a16="http://schemas.microsoft.com/office/drawing/2014/main" val="351881287"/>
                  </a:ext>
                </a:extLst>
              </a:tr>
              <a:tr h="5429488">
                <a:tc>
                  <a:txBody>
                    <a:bodyPr/>
                    <a:lstStyle/>
                    <a:p>
                      <a:pPr marL="342900" marR="0" lvl="0" indent="-342900" rtl="0">
                        <a:lnSpc>
                          <a:spcPct val="150000"/>
                        </a:lnSpc>
                        <a:spcBef>
                          <a:spcPts val="0"/>
                        </a:spcBef>
                        <a:spcAft>
                          <a:spcPts val="0"/>
                        </a:spcAft>
                        <a:buFont typeface="+mj-lt"/>
                        <a:buAutoNum type="arabicPeriod"/>
                      </a:pPr>
                      <a:r>
                        <a:rPr lang="en-US" sz="1600" dirty="0">
                          <a:solidFill>
                            <a:schemeClr val="tx1"/>
                          </a:solidFill>
                          <a:effectLst/>
                        </a:rPr>
                        <a:t>specific person: I saw the man.</a:t>
                      </a:r>
                    </a:p>
                    <a:p>
                      <a:pPr marL="342900" marR="0" lvl="0" indent="-342900">
                        <a:lnSpc>
                          <a:spcPct val="150000"/>
                        </a:lnSpc>
                        <a:spcBef>
                          <a:spcPts val="0"/>
                        </a:spcBef>
                        <a:spcAft>
                          <a:spcPts val="0"/>
                        </a:spcAft>
                        <a:buFont typeface="+mj-lt"/>
                        <a:buAutoNum type="arabicPeriod"/>
                      </a:pPr>
                      <a:r>
                        <a:rPr lang="en-US" sz="1600" dirty="0">
                          <a:solidFill>
                            <a:schemeClr val="tx1"/>
                          </a:solidFill>
                          <a:effectLst/>
                        </a:rPr>
                        <a:t>specific thing: I have the book.</a:t>
                      </a:r>
                    </a:p>
                    <a:p>
                      <a:pPr marL="342900" marR="0" lvl="0" indent="-342900">
                        <a:lnSpc>
                          <a:spcPct val="150000"/>
                        </a:lnSpc>
                        <a:spcBef>
                          <a:spcPts val="0"/>
                        </a:spcBef>
                        <a:spcAft>
                          <a:spcPts val="0"/>
                        </a:spcAft>
                        <a:buFont typeface="+mj-lt"/>
                        <a:buAutoNum type="arabicPeriod"/>
                      </a:pPr>
                      <a:r>
                        <a:rPr lang="en-US" sz="1600" dirty="0">
                          <a:solidFill>
                            <a:schemeClr val="tx1"/>
                          </a:solidFill>
                          <a:effectLst/>
                        </a:rPr>
                        <a:t>superlative adj: this is the most beautiful area.</a:t>
                      </a:r>
                    </a:p>
                    <a:p>
                      <a:pPr marL="342900" marR="0" lvl="0" indent="-342900">
                        <a:lnSpc>
                          <a:spcPct val="150000"/>
                        </a:lnSpc>
                        <a:spcBef>
                          <a:spcPts val="0"/>
                        </a:spcBef>
                        <a:spcAft>
                          <a:spcPts val="0"/>
                        </a:spcAft>
                        <a:buFont typeface="+mj-lt"/>
                        <a:buAutoNum type="arabicPeriod"/>
                      </a:pPr>
                      <a:r>
                        <a:rPr lang="en-US" sz="1600" dirty="0">
                          <a:solidFill>
                            <a:schemeClr val="tx1"/>
                          </a:solidFill>
                          <a:effectLst/>
                        </a:rPr>
                        <a:t>some name of countries: The UK, The USA, The KSA, The UAE. </a:t>
                      </a:r>
                    </a:p>
                    <a:p>
                      <a:pPr marL="342900" marR="0" lvl="0" indent="-342900">
                        <a:lnSpc>
                          <a:spcPct val="150000"/>
                        </a:lnSpc>
                        <a:spcBef>
                          <a:spcPts val="0"/>
                        </a:spcBef>
                        <a:spcAft>
                          <a:spcPts val="0"/>
                        </a:spcAft>
                        <a:buFont typeface="+mj-lt"/>
                        <a:buAutoNum type="arabicPeriod"/>
                      </a:pPr>
                      <a:r>
                        <a:rPr lang="en-US" sz="1600" dirty="0">
                          <a:solidFill>
                            <a:schemeClr val="tx1"/>
                          </a:solidFill>
                          <a:effectLst/>
                        </a:rPr>
                        <a:t>unique things: the world, the earth, the sun, the moon, the God, the king, the president</a:t>
                      </a:r>
                    </a:p>
                    <a:p>
                      <a:pPr marL="342900" marR="0" lvl="0" indent="-342900">
                        <a:lnSpc>
                          <a:spcPct val="150000"/>
                        </a:lnSpc>
                        <a:spcBef>
                          <a:spcPts val="0"/>
                        </a:spcBef>
                        <a:spcAft>
                          <a:spcPts val="0"/>
                        </a:spcAft>
                        <a:buFont typeface="+mj-lt"/>
                        <a:buAutoNum type="arabicPeriod"/>
                      </a:pPr>
                      <a:r>
                        <a:rPr lang="en-US" sz="1600" dirty="0">
                          <a:solidFill>
                            <a:schemeClr val="tx1"/>
                          </a:solidFill>
                          <a:effectLst/>
                        </a:rPr>
                        <a:t>name of river, sea, ocean.</a:t>
                      </a:r>
                    </a:p>
                    <a:p>
                      <a:pPr marL="342900" marR="0" lvl="0" indent="-342900">
                        <a:lnSpc>
                          <a:spcPct val="150000"/>
                        </a:lnSpc>
                        <a:spcBef>
                          <a:spcPts val="0"/>
                        </a:spcBef>
                        <a:spcAft>
                          <a:spcPts val="0"/>
                        </a:spcAft>
                        <a:buFont typeface="+mj-lt"/>
                        <a:buAutoNum type="arabicPeriod"/>
                      </a:pPr>
                      <a:r>
                        <a:rPr lang="en-US" sz="1600" dirty="0">
                          <a:solidFill>
                            <a:schemeClr val="tx1"/>
                          </a:solidFill>
                          <a:effectLst/>
                        </a:rPr>
                        <a:t>talking about something after the first time, i.e. the second, the third, the fourth times.</a:t>
                      </a:r>
                    </a:p>
                    <a:p>
                      <a:pPr marL="342900" marR="0" lvl="0" indent="-342900">
                        <a:lnSpc>
                          <a:spcPct val="150000"/>
                        </a:lnSpc>
                        <a:spcBef>
                          <a:spcPts val="0"/>
                        </a:spcBef>
                        <a:spcAft>
                          <a:spcPts val="0"/>
                        </a:spcAft>
                        <a:buFont typeface="+mj-lt"/>
                        <a:buAutoNum type="arabicPeriod"/>
                      </a:pPr>
                      <a:r>
                        <a:rPr lang="en-US" sz="1600" dirty="0">
                          <a:solidFill>
                            <a:schemeClr val="tx1"/>
                          </a:solidFill>
                          <a:effectLst/>
                        </a:rPr>
                        <a:t>With these words (the bottom, the top, the north, the south, the east, the west, the </a:t>
                      </a:r>
                      <a:r>
                        <a:rPr lang="en-US" sz="1600" dirty="0" err="1">
                          <a:solidFill>
                            <a:schemeClr val="tx1"/>
                          </a:solidFill>
                          <a:effectLst/>
                        </a:rPr>
                        <a:t>centre</a:t>
                      </a:r>
                      <a:r>
                        <a:rPr lang="en-US" sz="1600" dirty="0">
                          <a:solidFill>
                            <a:schemeClr val="tx1"/>
                          </a:solidFill>
                          <a:effectLst/>
                        </a:rPr>
                        <a:t>, the middle, the morning, afternoon, evening, the left, the right, the coast, the border)</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320" marR="56320" marT="0" marB="0">
                    <a:solidFill>
                      <a:schemeClr val="bg2">
                        <a:lumMod val="75000"/>
                      </a:schemeClr>
                    </a:solidFill>
                  </a:tcPr>
                </a:tc>
                <a:tc>
                  <a:txBody>
                    <a:bodyPr/>
                    <a:lstStyle/>
                    <a:p>
                      <a:pPr marL="0" marR="0">
                        <a:lnSpc>
                          <a:spcPct val="150000"/>
                        </a:lnSpc>
                        <a:spcBef>
                          <a:spcPts val="0"/>
                        </a:spcBef>
                        <a:spcAft>
                          <a:spcPts val="0"/>
                        </a:spcAft>
                      </a:pPr>
                      <a:r>
                        <a:rPr lang="en-US" sz="1600" dirty="0">
                          <a:solidFill>
                            <a:schemeClr val="tx1"/>
                          </a:solidFill>
                          <a:effectLst/>
                        </a:rPr>
                        <a:t>1. talking about something for the first time.</a:t>
                      </a:r>
                    </a:p>
                    <a:p>
                      <a:pPr marL="0" marR="0">
                        <a:lnSpc>
                          <a:spcPct val="150000"/>
                        </a:lnSpc>
                        <a:spcBef>
                          <a:spcPts val="0"/>
                        </a:spcBef>
                        <a:spcAft>
                          <a:spcPts val="0"/>
                        </a:spcAft>
                      </a:pPr>
                      <a:r>
                        <a:rPr lang="en-US" sz="1600" dirty="0">
                          <a:solidFill>
                            <a:schemeClr val="tx1"/>
                          </a:solidFill>
                          <a:effectLst/>
                        </a:rPr>
                        <a:t>2. focusing on singularity</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320" marR="56320" marT="0" marB="0">
                    <a:solidFill>
                      <a:schemeClr val="accent1">
                        <a:lumMod val="40000"/>
                        <a:lumOff val="60000"/>
                      </a:schemeClr>
                    </a:solidFill>
                  </a:tcPr>
                </a:tc>
                <a:extLst>
                  <a:ext uri="{0D108BD9-81ED-4DB2-BD59-A6C34878D82A}">
                    <a16:rowId xmlns:a16="http://schemas.microsoft.com/office/drawing/2014/main" val="1543653221"/>
                  </a:ext>
                </a:extLst>
              </a:tr>
            </a:tbl>
          </a:graphicData>
        </a:graphic>
      </p:graphicFrame>
    </p:spTree>
    <p:extLst>
      <p:ext uri="{BB962C8B-B14F-4D97-AF65-F5344CB8AC3E}">
        <p14:creationId xmlns:p14="http://schemas.microsoft.com/office/powerpoint/2010/main" val="1819069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33500" y="279400"/>
            <a:ext cx="10566399" cy="6362700"/>
          </a:xfrm>
        </p:spPr>
        <p:txBody>
          <a:bodyPr>
            <a:noAutofit/>
          </a:bodyPr>
          <a:lstStyle/>
          <a:p>
            <a:pPr marL="0" marR="0">
              <a:lnSpc>
                <a:spcPct val="107000"/>
              </a:lnSpc>
              <a:spcBef>
                <a:spcPts val="0"/>
              </a:spcBef>
              <a:spcAft>
                <a:spcPts val="800"/>
              </a:spcAft>
            </a:pPr>
            <a:r>
              <a:rPr lang="en-US" sz="3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8: </a:t>
            </a: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2: Quantifiers with Countable and Uncountable Nouns</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Use</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to say the amount of something. </a:t>
            </a: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Rules &amp; Examples </a:t>
            </a: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4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0699" y="69850"/>
            <a:ext cx="1390480" cy="1384300"/>
          </a:xfrm>
          <a:prstGeom prst="rect">
            <a:avLst/>
          </a:prstGeom>
        </p:spPr>
      </p:pic>
      <p:graphicFrame>
        <p:nvGraphicFramePr>
          <p:cNvPr id="4" name="Table 3">
            <a:extLst>
              <a:ext uri="{FF2B5EF4-FFF2-40B4-BE49-F238E27FC236}">
                <a16:creationId xmlns:a16="http://schemas.microsoft.com/office/drawing/2014/main" id="{37ACDC17-54A0-1FA7-5977-ED020F4E4A79}"/>
              </a:ext>
            </a:extLst>
          </p:cNvPr>
          <p:cNvGraphicFramePr>
            <a:graphicFrameLocks noGrp="1"/>
          </p:cNvGraphicFramePr>
          <p:nvPr>
            <p:extLst>
              <p:ext uri="{D42A27DB-BD31-4B8C-83A1-F6EECF244321}">
                <p14:modId xmlns:p14="http://schemas.microsoft.com/office/powerpoint/2010/main" val="2050268434"/>
              </p:ext>
            </p:extLst>
          </p:nvPr>
        </p:nvGraphicFramePr>
        <p:xfrm>
          <a:off x="609600" y="1333500"/>
          <a:ext cx="9347199" cy="5365366"/>
        </p:xfrm>
        <a:graphic>
          <a:graphicData uri="http://schemas.openxmlformats.org/drawingml/2006/table">
            <a:tbl>
              <a:tblPr firstRow="1" firstCol="1" bandRow="1">
                <a:tableStyleId>{F5AB1C69-6EDB-4FF4-983F-18BD219EF322}</a:tableStyleId>
              </a:tblPr>
              <a:tblGrid>
                <a:gridCol w="688462">
                  <a:extLst>
                    <a:ext uri="{9D8B030D-6E8A-4147-A177-3AD203B41FA5}">
                      <a16:colId xmlns:a16="http://schemas.microsoft.com/office/drawing/2014/main" val="2324590734"/>
                    </a:ext>
                  </a:extLst>
                </a:gridCol>
                <a:gridCol w="4741937">
                  <a:extLst>
                    <a:ext uri="{9D8B030D-6E8A-4147-A177-3AD203B41FA5}">
                      <a16:colId xmlns:a16="http://schemas.microsoft.com/office/drawing/2014/main" val="1762976613"/>
                    </a:ext>
                  </a:extLst>
                </a:gridCol>
                <a:gridCol w="3916800">
                  <a:extLst>
                    <a:ext uri="{9D8B030D-6E8A-4147-A177-3AD203B41FA5}">
                      <a16:colId xmlns:a16="http://schemas.microsoft.com/office/drawing/2014/main" val="462565654"/>
                    </a:ext>
                  </a:extLst>
                </a:gridCol>
              </a:tblGrid>
              <a:tr h="455664">
                <a:tc>
                  <a:txBody>
                    <a:bodyPr/>
                    <a:lstStyle/>
                    <a:p>
                      <a:pPr marL="0" marR="0" algn="ctr">
                        <a:lnSpc>
                          <a:spcPct val="115000"/>
                        </a:lnSpc>
                        <a:spcBef>
                          <a:spcPts val="0"/>
                        </a:spcBef>
                        <a:spcAft>
                          <a:spcPts val="0"/>
                        </a:spcAft>
                      </a:pPr>
                      <a:r>
                        <a:rPr lang="en-US" sz="2400" dirty="0">
                          <a:solidFill>
                            <a:schemeClr val="tx1"/>
                          </a:solidFill>
                          <a:effectLst/>
                        </a:rPr>
                        <a:t>No</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697" marR="51697" marT="0" marB="0"/>
                </a:tc>
                <a:tc>
                  <a:txBody>
                    <a:bodyPr/>
                    <a:lstStyle/>
                    <a:p>
                      <a:pPr marL="0" marR="0" algn="ctr">
                        <a:lnSpc>
                          <a:spcPct val="115000"/>
                        </a:lnSpc>
                        <a:spcBef>
                          <a:spcPts val="0"/>
                        </a:spcBef>
                        <a:spcAft>
                          <a:spcPts val="0"/>
                        </a:spcAft>
                      </a:pPr>
                      <a:r>
                        <a:rPr lang="en-US" sz="2400" dirty="0">
                          <a:solidFill>
                            <a:schemeClr val="tx1"/>
                          </a:solidFill>
                          <a:effectLst/>
                        </a:rPr>
                        <a:t>Countable Nouns</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697" marR="51697" marT="0" marB="0"/>
                </a:tc>
                <a:tc>
                  <a:txBody>
                    <a:bodyPr/>
                    <a:lstStyle/>
                    <a:p>
                      <a:pPr marL="0" marR="0" algn="ctr">
                        <a:lnSpc>
                          <a:spcPct val="115000"/>
                        </a:lnSpc>
                        <a:spcBef>
                          <a:spcPts val="0"/>
                        </a:spcBef>
                        <a:spcAft>
                          <a:spcPts val="0"/>
                        </a:spcAft>
                      </a:pPr>
                      <a:r>
                        <a:rPr lang="en-US" sz="2400">
                          <a:solidFill>
                            <a:schemeClr val="tx1"/>
                          </a:solidFill>
                          <a:effectLst/>
                        </a:rPr>
                        <a:t>Uncountable Nouns</a:t>
                      </a:r>
                      <a:endParaRPr lang="en-US"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697" marR="51697" marT="0" marB="0"/>
                </a:tc>
                <a:extLst>
                  <a:ext uri="{0D108BD9-81ED-4DB2-BD59-A6C34878D82A}">
                    <a16:rowId xmlns:a16="http://schemas.microsoft.com/office/drawing/2014/main" val="237384409"/>
                  </a:ext>
                </a:extLst>
              </a:tr>
              <a:tr h="1019751">
                <a:tc>
                  <a:txBody>
                    <a:bodyPr/>
                    <a:lstStyle/>
                    <a:p>
                      <a:pPr marL="0" marR="0">
                        <a:lnSpc>
                          <a:spcPct val="115000"/>
                        </a:lnSpc>
                        <a:spcBef>
                          <a:spcPts val="0"/>
                        </a:spcBef>
                        <a:spcAft>
                          <a:spcPts val="0"/>
                        </a:spcAft>
                      </a:pPr>
                      <a:r>
                        <a:rPr lang="en-US" sz="2400">
                          <a:solidFill>
                            <a:schemeClr val="tx1"/>
                          </a:solidFill>
                          <a:effectLst/>
                        </a:rPr>
                        <a:t>1.</a:t>
                      </a:r>
                      <a:endParaRPr lang="en-US"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697" marR="51697" marT="0" marB="0"/>
                </a:tc>
                <a:tc>
                  <a:txBody>
                    <a:bodyPr/>
                    <a:lstStyle/>
                    <a:p>
                      <a:pPr marL="0" marR="0">
                        <a:lnSpc>
                          <a:spcPct val="115000"/>
                        </a:lnSpc>
                        <a:spcBef>
                          <a:spcPts val="0"/>
                        </a:spcBef>
                        <a:spcAft>
                          <a:spcPts val="0"/>
                        </a:spcAft>
                      </a:pPr>
                      <a:r>
                        <a:rPr lang="en-US" sz="2400" dirty="0">
                          <a:solidFill>
                            <a:schemeClr val="tx1"/>
                          </a:solidFill>
                          <a:effectLst/>
                        </a:rPr>
                        <a:t>There is + singular things + C </a:t>
                      </a:r>
                    </a:p>
                    <a:p>
                      <a:pPr marL="0" marR="0">
                        <a:lnSpc>
                          <a:spcPct val="115000"/>
                        </a:lnSpc>
                        <a:spcBef>
                          <a:spcPts val="0"/>
                        </a:spcBef>
                        <a:spcAft>
                          <a:spcPts val="0"/>
                        </a:spcAft>
                      </a:pPr>
                      <a:r>
                        <a:rPr lang="en-US" sz="2400" dirty="0">
                          <a:solidFill>
                            <a:schemeClr val="tx1"/>
                          </a:solidFill>
                          <a:effectLst/>
                        </a:rPr>
                        <a:t> </a:t>
                      </a:r>
                    </a:p>
                    <a:p>
                      <a:pPr marL="0" marR="0">
                        <a:lnSpc>
                          <a:spcPct val="115000"/>
                        </a:lnSpc>
                        <a:spcBef>
                          <a:spcPts val="0"/>
                        </a:spcBef>
                        <a:spcAft>
                          <a:spcPts val="0"/>
                        </a:spcAft>
                      </a:pPr>
                      <a:r>
                        <a:rPr lang="en-US" sz="2400" dirty="0">
                          <a:solidFill>
                            <a:schemeClr val="tx1"/>
                          </a:solidFill>
                          <a:effectLst/>
                        </a:rPr>
                        <a:t>There is a book on the table.</a:t>
                      </a:r>
                    </a:p>
                    <a:p>
                      <a:pPr marL="0" marR="0">
                        <a:lnSpc>
                          <a:spcPct val="115000"/>
                        </a:lnSpc>
                        <a:spcBef>
                          <a:spcPts val="0"/>
                        </a:spcBef>
                        <a:spcAft>
                          <a:spcPts val="0"/>
                        </a:spcAft>
                      </a:pPr>
                      <a:r>
                        <a:rPr lang="en-US" sz="2400" dirty="0">
                          <a:solidFill>
                            <a:schemeClr val="tx1"/>
                          </a:solidFill>
                          <a:effectLst/>
                        </a:rPr>
                        <a:t>There is one book on the table.</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697" marR="51697" marT="0" marB="0"/>
                </a:tc>
                <a:tc>
                  <a:txBody>
                    <a:bodyPr/>
                    <a:lstStyle/>
                    <a:p>
                      <a:pPr marL="0" marR="0">
                        <a:lnSpc>
                          <a:spcPct val="115000"/>
                        </a:lnSpc>
                        <a:spcBef>
                          <a:spcPts val="0"/>
                        </a:spcBef>
                        <a:spcAft>
                          <a:spcPts val="0"/>
                        </a:spcAft>
                      </a:pPr>
                      <a:r>
                        <a:rPr lang="en-US" sz="2400">
                          <a:solidFill>
                            <a:schemeClr val="tx1"/>
                          </a:solidFill>
                          <a:effectLst/>
                        </a:rPr>
                        <a:t>There is + uncountable noun (singular) + C</a:t>
                      </a:r>
                    </a:p>
                    <a:p>
                      <a:pPr marL="0" marR="0">
                        <a:lnSpc>
                          <a:spcPct val="115000"/>
                        </a:lnSpc>
                        <a:spcBef>
                          <a:spcPts val="0"/>
                        </a:spcBef>
                        <a:spcAft>
                          <a:spcPts val="0"/>
                        </a:spcAft>
                      </a:pPr>
                      <a:r>
                        <a:rPr lang="en-US" sz="2400">
                          <a:solidFill>
                            <a:schemeClr val="tx1"/>
                          </a:solidFill>
                          <a:effectLst/>
                        </a:rPr>
                        <a:t> </a:t>
                      </a:r>
                    </a:p>
                    <a:p>
                      <a:pPr marL="0" marR="0">
                        <a:lnSpc>
                          <a:spcPct val="115000"/>
                        </a:lnSpc>
                        <a:spcBef>
                          <a:spcPts val="0"/>
                        </a:spcBef>
                        <a:spcAft>
                          <a:spcPts val="0"/>
                        </a:spcAft>
                      </a:pPr>
                      <a:r>
                        <a:rPr lang="en-US" sz="2400">
                          <a:solidFill>
                            <a:schemeClr val="tx1"/>
                          </a:solidFill>
                          <a:effectLst/>
                        </a:rPr>
                        <a:t>There is water in the river.</a:t>
                      </a:r>
                      <a:endParaRPr lang="en-US"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697" marR="51697" marT="0" marB="0"/>
                </a:tc>
                <a:extLst>
                  <a:ext uri="{0D108BD9-81ED-4DB2-BD59-A6C34878D82A}">
                    <a16:rowId xmlns:a16="http://schemas.microsoft.com/office/drawing/2014/main" val="1669264868"/>
                  </a:ext>
                </a:extLst>
              </a:tr>
              <a:tr h="3261686">
                <a:tc>
                  <a:txBody>
                    <a:bodyPr/>
                    <a:lstStyle/>
                    <a:p>
                      <a:pPr marL="0" marR="0">
                        <a:lnSpc>
                          <a:spcPct val="115000"/>
                        </a:lnSpc>
                        <a:spcBef>
                          <a:spcPts val="0"/>
                        </a:spcBef>
                        <a:spcAft>
                          <a:spcPts val="0"/>
                        </a:spcAft>
                      </a:pPr>
                      <a:r>
                        <a:rPr lang="en-US" sz="2400" dirty="0">
                          <a:solidFill>
                            <a:schemeClr val="tx1"/>
                          </a:solidFill>
                          <a:effectLst/>
                        </a:rPr>
                        <a:t>2.</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697" marR="51697" marT="0" marB="0"/>
                </a:tc>
                <a:tc>
                  <a:txBody>
                    <a:bodyPr/>
                    <a:lstStyle/>
                    <a:p>
                      <a:pPr marL="0" marR="0">
                        <a:lnSpc>
                          <a:spcPct val="115000"/>
                        </a:lnSpc>
                        <a:spcBef>
                          <a:spcPts val="0"/>
                        </a:spcBef>
                        <a:spcAft>
                          <a:spcPts val="0"/>
                        </a:spcAft>
                      </a:pPr>
                      <a:r>
                        <a:rPr lang="en-US" sz="2400" dirty="0">
                          <a:solidFill>
                            <a:schemeClr val="tx1"/>
                          </a:solidFill>
                          <a:effectLst/>
                        </a:rPr>
                        <a:t>There are + few\a few + plural things + C</a:t>
                      </a:r>
                    </a:p>
                    <a:p>
                      <a:pPr marL="0" marR="0">
                        <a:lnSpc>
                          <a:spcPct val="115000"/>
                        </a:lnSpc>
                        <a:spcBef>
                          <a:spcPts val="0"/>
                        </a:spcBef>
                        <a:spcAft>
                          <a:spcPts val="0"/>
                        </a:spcAft>
                      </a:pPr>
                      <a:r>
                        <a:rPr lang="en-US" sz="2400" dirty="0">
                          <a:solidFill>
                            <a:schemeClr val="tx1"/>
                          </a:solidFill>
                          <a:effectLst/>
                        </a:rPr>
                        <a:t> </a:t>
                      </a:r>
                    </a:p>
                    <a:p>
                      <a:pPr marL="0" marR="0">
                        <a:lnSpc>
                          <a:spcPct val="115000"/>
                        </a:lnSpc>
                        <a:spcBef>
                          <a:spcPts val="0"/>
                        </a:spcBef>
                        <a:spcAft>
                          <a:spcPts val="0"/>
                        </a:spcAft>
                      </a:pPr>
                      <a:r>
                        <a:rPr lang="en-US" sz="2400" dirty="0">
                          <a:solidFill>
                            <a:schemeClr val="tx1"/>
                          </a:solidFill>
                          <a:effectLst/>
                        </a:rPr>
                        <a:t>There are few books on the table.</a:t>
                      </a:r>
                    </a:p>
                    <a:p>
                      <a:pPr marL="0" marR="0">
                        <a:lnSpc>
                          <a:spcPct val="115000"/>
                        </a:lnSpc>
                        <a:spcBef>
                          <a:spcPts val="0"/>
                        </a:spcBef>
                        <a:spcAft>
                          <a:spcPts val="0"/>
                        </a:spcAft>
                      </a:pPr>
                      <a:r>
                        <a:rPr lang="en-US" sz="2400" dirty="0">
                          <a:solidFill>
                            <a:schemeClr val="tx1"/>
                          </a:solidFill>
                          <a:effectLst/>
                        </a:rPr>
                        <a:t>There are a few books on the table.</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697" marR="51697" marT="0" marB="0"/>
                </a:tc>
                <a:tc>
                  <a:txBody>
                    <a:bodyPr/>
                    <a:lstStyle/>
                    <a:p>
                      <a:pPr marL="0" marR="0">
                        <a:lnSpc>
                          <a:spcPct val="115000"/>
                        </a:lnSpc>
                        <a:spcBef>
                          <a:spcPts val="0"/>
                        </a:spcBef>
                        <a:spcAft>
                          <a:spcPts val="0"/>
                        </a:spcAft>
                      </a:pPr>
                      <a:r>
                        <a:rPr lang="en-US" sz="2400" dirty="0">
                          <a:solidFill>
                            <a:schemeClr val="tx1"/>
                          </a:solidFill>
                          <a:effectLst/>
                        </a:rPr>
                        <a:t>There is + little\a little + singular things + C</a:t>
                      </a:r>
                    </a:p>
                    <a:p>
                      <a:pPr marL="0" marR="0">
                        <a:lnSpc>
                          <a:spcPct val="115000"/>
                        </a:lnSpc>
                        <a:spcBef>
                          <a:spcPts val="0"/>
                        </a:spcBef>
                        <a:spcAft>
                          <a:spcPts val="0"/>
                        </a:spcAft>
                      </a:pPr>
                      <a:r>
                        <a:rPr lang="en-US" sz="2400" dirty="0">
                          <a:solidFill>
                            <a:schemeClr val="tx1"/>
                          </a:solidFill>
                          <a:effectLst/>
                        </a:rPr>
                        <a:t> </a:t>
                      </a:r>
                    </a:p>
                    <a:p>
                      <a:pPr marL="0" marR="0">
                        <a:lnSpc>
                          <a:spcPct val="115000"/>
                        </a:lnSpc>
                        <a:spcBef>
                          <a:spcPts val="0"/>
                        </a:spcBef>
                        <a:spcAft>
                          <a:spcPts val="0"/>
                        </a:spcAft>
                      </a:pPr>
                      <a:r>
                        <a:rPr lang="en-US" sz="2400" dirty="0">
                          <a:solidFill>
                            <a:schemeClr val="tx1"/>
                          </a:solidFill>
                          <a:effectLst/>
                        </a:rPr>
                        <a:t>There is little water in the river.</a:t>
                      </a:r>
                    </a:p>
                    <a:p>
                      <a:pPr marL="0" marR="0">
                        <a:lnSpc>
                          <a:spcPct val="115000"/>
                        </a:lnSpc>
                        <a:spcBef>
                          <a:spcPts val="0"/>
                        </a:spcBef>
                        <a:spcAft>
                          <a:spcPts val="0"/>
                        </a:spcAft>
                      </a:pPr>
                      <a:r>
                        <a:rPr lang="en-US" sz="2400" dirty="0">
                          <a:solidFill>
                            <a:schemeClr val="tx1"/>
                          </a:solidFill>
                          <a:effectLst/>
                        </a:rPr>
                        <a:t>There is a little water in the river.</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697" marR="51697" marT="0" marB="0"/>
                </a:tc>
                <a:extLst>
                  <a:ext uri="{0D108BD9-81ED-4DB2-BD59-A6C34878D82A}">
                    <a16:rowId xmlns:a16="http://schemas.microsoft.com/office/drawing/2014/main" val="2545884539"/>
                  </a:ext>
                </a:extLst>
              </a:tr>
            </a:tbl>
          </a:graphicData>
        </a:graphic>
      </p:graphicFrame>
    </p:spTree>
    <p:extLst>
      <p:ext uri="{BB962C8B-B14F-4D97-AF65-F5344CB8AC3E}">
        <p14:creationId xmlns:p14="http://schemas.microsoft.com/office/powerpoint/2010/main" val="1566199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33500" y="279400"/>
            <a:ext cx="10566399" cy="6362700"/>
          </a:xfrm>
        </p:spPr>
        <p:txBody>
          <a:bodyPr>
            <a:noAutofit/>
          </a:bodyPr>
          <a:lstStyle/>
          <a:p>
            <a:pPr marL="0" marR="0">
              <a:lnSpc>
                <a:spcPct val="107000"/>
              </a:lnSpc>
              <a:spcBef>
                <a:spcPts val="0"/>
              </a:spcBef>
              <a:spcAft>
                <a:spcPts val="800"/>
              </a:spcAft>
            </a:pP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8: </a:t>
            </a:r>
            <a:r>
              <a:rPr lang="en-US" sz="2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2: Quantifiers with Countable and Uncountable Nouns</a:t>
            </a:r>
            <a:b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Use</a:t>
            </a:r>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to say the amount of something. </a:t>
            </a:r>
            <a:r>
              <a:rPr lang="en-US" sz="2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Rules &amp; Examples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40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graphicFrame>
        <p:nvGraphicFramePr>
          <p:cNvPr id="4" name="Table 3">
            <a:extLst>
              <a:ext uri="{FF2B5EF4-FFF2-40B4-BE49-F238E27FC236}">
                <a16:creationId xmlns:a16="http://schemas.microsoft.com/office/drawing/2014/main" id="{37ACDC17-54A0-1FA7-5977-ED020F4E4A79}"/>
              </a:ext>
            </a:extLst>
          </p:cNvPr>
          <p:cNvGraphicFramePr>
            <a:graphicFrameLocks noGrp="1"/>
          </p:cNvGraphicFramePr>
          <p:nvPr>
            <p:extLst>
              <p:ext uri="{D42A27DB-BD31-4B8C-83A1-F6EECF244321}">
                <p14:modId xmlns:p14="http://schemas.microsoft.com/office/powerpoint/2010/main" val="2916850917"/>
              </p:ext>
            </p:extLst>
          </p:nvPr>
        </p:nvGraphicFramePr>
        <p:xfrm>
          <a:off x="515938" y="1268477"/>
          <a:ext cx="9402762" cy="5258633"/>
        </p:xfrm>
        <a:graphic>
          <a:graphicData uri="http://schemas.openxmlformats.org/drawingml/2006/table">
            <a:tbl>
              <a:tblPr firstRow="1" firstCol="1" bandRow="1">
                <a:tableStyleId>{EB344D84-9AFB-497E-A393-DC336BA19D2E}</a:tableStyleId>
              </a:tblPr>
              <a:tblGrid>
                <a:gridCol w="567514">
                  <a:extLst>
                    <a:ext uri="{9D8B030D-6E8A-4147-A177-3AD203B41FA5}">
                      <a16:colId xmlns:a16="http://schemas.microsoft.com/office/drawing/2014/main" val="2324590734"/>
                    </a:ext>
                  </a:extLst>
                </a:gridCol>
                <a:gridCol w="4567841">
                  <a:extLst>
                    <a:ext uri="{9D8B030D-6E8A-4147-A177-3AD203B41FA5}">
                      <a16:colId xmlns:a16="http://schemas.microsoft.com/office/drawing/2014/main" val="1762976613"/>
                    </a:ext>
                  </a:extLst>
                </a:gridCol>
                <a:gridCol w="4267407">
                  <a:extLst>
                    <a:ext uri="{9D8B030D-6E8A-4147-A177-3AD203B41FA5}">
                      <a16:colId xmlns:a16="http://schemas.microsoft.com/office/drawing/2014/main" val="462565654"/>
                    </a:ext>
                  </a:extLst>
                </a:gridCol>
              </a:tblGrid>
              <a:tr h="323144">
                <a:tc>
                  <a:txBody>
                    <a:bodyPr/>
                    <a:lstStyle/>
                    <a:p>
                      <a:pPr marL="0" marR="0" algn="ctr">
                        <a:lnSpc>
                          <a:spcPct val="115000"/>
                        </a:lnSpc>
                        <a:spcBef>
                          <a:spcPts val="0"/>
                        </a:spcBef>
                        <a:spcAft>
                          <a:spcPts val="0"/>
                        </a:spcAft>
                      </a:pPr>
                      <a:r>
                        <a:rPr lang="en-US" sz="2400">
                          <a:solidFill>
                            <a:schemeClr val="tx1"/>
                          </a:solidFill>
                          <a:effectLst/>
                        </a:rPr>
                        <a:t>No</a:t>
                      </a:r>
                      <a:endParaRPr lang="en-US"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697" marR="51697" marT="0" marB="0"/>
                </a:tc>
                <a:tc>
                  <a:txBody>
                    <a:bodyPr/>
                    <a:lstStyle/>
                    <a:p>
                      <a:pPr marL="0" marR="0" algn="ctr">
                        <a:lnSpc>
                          <a:spcPct val="115000"/>
                        </a:lnSpc>
                        <a:spcBef>
                          <a:spcPts val="0"/>
                        </a:spcBef>
                        <a:spcAft>
                          <a:spcPts val="0"/>
                        </a:spcAft>
                      </a:pPr>
                      <a:r>
                        <a:rPr lang="en-US" sz="2400" dirty="0">
                          <a:solidFill>
                            <a:schemeClr val="tx1"/>
                          </a:solidFill>
                          <a:effectLst/>
                        </a:rPr>
                        <a:t>Countable Nouns</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697" marR="51697" marT="0" marB="0"/>
                </a:tc>
                <a:tc>
                  <a:txBody>
                    <a:bodyPr/>
                    <a:lstStyle/>
                    <a:p>
                      <a:pPr marL="0" marR="0" algn="ctr">
                        <a:lnSpc>
                          <a:spcPct val="115000"/>
                        </a:lnSpc>
                        <a:spcBef>
                          <a:spcPts val="0"/>
                        </a:spcBef>
                        <a:spcAft>
                          <a:spcPts val="0"/>
                        </a:spcAft>
                      </a:pPr>
                      <a:r>
                        <a:rPr lang="en-US" sz="2400" dirty="0">
                          <a:solidFill>
                            <a:schemeClr val="tx1"/>
                          </a:solidFill>
                          <a:effectLst/>
                        </a:rPr>
                        <a:t>Uncountable Nouns</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697" marR="51697" marT="0" marB="0"/>
                </a:tc>
                <a:extLst>
                  <a:ext uri="{0D108BD9-81ED-4DB2-BD59-A6C34878D82A}">
                    <a16:rowId xmlns:a16="http://schemas.microsoft.com/office/drawing/2014/main" val="237384409"/>
                  </a:ext>
                </a:extLst>
              </a:tr>
              <a:tr h="2436340">
                <a:tc>
                  <a:txBody>
                    <a:bodyPr/>
                    <a:lstStyle/>
                    <a:p>
                      <a:pPr marL="0" marR="0">
                        <a:lnSpc>
                          <a:spcPct val="115000"/>
                        </a:lnSpc>
                        <a:spcBef>
                          <a:spcPts val="0"/>
                        </a:spcBef>
                        <a:spcAft>
                          <a:spcPts val="0"/>
                        </a:spcAft>
                      </a:pPr>
                      <a:r>
                        <a:rPr lang="en-US" sz="2400" dirty="0">
                          <a:solidFill>
                            <a:schemeClr val="tx1"/>
                          </a:solidFill>
                          <a:effectLst/>
                        </a:rPr>
                        <a:t>3.</a:t>
                      </a:r>
                      <a:endParaRPr lang="en-US" sz="2400" dirty="0">
                        <a:solidFill>
                          <a:schemeClr val="tx1"/>
                        </a:solidFill>
                        <a:effectLst/>
                        <a:latin typeface="Times New Roman" panose="02020603050405020304" pitchFamily="18" charset="0"/>
                        <a:cs typeface="Times New Roman" panose="02020603050405020304" pitchFamily="18" charset="0"/>
                      </a:endParaRPr>
                    </a:p>
                  </a:txBody>
                  <a:tcPr marL="51697" marR="51697" marT="0" marB="0"/>
                </a:tc>
                <a:tc>
                  <a:txBody>
                    <a:bodyPr/>
                    <a:lstStyle/>
                    <a:p>
                      <a:pPr marL="0" marR="0">
                        <a:lnSpc>
                          <a:spcPct val="115000"/>
                        </a:lnSpc>
                        <a:spcBef>
                          <a:spcPts val="0"/>
                        </a:spcBef>
                        <a:spcAft>
                          <a:spcPts val="0"/>
                        </a:spcAft>
                      </a:pPr>
                      <a:r>
                        <a:rPr lang="en-US" sz="2000" dirty="0">
                          <a:solidFill>
                            <a:schemeClr val="tx1"/>
                          </a:solidFill>
                          <a:effectLst/>
                        </a:rPr>
                        <a:t>There are +several \ some + plural things + C</a:t>
                      </a:r>
                    </a:p>
                    <a:p>
                      <a:pPr marL="0" marR="0">
                        <a:lnSpc>
                          <a:spcPct val="115000"/>
                        </a:lnSpc>
                        <a:spcBef>
                          <a:spcPts val="0"/>
                        </a:spcBef>
                        <a:spcAft>
                          <a:spcPts val="0"/>
                        </a:spcAft>
                      </a:pPr>
                      <a:r>
                        <a:rPr lang="en-US" sz="2000" dirty="0">
                          <a:solidFill>
                            <a:schemeClr val="tx1"/>
                          </a:solidFill>
                          <a:effectLst/>
                        </a:rPr>
                        <a:t> </a:t>
                      </a:r>
                    </a:p>
                    <a:p>
                      <a:pPr marL="0" marR="0">
                        <a:lnSpc>
                          <a:spcPct val="115000"/>
                        </a:lnSpc>
                        <a:spcBef>
                          <a:spcPts val="0"/>
                        </a:spcBef>
                        <a:spcAft>
                          <a:spcPts val="0"/>
                        </a:spcAft>
                      </a:pPr>
                      <a:r>
                        <a:rPr lang="en-US" sz="2000" dirty="0">
                          <a:solidFill>
                            <a:schemeClr val="tx1"/>
                          </a:solidFill>
                          <a:effectLst/>
                        </a:rPr>
                        <a:t>There are several books on the table.</a:t>
                      </a:r>
                    </a:p>
                    <a:p>
                      <a:pPr marL="0" marR="0">
                        <a:lnSpc>
                          <a:spcPct val="115000"/>
                        </a:lnSpc>
                        <a:spcBef>
                          <a:spcPts val="0"/>
                        </a:spcBef>
                        <a:spcAft>
                          <a:spcPts val="0"/>
                        </a:spcAft>
                      </a:pPr>
                      <a:r>
                        <a:rPr lang="en-US" sz="2000" dirty="0">
                          <a:solidFill>
                            <a:schemeClr val="tx1"/>
                          </a:solidFill>
                          <a:effectLst/>
                        </a:rPr>
                        <a:t>There are some books on the table.</a:t>
                      </a:r>
                      <a:endParaRPr lang="en-US" sz="2000" dirty="0">
                        <a:solidFill>
                          <a:schemeClr val="tx1"/>
                        </a:solidFill>
                        <a:effectLst/>
                        <a:latin typeface="Times New Roman" panose="02020603050405020304" pitchFamily="18" charset="0"/>
                        <a:cs typeface="Times New Roman" panose="02020603050405020304" pitchFamily="18" charset="0"/>
                      </a:endParaRPr>
                    </a:p>
                  </a:txBody>
                  <a:tcPr marL="51697" marR="51697" marT="0" marB="0"/>
                </a:tc>
                <a:tc>
                  <a:txBody>
                    <a:bodyPr/>
                    <a:lstStyle/>
                    <a:p>
                      <a:pPr marL="0" marR="0">
                        <a:lnSpc>
                          <a:spcPct val="115000"/>
                        </a:lnSpc>
                        <a:spcBef>
                          <a:spcPts val="0"/>
                        </a:spcBef>
                        <a:spcAft>
                          <a:spcPts val="0"/>
                        </a:spcAft>
                      </a:pPr>
                      <a:r>
                        <a:rPr lang="en-US" sz="2000" dirty="0">
                          <a:solidFill>
                            <a:schemeClr val="tx1"/>
                          </a:solidFill>
                          <a:effectLst/>
                        </a:rPr>
                        <a:t>There is + some + singular things + C</a:t>
                      </a:r>
                    </a:p>
                    <a:p>
                      <a:pPr marL="0" marR="0">
                        <a:lnSpc>
                          <a:spcPct val="115000"/>
                        </a:lnSpc>
                        <a:spcBef>
                          <a:spcPts val="0"/>
                        </a:spcBef>
                        <a:spcAft>
                          <a:spcPts val="0"/>
                        </a:spcAft>
                      </a:pPr>
                      <a:r>
                        <a:rPr lang="en-US" sz="2000" dirty="0">
                          <a:solidFill>
                            <a:schemeClr val="tx1"/>
                          </a:solidFill>
                          <a:effectLst/>
                        </a:rPr>
                        <a:t> </a:t>
                      </a:r>
                    </a:p>
                    <a:p>
                      <a:pPr marL="0" marR="0">
                        <a:lnSpc>
                          <a:spcPct val="115000"/>
                        </a:lnSpc>
                        <a:spcBef>
                          <a:spcPts val="0"/>
                        </a:spcBef>
                        <a:spcAft>
                          <a:spcPts val="0"/>
                        </a:spcAft>
                      </a:pPr>
                      <a:r>
                        <a:rPr lang="en-US" sz="2000" dirty="0">
                          <a:solidFill>
                            <a:schemeClr val="tx1"/>
                          </a:solidFill>
                          <a:effectLst/>
                        </a:rPr>
                        <a:t>There is some water in the river.</a:t>
                      </a:r>
                      <a:endParaRPr lang="en-US" sz="2000" dirty="0">
                        <a:solidFill>
                          <a:schemeClr val="tx1"/>
                        </a:solidFill>
                        <a:effectLst/>
                        <a:latin typeface="Times New Roman" panose="02020603050405020304" pitchFamily="18" charset="0"/>
                        <a:cs typeface="Times New Roman" panose="02020603050405020304" pitchFamily="18" charset="0"/>
                      </a:endParaRPr>
                    </a:p>
                  </a:txBody>
                  <a:tcPr marL="51697" marR="51697" marT="0" marB="0"/>
                </a:tc>
                <a:extLst>
                  <a:ext uri="{0D108BD9-81ED-4DB2-BD59-A6C34878D82A}">
                    <a16:rowId xmlns:a16="http://schemas.microsoft.com/office/drawing/2014/main" val="1669264868"/>
                  </a:ext>
                </a:extLst>
              </a:tr>
              <a:tr h="2436340">
                <a:tc>
                  <a:txBody>
                    <a:bodyPr/>
                    <a:lstStyle/>
                    <a:p>
                      <a:pPr marL="0" marR="0">
                        <a:lnSpc>
                          <a:spcPct val="115000"/>
                        </a:lnSpc>
                        <a:spcBef>
                          <a:spcPts val="0"/>
                        </a:spcBef>
                        <a:spcAft>
                          <a:spcPts val="0"/>
                        </a:spcAft>
                      </a:pPr>
                      <a:r>
                        <a:rPr lang="en-US" sz="2400" dirty="0">
                          <a:solidFill>
                            <a:schemeClr val="tx1"/>
                          </a:solidFill>
                          <a:effectLst/>
                        </a:rPr>
                        <a:t>4.</a:t>
                      </a:r>
                      <a:endParaRPr lang="en-US" sz="2400" dirty="0">
                        <a:solidFill>
                          <a:schemeClr val="tx1"/>
                        </a:solidFill>
                        <a:effectLst/>
                        <a:latin typeface="Times New Roman" panose="02020603050405020304" pitchFamily="18" charset="0"/>
                        <a:cs typeface="Times New Roman" panose="02020603050405020304" pitchFamily="18" charset="0"/>
                      </a:endParaRPr>
                    </a:p>
                  </a:txBody>
                  <a:tcPr marL="51697" marR="51697" marT="0" marB="0"/>
                </a:tc>
                <a:tc>
                  <a:txBody>
                    <a:bodyPr/>
                    <a:lstStyle/>
                    <a:p>
                      <a:pPr marL="0" marR="0">
                        <a:lnSpc>
                          <a:spcPct val="115000"/>
                        </a:lnSpc>
                        <a:spcBef>
                          <a:spcPts val="0"/>
                        </a:spcBef>
                        <a:spcAft>
                          <a:spcPts val="0"/>
                        </a:spcAft>
                      </a:pPr>
                      <a:r>
                        <a:rPr lang="en-US" sz="2000" dirty="0">
                          <a:solidFill>
                            <a:schemeClr val="tx1"/>
                          </a:solidFill>
                          <a:effectLst/>
                        </a:rPr>
                        <a:t>There are + many\a lot of\lots of + plural things + C</a:t>
                      </a:r>
                    </a:p>
                    <a:p>
                      <a:pPr marL="0" marR="0">
                        <a:lnSpc>
                          <a:spcPct val="115000"/>
                        </a:lnSpc>
                        <a:spcBef>
                          <a:spcPts val="0"/>
                        </a:spcBef>
                        <a:spcAft>
                          <a:spcPts val="0"/>
                        </a:spcAft>
                      </a:pPr>
                      <a:r>
                        <a:rPr lang="en-US" sz="2000" dirty="0">
                          <a:solidFill>
                            <a:schemeClr val="tx1"/>
                          </a:solidFill>
                          <a:effectLst/>
                        </a:rPr>
                        <a:t> </a:t>
                      </a:r>
                    </a:p>
                    <a:p>
                      <a:pPr marL="0" marR="0">
                        <a:lnSpc>
                          <a:spcPct val="115000"/>
                        </a:lnSpc>
                        <a:spcBef>
                          <a:spcPts val="0"/>
                        </a:spcBef>
                        <a:spcAft>
                          <a:spcPts val="0"/>
                        </a:spcAft>
                      </a:pPr>
                      <a:r>
                        <a:rPr lang="en-US" sz="2000" dirty="0">
                          <a:solidFill>
                            <a:schemeClr val="tx1"/>
                          </a:solidFill>
                          <a:effectLst/>
                        </a:rPr>
                        <a:t>There are many books on the table.</a:t>
                      </a:r>
                    </a:p>
                    <a:p>
                      <a:pPr marL="0" marR="0">
                        <a:lnSpc>
                          <a:spcPct val="115000"/>
                        </a:lnSpc>
                        <a:spcBef>
                          <a:spcPts val="0"/>
                        </a:spcBef>
                        <a:spcAft>
                          <a:spcPts val="0"/>
                        </a:spcAft>
                      </a:pPr>
                      <a:r>
                        <a:rPr lang="en-US" sz="2000" dirty="0">
                          <a:solidFill>
                            <a:schemeClr val="tx1"/>
                          </a:solidFill>
                          <a:effectLst/>
                        </a:rPr>
                        <a:t>There are a lot of\lots of books on the table. </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697" marR="51697" marT="0" marB="0"/>
                </a:tc>
                <a:tc>
                  <a:txBody>
                    <a:bodyPr/>
                    <a:lstStyle/>
                    <a:p>
                      <a:pPr marL="0" marR="0">
                        <a:lnSpc>
                          <a:spcPct val="115000"/>
                        </a:lnSpc>
                        <a:spcBef>
                          <a:spcPts val="0"/>
                        </a:spcBef>
                        <a:spcAft>
                          <a:spcPts val="0"/>
                        </a:spcAft>
                      </a:pPr>
                      <a:r>
                        <a:rPr lang="en-US" sz="2000" dirty="0">
                          <a:solidFill>
                            <a:schemeClr val="tx1"/>
                          </a:solidFill>
                          <a:effectLst/>
                        </a:rPr>
                        <a:t>There is + much\a lot of + singular things + C</a:t>
                      </a:r>
                    </a:p>
                    <a:p>
                      <a:pPr marL="0" marR="0">
                        <a:lnSpc>
                          <a:spcPct val="115000"/>
                        </a:lnSpc>
                        <a:spcBef>
                          <a:spcPts val="0"/>
                        </a:spcBef>
                        <a:spcAft>
                          <a:spcPts val="0"/>
                        </a:spcAft>
                      </a:pPr>
                      <a:r>
                        <a:rPr lang="en-US" sz="2000" dirty="0">
                          <a:solidFill>
                            <a:schemeClr val="tx1"/>
                          </a:solidFill>
                          <a:effectLst/>
                        </a:rPr>
                        <a:t> </a:t>
                      </a:r>
                    </a:p>
                    <a:p>
                      <a:pPr marL="0" marR="0">
                        <a:lnSpc>
                          <a:spcPct val="115000"/>
                        </a:lnSpc>
                        <a:spcBef>
                          <a:spcPts val="0"/>
                        </a:spcBef>
                        <a:spcAft>
                          <a:spcPts val="0"/>
                        </a:spcAft>
                      </a:pPr>
                      <a:r>
                        <a:rPr lang="en-US" sz="2000" dirty="0">
                          <a:solidFill>
                            <a:schemeClr val="tx1"/>
                          </a:solidFill>
                          <a:effectLst/>
                        </a:rPr>
                        <a:t>There is much water in the river.</a:t>
                      </a:r>
                    </a:p>
                    <a:p>
                      <a:pPr marL="0" marR="0">
                        <a:lnSpc>
                          <a:spcPct val="115000"/>
                        </a:lnSpc>
                        <a:spcBef>
                          <a:spcPts val="0"/>
                        </a:spcBef>
                        <a:spcAft>
                          <a:spcPts val="0"/>
                        </a:spcAft>
                      </a:pPr>
                      <a:r>
                        <a:rPr lang="en-US" sz="2000" dirty="0">
                          <a:solidFill>
                            <a:schemeClr val="tx1"/>
                          </a:solidFill>
                          <a:effectLst/>
                        </a:rPr>
                        <a:t>There is a lot of water in the river.</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697" marR="51697" marT="0" marB="0"/>
                </a:tc>
                <a:extLst>
                  <a:ext uri="{0D108BD9-81ED-4DB2-BD59-A6C34878D82A}">
                    <a16:rowId xmlns:a16="http://schemas.microsoft.com/office/drawing/2014/main" val="2368142086"/>
                  </a:ext>
                </a:extLst>
              </a:tr>
            </a:tbl>
          </a:graphicData>
        </a:graphic>
      </p:graphicFrame>
    </p:spTree>
    <p:extLst>
      <p:ext uri="{BB962C8B-B14F-4D97-AF65-F5344CB8AC3E}">
        <p14:creationId xmlns:p14="http://schemas.microsoft.com/office/powerpoint/2010/main" val="3893442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33500" y="279400"/>
            <a:ext cx="10566399" cy="6362700"/>
          </a:xfrm>
        </p:spPr>
        <p:txBody>
          <a:bodyPr>
            <a:noAutofit/>
          </a:bodyPr>
          <a:lstStyle/>
          <a:p>
            <a:pPr marL="0" marR="0">
              <a:lnSpc>
                <a:spcPct val="107000"/>
              </a:lnSpc>
              <a:spcBef>
                <a:spcPts val="0"/>
              </a:spcBef>
              <a:spcAft>
                <a:spcPts val="800"/>
              </a:spcAft>
            </a:pP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8: </a:t>
            </a:r>
            <a:r>
              <a:rPr lang="en-US" sz="2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2: Quantifiers with Countable and Uncountable Nouns</a:t>
            </a:r>
            <a:b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Use</a:t>
            </a:r>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to say the amount of something. </a:t>
            </a:r>
            <a:r>
              <a:rPr lang="en-US" sz="2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Rules &amp; Examples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40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graphicFrame>
        <p:nvGraphicFramePr>
          <p:cNvPr id="4" name="Table 3">
            <a:extLst>
              <a:ext uri="{FF2B5EF4-FFF2-40B4-BE49-F238E27FC236}">
                <a16:creationId xmlns:a16="http://schemas.microsoft.com/office/drawing/2014/main" id="{37ACDC17-54A0-1FA7-5977-ED020F4E4A79}"/>
              </a:ext>
            </a:extLst>
          </p:cNvPr>
          <p:cNvGraphicFramePr>
            <a:graphicFrameLocks noGrp="1"/>
          </p:cNvGraphicFramePr>
          <p:nvPr>
            <p:extLst>
              <p:ext uri="{D42A27DB-BD31-4B8C-83A1-F6EECF244321}">
                <p14:modId xmlns:p14="http://schemas.microsoft.com/office/powerpoint/2010/main" val="3606751544"/>
              </p:ext>
            </p:extLst>
          </p:nvPr>
        </p:nvGraphicFramePr>
        <p:xfrm>
          <a:off x="711200" y="1268477"/>
          <a:ext cx="8983662" cy="4797855"/>
        </p:xfrm>
        <a:graphic>
          <a:graphicData uri="http://schemas.openxmlformats.org/drawingml/2006/table">
            <a:tbl>
              <a:tblPr firstRow="1" firstCol="1" bandRow="1">
                <a:tableStyleId>{F5AB1C69-6EDB-4FF4-983F-18BD219EF322}</a:tableStyleId>
              </a:tblPr>
              <a:tblGrid>
                <a:gridCol w="647700">
                  <a:extLst>
                    <a:ext uri="{9D8B030D-6E8A-4147-A177-3AD203B41FA5}">
                      <a16:colId xmlns:a16="http://schemas.microsoft.com/office/drawing/2014/main" val="2324590734"/>
                    </a:ext>
                  </a:extLst>
                </a:gridCol>
                <a:gridCol w="4258762">
                  <a:extLst>
                    <a:ext uri="{9D8B030D-6E8A-4147-A177-3AD203B41FA5}">
                      <a16:colId xmlns:a16="http://schemas.microsoft.com/office/drawing/2014/main" val="1762976613"/>
                    </a:ext>
                  </a:extLst>
                </a:gridCol>
                <a:gridCol w="4077200">
                  <a:extLst>
                    <a:ext uri="{9D8B030D-6E8A-4147-A177-3AD203B41FA5}">
                      <a16:colId xmlns:a16="http://schemas.microsoft.com/office/drawing/2014/main" val="462565654"/>
                    </a:ext>
                  </a:extLst>
                </a:gridCol>
              </a:tblGrid>
              <a:tr h="742287">
                <a:tc>
                  <a:txBody>
                    <a:bodyPr/>
                    <a:lstStyle/>
                    <a:p>
                      <a:pPr marL="0" marR="0" algn="ctr">
                        <a:lnSpc>
                          <a:spcPct val="115000"/>
                        </a:lnSpc>
                        <a:spcBef>
                          <a:spcPts val="0"/>
                        </a:spcBef>
                        <a:spcAft>
                          <a:spcPts val="0"/>
                        </a:spcAft>
                      </a:pPr>
                      <a:r>
                        <a:rPr lang="en-US" sz="2800">
                          <a:solidFill>
                            <a:schemeClr val="tx1"/>
                          </a:solidFill>
                          <a:effectLst/>
                        </a:rPr>
                        <a:t>No</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697" marR="51697" marT="0" marB="0"/>
                </a:tc>
                <a:tc>
                  <a:txBody>
                    <a:bodyPr/>
                    <a:lstStyle/>
                    <a:p>
                      <a:pPr marL="0" marR="0" algn="ctr">
                        <a:lnSpc>
                          <a:spcPct val="115000"/>
                        </a:lnSpc>
                        <a:spcBef>
                          <a:spcPts val="0"/>
                        </a:spcBef>
                        <a:spcAft>
                          <a:spcPts val="0"/>
                        </a:spcAft>
                      </a:pPr>
                      <a:r>
                        <a:rPr lang="en-US" sz="2800">
                          <a:solidFill>
                            <a:schemeClr val="tx1"/>
                          </a:solidFill>
                          <a:effectLst/>
                        </a:rPr>
                        <a:t>Countable Nouns</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697" marR="51697" marT="0" marB="0"/>
                </a:tc>
                <a:tc>
                  <a:txBody>
                    <a:bodyPr/>
                    <a:lstStyle/>
                    <a:p>
                      <a:pPr marL="0" marR="0" algn="ctr">
                        <a:lnSpc>
                          <a:spcPct val="115000"/>
                        </a:lnSpc>
                        <a:spcBef>
                          <a:spcPts val="0"/>
                        </a:spcBef>
                        <a:spcAft>
                          <a:spcPts val="0"/>
                        </a:spcAft>
                      </a:pPr>
                      <a:r>
                        <a:rPr lang="en-US" sz="2800">
                          <a:solidFill>
                            <a:schemeClr val="tx1"/>
                          </a:solidFill>
                          <a:effectLst/>
                        </a:rPr>
                        <a:t>Uncountable Nouns</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697" marR="51697" marT="0" marB="0"/>
                </a:tc>
                <a:extLst>
                  <a:ext uri="{0D108BD9-81ED-4DB2-BD59-A6C34878D82A}">
                    <a16:rowId xmlns:a16="http://schemas.microsoft.com/office/drawing/2014/main" val="237384409"/>
                  </a:ext>
                </a:extLst>
              </a:tr>
              <a:tr h="1921968">
                <a:tc>
                  <a:txBody>
                    <a:bodyPr/>
                    <a:lstStyle/>
                    <a:p>
                      <a:pPr marL="0" marR="0">
                        <a:lnSpc>
                          <a:spcPct val="115000"/>
                        </a:lnSpc>
                        <a:spcBef>
                          <a:spcPts val="0"/>
                        </a:spcBef>
                        <a:spcAft>
                          <a:spcPts val="0"/>
                        </a:spcAft>
                      </a:pPr>
                      <a:r>
                        <a:rPr lang="en-US" sz="2800" dirty="0">
                          <a:solidFill>
                            <a:schemeClr val="tx1"/>
                          </a:solidFill>
                          <a:effectLst/>
                        </a:rPr>
                        <a:t>5</a:t>
                      </a:r>
                      <a:endParaRPr lang="en-US" sz="2800" dirty="0">
                        <a:solidFill>
                          <a:schemeClr val="tx1"/>
                        </a:solidFill>
                        <a:effectLst/>
                        <a:latin typeface="Times New Roman" panose="02020603050405020304" pitchFamily="18" charset="0"/>
                        <a:cs typeface="Times New Roman" panose="02020603050405020304" pitchFamily="18" charset="0"/>
                      </a:endParaRPr>
                    </a:p>
                  </a:txBody>
                  <a:tcPr marL="51697" marR="51697" marT="0" marB="0"/>
                </a:tc>
                <a:tc>
                  <a:txBody>
                    <a:bodyPr/>
                    <a:lstStyle/>
                    <a:p>
                      <a:r>
                        <a:rPr lang="en-US" sz="2000" b="1" kern="1200" dirty="0">
                          <a:solidFill>
                            <a:schemeClr val="tx1"/>
                          </a:solidFill>
                          <a:effectLst/>
                        </a:rPr>
                        <a:t>There are</a:t>
                      </a:r>
                      <a:r>
                        <a:rPr lang="en-US" sz="2000" kern="1200" dirty="0">
                          <a:solidFill>
                            <a:schemeClr val="tx1"/>
                          </a:solidFill>
                          <a:effectLst/>
                        </a:rPr>
                        <a:t> + too many + plural things + C</a:t>
                      </a:r>
                    </a:p>
                    <a:p>
                      <a:r>
                        <a:rPr lang="en-US" sz="2000" kern="1200" dirty="0">
                          <a:solidFill>
                            <a:schemeClr val="tx1"/>
                          </a:solidFill>
                          <a:effectLst/>
                        </a:rPr>
                        <a:t> </a:t>
                      </a:r>
                    </a:p>
                    <a:p>
                      <a:r>
                        <a:rPr lang="en-US" sz="2000" kern="1200" dirty="0">
                          <a:solidFill>
                            <a:schemeClr val="tx1"/>
                          </a:solidFill>
                          <a:effectLst/>
                        </a:rPr>
                        <a:t>More than necessary amount\ more than enough</a:t>
                      </a:r>
                    </a:p>
                    <a:p>
                      <a:r>
                        <a:rPr lang="en-US" sz="2000" kern="1200" dirty="0">
                          <a:solidFill>
                            <a:schemeClr val="tx1"/>
                          </a:solidFill>
                          <a:effectLst/>
                        </a:rPr>
                        <a:t>There are too many books on the table. </a:t>
                      </a:r>
                      <a:endParaRPr lang="en-US" sz="2400" dirty="0">
                        <a:solidFill>
                          <a:schemeClr val="tx1"/>
                        </a:solidFill>
                        <a:effectLst/>
                        <a:latin typeface="Times New Roman" panose="02020603050405020304" pitchFamily="18" charset="0"/>
                        <a:cs typeface="Times New Roman" panose="02020603050405020304" pitchFamily="18" charset="0"/>
                      </a:endParaRPr>
                    </a:p>
                  </a:txBody>
                  <a:tcPr marL="51697" marR="51697" marT="0" marB="0"/>
                </a:tc>
                <a:tc>
                  <a:txBody>
                    <a:bodyPr/>
                    <a:lstStyle/>
                    <a:p>
                      <a:r>
                        <a:rPr lang="en-US" sz="2000" b="1" kern="1200" dirty="0">
                          <a:solidFill>
                            <a:schemeClr val="tx1"/>
                          </a:solidFill>
                          <a:effectLst/>
                        </a:rPr>
                        <a:t>There is</a:t>
                      </a:r>
                      <a:r>
                        <a:rPr lang="en-US" sz="2000" kern="1200" dirty="0">
                          <a:solidFill>
                            <a:schemeClr val="tx1"/>
                          </a:solidFill>
                          <a:effectLst/>
                        </a:rPr>
                        <a:t> too much + singular things + C</a:t>
                      </a:r>
                    </a:p>
                    <a:p>
                      <a:r>
                        <a:rPr lang="en-US" sz="2000" kern="1200" dirty="0">
                          <a:solidFill>
                            <a:schemeClr val="tx1"/>
                          </a:solidFill>
                          <a:effectLst/>
                        </a:rPr>
                        <a:t> </a:t>
                      </a:r>
                    </a:p>
                    <a:p>
                      <a:r>
                        <a:rPr lang="en-US" sz="2000" kern="1200" dirty="0">
                          <a:solidFill>
                            <a:schemeClr val="tx1"/>
                          </a:solidFill>
                          <a:effectLst/>
                        </a:rPr>
                        <a:t>More than necessary amount\ more than enough</a:t>
                      </a:r>
                    </a:p>
                    <a:p>
                      <a:r>
                        <a:rPr lang="en-US" sz="2000" kern="1200" dirty="0">
                          <a:solidFill>
                            <a:schemeClr val="tx1"/>
                          </a:solidFill>
                          <a:effectLst/>
                        </a:rPr>
                        <a:t>There is too much water in the river. </a:t>
                      </a:r>
                      <a:endParaRPr lang="en-US" sz="2400" dirty="0">
                        <a:solidFill>
                          <a:schemeClr val="tx1"/>
                        </a:solidFill>
                        <a:effectLst/>
                        <a:latin typeface="Times New Roman" panose="02020603050405020304" pitchFamily="18" charset="0"/>
                        <a:cs typeface="Times New Roman" panose="02020603050405020304" pitchFamily="18" charset="0"/>
                      </a:endParaRPr>
                    </a:p>
                  </a:txBody>
                  <a:tcPr marL="51697" marR="51697" marT="0" marB="0"/>
                </a:tc>
                <a:extLst>
                  <a:ext uri="{0D108BD9-81ED-4DB2-BD59-A6C34878D82A}">
                    <a16:rowId xmlns:a16="http://schemas.microsoft.com/office/drawing/2014/main" val="1669264868"/>
                  </a:ext>
                </a:extLst>
              </a:tr>
              <a:tr h="1921968">
                <a:tc>
                  <a:txBody>
                    <a:bodyPr/>
                    <a:lstStyle/>
                    <a:p>
                      <a:pPr marL="0" marR="0">
                        <a:lnSpc>
                          <a:spcPct val="115000"/>
                        </a:lnSpc>
                        <a:spcBef>
                          <a:spcPts val="0"/>
                        </a:spcBef>
                        <a:spcAft>
                          <a:spcPts val="0"/>
                        </a:spcAft>
                      </a:pPr>
                      <a:r>
                        <a:rPr lang="en-US" sz="2800" dirty="0">
                          <a:solidFill>
                            <a:schemeClr val="tx1"/>
                          </a:solidFill>
                          <a:effectLst/>
                        </a:rPr>
                        <a:t>6.</a:t>
                      </a:r>
                      <a:endParaRPr lang="en-US" sz="2800" dirty="0">
                        <a:solidFill>
                          <a:schemeClr val="tx1"/>
                        </a:solidFill>
                        <a:effectLst/>
                        <a:latin typeface="Times New Roman" panose="02020603050405020304" pitchFamily="18" charset="0"/>
                        <a:cs typeface="Times New Roman" panose="02020603050405020304" pitchFamily="18" charset="0"/>
                      </a:endParaRPr>
                    </a:p>
                  </a:txBody>
                  <a:tcPr marL="51697" marR="51697" marT="0" marB="0"/>
                </a:tc>
                <a:tc>
                  <a:txBody>
                    <a:bodyPr/>
                    <a:lstStyle/>
                    <a:p>
                      <a:r>
                        <a:rPr lang="en-US" sz="2000" kern="1200" dirty="0">
                          <a:solidFill>
                            <a:schemeClr val="tx1"/>
                          </a:solidFill>
                          <a:effectLst/>
                        </a:rPr>
                        <a:t>Except point (1), the rule is </a:t>
                      </a:r>
                    </a:p>
                    <a:p>
                      <a:r>
                        <a:rPr lang="en-US" sz="2000" b="1" kern="1200" dirty="0">
                          <a:solidFill>
                            <a:schemeClr val="tx1"/>
                          </a:solidFill>
                          <a:effectLst/>
                        </a:rPr>
                        <a:t>There are + plural + C</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697" marR="51697" marT="0" marB="0"/>
                </a:tc>
                <a:tc>
                  <a:txBody>
                    <a:bodyPr/>
                    <a:lstStyle/>
                    <a:p>
                      <a:r>
                        <a:rPr lang="en-US" sz="2000" kern="1200" dirty="0">
                          <a:solidFill>
                            <a:schemeClr val="tx1"/>
                          </a:solidFill>
                          <a:effectLst/>
                        </a:rPr>
                        <a:t>The rule is </a:t>
                      </a:r>
                    </a:p>
                    <a:p>
                      <a:r>
                        <a:rPr lang="en-US" sz="2000" b="1" kern="1200" dirty="0">
                          <a:solidFill>
                            <a:schemeClr val="tx1"/>
                          </a:solidFill>
                          <a:effectLst/>
                        </a:rPr>
                        <a:t>There is + singular + C</a:t>
                      </a:r>
                      <a:r>
                        <a:rPr lang="en-US" sz="2400" dirty="0">
                          <a:solidFill>
                            <a:schemeClr val="tx1"/>
                          </a:solidFill>
                          <a:effectLst/>
                        </a:rPr>
                        <a:t>.</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697" marR="51697" marT="0" marB="0"/>
                </a:tc>
                <a:extLst>
                  <a:ext uri="{0D108BD9-81ED-4DB2-BD59-A6C34878D82A}">
                    <a16:rowId xmlns:a16="http://schemas.microsoft.com/office/drawing/2014/main" val="2368142086"/>
                  </a:ext>
                </a:extLst>
              </a:tr>
            </a:tbl>
          </a:graphicData>
        </a:graphic>
      </p:graphicFrame>
    </p:spTree>
    <p:extLst>
      <p:ext uri="{BB962C8B-B14F-4D97-AF65-F5344CB8AC3E}">
        <p14:creationId xmlns:p14="http://schemas.microsoft.com/office/powerpoint/2010/main" val="3202788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117600" y="279400"/>
            <a:ext cx="10782299" cy="6362700"/>
          </a:xfrm>
        </p:spPr>
        <p:txBody>
          <a:bodyPr>
            <a:noAutofit/>
          </a:bodyPr>
          <a:lstStyle/>
          <a:p>
            <a:pPr marL="0" marR="0">
              <a:lnSpc>
                <a:spcPct val="107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Notes </a:t>
            </a:r>
            <a:br>
              <a:rPr lang="en-US" sz="4000" b="1" dirty="0">
                <a:solidFill>
                  <a:schemeClr val="tx1"/>
                </a:solidFill>
                <a:latin typeface="Times New Roman" panose="02020603050405020304" pitchFamily="18" charset="0"/>
                <a:cs typeface="Times New Roman" panose="02020603050405020304" pitchFamily="18" charset="0"/>
              </a:rPr>
            </a:br>
            <a:br>
              <a:rPr lang="en-US" sz="60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1. </a:t>
            </a:r>
            <a:br>
              <a:rPr lang="en-US" sz="3200" b="1" dirty="0">
                <a:solidFill>
                  <a:schemeClr val="tx1"/>
                </a:solidFill>
                <a:latin typeface="Times New Roman" panose="02020603050405020304" pitchFamily="18" charset="0"/>
                <a:cs typeface="Times New Roman" panose="02020603050405020304" pitchFamily="18" charset="0"/>
              </a:rPr>
            </a:b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In negative (is \ are) take (</a:t>
            </a:r>
            <a:r>
              <a:rPr lang="en-US" sz="3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not</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There is car in the street.          There </a:t>
            </a:r>
            <a:r>
              <a:rPr lang="en-US" sz="3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is not</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car in the street.</a:t>
            </a: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There is sugar in the tea.          There </a:t>
            </a:r>
            <a:r>
              <a:rPr lang="en-US" sz="3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is not</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sugar in the tea.</a:t>
            </a: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There are cars in the street.       There </a:t>
            </a:r>
            <a:r>
              <a:rPr lang="en-US" sz="3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aren’t</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cars in the street.</a:t>
            </a: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40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455529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117600" y="279400"/>
            <a:ext cx="10782299" cy="6362700"/>
          </a:xfrm>
        </p:spPr>
        <p:txBody>
          <a:bodyPr>
            <a:noAutofit/>
          </a:bodyPr>
          <a:lstStyle/>
          <a:p>
            <a:pPr marL="0" marR="0">
              <a:lnSpc>
                <a:spcPct val="107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Notes </a:t>
            </a:r>
            <a:br>
              <a:rPr lang="en-US" sz="40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6000" b="1" dirty="0">
                <a:solidFill>
                  <a:schemeClr val="tx1"/>
                </a:solidFill>
                <a:latin typeface="Times New Roman" panose="02020603050405020304" pitchFamily="18" charset="0"/>
                <a:cs typeface="Times New Roman" panose="02020603050405020304" pitchFamily="18" charset="0"/>
              </a:rPr>
            </a:b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 In negative and question (few, a few, several, some, many, a lot of, little, a little, much) become (</a:t>
            </a:r>
            <a:r>
              <a:rPr lang="en-US" sz="3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any</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There are </a:t>
            </a:r>
            <a:r>
              <a:rPr lang="en-US" sz="3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some</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students in the class.   There aren’t </a:t>
            </a:r>
            <a:r>
              <a:rPr lang="en-US" sz="3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any</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students in the class.</a:t>
            </a: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40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1612650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117600" y="279400"/>
            <a:ext cx="10782299" cy="6362700"/>
          </a:xfrm>
        </p:spPr>
        <p:txBody>
          <a:bodyPr>
            <a:noAutofit/>
          </a:bodyPr>
          <a:lstStyle/>
          <a:p>
            <a:pPr marL="0" marR="0">
              <a:lnSpc>
                <a:spcPct val="150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Notes </a:t>
            </a:r>
            <a:br>
              <a:rPr lang="en-US" sz="40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 If we don't have (few, a few, several, some, many, a lot of, little, a little, much) in the positive sentence, we can just add (</a:t>
            </a: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no</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to (is\are) to make it negative. </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There is application in the mobile.          There </a:t>
            </a: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is no</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application in the mobile.</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There are applications in the mobile.      There </a:t>
            </a: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are no</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applications in the mobile. </a:t>
            </a: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78155385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60</TotalTime>
  <Words>1679</Words>
  <Application>Microsoft Office PowerPoint</Application>
  <PresentationFormat>Widescreen</PresentationFormat>
  <Paragraphs>93</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Century Gothic</vt:lpstr>
      <vt:lpstr>Times New Roman</vt:lpstr>
      <vt:lpstr>Wingdings 3</vt:lpstr>
      <vt:lpstr>Wisp</vt:lpstr>
      <vt:lpstr>    The Ministry of Higher Education  and Scientific Research Salahaddin University-Erbil  Language and Translation Centre  Pre-Intermediate Level  Year 2023-2024  Hall 2</vt:lpstr>
      <vt:lpstr>Cont.  - Previous lecture revision - Study 1: Using Articles - Study 2: Quantifiers with Countable and Uncountable Nouns - Reading Section  - Vocabulary list  - Final Exam Examples  </vt:lpstr>
      <vt:lpstr>Unit 8: Study 1: Using Articles  </vt:lpstr>
      <vt:lpstr>Unit 8: Study 2: Quantifiers with Countable and Uncountable Nouns Use: to say the amount of something. Rules &amp; Examples   </vt:lpstr>
      <vt:lpstr>Unit 8: Study 2: Quantifiers with Countable and Uncountable Nouns Use: to say the amount of something. Rules &amp; Examples   </vt:lpstr>
      <vt:lpstr>Unit 8: Study 2: Quantifiers with Countable and Uncountable Nouns Use: to say the amount of something. Rules &amp; Examples   </vt:lpstr>
      <vt:lpstr>Notes   1.   In negative (is \ are) take (not). There is car in the street.          There is not car in the street. There is sugar in the tea.          There is not sugar in the tea. There are cars in the street.       There aren’t cars in the street. </vt:lpstr>
      <vt:lpstr>Notes    2. In negative and question (few, a few, several, some, many, a lot of, little, a little, much) become (any).  There are some students in the class.   There aren’t any students in the class. </vt:lpstr>
      <vt:lpstr>Notes    3. If we don't have (few, a few, several, some, many, a lot of, little, a little, much) in the positive sentence, we can just add (no) to (is\are) to make it negative.   There is application in the mobile.          There is no application in the mobile. There are applications in the mobile.      There are no applications in the mobile.  </vt:lpstr>
      <vt:lpstr>Study 1 Final Exam Examples  Put (the\a\an) to these sentences 1. This is …….healthiest fruit in ………world. 2. Yesterday I saw ………version of …….book and …..new version is very different. 3. My uncle died on …..Iraq-Iran border. 4. She was walking to the park and found …… pen which was not her own      </vt:lpstr>
      <vt:lpstr>Study 1 Final Exam Examples  Put (the\a\an) to these sentences 5. We war waiting for the speech of …. President on TV. 6. My brother lives in….United Kingdom. 7. American people like to eat ……..fast food. 8. When I was in Jordan, I visited ……..Red sea.      </vt:lpstr>
      <vt:lpstr>Study 2 Final Exam Examples  1. There is …………… in our neighborhood.     Bookstore       b. bookstores         c. many bookstores  2. There is ……………….. meat in the fridge. a little        b. a few         c.  several 3. …………….. shops in the street. There is a lot of          b. there are a lot of          c. There is some     </vt:lpstr>
      <vt:lpstr>Study 2 Final Exam Examples  4. We don’t have …………….. time to study for the final exam. Some           b. any              c. many 5. I watched the film, there aren’t ………….. scary scenes. A lot of          b. any             c. some.  6. The class can take 20 students, but they put 45 students in, so there ……… students in the class.     Too much         b. too many          c. a lot of.       </vt:lpstr>
      <vt:lpstr>                     Reading Section   Text is on page 72  1. Generally, the passage is for you and those people who are  Bored            b. thinking             c. moving             d. interesting  2. Western Australia has one of the worlds’ ………….city Hot              b. hotter                c. hottest                c. biggest  3. The temperature is not less than 30C in Winter                b. Spring               c. Summer                 d. All      </vt:lpstr>
      <vt:lpstr>             Reading Section   Text is on page 72  4. How many rivers and seas are there in the city Five rivers and five seas                     b. one river and five seas One sea and one river                        d. one sea and five rivers    5. Oymyakon is the ……………..city in Russia  Cold              b. colder               c. coldest            d. most cold    6. So, Russia and Australia have ……………cities in temperature. The same              b. similar            c. opposite               d. equal        </vt:lpstr>
      <vt:lpstr>            Reading Section   Text is on page 72  7. Why is in Oymyakon the cold air does not move? The mountain             b. the ground             c. temperature           d. frozen  8. The schools are off when the temperature gets a.-40C                     b.-52C                 c. -60C               d. All 9. …………..has the maximum level and amount of rain. a. Russia                  b. Australia                     c. Egypt               d. Colombia         </vt:lpstr>
      <vt:lpstr>            Reading Section   Text is on page 72  10. what is the job of the people in that area of Colombia  a. collect rain             b. collect trees             c. go to the west coast         d. none of them 11. Which country is opposite to Colombia in rain  a. Russia                       b. Australia                     c. Egypt                       d. Atlantic Ocean           </vt:lpstr>
      <vt:lpstr>            Reading Section   Text is on page 72  12. …………….is a city located on the river, Nile river. a. Wyndham                 b. Aswan                  c. Tristan da Cunha            d. Lioro 13. Tristan da Cunha is in South Africa  True                      False  14. Tristan da Cunha is only one Island True                   False           </vt:lpstr>
      <vt:lpstr>              Thanks   Questions and Comments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HAMAD Nabaz</dc:creator>
  <cp:lastModifiedBy>HAMAD Nabaz</cp:lastModifiedBy>
  <cp:revision>38</cp:revision>
  <dcterms:created xsi:type="dcterms:W3CDTF">2022-06-03T09:22:18Z</dcterms:created>
  <dcterms:modified xsi:type="dcterms:W3CDTF">2024-05-21T10:49:44Z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059aa38-f392-4105-be92-628035578272_Enabled">
    <vt:lpwstr>true</vt:lpwstr>
  </property>
  <property fmtid="{D5CDD505-2E9C-101B-9397-08002B2CF9AE}" pid="3" name="MSIP_Label_2059aa38-f392-4105-be92-628035578272_SetDate">
    <vt:lpwstr>2023-05-21T10:28:55Z</vt:lpwstr>
  </property>
  <property fmtid="{D5CDD505-2E9C-101B-9397-08002B2CF9AE}" pid="4" name="MSIP_Label_2059aa38-f392-4105-be92-628035578272_Method">
    <vt:lpwstr>Standard</vt:lpwstr>
  </property>
  <property fmtid="{D5CDD505-2E9C-101B-9397-08002B2CF9AE}" pid="5" name="MSIP_Label_2059aa38-f392-4105-be92-628035578272_Name">
    <vt:lpwstr>IOMLb0020IN123173</vt:lpwstr>
  </property>
  <property fmtid="{D5CDD505-2E9C-101B-9397-08002B2CF9AE}" pid="6" name="MSIP_Label_2059aa38-f392-4105-be92-628035578272_SiteId">
    <vt:lpwstr>1588262d-23fb-43b4-bd6e-bce49c8e6186</vt:lpwstr>
  </property>
  <property fmtid="{D5CDD505-2E9C-101B-9397-08002B2CF9AE}" pid="7" name="MSIP_Label_2059aa38-f392-4105-be92-628035578272_ActionId">
    <vt:lpwstr>957c3597-1ba8-43bb-ad75-0da77197d8cf</vt:lpwstr>
  </property>
  <property fmtid="{D5CDD505-2E9C-101B-9397-08002B2CF9AE}" pid="8" name="MSIP_Label_2059aa38-f392-4105-be92-628035578272_ContentBits">
    <vt:lpwstr>0</vt:lpwstr>
  </property>
</Properties>
</file>