
<file path=[Content_Types].xml><?xml version="1.0" encoding="utf-8"?>
<Types xmlns="http://schemas.openxmlformats.org/package/2006/content-types">
  <Default Extension="jfif" ContentType="image/jpeg"/>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8" r:id="rId1"/>
  </p:sldMasterIdLst>
  <p:sldIdLst>
    <p:sldId id="256" r:id="rId2"/>
    <p:sldId id="257" r:id="rId3"/>
    <p:sldId id="258" r:id="rId4"/>
    <p:sldId id="275" r:id="rId5"/>
    <p:sldId id="276" r:id="rId6"/>
    <p:sldId id="277" r:id="rId7"/>
    <p:sldId id="278" r:id="rId8"/>
    <p:sldId id="279" r:id="rId9"/>
    <p:sldId id="280" r:id="rId10"/>
    <p:sldId id="270" r:id="rId11"/>
    <p:sldId id="281" r:id="rId12"/>
    <p:sldId id="282" r:id="rId13"/>
    <p:sldId id="283" r:id="rId14"/>
    <p:sldId id="284" r:id="rId15"/>
    <p:sldId id="285" r:id="rId16"/>
    <p:sldId id="274"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EB9631B5-78F2-41C9-869B-9F39066F8104}" styleName="Medium Style 3 - Acc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0" d="100"/>
          <a:sy n="60" d="100"/>
        </p:scale>
        <p:origin x="884" y="1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7B851D7-DF95-4CEE-B17E-BC5FAF6DFF4E}" type="datetimeFigureOut">
              <a:rPr lang="en-US" smtClean="0"/>
              <a:t>5/21/2024</a:t>
            </a:fld>
            <a:endParaRPr lang="en-US"/>
          </a:p>
        </p:txBody>
      </p:sp>
      <p:sp>
        <p:nvSpPr>
          <p:cNvPr id="5" name="Footer Placeholder 4"/>
          <p:cNvSpPr>
            <a:spLocks noGrp="1"/>
          </p:cNvSpPr>
          <p:nvPr>
            <p:ph type="ftr" sz="quarter" idx="11"/>
          </p:nvPr>
        </p:nvSpPr>
        <p:spPr/>
        <p:txBody>
          <a:bodyPr/>
          <a:lstStyle/>
          <a:p>
            <a:endParaRPr 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CA56421B-7465-4CE9-8672-154BF6B0D84A}" type="slidenum">
              <a:rPr lang="en-US" smtClean="0"/>
              <a:t>‹#›</a:t>
            </a:fld>
            <a:endParaRPr lang="en-US"/>
          </a:p>
        </p:txBody>
      </p:sp>
    </p:spTree>
    <p:extLst>
      <p:ext uri="{BB962C8B-B14F-4D97-AF65-F5344CB8AC3E}">
        <p14:creationId xmlns:p14="http://schemas.microsoft.com/office/powerpoint/2010/main" val="6925358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7B851D7-DF95-4CEE-B17E-BC5FAF6DFF4E}" type="datetimeFigureOut">
              <a:rPr lang="en-US" smtClean="0"/>
              <a:t>5/21/2024</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CA56421B-7465-4CE9-8672-154BF6B0D84A}" type="slidenum">
              <a:rPr lang="en-US" smtClean="0"/>
              <a:t>‹#›</a:t>
            </a:fld>
            <a:endParaRPr lang="en-US"/>
          </a:p>
        </p:txBody>
      </p:sp>
    </p:spTree>
    <p:extLst>
      <p:ext uri="{BB962C8B-B14F-4D97-AF65-F5344CB8AC3E}">
        <p14:creationId xmlns:p14="http://schemas.microsoft.com/office/powerpoint/2010/main" val="28205533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7B851D7-DF95-4CEE-B17E-BC5FAF6DFF4E}" type="datetimeFigureOut">
              <a:rPr lang="en-US" smtClean="0"/>
              <a:t>5/21/2024</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CA56421B-7465-4CE9-8672-154BF6B0D84A}" type="slidenum">
              <a:rPr lang="en-US" smtClean="0"/>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20756170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27B851D7-DF95-4CEE-B17E-BC5FAF6DFF4E}" type="datetimeFigureOut">
              <a:rPr lang="en-US" smtClean="0"/>
              <a:t>5/21/2024</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A56421B-7465-4CE9-8672-154BF6B0D84A}" type="slidenum">
              <a:rPr lang="en-US" smtClean="0"/>
              <a:t>‹#›</a:t>
            </a:fld>
            <a:endParaRPr lang="en-US"/>
          </a:p>
        </p:txBody>
      </p:sp>
    </p:spTree>
    <p:extLst>
      <p:ext uri="{BB962C8B-B14F-4D97-AF65-F5344CB8AC3E}">
        <p14:creationId xmlns:p14="http://schemas.microsoft.com/office/powerpoint/2010/main" val="409266115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27B851D7-DF95-4CEE-B17E-BC5FAF6DFF4E}" type="datetimeFigureOut">
              <a:rPr lang="en-US" smtClean="0"/>
              <a:t>5/21/2024</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A56421B-7465-4CE9-8672-154BF6B0D84A}" type="slidenum">
              <a:rPr lang="en-US" smtClean="0"/>
              <a:t>‹#›</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2379575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27B851D7-DF95-4CEE-B17E-BC5FAF6DFF4E}" type="datetimeFigureOut">
              <a:rPr lang="en-US" smtClean="0"/>
              <a:t>5/21/2024</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A56421B-7465-4CE9-8672-154BF6B0D84A}" type="slidenum">
              <a:rPr lang="en-US" smtClean="0"/>
              <a:t>‹#›</a:t>
            </a:fld>
            <a:endParaRPr lang="en-US"/>
          </a:p>
        </p:txBody>
      </p:sp>
    </p:spTree>
    <p:extLst>
      <p:ext uri="{BB962C8B-B14F-4D97-AF65-F5344CB8AC3E}">
        <p14:creationId xmlns:p14="http://schemas.microsoft.com/office/powerpoint/2010/main" val="423231258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7B851D7-DF95-4CEE-B17E-BC5FAF6DFF4E}" type="datetimeFigureOut">
              <a:rPr lang="en-US" smtClean="0"/>
              <a:t>5/21/2024</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A56421B-7465-4CE9-8672-154BF6B0D84A}" type="slidenum">
              <a:rPr lang="en-US" smtClean="0"/>
              <a:t>‹#›</a:t>
            </a:fld>
            <a:endParaRPr lang="en-US"/>
          </a:p>
        </p:txBody>
      </p:sp>
    </p:spTree>
    <p:extLst>
      <p:ext uri="{BB962C8B-B14F-4D97-AF65-F5344CB8AC3E}">
        <p14:creationId xmlns:p14="http://schemas.microsoft.com/office/powerpoint/2010/main" val="309608335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7B851D7-DF95-4CEE-B17E-BC5FAF6DFF4E}" type="datetimeFigureOut">
              <a:rPr lang="en-US" smtClean="0"/>
              <a:t>5/21/2024</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A56421B-7465-4CE9-8672-154BF6B0D84A}" type="slidenum">
              <a:rPr lang="en-US" smtClean="0"/>
              <a:t>‹#›</a:t>
            </a:fld>
            <a:endParaRPr lang="en-US"/>
          </a:p>
        </p:txBody>
      </p:sp>
    </p:spTree>
    <p:extLst>
      <p:ext uri="{BB962C8B-B14F-4D97-AF65-F5344CB8AC3E}">
        <p14:creationId xmlns:p14="http://schemas.microsoft.com/office/powerpoint/2010/main" val="17452427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7B851D7-DF95-4CEE-B17E-BC5FAF6DFF4E}" type="datetimeFigureOut">
              <a:rPr lang="en-US" smtClean="0"/>
              <a:t>5/21/2024</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A56421B-7465-4CE9-8672-154BF6B0D84A}" type="slidenum">
              <a:rPr lang="en-US" smtClean="0"/>
              <a:t>‹#›</a:t>
            </a:fld>
            <a:endParaRPr lang="en-US"/>
          </a:p>
        </p:txBody>
      </p:sp>
    </p:spTree>
    <p:extLst>
      <p:ext uri="{BB962C8B-B14F-4D97-AF65-F5344CB8AC3E}">
        <p14:creationId xmlns:p14="http://schemas.microsoft.com/office/powerpoint/2010/main" val="11043184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7B851D7-DF95-4CEE-B17E-BC5FAF6DFF4E}" type="datetimeFigureOut">
              <a:rPr lang="en-US" smtClean="0"/>
              <a:t>5/21/2024</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CA56421B-7465-4CE9-8672-154BF6B0D84A}" type="slidenum">
              <a:rPr lang="en-US" smtClean="0"/>
              <a:t>‹#›</a:t>
            </a:fld>
            <a:endParaRPr lang="en-US"/>
          </a:p>
        </p:txBody>
      </p:sp>
    </p:spTree>
    <p:extLst>
      <p:ext uri="{BB962C8B-B14F-4D97-AF65-F5344CB8AC3E}">
        <p14:creationId xmlns:p14="http://schemas.microsoft.com/office/powerpoint/2010/main" val="22263214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7B851D7-DF95-4CEE-B17E-BC5FAF6DFF4E}" type="datetimeFigureOut">
              <a:rPr lang="en-US" smtClean="0"/>
              <a:t>5/21/2024</a:t>
            </a:fld>
            <a:endParaRPr lang="en-US"/>
          </a:p>
        </p:txBody>
      </p:sp>
      <p:sp>
        <p:nvSpPr>
          <p:cNvPr id="6" name="Footer Placeholder 5"/>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CA56421B-7465-4CE9-8672-154BF6B0D84A}" type="slidenum">
              <a:rPr lang="en-US" smtClean="0"/>
              <a:t>‹#›</a:t>
            </a:fld>
            <a:endParaRPr lang="en-US"/>
          </a:p>
        </p:txBody>
      </p:sp>
    </p:spTree>
    <p:extLst>
      <p:ext uri="{BB962C8B-B14F-4D97-AF65-F5344CB8AC3E}">
        <p14:creationId xmlns:p14="http://schemas.microsoft.com/office/powerpoint/2010/main" val="169634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7B851D7-DF95-4CEE-B17E-BC5FAF6DFF4E}" type="datetimeFigureOut">
              <a:rPr lang="en-US" smtClean="0"/>
              <a:t>5/21/2024</a:t>
            </a:fld>
            <a:endParaRPr lang="en-US"/>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CA56421B-7465-4CE9-8672-154BF6B0D84A}" type="slidenum">
              <a:rPr lang="en-US" smtClean="0"/>
              <a:t>‹#›</a:t>
            </a:fld>
            <a:endParaRPr lang="en-US"/>
          </a:p>
        </p:txBody>
      </p:sp>
    </p:spTree>
    <p:extLst>
      <p:ext uri="{BB962C8B-B14F-4D97-AF65-F5344CB8AC3E}">
        <p14:creationId xmlns:p14="http://schemas.microsoft.com/office/powerpoint/2010/main" val="36969563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7B851D7-DF95-4CEE-B17E-BC5FAF6DFF4E}" type="datetimeFigureOut">
              <a:rPr lang="en-US" smtClean="0"/>
              <a:t>5/21/2024</a:t>
            </a:fld>
            <a:endParaRPr lang="en-US"/>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CA56421B-7465-4CE9-8672-154BF6B0D84A}" type="slidenum">
              <a:rPr lang="en-US" smtClean="0"/>
              <a:t>‹#›</a:t>
            </a:fld>
            <a:endParaRPr lang="en-US"/>
          </a:p>
        </p:txBody>
      </p:sp>
    </p:spTree>
    <p:extLst>
      <p:ext uri="{BB962C8B-B14F-4D97-AF65-F5344CB8AC3E}">
        <p14:creationId xmlns:p14="http://schemas.microsoft.com/office/powerpoint/2010/main" val="36774585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7B851D7-DF95-4CEE-B17E-BC5FAF6DFF4E}" type="datetimeFigureOut">
              <a:rPr lang="en-US" smtClean="0"/>
              <a:t>5/21/2024</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CA56421B-7465-4CE9-8672-154BF6B0D84A}" type="slidenum">
              <a:rPr lang="en-US" smtClean="0"/>
              <a:t>‹#›</a:t>
            </a:fld>
            <a:endParaRPr lang="en-US"/>
          </a:p>
        </p:txBody>
      </p:sp>
    </p:spTree>
    <p:extLst>
      <p:ext uri="{BB962C8B-B14F-4D97-AF65-F5344CB8AC3E}">
        <p14:creationId xmlns:p14="http://schemas.microsoft.com/office/powerpoint/2010/main" val="9995870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7B851D7-DF95-4CEE-B17E-BC5FAF6DFF4E}" type="datetimeFigureOut">
              <a:rPr lang="en-US" smtClean="0"/>
              <a:t>5/21/2024</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CA56421B-7465-4CE9-8672-154BF6B0D84A}" type="slidenum">
              <a:rPr lang="en-US" smtClean="0"/>
              <a:t>‹#›</a:t>
            </a:fld>
            <a:endParaRPr lang="en-US"/>
          </a:p>
        </p:txBody>
      </p:sp>
    </p:spTree>
    <p:extLst>
      <p:ext uri="{BB962C8B-B14F-4D97-AF65-F5344CB8AC3E}">
        <p14:creationId xmlns:p14="http://schemas.microsoft.com/office/powerpoint/2010/main" val="1899685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7B851D7-DF95-4CEE-B17E-BC5FAF6DFF4E}" type="datetimeFigureOut">
              <a:rPr lang="en-US" smtClean="0"/>
              <a:t>5/21/2024</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A56421B-7465-4CE9-8672-154BF6B0D84A}" type="slidenum">
              <a:rPr lang="en-US" smtClean="0"/>
              <a:t>‹#›</a:t>
            </a:fld>
            <a:endParaRPr lang="en-US"/>
          </a:p>
        </p:txBody>
      </p:sp>
    </p:spTree>
    <p:extLst>
      <p:ext uri="{BB962C8B-B14F-4D97-AF65-F5344CB8AC3E}">
        <p14:creationId xmlns:p14="http://schemas.microsoft.com/office/powerpoint/2010/main" val="5313030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27B851D7-DF95-4CEE-B17E-BC5FAF6DFF4E}" type="datetimeFigureOut">
              <a:rPr lang="en-US" smtClean="0"/>
              <a:t>5/21/2024</a:t>
            </a:fld>
            <a:endParaRPr 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CA56421B-7465-4CE9-8672-154BF6B0D84A}" type="slidenum">
              <a:rPr lang="en-US" smtClean="0"/>
              <a:t>‹#›</a:t>
            </a:fld>
            <a:endParaRPr lang="en-US"/>
          </a:p>
        </p:txBody>
      </p:sp>
    </p:spTree>
    <p:extLst>
      <p:ext uri="{BB962C8B-B14F-4D97-AF65-F5344CB8AC3E}">
        <p14:creationId xmlns:p14="http://schemas.microsoft.com/office/powerpoint/2010/main" val="3579246215"/>
      </p:ext>
    </p:extLst>
  </p:cSld>
  <p:clrMap bg1="lt1" tx1="dk1" bg2="lt2" tx2="dk2" accent1="accent1" accent2="accent2" accent3="accent3" accent4="accent4" accent5="accent5" accent6="accent6" hlink="hlink" folHlink="folHlink"/>
  <p:sldLayoutIdLst>
    <p:sldLayoutId id="2147483719" r:id="rId1"/>
    <p:sldLayoutId id="2147483720" r:id="rId2"/>
    <p:sldLayoutId id="2147483721" r:id="rId3"/>
    <p:sldLayoutId id="2147483722" r:id="rId4"/>
    <p:sldLayoutId id="2147483723" r:id="rId5"/>
    <p:sldLayoutId id="2147483724" r:id="rId6"/>
    <p:sldLayoutId id="2147483725" r:id="rId7"/>
    <p:sldLayoutId id="2147483726" r:id="rId8"/>
    <p:sldLayoutId id="2147483727" r:id="rId9"/>
    <p:sldLayoutId id="2147483728" r:id="rId10"/>
    <p:sldLayoutId id="2147483729" r:id="rId11"/>
    <p:sldLayoutId id="2147483730" r:id="rId12"/>
    <p:sldLayoutId id="2147483731" r:id="rId13"/>
    <p:sldLayoutId id="2147483732" r:id="rId14"/>
    <p:sldLayoutId id="2147483733" r:id="rId15"/>
    <p:sldLayoutId id="2147483734" r:id="rId16"/>
  </p:sldLayoutIdLst>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mailto:Nabaz.hamad@su.edu.krd"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fi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fi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fi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fi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fi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fi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jfi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f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4EB12F-DD3F-47DF-957C-3EA93CF9D417}"/>
              </a:ext>
            </a:extLst>
          </p:cNvPr>
          <p:cNvSpPr>
            <a:spLocks noGrp="1"/>
          </p:cNvSpPr>
          <p:nvPr>
            <p:ph type="ctrTitle"/>
          </p:nvPr>
        </p:nvSpPr>
        <p:spPr>
          <a:xfrm>
            <a:off x="876122" y="149223"/>
            <a:ext cx="10818687" cy="3205536"/>
          </a:xfrm>
        </p:spPr>
        <p:txBody>
          <a:bodyPr>
            <a:normAutofit fontScale="90000"/>
          </a:bodyPr>
          <a:lstStyle/>
          <a:p>
            <a:br>
              <a:rPr lang="en-US" sz="3200" b="1" dirty="0">
                <a:solidFill>
                  <a:schemeClr val="tx1"/>
                </a:solidFill>
                <a:latin typeface="Times New Roman" panose="02020603050405020304" pitchFamily="18" charset="0"/>
                <a:cs typeface="Times New Roman" panose="02020603050405020304" pitchFamily="18" charset="0"/>
              </a:rPr>
            </a:br>
            <a:br>
              <a:rPr lang="en-US" sz="3200" b="1" dirty="0">
                <a:solidFill>
                  <a:schemeClr val="tx1"/>
                </a:solidFill>
                <a:latin typeface="Times New Roman" panose="02020603050405020304" pitchFamily="18" charset="0"/>
                <a:cs typeface="Times New Roman" panose="02020603050405020304" pitchFamily="18" charset="0"/>
              </a:rPr>
            </a:br>
            <a:br>
              <a:rPr lang="en-US" sz="3200" b="1" dirty="0">
                <a:solidFill>
                  <a:schemeClr val="tx1"/>
                </a:solidFill>
                <a:latin typeface="Times New Roman" panose="02020603050405020304" pitchFamily="18" charset="0"/>
                <a:cs typeface="Times New Roman" panose="02020603050405020304" pitchFamily="18" charset="0"/>
              </a:rPr>
            </a:br>
            <a:br>
              <a:rPr lang="en-US" sz="3200" b="1" dirty="0">
                <a:solidFill>
                  <a:schemeClr val="tx1"/>
                </a:solidFill>
                <a:latin typeface="Times New Roman" panose="02020603050405020304" pitchFamily="18" charset="0"/>
                <a:cs typeface="Times New Roman" panose="02020603050405020304" pitchFamily="18" charset="0"/>
              </a:rPr>
            </a:br>
            <a:r>
              <a:rPr lang="en-US" sz="3200" b="1" dirty="0">
                <a:solidFill>
                  <a:schemeClr val="tx1"/>
                </a:solidFill>
                <a:latin typeface="Times New Roman" panose="02020603050405020304" pitchFamily="18" charset="0"/>
                <a:cs typeface="Times New Roman" panose="02020603050405020304" pitchFamily="18" charset="0"/>
              </a:rPr>
              <a:t>The Ministry of Higher Education </a:t>
            </a:r>
            <a:br>
              <a:rPr lang="en-US" sz="3200" b="1" dirty="0">
                <a:solidFill>
                  <a:schemeClr val="tx1"/>
                </a:solidFill>
                <a:latin typeface="Times New Roman" panose="02020603050405020304" pitchFamily="18" charset="0"/>
                <a:cs typeface="Times New Roman" panose="02020603050405020304" pitchFamily="18" charset="0"/>
              </a:rPr>
            </a:br>
            <a:r>
              <a:rPr lang="en-US" sz="3200" b="1" dirty="0">
                <a:solidFill>
                  <a:schemeClr val="tx1"/>
                </a:solidFill>
                <a:latin typeface="Times New Roman" panose="02020603050405020304" pitchFamily="18" charset="0"/>
                <a:cs typeface="Times New Roman" panose="02020603050405020304" pitchFamily="18" charset="0"/>
              </a:rPr>
              <a:t>and Scientific Research</a:t>
            </a:r>
            <a:br>
              <a:rPr lang="en-US" sz="3200" b="1" dirty="0">
                <a:solidFill>
                  <a:schemeClr val="tx1"/>
                </a:solidFill>
                <a:latin typeface="Times New Roman" panose="02020603050405020304" pitchFamily="18" charset="0"/>
                <a:cs typeface="Times New Roman" panose="02020603050405020304" pitchFamily="18" charset="0"/>
              </a:rPr>
            </a:br>
            <a:r>
              <a:rPr lang="en-US" sz="3200" b="1" dirty="0" err="1">
                <a:solidFill>
                  <a:schemeClr val="tx1"/>
                </a:solidFill>
                <a:latin typeface="Times New Roman" panose="02020603050405020304" pitchFamily="18" charset="0"/>
                <a:cs typeface="Times New Roman" panose="02020603050405020304" pitchFamily="18" charset="0"/>
              </a:rPr>
              <a:t>Salahaddin</a:t>
            </a:r>
            <a:r>
              <a:rPr lang="en-US" sz="3200" b="1" dirty="0">
                <a:solidFill>
                  <a:schemeClr val="tx1"/>
                </a:solidFill>
                <a:latin typeface="Times New Roman" panose="02020603050405020304" pitchFamily="18" charset="0"/>
                <a:cs typeface="Times New Roman" panose="02020603050405020304" pitchFamily="18" charset="0"/>
              </a:rPr>
              <a:t> University-Erbil </a:t>
            </a:r>
            <a:br>
              <a:rPr lang="en-US" sz="3200" b="1" dirty="0">
                <a:solidFill>
                  <a:schemeClr val="tx1"/>
                </a:solidFill>
                <a:latin typeface="Times New Roman" panose="02020603050405020304" pitchFamily="18" charset="0"/>
                <a:cs typeface="Times New Roman" panose="02020603050405020304" pitchFamily="18" charset="0"/>
              </a:rPr>
            </a:br>
            <a:r>
              <a:rPr lang="en-US" sz="3200" b="1" dirty="0">
                <a:solidFill>
                  <a:schemeClr val="tx1"/>
                </a:solidFill>
                <a:latin typeface="Times New Roman" panose="02020603050405020304" pitchFamily="18" charset="0"/>
                <a:cs typeface="Times New Roman" panose="02020603050405020304" pitchFamily="18" charset="0"/>
              </a:rPr>
              <a:t>Language and Translation Centre </a:t>
            </a:r>
            <a:br>
              <a:rPr lang="en-US" sz="3200" b="1" dirty="0">
                <a:solidFill>
                  <a:schemeClr val="tx1"/>
                </a:solidFill>
                <a:latin typeface="Times New Roman" panose="02020603050405020304" pitchFamily="18" charset="0"/>
                <a:cs typeface="Times New Roman" panose="02020603050405020304" pitchFamily="18" charset="0"/>
              </a:rPr>
            </a:br>
            <a:r>
              <a:rPr lang="en-US" sz="3200" b="1" dirty="0">
                <a:solidFill>
                  <a:schemeClr val="tx1"/>
                </a:solidFill>
                <a:latin typeface="Times New Roman" panose="02020603050405020304" pitchFamily="18" charset="0"/>
                <a:cs typeface="Times New Roman" panose="02020603050405020304" pitchFamily="18" charset="0"/>
              </a:rPr>
              <a:t>Pre-Intermediate Level </a:t>
            </a:r>
            <a:br>
              <a:rPr lang="en-US" sz="3200" b="1" dirty="0">
                <a:solidFill>
                  <a:schemeClr val="tx1"/>
                </a:solidFill>
                <a:latin typeface="Times New Roman" panose="02020603050405020304" pitchFamily="18" charset="0"/>
                <a:cs typeface="Times New Roman" panose="02020603050405020304" pitchFamily="18" charset="0"/>
              </a:rPr>
            </a:br>
            <a:r>
              <a:rPr lang="en-US" sz="3200" b="1" dirty="0">
                <a:solidFill>
                  <a:schemeClr val="tx1"/>
                </a:solidFill>
                <a:latin typeface="Times New Roman" panose="02020603050405020304" pitchFamily="18" charset="0"/>
                <a:cs typeface="Times New Roman" panose="02020603050405020304" pitchFamily="18" charset="0"/>
              </a:rPr>
              <a:t>Year 2023-2024 </a:t>
            </a:r>
            <a:br>
              <a:rPr lang="en-US" sz="3200" b="1" dirty="0">
                <a:solidFill>
                  <a:schemeClr val="tx1"/>
                </a:solidFill>
                <a:latin typeface="Times New Roman" panose="02020603050405020304" pitchFamily="18" charset="0"/>
                <a:cs typeface="Times New Roman" panose="02020603050405020304" pitchFamily="18" charset="0"/>
              </a:rPr>
            </a:br>
            <a:r>
              <a:rPr lang="en-US" sz="3200" b="1">
                <a:solidFill>
                  <a:schemeClr val="tx1"/>
                </a:solidFill>
                <a:latin typeface="Times New Roman" panose="02020603050405020304" pitchFamily="18" charset="0"/>
                <a:cs typeface="Times New Roman" panose="02020603050405020304" pitchFamily="18" charset="0"/>
              </a:rPr>
              <a:t>Hall 2</a:t>
            </a:r>
            <a:endParaRPr lang="en-US" sz="3200" b="1" dirty="0">
              <a:solidFill>
                <a:schemeClr val="tx1"/>
              </a:solidFill>
              <a:latin typeface="Times New Roman" panose="02020603050405020304" pitchFamily="18" charset="0"/>
              <a:cs typeface="Times New Roman" panose="02020603050405020304" pitchFamily="18" charset="0"/>
            </a:endParaRPr>
          </a:p>
        </p:txBody>
      </p:sp>
      <p:sp>
        <p:nvSpPr>
          <p:cNvPr id="3" name="Subtitle 2">
            <a:extLst>
              <a:ext uri="{FF2B5EF4-FFF2-40B4-BE49-F238E27FC236}">
                <a16:creationId xmlns:a16="http://schemas.microsoft.com/office/drawing/2014/main" id="{303DAC47-285F-C821-15EE-0D26058BAE2B}"/>
              </a:ext>
            </a:extLst>
          </p:cNvPr>
          <p:cNvSpPr>
            <a:spLocks noGrp="1"/>
          </p:cNvSpPr>
          <p:nvPr>
            <p:ph type="subTitle" idx="1"/>
          </p:nvPr>
        </p:nvSpPr>
        <p:spPr>
          <a:xfrm>
            <a:off x="1346040" y="3490541"/>
            <a:ext cx="8915399" cy="2453059"/>
          </a:xfrm>
        </p:spPr>
        <p:txBody>
          <a:bodyPr>
            <a:normAutofit fontScale="92500" lnSpcReduction="10000"/>
          </a:bodyPr>
          <a:lstStyle/>
          <a:p>
            <a:endParaRPr lang="en-US" dirty="0"/>
          </a:p>
          <a:p>
            <a:pPr algn="ctr">
              <a:lnSpc>
                <a:spcPct val="110000"/>
              </a:lnSpc>
            </a:pPr>
            <a:r>
              <a:rPr lang="en-US" sz="2800" b="1" dirty="0">
                <a:solidFill>
                  <a:schemeClr val="tx1"/>
                </a:solidFill>
                <a:latin typeface="Times New Roman" panose="02020603050405020304" pitchFamily="18" charset="0"/>
                <a:cs typeface="Times New Roman" panose="02020603050405020304" pitchFamily="18" charset="0"/>
              </a:rPr>
              <a:t>Unit 9</a:t>
            </a:r>
          </a:p>
          <a:p>
            <a:pPr algn="ctr">
              <a:lnSpc>
                <a:spcPct val="110000"/>
              </a:lnSpc>
            </a:pPr>
            <a:r>
              <a:rPr lang="en-US" sz="2800" dirty="0">
                <a:solidFill>
                  <a:schemeClr val="tx1"/>
                </a:solidFill>
                <a:latin typeface="Times New Roman" panose="02020603050405020304" pitchFamily="18" charset="0"/>
                <a:cs typeface="Times New Roman" panose="02020603050405020304" pitchFamily="18" charset="0"/>
              </a:rPr>
              <a:t>Nabaz Ismael </a:t>
            </a:r>
          </a:p>
          <a:p>
            <a:pPr algn="ctr">
              <a:lnSpc>
                <a:spcPct val="110000"/>
              </a:lnSpc>
            </a:pPr>
            <a:r>
              <a:rPr lang="en-GB" sz="2800" u="none" strike="noStrike" dirty="0" err="1">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hlinkClick r:id="rId2"/>
              </a:rPr>
              <a:t>Nabaz.hamad@su.edu.krd</a:t>
            </a:r>
            <a:endParaRPr lang="en-GB" sz="2800" u="none" strike="noStrike"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10000"/>
              </a:lnSpc>
            </a:pPr>
            <a:r>
              <a:rPr lang="en-GB" sz="2800" dirty="0">
                <a:solidFill>
                  <a:srgbClr val="0000FF"/>
                </a:solidFill>
                <a:latin typeface="Times New Roman" panose="02020603050405020304" pitchFamily="18" charset="0"/>
                <a:ea typeface="Calibri" panose="020F0502020204030204" pitchFamily="34" charset="0"/>
                <a:cs typeface="Times New Roman" panose="02020603050405020304" pitchFamily="18" charset="0"/>
              </a:rPr>
              <a:t>07502191314</a:t>
            </a:r>
            <a:endParaRPr lang="en-US" dirty="0"/>
          </a:p>
          <a:p>
            <a:endParaRPr lang="en-US" dirty="0"/>
          </a:p>
        </p:txBody>
      </p:sp>
      <p:pic>
        <p:nvPicPr>
          <p:cNvPr id="5" name="Picture 4" descr="Logo&#10;&#10;Description automatically generated">
            <a:extLst>
              <a:ext uri="{FF2B5EF4-FFF2-40B4-BE49-F238E27FC236}">
                <a16:creationId xmlns:a16="http://schemas.microsoft.com/office/drawing/2014/main" id="{C28BEA8A-F8EB-2E8E-C52F-D82046A95EA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95398" y="163068"/>
            <a:ext cx="2626411" cy="2591547"/>
          </a:xfrm>
          <a:prstGeom prst="rect">
            <a:avLst/>
          </a:prstGeom>
        </p:spPr>
      </p:pic>
    </p:spTree>
    <p:extLst>
      <p:ext uri="{BB962C8B-B14F-4D97-AF65-F5344CB8AC3E}">
        <p14:creationId xmlns:p14="http://schemas.microsoft.com/office/powerpoint/2010/main" val="20133555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272F33-CCEB-D8E8-E19B-EBCBC778DACF}"/>
              </a:ext>
            </a:extLst>
          </p:cNvPr>
          <p:cNvSpPr>
            <a:spLocks noGrp="1"/>
          </p:cNvSpPr>
          <p:nvPr>
            <p:ph type="title"/>
          </p:nvPr>
        </p:nvSpPr>
        <p:spPr>
          <a:xfrm>
            <a:off x="1397000" y="139700"/>
            <a:ext cx="10375899" cy="6578600"/>
          </a:xfrm>
        </p:spPr>
        <p:txBody>
          <a:bodyPr>
            <a:noAutofit/>
          </a:bodyPr>
          <a:lstStyle/>
          <a:p>
            <a:pPr marL="0" marR="0">
              <a:lnSpc>
                <a:spcPct val="150000"/>
              </a:lnSpc>
              <a:spcBef>
                <a:spcPts val="0"/>
              </a:spcBef>
              <a:spcAft>
                <a:spcPts val="800"/>
              </a:spcAft>
            </a:pPr>
            <a:r>
              <a:rPr lang="en-US" sz="4000" b="1" dirty="0">
                <a:solidFill>
                  <a:schemeClr val="tx1"/>
                </a:solidFill>
                <a:latin typeface="Times New Roman" panose="02020603050405020304" pitchFamily="18" charset="0"/>
                <a:cs typeface="Times New Roman" panose="02020603050405020304" pitchFamily="18" charset="0"/>
              </a:rPr>
              <a:t>             Reading Section  </a:t>
            </a:r>
            <a:br>
              <a:rPr lang="en-US" sz="4000" b="1" dirty="0">
                <a:solidFill>
                  <a:schemeClr val="tx1"/>
                </a:solidFill>
                <a:latin typeface="Times New Roman" panose="02020603050405020304" pitchFamily="18" charset="0"/>
                <a:cs typeface="Times New Roman" panose="02020603050405020304" pitchFamily="18" charset="0"/>
              </a:rPr>
            </a:br>
            <a:r>
              <a:rPr lang="en-US" sz="2400" b="1" dirty="0">
                <a:solidFill>
                  <a:schemeClr val="tx1"/>
                </a:solidFill>
                <a:latin typeface="Times New Roman" panose="02020603050405020304" pitchFamily="18" charset="0"/>
                <a:cs typeface="Times New Roman" panose="02020603050405020304" pitchFamily="18" charset="0"/>
              </a:rPr>
              <a:t>Passage of unit 9. p. 79</a:t>
            </a:r>
            <a:br>
              <a:rPr lang="en-US" sz="24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br>
              <a:rPr lang="en-US" sz="105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r>
              <a:rPr lang="en-US" sz="1800" dirty="0">
                <a:effectLst/>
                <a:latin typeface="Times New Roman" panose="02020603050405020304" pitchFamily="18" charset="0"/>
                <a:ea typeface="Calibri" panose="020F0502020204030204" pitchFamily="34" charset="0"/>
                <a:cs typeface="Arial" panose="020B0604020202020204" pitchFamily="34" charset="0"/>
              </a:rPr>
              <a:t>1.Hundreds of years ago people had…………live all over the world.</a:t>
            </a:r>
            <a:br>
              <a:rPr lang="en-US" sz="1800" dirty="0">
                <a:effectLst/>
                <a:latin typeface="Calibri" panose="020F0502020204030204" pitchFamily="34" charset="0"/>
                <a:ea typeface="Calibri" panose="020F0502020204030204" pitchFamily="34" charset="0"/>
                <a:cs typeface="Arial" panose="020B0604020202020204" pitchFamily="34" charset="0"/>
              </a:rPr>
            </a:br>
            <a:r>
              <a:rPr lang="en-US" sz="1800" dirty="0">
                <a:effectLst/>
                <a:latin typeface="Times New Roman" panose="02020603050405020304" pitchFamily="18" charset="0"/>
                <a:ea typeface="Calibri" panose="020F0502020204030204" pitchFamily="34" charset="0"/>
                <a:cs typeface="Arial" panose="020B0604020202020204" pitchFamily="34" charset="0"/>
              </a:rPr>
              <a:t>a. similar                  b. easy                c. simple              d. different </a:t>
            </a:r>
            <a:br>
              <a:rPr lang="en-US" sz="1800" dirty="0">
                <a:effectLst/>
                <a:latin typeface="Calibri" panose="020F0502020204030204" pitchFamily="34" charset="0"/>
                <a:ea typeface="Calibri" panose="020F0502020204030204" pitchFamily="34" charset="0"/>
                <a:cs typeface="Arial" panose="020B0604020202020204" pitchFamily="34" charset="0"/>
              </a:rPr>
            </a:br>
            <a:r>
              <a:rPr lang="en-US" sz="1800" dirty="0">
                <a:effectLst/>
                <a:latin typeface="Times New Roman" panose="02020603050405020304" pitchFamily="18" charset="0"/>
                <a:ea typeface="Calibri" panose="020F0502020204030204" pitchFamily="34" charset="0"/>
                <a:cs typeface="Arial" panose="020B0604020202020204" pitchFamily="34" charset="0"/>
              </a:rPr>
              <a:t>2. has life changes since that century ago?</a:t>
            </a:r>
            <a:br>
              <a:rPr lang="en-US" sz="1800" dirty="0">
                <a:effectLst/>
                <a:latin typeface="Calibri" panose="020F0502020204030204" pitchFamily="34" charset="0"/>
                <a:ea typeface="Calibri" panose="020F0502020204030204" pitchFamily="34" charset="0"/>
                <a:cs typeface="Arial" panose="020B0604020202020204" pitchFamily="34" charset="0"/>
              </a:rPr>
            </a:br>
            <a:r>
              <a:rPr lang="en-US" sz="1800" dirty="0">
                <a:effectLst/>
                <a:latin typeface="Times New Roman" panose="02020603050405020304" pitchFamily="18" charset="0"/>
                <a:ea typeface="Calibri" panose="020F0502020204030204" pitchFamily="34" charset="0"/>
                <a:cs typeface="Arial" panose="020B0604020202020204" pitchFamily="34" charset="0"/>
              </a:rPr>
              <a:t>a. yes                   b. no                    c. both                     d. none</a:t>
            </a:r>
            <a:br>
              <a:rPr lang="en-US" sz="1800" dirty="0">
                <a:effectLst/>
                <a:latin typeface="Calibri" panose="020F0502020204030204" pitchFamily="34" charset="0"/>
                <a:ea typeface="Calibri" panose="020F0502020204030204" pitchFamily="34" charset="0"/>
                <a:cs typeface="Arial" panose="020B0604020202020204" pitchFamily="34" charset="0"/>
              </a:rPr>
            </a:br>
            <a:r>
              <a:rPr lang="en-US" sz="1800" dirty="0">
                <a:effectLst/>
                <a:latin typeface="Times New Roman" panose="02020603050405020304" pitchFamily="18" charset="0"/>
                <a:ea typeface="Calibri" panose="020F0502020204030204" pitchFamily="34" charset="0"/>
                <a:cs typeface="Arial" panose="020B0604020202020204" pitchFamily="34" charset="0"/>
              </a:rPr>
              <a:t>3. The passage talks about………..main areas of change.</a:t>
            </a:r>
            <a:br>
              <a:rPr lang="en-US" sz="1800" dirty="0">
                <a:effectLst/>
                <a:latin typeface="Calibri" panose="020F0502020204030204" pitchFamily="34" charset="0"/>
                <a:ea typeface="Calibri" panose="020F0502020204030204" pitchFamily="34" charset="0"/>
                <a:cs typeface="Arial" panose="020B0604020202020204" pitchFamily="34" charset="0"/>
              </a:rPr>
            </a:br>
            <a:r>
              <a:rPr lang="en-US" sz="1800" dirty="0">
                <a:effectLst/>
                <a:latin typeface="Times New Roman" panose="02020603050405020304" pitchFamily="18" charset="0"/>
                <a:ea typeface="Calibri" panose="020F0502020204030204" pitchFamily="34" charset="0"/>
                <a:cs typeface="Arial" panose="020B0604020202020204" pitchFamily="34" charset="0"/>
              </a:rPr>
              <a:t>a. 1                  b. 2                  c.3                      d.4</a:t>
            </a:r>
            <a:br>
              <a:rPr lang="en-US" sz="1800" dirty="0">
                <a:effectLst/>
                <a:latin typeface="Calibri" panose="020F0502020204030204" pitchFamily="34" charset="0"/>
                <a:ea typeface="Calibri" panose="020F0502020204030204" pitchFamily="34" charset="0"/>
                <a:cs typeface="Arial" panose="020B0604020202020204" pitchFamily="34" charset="0"/>
              </a:rPr>
            </a:br>
            <a:br>
              <a:rPr lang="en-US" sz="1800" dirty="0">
                <a:effectLst/>
                <a:latin typeface="Calibri" panose="020F0502020204030204" pitchFamily="34" charset="0"/>
                <a:ea typeface="Calibri" panose="020F0502020204030204" pitchFamily="34" charset="0"/>
                <a:cs typeface="Arial" panose="020B0604020202020204" pitchFamily="34" charset="0"/>
              </a:rPr>
            </a:br>
            <a:br>
              <a:rPr lang="en-US"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br>
              <a:rPr lang="en-US" sz="3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br>
              <a:rPr lang="en-US" sz="4800" b="1" dirty="0">
                <a:solidFill>
                  <a:schemeClr val="tx1"/>
                </a:solidFill>
                <a:latin typeface="Times New Roman" panose="02020603050405020304" pitchFamily="18" charset="0"/>
                <a:cs typeface="Times New Roman" panose="02020603050405020304" pitchFamily="18" charset="0"/>
              </a:rPr>
            </a:br>
            <a:br>
              <a:rPr lang="en-US" sz="4000" b="1" dirty="0">
                <a:solidFill>
                  <a:schemeClr val="tx1"/>
                </a:solidFill>
                <a:latin typeface="Times New Roman" panose="02020603050405020304" pitchFamily="18" charset="0"/>
                <a:cs typeface="Times New Roman" panose="02020603050405020304" pitchFamily="18" charset="0"/>
              </a:rPr>
            </a:br>
            <a:br>
              <a:rPr lang="en-US" sz="2400" b="1" dirty="0">
                <a:solidFill>
                  <a:schemeClr val="tx1"/>
                </a:solidFill>
                <a:latin typeface="Times New Roman" panose="02020603050405020304" pitchFamily="18" charset="0"/>
                <a:cs typeface="Times New Roman" panose="02020603050405020304" pitchFamily="18" charset="0"/>
              </a:rPr>
            </a:br>
            <a:br>
              <a:rPr lang="en-US"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endParaRPr lang="en-US" sz="2400" b="1" dirty="0">
              <a:solidFill>
                <a:schemeClr val="tx1"/>
              </a:solidFill>
              <a:latin typeface="Times New Roman" panose="02020603050405020304" pitchFamily="18" charset="0"/>
              <a:cs typeface="Times New Roman" panose="02020603050405020304" pitchFamily="18" charset="0"/>
            </a:endParaRPr>
          </a:p>
        </p:txBody>
      </p:sp>
      <p:pic>
        <p:nvPicPr>
          <p:cNvPr id="5" name="Picture 4" descr="Diagram&#10;&#10;Description automatically generated">
            <a:extLst>
              <a:ext uri="{FF2B5EF4-FFF2-40B4-BE49-F238E27FC236}">
                <a16:creationId xmlns:a16="http://schemas.microsoft.com/office/drawing/2014/main" id="{9C99D235-9C3C-60A4-542C-B32006DB594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18700" y="393700"/>
            <a:ext cx="1757362" cy="1749552"/>
          </a:xfrm>
          <a:prstGeom prst="rect">
            <a:avLst/>
          </a:prstGeom>
        </p:spPr>
      </p:pic>
    </p:spTree>
    <p:extLst>
      <p:ext uri="{BB962C8B-B14F-4D97-AF65-F5344CB8AC3E}">
        <p14:creationId xmlns:p14="http://schemas.microsoft.com/office/powerpoint/2010/main" val="31013697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272F33-CCEB-D8E8-E19B-EBCBC778DACF}"/>
              </a:ext>
            </a:extLst>
          </p:cNvPr>
          <p:cNvSpPr>
            <a:spLocks noGrp="1"/>
          </p:cNvSpPr>
          <p:nvPr>
            <p:ph type="title"/>
          </p:nvPr>
        </p:nvSpPr>
        <p:spPr>
          <a:xfrm>
            <a:off x="1397000" y="139700"/>
            <a:ext cx="10375899" cy="6578600"/>
          </a:xfrm>
        </p:spPr>
        <p:txBody>
          <a:bodyPr>
            <a:noAutofit/>
          </a:bodyPr>
          <a:lstStyle/>
          <a:p>
            <a:pPr marL="0" marR="0">
              <a:lnSpc>
                <a:spcPct val="150000"/>
              </a:lnSpc>
              <a:spcBef>
                <a:spcPts val="0"/>
              </a:spcBef>
              <a:spcAft>
                <a:spcPts val="800"/>
              </a:spcAft>
            </a:pPr>
            <a:r>
              <a:rPr lang="en-US" sz="4000" b="1" dirty="0">
                <a:solidFill>
                  <a:schemeClr val="tx1"/>
                </a:solidFill>
                <a:latin typeface="Times New Roman" panose="02020603050405020304" pitchFamily="18" charset="0"/>
                <a:cs typeface="Times New Roman" panose="02020603050405020304" pitchFamily="18" charset="0"/>
              </a:rPr>
              <a:t>             Reading Section  </a:t>
            </a:r>
            <a:br>
              <a:rPr lang="en-US" sz="4000" b="1" dirty="0">
                <a:solidFill>
                  <a:schemeClr val="tx1"/>
                </a:solidFill>
                <a:latin typeface="Times New Roman" panose="02020603050405020304" pitchFamily="18" charset="0"/>
                <a:cs typeface="Times New Roman" panose="02020603050405020304" pitchFamily="18" charset="0"/>
              </a:rPr>
            </a:br>
            <a:r>
              <a:rPr lang="en-US" sz="2400" b="1" dirty="0">
                <a:solidFill>
                  <a:schemeClr val="tx1"/>
                </a:solidFill>
                <a:latin typeface="Times New Roman" panose="02020603050405020304" pitchFamily="18" charset="0"/>
                <a:cs typeface="Times New Roman" panose="02020603050405020304" pitchFamily="18" charset="0"/>
              </a:rPr>
              <a:t>Passage of unit 9. p. 79</a:t>
            </a:r>
            <a:br>
              <a:rPr lang="en-US" sz="24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br>
              <a:rPr lang="en-US" sz="105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r>
              <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1.Hundreds of years ago people had…………live all over the world.</a:t>
            </a:r>
            <a:br>
              <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r>
              <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a. similar                  b. easy                c. simple              d. different </a:t>
            </a:r>
            <a:br>
              <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r>
              <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2. has life changes since that century ago?</a:t>
            </a:r>
            <a:br>
              <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r>
              <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a. yes                   b. no                    c. both                     d. none</a:t>
            </a:r>
            <a:br>
              <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r>
              <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3. The passage talks about………..main areas of change.</a:t>
            </a:r>
            <a:br>
              <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r>
              <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a. 1                  b. 2                  c.3                      d.4</a:t>
            </a:r>
            <a:br>
              <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br>
              <a:rPr lang="en-US" sz="1800" dirty="0">
                <a:effectLst/>
                <a:latin typeface="Calibri" panose="020F0502020204030204" pitchFamily="34" charset="0"/>
                <a:ea typeface="Calibri" panose="020F0502020204030204" pitchFamily="34" charset="0"/>
                <a:cs typeface="Arial" panose="020B0604020202020204" pitchFamily="34" charset="0"/>
              </a:rPr>
            </a:br>
            <a:br>
              <a:rPr lang="en-US"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br>
              <a:rPr lang="en-US" sz="3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br>
              <a:rPr lang="en-US" sz="4800" b="1" dirty="0">
                <a:solidFill>
                  <a:schemeClr val="tx1"/>
                </a:solidFill>
                <a:latin typeface="Times New Roman" panose="02020603050405020304" pitchFamily="18" charset="0"/>
                <a:cs typeface="Times New Roman" panose="02020603050405020304" pitchFamily="18" charset="0"/>
              </a:rPr>
            </a:br>
            <a:br>
              <a:rPr lang="en-US" sz="4000" b="1" dirty="0">
                <a:solidFill>
                  <a:schemeClr val="tx1"/>
                </a:solidFill>
                <a:latin typeface="Times New Roman" panose="02020603050405020304" pitchFamily="18" charset="0"/>
                <a:cs typeface="Times New Roman" panose="02020603050405020304" pitchFamily="18" charset="0"/>
              </a:rPr>
            </a:br>
            <a:br>
              <a:rPr lang="en-US" sz="2400" b="1" dirty="0">
                <a:solidFill>
                  <a:schemeClr val="tx1"/>
                </a:solidFill>
                <a:latin typeface="Times New Roman" panose="02020603050405020304" pitchFamily="18" charset="0"/>
                <a:cs typeface="Times New Roman" panose="02020603050405020304" pitchFamily="18" charset="0"/>
              </a:rPr>
            </a:br>
            <a:br>
              <a:rPr lang="en-US"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endParaRPr lang="en-US" sz="2400" b="1" dirty="0">
              <a:solidFill>
                <a:schemeClr val="tx1"/>
              </a:solidFill>
              <a:latin typeface="Times New Roman" panose="02020603050405020304" pitchFamily="18" charset="0"/>
              <a:cs typeface="Times New Roman" panose="02020603050405020304" pitchFamily="18" charset="0"/>
            </a:endParaRPr>
          </a:p>
        </p:txBody>
      </p:sp>
      <p:pic>
        <p:nvPicPr>
          <p:cNvPr id="5" name="Picture 4" descr="Diagram&#10;&#10;Description automatically generated">
            <a:extLst>
              <a:ext uri="{FF2B5EF4-FFF2-40B4-BE49-F238E27FC236}">
                <a16:creationId xmlns:a16="http://schemas.microsoft.com/office/drawing/2014/main" id="{9C99D235-9C3C-60A4-542C-B32006DB594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18700" y="393700"/>
            <a:ext cx="1757362" cy="1749552"/>
          </a:xfrm>
          <a:prstGeom prst="rect">
            <a:avLst/>
          </a:prstGeom>
        </p:spPr>
      </p:pic>
    </p:spTree>
    <p:extLst>
      <p:ext uri="{BB962C8B-B14F-4D97-AF65-F5344CB8AC3E}">
        <p14:creationId xmlns:p14="http://schemas.microsoft.com/office/powerpoint/2010/main" val="25839510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272F33-CCEB-D8E8-E19B-EBCBC778DACF}"/>
              </a:ext>
            </a:extLst>
          </p:cNvPr>
          <p:cNvSpPr>
            <a:spLocks noGrp="1"/>
          </p:cNvSpPr>
          <p:nvPr>
            <p:ph type="title"/>
          </p:nvPr>
        </p:nvSpPr>
        <p:spPr>
          <a:xfrm>
            <a:off x="1397000" y="139700"/>
            <a:ext cx="10375899" cy="6578600"/>
          </a:xfrm>
        </p:spPr>
        <p:txBody>
          <a:bodyPr>
            <a:noAutofit/>
          </a:bodyPr>
          <a:lstStyle/>
          <a:p>
            <a:pPr marL="0" marR="0">
              <a:lnSpc>
                <a:spcPct val="150000"/>
              </a:lnSpc>
              <a:spcBef>
                <a:spcPts val="0"/>
              </a:spcBef>
              <a:spcAft>
                <a:spcPts val="800"/>
              </a:spcAft>
            </a:pPr>
            <a:r>
              <a:rPr lang="en-US" sz="4000" b="1" dirty="0">
                <a:solidFill>
                  <a:schemeClr val="tx1"/>
                </a:solidFill>
                <a:latin typeface="Times New Roman" panose="02020603050405020304" pitchFamily="18" charset="0"/>
                <a:cs typeface="Times New Roman" panose="02020603050405020304" pitchFamily="18" charset="0"/>
              </a:rPr>
              <a:t>             Reading Section  </a:t>
            </a:r>
            <a:br>
              <a:rPr lang="en-US" sz="4000" b="1" dirty="0">
                <a:solidFill>
                  <a:schemeClr val="tx1"/>
                </a:solidFill>
                <a:latin typeface="Times New Roman" panose="02020603050405020304" pitchFamily="18" charset="0"/>
                <a:cs typeface="Times New Roman" panose="02020603050405020304" pitchFamily="18" charset="0"/>
              </a:rPr>
            </a:br>
            <a:r>
              <a:rPr lang="en-US" sz="2400" b="1" dirty="0">
                <a:solidFill>
                  <a:schemeClr val="tx1"/>
                </a:solidFill>
                <a:latin typeface="Times New Roman" panose="02020603050405020304" pitchFamily="18" charset="0"/>
                <a:cs typeface="Times New Roman" panose="02020603050405020304" pitchFamily="18" charset="0"/>
              </a:rPr>
              <a:t>Passage of unit 9. p. 79</a:t>
            </a:r>
            <a:br>
              <a:rPr lang="en-US" sz="24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br>
              <a:rPr lang="en-US" sz="105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r>
              <a:rPr lang="en-US" sz="1800" dirty="0">
                <a:effectLst/>
                <a:latin typeface="Times New Roman" panose="02020603050405020304" pitchFamily="18" charset="0"/>
                <a:ea typeface="Calibri" panose="020F0502020204030204" pitchFamily="34" charset="0"/>
                <a:cs typeface="Arial" panose="020B0604020202020204" pitchFamily="34" charset="0"/>
              </a:rPr>
              <a:t>4. Washing was much more difficult before 100 years because of </a:t>
            </a:r>
            <a:br>
              <a:rPr lang="en-US" sz="1800" dirty="0">
                <a:effectLst/>
                <a:latin typeface="Calibri" panose="020F0502020204030204" pitchFamily="34" charset="0"/>
                <a:ea typeface="Calibri" panose="020F0502020204030204" pitchFamily="34" charset="0"/>
                <a:cs typeface="Arial" panose="020B0604020202020204" pitchFamily="34" charset="0"/>
              </a:rPr>
            </a:br>
            <a:r>
              <a:rPr lang="en-US" sz="1800" dirty="0">
                <a:effectLst/>
                <a:latin typeface="Times New Roman" panose="02020603050405020304" pitchFamily="18" charset="0"/>
                <a:ea typeface="Calibri" panose="020F0502020204030204" pitchFamily="34" charset="0"/>
                <a:cs typeface="Arial" panose="020B0604020202020204" pitchFamily="34" charset="0"/>
              </a:rPr>
              <a:t>a. time-saving         b. time-consuming               c. time-machine              d. clothes </a:t>
            </a:r>
            <a:br>
              <a:rPr lang="en-US" sz="1800" dirty="0">
                <a:effectLst/>
                <a:latin typeface="Calibri" panose="020F0502020204030204" pitchFamily="34" charset="0"/>
                <a:ea typeface="Calibri" panose="020F0502020204030204" pitchFamily="34" charset="0"/>
                <a:cs typeface="Arial" panose="020B0604020202020204" pitchFamily="34" charset="0"/>
              </a:rPr>
            </a:br>
            <a:r>
              <a:rPr lang="en-US" sz="1800" dirty="0">
                <a:effectLst/>
                <a:latin typeface="Times New Roman" panose="02020603050405020304" pitchFamily="18" charset="0"/>
                <a:ea typeface="Calibri" panose="020F0502020204030204" pitchFamily="34" charset="0"/>
                <a:cs typeface="Arial" panose="020B0604020202020204" pitchFamily="34" charset="0"/>
              </a:rPr>
              <a:t>5. Where did the people washed their clothes in the UK at that time?</a:t>
            </a:r>
            <a:br>
              <a:rPr lang="en-US" sz="1800" dirty="0">
                <a:effectLst/>
                <a:latin typeface="Calibri" panose="020F0502020204030204" pitchFamily="34" charset="0"/>
                <a:ea typeface="Calibri" panose="020F0502020204030204" pitchFamily="34" charset="0"/>
                <a:cs typeface="Arial" panose="020B0604020202020204" pitchFamily="34" charset="0"/>
              </a:rPr>
            </a:br>
            <a:r>
              <a:rPr lang="en-US" sz="1800" dirty="0">
                <a:effectLst/>
                <a:latin typeface="Times New Roman" panose="02020603050405020304" pitchFamily="18" charset="0"/>
                <a:ea typeface="Calibri" panose="020F0502020204030204" pitchFamily="34" charset="0"/>
                <a:cs typeface="Arial" panose="020B0604020202020204" pitchFamily="34" charset="0"/>
              </a:rPr>
              <a:t>a. running water              b. washing dishes            c. huge tubes             d. river </a:t>
            </a:r>
            <a:br>
              <a:rPr lang="en-US" sz="1800" dirty="0">
                <a:effectLst/>
                <a:latin typeface="Calibri" panose="020F0502020204030204" pitchFamily="34" charset="0"/>
                <a:ea typeface="Calibri" panose="020F0502020204030204" pitchFamily="34" charset="0"/>
                <a:cs typeface="Arial" panose="020B0604020202020204" pitchFamily="34" charset="0"/>
              </a:rPr>
            </a:br>
            <a:r>
              <a:rPr lang="en-US" sz="1800" dirty="0">
                <a:effectLst/>
                <a:latin typeface="Times New Roman" panose="02020603050405020304" pitchFamily="18" charset="0"/>
                <a:ea typeface="Calibri" panose="020F0502020204030204" pitchFamily="34" charset="0"/>
                <a:cs typeface="Arial" panose="020B0604020202020204" pitchFamily="34" charset="0"/>
              </a:rPr>
              <a:t>6. How much was a family needed to wash their clothes</a:t>
            </a:r>
            <a:br>
              <a:rPr lang="en-US" sz="1800" dirty="0">
                <a:effectLst/>
                <a:latin typeface="Calibri" panose="020F0502020204030204" pitchFamily="34" charset="0"/>
                <a:ea typeface="Calibri" panose="020F0502020204030204" pitchFamily="34" charset="0"/>
                <a:cs typeface="Arial" panose="020B0604020202020204" pitchFamily="34" charset="0"/>
              </a:rPr>
            </a:br>
            <a:r>
              <a:rPr lang="en-US" sz="1800" dirty="0">
                <a:effectLst/>
                <a:latin typeface="Times New Roman" panose="02020603050405020304" pitchFamily="18" charset="0"/>
                <a:ea typeface="Calibri" panose="020F0502020204030204" pitchFamily="34" charset="0"/>
                <a:cs typeface="Arial" panose="020B0604020202020204" pitchFamily="34" charset="0"/>
              </a:rPr>
              <a:t>a. 6 buckets               b. 16 buckets             c. 60 buckets          d. 600 buckets </a:t>
            </a:r>
            <a:br>
              <a:rPr lang="en-US" sz="1800" dirty="0">
                <a:effectLst/>
                <a:latin typeface="Calibri" panose="020F0502020204030204" pitchFamily="34" charset="0"/>
                <a:ea typeface="Calibri" panose="020F0502020204030204" pitchFamily="34" charset="0"/>
                <a:cs typeface="Arial" panose="020B0604020202020204" pitchFamily="34" charset="0"/>
              </a:rPr>
            </a:br>
            <a:br>
              <a:rPr lang="en-US" sz="1800" dirty="0">
                <a:effectLst/>
                <a:latin typeface="Calibri" panose="020F0502020204030204" pitchFamily="34" charset="0"/>
                <a:ea typeface="Calibri" panose="020F0502020204030204" pitchFamily="34" charset="0"/>
                <a:cs typeface="Arial" panose="020B0604020202020204" pitchFamily="34" charset="0"/>
              </a:rPr>
            </a:br>
            <a:br>
              <a:rPr lang="en-US" sz="1800" dirty="0">
                <a:effectLst/>
                <a:latin typeface="Calibri" panose="020F0502020204030204" pitchFamily="34" charset="0"/>
                <a:ea typeface="Calibri" panose="020F0502020204030204" pitchFamily="34" charset="0"/>
                <a:cs typeface="Arial" panose="020B0604020202020204" pitchFamily="34" charset="0"/>
              </a:rPr>
            </a:br>
            <a:br>
              <a:rPr lang="en-US"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br>
              <a:rPr lang="en-US" sz="3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br>
              <a:rPr lang="en-US" sz="4800" b="1" dirty="0">
                <a:solidFill>
                  <a:schemeClr val="tx1"/>
                </a:solidFill>
                <a:latin typeface="Times New Roman" panose="02020603050405020304" pitchFamily="18" charset="0"/>
                <a:cs typeface="Times New Roman" panose="02020603050405020304" pitchFamily="18" charset="0"/>
              </a:rPr>
            </a:br>
            <a:br>
              <a:rPr lang="en-US" sz="4000" b="1" dirty="0">
                <a:solidFill>
                  <a:schemeClr val="tx1"/>
                </a:solidFill>
                <a:latin typeface="Times New Roman" panose="02020603050405020304" pitchFamily="18" charset="0"/>
                <a:cs typeface="Times New Roman" panose="02020603050405020304" pitchFamily="18" charset="0"/>
              </a:rPr>
            </a:br>
            <a:br>
              <a:rPr lang="en-US" sz="2400" b="1" dirty="0">
                <a:solidFill>
                  <a:schemeClr val="tx1"/>
                </a:solidFill>
                <a:latin typeface="Times New Roman" panose="02020603050405020304" pitchFamily="18" charset="0"/>
                <a:cs typeface="Times New Roman" panose="02020603050405020304" pitchFamily="18" charset="0"/>
              </a:rPr>
            </a:br>
            <a:br>
              <a:rPr lang="en-US"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endParaRPr lang="en-US" sz="2400" b="1" dirty="0">
              <a:solidFill>
                <a:schemeClr val="tx1"/>
              </a:solidFill>
              <a:latin typeface="Times New Roman" panose="02020603050405020304" pitchFamily="18" charset="0"/>
              <a:cs typeface="Times New Roman" panose="02020603050405020304" pitchFamily="18" charset="0"/>
            </a:endParaRPr>
          </a:p>
        </p:txBody>
      </p:sp>
      <p:pic>
        <p:nvPicPr>
          <p:cNvPr id="5" name="Picture 4" descr="Diagram&#10;&#10;Description automatically generated">
            <a:extLst>
              <a:ext uri="{FF2B5EF4-FFF2-40B4-BE49-F238E27FC236}">
                <a16:creationId xmlns:a16="http://schemas.microsoft.com/office/drawing/2014/main" id="{9C99D235-9C3C-60A4-542C-B32006DB594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18700" y="393700"/>
            <a:ext cx="1757362" cy="1749552"/>
          </a:xfrm>
          <a:prstGeom prst="rect">
            <a:avLst/>
          </a:prstGeom>
        </p:spPr>
      </p:pic>
    </p:spTree>
    <p:extLst>
      <p:ext uri="{BB962C8B-B14F-4D97-AF65-F5344CB8AC3E}">
        <p14:creationId xmlns:p14="http://schemas.microsoft.com/office/powerpoint/2010/main" val="3933529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272F33-CCEB-D8E8-E19B-EBCBC778DACF}"/>
              </a:ext>
            </a:extLst>
          </p:cNvPr>
          <p:cNvSpPr>
            <a:spLocks noGrp="1"/>
          </p:cNvSpPr>
          <p:nvPr>
            <p:ph type="title"/>
          </p:nvPr>
        </p:nvSpPr>
        <p:spPr>
          <a:xfrm>
            <a:off x="1397000" y="139700"/>
            <a:ext cx="10375899" cy="6578600"/>
          </a:xfrm>
        </p:spPr>
        <p:txBody>
          <a:bodyPr>
            <a:noAutofit/>
          </a:bodyPr>
          <a:lstStyle/>
          <a:p>
            <a:pPr marL="0" marR="0">
              <a:lnSpc>
                <a:spcPct val="150000"/>
              </a:lnSpc>
              <a:spcBef>
                <a:spcPts val="0"/>
              </a:spcBef>
              <a:spcAft>
                <a:spcPts val="800"/>
              </a:spcAft>
            </a:pPr>
            <a:r>
              <a:rPr lang="en-US" sz="4000" b="1" dirty="0">
                <a:solidFill>
                  <a:schemeClr val="tx1"/>
                </a:solidFill>
                <a:latin typeface="Times New Roman" panose="02020603050405020304" pitchFamily="18" charset="0"/>
                <a:cs typeface="Times New Roman" panose="02020603050405020304" pitchFamily="18" charset="0"/>
              </a:rPr>
              <a:t>             Reading Section  </a:t>
            </a:r>
            <a:br>
              <a:rPr lang="en-US" sz="4000" b="1" dirty="0">
                <a:solidFill>
                  <a:schemeClr val="tx1"/>
                </a:solidFill>
                <a:latin typeface="Times New Roman" panose="02020603050405020304" pitchFamily="18" charset="0"/>
                <a:cs typeface="Times New Roman" panose="02020603050405020304" pitchFamily="18" charset="0"/>
              </a:rPr>
            </a:br>
            <a:r>
              <a:rPr lang="en-US" sz="2400" b="1" dirty="0">
                <a:solidFill>
                  <a:schemeClr val="tx1"/>
                </a:solidFill>
                <a:latin typeface="Times New Roman" panose="02020603050405020304" pitchFamily="18" charset="0"/>
                <a:cs typeface="Times New Roman" panose="02020603050405020304" pitchFamily="18" charset="0"/>
              </a:rPr>
              <a:t>Passage of unit 9. p. 79</a:t>
            </a:r>
            <a:br>
              <a:rPr lang="en-US" sz="24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br>
              <a:rPr lang="en-US" sz="105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r>
              <a:rPr lang="en-US" sz="2800"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7. Keeping clean was the most important at that time</a:t>
            </a:r>
            <a:br>
              <a:rPr lang="en-US" sz="2800" dirty="0">
                <a:solidFill>
                  <a:schemeClr val="tx1"/>
                </a:solidFill>
                <a:effectLst/>
                <a:latin typeface="Calibri" panose="020F0502020204030204" pitchFamily="34" charset="0"/>
                <a:ea typeface="Calibri" panose="020F0502020204030204" pitchFamily="34" charset="0"/>
                <a:cs typeface="Arial" panose="020B0604020202020204" pitchFamily="34" charset="0"/>
              </a:rPr>
            </a:br>
            <a:r>
              <a:rPr lang="en-US" sz="2800"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True             False </a:t>
            </a:r>
            <a:br>
              <a:rPr lang="en-US" sz="2800" dirty="0">
                <a:solidFill>
                  <a:schemeClr val="tx1"/>
                </a:solidFill>
                <a:effectLst/>
                <a:latin typeface="Calibri" panose="020F0502020204030204" pitchFamily="34" charset="0"/>
                <a:ea typeface="Calibri" panose="020F0502020204030204" pitchFamily="34" charset="0"/>
                <a:cs typeface="Arial" panose="020B0604020202020204" pitchFamily="34" charset="0"/>
              </a:rPr>
            </a:br>
            <a:r>
              <a:rPr lang="en-US" sz="2800"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8. most people had bath twice a month</a:t>
            </a:r>
            <a:br>
              <a:rPr lang="en-US" sz="2800" dirty="0">
                <a:solidFill>
                  <a:schemeClr val="tx1"/>
                </a:solidFill>
                <a:effectLst/>
                <a:latin typeface="Calibri" panose="020F0502020204030204" pitchFamily="34" charset="0"/>
                <a:ea typeface="Calibri" panose="020F0502020204030204" pitchFamily="34" charset="0"/>
                <a:cs typeface="Arial" panose="020B0604020202020204" pitchFamily="34" charset="0"/>
              </a:rPr>
            </a:br>
            <a:r>
              <a:rPr lang="en-US" sz="2800"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True         False </a:t>
            </a:r>
            <a:br>
              <a:rPr lang="en-US" sz="2800" dirty="0">
                <a:solidFill>
                  <a:schemeClr val="tx1"/>
                </a:solidFill>
                <a:effectLst/>
                <a:latin typeface="Calibri" panose="020F0502020204030204" pitchFamily="34" charset="0"/>
                <a:ea typeface="Calibri" panose="020F0502020204030204" pitchFamily="34" charset="0"/>
                <a:cs typeface="Arial" panose="020B0604020202020204" pitchFamily="34" charset="0"/>
              </a:rPr>
            </a:br>
            <a:r>
              <a:rPr lang="en-US" sz="2800" b="1"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9. Many years ago peoples’ life was very different</a:t>
            </a:r>
            <a:br>
              <a:rPr lang="en-US" sz="2800" dirty="0">
                <a:solidFill>
                  <a:schemeClr val="tx1"/>
                </a:solidFill>
                <a:effectLst/>
                <a:latin typeface="Calibri" panose="020F0502020204030204" pitchFamily="34" charset="0"/>
                <a:ea typeface="Calibri" panose="020F0502020204030204" pitchFamily="34" charset="0"/>
                <a:cs typeface="Arial" panose="020B0604020202020204" pitchFamily="34" charset="0"/>
              </a:rPr>
            </a:br>
            <a:r>
              <a:rPr lang="en-US" sz="2800"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True         False  </a:t>
            </a:r>
            <a:br>
              <a:rPr lang="en-US" sz="1800" dirty="0">
                <a:effectLst/>
                <a:latin typeface="Calibri" panose="020F0502020204030204" pitchFamily="34" charset="0"/>
                <a:ea typeface="Calibri" panose="020F0502020204030204" pitchFamily="34" charset="0"/>
                <a:cs typeface="Arial" panose="020B0604020202020204" pitchFamily="34" charset="0"/>
              </a:rPr>
            </a:br>
            <a:br>
              <a:rPr lang="en-US" sz="1800" dirty="0">
                <a:effectLst/>
                <a:latin typeface="Calibri" panose="020F0502020204030204" pitchFamily="34" charset="0"/>
                <a:ea typeface="Calibri" panose="020F0502020204030204" pitchFamily="34" charset="0"/>
                <a:cs typeface="Arial" panose="020B0604020202020204" pitchFamily="34" charset="0"/>
              </a:rPr>
            </a:br>
            <a:br>
              <a:rPr lang="en-US" sz="1800" dirty="0">
                <a:effectLst/>
                <a:latin typeface="Calibri" panose="020F0502020204030204" pitchFamily="34" charset="0"/>
                <a:ea typeface="Calibri" panose="020F0502020204030204" pitchFamily="34" charset="0"/>
                <a:cs typeface="Arial" panose="020B0604020202020204" pitchFamily="34" charset="0"/>
              </a:rPr>
            </a:br>
            <a:br>
              <a:rPr lang="en-US" sz="1800" dirty="0">
                <a:effectLst/>
                <a:latin typeface="Calibri" panose="020F0502020204030204" pitchFamily="34" charset="0"/>
                <a:ea typeface="Calibri" panose="020F0502020204030204" pitchFamily="34" charset="0"/>
                <a:cs typeface="Arial" panose="020B0604020202020204" pitchFamily="34" charset="0"/>
              </a:rPr>
            </a:br>
            <a:br>
              <a:rPr lang="en-US"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br>
              <a:rPr lang="en-US" sz="3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br>
              <a:rPr lang="en-US" sz="4800" b="1" dirty="0">
                <a:solidFill>
                  <a:schemeClr val="tx1"/>
                </a:solidFill>
                <a:latin typeface="Times New Roman" panose="02020603050405020304" pitchFamily="18" charset="0"/>
                <a:cs typeface="Times New Roman" panose="02020603050405020304" pitchFamily="18" charset="0"/>
              </a:rPr>
            </a:br>
            <a:br>
              <a:rPr lang="en-US" sz="4000" b="1" dirty="0">
                <a:solidFill>
                  <a:schemeClr val="tx1"/>
                </a:solidFill>
                <a:latin typeface="Times New Roman" panose="02020603050405020304" pitchFamily="18" charset="0"/>
                <a:cs typeface="Times New Roman" panose="02020603050405020304" pitchFamily="18" charset="0"/>
              </a:rPr>
            </a:br>
            <a:br>
              <a:rPr lang="en-US" sz="2400" b="1" dirty="0">
                <a:solidFill>
                  <a:schemeClr val="tx1"/>
                </a:solidFill>
                <a:latin typeface="Times New Roman" panose="02020603050405020304" pitchFamily="18" charset="0"/>
                <a:cs typeface="Times New Roman" panose="02020603050405020304" pitchFamily="18" charset="0"/>
              </a:rPr>
            </a:br>
            <a:br>
              <a:rPr lang="en-US"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endParaRPr lang="en-US" sz="2400" b="1" dirty="0">
              <a:solidFill>
                <a:schemeClr val="tx1"/>
              </a:solidFill>
              <a:latin typeface="Times New Roman" panose="02020603050405020304" pitchFamily="18" charset="0"/>
              <a:cs typeface="Times New Roman" panose="02020603050405020304" pitchFamily="18" charset="0"/>
            </a:endParaRPr>
          </a:p>
        </p:txBody>
      </p:sp>
      <p:pic>
        <p:nvPicPr>
          <p:cNvPr id="5" name="Picture 4" descr="Diagram&#10;&#10;Description automatically generated">
            <a:extLst>
              <a:ext uri="{FF2B5EF4-FFF2-40B4-BE49-F238E27FC236}">
                <a16:creationId xmlns:a16="http://schemas.microsoft.com/office/drawing/2014/main" id="{9C99D235-9C3C-60A4-542C-B32006DB594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18700" y="393700"/>
            <a:ext cx="1757362" cy="1749552"/>
          </a:xfrm>
          <a:prstGeom prst="rect">
            <a:avLst/>
          </a:prstGeom>
        </p:spPr>
      </p:pic>
    </p:spTree>
    <p:extLst>
      <p:ext uri="{BB962C8B-B14F-4D97-AF65-F5344CB8AC3E}">
        <p14:creationId xmlns:p14="http://schemas.microsoft.com/office/powerpoint/2010/main" val="34875833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272F33-CCEB-D8E8-E19B-EBCBC778DACF}"/>
              </a:ext>
            </a:extLst>
          </p:cNvPr>
          <p:cNvSpPr>
            <a:spLocks noGrp="1"/>
          </p:cNvSpPr>
          <p:nvPr>
            <p:ph type="title"/>
          </p:nvPr>
        </p:nvSpPr>
        <p:spPr>
          <a:xfrm>
            <a:off x="1623317" y="0"/>
            <a:ext cx="10354637" cy="6780944"/>
          </a:xfrm>
        </p:spPr>
        <p:txBody>
          <a:bodyPr>
            <a:noAutofit/>
          </a:bodyPr>
          <a:lstStyle/>
          <a:p>
            <a:pPr marL="0" marR="0">
              <a:lnSpc>
                <a:spcPct val="150000"/>
              </a:lnSpc>
              <a:spcBef>
                <a:spcPts val="0"/>
              </a:spcBef>
              <a:spcAft>
                <a:spcPts val="800"/>
              </a:spcAft>
            </a:pPr>
            <a:r>
              <a:rPr lang="en-US" sz="4000" b="1" dirty="0">
                <a:solidFill>
                  <a:schemeClr val="tx1"/>
                </a:solidFill>
                <a:latin typeface="Times New Roman" panose="02020603050405020304" pitchFamily="18" charset="0"/>
                <a:cs typeface="Times New Roman" panose="02020603050405020304" pitchFamily="18" charset="0"/>
              </a:rPr>
              <a:t>             Reading Section  </a:t>
            </a:r>
            <a:br>
              <a:rPr lang="en-US" sz="4000" b="1" dirty="0">
                <a:solidFill>
                  <a:schemeClr val="tx1"/>
                </a:solidFill>
                <a:latin typeface="Times New Roman" panose="02020603050405020304" pitchFamily="18" charset="0"/>
                <a:cs typeface="Times New Roman" panose="02020603050405020304" pitchFamily="18" charset="0"/>
              </a:rPr>
            </a:br>
            <a:r>
              <a:rPr lang="en-US" sz="2400" b="1" dirty="0">
                <a:solidFill>
                  <a:schemeClr val="tx1"/>
                </a:solidFill>
                <a:latin typeface="Times New Roman" panose="02020603050405020304" pitchFamily="18" charset="0"/>
                <a:cs typeface="Times New Roman" panose="02020603050405020304" pitchFamily="18" charset="0"/>
              </a:rPr>
              <a:t>Passage of unit 9. p. 79</a:t>
            </a:r>
            <a:br>
              <a:rPr lang="en-US" sz="24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br>
              <a:rPr lang="en-US" sz="24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br>
              <a:rPr lang="en-US" sz="105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r>
              <a:rPr lang="en-US" sz="2400"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10. …………..was a priority, especially for the people who lived in the hot places.</a:t>
            </a:r>
            <a:br>
              <a:rPr lang="en-US" sz="2400" dirty="0">
                <a:solidFill>
                  <a:schemeClr val="tx1"/>
                </a:solidFill>
                <a:effectLst/>
                <a:latin typeface="Calibri" panose="020F0502020204030204" pitchFamily="34" charset="0"/>
                <a:ea typeface="Calibri" panose="020F0502020204030204" pitchFamily="34" charset="0"/>
                <a:cs typeface="Arial" panose="020B0604020202020204" pitchFamily="34" charset="0"/>
              </a:rPr>
            </a:br>
            <a:r>
              <a:rPr lang="en-US" sz="2400"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a. washing               b. keeping cool                c. entertainment            d. car</a:t>
            </a:r>
            <a:br>
              <a:rPr lang="en-US" sz="2400" dirty="0">
                <a:solidFill>
                  <a:schemeClr val="tx1"/>
                </a:solidFill>
                <a:effectLst/>
                <a:latin typeface="Calibri" panose="020F0502020204030204" pitchFamily="34" charset="0"/>
                <a:ea typeface="Calibri" panose="020F0502020204030204" pitchFamily="34" charset="0"/>
                <a:cs typeface="Arial" panose="020B0604020202020204" pitchFamily="34" charset="0"/>
              </a:rPr>
            </a:br>
            <a:r>
              <a:rPr lang="en-US" sz="2400"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11. what do people use to cool their houses nowadays?</a:t>
            </a:r>
            <a:br>
              <a:rPr lang="en-US" sz="2400" dirty="0">
                <a:solidFill>
                  <a:schemeClr val="tx1"/>
                </a:solidFill>
                <a:effectLst/>
                <a:latin typeface="Calibri" panose="020F0502020204030204" pitchFamily="34" charset="0"/>
                <a:ea typeface="Calibri" panose="020F0502020204030204" pitchFamily="34" charset="0"/>
                <a:cs typeface="Arial" panose="020B0604020202020204" pitchFamily="34" charset="0"/>
              </a:rPr>
            </a:br>
            <a:r>
              <a:rPr lang="en-US" sz="2400"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a. Air Conditioning                 b. water             c. washing                 d. wind </a:t>
            </a:r>
            <a:br>
              <a:rPr lang="en-US" sz="2400" dirty="0">
                <a:solidFill>
                  <a:schemeClr val="tx1"/>
                </a:solidFill>
                <a:effectLst/>
                <a:latin typeface="Calibri" panose="020F0502020204030204" pitchFamily="34" charset="0"/>
                <a:ea typeface="Calibri" panose="020F0502020204030204" pitchFamily="34" charset="0"/>
                <a:cs typeface="Arial" panose="020B0604020202020204" pitchFamily="34" charset="0"/>
              </a:rPr>
            </a:br>
            <a:r>
              <a:rPr lang="en-US" sz="2400"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12. in……………..people had house like caves</a:t>
            </a:r>
            <a:br>
              <a:rPr lang="en-US" sz="2800" dirty="0">
                <a:solidFill>
                  <a:schemeClr val="tx1"/>
                </a:solidFill>
                <a:effectLst/>
                <a:latin typeface="Calibri" panose="020F0502020204030204" pitchFamily="34" charset="0"/>
                <a:ea typeface="Calibri" panose="020F0502020204030204" pitchFamily="34" charset="0"/>
                <a:cs typeface="Arial" panose="020B0604020202020204" pitchFamily="34" charset="0"/>
              </a:rPr>
            </a:br>
            <a:r>
              <a:rPr lang="en-US" sz="2400"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a. The UK &amp; Spain      b. Turkey &amp; the UK      c. Spain &amp; Turkey      d. Japan &amp; the UK </a:t>
            </a:r>
            <a:br>
              <a:rPr lang="en-US" sz="1800" dirty="0">
                <a:effectLst/>
                <a:latin typeface="Calibri" panose="020F0502020204030204" pitchFamily="34" charset="0"/>
                <a:ea typeface="Calibri" panose="020F0502020204030204" pitchFamily="34" charset="0"/>
                <a:cs typeface="Arial" panose="020B0604020202020204" pitchFamily="34" charset="0"/>
              </a:rPr>
            </a:br>
            <a:br>
              <a:rPr lang="en-US" sz="1800" dirty="0">
                <a:effectLst/>
                <a:latin typeface="Calibri" panose="020F0502020204030204" pitchFamily="34" charset="0"/>
                <a:ea typeface="Calibri" panose="020F0502020204030204" pitchFamily="34" charset="0"/>
                <a:cs typeface="Arial" panose="020B0604020202020204" pitchFamily="34" charset="0"/>
              </a:rPr>
            </a:br>
            <a:br>
              <a:rPr lang="en-US" sz="1800" dirty="0">
                <a:effectLst/>
                <a:latin typeface="Calibri" panose="020F0502020204030204" pitchFamily="34" charset="0"/>
                <a:ea typeface="Calibri" panose="020F0502020204030204" pitchFamily="34" charset="0"/>
                <a:cs typeface="Arial" panose="020B0604020202020204" pitchFamily="34" charset="0"/>
              </a:rPr>
            </a:br>
            <a:br>
              <a:rPr lang="en-US" sz="1800" dirty="0">
                <a:effectLst/>
                <a:latin typeface="Calibri" panose="020F0502020204030204" pitchFamily="34" charset="0"/>
                <a:ea typeface="Calibri" panose="020F0502020204030204" pitchFamily="34" charset="0"/>
                <a:cs typeface="Arial" panose="020B0604020202020204" pitchFamily="34" charset="0"/>
              </a:rPr>
            </a:br>
            <a:br>
              <a:rPr lang="en-US" sz="1800" dirty="0">
                <a:effectLst/>
                <a:latin typeface="Calibri" panose="020F0502020204030204" pitchFamily="34" charset="0"/>
                <a:ea typeface="Calibri" panose="020F0502020204030204" pitchFamily="34" charset="0"/>
                <a:cs typeface="Arial" panose="020B0604020202020204" pitchFamily="34" charset="0"/>
              </a:rPr>
            </a:br>
            <a:br>
              <a:rPr lang="en-US"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br>
              <a:rPr lang="en-US" sz="3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br>
              <a:rPr lang="en-US" sz="4800" b="1" dirty="0">
                <a:solidFill>
                  <a:schemeClr val="tx1"/>
                </a:solidFill>
                <a:latin typeface="Times New Roman" panose="02020603050405020304" pitchFamily="18" charset="0"/>
                <a:cs typeface="Times New Roman" panose="02020603050405020304" pitchFamily="18" charset="0"/>
              </a:rPr>
            </a:br>
            <a:br>
              <a:rPr lang="en-US" sz="4000" b="1" dirty="0">
                <a:solidFill>
                  <a:schemeClr val="tx1"/>
                </a:solidFill>
                <a:latin typeface="Times New Roman" panose="02020603050405020304" pitchFamily="18" charset="0"/>
                <a:cs typeface="Times New Roman" panose="02020603050405020304" pitchFamily="18" charset="0"/>
              </a:rPr>
            </a:br>
            <a:br>
              <a:rPr lang="en-US" sz="2400" b="1" dirty="0">
                <a:solidFill>
                  <a:schemeClr val="tx1"/>
                </a:solidFill>
                <a:latin typeface="Times New Roman" panose="02020603050405020304" pitchFamily="18" charset="0"/>
                <a:cs typeface="Times New Roman" panose="02020603050405020304" pitchFamily="18" charset="0"/>
              </a:rPr>
            </a:br>
            <a:br>
              <a:rPr lang="en-US"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endParaRPr lang="en-US" sz="2400" b="1" dirty="0">
              <a:solidFill>
                <a:schemeClr val="tx1"/>
              </a:solidFill>
              <a:latin typeface="Times New Roman" panose="02020603050405020304" pitchFamily="18" charset="0"/>
              <a:cs typeface="Times New Roman" panose="02020603050405020304" pitchFamily="18" charset="0"/>
            </a:endParaRPr>
          </a:p>
        </p:txBody>
      </p:sp>
      <p:pic>
        <p:nvPicPr>
          <p:cNvPr id="5" name="Picture 4" descr="Diagram&#10;&#10;Description automatically generated">
            <a:extLst>
              <a:ext uri="{FF2B5EF4-FFF2-40B4-BE49-F238E27FC236}">
                <a16:creationId xmlns:a16="http://schemas.microsoft.com/office/drawing/2014/main" id="{9C99D235-9C3C-60A4-542C-B32006DB594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18700" y="393700"/>
            <a:ext cx="1757362" cy="1749552"/>
          </a:xfrm>
          <a:prstGeom prst="rect">
            <a:avLst/>
          </a:prstGeom>
        </p:spPr>
      </p:pic>
    </p:spTree>
    <p:extLst>
      <p:ext uri="{BB962C8B-B14F-4D97-AF65-F5344CB8AC3E}">
        <p14:creationId xmlns:p14="http://schemas.microsoft.com/office/powerpoint/2010/main" val="39372097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272F33-CCEB-D8E8-E19B-EBCBC778DACF}"/>
              </a:ext>
            </a:extLst>
          </p:cNvPr>
          <p:cNvSpPr>
            <a:spLocks noGrp="1"/>
          </p:cNvSpPr>
          <p:nvPr>
            <p:ph type="title"/>
          </p:nvPr>
        </p:nvSpPr>
        <p:spPr>
          <a:xfrm>
            <a:off x="725096" y="0"/>
            <a:ext cx="10950966" cy="6578600"/>
          </a:xfrm>
        </p:spPr>
        <p:txBody>
          <a:bodyPr>
            <a:noAutofit/>
          </a:bodyPr>
          <a:lstStyle/>
          <a:p>
            <a:pPr marL="0" marR="0">
              <a:lnSpc>
                <a:spcPct val="150000"/>
              </a:lnSpc>
              <a:spcBef>
                <a:spcPts val="0"/>
              </a:spcBef>
              <a:spcAft>
                <a:spcPts val="800"/>
              </a:spcAft>
            </a:pPr>
            <a:r>
              <a:rPr lang="en-US" sz="4000" b="1" dirty="0">
                <a:solidFill>
                  <a:schemeClr val="tx1"/>
                </a:solidFill>
                <a:latin typeface="Times New Roman" panose="02020603050405020304" pitchFamily="18" charset="0"/>
                <a:cs typeface="Times New Roman" panose="02020603050405020304" pitchFamily="18" charset="0"/>
              </a:rPr>
              <a:t>             Reading Section  </a:t>
            </a:r>
            <a:br>
              <a:rPr lang="en-US" sz="4000" b="1" dirty="0">
                <a:solidFill>
                  <a:schemeClr val="tx1"/>
                </a:solidFill>
                <a:latin typeface="Times New Roman" panose="02020603050405020304" pitchFamily="18" charset="0"/>
                <a:cs typeface="Times New Roman" panose="02020603050405020304" pitchFamily="18" charset="0"/>
              </a:rPr>
            </a:br>
            <a:r>
              <a:rPr lang="en-US" sz="2400" b="1" dirty="0">
                <a:solidFill>
                  <a:schemeClr val="tx1"/>
                </a:solidFill>
                <a:latin typeface="Times New Roman" panose="02020603050405020304" pitchFamily="18" charset="0"/>
                <a:cs typeface="Times New Roman" panose="02020603050405020304" pitchFamily="18" charset="0"/>
              </a:rPr>
              <a:t>Passage of unit 9. p. 79</a:t>
            </a:r>
            <a:br>
              <a:rPr lang="en-US" sz="24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br>
              <a:rPr lang="en-US" sz="105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r>
              <a:rPr lang="en-US" sz="2400"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13. How many ways did the Middle East people use to cool their houses?</a:t>
            </a:r>
            <a:br>
              <a:rPr lang="en-US" sz="2400" dirty="0">
                <a:solidFill>
                  <a:schemeClr val="tx1"/>
                </a:solidFill>
                <a:effectLst/>
                <a:latin typeface="Calibri" panose="020F0502020204030204" pitchFamily="34" charset="0"/>
                <a:ea typeface="Calibri" panose="020F0502020204030204" pitchFamily="34" charset="0"/>
                <a:cs typeface="Arial" panose="020B0604020202020204" pitchFamily="34" charset="0"/>
              </a:rPr>
            </a:br>
            <a:r>
              <a:rPr lang="en-US" sz="2400"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a. 1                   b. 2                   c.3                      d. 4 </a:t>
            </a:r>
            <a:br>
              <a:rPr lang="en-US" sz="2400" dirty="0">
                <a:solidFill>
                  <a:schemeClr val="tx1"/>
                </a:solidFill>
                <a:effectLst/>
                <a:latin typeface="Calibri" panose="020F0502020204030204" pitchFamily="34" charset="0"/>
                <a:ea typeface="Calibri" panose="020F0502020204030204" pitchFamily="34" charset="0"/>
                <a:cs typeface="Arial" panose="020B0604020202020204" pitchFamily="34" charset="0"/>
              </a:rPr>
            </a:br>
            <a:r>
              <a:rPr lang="en-US" sz="2400"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14. …………is the dramatic changes from a hundred years ago.</a:t>
            </a:r>
            <a:br>
              <a:rPr lang="en-US" sz="2400" dirty="0">
                <a:solidFill>
                  <a:schemeClr val="tx1"/>
                </a:solidFill>
                <a:effectLst/>
                <a:latin typeface="Calibri" panose="020F0502020204030204" pitchFamily="34" charset="0"/>
                <a:ea typeface="Calibri" panose="020F0502020204030204" pitchFamily="34" charset="0"/>
                <a:cs typeface="Arial" panose="020B0604020202020204" pitchFamily="34" charset="0"/>
              </a:rPr>
            </a:br>
            <a:r>
              <a:rPr lang="en-US" sz="2400"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a. washing               b. cooling                  c. houses              d. technology </a:t>
            </a:r>
            <a:br>
              <a:rPr lang="en-US" sz="2400" dirty="0">
                <a:solidFill>
                  <a:schemeClr val="tx1"/>
                </a:solidFill>
                <a:effectLst/>
                <a:latin typeface="Calibri" panose="020F0502020204030204" pitchFamily="34" charset="0"/>
                <a:ea typeface="Calibri" panose="020F0502020204030204" pitchFamily="34" charset="0"/>
                <a:cs typeface="Arial" panose="020B0604020202020204" pitchFamily="34" charset="0"/>
              </a:rPr>
            </a:br>
            <a:r>
              <a:rPr lang="en-US" sz="2400"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15. How many games did all the types of Japanese people do to spend time 100 years ago, all their activities?</a:t>
            </a:r>
            <a:br>
              <a:rPr lang="en-US" sz="2400" dirty="0">
                <a:solidFill>
                  <a:schemeClr val="tx1"/>
                </a:solidFill>
                <a:effectLst/>
                <a:latin typeface="Calibri" panose="020F0502020204030204" pitchFamily="34" charset="0"/>
                <a:ea typeface="Calibri" panose="020F0502020204030204" pitchFamily="34" charset="0"/>
                <a:cs typeface="Arial" panose="020B0604020202020204" pitchFamily="34" charset="0"/>
              </a:rPr>
            </a:br>
            <a:r>
              <a:rPr lang="en-US" sz="2400"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a. 2                        b. 3                      c. 4                      d. 10</a:t>
            </a:r>
            <a:br>
              <a:rPr lang="en-US" sz="2400" dirty="0">
                <a:solidFill>
                  <a:schemeClr val="tx1"/>
                </a:solidFill>
                <a:effectLst/>
                <a:latin typeface="Calibri" panose="020F0502020204030204" pitchFamily="34" charset="0"/>
                <a:ea typeface="Calibri" panose="020F0502020204030204" pitchFamily="34" charset="0"/>
                <a:cs typeface="Arial" panose="020B0604020202020204" pitchFamily="34" charset="0"/>
              </a:rPr>
            </a:br>
            <a:r>
              <a:rPr lang="en-US" sz="2400"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16. choose the BEST title for the text</a:t>
            </a:r>
            <a:br>
              <a:rPr lang="en-US" sz="2400" dirty="0">
                <a:solidFill>
                  <a:schemeClr val="tx1"/>
                </a:solidFill>
                <a:effectLst/>
                <a:latin typeface="Calibri" panose="020F0502020204030204" pitchFamily="34" charset="0"/>
                <a:ea typeface="Calibri" panose="020F0502020204030204" pitchFamily="34" charset="0"/>
                <a:cs typeface="Arial" panose="020B0604020202020204" pitchFamily="34" charset="0"/>
              </a:rPr>
            </a:br>
            <a:r>
              <a:rPr lang="en-US" sz="2400"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a. Some Countries          b. Life            c. Life in the Past and Present           d.  Water              </a:t>
            </a:r>
            <a:br>
              <a:rPr lang="en-US" sz="1800" dirty="0">
                <a:effectLst/>
                <a:latin typeface="Calibri" panose="020F0502020204030204" pitchFamily="34" charset="0"/>
                <a:ea typeface="Calibri" panose="020F0502020204030204" pitchFamily="34" charset="0"/>
                <a:cs typeface="Arial" panose="020B0604020202020204" pitchFamily="34" charset="0"/>
              </a:rPr>
            </a:br>
            <a:br>
              <a:rPr lang="en-US" sz="1800" dirty="0">
                <a:effectLst/>
                <a:latin typeface="Calibri" panose="020F0502020204030204" pitchFamily="34" charset="0"/>
                <a:ea typeface="Calibri" panose="020F0502020204030204" pitchFamily="34" charset="0"/>
                <a:cs typeface="Arial" panose="020B0604020202020204" pitchFamily="34" charset="0"/>
              </a:rPr>
            </a:br>
            <a:br>
              <a:rPr lang="en-US" sz="1800" dirty="0">
                <a:effectLst/>
                <a:latin typeface="Calibri" panose="020F0502020204030204" pitchFamily="34" charset="0"/>
                <a:ea typeface="Calibri" panose="020F0502020204030204" pitchFamily="34" charset="0"/>
                <a:cs typeface="Arial" panose="020B0604020202020204" pitchFamily="34" charset="0"/>
              </a:rPr>
            </a:br>
            <a:br>
              <a:rPr lang="en-US" sz="1800" dirty="0">
                <a:effectLst/>
                <a:latin typeface="Calibri" panose="020F0502020204030204" pitchFamily="34" charset="0"/>
                <a:ea typeface="Calibri" panose="020F0502020204030204" pitchFamily="34" charset="0"/>
                <a:cs typeface="Arial" panose="020B0604020202020204" pitchFamily="34" charset="0"/>
              </a:rPr>
            </a:br>
            <a:br>
              <a:rPr lang="en-US" sz="1800" dirty="0">
                <a:effectLst/>
                <a:latin typeface="Calibri" panose="020F0502020204030204" pitchFamily="34" charset="0"/>
                <a:ea typeface="Calibri" panose="020F0502020204030204" pitchFamily="34" charset="0"/>
                <a:cs typeface="Arial" panose="020B0604020202020204" pitchFamily="34" charset="0"/>
              </a:rPr>
            </a:br>
            <a:br>
              <a:rPr lang="en-US" sz="1800" dirty="0">
                <a:effectLst/>
                <a:latin typeface="Calibri" panose="020F0502020204030204" pitchFamily="34" charset="0"/>
                <a:ea typeface="Calibri" panose="020F0502020204030204" pitchFamily="34" charset="0"/>
                <a:cs typeface="Arial" panose="020B0604020202020204" pitchFamily="34" charset="0"/>
              </a:rPr>
            </a:br>
            <a:br>
              <a:rPr lang="en-US"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br>
              <a:rPr lang="en-US" sz="3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br>
              <a:rPr lang="en-US" sz="4800" b="1" dirty="0">
                <a:solidFill>
                  <a:schemeClr val="tx1"/>
                </a:solidFill>
                <a:latin typeface="Times New Roman" panose="02020603050405020304" pitchFamily="18" charset="0"/>
                <a:cs typeface="Times New Roman" panose="02020603050405020304" pitchFamily="18" charset="0"/>
              </a:rPr>
            </a:br>
            <a:br>
              <a:rPr lang="en-US" sz="4000" b="1" dirty="0">
                <a:solidFill>
                  <a:schemeClr val="tx1"/>
                </a:solidFill>
                <a:latin typeface="Times New Roman" panose="02020603050405020304" pitchFamily="18" charset="0"/>
                <a:cs typeface="Times New Roman" panose="02020603050405020304" pitchFamily="18" charset="0"/>
              </a:rPr>
            </a:br>
            <a:br>
              <a:rPr lang="en-US" sz="2400" b="1" dirty="0">
                <a:solidFill>
                  <a:schemeClr val="tx1"/>
                </a:solidFill>
                <a:latin typeface="Times New Roman" panose="02020603050405020304" pitchFamily="18" charset="0"/>
                <a:cs typeface="Times New Roman" panose="02020603050405020304" pitchFamily="18" charset="0"/>
              </a:rPr>
            </a:br>
            <a:br>
              <a:rPr lang="en-US"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endParaRPr lang="en-US" sz="2400" b="1" dirty="0">
              <a:solidFill>
                <a:schemeClr val="tx1"/>
              </a:solidFill>
              <a:latin typeface="Times New Roman" panose="02020603050405020304" pitchFamily="18" charset="0"/>
              <a:cs typeface="Times New Roman" panose="02020603050405020304" pitchFamily="18" charset="0"/>
            </a:endParaRPr>
          </a:p>
        </p:txBody>
      </p:sp>
      <p:pic>
        <p:nvPicPr>
          <p:cNvPr id="5" name="Picture 4" descr="Diagram&#10;&#10;Description automatically generated">
            <a:extLst>
              <a:ext uri="{FF2B5EF4-FFF2-40B4-BE49-F238E27FC236}">
                <a16:creationId xmlns:a16="http://schemas.microsoft.com/office/drawing/2014/main" id="{9C99D235-9C3C-60A4-542C-B32006DB594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29666" y="123290"/>
            <a:ext cx="1757362" cy="1749552"/>
          </a:xfrm>
          <a:prstGeom prst="rect">
            <a:avLst/>
          </a:prstGeom>
        </p:spPr>
      </p:pic>
    </p:spTree>
    <p:extLst>
      <p:ext uri="{BB962C8B-B14F-4D97-AF65-F5344CB8AC3E}">
        <p14:creationId xmlns:p14="http://schemas.microsoft.com/office/powerpoint/2010/main" val="43922697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272F33-CCEB-D8E8-E19B-EBCBC778DACF}"/>
              </a:ext>
            </a:extLst>
          </p:cNvPr>
          <p:cNvSpPr>
            <a:spLocks noGrp="1"/>
          </p:cNvSpPr>
          <p:nvPr>
            <p:ph type="title"/>
          </p:nvPr>
        </p:nvSpPr>
        <p:spPr>
          <a:xfrm>
            <a:off x="1600200" y="482600"/>
            <a:ext cx="9512300" cy="6096000"/>
          </a:xfrm>
        </p:spPr>
        <p:txBody>
          <a:bodyPr>
            <a:noAutofit/>
          </a:bodyPr>
          <a:lstStyle/>
          <a:p>
            <a:pPr marL="0" marR="0" algn="ctr">
              <a:lnSpc>
                <a:spcPct val="150000"/>
              </a:lnSpc>
              <a:spcBef>
                <a:spcPts val="0"/>
              </a:spcBef>
              <a:spcAft>
                <a:spcPts val="800"/>
              </a:spcAft>
            </a:pPr>
            <a:r>
              <a:rPr lang="en-US" sz="4000" b="1" dirty="0">
                <a:solidFill>
                  <a:schemeClr val="tx1"/>
                </a:solidFill>
                <a:latin typeface="Times New Roman" panose="02020603050405020304" pitchFamily="18" charset="0"/>
                <a:cs typeface="Times New Roman" panose="02020603050405020304" pitchFamily="18" charset="0"/>
              </a:rPr>
              <a:t>            </a:t>
            </a:r>
            <a:br>
              <a:rPr lang="en-US" sz="4000" b="1" dirty="0">
                <a:solidFill>
                  <a:schemeClr val="tx1"/>
                </a:solidFill>
                <a:latin typeface="Times New Roman" panose="02020603050405020304" pitchFamily="18" charset="0"/>
                <a:cs typeface="Times New Roman" panose="02020603050405020304" pitchFamily="18" charset="0"/>
              </a:rPr>
            </a:br>
            <a:br>
              <a:rPr lang="en-US" sz="4000" b="1" dirty="0">
                <a:solidFill>
                  <a:schemeClr val="tx1"/>
                </a:solidFill>
                <a:latin typeface="Times New Roman" panose="02020603050405020304" pitchFamily="18" charset="0"/>
                <a:cs typeface="Times New Roman" panose="02020603050405020304" pitchFamily="18" charset="0"/>
              </a:rPr>
            </a:br>
            <a:r>
              <a:rPr lang="en-US" sz="4000" b="1" dirty="0">
                <a:solidFill>
                  <a:schemeClr val="tx1"/>
                </a:solidFill>
                <a:latin typeface="Times New Roman" panose="02020603050405020304" pitchFamily="18" charset="0"/>
                <a:cs typeface="Times New Roman" panose="02020603050405020304" pitchFamily="18" charset="0"/>
              </a:rPr>
              <a:t>Thanks </a:t>
            </a:r>
            <a:br>
              <a:rPr lang="en-US" sz="4000" b="1" dirty="0">
                <a:solidFill>
                  <a:schemeClr val="tx1"/>
                </a:solidFill>
                <a:latin typeface="Times New Roman" panose="02020603050405020304" pitchFamily="18" charset="0"/>
                <a:cs typeface="Times New Roman" panose="02020603050405020304" pitchFamily="18" charset="0"/>
              </a:rPr>
            </a:br>
            <a:br>
              <a:rPr lang="en-US" sz="4000" b="1" dirty="0">
                <a:solidFill>
                  <a:schemeClr val="tx1"/>
                </a:solidFill>
                <a:latin typeface="Times New Roman" panose="02020603050405020304" pitchFamily="18" charset="0"/>
                <a:cs typeface="Times New Roman" panose="02020603050405020304" pitchFamily="18" charset="0"/>
              </a:rPr>
            </a:br>
            <a:r>
              <a:rPr lang="en-US" sz="4000" b="1" dirty="0">
                <a:solidFill>
                  <a:schemeClr val="tx1"/>
                </a:solidFill>
                <a:latin typeface="Times New Roman" panose="02020603050405020304" pitchFamily="18" charset="0"/>
                <a:cs typeface="Times New Roman" panose="02020603050405020304" pitchFamily="18" charset="0"/>
              </a:rPr>
              <a:t>Questions and Comments </a:t>
            </a:r>
            <a:br>
              <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br>
              <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br>
              <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br>
              <a:rPr lang="en-US"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br>
              <a:rPr lang="en-US" sz="3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br>
              <a:rPr lang="en-US" sz="4800" b="1" dirty="0">
                <a:solidFill>
                  <a:schemeClr val="tx1"/>
                </a:solidFill>
                <a:latin typeface="Times New Roman" panose="02020603050405020304" pitchFamily="18" charset="0"/>
                <a:cs typeface="Times New Roman" panose="02020603050405020304" pitchFamily="18" charset="0"/>
              </a:rPr>
            </a:br>
            <a:br>
              <a:rPr lang="en-US" sz="4000" b="1" dirty="0">
                <a:solidFill>
                  <a:schemeClr val="tx1"/>
                </a:solidFill>
                <a:latin typeface="Times New Roman" panose="02020603050405020304" pitchFamily="18" charset="0"/>
                <a:cs typeface="Times New Roman" panose="02020603050405020304" pitchFamily="18" charset="0"/>
              </a:rPr>
            </a:br>
            <a:br>
              <a:rPr lang="en-US" sz="2400" b="1" dirty="0">
                <a:solidFill>
                  <a:schemeClr val="tx1"/>
                </a:solidFill>
                <a:latin typeface="Times New Roman" panose="02020603050405020304" pitchFamily="18" charset="0"/>
                <a:cs typeface="Times New Roman" panose="02020603050405020304" pitchFamily="18" charset="0"/>
              </a:rPr>
            </a:br>
            <a:br>
              <a:rPr lang="en-US"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endParaRPr lang="en-US" sz="2400" b="1" dirty="0">
              <a:solidFill>
                <a:schemeClr val="tx1"/>
              </a:solidFill>
              <a:latin typeface="Times New Roman" panose="02020603050405020304" pitchFamily="18" charset="0"/>
              <a:cs typeface="Times New Roman" panose="02020603050405020304" pitchFamily="18" charset="0"/>
            </a:endParaRPr>
          </a:p>
        </p:txBody>
      </p:sp>
      <p:pic>
        <p:nvPicPr>
          <p:cNvPr id="5" name="Picture 4" descr="Diagram&#10;&#10;Description automatically generated">
            <a:extLst>
              <a:ext uri="{FF2B5EF4-FFF2-40B4-BE49-F238E27FC236}">
                <a16:creationId xmlns:a16="http://schemas.microsoft.com/office/drawing/2014/main" id="{9C99D235-9C3C-60A4-542C-B32006DB594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18700" y="393700"/>
            <a:ext cx="1757362" cy="1749552"/>
          </a:xfrm>
          <a:prstGeom prst="rect">
            <a:avLst/>
          </a:prstGeom>
        </p:spPr>
      </p:pic>
    </p:spTree>
    <p:extLst>
      <p:ext uri="{BB962C8B-B14F-4D97-AF65-F5344CB8AC3E}">
        <p14:creationId xmlns:p14="http://schemas.microsoft.com/office/powerpoint/2010/main" val="37051849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272F33-CCEB-D8E8-E19B-EBCBC778DACF}"/>
              </a:ext>
            </a:extLst>
          </p:cNvPr>
          <p:cNvSpPr>
            <a:spLocks noGrp="1"/>
          </p:cNvSpPr>
          <p:nvPr>
            <p:ph type="title"/>
          </p:nvPr>
        </p:nvSpPr>
        <p:spPr>
          <a:xfrm>
            <a:off x="1765300" y="279400"/>
            <a:ext cx="10134599" cy="5778500"/>
          </a:xfrm>
        </p:spPr>
        <p:txBody>
          <a:bodyPr>
            <a:noAutofit/>
          </a:bodyPr>
          <a:lstStyle/>
          <a:p>
            <a:pPr marL="0" marR="0">
              <a:lnSpc>
                <a:spcPct val="150000"/>
              </a:lnSpc>
              <a:spcBef>
                <a:spcPts val="0"/>
              </a:spcBef>
              <a:spcAft>
                <a:spcPts val="1000"/>
              </a:spcAft>
            </a:pPr>
            <a:r>
              <a:rPr lang="en-US" sz="3200" b="1" dirty="0">
                <a:solidFill>
                  <a:schemeClr val="tx1"/>
                </a:solidFill>
                <a:latin typeface="Times New Roman" panose="02020603050405020304" pitchFamily="18" charset="0"/>
                <a:cs typeface="Times New Roman" panose="02020603050405020304" pitchFamily="18" charset="0"/>
              </a:rPr>
              <a:t>Cont</a:t>
            </a:r>
            <a:r>
              <a:rPr lang="en-US" sz="2800" b="1" dirty="0">
                <a:solidFill>
                  <a:schemeClr val="tx1"/>
                </a:solidFill>
                <a:latin typeface="Times New Roman" panose="02020603050405020304" pitchFamily="18" charset="0"/>
                <a:cs typeface="Times New Roman" panose="02020603050405020304" pitchFamily="18" charset="0"/>
              </a:rPr>
              <a:t>.</a:t>
            </a:r>
            <a:br>
              <a:rPr lang="en-US" sz="2800" b="1" dirty="0">
                <a:solidFill>
                  <a:schemeClr val="tx1"/>
                </a:solidFill>
                <a:latin typeface="Times New Roman" panose="02020603050405020304" pitchFamily="18" charset="0"/>
                <a:cs typeface="Times New Roman" panose="02020603050405020304" pitchFamily="18" charset="0"/>
              </a:rPr>
            </a:br>
            <a:br>
              <a:rPr lang="en-US" sz="2800" b="1" dirty="0">
                <a:solidFill>
                  <a:schemeClr val="tx1"/>
                </a:solidFill>
                <a:latin typeface="Times New Roman" panose="02020603050405020304" pitchFamily="18" charset="0"/>
                <a:cs typeface="Times New Roman" panose="02020603050405020304" pitchFamily="18" charset="0"/>
              </a:rPr>
            </a:br>
            <a:r>
              <a:rPr lang="en-US" sz="2800" b="1" dirty="0">
                <a:solidFill>
                  <a:schemeClr val="tx1"/>
                </a:solidFill>
                <a:latin typeface="Times New Roman" panose="02020603050405020304" pitchFamily="18" charset="0"/>
                <a:cs typeface="Times New Roman" panose="02020603050405020304" pitchFamily="18" charset="0"/>
              </a:rPr>
              <a:t>- Previous lecture revision</a:t>
            </a:r>
            <a:br>
              <a:rPr lang="en-US" sz="2800" b="1" dirty="0">
                <a:solidFill>
                  <a:schemeClr val="tx1"/>
                </a:solidFill>
                <a:latin typeface="Times New Roman" panose="02020603050405020304" pitchFamily="18" charset="0"/>
                <a:cs typeface="Times New Roman" panose="02020603050405020304" pitchFamily="18" charset="0"/>
              </a:rPr>
            </a:br>
            <a:r>
              <a:rPr lang="en-US" sz="2800" b="1" dirty="0">
                <a:solidFill>
                  <a:schemeClr val="tx1"/>
                </a:solidFill>
                <a:latin typeface="Times New Roman" panose="02020603050405020304" pitchFamily="18" charset="0"/>
                <a:cs typeface="Times New Roman" panose="02020603050405020304" pitchFamily="18" charset="0"/>
              </a:rPr>
              <a:t>- </a:t>
            </a:r>
            <a:r>
              <a:rPr lang="en-GB" sz="28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Study 1: </a:t>
            </a:r>
            <a:r>
              <a:rPr lang="en-US" sz="2800" b="1" dirty="0">
                <a:solidFill>
                  <a:schemeClr val="tx1"/>
                </a:solidFill>
                <a:effectLst/>
                <a:latin typeface="Times New Roman" panose="02020603050405020304" pitchFamily="18" charset="0"/>
                <a:ea typeface="Calibri" panose="020F0502020204030204" pitchFamily="34" charset="0"/>
              </a:rPr>
              <a:t>Future</a:t>
            </a:r>
            <a:br>
              <a:rPr lang="en-US" sz="28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r>
              <a:rPr lang="en-US" sz="28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GB" sz="28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Study 2: </a:t>
            </a:r>
            <a:r>
              <a:rPr lang="en-US" sz="2800" b="1" dirty="0">
                <a:solidFill>
                  <a:schemeClr val="tx1"/>
                </a:solidFill>
                <a:effectLst/>
                <a:latin typeface="Times New Roman" panose="02020603050405020304" pitchFamily="18" charset="0"/>
                <a:ea typeface="Calibri" panose="020F0502020204030204" pitchFamily="34" charset="0"/>
              </a:rPr>
              <a:t>The First Conditional</a:t>
            </a:r>
            <a:br>
              <a:rPr lang="en-US" sz="28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r>
              <a:rPr lang="en-US" sz="28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GB" sz="28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Reading Section </a:t>
            </a:r>
            <a:br>
              <a:rPr lang="en-US" sz="28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r>
              <a:rPr lang="en-US" sz="28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GB" sz="28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Vocabulary list </a:t>
            </a:r>
            <a:br>
              <a:rPr lang="en-US" sz="28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r>
              <a:rPr lang="en-US" sz="28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GB" sz="28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Final Exam Examples </a:t>
            </a:r>
            <a:br>
              <a:rPr lang="en-US" sz="28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endParaRPr lang="en-US" sz="2800" b="1" dirty="0">
              <a:solidFill>
                <a:schemeClr val="tx1"/>
              </a:solidFill>
              <a:latin typeface="Times New Roman" panose="02020603050405020304" pitchFamily="18" charset="0"/>
              <a:cs typeface="Times New Roman" panose="02020603050405020304" pitchFamily="18" charset="0"/>
            </a:endParaRPr>
          </a:p>
        </p:txBody>
      </p:sp>
      <p:pic>
        <p:nvPicPr>
          <p:cNvPr id="5" name="Picture 4" descr="Diagram&#10;&#10;Description automatically generated">
            <a:extLst>
              <a:ext uri="{FF2B5EF4-FFF2-40B4-BE49-F238E27FC236}">
                <a16:creationId xmlns:a16="http://schemas.microsoft.com/office/drawing/2014/main" id="{9C99D235-9C3C-60A4-542C-B32006DB594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18700" y="393700"/>
            <a:ext cx="1757362" cy="1749552"/>
          </a:xfrm>
          <a:prstGeom prst="rect">
            <a:avLst/>
          </a:prstGeom>
        </p:spPr>
      </p:pic>
    </p:spTree>
    <p:extLst>
      <p:ext uri="{BB962C8B-B14F-4D97-AF65-F5344CB8AC3E}">
        <p14:creationId xmlns:p14="http://schemas.microsoft.com/office/powerpoint/2010/main" val="14900529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272F33-CCEB-D8E8-E19B-EBCBC778DACF}"/>
              </a:ext>
            </a:extLst>
          </p:cNvPr>
          <p:cNvSpPr>
            <a:spLocks noGrp="1"/>
          </p:cNvSpPr>
          <p:nvPr>
            <p:ph type="title"/>
          </p:nvPr>
        </p:nvSpPr>
        <p:spPr>
          <a:xfrm>
            <a:off x="1333500" y="279400"/>
            <a:ext cx="10566399" cy="6362700"/>
          </a:xfrm>
        </p:spPr>
        <p:txBody>
          <a:bodyPr>
            <a:noAutofit/>
          </a:bodyPr>
          <a:lstStyle/>
          <a:p>
            <a:pPr>
              <a:lnSpc>
                <a:spcPct val="150000"/>
              </a:lnSpc>
              <a:spcBef>
                <a:spcPts val="0"/>
              </a:spcBef>
              <a:spcAft>
                <a:spcPts val="1000"/>
              </a:spcAft>
            </a:pPr>
            <a:r>
              <a:rPr lang="en-US" sz="24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Unit 9: Study 1: The First Conditional </a:t>
            </a:r>
            <a:br>
              <a:rPr lang="en-US" sz="24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br>
              <a:rPr lang="en-US" sz="24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endParaRPr lang="en-US" b="1" dirty="0">
              <a:solidFill>
                <a:schemeClr val="tx1"/>
              </a:solidFill>
              <a:latin typeface="Times New Roman" panose="02020603050405020304" pitchFamily="18" charset="0"/>
              <a:cs typeface="Times New Roman" panose="02020603050405020304" pitchFamily="18" charset="0"/>
            </a:endParaRPr>
          </a:p>
        </p:txBody>
      </p:sp>
      <p:graphicFrame>
        <p:nvGraphicFramePr>
          <p:cNvPr id="7" name="Table 6">
            <a:extLst>
              <a:ext uri="{FF2B5EF4-FFF2-40B4-BE49-F238E27FC236}">
                <a16:creationId xmlns:a16="http://schemas.microsoft.com/office/drawing/2014/main" id="{AFE6D815-E1B7-058E-9873-73E206A488E8}"/>
              </a:ext>
            </a:extLst>
          </p:cNvPr>
          <p:cNvGraphicFramePr>
            <a:graphicFrameLocks noGrp="1"/>
          </p:cNvGraphicFramePr>
          <p:nvPr>
            <p:extLst>
              <p:ext uri="{D42A27DB-BD31-4B8C-83A1-F6EECF244321}">
                <p14:modId xmlns:p14="http://schemas.microsoft.com/office/powerpoint/2010/main" val="433417286"/>
              </p:ext>
            </p:extLst>
          </p:nvPr>
        </p:nvGraphicFramePr>
        <p:xfrm>
          <a:off x="292101" y="975950"/>
          <a:ext cx="11607799" cy="5882050"/>
        </p:xfrm>
        <a:graphic>
          <a:graphicData uri="http://schemas.openxmlformats.org/drawingml/2006/table">
            <a:tbl>
              <a:tblPr firstRow="1" firstCol="1" bandRow="1">
                <a:tableStyleId>{5C22544A-7EE6-4342-B048-85BDC9FD1C3A}</a:tableStyleId>
              </a:tblPr>
              <a:tblGrid>
                <a:gridCol w="546191">
                  <a:extLst>
                    <a:ext uri="{9D8B030D-6E8A-4147-A177-3AD203B41FA5}">
                      <a16:colId xmlns:a16="http://schemas.microsoft.com/office/drawing/2014/main" val="120491313"/>
                    </a:ext>
                  </a:extLst>
                </a:gridCol>
                <a:gridCol w="5830365">
                  <a:extLst>
                    <a:ext uri="{9D8B030D-6E8A-4147-A177-3AD203B41FA5}">
                      <a16:colId xmlns:a16="http://schemas.microsoft.com/office/drawing/2014/main" val="1964183366"/>
                    </a:ext>
                  </a:extLst>
                </a:gridCol>
                <a:gridCol w="5231243">
                  <a:extLst>
                    <a:ext uri="{9D8B030D-6E8A-4147-A177-3AD203B41FA5}">
                      <a16:colId xmlns:a16="http://schemas.microsoft.com/office/drawing/2014/main" val="1614093617"/>
                    </a:ext>
                  </a:extLst>
                </a:gridCol>
              </a:tblGrid>
              <a:tr h="496995">
                <a:tc>
                  <a:txBody>
                    <a:bodyPr/>
                    <a:lstStyle/>
                    <a:p>
                      <a:pPr marL="0" marR="0" algn="ctr">
                        <a:lnSpc>
                          <a:spcPct val="107000"/>
                        </a:lnSpc>
                        <a:spcBef>
                          <a:spcPts val="0"/>
                        </a:spcBef>
                        <a:spcAft>
                          <a:spcPts val="0"/>
                        </a:spcAft>
                      </a:pPr>
                      <a:r>
                        <a:rPr lang="en-US" sz="1400">
                          <a:effectLst/>
                        </a:rPr>
                        <a:t>No</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1400" dirty="0">
                          <a:effectLst/>
                        </a:rPr>
                        <a:t>Rule</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1400">
                          <a:effectLst/>
                        </a:rPr>
                        <a:t>Example</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00914588"/>
                  </a:ext>
                </a:extLst>
              </a:tr>
              <a:tr h="5385055">
                <a:tc>
                  <a:txBody>
                    <a:bodyPr/>
                    <a:lstStyle/>
                    <a:p>
                      <a:pPr marL="0" marR="0" algn="ctr">
                        <a:lnSpc>
                          <a:spcPct val="107000"/>
                        </a:lnSpc>
                        <a:spcBef>
                          <a:spcPts val="0"/>
                        </a:spcBef>
                        <a:spcAft>
                          <a:spcPts val="0"/>
                        </a:spcAft>
                      </a:pPr>
                      <a:r>
                        <a:rPr lang="en-US" sz="1400">
                          <a:effectLst/>
                        </a:rPr>
                        <a:t>1.</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50000"/>
                        </a:lnSpc>
                        <a:spcBef>
                          <a:spcPts val="0"/>
                        </a:spcBef>
                        <a:spcAft>
                          <a:spcPts val="0"/>
                        </a:spcAft>
                      </a:pPr>
                      <a:r>
                        <a:rPr lang="en-US" sz="2400" dirty="0">
                          <a:effectLst/>
                        </a:rPr>
                        <a:t> </a:t>
                      </a:r>
                    </a:p>
                    <a:p>
                      <a:pPr marL="0" marR="0" algn="ctr">
                        <a:lnSpc>
                          <a:spcPct val="150000"/>
                        </a:lnSpc>
                        <a:spcBef>
                          <a:spcPts val="0"/>
                        </a:spcBef>
                        <a:spcAft>
                          <a:spcPts val="0"/>
                        </a:spcAft>
                      </a:pPr>
                      <a:r>
                        <a:rPr lang="en-US" sz="2400" dirty="0">
                          <a:effectLst/>
                        </a:rPr>
                        <a:t>Conditional tools: If, when, as soon as, once, after</a:t>
                      </a:r>
                    </a:p>
                    <a:p>
                      <a:pPr marL="0" marR="0" algn="ctr">
                        <a:lnSpc>
                          <a:spcPct val="150000"/>
                        </a:lnSpc>
                        <a:spcBef>
                          <a:spcPts val="0"/>
                        </a:spcBef>
                        <a:spcAft>
                          <a:spcPts val="0"/>
                        </a:spcAft>
                      </a:pPr>
                      <a:r>
                        <a:rPr lang="en-US" sz="2400" dirty="0">
                          <a:effectLst/>
                        </a:rPr>
                        <a:t> </a:t>
                      </a:r>
                    </a:p>
                    <a:p>
                      <a:pPr marL="0" marR="0">
                        <a:lnSpc>
                          <a:spcPct val="107000"/>
                        </a:lnSpc>
                        <a:spcBef>
                          <a:spcPts val="0"/>
                        </a:spcBef>
                        <a:spcAft>
                          <a:spcPts val="0"/>
                        </a:spcAft>
                      </a:pPr>
                      <a:r>
                        <a:rPr lang="en-US" sz="2400" dirty="0">
                          <a:effectLst/>
                        </a:rPr>
                        <a:t>Conditional tool + present simple sentence, + future sentence </a:t>
                      </a:r>
                    </a:p>
                    <a:p>
                      <a:pPr marL="0" marR="0">
                        <a:lnSpc>
                          <a:spcPct val="107000"/>
                        </a:lnSpc>
                        <a:spcBef>
                          <a:spcPts val="0"/>
                        </a:spcBef>
                        <a:spcAft>
                          <a:spcPts val="0"/>
                        </a:spcAft>
                      </a:pPr>
                      <a:r>
                        <a:rPr lang="en-US" sz="2400" dirty="0">
                          <a:effectLst/>
                        </a:rPr>
                        <a:t> (S + V + C)         (S + will + base V + C)</a:t>
                      </a:r>
                    </a:p>
                    <a:p>
                      <a:pPr marL="0" marR="0">
                        <a:lnSpc>
                          <a:spcPct val="107000"/>
                        </a:lnSpc>
                        <a:spcBef>
                          <a:spcPts val="0"/>
                        </a:spcBef>
                        <a:spcAft>
                          <a:spcPts val="0"/>
                        </a:spcAft>
                      </a:pPr>
                      <a:r>
                        <a:rPr lang="en-US" sz="2400" dirty="0">
                          <a:effectLst/>
                        </a:rPr>
                        <a:t> </a:t>
                      </a:r>
                    </a:p>
                    <a:p>
                      <a:pPr marL="0" marR="0" algn="ctr">
                        <a:lnSpc>
                          <a:spcPct val="107000"/>
                        </a:lnSpc>
                        <a:spcBef>
                          <a:spcPts val="0"/>
                        </a:spcBef>
                        <a:spcAft>
                          <a:spcPts val="0"/>
                        </a:spcAft>
                      </a:pPr>
                      <a:r>
                        <a:rPr lang="en-US" sz="2400" dirty="0">
                          <a:effectLst/>
                        </a:rPr>
                        <a:t> </a:t>
                      </a:r>
                    </a:p>
                  </a:txBody>
                  <a:tcPr marL="68580" marR="68580" marT="0" marB="0"/>
                </a:tc>
                <a:tc>
                  <a:txBody>
                    <a:bodyPr/>
                    <a:lstStyle/>
                    <a:p>
                      <a:pPr marL="0" marR="0">
                        <a:lnSpc>
                          <a:spcPct val="107000"/>
                        </a:lnSpc>
                        <a:spcBef>
                          <a:spcPts val="0"/>
                        </a:spcBef>
                        <a:spcAft>
                          <a:spcPts val="0"/>
                        </a:spcAft>
                      </a:pPr>
                      <a:r>
                        <a:rPr lang="en-US" sz="2400" dirty="0">
                          <a:effectLst/>
                        </a:rPr>
                        <a:t> </a:t>
                      </a:r>
                    </a:p>
                    <a:p>
                      <a:pPr marL="0" marR="0">
                        <a:lnSpc>
                          <a:spcPct val="150000"/>
                        </a:lnSpc>
                        <a:spcBef>
                          <a:spcPts val="0"/>
                        </a:spcBef>
                        <a:spcAft>
                          <a:spcPts val="0"/>
                        </a:spcAft>
                      </a:pPr>
                      <a:r>
                        <a:rPr lang="en-US" sz="2400" dirty="0">
                          <a:effectLst/>
                        </a:rPr>
                        <a:t>If I finish exam, I will travel a lot.</a:t>
                      </a:r>
                    </a:p>
                    <a:p>
                      <a:pPr marL="0" marR="0">
                        <a:lnSpc>
                          <a:spcPct val="150000"/>
                        </a:lnSpc>
                        <a:spcBef>
                          <a:spcPts val="0"/>
                        </a:spcBef>
                        <a:spcAft>
                          <a:spcPts val="0"/>
                        </a:spcAft>
                      </a:pPr>
                      <a:r>
                        <a:rPr lang="en-US" sz="2400" dirty="0">
                          <a:effectLst/>
                        </a:rPr>
                        <a:t>When I finish exam, I will travel a lot. </a:t>
                      </a:r>
                    </a:p>
                    <a:p>
                      <a:pPr marL="0" marR="0">
                        <a:lnSpc>
                          <a:spcPct val="150000"/>
                        </a:lnSpc>
                        <a:spcBef>
                          <a:spcPts val="0"/>
                        </a:spcBef>
                        <a:spcAft>
                          <a:spcPts val="0"/>
                        </a:spcAft>
                      </a:pPr>
                      <a:r>
                        <a:rPr lang="en-US" sz="2400" dirty="0">
                          <a:effectLst/>
                        </a:rPr>
                        <a:t>As soon as I finish exam, I will travel a lot.</a:t>
                      </a:r>
                    </a:p>
                    <a:p>
                      <a:pPr marL="0" marR="0">
                        <a:lnSpc>
                          <a:spcPct val="150000"/>
                        </a:lnSpc>
                        <a:spcBef>
                          <a:spcPts val="0"/>
                        </a:spcBef>
                        <a:spcAft>
                          <a:spcPts val="0"/>
                        </a:spcAft>
                      </a:pPr>
                      <a:r>
                        <a:rPr lang="en-US" sz="2400" dirty="0">
                          <a:effectLst/>
                        </a:rPr>
                        <a:t>Once I finish exam, I will travel a lot.</a:t>
                      </a:r>
                    </a:p>
                    <a:p>
                      <a:pPr marL="0" marR="0">
                        <a:lnSpc>
                          <a:spcPct val="150000"/>
                        </a:lnSpc>
                        <a:spcBef>
                          <a:spcPts val="0"/>
                        </a:spcBef>
                        <a:spcAft>
                          <a:spcPts val="0"/>
                        </a:spcAft>
                      </a:pPr>
                      <a:r>
                        <a:rPr lang="en-US" sz="2400" dirty="0">
                          <a:effectLst/>
                        </a:rPr>
                        <a:t>After I finish exam, I will travel a lot.</a:t>
                      </a:r>
                      <a:endParaRPr lang="en-US" sz="24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438088305"/>
                  </a:ext>
                </a:extLst>
              </a:tr>
            </a:tbl>
          </a:graphicData>
        </a:graphic>
      </p:graphicFrame>
    </p:spTree>
    <p:extLst>
      <p:ext uri="{BB962C8B-B14F-4D97-AF65-F5344CB8AC3E}">
        <p14:creationId xmlns:p14="http://schemas.microsoft.com/office/powerpoint/2010/main" val="18190691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272F33-CCEB-D8E8-E19B-EBCBC778DACF}"/>
              </a:ext>
            </a:extLst>
          </p:cNvPr>
          <p:cNvSpPr>
            <a:spLocks noGrp="1"/>
          </p:cNvSpPr>
          <p:nvPr>
            <p:ph type="title"/>
          </p:nvPr>
        </p:nvSpPr>
        <p:spPr>
          <a:xfrm>
            <a:off x="1333500" y="279400"/>
            <a:ext cx="10566399" cy="6362700"/>
          </a:xfrm>
        </p:spPr>
        <p:txBody>
          <a:bodyPr>
            <a:noAutofit/>
          </a:bodyPr>
          <a:lstStyle/>
          <a:p>
            <a:pPr marL="0" marR="0">
              <a:lnSpc>
                <a:spcPct val="200000"/>
              </a:lnSpc>
              <a:spcBef>
                <a:spcPts val="0"/>
              </a:spcBef>
              <a:spcAft>
                <a:spcPts val="800"/>
              </a:spcAft>
            </a:pPr>
            <a:r>
              <a:rPr lang="en-US" sz="24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Unit 9: Study 1: Future </a:t>
            </a:r>
            <a:br>
              <a:rPr lang="en-US" sz="24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br>
              <a:rPr lang="en-US" sz="24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r>
              <a:rPr lang="en-US" sz="2800" b="1" dirty="0">
                <a:solidFill>
                  <a:schemeClr val="tx1"/>
                </a:solidFill>
                <a:effectLst/>
                <a:latin typeface="Amasis MT Pro Medium" panose="02040604050005020304" pitchFamily="18" charset="0"/>
                <a:ea typeface="Calibri" panose="020F0502020204030204" pitchFamily="34" charset="0"/>
                <a:cs typeface="Arial" panose="020B0604020202020204" pitchFamily="34" charset="0"/>
              </a:rPr>
              <a:t>Notes</a:t>
            </a:r>
            <a:r>
              <a:rPr lang="en-US" sz="2800" dirty="0">
                <a:solidFill>
                  <a:schemeClr val="tx1"/>
                </a:solidFill>
                <a:effectLst/>
                <a:latin typeface="Amasis MT Pro Medium" panose="02040604050005020304" pitchFamily="18" charset="0"/>
                <a:ea typeface="Calibri" panose="020F0502020204030204" pitchFamily="34" charset="0"/>
                <a:cs typeface="Arial" panose="020B0604020202020204" pitchFamily="34" charset="0"/>
              </a:rPr>
              <a:t>: 1. We can change the place of the two sentences </a:t>
            </a:r>
            <a:br>
              <a:rPr lang="en-US" sz="2800" dirty="0">
                <a:solidFill>
                  <a:schemeClr val="tx1"/>
                </a:solidFill>
                <a:effectLst/>
                <a:latin typeface="Amasis MT Pro Medium" panose="02040604050005020304" pitchFamily="18" charset="0"/>
                <a:ea typeface="Calibri" panose="020F0502020204030204" pitchFamily="34" charset="0"/>
                <a:cs typeface="Arial" panose="020B0604020202020204" pitchFamily="34" charset="0"/>
              </a:rPr>
            </a:br>
            <a:r>
              <a:rPr lang="en-US" sz="2800" dirty="0">
                <a:solidFill>
                  <a:schemeClr val="tx1"/>
                </a:solidFill>
                <a:effectLst/>
                <a:latin typeface="Amasis MT Pro Medium" panose="02040604050005020304" pitchFamily="18" charset="0"/>
                <a:ea typeface="Calibri" panose="020F0502020204030204" pitchFamily="34" charset="0"/>
                <a:cs typeface="Arial" panose="020B0604020202020204" pitchFamily="34" charset="0"/>
              </a:rPr>
              <a:t>(When I finish exam, I will travel a lot = I will travel a lot when I finish exam.)</a:t>
            </a:r>
            <a:br>
              <a:rPr lang="en-US" sz="2800" dirty="0">
                <a:solidFill>
                  <a:schemeClr val="tx1"/>
                </a:solidFill>
                <a:effectLst/>
                <a:latin typeface="Amasis MT Pro Medium" panose="02040604050005020304" pitchFamily="18" charset="0"/>
                <a:ea typeface="Calibri" panose="020F0502020204030204" pitchFamily="34" charset="0"/>
                <a:cs typeface="Arial" panose="020B0604020202020204" pitchFamily="34" charset="0"/>
              </a:rPr>
            </a:br>
            <a:r>
              <a:rPr lang="en-US" sz="2800" dirty="0">
                <a:solidFill>
                  <a:schemeClr val="tx1"/>
                </a:solidFill>
                <a:effectLst/>
                <a:latin typeface="Amasis MT Pro Medium" panose="02040604050005020304" pitchFamily="18" charset="0"/>
                <a:ea typeface="Calibri" panose="020F0502020204030204" pitchFamily="34" charset="0"/>
                <a:cs typeface="Arial" panose="020B0604020202020204" pitchFamily="34" charset="0"/>
              </a:rPr>
              <a:t>2. It is possible to use (may\can) instead of (will) </a:t>
            </a:r>
            <a:br>
              <a:rPr lang="en-US" sz="2800" dirty="0">
                <a:solidFill>
                  <a:schemeClr val="tx1"/>
                </a:solidFill>
                <a:effectLst/>
                <a:latin typeface="Amasis MT Pro Medium" panose="02040604050005020304" pitchFamily="18" charset="0"/>
                <a:ea typeface="Calibri" panose="020F0502020204030204" pitchFamily="34" charset="0"/>
                <a:cs typeface="Arial" panose="020B0604020202020204" pitchFamily="34" charset="0"/>
              </a:rPr>
            </a:br>
            <a:r>
              <a:rPr lang="en-US" sz="2800" dirty="0">
                <a:solidFill>
                  <a:schemeClr val="tx1"/>
                </a:solidFill>
                <a:effectLst/>
                <a:latin typeface="Amasis MT Pro Medium" panose="02040604050005020304" pitchFamily="18" charset="0"/>
                <a:ea typeface="Calibri" panose="020F0502020204030204" pitchFamily="34" charset="0"/>
                <a:cs typeface="Arial" panose="020B0604020202020204" pitchFamily="34" charset="0"/>
              </a:rPr>
              <a:t>When I finish exam, I can travel a lot.</a:t>
            </a:r>
            <a:br>
              <a:rPr lang="en-US" sz="2800" dirty="0">
                <a:solidFill>
                  <a:schemeClr val="tx1"/>
                </a:solidFill>
                <a:effectLst/>
                <a:latin typeface="Amasis MT Pro Medium" panose="02040604050005020304" pitchFamily="18" charset="0"/>
                <a:ea typeface="Calibri" panose="020F0502020204030204" pitchFamily="34" charset="0"/>
                <a:cs typeface="Arial" panose="020B0604020202020204" pitchFamily="34" charset="0"/>
              </a:rPr>
            </a:br>
            <a:endParaRPr lang="en-US" b="1" dirty="0">
              <a:solidFill>
                <a:schemeClr val="tx1"/>
              </a:solidFill>
              <a:latin typeface="Amasis MT Pro Medium" panose="02040604050005020304" pitchFamily="18" charset="0"/>
              <a:cs typeface="Times New Roman" panose="02020603050405020304" pitchFamily="18" charset="0"/>
            </a:endParaRPr>
          </a:p>
        </p:txBody>
      </p:sp>
    </p:spTree>
    <p:extLst>
      <p:ext uri="{BB962C8B-B14F-4D97-AF65-F5344CB8AC3E}">
        <p14:creationId xmlns:p14="http://schemas.microsoft.com/office/powerpoint/2010/main" val="13070063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272F33-CCEB-D8E8-E19B-EBCBC778DACF}"/>
              </a:ext>
            </a:extLst>
          </p:cNvPr>
          <p:cNvSpPr>
            <a:spLocks noGrp="1"/>
          </p:cNvSpPr>
          <p:nvPr>
            <p:ph type="title"/>
          </p:nvPr>
        </p:nvSpPr>
        <p:spPr>
          <a:xfrm>
            <a:off x="914400" y="279400"/>
            <a:ext cx="10985499" cy="6362700"/>
          </a:xfrm>
        </p:spPr>
        <p:txBody>
          <a:bodyPr>
            <a:noAutofit/>
          </a:bodyPr>
          <a:lstStyle/>
          <a:p>
            <a:pPr marL="0" marR="0">
              <a:lnSpc>
                <a:spcPct val="150000"/>
              </a:lnSpc>
              <a:spcBef>
                <a:spcPts val="0"/>
              </a:spcBef>
              <a:spcAft>
                <a:spcPts val="800"/>
              </a:spcAft>
            </a:pPr>
            <a:r>
              <a:rPr lang="en-US" sz="24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Unit 9: Study 1: Future </a:t>
            </a:r>
            <a:br>
              <a:rPr lang="en-US" sz="24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br>
              <a:rPr lang="en-US" sz="24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r>
              <a:rPr lang="en-US" sz="3200" b="1"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Final Exam Examples </a:t>
            </a:r>
            <a:br>
              <a:rPr lang="en-US" sz="3200" dirty="0">
                <a:solidFill>
                  <a:schemeClr val="tx1"/>
                </a:solidFill>
                <a:effectLst/>
                <a:latin typeface="Calibri" panose="020F0502020204030204" pitchFamily="34" charset="0"/>
                <a:ea typeface="Calibri" panose="020F0502020204030204" pitchFamily="34" charset="0"/>
                <a:cs typeface="Arial" panose="020B0604020202020204" pitchFamily="34" charset="0"/>
              </a:rPr>
            </a:br>
            <a:r>
              <a:rPr lang="en-US" sz="3200"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I …… do it when I…….home.     (a. will\get        b. get\will        c. will\be)</a:t>
            </a:r>
            <a:br>
              <a:rPr lang="en-US" sz="3200" dirty="0">
                <a:solidFill>
                  <a:schemeClr val="tx1"/>
                </a:solidFill>
                <a:effectLst/>
                <a:latin typeface="Calibri" panose="020F0502020204030204" pitchFamily="34" charset="0"/>
                <a:ea typeface="Calibri" panose="020F0502020204030204" pitchFamily="34" charset="0"/>
                <a:cs typeface="Arial" panose="020B0604020202020204" pitchFamily="34" charset="0"/>
              </a:rPr>
            </a:br>
            <a:r>
              <a:rPr lang="en-US" sz="3200"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Choose the correct order: </a:t>
            </a:r>
            <a:br>
              <a:rPr lang="en-US" sz="3200" dirty="0">
                <a:solidFill>
                  <a:schemeClr val="tx1"/>
                </a:solidFill>
                <a:effectLst/>
                <a:latin typeface="Calibri" panose="020F0502020204030204" pitchFamily="34" charset="0"/>
                <a:ea typeface="Calibri" panose="020F0502020204030204" pitchFamily="34" charset="0"/>
                <a:cs typeface="Arial" panose="020B0604020202020204" pitchFamily="34" charset="0"/>
              </a:rPr>
            </a:br>
            <a:r>
              <a:rPr lang="en-US" sz="3200" dirty="0" err="1">
                <a:solidFill>
                  <a:schemeClr val="tx1"/>
                </a:solidFill>
                <a:effectLst/>
                <a:latin typeface="Calibri" panose="020F0502020204030204" pitchFamily="34" charset="0"/>
                <a:ea typeface="Calibri" panose="020F0502020204030204" pitchFamily="34" charset="0"/>
                <a:cs typeface="Arial" panose="020B0604020202020204" pitchFamily="34" charset="0"/>
              </a:rPr>
              <a:t>q.</a:t>
            </a:r>
            <a:r>
              <a:rPr lang="en-US" sz="3200" dirty="0" err="1">
                <a:solidFill>
                  <a:schemeClr val="tx1"/>
                </a:solidFill>
                <a:effectLst/>
                <a:latin typeface="Times New Roman" panose="02020603050405020304" pitchFamily="18" charset="0"/>
                <a:ea typeface="Calibri" panose="020F0502020204030204" pitchFamily="34" charset="0"/>
                <a:cs typeface="Arial" panose="020B0604020202020204" pitchFamily="34" charset="0"/>
              </a:rPr>
              <a:t>When</a:t>
            </a:r>
            <a:r>
              <a:rPr lang="en-US" sz="3200"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 they will have time, they play lots of games.</a:t>
            </a:r>
            <a:br>
              <a:rPr lang="en-US" sz="3200" dirty="0">
                <a:solidFill>
                  <a:schemeClr val="tx1"/>
                </a:solidFill>
                <a:effectLst/>
                <a:latin typeface="Calibri" panose="020F0502020204030204" pitchFamily="34" charset="0"/>
                <a:ea typeface="Calibri" panose="020F0502020204030204" pitchFamily="34" charset="0"/>
                <a:cs typeface="Arial" panose="020B0604020202020204" pitchFamily="34" charset="0"/>
              </a:rPr>
            </a:br>
            <a:r>
              <a:rPr lang="en-US" sz="3200" dirty="0">
                <a:solidFill>
                  <a:schemeClr val="tx1"/>
                </a:solidFill>
                <a:effectLst/>
                <a:latin typeface="Calibri" panose="020F0502020204030204" pitchFamily="34" charset="0"/>
                <a:ea typeface="Calibri" panose="020F0502020204030204" pitchFamily="34" charset="0"/>
                <a:cs typeface="Arial" panose="020B0604020202020204" pitchFamily="34" charset="0"/>
              </a:rPr>
              <a:t>B. </a:t>
            </a:r>
            <a:r>
              <a:rPr lang="en-US" sz="3200"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When they have time, they play lots of games.</a:t>
            </a:r>
            <a:br>
              <a:rPr lang="en-US" sz="3200" dirty="0">
                <a:solidFill>
                  <a:schemeClr val="tx1"/>
                </a:solidFill>
                <a:effectLst/>
                <a:latin typeface="Calibri" panose="020F0502020204030204" pitchFamily="34" charset="0"/>
                <a:ea typeface="Calibri" panose="020F0502020204030204" pitchFamily="34" charset="0"/>
                <a:cs typeface="Arial" panose="020B0604020202020204" pitchFamily="34" charset="0"/>
              </a:rPr>
            </a:br>
            <a:r>
              <a:rPr lang="en-US" sz="3200" dirty="0">
                <a:solidFill>
                  <a:schemeClr val="tx1"/>
                </a:solidFill>
                <a:effectLst/>
                <a:latin typeface="Calibri" panose="020F0502020204030204" pitchFamily="34" charset="0"/>
                <a:ea typeface="Calibri" panose="020F0502020204030204" pitchFamily="34" charset="0"/>
                <a:cs typeface="Arial" panose="020B0604020202020204" pitchFamily="34" charset="0"/>
              </a:rPr>
              <a:t>C. </a:t>
            </a:r>
            <a:r>
              <a:rPr lang="en-US" sz="3200"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When they will have time, they will play lots of games. </a:t>
            </a:r>
            <a:br>
              <a:rPr lang="en-US" sz="3200" dirty="0">
                <a:solidFill>
                  <a:schemeClr val="tx1"/>
                </a:solidFill>
                <a:effectLst/>
                <a:latin typeface="Calibri" panose="020F0502020204030204" pitchFamily="34" charset="0"/>
                <a:ea typeface="Calibri" panose="020F0502020204030204" pitchFamily="34" charset="0"/>
                <a:cs typeface="Arial" panose="020B0604020202020204" pitchFamily="34" charset="0"/>
              </a:rPr>
            </a:br>
            <a:endParaRPr lang="en-US" b="1" dirty="0">
              <a:solidFill>
                <a:schemeClr val="tx1"/>
              </a:solidFill>
              <a:latin typeface="Amasis MT Pro Medium" panose="02040604050005020304" pitchFamily="18" charset="0"/>
              <a:cs typeface="Times New Roman" panose="02020603050405020304" pitchFamily="18" charset="0"/>
            </a:endParaRPr>
          </a:p>
        </p:txBody>
      </p:sp>
    </p:spTree>
    <p:extLst>
      <p:ext uri="{BB962C8B-B14F-4D97-AF65-F5344CB8AC3E}">
        <p14:creationId xmlns:p14="http://schemas.microsoft.com/office/powerpoint/2010/main" val="3108153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272F33-CCEB-D8E8-E19B-EBCBC778DACF}"/>
              </a:ext>
            </a:extLst>
          </p:cNvPr>
          <p:cNvSpPr>
            <a:spLocks noGrp="1"/>
          </p:cNvSpPr>
          <p:nvPr>
            <p:ph type="title"/>
          </p:nvPr>
        </p:nvSpPr>
        <p:spPr>
          <a:xfrm>
            <a:off x="914400" y="279400"/>
            <a:ext cx="10985499" cy="6362700"/>
          </a:xfrm>
        </p:spPr>
        <p:txBody>
          <a:bodyPr>
            <a:noAutofit/>
          </a:bodyPr>
          <a:lstStyle/>
          <a:p>
            <a:pPr marL="342900" marR="0" lvl="0" indent="-342900" rtl="0">
              <a:lnSpc>
                <a:spcPct val="200000"/>
              </a:lnSpc>
              <a:spcBef>
                <a:spcPts val="0"/>
              </a:spcBef>
              <a:spcAft>
                <a:spcPts val="0"/>
              </a:spcAft>
              <a:buFont typeface="+mj-lt"/>
              <a:buAutoNum type="arabicPeriod"/>
            </a:pPr>
            <a:r>
              <a:rPr lang="en-US" sz="24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Unit 9: Study 1: Future </a:t>
            </a:r>
            <a:br>
              <a:rPr lang="en-US" sz="24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br>
              <a:rPr lang="en-US" sz="24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r>
              <a:rPr lang="en-US" sz="3200" b="1"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Final Exam Examples </a:t>
            </a:r>
            <a:br>
              <a:rPr lang="en-US" sz="3200" dirty="0">
                <a:solidFill>
                  <a:schemeClr val="tx1"/>
                </a:solidFill>
                <a:effectLst/>
                <a:latin typeface="Calibri" panose="020F0502020204030204" pitchFamily="34" charset="0"/>
                <a:ea typeface="Calibri" panose="020F0502020204030204" pitchFamily="34" charset="0"/>
                <a:cs typeface="Arial" panose="020B0604020202020204" pitchFamily="34" charset="0"/>
              </a:rPr>
            </a:br>
            <a:r>
              <a:rPr lang="en-US" sz="2800" dirty="0">
                <a:solidFill>
                  <a:schemeClr val="tx1"/>
                </a:solidFill>
                <a:effectLst/>
                <a:latin typeface="Amasis MT Pro Medium" panose="02040604050005020304" pitchFamily="18" charset="0"/>
                <a:ea typeface="Calibri" panose="020F0502020204030204" pitchFamily="34" charset="0"/>
                <a:cs typeface="Arial" panose="020B0604020202020204" pitchFamily="34" charset="0"/>
              </a:rPr>
              <a:t>As soon as Ali graduates, he will …....his business. </a:t>
            </a:r>
            <a:br>
              <a:rPr lang="en-US" sz="2800" dirty="0">
                <a:solidFill>
                  <a:schemeClr val="tx1"/>
                </a:solidFill>
                <a:effectLst/>
                <a:latin typeface="Amasis MT Pro Medium" panose="02040604050005020304" pitchFamily="18" charset="0"/>
                <a:ea typeface="Calibri" panose="020F0502020204030204" pitchFamily="34" charset="0"/>
                <a:cs typeface="Arial" panose="020B0604020202020204" pitchFamily="34" charset="0"/>
              </a:rPr>
            </a:br>
            <a:r>
              <a:rPr lang="en-US" sz="2800" dirty="0">
                <a:solidFill>
                  <a:schemeClr val="tx1"/>
                </a:solidFill>
                <a:effectLst/>
                <a:latin typeface="Amasis MT Pro Medium" panose="02040604050005020304" pitchFamily="18" charset="0"/>
                <a:ea typeface="Calibri" panose="020F0502020204030204" pitchFamily="34" charset="0"/>
                <a:cs typeface="Arial" panose="020B0604020202020204" pitchFamily="34" charset="0"/>
              </a:rPr>
              <a:t> (a. to start   b. start   c. starts)</a:t>
            </a:r>
            <a:br>
              <a:rPr lang="en-US" sz="2800" dirty="0">
                <a:solidFill>
                  <a:schemeClr val="tx1"/>
                </a:solidFill>
                <a:effectLst/>
                <a:latin typeface="Amasis MT Pro Medium" panose="02040604050005020304" pitchFamily="18" charset="0"/>
                <a:ea typeface="Calibri" panose="020F0502020204030204" pitchFamily="34" charset="0"/>
                <a:cs typeface="Arial" panose="020B0604020202020204" pitchFamily="34" charset="0"/>
              </a:rPr>
            </a:br>
            <a:r>
              <a:rPr lang="en-US" sz="2800" dirty="0">
                <a:solidFill>
                  <a:schemeClr val="tx1"/>
                </a:solidFill>
                <a:effectLst/>
                <a:latin typeface="Amasis MT Pro Medium" panose="02040604050005020304" pitchFamily="18" charset="0"/>
                <a:ea typeface="Calibri" panose="020F0502020204030204" pitchFamily="34" charset="0"/>
                <a:cs typeface="Arial" panose="020B0604020202020204" pitchFamily="34" charset="0"/>
              </a:rPr>
              <a:t>After we have dinner,…………………………to park.</a:t>
            </a:r>
            <a:br>
              <a:rPr lang="en-US" sz="2800" dirty="0">
                <a:solidFill>
                  <a:schemeClr val="tx1"/>
                </a:solidFill>
                <a:effectLst/>
                <a:latin typeface="Amasis MT Pro Medium" panose="02040604050005020304" pitchFamily="18" charset="0"/>
                <a:ea typeface="Calibri" panose="020F0502020204030204" pitchFamily="34" charset="0"/>
                <a:cs typeface="Arial" panose="020B0604020202020204" pitchFamily="34" charset="0"/>
              </a:rPr>
            </a:br>
            <a:r>
              <a:rPr lang="en-US" sz="2800" dirty="0">
                <a:solidFill>
                  <a:schemeClr val="tx1"/>
                </a:solidFill>
                <a:effectLst/>
                <a:latin typeface="Amasis MT Pro Medium" panose="02040604050005020304" pitchFamily="18" charset="0"/>
                <a:ea typeface="Calibri" panose="020F0502020204030204" pitchFamily="34" charset="0"/>
                <a:cs typeface="Arial" panose="020B0604020202020204" pitchFamily="34" charset="0"/>
              </a:rPr>
              <a:t>we go      b. we will go     c. we will go to)</a:t>
            </a:r>
            <a:br>
              <a:rPr lang="en-US" sz="2800" dirty="0">
                <a:solidFill>
                  <a:schemeClr val="tx1"/>
                </a:solidFill>
                <a:effectLst/>
                <a:latin typeface="Amasis MT Pro Medium" panose="02040604050005020304" pitchFamily="18" charset="0"/>
                <a:ea typeface="Calibri" panose="020F0502020204030204" pitchFamily="34" charset="0"/>
                <a:cs typeface="Arial" panose="020B0604020202020204" pitchFamily="34" charset="0"/>
              </a:rPr>
            </a:br>
            <a:br>
              <a:rPr lang="en-US" sz="3200" dirty="0">
                <a:solidFill>
                  <a:schemeClr val="tx1"/>
                </a:solidFill>
                <a:effectLst/>
                <a:latin typeface="Calibri" panose="020F0502020204030204" pitchFamily="34" charset="0"/>
                <a:ea typeface="Calibri" panose="020F0502020204030204" pitchFamily="34" charset="0"/>
                <a:cs typeface="Arial" panose="020B0604020202020204" pitchFamily="34" charset="0"/>
              </a:rPr>
            </a:br>
            <a:endParaRPr lang="en-US" b="1" dirty="0">
              <a:solidFill>
                <a:schemeClr val="tx1"/>
              </a:solidFill>
              <a:latin typeface="Amasis MT Pro Medium" panose="02040604050005020304" pitchFamily="18" charset="0"/>
              <a:cs typeface="Times New Roman" panose="02020603050405020304" pitchFamily="18" charset="0"/>
            </a:endParaRPr>
          </a:p>
        </p:txBody>
      </p:sp>
    </p:spTree>
    <p:extLst>
      <p:ext uri="{BB962C8B-B14F-4D97-AF65-F5344CB8AC3E}">
        <p14:creationId xmlns:p14="http://schemas.microsoft.com/office/powerpoint/2010/main" val="27180014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272F33-CCEB-D8E8-E19B-EBCBC778DACF}"/>
              </a:ext>
            </a:extLst>
          </p:cNvPr>
          <p:cNvSpPr>
            <a:spLocks noGrp="1"/>
          </p:cNvSpPr>
          <p:nvPr>
            <p:ph type="title"/>
          </p:nvPr>
        </p:nvSpPr>
        <p:spPr>
          <a:xfrm>
            <a:off x="534256" y="0"/>
            <a:ext cx="10985499" cy="6362700"/>
          </a:xfrm>
        </p:spPr>
        <p:txBody>
          <a:bodyPr>
            <a:noAutofit/>
          </a:bodyPr>
          <a:lstStyle/>
          <a:p>
            <a:pPr marL="342900" marR="0" lvl="0" indent="-342900" rtl="0">
              <a:lnSpc>
                <a:spcPct val="200000"/>
              </a:lnSpc>
              <a:spcBef>
                <a:spcPts val="0"/>
              </a:spcBef>
              <a:spcAft>
                <a:spcPts val="0"/>
              </a:spcAft>
              <a:buFont typeface="+mj-lt"/>
              <a:buAutoNum type="arabicPeriod"/>
            </a:pPr>
            <a:r>
              <a:rPr lang="en-US" sz="24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Unit 9: Study 2: Future </a:t>
            </a:r>
            <a:br>
              <a:rPr lang="en-US" sz="24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br>
              <a:rPr lang="en-US" sz="24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br>
              <a:rPr lang="en-US" sz="3200" dirty="0">
                <a:solidFill>
                  <a:schemeClr val="tx1"/>
                </a:solidFill>
                <a:effectLst/>
                <a:latin typeface="Calibri" panose="020F0502020204030204" pitchFamily="34" charset="0"/>
                <a:ea typeface="Calibri" panose="020F0502020204030204" pitchFamily="34" charset="0"/>
                <a:cs typeface="Arial" panose="020B0604020202020204" pitchFamily="34" charset="0"/>
              </a:rPr>
            </a:br>
            <a:endParaRPr lang="en-US" b="1" dirty="0">
              <a:solidFill>
                <a:schemeClr val="tx1"/>
              </a:solidFill>
              <a:latin typeface="Amasis MT Pro Medium" panose="02040604050005020304" pitchFamily="18" charset="0"/>
              <a:cs typeface="Times New Roman" panose="02020603050405020304" pitchFamily="18" charset="0"/>
            </a:endParaRPr>
          </a:p>
        </p:txBody>
      </p:sp>
      <p:graphicFrame>
        <p:nvGraphicFramePr>
          <p:cNvPr id="4" name="Table 3">
            <a:extLst>
              <a:ext uri="{FF2B5EF4-FFF2-40B4-BE49-F238E27FC236}">
                <a16:creationId xmlns:a16="http://schemas.microsoft.com/office/drawing/2014/main" id="{9985C524-F489-C0B0-312B-C4F9D1501012}"/>
              </a:ext>
            </a:extLst>
          </p:cNvPr>
          <p:cNvGraphicFramePr>
            <a:graphicFrameLocks noGrp="1"/>
          </p:cNvGraphicFramePr>
          <p:nvPr>
            <p:extLst>
              <p:ext uri="{D42A27DB-BD31-4B8C-83A1-F6EECF244321}">
                <p14:modId xmlns:p14="http://schemas.microsoft.com/office/powerpoint/2010/main" val="3751222275"/>
              </p:ext>
            </p:extLst>
          </p:nvPr>
        </p:nvGraphicFramePr>
        <p:xfrm>
          <a:off x="308225" y="760289"/>
          <a:ext cx="11753637" cy="5990222"/>
        </p:xfrm>
        <a:graphic>
          <a:graphicData uri="http://schemas.openxmlformats.org/drawingml/2006/table">
            <a:tbl>
              <a:tblPr firstRow="1" firstCol="1" bandRow="1">
                <a:tableStyleId>{5C22544A-7EE6-4342-B048-85BDC9FD1C3A}</a:tableStyleId>
              </a:tblPr>
              <a:tblGrid>
                <a:gridCol w="647839">
                  <a:extLst>
                    <a:ext uri="{9D8B030D-6E8A-4147-A177-3AD203B41FA5}">
                      <a16:colId xmlns:a16="http://schemas.microsoft.com/office/drawing/2014/main" val="2107171762"/>
                    </a:ext>
                  </a:extLst>
                </a:gridCol>
                <a:gridCol w="803115">
                  <a:extLst>
                    <a:ext uri="{9D8B030D-6E8A-4147-A177-3AD203B41FA5}">
                      <a16:colId xmlns:a16="http://schemas.microsoft.com/office/drawing/2014/main" val="2733517732"/>
                    </a:ext>
                  </a:extLst>
                </a:gridCol>
                <a:gridCol w="1973335">
                  <a:extLst>
                    <a:ext uri="{9D8B030D-6E8A-4147-A177-3AD203B41FA5}">
                      <a16:colId xmlns:a16="http://schemas.microsoft.com/office/drawing/2014/main" val="4281586810"/>
                    </a:ext>
                  </a:extLst>
                </a:gridCol>
                <a:gridCol w="2683901">
                  <a:extLst>
                    <a:ext uri="{9D8B030D-6E8A-4147-A177-3AD203B41FA5}">
                      <a16:colId xmlns:a16="http://schemas.microsoft.com/office/drawing/2014/main" val="2992969839"/>
                    </a:ext>
                  </a:extLst>
                </a:gridCol>
                <a:gridCol w="1943515">
                  <a:extLst>
                    <a:ext uri="{9D8B030D-6E8A-4147-A177-3AD203B41FA5}">
                      <a16:colId xmlns:a16="http://schemas.microsoft.com/office/drawing/2014/main" val="3276888068"/>
                    </a:ext>
                  </a:extLst>
                </a:gridCol>
                <a:gridCol w="3701932">
                  <a:extLst>
                    <a:ext uri="{9D8B030D-6E8A-4147-A177-3AD203B41FA5}">
                      <a16:colId xmlns:a16="http://schemas.microsoft.com/office/drawing/2014/main" val="973966155"/>
                    </a:ext>
                  </a:extLst>
                </a:gridCol>
              </a:tblGrid>
              <a:tr h="285298">
                <a:tc>
                  <a:txBody>
                    <a:bodyPr/>
                    <a:lstStyle/>
                    <a:p>
                      <a:pPr marL="0" marR="0" algn="ctr">
                        <a:lnSpc>
                          <a:spcPct val="150000"/>
                        </a:lnSpc>
                        <a:spcBef>
                          <a:spcPts val="0"/>
                        </a:spcBef>
                        <a:spcAft>
                          <a:spcPts val="0"/>
                        </a:spcAft>
                      </a:pPr>
                      <a:r>
                        <a:rPr lang="en-US" sz="1800" dirty="0">
                          <a:effectLst/>
                        </a:rPr>
                        <a:t>No</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2462" marR="62462" marT="0" marB="0"/>
                </a:tc>
                <a:tc gridSpan="2">
                  <a:txBody>
                    <a:bodyPr/>
                    <a:lstStyle/>
                    <a:p>
                      <a:pPr marL="0" marR="0" algn="ctr">
                        <a:lnSpc>
                          <a:spcPct val="150000"/>
                        </a:lnSpc>
                        <a:spcBef>
                          <a:spcPts val="0"/>
                        </a:spcBef>
                        <a:spcAft>
                          <a:spcPts val="0"/>
                        </a:spcAft>
                      </a:pPr>
                      <a:r>
                        <a:rPr lang="en-US" sz="1800">
                          <a:effectLst/>
                        </a:rPr>
                        <a:t>Future Verb Degree</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2462" marR="62462" marT="0" marB="0"/>
                </a:tc>
                <a:tc hMerge="1">
                  <a:txBody>
                    <a:bodyPr/>
                    <a:lstStyle/>
                    <a:p>
                      <a:endParaRPr lang="en-US"/>
                    </a:p>
                  </a:txBody>
                  <a:tcPr/>
                </a:tc>
                <a:tc>
                  <a:txBody>
                    <a:bodyPr/>
                    <a:lstStyle/>
                    <a:p>
                      <a:pPr marL="0" marR="0" algn="ctr">
                        <a:lnSpc>
                          <a:spcPct val="150000"/>
                        </a:lnSpc>
                        <a:spcBef>
                          <a:spcPts val="0"/>
                        </a:spcBef>
                        <a:spcAft>
                          <a:spcPts val="0"/>
                        </a:spcAft>
                      </a:pPr>
                      <a:r>
                        <a:rPr lang="en-US" sz="1800">
                          <a:effectLst/>
                        </a:rPr>
                        <a:t>Meaning</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2462" marR="62462" marT="0" marB="0"/>
                </a:tc>
                <a:tc>
                  <a:txBody>
                    <a:bodyPr/>
                    <a:lstStyle/>
                    <a:p>
                      <a:pPr marL="0" marR="0" algn="ctr">
                        <a:lnSpc>
                          <a:spcPct val="150000"/>
                        </a:lnSpc>
                        <a:spcBef>
                          <a:spcPts val="0"/>
                        </a:spcBef>
                        <a:spcAft>
                          <a:spcPts val="0"/>
                        </a:spcAft>
                      </a:pPr>
                      <a:r>
                        <a:rPr lang="en-US" sz="1800">
                          <a:effectLst/>
                        </a:rPr>
                        <a:t>Rule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2462" marR="62462" marT="0" marB="0"/>
                </a:tc>
                <a:tc>
                  <a:txBody>
                    <a:bodyPr/>
                    <a:lstStyle/>
                    <a:p>
                      <a:pPr marL="0" marR="0" algn="ctr">
                        <a:lnSpc>
                          <a:spcPct val="150000"/>
                        </a:lnSpc>
                        <a:spcBef>
                          <a:spcPts val="0"/>
                        </a:spcBef>
                        <a:spcAft>
                          <a:spcPts val="0"/>
                        </a:spcAft>
                      </a:pPr>
                      <a:r>
                        <a:rPr lang="en-US" sz="1800">
                          <a:effectLst/>
                        </a:rPr>
                        <a:t>Example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2462" marR="62462" marT="0" marB="0"/>
                </a:tc>
                <a:extLst>
                  <a:ext uri="{0D108BD9-81ED-4DB2-BD59-A6C34878D82A}">
                    <a16:rowId xmlns:a16="http://schemas.microsoft.com/office/drawing/2014/main" val="3986033724"/>
                  </a:ext>
                </a:extLst>
              </a:tr>
              <a:tr h="1245573">
                <a:tc>
                  <a:txBody>
                    <a:bodyPr/>
                    <a:lstStyle/>
                    <a:p>
                      <a:pPr marL="0" marR="0" algn="ctr">
                        <a:lnSpc>
                          <a:spcPct val="150000"/>
                        </a:lnSpc>
                        <a:spcBef>
                          <a:spcPts val="0"/>
                        </a:spcBef>
                        <a:spcAft>
                          <a:spcPts val="0"/>
                        </a:spcAft>
                      </a:pPr>
                      <a:r>
                        <a:rPr lang="en-US" sz="1800">
                          <a:effectLst/>
                        </a:rPr>
                        <a:t>1.</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2462" marR="62462" marT="0" marB="0"/>
                </a:tc>
                <a:tc>
                  <a:txBody>
                    <a:bodyPr/>
                    <a:lstStyle/>
                    <a:p>
                      <a:pPr marL="0" marR="0" algn="ctr">
                        <a:lnSpc>
                          <a:spcPct val="150000"/>
                        </a:lnSpc>
                        <a:spcBef>
                          <a:spcPts val="0"/>
                        </a:spcBef>
                        <a:spcAft>
                          <a:spcPts val="0"/>
                        </a:spcAft>
                      </a:pPr>
                      <a:r>
                        <a:rPr lang="en-US" sz="1800" dirty="0">
                          <a:effectLst/>
                        </a:rPr>
                        <a:t>%90</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2462" marR="62462" marT="0" marB="0"/>
                </a:tc>
                <a:tc>
                  <a:txBody>
                    <a:bodyPr/>
                    <a:lstStyle/>
                    <a:p>
                      <a:pPr marL="0" marR="0" algn="ctr">
                        <a:lnSpc>
                          <a:spcPct val="150000"/>
                        </a:lnSpc>
                        <a:spcBef>
                          <a:spcPts val="0"/>
                        </a:spcBef>
                        <a:spcAft>
                          <a:spcPts val="0"/>
                        </a:spcAft>
                      </a:pPr>
                      <a:r>
                        <a:rPr lang="en-US" sz="1800" dirty="0">
                          <a:effectLst/>
                        </a:rPr>
                        <a:t>Will definitely </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2462" marR="62462" marT="0" marB="0"/>
                </a:tc>
                <a:tc>
                  <a:txBody>
                    <a:bodyPr/>
                    <a:lstStyle/>
                    <a:p>
                      <a:pPr marL="0" marR="0" algn="ctr">
                        <a:lnSpc>
                          <a:spcPct val="150000"/>
                        </a:lnSpc>
                        <a:spcBef>
                          <a:spcPts val="0"/>
                        </a:spcBef>
                        <a:spcAft>
                          <a:spcPts val="0"/>
                        </a:spcAft>
                      </a:pPr>
                      <a:r>
                        <a:rPr lang="en-US" sz="1800" dirty="0">
                          <a:effectLst/>
                        </a:rPr>
                        <a:t>We are sure something will happen</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2462" marR="62462" marT="0" marB="0"/>
                </a:tc>
                <a:tc rowSpan="5">
                  <a:txBody>
                    <a:bodyPr/>
                    <a:lstStyle/>
                    <a:p>
                      <a:pPr marL="0" marR="0" algn="ctr">
                        <a:lnSpc>
                          <a:spcPct val="150000"/>
                        </a:lnSpc>
                        <a:spcBef>
                          <a:spcPts val="0"/>
                        </a:spcBef>
                        <a:spcAft>
                          <a:spcPts val="0"/>
                        </a:spcAft>
                      </a:pPr>
                      <a:r>
                        <a:rPr lang="en-US" sz="1800">
                          <a:effectLst/>
                        </a:rPr>
                        <a:t> </a:t>
                      </a:r>
                      <a:endParaRPr lang="en-US" sz="1200">
                        <a:effectLst/>
                      </a:endParaRPr>
                    </a:p>
                    <a:p>
                      <a:pPr marL="0" marR="0" algn="ctr">
                        <a:lnSpc>
                          <a:spcPct val="150000"/>
                        </a:lnSpc>
                        <a:spcBef>
                          <a:spcPts val="0"/>
                        </a:spcBef>
                        <a:spcAft>
                          <a:spcPts val="0"/>
                        </a:spcAft>
                      </a:pPr>
                      <a:r>
                        <a:rPr lang="en-US" sz="1800">
                          <a:effectLst/>
                        </a:rPr>
                        <a:t> </a:t>
                      </a:r>
                      <a:endParaRPr lang="en-US" sz="1200">
                        <a:effectLst/>
                      </a:endParaRPr>
                    </a:p>
                    <a:p>
                      <a:pPr marL="0" marR="0" algn="ctr">
                        <a:lnSpc>
                          <a:spcPct val="150000"/>
                        </a:lnSpc>
                        <a:spcBef>
                          <a:spcPts val="0"/>
                        </a:spcBef>
                        <a:spcAft>
                          <a:spcPts val="0"/>
                        </a:spcAft>
                      </a:pPr>
                      <a:r>
                        <a:rPr lang="en-US" sz="1800">
                          <a:effectLst/>
                        </a:rPr>
                        <a:t> </a:t>
                      </a:r>
                      <a:endParaRPr lang="en-US" sz="1200">
                        <a:effectLst/>
                      </a:endParaRPr>
                    </a:p>
                    <a:p>
                      <a:pPr marL="0" marR="0" algn="ctr">
                        <a:lnSpc>
                          <a:spcPct val="150000"/>
                        </a:lnSpc>
                        <a:spcBef>
                          <a:spcPts val="0"/>
                        </a:spcBef>
                        <a:spcAft>
                          <a:spcPts val="0"/>
                        </a:spcAft>
                      </a:pPr>
                      <a:r>
                        <a:rPr lang="en-US" sz="1800">
                          <a:effectLst/>
                        </a:rPr>
                        <a:t> </a:t>
                      </a:r>
                      <a:endParaRPr lang="en-US" sz="1200">
                        <a:effectLst/>
                      </a:endParaRPr>
                    </a:p>
                    <a:p>
                      <a:pPr marL="0" marR="0" algn="ctr">
                        <a:lnSpc>
                          <a:spcPct val="150000"/>
                        </a:lnSpc>
                        <a:spcBef>
                          <a:spcPts val="0"/>
                        </a:spcBef>
                        <a:spcAft>
                          <a:spcPts val="0"/>
                        </a:spcAft>
                      </a:pPr>
                      <a:r>
                        <a:rPr lang="en-US" sz="1800">
                          <a:effectLst/>
                        </a:rPr>
                        <a:t> </a:t>
                      </a:r>
                      <a:endParaRPr lang="en-US" sz="1200">
                        <a:effectLst/>
                      </a:endParaRPr>
                    </a:p>
                    <a:p>
                      <a:pPr marL="0" marR="0">
                        <a:lnSpc>
                          <a:spcPct val="150000"/>
                        </a:lnSpc>
                        <a:spcBef>
                          <a:spcPts val="0"/>
                        </a:spcBef>
                        <a:spcAft>
                          <a:spcPts val="0"/>
                        </a:spcAft>
                      </a:pPr>
                      <a:r>
                        <a:rPr lang="en-US" sz="1800">
                          <a:effectLst/>
                        </a:rPr>
                        <a:t> </a:t>
                      </a:r>
                      <a:endParaRPr lang="en-US" sz="1200">
                        <a:effectLst/>
                      </a:endParaRPr>
                    </a:p>
                    <a:p>
                      <a:pPr marL="0" marR="0">
                        <a:lnSpc>
                          <a:spcPct val="150000"/>
                        </a:lnSpc>
                        <a:spcBef>
                          <a:spcPts val="0"/>
                        </a:spcBef>
                        <a:spcAft>
                          <a:spcPts val="0"/>
                        </a:spcAft>
                      </a:pPr>
                      <a:r>
                        <a:rPr lang="en-US" sz="1800">
                          <a:effectLst/>
                        </a:rPr>
                        <a:t>S + future verb + base verb + C</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2462" marR="62462" marT="0" marB="0"/>
                </a:tc>
                <a:tc>
                  <a:txBody>
                    <a:bodyPr/>
                    <a:lstStyle/>
                    <a:p>
                      <a:pPr marL="0" marR="0" algn="ctr">
                        <a:lnSpc>
                          <a:spcPct val="150000"/>
                        </a:lnSpc>
                        <a:spcBef>
                          <a:spcPts val="0"/>
                        </a:spcBef>
                        <a:spcAft>
                          <a:spcPts val="0"/>
                        </a:spcAft>
                      </a:pPr>
                      <a:r>
                        <a:rPr lang="en-US" sz="1800">
                          <a:effectLst/>
                        </a:rPr>
                        <a:t>We will definitely visit our friends .</a:t>
                      </a:r>
                      <a:endParaRPr lang="en-US" sz="1200">
                        <a:effectLst/>
                      </a:endParaRPr>
                    </a:p>
                    <a:p>
                      <a:pPr marL="0" marR="0" algn="ctr">
                        <a:lnSpc>
                          <a:spcPct val="150000"/>
                        </a:lnSpc>
                        <a:spcBef>
                          <a:spcPts val="0"/>
                        </a:spcBef>
                        <a:spcAft>
                          <a:spcPts val="0"/>
                        </a:spcAft>
                      </a:pPr>
                      <a:r>
                        <a:rPr lang="en-US" sz="1800">
                          <a:effectLst/>
                        </a:rPr>
                        <a:t>Megan will definitely pass the exam.</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2462" marR="62462" marT="0" marB="0"/>
                </a:tc>
                <a:extLst>
                  <a:ext uri="{0D108BD9-81ED-4DB2-BD59-A6C34878D82A}">
                    <a16:rowId xmlns:a16="http://schemas.microsoft.com/office/drawing/2014/main" val="2890697613"/>
                  </a:ext>
                </a:extLst>
              </a:tr>
              <a:tr h="925531">
                <a:tc>
                  <a:txBody>
                    <a:bodyPr/>
                    <a:lstStyle/>
                    <a:p>
                      <a:pPr marL="0" marR="0" algn="ctr">
                        <a:lnSpc>
                          <a:spcPct val="150000"/>
                        </a:lnSpc>
                        <a:spcBef>
                          <a:spcPts val="0"/>
                        </a:spcBef>
                        <a:spcAft>
                          <a:spcPts val="0"/>
                        </a:spcAft>
                      </a:pPr>
                      <a:r>
                        <a:rPr lang="en-US" sz="1800">
                          <a:effectLst/>
                        </a:rPr>
                        <a:t>2.</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2462" marR="62462" marT="0" marB="0"/>
                </a:tc>
                <a:tc>
                  <a:txBody>
                    <a:bodyPr/>
                    <a:lstStyle/>
                    <a:p>
                      <a:pPr marL="0" marR="0" algn="ctr">
                        <a:lnSpc>
                          <a:spcPct val="150000"/>
                        </a:lnSpc>
                        <a:spcBef>
                          <a:spcPts val="0"/>
                        </a:spcBef>
                        <a:spcAft>
                          <a:spcPts val="0"/>
                        </a:spcAft>
                      </a:pPr>
                      <a:r>
                        <a:rPr lang="en-US" sz="1800">
                          <a:effectLst/>
                        </a:rPr>
                        <a:t>%75</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2462" marR="62462" marT="0" marB="0"/>
                </a:tc>
                <a:tc>
                  <a:txBody>
                    <a:bodyPr/>
                    <a:lstStyle/>
                    <a:p>
                      <a:pPr marL="0" marR="0" algn="ctr">
                        <a:lnSpc>
                          <a:spcPct val="150000"/>
                        </a:lnSpc>
                        <a:spcBef>
                          <a:spcPts val="0"/>
                        </a:spcBef>
                        <a:spcAft>
                          <a:spcPts val="0"/>
                        </a:spcAft>
                      </a:pPr>
                      <a:r>
                        <a:rPr lang="en-US" sz="1800">
                          <a:effectLst/>
                        </a:rPr>
                        <a:t>Will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2462" marR="62462" marT="0" marB="0"/>
                </a:tc>
                <a:tc>
                  <a:txBody>
                    <a:bodyPr/>
                    <a:lstStyle/>
                    <a:p>
                      <a:pPr marL="0" marR="0" algn="ctr">
                        <a:lnSpc>
                          <a:spcPct val="150000"/>
                        </a:lnSpc>
                        <a:spcBef>
                          <a:spcPts val="0"/>
                        </a:spcBef>
                        <a:spcAft>
                          <a:spcPts val="0"/>
                        </a:spcAft>
                      </a:pPr>
                      <a:r>
                        <a:rPr lang="en-US" sz="1800" dirty="0">
                          <a:effectLst/>
                        </a:rPr>
                        <a:t>We are less sure something will happen</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2462" marR="62462" marT="0" marB="0"/>
                </a:tc>
                <a:tc vMerge="1">
                  <a:txBody>
                    <a:bodyPr/>
                    <a:lstStyle/>
                    <a:p>
                      <a:endParaRPr lang="en-US"/>
                    </a:p>
                  </a:txBody>
                  <a:tcPr/>
                </a:tc>
                <a:tc>
                  <a:txBody>
                    <a:bodyPr/>
                    <a:lstStyle/>
                    <a:p>
                      <a:pPr marL="0" marR="0" algn="ctr">
                        <a:lnSpc>
                          <a:spcPct val="150000"/>
                        </a:lnSpc>
                        <a:spcBef>
                          <a:spcPts val="0"/>
                        </a:spcBef>
                        <a:spcAft>
                          <a:spcPts val="0"/>
                        </a:spcAft>
                      </a:pPr>
                      <a:r>
                        <a:rPr lang="en-US" sz="1800">
                          <a:effectLst/>
                        </a:rPr>
                        <a:t>We will visit our friends. </a:t>
                      </a:r>
                      <a:endParaRPr lang="en-US" sz="1200">
                        <a:effectLst/>
                      </a:endParaRPr>
                    </a:p>
                    <a:p>
                      <a:pPr marL="0" marR="0" algn="ctr">
                        <a:lnSpc>
                          <a:spcPct val="150000"/>
                        </a:lnSpc>
                        <a:spcBef>
                          <a:spcPts val="0"/>
                        </a:spcBef>
                        <a:spcAft>
                          <a:spcPts val="0"/>
                        </a:spcAft>
                      </a:pPr>
                      <a:r>
                        <a:rPr lang="en-US" sz="1800">
                          <a:effectLst/>
                        </a:rPr>
                        <a:t>Megan will pass the exam.</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2462" marR="62462" marT="0" marB="0"/>
                </a:tc>
                <a:extLst>
                  <a:ext uri="{0D108BD9-81ED-4DB2-BD59-A6C34878D82A}">
                    <a16:rowId xmlns:a16="http://schemas.microsoft.com/office/drawing/2014/main" val="4191718544"/>
                  </a:ext>
                </a:extLst>
              </a:tr>
              <a:tr h="1245573">
                <a:tc>
                  <a:txBody>
                    <a:bodyPr/>
                    <a:lstStyle/>
                    <a:p>
                      <a:pPr marL="0" marR="0" algn="ctr">
                        <a:lnSpc>
                          <a:spcPct val="150000"/>
                        </a:lnSpc>
                        <a:spcBef>
                          <a:spcPts val="0"/>
                        </a:spcBef>
                        <a:spcAft>
                          <a:spcPts val="0"/>
                        </a:spcAft>
                      </a:pPr>
                      <a:r>
                        <a:rPr lang="en-US" sz="1800">
                          <a:effectLst/>
                        </a:rPr>
                        <a:t>3.</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2462" marR="62462" marT="0" marB="0"/>
                </a:tc>
                <a:tc>
                  <a:txBody>
                    <a:bodyPr/>
                    <a:lstStyle/>
                    <a:p>
                      <a:pPr marL="0" marR="0" algn="ctr">
                        <a:lnSpc>
                          <a:spcPct val="150000"/>
                        </a:lnSpc>
                        <a:spcBef>
                          <a:spcPts val="0"/>
                        </a:spcBef>
                        <a:spcAft>
                          <a:spcPts val="0"/>
                        </a:spcAft>
                      </a:pPr>
                      <a:r>
                        <a:rPr lang="en-US" sz="1800">
                          <a:effectLst/>
                        </a:rPr>
                        <a:t>%65</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2462" marR="62462" marT="0" marB="0"/>
                </a:tc>
                <a:tc>
                  <a:txBody>
                    <a:bodyPr/>
                    <a:lstStyle/>
                    <a:p>
                      <a:pPr marL="0" marR="0" algn="ctr">
                        <a:lnSpc>
                          <a:spcPct val="150000"/>
                        </a:lnSpc>
                        <a:spcBef>
                          <a:spcPts val="0"/>
                        </a:spcBef>
                        <a:spcAft>
                          <a:spcPts val="0"/>
                        </a:spcAft>
                      </a:pPr>
                      <a:r>
                        <a:rPr lang="en-US" sz="1800">
                          <a:effectLst/>
                        </a:rPr>
                        <a:t>Will probably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2462" marR="62462" marT="0" marB="0"/>
                </a:tc>
                <a:tc>
                  <a:txBody>
                    <a:bodyPr/>
                    <a:lstStyle/>
                    <a:p>
                      <a:pPr marL="0" marR="0" algn="ctr">
                        <a:lnSpc>
                          <a:spcPct val="150000"/>
                        </a:lnSpc>
                        <a:spcBef>
                          <a:spcPts val="0"/>
                        </a:spcBef>
                        <a:spcAft>
                          <a:spcPts val="0"/>
                        </a:spcAft>
                      </a:pPr>
                      <a:r>
                        <a:rPr lang="en-US" sz="1800" dirty="0">
                          <a:effectLst/>
                        </a:rPr>
                        <a:t>We are fairly sure something will happen</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2462" marR="62462" marT="0" marB="0"/>
                </a:tc>
                <a:tc vMerge="1">
                  <a:txBody>
                    <a:bodyPr/>
                    <a:lstStyle/>
                    <a:p>
                      <a:endParaRPr lang="en-US"/>
                    </a:p>
                  </a:txBody>
                  <a:tcPr/>
                </a:tc>
                <a:tc>
                  <a:txBody>
                    <a:bodyPr/>
                    <a:lstStyle/>
                    <a:p>
                      <a:pPr marL="0" marR="0" algn="ctr">
                        <a:lnSpc>
                          <a:spcPct val="150000"/>
                        </a:lnSpc>
                        <a:spcBef>
                          <a:spcPts val="0"/>
                        </a:spcBef>
                        <a:spcAft>
                          <a:spcPts val="0"/>
                        </a:spcAft>
                      </a:pPr>
                      <a:r>
                        <a:rPr lang="en-US" sz="1800" dirty="0">
                          <a:effectLst/>
                        </a:rPr>
                        <a:t>We will probably visit our friends.</a:t>
                      </a:r>
                      <a:endParaRPr lang="en-US" sz="1200" dirty="0">
                        <a:effectLst/>
                      </a:endParaRPr>
                    </a:p>
                    <a:p>
                      <a:pPr marL="0" marR="0" algn="ctr">
                        <a:lnSpc>
                          <a:spcPct val="150000"/>
                        </a:lnSpc>
                        <a:spcBef>
                          <a:spcPts val="0"/>
                        </a:spcBef>
                        <a:spcAft>
                          <a:spcPts val="0"/>
                        </a:spcAft>
                      </a:pPr>
                      <a:r>
                        <a:rPr lang="en-US" sz="1800" dirty="0">
                          <a:effectLst/>
                        </a:rPr>
                        <a:t>Megan will probably pass the exam.</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2462" marR="62462" marT="0" marB="0"/>
                </a:tc>
                <a:extLst>
                  <a:ext uri="{0D108BD9-81ED-4DB2-BD59-A6C34878D82A}">
                    <a16:rowId xmlns:a16="http://schemas.microsoft.com/office/drawing/2014/main" val="916159460"/>
                  </a:ext>
                </a:extLst>
              </a:tr>
              <a:tr h="925531">
                <a:tc>
                  <a:txBody>
                    <a:bodyPr/>
                    <a:lstStyle/>
                    <a:p>
                      <a:pPr marL="0" marR="0" algn="ctr">
                        <a:lnSpc>
                          <a:spcPct val="150000"/>
                        </a:lnSpc>
                        <a:spcBef>
                          <a:spcPts val="0"/>
                        </a:spcBef>
                        <a:spcAft>
                          <a:spcPts val="0"/>
                        </a:spcAft>
                      </a:pPr>
                      <a:r>
                        <a:rPr lang="en-US" sz="1800">
                          <a:effectLst/>
                        </a:rPr>
                        <a:t>4.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2462" marR="62462" marT="0" marB="0"/>
                </a:tc>
                <a:tc>
                  <a:txBody>
                    <a:bodyPr/>
                    <a:lstStyle/>
                    <a:p>
                      <a:pPr marL="0" marR="0" algn="ctr">
                        <a:lnSpc>
                          <a:spcPct val="150000"/>
                        </a:lnSpc>
                        <a:spcBef>
                          <a:spcPts val="0"/>
                        </a:spcBef>
                        <a:spcAft>
                          <a:spcPts val="0"/>
                        </a:spcAft>
                      </a:pPr>
                      <a:r>
                        <a:rPr lang="en-US" sz="1800">
                          <a:effectLst/>
                        </a:rPr>
                        <a:t>%60</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2462" marR="62462" marT="0" marB="0"/>
                </a:tc>
                <a:tc>
                  <a:txBody>
                    <a:bodyPr/>
                    <a:lstStyle/>
                    <a:p>
                      <a:pPr marL="0" marR="0" algn="ctr">
                        <a:lnSpc>
                          <a:spcPct val="150000"/>
                        </a:lnSpc>
                        <a:spcBef>
                          <a:spcPts val="0"/>
                        </a:spcBef>
                        <a:spcAft>
                          <a:spcPts val="0"/>
                        </a:spcAft>
                      </a:pPr>
                      <a:r>
                        <a:rPr lang="en-US" sz="1800">
                          <a:effectLst/>
                        </a:rPr>
                        <a:t>May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2462" marR="62462" marT="0" marB="0"/>
                </a:tc>
                <a:tc>
                  <a:txBody>
                    <a:bodyPr/>
                    <a:lstStyle/>
                    <a:p>
                      <a:pPr marL="0" marR="0" algn="ctr">
                        <a:lnSpc>
                          <a:spcPct val="150000"/>
                        </a:lnSpc>
                        <a:spcBef>
                          <a:spcPts val="0"/>
                        </a:spcBef>
                        <a:spcAft>
                          <a:spcPts val="0"/>
                        </a:spcAft>
                      </a:pPr>
                      <a:r>
                        <a:rPr lang="en-US" sz="1800">
                          <a:effectLst/>
                        </a:rPr>
                        <a:t>It is possible something will happen</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2462" marR="62462" marT="0" marB="0"/>
                </a:tc>
                <a:tc vMerge="1">
                  <a:txBody>
                    <a:bodyPr/>
                    <a:lstStyle/>
                    <a:p>
                      <a:endParaRPr lang="en-US"/>
                    </a:p>
                  </a:txBody>
                  <a:tcPr/>
                </a:tc>
                <a:tc>
                  <a:txBody>
                    <a:bodyPr/>
                    <a:lstStyle/>
                    <a:p>
                      <a:pPr marL="0" marR="0" algn="ctr">
                        <a:lnSpc>
                          <a:spcPct val="150000"/>
                        </a:lnSpc>
                        <a:spcBef>
                          <a:spcPts val="0"/>
                        </a:spcBef>
                        <a:spcAft>
                          <a:spcPts val="0"/>
                        </a:spcAft>
                      </a:pPr>
                      <a:r>
                        <a:rPr lang="en-US" sz="1800" dirty="0">
                          <a:effectLst/>
                        </a:rPr>
                        <a:t>We may visit our friends. </a:t>
                      </a:r>
                      <a:endParaRPr lang="en-US" sz="1200" dirty="0">
                        <a:effectLst/>
                      </a:endParaRPr>
                    </a:p>
                    <a:p>
                      <a:pPr marL="0" marR="0" algn="ctr">
                        <a:lnSpc>
                          <a:spcPct val="150000"/>
                        </a:lnSpc>
                        <a:spcBef>
                          <a:spcPts val="0"/>
                        </a:spcBef>
                        <a:spcAft>
                          <a:spcPts val="0"/>
                        </a:spcAft>
                      </a:pPr>
                      <a:r>
                        <a:rPr lang="en-US" sz="1800" dirty="0">
                          <a:effectLst/>
                        </a:rPr>
                        <a:t>Megan may pass the exam.</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2462" marR="62462" marT="0" marB="0"/>
                </a:tc>
                <a:extLst>
                  <a:ext uri="{0D108BD9-81ED-4DB2-BD59-A6C34878D82A}">
                    <a16:rowId xmlns:a16="http://schemas.microsoft.com/office/drawing/2014/main" val="3311453298"/>
                  </a:ext>
                </a:extLst>
              </a:tr>
              <a:tr h="925531">
                <a:tc>
                  <a:txBody>
                    <a:bodyPr/>
                    <a:lstStyle/>
                    <a:p>
                      <a:pPr marL="0" marR="0" algn="ctr">
                        <a:lnSpc>
                          <a:spcPct val="150000"/>
                        </a:lnSpc>
                        <a:spcBef>
                          <a:spcPts val="0"/>
                        </a:spcBef>
                        <a:spcAft>
                          <a:spcPts val="0"/>
                        </a:spcAft>
                      </a:pPr>
                      <a:r>
                        <a:rPr lang="en-US" sz="1800">
                          <a:effectLst/>
                        </a:rPr>
                        <a:t>5.</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2462" marR="62462" marT="0" marB="0"/>
                </a:tc>
                <a:tc>
                  <a:txBody>
                    <a:bodyPr/>
                    <a:lstStyle/>
                    <a:p>
                      <a:pPr marL="0" marR="0" algn="ctr">
                        <a:lnSpc>
                          <a:spcPct val="150000"/>
                        </a:lnSpc>
                        <a:spcBef>
                          <a:spcPts val="0"/>
                        </a:spcBef>
                        <a:spcAft>
                          <a:spcPts val="0"/>
                        </a:spcAft>
                      </a:pPr>
                      <a:r>
                        <a:rPr lang="en-US" sz="1800">
                          <a:effectLst/>
                        </a:rPr>
                        <a:t>%57</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2462" marR="62462" marT="0" marB="0"/>
                </a:tc>
                <a:tc>
                  <a:txBody>
                    <a:bodyPr/>
                    <a:lstStyle/>
                    <a:p>
                      <a:pPr marL="0" marR="0" algn="ctr">
                        <a:lnSpc>
                          <a:spcPct val="150000"/>
                        </a:lnSpc>
                        <a:spcBef>
                          <a:spcPts val="0"/>
                        </a:spcBef>
                        <a:spcAft>
                          <a:spcPts val="0"/>
                        </a:spcAft>
                      </a:pPr>
                      <a:r>
                        <a:rPr lang="en-US" sz="1800">
                          <a:effectLst/>
                        </a:rPr>
                        <a:t>Might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2462" marR="62462" marT="0" marB="0"/>
                </a:tc>
                <a:tc>
                  <a:txBody>
                    <a:bodyPr/>
                    <a:lstStyle/>
                    <a:p>
                      <a:pPr marL="0" marR="0" algn="ctr">
                        <a:lnSpc>
                          <a:spcPct val="150000"/>
                        </a:lnSpc>
                        <a:spcBef>
                          <a:spcPts val="0"/>
                        </a:spcBef>
                        <a:spcAft>
                          <a:spcPts val="0"/>
                        </a:spcAft>
                      </a:pPr>
                      <a:r>
                        <a:rPr lang="en-US" sz="1800">
                          <a:effectLst/>
                        </a:rPr>
                        <a:t>It is less possible something will happen</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2462" marR="62462" marT="0" marB="0"/>
                </a:tc>
                <a:tc vMerge="1">
                  <a:txBody>
                    <a:bodyPr/>
                    <a:lstStyle/>
                    <a:p>
                      <a:endParaRPr lang="en-US"/>
                    </a:p>
                  </a:txBody>
                  <a:tcPr/>
                </a:tc>
                <a:tc>
                  <a:txBody>
                    <a:bodyPr/>
                    <a:lstStyle/>
                    <a:p>
                      <a:pPr marL="0" marR="0" algn="ctr">
                        <a:lnSpc>
                          <a:spcPct val="150000"/>
                        </a:lnSpc>
                        <a:spcBef>
                          <a:spcPts val="0"/>
                        </a:spcBef>
                        <a:spcAft>
                          <a:spcPts val="0"/>
                        </a:spcAft>
                      </a:pPr>
                      <a:r>
                        <a:rPr lang="en-US" sz="1800" dirty="0">
                          <a:effectLst/>
                        </a:rPr>
                        <a:t>We might visit our friends. </a:t>
                      </a:r>
                      <a:endParaRPr lang="en-US" sz="1200" dirty="0">
                        <a:effectLst/>
                      </a:endParaRPr>
                    </a:p>
                    <a:p>
                      <a:pPr marL="0" marR="0" algn="ctr">
                        <a:lnSpc>
                          <a:spcPct val="150000"/>
                        </a:lnSpc>
                        <a:spcBef>
                          <a:spcPts val="0"/>
                        </a:spcBef>
                        <a:spcAft>
                          <a:spcPts val="0"/>
                        </a:spcAft>
                      </a:pPr>
                      <a:r>
                        <a:rPr lang="en-US" sz="1800" dirty="0">
                          <a:effectLst/>
                        </a:rPr>
                        <a:t>Megan might pass the exam.</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2462" marR="62462" marT="0" marB="0"/>
                </a:tc>
                <a:extLst>
                  <a:ext uri="{0D108BD9-81ED-4DB2-BD59-A6C34878D82A}">
                    <a16:rowId xmlns:a16="http://schemas.microsoft.com/office/drawing/2014/main" val="653686577"/>
                  </a:ext>
                </a:extLst>
              </a:tr>
            </a:tbl>
          </a:graphicData>
        </a:graphic>
      </p:graphicFrame>
    </p:spTree>
    <p:extLst>
      <p:ext uri="{BB962C8B-B14F-4D97-AF65-F5344CB8AC3E}">
        <p14:creationId xmlns:p14="http://schemas.microsoft.com/office/powerpoint/2010/main" val="21191126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272F33-CCEB-D8E8-E19B-EBCBC778DACF}"/>
              </a:ext>
            </a:extLst>
          </p:cNvPr>
          <p:cNvSpPr>
            <a:spLocks noGrp="1"/>
          </p:cNvSpPr>
          <p:nvPr>
            <p:ph type="title"/>
          </p:nvPr>
        </p:nvSpPr>
        <p:spPr>
          <a:xfrm>
            <a:off x="1047964" y="0"/>
            <a:ext cx="10471791" cy="6362700"/>
          </a:xfrm>
        </p:spPr>
        <p:txBody>
          <a:bodyPr>
            <a:noAutofit/>
          </a:bodyPr>
          <a:lstStyle/>
          <a:p>
            <a:pPr marL="0" marR="0">
              <a:lnSpc>
                <a:spcPct val="150000"/>
              </a:lnSpc>
              <a:spcBef>
                <a:spcPts val="0"/>
              </a:spcBef>
              <a:spcAft>
                <a:spcPts val="800"/>
              </a:spcAft>
            </a:pPr>
            <a:r>
              <a:rPr lang="en-US" sz="28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Unit 9: Study 2: Future </a:t>
            </a:r>
            <a:br>
              <a:rPr lang="en-US" sz="28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br>
              <a:rPr lang="en-US" sz="28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r>
              <a:rPr lang="en-US" sz="2800" b="1"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Final Exam Examples</a:t>
            </a:r>
            <a:br>
              <a:rPr lang="en-US" dirty="0">
                <a:solidFill>
                  <a:schemeClr val="tx1"/>
                </a:solidFill>
                <a:effectLst/>
                <a:latin typeface="Calibri" panose="020F0502020204030204" pitchFamily="34" charset="0"/>
                <a:ea typeface="Calibri" panose="020F0502020204030204" pitchFamily="34" charset="0"/>
                <a:cs typeface="Arial" panose="020B0604020202020204" pitchFamily="34" charset="0"/>
              </a:rPr>
            </a:br>
            <a:r>
              <a:rPr lang="en-US" sz="3200"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1.I can guarantee that I ……………… win the game. </a:t>
            </a:r>
            <a:br>
              <a:rPr lang="en-US" sz="3200" dirty="0">
                <a:solidFill>
                  <a:schemeClr val="tx1"/>
                </a:solidFill>
                <a:effectLst/>
                <a:latin typeface="Calibri" panose="020F0502020204030204" pitchFamily="34" charset="0"/>
                <a:ea typeface="Calibri" panose="020F0502020204030204" pitchFamily="34" charset="0"/>
                <a:cs typeface="Arial" panose="020B0604020202020204" pitchFamily="34" charset="0"/>
              </a:rPr>
            </a:br>
            <a:r>
              <a:rPr lang="en-US" sz="3200"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 (a. will     b. will probably     c. may)</a:t>
            </a:r>
            <a:br>
              <a:rPr lang="en-US" sz="3200" dirty="0">
                <a:solidFill>
                  <a:schemeClr val="tx1"/>
                </a:solidFill>
                <a:effectLst/>
                <a:latin typeface="Calibri" panose="020F0502020204030204" pitchFamily="34" charset="0"/>
                <a:ea typeface="Calibri" panose="020F0502020204030204" pitchFamily="34" charset="0"/>
                <a:cs typeface="Arial" panose="020B0604020202020204" pitchFamily="34" charset="0"/>
              </a:rPr>
            </a:br>
            <a:r>
              <a:rPr lang="en-US" sz="3200"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2. There is no cloud in the sky, but it ……………… rain tomorrow.</a:t>
            </a:r>
            <a:br>
              <a:rPr lang="en-US" sz="3200" dirty="0">
                <a:solidFill>
                  <a:schemeClr val="tx1"/>
                </a:solidFill>
                <a:effectLst/>
                <a:latin typeface="Calibri" panose="020F0502020204030204" pitchFamily="34" charset="0"/>
                <a:ea typeface="Calibri" panose="020F0502020204030204" pitchFamily="34" charset="0"/>
                <a:cs typeface="Arial" panose="020B0604020202020204" pitchFamily="34" charset="0"/>
              </a:rPr>
            </a:br>
            <a:r>
              <a:rPr lang="en-US" sz="3200"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(a. will definitely      b. might       c. will)</a:t>
            </a:r>
            <a:br>
              <a:rPr lang="en-US" sz="3200" dirty="0">
                <a:solidFill>
                  <a:schemeClr val="tx1"/>
                </a:solidFill>
                <a:effectLst/>
                <a:latin typeface="Calibri" panose="020F0502020204030204" pitchFamily="34" charset="0"/>
                <a:ea typeface="Calibri" panose="020F0502020204030204" pitchFamily="34" charset="0"/>
                <a:cs typeface="Arial" panose="020B0604020202020204" pitchFamily="34" charset="0"/>
              </a:rPr>
            </a:br>
            <a:br>
              <a:rPr lang="en-US" dirty="0">
                <a:solidFill>
                  <a:schemeClr val="tx1"/>
                </a:solidFill>
                <a:effectLst/>
                <a:latin typeface="Calibri" panose="020F0502020204030204" pitchFamily="34" charset="0"/>
                <a:ea typeface="Calibri" panose="020F0502020204030204" pitchFamily="34" charset="0"/>
                <a:cs typeface="Arial" panose="020B0604020202020204" pitchFamily="34" charset="0"/>
              </a:rPr>
            </a:br>
            <a:endParaRPr lang="en-US" sz="4000" b="1" dirty="0">
              <a:solidFill>
                <a:schemeClr val="tx1"/>
              </a:solidFill>
              <a:latin typeface="Amasis MT Pro Medium" panose="02040604050005020304" pitchFamily="18" charset="0"/>
              <a:cs typeface="Times New Roman" panose="02020603050405020304" pitchFamily="18" charset="0"/>
            </a:endParaRPr>
          </a:p>
        </p:txBody>
      </p:sp>
    </p:spTree>
    <p:extLst>
      <p:ext uri="{BB962C8B-B14F-4D97-AF65-F5344CB8AC3E}">
        <p14:creationId xmlns:p14="http://schemas.microsoft.com/office/powerpoint/2010/main" val="5728869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272F33-CCEB-D8E8-E19B-EBCBC778DACF}"/>
              </a:ext>
            </a:extLst>
          </p:cNvPr>
          <p:cNvSpPr>
            <a:spLocks noGrp="1"/>
          </p:cNvSpPr>
          <p:nvPr>
            <p:ph type="title"/>
          </p:nvPr>
        </p:nvSpPr>
        <p:spPr>
          <a:xfrm>
            <a:off x="1047964" y="0"/>
            <a:ext cx="10471791" cy="6362700"/>
          </a:xfrm>
        </p:spPr>
        <p:txBody>
          <a:bodyPr>
            <a:noAutofit/>
          </a:bodyPr>
          <a:lstStyle/>
          <a:p>
            <a:pPr marL="0" marR="0">
              <a:lnSpc>
                <a:spcPct val="150000"/>
              </a:lnSpc>
              <a:spcBef>
                <a:spcPts val="0"/>
              </a:spcBef>
              <a:spcAft>
                <a:spcPts val="800"/>
              </a:spcAft>
            </a:pPr>
            <a:r>
              <a:rPr lang="en-US" sz="28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Unit 9: Study 2: Future </a:t>
            </a:r>
            <a:br>
              <a:rPr lang="en-US" sz="28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br>
              <a:rPr lang="en-US" sz="28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r>
              <a:rPr lang="en-US" sz="2800" b="1"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Final Exam Examples</a:t>
            </a:r>
            <a:br>
              <a:rPr lang="en-US" sz="2800" dirty="0">
                <a:solidFill>
                  <a:schemeClr val="tx1"/>
                </a:solidFill>
                <a:effectLst/>
                <a:latin typeface="Calibri" panose="020F0502020204030204" pitchFamily="34" charset="0"/>
                <a:ea typeface="Calibri" panose="020F0502020204030204" pitchFamily="34" charset="0"/>
                <a:cs typeface="Arial" panose="020B0604020202020204" pitchFamily="34" charset="0"/>
              </a:rPr>
            </a:br>
            <a:r>
              <a:rPr lang="en-US" sz="2800"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3. I am not very sure, but if I have time, I will probably ………….. the document.</a:t>
            </a:r>
            <a:br>
              <a:rPr lang="en-US" sz="2800" dirty="0">
                <a:solidFill>
                  <a:schemeClr val="tx1"/>
                </a:solidFill>
                <a:effectLst/>
                <a:latin typeface="Calibri" panose="020F0502020204030204" pitchFamily="34" charset="0"/>
                <a:ea typeface="Calibri" panose="020F0502020204030204" pitchFamily="34" charset="0"/>
                <a:cs typeface="Arial" panose="020B0604020202020204" pitchFamily="34" charset="0"/>
              </a:rPr>
            </a:br>
            <a:r>
              <a:rPr lang="en-US" sz="2800"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(a. to send       b. sending       c. send)</a:t>
            </a:r>
            <a:br>
              <a:rPr lang="en-US" sz="2800" dirty="0">
                <a:solidFill>
                  <a:schemeClr val="tx1"/>
                </a:solidFill>
                <a:effectLst/>
                <a:latin typeface="Calibri" panose="020F0502020204030204" pitchFamily="34" charset="0"/>
                <a:ea typeface="Calibri" panose="020F0502020204030204" pitchFamily="34" charset="0"/>
                <a:cs typeface="Arial" panose="020B0604020202020204" pitchFamily="34" charset="0"/>
              </a:rPr>
            </a:br>
            <a:r>
              <a:rPr lang="en-US" sz="2800"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4. which option has the same meaning of (I promise I will think about it)</a:t>
            </a:r>
            <a:br>
              <a:rPr lang="en-US" sz="2800" dirty="0">
                <a:solidFill>
                  <a:schemeClr val="tx1"/>
                </a:solidFill>
                <a:effectLst/>
                <a:latin typeface="Calibri" panose="020F0502020204030204" pitchFamily="34" charset="0"/>
                <a:ea typeface="Calibri" panose="020F0502020204030204" pitchFamily="34" charset="0"/>
                <a:cs typeface="Arial" panose="020B0604020202020204" pitchFamily="34" charset="0"/>
              </a:rPr>
            </a:br>
            <a:r>
              <a:rPr lang="en-US" sz="2800"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a. I will definitely       b. I might        c. I will probably</a:t>
            </a:r>
            <a:br>
              <a:rPr lang="en-US" sz="1800" dirty="0">
                <a:effectLst/>
                <a:latin typeface="Calibri" panose="020F0502020204030204" pitchFamily="34" charset="0"/>
                <a:ea typeface="Calibri" panose="020F0502020204030204" pitchFamily="34" charset="0"/>
                <a:cs typeface="Arial" panose="020B0604020202020204" pitchFamily="34" charset="0"/>
              </a:rPr>
            </a:br>
            <a:br>
              <a:rPr lang="en-US" dirty="0">
                <a:solidFill>
                  <a:schemeClr val="tx1"/>
                </a:solidFill>
                <a:effectLst/>
                <a:latin typeface="Calibri" panose="020F0502020204030204" pitchFamily="34" charset="0"/>
                <a:ea typeface="Calibri" panose="020F0502020204030204" pitchFamily="34" charset="0"/>
                <a:cs typeface="Arial" panose="020B0604020202020204" pitchFamily="34" charset="0"/>
              </a:rPr>
            </a:br>
            <a:endParaRPr lang="en-US" sz="4000" b="1" dirty="0">
              <a:solidFill>
                <a:schemeClr val="tx1"/>
              </a:solidFill>
              <a:latin typeface="Amasis MT Pro Medium" panose="02040604050005020304" pitchFamily="18" charset="0"/>
              <a:cs typeface="Times New Roman" panose="02020603050405020304" pitchFamily="18" charset="0"/>
            </a:endParaRPr>
          </a:p>
        </p:txBody>
      </p:sp>
    </p:spTree>
    <p:extLst>
      <p:ext uri="{BB962C8B-B14F-4D97-AF65-F5344CB8AC3E}">
        <p14:creationId xmlns:p14="http://schemas.microsoft.com/office/powerpoint/2010/main" val="705018094"/>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2E5369"/>
      </a:dk2>
      <a:lt2>
        <a:srgbClr val="CFE2E7"/>
      </a:lt2>
      <a:accent1>
        <a:srgbClr val="353535"/>
      </a:accent1>
      <a:accent2>
        <a:srgbClr val="31B4E6"/>
      </a:accent2>
      <a:accent3>
        <a:srgbClr val="265991"/>
      </a:accent3>
      <a:accent4>
        <a:srgbClr val="7E40CC"/>
      </a:accent4>
      <a:accent5>
        <a:srgbClr val="B927E9"/>
      </a:accent5>
      <a:accent6>
        <a:srgbClr val="E833BF"/>
      </a:accent6>
      <a:hlink>
        <a:srgbClr val="2DA0F1"/>
      </a:hlink>
      <a:folHlink>
        <a:srgbClr val="7ED1E6"/>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docProps/app.xml><?xml version="1.0" encoding="utf-8"?>
<Properties xmlns="http://schemas.openxmlformats.org/officeDocument/2006/extended-properties" xmlns:vt="http://schemas.openxmlformats.org/officeDocument/2006/docPropsVTypes">
  <Template>Wisp</Template>
  <TotalTime>86</TotalTime>
  <Words>1405</Words>
  <Application>Microsoft Office PowerPoint</Application>
  <PresentationFormat>Widescreen</PresentationFormat>
  <Paragraphs>80</Paragraphs>
  <Slides>16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16</vt:i4>
      </vt:variant>
    </vt:vector>
  </HeadingPairs>
  <TitlesOfParts>
    <vt:vector size="23" baseType="lpstr">
      <vt:lpstr>Amasis MT Pro Medium</vt:lpstr>
      <vt:lpstr>Arial</vt:lpstr>
      <vt:lpstr>Calibri</vt:lpstr>
      <vt:lpstr>Century Gothic</vt:lpstr>
      <vt:lpstr>Times New Roman</vt:lpstr>
      <vt:lpstr>Wingdings 3</vt:lpstr>
      <vt:lpstr>Wisp</vt:lpstr>
      <vt:lpstr>    The Ministry of Higher Education  and Scientific Research Salahaddin University-Erbil  Language and Translation Centre  Pre-Intermediate Level  Year 2023-2024  Hall 2</vt:lpstr>
      <vt:lpstr>Cont.  - Previous lecture revision - Study 1: Future - Study 2: The First Conditional - Reading Section  - Vocabulary list  - Final Exam Examples  </vt:lpstr>
      <vt:lpstr>Unit 9: Study 1: The First Conditional   </vt:lpstr>
      <vt:lpstr>Unit 9: Study 1: Future   Notes: 1. We can change the place of the two sentences  (When I finish exam, I will travel a lot = I will travel a lot when I finish exam.) 2. It is possible to use (may\can) instead of (will)  When I finish exam, I can travel a lot. </vt:lpstr>
      <vt:lpstr>Unit 9: Study 1: Future   Final Exam Examples  I …… do it when I…….home.     (a. will\get        b. get\will        c. will\be) Choose the correct order:  q.When they will have time, they play lots of games. B. When they have time, they play lots of games. C. When they will have time, they will play lots of games.  </vt:lpstr>
      <vt:lpstr>Unit 9: Study 1: Future   Final Exam Examples  As soon as Ali graduates, he will …....his business.   (a. to start   b. start   c. starts) After we have dinner,…………………………to park. we go      b. we will go     c. we will go to)  </vt:lpstr>
      <vt:lpstr>Unit 9: Study 2: Future    </vt:lpstr>
      <vt:lpstr>Unit 9: Study 2: Future   Final Exam Examples 1.I can guarantee that I ……………… win the game.   (a. will     b. will probably     c. may) 2. There is no cloud in the sky, but it ……………… rain tomorrow. (a. will definitely      b. might       c. will)  </vt:lpstr>
      <vt:lpstr>Unit 9: Study 2: Future   Final Exam Examples 3. I am not very sure, but if I have time, I will probably ………….. the document. (a. to send       b. sending       c. send) 4. which option has the same meaning of (I promise I will think about it) a. I will definitely       b. I might        c. I will probably  </vt:lpstr>
      <vt:lpstr>             Reading Section   Passage of unit 9. p. 79  1.Hundreds of years ago people had…………live all over the world. a. similar                  b. easy                c. simple              d. different  2. has life changes since that century ago? a. yes                   b. no                    c. both                     d. none 3. The passage talks about………..main areas of change. a. 1                  b. 2                  c.3                      d.4        </vt:lpstr>
      <vt:lpstr>             Reading Section   Passage of unit 9. p. 79  1.Hundreds of years ago people had…………live all over the world. a. similar                  b. easy                c. simple              d. different  2. has life changes since that century ago? a. yes                   b. no                    c. both                     d. none 3. The passage talks about………..main areas of change. a. 1                  b. 2                  c.3                      d.4        </vt:lpstr>
      <vt:lpstr>             Reading Section   Passage of unit 9. p. 79  4. Washing was much more difficult before 100 years because of  a. time-saving         b. time-consuming               c. time-machine              d. clothes  5. Where did the people washed their clothes in the UK at that time? a. running water              b. washing dishes            c. huge tubes             d. river  6. How much was a family needed to wash their clothes a. 6 buckets               b. 16 buckets             c. 60 buckets          d. 600 buckets          </vt:lpstr>
      <vt:lpstr>             Reading Section   Passage of unit 9. p. 79  7. Keeping clean was the most important at that time True             False  8. most people had bath twice a month True         False  9. Many years ago peoples’ life was very different True         False            </vt:lpstr>
      <vt:lpstr>             Reading Section   Passage of unit 9. p. 79   10. …………..was a priority, especially for the people who lived in the hot places. a. washing               b. keeping cool                c. entertainment            d. car 11. what do people use to cool their houses nowadays? a. Air Conditioning                 b. water             c. washing                 d. wind  12. in……………..people had house like caves a. The UK &amp; Spain      b. Turkey &amp; the UK      c. Spain &amp; Turkey      d. Japan &amp; the UK            </vt:lpstr>
      <vt:lpstr>             Reading Section   Passage of unit 9. p. 79  13. How many ways did the Middle East people use to cool their houses? a. 1                   b. 2                   c.3                      d. 4  14. …………is the dramatic changes from a hundred years ago. a. washing               b. cooling                  c. houses              d. technology  15. How many games did all the types of Japanese people do to spend time 100 years ago, all their activities? a. 2                        b. 3                      c. 4                      d. 10 16. choose the BEST title for the text a. Some Countries          b. Life            c. Life in the Past and Present           d.  Water                          </vt:lpstr>
      <vt:lpstr>              Thanks   Questions and Comments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HAMAD Nabaz</dc:creator>
  <cp:lastModifiedBy>HAMAD Nabaz</cp:lastModifiedBy>
  <cp:revision>48</cp:revision>
  <dcterms:created xsi:type="dcterms:W3CDTF">2022-06-03T09:22:18Z</dcterms:created>
  <dcterms:modified xsi:type="dcterms:W3CDTF">2024-05-21T10:49:18Z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2059aa38-f392-4105-be92-628035578272_Enabled">
    <vt:lpwstr>true</vt:lpwstr>
  </property>
  <property fmtid="{D5CDD505-2E9C-101B-9397-08002B2CF9AE}" pid="3" name="MSIP_Label_2059aa38-f392-4105-be92-628035578272_SetDate">
    <vt:lpwstr>2023-05-21T10:30:12Z</vt:lpwstr>
  </property>
  <property fmtid="{D5CDD505-2E9C-101B-9397-08002B2CF9AE}" pid="4" name="MSIP_Label_2059aa38-f392-4105-be92-628035578272_Method">
    <vt:lpwstr>Standard</vt:lpwstr>
  </property>
  <property fmtid="{D5CDD505-2E9C-101B-9397-08002B2CF9AE}" pid="5" name="MSIP_Label_2059aa38-f392-4105-be92-628035578272_Name">
    <vt:lpwstr>IOMLb0020IN123173</vt:lpwstr>
  </property>
  <property fmtid="{D5CDD505-2E9C-101B-9397-08002B2CF9AE}" pid="6" name="MSIP_Label_2059aa38-f392-4105-be92-628035578272_SiteId">
    <vt:lpwstr>1588262d-23fb-43b4-bd6e-bce49c8e6186</vt:lpwstr>
  </property>
  <property fmtid="{D5CDD505-2E9C-101B-9397-08002B2CF9AE}" pid="7" name="MSIP_Label_2059aa38-f392-4105-be92-628035578272_ActionId">
    <vt:lpwstr>3c744a51-80f2-418d-919c-b77fef13c151</vt:lpwstr>
  </property>
  <property fmtid="{D5CDD505-2E9C-101B-9397-08002B2CF9AE}" pid="8" name="MSIP_Label_2059aa38-f392-4105-be92-628035578272_ContentBits">
    <vt:lpwstr>0</vt:lpwstr>
  </property>
</Properties>
</file>