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86" r:id="rId5"/>
    <p:sldId id="287" r:id="rId6"/>
    <p:sldId id="288" r:id="rId7"/>
    <p:sldId id="278" r:id="rId8"/>
    <p:sldId id="289" r:id="rId9"/>
    <p:sldId id="290" r:id="rId10"/>
    <p:sldId id="270" r:id="rId11"/>
    <p:sldId id="291" r:id="rId12"/>
    <p:sldId id="292" r:id="rId13"/>
    <p:sldId id="29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2023-2024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2</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10</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15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1.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This illness has …………different symptoms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b. 3            c. 4             d. 5</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main causes of this illness are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deadly bacteria           b. nut              c. flowers             d. nuts and flowers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the people must suffer from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diseases               b. allergies            c. both               d. none</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15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…………….predict that this epidemic is going to be one of the biggest problems in the next hundred year.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people                   b. patients                 c. scientists               d. governments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5. for adults, it is ………….in some parts of the world.</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½                 b. 1/3                c. ¼                 d. 1/5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6. Why did people use to suffer from many more illnesses?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medicine was less               b. allergy did not exist             c. not washing much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8487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15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How many actions Dr. Smythson says we do nowadays hygienic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3                b. 4                c. 5                    d.6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8. All the bacteria are good for our life.</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9. Children have a very good immune system.</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True             False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048477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10. Mud is good for immune system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Mud is helping reduce allergy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12. Choose the BEST title for the text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Illness and Treatment   b. Children and Mud    c. People and Death   d. Countries and Hospitals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89661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1800" b="1" dirty="0">
                <a:effectLst/>
                <a:latin typeface="Times New Roman" panose="02020603050405020304" pitchFamily="18" charset="0"/>
                <a:ea typeface="Calibri" panose="020F0502020204030204" pitchFamily="34" charset="0"/>
              </a:rPr>
              <a:t>Past Simple &amp; Past Continuous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1800" b="1" dirty="0">
                <a:effectLst/>
                <a:latin typeface="Times New Roman" panose="02020603050405020304" pitchFamily="18" charset="0"/>
                <a:ea typeface="Calibri" panose="020F0502020204030204" pitchFamily="34" charset="0"/>
              </a:rPr>
              <a:t>Used to</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19" name="Table 18">
            <a:extLst>
              <a:ext uri="{FF2B5EF4-FFF2-40B4-BE49-F238E27FC236}">
                <a16:creationId xmlns:a16="http://schemas.microsoft.com/office/drawing/2014/main" id="{38D356E5-B9EB-BD90-766B-7740E397F854}"/>
              </a:ext>
            </a:extLst>
          </p:cNvPr>
          <p:cNvGraphicFramePr>
            <a:graphicFrameLocks noGrp="1"/>
          </p:cNvGraphicFramePr>
          <p:nvPr>
            <p:extLst>
              <p:ext uri="{D42A27DB-BD31-4B8C-83A1-F6EECF244321}">
                <p14:modId xmlns:p14="http://schemas.microsoft.com/office/powerpoint/2010/main" val="2086267315"/>
              </p:ext>
            </p:extLst>
          </p:nvPr>
        </p:nvGraphicFramePr>
        <p:xfrm>
          <a:off x="2260930" y="1220787"/>
          <a:ext cx="8930616" cy="4140836"/>
        </p:xfrm>
        <a:graphic>
          <a:graphicData uri="http://schemas.openxmlformats.org/drawingml/2006/table">
            <a:tbl>
              <a:tblPr firstRow="1" firstCol="1" bandRow="1">
                <a:tableStyleId>{5C22544A-7EE6-4342-B048-85BDC9FD1C3A}</a:tableStyleId>
              </a:tblPr>
              <a:tblGrid>
                <a:gridCol w="477208">
                  <a:extLst>
                    <a:ext uri="{9D8B030D-6E8A-4147-A177-3AD203B41FA5}">
                      <a16:colId xmlns:a16="http://schemas.microsoft.com/office/drawing/2014/main" val="2954757064"/>
                    </a:ext>
                  </a:extLst>
                </a:gridCol>
                <a:gridCol w="3681323">
                  <a:extLst>
                    <a:ext uri="{9D8B030D-6E8A-4147-A177-3AD203B41FA5}">
                      <a16:colId xmlns:a16="http://schemas.microsoft.com/office/drawing/2014/main" val="1904317338"/>
                    </a:ext>
                  </a:extLst>
                </a:gridCol>
                <a:gridCol w="4772085">
                  <a:extLst>
                    <a:ext uri="{9D8B030D-6E8A-4147-A177-3AD203B41FA5}">
                      <a16:colId xmlns:a16="http://schemas.microsoft.com/office/drawing/2014/main" val="3565223515"/>
                    </a:ext>
                  </a:extLst>
                </a:gridCol>
              </a:tblGrid>
              <a:tr h="258705">
                <a:tc>
                  <a:txBody>
                    <a:bodyPr/>
                    <a:lstStyle/>
                    <a:p>
                      <a:pPr marL="0" marR="0" algn="ctr">
                        <a:lnSpc>
                          <a:spcPct val="107000"/>
                        </a:lnSpc>
                        <a:spcBef>
                          <a:spcPts val="0"/>
                        </a:spcBef>
                        <a:spcAft>
                          <a:spcPts val="0"/>
                        </a:spcAft>
                      </a:pPr>
                      <a:r>
                        <a:rPr lang="en-US" sz="2000" dirty="0">
                          <a:effectLst/>
                        </a:rPr>
                        <a:t>No</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Past Simple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a:effectLst/>
                        </a:rPr>
                        <a:t>Past Continuous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50907482"/>
                  </a:ext>
                </a:extLst>
              </a:tr>
              <a:tr h="3394106">
                <a:tc>
                  <a:txBody>
                    <a:bodyPr/>
                    <a:lstStyle/>
                    <a:p>
                      <a:pPr marL="0" marR="0">
                        <a:lnSpc>
                          <a:spcPct val="107000"/>
                        </a:lnSpc>
                        <a:spcBef>
                          <a:spcPts val="0"/>
                        </a:spcBef>
                        <a:spcAft>
                          <a:spcPts val="0"/>
                        </a:spcAft>
                      </a:pPr>
                      <a:r>
                        <a:rPr lang="en-US" sz="20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The focus is on the end on the action.</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past              present         future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br>
                        <a:rPr lang="en-US" sz="1600" dirty="0">
                          <a:effectLst/>
                        </a:rPr>
                      </a:br>
                      <a:r>
                        <a:rPr lang="en-US" sz="2000" dirty="0">
                          <a:effectLst/>
                        </a:rPr>
                        <a:t>S + verb (past) + C</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She travelled to Paris.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The focus is on the middle\continuation of the action.</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Past              present          future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br>
                        <a:rPr lang="en-US" sz="1600" dirty="0">
                          <a:effectLst/>
                        </a:rPr>
                      </a:br>
                      <a:r>
                        <a:rPr lang="en-US" sz="2000" dirty="0">
                          <a:effectLst/>
                        </a:rPr>
                        <a:t>S + be (was\were) + V. </a:t>
                      </a:r>
                      <a:r>
                        <a:rPr lang="en-US" sz="2000" dirty="0" err="1">
                          <a:effectLst/>
                        </a:rPr>
                        <a:t>ing</a:t>
                      </a:r>
                      <a:r>
                        <a:rPr lang="en-US" sz="2000" dirty="0">
                          <a:effectLst/>
                        </a:rPr>
                        <a:t> + C</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She was travelling to Paris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67635927"/>
                  </a:ext>
                </a:extLst>
              </a:tr>
            </a:tbl>
          </a:graphicData>
        </a:graphic>
      </p:graphicFrame>
      <p:cxnSp>
        <p:nvCxnSpPr>
          <p:cNvPr id="20" name="Straight Arrow Connector 19">
            <a:extLst>
              <a:ext uri="{FF2B5EF4-FFF2-40B4-BE49-F238E27FC236}">
                <a16:creationId xmlns:a16="http://schemas.microsoft.com/office/drawing/2014/main" id="{02B9E382-930F-FFC8-163A-5C880E4157CC}"/>
              </a:ext>
            </a:extLst>
          </p:cNvPr>
          <p:cNvCxnSpPr/>
          <p:nvPr/>
        </p:nvCxnSpPr>
        <p:spPr>
          <a:xfrm flipV="1">
            <a:off x="3957638" y="5630863"/>
            <a:ext cx="2768600" cy="635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 name="Straight Connector 20">
            <a:extLst>
              <a:ext uri="{FF2B5EF4-FFF2-40B4-BE49-F238E27FC236}">
                <a16:creationId xmlns:a16="http://schemas.microsoft.com/office/drawing/2014/main" id="{36D6A0F6-AFAD-D033-6668-0F3F74E7E9B4}"/>
              </a:ext>
            </a:extLst>
          </p:cNvPr>
          <p:cNvCxnSpPr/>
          <p:nvPr/>
        </p:nvCxnSpPr>
        <p:spPr>
          <a:xfrm>
            <a:off x="4776788" y="5554663"/>
            <a:ext cx="0" cy="18415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8B04AA71-5DC3-1BB7-15D9-2E2E5E844C08}"/>
              </a:ext>
            </a:extLst>
          </p:cNvPr>
          <p:cNvCxnSpPr/>
          <p:nvPr/>
        </p:nvCxnSpPr>
        <p:spPr>
          <a:xfrm>
            <a:off x="5775325" y="5554663"/>
            <a:ext cx="0" cy="184150"/>
          </a:xfrm>
          <a:prstGeom prst="line">
            <a:avLst/>
          </a:prstGeom>
        </p:spPr>
        <p:style>
          <a:lnRef idx="3">
            <a:schemeClr val="dk1"/>
          </a:lnRef>
          <a:fillRef idx="0">
            <a:schemeClr val="dk1"/>
          </a:fillRef>
          <a:effectRef idx="2">
            <a:schemeClr val="dk1"/>
          </a:effectRef>
          <a:fontRef idx="minor">
            <a:schemeClr val="tx1"/>
          </a:fontRef>
        </p:style>
      </p:cxnSp>
      <p:sp>
        <p:nvSpPr>
          <p:cNvPr id="23" name="Flowchart: Connector 22">
            <a:extLst>
              <a:ext uri="{FF2B5EF4-FFF2-40B4-BE49-F238E27FC236}">
                <a16:creationId xmlns:a16="http://schemas.microsoft.com/office/drawing/2014/main" id="{4F1BDAEF-B9E0-486D-0EF4-4ADE3A20B235}"/>
              </a:ext>
            </a:extLst>
          </p:cNvPr>
          <p:cNvSpPr/>
          <p:nvPr/>
        </p:nvSpPr>
        <p:spPr>
          <a:xfrm>
            <a:off x="4668838" y="5591175"/>
            <a:ext cx="95250" cy="101600"/>
          </a:xfrm>
          <a:prstGeom prst="flowChartConnector">
            <a:avLst/>
          </a:prstGeom>
          <a:ln>
            <a:solidFill>
              <a:srgbClr val="00B05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4" name="Straight Arrow Connector 23">
            <a:extLst>
              <a:ext uri="{FF2B5EF4-FFF2-40B4-BE49-F238E27FC236}">
                <a16:creationId xmlns:a16="http://schemas.microsoft.com/office/drawing/2014/main" id="{ED7F08DE-6410-55D4-2F52-57E9FC12E828}"/>
              </a:ext>
            </a:extLst>
          </p:cNvPr>
          <p:cNvCxnSpPr/>
          <p:nvPr/>
        </p:nvCxnSpPr>
        <p:spPr>
          <a:xfrm flipV="1">
            <a:off x="7108825" y="5649913"/>
            <a:ext cx="2768600" cy="635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5" name="Straight Connector 24">
            <a:extLst>
              <a:ext uri="{FF2B5EF4-FFF2-40B4-BE49-F238E27FC236}">
                <a16:creationId xmlns:a16="http://schemas.microsoft.com/office/drawing/2014/main" id="{32053E13-3B4C-8428-6F8F-D6BAC21B307B}"/>
              </a:ext>
            </a:extLst>
          </p:cNvPr>
          <p:cNvCxnSpPr/>
          <p:nvPr/>
        </p:nvCxnSpPr>
        <p:spPr>
          <a:xfrm>
            <a:off x="7940675" y="5549900"/>
            <a:ext cx="0" cy="18415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FD9EFDE7-53B5-E638-1662-2CC4127C547A}"/>
              </a:ext>
            </a:extLst>
          </p:cNvPr>
          <p:cNvCxnSpPr/>
          <p:nvPr/>
        </p:nvCxnSpPr>
        <p:spPr>
          <a:xfrm>
            <a:off x="8931275" y="5549900"/>
            <a:ext cx="0" cy="184150"/>
          </a:xfrm>
          <a:prstGeom prst="line">
            <a:avLst/>
          </a:prstGeom>
        </p:spPr>
        <p:style>
          <a:lnRef idx="3">
            <a:schemeClr val="dk1"/>
          </a:lnRef>
          <a:fillRef idx="0">
            <a:schemeClr val="dk1"/>
          </a:fillRef>
          <a:effectRef idx="2">
            <a:schemeClr val="dk1"/>
          </a:effectRef>
          <a:fontRef idx="minor">
            <a:schemeClr val="tx1"/>
          </a:fontRef>
        </p:style>
      </p:cxnSp>
      <p:sp>
        <p:nvSpPr>
          <p:cNvPr id="27" name="Freeform: Shape 26">
            <a:extLst>
              <a:ext uri="{FF2B5EF4-FFF2-40B4-BE49-F238E27FC236}">
                <a16:creationId xmlns:a16="http://schemas.microsoft.com/office/drawing/2014/main" id="{1CD905C1-4F3A-EA1B-9AAB-C9CC75FA7C57}"/>
              </a:ext>
            </a:extLst>
          </p:cNvPr>
          <p:cNvSpPr/>
          <p:nvPr/>
        </p:nvSpPr>
        <p:spPr>
          <a:xfrm>
            <a:off x="7335838" y="5584825"/>
            <a:ext cx="342900" cy="153988"/>
          </a:xfrm>
          <a:custGeom>
            <a:avLst/>
            <a:gdLst>
              <a:gd name="connsiteX0" fmla="*/ 0 w 342900"/>
              <a:gd name="connsiteY0" fmla="*/ 114300 h 154060"/>
              <a:gd name="connsiteX1" fmla="*/ 38100 w 342900"/>
              <a:gd name="connsiteY1" fmla="*/ 31750 h 154060"/>
              <a:gd name="connsiteX2" fmla="*/ 82550 w 342900"/>
              <a:gd name="connsiteY2" fmla="*/ 50800 h 154060"/>
              <a:gd name="connsiteX3" fmla="*/ 95250 w 342900"/>
              <a:gd name="connsiteY3" fmla="*/ 69850 h 154060"/>
              <a:gd name="connsiteX4" fmla="*/ 127000 w 342900"/>
              <a:gd name="connsiteY4" fmla="*/ 82550 h 154060"/>
              <a:gd name="connsiteX5" fmla="*/ 152400 w 342900"/>
              <a:gd name="connsiteY5" fmla="*/ 69850 h 154060"/>
              <a:gd name="connsiteX6" fmla="*/ 165100 w 342900"/>
              <a:gd name="connsiteY6" fmla="*/ 50800 h 154060"/>
              <a:gd name="connsiteX7" fmla="*/ 203200 w 342900"/>
              <a:gd name="connsiteY7" fmla="*/ 12700 h 154060"/>
              <a:gd name="connsiteX8" fmla="*/ 215900 w 342900"/>
              <a:gd name="connsiteY8" fmla="*/ 44450 h 154060"/>
              <a:gd name="connsiteX9" fmla="*/ 234950 w 342900"/>
              <a:gd name="connsiteY9" fmla="*/ 152400 h 154060"/>
              <a:gd name="connsiteX10" fmla="*/ 222250 w 342900"/>
              <a:gd name="connsiteY10" fmla="*/ 133350 h 154060"/>
              <a:gd name="connsiteX11" fmla="*/ 203200 w 342900"/>
              <a:gd name="connsiteY11" fmla="*/ 114300 h 154060"/>
              <a:gd name="connsiteX12" fmla="*/ 209550 w 342900"/>
              <a:gd name="connsiteY12" fmla="*/ 82550 h 154060"/>
              <a:gd name="connsiteX13" fmla="*/ 260350 w 342900"/>
              <a:gd name="connsiteY13" fmla="*/ 76200 h 154060"/>
              <a:gd name="connsiteX14" fmla="*/ 266700 w 342900"/>
              <a:gd name="connsiteY14" fmla="*/ 0 h 154060"/>
              <a:gd name="connsiteX15" fmla="*/ 311150 w 342900"/>
              <a:gd name="connsiteY15" fmla="*/ 12700 h 154060"/>
              <a:gd name="connsiteX16" fmla="*/ 323850 w 342900"/>
              <a:gd name="connsiteY16" fmla="*/ 44450 h 154060"/>
              <a:gd name="connsiteX17" fmla="*/ 342900 w 342900"/>
              <a:gd name="connsiteY17" fmla="*/ 114300 h 154060"/>
              <a:gd name="connsiteX18" fmla="*/ 298450 w 342900"/>
              <a:gd name="connsiteY18" fmla="*/ 120650 h 15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154060">
                <a:moveTo>
                  <a:pt x="0" y="114300"/>
                </a:moveTo>
                <a:cubicBezTo>
                  <a:pt x="14135" y="29492"/>
                  <a:pt x="-12282" y="44345"/>
                  <a:pt x="38100" y="31750"/>
                </a:cubicBezTo>
                <a:cubicBezTo>
                  <a:pt x="52917" y="38100"/>
                  <a:pt x="69137" y="41858"/>
                  <a:pt x="82550" y="50800"/>
                </a:cubicBezTo>
                <a:cubicBezTo>
                  <a:pt x="88900" y="55033"/>
                  <a:pt x="89040" y="65414"/>
                  <a:pt x="95250" y="69850"/>
                </a:cubicBezTo>
                <a:cubicBezTo>
                  <a:pt x="104525" y="76475"/>
                  <a:pt x="116417" y="78317"/>
                  <a:pt x="127000" y="82550"/>
                </a:cubicBezTo>
                <a:cubicBezTo>
                  <a:pt x="158379" y="124388"/>
                  <a:pt x="138709" y="110922"/>
                  <a:pt x="152400" y="69850"/>
                </a:cubicBezTo>
                <a:cubicBezTo>
                  <a:pt x="154813" y="62610"/>
                  <a:pt x="160867" y="57150"/>
                  <a:pt x="165100" y="50800"/>
                </a:cubicBezTo>
                <a:cubicBezTo>
                  <a:pt x="167592" y="33358"/>
                  <a:pt x="160656" y="-23766"/>
                  <a:pt x="203200" y="12700"/>
                </a:cubicBezTo>
                <a:cubicBezTo>
                  <a:pt x="211854" y="20118"/>
                  <a:pt x="212295" y="33636"/>
                  <a:pt x="215900" y="44450"/>
                </a:cubicBezTo>
                <a:cubicBezTo>
                  <a:pt x="224605" y="70566"/>
                  <a:pt x="234950" y="145102"/>
                  <a:pt x="234950" y="152400"/>
                </a:cubicBezTo>
                <a:cubicBezTo>
                  <a:pt x="234950" y="160032"/>
                  <a:pt x="227136" y="139213"/>
                  <a:pt x="222250" y="133350"/>
                </a:cubicBezTo>
                <a:cubicBezTo>
                  <a:pt x="216501" y="126451"/>
                  <a:pt x="209550" y="120650"/>
                  <a:pt x="203200" y="114300"/>
                </a:cubicBezTo>
                <a:cubicBezTo>
                  <a:pt x="205317" y="103717"/>
                  <a:pt x="200570" y="88537"/>
                  <a:pt x="209550" y="82550"/>
                </a:cubicBezTo>
                <a:cubicBezTo>
                  <a:pt x="223749" y="73084"/>
                  <a:pt x="250636" y="90231"/>
                  <a:pt x="260350" y="76200"/>
                </a:cubicBezTo>
                <a:cubicBezTo>
                  <a:pt x="274858" y="55244"/>
                  <a:pt x="264583" y="25400"/>
                  <a:pt x="266700" y="0"/>
                </a:cubicBezTo>
                <a:cubicBezTo>
                  <a:pt x="281517" y="4233"/>
                  <a:pt x="298986" y="3239"/>
                  <a:pt x="311150" y="12700"/>
                </a:cubicBezTo>
                <a:cubicBezTo>
                  <a:pt x="320148" y="19698"/>
                  <a:pt x="321085" y="33392"/>
                  <a:pt x="323850" y="44450"/>
                </a:cubicBezTo>
                <a:cubicBezTo>
                  <a:pt x="343072" y="121337"/>
                  <a:pt x="316212" y="60925"/>
                  <a:pt x="342900" y="114300"/>
                </a:cubicBezTo>
                <a:lnTo>
                  <a:pt x="298450" y="120650"/>
                </a:lnTo>
              </a:path>
            </a:pathLst>
          </a:custGeom>
          <a:ln>
            <a:solidFill>
              <a:srgbClr val="00B050"/>
            </a:solidFill>
          </a:ln>
        </p:spPr>
        <p:style>
          <a:lnRef idx="3">
            <a:schemeClr val="accent6"/>
          </a:lnRef>
          <a:fillRef idx="0">
            <a:schemeClr val="accent6"/>
          </a:fillRef>
          <a:effectRef idx="2">
            <a:schemeClr val="accent6"/>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66372" y="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AD4902D-FF00-7C14-4013-E1C8DD77E4D1}"/>
              </a:ext>
            </a:extLst>
          </p:cNvPr>
          <p:cNvGraphicFramePr>
            <a:graphicFrameLocks noGrp="1"/>
          </p:cNvGraphicFramePr>
          <p:nvPr>
            <p:extLst>
              <p:ext uri="{D42A27DB-BD31-4B8C-83A1-F6EECF244321}">
                <p14:modId xmlns:p14="http://schemas.microsoft.com/office/powerpoint/2010/main" val="4142569780"/>
              </p:ext>
            </p:extLst>
          </p:nvPr>
        </p:nvGraphicFramePr>
        <p:xfrm>
          <a:off x="780836" y="625415"/>
          <a:ext cx="10923854" cy="6016828"/>
        </p:xfrm>
        <a:graphic>
          <a:graphicData uri="http://schemas.openxmlformats.org/drawingml/2006/table">
            <a:tbl>
              <a:tblPr firstRow="1" firstCol="1" bandRow="1">
                <a:tableStyleId>{5C22544A-7EE6-4342-B048-85BDC9FD1C3A}</a:tableStyleId>
              </a:tblPr>
              <a:tblGrid>
                <a:gridCol w="583718">
                  <a:extLst>
                    <a:ext uri="{9D8B030D-6E8A-4147-A177-3AD203B41FA5}">
                      <a16:colId xmlns:a16="http://schemas.microsoft.com/office/drawing/2014/main" val="819784188"/>
                    </a:ext>
                  </a:extLst>
                </a:gridCol>
                <a:gridCol w="10340136">
                  <a:extLst>
                    <a:ext uri="{9D8B030D-6E8A-4147-A177-3AD203B41FA5}">
                      <a16:colId xmlns:a16="http://schemas.microsoft.com/office/drawing/2014/main" val="4229419944"/>
                    </a:ext>
                  </a:extLst>
                </a:gridCol>
              </a:tblGrid>
              <a:tr h="426739">
                <a:tc>
                  <a:txBody>
                    <a:bodyPr/>
                    <a:lstStyle/>
                    <a:p>
                      <a:pPr marL="0" marR="0" algn="ctr">
                        <a:lnSpc>
                          <a:spcPct val="107000"/>
                        </a:lnSpc>
                        <a:spcBef>
                          <a:spcPts val="0"/>
                        </a:spcBef>
                        <a:spcAft>
                          <a:spcPts val="0"/>
                        </a:spcAft>
                      </a:pPr>
                      <a:r>
                        <a:rPr lang="en-US" sz="2000" dirty="0">
                          <a:solidFill>
                            <a:schemeClr val="tx1"/>
                          </a:solidFill>
                          <a:effectLst/>
                        </a:rPr>
                        <a:t>No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dirty="0">
                          <a:solidFill>
                            <a:schemeClr val="accent2"/>
                          </a:solidFill>
                          <a:effectLst/>
                        </a:rPr>
                        <a:t>Past Simple and Past Continuous Together</a:t>
                      </a:r>
                      <a:endParaRPr lang="en-US" sz="1600" dirty="0">
                        <a:solidFill>
                          <a:schemeClr val="accent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38587910"/>
                  </a:ext>
                </a:extLst>
              </a:tr>
              <a:tr h="2820980">
                <a:tc>
                  <a:txBody>
                    <a:bodyPr/>
                    <a:lstStyle/>
                    <a:p>
                      <a:pPr marL="0" marR="0">
                        <a:lnSpc>
                          <a:spcPct val="107000"/>
                        </a:lnSpc>
                        <a:spcBef>
                          <a:spcPts val="0"/>
                        </a:spcBef>
                        <a:spcAft>
                          <a:spcPts val="0"/>
                        </a:spcAft>
                      </a:pPr>
                      <a:r>
                        <a:rPr lang="en-US" sz="2000" dirty="0">
                          <a:solidFill>
                            <a:schemeClr val="tx1"/>
                          </a:solidFill>
                          <a:effectLst/>
                        </a:rPr>
                        <a:t>1.</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000" dirty="0">
                          <a:solidFill>
                            <a:schemeClr val="tx1"/>
                          </a:solidFill>
                          <a:effectLst/>
                        </a:rPr>
                        <a:t>Past Continuous + when Past Simple.                 I was walking to park When I found a pen. </a:t>
                      </a:r>
                      <a:endParaRPr lang="en-US" sz="1600" dirty="0">
                        <a:solidFill>
                          <a:schemeClr val="tx1"/>
                        </a:solidFill>
                        <a:effectLst/>
                      </a:endParaRPr>
                    </a:p>
                    <a:p>
                      <a:pPr marL="0" marR="0">
                        <a:lnSpc>
                          <a:spcPct val="150000"/>
                        </a:lnSpc>
                        <a:spcBef>
                          <a:spcPts val="0"/>
                        </a:spcBef>
                        <a:spcAft>
                          <a:spcPts val="0"/>
                        </a:spcAft>
                      </a:pPr>
                      <a:r>
                        <a:rPr lang="en-US" sz="2000" dirty="0">
                          <a:solidFill>
                            <a:schemeClr val="tx1"/>
                          </a:solidFill>
                          <a:effectLst/>
                        </a:rPr>
                        <a:t> When Past Simple + Past Continuous                When I found a pen, I was walking to park.</a:t>
                      </a:r>
                      <a:endParaRPr lang="en-US" sz="1600" dirty="0">
                        <a:solidFill>
                          <a:schemeClr val="tx1"/>
                        </a:solidFill>
                        <a:effectLst/>
                      </a:endParaRPr>
                    </a:p>
                    <a:p>
                      <a:pPr marL="0" marR="0">
                        <a:lnSpc>
                          <a:spcPct val="150000"/>
                        </a:lnSpc>
                        <a:spcBef>
                          <a:spcPts val="0"/>
                        </a:spcBef>
                        <a:spcAft>
                          <a:spcPts val="0"/>
                        </a:spcAft>
                      </a:pPr>
                      <a:r>
                        <a:rPr lang="en-US" sz="2000" dirty="0">
                          <a:solidFill>
                            <a:schemeClr val="tx1"/>
                          </a:solidFill>
                          <a:effectLst/>
                        </a:rPr>
                        <a:t>When Past simple (finished) + Past Simple        When I heard the sound, I opened the window.</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1083451"/>
                  </a:ext>
                </a:extLst>
              </a:tr>
              <a:tr h="1863363">
                <a:tc>
                  <a:txBody>
                    <a:bodyPr/>
                    <a:lstStyle/>
                    <a:p>
                      <a:pPr marL="0" marR="0">
                        <a:lnSpc>
                          <a:spcPct val="107000"/>
                        </a:lnSpc>
                        <a:spcBef>
                          <a:spcPts val="0"/>
                        </a:spcBef>
                        <a:spcAft>
                          <a:spcPts val="0"/>
                        </a:spcAft>
                      </a:pPr>
                      <a:r>
                        <a:rPr lang="en-US" sz="2000">
                          <a:solidFill>
                            <a:schemeClr val="tx1"/>
                          </a:solidFill>
                          <a:effectLst/>
                        </a:rPr>
                        <a:t>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000" dirty="0">
                          <a:solidFill>
                            <a:schemeClr val="tx1"/>
                          </a:solidFill>
                          <a:effectLst/>
                        </a:rPr>
                        <a:t>Past Continuous. + Then, + Past Simple.           They were preparing themselves for the party that   </a:t>
                      </a:r>
                      <a:endParaRPr lang="en-US" sz="1600" dirty="0">
                        <a:solidFill>
                          <a:schemeClr val="tx1"/>
                        </a:solidFill>
                        <a:effectLst/>
                      </a:endParaRPr>
                    </a:p>
                    <a:p>
                      <a:pPr marL="0" marR="0">
                        <a:lnSpc>
                          <a:spcPct val="150000"/>
                        </a:lnSpc>
                        <a:spcBef>
                          <a:spcPts val="0"/>
                        </a:spcBef>
                        <a:spcAft>
                          <a:spcPts val="0"/>
                        </a:spcAft>
                      </a:pPr>
                      <a:r>
                        <a:rPr lang="en-US" sz="2000" dirty="0">
                          <a:solidFill>
                            <a:schemeClr val="tx1"/>
                          </a:solidFill>
                          <a:effectLst/>
                        </a:rPr>
                        <a:t>                                                                            Night. Then, they phone rang and got bad news.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90327592"/>
                  </a:ext>
                </a:extLst>
              </a:tr>
              <a:tr h="905746">
                <a:tc>
                  <a:txBody>
                    <a:bodyPr/>
                    <a:lstStyle/>
                    <a:p>
                      <a:pPr marL="0" marR="0">
                        <a:lnSpc>
                          <a:spcPct val="107000"/>
                        </a:lnSpc>
                        <a:spcBef>
                          <a:spcPts val="0"/>
                        </a:spcBef>
                        <a:spcAft>
                          <a:spcPts val="0"/>
                        </a:spcAft>
                      </a:pPr>
                      <a:r>
                        <a:rPr lang="en-US" sz="20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000" dirty="0">
                          <a:solidFill>
                            <a:schemeClr val="tx1"/>
                          </a:solidFill>
                          <a:effectLst/>
                        </a:rPr>
                        <a:t>While/as Past Continuous, + Past Simple.             While I was walking to park, I found a pen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8016803"/>
                  </a:ext>
                </a:extLst>
              </a:tr>
            </a:tbl>
          </a:graphicData>
        </a:graphic>
      </p:graphicFrame>
    </p:spTree>
    <p:extLst>
      <p:ext uri="{BB962C8B-B14F-4D97-AF65-F5344CB8AC3E}">
        <p14:creationId xmlns:p14="http://schemas.microsoft.com/office/powerpoint/2010/main" val="292366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66372" y="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58C164F-ACF2-580E-A240-6341DAAE318A}"/>
              </a:ext>
            </a:extLst>
          </p:cNvPr>
          <p:cNvSpPr txBox="1"/>
          <p:nvPr/>
        </p:nvSpPr>
        <p:spPr>
          <a:xfrm>
            <a:off x="1160980" y="1176816"/>
            <a:ext cx="10566399" cy="5393977"/>
          </a:xfrm>
          <a:prstGeom prst="rect">
            <a:avLst/>
          </a:prstGeom>
          <a:noFill/>
        </p:spPr>
        <p:txBody>
          <a:bodyPr wrap="square">
            <a:spAutoFit/>
          </a:bodyPr>
          <a:lstStyle/>
          <a:p>
            <a:pPr marL="0" marR="0">
              <a:lnSpc>
                <a:spcPct val="107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Final exam examples </a:t>
            </a:r>
            <a:endParaRPr lang="en-US" b="1"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sz="2400" b="1" dirty="0">
                <a:latin typeface="Calibri" panose="020F0502020204030204" pitchFamily="34" charset="0"/>
                <a:ea typeface="Calibri" panose="020F0502020204030204" pitchFamily="34" charset="0"/>
                <a:cs typeface="Arial" panose="020B0604020202020204" pitchFamily="34" charset="0"/>
              </a:rPr>
              <a:t>1. </a:t>
            </a:r>
            <a:r>
              <a:rPr lang="en-US" sz="2400" dirty="0">
                <a:effectLst/>
                <a:latin typeface="Times New Roman" panose="02020603050405020304" pitchFamily="18" charset="0"/>
                <a:ea typeface="Calibri" panose="020F0502020204030204" pitchFamily="34" charset="0"/>
                <a:cs typeface="Arial" panose="020B0604020202020204" pitchFamily="34" charset="0"/>
              </a:rPr>
              <a:t>It was a nice event, but when ……………. .. a lot, everyone was getting wet.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200000"/>
              </a:lnSpc>
              <a:spcBef>
                <a:spcPts val="0"/>
              </a:spcBef>
              <a:spcAft>
                <a:spcPts val="0"/>
              </a:spcAft>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Rained       b. raining     c. was raining     d. rain</a:t>
            </a:r>
            <a:endParaRPr lang="en-US" dirty="0">
              <a:latin typeface="Calibri" panose="020F0502020204030204" pitchFamily="34" charset="0"/>
              <a:ea typeface="Calibri" panose="020F0502020204030204" pitchFamily="34" charset="0"/>
              <a:cs typeface="Arial" panose="020B0604020202020204" pitchFamily="34" charset="0"/>
            </a:endParaRPr>
          </a:p>
          <a:p>
            <a:pPr marR="0" lvl="0">
              <a:lnSpc>
                <a:spcPct val="200000"/>
              </a:lnSpc>
              <a:spcBef>
                <a:spcPts val="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2. </a:t>
            </a:r>
            <a:r>
              <a:rPr lang="en-US" sz="2400" dirty="0">
                <a:effectLst/>
                <a:latin typeface="Times New Roman" panose="02020603050405020304" pitchFamily="18" charset="0"/>
                <a:ea typeface="Calibri" panose="020F0502020204030204" pitchFamily="34" charset="0"/>
                <a:cs typeface="Arial" panose="020B0604020202020204" pitchFamily="34" charset="0"/>
              </a:rPr>
              <a:t>She ………………. an old friend when She………………in the library.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200000"/>
              </a:lnSpc>
              <a:spcBef>
                <a:spcPts val="0"/>
              </a:spcBef>
              <a:spcAft>
                <a:spcPts val="0"/>
              </a:spcAft>
              <a:buFont typeface="+mj-lt"/>
              <a:buAutoNum type="alphaLcPeriod"/>
            </a:pPr>
            <a:r>
              <a:rPr lang="en-US" sz="2000" dirty="0">
                <a:effectLst/>
                <a:latin typeface="Times New Roman" panose="02020603050405020304" pitchFamily="18" charset="0"/>
                <a:ea typeface="Calibri" panose="020F0502020204030204" pitchFamily="34" charset="0"/>
                <a:cs typeface="Arial" panose="020B0604020202020204" pitchFamily="34" charset="0"/>
              </a:rPr>
              <a:t>Met\was searching     b.   was meeting\searched     c. met\searched   d. meeting/searching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200000"/>
              </a:lnSpc>
              <a:spcBef>
                <a:spcPts val="0"/>
              </a:spcBef>
              <a:spcAft>
                <a:spcPts val="800"/>
              </a:spcAft>
              <a:buSzPts val="1400"/>
            </a:pPr>
            <a:r>
              <a:rPr lang="en-US" sz="2400" dirty="0">
                <a:effectLst/>
                <a:latin typeface="Times New Roman" panose="02020603050405020304" pitchFamily="18" charset="0"/>
                <a:ea typeface="Calibri" panose="020F0502020204030204" pitchFamily="34" charset="0"/>
                <a:cs typeface="Arial" panose="020B0604020202020204" pitchFamily="34" charset="0"/>
              </a:rPr>
              <a:t>3. He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to work when a dog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out in front of his car.       a. drove/ran     b. drove/was running     c. was driving/ran    d. was driving/was running</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824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66372" y="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58C164F-ACF2-580E-A240-6341DAAE318A}"/>
              </a:ext>
            </a:extLst>
          </p:cNvPr>
          <p:cNvSpPr txBox="1"/>
          <p:nvPr/>
        </p:nvSpPr>
        <p:spPr>
          <a:xfrm>
            <a:off x="1160980" y="1176816"/>
            <a:ext cx="10566399" cy="5804153"/>
          </a:xfrm>
          <a:prstGeom prst="rect">
            <a:avLst/>
          </a:prstGeom>
          <a:noFill/>
        </p:spPr>
        <p:txBody>
          <a:bodyPr wrap="square">
            <a:spAutoFit/>
          </a:bodyPr>
          <a:lstStyle/>
          <a:p>
            <a:pPr marL="0" marR="0">
              <a:lnSpc>
                <a:spcPct val="107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Final exam examples </a:t>
            </a:r>
            <a:endParaRPr lang="en-US" b="1" dirty="0">
              <a:latin typeface="Calibri" panose="020F0502020204030204" pitchFamily="34" charset="0"/>
              <a:ea typeface="Calibri" panose="020F0502020204030204" pitchFamily="34" charset="0"/>
              <a:cs typeface="Arial" panose="020B0604020202020204" pitchFamily="34" charset="0"/>
            </a:endParaRPr>
          </a:p>
          <a:p>
            <a:pPr marR="0" lvl="0" rtl="0">
              <a:lnSpc>
                <a:spcPct val="150000"/>
              </a:lnSpc>
              <a:spcBef>
                <a:spcPts val="0"/>
              </a:spcBef>
              <a:spcAft>
                <a:spcPts val="0"/>
              </a:spcAft>
              <a:buSzPts val="1400"/>
            </a:pPr>
            <a:r>
              <a:rPr lang="en-US" sz="2400" b="1" dirty="0">
                <a:latin typeface="Calibri" panose="020F0502020204030204" pitchFamily="34" charset="0"/>
                <a:ea typeface="Calibri" panose="020F0502020204030204" pitchFamily="34" charset="0"/>
                <a:cs typeface="Arial" panose="020B0604020202020204" pitchFamily="34" charset="0"/>
              </a:rPr>
              <a:t>4</a:t>
            </a:r>
            <a:r>
              <a:rPr lang="en-US" sz="3200" b="1" dirty="0">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………….I was having dinner with my family, I …………the gunshot.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300"/>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While/heard        b. while/was hearing          c. when/heard      d. when/was hearing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0"/>
              </a:spcAft>
              <a:buSzPts val="1400"/>
            </a:pPr>
            <a:r>
              <a:rPr lang="en-US" sz="2400" dirty="0">
                <a:effectLst/>
                <a:latin typeface="Times New Roman" panose="02020603050405020304" pitchFamily="18" charset="0"/>
                <a:ea typeface="Calibri" panose="020F0502020204030204" pitchFamily="34" charset="0"/>
                <a:cs typeface="Arial" panose="020B0604020202020204" pitchFamily="34" charset="0"/>
              </a:rPr>
              <a:t>5. The lights suddenly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out when we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dinner.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400"/>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Went/were cooking   b. were going/cooked    c. went/cooked   d. were going/were cooking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800"/>
              </a:spcAft>
              <a:buSzPts val="1400"/>
            </a:pPr>
            <a:r>
              <a:rPr lang="en-US" sz="2400" dirty="0">
                <a:effectLst/>
                <a:latin typeface="Times New Roman" panose="02020603050405020304" pitchFamily="18" charset="0"/>
                <a:ea typeface="Calibri" panose="020F0502020204030204" pitchFamily="34" charset="0"/>
                <a:cs typeface="Arial" panose="020B0604020202020204" pitchFamily="34" charset="0"/>
              </a:rPr>
              <a:t>6. While I…………………. For the train, I…………….reading a book.</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Was waiting\started    b. waited\was starting     c. waited\started        d. was waiting/was starting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2845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342900" marR="0" lvl="0" indent="-342900" rtl="0">
              <a:lnSpc>
                <a:spcPct val="20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2: used to</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39382830-1B7D-44D7-24FF-409EC2A3A779}"/>
              </a:ext>
            </a:extLst>
          </p:cNvPr>
          <p:cNvGraphicFramePr>
            <a:graphicFrameLocks noGrp="1"/>
          </p:cNvGraphicFramePr>
          <p:nvPr>
            <p:extLst>
              <p:ext uri="{D42A27DB-BD31-4B8C-83A1-F6EECF244321}">
                <p14:modId xmlns:p14="http://schemas.microsoft.com/office/powerpoint/2010/main" val="4007175754"/>
              </p:ext>
            </p:extLst>
          </p:nvPr>
        </p:nvGraphicFramePr>
        <p:xfrm>
          <a:off x="879652" y="811659"/>
          <a:ext cx="10294706" cy="5948737"/>
        </p:xfrm>
        <a:graphic>
          <a:graphicData uri="http://schemas.openxmlformats.org/drawingml/2006/table">
            <a:tbl>
              <a:tblPr firstRow="1" firstCol="1" bandRow="1">
                <a:tableStyleId>{5C22544A-7EE6-4342-B048-85BDC9FD1C3A}</a:tableStyleId>
              </a:tblPr>
              <a:tblGrid>
                <a:gridCol w="4593023">
                  <a:extLst>
                    <a:ext uri="{9D8B030D-6E8A-4147-A177-3AD203B41FA5}">
                      <a16:colId xmlns:a16="http://schemas.microsoft.com/office/drawing/2014/main" val="2314840258"/>
                    </a:ext>
                  </a:extLst>
                </a:gridCol>
                <a:gridCol w="5701683">
                  <a:extLst>
                    <a:ext uri="{9D8B030D-6E8A-4147-A177-3AD203B41FA5}">
                      <a16:colId xmlns:a16="http://schemas.microsoft.com/office/drawing/2014/main" val="572446761"/>
                    </a:ext>
                  </a:extLst>
                </a:gridCol>
              </a:tblGrid>
              <a:tr h="501745">
                <a:tc>
                  <a:txBody>
                    <a:bodyPr/>
                    <a:lstStyle/>
                    <a:p>
                      <a:pPr marL="0" marR="0" algn="ctr">
                        <a:lnSpc>
                          <a:spcPct val="150000"/>
                        </a:lnSpc>
                        <a:spcBef>
                          <a:spcPts val="0"/>
                        </a:spcBef>
                        <a:spcAft>
                          <a:spcPts val="0"/>
                        </a:spcAft>
                      </a:pPr>
                      <a:r>
                        <a:rPr lang="en-US" sz="2400" dirty="0">
                          <a:effectLst/>
                        </a:rPr>
                        <a:t>Rule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400">
                          <a:effectLst/>
                        </a:rPr>
                        <a:t>Example Positive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1490623"/>
                  </a:ext>
                </a:extLst>
              </a:tr>
              <a:tr h="2190995">
                <a:tc>
                  <a:txBody>
                    <a:bodyPr/>
                    <a:lstStyle/>
                    <a:p>
                      <a:pPr marL="0" marR="0" algn="ctr">
                        <a:lnSpc>
                          <a:spcPct val="150000"/>
                        </a:lnSpc>
                        <a:spcBef>
                          <a:spcPts val="0"/>
                        </a:spcBef>
                        <a:spcAft>
                          <a:spcPts val="0"/>
                        </a:spcAft>
                      </a:pPr>
                      <a:r>
                        <a:rPr lang="en-US" sz="2400" dirty="0">
                          <a:effectLst/>
                        </a:rPr>
                        <a:t>S + used to + base verb + 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400" dirty="0">
                          <a:effectLst/>
                        </a:rPr>
                        <a:t>My father used to wait for me at the school gate.</a:t>
                      </a:r>
                      <a:endParaRPr lang="en-US" sz="1800" dirty="0">
                        <a:effectLst/>
                      </a:endParaRPr>
                    </a:p>
                    <a:p>
                      <a:pPr marL="0" marR="0">
                        <a:lnSpc>
                          <a:spcPct val="150000"/>
                        </a:lnSpc>
                        <a:spcBef>
                          <a:spcPts val="0"/>
                        </a:spcBef>
                        <a:spcAft>
                          <a:spcPts val="0"/>
                        </a:spcAft>
                      </a:pPr>
                      <a:r>
                        <a:rPr lang="en-US" sz="2400" dirty="0">
                          <a:effectLst/>
                        </a:rPr>
                        <a:t>I used to be afraid of the dark.</a:t>
                      </a:r>
                      <a:endParaRPr lang="en-US" sz="1800" dirty="0">
                        <a:effectLst/>
                      </a:endParaRPr>
                    </a:p>
                    <a:p>
                      <a:pPr marL="0" marR="0">
                        <a:lnSpc>
                          <a:spcPct val="150000"/>
                        </a:lnSpc>
                        <a:spcBef>
                          <a:spcPts val="0"/>
                        </a:spcBef>
                        <a:spcAft>
                          <a:spcPts val="0"/>
                        </a:spcAft>
                      </a:pPr>
                      <a:r>
                        <a:rPr lang="en-US" sz="2400" dirty="0">
                          <a:effectLst/>
                        </a:rPr>
                        <a:t>We used to have a clever dog.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22779027"/>
                  </a:ext>
                </a:extLst>
              </a:tr>
              <a:tr h="2190995">
                <a:tc>
                  <a:txBody>
                    <a:bodyPr/>
                    <a:lstStyle/>
                    <a:p>
                      <a:pPr marL="0" marR="0" algn="ctr">
                        <a:lnSpc>
                          <a:spcPct val="150000"/>
                        </a:lnSpc>
                        <a:spcBef>
                          <a:spcPts val="0"/>
                        </a:spcBef>
                        <a:spcAft>
                          <a:spcPts val="0"/>
                        </a:spcAft>
                      </a:pPr>
                      <a:r>
                        <a:rPr lang="en-US" sz="2400">
                          <a:effectLst/>
                        </a:rPr>
                        <a:t>S + did not + use to + base verb + 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400" dirty="0">
                          <a:effectLst/>
                        </a:rPr>
                        <a:t>My father did not use to wait for me at the school gate.</a:t>
                      </a:r>
                      <a:endParaRPr lang="en-US" sz="1800" dirty="0">
                        <a:effectLst/>
                      </a:endParaRPr>
                    </a:p>
                    <a:p>
                      <a:pPr marL="0" marR="0">
                        <a:lnSpc>
                          <a:spcPct val="150000"/>
                        </a:lnSpc>
                        <a:spcBef>
                          <a:spcPts val="0"/>
                        </a:spcBef>
                        <a:spcAft>
                          <a:spcPts val="0"/>
                        </a:spcAft>
                      </a:pPr>
                      <a:r>
                        <a:rPr lang="en-US" sz="2400" dirty="0">
                          <a:effectLst/>
                        </a:rPr>
                        <a:t>I did not use to be afraid of the dark.</a:t>
                      </a:r>
                      <a:endParaRPr lang="en-US" sz="1800" dirty="0">
                        <a:effectLst/>
                      </a:endParaRPr>
                    </a:p>
                    <a:p>
                      <a:pPr marL="0" marR="0">
                        <a:lnSpc>
                          <a:spcPct val="150000"/>
                        </a:lnSpc>
                        <a:spcBef>
                          <a:spcPts val="0"/>
                        </a:spcBef>
                        <a:spcAft>
                          <a:spcPts val="0"/>
                        </a:spcAft>
                      </a:pPr>
                      <a:r>
                        <a:rPr lang="en-US" sz="2400" dirty="0">
                          <a:effectLst/>
                        </a:rPr>
                        <a:t>We did not use to have a clever dog.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45951445"/>
                  </a:ext>
                </a:extLst>
              </a:tr>
              <a:tr h="1065002">
                <a:tc>
                  <a:txBody>
                    <a:bodyPr/>
                    <a:lstStyle/>
                    <a:p>
                      <a:pPr marL="0" marR="0" algn="ctr">
                        <a:lnSpc>
                          <a:spcPct val="150000"/>
                        </a:lnSpc>
                        <a:spcBef>
                          <a:spcPts val="0"/>
                        </a:spcBef>
                        <a:spcAft>
                          <a:spcPts val="0"/>
                        </a:spcAft>
                      </a:pPr>
                      <a:r>
                        <a:rPr lang="en-US" sz="2400">
                          <a:effectLst/>
                        </a:rPr>
                        <a:t>Did + S + use to + base V +C?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400" dirty="0">
                          <a:effectLst/>
                        </a:rPr>
                        <a:t>Did they use to help the </a:t>
                      </a:r>
                      <a:r>
                        <a:rPr lang="en-US" sz="2400" dirty="0" err="1">
                          <a:effectLst/>
                        </a:rPr>
                        <a:t>poors</a:t>
                      </a:r>
                      <a:r>
                        <a:rPr lang="en-US" sz="2400" dirty="0">
                          <a:effectLst/>
                        </a:rPr>
                        <a:t>? Yes, they did, No, they did not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5695024"/>
                  </a:ext>
                </a:extLst>
              </a:tr>
            </a:tbl>
          </a:graphicData>
        </a:graphic>
      </p:graphicFrame>
    </p:spTree>
    <p:extLst>
      <p:ext uri="{BB962C8B-B14F-4D97-AF65-F5344CB8AC3E}">
        <p14:creationId xmlns:p14="http://schemas.microsoft.com/office/powerpoint/2010/main" val="211911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0" marR="0">
              <a:lnSpc>
                <a:spcPct val="107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2: used to</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………………..play piano before 5 years.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use to          b. used to         c. used           d. was using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students ………………… online classes, but now they love it.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not use to like     b. did not used to like   c. did not use to liked    d. did use not to like.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……………..Spain only one time which was in 2010.</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Used to go to           b. go to         c. went to.           Was going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317903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342900" marR="0" lvl="0" indent="-342900" rtl="0">
              <a:lnSpc>
                <a:spcPct val="115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2: used to</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4000" dirty="0">
                <a:solidFill>
                  <a:schemeClr val="tx1"/>
                </a:solidFill>
                <a:latin typeface="Calibri" panose="020F0502020204030204" pitchFamily="34" charset="0"/>
                <a:ea typeface="Calibri" panose="020F0502020204030204" pitchFamily="34" charset="0"/>
                <a:cs typeface="Arial" panose="020B0604020202020204" pitchFamily="34" charset="0"/>
              </a:rPr>
              <a:t>4.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My brother used to…………..fast till the accident.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Drives           b. drive               c. driving              d. drove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Jacked used to sell cars, oh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he use to do that?          B. did he used to do that?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he use to did that?         D. did he was using to do that?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6250723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98</TotalTime>
  <Words>1265</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Amasis MT Pro Medium</vt: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2023-2024  Hall 2</vt:lpstr>
      <vt:lpstr>Cont.  - Previous lecture revision - Study 1: Past Simple &amp; Past Continuous - Study 2: Used to - Reading Section  - Vocabulary list  - Final Exam Examples  </vt:lpstr>
      <vt:lpstr>Unit 10: Study 1: Past Simple &amp; Past Continuous  </vt:lpstr>
      <vt:lpstr>Unit 10: Study 1: Past Simple &amp; Past Continuous  </vt:lpstr>
      <vt:lpstr>Unit 10: Study 1: Past Simple &amp; Past Continuous  </vt:lpstr>
      <vt:lpstr>Unit 10: Study 1: Past Simple &amp; Past Continuous  </vt:lpstr>
      <vt:lpstr>Unit 10: Study 2: used to  </vt:lpstr>
      <vt:lpstr>Unit 10: Study 2: used to  Final Exam Examples  1.She ………………..play piano before 5 years.      a. use to          b. used to         c. used           d. was using    2. The students ………………… online classes, but now they love it. did not use to like     b. did not used to like   c. did not use to liked    d. did use not to like.    3. I ……………..Spain only one time which was in 2010. Used to go to           b. go to         c. went to.           Was going  </vt:lpstr>
      <vt:lpstr>Unit 10: Study 2: used to  Final Exam Examples  4. My brother used to…………..fast till the accident. Drives           b. drive               c. driving              d. drove    5. Jacked used to sell cars, oh …………….. Did he use to do that?          B. did he used to do that? Did he use to did that?         D. did he was using to do that?  </vt:lpstr>
      <vt:lpstr>             Reading Section   Reading p. 91        (25 marks)  1. This illness has …………different symptoms                  b. 3            c. 4             d. 5 2. The main causes of this illness are          a. deadly bacteria           b. nut              c. flowers             d. nuts and flowers  3. the people must suffer from  a. diseases               b. allergies            c. both               d. none        </vt:lpstr>
      <vt:lpstr>             Reading Section   Reading p. 91        (25 marks) 4. …………….predict that this epidemic is going to be one of the biggest problems in the next hundred year.  a. people                   b. patients                 c. scientists               d. governments  5. for adults, it is ………….in some parts of the world. a. ½                 b. 1/3                c. ¼                 d. 1/5  6. Why did people use to suffer from many more illnesses? a. medicine was less               b. allergy did not exist             c. not washing much         </vt:lpstr>
      <vt:lpstr>             Reading Section   Reading p. 91        (25 marks) 7. How many actions Dr. Smythson says we do nowadays hygienic  a. 3                b. 4                c. 5                    d.6  8. All the bacteria are good for our life. True             False  9. Children have a very good immune system.   True             False          </vt:lpstr>
      <vt:lpstr>             Reading Section   Reading p. 91        (25 marks) 10. Mud is good for immune system  True             False  11. Mud is helping reduce allergy  True             False  12. Choose the BEST title for the text  a. Illness and Treatment   b. Children and Mud    c. People and Death   d. Countries and Hospitals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57</cp:revision>
  <dcterms:created xsi:type="dcterms:W3CDTF">2022-06-03T09:22:18Z</dcterms:created>
  <dcterms:modified xsi:type="dcterms:W3CDTF">2024-05-21T10:47:57Z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2023-05-21T10:30:48Z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d215bc91-2474-44cf-8760-dbe33dc3bf52</vt:lpwstr>
  </property>
  <property fmtid="{D5CDD505-2E9C-101B-9397-08002B2CF9AE}" pid="8" name="MSIP_Label_2059aa38-f392-4105-be92-628035578272_ContentBits">
    <vt:lpwstr>0</vt:lpwstr>
  </property>
</Properties>
</file>