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59" r:id="rId6"/>
    <p:sldId id="260" r:id="rId7"/>
    <p:sldId id="261" r:id="rId8"/>
    <p:sldId id="262" r:id="rId9"/>
    <p:sldId id="263" r:id="rId10"/>
    <p:sldId id="264" r:id="rId11"/>
    <p:sldId id="266" r:id="rId12"/>
    <p:sldId id="267" r:id="rId13"/>
    <p:sldId id="265" r:id="rId14"/>
    <p:sldId id="268" r:id="rId15"/>
    <p:sldId id="271" r:id="rId16"/>
    <p:sldId id="269" r:id="rId17"/>
    <p:sldId id="270"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3408AA-ECD1-4465-92C8-40F35A046735}"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3206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3408AA-ECD1-4465-92C8-40F35A046735}"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106061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3408AA-ECD1-4465-92C8-40F35A046735}"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237000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3408AA-ECD1-4465-92C8-40F35A046735}"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334306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3408AA-ECD1-4465-92C8-40F35A046735}"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282127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3408AA-ECD1-4465-92C8-40F35A046735}"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225634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3408AA-ECD1-4465-92C8-40F35A046735}" type="datetimeFigureOut">
              <a:rPr lang="en-US" smtClean="0"/>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172739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3408AA-ECD1-4465-92C8-40F35A046735}" type="datetimeFigureOut">
              <a:rPr lang="en-US" smtClean="0"/>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100141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408AA-ECD1-4465-92C8-40F35A046735}" type="datetimeFigureOut">
              <a:rPr lang="en-US" smtClean="0"/>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171192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3408AA-ECD1-4465-92C8-40F35A046735}"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375217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3408AA-ECD1-4465-92C8-40F35A046735}"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43DFB-8B29-448A-B382-774EB5E01284}" type="slidenum">
              <a:rPr lang="en-US" smtClean="0"/>
              <a:t>‹#›</a:t>
            </a:fld>
            <a:endParaRPr lang="en-US"/>
          </a:p>
        </p:txBody>
      </p:sp>
    </p:spTree>
    <p:extLst>
      <p:ext uri="{BB962C8B-B14F-4D97-AF65-F5344CB8AC3E}">
        <p14:creationId xmlns:p14="http://schemas.microsoft.com/office/powerpoint/2010/main" val="28583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408AA-ECD1-4465-92C8-40F35A046735}" type="datetimeFigureOut">
              <a:rPr lang="en-US" smtClean="0"/>
              <a:t>2/26/2023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43DFB-8B29-448A-B382-774EB5E01284}" type="slidenum">
              <a:rPr lang="en-US" smtClean="0"/>
              <a:t>‹#›</a:t>
            </a:fld>
            <a:endParaRPr lang="en-US"/>
          </a:p>
        </p:txBody>
      </p:sp>
    </p:spTree>
    <p:extLst>
      <p:ext uri="{BB962C8B-B14F-4D97-AF65-F5344CB8AC3E}">
        <p14:creationId xmlns:p14="http://schemas.microsoft.com/office/powerpoint/2010/main" val="402984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6" y="554159"/>
            <a:ext cx="12192000" cy="5758499"/>
          </a:xfrm>
          <a:prstGeom prst="rect">
            <a:avLst/>
          </a:prstGeom>
        </p:spPr>
        <p:txBody>
          <a:bodyPr wrap="square">
            <a:spAutoFit/>
          </a:bodyPr>
          <a:lstStyle/>
          <a:p>
            <a:pPr rtl="1">
              <a:lnSpc>
                <a:spcPct val="115000"/>
              </a:lnSpc>
            </a:pPr>
            <a:r>
              <a:rPr lang="en-US" sz="2800" b="1" dirty="0">
                <a:solidFill>
                  <a:srgbClr val="FF0000"/>
                </a:solidFill>
              </a:rPr>
              <a:t>B. Mechanical oil Extraction </a:t>
            </a:r>
            <a:r>
              <a:rPr lang="ar-SA"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     </a:t>
            </a:r>
          </a:p>
          <a:p>
            <a:r>
              <a:rPr lang="en-US" sz="2800" dirty="0">
                <a:effectLst/>
                <a:latin typeface="Times New Roman" panose="02020603050405020304" pitchFamily="18" charset="0"/>
                <a:ea typeface="Calibri" panose="020F0502020204030204" pitchFamily="34" charset="0"/>
              </a:rPr>
              <a:t>	</a:t>
            </a:r>
            <a:r>
              <a:rPr lang="en-US" sz="2800" b="0" i="0" dirty="0">
                <a:solidFill>
                  <a:srgbClr val="111111"/>
                </a:solidFill>
                <a:effectLst/>
                <a:latin typeface="Inter Var"/>
              </a:rPr>
              <a:t> </a:t>
            </a:r>
            <a:r>
              <a:rPr lang="en-US" sz="2800" dirty="0">
                <a:latin typeface="Times New Roman" panose="02020603050405020304" pitchFamily="18" charset="0"/>
              </a:rPr>
              <a:t>One of the most usually method for oil extraction is the mechanical expression, also known as pressing. Pressing represents the operation which separates the oil from the oleaginous material (solid-liquid mixture), under the action of external forces, resulting crude oil and cake. The pressing process of oleaginous material occurs under the influence of compressive forces that arise in the equipment. The </a:t>
            </a:r>
            <a:r>
              <a:rPr lang="en-US" sz="2800" dirty="0" err="1">
                <a:latin typeface="Times New Roman" panose="02020603050405020304" pitchFamily="18" charset="0"/>
              </a:rPr>
              <a:t>equipments</a:t>
            </a:r>
            <a:r>
              <a:rPr lang="en-US" sz="2800" dirty="0">
                <a:latin typeface="Times New Roman" panose="02020603050405020304" pitchFamily="18" charset="0"/>
              </a:rPr>
              <a:t> used for mechanical oil extraction are the presses, which can be screw presses or hydraulic</a:t>
            </a:r>
            <a:r>
              <a:rPr lang="en-US" sz="2800" b="0" i="0" dirty="0">
                <a:solidFill>
                  <a:srgbClr val="111111"/>
                </a:solidFill>
                <a:effectLst/>
                <a:latin typeface="Inter Var"/>
              </a:rPr>
              <a:t> presses.</a:t>
            </a:r>
            <a:endParaRPr lang="en-US" sz="2800" dirty="0">
              <a:latin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It can be executed by </a:t>
            </a:r>
          </a:p>
          <a:p>
            <a:endParaRPr lang="en-US" sz="2800" dirty="0">
              <a:effectLst/>
              <a:latin typeface="Times New Roman" panose="02020603050405020304" pitchFamily="18" charset="0"/>
              <a:ea typeface="Calibri" panose="020F0502020204030204" pitchFamily="34" charset="0"/>
            </a:endParaRPr>
          </a:p>
          <a:p>
            <a:r>
              <a:rPr lang="en-US" sz="2800" dirty="0">
                <a:solidFill>
                  <a:srgbClr val="0070C0"/>
                </a:solidFill>
                <a:effectLst/>
                <a:latin typeface="Times New Roman" panose="02020603050405020304" pitchFamily="18" charset="0"/>
                <a:ea typeface="Calibri" panose="020F0502020204030204" pitchFamily="34" charset="0"/>
              </a:rPr>
              <a:t>Batch</a:t>
            </a:r>
            <a:r>
              <a:rPr lang="en-US" sz="2800" dirty="0">
                <a:effectLst/>
                <a:latin typeface="Times New Roman" panose="02020603050405020304" pitchFamily="18" charset="0"/>
                <a:ea typeface="Calibri" panose="020F0502020204030204" pitchFamily="34" charset="0"/>
              </a:rPr>
              <a:t>, mainly hydraulically </a:t>
            </a:r>
          </a:p>
          <a:p>
            <a:r>
              <a:rPr lang="en-US" sz="2800" dirty="0">
                <a:solidFill>
                  <a:srgbClr val="0070C0"/>
                </a:solidFill>
                <a:effectLst/>
                <a:latin typeface="Times New Roman" panose="02020603050405020304" pitchFamily="18" charset="0"/>
                <a:ea typeface="Calibri" panose="020F0502020204030204" pitchFamily="34" charset="0"/>
              </a:rPr>
              <a:t>Continuous</a:t>
            </a:r>
            <a:r>
              <a:rPr lang="en-US" sz="2800" dirty="0">
                <a:effectLst/>
                <a:latin typeface="Times New Roman" panose="02020603050405020304" pitchFamily="18" charset="0"/>
                <a:ea typeface="Calibri" panose="020F0502020204030204" pitchFamily="34" charset="0"/>
              </a:rPr>
              <a:t>, mainly mechanically, working presses.</a:t>
            </a:r>
            <a:endParaRPr lang="en-US" sz="2800" dirty="0"/>
          </a:p>
        </p:txBody>
      </p:sp>
    </p:spTree>
    <p:extLst>
      <p:ext uri="{BB962C8B-B14F-4D97-AF65-F5344CB8AC3E}">
        <p14:creationId xmlns:p14="http://schemas.microsoft.com/office/powerpoint/2010/main" val="12956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8400" y="780037"/>
            <a:ext cx="8737600" cy="5049264"/>
          </a:xfrm>
          <a:prstGeom prst="rect">
            <a:avLst/>
          </a:prstGeom>
        </p:spPr>
      </p:pic>
      <p:sp>
        <p:nvSpPr>
          <p:cNvPr id="3" name="Rectangle 2"/>
          <p:cNvSpPr/>
          <p:nvPr/>
        </p:nvSpPr>
        <p:spPr>
          <a:xfrm>
            <a:off x="4103162" y="6042959"/>
            <a:ext cx="3720037" cy="490199"/>
          </a:xfrm>
          <a:prstGeom prst="rect">
            <a:avLst/>
          </a:prstGeom>
        </p:spPr>
        <p:txBody>
          <a:bodyPr wrap="square">
            <a:spAutoFit/>
          </a:bodyPr>
          <a:lstStyle/>
          <a:p>
            <a:pPr rtl="1">
              <a:lnSpc>
                <a:spcPct val="115000"/>
              </a:lnSpc>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Schlotterhose Extractor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199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431800"/>
            <a:ext cx="12192000" cy="6426200"/>
          </a:xfrm>
          <a:prstGeom prst="rect">
            <a:avLst/>
          </a:prstGeom>
        </p:spPr>
      </p:pic>
    </p:spTree>
    <p:extLst>
      <p:ext uri="{BB962C8B-B14F-4D97-AF65-F5344CB8AC3E}">
        <p14:creationId xmlns:p14="http://schemas.microsoft.com/office/powerpoint/2010/main" val="100011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18817"/>
          </a:xfrm>
          <a:prstGeom prst="rect">
            <a:avLst/>
          </a:prstGeom>
        </p:spPr>
        <p:txBody>
          <a:bodyPr wrap="square">
            <a:spAutoFit/>
          </a:bodyPr>
          <a:lstStyle/>
          <a:p>
            <a:pPr rtl="1">
              <a:lnSpc>
                <a:spcPct val="115000"/>
              </a:lnSpc>
              <a:spcAft>
                <a:spcPts val="1000"/>
              </a:spcAft>
            </a:pP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Refining</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Crude oils as received from the extraction plant contain several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nontriglyceride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components which must be removed.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two min industrial refining methods are </a:t>
            </a: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chemical/alkali refining </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physical refining</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with the former using caustic soda to reduce the free fatty acids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neutralisation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while the latter step method does not apply this step and removes the fatty acids during the deodorization step. The crude vegetable oil is then put through further refining techniques including: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Degumming</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Neutralisation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Bleaching</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Deodorisation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Sometimes </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Winterization</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743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782" y="477628"/>
            <a:ext cx="12192000" cy="5755422"/>
          </a:xfrm>
          <a:prstGeom prst="rect">
            <a:avLst/>
          </a:prstGeom>
        </p:spPr>
        <p:txBody>
          <a:bodyPr wrap="square">
            <a:spAutoFit/>
          </a:bodyPr>
          <a:lstStyle/>
          <a:p>
            <a:pPr>
              <a:lnSpc>
                <a:spcPct val="115000"/>
              </a:lnSpc>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Degumming</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variety of chemical treatments to remove impurities, including most of the phospholipids (E.g.: lecithin).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pPr>
            <a:r>
              <a:rPr lang="tr-T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Different degumming processes are carried out to remove phosphatides. For efficient and economic application of this procedure appropriate machines and equipments are used.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499110" algn="l"/>
              </a:tabLst>
            </a:pPr>
            <a:r>
              <a:rPr lang="tr-TR"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Water degumming</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499110" algn="l"/>
              </a:tabLst>
            </a:pPr>
            <a:r>
              <a:rPr lang="tr-TR"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Acid degumming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499110" algn="l"/>
              </a:tabLst>
            </a:pPr>
            <a:r>
              <a:rPr lang="tr-TR"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Enzymatic degumming</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499110" algn="l"/>
              </a:tabLst>
            </a:pPr>
            <a:r>
              <a:rPr lang="tr-TR"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Membrane degumming</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133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29617"/>
          </a:xfrm>
          <a:prstGeom prst="rect">
            <a:avLst/>
          </a:prstGeom>
        </p:spPr>
        <p:txBody>
          <a:bodyPr wrap="square">
            <a:spAutoFit/>
          </a:bodyPr>
          <a:lstStyle/>
          <a:p>
            <a:pPr marL="228600" algn="just">
              <a:lnSpc>
                <a:spcPct val="115000"/>
              </a:lnSpc>
            </a:pPr>
            <a:r>
              <a:rPr lang="tr-TR"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Water Degumming  Process Steps</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Heat oil to 60 -70 °C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Water addition and mixing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Hydration mixing 30 minutes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Centrifugal separation of hydrated gums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Vacuum drying of degummed oil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Gums -dried for edible lecithin or recombined in meal</a:t>
            </a:r>
            <a:endParaRPr lang="en-I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15000"/>
              </a:lnSpc>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pPr>
            <a:r>
              <a:rPr lang="tr-TR"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Acid Degumming Process</a:t>
            </a:r>
            <a:endParaRPr lang="en-IE"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15000"/>
              </a:lnSpc>
            </a:pPr>
            <a:r>
              <a:rPr lang="en-IE" sz="2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1.Dry acid degumming</a:t>
            </a:r>
            <a:r>
              <a:rPr lang="tr-T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Dry acid degumming is particularly suitable for processing oils with low gum contents such as palm oil, coconut oil, palm kernel oil or animal fats.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n-IE" sz="2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2.Wet acid degumming</a:t>
            </a:r>
            <a:r>
              <a:rPr lang="tr-TR"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:Initially oils with higher gum contents (e.g. corn oil)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743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023677" cy="6858000"/>
          </a:xfrm>
          <a:prstGeom prst="rect">
            <a:avLst/>
          </a:prstGeom>
        </p:spPr>
      </p:pic>
    </p:spTree>
    <p:extLst>
      <p:ext uri="{BB962C8B-B14F-4D97-AF65-F5344CB8AC3E}">
        <p14:creationId xmlns:p14="http://schemas.microsoft.com/office/powerpoint/2010/main" val="217027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48" y="278846"/>
            <a:ext cx="12192000" cy="6321731"/>
          </a:xfrm>
          <a:prstGeom prst="rect">
            <a:avLst/>
          </a:prstGeom>
        </p:spPr>
        <p:txBody>
          <a:bodyPr wrap="square">
            <a:spAutoFit/>
          </a:bodyPr>
          <a:lstStyle/>
          <a:p>
            <a:pPr marL="457200" algn="just">
              <a:lnSpc>
                <a:spcPct val="115000"/>
              </a:lnSpc>
            </a:pPr>
            <a:r>
              <a:rPr lang="tr-T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Acid Degumming Process Steps</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tr-T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Heat oil to 60 -70 °C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tr-T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Acid addition and mixing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tr-T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Hydration mixing 30 minutes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tr-T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Centrifugal separation of hydrated gums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tr-T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Vacuum drying of degummed oil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tr-T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Gums -recombined in meal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tr-T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Another method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consists of treating the oil with a small amount (0.05-5%) of  water and phosphoric acid   and the mixture is heated to about 90°C, followed by centrifugal separation of coagulated material (lecithin).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012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88039"/>
          </a:xfrm>
          <a:prstGeom prst="rect">
            <a:avLst/>
          </a:prstGeom>
        </p:spPr>
        <p:txBody>
          <a:bodyPr wrap="square">
            <a:spAutoFit/>
          </a:bodyPr>
          <a:lstStyle/>
          <a:p>
            <a:pPr>
              <a:lnSpc>
                <a:spcPct val="115000"/>
              </a:lnSpc>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Enzymatic degumming</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was first introduced by the German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Lurgi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Company as the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Enzy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Max process« .The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EnzyMax</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process can be divided into four different steps: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 adjustment of the optimal conditions for the enzyme </a:t>
            </a:r>
            <a:r>
              <a:rPr lang="en-US"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reaction, i.e. optimal pH with a citrate buffer and the optimal temperature;</a:t>
            </a:r>
            <a:endParaRPr lang="en-US"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(ii) The addition of the enzyme solution;</a:t>
            </a:r>
            <a:endParaRPr lang="en-US"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(iii) The enzyme reaction; </a:t>
            </a:r>
            <a:endParaRPr lang="en-US"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(iv) The separation of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lysophosphatide</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from the oil at about  75 °C. </a:t>
            </a:r>
            <a:endParaRPr lang="en-US"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Enzymes for enzymatic degumming;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Lecitase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10L (pancreatic phospholipase A2)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Lecitase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Novo (microbial lipase)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Lecitase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Ultra (microbial lipase)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84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47536"/>
          </a:xfrm>
          <a:prstGeom prst="rect">
            <a:avLst/>
          </a:prstGeom>
        </p:spPr>
        <p:txBody>
          <a:bodyPr wrap="square">
            <a:spAutoFit/>
          </a:bodyPr>
          <a:lstStyle/>
          <a:p>
            <a:pPr>
              <a:lnSpc>
                <a:spcPct val="115000"/>
              </a:lnSpc>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Neutralisation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reduction of free fatty acids by their reaction to an alkali solution (caustic soda), converting them into soap stock (a by-product).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oil is treated with an excess of 0.1% caustic soda solution and the mixture is heated to about 75°C to break any emulsions formed.. The mixture is allowed to settle. The settlings, called “foots”, are collected and sold as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soapstock</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After the oil has been refined, it is usually washed with water to remove traces of alkali and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soapstock</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rPr>
              <a:t>After water washing, the oil may be dried by heating in a vacuum or by filtering through a dry filter and material</a:t>
            </a:r>
            <a:endParaRPr lang="en-US" sz="2800" dirty="0"/>
          </a:p>
        </p:txBody>
      </p:sp>
    </p:spTree>
    <p:extLst>
      <p:ext uri="{BB962C8B-B14F-4D97-AF65-F5344CB8AC3E}">
        <p14:creationId xmlns:p14="http://schemas.microsoft.com/office/powerpoint/2010/main" val="2190213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132121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418756"/>
          </a:xfrm>
          <a:prstGeom prst="rect">
            <a:avLst/>
          </a:prstGeom>
        </p:spPr>
        <p:txBody>
          <a:bodyPr wrap="square">
            <a:spAutoFit/>
          </a:bodyPr>
          <a:lstStyle/>
          <a:p>
            <a:pPr rtl="1">
              <a:lnSpc>
                <a:spcPct val="115000"/>
              </a:lnSpc>
              <a:spcAft>
                <a:spcPts val="1000"/>
              </a:spcAft>
            </a:pPr>
            <a:r>
              <a:rPr lang="en-US" sz="2800" dirty="0">
                <a:solidFill>
                  <a:srgbClr val="FF0000"/>
                </a:solidFill>
                <a:latin typeface="Times New Roman" panose="02020603050405020304" pitchFamily="18" charset="0"/>
              </a:rPr>
              <a:t>hydraulic</a:t>
            </a:r>
            <a:r>
              <a:rPr lang="en-US" sz="2800" b="0" i="0" dirty="0">
                <a:solidFill>
                  <a:srgbClr val="FF0000"/>
                </a:solidFill>
                <a:effectLst/>
                <a:latin typeface="Inter Var"/>
              </a:rPr>
              <a:t> presses </a:t>
            </a:r>
          </a:p>
          <a:p>
            <a:pPr rtl="1">
              <a:lnSpc>
                <a:spcPct val="115000"/>
              </a:lnSpc>
              <a:spcAft>
                <a:spcPts val="1000"/>
              </a:spcAft>
            </a:pPr>
            <a:r>
              <a:rPr lang="en-US" sz="2800" dirty="0">
                <a:latin typeface="Times New Roman" panose="02020603050405020304" pitchFamily="18" charset="0"/>
                <a:cs typeface="Times New Roman" panose="02020603050405020304" pitchFamily="18" charset="0"/>
              </a:rPr>
              <a:t>Hydraulic expression involves application of pressure to the oleaginous material found in a cylindrical cage perforated laterally.. </a:t>
            </a:r>
          </a:p>
          <a:p>
            <a:pPr rtl="1">
              <a:lnSpc>
                <a:spcPct val="115000"/>
              </a:lnSpc>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oil passes between the bars an flows out of the cage. </a:t>
            </a:r>
          </a:p>
          <a:p>
            <a:pPr rtl="1">
              <a:lnSpc>
                <a:spcPct val="115000"/>
              </a:lnSpc>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This permits easy control of the thicknesses of cakes and of the degree of pressure to which the cooked flakes are subjected.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0E52EF09-6360-0C08-931E-691799FF4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19" y="3565432"/>
            <a:ext cx="6096000" cy="2867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42A9803-EFC2-B293-C1CD-C8FA2F46A8D0}"/>
              </a:ext>
            </a:extLst>
          </p:cNvPr>
          <p:cNvSpPr txBox="1"/>
          <p:nvPr/>
        </p:nvSpPr>
        <p:spPr>
          <a:xfrm>
            <a:off x="105588" y="6488668"/>
            <a:ext cx="6153462" cy="369332"/>
          </a:xfrm>
          <a:prstGeom prst="rect">
            <a:avLst/>
          </a:prstGeom>
          <a:noFill/>
        </p:spPr>
        <p:txBody>
          <a:bodyPr wrap="square">
            <a:spAutoFit/>
          </a:bodyPr>
          <a:lstStyle/>
          <a:p>
            <a:r>
              <a:rPr lang="en-US" b="0" i="0" dirty="0">
                <a:solidFill>
                  <a:srgbClr val="333333"/>
                </a:solidFill>
                <a:effectLst/>
                <a:latin typeface="Inter Var"/>
              </a:rPr>
              <a:t>Figure  . Phases of hydraulic expressions</a:t>
            </a:r>
            <a:endParaRPr lang="en-US" dirty="0"/>
          </a:p>
        </p:txBody>
      </p:sp>
      <p:pic>
        <p:nvPicPr>
          <p:cNvPr id="11" name="Picture 10">
            <a:extLst>
              <a:ext uri="{FF2B5EF4-FFF2-40B4-BE49-F238E27FC236}">
                <a16:creationId xmlns:a16="http://schemas.microsoft.com/office/drawing/2014/main" id="{C594073E-A842-A294-998E-2B581E77AE98}"/>
              </a:ext>
            </a:extLst>
          </p:cNvPr>
          <p:cNvPicPr>
            <a:picLocks noChangeAspect="1"/>
          </p:cNvPicPr>
          <p:nvPr/>
        </p:nvPicPr>
        <p:blipFill>
          <a:blip r:embed="rId3"/>
          <a:stretch>
            <a:fillRect/>
          </a:stretch>
        </p:blipFill>
        <p:spPr>
          <a:xfrm>
            <a:off x="7009753" y="3719593"/>
            <a:ext cx="4828471" cy="2393776"/>
          </a:xfrm>
          <a:prstGeom prst="rect">
            <a:avLst/>
          </a:prstGeom>
        </p:spPr>
      </p:pic>
    </p:spTree>
    <p:extLst>
      <p:ext uri="{BB962C8B-B14F-4D97-AF65-F5344CB8AC3E}">
        <p14:creationId xmlns:p14="http://schemas.microsoft.com/office/powerpoint/2010/main" val="3624732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7" y="1241547"/>
            <a:ext cx="6373505" cy="169658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05" y="4610384"/>
            <a:ext cx="7806519" cy="21452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502762"/>
            <a:ext cx="1234825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Saponification</a:t>
            </a:r>
            <a:r>
              <a:rPr kumimoji="0" 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Ester is heated with aqueous alkali (sodium hydroxide) to form an alcohol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the sodium salt of the acid corresponding to the ester. The sodium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salt formed </a:t>
            </a:r>
            <a:r>
              <a:rPr kumimoji="0" 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iscalled</a:t>
            </a:r>
            <a:r>
              <a:rPr kumimoji="0" 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soap.</a:t>
            </a:r>
            <a:endParaRPr kumimoji="0" 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232012" y="2920830"/>
            <a:ext cx="1115080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Fats and oils are esters of glycerol, the simplest </a:t>
            </a:r>
            <a:r>
              <a:rPr kumimoji="0" 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triol</a:t>
            </a:r>
            <a:r>
              <a:rPr kumimoji="0" 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(tri-alcohol),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which each of the three hydroxyl groups has been converted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 ester.</a:t>
            </a:r>
            <a:endParaRPr kumimoji="0" 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927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88039"/>
          </a:xfrm>
          <a:prstGeom prst="rect">
            <a:avLst/>
          </a:prstGeom>
        </p:spPr>
        <p:txBody>
          <a:bodyPr wrap="square">
            <a:spAutoFit/>
          </a:bodyPr>
          <a:lstStyle/>
          <a:p>
            <a:pPr>
              <a:lnSpc>
                <a:spcPct val="115000"/>
              </a:lnSpc>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Bleaching :</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purpose of bleaching (or decolorizing) is mainly to reduce the levels of pigments by using the adsorptive capacity of bleaching clay.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The refined oils are usually dark in color due to the presence of some pigmented materials such as chlorophyll or carotenoids and minor impurities like residual phosphatides, soaps, metals and oxidation products.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Bleaching reduces the color by absorbing these colorants on bleaching earth </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bentonite</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clays</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and/or </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activated charcoal</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Bleaching clay also absorbs suspended matter and other minor impurities.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524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6" y="188651"/>
            <a:ext cx="12082818" cy="5719579"/>
          </a:xfrm>
          <a:prstGeom prst="rect">
            <a:avLst/>
          </a:prstGeom>
        </p:spPr>
        <p:txBody>
          <a:bodyPr wrap="square">
            <a:spAutoFit/>
          </a:bodyPr>
          <a:lstStyle/>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Natural bleaching clays are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aluminum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silicates</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,containing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relatively high amounts of Mg,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or Fe.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The clays are generally activated by heat treatment.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The high metal content limits the adsorptive activity of these clays.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The metals can be removed from the reactive spots by means of acid treatment, yielding clays with much higher adsorptive capacity.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In some cases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active carbon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is added in the course of bleaching to improve the removal of blue and green pigments as well as polycyclic aromatic hydrocarbons.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267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34096"/>
          </a:xfrm>
          <a:prstGeom prst="rect">
            <a:avLst/>
          </a:prstGeom>
        </p:spPr>
        <p:txBody>
          <a:bodyPr wrap="square">
            <a:spAutoFit/>
          </a:bodyPr>
          <a:lstStyle/>
          <a:p>
            <a:pPr>
              <a:lnSpc>
                <a:spcPct val="115000"/>
              </a:lnSpc>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Deodorizing: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removal of The trace components that cause odors and flavors by the application of heat, steam and vacuum.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Most fats and oils, even after refining, have characteristic flavors and odors due to the presence of minor amounts of free fatty acids, aldehydes, ketones and other compounds.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concentration of these undesirable substances, found in most oils, is generally low, between 0.2 and 0.5%.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The efficient removal of undesirable substances depend on</a:t>
            </a:r>
            <a:endParaRPr lang="en-U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vapor pressure of the different minor compounds,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deodorizing conditions (temperature, pressure, residence time),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amount of stripping steam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geometry of the vessel.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776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081" y="1"/>
            <a:ext cx="11627891" cy="6728346"/>
          </a:xfrm>
          <a:prstGeom prst="rect">
            <a:avLst/>
          </a:prstGeom>
        </p:spPr>
      </p:pic>
    </p:spTree>
    <p:extLst>
      <p:ext uri="{BB962C8B-B14F-4D97-AF65-F5344CB8AC3E}">
        <p14:creationId xmlns:p14="http://schemas.microsoft.com/office/powerpoint/2010/main" val="190674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ydraulic oil press machine">
            <a:extLst>
              <a:ext uri="{FF2B5EF4-FFF2-40B4-BE49-F238E27FC236}">
                <a16:creationId xmlns:a16="http://schemas.microsoft.com/office/drawing/2014/main" id="{384C8C8A-E520-4F6F-4812-E6AF40254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678" y="2328862"/>
            <a:ext cx="57150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WOT Analysis of Hydraulic Press in Oil Extraction Plant">
            <a:extLst>
              <a:ext uri="{FF2B5EF4-FFF2-40B4-BE49-F238E27FC236}">
                <a16:creationId xmlns:a16="http://schemas.microsoft.com/office/drawing/2014/main" id="{B68E8737-DB63-11C0-945F-806C5AC78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80" y="658952"/>
            <a:ext cx="5531685" cy="41434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B491E8-E846-EB49-B91F-8AD3A97D3507}"/>
              </a:ext>
            </a:extLst>
          </p:cNvPr>
          <p:cNvSpPr txBox="1"/>
          <p:nvPr/>
        </p:nvSpPr>
        <p:spPr>
          <a:xfrm>
            <a:off x="6226445" y="4529137"/>
            <a:ext cx="6098582" cy="646331"/>
          </a:xfrm>
          <a:prstGeom prst="rect">
            <a:avLst/>
          </a:prstGeom>
          <a:noFill/>
        </p:spPr>
        <p:txBody>
          <a:bodyPr wrap="square">
            <a:spAutoFit/>
          </a:bodyPr>
          <a:lstStyle/>
          <a:p>
            <a:r>
              <a:rPr lang="en-US" b="0" i="0" dirty="0">
                <a:solidFill>
                  <a:srgbClr val="000000"/>
                </a:solidFill>
                <a:effectLst/>
                <a:latin typeface="Arial" panose="020B0604020202020204" pitchFamily="34" charset="0"/>
              </a:rPr>
              <a:t>The inner structure of hydraulic press sunflower oil extraction machine</a:t>
            </a:r>
            <a:endParaRPr lang="en-US" dirty="0"/>
          </a:p>
        </p:txBody>
      </p:sp>
    </p:spTree>
    <p:extLst>
      <p:ext uri="{BB962C8B-B14F-4D97-AF65-F5344CB8AC3E}">
        <p14:creationId xmlns:p14="http://schemas.microsoft.com/office/powerpoint/2010/main" val="56638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D91A02-EC2E-B3CC-7830-CC28D241CDAD}"/>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62342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490186"/>
          </a:xfrm>
          <a:prstGeom prst="rect">
            <a:avLst/>
          </a:prstGeom>
        </p:spPr>
        <p:txBody>
          <a:bodyPr wrap="square">
            <a:spAutoFit/>
          </a:bodyPr>
          <a:lstStyle/>
          <a:p>
            <a:pPr rtl="1">
              <a:lnSpc>
                <a:spcPct val="115000"/>
              </a:lnSpc>
            </a:pPr>
            <a:r>
              <a:rPr lang="tr-TR"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Screw presses;</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In oil industry, screw presses (expellers)</a:t>
            </a:r>
            <a:endParaRPr lang="en-IE" sz="2400" dirty="0">
              <a:effectLst/>
              <a:latin typeface="Times New Roman" panose="02020603050405020304" pitchFamily="18" charset="0"/>
              <a:ea typeface="Calibri" panose="020F0502020204030204" pitchFamily="34" charset="0"/>
              <a:cs typeface="Times New Roman" panose="02020603050405020304" pitchFamily="18" charset="0"/>
            </a:endParaRPr>
          </a:p>
          <a:p>
            <a:pPr rtl="1">
              <a:lnSpc>
                <a:spcPct val="115000"/>
              </a:lnSpc>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are mostly utilized for expression.</a:t>
            </a:r>
            <a:endParaRPr lang="en-IE" sz="2400" dirty="0">
              <a:effectLst/>
              <a:latin typeface="Times New Roman" panose="02020603050405020304" pitchFamily="18" charset="0"/>
              <a:ea typeface="Calibri" panose="020F0502020204030204" pitchFamily="34" charset="0"/>
              <a:cs typeface="Times New Roman" panose="02020603050405020304" pitchFamily="18" charset="0"/>
            </a:endParaRPr>
          </a:p>
          <a:p>
            <a:pPr rtl="1">
              <a:lnSpc>
                <a:spcPct val="115000"/>
              </a:lnSpc>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The main parts of continous-screw press are;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Seed feeder,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Cone-shaped cage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Adjustable cone for press-cake outlet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Worm (pressure and feed)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19771" y="3490186"/>
            <a:ext cx="7008932" cy="3367813"/>
          </a:xfrm>
          <a:prstGeom prst="rect">
            <a:avLst/>
          </a:prstGeom>
        </p:spPr>
      </p:pic>
      <p:pic>
        <p:nvPicPr>
          <p:cNvPr id="5" name="Picture 4"/>
          <p:cNvPicPr>
            <a:picLocks noChangeAspect="1"/>
          </p:cNvPicPr>
          <p:nvPr/>
        </p:nvPicPr>
        <p:blipFill>
          <a:blip r:embed="rId3"/>
          <a:stretch>
            <a:fillRect/>
          </a:stretch>
        </p:blipFill>
        <p:spPr>
          <a:xfrm>
            <a:off x="7128288" y="0"/>
            <a:ext cx="5063712" cy="6857999"/>
          </a:xfrm>
          <a:prstGeom prst="rect">
            <a:avLst/>
          </a:prstGeom>
        </p:spPr>
      </p:pic>
    </p:spTree>
    <p:extLst>
      <p:ext uri="{BB962C8B-B14F-4D97-AF65-F5344CB8AC3E}">
        <p14:creationId xmlns:p14="http://schemas.microsoft.com/office/powerpoint/2010/main" val="147254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45" y="0"/>
            <a:ext cx="12192000" cy="4293483"/>
          </a:xfrm>
          <a:prstGeom prst="rect">
            <a:avLst/>
          </a:prstGeom>
        </p:spPr>
        <p:txBody>
          <a:bodyPr wrap="square">
            <a:spAutoFit/>
          </a:bodyPr>
          <a:lstStyle/>
          <a:p>
            <a:pPr marL="457200" rtl="1">
              <a:lnSpc>
                <a:spcPct val="115000"/>
              </a:lnSpc>
            </a:pPr>
            <a:r>
              <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 Solvent extraction</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(solid-liquid extraction-leaching)</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xhaustive removal of the oil present in the cake by mechanical means alone is impossible. The residual oil in cake , therefore, only be removed by a different approach, this being solvent aided extraction.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       </a:t>
            </a:r>
            <a:r>
              <a:rPr lang="en-US" sz="2800" dirty="0">
                <a:solidFill>
                  <a:srgbClr val="7030A0"/>
                </a:solidFill>
                <a:effectLst/>
                <a:latin typeface="Times New Roman" panose="02020603050405020304" pitchFamily="18" charset="0"/>
                <a:ea typeface="Calibri" panose="020F0502020204030204" pitchFamily="34" charset="0"/>
              </a:rPr>
              <a:t>Basic principles of solvent extraction:</a:t>
            </a:r>
          </a:p>
          <a:p>
            <a:r>
              <a:rPr lang="en-US" sz="2800" dirty="0">
                <a:effectLst/>
                <a:latin typeface="Times New Roman" panose="02020603050405020304" pitchFamily="18" charset="0"/>
                <a:ea typeface="Calibri" panose="020F0502020204030204" pitchFamily="34" charset="0"/>
              </a:rPr>
              <a:t>                  The extraction of oil from oilseeds by means of non-polar solvents is, basically, a process of solid-liquid extraction. The transfer of oil from the solid to the surrounding oil-solvent solution ( </a:t>
            </a:r>
            <a:r>
              <a:rPr lang="en-US" sz="2800" dirty="0" err="1">
                <a:effectLst/>
                <a:latin typeface="Times New Roman" panose="02020603050405020304" pitchFamily="18" charset="0"/>
                <a:ea typeface="Calibri" panose="020F0502020204030204" pitchFamily="34" charset="0"/>
              </a:rPr>
              <a:t>miscella</a:t>
            </a:r>
            <a:r>
              <a:rPr lang="en-US" sz="2800" dirty="0">
                <a:effectLst/>
                <a:latin typeface="Times New Roman" panose="02020603050405020304" pitchFamily="18" charset="0"/>
                <a:ea typeface="Calibri" panose="020F0502020204030204" pitchFamily="34" charset="0"/>
              </a:rPr>
              <a:t> ) may be </a:t>
            </a:r>
            <a:r>
              <a:rPr lang="en-US" sz="2800" dirty="0"/>
              <a:t>divided into three steps:</a:t>
            </a:r>
          </a:p>
        </p:txBody>
      </p:sp>
      <p:sp>
        <p:nvSpPr>
          <p:cNvPr id="3" name="Rectangle 2"/>
          <p:cNvSpPr/>
          <p:nvPr/>
        </p:nvSpPr>
        <p:spPr>
          <a:xfrm>
            <a:off x="355518" y="4403386"/>
            <a:ext cx="11668160" cy="1791260"/>
          </a:xfrm>
          <a:prstGeom prst="rect">
            <a:avLst/>
          </a:prstGeom>
        </p:spPr>
        <p:txBody>
          <a:bodyPr wrap="square">
            <a:spAutoFit/>
          </a:bodyPr>
          <a:lstStyle/>
          <a:p>
            <a:pPr rtl="1">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Diffusion of the solvent into the solid </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Dissolution of the oil droplets in the solvent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Diffusion of the oil from the solid particle to the surrounding liquid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23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66816"/>
          </a:xfrm>
          <a:prstGeom prst="rect">
            <a:avLst/>
          </a:prstGeom>
        </p:spPr>
        <p:txBody>
          <a:bodyPr wrap="square">
            <a:spAutoFit/>
          </a:bodyPr>
          <a:lstStyle/>
          <a:p>
            <a:pPr rtl="1">
              <a:lnSpc>
                <a:spcPct val="115000"/>
              </a:lnSpc>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Types of Extractors</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Solvent extractors are of two types: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Batch </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Continuous </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batch processes, a certain quantity of flakes is contacted with a certain volume of fresh solvent. The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miscella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is drained off, distilled and the solvent is recirculated through the extractor until the residual oil content in the batch of flakes is reduced to the desired level.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continuous extraction, both the oilseeds and the solvent are fed into the extractor continuously. The different available types are characterized by their geometrical configuration and the method by which solids and solvents are moved one in relation to the other, in counter-current fashion.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13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4592"/>
            <a:ext cx="12192000" cy="6413085"/>
          </a:xfrm>
          <a:prstGeom prst="rect">
            <a:avLst/>
          </a:prstGeom>
        </p:spPr>
      </p:pic>
    </p:spTree>
    <p:extLst>
      <p:ext uri="{BB962C8B-B14F-4D97-AF65-F5344CB8AC3E}">
        <p14:creationId xmlns:p14="http://schemas.microsoft.com/office/powerpoint/2010/main" val="345019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573000" cy="4552015"/>
          </a:xfrm>
          <a:prstGeom prst="rect">
            <a:avLst/>
          </a:prstGeom>
        </p:spPr>
        <p:txBody>
          <a:bodyPr wrap="square">
            <a:spAutoFit/>
          </a:bodyPr>
          <a:lstStyle/>
          <a:p>
            <a:pPr rtl="1">
              <a:lnSpc>
                <a:spcPct val="115000"/>
              </a:lnSpc>
            </a:pP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Two different methods can be used to bring the solvent to intimate contact with the oilseed material: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Percolation </a:t>
            </a:r>
            <a:endParaRPr lang="en-US" sz="2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rtl="1">
              <a:lnSpc>
                <a:spcPct val="115000"/>
              </a:lnSpc>
            </a:pPr>
            <a:endPar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rtl="1">
              <a:lnSpc>
                <a:spcPct val="115000"/>
              </a:lnSpc>
            </a:pPr>
            <a:endPar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pPr rtl="1">
              <a:lnSpc>
                <a:spcPct val="115000"/>
              </a:lnSpc>
            </a:pPr>
            <a:endPar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rtl="1">
              <a:lnSpc>
                <a:spcPct val="115000"/>
              </a:lnSpc>
            </a:pPr>
            <a:endPar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pPr rtl="1">
              <a:lnSpc>
                <a:spcPct val="115000"/>
              </a:lnSpc>
            </a:pPr>
            <a:endPar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rtl="1">
              <a:lnSpc>
                <a:spcPct val="115000"/>
              </a:lnSpc>
            </a:pPr>
            <a:endPar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pPr rtl="1">
              <a:lnSpc>
                <a:spcPct val="115000"/>
              </a:lnSpc>
            </a:pP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Immersion</a:t>
            </a:r>
            <a:endParaRPr lang="en-US" sz="2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41501" y="608454"/>
            <a:ext cx="10350500" cy="6249546"/>
          </a:xfrm>
          <a:prstGeom prst="rect">
            <a:avLst/>
          </a:prstGeom>
        </p:spPr>
      </p:pic>
    </p:spTree>
    <p:extLst>
      <p:ext uri="{BB962C8B-B14F-4D97-AF65-F5344CB8AC3E}">
        <p14:creationId xmlns:p14="http://schemas.microsoft.com/office/powerpoint/2010/main" val="2724865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1463</Words>
  <Application>Microsoft Office PowerPoint</Application>
  <PresentationFormat>Widescreen</PresentationFormat>
  <Paragraphs>121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Inter Var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bawan</dc:creator>
  <cp:lastModifiedBy>Reviewer </cp:lastModifiedBy>
  <cp:revision>26</cp:revision>
  <dcterms:created xsi:type="dcterms:W3CDTF">2017-04-09T08:59:41Z</dcterms:created>
  <dcterms:modified xsi:type="dcterms:W3CDTF">2023-02-26T19:46:08Z</dcterms:modified>
</cp:coreProperties>
</file>