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256" r:id="rId2"/>
    <p:sldId id="257" r:id="rId3"/>
    <p:sldId id="277" r:id="rId4"/>
    <p:sldId id="279" r:id="rId5"/>
    <p:sldId id="264" r:id="rId6"/>
    <p:sldId id="258" r:id="rId7"/>
    <p:sldId id="278" r:id="rId8"/>
    <p:sldId id="262" r:id="rId9"/>
    <p:sldId id="260" r:id="rId10"/>
    <p:sldId id="263" r:id="rId11"/>
    <p:sldId id="272" r:id="rId12"/>
    <p:sldId id="273" r:id="rId13"/>
    <p:sldId id="274" r:id="rId14"/>
    <p:sldId id="265"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86323" autoAdjust="0"/>
  </p:normalViewPr>
  <p:slideViewPr>
    <p:cSldViewPr>
      <p:cViewPr varScale="1">
        <p:scale>
          <a:sx n="74" d="100"/>
          <a:sy n="74" d="100"/>
        </p:scale>
        <p:origin x="-1074" y="-90"/>
      </p:cViewPr>
      <p:guideLst>
        <p:guide orient="horz" pos="2160"/>
        <p:guide pos="2880"/>
      </p:guideLst>
    </p:cSldViewPr>
  </p:slideViewPr>
  <p:outlineViewPr>
    <p:cViewPr>
      <p:scale>
        <a:sx n="33" d="100"/>
        <a:sy n="33" d="100"/>
      </p:scale>
      <p:origin x="0" y="8208"/>
    </p:cViewPr>
  </p:outlineViewPr>
  <p:notesTextViewPr>
    <p:cViewPr>
      <p:scale>
        <a:sx n="100" d="100"/>
        <a:sy n="100" d="100"/>
      </p:scale>
      <p:origin x="0" y="0"/>
    </p:cViewPr>
  </p:notesTextViewPr>
  <p:sorterViewPr>
    <p:cViewPr>
      <p:scale>
        <a:sx n="46" d="100"/>
        <a:sy n="46"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8CFB52-CD5C-4FA7-8FA7-66026FEF71FD}" type="datetimeFigureOut">
              <a:rPr lang="en-US" smtClean="0"/>
              <a:t>11/16/2022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688BA-987E-48BA-8334-A7622ADB600D}" type="slidenum">
              <a:rPr lang="en-US" smtClean="0"/>
              <a:t>‹#›</a:t>
            </a:fld>
            <a:endParaRPr lang="en-US"/>
          </a:p>
        </p:txBody>
      </p:sp>
    </p:spTree>
    <p:extLst>
      <p:ext uri="{BB962C8B-B14F-4D97-AF65-F5344CB8AC3E}">
        <p14:creationId xmlns:p14="http://schemas.microsoft.com/office/powerpoint/2010/main" val="648953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CF5A6-48EB-4B57-BBB3-89D0A3717A11}" type="datetimeFigureOut">
              <a:rPr lang="en-US" smtClean="0"/>
              <a:t>11/16/2022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6E45E-31C4-46B8-A66F-686F8BBA9955}" type="slidenum">
              <a:rPr lang="en-US" smtClean="0"/>
              <a:t>‹#›</a:t>
            </a:fld>
            <a:endParaRPr lang="en-US"/>
          </a:p>
        </p:txBody>
      </p:sp>
    </p:spTree>
    <p:extLst>
      <p:ext uri="{BB962C8B-B14F-4D97-AF65-F5344CB8AC3E}">
        <p14:creationId xmlns:p14="http://schemas.microsoft.com/office/powerpoint/2010/main" val="192030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86E45E-31C4-46B8-A66F-686F8BBA9955}" type="slidenum">
              <a:rPr lang="en-US" smtClean="0"/>
              <a:t>2</a:t>
            </a:fld>
            <a:endParaRPr lang="en-US"/>
          </a:p>
        </p:txBody>
      </p:sp>
    </p:spTree>
    <p:extLst>
      <p:ext uri="{BB962C8B-B14F-4D97-AF65-F5344CB8AC3E}">
        <p14:creationId xmlns:p14="http://schemas.microsoft.com/office/powerpoint/2010/main" val="2987651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11/16/2022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8839200" cy="1981201"/>
          </a:xfrm>
        </p:spPr>
        <p:txBody>
          <a:bodyPr/>
          <a:lstStyle/>
          <a:p>
            <a:r>
              <a:rPr lang="en-US" dirty="0"/>
              <a:t>Second Language Learning Theories</a:t>
            </a:r>
          </a:p>
        </p:txBody>
      </p:sp>
      <p:sp>
        <p:nvSpPr>
          <p:cNvPr id="3" name="Subtitle 2"/>
          <p:cNvSpPr>
            <a:spLocks noGrp="1"/>
          </p:cNvSpPr>
          <p:nvPr>
            <p:ph type="subTitle" idx="1"/>
          </p:nvPr>
        </p:nvSpPr>
        <p:spPr>
          <a:xfrm>
            <a:off x="381000" y="3886200"/>
            <a:ext cx="8153400" cy="2590800"/>
          </a:xfrm>
        </p:spPr>
        <p:txBody>
          <a:bodyPr>
            <a:normAutofit/>
          </a:bodyPr>
          <a:lstStyle/>
          <a:p>
            <a:pPr algn="l"/>
            <a:r>
              <a:rPr lang="en-US" b="1" i="1" u="sng" dirty="0">
                <a:effectLst/>
              </a:rPr>
              <a:t>The Princess Group</a:t>
            </a:r>
          </a:p>
          <a:p>
            <a:pPr algn="l"/>
            <a:r>
              <a:rPr lang="en-US" sz="2000" dirty="0" err="1">
                <a:solidFill>
                  <a:schemeClr val="bg1"/>
                </a:solidFill>
              </a:rPr>
              <a:t>Nura</a:t>
            </a:r>
            <a:r>
              <a:rPr lang="en-US" sz="2000" dirty="0">
                <a:solidFill>
                  <a:schemeClr val="bg1"/>
                </a:solidFill>
              </a:rPr>
              <a:t> Jihad </a:t>
            </a:r>
            <a:r>
              <a:rPr lang="en-US" sz="2000" dirty="0" err="1">
                <a:solidFill>
                  <a:schemeClr val="bg1"/>
                </a:solidFill>
              </a:rPr>
              <a:t>Asad</a:t>
            </a:r>
            <a:endParaRPr lang="en-US" sz="2000" dirty="0">
              <a:solidFill>
                <a:schemeClr val="bg1"/>
              </a:solidFill>
            </a:endParaRPr>
          </a:p>
          <a:p>
            <a:pPr algn="l"/>
            <a:r>
              <a:rPr lang="en-US" sz="2000" dirty="0">
                <a:solidFill>
                  <a:schemeClr val="bg1"/>
                </a:solidFill>
              </a:rPr>
              <a:t>Sara </a:t>
            </a:r>
            <a:r>
              <a:rPr lang="en-US" sz="2000" dirty="0" err="1">
                <a:solidFill>
                  <a:schemeClr val="bg1"/>
                </a:solidFill>
              </a:rPr>
              <a:t>Omed</a:t>
            </a:r>
            <a:r>
              <a:rPr lang="en-US" sz="2000" dirty="0">
                <a:solidFill>
                  <a:schemeClr val="bg1"/>
                </a:solidFill>
              </a:rPr>
              <a:t> Ibrahim</a:t>
            </a:r>
          </a:p>
          <a:p>
            <a:pPr algn="l"/>
            <a:r>
              <a:rPr lang="en-US" sz="2000" dirty="0">
                <a:solidFill>
                  <a:schemeClr val="bg1"/>
                </a:solidFill>
              </a:rPr>
              <a:t>Maryam Haji Ali                                 </a:t>
            </a:r>
          </a:p>
          <a:p>
            <a:pPr algn="l"/>
            <a:r>
              <a:rPr lang="en-US" sz="2000">
                <a:solidFill>
                  <a:schemeClr val="bg1"/>
                </a:solidFill>
              </a:rPr>
              <a:t>                                                                                              </a:t>
            </a:r>
            <a:r>
              <a:rPr lang="en-US" b="1" dirty="0"/>
              <a:t>Supervisor: </a:t>
            </a:r>
          </a:p>
          <a:p>
            <a:pPr algn="l"/>
            <a:r>
              <a:rPr lang="en-US" sz="2000">
                <a:solidFill>
                  <a:schemeClr val="bg1"/>
                </a:solidFill>
              </a:rPr>
              <a:t>                                       </a:t>
            </a:r>
            <a:r>
              <a:rPr lang="en-US" sz="2000"/>
              <a:t>                                                      </a:t>
            </a:r>
            <a:r>
              <a:rPr lang="en-US" b="1" dirty="0">
                <a:solidFill>
                  <a:schemeClr val="bg1">
                    <a:lumMod val="95000"/>
                    <a:lumOff val="5000"/>
                  </a:schemeClr>
                </a:solidFill>
              </a:rPr>
              <a:t>A. P. </a:t>
            </a:r>
            <a:r>
              <a:rPr lang="en-US" b="1">
                <a:solidFill>
                  <a:schemeClr val="bg1">
                    <a:lumMod val="95000"/>
                    <a:lumOff val="5000"/>
                  </a:schemeClr>
                </a:solidFill>
              </a:rPr>
              <a:t>Dr. Nada                        </a:t>
            </a:r>
            <a:endParaRPr lang="en-US" sz="2000" b="1" dirty="0">
              <a:solidFill>
                <a:schemeClr val="bg1">
                  <a:lumMod val="95000"/>
                  <a:lumOff val="5000"/>
                </a:schemeClr>
              </a:solidFill>
            </a:endParaRPr>
          </a:p>
          <a:p>
            <a:pPr algn="l"/>
            <a:endParaRPr lang="en-US" dirty="0"/>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2547759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b="1" dirty="0">
                <a:solidFill>
                  <a:schemeClr val="accent5">
                    <a:lumMod val="75000"/>
                  </a:schemeClr>
                </a:solidFill>
              </a:rPr>
              <a:t>Language learning strategies are designed by ( Rebecca Oxford )in the1990s it's conscious thoughts      and behaviors that have the explicit goal of improving knowledge and understanding of the second language.</a:t>
            </a:r>
          </a:p>
          <a:p>
            <a:pPr marL="0" indent="0">
              <a:buNone/>
            </a:pPr>
            <a:endParaRPr lang="en-US" sz="2800" b="1" dirty="0">
              <a:solidFill>
                <a:schemeClr val="accent5">
                  <a:lumMod val="75000"/>
                </a:schemeClr>
              </a:solidFill>
            </a:endParaRPr>
          </a:p>
          <a:p>
            <a:pPr>
              <a:buFont typeface="Arial" panose="020B0604020202020204" pitchFamily="34" charset="0"/>
              <a:buChar char="•"/>
            </a:pPr>
            <a:r>
              <a:rPr lang="en-US" sz="2800" b="1" dirty="0">
                <a:solidFill>
                  <a:schemeClr val="accent5">
                    <a:lumMod val="75000"/>
                  </a:schemeClr>
                </a:solidFill>
              </a:rPr>
              <a:t>What do these strategies do?</a:t>
            </a:r>
          </a:p>
          <a:p>
            <a:pPr>
              <a:buFont typeface="Arial" panose="020B0604020202020204" pitchFamily="34" charset="0"/>
              <a:buChar char="•"/>
            </a:pPr>
            <a:endParaRPr lang="en-US" sz="2800" b="1" dirty="0">
              <a:solidFill>
                <a:schemeClr val="accent5">
                  <a:lumMod val="75000"/>
                </a:schemeClr>
              </a:solidFill>
            </a:endParaRPr>
          </a:p>
          <a:p>
            <a:pPr marL="0" indent="0">
              <a:buNone/>
            </a:pPr>
            <a:endParaRPr lang="en-US" sz="2800" b="1" dirty="0">
              <a:solidFill>
                <a:schemeClr val="accent5">
                  <a:lumMod val="75000"/>
                </a:schemeClr>
              </a:solidFill>
            </a:endParaRPr>
          </a:p>
          <a:p>
            <a:endParaRPr lang="en-US" sz="2800" b="1" dirty="0">
              <a:solidFill>
                <a:schemeClr val="accent5">
                  <a:lumMod val="75000"/>
                </a:schemeClr>
              </a:solidFill>
            </a:endParaRPr>
          </a:p>
          <a:p>
            <a:endParaRPr lang="en-US" sz="2800" b="1" dirty="0">
              <a:solidFill>
                <a:schemeClr val="accent5">
                  <a:lumMod val="75000"/>
                </a:schemeClr>
              </a:solidFill>
            </a:endParaRPr>
          </a:p>
          <a:p>
            <a:endParaRPr lang="en-US" sz="2800" b="1" dirty="0">
              <a:solidFill>
                <a:schemeClr val="accent5">
                  <a:lumMod val="75000"/>
                </a:schemeClr>
              </a:solidFill>
            </a:endParaRPr>
          </a:p>
          <a:p>
            <a:endParaRPr lang="en-US" b="1" dirty="0">
              <a:solidFill>
                <a:schemeClr val="accent5">
                  <a:lumMod val="75000"/>
                </a:schemeClr>
              </a:solidFill>
            </a:endParaRPr>
          </a:p>
          <a:p>
            <a:endParaRPr lang="en-US" b="1" dirty="0"/>
          </a:p>
          <a:p>
            <a:endParaRPr lang="en-US" sz="2800" b="1" dirty="0">
              <a:solidFill>
                <a:schemeClr val="accent3">
                  <a:lumMod val="50000"/>
                </a:schemeClr>
              </a:solidFill>
            </a:endParaRPr>
          </a:p>
          <a:p>
            <a:endParaRPr lang="en-US" b="1" dirty="0"/>
          </a:p>
        </p:txBody>
      </p:sp>
      <p:sp>
        <p:nvSpPr>
          <p:cNvPr id="2" name="Title 1"/>
          <p:cNvSpPr>
            <a:spLocks noGrp="1"/>
          </p:cNvSpPr>
          <p:nvPr>
            <p:ph type="title"/>
          </p:nvPr>
        </p:nvSpPr>
        <p:spPr>
          <a:xfrm>
            <a:off x="-152400" y="228600"/>
            <a:ext cx="9513277" cy="1752600"/>
          </a:xfrm>
        </p:spPr>
        <p:txBody>
          <a:bodyPr/>
          <a:lstStyle/>
          <a:p>
            <a:r>
              <a:rPr lang="en-US" b="1" dirty="0"/>
              <a:t>Language learning strategies</a:t>
            </a:r>
            <a:endParaRPr lang="en-US" sz="2800" b="1" dirty="0"/>
          </a:p>
        </p:txBody>
      </p:sp>
    </p:spTree>
    <p:extLst>
      <p:ext uri="{BB962C8B-B14F-4D97-AF65-F5344CB8AC3E}">
        <p14:creationId xmlns:p14="http://schemas.microsoft.com/office/powerpoint/2010/main" val="2763681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325" t="1408" r="9142" b="10094"/>
          <a:stretch/>
        </p:blipFill>
        <p:spPr bwMode="auto">
          <a:xfrm>
            <a:off x="304800" y="304801"/>
            <a:ext cx="8534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51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834" t="1068" r="8834" b="11081"/>
          <a:stretch/>
        </p:blipFill>
        <p:spPr bwMode="auto">
          <a:xfrm>
            <a:off x="304800" y="304800"/>
            <a:ext cx="8534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96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483" t="1151" r="9484" b="10947"/>
          <a:stretch/>
        </p:blipFill>
        <p:spPr bwMode="auto">
          <a:xfrm>
            <a:off x="304800" y="304800"/>
            <a:ext cx="8534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65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304800"/>
            <a:ext cx="8382000" cy="5867399"/>
          </a:xfrm>
        </p:spPr>
        <p:txBody>
          <a:bodyPr>
            <a:normAutofit/>
          </a:bodyPr>
          <a:lstStyle/>
          <a:p>
            <a:endParaRPr lang="en-US" sz="3200" b="1" dirty="0"/>
          </a:p>
          <a:p>
            <a:pPr marL="0" indent="0">
              <a:buNone/>
            </a:pPr>
            <a:r>
              <a:rPr lang="en-US"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language attitudes </a:t>
            </a:r>
            <a:endParaRPr lang="en-US"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3200" b="1" dirty="0"/>
          </a:p>
          <a:p>
            <a:r>
              <a:rPr lang="en-US" sz="3200" b="1" dirty="0"/>
              <a:t>Social psychologists have long been interested in the idea that the attitudes of the learner towards the target language, its speakers and learning context may all play some part in explaining success or lack of it.</a:t>
            </a:r>
          </a:p>
        </p:txBody>
      </p:sp>
    </p:spTree>
    <p:extLst>
      <p:ext uri="{BB962C8B-B14F-4D97-AF65-F5344CB8AC3E}">
        <p14:creationId xmlns:p14="http://schemas.microsoft.com/office/powerpoint/2010/main" val="11395386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a:solidFill>
                <a:schemeClr val="tx1"/>
              </a:solidFill>
            </a:endParaRPr>
          </a:p>
          <a:p>
            <a:endParaRPr lang="en-US" b="1" dirty="0">
              <a:solidFill>
                <a:schemeClr val="tx1"/>
              </a:solidFill>
            </a:endParaRPr>
          </a:p>
          <a:p>
            <a:r>
              <a:rPr lang="en-US" sz="2800" b="1" dirty="0">
                <a:solidFill>
                  <a:schemeClr val="tx1"/>
                </a:solidFill>
              </a:rPr>
              <a:t>Research into L2 motivation was dominated from the 1970s by the work of the Canadian social psychologist (Robert C Gardner)</a:t>
            </a:r>
          </a:p>
        </p:txBody>
      </p:sp>
      <p:sp>
        <p:nvSpPr>
          <p:cNvPr id="3" name="Title 2"/>
          <p:cNvSpPr>
            <a:spLocks noGrp="1"/>
          </p:cNvSpPr>
          <p:nvPr>
            <p:ph type="title"/>
          </p:nvPr>
        </p:nvSpPr>
        <p:spPr>
          <a:solidFill>
            <a:schemeClr val="bg2">
              <a:lumMod val="10000"/>
            </a:schemeClr>
          </a:solidFill>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Motivation </a:t>
            </a:r>
          </a:p>
        </p:txBody>
      </p:sp>
    </p:spTree>
    <p:extLst>
      <p:ext uri="{BB962C8B-B14F-4D97-AF65-F5344CB8AC3E}">
        <p14:creationId xmlns:p14="http://schemas.microsoft.com/office/powerpoint/2010/main" val="1355757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Ø"/>
            </a:pPr>
            <a:r>
              <a:rPr lang="en-US" b="1" dirty="0">
                <a:solidFill>
                  <a:schemeClr val="accent2"/>
                </a:solidFill>
              </a:rPr>
              <a:t>Desire to achieve a goal:</a:t>
            </a:r>
          </a:p>
          <a:p>
            <a:pPr marL="0" indent="0">
              <a:buNone/>
            </a:pPr>
            <a:r>
              <a:rPr lang="en-US" dirty="0"/>
              <a:t> </a:t>
            </a:r>
            <a:r>
              <a:rPr lang="en-US" b="1" dirty="0">
                <a:solidFill>
                  <a:schemeClr val="tx1"/>
                </a:solidFill>
              </a:rPr>
              <a:t>Which means wanting to achieve a certain goal.</a:t>
            </a:r>
          </a:p>
          <a:p>
            <a:pPr marL="0" indent="0">
              <a:buNone/>
            </a:pPr>
            <a:endParaRPr lang="en-US" dirty="0"/>
          </a:p>
          <a:p>
            <a:pPr>
              <a:buFont typeface="Wingdings" panose="05000000000000000000" pitchFamily="2" charset="2"/>
              <a:buChar char="Ø"/>
            </a:pPr>
            <a:r>
              <a:rPr lang="en-US" b="1" dirty="0">
                <a:solidFill>
                  <a:schemeClr val="accent3">
                    <a:lumMod val="50000"/>
                  </a:schemeClr>
                </a:solidFill>
              </a:rPr>
              <a:t>Effort extended in this direction:</a:t>
            </a:r>
          </a:p>
          <a:p>
            <a:pPr marL="0" indent="0">
              <a:buNone/>
            </a:pPr>
            <a:r>
              <a:rPr lang="en-US" b="1" dirty="0">
                <a:solidFill>
                  <a:schemeClr val="tx1"/>
                </a:solidFill>
              </a:rPr>
              <a:t>Which means like efforts we make to learn  the language.</a:t>
            </a:r>
          </a:p>
          <a:p>
            <a:pPr marL="0" indent="0">
              <a:buNone/>
            </a:pPr>
            <a:endParaRPr lang="en-US" dirty="0"/>
          </a:p>
          <a:p>
            <a:pPr>
              <a:buFont typeface="Wingdings" panose="05000000000000000000" pitchFamily="2" charset="2"/>
              <a:buChar char="Ø"/>
            </a:pPr>
            <a:r>
              <a:rPr lang="en-US" b="1" dirty="0">
                <a:solidFill>
                  <a:schemeClr val="accent1"/>
                </a:solidFill>
              </a:rPr>
              <a:t>Satisfaction with the task: </a:t>
            </a:r>
          </a:p>
          <a:p>
            <a:pPr marL="0" indent="0">
              <a:buNone/>
            </a:pPr>
            <a:r>
              <a:rPr lang="en-US" b="1" dirty="0">
                <a:solidFill>
                  <a:schemeClr val="tx1"/>
                </a:solidFill>
              </a:rPr>
              <a:t>Which is like enjoying a task of learning.</a:t>
            </a:r>
          </a:p>
          <a:p>
            <a:pPr marL="0" indent="0">
              <a:buNone/>
            </a:pPr>
            <a:endParaRPr lang="en-US" dirty="0"/>
          </a:p>
        </p:txBody>
      </p:sp>
      <p:sp>
        <p:nvSpPr>
          <p:cNvPr id="3" name="Title 2"/>
          <p:cNvSpPr>
            <a:spLocks noGrp="1"/>
          </p:cNvSpPr>
          <p:nvPr>
            <p:ph type="title"/>
          </p:nvPr>
        </p:nvSpPr>
        <p:spPr/>
        <p:txBody>
          <a:bodyPr/>
          <a:lstStyle/>
          <a:p>
            <a:r>
              <a:rPr lang="en-US" sz="6000" b="1" dirty="0"/>
              <a:t>Three main elements</a:t>
            </a:r>
          </a:p>
        </p:txBody>
      </p:sp>
    </p:spTree>
    <p:extLst>
      <p:ext uri="{BB962C8B-B14F-4D97-AF65-F5344CB8AC3E}">
        <p14:creationId xmlns:p14="http://schemas.microsoft.com/office/powerpoint/2010/main" val="159127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209800"/>
            <a:ext cx="8153399" cy="4343400"/>
          </a:xfrm>
          <a:noFill/>
        </p:spPr>
        <p:txBody>
          <a:bodyPr>
            <a:normAutofit fontScale="92500"/>
          </a:bodyPr>
          <a:lstStyle/>
          <a:p>
            <a:endParaRPr lang="en-US" sz="2800" b="1" dirty="0">
              <a:solidFill>
                <a:schemeClr val="accent2">
                  <a:lumMod val="75000"/>
                </a:schemeClr>
              </a:solidFill>
            </a:endParaRPr>
          </a:p>
          <a:p>
            <a:r>
              <a:rPr lang="en-US" sz="2800" b="1" dirty="0">
                <a:solidFill>
                  <a:schemeClr val="accent5">
                    <a:lumMod val="75000"/>
                  </a:schemeClr>
                </a:solidFill>
              </a:rPr>
              <a:t>Who is the second language learner ,and how are they introduced to us, in current SLL research?</a:t>
            </a:r>
          </a:p>
          <a:p>
            <a:endParaRPr lang="en-US" sz="2800" b="1" dirty="0">
              <a:solidFill>
                <a:schemeClr val="accent5">
                  <a:lumMod val="75000"/>
                </a:schemeClr>
              </a:solidFill>
            </a:endParaRPr>
          </a:p>
          <a:p>
            <a:pPr marL="0" indent="0">
              <a:buNone/>
            </a:pPr>
            <a:endParaRPr lang="en-US" sz="2800" b="1" dirty="0">
              <a:solidFill>
                <a:schemeClr val="accent5">
                  <a:lumMod val="75000"/>
                </a:schemeClr>
              </a:solidFill>
            </a:endParaRPr>
          </a:p>
          <a:p>
            <a:r>
              <a:rPr lang="en-US" sz="2800" b="1" dirty="0">
                <a:solidFill>
                  <a:schemeClr val="accent2"/>
                </a:solidFill>
              </a:rPr>
              <a:t>What is speech community?</a:t>
            </a:r>
          </a:p>
          <a:p>
            <a:pPr marL="0" indent="0">
              <a:buNone/>
            </a:pPr>
            <a:r>
              <a:rPr lang="en-US" sz="2800" b="1" dirty="0">
                <a:solidFill>
                  <a:schemeClr val="accent2"/>
                </a:solidFill>
              </a:rPr>
              <a:t>A social group ,who share a common set of norms and expectations regarding the use of language.</a:t>
            </a:r>
          </a:p>
          <a:p>
            <a:pPr marL="0" indent="0">
              <a:buNone/>
            </a:pPr>
            <a:endParaRPr lang="en-US" sz="2800" b="1" dirty="0">
              <a:solidFill>
                <a:schemeClr val="accent5">
                  <a:lumMod val="75000"/>
                </a:schemeClr>
              </a:solidFill>
            </a:endParaRPr>
          </a:p>
          <a:p>
            <a:pPr marL="0" indent="0">
              <a:buNone/>
            </a:pPr>
            <a:endParaRPr lang="en-US" sz="2800" b="1" dirty="0">
              <a:solidFill>
                <a:schemeClr val="accent2">
                  <a:lumMod val="75000"/>
                </a:schemeClr>
              </a:solidFill>
            </a:endParaRPr>
          </a:p>
          <a:p>
            <a:pPr marL="514350" indent="-514350">
              <a:buFont typeface="+mj-lt"/>
              <a:buAutoNum type="arabicParenR"/>
            </a:pPr>
            <a:endParaRPr lang="en-US" sz="2800" b="1" dirty="0">
              <a:solidFill>
                <a:schemeClr val="accent5"/>
              </a:solidFill>
            </a:endParaRPr>
          </a:p>
          <a:p>
            <a:pPr marL="514350" indent="-514350">
              <a:buFont typeface="+mj-lt"/>
              <a:buAutoNum type="arabicParenR"/>
            </a:pPr>
            <a:endParaRPr lang="en-US" sz="2800" b="1" dirty="0">
              <a:solidFill>
                <a:schemeClr val="accent1">
                  <a:lumMod val="75000"/>
                </a:schemeClr>
              </a:solidFill>
            </a:endParaRPr>
          </a:p>
          <a:p>
            <a:endParaRPr lang="en-US" sz="2800" b="1" dirty="0"/>
          </a:p>
        </p:txBody>
      </p:sp>
      <p:sp>
        <p:nvSpPr>
          <p:cNvPr id="2" name="Title 1"/>
          <p:cNvSpPr>
            <a:spLocks noGrp="1"/>
          </p:cNvSpPr>
          <p:nvPr>
            <p:ph type="title"/>
          </p:nvPr>
        </p:nvSpPr>
        <p:spPr/>
        <p:txBody>
          <a:bodyPr/>
          <a:lstStyle/>
          <a:p>
            <a:r>
              <a:rPr lang="en-US" sz="4400" b="1" dirty="0"/>
              <a:t>Views of the language learner</a:t>
            </a:r>
          </a:p>
        </p:txBody>
      </p:sp>
    </p:spTree>
    <p:extLst>
      <p:ext uri="{BB962C8B-B14F-4D97-AF65-F5344CB8AC3E}">
        <p14:creationId xmlns:p14="http://schemas.microsoft.com/office/powerpoint/2010/main" val="16981481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80">
                                          <p:stCondLst>
                                            <p:cond delay="0"/>
                                          </p:stCondLst>
                                        </p:cTn>
                                        <p:tgtEl>
                                          <p:spTgt spid="3">
                                            <p:txEl>
                                              <p:pRg st="4" end="4"/>
                                            </p:txEl>
                                          </p:spTgt>
                                        </p:tgtEl>
                                      </p:cBhvr>
                                    </p:animEffect>
                                    <p:anim calcmode="lin" valueType="num">
                                      <p:cBhvr>
                                        <p:cTn id="1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4" end="4"/>
                                            </p:txEl>
                                          </p:spTgt>
                                        </p:tgtEl>
                                      </p:cBhvr>
                                      <p:to x="100000" y="60000"/>
                                    </p:animScale>
                                    <p:animScale>
                                      <p:cBhvr>
                                        <p:cTn id="20" dur="166" decel="50000">
                                          <p:stCondLst>
                                            <p:cond delay="676"/>
                                          </p:stCondLst>
                                        </p:cTn>
                                        <p:tgtEl>
                                          <p:spTgt spid="3">
                                            <p:txEl>
                                              <p:pRg st="4" end="4"/>
                                            </p:txEl>
                                          </p:spTgt>
                                        </p:tgtEl>
                                      </p:cBhvr>
                                      <p:to x="100000" y="100000"/>
                                    </p:animScale>
                                    <p:animScale>
                                      <p:cBhvr>
                                        <p:cTn id="21" dur="26">
                                          <p:stCondLst>
                                            <p:cond delay="1312"/>
                                          </p:stCondLst>
                                        </p:cTn>
                                        <p:tgtEl>
                                          <p:spTgt spid="3">
                                            <p:txEl>
                                              <p:pRg st="4" end="4"/>
                                            </p:txEl>
                                          </p:spTgt>
                                        </p:tgtEl>
                                      </p:cBhvr>
                                      <p:to x="100000" y="80000"/>
                                    </p:animScale>
                                    <p:animScale>
                                      <p:cBhvr>
                                        <p:cTn id="22" dur="166" decel="50000">
                                          <p:stCondLst>
                                            <p:cond delay="1338"/>
                                          </p:stCondLst>
                                        </p:cTn>
                                        <p:tgtEl>
                                          <p:spTgt spid="3">
                                            <p:txEl>
                                              <p:pRg st="4" end="4"/>
                                            </p:txEl>
                                          </p:spTgt>
                                        </p:tgtEl>
                                      </p:cBhvr>
                                      <p:to x="100000" y="100000"/>
                                    </p:animScale>
                                    <p:animScale>
                                      <p:cBhvr>
                                        <p:cTn id="23" dur="26">
                                          <p:stCondLst>
                                            <p:cond delay="1642"/>
                                          </p:stCondLst>
                                        </p:cTn>
                                        <p:tgtEl>
                                          <p:spTgt spid="3">
                                            <p:txEl>
                                              <p:pRg st="4" end="4"/>
                                            </p:txEl>
                                          </p:spTgt>
                                        </p:tgtEl>
                                      </p:cBhvr>
                                      <p:to x="100000" y="90000"/>
                                    </p:animScale>
                                    <p:animScale>
                                      <p:cBhvr>
                                        <p:cTn id="24" dur="166" decel="50000">
                                          <p:stCondLst>
                                            <p:cond delay="1668"/>
                                          </p:stCondLst>
                                        </p:cTn>
                                        <p:tgtEl>
                                          <p:spTgt spid="3">
                                            <p:txEl>
                                              <p:pRg st="4" end="4"/>
                                            </p:txEl>
                                          </p:spTgt>
                                        </p:tgtEl>
                                      </p:cBhvr>
                                      <p:to x="100000" y="100000"/>
                                    </p:animScale>
                                    <p:animScale>
                                      <p:cBhvr>
                                        <p:cTn id="25" dur="26">
                                          <p:stCondLst>
                                            <p:cond delay="1808"/>
                                          </p:stCondLst>
                                        </p:cTn>
                                        <p:tgtEl>
                                          <p:spTgt spid="3">
                                            <p:txEl>
                                              <p:pRg st="4" end="4"/>
                                            </p:txEl>
                                          </p:spTgt>
                                        </p:tgtEl>
                                      </p:cBhvr>
                                      <p:to x="100000" y="95000"/>
                                    </p:animScale>
                                    <p:animScale>
                                      <p:cBhvr>
                                        <p:cTn id="26" dur="166" decel="50000">
                                          <p:stCondLst>
                                            <p:cond delay="1834"/>
                                          </p:stCondLst>
                                        </p:cTn>
                                        <p:tgtEl>
                                          <p:spTgt spid="3">
                                            <p:txEl>
                                              <p:pRg st="4" end="4"/>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80">
                                          <p:stCondLst>
                                            <p:cond delay="0"/>
                                          </p:stCondLst>
                                        </p:cTn>
                                        <p:tgtEl>
                                          <p:spTgt spid="3">
                                            <p:txEl>
                                              <p:pRg st="5" end="5"/>
                                            </p:txEl>
                                          </p:spTgt>
                                        </p:tgtEl>
                                      </p:cBhvr>
                                    </p:animEffect>
                                    <p:anim calcmode="lin" valueType="num">
                                      <p:cBhvr>
                                        <p:cTn id="3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5" end="5"/>
                                            </p:txEl>
                                          </p:spTgt>
                                        </p:tgtEl>
                                      </p:cBhvr>
                                      <p:to x="100000" y="60000"/>
                                    </p:animScale>
                                    <p:animScale>
                                      <p:cBhvr>
                                        <p:cTn id="38" dur="166" decel="50000">
                                          <p:stCondLst>
                                            <p:cond delay="676"/>
                                          </p:stCondLst>
                                        </p:cTn>
                                        <p:tgtEl>
                                          <p:spTgt spid="3">
                                            <p:txEl>
                                              <p:pRg st="5" end="5"/>
                                            </p:txEl>
                                          </p:spTgt>
                                        </p:tgtEl>
                                      </p:cBhvr>
                                      <p:to x="100000" y="100000"/>
                                    </p:animScale>
                                    <p:animScale>
                                      <p:cBhvr>
                                        <p:cTn id="39" dur="26">
                                          <p:stCondLst>
                                            <p:cond delay="1312"/>
                                          </p:stCondLst>
                                        </p:cTn>
                                        <p:tgtEl>
                                          <p:spTgt spid="3">
                                            <p:txEl>
                                              <p:pRg st="5" end="5"/>
                                            </p:txEl>
                                          </p:spTgt>
                                        </p:tgtEl>
                                      </p:cBhvr>
                                      <p:to x="100000" y="80000"/>
                                    </p:animScale>
                                    <p:animScale>
                                      <p:cBhvr>
                                        <p:cTn id="40" dur="166" decel="50000">
                                          <p:stCondLst>
                                            <p:cond delay="1338"/>
                                          </p:stCondLst>
                                        </p:cTn>
                                        <p:tgtEl>
                                          <p:spTgt spid="3">
                                            <p:txEl>
                                              <p:pRg st="5" end="5"/>
                                            </p:txEl>
                                          </p:spTgt>
                                        </p:tgtEl>
                                      </p:cBhvr>
                                      <p:to x="100000" y="100000"/>
                                    </p:animScale>
                                    <p:animScale>
                                      <p:cBhvr>
                                        <p:cTn id="41" dur="26">
                                          <p:stCondLst>
                                            <p:cond delay="1642"/>
                                          </p:stCondLst>
                                        </p:cTn>
                                        <p:tgtEl>
                                          <p:spTgt spid="3">
                                            <p:txEl>
                                              <p:pRg st="5" end="5"/>
                                            </p:txEl>
                                          </p:spTgt>
                                        </p:tgtEl>
                                      </p:cBhvr>
                                      <p:to x="100000" y="90000"/>
                                    </p:animScale>
                                    <p:animScale>
                                      <p:cBhvr>
                                        <p:cTn id="42" dur="166" decel="50000">
                                          <p:stCondLst>
                                            <p:cond delay="1668"/>
                                          </p:stCondLst>
                                        </p:cTn>
                                        <p:tgtEl>
                                          <p:spTgt spid="3">
                                            <p:txEl>
                                              <p:pRg st="5" end="5"/>
                                            </p:txEl>
                                          </p:spTgt>
                                        </p:tgtEl>
                                      </p:cBhvr>
                                      <p:to x="100000" y="100000"/>
                                    </p:animScale>
                                    <p:animScale>
                                      <p:cBhvr>
                                        <p:cTn id="43" dur="26">
                                          <p:stCondLst>
                                            <p:cond delay="1808"/>
                                          </p:stCondLst>
                                        </p:cTn>
                                        <p:tgtEl>
                                          <p:spTgt spid="3">
                                            <p:txEl>
                                              <p:pRg st="5" end="5"/>
                                            </p:txEl>
                                          </p:spTgt>
                                        </p:tgtEl>
                                      </p:cBhvr>
                                      <p:to x="100000" y="95000"/>
                                    </p:animScale>
                                    <p:animScale>
                                      <p:cBhvr>
                                        <p:cTn id="44"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401"/>
            <a:ext cx="7745505" cy="4648200"/>
          </a:xfrm>
        </p:spPr>
        <p:txBody>
          <a:bodyPr>
            <a:normAutofit fontScale="92500" lnSpcReduction="10000"/>
          </a:bodyPr>
          <a:lstStyle/>
          <a:p>
            <a:pPr marL="0" indent="0">
              <a:buNone/>
            </a:pPr>
            <a:r>
              <a:rPr lang="en-US" b="1" dirty="0">
                <a:ln w="1905"/>
                <a:solidFill>
                  <a:schemeClr val="tx1"/>
                </a:solidFill>
                <a:effectLst>
                  <a:innerShdw blurRad="69850" dist="43180" dir="5400000">
                    <a:srgbClr val="000000">
                      <a:alpha val="65000"/>
                    </a:srgbClr>
                  </a:innerShdw>
                </a:effectLst>
              </a:rPr>
              <a:t>In the first part of the twenty-first century ,the target language is highly likely to be English; estimates suggest that while around 5 percent of the world’s population(approximately 350 million) speak English as their first language, between one and two billion are using it as a second language or a lingua franca, or learning to do so(Graddol,2006,p. 98).Consequently, much research on SLL, whether with children or adults, is concerned with the learning of English , or with a small number of other languages with global reach(French, German, Japanese, Mandarin, Spanish..).There are many multilingual communities today(foe example, townships around fast-growing mega- </a:t>
            </a:r>
            <a:r>
              <a:rPr lang="en-US" b="1" dirty="0" err="1">
                <a:ln w="1905"/>
                <a:solidFill>
                  <a:schemeClr val="tx1"/>
                </a:solidFill>
                <a:effectLst>
                  <a:innerShdw blurRad="69850" dist="43180" dir="5400000">
                    <a:srgbClr val="000000">
                      <a:alpha val="65000"/>
                    </a:srgbClr>
                  </a:innerShdw>
                </a:effectLst>
              </a:rPr>
              <a:t>sities</a:t>
            </a:r>
            <a:r>
              <a:rPr lang="en-US" b="1" dirty="0">
                <a:ln w="1905"/>
                <a:solidFill>
                  <a:schemeClr val="tx1"/>
                </a:solidFill>
                <a:effectLst>
                  <a:innerShdw blurRad="69850" dist="43180" dir="5400000">
                    <a:srgbClr val="000000">
                      <a:alpha val="65000"/>
                    </a:srgbClr>
                  </a:innerShdw>
                </a:effectLst>
              </a:rPr>
              <a:t>) where L2 learning involves a much wider range of languages.</a:t>
            </a:r>
          </a:p>
        </p:txBody>
      </p:sp>
      <p:sp>
        <p:nvSpPr>
          <p:cNvPr id="3" name="Title 2"/>
          <p:cNvSpPr>
            <a:spLocks noGrp="1"/>
          </p:cNvSpPr>
          <p:nvPr>
            <p:ph type="title"/>
          </p:nvPr>
        </p:nvSpPr>
        <p:spPr/>
        <p:txBody>
          <a:bodyPr/>
          <a:lstStyle/>
          <a:p>
            <a:r>
              <a:rPr lang="en-US" sz="4000" dirty="0">
                <a:solidFill>
                  <a:srgbClr val="FF0000"/>
                </a:solidFill>
              </a:rPr>
              <a:t>What was the highly target language of twenty-first century?</a:t>
            </a:r>
            <a:br>
              <a:rPr lang="en-US" sz="4000" dirty="0">
                <a:solidFill>
                  <a:srgbClr val="FF0000"/>
                </a:solidFill>
              </a:rPr>
            </a:br>
            <a:endParaRPr lang="en-US" sz="4000" dirty="0">
              <a:solidFill>
                <a:srgbClr val="FF0000"/>
              </a:solidFill>
            </a:endParaRPr>
          </a:p>
        </p:txBody>
      </p:sp>
    </p:spTree>
    <p:extLst>
      <p:ext uri="{BB962C8B-B14F-4D97-AF65-F5344CB8AC3E}">
        <p14:creationId xmlns:p14="http://schemas.microsoft.com/office/powerpoint/2010/main" val="225034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language used for communication by a range of L2 Speakers who do not share a common L1; currently English has a pre-eminent global lingua franca role.</a:t>
            </a:r>
          </a:p>
        </p:txBody>
      </p:sp>
      <p:sp>
        <p:nvSpPr>
          <p:cNvPr id="3" name="Title 2"/>
          <p:cNvSpPr>
            <a:spLocks noGrp="1"/>
          </p:cNvSpPr>
          <p:nvPr>
            <p:ph type="title"/>
          </p:nvPr>
        </p:nvSpPr>
        <p:spPr/>
        <p:txBody>
          <a:bodyPr/>
          <a:lstStyle/>
          <a:p>
            <a:r>
              <a:rPr lang="en-US" sz="6600" dirty="0"/>
              <a:t>Lingua franca</a:t>
            </a:r>
          </a:p>
        </p:txBody>
      </p:sp>
    </p:spTree>
    <p:extLst>
      <p:ext uri="{BB962C8B-B14F-4D97-AF65-F5344CB8AC3E}">
        <p14:creationId xmlns:p14="http://schemas.microsoft.com/office/powerpoint/2010/main" val="2114478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457200" indent="-457200">
              <a:buFont typeface="+mj-lt"/>
              <a:buAutoNum type="arabicParenR"/>
            </a:pPr>
            <a:r>
              <a:rPr lang="en-US" b="1" dirty="0">
                <a:solidFill>
                  <a:schemeClr val="accent3">
                    <a:lumMod val="75000"/>
                  </a:schemeClr>
                </a:solidFill>
              </a:rPr>
              <a:t>Linguistic &amp; psycholinguistic   [</a:t>
            </a:r>
            <a:r>
              <a:rPr lang="en-US" b="1" dirty="0">
                <a:solidFill>
                  <a:srgbClr val="7030A0"/>
                </a:solidFill>
              </a:rPr>
              <a:t>within the mind]</a:t>
            </a:r>
          </a:p>
          <a:p>
            <a:pPr marL="457200" indent="-457200">
              <a:buFont typeface="+mj-lt"/>
              <a:buAutoNum type="arabicParenR"/>
            </a:pPr>
            <a:endParaRPr lang="en-US" b="1" dirty="0">
              <a:solidFill>
                <a:schemeClr val="accent3">
                  <a:lumMod val="75000"/>
                </a:schemeClr>
              </a:solidFill>
            </a:endParaRPr>
          </a:p>
          <a:p>
            <a:pPr marL="457200" indent="-457200">
              <a:buFont typeface="+mj-lt"/>
              <a:buAutoNum type="arabicParenR"/>
            </a:pPr>
            <a:r>
              <a:rPr lang="en-US" b="1" dirty="0">
                <a:solidFill>
                  <a:srgbClr val="C00000"/>
                </a:solidFill>
              </a:rPr>
              <a:t>Social psychological   [</a:t>
            </a:r>
            <a:r>
              <a:rPr lang="en-US" b="1" dirty="0">
                <a:solidFill>
                  <a:srgbClr val="7030A0"/>
                </a:solidFill>
              </a:rPr>
              <a:t>comprehension]</a:t>
            </a:r>
          </a:p>
          <a:p>
            <a:pPr marL="457200" indent="-457200">
              <a:buFont typeface="+mj-lt"/>
              <a:buAutoNum type="arabicParenR"/>
            </a:pPr>
            <a:endParaRPr lang="en-US" b="1" dirty="0">
              <a:solidFill>
                <a:srgbClr val="C00000"/>
              </a:solidFill>
            </a:endParaRPr>
          </a:p>
          <a:p>
            <a:pPr marL="457200" indent="-457200">
              <a:buFont typeface="+mj-lt"/>
              <a:buAutoNum type="arabicParenR"/>
            </a:pPr>
            <a:r>
              <a:rPr lang="en-US" b="1" dirty="0">
                <a:solidFill>
                  <a:srgbClr val="00B050"/>
                </a:solidFill>
              </a:rPr>
              <a:t>Sociocultural   [</a:t>
            </a:r>
            <a:r>
              <a:rPr lang="en-US" b="1" dirty="0">
                <a:solidFill>
                  <a:srgbClr val="7030A0"/>
                </a:solidFill>
              </a:rPr>
              <a:t>social being]</a:t>
            </a:r>
          </a:p>
          <a:p>
            <a:endParaRPr lang="en-US" dirty="0"/>
          </a:p>
        </p:txBody>
      </p:sp>
      <p:sp>
        <p:nvSpPr>
          <p:cNvPr id="3" name="Title 2"/>
          <p:cNvSpPr>
            <a:spLocks noGrp="1"/>
          </p:cNvSpPr>
          <p:nvPr>
            <p:ph type="title"/>
          </p:nvPr>
        </p:nvSpPr>
        <p:spPr>
          <a:xfrm>
            <a:off x="688490" y="228600"/>
            <a:ext cx="7922110" cy="1600200"/>
          </a:xfrm>
        </p:spPr>
        <p:txBody>
          <a:bodyPr/>
          <a:lstStyle/>
          <a:p>
            <a:r>
              <a:rPr lang="en-US" sz="3600" b="1" dirty="0"/>
              <a:t>Three main sets of priorities among SLL researchers that the learner is concerned:</a:t>
            </a:r>
          </a:p>
        </p:txBody>
      </p:sp>
    </p:spTree>
    <p:extLst>
      <p:ext uri="{BB962C8B-B14F-4D97-AF65-F5344CB8AC3E}">
        <p14:creationId xmlns:p14="http://schemas.microsoft.com/office/powerpoint/2010/main" val="37578015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800" b="1" dirty="0">
              <a:solidFill>
                <a:schemeClr val="bg2">
                  <a:lumMod val="50000"/>
                </a:schemeClr>
              </a:solidFill>
            </a:endParaRPr>
          </a:p>
          <a:p>
            <a:r>
              <a:rPr lang="en-US" sz="2800" b="1" dirty="0">
                <a:solidFill>
                  <a:schemeClr val="bg2">
                    <a:lumMod val="50000"/>
                  </a:schemeClr>
                </a:solidFill>
              </a:rPr>
              <a:t>What do we mean by language processor?</a:t>
            </a:r>
          </a:p>
          <a:p>
            <a:r>
              <a:rPr lang="en-US" b="1" dirty="0">
                <a:solidFill>
                  <a:schemeClr val="accent5">
                    <a:lumMod val="60000"/>
                    <a:lumOff val="40000"/>
                  </a:schemeClr>
                </a:solidFill>
              </a:rPr>
              <a:t>Language processor is like a software that is bridge between how the learner can learn and how is mental ability of individual learner.</a:t>
            </a:r>
          </a:p>
          <a:p>
            <a:pPr marL="0" indent="0">
              <a:buNone/>
            </a:pPr>
            <a:endParaRPr lang="en-US" b="1" dirty="0">
              <a:solidFill>
                <a:schemeClr val="accent5">
                  <a:lumMod val="60000"/>
                  <a:lumOff val="40000"/>
                </a:schemeClr>
              </a:solidFill>
            </a:endParaRPr>
          </a:p>
          <a:p>
            <a:endParaRPr lang="en-US" b="1" dirty="0">
              <a:solidFill>
                <a:schemeClr val="accent5">
                  <a:lumMod val="60000"/>
                  <a:lumOff val="40000"/>
                </a:schemeClr>
              </a:solidFill>
            </a:endParaRPr>
          </a:p>
          <a:p>
            <a:endParaRPr lang="en-US" b="1" dirty="0"/>
          </a:p>
          <a:p>
            <a:pPr marL="0" indent="0">
              <a:buNone/>
            </a:pPr>
            <a:endParaRPr lang="en-US" b="1" dirty="0"/>
          </a:p>
        </p:txBody>
      </p:sp>
      <p:sp>
        <p:nvSpPr>
          <p:cNvPr id="2" name="Title 1"/>
          <p:cNvSpPr>
            <a:spLocks noGrp="1"/>
          </p:cNvSpPr>
          <p:nvPr>
            <p:ph type="title"/>
          </p:nvPr>
        </p:nvSpPr>
        <p:spPr>
          <a:xfrm>
            <a:off x="762000" y="228600"/>
            <a:ext cx="7756263" cy="1563444"/>
          </a:xfrm>
        </p:spPr>
        <p:txBody>
          <a:bodyPr/>
          <a:lstStyle/>
          <a:p>
            <a:r>
              <a:rPr lang="en-US" b="1" dirty="0"/>
              <a:t>The learner as language processor</a:t>
            </a:r>
          </a:p>
        </p:txBody>
      </p:sp>
    </p:spTree>
    <p:extLst>
      <p:ext uri="{BB962C8B-B14F-4D97-AF65-F5344CB8AC3E}">
        <p14:creationId xmlns:p14="http://schemas.microsoft.com/office/powerpoint/2010/main" val="22991274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Or we can ask in another way which is that: is there a critical age which divides younger and older learners, a moment when early learning mechanisms atrophy and are replaced or at least supplemented by other compensatory ways of learning?</a:t>
            </a:r>
          </a:p>
          <a:p>
            <a:pPr marL="0" indent="0">
              <a:buNone/>
            </a:pPr>
            <a:r>
              <a:rPr lang="en-US" dirty="0"/>
              <a:t>Many L2 researchers agree with some version pf a view that ‘younger= better in the long run’(Singleton, 1995, p. 3).</a:t>
            </a:r>
          </a:p>
        </p:txBody>
      </p:sp>
      <p:sp>
        <p:nvSpPr>
          <p:cNvPr id="3" name="Title 2"/>
          <p:cNvSpPr>
            <a:spLocks noGrp="1"/>
          </p:cNvSpPr>
          <p:nvPr>
            <p:ph type="title"/>
          </p:nvPr>
        </p:nvSpPr>
        <p:spPr/>
        <p:txBody>
          <a:bodyPr/>
          <a:lstStyle/>
          <a:p>
            <a:r>
              <a:rPr lang="en-US" sz="4000" dirty="0">
                <a:solidFill>
                  <a:schemeClr val="accent5"/>
                </a:solidFill>
              </a:rPr>
              <a:t>Do child &amp; adult L2 learners learn in essentially similar ways?</a:t>
            </a:r>
            <a:br>
              <a:rPr lang="en-US" sz="4000" dirty="0">
                <a:solidFill>
                  <a:schemeClr val="accent5"/>
                </a:solidFill>
              </a:rPr>
            </a:br>
            <a:endParaRPr lang="en-US" sz="4000" dirty="0">
              <a:solidFill>
                <a:schemeClr val="accent5"/>
              </a:solidFill>
            </a:endParaRPr>
          </a:p>
        </p:txBody>
      </p:sp>
    </p:spTree>
    <p:extLst>
      <p:ext uri="{BB962C8B-B14F-4D97-AF65-F5344CB8AC3E}">
        <p14:creationId xmlns:p14="http://schemas.microsoft.com/office/powerpoint/2010/main" val="161790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potential talent of an individual for L2 learning, Including sub-skills such as the ability to detect grammatical patterns.</a:t>
            </a:r>
          </a:p>
        </p:txBody>
      </p:sp>
      <p:sp>
        <p:nvSpPr>
          <p:cNvPr id="2" name="Title 1"/>
          <p:cNvSpPr>
            <a:spLocks noGrp="1"/>
          </p:cNvSpPr>
          <p:nvPr>
            <p:ph type="title"/>
          </p:nvPr>
        </p:nvSpPr>
        <p:spPr>
          <a:xfrm>
            <a:off x="688490" y="152400"/>
            <a:ext cx="7756263" cy="1524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is the language aptitude?</a:t>
            </a:r>
          </a:p>
        </p:txBody>
      </p:sp>
    </p:spTree>
    <p:extLst>
      <p:ext uri="{BB962C8B-B14F-4D97-AF65-F5344CB8AC3E}">
        <p14:creationId xmlns:p14="http://schemas.microsoft.com/office/powerpoint/2010/main" val="17344372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endParaRPr lang="en-US" dirty="0"/>
          </a:p>
          <a:p>
            <a:pPr>
              <a:buFont typeface="Wingdings" panose="05000000000000000000" pitchFamily="2" charset="2"/>
              <a:buChar char="v"/>
            </a:pPr>
            <a:r>
              <a:rPr lang="en-US" b="1" dirty="0">
                <a:solidFill>
                  <a:srgbClr val="00B050"/>
                </a:solidFill>
              </a:rPr>
              <a:t>Communicative approaches: Approach to language teaching that stresses meaning- based activities and learning experiences.</a:t>
            </a:r>
          </a:p>
          <a:p>
            <a:pPr>
              <a:buFont typeface="Wingdings" panose="05000000000000000000" pitchFamily="2" charset="2"/>
              <a:buChar char="v"/>
            </a:pPr>
            <a:endParaRPr lang="en-US" b="1" dirty="0">
              <a:solidFill>
                <a:schemeClr val="accent1"/>
              </a:solidFill>
            </a:endParaRPr>
          </a:p>
          <a:p>
            <a:pPr>
              <a:buFont typeface="Wingdings" panose="05000000000000000000" pitchFamily="2" charset="2"/>
              <a:buChar char="v"/>
            </a:pPr>
            <a:r>
              <a:rPr lang="en-US" b="1" dirty="0">
                <a:solidFill>
                  <a:schemeClr val="tx2"/>
                </a:solidFill>
              </a:rPr>
              <a:t>Longitudinal: Research approach where participants are tracked over a period of time to study their development.</a:t>
            </a:r>
          </a:p>
          <a:p>
            <a:pPr>
              <a:buFont typeface="Wingdings" panose="05000000000000000000" pitchFamily="2" charset="2"/>
              <a:buChar char="v"/>
            </a:pPr>
            <a:endParaRPr lang="en-US" b="1" dirty="0"/>
          </a:p>
          <a:p>
            <a:pPr>
              <a:buFont typeface="Wingdings" panose="05000000000000000000" pitchFamily="2" charset="2"/>
              <a:buChar char="v"/>
            </a:pPr>
            <a:r>
              <a:rPr lang="en-US" b="1" dirty="0">
                <a:solidFill>
                  <a:srgbClr val="00B0F0"/>
                </a:solidFill>
              </a:rPr>
              <a:t>Parsing: Decoding of the input to arrive at a meaning, usually including a syntactic analysis( typically at a subconscious level).</a:t>
            </a:r>
          </a:p>
        </p:txBody>
      </p:sp>
      <p:sp>
        <p:nvSpPr>
          <p:cNvPr id="2" name="Title 1"/>
          <p:cNvSpPr>
            <a:spLocks noGrp="1"/>
          </p:cNvSpPr>
          <p:nvPr>
            <p:ph type="title"/>
          </p:nvPr>
        </p:nvSpPr>
        <p:spPr/>
        <p:txBody>
          <a:bodyPr/>
          <a:lstStyle/>
          <a:p>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SLL success methods</a:t>
            </a:r>
          </a:p>
        </p:txBody>
      </p:sp>
    </p:spTree>
    <p:extLst>
      <p:ext uri="{BB962C8B-B14F-4D97-AF65-F5344CB8AC3E}">
        <p14:creationId xmlns:p14="http://schemas.microsoft.com/office/powerpoint/2010/main" val="1422412553"/>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652</TotalTime>
  <Words>767</Words>
  <Application>Microsoft Office PowerPoint</Application>
  <PresentationFormat>On-screen Show (4:3)</PresentationFormat>
  <Paragraphs>136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Hardcover</vt:lpstr>
      <vt:lpstr>Second Language Learning Theories</vt:lpstr>
      <vt:lpstr>Views of the language learner</vt:lpstr>
      <vt:lpstr>What was the highly target language of twenty-first century? </vt:lpstr>
      <vt:lpstr>Lingua franca</vt:lpstr>
      <vt:lpstr>Three main sets of priorities among SLL researchers that the learner is concerned:</vt:lpstr>
      <vt:lpstr>The learner as language processor</vt:lpstr>
      <vt:lpstr>Do child &amp; adult L2 learners learn in essentially similar ways? </vt:lpstr>
      <vt:lpstr>What is the language aptitude?</vt:lpstr>
      <vt:lpstr>SLL success methods</vt:lpstr>
      <vt:lpstr>Language learning strategies</vt:lpstr>
      <vt:lpstr>PowerPoint Presentation</vt:lpstr>
      <vt:lpstr>PowerPoint Presentation</vt:lpstr>
      <vt:lpstr>PowerPoint Presentation</vt:lpstr>
      <vt:lpstr>PowerPoint Presentation</vt:lpstr>
      <vt:lpstr>Motivation </vt:lpstr>
      <vt:lpstr>Three main elements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terms &amp; current problems in SLA{continue}</dc:title>
  <dc:creator>SIPAN</dc:creator>
  <cp:lastModifiedBy>saraomed815@gmail.com</cp:lastModifiedBy>
  <cp:revision>79</cp:revision>
  <dcterms:created xsi:type="dcterms:W3CDTF">2006-08-16T00:00:00Z</dcterms:created>
  <dcterms:modified xsi:type="dcterms:W3CDTF">2022-11-15T22:03:35Z</dcterms:modified>
</cp:coreProperties>
</file>