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8"/>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6" d="100"/>
          <a:sy n="86" d="100"/>
        </p:scale>
        <p:origin x="-90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8667157-43DE-41BA-9230-364B9E5F4AEE}" type="datetimeFigureOut">
              <a:rPr lang="ar-IQ" smtClean="0"/>
              <a:t>03/07/1436</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7DC30AB-240A-4F0A-A253-8FD066328F8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7DC30AB-240A-4F0A-A253-8FD066328F8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7DC30AB-240A-4F0A-A253-8FD066328F8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7DC30AB-240A-4F0A-A253-8FD066328F8C}"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7DC30AB-240A-4F0A-A253-8FD066328F8C}"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7DC30AB-240A-4F0A-A253-8FD066328F8C}"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7DC30AB-240A-4F0A-A253-8FD066328F8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7DC30AB-240A-4F0A-A253-8FD066328F8C}"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8667157-43DE-41BA-9230-364B9E5F4AEE}" type="datetimeFigureOut">
              <a:rPr lang="ar-IQ" smtClean="0"/>
              <a:t>03/07/1436</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7DC30AB-240A-4F0A-A253-8FD066328F8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8667157-43DE-41BA-9230-364B9E5F4AEE}" type="datetimeFigureOut">
              <a:rPr lang="ar-IQ" smtClean="0"/>
              <a:t>03/07/1436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7DC30AB-240A-4F0A-A253-8FD066328F8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8667157-43DE-41BA-9230-364B9E5F4AEE}" type="datetimeFigureOut">
              <a:rPr lang="ar-IQ" smtClean="0"/>
              <a:t>03/07/1436</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7DC30AB-240A-4F0A-A253-8FD066328F8C}"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8667157-43DE-41BA-9230-364B9E5F4AEE}" type="datetimeFigureOut">
              <a:rPr lang="ar-IQ" smtClean="0"/>
              <a:t>03/07/1436</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7DC30AB-240A-4F0A-A253-8FD066328F8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shade val="35000"/>
                <a:satMod val="150000"/>
              </a:schemeClr>
            </a:gs>
            <a:gs pos="25000">
              <a:schemeClr val="accent2"/>
            </a:gs>
            <a:gs pos="100000">
              <a:schemeClr val="bg2">
                <a:tint val="70000"/>
                <a:satMod val="175000"/>
              </a:schemeClr>
            </a:gs>
          </a:gsLst>
          <a:lin ang="162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400" dirty="0">
                <a:effectLst/>
                <a:latin typeface="Andalus" panose="02020603050405020304" pitchFamily="18" charset="-78"/>
                <a:cs typeface="Andalus" panose="02020603050405020304" pitchFamily="18" charset="-78"/>
              </a:rPr>
              <a:t>DEVELOPING STUDENTS' LINGUISTIC COMPETENCE THROUGH ENHANCING THEIR KNOWLEDGE OF "APPROPRIATE LANGUAGE"</a:t>
            </a:r>
            <a:endParaRPr lang="ar-IQ"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16974249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l" rtl="0">
              <a:buNone/>
            </a:pPr>
            <a:r>
              <a:rPr lang="en-US" sz="1900" dirty="0">
                <a:cs typeface="+mj-cs"/>
              </a:rPr>
              <a:t> </a:t>
            </a:r>
            <a:r>
              <a:rPr lang="en-US" sz="1900" dirty="0" smtClean="0">
                <a:cs typeface="+mj-cs"/>
              </a:rPr>
              <a:t>      </a:t>
            </a:r>
          </a:p>
          <a:p>
            <a:pPr marL="0" indent="0" algn="just" rtl="0">
              <a:lnSpc>
                <a:spcPct val="150000"/>
              </a:lnSpc>
              <a:buNone/>
            </a:pPr>
            <a:r>
              <a:rPr lang="en-US" sz="1900" dirty="0" smtClean="0">
                <a:cs typeface="+mj-cs"/>
              </a:rPr>
              <a:t>      The </a:t>
            </a:r>
            <a:r>
              <a:rPr lang="en-US" sz="1900" dirty="0">
                <a:cs typeface="+mj-cs"/>
              </a:rPr>
              <a:t>‘Intercultural Dimension’ as part of the language teaching which  aims at giving  learners intercultural competence and linguistic competence, so as  to prepare them for interaction with people of other cultures, to enable them to understand people from other cultures as individuals with other distinctive perspectives, values and behaviors, and to help them to see that such interactionism is an enriching experience. (Maria Lorena, 2012)</a:t>
            </a:r>
            <a:r>
              <a:rPr lang="en-US" sz="2400" dirty="0">
                <a:cs typeface="+mj-cs"/>
              </a:rPr>
              <a:t> </a:t>
            </a:r>
          </a:p>
          <a:p>
            <a:pPr marL="0" indent="0" algn="l" rtl="0">
              <a:lnSpc>
                <a:spcPct val="150000"/>
              </a:lnSpc>
              <a:buNone/>
            </a:pPr>
            <a:endParaRPr lang="ar-IQ" sz="2400" dirty="0">
              <a:cs typeface="+mj-cs"/>
            </a:endParaRPr>
          </a:p>
        </p:txBody>
      </p:sp>
      <p:sp>
        <p:nvSpPr>
          <p:cNvPr id="2" name="Title 1"/>
          <p:cNvSpPr>
            <a:spLocks noGrp="1"/>
          </p:cNvSpPr>
          <p:nvPr>
            <p:ph type="title"/>
          </p:nvPr>
        </p:nvSpPr>
        <p:spPr/>
        <p:txBody>
          <a:bodyPr>
            <a:normAutofit/>
          </a:bodyPr>
          <a:lstStyle/>
          <a:p>
            <a:r>
              <a:rPr lang="en-US" sz="2000" b="0" i="1" dirty="0">
                <a:solidFill>
                  <a:srgbClr val="FF0000"/>
                </a:solidFill>
                <a:latin typeface="Andalus" panose="02020603050405020304" pitchFamily="18" charset="-78"/>
                <a:cs typeface="Andalus" panose="02020603050405020304" pitchFamily="18" charset="-78"/>
              </a:rPr>
              <a:t>The person who learns a language without learning a culture risks becoming a fluent fool. (J. Bennett, M. Bennett, &amp; Allen, </a:t>
            </a:r>
            <a:r>
              <a:rPr lang="en-US" sz="2000" b="0" i="1" dirty="0" smtClean="0">
                <a:solidFill>
                  <a:srgbClr val="FF0000"/>
                </a:solidFill>
                <a:latin typeface="Andalus" panose="02020603050405020304" pitchFamily="18" charset="-78"/>
                <a:cs typeface="Andalus" panose="02020603050405020304" pitchFamily="18" charset="-78"/>
              </a:rPr>
              <a:t>2003</a:t>
            </a:r>
            <a:r>
              <a:rPr lang="en-US" sz="2000" i="1" dirty="0" smtClean="0">
                <a:latin typeface="Andalus" panose="02020603050405020304" pitchFamily="18" charset="-78"/>
                <a:cs typeface="Andalus" panose="02020603050405020304" pitchFamily="18" charset="-78"/>
              </a:rPr>
              <a:t>)</a:t>
            </a:r>
            <a:endParaRPr lang="ar-IQ" sz="2000" i="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373995899"/>
      </p:ext>
    </p:extLst>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19256" cy="5026563"/>
          </a:xfrm>
        </p:spPr>
        <p:txBody>
          <a:bodyPr>
            <a:normAutofit/>
          </a:bodyPr>
          <a:lstStyle/>
          <a:p>
            <a:pPr marL="109728" indent="0" algn="l" rtl="0">
              <a:buNone/>
            </a:pPr>
            <a:r>
              <a:rPr lang="en-US" sz="1800" dirty="0">
                <a:cs typeface="+mj-cs"/>
              </a:rPr>
              <a:t>Thus, developing the intercultural dimension in language teaching aims at:</a:t>
            </a:r>
          </a:p>
          <a:p>
            <a:pPr marL="109728" lvl="0" indent="0" algn="l" rtl="0">
              <a:buNone/>
            </a:pPr>
            <a:r>
              <a:rPr lang="en-US" sz="1800" dirty="0" smtClean="0">
                <a:cs typeface="+mj-cs"/>
              </a:rPr>
              <a:t>1-Giving  </a:t>
            </a:r>
            <a:r>
              <a:rPr lang="en-US" sz="1800" dirty="0">
                <a:cs typeface="+mj-cs"/>
              </a:rPr>
              <a:t>learners intercultural competence as well as linguistic </a:t>
            </a:r>
            <a:r>
              <a:rPr lang="en-US" sz="1800" dirty="0" smtClean="0">
                <a:cs typeface="+mj-cs"/>
              </a:rPr>
              <a:t>competence; </a:t>
            </a:r>
          </a:p>
          <a:p>
            <a:pPr marL="109728" lvl="0" indent="0" algn="l" rtl="0">
              <a:buNone/>
            </a:pPr>
            <a:endParaRPr lang="en-US" sz="1800" dirty="0">
              <a:cs typeface="+mj-cs"/>
            </a:endParaRPr>
          </a:p>
          <a:p>
            <a:pPr marL="109728" lvl="0" indent="0" algn="l" rtl="0">
              <a:buNone/>
            </a:pPr>
            <a:r>
              <a:rPr lang="en-US" sz="1800" dirty="0" smtClean="0">
                <a:cs typeface="+mj-cs"/>
              </a:rPr>
              <a:t>2-Preparing  </a:t>
            </a:r>
            <a:r>
              <a:rPr lang="en-US" sz="1800" dirty="0">
                <a:cs typeface="+mj-cs"/>
              </a:rPr>
              <a:t>them for interaction with people of other cultures; </a:t>
            </a:r>
            <a:endParaRPr lang="en-US" sz="1800" dirty="0" smtClean="0">
              <a:cs typeface="+mj-cs"/>
            </a:endParaRPr>
          </a:p>
          <a:p>
            <a:pPr marL="109728" lvl="0" indent="0" algn="l" rtl="0">
              <a:buNone/>
            </a:pPr>
            <a:endParaRPr lang="en-US" sz="1800" dirty="0">
              <a:cs typeface="+mj-cs"/>
            </a:endParaRPr>
          </a:p>
          <a:p>
            <a:pPr marL="109728" lvl="0" indent="0" algn="l" rtl="0">
              <a:buNone/>
            </a:pPr>
            <a:r>
              <a:rPr lang="en-US" sz="1800" dirty="0" smtClean="0">
                <a:cs typeface="+mj-cs"/>
              </a:rPr>
              <a:t>3-Enabling  </a:t>
            </a:r>
            <a:r>
              <a:rPr lang="en-US" sz="1800" dirty="0">
                <a:cs typeface="+mj-cs"/>
              </a:rPr>
              <a:t>them to understand and accept people from other cultures as    individuals with other values, perspective sand  social behaviors</a:t>
            </a:r>
            <a:r>
              <a:rPr lang="en-US" sz="1800" dirty="0" smtClean="0">
                <a:cs typeface="+mj-cs"/>
              </a:rPr>
              <a:t>;</a:t>
            </a:r>
          </a:p>
          <a:p>
            <a:pPr marL="109728" lvl="0" indent="0" algn="l" rtl="0">
              <a:buNone/>
            </a:pPr>
            <a:r>
              <a:rPr lang="en-US" sz="1800" dirty="0" smtClean="0">
                <a:cs typeface="+mj-cs"/>
              </a:rPr>
              <a:t> </a:t>
            </a:r>
            <a:endParaRPr lang="en-US" sz="1800" dirty="0">
              <a:cs typeface="+mj-cs"/>
            </a:endParaRPr>
          </a:p>
          <a:p>
            <a:pPr marL="109728" lvl="0" indent="0" algn="l" rtl="0">
              <a:buNone/>
            </a:pPr>
            <a:r>
              <a:rPr lang="en-US" sz="1800" dirty="0" smtClean="0">
                <a:cs typeface="+mj-cs"/>
              </a:rPr>
              <a:t>4-Helping </a:t>
            </a:r>
            <a:r>
              <a:rPr lang="en-US" sz="1800" dirty="0">
                <a:cs typeface="+mj-cs"/>
              </a:rPr>
              <a:t>them to see that such interaction is an enriching experience</a:t>
            </a:r>
            <a:r>
              <a:rPr lang="en-US" sz="1800" b="1" dirty="0">
                <a:cs typeface="+mj-cs"/>
              </a:rPr>
              <a:t>.</a:t>
            </a:r>
            <a:r>
              <a:rPr lang="en-US" sz="1800" dirty="0">
                <a:cs typeface="+mj-cs"/>
              </a:rPr>
              <a:t> Michael , </a:t>
            </a:r>
            <a:r>
              <a:rPr lang="en-US" sz="1800" dirty="0" err="1">
                <a:cs typeface="+mj-cs"/>
              </a:rPr>
              <a:t>Byram</a:t>
            </a:r>
            <a:r>
              <a:rPr lang="en-US" sz="1800" dirty="0">
                <a:cs typeface="+mj-cs"/>
              </a:rPr>
              <a:t> and Hugh (2002:P10)</a:t>
            </a:r>
          </a:p>
          <a:p>
            <a:pPr algn="l"/>
            <a:endParaRPr lang="ar-IQ" sz="1800" dirty="0">
              <a:cs typeface="+mj-cs"/>
            </a:endParaRPr>
          </a:p>
        </p:txBody>
      </p:sp>
    </p:spTree>
    <p:extLst>
      <p:ext uri="{BB962C8B-B14F-4D97-AF65-F5344CB8AC3E}">
        <p14:creationId xmlns:p14="http://schemas.microsoft.com/office/powerpoint/2010/main" val="37078386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normAutofit fontScale="92500" lnSpcReduction="10000"/>
          </a:bodyPr>
          <a:lstStyle/>
          <a:p>
            <a:pPr marL="109728" indent="0" algn="l">
              <a:buNone/>
            </a:pPr>
            <a:r>
              <a:rPr lang="en-US" sz="1800" dirty="0" smtClean="0">
                <a:cs typeface="+mj-cs"/>
              </a:rPr>
              <a:t>    The </a:t>
            </a:r>
            <a:r>
              <a:rPr lang="en-US" sz="1800" dirty="0">
                <a:cs typeface="+mj-cs"/>
              </a:rPr>
              <a:t>teacher may design some useful strategies which can be successfully used in teaching intercultural dimension, such as:</a:t>
            </a:r>
          </a:p>
          <a:p>
            <a:pPr marL="109728" indent="0" rtl="0">
              <a:buNone/>
            </a:pPr>
            <a:r>
              <a:rPr lang="en-US" sz="1800" dirty="0">
                <a:cs typeface="+mj-cs"/>
              </a:rPr>
              <a:t> </a:t>
            </a:r>
          </a:p>
          <a:p>
            <a:pPr marL="109728" indent="0" algn="l" rtl="0">
              <a:buNone/>
            </a:pPr>
            <a:r>
              <a:rPr lang="en-US" sz="1900" b="1" dirty="0">
                <a:solidFill>
                  <a:srgbClr val="FF0000"/>
                </a:solidFill>
                <a:latin typeface="Andalus" panose="02020603050405020304" pitchFamily="18" charset="-78"/>
                <a:cs typeface="Andalus" panose="02020603050405020304" pitchFamily="18" charset="-78"/>
              </a:rPr>
              <a:t>A- Using email exchange</a:t>
            </a:r>
            <a:endParaRPr lang="en-US" sz="1900" dirty="0">
              <a:solidFill>
                <a:srgbClr val="FF0000"/>
              </a:solidFill>
              <a:latin typeface="Andalus" panose="02020603050405020304" pitchFamily="18" charset="-78"/>
              <a:cs typeface="Andalus" panose="02020603050405020304" pitchFamily="18" charset="-78"/>
            </a:endParaRPr>
          </a:p>
          <a:p>
            <a:pPr marL="109728" indent="0" algn="l">
              <a:buNone/>
            </a:pPr>
            <a:r>
              <a:rPr lang="en-US" sz="1800" dirty="0">
                <a:cs typeface="+mj-cs"/>
              </a:rPr>
              <a:t>      IT allows students from different cultures to “meet” in virtual contexts </a:t>
            </a:r>
            <a:r>
              <a:rPr lang="en-US" sz="1800" dirty="0" smtClean="0">
                <a:cs typeface="+mj-cs"/>
              </a:rPr>
              <a:t>on </a:t>
            </a:r>
            <a:r>
              <a:rPr lang="en-US" sz="1800" dirty="0">
                <a:cs typeface="+mj-cs"/>
              </a:rPr>
              <a:t>their E-mails </a:t>
            </a:r>
            <a:r>
              <a:rPr lang="en-US" sz="1800" dirty="0" smtClean="0">
                <a:cs typeface="+mj-cs"/>
              </a:rPr>
              <a:t>exchanges </a:t>
            </a:r>
            <a:r>
              <a:rPr lang="en-US" sz="1800" smtClean="0">
                <a:cs typeface="+mj-cs"/>
              </a:rPr>
              <a:t>on their </a:t>
            </a:r>
            <a:r>
              <a:rPr lang="en-US" sz="1800" dirty="0" smtClean="0">
                <a:cs typeface="+mj-cs"/>
              </a:rPr>
              <a:t>google plus groups or blog sites.</a:t>
            </a:r>
            <a:endParaRPr lang="en-US" sz="1800" dirty="0">
              <a:cs typeface="+mj-cs"/>
            </a:endParaRPr>
          </a:p>
          <a:p>
            <a:pPr marL="109728" indent="0" algn="l" rtl="0">
              <a:buNone/>
            </a:pPr>
            <a:r>
              <a:rPr lang="en-US" sz="1800" b="1" dirty="0">
                <a:solidFill>
                  <a:srgbClr val="FF0000"/>
                </a:solidFill>
                <a:latin typeface="Andalus" panose="02020603050405020304" pitchFamily="18" charset="-78"/>
                <a:cs typeface="Andalus" panose="02020603050405020304" pitchFamily="18" charset="-78"/>
              </a:rPr>
              <a:t>B- Designing group project work</a:t>
            </a:r>
            <a:endParaRPr lang="en-US" sz="1800" dirty="0">
              <a:solidFill>
                <a:srgbClr val="FF0000"/>
              </a:solidFill>
              <a:latin typeface="Andalus" panose="02020603050405020304" pitchFamily="18" charset="-78"/>
              <a:cs typeface="Andalus" panose="02020603050405020304" pitchFamily="18" charset="-78"/>
            </a:endParaRPr>
          </a:p>
          <a:p>
            <a:pPr marL="109728" indent="0" algn="l" rtl="0">
              <a:buNone/>
            </a:pPr>
            <a:r>
              <a:rPr lang="en-US" sz="1800" dirty="0" smtClean="0">
                <a:cs typeface="+mj-cs"/>
              </a:rPr>
              <a:t>  </a:t>
            </a:r>
            <a:r>
              <a:rPr lang="en-US" sz="1800" dirty="0">
                <a:cs typeface="+mj-cs"/>
              </a:rPr>
              <a:t>The teacher may assign topics for group presentation through which students discover cultural facts about the society of the targeted language. </a:t>
            </a:r>
            <a:endParaRPr lang="en-US" sz="1800" dirty="0" smtClean="0">
              <a:cs typeface="+mj-cs"/>
            </a:endParaRPr>
          </a:p>
          <a:p>
            <a:pPr rtl="0"/>
            <a:endParaRPr lang="en-US" sz="1800" b="1" dirty="0" smtClean="0"/>
          </a:p>
          <a:p>
            <a:pPr marL="109728" indent="0" algn="l" rtl="0">
              <a:buNone/>
            </a:pPr>
            <a:r>
              <a:rPr lang="en-US" sz="1800" b="1" dirty="0" smtClean="0">
                <a:solidFill>
                  <a:srgbClr val="FF0000"/>
                </a:solidFill>
                <a:latin typeface="Andalus" panose="02020603050405020304" pitchFamily="18" charset="-78"/>
                <a:cs typeface="Andalus" panose="02020603050405020304" pitchFamily="18" charset="-78"/>
              </a:rPr>
              <a:t>C- </a:t>
            </a:r>
            <a:r>
              <a:rPr lang="en-US" sz="1800" b="1" dirty="0">
                <a:solidFill>
                  <a:srgbClr val="FF0000"/>
                </a:solidFill>
                <a:latin typeface="Andalus" panose="02020603050405020304" pitchFamily="18" charset="-78"/>
                <a:cs typeface="Andalus" panose="02020603050405020304" pitchFamily="18" charset="-78"/>
              </a:rPr>
              <a:t>Showing movies</a:t>
            </a:r>
            <a:endParaRPr lang="en-US" sz="1800" dirty="0">
              <a:solidFill>
                <a:srgbClr val="FF0000"/>
              </a:solidFill>
              <a:latin typeface="Andalus" panose="02020603050405020304" pitchFamily="18" charset="-78"/>
              <a:cs typeface="Andalus" panose="02020603050405020304" pitchFamily="18" charset="-78"/>
            </a:endParaRPr>
          </a:p>
          <a:p>
            <a:pPr marL="109728" indent="0" algn="l">
              <a:buNone/>
            </a:pPr>
            <a:r>
              <a:rPr lang="en-US" sz="1800" b="1" dirty="0"/>
              <a:t>     </a:t>
            </a:r>
            <a:r>
              <a:rPr lang="en-US" sz="1800" dirty="0"/>
              <a:t>Teachers may use different cultural movies with different dialects, forms of customs, cuisine, taboos and many other cultural elements that affect cultural interaction among different groups</a:t>
            </a:r>
            <a:endParaRPr lang="en-US" sz="1800" dirty="0">
              <a:cs typeface="+mj-cs"/>
            </a:endParaRPr>
          </a:p>
          <a:p>
            <a:pPr marL="109728" indent="0" rtl="0">
              <a:buNone/>
            </a:pPr>
            <a:r>
              <a:rPr lang="en-US" sz="1800" dirty="0"/>
              <a:t> </a:t>
            </a:r>
          </a:p>
          <a:p>
            <a:pPr marL="109728" indent="0" algn="l">
              <a:buNone/>
            </a:pPr>
            <a:r>
              <a:rPr lang="en-US" sz="1800" dirty="0" smtClean="0"/>
              <a:t>.</a:t>
            </a:r>
            <a:endParaRPr lang="ar-IQ" sz="1800" dirty="0">
              <a:cs typeface="+mj-cs"/>
            </a:endParaRPr>
          </a:p>
        </p:txBody>
      </p:sp>
      <p:sp>
        <p:nvSpPr>
          <p:cNvPr id="2" name="Title 1"/>
          <p:cNvSpPr>
            <a:spLocks noGrp="1"/>
          </p:cNvSpPr>
          <p:nvPr>
            <p:ph type="title"/>
          </p:nvPr>
        </p:nvSpPr>
        <p:spPr>
          <a:xfrm>
            <a:off x="457200" y="274638"/>
            <a:ext cx="8229600" cy="850106"/>
          </a:xfrm>
        </p:spPr>
        <p:txBody>
          <a:bodyPr>
            <a:noAutofit/>
          </a:bodyPr>
          <a:lstStyle/>
          <a:p>
            <a:pPr rtl="0"/>
            <a:r>
              <a:rPr lang="en-US" sz="2000" dirty="0">
                <a:solidFill>
                  <a:srgbClr val="FF0000"/>
                </a:solidFill>
                <a:effectLst/>
                <a:latin typeface="Andalus" panose="02020603050405020304" pitchFamily="18" charset="-78"/>
                <a:cs typeface="Andalus" panose="02020603050405020304" pitchFamily="18" charset="-78"/>
              </a:rPr>
              <a:t>2. How to teach the intercultural dimension if the teacher</a:t>
            </a:r>
            <a:br>
              <a:rPr lang="en-US" sz="2000" dirty="0">
                <a:solidFill>
                  <a:srgbClr val="FF0000"/>
                </a:solidFill>
                <a:effectLst/>
                <a:latin typeface="Andalus" panose="02020603050405020304" pitchFamily="18" charset="-78"/>
                <a:cs typeface="Andalus" panose="02020603050405020304" pitchFamily="18" charset="-78"/>
              </a:rPr>
            </a:br>
            <a:r>
              <a:rPr lang="en-US" sz="2000" dirty="0">
                <a:solidFill>
                  <a:srgbClr val="FF0000"/>
                </a:solidFill>
                <a:effectLst/>
                <a:latin typeface="Andalus" panose="02020603050405020304" pitchFamily="18" charset="-78"/>
                <a:cs typeface="Andalus" panose="02020603050405020304" pitchFamily="18" charset="-78"/>
              </a:rPr>
              <a:t>    never left his/her country?</a:t>
            </a:r>
            <a:r>
              <a:rPr lang="en-US" sz="1800" dirty="0">
                <a:solidFill>
                  <a:srgbClr val="FF0000"/>
                </a:solidFill>
                <a:effectLst/>
                <a:latin typeface="Andalus" panose="02020603050405020304" pitchFamily="18" charset="-78"/>
                <a:cs typeface="Andalus" panose="02020603050405020304" pitchFamily="18" charset="-78"/>
              </a:rPr>
              <a:t/>
            </a:r>
            <a:br>
              <a:rPr lang="en-US" sz="1800" dirty="0">
                <a:solidFill>
                  <a:srgbClr val="FF0000"/>
                </a:solidFill>
                <a:effectLst/>
                <a:latin typeface="Andalus" panose="02020603050405020304" pitchFamily="18" charset="-78"/>
                <a:cs typeface="Andalus" panose="02020603050405020304" pitchFamily="18" charset="-78"/>
              </a:rPr>
            </a:br>
            <a:endParaRPr lang="ar-IQ" sz="18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24181453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506" y="1156772"/>
            <a:ext cx="8345950" cy="4997992"/>
          </a:xfrm>
        </p:spPr>
        <p:txBody>
          <a:bodyPr>
            <a:normAutofit/>
          </a:bodyPr>
          <a:lstStyle/>
          <a:p>
            <a:pPr marL="109728" indent="0" algn="l" rtl="0">
              <a:lnSpc>
                <a:spcPct val="150000"/>
              </a:lnSpc>
              <a:buNone/>
            </a:pPr>
            <a:r>
              <a:rPr lang="en-US" sz="2000" dirty="0" smtClean="0"/>
              <a:t>      </a:t>
            </a:r>
            <a:r>
              <a:rPr lang="en-US" sz="1600" dirty="0">
                <a:cs typeface="+mj-cs"/>
              </a:rPr>
              <a:t>T</a:t>
            </a:r>
            <a:r>
              <a:rPr lang="en-US" sz="1600" dirty="0" smtClean="0">
                <a:cs typeface="+mj-cs"/>
              </a:rPr>
              <a:t>eaching </a:t>
            </a:r>
            <a:r>
              <a:rPr lang="en-US" sz="1600" dirty="0">
                <a:cs typeface="+mj-cs"/>
              </a:rPr>
              <a:t>a foreign language does not mean directing the process of teaching </a:t>
            </a:r>
            <a:r>
              <a:rPr lang="en-US" sz="1600" dirty="0" smtClean="0">
                <a:cs typeface="+mj-cs"/>
              </a:rPr>
              <a:t>only towards teaching skills </a:t>
            </a:r>
            <a:r>
              <a:rPr lang="en-US" sz="1600" dirty="0">
                <a:cs typeface="+mj-cs"/>
              </a:rPr>
              <a:t>such as, vocabulary morphology, phonology, syntax and semantics. Language acquisition usually involves building students' knowledge about the culture of that targeted language. </a:t>
            </a:r>
            <a:r>
              <a:rPr lang="en-US" sz="1600" dirty="0" smtClean="0">
                <a:cs typeface="+mj-cs"/>
              </a:rPr>
              <a:t>The </a:t>
            </a:r>
            <a:r>
              <a:rPr lang="en-US" sz="1600" dirty="0">
                <a:cs typeface="+mj-cs"/>
              </a:rPr>
              <a:t>intercultural dimension method can be based on themes</a:t>
            </a:r>
            <a:r>
              <a:rPr lang="en-US" sz="1600" b="1" dirty="0">
                <a:cs typeface="+mj-cs"/>
              </a:rPr>
              <a:t> </a:t>
            </a:r>
            <a:r>
              <a:rPr lang="en-US" sz="1600" dirty="0">
                <a:cs typeface="+mj-cs"/>
              </a:rPr>
              <a:t>and grammatical structures together. Textbooks can be presented in a way that suggests some comparison skills</a:t>
            </a:r>
            <a:r>
              <a:rPr lang="en-US" sz="1600" dirty="0" smtClean="0">
                <a:cs typeface="+mj-cs"/>
              </a:rPr>
              <a:t>.. </a:t>
            </a:r>
            <a:r>
              <a:rPr lang="en-US" sz="1600" dirty="0">
                <a:cs typeface="+mj-cs"/>
              </a:rPr>
              <a:t>For instance the theme of smoking can be examined from different perspectives or in different ways such </a:t>
            </a:r>
            <a:r>
              <a:rPr lang="en-US" sz="1600" dirty="0" smtClean="0">
                <a:cs typeface="+mj-cs"/>
              </a:rPr>
              <a:t>as:</a:t>
            </a:r>
          </a:p>
          <a:p>
            <a:pPr marL="109728" indent="0" algn="l" rtl="0">
              <a:lnSpc>
                <a:spcPct val="150000"/>
              </a:lnSpc>
              <a:buNone/>
            </a:pPr>
            <a:r>
              <a:rPr lang="en-US" sz="1600" b="1" i="1" dirty="0" smtClean="0">
                <a:cs typeface="+mj-cs"/>
              </a:rPr>
              <a:t>Gender</a:t>
            </a:r>
            <a:r>
              <a:rPr lang="en-US" sz="1600" i="1" dirty="0" smtClean="0">
                <a:cs typeface="+mj-cs"/>
              </a:rPr>
              <a:t> </a:t>
            </a:r>
            <a:r>
              <a:rPr lang="en-US" sz="1600" dirty="0">
                <a:cs typeface="+mj-cs"/>
              </a:rPr>
              <a:t>– are cigarettes used by men only or by women? Are things changing?</a:t>
            </a:r>
          </a:p>
          <a:p>
            <a:pPr algn="l">
              <a:lnSpc>
                <a:spcPct val="150000"/>
              </a:lnSpc>
            </a:pPr>
            <a:r>
              <a:rPr lang="en-US" sz="1600" b="1" i="1" dirty="0">
                <a:cs typeface="+mj-cs"/>
              </a:rPr>
              <a:t>Age</a:t>
            </a:r>
            <a:r>
              <a:rPr lang="en-US" sz="1600" dirty="0">
                <a:cs typeface="+mj-cs"/>
              </a:rPr>
              <a:t> – is it used by younger people and older people or both alike? Other themes e.g. cuisine, furniture, tourism, vacations…etc. </a:t>
            </a:r>
            <a:endParaRPr lang="ar-IQ" dirty="0"/>
          </a:p>
        </p:txBody>
      </p:sp>
      <p:sp>
        <p:nvSpPr>
          <p:cNvPr id="2" name="Title 1"/>
          <p:cNvSpPr>
            <a:spLocks noGrp="1"/>
          </p:cNvSpPr>
          <p:nvPr>
            <p:ph type="title"/>
          </p:nvPr>
        </p:nvSpPr>
        <p:spPr/>
        <p:txBody>
          <a:bodyPr>
            <a:noAutofit/>
          </a:bodyPr>
          <a:lstStyle/>
          <a:p>
            <a:pPr rtl="0"/>
            <a:r>
              <a:rPr lang="en-US" sz="1800" dirty="0">
                <a:effectLst/>
              </a:rPr>
              <a:t> </a:t>
            </a:r>
            <a:r>
              <a:rPr lang="en-US" sz="1800" dirty="0" smtClean="0">
                <a:effectLst/>
              </a:rPr>
              <a:t/>
            </a:r>
            <a:br>
              <a:rPr lang="en-US" sz="1800" dirty="0" smtClean="0">
                <a:effectLst/>
              </a:rPr>
            </a:br>
            <a:r>
              <a:rPr lang="en-US" sz="2400" dirty="0" smtClean="0">
                <a:solidFill>
                  <a:srgbClr val="FF0000"/>
                </a:solidFill>
                <a:effectLst/>
                <a:latin typeface="Andalus" panose="02020603050405020304" pitchFamily="18" charset="-78"/>
              </a:rPr>
              <a:t>3-</a:t>
            </a:r>
            <a:r>
              <a:rPr lang="en-US" sz="1800" dirty="0" smtClean="0">
                <a:solidFill>
                  <a:srgbClr val="FF0000"/>
                </a:solidFill>
                <a:effectLst/>
              </a:rPr>
              <a:t>How </a:t>
            </a:r>
            <a:r>
              <a:rPr lang="en-US" sz="1800" dirty="0">
                <a:solidFill>
                  <a:srgbClr val="FF0000"/>
                </a:solidFill>
                <a:effectLst/>
              </a:rPr>
              <a:t>can I teach the intercultural dimension if I have to follow the curriculum when teaching grammar?</a:t>
            </a:r>
            <a:br>
              <a:rPr lang="en-US" sz="1800" dirty="0">
                <a:solidFill>
                  <a:srgbClr val="FF0000"/>
                </a:solidFill>
                <a:effectLst/>
              </a:rPr>
            </a:br>
            <a:r>
              <a:rPr lang="en-US" sz="2000" dirty="0">
                <a:solidFill>
                  <a:srgbClr val="FF0000"/>
                </a:solidFill>
                <a:effectLst/>
              </a:rPr>
              <a:t> </a:t>
            </a:r>
            <a:br>
              <a:rPr lang="en-US" sz="2000" dirty="0">
                <a:solidFill>
                  <a:srgbClr val="FF0000"/>
                </a:solidFill>
                <a:effectLst/>
              </a:rPr>
            </a:br>
            <a:endParaRPr lang="ar-IQ" sz="2000" dirty="0">
              <a:solidFill>
                <a:srgbClr val="FF0000"/>
              </a:solidFill>
            </a:endParaRPr>
          </a:p>
        </p:txBody>
      </p:sp>
    </p:spTree>
    <p:extLst>
      <p:ext uri="{BB962C8B-B14F-4D97-AF65-F5344CB8AC3E}">
        <p14:creationId xmlns:p14="http://schemas.microsoft.com/office/powerpoint/2010/main" val="259943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91264" cy="5170579"/>
          </a:xfrm>
        </p:spPr>
        <p:txBody>
          <a:bodyPr>
            <a:normAutofit/>
          </a:bodyPr>
          <a:lstStyle/>
          <a:p>
            <a:pPr marL="109728" indent="0" algn="l" rtl="0">
              <a:lnSpc>
                <a:spcPct val="150000"/>
              </a:lnSpc>
              <a:buNone/>
            </a:pPr>
            <a:r>
              <a:rPr lang="en-US" sz="1800" i="1" dirty="0">
                <a:cs typeface="+mj-cs"/>
              </a:rPr>
              <a:t>Grammatical exercises can reinforce stereotypes and challenge them.</a:t>
            </a:r>
            <a:r>
              <a:rPr lang="en-US" sz="1800" dirty="0">
                <a:cs typeface="+mj-cs"/>
              </a:rPr>
              <a:t> For example, female subjects may be linked to female activities or actions such as : Mary likes cooking; John likes football, or teachers may encourage students to make some comments on statements that create kind of stereotyping ideas that challenge them</a:t>
            </a:r>
            <a:r>
              <a:rPr lang="en-US" sz="1800" dirty="0" smtClean="0">
                <a:cs typeface="+mj-cs"/>
              </a:rPr>
              <a:t>.</a:t>
            </a:r>
          </a:p>
          <a:p>
            <a:pPr marL="109728" indent="0" algn="l" rtl="0">
              <a:lnSpc>
                <a:spcPct val="150000"/>
              </a:lnSpc>
              <a:buNone/>
            </a:pPr>
            <a:r>
              <a:rPr lang="en-US" sz="1800" dirty="0" smtClean="0">
                <a:cs typeface="+mj-cs"/>
              </a:rPr>
              <a:t>Through </a:t>
            </a:r>
            <a:r>
              <a:rPr lang="en-US" sz="1800" dirty="0">
                <a:cs typeface="+mj-cs"/>
              </a:rPr>
              <a:t>all this in-class discussions students acquire their cultural competence as well as their linguistic competence which lead to the acquisition of the appropriate language system.  In brief an intercultural dimension involves learners in sharing their knowledge with each other and discussing their opinions in a respectful way that help them composing their own personalities.</a:t>
            </a:r>
          </a:p>
          <a:p>
            <a:pPr marL="109728" indent="0" rtl="0">
              <a:buNone/>
            </a:pPr>
            <a:r>
              <a:rPr lang="en-US" dirty="0"/>
              <a:t> </a:t>
            </a:r>
          </a:p>
          <a:p>
            <a:pPr algn="l"/>
            <a:endParaRPr lang="ar-IQ" dirty="0"/>
          </a:p>
        </p:txBody>
      </p:sp>
    </p:spTree>
    <p:extLst>
      <p:ext uri="{BB962C8B-B14F-4D97-AF65-F5344CB8AC3E}">
        <p14:creationId xmlns:p14="http://schemas.microsoft.com/office/powerpoint/2010/main" val="138879881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1800" dirty="0">
                <a:solidFill>
                  <a:srgbClr val="FF0000"/>
                </a:solidFill>
                <a:effectLst/>
                <a:latin typeface="Andalus" panose="02020603050405020304" pitchFamily="18" charset="-78"/>
                <a:cs typeface="Andalus" panose="02020603050405020304" pitchFamily="18" charset="-78"/>
              </a:rPr>
              <a:t>4.  In what way teaching intercultural dimension affects students' learning styles?</a:t>
            </a:r>
            <a:br>
              <a:rPr lang="en-US" sz="1800" dirty="0">
                <a:solidFill>
                  <a:srgbClr val="FF0000"/>
                </a:solidFill>
                <a:effectLst/>
                <a:latin typeface="Andalus" panose="02020603050405020304" pitchFamily="18" charset="-78"/>
                <a:cs typeface="Andalus" panose="02020603050405020304" pitchFamily="18" charset="-78"/>
              </a:rPr>
            </a:br>
            <a:r>
              <a:rPr lang="en-US" sz="1800" dirty="0">
                <a:solidFill>
                  <a:srgbClr val="FF0000"/>
                </a:solidFill>
                <a:effectLst/>
                <a:latin typeface="Andalus" panose="02020603050405020304" pitchFamily="18" charset="-78"/>
                <a:cs typeface="Andalus" panose="02020603050405020304" pitchFamily="18" charset="-78"/>
              </a:rPr>
              <a:t> </a:t>
            </a:r>
            <a:br>
              <a:rPr lang="en-US" sz="1800" dirty="0">
                <a:solidFill>
                  <a:srgbClr val="FF0000"/>
                </a:solidFill>
                <a:effectLst/>
                <a:latin typeface="Andalus" panose="02020603050405020304" pitchFamily="18" charset="-78"/>
                <a:cs typeface="Andalus" panose="02020603050405020304" pitchFamily="18" charset="-78"/>
              </a:rPr>
            </a:br>
            <a:endParaRPr lang="ar-IQ" sz="1800"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457200" y="1196752"/>
            <a:ext cx="8147248" cy="4810539"/>
          </a:xfrm>
        </p:spPr>
        <p:txBody>
          <a:bodyPr>
            <a:normAutofit fontScale="92500" lnSpcReduction="10000"/>
          </a:bodyPr>
          <a:lstStyle/>
          <a:p>
            <a:pPr marL="109728" indent="0" algn="l" rtl="0">
              <a:buNone/>
            </a:pPr>
            <a:r>
              <a:rPr lang="en-US" dirty="0" smtClean="0"/>
              <a:t>     </a:t>
            </a:r>
            <a:r>
              <a:rPr lang="en-US" sz="2100" dirty="0" smtClean="0"/>
              <a:t> </a:t>
            </a:r>
            <a:r>
              <a:rPr lang="en-US" sz="1900" dirty="0">
                <a:latin typeface="Arial" panose="020B0604020202020204" pitchFamily="34" charset="0"/>
                <a:cs typeface="Arial" panose="020B0604020202020204" pitchFamily="34" charset="0"/>
              </a:rPr>
              <a:t>Whether students are working in groups or pairs they need to reach agreement on the following</a:t>
            </a:r>
            <a:r>
              <a:rPr lang="en-US" sz="1900" dirty="0" smtClean="0">
                <a:latin typeface="Arial" panose="020B0604020202020204" pitchFamily="34" charset="0"/>
                <a:cs typeface="Arial" panose="020B0604020202020204" pitchFamily="34" charset="0"/>
              </a:rPr>
              <a:t>:</a:t>
            </a:r>
          </a:p>
          <a:p>
            <a:pPr marL="109728" indent="0" algn="l" rtl="0">
              <a:buNone/>
            </a:pPr>
            <a:endParaRPr lang="en-US" sz="1900" dirty="0">
              <a:latin typeface="Arial" panose="020B0604020202020204" pitchFamily="34" charset="0"/>
              <a:cs typeface="Arial" panose="020B0604020202020204" pitchFamily="34" charset="0"/>
            </a:endParaRPr>
          </a:p>
          <a:p>
            <a:pPr marL="109728" indent="0" algn="l" rtl="0">
              <a:buNone/>
            </a:pPr>
            <a:r>
              <a:rPr lang="en-US" sz="1900" dirty="0">
                <a:latin typeface="Arial" panose="020B0604020202020204" pitchFamily="34" charset="0"/>
                <a:cs typeface="Arial" panose="020B0604020202020204" pitchFamily="34" charset="0"/>
              </a:rPr>
              <a:t>1-participants must listen carefully to each other and take turns to state their opinions</a:t>
            </a:r>
            <a:r>
              <a:rPr lang="en-US" sz="1900" dirty="0" smtClean="0">
                <a:latin typeface="Arial" panose="020B0604020202020204" pitchFamily="34" charset="0"/>
                <a:cs typeface="Arial" panose="020B0604020202020204" pitchFamily="34" charset="0"/>
              </a:rPr>
              <a:t>.</a:t>
            </a:r>
          </a:p>
          <a:p>
            <a:pPr marL="109728" indent="0" algn="l" rtl="0">
              <a:buNone/>
            </a:pPr>
            <a:endParaRPr lang="en-US" sz="1900" dirty="0">
              <a:latin typeface="Arial" panose="020B0604020202020204" pitchFamily="34" charset="0"/>
              <a:cs typeface="Arial" panose="020B0604020202020204" pitchFamily="34" charset="0"/>
            </a:endParaRPr>
          </a:p>
          <a:p>
            <a:pPr marL="109728" indent="0" algn="l" rtl="0">
              <a:buNone/>
            </a:pPr>
            <a:r>
              <a:rPr lang="en-US" sz="1900" dirty="0">
                <a:latin typeface="Arial" panose="020B0604020202020204" pitchFamily="34" charset="0"/>
                <a:cs typeface="Arial" panose="020B0604020202020204" pitchFamily="34" charset="0"/>
              </a:rPr>
              <a:t>2-discrimination and racism discourse or expressions are totally denied at any time</a:t>
            </a:r>
            <a:r>
              <a:rPr lang="en-US" sz="1900" dirty="0" smtClean="0">
                <a:latin typeface="Arial" panose="020B0604020202020204" pitchFamily="34" charset="0"/>
                <a:cs typeface="Arial" panose="020B0604020202020204" pitchFamily="34" charset="0"/>
              </a:rPr>
              <a:t>.</a:t>
            </a:r>
          </a:p>
          <a:p>
            <a:pPr marL="109728" indent="0" algn="l" rtl="0">
              <a:buNone/>
            </a:pPr>
            <a:endParaRPr lang="en-US" sz="1900" dirty="0">
              <a:latin typeface="Arial" panose="020B0604020202020204" pitchFamily="34" charset="0"/>
              <a:cs typeface="Arial" panose="020B0604020202020204" pitchFamily="34" charset="0"/>
            </a:endParaRPr>
          </a:p>
          <a:p>
            <a:pPr marL="109728" indent="0" algn="l" rtl="0">
              <a:buNone/>
            </a:pPr>
            <a:r>
              <a:rPr lang="en-US" sz="1900" dirty="0">
                <a:latin typeface="Arial" panose="020B0604020202020204" pitchFamily="34" charset="0"/>
                <a:cs typeface="Arial" panose="020B0604020202020204" pitchFamily="34" charset="0"/>
              </a:rPr>
              <a:t>3-students must respect each other during class discussions especially when describing people or situations.</a:t>
            </a:r>
          </a:p>
          <a:p>
            <a:pPr marL="109728" indent="0" algn="l" rtl="0">
              <a:buNone/>
            </a:pPr>
            <a:endParaRPr lang="en-US" sz="1900" dirty="0" smtClean="0">
              <a:latin typeface="Arial" panose="020B0604020202020204" pitchFamily="34" charset="0"/>
              <a:cs typeface="Arial" panose="020B0604020202020204" pitchFamily="34" charset="0"/>
            </a:endParaRPr>
          </a:p>
          <a:p>
            <a:pPr marL="109728" indent="0" algn="l" rtl="0">
              <a:buNone/>
            </a:pPr>
            <a:r>
              <a:rPr lang="en-US" sz="1900" dirty="0" smtClean="0">
                <a:latin typeface="Arial" panose="020B0604020202020204" pitchFamily="34" charset="0"/>
                <a:cs typeface="Arial" panose="020B0604020202020204" pitchFamily="34" charset="0"/>
              </a:rPr>
              <a:t>4-the </a:t>
            </a:r>
            <a:r>
              <a:rPr lang="en-US" sz="1900" dirty="0">
                <a:latin typeface="Arial" panose="020B0604020202020204" pitchFamily="34" charset="0"/>
                <a:cs typeface="Arial" panose="020B0604020202020204" pitchFamily="34" charset="0"/>
              </a:rPr>
              <a:t>core of the discussion must challenge stereotypes concepts in society, and teachers must not allow any sarcastically used idioms, ironic words and misjudging. </a:t>
            </a:r>
            <a:r>
              <a:rPr lang="fr-FR" sz="1900" dirty="0">
                <a:latin typeface="Arial" panose="020B0604020202020204" pitchFamily="34" charset="0"/>
                <a:cs typeface="Arial" panose="020B0604020202020204" pitchFamily="34" charset="0"/>
              </a:rPr>
              <a:t>Jean-Claude </a:t>
            </a:r>
            <a:r>
              <a:rPr lang="fr-FR" sz="1900" dirty="0" err="1">
                <a:latin typeface="Arial" panose="020B0604020202020204" pitchFamily="34" charset="0"/>
                <a:cs typeface="Arial" panose="020B0604020202020204" pitchFamily="34" charset="0"/>
              </a:rPr>
              <a:t>Beacco</a:t>
            </a:r>
            <a:r>
              <a:rPr lang="en-US" sz="1900" dirty="0">
                <a:latin typeface="Arial" panose="020B0604020202020204" pitchFamily="34" charset="0"/>
                <a:cs typeface="Arial" panose="020B0604020202020204" pitchFamily="34" charset="0"/>
              </a:rPr>
              <a:t>(2011)</a:t>
            </a:r>
            <a:r>
              <a:rPr lang="en-US" sz="1900" b="1" dirty="0">
                <a:latin typeface="Arial" panose="020B0604020202020204" pitchFamily="34" charset="0"/>
                <a:cs typeface="Arial" panose="020B0604020202020204" pitchFamily="34" charset="0"/>
              </a:rPr>
              <a:t> </a:t>
            </a:r>
            <a:endParaRPr lang="en-US" sz="1900" dirty="0">
              <a:latin typeface="Arial" panose="020B0604020202020204" pitchFamily="34" charset="0"/>
              <a:cs typeface="Arial" panose="020B0604020202020204" pitchFamily="34" charset="0"/>
            </a:endParaRPr>
          </a:p>
          <a:p>
            <a:pPr marL="109728" indent="0" algn="l" rtl="0">
              <a:lnSpc>
                <a:spcPct val="150000"/>
              </a:lnSpc>
              <a:buNone/>
            </a:pPr>
            <a:r>
              <a:rPr lang="en-US" sz="1900" dirty="0" smtClean="0">
                <a:latin typeface="Arial" panose="020B0604020202020204" pitchFamily="34" charset="0"/>
                <a:cs typeface="Arial" panose="020B0604020202020204" pitchFamily="34" charset="0"/>
              </a:rPr>
              <a:t> </a:t>
            </a:r>
            <a:r>
              <a:rPr lang="en-GB" sz="1900" dirty="0" smtClean="0">
                <a:latin typeface="Arial" panose="020B0604020202020204" pitchFamily="34" charset="0"/>
                <a:cs typeface="Arial" panose="020B0604020202020204" pitchFamily="34" charset="0"/>
              </a:rPr>
              <a:t> </a:t>
            </a:r>
            <a:endParaRPr lang="ar-IQ"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574874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109728" indent="0" algn="ctr">
              <a:lnSpc>
                <a:spcPct val="150000"/>
              </a:lnSpc>
              <a:buNone/>
            </a:pPr>
            <a:r>
              <a:rPr lang="en-GB" sz="1600" i="1" dirty="0" smtClean="0">
                <a:solidFill>
                  <a:srgbClr val="FF0000"/>
                </a:solidFill>
              </a:rPr>
              <a:t>          </a:t>
            </a:r>
            <a:r>
              <a:rPr lang="en-GB" sz="1600" i="1" dirty="0" smtClean="0">
                <a:solidFill>
                  <a:srgbClr val="FF0000"/>
                </a:solidFill>
              </a:rPr>
              <a:t> (To speak a language is to take on A world, A culture—</a:t>
            </a:r>
            <a:r>
              <a:rPr lang="en-GB" sz="1600" i="1" dirty="0" err="1" smtClean="0">
                <a:solidFill>
                  <a:srgbClr val="FF0000"/>
                </a:solidFill>
              </a:rPr>
              <a:t>Frantize</a:t>
            </a:r>
            <a:r>
              <a:rPr lang="en-GB" sz="1600" i="1" dirty="0" smtClean="0">
                <a:solidFill>
                  <a:srgbClr val="FF0000"/>
                </a:solidFill>
              </a:rPr>
              <a:t> Fanon) </a:t>
            </a:r>
          </a:p>
          <a:p>
            <a:pPr marL="109728" indent="0" algn="l">
              <a:lnSpc>
                <a:spcPct val="150000"/>
              </a:lnSpc>
              <a:buNone/>
            </a:pPr>
            <a:r>
              <a:rPr lang="en-GB" sz="1600" dirty="0"/>
              <a:t> </a:t>
            </a:r>
            <a:r>
              <a:rPr lang="en-GB" sz="1600" dirty="0" smtClean="0"/>
              <a:t>         </a:t>
            </a:r>
            <a:r>
              <a:rPr lang="en-GB" sz="1600" smtClean="0"/>
              <a:t>To conclude, </a:t>
            </a:r>
            <a:r>
              <a:rPr lang="en-GB" sz="1800" dirty="0"/>
              <a:t>d</a:t>
            </a:r>
            <a:r>
              <a:rPr lang="en-GB" sz="1800" dirty="0" smtClean="0"/>
              <a:t>eveloping </a:t>
            </a:r>
            <a:r>
              <a:rPr lang="en-GB" sz="1800" dirty="0"/>
              <a:t>students' appropriate language can be achieved through enhancing their Intercultural Education which must lead teachers not to be concerned only with encouraging learners to speak, so that they “speak” the foreign language correctly, but also, this time, to give </a:t>
            </a:r>
            <a:r>
              <a:rPr lang="en-US" sz="1800" dirty="0"/>
              <a:t>major innovation of 'communicative language teaching' which aims at helping language learners to interact with speakers of other languages, and to be aware of their own identities. </a:t>
            </a:r>
            <a:r>
              <a:rPr lang="en-GB" sz="1800" dirty="0"/>
              <a:t>true consideration to what they actually say.</a:t>
            </a:r>
            <a:endParaRPr lang="ar-IQ" sz="1800" dirty="0"/>
          </a:p>
          <a:p>
            <a:pPr algn="l">
              <a:lnSpc>
                <a:spcPct val="150000"/>
              </a:lnSpc>
            </a:pPr>
            <a:endParaRPr lang="ar-IQ" sz="1800" dirty="0">
              <a:cs typeface="+mj-cs"/>
            </a:endParaRPr>
          </a:p>
        </p:txBody>
      </p:sp>
      <p:sp>
        <p:nvSpPr>
          <p:cNvPr id="2" name="Title 1"/>
          <p:cNvSpPr>
            <a:spLocks noGrp="1"/>
          </p:cNvSpPr>
          <p:nvPr>
            <p:ph type="title"/>
          </p:nvPr>
        </p:nvSpPr>
        <p:spPr/>
        <p:txBody>
          <a:bodyPr/>
          <a:lstStyle/>
          <a:p>
            <a:pPr algn="ctr"/>
            <a:r>
              <a:rPr lang="en-US" sz="4400" dirty="0">
                <a:solidFill>
                  <a:srgbClr val="FF0000"/>
                </a:solidFill>
                <a:latin typeface="Andalus" panose="02020603050405020304" pitchFamily="18" charset="-78"/>
                <a:cs typeface="Andalus" panose="02020603050405020304" pitchFamily="18" charset="-78"/>
              </a:rPr>
              <a:t>Conclusion</a:t>
            </a:r>
            <a:endParaRPr lang="ar-IQ" dirty="0"/>
          </a:p>
        </p:txBody>
      </p:sp>
    </p:spTree>
    <p:extLst>
      <p:ext uri="{BB962C8B-B14F-4D97-AF65-F5344CB8AC3E}">
        <p14:creationId xmlns:p14="http://schemas.microsoft.com/office/powerpoint/2010/main" val="14852675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TotalTime>
  <Words>687</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DEVELOPING STUDENTS' LINGUISTIC COMPETENCE THROUGH ENHANCING THEIR KNOWLEDGE OF "APPROPRIATE LANGUAGE"</vt:lpstr>
      <vt:lpstr>The person who learns a language without learning a culture risks becoming a fluent fool. (J. Bennett, M. Bennett, &amp; Allen, 2003)</vt:lpstr>
      <vt:lpstr>PowerPoint Presentation</vt:lpstr>
      <vt:lpstr>2. How to teach the intercultural dimension if the teacher     never left his/her country? </vt:lpstr>
      <vt:lpstr>  3-How can I teach the intercultural dimension if I have to follow the curriculum when teaching grammar?   </vt:lpstr>
      <vt:lpstr>PowerPoint Presentation</vt:lpstr>
      <vt:lpstr>4.  In what way teaching intercultural dimension affects students' learning styles?   </vt:lpstr>
      <vt:lpstr>Conclusion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Civilization I Mesopotamia</dc:title>
  <dc:creator>BaWaN iT</dc:creator>
  <cp:lastModifiedBy>BaWaN iT</cp:lastModifiedBy>
  <cp:revision>24</cp:revision>
  <dcterms:created xsi:type="dcterms:W3CDTF">2015-03-01T17:23:01Z</dcterms:created>
  <dcterms:modified xsi:type="dcterms:W3CDTF">2015-04-21T13:35:58Z</dcterms:modified>
</cp:coreProperties>
</file>