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32D329-2BD0-4A7A-B3BF-B7E37E04C9E2}" type="datetimeFigureOut">
              <a:rPr lang="en-US" smtClean="0"/>
              <a:t>11/15/2023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C7BA0-B965-475A-8444-8C181CCB77EF}" type="slidenum">
              <a:rPr lang="en-US" smtClean="0"/>
              <a:t>‹#›</a:t>
            </a:fld>
            <a:endParaRPr lang="en-US"/>
          </a:p>
        </p:txBody>
      </p:sp>
    </p:spTree>
    <p:extLst>
      <p:ext uri="{BB962C8B-B14F-4D97-AF65-F5344CB8AC3E}">
        <p14:creationId xmlns:p14="http://schemas.microsoft.com/office/powerpoint/2010/main" val="1099920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2B40BBD-5736-4459-A950-C32644484788}" type="slidenum">
              <a:rPr lang="ar-IQ">
                <a:solidFill>
                  <a:prstClr val="black"/>
                </a:solidFill>
              </a:rPr>
              <a:pPr>
                <a:defRPr/>
              </a:pPr>
              <a:t>1</a:t>
            </a:fld>
            <a:endParaRPr lang="ar-IQ">
              <a:solidFill>
                <a:prstClr val="black"/>
              </a:solidFill>
            </a:endParaRPr>
          </a:p>
        </p:txBody>
      </p:sp>
    </p:spTree>
    <p:extLst>
      <p:ext uri="{BB962C8B-B14F-4D97-AF65-F5344CB8AC3E}">
        <p14:creationId xmlns:p14="http://schemas.microsoft.com/office/powerpoint/2010/main" val="3762737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7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ar-IQ" smtClean="0"/>
          </a:p>
        </p:txBody>
      </p:sp>
      <p:sp>
        <p:nvSpPr>
          <p:cNvPr id="357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A9D5445E-4BFA-414E-9059-6DA26B755024}" type="slidenum">
              <a:rPr lang="ar-SA">
                <a:solidFill>
                  <a:prstClr val="black"/>
                </a:solidFill>
              </a:rPr>
              <a:pPr eaLnBrk="1" hangingPunct="1"/>
              <a:t>5</a:t>
            </a:fld>
            <a:endParaRPr lang="ar-IQ">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IQ" dirty="0" smtClean="0">
                <a:solidFill>
                  <a:srgbClr val="04617B">
                    <a:shade val="90000"/>
                  </a:srgbClr>
                </a:solidFill>
              </a:rPr>
              <a:t>1. تفسير النصوص 2. تقدير الادلة 3. ادارة الدعوى   </a:t>
            </a:r>
            <a:endParaRPr lang="en-US" dirty="0" smtClean="0">
              <a:solidFill>
                <a:srgbClr val="04617B">
                  <a:shade val="90000"/>
                </a:srgbClr>
              </a:solidFill>
            </a:endParaRPr>
          </a:p>
          <a:p>
            <a:endParaRPr lang="en-US" dirty="0"/>
          </a:p>
        </p:txBody>
      </p:sp>
      <p:sp>
        <p:nvSpPr>
          <p:cNvPr id="4" name="Slide Number Placeholder 3"/>
          <p:cNvSpPr>
            <a:spLocks noGrp="1"/>
          </p:cNvSpPr>
          <p:nvPr>
            <p:ph type="sldNum" sz="quarter" idx="10"/>
          </p:nvPr>
        </p:nvSpPr>
        <p:spPr/>
        <p:txBody>
          <a:bodyPr/>
          <a:lstStyle/>
          <a:p>
            <a:fld id="{222C7BA0-B965-475A-8444-8C181CCB77EF}" type="slidenum">
              <a:rPr lang="en-US" smtClean="0"/>
              <a:t>8</a:t>
            </a:fld>
            <a:endParaRPr lang="en-US"/>
          </a:p>
        </p:txBody>
      </p:sp>
    </p:spTree>
    <p:extLst>
      <p:ext uri="{BB962C8B-B14F-4D97-AF65-F5344CB8AC3E}">
        <p14:creationId xmlns:p14="http://schemas.microsoft.com/office/powerpoint/2010/main" val="2709116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lvl1pPr>
          </a:lstStyle>
          <a:p>
            <a:pPr>
              <a:defRPr/>
            </a:pPr>
            <a:fld id="{8C4F8F4D-FEA5-4119-9064-ED95DCD09337}" type="slidenum">
              <a:rPr lang="ar-SA">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4164425349"/>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340003CC-4F1D-4042-84E2-A29F6B4EC27D}"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587648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F70B3C72-86A4-40A8-9D88-E999AB794D81}"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4031881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B14ABFB3-B4BC-4BA4-B4EA-BED2C9027DD0}"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4140178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E69CAB45-5914-4A95-9DE6-5342275DA586}" type="slidenum">
              <a:rPr lang="ar-SA">
                <a:solidFill>
                  <a:srgbClr val="DBF5F9">
                    <a:shade val="90000"/>
                  </a:srgbClr>
                </a:solidFill>
              </a:rPr>
              <a:pPr>
                <a:defRPr/>
              </a:pPr>
              <a:t>‹#›</a:t>
            </a:fld>
            <a:endParaRPr lang="en-US" dirty="0">
              <a:solidFill>
                <a:srgbClr val="DBF5F9">
                  <a:shade val="90000"/>
                </a:srgbClr>
              </a:solidFill>
            </a:endParaRPr>
          </a:p>
        </p:txBody>
      </p:sp>
    </p:spTree>
    <p:extLst>
      <p:ext uri="{BB962C8B-B14F-4D97-AF65-F5344CB8AC3E}">
        <p14:creationId xmlns:p14="http://schemas.microsoft.com/office/powerpoint/2010/main" val="198777170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C79029A4-AA95-4B74-BEEA-82C0BB8E54BF}"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3954456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F0705AA4-C13B-4484-A6E2-9753D0059C7E}"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2960990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CFD281DD-E80A-43BB-A914-6C479ACDEE4E}"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8493824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88EF3226-9636-47B5-8B38-D2A87368C4A2}"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2137898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BB12500B-6ACB-4646-B96A-DCE43B4EF8EA}"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941847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fontAlgn="base">
              <a:spcBef>
                <a:spcPct val="0"/>
              </a:spcBef>
              <a:spcAft>
                <a:spcPct val="0"/>
              </a:spcAft>
              <a:defRPr/>
            </a:pPr>
            <a:endParaRPr lang="en-US" dirty="0">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rtl="1" fontAlgn="base">
              <a:spcBef>
                <a:spcPct val="0"/>
              </a:spcBef>
              <a:spcAft>
                <a:spcPct val="0"/>
              </a:spcAft>
              <a:defRPr/>
            </a:pPr>
            <a:endParaRPr lang="en-US" dirty="0">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61BD3C8E-5F9A-43E5-92C4-5EF9C055EE55}" type="slidenum">
              <a:rPr lang="ar-SA">
                <a:solidFill>
                  <a:srgbClr val="04617B">
                    <a:shade val="90000"/>
                  </a:srgbClr>
                </a:solidFill>
              </a:rPr>
              <a:pPr>
                <a:defRPr/>
              </a:pPr>
              <a:t>‹#›</a:t>
            </a:fld>
            <a:endParaRPr lang="en-US" dirty="0">
              <a:solidFill>
                <a:srgbClr val="04617B">
                  <a:shade val="90000"/>
                </a:srgbClr>
              </a:solidFill>
            </a:endParaRPr>
          </a:p>
        </p:txBody>
      </p:sp>
    </p:spTree>
    <p:extLst>
      <p:ext uri="{BB962C8B-B14F-4D97-AF65-F5344CB8AC3E}">
        <p14:creationId xmlns:p14="http://schemas.microsoft.com/office/powerpoint/2010/main" val="3611361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dirty="0">
              <a:solidFill>
                <a:prstClr val="black"/>
              </a:solidFill>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rtl="1" eaLnBrk="1" latinLnBrk="0" hangingPunct="1">
              <a:defRPr kumimoji="0" sz="1200">
                <a:solidFill>
                  <a:schemeClr val="tx2">
                    <a:shade val="90000"/>
                  </a:schemeClr>
                </a:solidFill>
                <a:cs typeface="Arial" charset="0"/>
              </a:defRPr>
            </a:lvl1pPr>
          </a:lstStyle>
          <a:p>
            <a:pPr fontAlgn="base">
              <a:spcBef>
                <a:spcPct val="0"/>
              </a:spcBef>
              <a:spcAft>
                <a:spcPct val="0"/>
              </a:spcAft>
              <a:defRPr/>
            </a:pPr>
            <a:endParaRPr lang="en-US">
              <a:solidFill>
                <a:srgbClr val="04617B">
                  <a:shade val="90000"/>
                </a:srgbClr>
              </a:solidFill>
              <a:latin typeface="Tahoma" pitchFamily="34"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rtl="1" eaLnBrk="1" latinLnBrk="0" hangingPunct="1">
              <a:defRPr kumimoji="0" sz="1200">
                <a:solidFill>
                  <a:schemeClr val="tx2">
                    <a:shade val="90000"/>
                  </a:schemeClr>
                </a:solidFill>
                <a:cs typeface="Arial" charset="0"/>
              </a:defRPr>
            </a:lvl1pPr>
          </a:lstStyle>
          <a:p>
            <a:pPr fontAlgn="base">
              <a:spcBef>
                <a:spcPct val="0"/>
              </a:spcBef>
              <a:spcAft>
                <a:spcPct val="0"/>
              </a:spcAft>
              <a:defRPr/>
            </a:pPr>
            <a:endParaRPr lang="en-US">
              <a:solidFill>
                <a:srgbClr val="04617B">
                  <a:shade val="90000"/>
                </a:srgbClr>
              </a:solidFill>
              <a:latin typeface="Tahoma" pitchFamily="34"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rtl="1" eaLnBrk="1" latinLnBrk="0" hangingPunct="1">
              <a:defRPr kumimoji="0" sz="1200">
                <a:solidFill>
                  <a:schemeClr val="tx2">
                    <a:shade val="90000"/>
                  </a:schemeClr>
                </a:solidFill>
                <a:cs typeface="Arial" charset="0"/>
              </a:defRPr>
            </a:lvl1pPr>
          </a:lstStyle>
          <a:p>
            <a:pPr fontAlgn="base">
              <a:spcBef>
                <a:spcPct val="0"/>
              </a:spcBef>
              <a:spcAft>
                <a:spcPct val="0"/>
              </a:spcAft>
              <a:defRPr/>
            </a:pPr>
            <a:fld id="{5C65680E-4A8B-4182-81B2-76CA3DF4E59C}" type="slidenum">
              <a:rPr lang="ar-SA">
                <a:solidFill>
                  <a:srgbClr val="04617B">
                    <a:shade val="90000"/>
                  </a:srgbClr>
                </a:solidFill>
                <a:latin typeface="Tahoma" pitchFamily="34" charset="0"/>
              </a:rPr>
              <a:pPr fontAlgn="base">
                <a:spcBef>
                  <a:spcPct val="0"/>
                </a:spcBef>
                <a:spcAft>
                  <a:spcPct val="0"/>
                </a:spcAft>
                <a:defRPr/>
              </a:pPr>
              <a:t>‹#›</a:t>
            </a:fld>
            <a:endParaRPr lang="en-US" dirty="0">
              <a:solidFill>
                <a:srgbClr val="04617B">
                  <a:shade val="90000"/>
                </a:srgbClr>
              </a:solidFill>
              <a:latin typeface="Tahoma"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lgn="r" rtl="1" fontAlgn="base">
                <a:spcBef>
                  <a:spcPct val="0"/>
                </a:spcBef>
                <a:spcAft>
                  <a:spcPct val="0"/>
                </a:spcAft>
                <a:defRPr/>
              </a:pPr>
              <a:endParaRPr lang="en-US" dirty="0">
                <a:solidFill>
                  <a:prstClr val="black"/>
                </a:solidFill>
                <a:latin typeface="Tahoma" pitchFamily="34" charset="0"/>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lgn="r" rtl="1" fontAlgn="base">
                <a:spcBef>
                  <a:spcPct val="0"/>
                </a:spcBef>
                <a:spcAft>
                  <a:spcPct val="0"/>
                </a:spcAft>
                <a:defRPr/>
              </a:pPr>
              <a:endParaRPr lang="en-US" dirty="0">
                <a:solidFill>
                  <a:prstClr val="black"/>
                </a:solidFill>
                <a:latin typeface="Tahoma" pitchFamily="34" charset="0"/>
                <a:cs typeface="Arial" charset="0"/>
              </a:endParaRPr>
            </a:p>
          </p:txBody>
        </p:sp>
      </p:grpSp>
    </p:spTree>
    <p:extLst>
      <p:ext uri="{BB962C8B-B14F-4D97-AF65-F5344CB8AC3E}">
        <p14:creationId xmlns:p14="http://schemas.microsoft.com/office/powerpoint/2010/main" val="421686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cs typeface="Traditional Arabic" pitchFamily="2" charset="-78"/>
        </a:defRPr>
      </a:lvl2pPr>
      <a:lvl3pPr algn="l" rtl="0" eaLnBrk="0" fontAlgn="base" hangingPunct="0">
        <a:spcBef>
          <a:spcPct val="0"/>
        </a:spcBef>
        <a:spcAft>
          <a:spcPct val="0"/>
        </a:spcAft>
        <a:defRPr sz="5000">
          <a:solidFill>
            <a:schemeClr val="tx2"/>
          </a:solidFill>
          <a:latin typeface="Calibri" pitchFamily="34" charset="0"/>
          <a:cs typeface="Traditional Arabic" pitchFamily="2" charset="-78"/>
        </a:defRPr>
      </a:lvl3pPr>
      <a:lvl4pPr algn="l" rtl="0" eaLnBrk="0" fontAlgn="base" hangingPunct="0">
        <a:spcBef>
          <a:spcPct val="0"/>
        </a:spcBef>
        <a:spcAft>
          <a:spcPct val="0"/>
        </a:spcAft>
        <a:defRPr sz="5000">
          <a:solidFill>
            <a:schemeClr val="tx2"/>
          </a:solidFill>
          <a:latin typeface="Calibri" pitchFamily="34" charset="0"/>
          <a:cs typeface="Traditional Arabic" pitchFamily="2" charset="-78"/>
        </a:defRPr>
      </a:lvl4pPr>
      <a:lvl5pPr algn="l" rtl="0" eaLnBrk="0" fontAlgn="base" hangingPunct="0">
        <a:spcBef>
          <a:spcPct val="0"/>
        </a:spcBef>
        <a:spcAft>
          <a:spcPct val="0"/>
        </a:spcAft>
        <a:defRPr sz="5000">
          <a:solidFill>
            <a:schemeClr val="tx2"/>
          </a:solidFill>
          <a:latin typeface="Calibri" pitchFamily="34" charset="0"/>
          <a:cs typeface="Traditional Arabic" pitchFamily="2" charset="-78"/>
        </a:defRPr>
      </a:lvl5pPr>
      <a:lvl6pPr marL="457200" algn="l" rtl="0" fontAlgn="base">
        <a:spcBef>
          <a:spcPct val="0"/>
        </a:spcBef>
        <a:spcAft>
          <a:spcPct val="0"/>
        </a:spcAft>
        <a:defRPr sz="5000">
          <a:solidFill>
            <a:schemeClr val="tx2"/>
          </a:solidFill>
          <a:latin typeface="Calibri" pitchFamily="34" charset="0"/>
          <a:cs typeface="Traditional Arabic" pitchFamily="2" charset="-78"/>
        </a:defRPr>
      </a:lvl6pPr>
      <a:lvl7pPr marL="914400" algn="l" rtl="0" fontAlgn="base">
        <a:spcBef>
          <a:spcPct val="0"/>
        </a:spcBef>
        <a:spcAft>
          <a:spcPct val="0"/>
        </a:spcAft>
        <a:defRPr sz="5000">
          <a:solidFill>
            <a:schemeClr val="tx2"/>
          </a:solidFill>
          <a:latin typeface="Calibri" pitchFamily="34" charset="0"/>
          <a:cs typeface="Traditional Arabic" pitchFamily="2" charset="-78"/>
        </a:defRPr>
      </a:lvl7pPr>
      <a:lvl8pPr marL="1371600" algn="l" rtl="0" fontAlgn="base">
        <a:spcBef>
          <a:spcPct val="0"/>
        </a:spcBef>
        <a:spcAft>
          <a:spcPct val="0"/>
        </a:spcAft>
        <a:defRPr sz="5000">
          <a:solidFill>
            <a:schemeClr val="tx2"/>
          </a:solidFill>
          <a:latin typeface="Calibri" pitchFamily="34" charset="0"/>
          <a:cs typeface="Traditional Arabic" pitchFamily="2" charset="-78"/>
        </a:defRPr>
      </a:lvl8pPr>
      <a:lvl9pPr marL="1828800" algn="l" rtl="0" fontAlgn="base">
        <a:spcBef>
          <a:spcPct val="0"/>
        </a:spcBef>
        <a:spcAft>
          <a:spcPct val="0"/>
        </a:spcAft>
        <a:defRPr sz="5000">
          <a:solidFill>
            <a:schemeClr val="tx2"/>
          </a:solidFill>
          <a:latin typeface="Calibri" pitchFamily="34" charset="0"/>
          <a:cs typeface="Traditional Arabic" pitchFamily="2" charset="-78"/>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ajalla UI"/>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ajalla UI"/>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ajalla UI"/>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ajalla UI"/>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ajalla UI"/>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0"/>
            <a:ext cx="7406640" cy="1832082"/>
          </a:xfrm>
          <a:ln>
            <a:miter lim="800000"/>
            <a:headEnd/>
            <a:tailEnd/>
          </a:ln>
          <a:extLst/>
        </p:spPr>
        <p:txBody>
          <a:bodyPr>
            <a:normAutofit fontScale="90000"/>
          </a:bodyPr>
          <a:lstStyle/>
          <a:p>
            <a:pPr algn="ctr" eaLnBrk="1" fontAlgn="auto" hangingPunct="1">
              <a:spcAft>
                <a:spcPts val="0"/>
              </a:spcAft>
              <a:defRPr/>
            </a:pPr>
            <a:r>
              <a:rPr lang="ar-IQ" dirty="0" smtClean="0">
                <a:solidFill>
                  <a:schemeClr val="tx2">
                    <a:satMod val="200000"/>
                  </a:schemeClr>
                </a:solidFill>
                <a:cs typeface="Ali_K_Traditional" pitchFamily="2" charset="-78"/>
              </a:rPr>
              <a:t/>
            </a:r>
            <a:br>
              <a:rPr lang="ar-IQ" dirty="0" smtClean="0">
                <a:solidFill>
                  <a:schemeClr val="tx2">
                    <a:satMod val="200000"/>
                  </a:schemeClr>
                </a:solidFill>
                <a:cs typeface="Ali_K_Traditional" pitchFamily="2" charset="-78"/>
              </a:rPr>
            </a:br>
            <a:r>
              <a:rPr lang="ar-IQ" dirty="0" smtClean="0">
                <a:solidFill>
                  <a:schemeClr val="tx2">
                    <a:satMod val="200000"/>
                  </a:schemeClr>
                </a:solidFill>
                <a:cs typeface="Ali_K_Traditional" pitchFamily="2" charset="-78"/>
              </a:rPr>
              <a:t/>
            </a:r>
            <a:br>
              <a:rPr lang="ar-IQ" dirty="0" smtClean="0">
                <a:solidFill>
                  <a:schemeClr val="tx2">
                    <a:satMod val="200000"/>
                  </a:schemeClr>
                </a:solidFill>
                <a:cs typeface="Ali_K_Traditional" pitchFamily="2" charset="-78"/>
              </a:rPr>
            </a:br>
            <a:r>
              <a:rPr lang="ar-IQ" dirty="0" smtClean="0">
                <a:solidFill>
                  <a:schemeClr val="tx2">
                    <a:satMod val="200000"/>
                  </a:schemeClr>
                </a:solidFill>
                <a:cs typeface="Ali_K_Traditional" pitchFamily="2" charset="-78"/>
              </a:rPr>
              <a:t/>
            </a:r>
            <a:br>
              <a:rPr lang="ar-IQ" dirty="0" smtClean="0">
                <a:solidFill>
                  <a:schemeClr val="tx2">
                    <a:satMod val="200000"/>
                  </a:schemeClr>
                </a:solidFill>
                <a:cs typeface="Ali_K_Traditional" pitchFamily="2" charset="-78"/>
              </a:rPr>
            </a:br>
            <a:r>
              <a:rPr lang="ar-IQ" dirty="0" smtClean="0">
                <a:solidFill>
                  <a:schemeClr val="tx2">
                    <a:satMod val="200000"/>
                  </a:schemeClr>
                </a:solidFill>
                <a:cs typeface="Ali_K_Traditional" pitchFamily="2" charset="-78"/>
              </a:rPr>
              <a:t/>
            </a:r>
            <a:br>
              <a:rPr lang="ar-IQ" dirty="0" smtClean="0">
                <a:solidFill>
                  <a:schemeClr val="tx2">
                    <a:satMod val="200000"/>
                  </a:schemeClr>
                </a:solidFill>
                <a:cs typeface="Ali_K_Traditional" pitchFamily="2" charset="-78"/>
              </a:rPr>
            </a:br>
            <a:r>
              <a:rPr lang="ar-IQ" dirty="0" smtClean="0">
                <a:solidFill>
                  <a:schemeClr val="tx2">
                    <a:satMod val="200000"/>
                  </a:schemeClr>
                </a:solidFill>
                <a:cs typeface="Ali_K_Traditional" pitchFamily="2" charset="-78"/>
              </a:rPr>
              <a:t/>
            </a:r>
            <a:br>
              <a:rPr lang="ar-IQ" dirty="0" smtClean="0">
                <a:solidFill>
                  <a:schemeClr val="tx2">
                    <a:satMod val="200000"/>
                  </a:schemeClr>
                </a:solidFill>
                <a:cs typeface="Ali_K_Traditional" pitchFamily="2" charset="-78"/>
              </a:rPr>
            </a:br>
            <a:r>
              <a:rPr lang="ar-IQ" dirty="0" smtClean="0">
                <a:solidFill>
                  <a:schemeClr val="tx2">
                    <a:satMod val="200000"/>
                  </a:schemeClr>
                </a:solidFill>
                <a:cs typeface="Ali_K_Traditional" pitchFamily="2" charset="-78"/>
              </a:rPr>
              <a:t> </a:t>
            </a:r>
            <a:br>
              <a:rPr lang="ar-IQ" dirty="0" smtClean="0">
                <a:solidFill>
                  <a:schemeClr val="tx2">
                    <a:satMod val="200000"/>
                  </a:schemeClr>
                </a:solidFill>
                <a:cs typeface="Ali_K_Traditional" pitchFamily="2" charset="-78"/>
              </a:rPr>
            </a:br>
            <a:r>
              <a:rPr lang="ar-SA" dirty="0" smtClean="0">
                <a:solidFill>
                  <a:schemeClr val="tx2">
                    <a:satMod val="200000"/>
                  </a:schemeClr>
                </a:solidFill>
                <a:cs typeface="Ali_K_Traditional" pitchFamily="2" charset="-78"/>
              </a:rPr>
              <a:t> </a:t>
            </a:r>
            <a:endParaRPr lang="ar-IQ" dirty="0">
              <a:solidFill>
                <a:schemeClr val="tx2">
                  <a:satMod val="200000"/>
                </a:schemeClr>
              </a:solidFill>
              <a:cs typeface="Ali_K_Traditional" pitchFamily="2" charset="-78"/>
            </a:endParaRPr>
          </a:p>
        </p:txBody>
      </p:sp>
      <p:sp>
        <p:nvSpPr>
          <p:cNvPr id="37891" name="Subtitle 2"/>
          <p:cNvSpPr>
            <a:spLocks noGrp="1"/>
          </p:cNvSpPr>
          <p:nvPr>
            <p:ph type="subTitle" idx="1"/>
          </p:nvPr>
        </p:nvSpPr>
        <p:spPr>
          <a:xfrm>
            <a:off x="0" y="0"/>
            <a:ext cx="9144000" cy="7072313"/>
          </a:xfrm>
          <a:blipFill dpi="0" rotWithShape="1">
            <a:blip r:embed="rId3"/>
            <a:srcRect/>
            <a:tile tx="0" ty="0" sx="100000" sy="100000" flip="none" algn="tl"/>
          </a:blipFill>
          <a:ln>
            <a:solidFill>
              <a:schemeClr val="tx1"/>
            </a:solidFill>
            <a:miter lim="800000"/>
            <a:headEnd/>
            <a:tailEnd/>
          </a:ln>
        </p:spPr>
        <p:txBody>
          <a:bodyPr/>
          <a:lstStyle/>
          <a:p>
            <a:pPr marR="0" rtl="1" eaLnBrk="1" hangingPunct="1">
              <a:buFont typeface="Wingdings" pitchFamily="2" charset="2"/>
              <a:buNone/>
            </a:pPr>
            <a:r>
              <a:rPr lang="ar-JO" sz="3200" dirty="0" smtClean="0">
                <a:solidFill>
                  <a:srgbClr val="7030A0"/>
                </a:solidFill>
                <a:cs typeface="Ali-A-Jiddah" pitchFamily="2" charset="-78"/>
              </a:rPr>
              <a:t>    </a:t>
            </a:r>
            <a:endParaRPr lang="en-US" sz="3200" dirty="0" smtClean="0">
              <a:solidFill>
                <a:srgbClr val="7030A0"/>
              </a:solidFill>
              <a:cs typeface="Ali-A-Jiddah" pitchFamily="2" charset="-78"/>
            </a:endParaRPr>
          </a:p>
          <a:p>
            <a:pPr marR="0" rtl="1" eaLnBrk="1" hangingPunct="1">
              <a:buFont typeface="Wingdings" pitchFamily="2" charset="2"/>
              <a:buNone/>
            </a:pPr>
            <a:r>
              <a:rPr lang="en-US" sz="3200" dirty="0" smtClean="0">
                <a:solidFill>
                  <a:srgbClr val="7030A0"/>
                </a:solidFill>
                <a:cs typeface="Ali-A-Jiddah" pitchFamily="2" charset="-78"/>
              </a:rPr>
              <a:t>   </a:t>
            </a:r>
            <a:r>
              <a:rPr lang="ar-IQ" sz="3200" dirty="0" smtClean="0">
                <a:solidFill>
                  <a:srgbClr val="7030A0"/>
                </a:solidFill>
                <a:cs typeface="Ali-A-Jiddah" pitchFamily="2" charset="-78"/>
              </a:rPr>
              <a:t>جامعة</a:t>
            </a:r>
            <a:r>
              <a:rPr lang="ar-JO" sz="3200" dirty="0" smtClean="0">
                <a:solidFill>
                  <a:srgbClr val="7030A0"/>
                </a:solidFill>
                <a:cs typeface="Ali-A-Jiddah" pitchFamily="2" charset="-78"/>
              </a:rPr>
              <a:t> صلاح الدين</a:t>
            </a:r>
            <a:endParaRPr lang="ar-IQ" sz="3200" dirty="0" smtClean="0">
              <a:solidFill>
                <a:srgbClr val="7030A0"/>
              </a:solidFill>
              <a:cs typeface="Ali-A-Jiddah" pitchFamily="2" charset="-78"/>
            </a:endParaRPr>
          </a:p>
          <a:p>
            <a:pPr marR="0" rtl="1" eaLnBrk="1" hangingPunct="1">
              <a:buFont typeface="Wingdings" pitchFamily="2" charset="2"/>
              <a:buNone/>
            </a:pPr>
            <a:r>
              <a:rPr lang="ar-JO" sz="3200" dirty="0" smtClean="0">
                <a:solidFill>
                  <a:srgbClr val="7030A0"/>
                </a:solidFill>
                <a:cs typeface="Ali-A-Jiddah" pitchFamily="2" charset="-78"/>
              </a:rPr>
              <a:t>    </a:t>
            </a:r>
            <a:r>
              <a:rPr lang="ar-IQ" sz="3200" dirty="0" smtClean="0">
                <a:solidFill>
                  <a:srgbClr val="7030A0"/>
                </a:solidFill>
                <a:cs typeface="Ali-A-Jiddah" pitchFamily="2" charset="-78"/>
              </a:rPr>
              <a:t>كلية القانون</a:t>
            </a:r>
            <a:endParaRPr lang="ar-JO" sz="3200" dirty="0" smtClean="0">
              <a:solidFill>
                <a:srgbClr val="7030A0"/>
              </a:solidFill>
              <a:cs typeface="Ali-A-Jiddah" pitchFamily="2" charset="-78"/>
            </a:endParaRPr>
          </a:p>
          <a:p>
            <a:pPr marR="0" rtl="1" eaLnBrk="1" hangingPunct="1"/>
            <a:r>
              <a:rPr lang="ar-IQ" sz="3200" dirty="0" smtClean="0">
                <a:solidFill>
                  <a:srgbClr val="7030A0"/>
                </a:solidFill>
                <a:cs typeface="Ali-A-Jiddah" pitchFamily="2" charset="-78"/>
              </a:rPr>
              <a:t> </a:t>
            </a:r>
            <a:r>
              <a:rPr lang="ar-JO" sz="3200" dirty="0" smtClean="0">
                <a:solidFill>
                  <a:srgbClr val="7030A0"/>
                </a:solidFill>
                <a:cs typeface="Ali-A-Jiddah" pitchFamily="2" charset="-78"/>
              </a:rPr>
              <a:t>  </a:t>
            </a:r>
            <a:r>
              <a:rPr lang="ar-IQ" sz="3200" dirty="0" smtClean="0">
                <a:solidFill>
                  <a:srgbClr val="7030A0"/>
                </a:solidFill>
                <a:cs typeface="Ali-A-Jiddah" pitchFamily="2" charset="-78"/>
              </a:rPr>
              <a:t>قسم القانون</a:t>
            </a:r>
            <a:br>
              <a:rPr lang="ar-IQ" sz="3200" dirty="0" smtClean="0">
                <a:solidFill>
                  <a:srgbClr val="7030A0"/>
                </a:solidFill>
                <a:cs typeface="Ali-A-Jiddah" pitchFamily="2" charset="-78"/>
              </a:rPr>
            </a:br>
            <a:r>
              <a:rPr lang="ar-JO" sz="3200" dirty="0" smtClean="0">
                <a:solidFill>
                  <a:srgbClr val="7030A0"/>
                </a:solidFill>
                <a:cs typeface="Ali-A-Jiddah" pitchFamily="2" charset="-78"/>
              </a:rPr>
              <a:t>   </a:t>
            </a:r>
            <a:r>
              <a:rPr lang="ar-IQ" sz="3200" dirty="0" smtClean="0">
                <a:solidFill>
                  <a:srgbClr val="7030A0"/>
                </a:solidFill>
                <a:cs typeface="Ali-A-Jiddah" pitchFamily="2" charset="-78"/>
              </a:rPr>
              <a:t>المرحلة الخامسة</a:t>
            </a:r>
            <a:r>
              <a:rPr lang="en-US" sz="3200" dirty="0" smtClean="0">
                <a:solidFill>
                  <a:srgbClr val="7030A0"/>
                </a:solidFill>
                <a:cs typeface="Ali-A-Jiddah" pitchFamily="2" charset="-78"/>
              </a:rPr>
              <a:t> </a:t>
            </a:r>
            <a:endParaRPr lang="ar-IQ" sz="3200" dirty="0" smtClean="0">
              <a:solidFill>
                <a:srgbClr val="FF0000"/>
              </a:solidFill>
              <a:cs typeface="Ali-A-Alwand" pitchFamily="2" charset="-78"/>
            </a:endParaRPr>
          </a:p>
          <a:p>
            <a:pPr marR="0" algn="ctr" rtl="1" eaLnBrk="1" hangingPunct="1">
              <a:buFont typeface="Wingdings" pitchFamily="2" charset="2"/>
              <a:buNone/>
            </a:pPr>
            <a:r>
              <a:rPr lang="ar-IQ" sz="5400" b="1" dirty="0" smtClean="0">
                <a:solidFill>
                  <a:srgbClr val="001E00"/>
                </a:solidFill>
                <a:cs typeface="Ali-A-Alwand" pitchFamily="2" charset="-78"/>
              </a:rPr>
              <a:t>قانون المرافعات المدنية</a:t>
            </a:r>
            <a:r>
              <a:rPr lang="ar-IQ" sz="5400" b="1" dirty="0" smtClean="0">
                <a:solidFill>
                  <a:srgbClr val="001E00"/>
                </a:solidFill>
                <a:cs typeface="Ali_K_Traditional" pitchFamily="2" charset="-78"/>
              </a:rPr>
              <a:t> </a:t>
            </a:r>
            <a:endParaRPr lang="ar-JO" sz="5400" b="1" dirty="0" smtClean="0">
              <a:solidFill>
                <a:srgbClr val="001E00"/>
              </a:solidFill>
              <a:cs typeface="Ali_K_Traditional" pitchFamily="2" charset="-78"/>
            </a:endParaRPr>
          </a:p>
          <a:p>
            <a:pPr marR="0" algn="ctr" rtl="1" eaLnBrk="1" hangingPunct="1">
              <a:buFont typeface="Wingdings" pitchFamily="2" charset="2"/>
              <a:buNone/>
            </a:pPr>
            <a:r>
              <a:rPr lang="en-US" sz="5200" dirty="0" smtClean="0">
                <a:solidFill>
                  <a:srgbClr val="001E00"/>
                </a:solidFill>
                <a:cs typeface="Ali_K_Traditional" pitchFamily="2" charset="-78"/>
              </a:rPr>
              <a:t>  </a:t>
            </a:r>
            <a:r>
              <a:rPr lang="ar-IQ" sz="5200" dirty="0" smtClean="0">
                <a:solidFill>
                  <a:srgbClr val="001E00"/>
                </a:solidFill>
                <a:cs typeface="Ali_K_Traditional" pitchFamily="2" charset="-78"/>
              </a:rPr>
              <a:t>(ياساى دادبيني شارستانى)</a:t>
            </a:r>
            <a:endParaRPr lang="en-US" sz="2400" dirty="0" smtClean="0">
              <a:solidFill>
                <a:srgbClr val="FF0066"/>
              </a:solidFill>
              <a:cs typeface="Ali_K_Traditional" pitchFamily="2" charset="-78"/>
            </a:endParaRPr>
          </a:p>
          <a:p>
            <a:pPr marR="0" algn="ctr" rtl="1" eaLnBrk="1" hangingPunct="1">
              <a:buFont typeface="Wingdings" pitchFamily="2" charset="2"/>
              <a:buNone/>
            </a:pPr>
            <a:r>
              <a:rPr lang="ar-JO" sz="4400" b="1" dirty="0" smtClean="0">
                <a:solidFill>
                  <a:srgbClr val="002060"/>
                </a:solidFill>
                <a:cs typeface="Ali_K_Traditional" pitchFamily="2" charset="-78"/>
              </a:rPr>
              <a:t>م.</a:t>
            </a:r>
            <a:r>
              <a:rPr lang="ar-IQ" sz="4400" b="1" dirty="0" smtClean="0">
                <a:solidFill>
                  <a:srgbClr val="002060"/>
                </a:solidFill>
                <a:cs typeface="Ali_K_Traditional" pitchFamily="2" charset="-78"/>
              </a:rPr>
              <a:t>نعيمة كمال علي</a:t>
            </a:r>
            <a:endParaRPr lang="ar-IQ" sz="4000" b="1" dirty="0" smtClean="0">
              <a:solidFill>
                <a:srgbClr val="002060"/>
              </a:solidFill>
              <a:cs typeface="Ali_K_Traditional" pitchFamily="2" charset="-78"/>
            </a:endParaRPr>
          </a:p>
          <a:p>
            <a:pPr marR="0" algn="ctr" rtl="1" eaLnBrk="1" hangingPunct="1">
              <a:buFont typeface="Wingdings" pitchFamily="2" charset="2"/>
              <a:buNone/>
            </a:pPr>
            <a:r>
              <a:rPr lang="ar-SA" sz="2800" dirty="0" smtClean="0">
                <a:solidFill>
                  <a:srgbClr val="C00000"/>
                </a:solidFill>
                <a:cs typeface="Ali_K_Traditional" pitchFamily="2" charset="-78"/>
              </a:rPr>
              <a:t>2023-2024</a:t>
            </a:r>
            <a:endParaRPr lang="ar-JO" sz="4000" dirty="0" smtClean="0">
              <a:solidFill>
                <a:srgbClr val="C00000"/>
              </a:solidFill>
              <a:cs typeface="Ali_K_Traditional" pitchFamily="2" charset="-78"/>
            </a:endParaRPr>
          </a:p>
        </p:txBody>
      </p:sp>
      <p:sp>
        <p:nvSpPr>
          <p:cNvPr id="4" name="Slide Number Placeholder 3"/>
          <p:cNvSpPr>
            <a:spLocks noGrp="1"/>
          </p:cNvSpPr>
          <p:nvPr>
            <p:ph type="sldNum" sz="quarter" idx="12"/>
          </p:nvPr>
        </p:nvSpPr>
        <p:spPr/>
        <p:txBody>
          <a:bodyPr/>
          <a:lstStyle/>
          <a:p>
            <a:pPr>
              <a:defRPr/>
            </a:pPr>
            <a:fld id="{34C97D82-F48C-4388-9037-40EF83D37A98}" type="slidenum">
              <a:rPr lang="ar-SA" smtClean="0">
                <a:solidFill>
                  <a:srgbClr val="DBF5F9">
                    <a:shade val="90000"/>
                  </a:srgbClr>
                </a:solidFill>
              </a:rPr>
              <a:pPr>
                <a:defRPr/>
              </a:pPr>
              <a:t>1</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Tree>
    <p:extLst>
      <p:ext uri="{BB962C8B-B14F-4D97-AF65-F5344CB8AC3E}">
        <p14:creationId xmlns:p14="http://schemas.microsoft.com/office/powerpoint/2010/main" val="2320206483"/>
      </p:ext>
    </p:extLst>
  </p:cSld>
  <p:clrMapOvr>
    <a:masterClrMapping/>
  </p:clrMapOvr>
  <p:transition advTm="1744"/>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7200" y="704850"/>
            <a:ext cx="8229600" cy="708025"/>
          </a:xfrm>
        </p:spPr>
        <p:txBody>
          <a:bodyPr/>
          <a:lstStyle/>
          <a:p>
            <a:pPr algn="r" rtl="1"/>
            <a:r>
              <a:rPr lang="ar-JO" sz="3600" smtClean="0">
                <a:solidFill>
                  <a:srgbClr val="002060"/>
                </a:solidFill>
                <a:cs typeface="Ali-A-Jiddah" pitchFamily="2" charset="-78"/>
              </a:rPr>
              <a:t>قانون المرافعات المدنية رقم </a:t>
            </a:r>
            <a:r>
              <a:rPr lang="en-US" sz="3600" smtClean="0">
                <a:solidFill>
                  <a:srgbClr val="002060"/>
                </a:solidFill>
                <a:cs typeface="Ali-A-Jiddah" pitchFamily="2" charset="-78"/>
              </a:rPr>
              <a:t>83</a:t>
            </a:r>
            <a:r>
              <a:rPr lang="ar-JO" sz="3600" smtClean="0">
                <a:solidFill>
                  <a:srgbClr val="002060"/>
                </a:solidFill>
                <a:cs typeface="Ali-A-Jiddah" pitchFamily="2" charset="-78"/>
              </a:rPr>
              <a:t> لسنة </a:t>
            </a:r>
            <a:r>
              <a:rPr lang="en-US" sz="3600" smtClean="0">
                <a:solidFill>
                  <a:srgbClr val="002060"/>
                </a:solidFill>
                <a:cs typeface="Ali-A-Jiddah" pitchFamily="2" charset="-78"/>
              </a:rPr>
              <a:t>1969</a:t>
            </a:r>
            <a:endParaRPr lang="en-US" sz="3600" smtClean="0">
              <a:cs typeface="Traditional Arabic" pitchFamily="18" charset="-78"/>
            </a:endParaRPr>
          </a:p>
        </p:txBody>
      </p:sp>
      <p:sp>
        <p:nvSpPr>
          <p:cNvPr id="38915" name="Content Placeholder 2"/>
          <p:cNvSpPr>
            <a:spLocks noGrp="1"/>
          </p:cNvSpPr>
          <p:nvPr>
            <p:ph idx="1"/>
          </p:nvPr>
        </p:nvSpPr>
        <p:spPr>
          <a:xfrm>
            <a:off x="457200" y="1484313"/>
            <a:ext cx="8229600" cy="4840287"/>
          </a:xfrm>
        </p:spPr>
        <p:txBody>
          <a:bodyPr/>
          <a:lstStyle/>
          <a:p>
            <a:pPr algn="just" rtl="1" eaLnBrk="1" hangingPunct="1">
              <a:lnSpc>
                <a:spcPct val="150000"/>
              </a:lnSpc>
              <a:spcBef>
                <a:spcPct val="0"/>
              </a:spcBef>
            </a:pPr>
            <a:r>
              <a:rPr lang="ar-SA" sz="2400" dirty="0" smtClean="0">
                <a:cs typeface="Ali-A-Samik" pitchFamily="2" charset="-78"/>
              </a:rPr>
              <a:t> </a:t>
            </a:r>
            <a:r>
              <a:rPr lang="ar-IQ" sz="2800" dirty="0" smtClean="0">
                <a:cs typeface="Ali-A-Samik" pitchFamily="2" charset="-78"/>
              </a:rPr>
              <a:t>تعريف  قانون المرافعات: هو مجموعة القواعد القانونية التي تبين التنظيم القضائي للدولة، وتحدد اجراءات التقاضي امام محاكمها المدنية والتي تكون مكفولة بجزاء يضمن لها الحترام.</a:t>
            </a:r>
          </a:p>
          <a:p>
            <a:pPr algn="just" rtl="1" eaLnBrk="1" hangingPunct="1">
              <a:lnSpc>
                <a:spcPct val="150000"/>
              </a:lnSpc>
              <a:spcBef>
                <a:spcPct val="0"/>
              </a:spcBef>
            </a:pPr>
            <a:r>
              <a:rPr lang="ar-IQ" sz="2400" u="sng" dirty="0" smtClean="0">
                <a:cs typeface="Ali-A-Samik" pitchFamily="2" charset="-78"/>
              </a:rPr>
              <a:t>يتضح من التعريف: </a:t>
            </a:r>
          </a:p>
          <a:p>
            <a:pPr algn="just" rtl="1" eaLnBrk="1" hangingPunct="1">
              <a:lnSpc>
                <a:spcPct val="150000"/>
              </a:lnSpc>
              <a:spcBef>
                <a:spcPct val="0"/>
              </a:spcBef>
            </a:pPr>
            <a:r>
              <a:rPr lang="ar-IQ" sz="2400" dirty="0" smtClean="0">
                <a:cs typeface="Ali-A-Samik" pitchFamily="2" charset="-78"/>
              </a:rPr>
              <a:t>1- ان قانون المرافعات هو </a:t>
            </a:r>
            <a:r>
              <a:rPr lang="ar-IQ" sz="2400" dirty="0" smtClean="0">
                <a:solidFill>
                  <a:srgbClr val="FF0000"/>
                </a:solidFill>
                <a:cs typeface="Ali-A-Samik" pitchFamily="2" charset="-78"/>
              </a:rPr>
              <a:t>قانون النشاط القضائي للدولة</a:t>
            </a:r>
            <a:r>
              <a:rPr lang="ar-IQ" sz="2400" dirty="0" smtClean="0">
                <a:cs typeface="Ali-A-Samik" pitchFamily="2" charset="-78"/>
              </a:rPr>
              <a:t>. اي عبارة عن مجموعة من القواعد القانونية المنظمة وضعها الدولة عن طريق المشرع لحماية نظامها القانوني. اي عن طريق قواعد قانون المرافعات</a:t>
            </a:r>
            <a:r>
              <a:rPr lang="ar-JO" sz="2400" dirty="0" smtClean="0">
                <a:cs typeface="Ali-A-Samik" pitchFamily="2" charset="-78"/>
              </a:rPr>
              <a:t> </a:t>
            </a:r>
            <a:r>
              <a:rPr lang="ar-IQ" sz="2400" dirty="0" smtClean="0">
                <a:cs typeface="Ali-A-Samik" pitchFamily="2" charset="-78"/>
              </a:rPr>
              <a:t>يحمي نظامها القانوني.</a:t>
            </a:r>
          </a:p>
          <a:p>
            <a:pPr algn="just" rtl="1" eaLnBrk="1" hangingPunct="1">
              <a:lnSpc>
                <a:spcPct val="150000"/>
              </a:lnSpc>
              <a:spcBef>
                <a:spcPct val="0"/>
              </a:spcBef>
            </a:pPr>
            <a:r>
              <a:rPr lang="ar-IQ" sz="2400" dirty="0" smtClean="0">
                <a:cs typeface="Ali-A-Samik" pitchFamily="2" charset="-78"/>
              </a:rPr>
              <a:t>2- قانون المرفعات مرتبط </a:t>
            </a:r>
            <a:r>
              <a:rPr lang="ar-IQ" sz="2400" dirty="0" smtClean="0">
                <a:solidFill>
                  <a:srgbClr val="FF0000"/>
                </a:solidFill>
                <a:cs typeface="Ali-A-Samik" pitchFamily="2" charset="-78"/>
              </a:rPr>
              <a:t>مع قانون اخر </a:t>
            </a:r>
            <a:r>
              <a:rPr lang="ar-IQ" sz="2400" dirty="0" smtClean="0">
                <a:cs typeface="Ali-A-Samik" pitchFamily="2" charset="-78"/>
              </a:rPr>
              <a:t>هو قانون التنظيم القضائي  رقم (160) لسنة 1979 لغرض وضع تنظيم شامل للقضاء المدني في سكونه و حركته.</a:t>
            </a:r>
            <a:endParaRPr lang="en-US" dirty="0" smtClean="0">
              <a:cs typeface="Majalla UI"/>
            </a:endParaRPr>
          </a:p>
        </p:txBody>
      </p:sp>
      <p:sp>
        <p:nvSpPr>
          <p:cNvPr id="4" name="Footer Placeholder 3"/>
          <p:cNvSpPr>
            <a:spLocks noGrp="1"/>
          </p:cNvSpPr>
          <p:nvPr>
            <p:ph type="ftr" sz="quarter" idx="11"/>
          </p:nvPr>
        </p:nvSpPr>
        <p:spPr/>
        <p:txBody>
          <a:bodyPr/>
          <a:lstStyle/>
          <a:p>
            <a:pPr>
              <a:defRPr/>
            </a:pPr>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pPr>
              <a:defRPr/>
            </a:pPr>
            <a:fld id="{4E4BB3EE-3589-4CA1-80FA-D7C36178B96A}" type="slidenum">
              <a:rPr lang="ar-SA" smtClean="0">
                <a:solidFill>
                  <a:srgbClr val="04617B">
                    <a:shade val="90000"/>
                  </a:srgbClr>
                </a:solidFill>
              </a:rPr>
              <a:pPr>
                <a:defRPr/>
              </a:pPr>
              <a:t>2</a:t>
            </a:fld>
            <a:endParaRPr lang="en-US" dirty="0">
              <a:solidFill>
                <a:srgbClr val="04617B">
                  <a:shade val="90000"/>
                </a:srgbClr>
              </a:solidFill>
            </a:endParaRPr>
          </a:p>
        </p:txBody>
      </p:sp>
    </p:spTree>
    <p:extLst>
      <p:ext uri="{BB962C8B-B14F-4D97-AF65-F5344CB8AC3E}">
        <p14:creationId xmlns:p14="http://schemas.microsoft.com/office/powerpoint/2010/main" val="984255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71438"/>
            <a:ext cx="7772400" cy="728662"/>
          </a:xfrm>
          <a:extLst/>
        </p:spPr>
        <p:txBody>
          <a:bodyPr/>
          <a:lstStyle/>
          <a:p>
            <a:pPr algn="ctr" rtl="1" eaLnBrk="1" fontAlgn="auto" hangingPunct="1">
              <a:spcAft>
                <a:spcPts val="0"/>
              </a:spcAft>
              <a:defRPr/>
            </a:pPr>
            <a:endParaRPr lang="en-US" sz="2800" dirty="0" smtClean="0">
              <a:solidFill>
                <a:srgbClr val="002060"/>
              </a:solidFill>
              <a:cs typeface="Ali-A-Jiddah" pitchFamily="2" charset="-78"/>
            </a:endParaRPr>
          </a:p>
        </p:txBody>
      </p:sp>
      <p:sp>
        <p:nvSpPr>
          <p:cNvPr id="6147" name="Rectangle 3"/>
          <p:cNvSpPr>
            <a:spLocks noGrp="1" noChangeArrowheads="1"/>
          </p:cNvSpPr>
          <p:nvPr>
            <p:ph type="subTitle" idx="1"/>
          </p:nvPr>
        </p:nvSpPr>
        <p:spPr>
          <a:xfrm>
            <a:off x="179388" y="785813"/>
            <a:ext cx="8785225" cy="6072187"/>
          </a:xfrm>
          <a:solidFill>
            <a:schemeClr val="tx1"/>
          </a:solidFill>
        </p:spPr>
        <p:txBody>
          <a:bodyPr/>
          <a:lstStyle/>
          <a:p>
            <a:pPr marR="0" algn="just" rtl="1" eaLnBrk="1" hangingPunct="1">
              <a:lnSpc>
                <a:spcPct val="150000"/>
              </a:lnSpc>
              <a:spcBef>
                <a:spcPct val="0"/>
              </a:spcBef>
              <a:defRPr/>
            </a:pPr>
            <a:r>
              <a:rPr lang="ar-IQ" sz="3200" u="sng" dirty="0" smtClean="0">
                <a:solidFill>
                  <a:schemeClr val="bg1"/>
                </a:solidFill>
                <a:cs typeface="Ali-A-Samik" pitchFamily="2" charset="-78"/>
              </a:rPr>
              <a:t>لذا يتضمن قانون المرافعات على</a:t>
            </a:r>
            <a:r>
              <a:rPr lang="ar-JO" sz="3200" u="sng" dirty="0" smtClean="0">
                <a:solidFill>
                  <a:schemeClr val="bg1"/>
                </a:solidFill>
                <a:cs typeface="Ali-A-Samik" pitchFamily="2" charset="-78"/>
              </a:rPr>
              <a:t> الموضوعات التالية</a:t>
            </a:r>
            <a:r>
              <a:rPr lang="ar-IQ" sz="3200" u="sng" dirty="0" smtClean="0">
                <a:solidFill>
                  <a:schemeClr val="bg1"/>
                </a:solidFill>
                <a:cs typeface="Ali-A-Samik" pitchFamily="2" charset="-78"/>
              </a:rPr>
              <a:t>:</a:t>
            </a:r>
            <a:endParaRPr lang="ar-IQ" sz="3200" u="sng" dirty="0" smtClean="0">
              <a:solidFill>
                <a:srgbClr val="FF0000"/>
              </a:solidFill>
              <a:cs typeface="Ali-A-Samik" pitchFamily="2" charset="-78"/>
            </a:endParaRPr>
          </a:p>
          <a:p>
            <a:pPr marR="0" algn="just" rtl="1" eaLnBrk="1" hangingPunct="1">
              <a:lnSpc>
                <a:spcPct val="150000"/>
              </a:lnSpc>
              <a:spcBef>
                <a:spcPct val="0"/>
              </a:spcBef>
              <a:defRPr/>
            </a:pPr>
            <a:r>
              <a:rPr lang="ar-IQ" sz="3200" dirty="0" smtClean="0">
                <a:solidFill>
                  <a:srgbClr val="FF0000"/>
                </a:solidFill>
                <a:cs typeface="Ali-A-Samik" pitchFamily="2" charset="-78"/>
              </a:rPr>
              <a:t>التنظيم القضائي</a:t>
            </a:r>
            <a:r>
              <a:rPr lang="ar-IQ" sz="3200" dirty="0" smtClean="0">
                <a:solidFill>
                  <a:schemeClr val="bg1"/>
                </a:solidFill>
                <a:cs typeface="Ali-A-Samik" pitchFamily="2" charset="-78"/>
              </a:rPr>
              <a:t>: ويتضمن </a:t>
            </a:r>
            <a:r>
              <a:rPr lang="ar-IQ" sz="3200" dirty="0" smtClean="0">
                <a:solidFill>
                  <a:srgbClr val="00B0F0"/>
                </a:solidFill>
                <a:cs typeface="Ali-A-Samik" pitchFamily="2" charset="-78"/>
              </a:rPr>
              <a:t>ترتيب المحاكم </a:t>
            </a:r>
            <a:r>
              <a:rPr lang="ar-IQ" sz="3200" dirty="0" smtClean="0">
                <a:solidFill>
                  <a:schemeClr val="bg1"/>
                </a:solidFill>
                <a:cs typeface="Ali-A-Samik" pitchFamily="2" charset="-78"/>
              </a:rPr>
              <a:t>والتقسيمات القضائية والقواعد المتعلقة </a:t>
            </a:r>
            <a:r>
              <a:rPr lang="ar-IQ" sz="3200" dirty="0" smtClean="0">
                <a:solidFill>
                  <a:schemeClr val="bg2">
                    <a:lumMod val="60000"/>
                    <a:lumOff val="40000"/>
                  </a:schemeClr>
                </a:solidFill>
                <a:cs typeface="Ali-A-Samik" pitchFamily="2" charset="-78"/>
              </a:rPr>
              <a:t>بخدمة القضاة</a:t>
            </a:r>
            <a:r>
              <a:rPr lang="ar-IQ" sz="3200" dirty="0" smtClean="0">
                <a:solidFill>
                  <a:schemeClr val="bg1"/>
                </a:solidFill>
                <a:cs typeface="Ali-A-Samik" pitchFamily="2" charset="-78"/>
              </a:rPr>
              <a:t>.</a:t>
            </a:r>
          </a:p>
          <a:p>
            <a:pPr marR="0" algn="just" rtl="1" eaLnBrk="1" hangingPunct="1">
              <a:lnSpc>
                <a:spcPct val="150000"/>
              </a:lnSpc>
              <a:spcBef>
                <a:spcPct val="0"/>
              </a:spcBef>
              <a:buFontTx/>
              <a:buChar char="-"/>
              <a:defRPr/>
            </a:pPr>
            <a:r>
              <a:rPr lang="ar-IQ" sz="3200" dirty="0" smtClean="0">
                <a:solidFill>
                  <a:schemeClr val="bg1"/>
                </a:solidFill>
                <a:cs typeface="Ali-A-Samik" pitchFamily="2" charset="-78"/>
              </a:rPr>
              <a:t> </a:t>
            </a:r>
            <a:r>
              <a:rPr lang="ar-IQ" sz="3200" dirty="0" smtClean="0">
                <a:solidFill>
                  <a:srgbClr val="FF0000"/>
                </a:solidFill>
                <a:cs typeface="Ali-A-Samik" pitchFamily="2" charset="-78"/>
              </a:rPr>
              <a:t>الأختصاص القضائي</a:t>
            </a:r>
            <a:r>
              <a:rPr lang="ar-IQ" sz="3200" dirty="0" smtClean="0">
                <a:solidFill>
                  <a:schemeClr val="bg1"/>
                </a:solidFill>
                <a:cs typeface="Ali-A-Samik" pitchFamily="2" charset="-78"/>
              </a:rPr>
              <a:t>: يحدد قانون المرافعات الأختصاص </a:t>
            </a:r>
            <a:r>
              <a:rPr lang="ar-IQ" sz="3200" dirty="0" smtClean="0">
                <a:solidFill>
                  <a:srgbClr val="00B050"/>
                </a:solidFill>
                <a:cs typeface="Ali-A-Samik" pitchFamily="2" charset="-78"/>
              </a:rPr>
              <a:t>الوظيفي</a:t>
            </a:r>
            <a:r>
              <a:rPr lang="ar-IQ" sz="3200" dirty="0" smtClean="0">
                <a:solidFill>
                  <a:schemeClr val="bg1"/>
                </a:solidFill>
                <a:cs typeface="Ali-A-Samik" pitchFamily="2" charset="-78"/>
              </a:rPr>
              <a:t> و</a:t>
            </a:r>
            <a:r>
              <a:rPr lang="ar-IQ" sz="3200" dirty="0" smtClean="0">
                <a:solidFill>
                  <a:srgbClr val="00B0F0"/>
                </a:solidFill>
                <a:cs typeface="Ali-A-Samik" pitchFamily="2" charset="-78"/>
              </a:rPr>
              <a:t>النوعي</a:t>
            </a:r>
            <a:r>
              <a:rPr lang="ar-IQ" sz="3200" dirty="0" smtClean="0">
                <a:solidFill>
                  <a:schemeClr val="bg1"/>
                </a:solidFill>
                <a:cs typeface="Ali-A-Samik" pitchFamily="2" charset="-78"/>
              </a:rPr>
              <a:t> و</a:t>
            </a:r>
            <a:r>
              <a:rPr lang="ar-IQ" sz="3200" dirty="0" smtClean="0">
                <a:solidFill>
                  <a:srgbClr val="FF0000"/>
                </a:solidFill>
                <a:cs typeface="Ali-A-Samik" pitchFamily="2" charset="-78"/>
              </a:rPr>
              <a:t>المكاني</a:t>
            </a:r>
            <a:r>
              <a:rPr lang="ar-IQ" sz="3200" dirty="0" smtClean="0">
                <a:solidFill>
                  <a:schemeClr val="bg1"/>
                </a:solidFill>
                <a:cs typeface="Ali-A-Samik" pitchFamily="2" charset="-78"/>
              </a:rPr>
              <a:t> لكل محكمة بمختلف درجاتها.</a:t>
            </a:r>
          </a:p>
          <a:p>
            <a:pPr marR="0" algn="just" rtl="1" eaLnBrk="1" hangingPunct="1">
              <a:lnSpc>
                <a:spcPct val="150000"/>
              </a:lnSpc>
              <a:spcBef>
                <a:spcPct val="0"/>
              </a:spcBef>
              <a:buFontTx/>
              <a:buChar char="-"/>
              <a:defRPr/>
            </a:pPr>
            <a:r>
              <a:rPr lang="ar-IQ" sz="3200" dirty="0" smtClean="0">
                <a:solidFill>
                  <a:schemeClr val="bg1"/>
                </a:solidFill>
                <a:cs typeface="Ali-A-Samik" pitchFamily="2" charset="-78"/>
              </a:rPr>
              <a:t> </a:t>
            </a:r>
            <a:r>
              <a:rPr lang="ar-IQ" sz="3200" dirty="0" smtClean="0">
                <a:solidFill>
                  <a:srgbClr val="FF0000"/>
                </a:solidFill>
                <a:cs typeface="Ali-A-Samik" pitchFamily="2" charset="-78"/>
              </a:rPr>
              <a:t>اجراءات التقاضي</a:t>
            </a:r>
            <a:r>
              <a:rPr lang="ar-IQ" sz="3200" dirty="0" smtClean="0">
                <a:solidFill>
                  <a:schemeClr val="bg1"/>
                </a:solidFill>
                <a:cs typeface="Ali-A-Samik" pitchFamily="2" charset="-78"/>
              </a:rPr>
              <a:t>: وهي ا</a:t>
            </a:r>
            <a:r>
              <a:rPr lang="ar-IQ" sz="3200" dirty="0" smtClean="0">
                <a:solidFill>
                  <a:srgbClr val="FF0000"/>
                </a:solidFill>
                <a:cs typeface="Ali-A-Samik" pitchFamily="2" charset="-78"/>
              </a:rPr>
              <a:t>لأجراءات</a:t>
            </a:r>
            <a:r>
              <a:rPr lang="ar-IQ" sz="3200" dirty="0" smtClean="0">
                <a:solidFill>
                  <a:schemeClr val="bg1"/>
                </a:solidFill>
                <a:cs typeface="Ali-A-Samik" pitchFamily="2" charset="-78"/>
              </a:rPr>
              <a:t> التي تبدأ برفع عريضة الدعوى او الطعن وتنتهي بأكتساب الحكم درجة البتات.</a:t>
            </a:r>
          </a:p>
          <a:p>
            <a:pPr marR="0" algn="just" rtl="1" eaLnBrk="1" hangingPunct="1">
              <a:lnSpc>
                <a:spcPct val="80000"/>
              </a:lnSpc>
              <a:spcBef>
                <a:spcPct val="0"/>
              </a:spcBef>
              <a:defRPr/>
            </a:pPr>
            <a:endParaRPr lang="ar-IQ" sz="2400" dirty="0" smtClean="0">
              <a:solidFill>
                <a:schemeClr val="bg1"/>
              </a:solidFill>
              <a:cs typeface="Ali-A-Samik" pitchFamily="2" charset="-78"/>
            </a:endParaRPr>
          </a:p>
          <a:p>
            <a:pPr marR="0" rtl="1" eaLnBrk="1" hangingPunct="1">
              <a:lnSpc>
                <a:spcPct val="80000"/>
              </a:lnSpc>
              <a:spcBef>
                <a:spcPct val="0"/>
              </a:spcBef>
              <a:defRPr/>
            </a:pPr>
            <a:endParaRPr lang="en-US" sz="2400" dirty="0" smtClean="0">
              <a:solidFill>
                <a:schemeClr val="bg1"/>
              </a:solidFill>
              <a:cs typeface="Ali-A-Samik" pitchFamily="2" charset="-78"/>
            </a:endParaRPr>
          </a:p>
        </p:txBody>
      </p:sp>
      <p:sp>
        <p:nvSpPr>
          <p:cNvPr id="4" name="Slide Number Placeholder 3"/>
          <p:cNvSpPr>
            <a:spLocks noGrp="1"/>
          </p:cNvSpPr>
          <p:nvPr>
            <p:ph type="sldNum" sz="quarter" idx="12"/>
          </p:nvPr>
        </p:nvSpPr>
        <p:spPr/>
        <p:txBody>
          <a:bodyPr/>
          <a:lstStyle/>
          <a:p>
            <a:pPr>
              <a:defRPr/>
            </a:pPr>
            <a:fld id="{68084DE1-D7AC-4A6B-B4D0-AB2EFAAE47C2}" type="slidenum">
              <a:rPr lang="ar-SA" smtClean="0">
                <a:solidFill>
                  <a:srgbClr val="DBF5F9">
                    <a:shade val="90000"/>
                  </a:srgbClr>
                </a:solidFill>
              </a:rPr>
              <a:pPr>
                <a:defRPr/>
              </a:pPr>
              <a:t>3</a:t>
            </a:fld>
            <a:endParaRPr lang="en-US" dirty="0">
              <a:solidFill>
                <a:srgbClr val="DBF5F9">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DBF5F9">
                  <a:shade val="90000"/>
                </a:srgbClr>
              </a:solidFill>
            </a:endParaRPr>
          </a:p>
        </p:txBody>
      </p:sp>
    </p:spTree>
    <p:extLst>
      <p:ext uri="{BB962C8B-B14F-4D97-AF65-F5344CB8AC3E}">
        <p14:creationId xmlns:p14="http://schemas.microsoft.com/office/powerpoint/2010/main" val="2308793606"/>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itle 1"/>
          <p:cNvSpPr>
            <a:spLocks noGrp="1"/>
          </p:cNvSpPr>
          <p:nvPr>
            <p:ph type="title"/>
          </p:nvPr>
        </p:nvSpPr>
        <p:spPr>
          <a:xfrm>
            <a:off x="428625" y="-1500188"/>
            <a:ext cx="8429625" cy="1285875"/>
          </a:xfrm>
          <a:solidFill>
            <a:schemeClr val="bg1"/>
          </a:solidFill>
        </p:spPr>
        <p:txBody>
          <a:bodyPr/>
          <a:lstStyle/>
          <a:p>
            <a:pPr algn="r" rtl="1" eaLnBrk="1" hangingPunct="1"/>
            <a:r>
              <a:rPr lang="ar-IQ" sz="3600" smtClean="0">
                <a:solidFill>
                  <a:srgbClr val="FF0000"/>
                </a:solidFill>
                <a:cs typeface="Ali-A-Samik" pitchFamily="2" charset="-78"/>
              </a:rPr>
              <a:t/>
            </a:r>
            <a:br>
              <a:rPr lang="ar-IQ" sz="3600" smtClean="0">
                <a:solidFill>
                  <a:srgbClr val="FF0000"/>
                </a:solidFill>
                <a:cs typeface="Ali-A-Samik" pitchFamily="2" charset="-78"/>
              </a:rPr>
            </a:br>
            <a:endParaRPr lang="ar-IQ" sz="4400" smtClean="0">
              <a:solidFill>
                <a:srgbClr val="FF0000"/>
              </a:solidFill>
            </a:endParaRPr>
          </a:p>
        </p:txBody>
      </p:sp>
      <p:sp>
        <p:nvSpPr>
          <p:cNvPr id="40963" name="Content Placeholder 2"/>
          <p:cNvSpPr>
            <a:spLocks noGrp="1"/>
          </p:cNvSpPr>
          <p:nvPr>
            <p:ph idx="1"/>
          </p:nvPr>
        </p:nvSpPr>
        <p:spPr>
          <a:xfrm>
            <a:off x="428625" y="-571500"/>
            <a:ext cx="8572500" cy="7169150"/>
          </a:xfrm>
        </p:spPr>
        <p:txBody>
          <a:bodyPr/>
          <a:lstStyle/>
          <a:p>
            <a:pPr algn="just" rtl="1" eaLnBrk="1" hangingPunct="1">
              <a:lnSpc>
                <a:spcPct val="80000"/>
              </a:lnSpc>
              <a:buFont typeface="Wingdings 2" pitchFamily="18" charset="2"/>
              <a:buNone/>
            </a:pPr>
            <a:endParaRPr lang="ar-JO" dirty="0" smtClean="0">
              <a:cs typeface="Ali-A-Samik" pitchFamily="2" charset="-78"/>
            </a:endParaRPr>
          </a:p>
          <a:p>
            <a:pPr algn="just" rtl="1" eaLnBrk="1" hangingPunct="1">
              <a:lnSpc>
                <a:spcPct val="80000"/>
              </a:lnSpc>
              <a:buFont typeface="Wingdings 2" pitchFamily="18" charset="2"/>
              <a:buNone/>
            </a:pPr>
            <a:endParaRPr lang="ar-JO" dirty="0" smtClean="0">
              <a:cs typeface="Ali-A-Samik" pitchFamily="2" charset="-78"/>
            </a:endParaRPr>
          </a:p>
          <a:p>
            <a:pPr algn="just" rtl="1" eaLnBrk="1" hangingPunct="1">
              <a:lnSpc>
                <a:spcPct val="80000"/>
              </a:lnSpc>
            </a:pPr>
            <a:endParaRPr lang="ar-JO" dirty="0" smtClean="0">
              <a:cs typeface="Ali-A-Samik" pitchFamily="2" charset="-78"/>
            </a:endParaRPr>
          </a:p>
          <a:p>
            <a:pPr algn="just" rtl="1" eaLnBrk="1" hangingPunct="1">
              <a:lnSpc>
                <a:spcPct val="80000"/>
              </a:lnSpc>
              <a:buFont typeface="Wingdings 2" pitchFamily="18" charset="2"/>
              <a:buNone/>
            </a:pPr>
            <a:r>
              <a:rPr lang="ar-IQ" sz="3600" dirty="0" smtClean="0">
                <a:solidFill>
                  <a:srgbClr val="FF0000"/>
                </a:solidFill>
                <a:cs typeface="Ali-A-Samik" pitchFamily="2" charset="-78"/>
              </a:rPr>
              <a:t>الفرق بين قانون المرافعات وقانون اصول المحاكمات الجزائية:</a:t>
            </a:r>
          </a:p>
          <a:p>
            <a:pPr algn="just" rtl="1" eaLnBrk="1" hangingPunct="1">
              <a:buFont typeface="Wingdings 2" pitchFamily="18" charset="2"/>
              <a:buNone/>
            </a:pPr>
            <a:endParaRPr lang="ar-IQ" sz="800" dirty="0" smtClean="0">
              <a:cs typeface="Ali-A-Samik" pitchFamily="2" charset="-78"/>
            </a:endParaRPr>
          </a:p>
          <a:p>
            <a:pPr algn="just" rtl="1" eaLnBrk="1" hangingPunct="1">
              <a:lnSpc>
                <a:spcPct val="150000"/>
              </a:lnSpc>
              <a:buFont typeface="Wingdings 2" pitchFamily="18" charset="2"/>
              <a:buNone/>
            </a:pPr>
            <a:r>
              <a:rPr lang="ar-JO" dirty="0" smtClean="0">
                <a:cs typeface="Ali-A-Samik" pitchFamily="2" charset="-78"/>
              </a:rPr>
              <a:t>1</a:t>
            </a:r>
            <a:r>
              <a:rPr lang="ar-IQ" dirty="0" smtClean="0">
                <a:cs typeface="Ali-A-Samik" pitchFamily="2" charset="-78"/>
              </a:rPr>
              <a:t>- </a:t>
            </a:r>
            <a:r>
              <a:rPr lang="ar-IQ" sz="2800" dirty="0" smtClean="0">
                <a:cs typeface="Ali-A-Samik" pitchFamily="2" charset="-78"/>
              </a:rPr>
              <a:t>من حيث اختلاف </a:t>
            </a:r>
            <a:r>
              <a:rPr lang="ar-IQ" sz="2800" dirty="0" smtClean="0">
                <a:solidFill>
                  <a:srgbClr val="D4A82C"/>
                </a:solidFill>
                <a:cs typeface="Ali-A-Samik" pitchFamily="2" charset="-78"/>
              </a:rPr>
              <a:t>الحق محل الحماية</a:t>
            </a:r>
            <a:r>
              <a:rPr lang="ar-IQ" sz="2800" dirty="0" smtClean="0">
                <a:cs typeface="Ali-A-Samik" pitchFamily="2" charset="-78"/>
              </a:rPr>
              <a:t>: فالأجراءات الجنائية ترمي الى تحقيق حماية المصلحة العامة . اما قانون المرافعات فأنها تهدف الى بالدرجة الأولى الى حماية المصالح الخاصة.</a:t>
            </a:r>
          </a:p>
          <a:p>
            <a:pPr algn="just" rtl="1" eaLnBrk="1" hangingPunct="1">
              <a:lnSpc>
                <a:spcPct val="150000"/>
              </a:lnSpc>
              <a:buFont typeface="Wingdings 2" pitchFamily="18" charset="2"/>
              <a:buNone/>
            </a:pPr>
            <a:r>
              <a:rPr lang="ar-IQ" sz="2800" dirty="0" smtClean="0">
                <a:cs typeface="Ali-A-Samik" pitchFamily="2" charset="-78"/>
              </a:rPr>
              <a:t>2- من حيث اختلاف </a:t>
            </a:r>
            <a:r>
              <a:rPr lang="ar-IQ" sz="2800" dirty="0" smtClean="0">
                <a:solidFill>
                  <a:srgbClr val="FF0000"/>
                </a:solidFill>
                <a:cs typeface="Ali-A-Samik" pitchFamily="2" charset="-78"/>
              </a:rPr>
              <a:t>الجزاء</a:t>
            </a:r>
            <a:r>
              <a:rPr lang="ar-IQ" sz="2800" dirty="0" smtClean="0">
                <a:cs typeface="Ali-A-Samik" pitchFamily="2" charset="-78"/>
              </a:rPr>
              <a:t>: فالقضاء الجنائي عن طريق تطبيق قانون اصول المحاكمات الجزائية يحقق حمايته عن طريق عقاب مخالف القاعدة القانونية . في حين القضاء المدني يحقق حمايته عن طريق اصلاح نتائج المخالفة.</a:t>
            </a:r>
          </a:p>
          <a:p>
            <a:pPr algn="just" rtl="1" eaLnBrk="1" hangingPunct="1">
              <a:lnSpc>
                <a:spcPct val="150000"/>
              </a:lnSpc>
              <a:buFont typeface="Wingdings 2" pitchFamily="18" charset="2"/>
              <a:buNone/>
            </a:pPr>
            <a:r>
              <a:rPr lang="ar-IQ" sz="2800" dirty="0" smtClean="0">
                <a:cs typeface="Ali-A-Samik" pitchFamily="2" charset="-78"/>
              </a:rPr>
              <a:t>3- القضاء المدني لا يمارس </a:t>
            </a:r>
            <a:r>
              <a:rPr lang="ar-JO" sz="2800" dirty="0" smtClean="0">
                <a:solidFill>
                  <a:srgbClr val="007E00"/>
                </a:solidFill>
                <a:cs typeface="Ali-A-Samik" pitchFamily="2" charset="-78"/>
              </a:rPr>
              <a:t>إ</a:t>
            </a:r>
            <a:r>
              <a:rPr lang="ar-IQ" sz="2800" dirty="0" smtClean="0">
                <a:solidFill>
                  <a:srgbClr val="007E00"/>
                </a:solidFill>
                <a:cs typeface="Ali-A-Samik" pitchFamily="2" charset="-78"/>
              </a:rPr>
              <a:t>لا بناء على طلب </a:t>
            </a:r>
            <a:r>
              <a:rPr lang="ar-IQ" sz="2800" dirty="0" smtClean="0">
                <a:cs typeface="Ali-A-Samik" pitchFamily="2" charset="-78"/>
              </a:rPr>
              <a:t>صاحب الحق</a:t>
            </a:r>
            <a:r>
              <a:rPr lang="ar-JO" sz="2800" dirty="0" smtClean="0">
                <a:cs typeface="Ali-A-Samik" pitchFamily="2" charset="-78"/>
              </a:rPr>
              <a:t>،</a:t>
            </a:r>
            <a:r>
              <a:rPr lang="ar-IQ" sz="2800" dirty="0" smtClean="0">
                <a:cs typeface="Ali-A-Samik" pitchFamily="2" charset="-78"/>
              </a:rPr>
              <a:t> اما القضاء الجنائي فأنه يمارس بناء على طلب الادعاء العام والمخبر والمدعي الحق المدني.</a:t>
            </a:r>
          </a:p>
          <a:p>
            <a:pPr algn="r" rtl="1" eaLnBrk="1" hangingPunct="1">
              <a:buFont typeface="Wingdings 2" pitchFamily="18" charset="2"/>
              <a:buNone/>
            </a:pPr>
            <a:endParaRPr lang="ar-IQ" dirty="0" smtClean="0"/>
          </a:p>
        </p:txBody>
      </p:sp>
      <p:sp>
        <p:nvSpPr>
          <p:cNvPr id="4" name="Slide Number Placeholder 3"/>
          <p:cNvSpPr>
            <a:spLocks noGrp="1"/>
          </p:cNvSpPr>
          <p:nvPr>
            <p:ph type="sldNum" sz="quarter" idx="12"/>
          </p:nvPr>
        </p:nvSpPr>
        <p:spPr/>
        <p:txBody>
          <a:bodyPr/>
          <a:lstStyle/>
          <a:p>
            <a:pPr>
              <a:defRPr/>
            </a:pPr>
            <a:fld id="{FB57CC71-0C0F-42E5-916B-3301A77359CC}" type="slidenum">
              <a:rPr lang="ar-SA" smtClean="0">
                <a:solidFill>
                  <a:srgbClr val="04617B">
                    <a:shade val="90000"/>
                  </a:srgbClr>
                </a:solidFill>
              </a:rPr>
              <a:pPr>
                <a:defRPr/>
              </a:pPr>
              <a:t>4</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25050212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71500" y="357188"/>
            <a:ext cx="8229600" cy="911225"/>
          </a:xfrm>
        </p:spPr>
        <p:txBody>
          <a:bodyPr/>
          <a:lstStyle/>
          <a:p>
            <a:pPr algn="ctr" rtl="1" eaLnBrk="1" hangingPunct="1"/>
            <a:r>
              <a:rPr lang="ar-JO" sz="4000" smtClean="0">
                <a:solidFill>
                  <a:srgbClr val="7030A0"/>
                </a:solidFill>
                <a:cs typeface="Ali-A-Samik" pitchFamily="2" charset="-78"/>
              </a:rPr>
              <a:t>أ</a:t>
            </a:r>
            <a:r>
              <a:rPr lang="ar-IQ" sz="4000" smtClean="0">
                <a:solidFill>
                  <a:srgbClr val="7030A0"/>
                </a:solidFill>
                <a:cs typeface="Ali-A-Samik" pitchFamily="2" charset="-78"/>
              </a:rPr>
              <a:t>همية وضرورة قانون المرافعات</a:t>
            </a:r>
            <a:endParaRPr lang="en-US" sz="4000" smtClean="0">
              <a:solidFill>
                <a:srgbClr val="7030A0"/>
              </a:solidFill>
              <a:cs typeface="Ali-A-Samik" pitchFamily="2" charset="-78"/>
            </a:endParaRPr>
          </a:p>
        </p:txBody>
      </p:sp>
      <p:sp>
        <p:nvSpPr>
          <p:cNvPr id="3075" name="Rectangle 3"/>
          <p:cNvSpPr>
            <a:spLocks noGrp="1" noChangeArrowheads="1"/>
          </p:cNvSpPr>
          <p:nvPr>
            <p:ph idx="1"/>
          </p:nvPr>
        </p:nvSpPr>
        <p:spPr>
          <a:xfrm>
            <a:off x="250825" y="1412875"/>
            <a:ext cx="8642350" cy="5616575"/>
          </a:xfrm>
        </p:spPr>
        <p:txBody>
          <a:bodyPr>
            <a:normAutofit/>
          </a:bodyPr>
          <a:lstStyle/>
          <a:p>
            <a:pPr marL="411480" indent="-274320" algn="r" rtl="1" eaLnBrk="1" fontAlgn="auto" hangingPunct="1">
              <a:lnSpc>
                <a:spcPct val="120000"/>
              </a:lnSpc>
              <a:spcAft>
                <a:spcPts val="0"/>
              </a:spcAft>
              <a:buClr>
                <a:schemeClr val="accent3"/>
              </a:buClr>
              <a:buFont typeface="Wingdings" pitchFamily="2" charset="2"/>
              <a:buNone/>
              <a:defRPr/>
            </a:pPr>
            <a:r>
              <a:rPr lang="ar-IQ" sz="2800" dirty="0" smtClean="0">
                <a:ea typeface="+mn-ea"/>
                <a:cs typeface="Ali-A-Samik" pitchFamily="2" charset="-78"/>
              </a:rPr>
              <a:t>تنص المادة </a:t>
            </a:r>
            <a:r>
              <a:rPr lang="ar-JO" sz="2800" dirty="0" smtClean="0">
                <a:ea typeface="+mn-ea"/>
                <a:cs typeface="Ali-A-Samik" pitchFamily="2" charset="-78"/>
              </a:rPr>
              <a:t>(</a:t>
            </a:r>
            <a:r>
              <a:rPr lang="ar-IQ" sz="2800" dirty="0" smtClean="0">
                <a:ea typeface="+mn-ea"/>
                <a:cs typeface="Ali-A-Samik" pitchFamily="2" charset="-78"/>
              </a:rPr>
              <a:t>1) من ق م م </a:t>
            </a:r>
            <a:r>
              <a:rPr lang="ar-IQ" sz="2800" dirty="0" smtClean="0">
                <a:solidFill>
                  <a:srgbClr val="CC0099"/>
                </a:solidFill>
                <a:ea typeface="+mn-ea"/>
                <a:cs typeface="Ali-A-Samik" pitchFamily="2" charset="-78"/>
              </a:rPr>
              <a:t>( يكون هذا القانون هو المرجع لكافة قوانين المرافعات و الأجراءات اذا لم يكن فيها نص يتعارض معه صراحة ). </a:t>
            </a:r>
            <a:r>
              <a:rPr lang="ar-IQ" sz="2800" dirty="0" smtClean="0">
                <a:ea typeface="+mn-ea"/>
                <a:cs typeface="Ali-A-Samik" pitchFamily="2" charset="-78"/>
              </a:rPr>
              <a:t>يتضح من هذا النص:</a:t>
            </a:r>
          </a:p>
          <a:p>
            <a:pPr marL="411480" indent="-274320" algn="r" rtl="1" eaLnBrk="1" fontAlgn="auto" hangingPunct="1">
              <a:lnSpc>
                <a:spcPct val="120000"/>
              </a:lnSpc>
              <a:spcAft>
                <a:spcPts val="0"/>
              </a:spcAft>
              <a:buClr>
                <a:schemeClr val="accent3"/>
              </a:buClr>
              <a:buFont typeface="Arial" pitchFamily="34" charset="0"/>
              <a:buChar char="•"/>
              <a:defRPr/>
            </a:pPr>
            <a:r>
              <a:rPr lang="ar-IQ" sz="2800" dirty="0" smtClean="0">
                <a:ea typeface="+mn-ea"/>
                <a:cs typeface="Ali-A-Samik" pitchFamily="2" charset="-78"/>
              </a:rPr>
              <a:t>يعتبر </a:t>
            </a:r>
            <a:r>
              <a:rPr lang="ar-IQ" sz="2800" dirty="0" smtClean="0">
                <a:solidFill>
                  <a:srgbClr val="FF6600"/>
                </a:solidFill>
                <a:ea typeface="+mn-ea"/>
                <a:cs typeface="Ali-A-Samik" pitchFamily="2" charset="-78"/>
              </a:rPr>
              <a:t>المرجع</a:t>
            </a:r>
            <a:r>
              <a:rPr lang="ar-IQ" sz="2800" dirty="0" smtClean="0">
                <a:ea typeface="+mn-ea"/>
                <a:cs typeface="Ali-A-Samik" pitchFamily="2" charset="-78"/>
              </a:rPr>
              <a:t> لكافة قوانين المرافعات و</a:t>
            </a:r>
            <a:r>
              <a:rPr lang="ar-JO" sz="2800" dirty="0" smtClean="0">
                <a:ea typeface="+mn-ea"/>
                <a:cs typeface="Ali-A-Samik" pitchFamily="2" charset="-78"/>
              </a:rPr>
              <a:t>ا</a:t>
            </a:r>
            <a:r>
              <a:rPr lang="ar-IQ" sz="2800" dirty="0" smtClean="0">
                <a:ea typeface="+mn-ea"/>
                <a:cs typeface="Ali-A-Samik" pitchFamily="2" charset="-78"/>
              </a:rPr>
              <a:t>لأجراءات....</a:t>
            </a:r>
          </a:p>
          <a:p>
            <a:pPr marL="411480" indent="-274320" algn="just" rtl="1" eaLnBrk="1" fontAlgn="auto" hangingPunct="1">
              <a:lnSpc>
                <a:spcPct val="120000"/>
              </a:lnSpc>
              <a:spcAft>
                <a:spcPts val="0"/>
              </a:spcAft>
              <a:buClr>
                <a:schemeClr val="accent3"/>
              </a:buClr>
              <a:buFont typeface="Arial" pitchFamily="34" charset="0"/>
              <a:buChar char="•"/>
              <a:defRPr/>
            </a:pPr>
            <a:r>
              <a:rPr lang="ar-IQ" sz="2800" dirty="0" smtClean="0">
                <a:ea typeface="+mn-ea"/>
                <a:cs typeface="Ali-A-Samik" pitchFamily="2" charset="-78"/>
              </a:rPr>
              <a:t>يعتبر قانون المرافعات القانون </a:t>
            </a:r>
            <a:r>
              <a:rPr lang="ar-IQ" sz="2800" dirty="0" smtClean="0">
                <a:solidFill>
                  <a:srgbClr val="FF6600"/>
                </a:solidFill>
                <a:ea typeface="+mn-ea"/>
                <a:cs typeface="Ali-A-Samik" pitchFamily="2" charset="-78"/>
              </a:rPr>
              <a:t>العام</a:t>
            </a:r>
            <a:r>
              <a:rPr lang="ar-IQ" sz="2800" dirty="0" smtClean="0">
                <a:ea typeface="+mn-ea"/>
                <a:cs typeface="Ali-A-Samik" pitchFamily="2" charset="-78"/>
              </a:rPr>
              <a:t> لكافة قوانين الأجراءات و المرافعات و القوانين الأخرى يعتبر قانوناً خاصاً بالنسبة لقانون المرافعات.....</a:t>
            </a:r>
          </a:p>
          <a:p>
            <a:pPr marL="411480" indent="-274320" algn="just" rtl="1" eaLnBrk="1" fontAlgn="auto" hangingPunct="1">
              <a:lnSpc>
                <a:spcPct val="120000"/>
              </a:lnSpc>
              <a:spcAft>
                <a:spcPts val="0"/>
              </a:spcAft>
              <a:buClr>
                <a:schemeClr val="accent3"/>
              </a:buClr>
              <a:buFont typeface="Arial" pitchFamily="34" charset="0"/>
              <a:buChar char="•"/>
              <a:defRPr/>
            </a:pPr>
            <a:r>
              <a:rPr lang="ar-IQ" sz="2800" dirty="0" smtClean="0">
                <a:ea typeface="+mn-ea"/>
                <a:cs typeface="Ali-A-Samik" pitchFamily="2" charset="-78"/>
              </a:rPr>
              <a:t>اي اذا </a:t>
            </a:r>
            <a:r>
              <a:rPr lang="ar-IQ" sz="2800" dirty="0" smtClean="0">
                <a:solidFill>
                  <a:srgbClr val="FF6600"/>
                </a:solidFill>
                <a:ea typeface="+mn-ea"/>
                <a:cs typeface="Ali-A-Samik" pitchFamily="2" charset="-78"/>
              </a:rPr>
              <a:t>لم يوجد نص </a:t>
            </a:r>
            <a:r>
              <a:rPr lang="ar-IQ" sz="2800" dirty="0" smtClean="0">
                <a:ea typeface="+mn-ea"/>
                <a:cs typeface="Ali-A-Samik" pitchFamily="2" charset="-78"/>
              </a:rPr>
              <a:t>في قانون اجرائي </a:t>
            </a:r>
            <a:r>
              <a:rPr lang="ar-JO" sz="2800" dirty="0" smtClean="0">
                <a:ea typeface="+mn-ea"/>
                <a:cs typeface="Ali-A-Samik" pitchFamily="2" charset="-78"/>
              </a:rPr>
              <a:t>أ</a:t>
            </a:r>
            <a:r>
              <a:rPr lang="ar-IQ" sz="2800" dirty="0" smtClean="0">
                <a:ea typeface="+mn-ea"/>
                <a:cs typeface="Ali-A-Samik" pitchFamily="2" charset="-78"/>
              </a:rPr>
              <a:t>خر</a:t>
            </a:r>
            <a:r>
              <a:rPr lang="ar-JO" sz="2800" dirty="0" smtClean="0">
                <a:ea typeface="+mn-ea"/>
                <a:cs typeface="Ali-A-Samik" pitchFamily="2" charset="-78"/>
              </a:rPr>
              <a:t> أ</a:t>
            </a:r>
            <a:r>
              <a:rPr lang="ar-IQ" sz="2800" dirty="0" smtClean="0">
                <a:ea typeface="+mn-ea"/>
                <a:cs typeface="Ali-A-Samik" pitchFamily="2" charset="-78"/>
              </a:rPr>
              <a:t>و وجد </a:t>
            </a:r>
            <a:r>
              <a:rPr lang="ar-JO" sz="2800" dirty="0" smtClean="0">
                <a:ea typeface="+mn-ea"/>
                <a:cs typeface="Ali-A-Samik" pitchFamily="2" charset="-78"/>
              </a:rPr>
              <a:t>نص </a:t>
            </a:r>
            <a:r>
              <a:rPr lang="ar-IQ" sz="2800" dirty="0" smtClean="0">
                <a:ea typeface="+mn-ea"/>
                <a:cs typeface="Ali-A-Samik" pitchFamily="2" charset="-78"/>
              </a:rPr>
              <a:t>ولكنه </a:t>
            </a:r>
            <a:r>
              <a:rPr lang="ar-JO" sz="2800" dirty="0" smtClean="0">
                <a:ea typeface="+mn-ea"/>
                <a:cs typeface="Ali-A-Samik" pitchFamily="2" charset="-78"/>
              </a:rPr>
              <a:t>ناقص أو </a:t>
            </a:r>
            <a:r>
              <a:rPr lang="ar-IQ" sz="2800" dirty="0" smtClean="0">
                <a:ea typeface="+mn-ea"/>
                <a:cs typeface="Ali-A-Samik" pitchFamily="2" charset="-78"/>
              </a:rPr>
              <a:t>فيه غموض </a:t>
            </a:r>
            <a:r>
              <a:rPr lang="ar-JO" sz="2800" dirty="0" smtClean="0">
                <a:ea typeface="+mn-ea"/>
                <a:cs typeface="Ali-A-Samik" pitchFamily="2" charset="-78"/>
              </a:rPr>
              <a:t>أ</a:t>
            </a:r>
            <a:r>
              <a:rPr lang="ar-IQ" sz="2800" dirty="0" smtClean="0">
                <a:ea typeface="+mn-ea"/>
                <a:cs typeface="Ali-A-Samik" pitchFamily="2" charset="-78"/>
              </a:rPr>
              <a:t>و عدم الوضوح فيجب الرجوع الى قانون المرافعات المدنية مثلاً : اجراءات رد القاضي لايوجد في متن قانون اصول المحاكمات الجزائية .... فيجب الألتجاء الى قانون المرافعات بأعتباره القانون العام لكافة قوانين الأجرائية الخاصة..</a:t>
            </a:r>
          </a:p>
          <a:p>
            <a:pPr marL="411480" indent="-274320" algn="r" rtl="1" eaLnBrk="1" fontAlgn="auto" hangingPunct="1">
              <a:lnSpc>
                <a:spcPct val="80000"/>
              </a:lnSpc>
              <a:spcAft>
                <a:spcPts val="0"/>
              </a:spcAft>
              <a:buClr>
                <a:schemeClr val="accent3"/>
              </a:buClr>
              <a:buFont typeface="Wingdings" pitchFamily="2" charset="2"/>
              <a:buNone/>
              <a:defRPr/>
            </a:pPr>
            <a:r>
              <a:rPr lang="ar-IQ" sz="2800" dirty="0" smtClean="0">
                <a:ea typeface="+mn-ea"/>
              </a:rPr>
              <a:t>            </a:t>
            </a:r>
            <a:r>
              <a:rPr lang="ar-SA" sz="2800" dirty="0" smtClean="0">
                <a:ea typeface="+mn-ea"/>
              </a:rPr>
              <a:t>   </a:t>
            </a:r>
            <a:endParaRPr lang="en-US" sz="2800" dirty="0" smtClean="0">
              <a:ea typeface="+mn-ea"/>
              <a:cs typeface="Ali-A-Samik" pitchFamily="2" charset="-78"/>
            </a:endParaRPr>
          </a:p>
        </p:txBody>
      </p:sp>
      <p:sp>
        <p:nvSpPr>
          <p:cNvPr id="4" name="Slide Number Placeholder 3"/>
          <p:cNvSpPr>
            <a:spLocks noGrp="1"/>
          </p:cNvSpPr>
          <p:nvPr>
            <p:ph type="sldNum" sz="quarter" idx="12"/>
          </p:nvPr>
        </p:nvSpPr>
        <p:spPr/>
        <p:txBody>
          <a:bodyPr/>
          <a:lstStyle/>
          <a:p>
            <a:pPr>
              <a:defRPr/>
            </a:pPr>
            <a:fld id="{EBBB033F-4727-4342-A16F-29C7330E3E77}" type="slidenum">
              <a:rPr lang="ar-SA" smtClean="0">
                <a:solidFill>
                  <a:srgbClr val="04617B">
                    <a:shade val="90000"/>
                  </a:srgbClr>
                </a:solidFill>
              </a:rPr>
              <a:pPr>
                <a:defRPr/>
              </a:pPr>
              <a:t>5</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a:solidFill>
                <a:srgbClr val="04617B">
                  <a:shade val="90000"/>
                </a:srgbClr>
              </a:solidFill>
            </a:endParaRPr>
          </a:p>
        </p:txBody>
      </p:sp>
    </p:spTree>
    <p:extLst>
      <p:ext uri="{BB962C8B-B14F-4D97-AF65-F5344CB8AC3E}">
        <p14:creationId xmlns:p14="http://schemas.microsoft.com/office/powerpoint/2010/main" val="2247698286"/>
      </p:ext>
    </p:extLst>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39750" y="0"/>
            <a:ext cx="8229600" cy="1125538"/>
          </a:xfrm>
        </p:spPr>
        <p:txBody>
          <a:bodyPr/>
          <a:lstStyle/>
          <a:p>
            <a:pPr algn="ctr" rtl="1" eaLnBrk="1" hangingPunct="1">
              <a:defRPr/>
            </a:pPr>
            <a:r>
              <a:rPr lang="ar-JO" sz="4000" dirty="0" smtClean="0">
                <a:solidFill>
                  <a:schemeClr val="accent6">
                    <a:lumMod val="50000"/>
                  </a:schemeClr>
                </a:solidFill>
                <a:cs typeface="Ali-A-Samik" pitchFamily="2" charset="-78"/>
              </a:rPr>
              <a:t>أ</a:t>
            </a:r>
            <a:r>
              <a:rPr lang="ar-IQ" sz="4000" dirty="0" smtClean="0">
                <a:solidFill>
                  <a:schemeClr val="accent6">
                    <a:lumMod val="50000"/>
                  </a:schemeClr>
                </a:solidFill>
                <a:cs typeface="Ali-A-Samik" pitchFamily="2" charset="-78"/>
              </a:rPr>
              <a:t>سس و</a:t>
            </a:r>
            <a:r>
              <a:rPr lang="ar-JO" sz="4000" dirty="0" smtClean="0">
                <a:solidFill>
                  <a:schemeClr val="accent6">
                    <a:lumMod val="50000"/>
                  </a:schemeClr>
                </a:solidFill>
                <a:cs typeface="Ali-A-Samik" pitchFamily="2" charset="-78"/>
              </a:rPr>
              <a:t>أ</a:t>
            </a:r>
            <a:r>
              <a:rPr lang="ar-IQ" sz="4000" dirty="0" smtClean="0">
                <a:solidFill>
                  <a:schemeClr val="accent6">
                    <a:lumMod val="50000"/>
                  </a:schemeClr>
                </a:solidFill>
                <a:cs typeface="Ali-A-Samik" pitchFamily="2" charset="-78"/>
              </a:rPr>
              <a:t>هداف قانون المرافعات</a:t>
            </a:r>
            <a:r>
              <a:rPr lang="ar-JO" sz="4000" dirty="0" smtClean="0">
                <a:solidFill>
                  <a:schemeClr val="accent6">
                    <a:lumMod val="50000"/>
                  </a:schemeClr>
                </a:solidFill>
                <a:cs typeface="Ali-A-Samik" pitchFamily="2" charset="-78"/>
              </a:rPr>
              <a:t> المدنية</a:t>
            </a:r>
            <a:endParaRPr lang="en-US" sz="4000" dirty="0" smtClean="0">
              <a:solidFill>
                <a:schemeClr val="accent6">
                  <a:lumMod val="50000"/>
                </a:schemeClr>
              </a:solidFill>
              <a:cs typeface="Ali-A-Samik" pitchFamily="2" charset="-78"/>
            </a:endParaRPr>
          </a:p>
        </p:txBody>
      </p:sp>
      <p:sp>
        <p:nvSpPr>
          <p:cNvPr id="4099" name="Rectangle 3"/>
          <p:cNvSpPr>
            <a:spLocks noGrp="1" noChangeArrowheads="1"/>
          </p:cNvSpPr>
          <p:nvPr>
            <p:ph idx="1"/>
          </p:nvPr>
        </p:nvSpPr>
        <p:spPr>
          <a:xfrm>
            <a:off x="250825" y="1125538"/>
            <a:ext cx="8710613" cy="5903912"/>
          </a:xfrm>
        </p:spPr>
        <p:txBody>
          <a:bodyPr>
            <a:normAutofit fontScale="92500" lnSpcReduction="10000"/>
          </a:bodyPr>
          <a:lstStyle/>
          <a:p>
            <a:pPr marL="411480" indent="-274320" algn="just" rtl="1" eaLnBrk="1" fontAlgn="auto" hangingPunct="1">
              <a:lnSpc>
                <a:spcPct val="120000"/>
              </a:lnSpc>
              <a:spcAft>
                <a:spcPts val="0"/>
              </a:spcAft>
              <a:buClr>
                <a:schemeClr val="accent3"/>
              </a:buClr>
              <a:buFont typeface="Wingdings" pitchFamily="2" charset="2"/>
              <a:buNone/>
              <a:defRPr/>
            </a:pPr>
            <a:r>
              <a:rPr lang="ar-JO" sz="2800" dirty="0" smtClean="0">
                <a:solidFill>
                  <a:srgbClr val="0070C0"/>
                </a:solidFill>
                <a:ea typeface="+mn-ea"/>
                <a:cs typeface="Ali-A-Samik" pitchFamily="2" charset="-78"/>
              </a:rPr>
              <a:t>أ</a:t>
            </a:r>
            <a:r>
              <a:rPr lang="ar-IQ" sz="2800" dirty="0" smtClean="0">
                <a:solidFill>
                  <a:srgbClr val="0070C0"/>
                </a:solidFill>
                <a:ea typeface="+mn-ea"/>
                <a:cs typeface="Ali-A-Samik" pitchFamily="2" charset="-78"/>
              </a:rPr>
              <a:t>ولاً :- تبسيط الشكلية في العمل القضائي:- </a:t>
            </a:r>
            <a:r>
              <a:rPr lang="ar-IQ" sz="2800" dirty="0" smtClean="0">
                <a:ea typeface="+mn-ea"/>
                <a:cs typeface="Ali-A-Samik" pitchFamily="2" charset="-78"/>
              </a:rPr>
              <a:t>يقصد ب</a:t>
            </a:r>
            <a:r>
              <a:rPr lang="ar-JO" sz="2800" dirty="0" smtClean="0">
                <a:ea typeface="+mn-ea"/>
                <a:cs typeface="Ali-A-Samik" pitchFamily="2" charset="-78"/>
              </a:rPr>
              <a:t>الشكلية وسيلة الحماية القضائية.</a:t>
            </a:r>
          </a:p>
          <a:p>
            <a:pPr marL="182880" indent="0" algn="just" rtl="1" eaLnBrk="1" fontAlgn="auto" hangingPunct="1">
              <a:lnSpc>
                <a:spcPct val="120000"/>
              </a:lnSpc>
              <a:spcBef>
                <a:spcPts val="0"/>
              </a:spcBef>
              <a:spcAft>
                <a:spcPts val="0"/>
              </a:spcAft>
              <a:buClr>
                <a:schemeClr val="accent3"/>
              </a:buClr>
              <a:buFont typeface="Wingdings" pitchFamily="2" charset="2"/>
              <a:buNone/>
              <a:defRPr/>
            </a:pPr>
            <a:r>
              <a:rPr lang="ar-IQ" sz="2800" dirty="0" smtClean="0">
                <a:ea typeface="+mn-ea"/>
                <a:cs typeface="Ali-A-Samik" pitchFamily="2" charset="-78"/>
              </a:rPr>
              <a:t> </a:t>
            </a:r>
            <a:r>
              <a:rPr lang="ar-JO" sz="2800" dirty="0" smtClean="0">
                <a:ea typeface="+mn-ea"/>
                <a:cs typeface="Ali-A-Samik" pitchFamily="2" charset="-78"/>
              </a:rPr>
              <a:t>فأ</a:t>
            </a:r>
            <a:r>
              <a:rPr lang="ar-IQ" sz="2800" dirty="0" smtClean="0">
                <a:ea typeface="+mn-ea"/>
                <a:cs typeface="Ali-A-Samik" pitchFamily="2" charset="-78"/>
              </a:rPr>
              <a:t>ن الشكلية في الأجراءات القضائية يجب ان لا تؤدي الى </a:t>
            </a:r>
            <a:r>
              <a:rPr lang="ar-IQ" sz="2800" dirty="0" smtClean="0">
                <a:solidFill>
                  <a:srgbClr val="FF0000"/>
                </a:solidFill>
                <a:ea typeface="+mn-ea"/>
                <a:cs typeface="Ali-A-Samik" pitchFamily="2" charset="-78"/>
              </a:rPr>
              <a:t>جمود</a:t>
            </a:r>
            <a:r>
              <a:rPr lang="ar-IQ" sz="2800" dirty="0" smtClean="0">
                <a:ea typeface="+mn-ea"/>
                <a:cs typeface="Ali-A-Samik" pitchFamily="2" charset="-78"/>
              </a:rPr>
              <a:t> الشكل الأجرائي للعمل القضائي وتكون عبئا ثقيلا على المتقاضين مما تحويه من تفاصيل دقيقة يصعب الأحاطة بها على غير المتخصصين ويؤدي الى الخطأ فيها الى حجب الحماية القضائية عن الكثير من المتقاضيين</a:t>
            </a:r>
            <a:r>
              <a:rPr lang="ar-JO" sz="2800" dirty="0" smtClean="0">
                <a:ea typeface="+mn-ea"/>
                <a:cs typeface="Ali-A-Samik" pitchFamily="2" charset="-78"/>
              </a:rPr>
              <a:t> وهو ما يؤدي في النهاية الى إهدار الحقوق وضياع الثقة بالقضاء</a:t>
            </a:r>
            <a:r>
              <a:rPr lang="ar-IQ" sz="2800" dirty="0" smtClean="0">
                <a:ea typeface="+mn-ea"/>
                <a:cs typeface="Ali-A-Samik" pitchFamily="2" charset="-78"/>
              </a:rPr>
              <a:t>.</a:t>
            </a:r>
          </a:p>
          <a:p>
            <a:pPr marL="411480" indent="-274320" algn="just" rtl="1" eaLnBrk="1" fontAlgn="auto" hangingPunct="1">
              <a:lnSpc>
                <a:spcPct val="120000"/>
              </a:lnSpc>
              <a:spcAft>
                <a:spcPts val="0"/>
              </a:spcAft>
              <a:buClr>
                <a:schemeClr val="accent3"/>
              </a:buClr>
              <a:buFont typeface="Wingdings" pitchFamily="2" charset="2"/>
              <a:buNone/>
              <a:defRPr/>
            </a:pPr>
            <a:r>
              <a:rPr lang="ar-IQ" sz="2800" dirty="0" smtClean="0">
                <a:ea typeface="+mn-ea"/>
                <a:cs typeface="Ali-A-Samik" pitchFamily="2" charset="-78"/>
              </a:rPr>
              <a:t>كما</a:t>
            </a:r>
            <a:r>
              <a:rPr lang="ar-JO" sz="2800" dirty="0" smtClean="0">
                <a:ea typeface="+mn-ea"/>
                <a:cs typeface="Ali-A-Samik" pitchFamily="2" charset="-78"/>
              </a:rPr>
              <a:t> </a:t>
            </a:r>
            <a:r>
              <a:rPr lang="ar-IQ" sz="2800" dirty="0" smtClean="0">
                <a:ea typeface="+mn-ea"/>
                <a:cs typeface="Ali-A-Samik" pitchFamily="2" charset="-78"/>
              </a:rPr>
              <a:t>يجب ان تتسم هذه الأجراءات </a:t>
            </a:r>
            <a:r>
              <a:rPr lang="ar-IQ" sz="2800" dirty="0" smtClean="0">
                <a:solidFill>
                  <a:srgbClr val="FF0000"/>
                </a:solidFill>
                <a:ea typeface="+mn-ea"/>
                <a:cs typeface="Ali-A-Samik" pitchFamily="2" charset="-78"/>
              </a:rPr>
              <a:t>بالمرونة</a:t>
            </a:r>
            <a:r>
              <a:rPr lang="ar-IQ" sz="2800" dirty="0" smtClean="0">
                <a:ea typeface="+mn-ea"/>
                <a:cs typeface="Ali-A-Samik" pitchFamily="2" charset="-78"/>
              </a:rPr>
              <a:t> حتى تكسب الثقة والطمأنينة و</a:t>
            </a:r>
            <a:r>
              <a:rPr lang="ar-JO" sz="2800" dirty="0" smtClean="0">
                <a:ea typeface="+mn-ea"/>
                <a:cs typeface="Ali-A-Samik" pitchFamily="2" charset="-78"/>
              </a:rPr>
              <a:t>أ</a:t>
            </a:r>
            <a:r>
              <a:rPr lang="ar-IQ" sz="2800" dirty="0" smtClean="0">
                <a:ea typeface="+mn-ea"/>
                <a:cs typeface="Ali-A-Samik" pitchFamily="2" charset="-78"/>
              </a:rPr>
              <a:t>ن لاتؤدي الى المبالغة في هذه الشكلية بتعقيد الأجراءات واطالتها دون مبرر  </a:t>
            </a:r>
            <a:r>
              <a:rPr lang="ar-JO" sz="2800" dirty="0" smtClean="0">
                <a:ea typeface="+mn-ea"/>
                <a:cs typeface="Ali-A-Samik" pitchFamily="2" charset="-78"/>
              </a:rPr>
              <a:t>أ</a:t>
            </a:r>
            <a:r>
              <a:rPr lang="ar-IQ" sz="2800" dirty="0" smtClean="0">
                <a:ea typeface="+mn-ea"/>
                <a:cs typeface="Ali-A-Samik" pitchFamily="2" charset="-78"/>
              </a:rPr>
              <a:t>و ضرورة.</a:t>
            </a:r>
            <a:endParaRPr lang="ar-JO" sz="2800" dirty="0" smtClean="0">
              <a:ea typeface="+mn-ea"/>
              <a:cs typeface="Ali-A-Samik" pitchFamily="2" charset="-78"/>
            </a:endParaRPr>
          </a:p>
          <a:p>
            <a:pPr marL="411480" indent="-274320" algn="just" rtl="1" eaLnBrk="1" fontAlgn="auto" hangingPunct="1">
              <a:spcAft>
                <a:spcPts val="0"/>
              </a:spcAft>
              <a:buClr>
                <a:schemeClr val="accent3"/>
              </a:buClr>
              <a:buFont typeface="Wingdings" pitchFamily="2" charset="2"/>
              <a:buNone/>
              <a:defRPr/>
            </a:pPr>
            <a:endParaRPr lang="ar-JO" sz="1900" dirty="0" smtClean="0">
              <a:ea typeface="+mn-ea"/>
              <a:cs typeface="Ali-A-Samik" pitchFamily="2" charset="-78"/>
            </a:endParaRPr>
          </a:p>
          <a:p>
            <a:pPr algn="just" rtl="1" eaLnBrk="1" hangingPunct="1">
              <a:buFont typeface="Wingdings" pitchFamily="2" charset="2"/>
              <a:buNone/>
              <a:defRPr/>
            </a:pPr>
            <a:r>
              <a:rPr lang="ar-IQ" sz="2800" dirty="0" smtClean="0">
                <a:cs typeface="Ali-A-Samik" pitchFamily="2" charset="-78"/>
              </a:rPr>
              <a:t>الشكلية مقررة في قانون المرافعات </a:t>
            </a:r>
            <a:r>
              <a:rPr lang="ar-IQ" sz="2800" dirty="0" smtClean="0">
                <a:solidFill>
                  <a:srgbClr val="FFC000"/>
                </a:solidFill>
                <a:cs typeface="Ali-A-Samik" pitchFamily="2" charset="-78"/>
              </a:rPr>
              <a:t>لصحة</a:t>
            </a:r>
            <a:r>
              <a:rPr lang="ar-IQ" sz="2800" dirty="0" smtClean="0">
                <a:cs typeface="Ali-A-Samik" pitchFamily="2" charset="-78"/>
              </a:rPr>
              <a:t> الأجراء القضائي وليس </a:t>
            </a:r>
            <a:r>
              <a:rPr lang="ar-IQ" sz="2800" dirty="0" smtClean="0">
                <a:solidFill>
                  <a:srgbClr val="FFC000"/>
                </a:solidFill>
                <a:cs typeface="Ali-A-Samik" pitchFamily="2" charset="-78"/>
              </a:rPr>
              <a:t>لأثباته </a:t>
            </a:r>
            <a:r>
              <a:rPr lang="ar-IQ" sz="2800" dirty="0" smtClean="0">
                <a:cs typeface="Ali-A-Samik" pitchFamily="2" charset="-78"/>
              </a:rPr>
              <a:t>وبالتالي فهي ركن من</a:t>
            </a:r>
            <a:r>
              <a:rPr lang="ar-JO" sz="2800" dirty="0" smtClean="0">
                <a:cs typeface="Ali-A-Samik" pitchFamily="2" charset="-78"/>
              </a:rPr>
              <a:t> </a:t>
            </a:r>
            <a:r>
              <a:rPr lang="ar-IQ" sz="2800" dirty="0" smtClean="0">
                <a:cs typeface="Ali-A-Samik" pitchFamily="2" charset="-78"/>
              </a:rPr>
              <a:t>اركانه وعليه فأنه لايجوز تكملة ما يشوب الأجراءات القضائية من نقص عن طريق الأثبات كشهادة الشهود او اليمين.</a:t>
            </a:r>
          </a:p>
          <a:p>
            <a:pPr algn="just" rtl="1" eaLnBrk="1" hangingPunct="1">
              <a:buFont typeface="Wingdings" pitchFamily="2" charset="2"/>
              <a:buNone/>
              <a:defRPr/>
            </a:pPr>
            <a:r>
              <a:rPr lang="ar-IQ" sz="2800" dirty="0" smtClean="0">
                <a:cs typeface="Ali-A-Samik" pitchFamily="2" charset="-78"/>
              </a:rPr>
              <a:t>ومع ذلك فان قانون المرافعات لايقتصر مضمونه على الناحية الشكلية فقط بل ينظم العناصر </a:t>
            </a:r>
            <a:r>
              <a:rPr lang="ar-IQ" sz="2800" dirty="0" smtClean="0">
                <a:solidFill>
                  <a:srgbClr val="FF0000"/>
                </a:solidFill>
                <a:cs typeface="Ali-A-Samik" pitchFamily="2" charset="-78"/>
              </a:rPr>
              <a:t>الموضوعية</a:t>
            </a:r>
            <a:r>
              <a:rPr lang="ar-IQ" sz="2800" dirty="0" smtClean="0">
                <a:cs typeface="Ali-A-Samik" pitchFamily="2" charset="-78"/>
              </a:rPr>
              <a:t> للأجراءات مثل شروط قبول الدعوى و الطعن و قواعد تسبيب الأحكام. </a:t>
            </a:r>
            <a:endParaRPr lang="en-US" sz="2800" dirty="0" smtClean="0">
              <a:cs typeface="Ali-A-Samik" pitchFamily="2" charset="-78"/>
            </a:endParaRPr>
          </a:p>
          <a:p>
            <a:pPr marL="411480" indent="-274320" algn="just" rtl="1" eaLnBrk="1" fontAlgn="auto" hangingPunct="1">
              <a:spcAft>
                <a:spcPts val="0"/>
              </a:spcAft>
              <a:buClr>
                <a:schemeClr val="accent3"/>
              </a:buClr>
              <a:buFont typeface="Wingdings" pitchFamily="2" charset="2"/>
              <a:buNone/>
              <a:defRPr/>
            </a:pPr>
            <a:endParaRPr lang="ar-IQ" sz="2400" dirty="0" smtClean="0">
              <a:ea typeface="+mn-ea"/>
              <a:cs typeface="Ali-A-Samik" pitchFamily="2" charset="-78"/>
            </a:endParaRPr>
          </a:p>
        </p:txBody>
      </p:sp>
      <p:sp>
        <p:nvSpPr>
          <p:cNvPr id="4" name="Slide Number Placeholder 3"/>
          <p:cNvSpPr>
            <a:spLocks noGrp="1"/>
          </p:cNvSpPr>
          <p:nvPr>
            <p:ph type="sldNum" sz="quarter" idx="12"/>
          </p:nvPr>
        </p:nvSpPr>
        <p:spPr/>
        <p:txBody>
          <a:bodyPr/>
          <a:lstStyle/>
          <a:p>
            <a:pPr>
              <a:defRPr/>
            </a:pPr>
            <a:fld id="{66AD84D6-89F9-4F7D-8B54-140046A5480B}" type="slidenum">
              <a:rPr lang="ar-SA" smtClean="0">
                <a:solidFill>
                  <a:srgbClr val="04617B">
                    <a:shade val="90000"/>
                  </a:srgbClr>
                </a:solidFill>
              </a:rPr>
              <a:pPr>
                <a:defRPr/>
              </a:pPr>
              <a:t>6</a:t>
            </a:fld>
            <a:endParaRPr lang="en-US" dirty="0">
              <a:solidFill>
                <a:srgbClr val="04617B">
                  <a:shade val="90000"/>
                </a:srgbClr>
              </a:solidFill>
            </a:endParaRPr>
          </a:p>
        </p:txBody>
      </p:sp>
    </p:spTree>
    <p:extLst>
      <p:ext uri="{BB962C8B-B14F-4D97-AF65-F5344CB8AC3E}">
        <p14:creationId xmlns:p14="http://schemas.microsoft.com/office/powerpoint/2010/main" val="1262126151"/>
      </p:ext>
    </p:extLst>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250825" y="549275"/>
            <a:ext cx="8642350" cy="6696075"/>
          </a:xfrm>
        </p:spPr>
        <p:txBody>
          <a:bodyPr>
            <a:normAutofit fontScale="32500" lnSpcReduction="20000"/>
          </a:bodyPr>
          <a:lstStyle/>
          <a:p>
            <a:pPr marL="411480" indent="-274320" algn="just" rtl="1" eaLnBrk="1" fontAlgn="auto" hangingPunct="1">
              <a:lnSpc>
                <a:spcPct val="110000"/>
              </a:lnSpc>
              <a:spcAft>
                <a:spcPts val="0"/>
              </a:spcAft>
              <a:buClr>
                <a:schemeClr val="accent3"/>
              </a:buClr>
              <a:buFont typeface="Wingdings" pitchFamily="2" charset="2"/>
              <a:buNone/>
              <a:defRPr/>
            </a:pPr>
            <a:r>
              <a:rPr lang="ar-IQ" sz="8000" dirty="0" smtClean="0">
                <a:solidFill>
                  <a:srgbClr val="FF0000"/>
                </a:solidFill>
                <a:cs typeface="Ali-A-Samik" pitchFamily="2" charset="-78"/>
              </a:rPr>
              <a:t>ثانياً/ العمل على تحقيق القضاء العادل العاجل :-</a:t>
            </a:r>
            <a:endParaRPr lang="en-US" sz="8000" dirty="0" smtClean="0">
              <a:solidFill>
                <a:srgbClr val="FF0000"/>
              </a:solidFill>
              <a:cs typeface="Ali-A-Samik" pitchFamily="2" charset="-78"/>
            </a:endParaRPr>
          </a:p>
          <a:p>
            <a:pPr marL="411480" indent="-274320" algn="just" rtl="1" eaLnBrk="1" fontAlgn="auto" hangingPunct="1">
              <a:lnSpc>
                <a:spcPct val="110000"/>
              </a:lnSpc>
              <a:spcAft>
                <a:spcPts val="0"/>
              </a:spcAft>
              <a:buClr>
                <a:schemeClr val="accent3"/>
              </a:buClr>
              <a:buFont typeface="Wingdings" pitchFamily="2" charset="2"/>
              <a:buNone/>
              <a:defRPr/>
            </a:pPr>
            <a:endParaRPr lang="en-US" sz="3400" dirty="0" smtClean="0">
              <a:ea typeface="+mn-ea"/>
              <a:cs typeface="Ali-A-Samik" pitchFamily="2" charset="-78"/>
            </a:endParaRPr>
          </a:p>
          <a:p>
            <a:pPr marL="0" indent="0" algn="just" rtl="1" eaLnBrk="1" fontAlgn="auto" hangingPunct="1">
              <a:lnSpc>
                <a:spcPct val="170000"/>
              </a:lnSpc>
              <a:spcAft>
                <a:spcPts val="0"/>
              </a:spcAft>
              <a:buClr>
                <a:schemeClr val="accent3"/>
              </a:buClr>
              <a:buFont typeface="Wingdings" pitchFamily="2" charset="2"/>
              <a:buNone/>
              <a:defRPr/>
            </a:pPr>
            <a:r>
              <a:rPr lang="ar-IQ" sz="7000" dirty="0" smtClean="0">
                <a:ea typeface="+mn-ea"/>
                <a:cs typeface="Ali-A-Samik" pitchFamily="2" charset="-78"/>
              </a:rPr>
              <a:t>يعتمد تحقيق العدل الناجز على توخي مبدأ الأقتصاد في الأجراءات القضائية، فيجب اتخاذ</a:t>
            </a:r>
            <a:r>
              <a:rPr lang="ar-JO" sz="7000" dirty="0" smtClean="0">
                <a:ea typeface="+mn-ea"/>
                <a:cs typeface="Ali-A-Samik" pitchFamily="2" charset="-78"/>
              </a:rPr>
              <a:t> </a:t>
            </a:r>
            <a:r>
              <a:rPr lang="ar-IQ" sz="7000" dirty="0" smtClean="0">
                <a:ea typeface="+mn-ea"/>
                <a:cs typeface="Ali-A-Samik" pitchFamily="2" charset="-78"/>
              </a:rPr>
              <a:t>هذه الأجراءات بأقصر وقت واقل جهد واقل نفقات مالية حتى لاتؤدي الى ارهاق المدعي والمدعى عليه.</a:t>
            </a:r>
          </a:p>
          <a:p>
            <a:pPr marL="0" indent="0" algn="just" rtl="1" eaLnBrk="1" fontAlgn="auto" hangingPunct="1">
              <a:lnSpc>
                <a:spcPct val="170000"/>
              </a:lnSpc>
              <a:spcAft>
                <a:spcPts val="0"/>
              </a:spcAft>
              <a:buClr>
                <a:schemeClr val="accent3"/>
              </a:buClr>
              <a:buFont typeface="Wingdings" pitchFamily="2" charset="2"/>
              <a:buNone/>
              <a:defRPr/>
            </a:pPr>
            <a:r>
              <a:rPr lang="ar-IQ" sz="7000" dirty="0" smtClean="0">
                <a:cs typeface="Ali-A-Samik" pitchFamily="2" charset="-78"/>
              </a:rPr>
              <a:t>                                                          مبدأ الأقتصاد</a:t>
            </a:r>
            <a:endParaRPr lang="ar-IQ" sz="7000" dirty="0" smtClean="0">
              <a:ea typeface="+mn-ea"/>
              <a:cs typeface="Ali-A-Samik" pitchFamily="2" charset="-78"/>
            </a:endParaRPr>
          </a:p>
          <a:p>
            <a:pPr marL="0" indent="0" algn="just" rtl="1" eaLnBrk="1" fontAlgn="auto" hangingPunct="1">
              <a:lnSpc>
                <a:spcPct val="170000"/>
              </a:lnSpc>
              <a:spcAft>
                <a:spcPts val="0"/>
              </a:spcAft>
              <a:buClr>
                <a:schemeClr val="accent3"/>
              </a:buClr>
              <a:buFont typeface="Wingdings" pitchFamily="2" charset="2"/>
              <a:buNone/>
              <a:defRPr/>
            </a:pPr>
            <a:r>
              <a:rPr lang="ar-IQ" sz="7000" dirty="0" smtClean="0">
                <a:ea typeface="+mn-ea"/>
                <a:cs typeface="Ali-A-Samik" pitchFamily="2" charset="-78"/>
              </a:rPr>
              <a:t>                                     في الوقت              الجهد    المصاريف</a:t>
            </a:r>
          </a:p>
          <a:p>
            <a:pPr marL="0" indent="0" algn="just" rtl="1" eaLnBrk="1" fontAlgn="auto" hangingPunct="1">
              <a:lnSpc>
                <a:spcPct val="170000"/>
              </a:lnSpc>
              <a:spcAft>
                <a:spcPts val="0"/>
              </a:spcAft>
              <a:buClr>
                <a:schemeClr val="accent3"/>
              </a:buClr>
              <a:buFont typeface="Wingdings" pitchFamily="2" charset="2"/>
              <a:buNone/>
              <a:defRPr/>
            </a:pPr>
            <a:r>
              <a:rPr lang="ar-JO" sz="7000" dirty="0" smtClean="0">
                <a:ea typeface="+mn-ea"/>
                <a:cs typeface="Ali-A-Samik" pitchFamily="2" charset="-78"/>
              </a:rPr>
              <a:t>أ</a:t>
            </a:r>
            <a:r>
              <a:rPr lang="ar-IQ" sz="7000" dirty="0" smtClean="0">
                <a:ea typeface="+mn-ea"/>
                <a:cs typeface="Ali-A-Samik" pitchFamily="2" charset="-78"/>
              </a:rPr>
              <a:t>ي لايعتبر عدلا بما في ذلك الذي يأتي بعد الأوان فهو الى الظلم ادنى و به اشبه ، فلا يكفي ان يصدر القرار القضائي عادلا فحسب بل يجب ان يصدر في وقته المناسب .</a:t>
            </a:r>
          </a:p>
          <a:p>
            <a:pPr marL="0" indent="0" algn="just" rtl="1" eaLnBrk="1" fontAlgn="auto" hangingPunct="1">
              <a:lnSpc>
                <a:spcPct val="170000"/>
              </a:lnSpc>
              <a:spcAft>
                <a:spcPts val="0"/>
              </a:spcAft>
              <a:buClr>
                <a:schemeClr val="accent3"/>
              </a:buClr>
              <a:buFont typeface="Wingdings" pitchFamily="2" charset="2"/>
              <a:buNone/>
              <a:defRPr/>
            </a:pPr>
            <a:r>
              <a:rPr lang="ar-JO" sz="7000" dirty="0" smtClean="0">
                <a:ea typeface="+mn-ea"/>
                <a:cs typeface="Ali-A-Samik" pitchFamily="2" charset="-78"/>
              </a:rPr>
              <a:t>أ</a:t>
            </a:r>
            <a:r>
              <a:rPr lang="ar-IQ" sz="7000" dirty="0" smtClean="0">
                <a:ea typeface="+mn-ea"/>
                <a:cs typeface="Ali-A-Samik" pitchFamily="2" charset="-78"/>
              </a:rPr>
              <a:t>ي يجب ان يكون قرار القاضي حازما</a:t>
            </a:r>
            <a:r>
              <a:rPr lang="ar-JO" sz="7000" dirty="0" smtClean="0">
                <a:ea typeface="+mn-ea"/>
                <a:cs typeface="Ali-A-Samik" pitchFamily="2" charset="-78"/>
              </a:rPr>
              <a:t> </a:t>
            </a:r>
            <a:r>
              <a:rPr lang="ar-IQ" sz="7000" dirty="0" smtClean="0">
                <a:ea typeface="+mn-ea"/>
                <a:cs typeface="Ali-A-Samik" pitchFamily="2" charset="-78"/>
              </a:rPr>
              <a:t>ومنجزا وحاسما ولايعطي مجالا للمماطلة سواء كان من المدعي او المدعى عليه او من قبله.</a:t>
            </a:r>
          </a:p>
          <a:p>
            <a:pPr marL="411480" indent="-274320" algn="just" rtl="1" eaLnBrk="1" fontAlgn="auto" hangingPunct="1">
              <a:lnSpc>
                <a:spcPct val="110000"/>
              </a:lnSpc>
              <a:spcAft>
                <a:spcPts val="0"/>
              </a:spcAft>
              <a:buClr>
                <a:schemeClr val="accent3"/>
              </a:buClr>
              <a:buFont typeface="Wingdings" pitchFamily="2" charset="2"/>
              <a:buNone/>
              <a:defRPr/>
            </a:pPr>
            <a:endParaRPr lang="ar-IQ" dirty="0" smtClean="0">
              <a:solidFill>
                <a:srgbClr val="FFFF00"/>
              </a:solidFill>
              <a:ea typeface="+mn-ea"/>
              <a:cs typeface="Ali-A-Samik" pitchFamily="2" charset="-78"/>
            </a:endParaRPr>
          </a:p>
          <a:p>
            <a:pPr marL="411480" indent="-274320" algn="just" rtl="1" eaLnBrk="1" fontAlgn="auto" hangingPunct="1">
              <a:lnSpc>
                <a:spcPct val="110000"/>
              </a:lnSpc>
              <a:spcAft>
                <a:spcPts val="0"/>
              </a:spcAft>
              <a:buClr>
                <a:schemeClr val="accent3"/>
              </a:buClr>
              <a:buFont typeface="Arial" pitchFamily="34" charset="0"/>
              <a:buChar char="•"/>
              <a:defRPr/>
            </a:pPr>
            <a:endParaRPr lang="ar-IQ" dirty="0" smtClean="0">
              <a:ea typeface="+mn-ea"/>
              <a:cs typeface="Ali-A-Samik" pitchFamily="2" charset="-78"/>
            </a:endParaRPr>
          </a:p>
          <a:p>
            <a:pPr marL="411480" indent="-274320" algn="just" rtl="1" eaLnBrk="1" fontAlgn="auto" hangingPunct="1">
              <a:lnSpc>
                <a:spcPct val="110000"/>
              </a:lnSpc>
              <a:spcAft>
                <a:spcPts val="0"/>
              </a:spcAft>
              <a:buClr>
                <a:schemeClr val="accent3"/>
              </a:buClr>
              <a:buFont typeface="Arial" pitchFamily="34" charset="0"/>
              <a:buChar char="•"/>
              <a:defRPr/>
            </a:pPr>
            <a:endParaRPr lang="ar-IQ" dirty="0" smtClean="0">
              <a:ea typeface="+mn-ea"/>
              <a:cs typeface="Ali-A-Samik" pitchFamily="2" charset="-78"/>
            </a:endParaRPr>
          </a:p>
          <a:p>
            <a:pPr marL="411480" indent="-274320" algn="just" rtl="1" eaLnBrk="1" fontAlgn="auto" hangingPunct="1">
              <a:lnSpc>
                <a:spcPct val="110000"/>
              </a:lnSpc>
              <a:spcAft>
                <a:spcPts val="0"/>
              </a:spcAft>
              <a:buClr>
                <a:schemeClr val="accent3"/>
              </a:buClr>
              <a:buFont typeface="Arial" pitchFamily="34" charset="0"/>
              <a:buChar char="•"/>
              <a:defRPr/>
            </a:pPr>
            <a:endParaRPr lang="ar-IQ" dirty="0" smtClean="0">
              <a:ea typeface="+mn-ea"/>
              <a:cs typeface="Ali-A-Samik" pitchFamily="2" charset="-78"/>
            </a:endParaRPr>
          </a:p>
          <a:p>
            <a:pPr marL="411480" indent="-274320" algn="just" rtl="1" eaLnBrk="1" fontAlgn="auto" hangingPunct="1">
              <a:lnSpc>
                <a:spcPct val="110000"/>
              </a:lnSpc>
              <a:spcAft>
                <a:spcPts val="0"/>
              </a:spcAft>
              <a:buClr>
                <a:schemeClr val="accent3"/>
              </a:buClr>
              <a:buFont typeface="Arial" pitchFamily="34" charset="0"/>
              <a:buChar char="•"/>
              <a:defRPr/>
            </a:pPr>
            <a:endParaRPr lang="ar-IQ" dirty="0" smtClean="0">
              <a:ea typeface="+mn-ea"/>
              <a:cs typeface="Ali-A-Samik" pitchFamily="2" charset="-78"/>
            </a:endParaRPr>
          </a:p>
          <a:p>
            <a:pPr marL="411480" indent="-274320" algn="just" rtl="1" eaLnBrk="1" fontAlgn="auto" hangingPunct="1">
              <a:lnSpc>
                <a:spcPct val="110000"/>
              </a:lnSpc>
              <a:spcAft>
                <a:spcPts val="0"/>
              </a:spcAft>
              <a:buClr>
                <a:schemeClr val="accent3"/>
              </a:buClr>
              <a:buFont typeface="Wingdings" pitchFamily="2" charset="2"/>
              <a:buNone/>
              <a:defRPr/>
            </a:pPr>
            <a:endParaRPr lang="ar-IQ" dirty="0" smtClean="0">
              <a:ea typeface="+mn-ea"/>
              <a:cs typeface="Ali-A-Samik" pitchFamily="2" charset="-78"/>
            </a:endParaRPr>
          </a:p>
          <a:p>
            <a:pPr marL="411480" indent="-274320" algn="r" rtl="1" eaLnBrk="1" fontAlgn="auto" hangingPunct="1">
              <a:lnSpc>
                <a:spcPct val="110000"/>
              </a:lnSpc>
              <a:spcAft>
                <a:spcPts val="0"/>
              </a:spcAft>
              <a:buClr>
                <a:schemeClr val="accent3"/>
              </a:buClr>
              <a:buFont typeface="Wingdings" pitchFamily="2" charset="2"/>
              <a:buNone/>
              <a:defRPr/>
            </a:pPr>
            <a:r>
              <a:rPr lang="ar-IQ" dirty="0" smtClean="0">
                <a:ea typeface="+mn-ea"/>
              </a:rPr>
              <a:t> </a:t>
            </a:r>
            <a:endParaRPr lang="ar-SA" dirty="0" smtClean="0">
              <a:ea typeface="+mn-ea"/>
            </a:endParaRPr>
          </a:p>
        </p:txBody>
      </p:sp>
      <p:sp>
        <p:nvSpPr>
          <p:cNvPr id="44035" name="Line 4"/>
          <p:cNvSpPr>
            <a:spLocks noChangeShapeType="1"/>
          </p:cNvSpPr>
          <p:nvPr/>
        </p:nvSpPr>
        <p:spPr bwMode="auto">
          <a:xfrm>
            <a:off x="2987675" y="5013325"/>
            <a:ext cx="36036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lstStyle/>
          <a:p>
            <a:pPr fontAlgn="base">
              <a:spcBef>
                <a:spcPct val="0"/>
              </a:spcBef>
              <a:spcAft>
                <a:spcPct val="0"/>
              </a:spcAft>
            </a:pPr>
            <a:endParaRPr lang="en-US">
              <a:solidFill>
                <a:prstClr val="black"/>
              </a:solidFill>
              <a:latin typeface="Tahoma" pitchFamily="34" charset="0"/>
              <a:cs typeface="Arial" pitchFamily="34" charset="0"/>
            </a:endParaRPr>
          </a:p>
        </p:txBody>
      </p:sp>
      <p:sp>
        <p:nvSpPr>
          <p:cNvPr id="5" name="Slide Number Placeholder 4"/>
          <p:cNvSpPr>
            <a:spLocks noGrp="1"/>
          </p:cNvSpPr>
          <p:nvPr>
            <p:ph type="sldNum" sz="quarter" idx="12"/>
          </p:nvPr>
        </p:nvSpPr>
        <p:spPr/>
        <p:txBody>
          <a:bodyPr/>
          <a:lstStyle/>
          <a:p>
            <a:pPr>
              <a:defRPr/>
            </a:pPr>
            <a:fld id="{D9EC2E18-EE04-41CC-8D8D-D86E630D6393}" type="slidenum">
              <a:rPr lang="ar-SA" smtClean="0">
                <a:solidFill>
                  <a:srgbClr val="04617B">
                    <a:shade val="90000"/>
                  </a:srgbClr>
                </a:solidFill>
              </a:rPr>
              <a:pPr>
                <a:defRPr/>
              </a:pPr>
              <a:t>7</a:t>
            </a:fld>
            <a:endParaRPr lang="en-US" dirty="0">
              <a:solidFill>
                <a:srgbClr val="04617B">
                  <a:shade val="90000"/>
                </a:srgbClr>
              </a:solidFill>
            </a:endParaRPr>
          </a:p>
        </p:txBody>
      </p:sp>
      <p:sp>
        <p:nvSpPr>
          <p:cNvPr id="6" name="Footer Placeholder 5"/>
          <p:cNvSpPr>
            <a:spLocks noGrp="1"/>
          </p:cNvSpPr>
          <p:nvPr>
            <p:ph type="ftr" sz="quarter" idx="11"/>
          </p:nvPr>
        </p:nvSpPr>
        <p:spPr/>
        <p:txBody>
          <a:bodyPr/>
          <a:lstStyle/>
          <a:p>
            <a:pPr>
              <a:defRPr/>
            </a:pPr>
            <a:endParaRPr lang="en-US" dirty="0">
              <a:solidFill>
                <a:srgbClr val="04617B">
                  <a:shade val="90000"/>
                </a:srgbClr>
              </a:solidFill>
            </a:endParaRPr>
          </a:p>
        </p:txBody>
      </p:sp>
      <p:cxnSp>
        <p:nvCxnSpPr>
          <p:cNvPr id="3" name="Straight Connector 2"/>
          <p:cNvCxnSpPr/>
          <p:nvPr/>
        </p:nvCxnSpPr>
        <p:spPr>
          <a:xfrm>
            <a:off x="5529943" y="2743200"/>
            <a:ext cx="4572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029200" y="2743200"/>
            <a:ext cx="76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114800" y="2743200"/>
            <a:ext cx="533400" cy="6096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7466854"/>
      </p:ext>
    </p:extLst>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0" y="692150"/>
            <a:ext cx="9144000" cy="6408738"/>
          </a:xfrm>
        </p:spPr>
        <p:txBody>
          <a:bodyPr/>
          <a:lstStyle/>
          <a:p>
            <a:pPr algn="r" eaLnBrk="1" hangingPunct="1">
              <a:lnSpc>
                <a:spcPct val="90000"/>
              </a:lnSpc>
              <a:buFont typeface="Wingdings" pitchFamily="2" charset="2"/>
              <a:buNone/>
            </a:pPr>
            <a:r>
              <a:rPr lang="ar-IQ" sz="3200" dirty="0" smtClean="0">
                <a:solidFill>
                  <a:srgbClr val="7030A0"/>
                </a:solidFill>
                <a:cs typeface="Ali-A-Samik" pitchFamily="2" charset="-78"/>
              </a:rPr>
              <a:t>ثالثاً/ منح القاضي دوراً ايجابيا في العمل القضائي:- </a:t>
            </a:r>
          </a:p>
          <a:p>
            <a:pPr algn="r" rtl="1" eaLnBrk="1" hangingPunct="1">
              <a:lnSpc>
                <a:spcPct val="150000"/>
              </a:lnSpc>
              <a:buFont typeface="Wingdings 2" pitchFamily="18" charset="2"/>
              <a:buNone/>
            </a:pPr>
            <a:r>
              <a:rPr lang="ar-IQ" sz="2800" dirty="0" smtClean="0">
                <a:cs typeface="Ali-A-Samik" pitchFamily="2" charset="-78"/>
              </a:rPr>
              <a:t>القاضي هو الشخص الذي اناط به الدولة مهمة تطبيق القضاء ( الشكلية و الأجرائية).</a:t>
            </a:r>
          </a:p>
          <a:p>
            <a:pPr algn="r" rtl="1" eaLnBrk="1" hangingPunct="1">
              <a:lnSpc>
                <a:spcPct val="150000"/>
              </a:lnSpc>
              <a:buFont typeface="Wingdings 2" pitchFamily="18" charset="2"/>
              <a:buNone/>
            </a:pPr>
            <a:r>
              <a:rPr lang="ar-IQ" sz="2800" dirty="0" smtClean="0">
                <a:cs typeface="Ali-A-Samik" pitchFamily="2" charset="-78"/>
              </a:rPr>
              <a:t>ان منح الدور الأيجابي للقاضي يقوم على الثقة فيه فلا يصح افتراض قلة الفهم و الدراية من القاضي او البعد عن الحق.....</a:t>
            </a:r>
          </a:p>
          <a:p>
            <a:pPr algn="r" rtl="1" eaLnBrk="1" hangingPunct="1">
              <a:lnSpc>
                <a:spcPct val="150000"/>
              </a:lnSpc>
              <a:buFont typeface="Wingdings 2" pitchFamily="18" charset="2"/>
              <a:buNone/>
            </a:pPr>
            <a:r>
              <a:rPr lang="ar-JO" sz="2800" dirty="0" smtClean="0">
                <a:cs typeface="Ali-A-Samik" pitchFamily="2" charset="-78"/>
              </a:rPr>
              <a:t>   </a:t>
            </a:r>
            <a:r>
              <a:rPr lang="ar-IQ" sz="2800" dirty="0" smtClean="0">
                <a:cs typeface="Ali-A-Samik" pitchFamily="2" charset="-78"/>
              </a:rPr>
              <a:t> كذلك فأن تطبيق النص القانوني يتطلب مثل هذا الدور </a:t>
            </a:r>
            <a:r>
              <a:rPr lang="ar-JO" sz="2800" dirty="0" smtClean="0">
                <a:cs typeface="Ali-A-Samik" pitchFamily="2" charset="-78"/>
              </a:rPr>
              <a:t> </a:t>
            </a:r>
            <a:r>
              <a:rPr lang="ar-IQ" sz="2800" dirty="0" smtClean="0">
                <a:cs typeface="Ali-A-Samik" pitchFamily="2" charset="-78"/>
              </a:rPr>
              <a:t>فالمشرع عند وضع النص يعتمد على حالة معيارية عامة تنطبق عليها  القاعدة القانونية. وقد تعرض على القاضي حالات واقعية تبتعد عن هذه الحالة المعيارية فلابد للقاضي ان يواجه ذلك و هنا يبرز دوره </a:t>
            </a:r>
            <a:r>
              <a:rPr lang="ar-IQ" sz="2800" dirty="0" smtClean="0">
                <a:solidFill>
                  <a:srgbClr val="FF0000"/>
                </a:solidFill>
                <a:cs typeface="Ali-A-Samik" pitchFamily="2" charset="-78"/>
              </a:rPr>
              <a:t>المبدع</a:t>
            </a:r>
            <a:r>
              <a:rPr lang="ar-IQ" sz="2800" dirty="0" smtClean="0">
                <a:cs typeface="Ali-A-Samik" pitchFamily="2" charset="-78"/>
              </a:rPr>
              <a:t> لكل ذلك ينبغي توسيع دور القاضي في توجيه الدعوى وحسن ادارتها واستكمال </a:t>
            </a:r>
            <a:r>
              <a:rPr lang="ar-JO" sz="2800" dirty="0" smtClean="0">
                <a:cs typeface="Ali-A-Samik" pitchFamily="2" charset="-78"/>
              </a:rPr>
              <a:t>أ</a:t>
            </a:r>
            <a:r>
              <a:rPr lang="ar-IQ" sz="2800" dirty="0" smtClean="0">
                <a:cs typeface="Ali-A-Samik" pitchFamily="2" charset="-78"/>
              </a:rPr>
              <a:t>دلتها وصولا الى الحكم العادل.</a:t>
            </a:r>
            <a:endParaRPr lang="ar-IQ" sz="2800" dirty="0" smtClean="0"/>
          </a:p>
        </p:txBody>
      </p:sp>
      <p:sp>
        <p:nvSpPr>
          <p:cNvPr id="4" name="Slide Number Placeholder 3"/>
          <p:cNvSpPr>
            <a:spLocks noGrp="1"/>
          </p:cNvSpPr>
          <p:nvPr>
            <p:ph type="sldNum" sz="quarter" idx="12"/>
          </p:nvPr>
        </p:nvSpPr>
        <p:spPr/>
        <p:txBody>
          <a:bodyPr/>
          <a:lstStyle/>
          <a:p>
            <a:pPr>
              <a:defRPr/>
            </a:pPr>
            <a:fld id="{43175D39-6FBF-4CCD-B56A-31739A141EC0}" type="slidenum">
              <a:rPr lang="ar-SA" smtClean="0">
                <a:solidFill>
                  <a:srgbClr val="04617B">
                    <a:shade val="90000"/>
                  </a:srgbClr>
                </a:solidFill>
              </a:rPr>
              <a:pPr>
                <a:defRPr/>
              </a:pPr>
              <a:t>8</a:t>
            </a:fld>
            <a:endParaRPr lang="en-US" dirty="0">
              <a:solidFill>
                <a:srgbClr val="04617B">
                  <a:shade val="90000"/>
                </a:srgbClr>
              </a:solidFill>
            </a:endParaRPr>
          </a:p>
        </p:txBody>
      </p:sp>
      <p:sp>
        <p:nvSpPr>
          <p:cNvPr id="5" name="Footer Placeholder 4"/>
          <p:cNvSpPr>
            <a:spLocks noGrp="1"/>
          </p:cNvSpPr>
          <p:nvPr>
            <p:ph type="ftr" sz="quarter" idx="11"/>
          </p:nvPr>
        </p:nvSpPr>
        <p:spPr/>
        <p:txBody>
          <a:bodyPr/>
          <a:lstStyle/>
          <a:p>
            <a:pPr>
              <a:defRPr/>
            </a:pPr>
            <a:endParaRPr lang="en-US" dirty="0">
              <a:solidFill>
                <a:srgbClr val="04617B">
                  <a:shade val="90000"/>
                </a:srgbClr>
              </a:solidFill>
            </a:endParaRPr>
          </a:p>
        </p:txBody>
      </p:sp>
    </p:spTree>
    <p:extLst>
      <p:ext uri="{BB962C8B-B14F-4D97-AF65-F5344CB8AC3E}">
        <p14:creationId xmlns:p14="http://schemas.microsoft.com/office/powerpoint/2010/main" val="40128918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2455</TotalTime>
  <Words>813</Words>
  <Application>Microsoft Office PowerPoint</Application>
  <PresentationFormat>On-screen Show (4:3)</PresentationFormat>
  <Paragraphs>70</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        </vt:lpstr>
      <vt:lpstr>قانون المرافعات المدنية رقم 83 لسنة 1969</vt:lpstr>
      <vt:lpstr>PowerPoint Presentation</vt:lpstr>
      <vt:lpstr> </vt:lpstr>
      <vt:lpstr>أهمية وضرورة قانون المرافعات</vt:lpstr>
      <vt:lpstr>أسس وأهداف قانون المرافعات المدنية</vt:lpstr>
      <vt:lpstr>PowerPoint Presentation</vt:lpstr>
      <vt:lpstr>PowerPoint Presentation</vt:lpstr>
    </vt:vector>
  </TitlesOfParts>
  <Company>Shamfuture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Shamfuture</dc:creator>
  <cp:lastModifiedBy>MMX</cp:lastModifiedBy>
  <cp:revision>55</cp:revision>
  <dcterms:created xsi:type="dcterms:W3CDTF">2023-09-09T14:17:45Z</dcterms:created>
  <dcterms:modified xsi:type="dcterms:W3CDTF">2023-11-15T18:37:48Z</dcterms:modified>
</cp:coreProperties>
</file>