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360" r:id="rId13"/>
    <p:sldId id="269" r:id="rId14"/>
    <p:sldId id="361" r:id="rId15"/>
    <p:sldId id="270" r:id="rId16"/>
    <p:sldId id="271" r:id="rId17"/>
    <p:sldId id="359"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2D329-2BD0-4A7A-B3BF-B7E37E04C9E2}" type="datetimeFigureOut">
              <a:rPr lang="en-US" smtClean="0"/>
              <a:t>11/15/2023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C7BA0-B965-475A-8444-8C181CCB77EF}" type="slidenum">
              <a:rPr lang="en-US" smtClean="0"/>
              <a:t>‹#›</a:t>
            </a:fld>
            <a:endParaRPr lang="en-US"/>
          </a:p>
        </p:txBody>
      </p:sp>
    </p:spTree>
    <p:extLst>
      <p:ext uri="{BB962C8B-B14F-4D97-AF65-F5344CB8AC3E}">
        <p14:creationId xmlns:p14="http://schemas.microsoft.com/office/powerpoint/2010/main" val="1099920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B40BBD-5736-4459-A950-C32644484788}" type="slidenum">
              <a:rPr lang="ar-IQ">
                <a:solidFill>
                  <a:prstClr val="black"/>
                </a:solidFill>
              </a:rPr>
              <a:pPr>
                <a:defRPr/>
              </a:pPr>
              <a:t>1</a:t>
            </a:fld>
            <a:endParaRPr lang="ar-IQ">
              <a:solidFill>
                <a:prstClr val="black"/>
              </a:solidFill>
            </a:endParaRPr>
          </a:p>
        </p:txBody>
      </p:sp>
    </p:spTree>
    <p:extLst>
      <p:ext uri="{BB962C8B-B14F-4D97-AF65-F5344CB8AC3E}">
        <p14:creationId xmlns:p14="http://schemas.microsoft.com/office/powerpoint/2010/main" val="3762737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7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IQ" smtClean="0"/>
          </a:p>
        </p:txBody>
      </p:sp>
      <p:sp>
        <p:nvSpPr>
          <p:cNvPr id="357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A9D5445E-4BFA-414E-9059-6DA26B755024}" type="slidenum">
              <a:rPr lang="ar-SA">
                <a:solidFill>
                  <a:prstClr val="black"/>
                </a:solidFill>
              </a:rPr>
              <a:pPr eaLnBrk="1" hangingPunct="1"/>
              <a:t>5</a:t>
            </a:fld>
            <a:endParaRPr lang="ar-IQ">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dirty="0" smtClean="0">
                <a:solidFill>
                  <a:srgbClr val="04617B">
                    <a:shade val="90000"/>
                  </a:srgbClr>
                </a:solidFill>
              </a:rPr>
              <a:t>1. تفسير النصوص 2. تقدير الادلة 3. ادارة الدعوى   </a:t>
            </a:r>
            <a:endParaRPr lang="en-US" dirty="0" smtClean="0">
              <a:solidFill>
                <a:srgbClr val="04617B">
                  <a:shade val="90000"/>
                </a:srgbClr>
              </a:solidFill>
            </a:endParaRPr>
          </a:p>
          <a:p>
            <a:endParaRPr lang="en-US" dirty="0"/>
          </a:p>
        </p:txBody>
      </p:sp>
      <p:sp>
        <p:nvSpPr>
          <p:cNvPr id="4" name="Slide Number Placeholder 3"/>
          <p:cNvSpPr>
            <a:spLocks noGrp="1"/>
          </p:cNvSpPr>
          <p:nvPr>
            <p:ph type="sldNum" sz="quarter" idx="10"/>
          </p:nvPr>
        </p:nvSpPr>
        <p:spPr/>
        <p:txBody>
          <a:bodyPr/>
          <a:lstStyle/>
          <a:p>
            <a:fld id="{222C7BA0-B965-475A-8444-8C181CCB77EF}" type="slidenum">
              <a:rPr lang="en-US" smtClean="0"/>
              <a:t>8</a:t>
            </a:fld>
            <a:endParaRPr lang="en-US"/>
          </a:p>
        </p:txBody>
      </p:sp>
    </p:spTree>
    <p:extLst>
      <p:ext uri="{BB962C8B-B14F-4D97-AF65-F5344CB8AC3E}">
        <p14:creationId xmlns:p14="http://schemas.microsoft.com/office/powerpoint/2010/main" val="270911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cs typeface="Arial" pitchFamily="34" charset="0"/>
            </a:endParaRPr>
          </a:p>
        </p:txBody>
      </p:sp>
      <p:sp>
        <p:nvSpPr>
          <p:cNvPr id="358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2BA5B078-0945-4E3E-8E20-246B44AE1961}" type="slidenum">
              <a:rPr lang="ar-IQ">
                <a:solidFill>
                  <a:prstClr val="black"/>
                </a:solidFill>
              </a:rPr>
              <a:pPr eaLnBrk="1" hangingPunct="1"/>
              <a:t>10</a:t>
            </a:fld>
            <a:endParaRPr lang="ar-IQ">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9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cs typeface="Arial" pitchFamily="34" charset="0"/>
            </a:endParaRPr>
          </a:p>
        </p:txBody>
      </p:sp>
      <p:sp>
        <p:nvSpPr>
          <p:cNvPr id="359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CB49CBC9-C785-4393-BE91-08417D4F752E}" type="slidenum">
              <a:rPr lang="ar-IQ">
                <a:solidFill>
                  <a:prstClr val="black"/>
                </a:solidFill>
              </a:rPr>
              <a:pPr eaLnBrk="1" hangingPunct="1"/>
              <a:t>12</a:t>
            </a:fld>
            <a:endParaRPr lang="ar-IQ">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0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JO" dirty="0" smtClean="0"/>
              <a:t>عراقياً بالولادة/  واتة دايك و باوكى عيراقي بن/ بةخؤى جنسية عيَراقي بيت/ كةواتة ليرة جنسية اصلية</a:t>
            </a:r>
            <a:endParaRPr lang="en-US" dirty="0" smtClean="0">
              <a:cs typeface="Arial" pitchFamily="34" charset="0"/>
            </a:endParaRPr>
          </a:p>
        </p:txBody>
      </p:sp>
      <p:sp>
        <p:nvSpPr>
          <p:cNvPr id="360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068FEBB6-5A33-4320-9881-E143327B04A4}" type="slidenum">
              <a:rPr lang="ar-IQ">
                <a:solidFill>
                  <a:prstClr val="black"/>
                </a:solidFill>
              </a:rPr>
              <a:pPr eaLnBrk="1" hangingPunct="1"/>
              <a:t>15</a:t>
            </a:fld>
            <a:endParaRPr lang="ar-IQ">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1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JO" smtClean="0"/>
              <a:t>ليرة تةنها جنسيةكة عيراقي بيت كةواتة شرط نية جنسية اصلي بيت لةوانةية مكتسبة بيت</a:t>
            </a:r>
            <a:endParaRPr lang="en-US" smtClean="0">
              <a:cs typeface="Arial" pitchFamily="34" charset="0"/>
            </a:endParaRPr>
          </a:p>
        </p:txBody>
      </p:sp>
      <p:sp>
        <p:nvSpPr>
          <p:cNvPr id="361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81D87EBE-A2D2-49F9-9610-33FFFFECC69F}" type="slidenum">
              <a:rPr lang="ar-IQ">
                <a:solidFill>
                  <a:prstClr val="black"/>
                </a:solidFill>
              </a:rPr>
              <a:pPr eaLnBrk="1" hangingPunct="1"/>
              <a:t>16</a:t>
            </a:fld>
            <a:endParaRPr lang="ar-IQ">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8C4F8F4D-FEA5-4119-9064-ED95DCD09337}" type="slidenum">
              <a:rPr lang="ar-SA">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41644253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340003CC-4F1D-4042-84E2-A29F6B4EC27D}"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58764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F70B3C72-86A4-40A8-9D88-E999AB794D81}"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403188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14ABFB3-B4BC-4BA4-B4EA-BED2C9027DD0}"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414017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E69CAB45-5914-4A95-9DE6-5342275DA586}" type="slidenum">
              <a:rPr lang="ar-SA">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19877717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C79029A4-AA95-4B74-BEEA-82C0BB8E54BF}"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3954456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F0705AA4-C13B-4484-A6E2-9753D0059C7E}"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296099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CFD281DD-E80A-43BB-A914-6C479ACDEE4E}"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84938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8EF3226-9636-47B5-8B38-D2A87368C4A2}"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213789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B12500B-6ACB-4646-B96A-DCE43B4EF8EA}"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94184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dirty="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dirty="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1BD3C8E-5F9A-43E5-92C4-5EF9C055EE55}"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3611361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rtl="1" eaLnBrk="1" latinLnBrk="0" hangingPunct="1">
              <a:defRPr kumimoji="0" sz="1200">
                <a:solidFill>
                  <a:schemeClr val="tx2">
                    <a:shade val="90000"/>
                  </a:schemeClr>
                </a:solidFill>
                <a:cs typeface="Arial" charset="0"/>
              </a:defRPr>
            </a:lvl1pPr>
          </a:lstStyle>
          <a:p>
            <a:pPr fontAlgn="base">
              <a:spcBef>
                <a:spcPct val="0"/>
              </a:spcBef>
              <a:spcAft>
                <a:spcPct val="0"/>
              </a:spcAft>
              <a:defRPr/>
            </a:pPr>
            <a:endParaRPr lang="en-US">
              <a:solidFill>
                <a:srgbClr val="04617B">
                  <a:shade val="90000"/>
                </a:srgbClr>
              </a:solidFill>
              <a:latin typeface="Tahoma" pitchFamily="34"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rtl="1" eaLnBrk="1" latinLnBrk="0" hangingPunct="1">
              <a:defRPr kumimoji="0" sz="1200">
                <a:solidFill>
                  <a:schemeClr val="tx2">
                    <a:shade val="90000"/>
                  </a:schemeClr>
                </a:solidFill>
                <a:cs typeface="Arial" charset="0"/>
              </a:defRPr>
            </a:lvl1pPr>
          </a:lstStyle>
          <a:p>
            <a:pPr fontAlgn="base">
              <a:spcBef>
                <a:spcPct val="0"/>
              </a:spcBef>
              <a:spcAft>
                <a:spcPct val="0"/>
              </a:spcAft>
              <a:defRPr/>
            </a:pPr>
            <a:endParaRPr lang="en-US">
              <a:solidFill>
                <a:srgbClr val="04617B">
                  <a:shade val="90000"/>
                </a:srgbClr>
              </a:solidFill>
              <a:latin typeface="Tahoma" pitchFamily="34"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rtl="1" eaLnBrk="1" latinLnBrk="0" hangingPunct="1">
              <a:defRPr kumimoji="0" sz="1200">
                <a:solidFill>
                  <a:schemeClr val="tx2">
                    <a:shade val="90000"/>
                  </a:schemeClr>
                </a:solidFill>
                <a:cs typeface="Arial" charset="0"/>
              </a:defRPr>
            </a:lvl1pPr>
          </a:lstStyle>
          <a:p>
            <a:pPr fontAlgn="base">
              <a:spcBef>
                <a:spcPct val="0"/>
              </a:spcBef>
              <a:spcAft>
                <a:spcPct val="0"/>
              </a:spcAft>
              <a:defRPr/>
            </a:pPr>
            <a:fld id="{5C65680E-4A8B-4182-81B2-76CA3DF4E59C}" type="slidenum">
              <a:rPr lang="ar-SA">
                <a:solidFill>
                  <a:srgbClr val="04617B">
                    <a:shade val="90000"/>
                  </a:srgbClr>
                </a:solidFill>
                <a:latin typeface="Tahoma" pitchFamily="34" charset="0"/>
              </a:rPr>
              <a:pPr fontAlgn="base">
                <a:spcBef>
                  <a:spcPct val="0"/>
                </a:spcBef>
                <a:spcAft>
                  <a:spcPct val="0"/>
                </a:spcAft>
                <a:defRPr/>
              </a:pPr>
              <a:t>‹#›</a:t>
            </a:fld>
            <a:endParaRPr lang="en-US" dirty="0">
              <a:solidFill>
                <a:srgbClr val="04617B">
                  <a:shade val="90000"/>
                </a:srgbClr>
              </a:solidFill>
              <a:latin typeface="Tahoma"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fontAlgn="base">
                <a:spcBef>
                  <a:spcPct val="0"/>
                </a:spcBef>
                <a:spcAft>
                  <a:spcPct val="0"/>
                </a:spcAft>
                <a:defRPr/>
              </a:pPr>
              <a:endParaRPr lang="en-US" dirty="0">
                <a:solidFill>
                  <a:prstClr val="black"/>
                </a:solidFill>
                <a:latin typeface="Tahoma" pitchFamily="34"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fontAlgn="base">
                <a:spcBef>
                  <a:spcPct val="0"/>
                </a:spcBef>
                <a:spcAft>
                  <a:spcPct val="0"/>
                </a:spcAft>
                <a:defRPr/>
              </a:pPr>
              <a:endParaRPr lang="en-US" dirty="0">
                <a:solidFill>
                  <a:prstClr val="black"/>
                </a:solidFill>
                <a:latin typeface="Tahoma" pitchFamily="34" charset="0"/>
                <a:cs typeface="Arial" charset="0"/>
              </a:endParaRPr>
            </a:p>
          </p:txBody>
        </p:sp>
      </p:grpSp>
    </p:spTree>
    <p:extLst>
      <p:ext uri="{BB962C8B-B14F-4D97-AF65-F5344CB8AC3E}">
        <p14:creationId xmlns:p14="http://schemas.microsoft.com/office/powerpoint/2010/main" val="421686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2"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2"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2"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2" charset="-78"/>
        </a:defRPr>
      </a:lvl5pPr>
      <a:lvl6pPr marL="457200" algn="l" rtl="0" fontAlgn="base">
        <a:spcBef>
          <a:spcPct val="0"/>
        </a:spcBef>
        <a:spcAft>
          <a:spcPct val="0"/>
        </a:spcAft>
        <a:defRPr sz="5000">
          <a:solidFill>
            <a:schemeClr val="tx2"/>
          </a:solidFill>
          <a:latin typeface="Calibri" pitchFamily="34" charset="0"/>
          <a:cs typeface="Traditional Arabic" pitchFamily="2" charset="-78"/>
        </a:defRPr>
      </a:lvl6pPr>
      <a:lvl7pPr marL="914400" algn="l" rtl="0" fontAlgn="base">
        <a:spcBef>
          <a:spcPct val="0"/>
        </a:spcBef>
        <a:spcAft>
          <a:spcPct val="0"/>
        </a:spcAft>
        <a:defRPr sz="5000">
          <a:solidFill>
            <a:schemeClr val="tx2"/>
          </a:solidFill>
          <a:latin typeface="Calibri" pitchFamily="34" charset="0"/>
          <a:cs typeface="Traditional Arabic" pitchFamily="2" charset="-78"/>
        </a:defRPr>
      </a:lvl7pPr>
      <a:lvl8pPr marL="1371600" algn="l" rtl="0" fontAlgn="base">
        <a:spcBef>
          <a:spcPct val="0"/>
        </a:spcBef>
        <a:spcAft>
          <a:spcPct val="0"/>
        </a:spcAft>
        <a:defRPr sz="5000">
          <a:solidFill>
            <a:schemeClr val="tx2"/>
          </a:solidFill>
          <a:latin typeface="Calibri" pitchFamily="34" charset="0"/>
          <a:cs typeface="Traditional Arabic" pitchFamily="2" charset="-78"/>
        </a:defRPr>
      </a:lvl8pPr>
      <a:lvl9pPr marL="1828800" algn="l" rtl="0" fontAlgn="base">
        <a:spcBef>
          <a:spcPct val="0"/>
        </a:spcBef>
        <a:spcAft>
          <a:spcPct val="0"/>
        </a:spcAft>
        <a:defRPr sz="5000">
          <a:solidFill>
            <a:schemeClr val="tx2"/>
          </a:solidFill>
          <a:latin typeface="Calibri" pitchFamily="34" charset="0"/>
          <a:cs typeface="Traditional Arabic" pitchFamily="2"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0"/>
            <a:ext cx="7406640" cy="1832082"/>
          </a:xfrm>
          <a:ln>
            <a:miter lim="800000"/>
            <a:headEnd/>
            <a:tailEnd/>
          </a:ln>
          <a:extLst/>
        </p:spPr>
        <p:txBody>
          <a:bodyPr>
            <a:normAutofit fontScale="90000"/>
          </a:bodyPr>
          <a:lstStyle/>
          <a:p>
            <a:pPr algn="ctr" eaLnBrk="1" fontAlgn="auto" hangingPunct="1">
              <a:spcAft>
                <a:spcPts val="0"/>
              </a:spcAft>
              <a:defRPr/>
            </a:pPr>
            <a:r>
              <a:rPr lang="ar-IQ" dirty="0" smtClean="0">
                <a:solidFill>
                  <a:schemeClr val="tx2">
                    <a:satMod val="200000"/>
                  </a:schemeClr>
                </a:solidFill>
                <a:cs typeface="Ali_K_Traditional" pitchFamily="2" charset="-78"/>
              </a:rPr>
              <a:t/>
            </a:r>
            <a:br>
              <a:rPr lang="ar-IQ" dirty="0" smtClean="0">
                <a:solidFill>
                  <a:schemeClr val="tx2">
                    <a:satMod val="200000"/>
                  </a:schemeClr>
                </a:solidFill>
                <a:cs typeface="Ali_K_Traditional" pitchFamily="2" charset="-78"/>
              </a:rPr>
            </a:br>
            <a:r>
              <a:rPr lang="ar-IQ" dirty="0" smtClean="0">
                <a:solidFill>
                  <a:schemeClr val="tx2">
                    <a:satMod val="200000"/>
                  </a:schemeClr>
                </a:solidFill>
                <a:cs typeface="Ali_K_Traditional" pitchFamily="2" charset="-78"/>
              </a:rPr>
              <a:t/>
            </a:r>
            <a:br>
              <a:rPr lang="ar-IQ" dirty="0" smtClean="0">
                <a:solidFill>
                  <a:schemeClr val="tx2">
                    <a:satMod val="200000"/>
                  </a:schemeClr>
                </a:solidFill>
                <a:cs typeface="Ali_K_Traditional" pitchFamily="2" charset="-78"/>
              </a:rPr>
            </a:br>
            <a:r>
              <a:rPr lang="ar-IQ" dirty="0" smtClean="0">
                <a:solidFill>
                  <a:schemeClr val="tx2">
                    <a:satMod val="200000"/>
                  </a:schemeClr>
                </a:solidFill>
                <a:cs typeface="Ali_K_Traditional" pitchFamily="2" charset="-78"/>
              </a:rPr>
              <a:t/>
            </a:r>
            <a:br>
              <a:rPr lang="ar-IQ" dirty="0" smtClean="0">
                <a:solidFill>
                  <a:schemeClr val="tx2">
                    <a:satMod val="200000"/>
                  </a:schemeClr>
                </a:solidFill>
                <a:cs typeface="Ali_K_Traditional" pitchFamily="2" charset="-78"/>
              </a:rPr>
            </a:br>
            <a:r>
              <a:rPr lang="ar-IQ" dirty="0" smtClean="0">
                <a:solidFill>
                  <a:schemeClr val="tx2">
                    <a:satMod val="200000"/>
                  </a:schemeClr>
                </a:solidFill>
                <a:cs typeface="Ali_K_Traditional" pitchFamily="2" charset="-78"/>
              </a:rPr>
              <a:t/>
            </a:r>
            <a:br>
              <a:rPr lang="ar-IQ" dirty="0" smtClean="0">
                <a:solidFill>
                  <a:schemeClr val="tx2">
                    <a:satMod val="200000"/>
                  </a:schemeClr>
                </a:solidFill>
                <a:cs typeface="Ali_K_Traditional" pitchFamily="2" charset="-78"/>
              </a:rPr>
            </a:br>
            <a:r>
              <a:rPr lang="ar-IQ" dirty="0" smtClean="0">
                <a:solidFill>
                  <a:schemeClr val="tx2">
                    <a:satMod val="200000"/>
                  </a:schemeClr>
                </a:solidFill>
                <a:cs typeface="Ali_K_Traditional" pitchFamily="2" charset="-78"/>
              </a:rPr>
              <a:t/>
            </a:r>
            <a:br>
              <a:rPr lang="ar-IQ" dirty="0" smtClean="0">
                <a:solidFill>
                  <a:schemeClr val="tx2">
                    <a:satMod val="200000"/>
                  </a:schemeClr>
                </a:solidFill>
                <a:cs typeface="Ali_K_Traditional" pitchFamily="2" charset="-78"/>
              </a:rPr>
            </a:br>
            <a:r>
              <a:rPr lang="ar-IQ" dirty="0" smtClean="0">
                <a:solidFill>
                  <a:schemeClr val="tx2">
                    <a:satMod val="200000"/>
                  </a:schemeClr>
                </a:solidFill>
                <a:cs typeface="Ali_K_Traditional" pitchFamily="2" charset="-78"/>
              </a:rPr>
              <a:t> </a:t>
            </a:r>
            <a:br>
              <a:rPr lang="ar-IQ" dirty="0" smtClean="0">
                <a:solidFill>
                  <a:schemeClr val="tx2">
                    <a:satMod val="200000"/>
                  </a:schemeClr>
                </a:solidFill>
                <a:cs typeface="Ali_K_Traditional" pitchFamily="2" charset="-78"/>
              </a:rPr>
            </a:br>
            <a:r>
              <a:rPr lang="ar-SA" dirty="0" smtClean="0">
                <a:solidFill>
                  <a:schemeClr val="tx2">
                    <a:satMod val="200000"/>
                  </a:schemeClr>
                </a:solidFill>
                <a:cs typeface="Ali_K_Traditional" pitchFamily="2" charset="-78"/>
              </a:rPr>
              <a:t> </a:t>
            </a:r>
            <a:endParaRPr lang="ar-IQ" dirty="0">
              <a:solidFill>
                <a:schemeClr val="tx2">
                  <a:satMod val="200000"/>
                </a:schemeClr>
              </a:solidFill>
              <a:cs typeface="Ali_K_Traditional" pitchFamily="2" charset="-78"/>
            </a:endParaRPr>
          </a:p>
        </p:txBody>
      </p:sp>
      <p:sp>
        <p:nvSpPr>
          <p:cNvPr id="37891" name="Subtitle 2"/>
          <p:cNvSpPr>
            <a:spLocks noGrp="1"/>
          </p:cNvSpPr>
          <p:nvPr>
            <p:ph type="subTitle" idx="1"/>
          </p:nvPr>
        </p:nvSpPr>
        <p:spPr>
          <a:xfrm>
            <a:off x="0" y="0"/>
            <a:ext cx="9144000" cy="7072313"/>
          </a:xfrm>
          <a:blipFill dpi="0" rotWithShape="1">
            <a:blip r:embed="rId3"/>
            <a:srcRect/>
            <a:tile tx="0" ty="0" sx="100000" sy="100000" flip="none" algn="tl"/>
          </a:blipFill>
          <a:ln>
            <a:solidFill>
              <a:schemeClr val="tx1"/>
            </a:solidFill>
            <a:miter lim="800000"/>
            <a:headEnd/>
            <a:tailEnd/>
          </a:ln>
        </p:spPr>
        <p:txBody>
          <a:bodyPr/>
          <a:lstStyle/>
          <a:p>
            <a:pPr marR="0" rtl="1" eaLnBrk="1" hangingPunct="1">
              <a:buFont typeface="Wingdings" pitchFamily="2" charset="2"/>
              <a:buNone/>
            </a:pPr>
            <a:r>
              <a:rPr lang="ar-JO" sz="3200" dirty="0" smtClean="0">
                <a:solidFill>
                  <a:srgbClr val="7030A0"/>
                </a:solidFill>
                <a:cs typeface="Ali-A-Jiddah" pitchFamily="2" charset="-78"/>
              </a:rPr>
              <a:t>    </a:t>
            </a:r>
            <a:endParaRPr lang="en-US" sz="3200" dirty="0" smtClean="0">
              <a:solidFill>
                <a:srgbClr val="7030A0"/>
              </a:solidFill>
              <a:cs typeface="Ali-A-Jiddah" pitchFamily="2" charset="-78"/>
            </a:endParaRPr>
          </a:p>
          <a:p>
            <a:pPr marR="0" rtl="1" eaLnBrk="1" hangingPunct="1">
              <a:buFont typeface="Wingdings" pitchFamily="2" charset="2"/>
              <a:buNone/>
            </a:pPr>
            <a:r>
              <a:rPr lang="en-US" sz="3200" dirty="0" smtClean="0">
                <a:solidFill>
                  <a:srgbClr val="7030A0"/>
                </a:solidFill>
                <a:cs typeface="Ali-A-Jiddah" pitchFamily="2" charset="-78"/>
              </a:rPr>
              <a:t>   </a:t>
            </a:r>
            <a:r>
              <a:rPr lang="ar-IQ" sz="3200" dirty="0" smtClean="0">
                <a:solidFill>
                  <a:srgbClr val="7030A0"/>
                </a:solidFill>
                <a:cs typeface="Ali-A-Jiddah" pitchFamily="2" charset="-78"/>
              </a:rPr>
              <a:t>جامعة</a:t>
            </a:r>
            <a:r>
              <a:rPr lang="ar-JO" sz="3200" dirty="0" smtClean="0">
                <a:solidFill>
                  <a:srgbClr val="7030A0"/>
                </a:solidFill>
                <a:cs typeface="Ali-A-Jiddah" pitchFamily="2" charset="-78"/>
              </a:rPr>
              <a:t> صلاح الدين</a:t>
            </a:r>
            <a:endParaRPr lang="ar-IQ" sz="3200" dirty="0" smtClean="0">
              <a:solidFill>
                <a:srgbClr val="7030A0"/>
              </a:solidFill>
              <a:cs typeface="Ali-A-Jiddah" pitchFamily="2" charset="-78"/>
            </a:endParaRPr>
          </a:p>
          <a:p>
            <a:pPr marR="0" rtl="1" eaLnBrk="1" hangingPunct="1">
              <a:buFont typeface="Wingdings" pitchFamily="2" charset="2"/>
              <a:buNone/>
            </a:pPr>
            <a:r>
              <a:rPr lang="ar-JO" sz="3200" dirty="0" smtClean="0">
                <a:solidFill>
                  <a:srgbClr val="7030A0"/>
                </a:solidFill>
                <a:cs typeface="Ali-A-Jiddah" pitchFamily="2" charset="-78"/>
              </a:rPr>
              <a:t>    </a:t>
            </a:r>
            <a:r>
              <a:rPr lang="ar-IQ" sz="3200" dirty="0" smtClean="0">
                <a:solidFill>
                  <a:srgbClr val="7030A0"/>
                </a:solidFill>
                <a:cs typeface="Ali-A-Jiddah" pitchFamily="2" charset="-78"/>
              </a:rPr>
              <a:t>كلية القانون</a:t>
            </a:r>
            <a:endParaRPr lang="ar-JO" sz="3200" dirty="0" smtClean="0">
              <a:solidFill>
                <a:srgbClr val="7030A0"/>
              </a:solidFill>
              <a:cs typeface="Ali-A-Jiddah" pitchFamily="2" charset="-78"/>
            </a:endParaRPr>
          </a:p>
          <a:p>
            <a:pPr marR="0" rtl="1" eaLnBrk="1" hangingPunct="1"/>
            <a:r>
              <a:rPr lang="ar-IQ" sz="3200" dirty="0" smtClean="0">
                <a:solidFill>
                  <a:srgbClr val="7030A0"/>
                </a:solidFill>
                <a:cs typeface="Ali-A-Jiddah" pitchFamily="2" charset="-78"/>
              </a:rPr>
              <a:t> </a:t>
            </a:r>
            <a:r>
              <a:rPr lang="ar-JO" sz="3200" dirty="0" smtClean="0">
                <a:solidFill>
                  <a:srgbClr val="7030A0"/>
                </a:solidFill>
                <a:cs typeface="Ali-A-Jiddah" pitchFamily="2" charset="-78"/>
              </a:rPr>
              <a:t>  </a:t>
            </a:r>
            <a:r>
              <a:rPr lang="ar-IQ" sz="3200" dirty="0" smtClean="0">
                <a:solidFill>
                  <a:srgbClr val="7030A0"/>
                </a:solidFill>
                <a:cs typeface="Ali-A-Jiddah" pitchFamily="2" charset="-78"/>
              </a:rPr>
              <a:t>قسم القانون</a:t>
            </a:r>
            <a:br>
              <a:rPr lang="ar-IQ" sz="3200" dirty="0" smtClean="0">
                <a:solidFill>
                  <a:srgbClr val="7030A0"/>
                </a:solidFill>
                <a:cs typeface="Ali-A-Jiddah" pitchFamily="2" charset="-78"/>
              </a:rPr>
            </a:br>
            <a:r>
              <a:rPr lang="ar-JO" sz="3200" dirty="0" smtClean="0">
                <a:solidFill>
                  <a:srgbClr val="7030A0"/>
                </a:solidFill>
                <a:cs typeface="Ali-A-Jiddah" pitchFamily="2" charset="-78"/>
              </a:rPr>
              <a:t>   </a:t>
            </a:r>
            <a:r>
              <a:rPr lang="ar-IQ" sz="3200" dirty="0" smtClean="0">
                <a:solidFill>
                  <a:srgbClr val="7030A0"/>
                </a:solidFill>
                <a:cs typeface="Ali-A-Jiddah" pitchFamily="2" charset="-78"/>
              </a:rPr>
              <a:t>المرحلة الخامسة</a:t>
            </a:r>
            <a:r>
              <a:rPr lang="en-US" sz="3200" dirty="0" smtClean="0">
                <a:solidFill>
                  <a:srgbClr val="7030A0"/>
                </a:solidFill>
                <a:cs typeface="Ali-A-Jiddah" pitchFamily="2" charset="-78"/>
              </a:rPr>
              <a:t> </a:t>
            </a:r>
            <a:endParaRPr lang="ar-IQ" sz="3200" dirty="0" smtClean="0">
              <a:solidFill>
                <a:srgbClr val="FF0000"/>
              </a:solidFill>
              <a:cs typeface="Ali-A-Alwand" pitchFamily="2" charset="-78"/>
            </a:endParaRPr>
          </a:p>
          <a:p>
            <a:pPr marR="0" algn="ctr" rtl="1" eaLnBrk="1" hangingPunct="1">
              <a:buFont typeface="Wingdings" pitchFamily="2" charset="2"/>
              <a:buNone/>
            </a:pPr>
            <a:r>
              <a:rPr lang="ar-IQ" sz="5400" b="1" dirty="0" smtClean="0">
                <a:solidFill>
                  <a:srgbClr val="001E00"/>
                </a:solidFill>
                <a:cs typeface="Ali-A-Alwand" pitchFamily="2" charset="-78"/>
              </a:rPr>
              <a:t>قانون المرافعات المدنية</a:t>
            </a:r>
            <a:r>
              <a:rPr lang="ar-IQ" sz="5400" b="1" dirty="0" smtClean="0">
                <a:solidFill>
                  <a:srgbClr val="001E00"/>
                </a:solidFill>
                <a:cs typeface="Ali_K_Traditional" pitchFamily="2" charset="-78"/>
              </a:rPr>
              <a:t> </a:t>
            </a:r>
            <a:endParaRPr lang="ar-JO" sz="5400" b="1" dirty="0" smtClean="0">
              <a:solidFill>
                <a:srgbClr val="001E00"/>
              </a:solidFill>
              <a:cs typeface="Ali_K_Traditional" pitchFamily="2" charset="-78"/>
            </a:endParaRPr>
          </a:p>
          <a:p>
            <a:pPr marR="0" algn="ctr" rtl="1" eaLnBrk="1" hangingPunct="1">
              <a:buFont typeface="Wingdings" pitchFamily="2" charset="2"/>
              <a:buNone/>
            </a:pPr>
            <a:r>
              <a:rPr lang="en-US" sz="5200" dirty="0" smtClean="0">
                <a:solidFill>
                  <a:srgbClr val="001E00"/>
                </a:solidFill>
                <a:cs typeface="Ali_K_Traditional" pitchFamily="2" charset="-78"/>
              </a:rPr>
              <a:t>  </a:t>
            </a:r>
            <a:r>
              <a:rPr lang="ar-IQ" sz="5200" dirty="0" smtClean="0">
                <a:solidFill>
                  <a:srgbClr val="001E00"/>
                </a:solidFill>
                <a:cs typeface="Ali_K_Traditional" pitchFamily="2" charset="-78"/>
              </a:rPr>
              <a:t>(ياساى دادبيني شارستانى)</a:t>
            </a:r>
            <a:endParaRPr lang="en-US" sz="2400" dirty="0" smtClean="0">
              <a:solidFill>
                <a:srgbClr val="FF0066"/>
              </a:solidFill>
              <a:cs typeface="Ali_K_Traditional" pitchFamily="2" charset="-78"/>
            </a:endParaRPr>
          </a:p>
          <a:p>
            <a:pPr marR="0" algn="ctr" rtl="1" eaLnBrk="1" hangingPunct="1">
              <a:buFont typeface="Wingdings" pitchFamily="2" charset="2"/>
              <a:buNone/>
            </a:pPr>
            <a:r>
              <a:rPr lang="ar-JO" sz="4400" b="1" dirty="0" smtClean="0">
                <a:solidFill>
                  <a:srgbClr val="002060"/>
                </a:solidFill>
                <a:cs typeface="Ali_K_Traditional" pitchFamily="2" charset="-78"/>
              </a:rPr>
              <a:t>م.</a:t>
            </a:r>
            <a:r>
              <a:rPr lang="ar-IQ" sz="4400" b="1" dirty="0" smtClean="0">
                <a:solidFill>
                  <a:srgbClr val="002060"/>
                </a:solidFill>
                <a:cs typeface="Ali_K_Traditional" pitchFamily="2" charset="-78"/>
              </a:rPr>
              <a:t>نعيمة كمال علي</a:t>
            </a:r>
            <a:endParaRPr lang="ar-IQ" sz="4000" b="1" dirty="0" smtClean="0">
              <a:solidFill>
                <a:srgbClr val="002060"/>
              </a:solidFill>
              <a:cs typeface="Ali_K_Traditional" pitchFamily="2" charset="-78"/>
            </a:endParaRPr>
          </a:p>
          <a:p>
            <a:pPr marR="0" algn="ctr" rtl="1" eaLnBrk="1" hangingPunct="1">
              <a:buFont typeface="Wingdings" pitchFamily="2" charset="2"/>
              <a:buNone/>
            </a:pPr>
            <a:r>
              <a:rPr lang="ar-SA" sz="2800" dirty="0" smtClean="0">
                <a:solidFill>
                  <a:srgbClr val="C00000"/>
                </a:solidFill>
                <a:cs typeface="Ali_K_Traditional" pitchFamily="2" charset="-78"/>
              </a:rPr>
              <a:t>2023-2024</a:t>
            </a:r>
            <a:endParaRPr lang="ar-JO" sz="4000" dirty="0" smtClean="0">
              <a:solidFill>
                <a:srgbClr val="C00000"/>
              </a:solidFill>
              <a:cs typeface="Ali_K_Traditional" pitchFamily="2" charset="-78"/>
            </a:endParaRPr>
          </a:p>
        </p:txBody>
      </p:sp>
      <p:sp>
        <p:nvSpPr>
          <p:cNvPr id="4" name="Slide Number Placeholder 3"/>
          <p:cNvSpPr>
            <a:spLocks noGrp="1"/>
          </p:cNvSpPr>
          <p:nvPr>
            <p:ph type="sldNum" sz="quarter" idx="12"/>
          </p:nvPr>
        </p:nvSpPr>
        <p:spPr/>
        <p:txBody>
          <a:bodyPr/>
          <a:lstStyle/>
          <a:p>
            <a:pPr>
              <a:defRPr/>
            </a:pPr>
            <a:fld id="{34C97D82-F48C-4388-9037-40EF83D37A98}" type="slidenum">
              <a:rPr lang="ar-SA" smtClean="0">
                <a:solidFill>
                  <a:srgbClr val="DBF5F9">
                    <a:shade val="90000"/>
                  </a:srgbClr>
                </a:solidFill>
              </a:rPr>
              <a:pPr>
                <a:defRPr/>
              </a:pPr>
              <a:t>1</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Tree>
    <p:extLst>
      <p:ext uri="{BB962C8B-B14F-4D97-AF65-F5344CB8AC3E}">
        <p14:creationId xmlns:p14="http://schemas.microsoft.com/office/powerpoint/2010/main" val="2320206483"/>
      </p:ext>
    </p:extLst>
  </p:cSld>
  <p:clrMapOvr>
    <a:masterClrMapping/>
  </p:clrMapOvr>
  <p:transition advTm="174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28625" y="142875"/>
            <a:ext cx="8229600" cy="1143000"/>
          </a:xfrm>
        </p:spPr>
        <p:txBody>
          <a:bodyPr/>
          <a:lstStyle/>
          <a:p>
            <a:pPr algn="ctr" rtl="1" eaLnBrk="1" hangingPunct="1"/>
            <a:r>
              <a:rPr lang="ar-IQ" sz="4400" smtClean="0">
                <a:solidFill>
                  <a:srgbClr val="00B0F0"/>
                </a:solidFill>
                <a:cs typeface="Ali-A-Samik" pitchFamily="2" charset="-78"/>
              </a:rPr>
              <a:t>اولاً/ استقلال القضاء </a:t>
            </a:r>
            <a:endParaRPr lang="en-US" sz="4400" smtClean="0">
              <a:solidFill>
                <a:srgbClr val="00B0F0"/>
              </a:solidFill>
              <a:cs typeface="Ali-A-Samik" pitchFamily="2" charset="-78"/>
            </a:endParaRPr>
          </a:p>
        </p:txBody>
      </p:sp>
      <p:sp>
        <p:nvSpPr>
          <p:cNvPr id="47107" name="Rectangle 3"/>
          <p:cNvSpPr>
            <a:spLocks noGrp="1" noChangeArrowheads="1"/>
          </p:cNvSpPr>
          <p:nvPr>
            <p:ph idx="1"/>
          </p:nvPr>
        </p:nvSpPr>
        <p:spPr>
          <a:xfrm>
            <a:off x="179388" y="1265238"/>
            <a:ext cx="8785225" cy="6051550"/>
          </a:xfrm>
        </p:spPr>
        <p:txBody>
          <a:bodyPr/>
          <a:lstStyle/>
          <a:p>
            <a:pPr marL="609600" indent="-609600" algn="just" rtl="1" eaLnBrk="1" hangingPunct="1">
              <a:buFont typeface="Wingdings" pitchFamily="2" charset="2"/>
              <a:buChar char="v"/>
            </a:pPr>
            <a:r>
              <a:rPr lang="ar-IQ" dirty="0" smtClean="0">
                <a:cs typeface="Ali-A-Samik" pitchFamily="2" charset="-78"/>
              </a:rPr>
              <a:t>القضاء</a:t>
            </a:r>
            <a:r>
              <a:rPr lang="ar-IQ" sz="2800" dirty="0" smtClean="0">
                <a:cs typeface="Ali-A-Samik" pitchFamily="2" charset="-78"/>
              </a:rPr>
              <a:t> مستقل لا سلطان عليه</a:t>
            </a:r>
            <a:r>
              <a:rPr lang="ar-JO" sz="2800" dirty="0" smtClean="0">
                <a:cs typeface="Ali-A-Samik" pitchFamily="2" charset="-78"/>
              </a:rPr>
              <a:t> لغير القانون</a:t>
            </a:r>
            <a:r>
              <a:rPr lang="ar-IQ" sz="2800" dirty="0" smtClean="0">
                <a:cs typeface="Ali-A-Samik" pitchFamily="2" charset="-78"/>
              </a:rPr>
              <a:t>.....</a:t>
            </a:r>
            <a:r>
              <a:rPr lang="ar-JO" sz="2800" dirty="0" smtClean="0">
                <a:cs typeface="Ali-A-Samik" pitchFamily="2" charset="-78"/>
              </a:rPr>
              <a:t> م19 من دستور العراقي لسنة 2005</a:t>
            </a:r>
            <a:endParaRPr lang="ar-IQ" sz="2800" dirty="0" smtClean="0">
              <a:cs typeface="Ali-A-Samik" pitchFamily="2" charset="-78"/>
            </a:endParaRPr>
          </a:p>
          <a:p>
            <a:pPr marL="609600" indent="-609600" algn="just" rtl="1" eaLnBrk="1" hangingPunct="1">
              <a:buFont typeface="Wingdings" pitchFamily="2" charset="2"/>
              <a:buChar char="v"/>
            </a:pPr>
            <a:r>
              <a:rPr lang="ar-IQ" sz="2800" dirty="0" smtClean="0">
                <a:cs typeface="Ali-A-Samik" pitchFamily="2" charset="-78"/>
              </a:rPr>
              <a:t>لاشك ان القضاء يأتي في اطار القيم العليا لمجتمع...</a:t>
            </a:r>
          </a:p>
          <a:p>
            <a:pPr marL="609600" indent="-609600" algn="just" rtl="1" eaLnBrk="1" hangingPunct="1">
              <a:buFont typeface="Wingdings" pitchFamily="2" charset="2"/>
              <a:buChar char="v"/>
            </a:pPr>
            <a:r>
              <a:rPr lang="ar-IQ" sz="2800" dirty="0" smtClean="0">
                <a:cs typeface="Ali-A-Samik" pitchFamily="2" charset="-78"/>
              </a:rPr>
              <a:t>من مستلزمات استقلال القضاء</a:t>
            </a:r>
            <a:r>
              <a:rPr lang="ar-JO" sz="2800" dirty="0" smtClean="0">
                <a:cs typeface="Ali-A-Samik" pitchFamily="2" charset="-78"/>
              </a:rPr>
              <a:t>:</a:t>
            </a:r>
            <a:endParaRPr lang="ar-IQ" sz="2800" dirty="0" smtClean="0">
              <a:cs typeface="Ali-A-Samik" pitchFamily="2" charset="-78"/>
            </a:endParaRPr>
          </a:p>
          <a:p>
            <a:pPr marL="609600" indent="-609600" algn="just" rtl="1" eaLnBrk="1" hangingPunct="1">
              <a:buFont typeface="Wingdings" pitchFamily="2" charset="2"/>
              <a:buChar char="ü"/>
            </a:pPr>
            <a:r>
              <a:rPr lang="ar-IQ" sz="2800" dirty="0" smtClean="0">
                <a:cs typeface="Ali-A-Samik" pitchFamily="2" charset="-78"/>
              </a:rPr>
              <a:t>ان يتمتع القاضي بالأستقلال </a:t>
            </a:r>
            <a:r>
              <a:rPr lang="ar-IQ" sz="2800" dirty="0" smtClean="0">
                <a:solidFill>
                  <a:srgbClr val="FF0000"/>
                </a:solidFill>
                <a:cs typeface="Ali-A-Samik" pitchFamily="2" charset="-78"/>
              </a:rPr>
              <a:t>التام والحرية </a:t>
            </a:r>
            <a:r>
              <a:rPr lang="ar-IQ" sz="2800" dirty="0" smtClean="0">
                <a:cs typeface="Ali-A-Samik" pitchFamily="2" charset="-78"/>
              </a:rPr>
              <a:t>الكامنة والأدارة السليمة في عملية اتخاذ القرار القضائي من خلال تطبيق القانون و هذا يعني ان القاضي يحكم فيما يعرض امامه من وقائع طبقا </a:t>
            </a:r>
            <a:r>
              <a:rPr lang="ar-IQ" sz="2800" dirty="0" smtClean="0">
                <a:solidFill>
                  <a:srgbClr val="FF0000"/>
                </a:solidFill>
                <a:cs typeface="Ali-A-Samik" pitchFamily="2" charset="-78"/>
              </a:rPr>
              <a:t>لأدراكه للحقائق و لفهمه للقانون </a:t>
            </a:r>
            <a:r>
              <a:rPr lang="ar-IQ" sz="2800" dirty="0" smtClean="0">
                <a:cs typeface="Ali-A-Samik" pitchFamily="2" charset="-78"/>
              </a:rPr>
              <a:t>بعيدا عن اي </a:t>
            </a:r>
            <a:r>
              <a:rPr lang="ar-IQ" sz="2800" dirty="0" smtClean="0">
                <a:solidFill>
                  <a:srgbClr val="FF0000"/>
                </a:solidFill>
                <a:cs typeface="Ali-A-Samik" pitchFamily="2" charset="-78"/>
              </a:rPr>
              <a:t>تأثير اخر </a:t>
            </a:r>
            <a:r>
              <a:rPr lang="ar-IQ" sz="2800" dirty="0" smtClean="0">
                <a:cs typeface="Ali-A-Samik" pitchFamily="2" charset="-78"/>
              </a:rPr>
              <a:t>بالترغيب او بالضغوط المباشرة او غير المباشرة و الا اصبح المتدخل في موقف يمكن ان يسأل فيه جزائيا جراء هذا التدخل</a:t>
            </a:r>
            <a:r>
              <a:rPr lang="ar-JO" sz="2800" dirty="0" smtClean="0">
                <a:cs typeface="Ali-A-Samik" pitchFamily="2" charset="-78"/>
              </a:rPr>
              <a:t>.</a:t>
            </a:r>
          </a:p>
          <a:p>
            <a:pPr marL="609600" indent="-609600" algn="just" rtl="1" eaLnBrk="1" hangingPunct="1">
              <a:buFont typeface="Wingdings" pitchFamily="2" charset="2"/>
              <a:buChar char="ü"/>
            </a:pPr>
            <a:r>
              <a:rPr lang="ar-JO" sz="2800" dirty="0" smtClean="0">
                <a:cs typeface="Ali-A-Samik" pitchFamily="2" charset="-78"/>
              </a:rPr>
              <a:t>بين </a:t>
            </a:r>
            <a:r>
              <a:rPr lang="ar-IQ" sz="2800" dirty="0" smtClean="0">
                <a:cs typeface="Ali-A-Samik" pitchFamily="2" charset="-78"/>
              </a:rPr>
              <a:t> ( م 233 ق ع </a:t>
            </a:r>
            <a:r>
              <a:rPr lang="ar-JO" sz="2800" dirty="0" smtClean="0">
                <a:cs typeface="Ali-A-Samik" pitchFamily="2" charset="-78"/>
              </a:rPr>
              <a:t>ع</a:t>
            </a:r>
            <a:r>
              <a:rPr lang="ar-IQ" sz="2800" dirty="0" smtClean="0">
                <a:cs typeface="Ali-A-Samik" pitchFamily="2" charset="-78"/>
              </a:rPr>
              <a:t>)</a:t>
            </a:r>
            <a:r>
              <a:rPr lang="ar-JO" sz="2800" dirty="0" smtClean="0">
                <a:cs typeface="Ali-A-Samik" pitchFamily="2" charset="-78"/>
              </a:rPr>
              <a:t> رقم 111 لسنة 1969 في المادتين </a:t>
            </a:r>
            <a:r>
              <a:rPr lang="ar-JO" sz="2800" dirty="0" smtClean="0">
                <a:solidFill>
                  <a:srgbClr val="FF0000"/>
                </a:solidFill>
                <a:cs typeface="Ali-A-Samik" pitchFamily="2" charset="-78"/>
              </a:rPr>
              <a:t>(233-234</a:t>
            </a:r>
            <a:r>
              <a:rPr lang="ar-JO" sz="2800" dirty="0" smtClean="0">
                <a:cs typeface="Ali-A-Samik" pitchFamily="2" charset="-78"/>
              </a:rPr>
              <a:t>) الجرائم المخلة بسير العدالة.</a:t>
            </a:r>
            <a:endParaRPr lang="ar-IQ" sz="2800" dirty="0" smtClean="0">
              <a:cs typeface="Ali-A-Samik" pitchFamily="2" charset="-78"/>
            </a:endParaRPr>
          </a:p>
        </p:txBody>
      </p:sp>
      <p:sp>
        <p:nvSpPr>
          <p:cNvPr id="4" name="Slide Number Placeholder 3"/>
          <p:cNvSpPr>
            <a:spLocks noGrp="1"/>
          </p:cNvSpPr>
          <p:nvPr>
            <p:ph type="sldNum" sz="quarter" idx="12"/>
          </p:nvPr>
        </p:nvSpPr>
        <p:spPr/>
        <p:txBody>
          <a:bodyPr/>
          <a:lstStyle/>
          <a:p>
            <a:pPr>
              <a:defRPr/>
            </a:pPr>
            <a:fld id="{1AE1E798-6B4D-47FD-B882-43E79A605FDD}" type="slidenum">
              <a:rPr lang="ar-SA" smtClean="0">
                <a:solidFill>
                  <a:srgbClr val="04617B">
                    <a:shade val="90000"/>
                  </a:srgbClr>
                </a:solidFill>
              </a:rPr>
              <a:pPr>
                <a:defRPr/>
              </a:pPr>
              <a:t>10</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4220085912"/>
      </p:ext>
    </p:extLst>
  </p:cSld>
  <p:clrMapOvr>
    <a:masterClrMapping/>
  </p:clrMapOvr>
  <p:transition>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50812"/>
          </a:xfrm>
        </p:spPr>
        <p:txBody>
          <a:bodyPr>
            <a:normAutofit fontScale="90000"/>
          </a:bodyPr>
          <a:lstStyle/>
          <a:p>
            <a:pPr eaLnBrk="1" fontAlgn="auto" hangingPunct="1">
              <a:spcAft>
                <a:spcPts val="0"/>
              </a:spcAft>
              <a:defRPr/>
            </a:pPr>
            <a:endParaRPr lang="ar-IQ" dirty="0">
              <a:solidFill>
                <a:schemeClr val="tx2">
                  <a:satMod val="200000"/>
                </a:schemeClr>
              </a:solidFill>
            </a:endParaRPr>
          </a:p>
        </p:txBody>
      </p:sp>
      <p:sp>
        <p:nvSpPr>
          <p:cNvPr id="3" name="Content Placeholder 2"/>
          <p:cNvSpPr>
            <a:spLocks noGrp="1"/>
          </p:cNvSpPr>
          <p:nvPr>
            <p:ph idx="1"/>
          </p:nvPr>
        </p:nvSpPr>
        <p:spPr>
          <a:xfrm>
            <a:off x="179388" y="500063"/>
            <a:ext cx="8713787" cy="6357937"/>
          </a:xfrm>
        </p:spPr>
        <p:txBody>
          <a:bodyPr>
            <a:normAutofit lnSpcReduction="10000"/>
          </a:bodyPr>
          <a:lstStyle/>
          <a:p>
            <a:pPr marL="609600" indent="-609600" algn="just" rtl="1" eaLnBrk="1" fontAlgn="auto" hangingPunct="1">
              <a:spcAft>
                <a:spcPts val="0"/>
              </a:spcAft>
              <a:buClr>
                <a:schemeClr val="accent3"/>
              </a:buClr>
              <a:buFont typeface="Wingdings" pitchFamily="2" charset="2"/>
              <a:buChar char="ü"/>
              <a:defRPr/>
            </a:pPr>
            <a:r>
              <a:rPr lang="ar-IQ" sz="2800" dirty="0" smtClean="0">
                <a:ea typeface="+mn-ea"/>
                <a:cs typeface="Ali-A-Samik" pitchFamily="2" charset="-78"/>
              </a:rPr>
              <a:t>لا يجوز نقل القاضي من وظيفة قضائية الى وظيفة غير قضائية او ادارية الا بموافقته التحريرية.</a:t>
            </a:r>
            <a:r>
              <a:rPr lang="ar-JO" sz="2800" dirty="0" smtClean="0">
                <a:ea typeface="+mn-ea"/>
                <a:cs typeface="Ali-A-Samik" pitchFamily="2" charset="-78"/>
              </a:rPr>
              <a:t> </a:t>
            </a:r>
            <a:r>
              <a:rPr lang="ar-JO" sz="2400" dirty="0" smtClean="0">
                <a:ea typeface="+mn-ea"/>
                <a:cs typeface="Ali-A-Samik" pitchFamily="2" charset="-78"/>
              </a:rPr>
              <a:t>(م 49 من قانون التنظيم القضائي العراقي رقم 160 لسنة 1979)</a:t>
            </a:r>
          </a:p>
          <a:p>
            <a:pPr marL="609600" indent="-609600" algn="just" rtl="1" eaLnBrk="1" fontAlgn="auto" hangingPunct="1">
              <a:spcAft>
                <a:spcPts val="0"/>
              </a:spcAft>
              <a:buClr>
                <a:schemeClr val="accent3"/>
              </a:buClr>
              <a:buFont typeface="Wingdings" pitchFamily="2" charset="2"/>
              <a:buChar char="ü"/>
              <a:defRPr/>
            </a:pPr>
            <a:endParaRPr lang="ar-IQ" sz="1400" dirty="0" smtClean="0">
              <a:ea typeface="+mn-ea"/>
              <a:cs typeface="Ali-A-Samik" pitchFamily="2" charset="-78"/>
            </a:endParaRPr>
          </a:p>
          <a:p>
            <a:pPr marL="609600" indent="-609600" algn="just" rtl="1" eaLnBrk="1" fontAlgn="auto" hangingPunct="1">
              <a:spcAft>
                <a:spcPts val="0"/>
              </a:spcAft>
              <a:buClr>
                <a:schemeClr val="accent3"/>
              </a:buClr>
              <a:buFont typeface="Wingdings" pitchFamily="2" charset="2"/>
              <a:buChar char="ü"/>
              <a:defRPr/>
            </a:pPr>
            <a:r>
              <a:rPr lang="ar-IQ" sz="2800" dirty="0" smtClean="0">
                <a:ea typeface="+mn-ea"/>
                <a:cs typeface="Ali-A-Samik" pitchFamily="2" charset="-78"/>
              </a:rPr>
              <a:t>ان </a:t>
            </a:r>
            <a:r>
              <a:rPr lang="ar-IQ" sz="2800" dirty="0" smtClean="0">
                <a:solidFill>
                  <a:srgbClr val="FF0000"/>
                </a:solidFill>
                <a:ea typeface="+mn-ea"/>
                <a:cs typeface="Ali-A-Samik" pitchFamily="2" charset="-78"/>
              </a:rPr>
              <a:t>الترقية والترفيع </a:t>
            </a:r>
            <a:r>
              <a:rPr lang="ar-IQ" sz="2800" dirty="0" smtClean="0">
                <a:ea typeface="+mn-ea"/>
                <a:cs typeface="Ali-A-Samik" pitchFamily="2" charset="-78"/>
              </a:rPr>
              <a:t>للقاضي يجب ان يتم وفقا للمفاضلة الموضوعية</a:t>
            </a:r>
            <a:r>
              <a:rPr lang="en-US" sz="2800" dirty="0" smtClean="0">
                <a:ea typeface="+mn-ea"/>
                <a:cs typeface="Ali-A-Samik" pitchFamily="2" charset="-78"/>
              </a:rPr>
              <a:t> </a:t>
            </a:r>
            <a:r>
              <a:rPr lang="ar-JO" sz="2800" dirty="0" smtClean="0">
                <a:ea typeface="+mn-ea"/>
                <a:cs typeface="Ali-A-Samik" pitchFamily="2" charset="-78"/>
              </a:rPr>
              <a:t>بين المرشحين</a:t>
            </a:r>
            <a:r>
              <a:rPr lang="ar-IQ" sz="2800" dirty="0" smtClean="0">
                <a:ea typeface="+mn-ea"/>
                <a:cs typeface="Ali-A-Samik" pitchFamily="2" charset="-78"/>
              </a:rPr>
              <a:t> تعتمد على </a:t>
            </a:r>
            <a:r>
              <a:rPr lang="ar-IQ" sz="2800" dirty="0" smtClean="0">
                <a:solidFill>
                  <a:srgbClr val="FF6600"/>
                </a:solidFill>
                <a:ea typeface="+mn-ea"/>
                <a:cs typeface="Ali-A-Samik" pitchFamily="2" charset="-78"/>
              </a:rPr>
              <a:t>النزاهة والأستقلال </a:t>
            </a:r>
            <a:r>
              <a:rPr lang="ar-IQ" sz="2800" dirty="0" smtClean="0">
                <a:ea typeface="+mn-ea"/>
                <a:cs typeface="Ali-A-Samik" pitchFamily="2" charset="-78"/>
              </a:rPr>
              <a:t>في صنع القرار القضائي وكذلك الكفاية الوظيفية و</a:t>
            </a:r>
            <a:r>
              <a:rPr lang="ar-IQ" sz="2800" dirty="0" smtClean="0">
                <a:solidFill>
                  <a:srgbClr val="FF6600"/>
                </a:solidFill>
                <a:ea typeface="+mn-ea"/>
                <a:cs typeface="Ali-A-Samik" pitchFamily="2" charset="-78"/>
              </a:rPr>
              <a:t>الخبرة </a:t>
            </a:r>
            <a:r>
              <a:rPr lang="ar-IQ" sz="2800" dirty="0" smtClean="0">
                <a:ea typeface="+mn-ea"/>
                <a:cs typeface="Ali-A-Samik" pitchFamily="2" charset="-78"/>
              </a:rPr>
              <a:t>العلمية والعملية ومدى مابذل من </a:t>
            </a:r>
            <a:r>
              <a:rPr lang="ar-IQ" sz="2800" dirty="0" smtClean="0">
                <a:solidFill>
                  <a:srgbClr val="FF6600"/>
                </a:solidFill>
                <a:ea typeface="+mn-ea"/>
                <a:cs typeface="Ali-A-Samik" pitchFamily="2" charset="-78"/>
              </a:rPr>
              <a:t>جهد</a:t>
            </a:r>
            <a:r>
              <a:rPr lang="ar-IQ" sz="2800" dirty="0" smtClean="0">
                <a:ea typeface="+mn-ea"/>
                <a:cs typeface="Ali-A-Samik" pitchFamily="2" charset="-78"/>
              </a:rPr>
              <a:t> في الأرتقاء بذلك.</a:t>
            </a:r>
            <a:r>
              <a:rPr lang="ar-JO" sz="3200" dirty="0" smtClean="0">
                <a:cs typeface="Ali-A-Samik" pitchFamily="2" charset="-78"/>
              </a:rPr>
              <a:t> </a:t>
            </a:r>
            <a:r>
              <a:rPr lang="ar-JO" sz="2400" dirty="0" smtClean="0">
                <a:cs typeface="Ali-A-Samik" pitchFamily="2" charset="-78"/>
              </a:rPr>
              <a:t>(م 39- 46 من قانون التنظيم القضائي العراقي رقم 160 لسنة 1979)</a:t>
            </a:r>
            <a:endParaRPr lang="ar-JO" sz="2800" dirty="0" smtClean="0">
              <a:ea typeface="+mn-ea"/>
              <a:cs typeface="Ali-A-Samik" pitchFamily="2" charset="-78"/>
            </a:endParaRPr>
          </a:p>
          <a:p>
            <a:pPr marL="609600" indent="-609600" algn="just" rtl="1" eaLnBrk="1" fontAlgn="auto" hangingPunct="1">
              <a:spcAft>
                <a:spcPts val="0"/>
              </a:spcAft>
              <a:buClr>
                <a:schemeClr val="accent3"/>
              </a:buClr>
              <a:buFont typeface="Wingdings 2" pitchFamily="18" charset="2"/>
              <a:buNone/>
              <a:defRPr/>
            </a:pPr>
            <a:endParaRPr lang="ar-IQ" sz="1400" dirty="0" smtClean="0">
              <a:ea typeface="+mn-ea"/>
              <a:cs typeface="Ali-A-Samik" pitchFamily="2" charset="-78"/>
            </a:endParaRPr>
          </a:p>
          <a:p>
            <a:pPr marL="85725" indent="-85725" algn="just" rtl="1" eaLnBrk="1" fontAlgn="auto" hangingPunct="1">
              <a:spcAft>
                <a:spcPts val="0"/>
              </a:spcAft>
              <a:buClr>
                <a:schemeClr val="accent3"/>
              </a:buClr>
              <a:buFont typeface="Wingdings" pitchFamily="2" charset="2"/>
              <a:buChar char="ü"/>
              <a:defRPr/>
            </a:pPr>
            <a:r>
              <a:rPr lang="ar-IQ" sz="2800" dirty="0" smtClean="0">
                <a:ea typeface="+mn-ea"/>
                <a:cs typeface="Ali-A-Samik" pitchFamily="2" charset="-78"/>
              </a:rPr>
              <a:t>كما ان الأجراءات </a:t>
            </a:r>
            <a:r>
              <a:rPr lang="ar-IQ" sz="2800" dirty="0" smtClean="0">
                <a:solidFill>
                  <a:srgbClr val="FF0000"/>
                </a:solidFill>
                <a:ea typeface="+mn-ea"/>
                <a:cs typeface="Ali-A-Samik" pitchFamily="2" charset="-78"/>
              </a:rPr>
              <a:t>التأديبية </a:t>
            </a:r>
            <a:r>
              <a:rPr lang="ar-IQ" sz="2800" dirty="0" smtClean="0">
                <a:ea typeface="+mn-ea"/>
                <a:cs typeface="Ali-A-Samik" pitchFamily="2" charset="-78"/>
              </a:rPr>
              <a:t>بحق القاضي يجب ان يتم امام </a:t>
            </a:r>
            <a:r>
              <a:rPr lang="ar-IQ" sz="2800" dirty="0" smtClean="0">
                <a:solidFill>
                  <a:srgbClr val="FF6600"/>
                </a:solidFill>
                <a:ea typeface="+mn-ea"/>
                <a:cs typeface="Ali-A-Samik" pitchFamily="2" charset="-78"/>
              </a:rPr>
              <a:t>لجنة مختصة بشؤون القضاة </a:t>
            </a:r>
            <a:r>
              <a:rPr lang="ar-IQ" sz="2800" dirty="0" smtClean="0">
                <a:ea typeface="+mn-ea"/>
                <a:cs typeface="Ali-A-Samik" pitchFamily="2" charset="-78"/>
              </a:rPr>
              <a:t>وان يخضع القرار </a:t>
            </a:r>
            <a:r>
              <a:rPr lang="ar-IQ" sz="2800" dirty="0" smtClean="0">
                <a:solidFill>
                  <a:srgbClr val="CC0099"/>
                </a:solidFill>
                <a:ea typeface="+mn-ea"/>
                <a:cs typeface="Ali-A-Samik" pitchFamily="2" charset="-78"/>
              </a:rPr>
              <a:t>للطعن امام هيئة</a:t>
            </a:r>
            <a:r>
              <a:rPr lang="ar-IQ" sz="2800" dirty="0" smtClean="0">
                <a:ea typeface="+mn-ea"/>
                <a:cs typeface="Ali-A-Samik" pitchFamily="2" charset="-78"/>
              </a:rPr>
              <a:t> من محكمة التمييز.</a:t>
            </a:r>
            <a:r>
              <a:rPr lang="ar-JO" sz="3200" dirty="0" smtClean="0">
                <a:cs typeface="Ali-A-Samik" pitchFamily="2" charset="-78"/>
              </a:rPr>
              <a:t> </a:t>
            </a:r>
            <a:r>
              <a:rPr lang="ar-JO" sz="2400" dirty="0" smtClean="0">
                <a:cs typeface="Ali-A-Samik" pitchFamily="2" charset="-78"/>
              </a:rPr>
              <a:t>(م</a:t>
            </a:r>
            <a:r>
              <a:rPr lang="ar-IQ" sz="2400" dirty="0" smtClean="0">
                <a:cs typeface="Ali-A-Samik" pitchFamily="2" charset="-78"/>
              </a:rPr>
              <a:t>. 60. 61.</a:t>
            </a:r>
            <a:r>
              <a:rPr lang="ar-JO" sz="2400" dirty="0" smtClean="0">
                <a:cs typeface="Ali-A-Samik" pitchFamily="2" charset="-78"/>
              </a:rPr>
              <a:t> 62</a:t>
            </a:r>
            <a:r>
              <a:rPr lang="ar-IQ" sz="2400" dirty="0" smtClean="0">
                <a:cs typeface="Ali-A-Samik" pitchFamily="2" charset="-78"/>
              </a:rPr>
              <a:t>.</a:t>
            </a:r>
            <a:r>
              <a:rPr lang="ar-JO" sz="2400" dirty="0" smtClean="0">
                <a:cs typeface="Ali-A-Samik" pitchFamily="2" charset="-78"/>
              </a:rPr>
              <a:t> من قانون التنظيم القضائي العراقي رقم 160 لسنة 1979)</a:t>
            </a:r>
            <a:endParaRPr lang="en-US" sz="2400" dirty="0" smtClean="0">
              <a:cs typeface="Ali-A-Samik" pitchFamily="2" charset="-78"/>
            </a:endParaRPr>
          </a:p>
          <a:p>
            <a:pPr marL="85725" indent="-85725" algn="just" rtl="1" eaLnBrk="1" fontAlgn="auto" hangingPunct="1">
              <a:spcAft>
                <a:spcPts val="0"/>
              </a:spcAft>
              <a:buClr>
                <a:schemeClr val="accent3"/>
              </a:buClr>
              <a:buFont typeface="Wingdings 2" pitchFamily="18" charset="2"/>
              <a:buNone/>
              <a:defRPr/>
            </a:pPr>
            <a:endParaRPr lang="ar-IQ" sz="2000" dirty="0" smtClean="0">
              <a:ea typeface="+mn-ea"/>
              <a:cs typeface="Ali-A-Samik" pitchFamily="2" charset="-78"/>
            </a:endParaRPr>
          </a:p>
          <a:p>
            <a:pPr marL="0" indent="0" algn="just" rtl="1" eaLnBrk="1" fontAlgn="auto" hangingPunct="1">
              <a:spcAft>
                <a:spcPts val="0"/>
              </a:spcAft>
              <a:buClr>
                <a:schemeClr val="accent3"/>
              </a:buClr>
              <a:buFont typeface="Wingdings" pitchFamily="2" charset="2"/>
              <a:buChar char="ü"/>
              <a:defRPr/>
            </a:pPr>
            <a:r>
              <a:rPr lang="ar-IQ" sz="2800" dirty="0" smtClean="0">
                <a:ea typeface="+mn-ea"/>
                <a:cs typeface="Ali-A-Samik" pitchFamily="2" charset="-78"/>
              </a:rPr>
              <a:t>كما ان القاضي له </a:t>
            </a:r>
            <a:r>
              <a:rPr lang="ar-IQ" sz="2800" dirty="0" smtClean="0">
                <a:solidFill>
                  <a:srgbClr val="CC0099"/>
                </a:solidFill>
                <a:ea typeface="+mn-ea"/>
                <a:cs typeface="Ali-A-Samik" pitchFamily="2" charset="-78"/>
              </a:rPr>
              <a:t>حصانة</a:t>
            </a:r>
            <a:r>
              <a:rPr lang="ar-IQ" sz="2800" dirty="0" smtClean="0">
                <a:ea typeface="+mn-ea"/>
                <a:cs typeface="Ali-A-Samik" pitchFamily="2" charset="-78"/>
              </a:rPr>
              <a:t> في تتبعه مدنياً بسبب الأعمال التي يقوم بها في حدود ولايته القضائية و ذلك لأن القاضي يجب ان يكون حر في ممارسته القضائية و ممارسة مهامه في حدود القانون. </a:t>
            </a:r>
            <a:endParaRPr lang="en-US" sz="2800" dirty="0" smtClean="0">
              <a:ea typeface="+mn-ea"/>
              <a:cs typeface="Ali-A-Samik" pitchFamily="2" charset="-78"/>
            </a:endParaRPr>
          </a:p>
          <a:p>
            <a:pPr marL="411480" indent="-274320" algn="r" rtl="1" eaLnBrk="1" fontAlgn="auto" hangingPunct="1">
              <a:spcAft>
                <a:spcPts val="0"/>
              </a:spcAft>
              <a:buClr>
                <a:schemeClr val="accent3"/>
              </a:buClr>
              <a:buFont typeface="Wingdings" pitchFamily="2" charset="2"/>
              <a:buNone/>
              <a:defRPr/>
            </a:pPr>
            <a:endParaRPr lang="ar-IQ" dirty="0">
              <a:ea typeface="+mn-ea"/>
            </a:endParaRPr>
          </a:p>
        </p:txBody>
      </p:sp>
      <p:sp>
        <p:nvSpPr>
          <p:cNvPr id="4" name="Slide Number Placeholder 3"/>
          <p:cNvSpPr>
            <a:spLocks noGrp="1"/>
          </p:cNvSpPr>
          <p:nvPr>
            <p:ph type="sldNum" sz="quarter" idx="12"/>
          </p:nvPr>
        </p:nvSpPr>
        <p:spPr/>
        <p:txBody>
          <a:bodyPr/>
          <a:lstStyle/>
          <a:p>
            <a:pPr>
              <a:defRPr/>
            </a:pPr>
            <a:fld id="{B6DA4A65-9D77-44DA-BF70-5887E56EBA67}" type="slidenum">
              <a:rPr lang="ar-SA" smtClean="0">
                <a:solidFill>
                  <a:srgbClr val="04617B">
                    <a:shade val="90000"/>
                  </a:srgbClr>
                </a:solidFill>
              </a:rPr>
              <a:pPr>
                <a:defRPr/>
              </a:pPr>
              <a:t>11</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446535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1079500"/>
          </a:xfrm>
        </p:spPr>
        <p:txBody>
          <a:bodyPr/>
          <a:lstStyle/>
          <a:p>
            <a:pPr algn="ctr" eaLnBrk="1" hangingPunct="1">
              <a:defRPr/>
            </a:pPr>
            <a:r>
              <a:rPr lang="ar-IQ" sz="4400" dirty="0" smtClean="0">
                <a:solidFill>
                  <a:schemeClr val="accent6">
                    <a:lumMod val="50000"/>
                  </a:schemeClr>
                </a:solidFill>
                <a:cs typeface="Ali-A-Samik" pitchFamily="2" charset="-78"/>
              </a:rPr>
              <a:t>ثانياً/ ولاية المحاكم</a:t>
            </a:r>
            <a:endParaRPr lang="en-US" sz="4400" dirty="0" smtClean="0">
              <a:solidFill>
                <a:schemeClr val="accent6">
                  <a:lumMod val="50000"/>
                </a:schemeClr>
              </a:solidFill>
              <a:cs typeface="Ali-A-Samik" pitchFamily="2" charset="-78"/>
            </a:endParaRPr>
          </a:p>
        </p:txBody>
      </p:sp>
      <p:sp>
        <p:nvSpPr>
          <p:cNvPr id="49155" name="Rectangle 3"/>
          <p:cNvSpPr>
            <a:spLocks noGrp="1" noChangeArrowheads="1"/>
          </p:cNvSpPr>
          <p:nvPr>
            <p:ph idx="1"/>
          </p:nvPr>
        </p:nvSpPr>
        <p:spPr>
          <a:xfrm>
            <a:off x="250825" y="1341438"/>
            <a:ext cx="8569325" cy="5903912"/>
          </a:xfrm>
        </p:spPr>
        <p:txBody>
          <a:bodyPr/>
          <a:lstStyle/>
          <a:p>
            <a:pPr marL="0" indent="0" algn="just" rtl="1" eaLnBrk="1" hangingPunct="1">
              <a:lnSpc>
                <a:spcPct val="150000"/>
              </a:lnSpc>
              <a:buFont typeface="Wingdings" pitchFamily="2" charset="2"/>
              <a:buNone/>
            </a:pPr>
            <a:r>
              <a:rPr lang="ar-IQ" sz="2800" smtClean="0">
                <a:cs typeface="Ali-A-Samik" pitchFamily="2" charset="-78"/>
              </a:rPr>
              <a:t> تنص المادة ( 29 ) من قانون المرافعات المدنية ( تسري ولاية المحاكم المدنية على جميع الأشخاص </a:t>
            </a:r>
            <a:r>
              <a:rPr lang="ar-IQ" sz="2800" smtClean="0">
                <a:solidFill>
                  <a:srgbClr val="FF0000"/>
                </a:solidFill>
                <a:cs typeface="Ali-A-Samik" pitchFamily="2" charset="-78"/>
              </a:rPr>
              <a:t>الطبيعة والمعنوية </a:t>
            </a:r>
            <a:r>
              <a:rPr lang="ar-IQ" sz="2800" smtClean="0">
                <a:cs typeface="Ali-A-Samik" pitchFamily="2" charset="-78"/>
              </a:rPr>
              <a:t>بما في ذلك الحكومة وتختص بالفصل في كافة المنازعات الا ما استثنى </a:t>
            </a:r>
            <a:r>
              <a:rPr lang="ar-IQ" sz="2800" smtClean="0">
                <a:solidFill>
                  <a:srgbClr val="00B050"/>
                </a:solidFill>
                <a:cs typeface="Ali-A-Samik" pitchFamily="2" charset="-78"/>
              </a:rPr>
              <a:t>بنص خاص </a:t>
            </a:r>
            <a:r>
              <a:rPr lang="ar-IQ" sz="2800" smtClean="0">
                <a:cs typeface="Ali-A-Samik" pitchFamily="2" charset="-78"/>
              </a:rPr>
              <a:t>)  </a:t>
            </a:r>
            <a:endParaRPr lang="en-US" sz="2800" smtClean="0">
              <a:cs typeface="Ali-A-Samik" pitchFamily="2" charset="-78"/>
            </a:endParaRPr>
          </a:p>
          <a:p>
            <a:pPr marL="0" indent="0" algn="just" rtl="1" eaLnBrk="1" hangingPunct="1">
              <a:lnSpc>
                <a:spcPct val="150000"/>
              </a:lnSpc>
              <a:buFont typeface="Wingdings" pitchFamily="2" charset="2"/>
              <a:buNone/>
            </a:pPr>
            <a:r>
              <a:rPr lang="ar-IQ" sz="2800" smtClean="0">
                <a:cs typeface="Ali-A-Samik" pitchFamily="2" charset="-78"/>
              </a:rPr>
              <a:t> وهذا يعني ان ولاية القضاء تضمن الحماية القضائية لكل من يطلبها في قبول دعواه على اي شخص طبيعي او معنوي عام او خاص ، فمهمة القضاء النظر في امر انطباق القانون على الوقائع محل النزاع و </a:t>
            </a:r>
            <a:r>
              <a:rPr lang="ar-IQ" sz="2800" smtClean="0">
                <a:solidFill>
                  <a:srgbClr val="CC0099"/>
                </a:solidFill>
                <a:cs typeface="Ali-A-Samik" pitchFamily="2" charset="-78"/>
              </a:rPr>
              <a:t>هذا يعني لايجوز للقاضي الأمتناع عن قبول الدعوى و نظرها و اصدار حكم </a:t>
            </a:r>
            <a:r>
              <a:rPr lang="ar-IQ" sz="2800" smtClean="0">
                <a:cs typeface="Ali-A-Samik" pitchFamily="2" charset="-78"/>
              </a:rPr>
              <a:t>فيها بموجب المادة ( 30 مرافعات)  والا اعتبر منكرا للعدالة </a:t>
            </a:r>
            <a:r>
              <a:rPr lang="ar-JO" sz="2800" smtClean="0">
                <a:cs typeface="Ali-A-Samik" pitchFamily="2" charset="-78"/>
              </a:rPr>
              <a:t>....</a:t>
            </a:r>
            <a:r>
              <a:rPr lang="ar-IQ" sz="3200" smtClean="0">
                <a:cs typeface="Ali-A-Samik" pitchFamily="2" charset="-78"/>
              </a:rPr>
              <a:t>.</a:t>
            </a:r>
          </a:p>
        </p:txBody>
      </p:sp>
      <p:sp>
        <p:nvSpPr>
          <p:cNvPr id="4" name="Slide Number Placeholder 3"/>
          <p:cNvSpPr>
            <a:spLocks noGrp="1"/>
          </p:cNvSpPr>
          <p:nvPr>
            <p:ph type="sldNum" sz="quarter" idx="12"/>
          </p:nvPr>
        </p:nvSpPr>
        <p:spPr/>
        <p:txBody>
          <a:bodyPr/>
          <a:lstStyle/>
          <a:p>
            <a:pPr>
              <a:defRPr/>
            </a:pPr>
            <a:fld id="{78F8465F-8CDC-42C0-A34E-658B88011520}" type="slidenum">
              <a:rPr lang="ar-SA" smtClean="0">
                <a:solidFill>
                  <a:srgbClr val="04617B">
                    <a:shade val="90000"/>
                  </a:srgbClr>
                </a:solidFill>
              </a:rPr>
              <a:pPr>
                <a:defRPr/>
              </a:pPr>
              <a:t>12</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3014815099"/>
      </p:ext>
    </p:extLst>
  </p:cSld>
  <p:clrMapOvr>
    <a:masterClrMapping/>
  </p:clrMapOvr>
  <p:transition>
    <p:cover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365125"/>
          </a:xfrm>
        </p:spPr>
        <p:txBody>
          <a:bodyPr>
            <a:normAutofit fontScale="90000"/>
          </a:bodyPr>
          <a:lstStyle/>
          <a:p>
            <a:pPr eaLnBrk="1" fontAlgn="auto" hangingPunct="1">
              <a:spcAft>
                <a:spcPts val="0"/>
              </a:spcAft>
              <a:defRPr/>
            </a:pPr>
            <a:endParaRPr lang="ar-IQ" dirty="0">
              <a:solidFill>
                <a:schemeClr val="tx2">
                  <a:satMod val="200000"/>
                </a:schemeClr>
              </a:solidFill>
            </a:endParaRPr>
          </a:p>
        </p:txBody>
      </p:sp>
      <p:sp>
        <p:nvSpPr>
          <p:cNvPr id="50179" name="Content Placeholder 2"/>
          <p:cNvSpPr>
            <a:spLocks noGrp="1"/>
          </p:cNvSpPr>
          <p:nvPr>
            <p:ph idx="1"/>
          </p:nvPr>
        </p:nvSpPr>
        <p:spPr>
          <a:xfrm>
            <a:off x="250825" y="857250"/>
            <a:ext cx="8642350" cy="6000750"/>
          </a:xfrm>
        </p:spPr>
        <p:txBody>
          <a:bodyPr/>
          <a:lstStyle/>
          <a:p>
            <a:pPr algn="just" rtl="1" eaLnBrk="1" hangingPunct="1">
              <a:lnSpc>
                <a:spcPct val="150000"/>
              </a:lnSpc>
              <a:buFont typeface="Wingdings" pitchFamily="2" charset="2"/>
              <a:buChar char="ü"/>
            </a:pPr>
            <a:r>
              <a:rPr lang="ar-IQ" sz="2800" smtClean="0">
                <a:cs typeface="Ali-A-Samik" pitchFamily="2" charset="-78"/>
              </a:rPr>
              <a:t>اي اذا وجد نص لكنه فيه </a:t>
            </a:r>
            <a:r>
              <a:rPr lang="ar-IQ" sz="2800" smtClean="0">
                <a:solidFill>
                  <a:srgbClr val="FF0000"/>
                </a:solidFill>
                <a:cs typeface="Ali-A-Samik" pitchFamily="2" charset="-78"/>
              </a:rPr>
              <a:t>غموض</a:t>
            </a:r>
            <a:r>
              <a:rPr lang="ar-IQ" sz="2800" smtClean="0">
                <a:cs typeface="Ali-A-Samik" pitchFamily="2" charset="-78"/>
              </a:rPr>
              <a:t> فيصار الى وسائل التفسير ( التفسير اللفظي و طريق الأستنتاج من مفهوم النص و طريق الأستنتاج من حكمة التشريع ) ...... وفي حالة عدم اتخاذ هذه الأجراءات فأنه يعتبر القاضي قد الغى المادة ....</a:t>
            </a:r>
          </a:p>
          <a:p>
            <a:pPr algn="just" rtl="1" eaLnBrk="1" hangingPunct="1">
              <a:lnSpc>
                <a:spcPct val="150000"/>
              </a:lnSpc>
              <a:buFont typeface="Wingdings" pitchFamily="2" charset="2"/>
              <a:buChar char="ü"/>
            </a:pPr>
            <a:r>
              <a:rPr lang="ar-IQ" sz="2800" smtClean="0">
                <a:cs typeface="Ali-A-Samik" pitchFamily="2" charset="-78"/>
              </a:rPr>
              <a:t>   </a:t>
            </a:r>
            <a:r>
              <a:rPr lang="ar-SA" sz="2800" smtClean="0">
                <a:cs typeface="Ali-A-Samik" pitchFamily="2" charset="-78"/>
              </a:rPr>
              <a:t>  </a:t>
            </a:r>
            <a:r>
              <a:rPr lang="ar-IQ" sz="2800" smtClean="0">
                <a:cs typeface="Ali-A-Samik" pitchFamily="2" charset="-78"/>
              </a:rPr>
              <a:t>ولكن في حالة اذا </a:t>
            </a:r>
            <a:r>
              <a:rPr lang="ar-IQ" sz="2800" smtClean="0">
                <a:solidFill>
                  <a:srgbClr val="FF0000"/>
                </a:solidFill>
                <a:cs typeface="Ali-A-Samik" pitchFamily="2" charset="-78"/>
              </a:rPr>
              <a:t>لم يوجد </a:t>
            </a:r>
            <a:r>
              <a:rPr lang="ar-IQ" sz="2800" smtClean="0">
                <a:cs typeface="Ali-A-Samik" pitchFamily="2" charset="-78"/>
              </a:rPr>
              <a:t>القاض</a:t>
            </a:r>
            <a:r>
              <a:rPr lang="ar-JO" sz="2800" smtClean="0">
                <a:cs typeface="Ali-A-Samik" pitchFamily="2" charset="-78"/>
              </a:rPr>
              <a:t>ي</a:t>
            </a:r>
            <a:r>
              <a:rPr lang="ar-IQ" sz="2800" smtClean="0">
                <a:cs typeface="Ali-A-Samik" pitchFamily="2" charset="-78"/>
              </a:rPr>
              <a:t> اية نص يطبق على الواقعة المعروضة فيجب اللتجاء الى المادة ( الأولى الفقرة  2 مدني ) اذ جاء فيه (( فأذا لم يوجد نص تشريعي يمكن تطبيقه حكمت المحكمة بمقتضى العرف فأذا لم يوجد فبمقتضى مبادىء الشريعة الأسلامية الأكثر ملائمة لنصوص هذا القانون دون التقيد بمذهب معين فأذا لم يوجد فبمقتضى قواعد العدالة ))...........   </a:t>
            </a:r>
            <a:endParaRPr lang="ar-SA" sz="2800" smtClean="0">
              <a:cs typeface="Ali-A-Samik" pitchFamily="2" charset="-78"/>
            </a:endParaRPr>
          </a:p>
          <a:p>
            <a:pPr eaLnBrk="1" hangingPunct="1"/>
            <a:endParaRPr lang="ar-IQ" smtClean="0"/>
          </a:p>
        </p:txBody>
      </p:sp>
      <p:sp>
        <p:nvSpPr>
          <p:cNvPr id="4" name="Slide Number Placeholder 3"/>
          <p:cNvSpPr>
            <a:spLocks noGrp="1"/>
          </p:cNvSpPr>
          <p:nvPr>
            <p:ph type="sldNum" sz="quarter" idx="12"/>
          </p:nvPr>
        </p:nvSpPr>
        <p:spPr/>
        <p:txBody>
          <a:bodyPr/>
          <a:lstStyle/>
          <a:p>
            <a:pPr>
              <a:defRPr/>
            </a:pPr>
            <a:fld id="{9A2DD0C7-798B-4551-B765-1E085D77BFD3}" type="slidenum">
              <a:rPr lang="ar-SA" smtClean="0">
                <a:solidFill>
                  <a:srgbClr val="04617B">
                    <a:shade val="90000"/>
                  </a:srgbClr>
                </a:solidFill>
              </a:rPr>
              <a:pPr>
                <a:defRPr/>
              </a:pPr>
              <a:t>13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3758481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619250"/>
          </a:xfrm>
        </p:spPr>
        <p:txBody>
          <a:bodyPr/>
          <a:lstStyle/>
          <a:p>
            <a:pPr algn="r"/>
            <a:r>
              <a:rPr lang="ar-IQ" sz="4400" dirty="0">
                <a:solidFill>
                  <a:schemeClr val="accent6">
                    <a:lumMod val="50000"/>
                  </a:schemeClr>
                </a:solidFill>
                <a:cs typeface="Ali-A-Samik" pitchFamily="2" charset="-78"/>
              </a:rPr>
              <a:t>ثالثا/ اختيار القضاة</a:t>
            </a:r>
            <a:r>
              <a:rPr lang="ar-JO" sz="4400" dirty="0">
                <a:solidFill>
                  <a:schemeClr val="accent6">
                    <a:lumMod val="50000"/>
                  </a:schemeClr>
                </a:solidFill>
                <a:cs typeface="Ali-A-Samik" pitchFamily="2" charset="-78"/>
              </a:rPr>
              <a:t/>
            </a:r>
            <a:br>
              <a:rPr lang="ar-JO" sz="4400" dirty="0">
                <a:solidFill>
                  <a:schemeClr val="accent6">
                    <a:lumMod val="50000"/>
                  </a:schemeClr>
                </a:solidFill>
                <a:cs typeface="Ali-A-Samik" pitchFamily="2" charset="-78"/>
              </a:rPr>
            </a:br>
            <a:endParaRPr lang="en-US" sz="4400" dirty="0"/>
          </a:p>
        </p:txBody>
      </p:sp>
      <p:sp>
        <p:nvSpPr>
          <p:cNvPr id="3" name="Content Placeholder 2"/>
          <p:cNvSpPr>
            <a:spLocks noGrp="1"/>
          </p:cNvSpPr>
          <p:nvPr>
            <p:ph idx="1"/>
          </p:nvPr>
        </p:nvSpPr>
        <p:spPr/>
        <p:txBody>
          <a:bodyPr/>
          <a:lstStyle/>
          <a:p>
            <a:pPr algn="r" rtl="1" eaLnBrk="1" hangingPunct="1">
              <a:buFont typeface="Wingdings" pitchFamily="2" charset="2"/>
              <a:buNone/>
              <a:defRPr/>
            </a:pPr>
            <a:r>
              <a:rPr lang="ar-JO" sz="3200" dirty="0" smtClean="0">
                <a:solidFill>
                  <a:srgbClr val="002060"/>
                </a:solidFill>
                <a:cs typeface="Ali-A-Samik" pitchFamily="2" charset="-78"/>
              </a:rPr>
              <a:t>طرق </a:t>
            </a:r>
            <a:r>
              <a:rPr lang="ar-JO" sz="3200" dirty="0">
                <a:solidFill>
                  <a:srgbClr val="002060"/>
                </a:solidFill>
                <a:cs typeface="Ali-A-Samik" pitchFamily="2" charset="-78"/>
              </a:rPr>
              <a:t>إختيار القاضي:</a:t>
            </a:r>
          </a:p>
          <a:p>
            <a:pPr algn="r" rtl="1" eaLnBrk="1" hangingPunct="1">
              <a:buFont typeface="Wingdings" pitchFamily="2" charset="2"/>
              <a:buNone/>
              <a:defRPr/>
            </a:pPr>
            <a:r>
              <a:rPr lang="ar-JO" sz="2800" dirty="0" smtClean="0">
                <a:cs typeface="Ali-A-Samik" pitchFamily="2" charset="-78"/>
              </a:rPr>
              <a:t>1- </a:t>
            </a:r>
            <a:r>
              <a:rPr lang="ar-JO" sz="2800" dirty="0">
                <a:cs typeface="Ali-A-Samik" pitchFamily="2" charset="-78"/>
              </a:rPr>
              <a:t>الاختيار المشترك</a:t>
            </a:r>
            <a:r>
              <a:rPr lang="ar-JO" sz="2800" dirty="0" smtClean="0">
                <a:cs typeface="Ali-A-Samik" pitchFamily="2" charset="-78"/>
              </a:rPr>
              <a:t>:</a:t>
            </a:r>
            <a:r>
              <a:rPr lang="en-US" sz="2800" dirty="0" smtClean="0">
                <a:cs typeface="Ali-A-Samik" pitchFamily="2" charset="-78"/>
              </a:rPr>
              <a:t> </a:t>
            </a:r>
            <a:r>
              <a:rPr lang="ar-IQ" sz="2800" dirty="0" smtClean="0"/>
              <a:t> </a:t>
            </a:r>
            <a:r>
              <a:rPr lang="ar-IQ" sz="2800" b="1" dirty="0" smtClean="0"/>
              <a:t>ويتم اختيار القضاة </a:t>
            </a:r>
          </a:p>
          <a:p>
            <a:pPr algn="r" rtl="1" eaLnBrk="1" hangingPunct="1">
              <a:buFont typeface="Wingdings" pitchFamily="2" charset="2"/>
              <a:buNone/>
              <a:defRPr/>
            </a:pPr>
            <a:r>
              <a:rPr lang="ar-IQ" sz="2800" dirty="0" smtClean="0">
                <a:cs typeface="Ali-A-Samik" pitchFamily="2" charset="-78"/>
              </a:rPr>
              <a:t>2- </a:t>
            </a:r>
            <a:r>
              <a:rPr lang="ar-JO" sz="2800" dirty="0" smtClean="0">
                <a:cs typeface="Ali-A-Samik" pitchFamily="2" charset="-78"/>
              </a:rPr>
              <a:t>الاختيار عن طرق الانتخاب:</a:t>
            </a:r>
            <a:endParaRPr lang="en-US" sz="2800" dirty="0" smtClean="0">
              <a:cs typeface="Ali-A-Samik" pitchFamily="2" charset="-78"/>
            </a:endParaRPr>
          </a:p>
          <a:p>
            <a:pPr algn="r" rtl="1" eaLnBrk="1" hangingPunct="1">
              <a:buFont typeface="Wingdings" pitchFamily="2" charset="2"/>
              <a:buNone/>
              <a:defRPr/>
            </a:pPr>
            <a:r>
              <a:rPr lang="en-US" sz="2800" dirty="0" smtClean="0">
                <a:cs typeface="Ali-A-Samik" pitchFamily="2" charset="-78"/>
              </a:rPr>
              <a:t>3</a:t>
            </a:r>
            <a:r>
              <a:rPr lang="ar-IQ" sz="2800" dirty="0" smtClean="0">
                <a:cs typeface="Ali-A-Samik" pitchFamily="2" charset="-78"/>
              </a:rPr>
              <a:t> </a:t>
            </a:r>
            <a:r>
              <a:rPr lang="en-US" sz="2800" dirty="0" smtClean="0">
                <a:cs typeface="Ali-A-Samik" pitchFamily="2" charset="-78"/>
              </a:rPr>
              <a:t>-</a:t>
            </a:r>
            <a:r>
              <a:rPr lang="ar-IQ" sz="2800" dirty="0" smtClean="0">
                <a:cs typeface="Ali-A-Samik" pitchFamily="2" charset="-78"/>
              </a:rPr>
              <a:t>تعين</a:t>
            </a:r>
          </a:p>
          <a:p>
            <a:pPr algn="r" rtl="1" eaLnBrk="1" hangingPunct="1">
              <a:buFont typeface="Wingdings" pitchFamily="2" charset="2"/>
              <a:buNone/>
              <a:defRPr/>
            </a:pPr>
            <a:endParaRPr lang="ar-JO" sz="1050" dirty="0">
              <a:cs typeface="Ali-A-Samik" pitchFamily="2" charset="-78"/>
            </a:endParaRPr>
          </a:p>
          <a:p>
            <a:endParaRPr lang="en-US" dirty="0"/>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B14ABFB3-B4BC-4BA4-B4EA-BED2C9027DD0}" type="slidenum">
              <a:rPr lang="ar-SA" smtClean="0">
                <a:solidFill>
                  <a:srgbClr val="04617B">
                    <a:shade val="90000"/>
                  </a:srgbClr>
                </a:solidFill>
              </a:rPr>
              <a:pPr>
                <a:defRPr/>
              </a:pPr>
              <a:t>14</a:t>
            </a:fld>
            <a:endParaRPr lang="en-US" dirty="0">
              <a:solidFill>
                <a:srgbClr val="04617B">
                  <a:shade val="90000"/>
                </a:srgbClr>
              </a:solidFill>
            </a:endParaRPr>
          </a:p>
        </p:txBody>
      </p:sp>
    </p:spTree>
    <p:extLst>
      <p:ext uri="{BB962C8B-B14F-4D97-AF65-F5344CB8AC3E}">
        <p14:creationId xmlns:p14="http://schemas.microsoft.com/office/powerpoint/2010/main" val="3775450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0" y="333375"/>
            <a:ext cx="8964613" cy="6840538"/>
          </a:xfrm>
        </p:spPr>
        <p:txBody>
          <a:bodyPr/>
          <a:lstStyle/>
          <a:p>
            <a:pPr algn="ctr" rtl="1" eaLnBrk="1" hangingPunct="1">
              <a:buFont typeface="Wingdings" pitchFamily="2" charset="2"/>
              <a:buNone/>
              <a:defRPr/>
            </a:pPr>
            <a:endParaRPr lang="en-US" sz="800" dirty="0" smtClean="0">
              <a:solidFill>
                <a:srgbClr val="FFFF00"/>
              </a:solidFill>
              <a:cs typeface="Ali-A-Samik" pitchFamily="2" charset="-78"/>
            </a:endParaRPr>
          </a:p>
          <a:p>
            <a:pPr algn="r" rtl="1">
              <a:defRPr/>
            </a:pPr>
            <a:r>
              <a:rPr lang="ar-IQ" sz="2400" dirty="0" smtClean="0">
                <a:solidFill>
                  <a:srgbClr val="002060"/>
                </a:solidFill>
                <a:cs typeface="Ali-A-Samik" pitchFamily="2" charset="-78"/>
              </a:rPr>
              <a:t>شروط القبول في المعهد القضائي</a:t>
            </a:r>
            <a:r>
              <a:rPr lang="ar-IQ" sz="2400" dirty="0" smtClean="0">
                <a:solidFill>
                  <a:srgbClr val="007E00"/>
                </a:solidFill>
                <a:cs typeface="Ali-A-Samik" pitchFamily="2" charset="-78"/>
              </a:rPr>
              <a:t>:</a:t>
            </a:r>
            <a:r>
              <a:rPr lang="en-US" sz="2400" dirty="0" smtClean="0">
                <a:solidFill>
                  <a:srgbClr val="007E00"/>
                </a:solidFill>
                <a:cs typeface="Ali-A-Samik" pitchFamily="2" charset="-78"/>
              </a:rPr>
              <a:t>  </a:t>
            </a:r>
            <a:r>
              <a:rPr lang="ar-JO" sz="2400" dirty="0" smtClean="0">
                <a:solidFill>
                  <a:srgbClr val="007E00"/>
                </a:solidFill>
                <a:cs typeface="Ali-A-Samik" pitchFamily="2" charset="-78"/>
              </a:rPr>
              <a:t> </a:t>
            </a:r>
            <a:r>
              <a:rPr lang="ar-JO" sz="2000" dirty="0" smtClean="0">
                <a:solidFill>
                  <a:srgbClr val="FF0000"/>
                </a:solidFill>
                <a:cs typeface="Ali-A-Samik" pitchFamily="2" charset="-78"/>
              </a:rPr>
              <a:t>(م</a:t>
            </a:r>
            <a:r>
              <a:rPr lang="ar-JO" sz="2000" dirty="0" smtClean="0">
                <a:solidFill>
                  <a:srgbClr val="FF0000"/>
                </a:solidFill>
                <a:cs typeface="+mj-cs"/>
              </a:rPr>
              <a:t>7</a:t>
            </a:r>
            <a:r>
              <a:rPr lang="ar-JO" sz="2000" dirty="0" smtClean="0">
                <a:solidFill>
                  <a:srgbClr val="FF0000"/>
                </a:solidFill>
                <a:cs typeface="Ali-A-Samik" pitchFamily="2" charset="-78"/>
              </a:rPr>
              <a:t> </a:t>
            </a:r>
            <a:r>
              <a:rPr lang="ar-SA" sz="2000" dirty="0" smtClean="0">
                <a:solidFill>
                  <a:srgbClr val="FF0000"/>
                </a:solidFill>
                <a:cs typeface="Ali-A-Samik" pitchFamily="2" charset="-78"/>
              </a:rPr>
              <a:t>قانون المعهد القضائي</a:t>
            </a:r>
            <a:r>
              <a:rPr lang="ar-JO" sz="2000" dirty="0" smtClean="0">
                <a:solidFill>
                  <a:srgbClr val="FF0000"/>
                </a:solidFill>
                <a:cs typeface="Ali-A-Samik" pitchFamily="2" charset="-78"/>
              </a:rPr>
              <a:t> - العراقي</a:t>
            </a:r>
            <a:r>
              <a:rPr lang="ar-SA" sz="2000" dirty="0" smtClean="0">
                <a:solidFill>
                  <a:srgbClr val="FF0000"/>
                </a:solidFill>
                <a:cs typeface="Ali-A-Samik" pitchFamily="2" charset="-78"/>
              </a:rPr>
              <a:t> رقم (</a:t>
            </a:r>
            <a:r>
              <a:rPr lang="ar-SA" sz="2000" dirty="0" smtClean="0">
                <a:solidFill>
                  <a:srgbClr val="FF0000"/>
                </a:solidFill>
                <a:cs typeface="+mj-cs"/>
              </a:rPr>
              <a:t>33</a:t>
            </a:r>
            <a:r>
              <a:rPr lang="ar-SA" sz="2000" dirty="0" smtClean="0">
                <a:solidFill>
                  <a:srgbClr val="FF0000"/>
                </a:solidFill>
                <a:cs typeface="Ali-A-Samik" pitchFamily="2" charset="-78"/>
              </a:rPr>
              <a:t>) لسنة </a:t>
            </a:r>
            <a:r>
              <a:rPr lang="ar-SA" sz="2000" dirty="0" smtClean="0">
                <a:solidFill>
                  <a:srgbClr val="FF0000"/>
                </a:solidFill>
                <a:cs typeface="+mj-cs"/>
              </a:rPr>
              <a:t>1976</a:t>
            </a:r>
            <a:r>
              <a:rPr lang="ar-JO" sz="2000" dirty="0" smtClean="0">
                <a:solidFill>
                  <a:srgbClr val="FF0000"/>
                </a:solidFill>
                <a:cs typeface="+mj-cs"/>
              </a:rPr>
              <a:t>) (</a:t>
            </a:r>
            <a:endParaRPr lang="ar-IQ" sz="2000" dirty="0" smtClean="0">
              <a:solidFill>
                <a:srgbClr val="FF0000"/>
              </a:solidFill>
              <a:cs typeface="+mj-cs"/>
            </a:endParaRPr>
          </a:p>
          <a:p>
            <a:pPr algn="r" rtl="1">
              <a:defRPr/>
            </a:pPr>
            <a:r>
              <a:rPr lang="ar-JO" sz="2400" dirty="0" smtClean="0">
                <a:cs typeface="Ali-A-Samik" pitchFamily="2" charset="-78"/>
              </a:rPr>
              <a:t>أولاً//</a:t>
            </a:r>
            <a:r>
              <a:rPr lang="ar-IQ" sz="2400" dirty="0" smtClean="0">
                <a:cs typeface="+mj-cs"/>
              </a:rPr>
              <a:t>1</a:t>
            </a:r>
            <a:r>
              <a:rPr lang="ar-IQ" sz="2400" dirty="0" smtClean="0">
                <a:cs typeface="Ali-A-Samik" pitchFamily="2" charset="-78"/>
              </a:rPr>
              <a:t>- ان يكون عراقيا</a:t>
            </a:r>
            <a:r>
              <a:rPr lang="ar-JO" sz="2400" dirty="0" smtClean="0">
                <a:cs typeface="Ali-A-Samik" pitchFamily="2" charset="-78"/>
              </a:rPr>
              <a:t>ً</a:t>
            </a:r>
            <a:r>
              <a:rPr lang="ar-IQ" sz="2400" dirty="0" smtClean="0">
                <a:cs typeface="Ali-A-Samik" pitchFamily="2" charset="-78"/>
              </a:rPr>
              <a:t> بالولادة متمتعا بالأهلية المدنية الكاملة .</a:t>
            </a:r>
          </a:p>
          <a:p>
            <a:pPr algn="r" rtl="1" eaLnBrk="1" hangingPunct="1">
              <a:buFont typeface="Wingdings" pitchFamily="2" charset="2"/>
              <a:buNone/>
              <a:defRPr/>
            </a:pPr>
            <a:r>
              <a:rPr lang="ar-IQ" sz="2400" dirty="0" smtClean="0">
                <a:cs typeface="+mj-cs"/>
              </a:rPr>
              <a:t>2</a:t>
            </a:r>
            <a:r>
              <a:rPr lang="ar-IQ" sz="2400" dirty="0" smtClean="0">
                <a:cs typeface="Ali-A-Samik" pitchFamily="2" charset="-78"/>
              </a:rPr>
              <a:t>- ان لايزيد عمره عن </a:t>
            </a:r>
            <a:r>
              <a:rPr lang="ar-IQ" sz="2400" dirty="0" smtClean="0">
                <a:cs typeface="+mj-cs"/>
              </a:rPr>
              <a:t>( 40 </a:t>
            </a:r>
            <a:r>
              <a:rPr lang="ar-IQ" sz="2400" dirty="0" smtClean="0">
                <a:cs typeface="Ali-A-Samik" pitchFamily="2" charset="-78"/>
              </a:rPr>
              <a:t>) سنة و ان لايقل عن ( 28 ) سنة.</a:t>
            </a:r>
          </a:p>
          <a:p>
            <a:pPr algn="r" rtl="1" eaLnBrk="1" hangingPunct="1">
              <a:buFont typeface="Wingdings" pitchFamily="2" charset="2"/>
              <a:buNone/>
              <a:defRPr/>
            </a:pPr>
            <a:r>
              <a:rPr lang="ar-IQ" sz="2400" dirty="0" smtClean="0">
                <a:cs typeface="+mj-cs"/>
              </a:rPr>
              <a:t>3</a:t>
            </a:r>
            <a:r>
              <a:rPr lang="ar-IQ" sz="2400" dirty="0" smtClean="0">
                <a:cs typeface="Ali-A-Samik" pitchFamily="2" charset="-78"/>
              </a:rPr>
              <a:t>- ان لايكون محكوما عليه بجناية غير سياسية او جنحة مخلة بالشرف.</a:t>
            </a:r>
          </a:p>
          <a:p>
            <a:pPr algn="r" rtl="1" eaLnBrk="1" hangingPunct="1">
              <a:buFont typeface="Wingdings" pitchFamily="2" charset="2"/>
              <a:buNone/>
              <a:defRPr/>
            </a:pPr>
            <a:r>
              <a:rPr lang="ar-IQ" sz="2400" dirty="0" smtClean="0">
                <a:cs typeface="+mj-cs"/>
              </a:rPr>
              <a:t>4-</a:t>
            </a:r>
            <a:r>
              <a:rPr lang="ar-IQ" sz="2400" dirty="0" smtClean="0">
                <a:cs typeface="Ali-A-Samik" pitchFamily="2" charset="-78"/>
              </a:rPr>
              <a:t> ان يكون محمود السيرة و حسن السمعة.   </a:t>
            </a:r>
          </a:p>
          <a:p>
            <a:pPr algn="r" rtl="1" eaLnBrk="1" hangingPunct="1">
              <a:buFont typeface="Wingdings" pitchFamily="2" charset="2"/>
              <a:buNone/>
              <a:defRPr/>
            </a:pPr>
            <a:r>
              <a:rPr lang="ar-IQ" sz="2400" dirty="0" smtClean="0">
                <a:cs typeface="Ali-A-Samik" pitchFamily="2" charset="-78"/>
              </a:rPr>
              <a:t>  </a:t>
            </a:r>
            <a:r>
              <a:rPr lang="ar-IQ" sz="2400" dirty="0" smtClean="0">
                <a:cs typeface="+mj-cs"/>
              </a:rPr>
              <a:t>5</a:t>
            </a:r>
            <a:r>
              <a:rPr lang="ar-IQ" sz="2400" dirty="0" smtClean="0">
                <a:cs typeface="Ali-A-Samik" pitchFamily="2" charset="-78"/>
              </a:rPr>
              <a:t>- ان تتوفر فيه الجدارة البدنية و اللياقة.</a:t>
            </a:r>
          </a:p>
          <a:p>
            <a:pPr algn="r" rtl="1" eaLnBrk="1" hangingPunct="1">
              <a:buFont typeface="Wingdings" pitchFamily="2" charset="2"/>
              <a:buNone/>
              <a:defRPr/>
            </a:pPr>
            <a:r>
              <a:rPr lang="ar-IQ" sz="2400" dirty="0" smtClean="0">
                <a:cs typeface="+mj-cs"/>
              </a:rPr>
              <a:t>6</a:t>
            </a:r>
            <a:r>
              <a:rPr lang="ar-IQ" sz="2400" dirty="0" smtClean="0">
                <a:cs typeface="Ali-A-Samik" pitchFamily="2" charset="-78"/>
              </a:rPr>
              <a:t>- ان يكون متخرجا في احدى كليات القانون. </a:t>
            </a:r>
          </a:p>
          <a:p>
            <a:pPr algn="r" rtl="1" eaLnBrk="1" hangingPunct="1">
              <a:buFont typeface="Wingdings" pitchFamily="2" charset="2"/>
              <a:buNone/>
              <a:defRPr/>
            </a:pPr>
            <a:r>
              <a:rPr lang="ar-IQ" sz="2400" dirty="0" smtClean="0">
                <a:cs typeface="Ali-A-Samik" pitchFamily="2" charset="-78"/>
              </a:rPr>
              <a:t>             </a:t>
            </a:r>
            <a:r>
              <a:rPr lang="ar-IQ" sz="2400" dirty="0" smtClean="0">
                <a:cs typeface="+mj-cs"/>
              </a:rPr>
              <a:t>7</a:t>
            </a:r>
            <a:r>
              <a:rPr lang="ar-IQ" sz="2400" dirty="0" smtClean="0">
                <a:cs typeface="Ali-A-Samik" pitchFamily="2" charset="-78"/>
              </a:rPr>
              <a:t>- ان لايكون قد سبق فصله من المعهد.</a:t>
            </a:r>
          </a:p>
          <a:p>
            <a:pPr algn="r" rtl="1" eaLnBrk="1" hangingPunct="1">
              <a:buFont typeface="Wingdings" pitchFamily="2" charset="2"/>
              <a:buNone/>
              <a:defRPr/>
            </a:pPr>
            <a:r>
              <a:rPr lang="ar-IQ" sz="2400" dirty="0" smtClean="0">
                <a:cs typeface="+mj-cs"/>
              </a:rPr>
              <a:t>8- </a:t>
            </a:r>
            <a:r>
              <a:rPr lang="ar-IQ" sz="2400" dirty="0" smtClean="0">
                <a:cs typeface="Ali-A-Samik" pitchFamily="2" charset="-78"/>
              </a:rPr>
              <a:t>ان تكون له ممارسة لاتقل عن ثلاثة سنوات</a:t>
            </a:r>
            <a:r>
              <a:rPr lang="ar-JO" sz="2400" dirty="0" smtClean="0">
                <a:cs typeface="Ali-A-Samik" pitchFamily="2" charset="-78"/>
              </a:rPr>
              <a:t> </a:t>
            </a:r>
            <a:r>
              <a:rPr lang="ar-IQ" sz="2400" dirty="0" smtClean="0">
                <a:cs typeface="Ali-A-Samik" pitchFamily="2" charset="-78"/>
              </a:rPr>
              <a:t>في المحاماة او وظيفة قانونية او قضائية</a:t>
            </a:r>
            <a:r>
              <a:rPr lang="ar-JO" sz="2400" dirty="0" smtClean="0">
                <a:cs typeface="Ali-A-Samik" pitchFamily="2" charset="-78"/>
              </a:rPr>
              <a:t> في الدوائر والمؤسسات الحكومية</a:t>
            </a:r>
            <a:r>
              <a:rPr lang="ar-IQ" sz="2400" dirty="0" smtClean="0">
                <a:cs typeface="Ali-A-Samik" pitchFamily="2" charset="-78"/>
              </a:rPr>
              <a:t>.</a:t>
            </a:r>
          </a:p>
          <a:p>
            <a:pPr algn="r" rtl="1" eaLnBrk="1" hangingPunct="1">
              <a:buFont typeface="Wingdings" pitchFamily="2" charset="2"/>
              <a:buNone/>
              <a:defRPr/>
            </a:pPr>
            <a:r>
              <a:rPr lang="ar-JO" sz="2400" dirty="0" smtClean="0">
                <a:cs typeface="Ali-A-Samik" pitchFamily="2" charset="-78"/>
              </a:rPr>
              <a:t>ثانياً// </a:t>
            </a:r>
            <a:r>
              <a:rPr lang="ar-SA" sz="2400" dirty="0" smtClean="0">
                <a:cs typeface="Ali-A-Samik" pitchFamily="2" charset="-78"/>
              </a:rPr>
              <a:t>يعفى من شرط الممارسة المنصوص عليه في الفقرة (ح) من البند (اولا) من هذه المادة حملة الشهادات العليا في الدراسة القانونية، من درجة ماجستير او اعلى</a:t>
            </a:r>
            <a:r>
              <a:rPr lang="en-US" sz="2400" dirty="0" smtClean="0">
                <a:cs typeface="Ali-A-Samik" pitchFamily="2" charset="-78"/>
              </a:rPr>
              <a:t>.</a:t>
            </a:r>
            <a:endParaRPr lang="ar-IQ" sz="2400" dirty="0" smtClean="0">
              <a:cs typeface="Ali-A-Samik" pitchFamily="2" charset="-78"/>
            </a:endParaRPr>
          </a:p>
        </p:txBody>
      </p:sp>
      <p:sp>
        <p:nvSpPr>
          <p:cNvPr id="4" name="Slide Number Placeholder 3"/>
          <p:cNvSpPr>
            <a:spLocks noGrp="1"/>
          </p:cNvSpPr>
          <p:nvPr>
            <p:ph type="sldNum" sz="quarter" idx="12"/>
          </p:nvPr>
        </p:nvSpPr>
        <p:spPr/>
        <p:txBody>
          <a:bodyPr/>
          <a:lstStyle/>
          <a:p>
            <a:pPr>
              <a:defRPr/>
            </a:pPr>
            <a:fld id="{7CF5A9DD-B99C-456F-86E2-60CFD5B238C6}" type="slidenum">
              <a:rPr lang="ar-SA" smtClean="0">
                <a:solidFill>
                  <a:srgbClr val="04617B">
                    <a:shade val="90000"/>
                  </a:srgbClr>
                </a:solidFill>
              </a:rPr>
              <a:pPr>
                <a:defRPr/>
              </a:pPr>
              <a:t>15</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934656359"/>
      </p:ext>
    </p:extLst>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a:xfrm>
            <a:off x="0" y="620713"/>
            <a:ext cx="8964613" cy="6237287"/>
          </a:xfrm>
        </p:spPr>
        <p:txBody>
          <a:bodyPr/>
          <a:lstStyle/>
          <a:p>
            <a:pPr algn="r" rtl="1">
              <a:lnSpc>
                <a:spcPct val="150000"/>
              </a:lnSpc>
              <a:defRPr/>
            </a:pPr>
            <a:r>
              <a:rPr lang="ar-IQ" sz="2400" dirty="0" smtClean="0">
                <a:solidFill>
                  <a:srgbClr val="007E00"/>
                </a:solidFill>
                <a:cs typeface="Ali-A-Samik" pitchFamily="2" charset="-78"/>
              </a:rPr>
              <a:t>شروط القبول في المعهد القضائي</a:t>
            </a:r>
            <a:r>
              <a:rPr lang="ar-JO" sz="2400" dirty="0" smtClean="0">
                <a:solidFill>
                  <a:srgbClr val="007E00"/>
                </a:solidFill>
                <a:cs typeface="Ali-A-Samik" pitchFamily="2" charset="-78"/>
              </a:rPr>
              <a:t> في إقليم كوردستان</a:t>
            </a:r>
            <a:r>
              <a:rPr lang="ar-IQ" sz="2400" dirty="0" smtClean="0">
                <a:solidFill>
                  <a:srgbClr val="007E00"/>
                </a:solidFill>
                <a:cs typeface="Ali-A-Samik" pitchFamily="2" charset="-78"/>
              </a:rPr>
              <a:t>:</a:t>
            </a:r>
            <a:r>
              <a:rPr lang="en-US" sz="2400" dirty="0" smtClean="0">
                <a:solidFill>
                  <a:srgbClr val="007E00"/>
                </a:solidFill>
                <a:cs typeface="Ali-A-Samik" pitchFamily="2" charset="-78"/>
              </a:rPr>
              <a:t> </a:t>
            </a:r>
            <a:r>
              <a:rPr lang="ar-JO" sz="2400" dirty="0" smtClean="0">
                <a:solidFill>
                  <a:srgbClr val="FF0000"/>
                </a:solidFill>
                <a:cs typeface="Ali-A-Samik" pitchFamily="2" charset="-78"/>
              </a:rPr>
              <a:t>(م</a:t>
            </a:r>
            <a:r>
              <a:rPr lang="ar-JO" sz="2400" dirty="0" smtClean="0">
                <a:solidFill>
                  <a:srgbClr val="FF0000"/>
                </a:solidFill>
                <a:cs typeface="+mj-cs"/>
              </a:rPr>
              <a:t>8</a:t>
            </a:r>
            <a:r>
              <a:rPr lang="ar-JO" sz="2400" dirty="0" smtClean="0">
                <a:solidFill>
                  <a:srgbClr val="FF0000"/>
                </a:solidFill>
                <a:cs typeface="Ali-A-Samik" pitchFamily="2" charset="-78"/>
              </a:rPr>
              <a:t> </a:t>
            </a:r>
            <a:r>
              <a:rPr lang="ar-SA" sz="2400" dirty="0" smtClean="0">
                <a:solidFill>
                  <a:srgbClr val="FF0000"/>
                </a:solidFill>
                <a:cs typeface="Ali-A-Samik" pitchFamily="2" charset="-78"/>
              </a:rPr>
              <a:t>قانون المعهد القضائي</a:t>
            </a:r>
            <a:r>
              <a:rPr lang="ar-JO" sz="2400" dirty="0" smtClean="0">
                <a:solidFill>
                  <a:srgbClr val="FF0000"/>
                </a:solidFill>
                <a:cs typeface="Ali-A-Samik" pitchFamily="2" charset="-78"/>
              </a:rPr>
              <a:t> -الكوردستاني</a:t>
            </a:r>
            <a:r>
              <a:rPr lang="ar-SA" sz="2400" dirty="0" smtClean="0">
                <a:solidFill>
                  <a:srgbClr val="FF0000"/>
                </a:solidFill>
                <a:cs typeface="Ali-A-Samik" pitchFamily="2" charset="-78"/>
              </a:rPr>
              <a:t> رقم</a:t>
            </a:r>
            <a:r>
              <a:rPr lang="ar-JO" sz="2400" dirty="0" smtClean="0">
                <a:solidFill>
                  <a:srgbClr val="FF0000"/>
                </a:solidFill>
                <a:cs typeface="Ali-A-Samik" pitchFamily="2" charset="-78"/>
              </a:rPr>
              <a:t> </a:t>
            </a:r>
            <a:r>
              <a:rPr lang="ar-JO" sz="2400" dirty="0" smtClean="0">
                <a:solidFill>
                  <a:srgbClr val="FF0000"/>
                </a:solidFill>
                <a:cs typeface="+mj-cs"/>
              </a:rPr>
              <a:t>(7) </a:t>
            </a:r>
            <a:r>
              <a:rPr lang="ar-JO" sz="2400" dirty="0" smtClean="0">
                <a:solidFill>
                  <a:srgbClr val="FF0000"/>
                </a:solidFill>
                <a:cs typeface="Ali-A-Samik" pitchFamily="2" charset="-78"/>
              </a:rPr>
              <a:t>لسنة </a:t>
            </a:r>
            <a:r>
              <a:rPr lang="ar-JO" sz="2400" dirty="0" smtClean="0">
                <a:solidFill>
                  <a:srgbClr val="FF0000"/>
                </a:solidFill>
                <a:cs typeface="+mj-cs"/>
              </a:rPr>
              <a:t>2009</a:t>
            </a:r>
            <a:r>
              <a:rPr lang="ar-SA" sz="2400" dirty="0" smtClean="0">
                <a:solidFill>
                  <a:srgbClr val="FF0000"/>
                </a:solidFill>
                <a:cs typeface="+mj-cs"/>
              </a:rPr>
              <a:t> </a:t>
            </a:r>
            <a:r>
              <a:rPr lang="ar-JO" sz="2400" dirty="0" smtClean="0">
                <a:solidFill>
                  <a:srgbClr val="FF0000"/>
                </a:solidFill>
                <a:cs typeface="+mj-cs"/>
              </a:rPr>
              <a:t>).</a:t>
            </a:r>
          </a:p>
          <a:p>
            <a:pPr algn="r" rtl="1">
              <a:lnSpc>
                <a:spcPct val="150000"/>
              </a:lnSpc>
              <a:defRPr/>
            </a:pPr>
            <a:r>
              <a:rPr lang="ar-IQ" sz="2400" b="1" dirty="0"/>
              <a:t>أولاً: يشترط في من يقبل في المعهد لإعداده قاضياً او عضواً للادعاء العام ما يلي:</a:t>
            </a:r>
            <a:br>
              <a:rPr lang="ar-IQ" sz="2400" b="1" dirty="0"/>
            </a:br>
            <a:r>
              <a:rPr lang="ar-IQ" sz="2400" b="1" dirty="0"/>
              <a:t>1- أن يكون عراقي الجنسية و متمتعاً بالأهلية الكاملة.</a:t>
            </a:r>
            <a:br>
              <a:rPr lang="ar-IQ" sz="2400" b="1" dirty="0"/>
            </a:br>
            <a:r>
              <a:rPr lang="ar-IQ" sz="2400" b="1" dirty="0"/>
              <a:t>2- أن يجيد اللغتين الكوردية و العربية قراءةً و كتابة.</a:t>
            </a:r>
            <a:br>
              <a:rPr lang="ar-IQ" sz="2400" b="1" dirty="0"/>
            </a:br>
            <a:r>
              <a:rPr lang="ar-IQ" sz="2400" b="1" dirty="0"/>
              <a:t>3- أن يتمتع بسمعة و سيرة حسنة و غير محكوم عليه بجناية عمدية غير سياسية او جنحة مخلة بالشرف ولم يسبق فصله من المعهد ما لم يكن بسبب مرض مانع ثابت بتقرير من لجنة طبية رسمية أو لأسباب قاهرة.</a:t>
            </a:r>
            <a:br>
              <a:rPr lang="ar-IQ" sz="2400" b="1" dirty="0"/>
            </a:br>
            <a:r>
              <a:rPr lang="ar-IQ" sz="2400" b="1" dirty="0"/>
              <a:t>4- أن يكون سالماً من الامراض و العاهات البدنية التي تعيق أداء واجبه.</a:t>
            </a:r>
            <a:br>
              <a:rPr lang="ar-IQ" sz="2400" b="1" dirty="0"/>
            </a:br>
            <a:r>
              <a:rPr lang="ar-IQ" sz="2400" b="1" dirty="0"/>
              <a:t>5- أن يكون حاصلاً على شهادة البكالوريوس في القانون من إحدى الجامعات العراقية أو الجامعات المعترف بها على أن تكون الدراسة فيها منتظمة.</a:t>
            </a:r>
            <a:endParaRPr lang="ar-JO" sz="2400" b="1" dirty="0" smtClean="0">
              <a:solidFill>
                <a:srgbClr val="FF0000"/>
              </a:solidFill>
              <a:cs typeface="Ali-A-Samik" pitchFamily="2" charset="-78"/>
            </a:endParaRPr>
          </a:p>
          <a:p>
            <a:pPr algn="r" rtl="1">
              <a:lnSpc>
                <a:spcPct val="150000"/>
              </a:lnSpc>
              <a:buFont typeface="Wingdings 2" pitchFamily="18" charset="2"/>
              <a:buNone/>
              <a:defRPr/>
            </a:pPr>
            <a:endParaRPr lang="ar-JO" sz="2000" dirty="0" smtClean="0">
              <a:solidFill>
                <a:srgbClr val="FF0000"/>
              </a:solidFill>
              <a:cs typeface="Ali-A-Samik" pitchFamily="2" charset="-78"/>
            </a:endParaRPr>
          </a:p>
        </p:txBody>
      </p:sp>
      <p:sp>
        <p:nvSpPr>
          <p:cNvPr id="4" name="Slide Number Placeholder 3"/>
          <p:cNvSpPr>
            <a:spLocks noGrp="1"/>
          </p:cNvSpPr>
          <p:nvPr>
            <p:ph type="sldNum" sz="quarter" idx="12"/>
          </p:nvPr>
        </p:nvSpPr>
        <p:spPr/>
        <p:txBody>
          <a:bodyPr/>
          <a:lstStyle/>
          <a:p>
            <a:pPr>
              <a:defRPr/>
            </a:pPr>
            <a:fld id="{F20B266C-297A-4151-BEDF-C96FA2BC4DA1}" type="slidenum">
              <a:rPr lang="ar-SA" smtClean="0">
                <a:solidFill>
                  <a:srgbClr val="04617B">
                    <a:shade val="90000"/>
                  </a:srgbClr>
                </a:solidFill>
              </a:rPr>
              <a:pPr>
                <a:defRPr/>
              </a:pPr>
              <a:t>16</a:t>
            </a:fld>
            <a:endParaRPr lang="en-US" dirty="0">
              <a:solidFill>
                <a:srgbClr val="04617B">
                  <a:shade val="90000"/>
                </a:srgbClr>
              </a:solidFill>
            </a:endParaRPr>
          </a:p>
        </p:txBody>
      </p:sp>
    </p:spTree>
    <p:extLst>
      <p:ext uri="{BB962C8B-B14F-4D97-AF65-F5344CB8AC3E}">
        <p14:creationId xmlns:p14="http://schemas.microsoft.com/office/powerpoint/2010/main" val="2249631462"/>
      </p:ext>
    </p:extLst>
  </p:cSld>
  <p:clrMapOvr>
    <a:masterClrMapping/>
  </p:clrMapOvr>
  <p:transition>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lnSpc>
                <a:spcPct val="150000"/>
              </a:lnSpc>
              <a:defRPr/>
            </a:pPr>
            <a:r>
              <a:rPr lang="ar-IQ" sz="2400" dirty="0">
                <a:solidFill>
                  <a:srgbClr val="007E00"/>
                </a:solidFill>
                <a:cs typeface="Ali-A-Samik" pitchFamily="2" charset="-78"/>
              </a:rPr>
              <a:t>شروط القبول في المعهد القضائي</a:t>
            </a:r>
            <a:r>
              <a:rPr lang="ar-JO" sz="2400" dirty="0">
                <a:solidFill>
                  <a:srgbClr val="007E00"/>
                </a:solidFill>
                <a:cs typeface="Ali-A-Samik" pitchFamily="2" charset="-78"/>
              </a:rPr>
              <a:t> في إقليم كوردستان</a:t>
            </a:r>
            <a:r>
              <a:rPr lang="ar-IQ" sz="2400" dirty="0">
                <a:solidFill>
                  <a:srgbClr val="007E00"/>
                </a:solidFill>
                <a:cs typeface="Ali-A-Samik" pitchFamily="2" charset="-78"/>
              </a:rPr>
              <a:t>:</a:t>
            </a:r>
            <a:r>
              <a:rPr lang="en-US" sz="2400" dirty="0">
                <a:solidFill>
                  <a:srgbClr val="007E00"/>
                </a:solidFill>
                <a:cs typeface="Ali-A-Samik" pitchFamily="2" charset="-78"/>
              </a:rPr>
              <a:t> </a:t>
            </a:r>
            <a:r>
              <a:rPr lang="ar-JO" sz="2400" dirty="0">
                <a:solidFill>
                  <a:srgbClr val="FF0000"/>
                </a:solidFill>
                <a:cs typeface="Ali-A-Samik" pitchFamily="2" charset="-78"/>
              </a:rPr>
              <a:t>(م</a:t>
            </a:r>
            <a:r>
              <a:rPr lang="ar-JO" sz="2400" dirty="0">
                <a:solidFill>
                  <a:srgbClr val="FF0000"/>
                </a:solidFill>
              </a:rPr>
              <a:t>8</a:t>
            </a:r>
            <a:r>
              <a:rPr lang="ar-JO" sz="2400" dirty="0">
                <a:solidFill>
                  <a:srgbClr val="FF0000"/>
                </a:solidFill>
                <a:cs typeface="Ali-A-Samik" pitchFamily="2" charset="-78"/>
              </a:rPr>
              <a:t> </a:t>
            </a:r>
            <a:r>
              <a:rPr lang="ar-SA" sz="2400" dirty="0">
                <a:solidFill>
                  <a:srgbClr val="FF0000"/>
                </a:solidFill>
                <a:cs typeface="Ali-A-Samik" pitchFamily="2" charset="-78"/>
              </a:rPr>
              <a:t>قانون المعهد القضائي</a:t>
            </a:r>
            <a:r>
              <a:rPr lang="ar-JO" sz="2400" dirty="0">
                <a:solidFill>
                  <a:srgbClr val="FF0000"/>
                </a:solidFill>
                <a:cs typeface="Ali-A-Samik" pitchFamily="2" charset="-78"/>
              </a:rPr>
              <a:t> -الكوردستاني</a:t>
            </a:r>
            <a:r>
              <a:rPr lang="ar-SA" sz="2400" dirty="0">
                <a:solidFill>
                  <a:srgbClr val="FF0000"/>
                </a:solidFill>
                <a:cs typeface="Ali-A-Samik" pitchFamily="2" charset="-78"/>
              </a:rPr>
              <a:t> رقم</a:t>
            </a:r>
            <a:r>
              <a:rPr lang="ar-JO" sz="2400" dirty="0">
                <a:solidFill>
                  <a:srgbClr val="FF0000"/>
                </a:solidFill>
                <a:cs typeface="Ali-A-Samik" pitchFamily="2" charset="-78"/>
              </a:rPr>
              <a:t> </a:t>
            </a:r>
            <a:r>
              <a:rPr lang="ar-JO" sz="2400" dirty="0">
                <a:solidFill>
                  <a:srgbClr val="FF0000"/>
                </a:solidFill>
              </a:rPr>
              <a:t>(7) </a:t>
            </a:r>
            <a:r>
              <a:rPr lang="ar-JO" sz="2400" dirty="0">
                <a:solidFill>
                  <a:srgbClr val="FF0000"/>
                </a:solidFill>
                <a:cs typeface="Ali-A-Samik" pitchFamily="2" charset="-78"/>
              </a:rPr>
              <a:t>لسنة </a:t>
            </a:r>
            <a:r>
              <a:rPr lang="ar-JO" sz="2400" dirty="0">
                <a:solidFill>
                  <a:srgbClr val="FF0000"/>
                </a:solidFill>
              </a:rPr>
              <a:t>2009</a:t>
            </a:r>
            <a:r>
              <a:rPr lang="ar-SA" sz="2400" dirty="0">
                <a:solidFill>
                  <a:srgbClr val="FF0000"/>
                </a:solidFill>
              </a:rPr>
              <a:t> </a:t>
            </a:r>
            <a:r>
              <a:rPr lang="ar-JO" sz="2400" dirty="0">
                <a:solidFill>
                  <a:srgbClr val="FF0000"/>
                </a:solidFill>
              </a:rPr>
              <a:t>).</a:t>
            </a:r>
          </a:p>
        </p:txBody>
      </p:sp>
      <p:sp>
        <p:nvSpPr>
          <p:cNvPr id="3" name="Content Placeholder 2"/>
          <p:cNvSpPr>
            <a:spLocks noGrp="1"/>
          </p:cNvSpPr>
          <p:nvPr>
            <p:ph idx="1"/>
          </p:nvPr>
        </p:nvSpPr>
        <p:spPr/>
        <p:txBody>
          <a:bodyPr/>
          <a:lstStyle/>
          <a:p>
            <a:pPr algn="r"/>
            <a:r>
              <a:rPr lang="ar-IQ" sz="2400" dirty="0"/>
              <a:t>7- ان تكون له ممارسة فعلية لمدة (8) سنوات في اجهزة وزارة العدل او مجلس القضاء و المحاكم التابعة له أو ممارسة فعلية لمهنة المحاماة او وظيفة قانونية في الدوائر و المؤسسات الحكومية لمدة لا تقل عن (8) سنوات على أن يكون قد ترافع عن (5) دعاوى على الاقل في السنة الواحدة و تخصم سنتان من المدتين المذكورتين بالنسبة للحاصلين على شهادة الماجستير في القانون و خمس سنوات للحاصلين على شهادة الدكتوراه في القانون سواء كانت الممارسة قبل الحصول على الشهادتين او بعدهما.</a:t>
            </a:r>
            <a:br>
              <a:rPr lang="ar-IQ" sz="2400" dirty="0"/>
            </a:br>
            <a:r>
              <a:rPr lang="ar-IQ" sz="2400" dirty="0"/>
              <a:t>8- أن لا يكون منتمياً لأي حزب أو جهة سياسية و عليه انهاء ارتباطه </a:t>
            </a:r>
            <a:r>
              <a:rPr lang="ar-IQ" sz="2400" dirty="0" smtClean="0"/>
              <a:t> </a:t>
            </a:r>
          </a:p>
          <a:p>
            <a:pPr marL="0" indent="0" algn="r">
              <a:buNone/>
            </a:pPr>
            <a:r>
              <a:rPr lang="ar-IQ" sz="2400" dirty="0" smtClean="0"/>
              <a:t>السياسي </a:t>
            </a:r>
            <a:r>
              <a:rPr lang="ar-IQ" sz="2400" dirty="0"/>
              <a:t>عند تقديمه الى المعهد ان كان </a:t>
            </a:r>
            <a:r>
              <a:rPr lang="ar-IQ" sz="2400" dirty="0" smtClean="0"/>
              <a:t>منتمياً</a:t>
            </a:r>
          </a:p>
          <a:p>
            <a:pPr marL="0" indent="0" algn="r">
              <a:buNone/>
            </a:pPr>
            <a:r>
              <a:rPr lang="en-US" sz="2400" dirty="0"/>
              <a:t> </a:t>
            </a:r>
            <a:r>
              <a:rPr lang="ar-SA" sz="2400" dirty="0" smtClean="0"/>
              <a:t>أن </a:t>
            </a:r>
            <a:r>
              <a:rPr lang="ar-SA" sz="2400" dirty="0"/>
              <a:t>يجتاز امتحاناً تحريرياً و شفهياً في القوانين التي يقررها مجلس </a:t>
            </a:r>
            <a:r>
              <a:rPr lang="ar-SA" sz="2400" dirty="0" smtClean="0"/>
              <a:t>المعهد</a:t>
            </a:r>
            <a:r>
              <a:rPr lang="en-US" sz="2400" dirty="0" smtClean="0"/>
              <a:t>-9</a:t>
            </a:r>
            <a:endParaRPr lang="ar-IQ" sz="2400" dirty="0" smtClean="0"/>
          </a:p>
          <a:p>
            <a:pPr marL="0" indent="0" algn="r">
              <a:buNone/>
            </a:pPr>
            <a:r>
              <a:rPr lang="ar-SA" sz="2400" dirty="0"/>
              <a:t>أن يجتاز المقابلة التي يجريها مجلس </a:t>
            </a:r>
            <a:r>
              <a:rPr lang="ar-SA" sz="2400" dirty="0" smtClean="0"/>
              <a:t>المعهد</a:t>
            </a:r>
            <a:r>
              <a:rPr lang="en-US" sz="2400" dirty="0" smtClean="0"/>
              <a:t>-10</a:t>
            </a:r>
            <a:br>
              <a:rPr lang="en-US" sz="2400" dirty="0" smtClean="0"/>
            </a:br>
            <a:r>
              <a:rPr lang="ar-SA" sz="2400" dirty="0" smtClean="0"/>
              <a:t>ثانياً: يستثنى المحامون من أحكام الفقرتين (7 ، 8) من أولاً من هذه المادة للقبول في المعهد لغرض الاعداد و التأهيل</a:t>
            </a:r>
            <a:r>
              <a:rPr lang="en-US" sz="2400" dirty="0" smtClean="0"/>
              <a:t>.</a:t>
            </a:r>
            <a:r>
              <a:rPr lang="ar-IQ" sz="2400" dirty="0" smtClean="0"/>
              <a:t>.</a:t>
            </a:r>
            <a:endParaRPr lang="en-US" sz="2400" dirty="0"/>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B14ABFB3-B4BC-4BA4-B4EA-BED2C9027DD0}" type="slidenum">
              <a:rPr lang="ar-SA" smtClean="0">
                <a:solidFill>
                  <a:srgbClr val="04617B">
                    <a:shade val="90000"/>
                  </a:srgbClr>
                </a:solidFill>
              </a:rPr>
              <a:pPr>
                <a:defRPr/>
              </a:pPr>
              <a:t>17</a:t>
            </a:fld>
            <a:endParaRPr lang="en-US" dirty="0">
              <a:solidFill>
                <a:srgbClr val="04617B">
                  <a:shade val="90000"/>
                </a:srgbClr>
              </a:solidFill>
            </a:endParaRPr>
          </a:p>
        </p:txBody>
      </p:sp>
    </p:spTree>
    <p:extLst>
      <p:ext uri="{BB962C8B-B14F-4D97-AF65-F5344CB8AC3E}">
        <p14:creationId xmlns:p14="http://schemas.microsoft.com/office/powerpoint/2010/main" val="3582129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250825" y="765175"/>
            <a:ext cx="8693150" cy="5735638"/>
          </a:xfrm>
        </p:spPr>
        <p:txBody>
          <a:bodyPr/>
          <a:lstStyle/>
          <a:p>
            <a:pPr algn="ctr" rtl="1" eaLnBrk="1" hangingPunct="1">
              <a:buFont typeface="Wingdings" pitchFamily="2" charset="2"/>
              <a:buNone/>
              <a:defRPr/>
            </a:pPr>
            <a:r>
              <a:rPr lang="ar-IQ" sz="3600" dirty="0" smtClean="0">
                <a:solidFill>
                  <a:schemeClr val="accent6">
                    <a:lumMod val="50000"/>
                  </a:schemeClr>
                </a:solidFill>
                <a:cs typeface="Ali-A-Samik" pitchFamily="2" charset="-78"/>
              </a:rPr>
              <a:t>واجبات القاضي</a:t>
            </a:r>
          </a:p>
          <a:p>
            <a:pPr algn="r" rtl="1" eaLnBrk="1" hangingPunct="1">
              <a:lnSpc>
                <a:spcPct val="150000"/>
              </a:lnSpc>
              <a:buFont typeface="Wingdings" pitchFamily="2" charset="2"/>
              <a:buNone/>
              <a:defRPr/>
            </a:pPr>
            <a:r>
              <a:rPr lang="ar-IQ" sz="2800" dirty="0" smtClean="0">
                <a:cs typeface="Ali-A-Samik" pitchFamily="2" charset="-78"/>
              </a:rPr>
              <a:t>1- </a:t>
            </a:r>
            <a:r>
              <a:rPr lang="ar-IQ" sz="2400" dirty="0" smtClean="0">
                <a:cs typeface="Ali-A-Samik" pitchFamily="2" charset="-78"/>
              </a:rPr>
              <a:t>المحافظة على </a:t>
            </a:r>
            <a:r>
              <a:rPr lang="ar-IQ" sz="2400" dirty="0" smtClean="0">
                <a:solidFill>
                  <a:srgbClr val="CC0099"/>
                </a:solidFill>
                <a:cs typeface="Ali-A-Samik" pitchFamily="2" charset="-78"/>
              </a:rPr>
              <a:t>كرامة</a:t>
            </a:r>
            <a:r>
              <a:rPr lang="ar-IQ" sz="2400" dirty="0" smtClean="0">
                <a:cs typeface="Ali-A-Samik" pitchFamily="2" charset="-78"/>
              </a:rPr>
              <a:t> القضاء والأبتعاد عن كل مايبعث الريبة في استقامته.</a:t>
            </a:r>
          </a:p>
          <a:p>
            <a:pPr algn="r" rtl="1" eaLnBrk="1" hangingPunct="1">
              <a:lnSpc>
                <a:spcPct val="150000"/>
              </a:lnSpc>
              <a:buFont typeface="Wingdings" pitchFamily="2" charset="2"/>
              <a:buNone/>
              <a:defRPr/>
            </a:pPr>
            <a:r>
              <a:rPr lang="ar-IQ" sz="2400" dirty="0" smtClean="0">
                <a:cs typeface="Ali-A-Samik" pitchFamily="2" charset="-78"/>
              </a:rPr>
              <a:t>2-</a:t>
            </a:r>
            <a:r>
              <a:rPr lang="ar-IQ" sz="2400" dirty="0" smtClean="0">
                <a:solidFill>
                  <a:srgbClr val="CC0099"/>
                </a:solidFill>
                <a:cs typeface="Ali-A-Samik" pitchFamily="2" charset="-78"/>
              </a:rPr>
              <a:t> كتمان </a:t>
            </a:r>
            <a:r>
              <a:rPr lang="ar-IQ" sz="2400" dirty="0" smtClean="0">
                <a:cs typeface="Ali-A-Samik" pitchFamily="2" charset="-78"/>
              </a:rPr>
              <a:t>الأمور و المعلومات و الوثائق التي يطلع عليها بحكم وظيفته.</a:t>
            </a:r>
          </a:p>
          <a:p>
            <a:pPr algn="r" rtl="1" eaLnBrk="1" hangingPunct="1">
              <a:lnSpc>
                <a:spcPct val="150000"/>
              </a:lnSpc>
              <a:buFont typeface="Wingdings" pitchFamily="2" charset="2"/>
              <a:buNone/>
              <a:defRPr/>
            </a:pPr>
            <a:r>
              <a:rPr lang="ar-IQ" sz="2400" dirty="0" smtClean="0">
                <a:cs typeface="Ali-A-Samik" pitchFamily="2" charset="-78"/>
              </a:rPr>
              <a:t>3- عدم مزاولة</a:t>
            </a:r>
            <a:r>
              <a:rPr lang="ar-JO" sz="2400" dirty="0" smtClean="0">
                <a:cs typeface="Ali-A-Samik" pitchFamily="2" charset="-78"/>
              </a:rPr>
              <a:t> التجارة أو</a:t>
            </a:r>
            <a:r>
              <a:rPr lang="ar-IQ" sz="2400" dirty="0" smtClean="0">
                <a:cs typeface="Ali-A-Samik" pitchFamily="2" charset="-78"/>
              </a:rPr>
              <a:t> اية عمل</a:t>
            </a:r>
            <a:r>
              <a:rPr lang="ar-JO" sz="2400" dirty="0" smtClean="0">
                <a:cs typeface="Ali-A-Samik" pitchFamily="2" charset="-78"/>
              </a:rPr>
              <a:t> لا يتفق وظيفة القضاء</a:t>
            </a:r>
            <a:r>
              <a:rPr lang="ar-IQ" sz="2400" dirty="0" smtClean="0">
                <a:cs typeface="Ali-A-Samik" pitchFamily="2" charset="-78"/>
              </a:rPr>
              <a:t>.</a:t>
            </a:r>
          </a:p>
          <a:p>
            <a:pPr algn="r" rtl="1" eaLnBrk="1" hangingPunct="1">
              <a:lnSpc>
                <a:spcPct val="150000"/>
              </a:lnSpc>
              <a:buFont typeface="Wingdings" pitchFamily="2" charset="2"/>
              <a:buNone/>
              <a:defRPr/>
            </a:pPr>
            <a:r>
              <a:rPr lang="ar-IQ" sz="2400" dirty="0" smtClean="0">
                <a:cs typeface="Ali-A-Samik" pitchFamily="2" charset="-78"/>
              </a:rPr>
              <a:t>4- الأقامة في مركز الوحدة الأدارية التي فيها مقر عمله الا اذا اذن له وزير </a:t>
            </a:r>
            <a:r>
              <a:rPr lang="ar-JO" sz="2400" dirty="0" smtClean="0">
                <a:cs typeface="Ali-A-Samik" pitchFamily="2" charset="-78"/>
              </a:rPr>
              <a:t>(رئيس مجلس القضاء الإقليم) </a:t>
            </a:r>
            <a:r>
              <a:rPr lang="ar-IQ" sz="2400" dirty="0" smtClean="0">
                <a:cs typeface="Ali-A-Samik" pitchFamily="2" charset="-78"/>
              </a:rPr>
              <a:t>العدل الأقامة في مكان اخر.</a:t>
            </a:r>
          </a:p>
          <a:p>
            <a:pPr algn="r" rtl="1" eaLnBrk="1" hangingPunct="1">
              <a:lnSpc>
                <a:spcPct val="150000"/>
              </a:lnSpc>
              <a:buFont typeface="Wingdings" pitchFamily="2" charset="2"/>
              <a:buNone/>
              <a:defRPr/>
            </a:pPr>
            <a:r>
              <a:rPr lang="ar-IQ" sz="2400" dirty="0" smtClean="0">
                <a:cs typeface="Ali-A-Samik" pitchFamily="2" charset="-78"/>
              </a:rPr>
              <a:t>4- ارتداء الكسوة الخاصة بالقضاة اثناء المرافعة.</a:t>
            </a:r>
          </a:p>
          <a:p>
            <a:pPr algn="r" rtl="1" eaLnBrk="1" hangingPunct="1">
              <a:lnSpc>
                <a:spcPct val="150000"/>
              </a:lnSpc>
              <a:buFont typeface="Wingdings" pitchFamily="2" charset="2"/>
              <a:buNone/>
              <a:defRPr/>
            </a:pPr>
            <a:r>
              <a:rPr lang="ar-IQ" sz="2400" dirty="0" smtClean="0">
                <a:cs typeface="Ali-A-Samik" pitchFamily="2" charset="-78"/>
              </a:rPr>
              <a:t>6- لايجوز ان يشترك في هيئة قضائية واحدة قضاة بينهم قرابة او مصاهرة لغاية الدرجة الرابعة و لايجوز ان ينظر </a:t>
            </a:r>
            <a:r>
              <a:rPr lang="ar-IQ" sz="2400" dirty="0" smtClean="0">
                <a:solidFill>
                  <a:srgbClr val="FF0000"/>
                </a:solidFill>
                <a:cs typeface="Ali-A-Samik" pitchFamily="2" charset="-78"/>
              </a:rPr>
              <a:t>القاضي طعناً </a:t>
            </a:r>
            <a:r>
              <a:rPr lang="ar-IQ" sz="2400" dirty="0" smtClean="0">
                <a:cs typeface="Ali-A-Samik" pitchFamily="2" charset="-78"/>
              </a:rPr>
              <a:t>في حكم اصدره قاض اخر تربطه العلاقة المذكور</a:t>
            </a:r>
            <a:r>
              <a:rPr lang="ar-JO" sz="2400" dirty="0" smtClean="0">
                <a:cs typeface="Ali-A-Samik" pitchFamily="2" charset="-78"/>
              </a:rPr>
              <a:t>ة.</a:t>
            </a:r>
            <a:endParaRPr lang="ar-IQ" sz="2400" dirty="0" smtClean="0">
              <a:cs typeface="Ali-A-Samik" pitchFamily="2" charset="-78"/>
            </a:endParaRPr>
          </a:p>
          <a:p>
            <a:pPr algn="r" rtl="1" eaLnBrk="1" hangingPunct="1">
              <a:buFont typeface="Wingdings" pitchFamily="2" charset="2"/>
              <a:buNone/>
              <a:defRPr/>
            </a:pPr>
            <a:r>
              <a:rPr lang="ar-IQ" sz="2800" dirty="0" smtClean="0">
                <a:cs typeface="Ali-A-Samik" pitchFamily="2" charset="-78"/>
              </a:rPr>
              <a:t>  </a:t>
            </a:r>
            <a:endParaRPr lang="en-US" sz="2800" dirty="0" smtClean="0">
              <a:cs typeface="Ali-A-Samik" pitchFamily="2" charset="-78"/>
            </a:endParaRPr>
          </a:p>
          <a:p>
            <a:pPr algn="just" rtl="1" eaLnBrk="1" hangingPunct="1">
              <a:buFont typeface="Wingdings" pitchFamily="2" charset="2"/>
              <a:buNone/>
              <a:defRPr/>
            </a:pPr>
            <a:endParaRPr lang="en-US" dirty="0" smtClean="0">
              <a:solidFill>
                <a:srgbClr val="FFFF00"/>
              </a:solidFill>
              <a:cs typeface="Ali-A-Samik" pitchFamily="2" charset="-78"/>
            </a:endParaRPr>
          </a:p>
        </p:txBody>
      </p:sp>
      <p:sp>
        <p:nvSpPr>
          <p:cNvPr id="4" name="Slide Number Placeholder 3"/>
          <p:cNvSpPr>
            <a:spLocks noGrp="1"/>
          </p:cNvSpPr>
          <p:nvPr>
            <p:ph type="sldNum" sz="quarter" idx="12"/>
          </p:nvPr>
        </p:nvSpPr>
        <p:spPr/>
        <p:txBody>
          <a:bodyPr/>
          <a:lstStyle/>
          <a:p>
            <a:pPr>
              <a:defRPr/>
            </a:pPr>
            <a:fld id="{46B1F675-7A55-4864-B418-98E2DD4F604F}" type="slidenum">
              <a:rPr lang="ar-SA" smtClean="0">
                <a:solidFill>
                  <a:srgbClr val="04617B">
                    <a:shade val="90000"/>
                  </a:srgbClr>
                </a:solidFill>
              </a:rPr>
              <a:pPr>
                <a:defRPr/>
              </a:pPr>
              <a:t>18</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1996421840"/>
      </p:ext>
    </p:extLst>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71438"/>
            <a:ext cx="8229600" cy="1285875"/>
          </a:xfrm>
        </p:spPr>
        <p:txBody>
          <a:bodyPr/>
          <a:lstStyle/>
          <a:p>
            <a:pPr algn="ctr" eaLnBrk="1" hangingPunct="1"/>
            <a:r>
              <a:rPr lang="ar-IQ" sz="4400" smtClean="0">
                <a:solidFill>
                  <a:srgbClr val="7030A0"/>
                </a:solidFill>
                <a:cs typeface="Ali-A-Samik" pitchFamily="2" charset="-78"/>
              </a:rPr>
              <a:t>رابعا/ ضمانات صحة التقاضي</a:t>
            </a:r>
            <a:endParaRPr lang="en-US" sz="4400" smtClean="0">
              <a:solidFill>
                <a:srgbClr val="7030A0"/>
              </a:solidFill>
              <a:cs typeface="Ali-A-Samik" pitchFamily="2" charset="-78"/>
            </a:endParaRPr>
          </a:p>
        </p:txBody>
      </p:sp>
      <p:sp>
        <p:nvSpPr>
          <p:cNvPr id="54275" name="Rectangle 3"/>
          <p:cNvSpPr>
            <a:spLocks noGrp="1" noChangeArrowheads="1"/>
          </p:cNvSpPr>
          <p:nvPr>
            <p:ph idx="1"/>
          </p:nvPr>
        </p:nvSpPr>
        <p:spPr>
          <a:xfrm>
            <a:off x="323850" y="1357313"/>
            <a:ext cx="8620125" cy="5500687"/>
          </a:xfrm>
        </p:spPr>
        <p:txBody>
          <a:bodyPr/>
          <a:lstStyle/>
          <a:p>
            <a:pPr algn="just" rtl="1" eaLnBrk="1" hangingPunct="1">
              <a:buFont typeface="Wingdings" pitchFamily="2" charset="2"/>
              <a:buNone/>
            </a:pPr>
            <a:r>
              <a:rPr lang="ar-IQ" smtClean="0">
                <a:cs typeface="Ali-A-Samik" pitchFamily="2" charset="-78"/>
              </a:rPr>
              <a:t>     </a:t>
            </a:r>
            <a:r>
              <a:rPr lang="ar-IQ" sz="2800" smtClean="0">
                <a:cs typeface="Ali-A-Samik" pitchFamily="2" charset="-78"/>
              </a:rPr>
              <a:t>في مقابل منع الدولة الفرد من استيفاء حقه بنفسه, التزمت بضما</a:t>
            </a:r>
            <a:r>
              <a:rPr lang="ar-JO" sz="2800" smtClean="0">
                <a:cs typeface="Ali-A-Samik" pitchFamily="2" charset="-78"/>
              </a:rPr>
              <a:t>ن</a:t>
            </a:r>
            <a:r>
              <a:rPr lang="ar-IQ" sz="2800" smtClean="0">
                <a:cs typeface="Ali-A-Samik" pitchFamily="2" charset="-78"/>
              </a:rPr>
              <a:t> حق التقاضي (أو حق اللجوء الى المحاكم) لكل فرد وأصبح حق التقاضي من الحقوق العامة التي لايجوز النزول عنها. و انطلاقا من كفالة حق التقاضي ، تم وضع الضوابط التي تضمن صحة التقاضي والأطمئنان الى صحة ما تصدره المحاكم من أحكام و هي:</a:t>
            </a:r>
            <a:endParaRPr lang="en-US" sz="2800" smtClean="0">
              <a:cs typeface="Ali-A-Samik" pitchFamily="2" charset="-78"/>
            </a:endParaRPr>
          </a:p>
          <a:p>
            <a:pPr algn="just" rtl="1" eaLnBrk="1" hangingPunct="1">
              <a:buFont typeface="Wingdings" pitchFamily="2" charset="2"/>
              <a:buNone/>
            </a:pPr>
            <a:endParaRPr lang="ar-IQ" sz="2800" smtClean="0">
              <a:cs typeface="Ali-A-Samik" pitchFamily="2" charset="-78"/>
            </a:endParaRPr>
          </a:p>
          <a:p>
            <a:pPr algn="r" rtl="1" eaLnBrk="1" hangingPunct="1">
              <a:buFont typeface="Wingdings" pitchFamily="2" charset="2"/>
              <a:buNone/>
            </a:pPr>
            <a:r>
              <a:rPr lang="ar-IQ" sz="2800" smtClean="0">
                <a:solidFill>
                  <a:srgbClr val="0070C0"/>
                </a:solidFill>
                <a:cs typeface="Ali-A-Samik" pitchFamily="2" charset="-78"/>
              </a:rPr>
              <a:t>اولا/ عدم صلاحية القاضي للقضاء</a:t>
            </a:r>
          </a:p>
          <a:p>
            <a:pPr algn="r" rtl="1" eaLnBrk="1" hangingPunct="1">
              <a:buFont typeface="Wingdings" pitchFamily="2" charset="2"/>
              <a:buNone/>
            </a:pPr>
            <a:r>
              <a:rPr lang="ar-IQ" sz="2800" smtClean="0">
                <a:solidFill>
                  <a:srgbClr val="0070C0"/>
                </a:solidFill>
                <a:cs typeface="Ali-A-Samik" pitchFamily="2" charset="-78"/>
              </a:rPr>
              <a:t>     ثانيا/ الشكوى من القضاة </a:t>
            </a:r>
          </a:p>
          <a:p>
            <a:pPr algn="r" rtl="1" eaLnBrk="1" hangingPunct="1">
              <a:buFont typeface="Wingdings" pitchFamily="2" charset="2"/>
              <a:buNone/>
            </a:pPr>
            <a:r>
              <a:rPr lang="ar-IQ" sz="2800" smtClean="0">
                <a:solidFill>
                  <a:srgbClr val="0070C0"/>
                </a:solidFill>
                <a:cs typeface="Ali-A-Samik" pitchFamily="2" charset="-78"/>
              </a:rPr>
              <a:t>           ثالثا / علانية المرافعة</a:t>
            </a:r>
          </a:p>
          <a:p>
            <a:pPr algn="r" rtl="1" eaLnBrk="1" hangingPunct="1">
              <a:buFont typeface="Wingdings" pitchFamily="2" charset="2"/>
              <a:buNone/>
            </a:pPr>
            <a:r>
              <a:rPr lang="ar-IQ" sz="2800" smtClean="0">
                <a:solidFill>
                  <a:srgbClr val="0070C0"/>
                </a:solidFill>
                <a:cs typeface="Ali-A-Samik" pitchFamily="2" charset="-78"/>
              </a:rPr>
              <a:t>                رابعا/ نقل الدعوى</a:t>
            </a:r>
          </a:p>
          <a:p>
            <a:pPr algn="r" rtl="1" eaLnBrk="1" hangingPunct="1">
              <a:buFont typeface="Wingdings" pitchFamily="2" charset="2"/>
              <a:buNone/>
            </a:pPr>
            <a:r>
              <a:rPr lang="ar-IQ" sz="2800" smtClean="0">
                <a:solidFill>
                  <a:srgbClr val="0070C0"/>
                </a:solidFill>
                <a:cs typeface="Ali-A-Samik" pitchFamily="2" charset="-78"/>
              </a:rPr>
              <a:t>                       خامساً / المعونة القضائية </a:t>
            </a:r>
            <a:endParaRPr lang="en-US" sz="2800" smtClean="0">
              <a:solidFill>
                <a:srgbClr val="0070C0"/>
              </a:solidFill>
              <a:cs typeface="Ali-A-Samik" pitchFamily="2" charset="-78"/>
            </a:endParaRPr>
          </a:p>
        </p:txBody>
      </p:sp>
      <p:sp>
        <p:nvSpPr>
          <p:cNvPr id="4" name="Slide Number Placeholder 3"/>
          <p:cNvSpPr>
            <a:spLocks noGrp="1"/>
          </p:cNvSpPr>
          <p:nvPr>
            <p:ph type="sldNum" sz="quarter" idx="12"/>
          </p:nvPr>
        </p:nvSpPr>
        <p:spPr/>
        <p:txBody>
          <a:bodyPr/>
          <a:lstStyle/>
          <a:p>
            <a:pPr>
              <a:defRPr/>
            </a:pPr>
            <a:fld id="{056058A7-5113-427D-8351-ADFBBE79B95E}" type="slidenum">
              <a:rPr lang="ar-SA" smtClean="0">
                <a:solidFill>
                  <a:srgbClr val="04617B">
                    <a:shade val="90000"/>
                  </a:srgbClr>
                </a:solidFill>
              </a:rPr>
              <a:pPr>
                <a:defRPr/>
              </a:pPr>
              <a:t>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1332214886"/>
      </p:ext>
    </p:extLst>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704850"/>
            <a:ext cx="8229600" cy="708025"/>
          </a:xfrm>
        </p:spPr>
        <p:txBody>
          <a:bodyPr/>
          <a:lstStyle/>
          <a:p>
            <a:pPr algn="r" rtl="1"/>
            <a:r>
              <a:rPr lang="ar-JO" sz="3600" smtClean="0">
                <a:solidFill>
                  <a:srgbClr val="002060"/>
                </a:solidFill>
                <a:cs typeface="Ali-A-Jiddah" pitchFamily="2" charset="-78"/>
              </a:rPr>
              <a:t>قانون المرافعات المدنية رقم </a:t>
            </a:r>
            <a:r>
              <a:rPr lang="en-US" sz="3600" smtClean="0">
                <a:solidFill>
                  <a:srgbClr val="002060"/>
                </a:solidFill>
                <a:cs typeface="Ali-A-Jiddah" pitchFamily="2" charset="-78"/>
              </a:rPr>
              <a:t>83</a:t>
            </a:r>
            <a:r>
              <a:rPr lang="ar-JO" sz="3600" smtClean="0">
                <a:solidFill>
                  <a:srgbClr val="002060"/>
                </a:solidFill>
                <a:cs typeface="Ali-A-Jiddah" pitchFamily="2" charset="-78"/>
              </a:rPr>
              <a:t> لسنة </a:t>
            </a:r>
            <a:r>
              <a:rPr lang="en-US" sz="3600" smtClean="0">
                <a:solidFill>
                  <a:srgbClr val="002060"/>
                </a:solidFill>
                <a:cs typeface="Ali-A-Jiddah" pitchFamily="2" charset="-78"/>
              </a:rPr>
              <a:t>1969</a:t>
            </a:r>
            <a:endParaRPr lang="en-US" sz="3600" smtClean="0">
              <a:cs typeface="Traditional Arabic" pitchFamily="18" charset="-78"/>
            </a:endParaRPr>
          </a:p>
        </p:txBody>
      </p:sp>
      <p:sp>
        <p:nvSpPr>
          <p:cNvPr id="38915" name="Content Placeholder 2"/>
          <p:cNvSpPr>
            <a:spLocks noGrp="1"/>
          </p:cNvSpPr>
          <p:nvPr>
            <p:ph idx="1"/>
          </p:nvPr>
        </p:nvSpPr>
        <p:spPr>
          <a:xfrm>
            <a:off x="457200" y="1484313"/>
            <a:ext cx="8229600" cy="4840287"/>
          </a:xfrm>
        </p:spPr>
        <p:txBody>
          <a:bodyPr/>
          <a:lstStyle/>
          <a:p>
            <a:pPr algn="just" rtl="1" eaLnBrk="1" hangingPunct="1">
              <a:lnSpc>
                <a:spcPct val="150000"/>
              </a:lnSpc>
              <a:spcBef>
                <a:spcPct val="0"/>
              </a:spcBef>
            </a:pPr>
            <a:r>
              <a:rPr lang="ar-SA" sz="2400" dirty="0" smtClean="0">
                <a:cs typeface="Ali-A-Samik" pitchFamily="2" charset="-78"/>
              </a:rPr>
              <a:t> </a:t>
            </a:r>
            <a:r>
              <a:rPr lang="ar-IQ" sz="2800" dirty="0" smtClean="0">
                <a:cs typeface="Ali-A-Samik" pitchFamily="2" charset="-78"/>
              </a:rPr>
              <a:t>تعريف  قانون المرافعات: هو مجموعة القواعد القانونية التي تبين التنظيم القضائي للدولة، وتحدد اجراءات التقاضي امام محاكمها المدنية والتي تكون مكفولة بجزاء يضمن لها الحترام.</a:t>
            </a:r>
          </a:p>
          <a:p>
            <a:pPr algn="just" rtl="1" eaLnBrk="1" hangingPunct="1">
              <a:lnSpc>
                <a:spcPct val="150000"/>
              </a:lnSpc>
              <a:spcBef>
                <a:spcPct val="0"/>
              </a:spcBef>
            </a:pPr>
            <a:r>
              <a:rPr lang="ar-IQ" sz="2400" u="sng" dirty="0" smtClean="0">
                <a:cs typeface="Ali-A-Samik" pitchFamily="2" charset="-78"/>
              </a:rPr>
              <a:t>يتضح من التعريف: </a:t>
            </a:r>
          </a:p>
          <a:p>
            <a:pPr algn="just" rtl="1" eaLnBrk="1" hangingPunct="1">
              <a:lnSpc>
                <a:spcPct val="150000"/>
              </a:lnSpc>
              <a:spcBef>
                <a:spcPct val="0"/>
              </a:spcBef>
            </a:pPr>
            <a:r>
              <a:rPr lang="ar-IQ" sz="2400" dirty="0" smtClean="0">
                <a:cs typeface="Ali-A-Samik" pitchFamily="2" charset="-78"/>
              </a:rPr>
              <a:t>1- ان قانون المرافعات هو </a:t>
            </a:r>
            <a:r>
              <a:rPr lang="ar-IQ" sz="2400" dirty="0" smtClean="0">
                <a:solidFill>
                  <a:srgbClr val="FF0000"/>
                </a:solidFill>
                <a:cs typeface="Ali-A-Samik" pitchFamily="2" charset="-78"/>
              </a:rPr>
              <a:t>قانون النشاط القضائي للدولة</a:t>
            </a:r>
            <a:r>
              <a:rPr lang="ar-IQ" sz="2400" dirty="0" smtClean="0">
                <a:cs typeface="Ali-A-Samik" pitchFamily="2" charset="-78"/>
              </a:rPr>
              <a:t>. اي عبارة عن مجموعة من القواعد القانونية المنظمة وضعها الدولة عن طريق المشرع لحماية نظامها القانوني. اي عن طريق قواعد قانون المرافعات</a:t>
            </a:r>
            <a:r>
              <a:rPr lang="ar-JO" sz="2400" dirty="0" smtClean="0">
                <a:cs typeface="Ali-A-Samik" pitchFamily="2" charset="-78"/>
              </a:rPr>
              <a:t> </a:t>
            </a:r>
            <a:r>
              <a:rPr lang="ar-IQ" sz="2400" dirty="0" smtClean="0">
                <a:cs typeface="Ali-A-Samik" pitchFamily="2" charset="-78"/>
              </a:rPr>
              <a:t>يحمي نظامها القانوني.</a:t>
            </a:r>
          </a:p>
          <a:p>
            <a:pPr algn="just" rtl="1" eaLnBrk="1" hangingPunct="1">
              <a:lnSpc>
                <a:spcPct val="150000"/>
              </a:lnSpc>
              <a:spcBef>
                <a:spcPct val="0"/>
              </a:spcBef>
            </a:pPr>
            <a:r>
              <a:rPr lang="ar-IQ" sz="2400" dirty="0" smtClean="0">
                <a:cs typeface="Ali-A-Samik" pitchFamily="2" charset="-78"/>
              </a:rPr>
              <a:t>2- قانون المرفعات مرتبط </a:t>
            </a:r>
            <a:r>
              <a:rPr lang="ar-IQ" sz="2400" dirty="0" smtClean="0">
                <a:solidFill>
                  <a:srgbClr val="FF0000"/>
                </a:solidFill>
                <a:cs typeface="Ali-A-Samik" pitchFamily="2" charset="-78"/>
              </a:rPr>
              <a:t>مع قانون اخر </a:t>
            </a:r>
            <a:r>
              <a:rPr lang="ar-IQ" sz="2400" dirty="0" smtClean="0">
                <a:cs typeface="Ali-A-Samik" pitchFamily="2" charset="-78"/>
              </a:rPr>
              <a:t>هو قانون التنظيم القضائي  رقم (160) لسنة 1979 لغرض وضع تنظيم شامل للقضاء المدني في سكونه و حركته.</a:t>
            </a:r>
            <a:endParaRPr lang="en-US" dirty="0" smtClean="0">
              <a:cs typeface="Majalla UI"/>
            </a:endParaRPr>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4E4BB3EE-3589-4CA1-80FA-D7C36178B96A}" type="slidenum">
              <a:rPr lang="ar-SA" smtClean="0">
                <a:solidFill>
                  <a:srgbClr val="04617B">
                    <a:shade val="90000"/>
                  </a:srgbClr>
                </a:solidFill>
              </a:rPr>
              <a:pPr>
                <a:defRPr/>
              </a:pPr>
              <a:t>2</a:t>
            </a:fld>
            <a:endParaRPr lang="en-US" dirty="0">
              <a:solidFill>
                <a:srgbClr val="04617B">
                  <a:shade val="90000"/>
                </a:srgbClr>
              </a:solidFill>
            </a:endParaRPr>
          </a:p>
        </p:txBody>
      </p:sp>
    </p:spTree>
    <p:extLst>
      <p:ext uri="{BB962C8B-B14F-4D97-AF65-F5344CB8AC3E}">
        <p14:creationId xmlns:p14="http://schemas.microsoft.com/office/powerpoint/2010/main" val="984255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1438"/>
            <a:ext cx="7772400" cy="728662"/>
          </a:xfrm>
          <a:extLst/>
        </p:spPr>
        <p:txBody>
          <a:bodyPr/>
          <a:lstStyle/>
          <a:p>
            <a:pPr algn="ctr" rtl="1" eaLnBrk="1" fontAlgn="auto" hangingPunct="1">
              <a:spcAft>
                <a:spcPts val="0"/>
              </a:spcAft>
              <a:defRPr/>
            </a:pPr>
            <a:endParaRPr lang="en-US" sz="2800" dirty="0" smtClean="0">
              <a:solidFill>
                <a:srgbClr val="002060"/>
              </a:solidFill>
              <a:cs typeface="Ali-A-Jiddah" pitchFamily="2" charset="-78"/>
            </a:endParaRPr>
          </a:p>
        </p:txBody>
      </p:sp>
      <p:sp>
        <p:nvSpPr>
          <p:cNvPr id="6147" name="Rectangle 3"/>
          <p:cNvSpPr>
            <a:spLocks noGrp="1" noChangeArrowheads="1"/>
          </p:cNvSpPr>
          <p:nvPr>
            <p:ph type="subTitle" idx="1"/>
          </p:nvPr>
        </p:nvSpPr>
        <p:spPr>
          <a:xfrm>
            <a:off x="179388" y="785813"/>
            <a:ext cx="8785225" cy="6072187"/>
          </a:xfrm>
          <a:solidFill>
            <a:schemeClr val="tx1"/>
          </a:solidFill>
        </p:spPr>
        <p:txBody>
          <a:bodyPr/>
          <a:lstStyle/>
          <a:p>
            <a:pPr marR="0" algn="just" rtl="1" eaLnBrk="1" hangingPunct="1">
              <a:lnSpc>
                <a:spcPct val="150000"/>
              </a:lnSpc>
              <a:spcBef>
                <a:spcPct val="0"/>
              </a:spcBef>
              <a:defRPr/>
            </a:pPr>
            <a:r>
              <a:rPr lang="ar-IQ" sz="3200" u="sng" dirty="0" smtClean="0">
                <a:solidFill>
                  <a:schemeClr val="bg1"/>
                </a:solidFill>
                <a:cs typeface="Ali-A-Samik" pitchFamily="2" charset="-78"/>
              </a:rPr>
              <a:t>لذا يتضمن قانون المرافعات على</a:t>
            </a:r>
            <a:r>
              <a:rPr lang="ar-JO" sz="3200" u="sng" dirty="0" smtClean="0">
                <a:solidFill>
                  <a:schemeClr val="bg1"/>
                </a:solidFill>
                <a:cs typeface="Ali-A-Samik" pitchFamily="2" charset="-78"/>
              </a:rPr>
              <a:t> الموضوعات التالية</a:t>
            </a:r>
            <a:r>
              <a:rPr lang="ar-IQ" sz="3200" u="sng" dirty="0" smtClean="0">
                <a:solidFill>
                  <a:schemeClr val="bg1"/>
                </a:solidFill>
                <a:cs typeface="Ali-A-Samik" pitchFamily="2" charset="-78"/>
              </a:rPr>
              <a:t>:</a:t>
            </a:r>
            <a:endParaRPr lang="ar-IQ" sz="3200" u="sng" dirty="0" smtClean="0">
              <a:solidFill>
                <a:srgbClr val="FF0000"/>
              </a:solidFill>
              <a:cs typeface="Ali-A-Samik" pitchFamily="2" charset="-78"/>
            </a:endParaRPr>
          </a:p>
          <a:p>
            <a:pPr marR="0" algn="just" rtl="1" eaLnBrk="1" hangingPunct="1">
              <a:lnSpc>
                <a:spcPct val="150000"/>
              </a:lnSpc>
              <a:spcBef>
                <a:spcPct val="0"/>
              </a:spcBef>
              <a:defRPr/>
            </a:pPr>
            <a:r>
              <a:rPr lang="ar-IQ" sz="3200" dirty="0" smtClean="0">
                <a:solidFill>
                  <a:srgbClr val="FF0000"/>
                </a:solidFill>
                <a:cs typeface="Ali-A-Samik" pitchFamily="2" charset="-78"/>
              </a:rPr>
              <a:t>التنظيم القضائي</a:t>
            </a:r>
            <a:r>
              <a:rPr lang="ar-IQ" sz="3200" dirty="0" smtClean="0">
                <a:solidFill>
                  <a:schemeClr val="bg1"/>
                </a:solidFill>
                <a:cs typeface="Ali-A-Samik" pitchFamily="2" charset="-78"/>
              </a:rPr>
              <a:t>: ويتضمن </a:t>
            </a:r>
            <a:r>
              <a:rPr lang="ar-IQ" sz="3200" dirty="0" smtClean="0">
                <a:solidFill>
                  <a:srgbClr val="00B0F0"/>
                </a:solidFill>
                <a:cs typeface="Ali-A-Samik" pitchFamily="2" charset="-78"/>
              </a:rPr>
              <a:t>ترتيب المحاكم </a:t>
            </a:r>
            <a:r>
              <a:rPr lang="ar-IQ" sz="3200" dirty="0" smtClean="0">
                <a:solidFill>
                  <a:schemeClr val="bg1"/>
                </a:solidFill>
                <a:cs typeface="Ali-A-Samik" pitchFamily="2" charset="-78"/>
              </a:rPr>
              <a:t>والتقسيمات القضائية والقواعد المتعلقة </a:t>
            </a:r>
            <a:r>
              <a:rPr lang="ar-IQ" sz="3200" dirty="0" smtClean="0">
                <a:solidFill>
                  <a:schemeClr val="bg2">
                    <a:lumMod val="60000"/>
                    <a:lumOff val="40000"/>
                  </a:schemeClr>
                </a:solidFill>
                <a:cs typeface="Ali-A-Samik" pitchFamily="2" charset="-78"/>
              </a:rPr>
              <a:t>بخدمة القضاة</a:t>
            </a:r>
            <a:r>
              <a:rPr lang="ar-IQ" sz="3200" dirty="0" smtClean="0">
                <a:solidFill>
                  <a:schemeClr val="bg1"/>
                </a:solidFill>
                <a:cs typeface="Ali-A-Samik" pitchFamily="2" charset="-78"/>
              </a:rPr>
              <a:t>.</a:t>
            </a:r>
          </a:p>
          <a:p>
            <a:pPr marR="0" algn="just" rtl="1" eaLnBrk="1" hangingPunct="1">
              <a:lnSpc>
                <a:spcPct val="150000"/>
              </a:lnSpc>
              <a:spcBef>
                <a:spcPct val="0"/>
              </a:spcBef>
              <a:buFontTx/>
              <a:buChar char="-"/>
              <a:defRPr/>
            </a:pPr>
            <a:r>
              <a:rPr lang="ar-IQ" sz="3200" dirty="0" smtClean="0">
                <a:solidFill>
                  <a:schemeClr val="bg1"/>
                </a:solidFill>
                <a:cs typeface="Ali-A-Samik" pitchFamily="2" charset="-78"/>
              </a:rPr>
              <a:t> </a:t>
            </a:r>
            <a:r>
              <a:rPr lang="ar-IQ" sz="3200" dirty="0" smtClean="0">
                <a:solidFill>
                  <a:srgbClr val="FF0000"/>
                </a:solidFill>
                <a:cs typeface="Ali-A-Samik" pitchFamily="2" charset="-78"/>
              </a:rPr>
              <a:t>الأختصاص القضائي</a:t>
            </a:r>
            <a:r>
              <a:rPr lang="ar-IQ" sz="3200" dirty="0" smtClean="0">
                <a:solidFill>
                  <a:schemeClr val="bg1"/>
                </a:solidFill>
                <a:cs typeface="Ali-A-Samik" pitchFamily="2" charset="-78"/>
              </a:rPr>
              <a:t>: يحدد قانون المرافعات الأختصاص </a:t>
            </a:r>
            <a:r>
              <a:rPr lang="ar-IQ" sz="3200" dirty="0" smtClean="0">
                <a:solidFill>
                  <a:srgbClr val="00B050"/>
                </a:solidFill>
                <a:cs typeface="Ali-A-Samik" pitchFamily="2" charset="-78"/>
              </a:rPr>
              <a:t>الوظيفي</a:t>
            </a:r>
            <a:r>
              <a:rPr lang="ar-IQ" sz="3200" dirty="0" smtClean="0">
                <a:solidFill>
                  <a:schemeClr val="bg1"/>
                </a:solidFill>
                <a:cs typeface="Ali-A-Samik" pitchFamily="2" charset="-78"/>
              </a:rPr>
              <a:t> و</a:t>
            </a:r>
            <a:r>
              <a:rPr lang="ar-IQ" sz="3200" dirty="0" smtClean="0">
                <a:solidFill>
                  <a:srgbClr val="00B0F0"/>
                </a:solidFill>
                <a:cs typeface="Ali-A-Samik" pitchFamily="2" charset="-78"/>
              </a:rPr>
              <a:t>النوعي</a:t>
            </a:r>
            <a:r>
              <a:rPr lang="ar-IQ" sz="3200" dirty="0" smtClean="0">
                <a:solidFill>
                  <a:schemeClr val="bg1"/>
                </a:solidFill>
                <a:cs typeface="Ali-A-Samik" pitchFamily="2" charset="-78"/>
              </a:rPr>
              <a:t> و</a:t>
            </a:r>
            <a:r>
              <a:rPr lang="ar-IQ" sz="3200" dirty="0" smtClean="0">
                <a:solidFill>
                  <a:srgbClr val="FF0000"/>
                </a:solidFill>
                <a:cs typeface="Ali-A-Samik" pitchFamily="2" charset="-78"/>
              </a:rPr>
              <a:t>المكاني</a:t>
            </a:r>
            <a:r>
              <a:rPr lang="ar-IQ" sz="3200" dirty="0" smtClean="0">
                <a:solidFill>
                  <a:schemeClr val="bg1"/>
                </a:solidFill>
                <a:cs typeface="Ali-A-Samik" pitchFamily="2" charset="-78"/>
              </a:rPr>
              <a:t> لكل محكمة بمختلف درجاتها.</a:t>
            </a:r>
          </a:p>
          <a:p>
            <a:pPr marR="0" algn="just" rtl="1" eaLnBrk="1" hangingPunct="1">
              <a:lnSpc>
                <a:spcPct val="150000"/>
              </a:lnSpc>
              <a:spcBef>
                <a:spcPct val="0"/>
              </a:spcBef>
              <a:buFontTx/>
              <a:buChar char="-"/>
              <a:defRPr/>
            </a:pPr>
            <a:r>
              <a:rPr lang="ar-IQ" sz="3200" dirty="0" smtClean="0">
                <a:solidFill>
                  <a:schemeClr val="bg1"/>
                </a:solidFill>
                <a:cs typeface="Ali-A-Samik" pitchFamily="2" charset="-78"/>
              </a:rPr>
              <a:t> </a:t>
            </a:r>
            <a:r>
              <a:rPr lang="ar-IQ" sz="3200" dirty="0" smtClean="0">
                <a:solidFill>
                  <a:srgbClr val="FF0000"/>
                </a:solidFill>
                <a:cs typeface="Ali-A-Samik" pitchFamily="2" charset="-78"/>
              </a:rPr>
              <a:t>اجراءات التقاضي</a:t>
            </a:r>
            <a:r>
              <a:rPr lang="ar-IQ" sz="3200" dirty="0" smtClean="0">
                <a:solidFill>
                  <a:schemeClr val="bg1"/>
                </a:solidFill>
                <a:cs typeface="Ali-A-Samik" pitchFamily="2" charset="-78"/>
              </a:rPr>
              <a:t>: وهي ا</a:t>
            </a:r>
            <a:r>
              <a:rPr lang="ar-IQ" sz="3200" dirty="0" smtClean="0">
                <a:solidFill>
                  <a:srgbClr val="FF0000"/>
                </a:solidFill>
                <a:cs typeface="Ali-A-Samik" pitchFamily="2" charset="-78"/>
              </a:rPr>
              <a:t>لأجراءات</a:t>
            </a:r>
            <a:r>
              <a:rPr lang="ar-IQ" sz="3200" dirty="0" smtClean="0">
                <a:solidFill>
                  <a:schemeClr val="bg1"/>
                </a:solidFill>
                <a:cs typeface="Ali-A-Samik" pitchFamily="2" charset="-78"/>
              </a:rPr>
              <a:t> التي تبدأ برفع عريضة الدعوى او الطعن وتنتهي بأكتساب الحكم درجة البتات.</a:t>
            </a:r>
          </a:p>
          <a:p>
            <a:pPr marR="0" algn="just" rtl="1" eaLnBrk="1" hangingPunct="1">
              <a:lnSpc>
                <a:spcPct val="80000"/>
              </a:lnSpc>
              <a:spcBef>
                <a:spcPct val="0"/>
              </a:spcBef>
              <a:defRPr/>
            </a:pPr>
            <a:endParaRPr lang="ar-IQ" sz="2400" dirty="0" smtClean="0">
              <a:solidFill>
                <a:schemeClr val="bg1"/>
              </a:solidFill>
              <a:cs typeface="Ali-A-Samik" pitchFamily="2" charset="-78"/>
            </a:endParaRPr>
          </a:p>
          <a:p>
            <a:pPr marR="0" rtl="1" eaLnBrk="1" hangingPunct="1">
              <a:lnSpc>
                <a:spcPct val="80000"/>
              </a:lnSpc>
              <a:spcBef>
                <a:spcPct val="0"/>
              </a:spcBef>
              <a:defRPr/>
            </a:pPr>
            <a:endParaRPr lang="en-US" sz="2400" dirty="0" smtClean="0">
              <a:solidFill>
                <a:schemeClr val="bg1"/>
              </a:solidFill>
              <a:cs typeface="Ali-A-Samik" pitchFamily="2" charset="-78"/>
            </a:endParaRPr>
          </a:p>
        </p:txBody>
      </p:sp>
      <p:sp>
        <p:nvSpPr>
          <p:cNvPr id="4" name="Slide Number Placeholder 3"/>
          <p:cNvSpPr>
            <a:spLocks noGrp="1"/>
          </p:cNvSpPr>
          <p:nvPr>
            <p:ph type="sldNum" sz="quarter" idx="12"/>
          </p:nvPr>
        </p:nvSpPr>
        <p:spPr/>
        <p:txBody>
          <a:bodyPr/>
          <a:lstStyle/>
          <a:p>
            <a:pPr>
              <a:defRPr/>
            </a:pPr>
            <a:fld id="{68084DE1-D7AC-4A6B-B4D0-AB2EFAAE47C2}" type="slidenum">
              <a:rPr lang="ar-SA" smtClean="0">
                <a:solidFill>
                  <a:srgbClr val="DBF5F9">
                    <a:shade val="90000"/>
                  </a:srgbClr>
                </a:solidFill>
              </a:rPr>
              <a:pPr>
                <a:defRPr/>
              </a:pPr>
              <a:t>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Tree>
    <p:extLst>
      <p:ext uri="{BB962C8B-B14F-4D97-AF65-F5344CB8AC3E}">
        <p14:creationId xmlns:p14="http://schemas.microsoft.com/office/powerpoint/2010/main" val="2308793606"/>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le 1"/>
          <p:cNvSpPr>
            <a:spLocks noGrp="1"/>
          </p:cNvSpPr>
          <p:nvPr>
            <p:ph type="title"/>
          </p:nvPr>
        </p:nvSpPr>
        <p:spPr>
          <a:xfrm>
            <a:off x="428625" y="-1500188"/>
            <a:ext cx="8429625" cy="1285875"/>
          </a:xfrm>
          <a:solidFill>
            <a:schemeClr val="bg1"/>
          </a:solidFill>
        </p:spPr>
        <p:txBody>
          <a:bodyPr/>
          <a:lstStyle/>
          <a:p>
            <a:pPr algn="r" rtl="1" eaLnBrk="1" hangingPunct="1"/>
            <a:r>
              <a:rPr lang="ar-IQ" sz="3600" smtClean="0">
                <a:solidFill>
                  <a:srgbClr val="FF0000"/>
                </a:solidFill>
                <a:cs typeface="Ali-A-Samik" pitchFamily="2" charset="-78"/>
              </a:rPr>
              <a:t/>
            </a:r>
            <a:br>
              <a:rPr lang="ar-IQ" sz="3600" smtClean="0">
                <a:solidFill>
                  <a:srgbClr val="FF0000"/>
                </a:solidFill>
                <a:cs typeface="Ali-A-Samik" pitchFamily="2" charset="-78"/>
              </a:rPr>
            </a:br>
            <a:endParaRPr lang="ar-IQ" sz="4400" smtClean="0">
              <a:solidFill>
                <a:srgbClr val="FF0000"/>
              </a:solidFill>
            </a:endParaRPr>
          </a:p>
        </p:txBody>
      </p:sp>
      <p:sp>
        <p:nvSpPr>
          <p:cNvPr id="40963" name="Content Placeholder 2"/>
          <p:cNvSpPr>
            <a:spLocks noGrp="1"/>
          </p:cNvSpPr>
          <p:nvPr>
            <p:ph idx="1"/>
          </p:nvPr>
        </p:nvSpPr>
        <p:spPr>
          <a:xfrm>
            <a:off x="428625" y="-571500"/>
            <a:ext cx="8572500" cy="7169150"/>
          </a:xfrm>
        </p:spPr>
        <p:txBody>
          <a:bodyPr/>
          <a:lstStyle/>
          <a:p>
            <a:pPr algn="just" rtl="1" eaLnBrk="1" hangingPunct="1">
              <a:lnSpc>
                <a:spcPct val="80000"/>
              </a:lnSpc>
              <a:buFont typeface="Wingdings 2" pitchFamily="18" charset="2"/>
              <a:buNone/>
            </a:pPr>
            <a:endParaRPr lang="ar-JO" dirty="0" smtClean="0">
              <a:cs typeface="Ali-A-Samik" pitchFamily="2" charset="-78"/>
            </a:endParaRPr>
          </a:p>
          <a:p>
            <a:pPr algn="just" rtl="1" eaLnBrk="1" hangingPunct="1">
              <a:lnSpc>
                <a:spcPct val="80000"/>
              </a:lnSpc>
              <a:buFont typeface="Wingdings 2" pitchFamily="18" charset="2"/>
              <a:buNone/>
            </a:pPr>
            <a:endParaRPr lang="ar-JO" dirty="0" smtClean="0">
              <a:cs typeface="Ali-A-Samik" pitchFamily="2" charset="-78"/>
            </a:endParaRPr>
          </a:p>
          <a:p>
            <a:pPr algn="just" rtl="1" eaLnBrk="1" hangingPunct="1">
              <a:lnSpc>
                <a:spcPct val="80000"/>
              </a:lnSpc>
            </a:pPr>
            <a:endParaRPr lang="ar-JO" dirty="0" smtClean="0">
              <a:cs typeface="Ali-A-Samik" pitchFamily="2" charset="-78"/>
            </a:endParaRPr>
          </a:p>
          <a:p>
            <a:pPr algn="just" rtl="1" eaLnBrk="1" hangingPunct="1">
              <a:lnSpc>
                <a:spcPct val="80000"/>
              </a:lnSpc>
              <a:buFont typeface="Wingdings 2" pitchFamily="18" charset="2"/>
              <a:buNone/>
            </a:pPr>
            <a:r>
              <a:rPr lang="ar-IQ" sz="3600" dirty="0" smtClean="0">
                <a:solidFill>
                  <a:srgbClr val="FF0000"/>
                </a:solidFill>
                <a:cs typeface="Ali-A-Samik" pitchFamily="2" charset="-78"/>
              </a:rPr>
              <a:t>الفرق بين قانون المرافعات وقانون اصول المحاكمات الجزائية:</a:t>
            </a:r>
          </a:p>
          <a:p>
            <a:pPr algn="just" rtl="1" eaLnBrk="1" hangingPunct="1">
              <a:buFont typeface="Wingdings 2" pitchFamily="18" charset="2"/>
              <a:buNone/>
            </a:pPr>
            <a:endParaRPr lang="ar-IQ" sz="800" dirty="0" smtClean="0">
              <a:cs typeface="Ali-A-Samik" pitchFamily="2" charset="-78"/>
            </a:endParaRPr>
          </a:p>
          <a:p>
            <a:pPr algn="just" rtl="1" eaLnBrk="1" hangingPunct="1">
              <a:lnSpc>
                <a:spcPct val="150000"/>
              </a:lnSpc>
              <a:buFont typeface="Wingdings 2" pitchFamily="18" charset="2"/>
              <a:buNone/>
            </a:pPr>
            <a:r>
              <a:rPr lang="ar-JO" dirty="0" smtClean="0">
                <a:cs typeface="Ali-A-Samik" pitchFamily="2" charset="-78"/>
              </a:rPr>
              <a:t>1</a:t>
            </a:r>
            <a:r>
              <a:rPr lang="ar-IQ" dirty="0" smtClean="0">
                <a:cs typeface="Ali-A-Samik" pitchFamily="2" charset="-78"/>
              </a:rPr>
              <a:t>- </a:t>
            </a:r>
            <a:r>
              <a:rPr lang="ar-IQ" sz="2800" dirty="0" smtClean="0">
                <a:cs typeface="Ali-A-Samik" pitchFamily="2" charset="-78"/>
              </a:rPr>
              <a:t>من حيث اختلاف </a:t>
            </a:r>
            <a:r>
              <a:rPr lang="ar-IQ" sz="2800" dirty="0" smtClean="0">
                <a:solidFill>
                  <a:srgbClr val="D4A82C"/>
                </a:solidFill>
                <a:cs typeface="Ali-A-Samik" pitchFamily="2" charset="-78"/>
              </a:rPr>
              <a:t>الحق محل الحماية</a:t>
            </a:r>
            <a:r>
              <a:rPr lang="ar-IQ" sz="2800" dirty="0" smtClean="0">
                <a:cs typeface="Ali-A-Samik" pitchFamily="2" charset="-78"/>
              </a:rPr>
              <a:t>: فالأجراءات الجنائية ترمي الى تحقيق حماية المصلحة العامة . اما قانون المرافعات فأنها تهدف الى بالدرجة الأولى الى حماية المصالح الخاصة.</a:t>
            </a:r>
          </a:p>
          <a:p>
            <a:pPr algn="just" rtl="1" eaLnBrk="1" hangingPunct="1">
              <a:lnSpc>
                <a:spcPct val="150000"/>
              </a:lnSpc>
              <a:buFont typeface="Wingdings 2" pitchFamily="18" charset="2"/>
              <a:buNone/>
            </a:pPr>
            <a:r>
              <a:rPr lang="ar-IQ" sz="2800" dirty="0" smtClean="0">
                <a:cs typeface="Ali-A-Samik" pitchFamily="2" charset="-78"/>
              </a:rPr>
              <a:t>2- من حيث اختلاف </a:t>
            </a:r>
            <a:r>
              <a:rPr lang="ar-IQ" sz="2800" dirty="0" smtClean="0">
                <a:solidFill>
                  <a:srgbClr val="FF0000"/>
                </a:solidFill>
                <a:cs typeface="Ali-A-Samik" pitchFamily="2" charset="-78"/>
              </a:rPr>
              <a:t>الجزاء</a:t>
            </a:r>
            <a:r>
              <a:rPr lang="ar-IQ" sz="2800" dirty="0" smtClean="0">
                <a:cs typeface="Ali-A-Samik" pitchFamily="2" charset="-78"/>
              </a:rPr>
              <a:t>: فالقضاء الجنائي عن طريق تطبيق قانون اصول المحاكمات الجزائية يحقق حمايته عن طريق عقاب مخالف القاعدة القانونية . في حين القضاء المدني يحقق حمايته عن طريق اصلاح نتائج المخالفة.</a:t>
            </a:r>
          </a:p>
          <a:p>
            <a:pPr algn="just" rtl="1" eaLnBrk="1" hangingPunct="1">
              <a:lnSpc>
                <a:spcPct val="150000"/>
              </a:lnSpc>
              <a:buFont typeface="Wingdings 2" pitchFamily="18" charset="2"/>
              <a:buNone/>
            </a:pPr>
            <a:r>
              <a:rPr lang="ar-IQ" sz="2800" dirty="0" smtClean="0">
                <a:cs typeface="Ali-A-Samik" pitchFamily="2" charset="-78"/>
              </a:rPr>
              <a:t>3- القضاء المدني لا يمارس </a:t>
            </a:r>
            <a:r>
              <a:rPr lang="ar-JO" sz="2800" dirty="0" smtClean="0">
                <a:solidFill>
                  <a:srgbClr val="007E00"/>
                </a:solidFill>
                <a:cs typeface="Ali-A-Samik" pitchFamily="2" charset="-78"/>
              </a:rPr>
              <a:t>إ</a:t>
            </a:r>
            <a:r>
              <a:rPr lang="ar-IQ" sz="2800" dirty="0" smtClean="0">
                <a:solidFill>
                  <a:srgbClr val="007E00"/>
                </a:solidFill>
                <a:cs typeface="Ali-A-Samik" pitchFamily="2" charset="-78"/>
              </a:rPr>
              <a:t>لا بناء على طلب </a:t>
            </a:r>
            <a:r>
              <a:rPr lang="ar-IQ" sz="2800" dirty="0" smtClean="0">
                <a:cs typeface="Ali-A-Samik" pitchFamily="2" charset="-78"/>
              </a:rPr>
              <a:t>صاحب الحق</a:t>
            </a:r>
            <a:r>
              <a:rPr lang="ar-JO" sz="2800" dirty="0" smtClean="0">
                <a:cs typeface="Ali-A-Samik" pitchFamily="2" charset="-78"/>
              </a:rPr>
              <a:t>،</a:t>
            </a:r>
            <a:r>
              <a:rPr lang="ar-IQ" sz="2800" dirty="0" smtClean="0">
                <a:cs typeface="Ali-A-Samik" pitchFamily="2" charset="-78"/>
              </a:rPr>
              <a:t> اما القضاء الجنائي فأنه يمارس بناء على طلب الادعاء العام والمخبر والمدعي الحق المدني.</a:t>
            </a:r>
          </a:p>
          <a:p>
            <a:pPr algn="r" rtl="1" eaLnBrk="1" hangingPunct="1">
              <a:buFont typeface="Wingdings 2" pitchFamily="18" charset="2"/>
              <a:buNone/>
            </a:pPr>
            <a:endParaRPr lang="ar-IQ" dirty="0" smtClean="0"/>
          </a:p>
        </p:txBody>
      </p:sp>
      <p:sp>
        <p:nvSpPr>
          <p:cNvPr id="4" name="Slide Number Placeholder 3"/>
          <p:cNvSpPr>
            <a:spLocks noGrp="1"/>
          </p:cNvSpPr>
          <p:nvPr>
            <p:ph type="sldNum" sz="quarter" idx="12"/>
          </p:nvPr>
        </p:nvSpPr>
        <p:spPr/>
        <p:txBody>
          <a:bodyPr/>
          <a:lstStyle/>
          <a:p>
            <a:pPr>
              <a:defRPr/>
            </a:pPr>
            <a:fld id="{FB57CC71-0C0F-42E5-916B-3301A77359CC}" type="slidenum">
              <a:rPr lang="ar-SA" smtClean="0">
                <a:solidFill>
                  <a:srgbClr val="04617B">
                    <a:shade val="90000"/>
                  </a:srgbClr>
                </a:solidFill>
              </a:rPr>
              <a:pPr>
                <a:defRPr/>
              </a:pPr>
              <a:t>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2505021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71500" y="357188"/>
            <a:ext cx="8229600" cy="911225"/>
          </a:xfrm>
        </p:spPr>
        <p:txBody>
          <a:bodyPr/>
          <a:lstStyle/>
          <a:p>
            <a:pPr algn="ctr" rtl="1" eaLnBrk="1" hangingPunct="1"/>
            <a:r>
              <a:rPr lang="ar-JO" sz="4000" smtClean="0">
                <a:solidFill>
                  <a:srgbClr val="7030A0"/>
                </a:solidFill>
                <a:cs typeface="Ali-A-Samik" pitchFamily="2" charset="-78"/>
              </a:rPr>
              <a:t>أ</a:t>
            </a:r>
            <a:r>
              <a:rPr lang="ar-IQ" sz="4000" smtClean="0">
                <a:solidFill>
                  <a:srgbClr val="7030A0"/>
                </a:solidFill>
                <a:cs typeface="Ali-A-Samik" pitchFamily="2" charset="-78"/>
              </a:rPr>
              <a:t>همية وضرورة قانون المرافعات</a:t>
            </a:r>
            <a:endParaRPr lang="en-US" sz="4000" smtClean="0">
              <a:solidFill>
                <a:srgbClr val="7030A0"/>
              </a:solidFill>
              <a:cs typeface="Ali-A-Samik" pitchFamily="2" charset="-78"/>
            </a:endParaRPr>
          </a:p>
        </p:txBody>
      </p:sp>
      <p:sp>
        <p:nvSpPr>
          <p:cNvPr id="3075" name="Rectangle 3"/>
          <p:cNvSpPr>
            <a:spLocks noGrp="1" noChangeArrowheads="1"/>
          </p:cNvSpPr>
          <p:nvPr>
            <p:ph idx="1"/>
          </p:nvPr>
        </p:nvSpPr>
        <p:spPr>
          <a:xfrm>
            <a:off x="250825" y="1412875"/>
            <a:ext cx="8642350" cy="5616575"/>
          </a:xfrm>
        </p:spPr>
        <p:txBody>
          <a:bodyPr>
            <a:normAutofit/>
          </a:bodyPr>
          <a:lstStyle/>
          <a:p>
            <a:pPr marL="411480" indent="-274320" algn="r" rtl="1" eaLnBrk="1" fontAlgn="auto" hangingPunct="1">
              <a:lnSpc>
                <a:spcPct val="120000"/>
              </a:lnSpc>
              <a:spcAft>
                <a:spcPts val="0"/>
              </a:spcAft>
              <a:buClr>
                <a:schemeClr val="accent3"/>
              </a:buClr>
              <a:buFont typeface="Wingdings" pitchFamily="2" charset="2"/>
              <a:buNone/>
              <a:defRPr/>
            </a:pPr>
            <a:r>
              <a:rPr lang="ar-IQ" sz="2800" dirty="0" smtClean="0">
                <a:ea typeface="+mn-ea"/>
                <a:cs typeface="Ali-A-Samik" pitchFamily="2" charset="-78"/>
              </a:rPr>
              <a:t>تنص المادة </a:t>
            </a:r>
            <a:r>
              <a:rPr lang="ar-JO" sz="2800" dirty="0" smtClean="0">
                <a:ea typeface="+mn-ea"/>
                <a:cs typeface="Ali-A-Samik" pitchFamily="2" charset="-78"/>
              </a:rPr>
              <a:t>(</a:t>
            </a:r>
            <a:r>
              <a:rPr lang="ar-IQ" sz="2800" dirty="0" smtClean="0">
                <a:ea typeface="+mn-ea"/>
                <a:cs typeface="Ali-A-Samik" pitchFamily="2" charset="-78"/>
              </a:rPr>
              <a:t>1) من ق م م </a:t>
            </a:r>
            <a:r>
              <a:rPr lang="ar-IQ" sz="2800" dirty="0" smtClean="0">
                <a:solidFill>
                  <a:srgbClr val="CC0099"/>
                </a:solidFill>
                <a:ea typeface="+mn-ea"/>
                <a:cs typeface="Ali-A-Samik" pitchFamily="2" charset="-78"/>
              </a:rPr>
              <a:t>( يكون هذا القانون هو المرجع لكافة قوانين المرافعات و الأجراءات اذا لم يكن فيها نص يتعارض معه صراحة ). </a:t>
            </a:r>
            <a:r>
              <a:rPr lang="ar-IQ" sz="2800" dirty="0" smtClean="0">
                <a:ea typeface="+mn-ea"/>
                <a:cs typeface="Ali-A-Samik" pitchFamily="2" charset="-78"/>
              </a:rPr>
              <a:t>يتضح من هذا النص:</a:t>
            </a:r>
          </a:p>
          <a:p>
            <a:pPr marL="411480" indent="-274320" algn="r" rtl="1" eaLnBrk="1" fontAlgn="auto" hangingPunct="1">
              <a:lnSpc>
                <a:spcPct val="120000"/>
              </a:lnSpc>
              <a:spcAft>
                <a:spcPts val="0"/>
              </a:spcAft>
              <a:buClr>
                <a:schemeClr val="accent3"/>
              </a:buClr>
              <a:buFont typeface="Arial" pitchFamily="34" charset="0"/>
              <a:buChar char="•"/>
              <a:defRPr/>
            </a:pPr>
            <a:r>
              <a:rPr lang="ar-IQ" sz="2800" dirty="0" smtClean="0">
                <a:ea typeface="+mn-ea"/>
                <a:cs typeface="Ali-A-Samik" pitchFamily="2" charset="-78"/>
              </a:rPr>
              <a:t>يعتبر </a:t>
            </a:r>
            <a:r>
              <a:rPr lang="ar-IQ" sz="2800" dirty="0" smtClean="0">
                <a:solidFill>
                  <a:srgbClr val="FF6600"/>
                </a:solidFill>
                <a:ea typeface="+mn-ea"/>
                <a:cs typeface="Ali-A-Samik" pitchFamily="2" charset="-78"/>
              </a:rPr>
              <a:t>المرجع</a:t>
            </a:r>
            <a:r>
              <a:rPr lang="ar-IQ" sz="2800" dirty="0" smtClean="0">
                <a:ea typeface="+mn-ea"/>
                <a:cs typeface="Ali-A-Samik" pitchFamily="2" charset="-78"/>
              </a:rPr>
              <a:t> لكافة قوانين المرافعات و</a:t>
            </a:r>
            <a:r>
              <a:rPr lang="ar-JO" sz="2800" dirty="0" smtClean="0">
                <a:ea typeface="+mn-ea"/>
                <a:cs typeface="Ali-A-Samik" pitchFamily="2" charset="-78"/>
              </a:rPr>
              <a:t>ا</a:t>
            </a:r>
            <a:r>
              <a:rPr lang="ar-IQ" sz="2800" dirty="0" smtClean="0">
                <a:ea typeface="+mn-ea"/>
                <a:cs typeface="Ali-A-Samik" pitchFamily="2" charset="-78"/>
              </a:rPr>
              <a:t>لأجراءات....</a:t>
            </a:r>
          </a:p>
          <a:p>
            <a:pPr marL="411480" indent="-274320" algn="just" rtl="1" eaLnBrk="1" fontAlgn="auto" hangingPunct="1">
              <a:lnSpc>
                <a:spcPct val="120000"/>
              </a:lnSpc>
              <a:spcAft>
                <a:spcPts val="0"/>
              </a:spcAft>
              <a:buClr>
                <a:schemeClr val="accent3"/>
              </a:buClr>
              <a:buFont typeface="Arial" pitchFamily="34" charset="0"/>
              <a:buChar char="•"/>
              <a:defRPr/>
            </a:pPr>
            <a:r>
              <a:rPr lang="ar-IQ" sz="2800" dirty="0" smtClean="0">
                <a:ea typeface="+mn-ea"/>
                <a:cs typeface="Ali-A-Samik" pitchFamily="2" charset="-78"/>
              </a:rPr>
              <a:t>يعتبر قانون المرافعات القانون </a:t>
            </a:r>
            <a:r>
              <a:rPr lang="ar-IQ" sz="2800" dirty="0" smtClean="0">
                <a:solidFill>
                  <a:srgbClr val="FF6600"/>
                </a:solidFill>
                <a:ea typeface="+mn-ea"/>
                <a:cs typeface="Ali-A-Samik" pitchFamily="2" charset="-78"/>
              </a:rPr>
              <a:t>العام</a:t>
            </a:r>
            <a:r>
              <a:rPr lang="ar-IQ" sz="2800" dirty="0" smtClean="0">
                <a:ea typeface="+mn-ea"/>
                <a:cs typeface="Ali-A-Samik" pitchFamily="2" charset="-78"/>
              </a:rPr>
              <a:t> لكافة قوانين الأجراءات و المرافعات و القوانين الأخرى يعتبر قانوناً خاصاً بالنسبة لقانون المرافعات.....</a:t>
            </a:r>
          </a:p>
          <a:p>
            <a:pPr marL="411480" indent="-274320" algn="just" rtl="1" eaLnBrk="1" fontAlgn="auto" hangingPunct="1">
              <a:lnSpc>
                <a:spcPct val="120000"/>
              </a:lnSpc>
              <a:spcAft>
                <a:spcPts val="0"/>
              </a:spcAft>
              <a:buClr>
                <a:schemeClr val="accent3"/>
              </a:buClr>
              <a:buFont typeface="Arial" pitchFamily="34" charset="0"/>
              <a:buChar char="•"/>
              <a:defRPr/>
            </a:pPr>
            <a:r>
              <a:rPr lang="ar-IQ" sz="2800" dirty="0" smtClean="0">
                <a:ea typeface="+mn-ea"/>
                <a:cs typeface="Ali-A-Samik" pitchFamily="2" charset="-78"/>
              </a:rPr>
              <a:t>اي اذا </a:t>
            </a:r>
            <a:r>
              <a:rPr lang="ar-IQ" sz="2800" dirty="0" smtClean="0">
                <a:solidFill>
                  <a:srgbClr val="FF6600"/>
                </a:solidFill>
                <a:ea typeface="+mn-ea"/>
                <a:cs typeface="Ali-A-Samik" pitchFamily="2" charset="-78"/>
              </a:rPr>
              <a:t>لم يوجد نص </a:t>
            </a:r>
            <a:r>
              <a:rPr lang="ar-IQ" sz="2800" dirty="0" smtClean="0">
                <a:ea typeface="+mn-ea"/>
                <a:cs typeface="Ali-A-Samik" pitchFamily="2" charset="-78"/>
              </a:rPr>
              <a:t>في قانون اجرائي </a:t>
            </a:r>
            <a:r>
              <a:rPr lang="ar-JO" sz="2800" dirty="0" smtClean="0">
                <a:ea typeface="+mn-ea"/>
                <a:cs typeface="Ali-A-Samik" pitchFamily="2" charset="-78"/>
              </a:rPr>
              <a:t>أ</a:t>
            </a:r>
            <a:r>
              <a:rPr lang="ar-IQ" sz="2800" dirty="0" smtClean="0">
                <a:ea typeface="+mn-ea"/>
                <a:cs typeface="Ali-A-Samik" pitchFamily="2" charset="-78"/>
              </a:rPr>
              <a:t>خر</a:t>
            </a:r>
            <a:r>
              <a:rPr lang="ar-JO" sz="2800" dirty="0" smtClean="0">
                <a:ea typeface="+mn-ea"/>
                <a:cs typeface="Ali-A-Samik" pitchFamily="2" charset="-78"/>
              </a:rPr>
              <a:t> أ</a:t>
            </a:r>
            <a:r>
              <a:rPr lang="ar-IQ" sz="2800" dirty="0" smtClean="0">
                <a:ea typeface="+mn-ea"/>
                <a:cs typeface="Ali-A-Samik" pitchFamily="2" charset="-78"/>
              </a:rPr>
              <a:t>و وجد </a:t>
            </a:r>
            <a:r>
              <a:rPr lang="ar-JO" sz="2800" dirty="0" smtClean="0">
                <a:ea typeface="+mn-ea"/>
                <a:cs typeface="Ali-A-Samik" pitchFamily="2" charset="-78"/>
              </a:rPr>
              <a:t>نص </a:t>
            </a:r>
            <a:r>
              <a:rPr lang="ar-IQ" sz="2800" dirty="0" smtClean="0">
                <a:ea typeface="+mn-ea"/>
                <a:cs typeface="Ali-A-Samik" pitchFamily="2" charset="-78"/>
              </a:rPr>
              <a:t>ولكنه </a:t>
            </a:r>
            <a:r>
              <a:rPr lang="ar-JO" sz="2800" dirty="0" smtClean="0">
                <a:ea typeface="+mn-ea"/>
                <a:cs typeface="Ali-A-Samik" pitchFamily="2" charset="-78"/>
              </a:rPr>
              <a:t>ناقص أو </a:t>
            </a:r>
            <a:r>
              <a:rPr lang="ar-IQ" sz="2800" dirty="0" smtClean="0">
                <a:ea typeface="+mn-ea"/>
                <a:cs typeface="Ali-A-Samik" pitchFamily="2" charset="-78"/>
              </a:rPr>
              <a:t>فيه غموض </a:t>
            </a:r>
            <a:r>
              <a:rPr lang="ar-JO" sz="2800" dirty="0" smtClean="0">
                <a:ea typeface="+mn-ea"/>
                <a:cs typeface="Ali-A-Samik" pitchFamily="2" charset="-78"/>
              </a:rPr>
              <a:t>أ</a:t>
            </a:r>
            <a:r>
              <a:rPr lang="ar-IQ" sz="2800" dirty="0" smtClean="0">
                <a:ea typeface="+mn-ea"/>
                <a:cs typeface="Ali-A-Samik" pitchFamily="2" charset="-78"/>
              </a:rPr>
              <a:t>و عدم الوضوح فيجب الرجوع الى قانون المرافعات المدنية مثلاً : اجراءات رد القاضي لايوجد في متن قانون اصول المحاكمات الجزائية .... فيجب الألتجاء الى قانون المرافعات بأعتباره القانون العام لكافة قوانين الأجرائية الخاصة..</a:t>
            </a:r>
          </a:p>
          <a:p>
            <a:pPr marL="411480" indent="-274320" algn="r" rtl="1" eaLnBrk="1" fontAlgn="auto" hangingPunct="1">
              <a:lnSpc>
                <a:spcPct val="80000"/>
              </a:lnSpc>
              <a:spcAft>
                <a:spcPts val="0"/>
              </a:spcAft>
              <a:buClr>
                <a:schemeClr val="accent3"/>
              </a:buClr>
              <a:buFont typeface="Wingdings" pitchFamily="2" charset="2"/>
              <a:buNone/>
              <a:defRPr/>
            </a:pPr>
            <a:r>
              <a:rPr lang="ar-IQ" sz="2800" dirty="0" smtClean="0">
                <a:ea typeface="+mn-ea"/>
              </a:rPr>
              <a:t>            </a:t>
            </a:r>
            <a:r>
              <a:rPr lang="ar-SA" sz="2800" dirty="0" smtClean="0">
                <a:ea typeface="+mn-ea"/>
              </a:rPr>
              <a:t>   </a:t>
            </a:r>
            <a:endParaRPr lang="en-US" sz="2800" dirty="0" smtClean="0">
              <a:ea typeface="+mn-ea"/>
              <a:cs typeface="Ali-A-Samik" pitchFamily="2" charset="-78"/>
            </a:endParaRPr>
          </a:p>
        </p:txBody>
      </p:sp>
      <p:sp>
        <p:nvSpPr>
          <p:cNvPr id="4" name="Slide Number Placeholder 3"/>
          <p:cNvSpPr>
            <a:spLocks noGrp="1"/>
          </p:cNvSpPr>
          <p:nvPr>
            <p:ph type="sldNum" sz="quarter" idx="12"/>
          </p:nvPr>
        </p:nvSpPr>
        <p:spPr/>
        <p:txBody>
          <a:bodyPr/>
          <a:lstStyle/>
          <a:p>
            <a:pPr>
              <a:defRPr/>
            </a:pPr>
            <a:fld id="{EBBB033F-4727-4342-A16F-29C7330E3E77}" type="slidenum">
              <a:rPr lang="ar-SA" smtClean="0">
                <a:solidFill>
                  <a:srgbClr val="04617B">
                    <a:shade val="90000"/>
                  </a:srgbClr>
                </a:solidFill>
              </a:rPr>
              <a:pPr>
                <a:defRPr/>
              </a:pPr>
              <a:t>5</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2247698286"/>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750" y="0"/>
            <a:ext cx="8229600" cy="1125538"/>
          </a:xfrm>
        </p:spPr>
        <p:txBody>
          <a:bodyPr/>
          <a:lstStyle/>
          <a:p>
            <a:pPr algn="ctr" rtl="1" eaLnBrk="1" hangingPunct="1">
              <a:defRPr/>
            </a:pPr>
            <a:r>
              <a:rPr lang="ar-JO" sz="4000" dirty="0" smtClean="0">
                <a:solidFill>
                  <a:schemeClr val="accent6">
                    <a:lumMod val="50000"/>
                  </a:schemeClr>
                </a:solidFill>
                <a:cs typeface="Ali-A-Samik" pitchFamily="2" charset="-78"/>
              </a:rPr>
              <a:t>أ</a:t>
            </a:r>
            <a:r>
              <a:rPr lang="ar-IQ" sz="4000" dirty="0" smtClean="0">
                <a:solidFill>
                  <a:schemeClr val="accent6">
                    <a:lumMod val="50000"/>
                  </a:schemeClr>
                </a:solidFill>
                <a:cs typeface="Ali-A-Samik" pitchFamily="2" charset="-78"/>
              </a:rPr>
              <a:t>سس و</a:t>
            </a:r>
            <a:r>
              <a:rPr lang="ar-JO" sz="4000" dirty="0" smtClean="0">
                <a:solidFill>
                  <a:schemeClr val="accent6">
                    <a:lumMod val="50000"/>
                  </a:schemeClr>
                </a:solidFill>
                <a:cs typeface="Ali-A-Samik" pitchFamily="2" charset="-78"/>
              </a:rPr>
              <a:t>أ</a:t>
            </a:r>
            <a:r>
              <a:rPr lang="ar-IQ" sz="4000" dirty="0" smtClean="0">
                <a:solidFill>
                  <a:schemeClr val="accent6">
                    <a:lumMod val="50000"/>
                  </a:schemeClr>
                </a:solidFill>
                <a:cs typeface="Ali-A-Samik" pitchFamily="2" charset="-78"/>
              </a:rPr>
              <a:t>هداف قانون المرافعات</a:t>
            </a:r>
            <a:r>
              <a:rPr lang="ar-JO" sz="4000" dirty="0" smtClean="0">
                <a:solidFill>
                  <a:schemeClr val="accent6">
                    <a:lumMod val="50000"/>
                  </a:schemeClr>
                </a:solidFill>
                <a:cs typeface="Ali-A-Samik" pitchFamily="2" charset="-78"/>
              </a:rPr>
              <a:t> المدنية</a:t>
            </a:r>
            <a:endParaRPr lang="en-US" sz="4000" dirty="0" smtClean="0">
              <a:solidFill>
                <a:schemeClr val="accent6">
                  <a:lumMod val="50000"/>
                </a:schemeClr>
              </a:solidFill>
              <a:cs typeface="Ali-A-Samik" pitchFamily="2" charset="-78"/>
            </a:endParaRPr>
          </a:p>
        </p:txBody>
      </p:sp>
      <p:sp>
        <p:nvSpPr>
          <p:cNvPr id="4099" name="Rectangle 3"/>
          <p:cNvSpPr>
            <a:spLocks noGrp="1" noChangeArrowheads="1"/>
          </p:cNvSpPr>
          <p:nvPr>
            <p:ph idx="1"/>
          </p:nvPr>
        </p:nvSpPr>
        <p:spPr>
          <a:xfrm>
            <a:off x="250825" y="1125538"/>
            <a:ext cx="8710613" cy="5903912"/>
          </a:xfrm>
        </p:spPr>
        <p:txBody>
          <a:bodyPr>
            <a:normAutofit fontScale="92500" lnSpcReduction="10000"/>
          </a:bodyPr>
          <a:lstStyle/>
          <a:p>
            <a:pPr marL="411480" indent="-274320" algn="just" rtl="1" eaLnBrk="1" fontAlgn="auto" hangingPunct="1">
              <a:lnSpc>
                <a:spcPct val="120000"/>
              </a:lnSpc>
              <a:spcAft>
                <a:spcPts val="0"/>
              </a:spcAft>
              <a:buClr>
                <a:schemeClr val="accent3"/>
              </a:buClr>
              <a:buFont typeface="Wingdings" pitchFamily="2" charset="2"/>
              <a:buNone/>
              <a:defRPr/>
            </a:pPr>
            <a:r>
              <a:rPr lang="ar-JO" sz="2800" dirty="0" smtClean="0">
                <a:solidFill>
                  <a:srgbClr val="0070C0"/>
                </a:solidFill>
                <a:ea typeface="+mn-ea"/>
                <a:cs typeface="Ali-A-Samik" pitchFamily="2" charset="-78"/>
              </a:rPr>
              <a:t>أ</a:t>
            </a:r>
            <a:r>
              <a:rPr lang="ar-IQ" sz="2800" dirty="0" smtClean="0">
                <a:solidFill>
                  <a:srgbClr val="0070C0"/>
                </a:solidFill>
                <a:ea typeface="+mn-ea"/>
                <a:cs typeface="Ali-A-Samik" pitchFamily="2" charset="-78"/>
              </a:rPr>
              <a:t>ولاً :- تبسيط الشكلية في العمل القضائي:- </a:t>
            </a:r>
            <a:r>
              <a:rPr lang="ar-IQ" sz="2800" dirty="0" smtClean="0">
                <a:ea typeface="+mn-ea"/>
                <a:cs typeface="Ali-A-Samik" pitchFamily="2" charset="-78"/>
              </a:rPr>
              <a:t>يقصد ب</a:t>
            </a:r>
            <a:r>
              <a:rPr lang="ar-JO" sz="2800" dirty="0" smtClean="0">
                <a:ea typeface="+mn-ea"/>
                <a:cs typeface="Ali-A-Samik" pitchFamily="2" charset="-78"/>
              </a:rPr>
              <a:t>الشكلية وسيلة الحماية القضائية.</a:t>
            </a:r>
          </a:p>
          <a:p>
            <a:pPr marL="182880" indent="0" algn="just" rtl="1" eaLnBrk="1" fontAlgn="auto" hangingPunct="1">
              <a:lnSpc>
                <a:spcPct val="120000"/>
              </a:lnSpc>
              <a:spcBef>
                <a:spcPts val="0"/>
              </a:spcBef>
              <a:spcAft>
                <a:spcPts val="0"/>
              </a:spcAft>
              <a:buClr>
                <a:schemeClr val="accent3"/>
              </a:buClr>
              <a:buFont typeface="Wingdings" pitchFamily="2" charset="2"/>
              <a:buNone/>
              <a:defRPr/>
            </a:pPr>
            <a:r>
              <a:rPr lang="ar-IQ" sz="2800" dirty="0" smtClean="0">
                <a:ea typeface="+mn-ea"/>
                <a:cs typeface="Ali-A-Samik" pitchFamily="2" charset="-78"/>
              </a:rPr>
              <a:t> </a:t>
            </a:r>
            <a:r>
              <a:rPr lang="ar-JO" sz="2800" dirty="0" smtClean="0">
                <a:ea typeface="+mn-ea"/>
                <a:cs typeface="Ali-A-Samik" pitchFamily="2" charset="-78"/>
              </a:rPr>
              <a:t>فأ</a:t>
            </a:r>
            <a:r>
              <a:rPr lang="ar-IQ" sz="2800" dirty="0" smtClean="0">
                <a:ea typeface="+mn-ea"/>
                <a:cs typeface="Ali-A-Samik" pitchFamily="2" charset="-78"/>
              </a:rPr>
              <a:t>ن الشكلية في الأجراءات القضائية يجب ان لا تؤدي الى </a:t>
            </a:r>
            <a:r>
              <a:rPr lang="ar-IQ" sz="2800" dirty="0" smtClean="0">
                <a:solidFill>
                  <a:srgbClr val="FF0000"/>
                </a:solidFill>
                <a:ea typeface="+mn-ea"/>
                <a:cs typeface="Ali-A-Samik" pitchFamily="2" charset="-78"/>
              </a:rPr>
              <a:t>جمود</a:t>
            </a:r>
            <a:r>
              <a:rPr lang="ar-IQ" sz="2800" dirty="0" smtClean="0">
                <a:ea typeface="+mn-ea"/>
                <a:cs typeface="Ali-A-Samik" pitchFamily="2" charset="-78"/>
              </a:rPr>
              <a:t> الشكل الأجرائي للعمل القضائي وتكون عبئا ثقيلا على المتقاضين مما تحويه من تفاصيل دقيقة يصعب الأحاطة بها على غير المتخصصين ويؤدي الى الخطأ فيها الى حجب الحماية القضائية عن الكثير من المتقاضيين</a:t>
            </a:r>
            <a:r>
              <a:rPr lang="ar-JO" sz="2800" dirty="0" smtClean="0">
                <a:ea typeface="+mn-ea"/>
                <a:cs typeface="Ali-A-Samik" pitchFamily="2" charset="-78"/>
              </a:rPr>
              <a:t> وهو ما يؤدي في النهاية الى إهدار الحقوق وضياع الثقة بالقضاء</a:t>
            </a:r>
            <a:r>
              <a:rPr lang="ar-IQ" sz="2800" dirty="0" smtClean="0">
                <a:ea typeface="+mn-ea"/>
                <a:cs typeface="Ali-A-Samik" pitchFamily="2" charset="-78"/>
              </a:rPr>
              <a:t>.</a:t>
            </a:r>
          </a:p>
          <a:p>
            <a:pPr marL="411480" indent="-274320" algn="just" rtl="1" eaLnBrk="1" fontAlgn="auto" hangingPunct="1">
              <a:lnSpc>
                <a:spcPct val="120000"/>
              </a:lnSpc>
              <a:spcAft>
                <a:spcPts val="0"/>
              </a:spcAft>
              <a:buClr>
                <a:schemeClr val="accent3"/>
              </a:buClr>
              <a:buFont typeface="Wingdings" pitchFamily="2" charset="2"/>
              <a:buNone/>
              <a:defRPr/>
            </a:pPr>
            <a:r>
              <a:rPr lang="ar-IQ" sz="2800" dirty="0" smtClean="0">
                <a:ea typeface="+mn-ea"/>
                <a:cs typeface="Ali-A-Samik" pitchFamily="2" charset="-78"/>
              </a:rPr>
              <a:t>كما</a:t>
            </a:r>
            <a:r>
              <a:rPr lang="ar-JO" sz="2800" dirty="0" smtClean="0">
                <a:ea typeface="+mn-ea"/>
                <a:cs typeface="Ali-A-Samik" pitchFamily="2" charset="-78"/>
              </a:rPr>
              <a:t> </a:t>
            </a:r>
            <a:r>
              <a:rPr lang="ar-IQ" sz="2800" dirty="0" smtClean="0">
                <a:ea typeface="+mn-ea"/>
                <a:cs typeface="Ali-A-Samik" pitchFamily="2" charset="-78"/>
              </a:rPr>
              <a:t>يجب ان تتسم هذه الأجراءات </a:t>
            </a:r>
            <a:r>
              <a:rPr lang="ar-IQ" sz="2800" dirty="0" smtClean="0">
                <a:solidFill>
                  <a:srgbClr val="FF0000"/>
                </a:solidFill>
                <a:ea typeface="+mn-ea"/>
                <a:cs typeface="Ali-A-Samik" pitchFamily="2" charset="-78"/>
              </a:rPr>
              <a:t>بالمرونة</a:t>
            </a:r>
            <a:r>
              <a:rPr lang="ar-IQ" sz="2800" dirty="0" smtClean="0">
                <a:ea typeface="+mn-ea"/>
                <a:cs typeface="Ali-A-Samik" pitchFamily="2" charset="-78"/>
              </a:rPr>
              <a:t> حتى تكسب الثقة والطمأنينة و</a:t>
            </a:r>
            <a:r>
              <a:rPr lang="ar-JO" sz="2800" dirty="0" smtClean="0">
                <a:ea typeface="+mn-ea"/>
                <a:cs typeface="Ali-A-Samik" pitchFamily="2" charset="-78"/>
              </a:rPr>
              <a:t>أ</a:t>
            </a:r>
            <a:r>
              <a:rPr lang="ar-IQ" sz="2800" dirty="0" smtClean="0">
                <a:ea typeface="+mn-ea"/>
                <a:cs typeface="Ali-A-Samik" pitchFamily="2" charset="-78"/>
              </a:rPr>
              <a:t>ن لاتؤدي الى المبالغة في هذه الشكلية بتعقيد الأجراءات واطالتها دون مبرر  </a:t>
            </a:r>
            <a:r>
              <a:rPr lang="ar-JO" sz="2800" dirty="0" smtClean="0">
                <a:ea typeface="+mn-ea"/>
                <a:cs typeface="Ali-A-Samik" pitchFamily="2" charset="-78"/>
              </a:rPr>
              <a:t>أ</a:t>
            </a:r>
            <a:r>
              <a:rPr lang="ar-IQ" sz="2800" dirty="0" smtClean="0">
                <a:ea typeface="+mn-ea"/>
                <a:cs typeface="Ali-A-Samik" pitchFamily="2" charset="-78"/>
              </a:rPr>
              <a:t>و ضرورة.</a:t>
            </a:r>
            <a:endParaRPr lang="ar-JO" sz="2800" dirty="0" smtClean="0">
              <a:ea typeface="+mn-ea"/>
              <a:cs typeface="Ali-A-Samik" pitchFamily="2" charset="-78"/>
            </a:endParaRPr>
          </a:p>
          <a:p>
            <a:pPr marL="411480" indent="-274320" algn="just" rtl="1" eaLnBrk="1" fontAlgn="auto" hangingPunct="1">
              <a:spcAft>
                <a:spcPts val="0"/>
              </a:spcAft>
              <a:buClr>
                <a:schemeClr val="accent3"/>
              </a:buClr>
              <a:buFont typeface="Wingdings" pitchFamily="2" charset="2"/>
              <a:buNone/>
              <a:defRPr/>
            </a:pPr>
            <a:endParaRPr lang="ar-JO" sz="1900" dirty="0" smtClean="0">
              <a:ea typeface="+mn-ea"/>
              <a:cs typeface="Ali-A-Samik" pitchFamily="2" charset="-78"/>
            </a:endParaRPr>
          </a:p>
          <a:p>
            <a:pPr algn="just" rtl="1" eaLnBrk="1" hangingPunct="1">
              <a:buFont typeface="Wingdings" pitchFamily="2" charset="2"/>
              <a:buNone/>
              <a:defRPr/>
            </a:pPr>
            <a:r>
              <a:rPr lang="ar-IQ" sz="2800" dirty="0" smtClean="0">
                <a:cs typeface="Ali-A-Samik" pitchFamily="2" charset="-78"/>
              </a:rPr>
              <a:t>الشكلية مقررة في قانون المرافعات </a:t>
            </a:r>
            <a:r>
              <a:rPr lang="ar-IQ" sz="2800" dirty="0" smtClean="0">
                <a:solidFill>
                  <a:srgbClr val="FFC000"/>
                </a:solidFill>
                <a:cs typeface="Ali-A-Samik" pitchFamily="2" charset="-78"/>
              </a:rPr>
              <a:t>لصحة</a:t>
            </a:r>
            <a:r>
              <a:rPr lang="ar-IQ" sz="2800" dirty="0" smtClean="0">
                <a:cs typeface="Ali-A-Samik" pitchFamily="2" charset="-78"/>
              </a:rPr>
              <a:t> الأجراء القضائي وليس </a:t>
            </a:r>
            <a:r>
              <a:rPr lang="ar-IQ" sz="2800" dirty="0" smtClean="0">
                <a:solidFill>
                  <a:srgbClr val="FFC000"/>
                </a:solidFill>
                <a:cs typeface="Ali-A-Samik" pitchFamily="2" charset="-78"/>
              </a:rPr>
              <a:t>لأثباته </a:t>
            </a:r>
            <a:r>
              <a:rPr lang="ar-IQ" sz="2800" dirty="0" smtClean="0">
                <a:cs typeface="Ali-A-Samik" pitchFamily="2" charset="-78"/>
              </a:rPr>
              <a:t>وبالتالي فهي ركن من</a:t>
            </a:r>
            <a:r>
              <a:rPr lang="ar-JO" sz="2800" dirty="0" smtClean="0">
                <a:cs typeface="Ali-A-Samik" pitchFamily="2" charset="-78"/>
              </a:rPr>
              <a:t> </a:t>
            </a:r>
            <a:r>
              <a:rPr lang="ar-IQ" sz="2800" dirty="0" smtClean="0">
                <a:cs typeface="Ali-A-Samik" pitchFamily="2" charset="-78"/>
              </a:rPr>
              <a:t>اركانه وعليه فأنه لايجوز تكملة ما يشوب الأجراءات القضائية من نقص عن طريق الأثبات كشهادة الشهود او اليمين.</a:t>
            </a:r>
          </a:p>
          <a:p>
            <a:pPr algn="just" rtl="1" eaLnBrk="1" hangingPunct="1">
              <a:buFont typeface="Wingdings" pitchFamily="2" charset="2"/>
              <a:buNone/>
              <a:defRPr/>
            </a:pPr>
            <a:r>
              <a:rPr lang="ar-IQ" sz="2800" dirty="0" smtClean="0">
                <a:cs typeface="Ali-A-Samik" pitchFamily="2" charset="-78"/>
              </a:rPr>
              <a:t>ومع ذلك فان قانون المرافعات لايقتصر مضمونه على الناحية الشكلية فقط بل ينظم العناصر </a:t>
            </a:r>
            <a:r>
              <a:rPr lang="ar-IQ" sz="2800" dirty="0" smtClean="0">
                <a:solidFill>
                  <a:srgbClr val="FF0000"/>
                </a:solidFill>
                <a:cs typeface="Ali-A-Samik" pitchFamily="2" charset="-78"/>
              </a:rPr>
              <a:t>الموضوعية</a:t>
            </a:r>
            <a:r>
              <a:rPr lang="ar-IQ" sz="2800" dirty="0" smtClean="0">
                <a:cs typeface="Ali-A-Samik" pitchFamily="2" charset="-78"/>
              </a:rPr>
              <a:t> للأجراءات مثل شروط قبول الدعوى و الطعن و قواعد تسبيب الأحكام. </a:t>
            </a:r>
            <a:endParaRPr lang="en-US" sz="2800" dirty="0" smtClean="0">
              <a:cs typeface="Ali-A-Samik" pitchFamily="2" charset="-78"/>
            </a:endParaRPr>
          </a:p>
          <a:p>
            <a:pPr marL="411480" indent="-274320" algn="just" rtl="1" eaLnBrk="1" fontAlgn="auto" hangingPunct="1">
              <a:spcAft>
                <a:spcPts val="0"/>
              </a:spcAft>
              <a:buClr>
                <a:schemeClr val="accent3"/>
              </a:buClr>
              <a:buFont typeface="Wingdings" pitchFamily="2" charset="2"/>
              <a:buNone/>
              <a:defRPr/>
            </a:pPr>
            <a:endParaRPr lang="ar-IQ" sz="2400" dirty="0" smtClean="0">
              <a:ea typeface="+mn-ea"/>
              <a:cs typeface="Ali-A-Samik" pitchFamily="2" charset="-78"/>
            </a:endParaRPr>
          </a:p>
        </p:txBody>
      </p:sp>
      <p:sp>
        <p:nvSpPr>
          <p:cNvPr id="4" name="Slide Number Placeholder 3"/>
          <p:cNvSpPr>
            <a:spLocks noGrp="1"/>
          </p:cNvSpPr>
          <p:nvPr>
            <p:ph type="sldNum" sz="quarter" idx="12"/>
          </p:nvPr>
        </p:nvSpPr>
        <p:spPr/>
        <p:txBody>
          <a:bodyPr/>
          <a:lstStyle/>
          <a:p>
            <a:pPr>
              <a:defRPr/>
            </a:pPr>
            <a:fld id="{66AD84D6-89F9-4F7D-8B54-140046A5480B}" type="slidenum">
              <a:rPr lang="ar-SA" smtClean="0">
                <a:solidFill>
                  <a:srgbClr val="04617B">
                    <a:shade val="90000"/>
                  </a:srgbClr>
                </a:solidFill>
              </a:rPr>
              <a:pPr>
                <a:defRPr/>
              </a:pPr>
              <a:t>6</a:t>
            </a:fld>
            <a:endParaRPr lang="en-US" dirty="0">
              <a:solidFill>
                <a:srgbClr val="04617B">
                  <a:shade val="90000"/>
                </a:srgbClr>
              </a:solidFill>
            </a:endParaRPr>
          </a:p>
        </p:txBody>
      </p:sp>
    </p:spTree>
    <p:extLst>
      <p:ext uri="{BB962C8B-B14F-4D97-AF65-F5344CB8AC3E}">
        <p14:creationId xmlns:p14="http://schemas.microsoft.com/office/powerpoint/2010/main" val="1262126151"/>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250825" y="549275"/>
            <a:ext cx="8642350" cy="6696075"/>
          </a:xfrm>
        </p:spPr>
        <p:txBody>
          <a:bodyPr>
            <a:normAutofit fontScale="32500" lnSpcReduction="20000"/>
          </a:bodyPr>
          <a:lstStyle/>
          <a:p>
            <a:pPr marL="411480" indent="-274320" algn="just" rtl="1" eaLnBrk="1" fontAlgn="auto" hangingPunct="1">
              <a:lnSpc>
                <a:spcPct val="110000"/>
              </a:lnSpc>
              <a:spcAft>
                <a:spcPts val="0"/>
              </a:spcAft>
              <a:buClr>
                <a:schemeClr val="accent3"/>
              </a:buClr>
              <a:buFont typeface="Wingdings" pitchFamily="2" charset="2"/>
              <a:buNone/>
              <a:defRPr/>
            </a:pPr>
            <a:r>
              <a:rPr lang="ar-IQ" sz="8000" dirty="0" smtClean="0">
                <a:solidFill>
                  <a:srgbClr val="FF0000"/>
                </a:solidFill>
                <a:cs typeface="Ali-A-Samik" pitchFamily="2" charset="-78"/>
              </a:rPr>
              <a:t>ثانياً/ العمل على تحقيق القضاء العادل العاجل :-</a:t>
            </a:r>
            <a:endParaRPr lang="en-US" sz="8000" dirty="0" smtClean="0">
              <a:solidFill>
                <a:srgbClr val="FF0000"/>
              </a:solidFill>
              <a:cs typeface="Ali-A-Samik" pitchFamily="2" charset="-78"/>
            </a:endParaRPr>
          </a:p>
          <a:p>
            <a:pPr marL="411480" indent="-274320" algn="just" rtl="1" eaLnBrk="1" fontAlgn="auto" hangingPunct="1">
              <a:lnSpc>
                <a:spcPct val="110000"/>
              </a:lnSpc>
              <a:spcAft>
                <a:spcPts val="0"/>
              </a:spcAft>
              <a:buClr>
                <a:schemeClr val="accent3"/>
              </a:buClr>
              <a:buFont typeface="Wingdings" pitchFamily="2" charset="2"/>
              <a:buNone/>
              <a:defRPr/>
            </a:pPr>
            <a:endParaRPr lang="en-US" sz="3400" dirty="0" smtClean="0">
              <a:ea typeface="+mn-ea"/>
              <a:cs typeface="Ali-A-Samik" pitchFamily="2" charset="-78"/>
            </a:endParaRPr>
          </a:p>
          <a:p>
            <a:pPr marL="0" indent="0" algn="just" rtl="1" eaLnBrk="1" fontAlgn="auto" hangingPunct="1">
              <a:lnSpc>
                <a:spcPct val="170000"/>
              </a:lnSpc>
              <a:spcAft>
                <a:spcPts val="0"/>
              </a:spcAft>
              <a:buClr>
                <a:schemeClr val="accent3"/>
              </a:buClr>
              <a:buFont typeface="Wingdings" pitchFamily="2" charset="2"/>
              <a:buNone/>
              <a:defRPr/>
            </a:pPr>
            <a:r>
              <a:rPr lang="ar-IQ" sz="7000" dirty="0" smtClean="0">
                <a:ea typeface="+mn-ea"/>
                <a:cs typeface="Ali-A-Samik" pitchFamily="2" charset="-78"/>
              </a:rPr>
              <a:t>يعتمد تحقيق العدل الناجز على توخي مبدأ الأقتصاد في الأجراءات القضائية، فيجب اتخاذ</a:t>
            </a:r>
            <a:r>
              <a:rPr lang="ar-JO" sz="7000" dirty="0" smtClean="0">
                <a:ea typeface="+mn-ea"/>
                <a:cs typeface="Ali-A-Samik" pitchFamily="2" charset="-78"/>
              </a:rPr>
              <a:t> </a:t>
            </a:r>
            <a:r>
              <a:rPr lang="ar-IQ" sz="7000" dirty="0" smtClean="0">
                <a:ea typeface="+mn-ea"/>
                <a:cs typeface="Ali-A-Samik" pitchFamily="2" charset="-78"/>
              </a:rPr>
              <a:t>هذه الأجراءات بأقصر وقت واقل جهد واقل نفقات مالية حتى لاتؤدي الى ارهاق المدعي والمدعى عليه.</a:t>
            </a:r>
          </a:p>
          <a:p>
            <a:pPr marL="0" indent="0" algn="just" rtl="1" eaLnBrk="1" fontAlgn="auto" hangingPunct="1">
              <a:lnSpc>
                <a:spcPct val="170000"/>
              </a:lnSpc>
              <a:spcAft>
                <a:spcPts val="0"/>
              </a:spcAft>
              <a:buClr>
                <a:schemeClr val="accent3"/>
              </a:buClr>
              <a:buFont typeface="Wingdings" pitchFamily="2" charset="2"/>
              <a:buNone/>
              <a:defRPr/>
            </a:pPr>
            <a:r>
              <a:rPr lang="ar-IQ" sz="7000" dirty="0" smtClean="0">
                <a:cs typeface="Ali-A-Samik" pitchFamily="2" charset="-78"/>
              </a:rPr>
              <a:t>                                                          مبدأ الأقتصاد</a:t>
            </a:r>
            <a:endParaRPr lang="ar-IQ" sz="7000" dirty="0" smtClean="0">
              <a:ea typeface="+mn-ea"/>
              <a:cs typeface="Ali-A-Samik" pitchFamily="2" charset="-78"/>
            </a:endParaRPr>
          </a:p>
          <a:p>
            <a:pPr marL="0" indent="0" algn="just" rtl="1" eaLnBrk="1" fontAlgn="auto" hangingPunct="1">
              <a:lnSpc>
                <a:spcPct val="170000"/>
              </a:lnSpc>
              <a:spcAft>
                <a:spcPts val="0"/>
              </a:spcAft>
              <a:buClr>
                <a:schemeClr val="accent3"/>
              </a:buClr>
              <a:buFont typeface="Wingdings" pitchFamily="2" charset="2"/>
              <a:buNone/>
              <a:defRPr/>
            </a:pPr>
            <a:r>
              <a:rPr lang="ar-IQ" sz="7000" dirty="0" smtClean="0">
                <a:ea typeface="+mn-ea"/>
                <a:cs typeface="Ali-A-Samik" pitchFamily="2" charset="-78"/>
              </a:rPr>
              <a:t>                                     في الوقت              الجهد    المصاريف</a:t>
            </a:r>
          </a:p>
          <a:p>
            <a:pPr marL="0" indent="0" algn="just" rtl="1" eaLnBrk="1" fontAlgn="auto" hangingPunct="1">
              <a:lnSpc>
                <a:spcPct val="170000"/>
              </a:lnSpc>
              <a:spcAft>
                <a:spcPts val="0"/>
              </a:spcAft>
              <a:buClr>
                <a:schemeClr val="accent3"/>
              </a:buClr>
              <a:buFont typeface="Wingdings" pitchFamily="2" charset="2"/>
              <a:buNone/>
              <a:defRPr/>
            </a:pPr>
            <a:r>
              <a:rPr lang="ar-JO" sz="7000" dirty="0" smtClean="0">
                <a:ea typeface="+mn-ea"/>
                <a:cs typeface="Ali-A-Samik" pitchFamily="2" charset="-78"/>
              </a:rPr>
              <a:t>أ</a:t>
            </a:r>
            <a:r>
              <a:rPr lang="ar-IQ" sz="7000" dirty="0" smtClean="0">
                <a:ea typeface="+mn-ea"/>
                <a:cs typeface="Ali-A-Samik" pitchFamily="2" charset="-78"/>
              </a:rPr>
              <a:t>ي لايعتبر عدلا بما في ذلك الذي يأتي بعد الأوان فهو الى الظلم ادنى و به اشبه ، فلا يكفي ان يصدر القرار القضائي عادلا فحسب بل يجب ان يصدر في وقته المناسب .</a:t>
            </a:r>
          </a:p>
          <a:p>
            <a:pPr marL="0" indent="0" algn="just" rtl="1" eaLnBrk="1" fontAlgn="auto" hangingPunct="1">
              <a:lnSpc>
                <a:spcPct val="170000"/>
              </a:lnSpc>
              <a:spcAft>
                <a:spcPts val="0"/>
              </a:spcAft>
              <a:buClr>
                <a:schemeClr val="accent3"/>
              </a:buClr>
              <a:buFont typeface="Wingdings" pitchFamily="2" charset="2"/>
              <a:buNone/>
              <a:defRPr/>
            </a:pPr>
            <a:r>
              <a:rPr lang="ar-JO" sz="7000" dirty="0" smtClean="0">
                <a:ea typeface="+mn-ea"/>
                <a:cs typeface="Ali-A-Samik" pitchFamily="2" charset="-78"/>
              </a:rPr>
              <a:t>أ</a:t>
            </a:r>
            <a:r>
              <a:rPr lang="ar-IQ" sz="7000" dirty="0" smtClean="0">
                <a:ea typeface="+mn-ea"/>
                <a:cs typeface="Ali-A-Samik" pitchFamily="2" charset="-78"/>
              </a:rPr>
              <a:t>ي يجب ان يكون قرار القاضي حازما</a:t>
            </a:r>
            <a:r>
              <a:rPr lang="ar-JO" sz="7000" dirty="0" smtClean="0">
                <a:ea typeface="+mn-ea"/>
                <a:cs typeface="Ali-A-Samik" pitchFamily="2" charset="-78"/>
              </a:rPr>
              <a:t> </a:t>
            </a:r>
            <a:r>
              <a:rPr lang="ar-IQ" sz="7000" dirty="0" smtClean="0">
                <a:ea typeface="+mn-ea"/>
                <a:cs typeface="Ali-A-Samik" pitchFamily="2" charset="-78"/>
              </a:rPr>
              <a:t>ومنجزا وحاسما ولايعطي مجالا للمماطلة سواء كان من المدعي او المدعى عليه او من قبله.</a:t>
            </a:r>
          </a:p>
          <a:p>
            <a:pPr marL="411480" indent="-274320" algn="just" rtl="1" eaLnBrk="1" fontAlgn="auto" hangingPunct="1">
              <a:lnSpc>
                <a:spcPct val="110000"/>
              </a:lnSpc>
              <a:spcAft>
                <a:spcPts val="0"/>
              </a:spcAft>
              <a:buClr>
                <a:schemeClr val="accent3"/>
              </a:buClr>
              <a:buFont typeface="Wingdings" pitchFamily="2" charset="2"/>
              <a:buNone/>
              <a:defRPr/>
            </a:pPr>
            <a:endParaRPr lang="ar-IQ" dirty="0" smtClean="0">
              <a:solidFill>
                <a:srgbClr val="FFFF00"/>
              </a:solidFill>
              <a:ea typeface="+mn-ea"/>
              <a:cs typeface="Ali-A-Samik" pitchFamily="2" charset="-78"/>
            </a:endParaRPr>
          </a:p>
          <a:p>
            <a:pPr marL="411480" indent="-274320" algn="just" rtl="1" eaLnBrk="1" fontAlgn="auto" hangingPunct="1">
              <a:lnSpc>
                <a:spcPct val="110000"/>
              </a:lnSpc>
              <a:spcAft>
                <a:spcPts val="0"/>
              </a:spcAft>
              <a:buClr>
                <a:schemeClr val="accent3"/>
              </a:buClr>
              <a:buFont typeface="Arial" pitchFamily="34" charset="0"/>
              <a:buChar char="•"/>
              <a:defRPr/>
            </a:pPr>
            <a:endParaRPr lang="ar-IQ" dirty="0" smtClean="0">
              <a:ea typeface="+mn-ea"/>
              <a:cs typeface="Ali-A-Samik" pitchFamily="2" charset="-78"/>
            </a:endParaRPr>
          </a:p>
          <a:p>
            <a:pPr marL="411480" indent="-274320" algn="just" rtl="1" eaLnBrk="1" fontAlgn="auto" hangingPunct="1">
              <a:lnSpc>
                <a:spcPct val="110000"/>
              </a:lnSpc>
              <a:spcAft>
                <a:spcPts val="0"/>
              </a:spcAft>
              <a:buClr>
                <a:schemeClr val="accent3"/>
              </a:buClr>
              <a:buFont typeface="Arial" pitchFamily="34" charset="0"/>
              <a:buChar char="•"/>
              <a:defRPr/>
            </a:pPr>
            <a:endParaRPr lang="ar-IQ" dirty="0" smtClean="0">
              <a:ea typeface="+mn-ea"/>
              <a:cs typeface="Ali-A-Samik" pitchFamily="2" charset="-78"/>
            </a:endParaRPr>
          </a:p>
          <a:p>
            <a:pPr marL="411480" indent="-274320" algn="just" rtl="1" eaLnBrk="1" fontAlgn="auto" hangingPunct="1">
              <a:lnSpc>
                <a:spcPct val="110000"/>
              </a:lnSpc>
              <a:spcAft>
                <a:spcPts val="0"/>
              </a:spcAft>
              <a:buClr>
                <a:schemeClr val="accent3"/>
              </a:buClr>
              <a:buFont typeface="Arial" pitchFamily="34" charset="0"/>
              <a:buChar char="•"/>
              <a:defRPr/>
            </a:pPr>
            <a:endParaRPr lang="ar-IQ" dirty="0" smtClean="0">
              <a:ea typeface="+mn-ea"/>
              <a:cs typeface="Ali-A-Samik" pitchFamily="2" charset="-78"/>
            </a:endParaRPr>
          </a:p>
          <a:p>
            <a:pPr marL="411480" indent="-274320" algn="just" rtl="1" eaLnBrk="1" fontAlgn="auto" hangingPunct="1">
              <a:lnSpc>
                <a:spcPct val="110000"/>
              </a:lnSpc>
              <a:spcAft>
                <a:spcPts val="0"/>
              </a:spcAft>
              <a:buClr>
                <a:schemeClr val="accent3"/>
              </a:buClr>
              <a:buFont typeface="Arial" pitchFamily="34" charset="0"/>
              <a:buChar char="•"/>
              <a:defRPr/>
            </a:pPr>
            <a:endParaRPr lang="ar-IQ" dirty="0" smtClean="0">
              <a:ea typeface="+mn-ea"/>
              <a:cs typeface="Ali-A-Samik" pitchFamily="2" charset="-78"/>
            </a:endParaRPr>
          </a:p>
          <a:p>
            <a:pPr marL="411480" indent="-274320" algn="just" rtl="1" eaLnBrk="1" fontAlgn="auto" hangingPunct="1">
              <a:lnSpc>
                <a:spcPct val="110000"/>
              </a:lnSpc>
              <a:spcAft>
                <a:spcPts val="0"/>
              </a:spcAft>
              <a:buClr>
                <a:schemeClr val="accent3"/>
              </a:buClr>
              <a:buFont typeface="Wingdings" pitchFamily="2" charset="2"/>
              <a:buNone/>
              <a:defRPr/>
            </a:pPr>
            <a:endParaRPr lang="ar-IQ" dirty="0" smtClean="0">
              <a:ea typeface="+mn-ea"/>
              <a:cs typeface="Ali-A-Samik" pitchFamily="2" charset="-78"/>
            </a:endParaRPr>
          </a:p>
          <a:p>
            <a:pPr marL="411480" indent="-274320" algn="r" rtl="1" eaLnBrk="1" fontAlgn="auto" hangingPunct="1">
              <a:lnSpc>
                <a:spcPct val="110000"/>
              </a:lnSpc>
              <a:spcAft>
                <a:spcPts val="0"/>
              </a:spcAft>
              <a:buClr>
                <a:schemeClr val="accent3"/>
              </a:buClr>
              <a:buFont typeface="Wingdings" pitchFamily="2" charset="2"/>
              <a:buNone/>
              <a:defRPr/>
            </a:pPr>
            <a:r>
              <a:rPr lang="ar-IQ" dirty="0" smtClean="0">
                <a:ea typeface="+mn-ea"/>
              </a:rPr>
              <a:t> </a:t>
            </a:r>
            <a:endParaRPr lang="ar-SA" dirty="0" smtClean="0">
              <a:ea typeface="+mn-ea"/>
            </a:endParaRPr>
          </a:p>
        </p:txBody>
      </p:sp>
      <p:sp>
        <p:nvSpPr>
          <p:cNvPr id="44035" name="Line 4"/>
          <p:cNvSpPr>
            <a:spLocks noChangeShapeType="1"/>
          </p:cNvSpPr>
          <p:nvPr/>
        </p:nvSpPr>
        <p:spPr bwMode="auto">
          <a:xfrm>
            <a:off x="2987675" y="5013325"/>
            <a:ext cx="36036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lstStyle/>
          <a:p>
            <a:pPr fontAlgn="base">
              <a:spcBef>
                <a:spcPct val="0"/>
              </a:spcBef>
              <a:spcAft>
                <a:spcPct val="0"/>
              </a:spcAft>
            </a:pPr>
            <a:endParaRPr lang="en-US">
              <a:solidFill>
                <a:prstClr val="black"/>
              </a:solidFill>
              <a:latin typeface="Tahoma"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D9EC2E18-EE04-41CC-8D8D-D86E630D6393}" type="slidenum">
              <a:rPr lang="ar-SA" smtClean="0">
                <a:solidFill>
                  <a:srgbClr val="04617B">
                    <a:shade val="90000"/>
                  </a:srgbClr>
                </a:solidFill>
              </a:rPr>
              <a:pPr>
                <a:defRPr/>
              </a:pPr>
              <a:t>7</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04617B">
                  <a:shade val="90000"/>
                </a:srgbClr>
              </a:solidFill>
            </a:endParaRPr>
          </a:p>
        </p:txBody>
      </p:sp>
      <p:cxnSp>
        <p:nvCxnSpPr>
          <p:cNvPr id="3" name="Straight Connector 2"/>
          <p:cNvCxnSpPr/>
          <p:nvPr/>
        </p:nvCxnSpPr>
        <p:spPr>
          <a:xfrm>
            <a:off x="5529943" y="2743200"/>
            <a:ext cx="457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029200" y="2743200"/>
            <a:ext cx="76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114800" y="2743200"/>
            <a:ext cx="533400" cy="609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7466854"/>
      </p:ext>
    </p:extLst>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0" y="692150"/>
            <a:ext cx="9144000" cy="6408738"/>
          </a:xfrm>
        </p:spPr>
        <p:txBody>
          <a:bodyPr/>
          <a:lstStyle/>
          <a:p>
            <a:pPr algn="r" eaLnBrk="1" hangingPunct="1">
              <a:lnSpc>
                <a:spcPct val="90000"/>
              </a:lnSpc>
              <a:buFont typeface="Wingdings" pitchFamily="2" charset="2"/>
              <a:buNone/>
            </a:pPr>
            <a:r>
              <a:rPr lang="ar-IQ" sz="3200" dirty="0" smtClean="0">
                <a:solidFill>
                  <a:srgbClr val="7030A0"/>
                </a:solidFill>
                <a:cs typeface="Ali-A-Samik" pitchFamily="2" charset="-78"/>
              </a:rPr>
              <a:t>ثالثاً/ منح القاضي دوراً ايجابيا في العمل القضائي:- </a:t>
            </a:r>
          </a:p>
          <a:p>
            <a:pPr algn="r" rtl="1" eaLnBrk="1" hangingPunct="1">
              <a:lnSpc>
                <a:spcPct val="150000"/>
              </a:lnSpc>
              <a:buFont typeface="Wingdings 2" pitchFamily="18" charset="2"/>
              <a:buNone/>
            </a:pPr>
            <a:r>
              <a:rPr lang="ar-IQ" sz="2800" dirty="0" smtClean="0">
                <a:cs typeface="Ali-A-Samik" pitchFamily="2" charset="-78"/>
              </a:rPr>
              <a:t>القاضي هو الشخص الذي اناط به الدولة مهمة تطبيق القضاء ( الشكلية و الأجرائية).</a:t>
            </a:r>
          </a:p>
          <a:p>
            <a:pPr algn="r" rtl="1" eaLnBrk="1" hangingPunct="1">
              <a:lnSpc>
                <a:spcPct val="150000"/>
              </a:lnSpc>
              <a:buFont typeface="Wingdings 2" pitchFamily="18" charset="2"/>
              <a:buNone/>
            </a:pPr>
            <a:r>
              <a:rPr lang="ar-IQ" sz="2800" dirty="0" smtClean="0">
                <a:cs typeface="Ali-A-Samik" pitchFamily="2" charset="-78"/>
              </a:rPr>
              <a:t>ان منح الدور الأيجابي للقاضي يقوم على الثقة فيه فلا يصح افتراض قلة الفهم و الدراية من القاضي او البعد عن الحق.....</a:t>
            </a:r>
          </a:p>
          <a:p>
            <a:pPr algn="r" rtl="1" eaLnBrk="1" hangingPunct="1">
              <a:lnSpc>
                <a:spcPct val="150000"/>
              </a:lnSpc>
              <a:buFont typeface="Wingdings 2" pitchFamily="18" charset="2"/>
              <a:buNone/>
            </a:pPr>
            <a:r>
              <a:rPr lang="ar-JO" sz="2800" dirty="0" smtClean="0">
                <a:cs typeface="Ali-A-Samik" pitchFamily="2" charset="-78"/>
              </a:rPr>
              <a:t>   </a:t>
            </a:r>
            <a:r>
              <a:rPr lang="ar-IQ" sz="2800" dirty="0" smtClean="0">
                <a:cs typeface="Ali-A-Samik" pitchFamily="2" charset="-78"/>
              </a:rPr>
              <a:t> كذلك فأن تطبيق النص القانوني يتطلب مثل هذا الدور </a:t>
            </a:r>
            <a:r>
              <a:rPr lang="ar-JO" sz="2800" dirty="0" smtClean="0">
                <a:cs typeface="Ali-A-Samik" pitchFamily="2" charset="-78"/>
              </a:rPr>
              <a:t> </a:t>
            </a:r>
            <a:r>
              <a:rPr lang="ar-IQ" sz="2800" dirty="0" smtClean="0">
                <a:cs typeface="Ali-A-Samik" pitchFamily="2" charset="-78"/>
              </a:rPr>
              <a:t>فالمشرع عند وضع النص يعتمد على حالة معيارية عامة تنطبق عليها  القاعدة القانونية. وقد تعرض على القاضي حالات واقعية تبتعد عن هذه الحالة المعيارية فلابد للقاضي ان يواجه ذلك و هنا يبرز دوره </a:t>
            </a:r>
            <a:r>
              <a:rPr lang="ar-IQ" sz="2800" dirty="0" smtClean="0">
                <a:solidFill>
                  <a:srgbClr val="FF0000"/>
                </a:solidFill>
                <a:cs typeface="Ali-A-Samik" pitchFamily="2" charset="-78"/>
              </a:rPr>
              <a:t>المبدع</a:t>
            </a:r>
            <a:r>
              <a:rPr lang="ar-IQ" sz="2800" dirty="0" smtClean="0">
                <a:cs typeface="Ali-A-Samik" pitchFamily="2" charset="-78"/>
              </a:rPr>
              <a:t> لكل ذلك ينبغي توسيع دور القاضي في توجيه الدعوى وحسن ادارتها واستكمال </a:t>
            </a:r>
            <a:r>
              <a:rPr lang="ar-JO" sz="2800" dirty="0" smtClean="0">
                <a:cs typeface="Ali-A-Samik" pitchFamily="2" charset="-78"/>
              </a:rPr>
              <a:t>أ</a:t>
            </a:r>
            <a:r>
              <a:rPr lang="ar-IQ" sz="2800" dirty="0" smtClean="0">
                <a:cs typeface="Ali-A-Samik" pitchFamily="2" charset="-78"/>
              </a:rPr>
              <a:t>دلتها وصولا الى الحكم العادل.</a:t>
            </a:r>
            <a:endParaRPr lang="ar-IQ" sz="2800" dirty="0" smtClean="0"/>
          </a:p>
        </p:txBody>
      </p:sp>
      <p:sp>
        <p:nvSpPr>
          <p:cNvPr id="4" name="Slide Number Placeholder 3"/>
          <p:cNvSpPr>
            <a:spLocks noGrp="1"/>
          </p:cNvSpPr>
          <p:nvPr>
            <p:ph type="sldNum" sz="quarter" idx="12"/>
          </p:nvPr>
        </p:nvSpPr>
        <p:spPr/>
        <p:txBody>
          <a:bodyPr/>
          <a:lstStyle/>
          <a:p>
            <a:pPr>
              <a:defRPr/>
            </a:pPr>
            <a:fld id="{43175D39-6FBF-4CCD-B56A-31739A141EC0}" type="slidenum">
              <a:rPr lang="ar-SA" smtClean="0">
                <a:solidFill>
                  <a:srgbClr val="04617B">
                    <a:shade val="90000"/>
                  </a:srgbClr>
                </a:solidFill>
              </a:rPr>
              <a:pPr>
                <a:defRPr/>
              </a:pPr>
              <a:t>8</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04617B">
                  <a:shade val="90000"/>
                </a:srgbClr>
              </a:solidFill>
            </a:endParaRPr>
          </a:p>
        </p:txBody>
      </p:sp>
    </p:spTree>
    <p:extLst>
      <p:ext uri="{BB962C8B-B14F-4D97-AF65-F5344CB8AC3E}">
        <p14:creationId xmlns:p14="http://schemas.microsoft.com/office/powerpoint/2010/main" val="4012891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00063" y="142875"/>
            <a:ext cx="8229600" cy="1000125"/>
          </a:xfrm>
        </p:spPr>
        <p:txBody>
          <a:bodyPr>
            <a:normAutofit/>
          </a:bodyPr>
          <a:lstStyle/>
          <a:p>
            <a:pPr algn="ctr" rtl="1" eaLnBrk="1" fontAlgn="auto" hangingPunct="1">
              <a:spcAft>
                <a:spcPts val="0"/>
              </a:spcAft>
              <a:defRPr/>
            </a:pPr>
            <a:r>
              <a:rPr lang="ar-IQ" sz="3200" dirty="0" smtClean="0">
                <a:solidFill>
                  <a:schemeClr val="tx2">
                    <a:satMod val="200000"/>
                  </a:schemeClr>
                </a:solidFill>
                <a:cs typeface="Ali-A-Samik" pitchFamily="2" charset="-78"/>
              </a:rPr>
              <a:t>المرتكزات الأساسية للقضاء</a:t>
            </a:r>
            <a:endParaRPr lang="en-US" sz="3600" dirty="0" smtClean="0">
              <a:solidFill>
                <a:schemeClr val="tx2">
                  <a:satMod val="200000"/>
                </a:schemeClr>
              </a:solidFill>
              <a:cs typeface="Ali-A-Samik" pitchFamily="2" charset="-78"/>
            </a:endParaRPr>
          </a:p>
        </p:txBody>
      </p:sp>
      <p:sp>
        <p:nvSpPr>
          <p:cNvPr id="21507" name="Rectangle 3"/>
          <p:cNvSpPr>
            <a:spLocks noGrp="1" noChangeArrowheads="1"/>
          </p:cNvSpPr>
          <p:nvPr>
            <p:ph idx="1"/>
          </p:nvPr>
        </p:nvSpPr>
        <p:spPr>
          <a:xfrm>
            <a:off x="0" y="476250"/>
            <a:ext cx="9144000" cy="6646863"/>
          </a:xfrm>
          <a:ln w="19050">
            <a:solidFill>
              <a:schemeClr val="accent1"/>
            </a:solidFill>
          </a:ln>
        </p:spPr>
        <p:txBody>
          <a:bodyPr/>
          <a:lstStyle/>
          <a:p>
            <a:pPr algn="r" rtl="1" eaLnBrk="1" hangingPunct="1">
              <a:buFont typeface="Wingdings" pitchFamily="2" charset="2"/>
              <a:buNone/>
              <a:defRPr/>
            </a:pPr>
            <a:endParaRPr lang="ar-JO" sz="2000" dirty="0" smtClean="0">
              <a:cs typeface="Ali-A-Samik" pitchFamily="2" charset="-78"/>
            </a:endParaRPr>
          </a:p>
          <a:p>
            <a:pPr algn="r" rtl="1" eaLnBrk="1" hangingPunct="1">
              <a:buFont typeface="Wingdings" pitchFamily="2" charset="2"/>
              <a:buNone/>
              <a:defRPr/>
            </a:pPr>
            <a:endParaRPr lang="ar-IQ" sz="2000" dirty="0" smtClean="0">
              <a:cs typeface="Ali-A-Samik" pitchFamily="2" charset="-78"/>
            </a:endParaRPr>
          </a:p>
          <a:p>
            <a:pPr algn="r" rtl="1" eaLnBrk="1" hangingPunct="1">
              <a:buFont typeface="Wingdings" pitchFamily="2" charset="2"/>
              <a:buNone/>
              <a:defRPr/>
            </a:pPr>
            <a:endParaRPr lang="ar-JO" sz="1050" dirty="0" smtClean="0">
              <a:cs typeface="Ali-A-Samik" pitchFamily="2" charset="-78"/>
            </a:endParaRPr>
          </a:p>
          <a:p>
            <a:pPr algn="r" rtl="1" eaLnBrk="1" hangingPunct="1">
              <a:buFont typeface="Wingdings" pitchFamily="2" charset="2"/>
              <a:buNone/>
              <a:defRPr/>
            </a:pPr>
            <a:r>
              <a:rPr lang="ar-IQ" sz="2400" dirty="0" smtClean="0">
                <a:cs typeface="Ali-A-Samik" pitchFamily="2" charset="-78"/>
              </a:rPr>
              <a:t>اولاً/ استقلال القضاء                                   </a:t>
            </a:r>
            <a:endParaRPr lang="en-US" sz="2400" dirty="0" smtClean="0">
              <a:cs typeface="Ali-A-Samik" pitchFamily="2" charset="-78"/>
            </a:endParaRPr>
          </a:p>
          <a:p>
            <a:pPr algn="r" rtl="1" eaLnBrk="1" hangingPunct="1">
              <a:buFont typeface="Wingdings" pitchFamily="2" charset="2"/>
              <a:buNone/>
              <a:defRPr/>
            </a:pPr>
            <a:r>
              <a:rPr lang="ar-IQ" sz="2400" dirty="0" smtClean="0">
                <a:cs typeface="Ali-A-Samik" pitchFamily="2" charset="-78"/>
              </a:rPr>
              <a:t> ثانياً/ ولاية المحاكم                                                   </a:t>
            </a:r>
            <a:endParaRPr lang="en-US" sz="2400" dirty="0" smtClean="0">
              <a:cs typeface="Ali-A-Samik" pitchFamily="2" charset="-78"/>
            </a:endParaRPr>
          </a:p>
          <a:p>
            <a:pPr algn="r" rtl="1" eaLnBrk="1" hangingPunct="1">
              <a:buFont typeface="Wingdings" pitchFamily="2" charset="2"/>
              <a:buNone/>
              <a:defRPr/>
            </a:pPr>
            <a:r>
              <a:rPr lang="ar-IQ" sz="2400" dirty="0" smtClean="0">
                <a:cs typeface="Ali-A-Samik" pitchFamily="2" charset="-78"/>
              </a:rPr>
              <a:t>ثالثاً/ اختيار القضاة</a:t>
            </a:r>
          </a:p>
          <a:p>
            <a:pPr algn="r" rtl="1" eaLnBrk="1" hangingPunct="1">
              <a:buFont typeface="Wingdings" pitchFamily="2" charset="2"/>
              <a:buNone/>
              <a:defRPr/>
            </a:pPr>
            <a:r>
              <a:rPr lang="ar-JO" sz="2400" dirty="0" smtClean="0">
                <a:cs typeface="Ali-A-Samik" pitchFamily="2" charset="-78"/>
              </a:rPr>
              <a:t>                                     </a:t>
            </a:r>
            <a:r>
              <a:rPr lang="ar-IQ" sz="2400" dirty="0" smtClean="0">
                <a:cs typeface="Ali-A-Samik" pitchFamily="2" charset="-78"/>
              </a:rPr>
              <a:t>رابعاً/ ضمانات صحة التقاضي</a:t>
            </a:r>
          </a:p>
          <a:p>
            <a:pPr algn="r" rtl="1" eaLnBrk="1" hangingPunct="1">
              <a:buFont typeface="Wingdings" pitchFamily="2" charset="2"/>
              <a:buNone/>
              <a:defRPr/>
            </a:pPr>
            <a:r>
              <a:rPr lang="ar-IQ" sz="2000" dirty="0" smtClean="0">
                <a:cs typeface="Ali-A-Samik" pitchFamily="2" charset="-78"/>
              </a:rPr>
              <a:t>                                    </a:t>
            </a:r>
            <a:endParaRPr lang="ar-JO" sz="2000" dirty="0" smtClean="0">
              <a:cs typeface="Ali-A-Samik" pitchFamily="2" charset="-78"/>
            </a:endParaRPr>
          </a:p>
          <a:p>
            <a:pPr algn="r" rtl="1" eaLnBrk="1" hangingPunct="1">
              <a:buFont typeface="Wingdings" pitchFamily="2" charset="2"/>
              <a:buNone/>
              <a:defRPr/>
            </a:pPr>
            <a:r>
              <a:rPr lang="ar-IQ" sz="2000" dirty="0" smtClean="0">
                <a:cs typeface="Ali-A-Samik" pitchFamily="2" charset="-78"/>
              </a:rPr>
              <a:t>                                                                             </a:t>
            </a:r>
          </a:p>
          <a:p>
            <a:pPr algn="r" rtl="1" eaLnBrk="1" hangingPunct="1">
              <a:buFont typeface="Wingdings 2" pitchFamily="18" charset="2"/>
              <a:buNone/>
              <a:defRPr/>
            </a:pPr>
            <a:r>
              <a:rPr lang="ar-IQ" sz="2000" dirty="0" smtClean="0">
                <a:cs typeface="Ali-A-Samik" pitchFamily="2" charset="-78"/>
              </a:rPr>
              <a:t>  1- عدم صلاحية</a:t>
            </a:r>
            <a:r>
              <a:rPr lang="ar-JO" sz="2000" dirty="0" smtClean="0">
                <a:cs typeface="Ali-A-Samik" pitchFamily="2" charset="-78"/>
              </a:rPr>
              <a:t>         </a:t>
            </a:r>
            <a:r>
              <a:rPr lang="ar-IQ" sz="2000" dirty="0" smtClean="0">
                <a:cs typeface="Ali-A-Samik" pitchFamily="2" charset="-78"/>
              </a:rPr>
              <a:t> 2- الشكوى من القضاة</a:t>
            </a:r>
            <a:r>
              <a:rPr lang="ar-JO" sz="2000" dirty="0" smtClean="0">
                <a:cs typeface="Ali-A-Samik" pitchFamily="2" charset="-78"/>
              </a:rPr>
              <a:t>        </a:t>
            </a:r>
            <a:r>
              <a:rPr lang="ar-IQ" sz="2000" dirty="0" smtClean="0">
                <a:cs typeface="Ali-A-Samik" pitchFamily="2" charset="-78"/>
              </a:rPr>
              <a:t>3- علانية المرافعة</a:t>
            </a:r>
            <a:r>
              <a:rPr lang="ar-JO" sz="2000" dirty="0" smtClean="0">
                <a:cs typeface="Ali-A-Samik" pitchFamily="2" charset="-78"/>
              </a:rPr>
              <a:t>  </a:t>
            </a:r>
            <a:r>
              <a:rPr lang="en-US" sz="2000" dirty="0" smtClean="0">
                <a:cs typeface="Ali-A-Samik" pitchFamily="2" charset="-78"/>
              </a:rPr>
              <a:t>   </a:t>
            </a:r>
            <a:r>
              <a:rPr lang="ar-JO" sz="2000" dirty="0" smtClean="0">
                <a:cs typeface="Ali-A-Samik" pitchFamily="2" charset="-78"/>
              </a:rPr>
              <a:t>  </a:t>
            </a:r>
            <a:r>
              <a:rPr lang="ar-IQ" sz="2000" dirty="0" smtClean="0">
                <a:cs typeface="Ali-A-Samik" pitchFamily="2" charset="-78"/>
              </a:rPr>
              <a:t>4- نقل الدعوى</a:t>
            </a:r>
            <a:r>
              <a:rPr lang="ar-JO" sz="2000" dirty="0" smtClean="0">
                <a:cs typeface="Ali-A-Samik" pitchFamily="2" charset="-78"/>
              </a:rPr>
              <a:t>   </a:t>
            </a:r>
            <a:r>
              <a:rPr lang="ar-IQ" sz="2000" dirty="0" smtClean="0">
                <a:cs typeface="Ali-A-Samik" pitchFamily="2" charset="-78"/>
              </a:rPr>
              <a:t> </a:t>
            </a:r>
            <a:r>
              <a:rPr lang="en-US" sz="2000" dirty="0" smtClean="0">
                <a:cs typeface="Ali-A-Samik" pitchFamily="2" charset="-78"/>
              </a:rPr>
              <a:t>    </a:t>
            </a:r>
            <a:r>
              <a:rPr lang="ar-IQ" sz="2000" dirty="0" smtClean="0">
                <a:cs typeface="Ali-A-Samik" pitchFamily="2" charset="-78"/>
              </a:rPr>
              <a:t> 5- المعونة القضائية </a:t>
            </a:r>
            <a:endParaRPr lang="ar-JO" sz="2000" dirty="0" smtClean="0">
              <a:cs typeface="Ali-A-Samik" pitchFamily="2" charset="-78"/>
            </a:endParaRPr>
          </a:p>
          <a:p>
            <a:pPr algn="r" rtl="1" eaLnBrk="1" hangingPunct="1">
              <a:buFont typeface="Wingdings" pitchFamily="2" charset="2"/>
              <a:buNone/>
              <a:defRPr/>
            </a:pPr>
            <a:r>
              <a:rPr lang="en-US" sz="2000" dirty="0" smtClean="0">
                <a:cs typeface="Ali-A-Samik" pitchFamily="2" charset="-78"/>
              </a:rPr>
              <a:t>   </a:t>
            </a:r>
            <a:r>
              <a:rPr lang="ar-IQ" sz="2000" dirty="0" smtClean="0">
                <a:cs typeface="Ali-A-Samik" pitchFamily="2" charset="-78"/>
              </a:rPr>
              <a:t>القاضي للقضاء</a:t>
            </a:r>
          </a:p>
          <a:p>
            <a:pPr algn="r" rtl="1" eaLnBrk="1" hangingPunct="1">
              <a:buFont typeface="Wingdings" pitchFamily="2" charset="2"/>
              <a:buNone/>
              <a:defRPr/>
            </a:pPr>
            <a:r>
              <a:rPr lang="ar-IQ" sz="2000" dirty="0" smtClean="0">
                <a:cs typeface="Ali-A-Samik" pitchFamily="2" charset="-78"/>
              </a:rPr>
              <a:t> </a:t>
            </a:r>
            <a:r>
              <a:rPr lang="ar-JO" sz="2000" dirty="0" smtClean="0">
                <a:cs typeface="Ali-A-Samik" pitchFamily="2" charset="-78"/>
              </a:rPr>
              <a:t>          </a:t>
            </a:r>
          </a:p>
          <a:p>
            <a:pPr algn="r" rtl="1" eaLnBrk="1" hangingPunct="1">
              <a:buFont typeface="Wingdings" pitchFamily="2" charset="2"/>
              <a:buNone/>
              <a:defRPr/>
            </a:pPr>
            <a:r>
              <a:rPr lang="ar-JO" sz="2000" dirty="0" smtClean="0">
                <a:cs typeface="Ali-A-Samik" pitchFamily="2" charset="-78"/>
              </a:rPr>
              <a:t>                     </a:t>
            </a:r>
            <a:r>
              <a:rPr lang="ar-IQ" sz="2000" dirty="0" smtClean="0">
                <a:cs typeface="Ali-A-Samik" pitchFamily="2" charset="-78"/>
              </a:rPr>
              <a:t> </a:t>
            </a:r>
            <a:endParaRPr lang="en-US" sz="2000" dirty="0" smtClean="0">
              <a:cs typeface="Ali-A-Samik" pitchFamily="2" charset="-78"/>
            </a:endParaRPr>
          </a:p>
          <a:p>
            <a:pPr algn="r" rtl="1" eaLnBrk="1" hangingPunct="1">
              <a:buFont typeface="Wingdings" pitchFamily="2" charset="2"/>
              <a:buNone/>
              <a:defRPr/>
            </a:pPr>
            <a:r>
              <a:rPr lang="ar-IQ" sz="2000" dirty="0" smtClean="0">
                <a:cs typeface="Ali-A-Samik" pitchFamily="2" charset="-78"/>
              </a:rPr>
              <a:t>   أ- تنحي القاضي            </a:t>
            </a:r>
            <a:r>
              <a:rPr lang="en-US" sz="2000" dirty="0" smtClean="0">
                <a:cs typeface="Ali-A-Samik" pitchFamily="2" charset="-78"/>
              </a:rPr>
              <a:t>            </a:t>
            </a:r>
            <a:r>
              <a:rPr lang="ar-IQ" sz="2000" dirty="0" smtClean="0">
                <a:cs typeface="Ali-A-Samik" pitchFamily="2" charset="-78"/>
              </a:rPr>
              <a:t> ب- رد القاضي</a:t>
            </a:r>
          </a:p>
          <a:p>
            <a:pPr algn="r" rtl="1" eaLnBrk="1" hangingPunct="1">
              <a:buFont typeface="Wingdings" pitchFamily="2" charset="2"/>
              <a:buNone/>
              <a:defRPr/>
            </a:pPr>
            <a:endParaRPr lang="en-US" sz="2000" dirty="0" smtClean="0">
              <a:cs typeface="Ali-A-Samik" pitchFamily="2" charset="-78"/>
            </a:endParaRPr>
          </a:p>
          <a:p>
            <a:pPr algn="r" rtl="1" eaLnBrk="1" hangingPunct="1">
              <a:buFont typeface="Wingdings" pitchFamily="2" charset="2"/>
              <a:buNone/>
              <a:defRPr/>
            </a:pPr>
            <a:r>
              <a:rPr lang="ar-IQ" sz="2000" dirty="0" smtClean="0">
                <a:cs typeface="Ali-A-Samik" pitchFamily="2" charset="-78"/>
              </a:rPr>
              <a:t>التنحي الجوازي          التنحي الوجوبي</a:t>
            </a:r>
            <a:endParaRPr lang="en-US" sz="2000" dirty="0" smtClean="0">
              <a:cs typeface="Ali-A-Samik" pitchFamily="2" charset="-78"/>
            </a:endParaRPr>
          </a:p>
        </p:txBody>
      </p:sp>
      <p:cxnSp>
        <p:nvCxnSpPr>
          <p:cNvPr id="22" name="Straight Arrow Connector 21"/>
          <p:cNvCxnSpPr/>
          <p:nvPr/>
        </p:nvCxnSpPr>
        <p:spPr>
          <a:xfrm>
            <a:off x="6659563" y="3141663"/>
            <a:ext cx="1270000" cy="573087"/>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6050757" y="3391694"/>
            <a:ext cx="642937" cy="142875"/>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843213" y="3141663"/>
            <a:ext cx="2952750" cy="714375"/>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827088" y="3141663"/>
            <a:ext cx="4105275" cy="719137"/>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flipV="1">
            <a:off x="4500563" y="3213100"/>
            <a:ext cx="1643062" cy="64293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8101013" y="4652963"/>
            <a:ext cx="142875" cy="714375"/>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6011863" y="4581525"/>
            <a:ext cx="2016125" cy="86360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6200000" flipH="1">
            <a:off x="7991475" y="5768976"/>
            <a:ext cx="358775" cy="285750"/>
          </a:xfrm>
          <a:prstGeom prst="straightConnector1">
            <a:avLst/>
          </a:prstGeom>
          <a:ln w="158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7235825" y="5732463"/>
            <a:ext cx="714375" cy="288925"/>
          </a:xfrm>
          <a:prstGeom prst="straightConnector1">
            <a:avLst/>
          </a:prstGeom>
          <a:ln w="158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pPr>
              <a:defRPr/>
            </a:pPr>
            <a:fld id="{C994934F-D694-463F-B005-BE1C981BD290}" type="slidenum">
              <a:rPr lang="ar-SA" smtClean="0">
                <a:solidFill>
                  <a:srgbClr val="04617B">
                    <a:shade val="90000"/>
                  </a:srgbClr>
                </a:solidFill>
              </a:rPr>
              <a:pPr>
                <a:defRPr/>
              </a:pPr>
              <a:t>9</a:t>
            </a:fld>
            <a:endParaRPr lang="en-US" dirty="0">
              <a:solidFill>
                <a:srgbClr val="04617B">
                  <a:shade val="90000"/>
                </a:srgbClr>
              </a:solidFill>
            </a:endParaRPr>
          </a:p>
        </p:txBody>
      </p:sp>
      <p:sp>
        <p:nvSpPr>
          <p:cNvPr id="14" name="Footer Placeholder 13"/>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896664623"/>
      </p:ext>
    </p:extLst>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2454</TotalTime>
  <Words>1922</Words>
  <Application>Microsoft Office PowerPoint</Application>
  <PresentationFormat>On-screen Show (4:3)</PresentationFormat>
  <Paragraphs>161</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vt:lpstr>
      <vt:lpstr>قانون المرافعات المدنية رقم 83 لسنة 1969</vt:lpstr>
      <vt:lpstr>PowerPoint Presentation</vt:lpstr>
      <vt:lpstr> </vt:lpstr>
      <vt:lpstr>أهمية وضرورة قانون المرافعات</vt:lpstr>
      <vt:lpstr>أسس وأهداف قانون المرافعات المدنية</vt:lpstr>
      <vt:lpstr>PowerPoint Presentation</vt:lpstr>
      <vt:lpstr>PowerPoint Presentation</vt:lpstr>
      <vt:lpstr>المرتكزات الأساسية للقضاء</vt:lpstr>
      <vt:lpstr>اولاً/ استقلال القضاء </vt:lpstr>
      <vt:lpstr>PowerPoint Presentation</vt:lpstr>
      <vt:lpstr>ثانياً/ ولاية المحاكم</vt:lpstr>
      <vt:lpstr>PowerPoint Presentation</vt:lpstr>
      <vt:lpstr>ثالثا/ اختيار القضاة </vt:lpstr>
      <vt:lpstr>PowerPoint Presentation</vt:lpstr>
      <vt:lpstr>PowerPoint Presentation</vt:lpstr>
      <vt:lpstr>شروط القبول في المعهد القضائي في إقليم كوردستان: (م8 قانون المعهد القضائي -الكوردستاني رقم (7) لسنة 2009 ).</vt:lpstr>
      <vt:lpstr>PowerPoint Presentation</vt:lpstr>
      <vt:lpstr>رابعا/ ضمانات صحة التقاضي</vt:lpstr>
    </vt:vector>
  </TitlesOfParts>
  <Company>Shamfuture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Shamfuture</dc:creator>
  <cp:lastModifiedBy>MMX</cp:lastModifiedBy>
  <cp:revision>54</cp:revision>
  <dcterms:created xsi:type="dcterms:W3CDTF">2023-09-09T14:17:45Z</dcterms:created>
  <dcterms:modified xsi:type="dcterms:W3CDTF">2023-11-15T18:33:43Z</dcterms:modified>
</cp:coreProperties>
</file>