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65" r:id="rId2"/>
    <p:sldId id="266" r:id="rId3"/>
    <p:sldId id="267" r:id="rId4"/>
    <p:sldId id="360" r:id="rId5"/>
    <p:sldId id="269" r:id="rId6"/>
    <p:sldId id="361" r:id="rId7"/>
    <p:sldId id="270" r:id="rId8"/>
    <p:sldId id="271" r:id="rId9"/>
    <p:sldId id="359"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2D329-2BD0-4A7A-B3BF-B7E37E04C9E2}" type="datetimeFigureOut">
              <a:rPr lang="en-US" smtClean="0"/>
              <a:t>11/15/2023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C7BA0-B965-475A-8444-8C181CCB77EF}" type="slidenum">
              <a:rPr lang="en-US" smtClean="0"/>
              <a:t>‹#›</a:t>
            </a:fld>
            <a:endParaRPr lang="en-US"/>
          </a:p>
        </p:txBody>
      </p:sp>
    </p:spTree>
    <p:extLst>
      <p:ext uri="{BB962C8B-B14F-4D97-AF65-F5344CB8AC3E}">
        <p14:creationId xmlns:p14="http://schemas.microsoft.com/office/powerpoint/2010/main" val="1099920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cs typeface="Arial" pitchFamily="34" charset="0"/>
            </a:endParaRPr>
          </a:p>
        </p:txBody>
      </p:sp>
      <p:sp>
        <p:nvSpPr>
          <p:cNvPr id="358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2BA5B078-0945-4E3E-8E20-246B44AE1961}" type="slidenum">
              <a:rPr lang="ar-IQ">
                <a:solidFill>
                  <a:prstClr val="black"/>
                </a:solidFill>
              </a:rPr>
              <a:pPr eaLnBrk="1" hangingPunct="1"/>
              <a:t>2</a:t>
            </a:fld>
            <a:endParaRPr lang="ar-IQ">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7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JO" dirty="0" smtClean="0"/>
          </a:p>
        </p:txBody>
      </p:sp>
      <p:sp>
        <p:nvSpPr>
          <p:cNvPr id="367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A9B709BA-EE85-4A02-BB0A-FDFA55E3A320}" type="slidenum">
              <a:rPr lang="ar-IQ">
                <a:solidFill>
                  <a:prstClr val="black"/>
                </a:solidFill>
              </a:rPr>
              <a:pPr eaLnBrk="1" hangingPunct="1"/>
              <a:t>19</a:t>
            </a:fld>
            <a:endParaRPr lang="ar-IQ">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cs typeface="Arial" pitchFamily="34" charset="0"/>
            </a:endParaRPr>
          </a:p>
        </p:txBody>
      </p:sp>
      <p:sp>
        <p:nvSpPr>
          <p:cNvPr id="368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A247CD2B-ED19-44FB-85D4-2E8D9F208C88}" type="slidenum">
              <a:rPr lang="ar-IQ">
                <a:solidFill>
                  <a:prstClr val="black"/>
                </a:solidFill>
              </a:rPr>
              <a:pPr eaLnBrk="1" hangingPunct="1"/>
              <a:t>20</a:t>
            </a:fld>
            <a:endParaRPr lang="ar-IQ">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9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ar-JO" smtClean="0"/>
              <a:t>محاباة – بؤ تفضيل </a:t>
            </a:r>
            <a:endParaRPr lang="en-US" smtClean="0">
              <a:cs typeface="Arial" pitchFamily="34" charset="0"/>
            </a:endParaRPr>
          </a:p>
        </p:txBody>
      </p:sp>
      <p:sp>
        <p:nvSpPr>
          <p:cNvPr id="369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865CB5E8-BAD3-42EB-97BA-D37347FA7788}" type="slidenum">
              <a:rPr lang="ar-IQ">
                <a:solidFill>
                  <a:prstClr val="black"/>
                </a:solidFill>
              </a:rPr>
              <a:pPr eaLnBrk="1" hangingPunct="1"/>
              <a:t>21</a:t>
            </a:fld>
            <a:endParaRPr lang="ar-IQ">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0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cs typeface="Arial" pitchFamily="34" charset="0"/>
            </a:endParaRPr>
          </a:p>
        </p:txBody>
      </p:sp>
      <p:sp>
        <p:nvSpPr>
          <p:cNvPr id="370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81978D8A-06DC-4F3D-B0D6-AA034DE50E82}" type="slidenum">
              <a:rPr lang="ar-IQ">
                <a:solidFill>
                  <a:prstClr val="black"/>
                </a:solidFill>
              </a:rPr>
              <a:pPr eaLnBrk="1" hangingPunct="1"/>
              <a:t>22</a:t>
            </a:fld>
            <a:endParaRPr lang="ar-IQ">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1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ar-JO" smtClean="0"/>
              <a:t>2- تا مماطلة روو نةدات لة حسم  الدعوى </a:t>
            </a:r>
            <a:endParaRPr lang="en-US" smtClean="0">
              <a:cs typeface="Arial" pitchFamily="34" charset="0"/>
            </a:endParaRPr>
          </a:p>
        </p:txBody>
      </p:sp>
      <p:sp>
        <p:nvSpPr>
          <p:cNvPr id="371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9E810604-120E-42FF-A422-EB917F3F3F1E}" type="slidenum">
              <a:rPr lang="ar-IQ">
                <a:solidFill>
                  <a:prstClr val="black"/>
                </a:solidFill>
              </a:rPr>
              <a:pPr eaLnBrk="1" hangingPunct="1"/>
              <a:t>24</a:t>
            </a:fld>
            <a:endParaRPr lang="ar-IQ">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2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ar-IQ" sz="800" dirty="0" smtClean="0"/>
              <a:t>- أي اسباب أخري منها: مناسبة لحماية لوجود  ضرو ف  يغلب معها عدم حياد المحكمة </a:t>
            </a:r>
            <a:r>
              <a:rPr lang="ar-JO" sz="800" dirty="0" smtClean="0"/>
              <a:t>2- </a:t>
            </a:r>
            <a:r>
              <a:rPr lang="ar-IQ" sz="800" dirty="0" smtClean="0"/>
              <a:t>أحد أطراف الدعوى له نفوذ اجتماعي في المنطقة  يؤثر على حياد المحكمة وتحقيق العدالة - إثارة شغب في منطقة المحكمة عند رؤية الدعوى</a:t>
            </a:r>
            <a:endParaRPr lang="en-US" dirty="0" smtClean="0">
              <a:cs typeface="Arial" pitchFamily="34" charset="0"/>
            </a:endParaRPr>
          </a:p>
        </p:txBody>
      </p:sp>
      <p:sp>
        <p:nvSpPr>
          <p:cNvPr id="372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4A8B14D2-A5A9-4AE1-B79F-B257BB608855}" type="slidenum">
              <a:rPr lang="ar-IQ">
                <a:solidFill>
                  <a:prstClr val="black"/>
                </a:solidFill>
              </a:rPr>
              <a:pPr eaLnBrk="1" hangingPunct="1"/>
              <a:t>26</a:t>
            </a:fld>
            <a:endParaRPr lang="ar-IQ">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3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ar-JO" dirty="0" smtClean="0"/>
              <a:t>اختصاص محاكم لة نظام عامة ناكريَت هةر كةسةو بة ئارةزووى خوى داواى نقل بكة دةبي سببيكى جدى هةبي محكمةى تميز قناعةتى بيت</a:t>
            </a:r>
            <a:endParaRPr lang="en-US" dirty="0" smtClean="0">
              <a:cs typeface="Arial" pitchFamily="34" charset="0"/>
            </a:endParaRPr>
          </a:p>
        </p:txBody>
      </p:sp>
      <p:sp>
        <p:nvSpPr>
          <p:cNvPr id="373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CFB7E6C5-E1D1-4923-B1A7-8F5665B687E1}" type="slidenum">
              <a:rPr lang="ar-IQ">
                <a:solidFill>
                  <a:prstClr val="black"/>
                </a:solidFill>
              </a:rPr>
              <a:pPr eaLnBrk="1" hangingPunct="1"/>
              <a:t>27</a:t>
            </a:fld>
            <a:endParaRPr lang="ar-IQ">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smtClean="0"/>
              <a:t> المعونة/قرار قضائي يصدر من محكمة المختصة يقضي بتأجيل  وليس اعفاء استيفاء</a:t>
            </a:r>
            <a:r>
              <a:rPr lang="ar-IQ" baseline="0" dirty="0" smtClean="0"/>
              <a:t> رسوم الدعوى القضائية من المدعي الفقيرإلى حين البت من الدعوى واستيفاءها من الخصم الذي خسر الدعوى</a:t>
            </a:r>
            <a:r>
              <a:rPr lang="ar-IQ" dirty="0" smtClean="0"/>
              <a:t> /    وذلك رعاية لمصالح الطرفين المصلحة الخاصة والعامة</a:t>
            </a:r>
            <a:endParaRPr lang="en-US" dirty="0"/>
          </a:p>
        </p:txBody>
      </p:sp>
      <p:sp>
        <p:nvSpPr>
          <p:cNvPr id="4" name="Slide Number Placeholder 3"/>
          <p:cNvSpPr>
            <a:spLocks noGrp="1"/>
          </p:cNvSpPr>
          <p:nvPr>
            <p:ph type="sldNum" sz="quarter" idx="10"/>
          </p:nvPr>
        </p:nvSpPr>
        <p:spPr/>
        <p:txBody>
          <a:bodyPr/>
          <a:lstStyle/>
          <a:p>
            <a:fld id="{222C7BA0-B965-475A-8444-8C181CCB77EF}" type="slidenum">
              <a:rPr lang="en-US" smtClean="0"/>
              <a:t>28</a:t>
            </a:fld>
            <a:endParaRPr lang="en-US"/>
          </a:p>
        </p:txBody>
      </p:sp>
    </p:spTree>
    <p:extLst>
      <p:ext uri="{BB962C8B-B14F-4D97-AF65-F5344CB8AC3E}">
        <p14:creationId xmlns:p14="http://schemas.microsoft.com/office/powerpoint/2010/main" val="606431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4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cs typeface="Arial" pitchFamily="34" charset="0"/>
            </a:endParaRPr>
          </a:p>
        </p:txBody>
      </p:sp>
      <p:sp>
        <p:nvSpPr>
          <p:cNvPr id="374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83B8F551-83EC-48A2-ADA4-B8F56BF5DF99}" type="slidenum">
              <a:rPr lang="ar-IQ">
                <a:solidFill>
                  <a:prstClr val="black"/>
                </a:solidFill>
              </a:rPr>
              <a:pPr eaLnBrk="1" hangingPunct="1"/>
              <a:t>32</a:t>
            </a:fld>
            <a:endParaRPr lang="ar-IQ">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9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cs typeface="Arial" pitchFamily="34" charset="0"/>
            </a:endParaRPr>
          </a:p>
        </p:txBody>
      </p:sp>
      <p:sp>
        <p:nvSpPr>
          <p:cNvPr id="359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CB49CBC9-C785-4393-BE91-08417D4F752E}" type="slidenum">
              <a:rPr lang="ar-IQ">
                <a:solidFill>
                  <a:prstClr val="black"/>
                </a:solidFill>
              </a:rPr>
              <a:pPr eaLnBrk="1" hangingPunct="1"/>
              <a:t>4</a:t>
            </a:fld>
            <a:endParaRPr lang="ar-IQ">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0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ar-JO" dirty="0" smtClean="0"/>
              <a:t>عراقياً بالولادة/  واتة دايك و باوكى عيراقي بن/ بةخؤى جنسية عيَراقي بيت/ كةواتة ليرة جنسية اصلية</a:t>
            </a:r>
            <a:endParaRPr lang="en-US" dirty="0" smtClean="0">
              <a:cs typeface="Arial" pitchFamily="34" charset="0"/>
            </a:endParaRPr>
          </a:p>
        </p:txBody>
      </p:sp>
      <p:sp>
        <p:nvSpPr>
          <p:cNvPr id="360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068FEBB6-5A33-4320-9881-E143327B04A4}" type="slidenum">
              <a:rPr lang="ar-IQ">
                <a:solidFill>
                  <a:prstClr val="black"/>
                </a:solidFill>
              </a:rPr>
              <a:pPr eaLnBrk="1" hangingPunct="1"/>
              <a:t>7</a:t>
            </a:fld>
            <a:endParaRPr lang="ar-IQ">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1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ar-JO" smtClean="0"/>
              <a:t>ليرة تةنها جنسيةكة عيراقي بيت كةواتة شرط نية جنسية اصلي بيت لةوانةية مكتسبة بيت</a:t>
            </a:r>
            <a:endParaRPr lang="en-US" smtClean="0">
              <a:cs typeface="Arial" pitchFamily="34" charset="0"/>
            </a:endParaRPr>
          </a:p>
        </p:txBody>
      </p:sp>
      <p:sp>
        <p:nvSpPr>
          <p:cNvPr id="361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81D87EBE-A2D2-49F9-9610-33FFFFECC69F}" type="slidenum">
              <a:rPr lang="ar-IQ">
                <a:solidFill>
                  <a:prstClr val="black"/>
                </a:solidFill>
              </a:rPr>
              <a:pPr eaLnBrk="1" hangingPunct="1"/>
              <a:t>8</a:t>
            </a:fld>
            <a:endParaRPr lang="ar-IQ">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2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ar-JO" smtClean="0"/>
              <a:t>الاصل قاضي شكلاً و موضوعاً صالحة بؤ سةير كردنى ئةو داواية بةلام جةند هوكارةكى تر هةية دةبي تنحي بكات</a:t>
            </a:r>
            <a:endParaRPr lang="en-US" smtClean="0">
              <a:cs typeface="Arial" pitchFamily="34" charset="0"/>
            </a:endParaRPr>
          </a:p>
        </p:txBody>
      </p:sp>
      <p:sp>
        <p:nvSpPr>
          <p:cNvPr id="362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7E82C29B-118D-4B4F-BE20-78C57D2A49E1}" type="slidenum">
              <a:rPr lang="ar-IQ">
                <a:solidFill>
                  <a:prstClr val="black"/>
                </a:solidFill>
              </a:rPr>
              <a:pPr eaLnBrk="1" hangingPunct="1"/>
              <a:t>12</a:t>
            </a:fld>
            <a:endParaRPr lang="ar-IQ">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3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JO" dirty="0" smtClean="0"/>
          </a:p>
        </p:txBody>
      </p:sp>
      <p:sp>
        <p:nvSpPr>
          <p:cNvPr id="363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3AB5456A-65C6-4A4C-8BE1-C85E2AA1FB71}" type="slidenum">
              <a:rPr lang="ar-IQ">
                <a:solidFill>
                  <a:prstClr val="black"/>
                </a:solidFill>
              </a:rPr>
              <a:pPr eaLnBrk="1" hangingPunct="1"/>
              <a:t>13</a:t>
            </a:fld>
            <a:endParaRPr lang="ar-IQ">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4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cs typeface="Arial" pitchFamily="34" charset="0"/>
            </a:endParaRPr>
          </a:p>
        </p:txBody>
      </p:sp>
      <p:sp>
        <p:nvSpPr>
          <p:cNvPr id="364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50E2B5B1-9612-4518-B872-BC10BFA90CE7}" type="slidenum">
              <a:rPr lang="ar-IQ">
                <a:solidFill>
                  <a:prstClr val="black"/>
                </a:solidFill>
              </a:rPr>
              <a:pPr eaLnBrk="1" hangingPunct="1"/>
              <a:t>14</a:t>
            </a:fld>
            <a:endParaRPr lang="ar-IQ">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5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ar-IQ" dirty="0" smtClean="0">
                <a:cs typeface="Arial" pitchFamily="34" charset="0"/>
              </a:rPr>
              <a:t> له وجوبي بي داواكاري واز له ده عوا دهيني : وه له جوازي اكر هه ستي كر به احراج خوي واز ديني به لام رد ده بيت به طلب بيت نوسراو: بجياوازي نيوان تنحي و رد: </a:t>
            </a:r>
            <a:endParaRPr lang="en-US" dirty="0" smtClean="0">
              <a:cs typeface="Arial" pitchFamily="34" charset="0"/>
            </a:endParaRPr>
          </a:p>
        </p:txBody>
      </p:sp>
      <p:sp>
        <p:nvSpPr>
          <p:cNvPr id="365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4363E4EE-5B28-4B9A-BC76-EF57758BD00B}" type="slidenum">
              <a:rPr lang="ar-IQ">
                <a:solidFill>
                  <a:prstClr val="black"/>
                </a:solidFill>
              </a:rPr>
              <a:pPr eaLnBrk="1" hangingPunct="1"/>
              <a:t>16</a:t>
            </a:fld>
            <a:endParaRPr lang="ar-IQ">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6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cs typeface="Arial" pitchFamily="34" charset="0"/>
            </a:endParaRPr>
          </a:p>
        </p:txBody>
      </p:sp>
      <p:sp>
        <p:nvSpPr>
          <p:cNvPr id="366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60033671-BE62-4D96-A2B0-528EFE5D6072}" type="slidenum">
              <a:rPr lang="ar-IQ">
                <a:solidFill>
                  <a:prstClr val="black"/>
                </a:solidFill>
              </a:rPr>
              <a:pPr eaLnBrk="1" hangingPunct="1"/>
              <a:t>17</a:t>
            </a:fld>
            <a:endParaRPr lang="ar-IQ">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8C4F8F4D-FEA5-4119-9064-ED95DCD09337}" type="slidenum">
              <a:rPr lang="ar-SA">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416442534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340003CC-4F1D-4042-84E2-A29F6B4EC27D}"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58764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F70B3C72-86A4-40A8-9D88-E999AB794D81}"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403188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14ABFB3-B4BC-4BA4-B4EA-BED2C9027DD0}"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414017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E69CAB45-5914-4A95-9DE6-5342275DA586}" type="slidenum">
              <a:rPr lang="ar-SA">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19877717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C79029A4-AA95-4B74-BEEA-82C0BB8E54BF}"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3954456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F0705AA4-C13B-4484-A6E2-9753D0059C7E}"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296099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CFD281DD-E80A-43BB-A914-6C479ACDEE4E}"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849382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88EF3226-9636-47B5-8B38-D2A87368C4A2}"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213789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BB12500B-6ACB-4646-B96A-DCE43B4EF8EA}"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94184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dirty="0">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dirty="0">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1BD3C8E-5F9A-43E5-92C4-5EF9C055EE55}"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3611361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rtl="1" eaLnBrk="1" latinLnBrk="0" hangingPunct="1">
              <a:defRPr kumimoji="0" sz="1200">
                <a:solidFill>
                  <a:schemeClr val="tx2">
                    <a:shade val="90000"/>
                  </a:schemeClr>
                </a:solidFill>
                <a:cs typeface="Arial" charset="0"/>
              </a:defRPr>
            </a:lvl1pPr>
          </a:lstStyle>
          <a:p>
            <a:pPr fontAlgn="base">
              <a:spcBef>
                <a:spcPct val="0"/>
              </a:spcBef>
              <a:spcAft>
                <a:spcPct val="0"/>
              </a:spcAft>
              <a:defRPr/>
            </a:pPr>
            <a:endParaRPr lang="en-US">
              <a:solidFill>
                <a:srgbClr val="04617B">
                  <a:shade val="90000"/>
                </a:srgbClr>
              </a:solidFill>
              <a:latin typeface="Tahoma" pitchFamily="34"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rtl="1" eaLnBrk="1" latinLnBrk="0" hangingPunct="1">
              <a:defRPr kumimoji="0" sz="1200">
                <a:solidFill>
                  <a:schemeClr val="tx2">
                    <a:shade val="90000"/>
                  </a:schemeClr>
                </a:solidFill>
                <a:cs typeface="Arial" charset="0"/>
              </a:defRPr>
            </a:lvl1pPr>
          </a:lstStyle>
          <a:p>
            <a:pPr fontAlgn="base">
              <a:spcBef>
                <a:spcPct val="0"/>
              </a:spcBef>
              <a:spcAft>
                <a:spcPct val="0"/>
              </a:spcAft>
              <a:defRPr/>
            </a:pPr>
            <a:endParaRPr lang="en-US">
              <a:solidFill>
                <a:srgbClr val="04617B">
                  <a:shade val="90000"/>
                </a:srgbClr>
              </a:solidFill>
              <a:latin typeface="Tahoma" pitchFamily="34"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rtl="1" eaLnBrk="1" latinLnBrk="0" hangingPunct="1">
              <a:defRPr kumimoji="0" sz="1200">
                <a:solidFill>
                  <a:schemeClr val="tx2">
                    <a:shade val="90000"/>
                  </a:schemeClr>
                </a:solidFill>
                <a:cs typeface="Arial" charset="0"/>
              </a:defRPr>
            </a:lvl1pPr>
          </a:lstStyle>
          <a:p>
            <a:pPr fontAlgn="base">
              <a:spcBef>
                <a:spcPct val="0"/>
              </a:spcBef>
              <a:spcAft>
                <a:spcPct val="0"/>
              </a:spcAft>
              <a:defRPr/>
            </a:pPr>
            <a:fld id="{5C65680E-4A8B-4182-81B2-76CA3DF4E59C}" type="slidenum">
              <a:rPr lang="ar-SA">
                <a:solidFill>
                  <a:srgbClr val="04617B">
                    <a:shade val="90000"/>
                  </a:srgbClr>
                </a:solidFill>
                <a:latin typeface="Tahoma" pitchFamily="34" charset="0"/>
              </a:rPr>
              <a:pPr fontAlgn="base">
                <a:spcBef>
                  <a:spcPct val="0"/>
                </a:spcBef>
                <a:spcAft>
                  <a:spcPct val="0"/>
                </a:spcAft>
                <a:defRPr/>
              </a:pPr>
              <a:t>‹#›</a:t>
            </a:fld>
            <a:endParaRPr lang="en-US" dirty="0">
              <a:solidFill>
                <a:srgbClr val="04617B">
                  <a:shade val="90000"/>
                </a:srgbClr>
              </a:solidFill>
              <a:latin typeface="Tahoma"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rtl="1" fontAlgn="base">
                <a:spcBef>
                  <a:spcPct val="0"/>
                </a:spcBef>
                <a:spcAft>
                  <a:spcPct val="0"/>
                </a:spcAft>
                <a:defRPr/>
              </a:pPr>
              <a:endParaRPr lang="en-US" dirty="0">
                <a:solidFill>
                  <a:prstClr val="black"/>
                </a:solidFill>
                <a:latin typeface="Tahoma" pitchFamily="34"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rtl="1" fontAlgn="base">
                <a:spcBef>
                  <a:spcPct val="0"/>
                </a:spcBef>
                <a:spcAft>
                  <a:spcPct val="0"/>
                </a:spcAft>
                <a:defRPr/>
              </a:pPr>
              <a:endParaRPr lang="en-US" dirty="0">
                <a:solidFill>
                  <a:prstClr val="black"/>
                </a:solidFill>
                <a:latin typeface="Tahoma" pitchFamily="34" charset="0"/>
                <a:cs typeface="Arial" charset="0"/>
              </a:endParaRPr>
            </a:p>
          </p:txBody>
        </p:sp>
      </p:grpSp>
    </p:spTree>
    <p:extLst>
      <p:ext uri="{BB962C8B-B14F-4D97-AF65-F5344CB8AC3E}">
        <p14:creationId xmlns:p14="http://schemas.microsoft.com/office/powerpoint/2010/main" val="421686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Traditional Arabic" pitchFamily="2" charset="-78"/>
        </a:defRPr>
      </a:lvl2pPr>
      <a:lvl3pPr algn="l" rtl="0" eaLnBrk="0" fontAlgn="base" hangingPunct="0">
        <a:spcBef>
          <a:spcPct val="0"/>
        </a:spcBef>
        <a:spcAft>
          <a:spcPct val="0"/>
        </a:spcAft>
        <a:defRPr sz="5000">
          <a:solidFill>
            <a:schemeClr val="tx2"/>
          </a:solidFill>
          <a:latin typeface="Calibri" pitchFamily="34" charset="0"/>
          <a:cs typeface="Traditional Arabic" pitchFamily="2" charset="-78"/>
        </a:defRPr>
      </a:lvl3pPr>
      <a:lvl4pPr algn="l" rtl="0" eaLnBrk="0" fontAlgn="base" hangingPunct="0">
        <a:spcBef>
          <a:spcPct val="0"/>
        </a:spcBef>
        <a:spcAft>
          <a:spcPct val="0"/>
        </a:spcAft>
        <a:defRPr sz="5000">
          <a:solidFill>
            <a:schemeClr val="tx2"/>
          </a:solidFill>
          <a:latin typeface="Calibri" pitchFamily="34" charset="0"/>
          <a:cs typeface="Traditional Arabic" pitchFamily="2" charset="-78"/>
        </a:defRPr>
      </a:lvl4pPr>
      <a:lvl5pPr algn="l" rtl="0" eaLnBrk="0" fontAlgn="base" hangingPunct="0">
        <a:spcBef>
          <a:spcPct val="0"/>
        </a:spcBef>
        <a:spcAft>
          <a:spcPct val="0"/>
        </a:spcAft>
        <a:defRPr sz="5000">
          <a:solidFill>
            <a:schemeClr val="tx2"/>
          </a:solidFill>
          <a:latin typeface="Calibri" pitchFamily="34" charset="0"/>
          <a:cs typeface="Traditional Arabic" pitchFamily="2" charset="-78"/>
        </a:defRPr>
      </a:lvl5pPr>
      <a:lvl6pPr marL="457200" algn="l" rtl="0" fontAlgn="base">
        <a:spcBef>
          <a:spcPct val="0"/>
        </a:spcBef>
        <a:spcAft>
          <a:spcPct val="0"/>
        </a:spcAft>
        <a:defRPr sz="5000">
          <a:solidFill>
            <a:schemeClr val="tx2"/>
          </a:solidFill>
          <a:latin typeface="Calibri" pitchFamily="34" charset="0"/>
          <a:cs typeface="Traditional Arabic" pitchFamily="2" charset="-78"/>
        </a:defRPr>
      </a:lvl6pPr>
      <a:lvl7pPr marL="914400" algn="l" rtl="0" fontAlgn="base">
        <a:spcBef>
          <a:spcPct val="0"/>
        </a:spcBef>
        <a:spcAft>
          <a:spcPct val="0"/>
        </a:spcAft>
        <a:defRPr sz="5000">
          <a:solidFill>
            <a:schemeClr val="tx2"/>
          </a:solidFill>
          <a:latin typeface="Calibri" pitchFamily="34" charset="0"/>
          <a:cs typeface="Traditional Arabic" pitchFamily="2" charset="-78"/>
        </a:defRPr>
      </a:lvl7pPr>
      <a:lvl8pPr marL="1371600" algn="l" rtl="0" fontAlgn="base">
        <a:spcBef>
          <a:spcPct val="0"/>
        </a:spcBef>
        <a:spcAft>
          <a:spcPct val="0"/>
        </a:spcAft>
        <a:defRPr sz="5000">
          <a:solidFill>
            <a:schemeClr val="tx2"/>
          </a:solidFill>
          <a:latin typeface="Calibri" pitchFamily="34" charset="0"/>
          <a:cs typeface="Traditional Arabic" pitchFamily="2" charset="-78"/>
        </a:defRPr>
      </a:lvl8pPr>
      <a:lvl9pPr marL="1828800" algn="l" rtl="0" fontAlgn="base">
        <a:spcBef>
          <a:spcPct val="0"/>
        </a:spcBef>
        <a:spcAft>
          <a:spcPct val="0"/>
        </a:spcAft>
        <a:defRPr sz="5000">
          <a:solidFill>
            <a:schemeClr val="tx2"/>
          </a:solidFill>
          <a:latin typeface="Calibri" pitchFamily="34" charset="0"/>
          <a:cs typeface="Traditional Arabic" pitchFamily="2" charset="-7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00063" y="142875"/>
            <a:ext cx="8229600" cy="1000125"/>
          </a:xfrm>
        </p:spPr>
        <p:txBody>
          <a:bodyPr>
            <a:normAutofit/>
          </a:bodyPr>
          <a:lstStyle/>
          <a:p>
            <a:pPr algn="ctr" rtl="1" eaLnBrk="1" fontAlgn="auto" hangingPunct="1">
              <a:spcAft>
                <a:spcPts val="0"/>
              </a:spcAft>
              <a:defRPr/>
            </a:pPr>
            <a:r>
              <a:rPr lang="ar-IQ" sz="3200" dirty="0" smtClean="0">
                <a:solidFill>
                  <a:schemeClr val="tx2">
                    <a:satMod val="200000"/>
                  </a:schemeClr>
                </a:solidFill>
                <a:cs typeface="Ali-A-Samik" pitchFamily="2" charset="-78"/>
              </a:rPr>
              <a:t>المرتكزات الأساسية للقضاء</a:t>
            </a:r>
            <a:endParaRPr lang="en-US" sz="3600" dirty="0" smtClean="0">
              <a:solidFill>
                <a:schemeClr val="tx2">
                  <a:satMod val="200000"/>
                </a:schemeClr>
              </a:solidFill>
              <a:cs typeface="Ali-A-Samik" pitchFamily="2" charset="-78"/>
            </a:endParaRPr>
          </a:p>
        </p:txBody>
      </p:sp>
      <p:sp>
        <p:nvSpPr>
          <p:cNvPr id="21507" name="Rectangle 3"/>
          <p:cNvSpPr>
            <a:spLocks noGrp="1" noChangeArrowheads="1"/>
          </p:cNvSpPr>
          <p:nvPr>
            <p:ph idx="1"/>
          </p:nvPr>
        </p:nvSpPr>
        <p:spPr>
          <a:xfrm>
            <a:off x="0" y="476250"/>
            <a:ext cx="9144000" cy="6646863"/>
          </a:xfrm>
          <a:ln w="19050">
            <a:solidFill>
              <a:schemeClr val="accent1"/>
            </a:solidFill>
          </a:ln>
        </p:spPr>
        <p:txBody>
          <a:bodyPr/>
          <a:lstStyle/>
          <a:p>
            <a:pPr algn="r" rtl="1" eaLnBrk="1" hangingPunct="1">
              <a:buFont typeface="Wingdings" pitchFamily="2" charset="2"/>
              <a:buNone/>
              <a:defRPr/>
            </a:pPr>
            <a:endParaRPr lang="ar-JO" sz="2000" dirty="0" smtClean="0">
              <a:cs typeface="Ali-A-Samik" pitchFamily="2" charset="-78"/>
            </a:endParaRPr>
          </a:p>
          <a:p>
            <a:pPr algn="r" rtl="1" eaLnBrk="1" hangingPunct="1">
              <a:buFont typeface="Wingdings" pitchFamily="2" charset="2"/>
              <a:buNone/>
              <a:defRPr/>
            </a:pPr>
            <a:endParaRPr lang="ar-IQ" sz="2000" dirty="0" smtClean="0">
              <a:cs typeface="Ali-A-Samik" pitchFamily="2" charset="-78"/>
            </a:endParaRPr>
          </a:p>
          <a:p>
            <a:pPr algn="r" rtl="1" eaLnBrk="1" hangingPunct="1">
              <a:buFont typeface="Wingdings" pitchFamily="2" charset="2"/>
              <a:buNone/>
              <a:defRPr/>
            </a:pPr>
            <a:endParaRPr lang="ar-JO" sz="1050" dirty="0" smtClean="0">
              <a:cs typeface="Ali-A-Samik" pitchFamily="2" charset="-78"/>
            </a:endParaRPr>
          </a:p>
          <a:p>
            <a:pPr algn="r" rtl="1" eaLnBrk="1" hangingPunct="1">
              <a:buFont typeface="Wingdings" pitchFamily="2" charset="2"/>
              <a:buNone/>
              <a:defRPr/>
            </a:pPr>
            <a:r>
              <a:rPr lang="ar-IQ" sz="2400" dirty="0" smtClean="0">
                <a:cs typeface="Ali-A-Samik" pitchFamily="2" charset="-78"/>
              </a:rPr>
              <a:t>اولاً/ استقلال القضاء                                   </a:t>
            </a:r>
            <a:endParaRPr lang="en-US" sz="2400" dirty="0" smtClean="0">
              <a:cs typeface="Ali-A-Samik" pitchFamily="2" charset="-78"/>
            </a:endParaRPr>
          </a:p>
          <a:p>
            <a:pPr algn="r" rtl="1" eaLnBrk="1" hangingPunct="1">
              <a:buFont typeface="Wingdings" pitchFamily="2" charset="2"/>
              <a:buNone/>
              <a:defRPr/>
            </a:pPr>
            <a:r>
              <a:rPr lang="ar-IQ" sz="2400" dirty="0" smtClean="0">
                <a:cs typeface="Ali-A-Samik" pitchFamily="2" charset="-78"/>
              </a:rPr>
              <a:t> ثانياً/ ولاية المحاكم                                                   </a:t>
            </a:r>
            <a:endParaRPr lang="en-US" sz="2400" dirty="0" smtClean="0">
              <a:cs typeface="Ali-A-Samik" pitchFamily="2" charset="-78"/>
            </a:endParaRPr>
          </a:p>
          <a:p>
            <a:pPr algn="r" rtl="1" eaLnBrk="1" hangingPunct="1">
              <a:buFont typeface="Wingdings" pitchFamily="2" charset="2"/>
              <a:buNone/>
              <a:defRPr/>
            </a:pPr>
            <a:r>
              <a:rPr lang="ar-IQ" sz="2400" dirty="0" smtClean="0">
                <a:cs typeface="Ali-A-Samik" pitchFamily="2" charset="-78"/>
              </a:rPr>
              <a:t>ثالثاً/ اختيار القضاة</a:t>
            </a:r>
          </a:p>
          <a:p>
            <a:pPr algn="r" rtl="1" eaLnBrk="1" hangingPunct="1">
              <a:buFont typeface="Wingdings" pitchFamily="2" charset="2"/>
              <a:buNone/>
              <a:defRPr/>
            </a:pPr>
            <a:r>
              <a:rPr lang="ar-JO" sz="2400" dirty="0" smtClean="0">
                <a:cs typeface="Ali-A-Samik" pitchFamily="2" charset="-78"/>
              </a:rPr>
              <a:t>                                     </a:t>
            </a:r>
            <a:r>
              <a:rPr lang="ar-IQ" sz="2400" dirty="0" smtClean="0">
                <a:cs typeface="Ali-A-Samik" pitchFamily="2" charset="-78"/>
              </a:rPr>
              <a:t>رابعاً/ ضمانات صحة التقاضي</a:t>
            </a:r>
          </a:p>
          <a:p>
            <a:pPr algn="r" rtl="1" eaLnBrk="1" hangingPunct="1">
              <a:buFont typeface="Wingdings" pitchFamily="2" charset="2"/>
              <a:buNone/>
              <a:defRPr/>
            </a:pPr>
            <a:r>
              <a:rPr lang="ar-IQ" sz="2000" dirty="0" smtClean="0">
                <a:cs typeface="Ali-A-Samik" pitchFamily="2" charset="-78"/>
              </a:rPr>
              <a:t>                                    </a:t>
            </a:r>
            <a:endParaRPr lang="ar-JO" sz="2000" dirty="0" smtClean="0">
              <a:cs typeface="Ali-A-Samik" pitchFamily="2" charset="-78"/>
            </a:endParaRPr>
          </a:p>
          <a:p>
            <a:pPr algn="r" rtl="1" eaLnBrk="1" hangingPunct="1">
              <a:buFont typeface="Wingdings" pitchFamily="2" charset="2"/>
              <a:buNone/>
              <a:defRPr/>
            </a:pPr>
            <a:r>
              <a:rPr lang="ar-IQ" sz="2000" dirty="0" smtClean="0">
                <a:cs typeface="Ali-A-Samik" pitchFamily="2" charset="-78"/>
              </a:rPr>
              <a:t>                                                                             </a:t>
            </a:r>
          </a:p>
          <a:p>
            <a:pPr algn="r" rtl="1" eaLnBrk="1" hangingPunct="1">
              <a:buFont typeface="Wingdings 2" pitchFamily="18" charset="2"/>
              <a:buNone/>
              <a:defRPr/>
            </a:pPr>
            <a:r>
              <a:rPr lang="ar-IQ" sz="2000" dirty="0" smtClean="0">
                <a:cs typeface="Ali-A-Samik" pitchFamily="2" charset="-78"/>
              </a:rPr>
              <a:t>  1- عدم صلاحية</a:t>
            </a:r>
            <a:r>
              <a:rPr lang="ar-JO" sz="2000" dirty="0" smtClean="0">
                <a:cs typeface="Ali-A-Samik" pitchFamily="2" charset="-78"/>
              </a:rPr>
              <a:t>         </a:t>
            </a:r>
            <a:r>
              <a:rPr lang="ar-IQ" sz="2000" dirty="0" smtClean="0">
                <a:cs typeface="Ali-A-Samik" pitchFamily="2" charset="-78"/>
              </a:rPr>
              <a:t> 2- الشكوى من القضاة</a:t>
            </a:r>
            <a:r>
              <a:rPr lang="ar-JO" sz="2000" dirty="0" smtClean="0">
                <a:cs typeface="Ali-A-Samik" pitchFamily="2" charset="-78"/>
              </a:rPr>
              <a:t>        </a:t>
            </a:r>
            <a:r>
              <a:rPr lang="ar-IQ" sz="2000" dirty="0" smtClean="0">
                <a:cs typeface="Ali-A-Samik" pitchFamily="2" charset="-78"/>
              </a:rPr>
              <a:t>3- علانية المرافعة</a:t>
            </a:r>
            <a:r>
              <a:rPr lang="ar-JO" sz="2000" dirty="0" smtClean="0">
                <a:cs typeface="Ali-A-Samik" pitchFamily="2" charset="-78"/>
              </a:rPr>
              <a:t>  </a:t>
            </a:r>
            <a:r>
              <a:rPr lang="en-US" sz="2000" dirty="0" smtClean="0">
                <a:cs typeface="Ali-A-Samik" pitchFamily="2" charset="-78"/>
              </a:rPr>
              <a:t>   </a:t>
            </a:r>
            <a:r>
              <a:rPr lang="ar-JO" sz="2000" dirty="0" smtClean="0">
                <a:cs typeface="Ali-A-Samik" pitchFamily="2" charset="-78"/>
              </a:rPr>
              <a:t>  </a:t>
            </a:r>
            <a:r>
              <a:rPr lang="ar-IQ" sz="2000" dirty="0" smtClean="0">
                <a:cs typeface="Ali-A-Samik" pitchFamily="2" charset="-78"/>
              </a:rPr>
              <a:t>4- نقل الدعوى</a:t>
            </a:r>
            <a:r>
              <a:rPr lang="ar-JO" sz="2000" dirty="0" smtClean="0">
                <a:cs typeface="Ali-A-Samik" pitchFamily="2" charset="-78"/>
              </a:rPr>
              <a:t>   </a:t>
            </a:r>
            <a:r>
              <a:rPr lang="ar-IQ" sz="2000" dirty="0" smtClean="0">
                <a:cs typeface="Ali-A-Samik" pitchFamily="2" charset="-78"/>
              </a:rPr>
              <a:t> </a:t>
            </a:r>
            <a:r>
              <a:rPr lang="en-US" sz="2000" dirty="0" smtClean="0">
                <a:cs typeface="Ali-A-Samik" pitchFamily="2" charset="-78"/>
              </a:rPr>
              <a:t>    </a:t>
            </a:r>
            <a:r>
              <a:rPr lang="ar-IQ" sz="2000" dirty="0" smtClean="0">
                <a:cs typeface="Ali-A-Samik" pitchFamily="2" charset="-78"/>
              </a:rPr>
              <a:t> 5- المعونة القضائية </a:t>
            </a:r>
            <a:endParaRPr lang="ar-JO" sz="2000" dirty="0" smtClean="0">
              <a:cs typeface="Ali-A-Samik" pitchFamily="2" charset="-78"/>
            </a:endParaRPr>
          </a:p>
          <a:p>
            <a:pPr algn="r" rtl="1" eaLnBrk="1" hangingPunct="1">
              <a:buFont typeface="Wingdings" pitchFamily="2" charset="2"/>
              <a:buNone/>
              <a:defRPr/>
            </a:pPr>
            <a:r>
              <a:rPr lang="en-US" sz="2000" dirty="0" smtClean="0">
                <a:cs typeface="Ali-A-Samik" pitchFamily="2" charset="-78"/>
              </a:rPr>
              <a:t>   </a:t>
            </a:r>
            <a:r>
              <a:rPr lang="ar-IQ" sz="2000" dirty="0" smtClean="0">
                <a:cs typeface="Ali-A-Samik" pitchFamily="2" charset="-78"/>
              </a:rPr>
              <a:t>القاضي للقضاء</a:t>
            </a:r>
          </a:p>
          <a:p>
            <a:pPr algn="r" rtl="1" eaLnBrk="1" hangingPunct="1">
              <a:buFont typeface="Wingdings" pitchFamily="2" charset="2"/>
              <a:buNone/>
              <a:defRPr/>
            </a:pPr>
            <a:r>
              <a:rPr lang="ar-IQ" sz="2000" dirty="0" smtClean="0">
                <a:cs typeface="Ali-A-Samik" pitchFamily="2" charset="-78"/>
              </a:rPr>
              <a:t> </a:t>
            </a:r>
            <a:r>
              <a:rPr lang="ar-JO" sz="2000" dirty="0" smtClean="0">
                <a:cs typeface="Ali-A-Samik" pitchFamily="2" charset="-78"/>
              </a:rPr>
              <a:t>          </a:t>
            </a:r>
          </a:p>
          <a:p>
            <a:pPr algn="r" rtl="1" eaLnBrk="1" hangingPunct="1">
              <a:buFont typeface="Wingdings" pitchFamily="2" charset="2"/>
              <a:buNone/>
              <a:defRPr/>
            </a:pPr>
            <a:r>
              <a:rPr lang="ar-JO" sz="2000" dirty="0" smtClean="0">
                <a:cs typeface="Ali-A-Samik" pitchFamily="2" charset="-78"/>
              </a:rPr>
              <a:t>                     </a:t>
            </a:r>
            <a:r>
              <a:rPr lang="ar-IQ" sz="2000" dirty="0" smtClean="0">
                <a:cs typeface="Ali-A-Samik" pitchFamily="2" charset="-78"/>
              </a:rPr>
              <a:t> </a:t>
            </a:r>
            <a:endParaRPr lang="en-US" sz="2000" dirty="0" smtClean="0">
              <a:cs typeface="Ali-A-Samik" pitchFamily="2" charset="-78"/>
            </a:endParaRPr>
          </a:p>
          <a:p>
            <a:pPr algn="r" rtl="1" eaLnBrk="1" hangingPunct="1">
              <a:buFont typeface="Wingdings" pitchFamily="2" charset="2"/>
              <a:buNone/>
              <a:defRPr/>
            </a:pPr>
            <a:r>
              <a:rPr lang="ar-IQ" sz="2000" dirty="0" smtClean="0">
                <a:cs typeface="Ali-A-Samik" pitchFamily="2" charset="-78"/>
              </a:rPr>
              <a:t>   أ- تنحي القاضي            </a:t>
            </a:r>
            <a:r>
              <a:rPr lang="en-US" sz="2000" dirty="0" smtClean="0">
                <a:cs typeface="Ali-A-Samik" pitchFamily="2" charset="-78"/>
              </a:rPr>
              <a:t>            </a:t>
            </a:r>
            <a:r>
              <a:rPr lang="ar-IQ" sz="2000" dirty="0" smtClean="0">
                <a:cs typeface="Ali-A-Samik" pitchFamily="2" charset="-78"/>
              </a:rPr>
              <a:t> ب- رد القاضي</a:t>
            </a:r>
          </a:p>
          <a:p>
            <a:pPr algn="r" rtl="1" eaLnBrk="1" hangingPunct="1">
              <a:buFont typeface="Wingdings" pitchFamily="2" charset="2"/>
              <a:buNone/>
              <a:defRPr/>
            </a:pPr>
            <a:endParaRPr lang="en-US" sz="2000" dirty="0" smtClean="0">
              <a:cs typeface="Ali-A-Samik" pitchFamily="2" charset="-78"/>
            </a:endParaRPr>
          </a:p>
          <a:p>
            <a:pPr algn="r" rtl="1" eaLnBrk="1" hangingPunct="1">
              <a:buFont typeface="Wingdings" pitchFamily="2" charset="2"/>
              <a:buNone/>
              <a:defRPr/>
            </a:pPr>
            <a:r>
              <a:rPr lang="ar-IQ" sz="2000" dirty="0" smtClean="0">
                <a:cs typeface="Ali-A-Samik" pitchFamily="2" charset="-78"/>
              </a:rPr>
              <a:t>التنحي الجوازي          التنحي الوجوبي</a:t>
            </a:r>
            <a:endParaRPr lang="en-US" sz="2000" dirty="0" smtClean="0">
              <a:cs typeface="Ali-A-Samik" pitchFamily="2" charset="-78"/>
            </a:endParaRPr>
          </a:p>
        </p:txBody>
      </p:sp>
      <p:cxnSp>
        <p:nvCxnSpPr>
          <p:cNvPr id="22" name="Straight Arrow Connector 21"/>
          <p:cNvCxnSpPr/>
          <p:nvPr/>
        </p:nvCxnSpPr>
        <p:spPr>
          <a:xfrm>
            <a:off x="6659563" y="3141663"/>
            <a:ext cx="1270000" cy="573087"/>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6050757" y="3391694"/>
            <a:ext cx="642937" cy="142875"/>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2843213" y="3141663"/>
            <a:ext cx="2952750" cy="714375"/>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827088" y="3141663"/>
            <a:ext cx="4105275" cy="719137"/>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0800000" flipV="1">
            <a:off x="4500563" y="3213100"/>
            <a:ext cx="1643062" cy="642938"/>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8101013" y="4652963"/>
            <a:ext cx="142875" cy="714375"/>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6011863" y="4581525"/>
            <a:ext cx="2016125" cy="86360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16200000" flipH="1">
            <a:off x="7991475" y="5768976"/>
            <a:ext cx="358775" cy="285750"/>
          </a:xfrm>
          <a:prstGeom prst="straightConnector1">
            <a:avLst/>
          </a:prstGeom>
          <a:ln w="158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7235825" y="5732463"/>
            <a:ext cx="714375" cy="288925"/>
          </a:xfrm>
          <a:prstGeom prst="straightConnector1">
            <a:avLst/>
          </a:prstGeom>
          <a:ln w="158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pPr>
              <a:defRPr/>
            </a:pPr>
            <a:fld id="{C994934F-D694-463F-B005-BE1C981BD290}" type="slidenum">
              <a:rPr lang="ar-SA" smtClean="0">
                <a:solidFill>
                  <a:srgbClr val="04617B">
                    <a:shade val="90000"/>
                  </a:srgbClr>
                </a:solidFill>
              </a:rPr>
              <a:pPr>
                <a:defRPr/>
              </a:pPr>
              <a:t>1</a:t>
            </a:fld>
            <a:endParaRPr lang="en-US" dirty="0">
              <a:solidFill>
                <a:srgbClr val="04617B">
                  <a:shade val="90000"/>
                </a:srgbClr>
              </a:solidFill>
            </a:endParaRPr>
          </a:p>
        </p:txBody>
      </p:sp>
      <p:sp>
        <p:nvSpPr>
          <p:cNvPr id="14" name="Footer Placeholder 13"/>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896664623"/>
      </p:ext>
    </p:extLst>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250825" y="765175"/>
            <a:ext cx="8693150" cy="5735638"/>
          </a:xfrm>
        </p:spPr>
        <p:txBody>
          <a:bodyPr/>
          <a:lstStyle/>
          <a:p>
            <a:pPr algn="ctr" rtl="1" eaLnBrk="1" hangingPunct="1">
              <a:buFont typeface="Wingdings" pitchFamily="2" charset="2"/>
              <a:buNone/>
              <a:defRPr/>
            </a:pPr>
            <a:r>
              <a:rPr lang="ar-IQ" sz="3600" dirty="0" smtClean="0">
                <a:solidFill>
                  <a:schemeClr val="accent6">
                    <a:lumMod val="50000"/>
                  </a:schemeClr>
                </a:solidFill>
                <a:cs typeface="Ali-A-Samik" pitchFamily="2" charset="-78"/>
              </a:rPr>
              <a:t>واجبات القاضي</a:t>
            </a:r>
          </a:p>
          <a:p>
            <a:pPr algn="r" rtl="1" eaLnBrk="1" hangingPunct="1">
              <a:lnSpc>
                <a:spcPct val="150000"/>
              </a:lnSpc>
              <a:buFont typeface="Wingdings" pitchFamily="2" charset="2"/>
              <a:buNone/>
              <a:defRPr/>
            </a:pPr>
            <a:r>
              <a:rPr lang="ar-IQ" sz="2800" dirty="0" smtClean="0">
                <a:cs typeface="Ali-A-Samik" pitchFamily="2" charset="-78"/>
              </a:rPr>
              <a:t>1- </a:t>
            </a:r>
            <a:r>
              <a:rPr lang="ar-IQ" sz="2400" dirty="0" smtClean="0">
                <a:cs typeface="Ali-A-Samik" pitchFamily="2" charset="-78"/>
              </a:rPr>
              <a:t>المحافظة على </a:t>
            </a:r>
            <a:r>
              <a:rPr lang="ar-IQ" sz="2400" dirty="0" smtClean="0">
                <a:solidFill>
                  <a:srgbClr val="CC0099"/>
                </a:solidFill>
                <a:cs typeface="Ali-A-Samik" pitchFamily="2" charset="-78"/>
              </a:rPr>
              <a:t>كرامة</a:t>
            </a:r>
            <a:r>
              <a:rPr lang="ar-IQ" sz="2400" dirty="0" smtClean="0">
                <a:cs typeface="Ali-A-Samik" pitchFamily="2" charset="-78"/>
              </a:rPr>
              <a:t> القضاء والأبتعاد عن كل مايبعث الريبة في استقامته.</a:t>
            </a:r>
          </a:p>
          <a:p>
            <a:pPr algn="r" rtl="1" eaLnBrk="1" hangingPunct="1">
              <a:lnSpc>
                <a:spcPct val="150000"/>
              </a:lnSpc>
              <a:buFont typeface="Wingdings" pitchFamily="2" charset="2"/>
              <a:buNone/>
              <a:defRPr/>
            </a:pPr>
            <a:r>
              <a:rPr lang="ar-IQ" sz="2400" dirty="0" smtClean="0">
                <a:cs typeface="Ali-A-Samik" pitchFamily="2" charset="-78"/>
              </a:rPr>
              <a:t>2-</a:t>
            </a:r>
            <a:r>
              <a:rPr lang="ar-IQ" sz="2400" dirty="0" smtClean="0">
                <a:solidFill>
                  <a:srgbClr val="CC0099"/>
                </a:solidFill>
                <a:cs typeface="Ali-A-Samik" pitchFamily="2" charset="-78"/>
              </a:rPr>
              <a:t> كتمان </a:t>
            </a:r>
            <a:r>
              <a:rPr lang="ar-IQ" sz="2400" dirty="0" smtClean="0">
                <a:cs typeface="Ali-A-Samik" pitchFamily="2" charset="-78"/>
              </a:rPr>
              <a:t>الأمور و المعلومات و الوثائق التي يطلع عليها بحكم وظيفته.</a:t>
            </a:r>
          </a:p>
          <a:p>
            <a:pPr algn="r" rtl="1" eaLnBrk="1" hangingPunct="1">
              <a:lnSpc>
                <a:spcPct val="150000"/>
              </a:lnSpc>
              <a:buFont typeface="Wingdings" pitchFamily="2" charset="2"/>
              <a:buNone/>
              <a:defRPr/>
            </a:pPr>
            <a:r>
              <a:rPr lang="ar-IQ" sz="2400" dirty="0" smtClean="0">
                <a:cs typeface="Ali-A-Samik" pitchFamily="2" charset="-78"/>
              </a:rPr>
              <a:t>3- عدم مزاولة</a:t>
            </a:r>
            <a:r>
              <a:rPr lang="ar-JO" sz="2400" dirty="0" smtClean="0">
                <a:cs typeface="Ali-A-Samik" pitchFamily="2" charset="-78"/>
              </a:rPr>
              <a:t> التجارة أو</a:t>
            </a:r>
            <a:r>
              <a:rPr lang="ar-IQ" sz="2400" dirty="0" smtClean="0">
                <a:cs typeface="Ali-A-Samik" pitchFamily="2" charset="-78"/>
              </a:rPr>
              <a:t> اية عمل</a:t>
            </a:r>
            <a:r>
              <a:rPr lang="ar-JO" sz="2400" dirty="0" smtClean="0">
                <a:cs typeface="Ali-A-Samik" pitchFamily="2" charset="-78"/>
              </a:rPr>
              <a:t> لا يتفق وظيفة القضاء</a:t>
            </a:r>
            <a:r>
              <a:rPr lang="ar-IQ" sz="2400" dirty="0" smtClean="0">
                <a:cs typeface="Ali-A-Samik" pitchFamily="2" charset="-78"/>
              </a:rPr>
              <a:t>.</a:t>
            </a:r>
          </a:p>
          <a:p>
            <a:pPr algn="r" rtl="1" eaLnBrk="1" hangingPunct="1">
              <a:lnSpc>
                <a:spcPct val="150000"/>
              </a:lnSpc>
              <a:buFont typeface="Wingdings" pitchFamily="2" charset="2"/>
              <a:buNone/>
              <a:defRPr/>
            </a:pPr>
            <a:r>
              <a:rPr lang="ar-IQ" sz="2400" dirty="0" smtClean="0">
                <a:cs typeface="Ali-A-Samik" pitchFamily="2" charset="-78"/>
              </a:rPr>
              <a:t>4- الأقامة في مركز الوحدة الأدارية التي فيها مقر عمله الا اذا اذن له وزير </a:t>
            </a:r>
            <a:r>
              <a:rPr lang="ar-JO" sz="2400" dirty="0" smtClean="0">
                <a:cs typeface="Ali-A-Samik" pitchFamily="2" charset="-78"/>
              </a:rPr>
              <a:t>(رئيس مجلس القضاء الإقليم) </a:t>
            </a:r>
            <a:r>
              <a:rPr lang="ar-IQ" sz="2400" dirty="0" smtClean="0">
                <a:cs typeface="Ali-A-Samik" pitchFamily="2" charset="-78"/>
              </a:rPr>
              <a:t>العدل الأقامة في مكان اخر.</a:t>
            </a:r>
          </a:p>
          <a:p>
            <a:pPr algn="r" rtl="1" eaLnBrk="1" hangingPunct="1">
              <a:lnSpc>
                <a:spcPct val="150000"/>
              </a:lnSpc>
              <a:buFont typeface="Wingdings" pitchFamily="2" charset="2"/>
              <a:buNone/>
              <a:defRPr/>
            </a:pPr>
            <a:r>
              <a:rPr lang="ar-IQ" sz="2400" dirty="0" smtClean="0">
                <a:cs typeface="Ali-A-Samik" pitchFamily="2" charset="-78"/>
              </a:rPr>
              <a:t>4- ارتداء الكسوة الخاصة بالقضاة اثناء المرافعة.</a:t>
            </a:r>
          </a:p>
          <a:p>
            <a:pPr algn="r" rtl="1" eaLnBrk="1" hangingPunct="1">
              <a:lnSpc>
                <a:spcPct val="150000"/>
              </a:lnSpc>
              <a:buFont typeface="Wingdings" pitchFamily="2" charset="2"/>
              <a:buNone/>
              <a:defRPr/>
            </a:pPr>
            <a:r>
              <a:rPr lang="ar-IQ" sz="2400" dirty="0" smtClean="0">
                <a:cs typeface="Ali-A-Samik" pitchFamily="2" charset="-78"/>
              </a:rPr>
              <a:t>6- لايجوز ان يشترك في هيئة قضائية واحدة قضاة بينهم قرابة او مصاهرة لغاية الدرجة الرابعة و لايجوز ان ينظر </a:t>
            </a:r>
            <a:r>
              <a:rPr lang="ar-IQ" sz="2400" dirty="0" smtClean="0">
                <a:solidFill>
                  <a:srgbClr val="FF0000"/>
                </a:solidFill>
                <a:cs typeface="Ali-A-Samik" pitchFamily="2" charset="-78"/>
              </a:rPr>
              <a:t>القاضي طعناً </a:t>
            </a:r>
            <a:r>
              <a:rPr lang="ar-IQ" sz="2400" dirty="0" smtClean="0">
                <a:cs typeface="Ali-A-Samik" pitchFamily="2" charset="-78"/>
              </a:rPr>
              <a:t>في حكم اصدره قاض اخر تربطه العلاقة المذكور</a:t>
            </a:r>
            <a:r>
              <a:rPr lang="ar-JO" sz="2400" dirty="0" smtClean="0">
                <a:cs typeface="Ali-A-Samik" pitchFamily="2" charset="-78"/>
              </a:rPr>
              <a:t>ة.</a:t>
            </a:r>
            <a:endParaRPr lang="ar-IQ" sz="2400" dirty="0" smtClean="0">
              <a:cs typeface="Ali-A-Samik" pitchFamily="2" charset="-78"/>
            </a:endParaRPr>
          </a:p>
          <a:p>
            <a:pPr algn="r" rtl="1" eaLnBrk="1" hangingPunct="1">
              <a:buFont typeface="Wingdings" pitchFamily="2" charset="2"/>
              <a:buNone/>
              <a:defRPr/>
            </a:pPr>
            <a:r>
              <a:rPr lang="ar-IQ" sz="2800" dirty="0" smtClean="0">
                <a:cs typeface="Ali-A-Samik" pitchFamily="2" charset="-78"/>
              </a:rPr>
              <a:t>  </a:t>
            </a:r>
            <a:endParaRPr lang="en-US" sz="2800" dirty="0" smtClean="0">
              <a:cs typeface="Ali-A-Samik" pitchFamily="2" charset="-78"/>
            </a:endParaRPr>
          </a:p>
          <a:p>
            <a:pPr algn="just" rtl="1" eaLnBrk="1" hangingPunct="1">
              <a:buFont typeface="Wingdings" pitchFamily="2" charset="2"/>
              <a:buNone/>
              <a:defRPr/>
            </a:pPr>
            <a:endParaRPr lang="en-US" dirty="0" smtClean="0">
              <a:solidFill>
                <a:srgbClr val="FFFF00"/>
              </a:solidFill>
              <a:cs typeface="Ali-A-Samik" pitchFamily="2" charset="-78"/>
            </a:endParaRPr>
          </a:p>
        </p:txBody>
      </p:sp>
      <p:sp>
        <p:nvSpPr>
          <p:cNvPr id="4" name="Slide Number Placeholder 3"/>
          <p:cNvSpPr>
            <a:spLocks noGrp="1"/>
          </p:cNvSpPr>
          <p:nvPr>
            <p:ph type="sldNum" sz="quarter" idx="12"/>
          </p:nvPr>
        </p:nvSpPr>
        <p:spPr/>
        <p:txBody>
          <a:bodyPr/>
          <a:lstStyle/>
          <a:p>
            <a:pPr>
              <a:defRPr/>
            </a:pPr>
            <a:fld id="{46B1F675-7A55-4864-B418-98E2DD4F604F}" type="slidenum">
              <a:rPr lang="ar-SA" smtClean="0">
                <a:solidFill>
                  <a:srgbClr val="04617B">
                    <a:shade val="90000"/>
                  </a:srgbClr>
                </a:solidFill>
              </a:rPr>
              <a:pPr>
                <a:defRPr/>
              </a:pPr>
              <a:t>10</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1996421840"/>
      </p:ext>
    </p:extLst>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71438"/>
            <a:ext cx="8229600" cy="1285875"/>
          </a:xfrm>
        </p:spPr>
        <p:txBody>
          <a:bodyPr/>
          <a:lstStyle/>
          <a:p>
            <a:pPr algn="ctr" eaLnBrk="1" hangingPunct="1"/>
            <a:r>
              <a:rPr lang="ar-IQ" sz="4400" smtClean="0">
                <a:solidFill>
                  <a:srgbClr val="7030A0"/>
                </a:solidFill>
                <a:cs typeface="Ali-A-Samik" pitchFamily="2" charset="-78"/>
              </a:rPr>
              <a:t>رابعا/ ضمانات صحة التقاضي</a:t>
            </a:r>
            <a:endParaRPr lang="en-US" sz="4400" smtClean="0">
              <a:solidFill>
                <a:srgbClr val="7030A0"/>
              </a:solidFill>
              <a:cs typeface="Ali-A-Samik" pitchFamily="2" charset="-78"/>
            </a:endParaRPr>
          </a:p>
        </p:txBody>
      </p:sp>
      <p:sp>
        <p:nvSpPr>
          <p:cNvPr id="54275" name="Rectangle 3"/>
          <p:cNvSpPr>
            <a:spLocks noGrp="1" noChangeArrowheads="1"/>
          </p:cNvSpPr>
          <p:nvPr>
            <p:ph idx="1"/>
          </p:nvPr>
        </p:nvSpPr>
        <p:spPr>
          <a:xfrm>
            <a:off x="323850" y="1357313"/>
            <a:ext cx="8620125" cy="5500687"/>
          </a:xfrm>
        </p:spPr>
        <p:txBody>
          <a:bodyPr/>
          <a:lstStyle/>
          <a:p>
            <a:pPr algn="just" rtl="1" eaLnBrk="1" hangingPunct="1">
              <a:buFont typeface="Wingdings" pitchFamily="2" charset="2"/>
              <a:buNone/>
            </a:pPr>
            <a:r>
              <a:rPr lang="ar-IQ" smtClean="0">
                <a:cs typeface="Ali-A-Samik" pitchFamily="2" charset="-78"/>
              </a:rPr>
              <a:t>     </a:t>
            </a:r>
            <a:r>
              <a:rPr lang="ar-IQ" sz="2800" smtClean="0">
                <a:cs typeface="Ali-A-Samik" pitchFamily="2" charset="-78"/>
              </a:rPr>
              <a:t>في مقابل منع الدولة الفرد من استيفاء حقه بنفسه, التزمت بضما</a:t>
            </a:r>
            <a:r>
              <a:rPr lang="ar-JO" sz="2800" smtClean="0">
                <a:cs typeface="Ali-A-Samik" pitchFamily="2" charset="-78"/>
              </a:rPr>
              <a:t>ن</a:t>
            </a:r>
            <a:r>
              <a:rPr lang="ar-IQ" sz="2800" smtClean="0">
                <a:cs typeface="Ali-A-Samik" pitchFamily="2" charset="-78"/>
              </a:rPr>
              <a:t> حق التقاضي (أو حق اللجوء الى المحاكم) لكل فرد وأصبح حق التقاضي من الحقوق العامة التي لايجوز النزول عنها. و انطلاقا من كفالة حق التقاضي ، تم وضع الضوابط التي تضمن صحة التقاضي والأطمئنان الى صحة ما تصدره المحاكم من أحكام و هي:</a:t>
            </a:r>
            <a:endParaRPr lang="en-US" sz="2800" smtClean="0">
              <a:cs typeface="Ali-A-Samik" pitchFamily="2" charset="-78"/>
            </a:endParaRPr>
          </a:p>
          <a:p>
            <a:pPr algn="just" rtl="1" eaLnBrk="1" hangingPunct="1">
              <a:buFont typeface="Wingdings" pitchFamily="2" charset="2"/>
              <a:buNone/>
            </a:pPr>
            <a:endParaRPr lang="ar-IQ" sz="2800" smtClean="0">
              <a:cs typeface="Ali-A-Samik" pitchFamily="2" charset="-78"/>
            </a:endParaRPr>
          </a:p>
          <a:p>
            <a:pPr algn="r" rtl="1" eaLnBrk="1" hangingPunct="1">
              <a:buFont typeface="Wingdings" pitchFamily="2" charset="2"/>
              <a:buNone/>
            </a:pPr>
            <a:r>
              <a:rPr lang="ar-IQ" sz="2800" smtClean="0">
                <a:solidFill>
                  <a:srgbClr val="0070C0"/>
                </a:solidFill>
                <a:cs typeface="Ali-A-Samik" pitchFamily="2" charset="-78"/>
              </a:rPr>
              <a:t>اولا/ عدم صلاحية القاضي للقضاء</a:t>
            </a:r>
          </a:p>
          <a:p>
            <a:pPr algn="r" rtl="1" eaLnBrk="1" hangingPunct="1">
              <a:buFont typeface="Wingdings" pitchFamily="2" charset="2"/>
              <a:buNone/>
            </a:pPr>
            <a:r>
              <a:rPr lang="ar-IQ" sz="2800" smtClean="0">
                <a:solidFill>
                  <a:srgbClr val="0070C0"/>
                </a:solidFill>
                <a:cs typeface="Ali-A-Samik" pitchFamily="2" charset="-78"/>
              </a:rPr>
              <a:t>     ثانيا/ الشكوى من القضاة </a:t>
            </a:r>
          </a:p>
          <a:p>
            <a:pPr algn="r" rtl="1" eaLnBrk="1" hangingPunct="1">
              <a:buFont typeface="Wingdings" pitchFamily="2" charset="2"/>
              <a:buNone/>
            </a:pPr>
            <a:r>
              <a:rPr lang="ar-IQ" sz="2800" smtClean="0">
                <a:solidFill>
                  <a:srgbClr val="0070C0"/>
                </a:solidFill>
                <a:cs typeface="Ali-A-Samik" pitchFamily="2" charset="-78"/>
              </a:rPr>
              <a:t>           ثالثا / علانية المرافعة</a:t>
            </a:r>
          </a:p>
          <a:p>
            <a:pPr algn="r" rtl="1" eaLnBrk="1" hangingPunct="1">
              <a:buFont typeface="Wingdings" pitchFamily="2" charset="2"/>
              <a:buNone/>
            </a:pPr>
            <a:r>
              <a:rPr lang="ar-IQ" sz="2800" smtClean="0">
                <a:solidFill>
                  <a:srgbClr val="0070C0"/>
                </a:solidFill>
                <a:cs typeface="Ali-A-Samik" pitchFamily="2" charset="-78"/>
              </a:rPr>
              <a:t>                رابعا/ نقل الدعوى</a:t>
            </a:r>
          </a:p>
          <a:p>
            <a:pPr algn="r" rtl="1" eaLnBrk="1" hangingPunct="1">
              <a:buFont typeface="Wingdings" pitchFamily="2" charset="2"/>
              <a:buNone/>
            </a:pPr>
            <a:r>
              <a:rPr lang="ar-IQ" sz="2800" smtClean="0">
                <a:solidFill>
                  <a:srgbClr val="0070C0"/>
                </a:solidFill>
                <a:cs typeface="Ali-A-Samik" pitchFamily="2" charset="-78"/>
              </a:rPr>
              <a:t>                       خامساً / المعونة القضائية </a:t>
            </a:r>
            <a:endParaRPr lang="en-US" sz="2800" smtClean="0">
              <a:solidFill>
                <a:srgbClr val="0070C0"/>
              </a:solidFill>
              <a:cs typeface="Ali-A-Samik" pitchFamily="2" charset="-78"/>
            </a:endParaRPr>
          </a:p>
        </p:txBody>
      </p:sp>
      <p:sp>
        <p:nvSpPr>
          <p:cNvPr id="4" name="Slide Number Placeholder 3"/>
          <p:cNvSpPr>
            <a:spLocks noGrp="1"/>
          </p:cNvSpPr>
          <p:nvPr>
            <p:ph type="sldNum" sz="quarter" idx="12"/>
          </p:nvPr>
        </p:nvSpPr>
        <p:spPr/>
        <p:txBody>
          <a:bodyPr/>
          <a:lstStyle/>
          <a:p>
            <a:pPr>
              <a:defRPr/>
            </a:pPr>
            <a:fld id="{056058A7-5113-427D-8351-ADFBBE79B95E}" type="slidenum">
              <a:rPr lang="ar-SA" smtClean="0">
                <a:solidFill>
                  <a:srgbClr val="04617B">
                    <a:shade val="90000"/>
                  </a:srgbClr>
                </a:solidFill>
              </a:rPr>
              <a:pPr>
                <a:defRPr/>
              </a:pPr>
              <a:t>11</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1332214886"/>
      </p:ext>
    </p:extLst>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457200" y="857250"/>
            <a:ext cx="8229600" cy="5857875"/>
          </a:xfrm>
        </p:spPr>
        <p:txBody>
          <a:bodyPr/>
          <a:lstStyle/>
          <a:p>
            <a:pPr algn="ctr" rtl="1" eaLnBrk="1" hangingPunct="1">
              <a:buFont typeface="Wingdings" pitchFamily="2" charset="2"/>
              <a:buNone/>
            </a:pPr>
            <a:r>
              <a:rPr lang="ar-IQ" sz="3200" dirty="0" smtClean="0">
                <a:solidFill>
                  <a:srgbClr val="CC0099"/>
                </a:solidFill>
                <a:latin typeface="BKCap"/>
                <a:cs typeface="Ali-A-Samik" pitchFamily="2" charset="-78"/>
              </a:rPr>
              <a:t>اولاً/ عدم صلاحية القاضي للقضاء</a:t>
            </a:r>
            <a:r>
              <a:rPr lang="ar-SA" sz="3200" dirty="0" smtClean="0"/>
              <a:t> </a:t>
            </a:r>
            <a:endParaRPr lang="en-US" sz="3200" dirty="0" smtClean="0">
              <a:cs typeface="Majalla UI"/>
            </a:endParaRPr>
          </a:p>
          <a:p>
            <a:pPr algn="just" rtl="1" eaLnBrk="1" hangingPunct="1">
              <a:buFont typeface="Wingdings" pitchFamily="2" charset="2"/>
              <a:buNone/>
            </a:pPr>
            <a:endParaRPr lang="en-US" sz="2800" dirty="0" smtClean="0">
              <a:cs typeface="Ali-A-Samik" pitchFamily="2" charset="-78"/>
            </a:endParaRPr>
          </a:p>
          <a:p>
            <a:pPr algn="just" rtl="1" eaLnBrk="1" hangingPunct="1">
              <a:buFont typeface="Wingdings" pitchFamily="2" charset="2"/>
              <a:buNone/>
            </a:pPr>
            <a:r>
              <a:rPr lang="ar-IQ" sz="2800" dirty="0" smtClean="0">
                <a:cs typeface="Ali-A-Samik" pitchFamily="2" charset="-78"/>
              </a:rPr>
              <a:t>حدد المشرع جملة من الأسباب اوجب على القاضي عند توفر اي واحد منها اما :- </a:t>
            </a:r>
          </a:p>
          <a:p>
            <a:pPr algn="just" rtl="1" eaLnBrk="1" hangingPunct="1">
              <a:buFont typeface="Wingdings" pitchFamily="2" charset="2"/>
              <a:buNone/>
            </a:pPr>
            <a:r>
              <a:rPr lang="ar-IQ" sz="2800" dirty="0" smtClean="0">
                <a:solidFill>
                  <a:srgbClr val="FF0000"/>
                </a:solidFill>
                <a:cs typeface="Ali-A-Samik" pitchFamily="2" charset="-78"/>
              </a:rPr>
              <a:t>1- ان يتنحى عن نظر الدعوى                2-  طلب رد القاضي </a:t>
            </a:r>
          </a:p>
          <a:p>
            <a:pPr algn="just" rtl="1" eaLnBrk="1" hangingPunct="1">
              <a:buFont typeface="Wingdings" pitchFamily="2" charset="2"/>
              <a:buNone/>
            </a:pPr>
            <a:r>
              <a:rPr lang="ar-IQ" sz="2800" dirty="0" smtClean="0">
                <a:solidFill>
                  <a:srgbClr val="00B0F0"/>
                </a:solidFill>
                <a:cs typeface="Ali-A-Samik" pitchFamily="2" charset="-78"/>
              </a:rPr>
              <a:t>الهدف من ذلك </a:t>
            </a:r>
            <a:r>
              <a:rPr lang="ar-IQ" sz="2800" dirty="0" smtClean="0">
                <a:cs typeface="Ali-A-Samik" pitchFamily="2" charset="-78"/>
              </a:rPr>
              <a:t>: توفر اكبر قدر من </a:t>
            </a:r>
            <a:r>
              <a:rPr lang="ar-IQ" sz="2800" dirty="0" smtClean="0">
                <a:solidFill>
                  <a:srgbClr val="00B050"/>
                </a:solidFill>
                <a:cs typeface="Ali-A-Samik" pitchFamily="2" charset="-78"/>
              </a:rPr>
              <a:t>الضمان و الأطمئنان </a:t>
            </a:r>
            <a:r>
              <a:rPr lang="ar-IQ" sz="2800" dirty="0" smtClean="0">
                <a:cs typeface="Ali-A-Samik" pitchFamily="2" charset="-78"/>
              </a:rPr>
              <a:t>الى من يصدر القاضي  من قضاء من جهة و لحماية القاضي من نفسه و لحماية القاضي من الناس و </a:t>
            </a:r>
            <a:r>
              <a:rPr lang="ar-IQ" sz="2800" dirty="0" smtClean="0">
                <a:solidFill>
                  <a:srgbClr val="007E00"/>
                </a:solidFill>
                <a:cs typeface="Ali-A-Samik" pitchFamily="2" charset="-78"/>
              </a:rPr>
              <a:t>حماية الناس من القاضي .</a:t>
            </a:r>
          </a:p>
          <a:p>
            <a:pPr algn="just" rtl="1" eaLnBrk="1" hangingPunct="1">
              <a:buFont typeface="Wingdings" pitchFamily="2" charset="2"/>
              <a:buNone/>
            </a:pPr>
            <a:r>
              <a:rPr lang="ar-IQ" sz="4000" dirty="0" smtClean="0">
                <a:solidFill>
                  <a:srgbClr val="7030A0"/>
                </a:solidFill>
                <a:cs typeface="Ali-A-Samik" pitchFamily="2" charset="-78"/>
              </a:rPr>
              <a:t>الحالة الأولى / تنحي القاضي</a:t>
            </a:r>
            <a:r>
              <a:rPr lang="ar-IQ" sz="4000" dirty="0" smtClean="0">
                <a:solidFill>
                  <a:srgbClr val="FFC000"/>
                </a:solidFill>
                <a:cs typeface="Ali-A-Samik" pitchFamily="2" charset="-78"/>
              </a:rPr>
              <a:t>: </a:t>
            </a:r>
            <a:r>
              <a:rPr lang="ar-IQ" sz="2800" dirty="0" smtClean="0">
                <a:cs typeface="Ali-A-Samik" pitchFamily="2" charset="-78"/>
              </a:rPr>
              <a:t>يعني منع القاضي من نظر الدعوى و يكون ذلك في حالتين : </a:t>
            </a:r>
          </a:p>
          <a:p>
            <a:pPr algn="just" rtl="1" eaLnBrk="1" hangingPunct="1">
              <a:buFont typeface="Wingdings" pitchFamily="2" charset="2"/>
              <a:buNone/>
            </a:pPr>
            <a:r>
              <a:rPr lang="ar-IQ" sz="2800" dirty="0" smtClean="0">
                <a:solidFill>
                  <a:srgbClr val="FF0000"/>
                </a:solidFill>
                <a:cs typeface="Ali-A-Samik" pitchFamily="2" charset="-78"/>
              </a:rPr>
              <a:t>1- التنحي الوجوبي         2- التنحي الجوازي </a:t>
            </a:r>
          </a:p>
          <a:p>
            <a:pPr algn="just" eaLnBrk="1" hangingPunct="1">
              <a:buFont typeface="Wingdings" pitchFamily="2" charset="2"/>
              <a:buNone/>
            </a:pPr>
            <a:endParaRPr lang="ar-IQ" sz="2000" dirty="0" smtClean="0">
              <a:cs typeface="Ali-A-Samik" pitchFamily="2" charset="-78"/>
            </a:endParaRPr>
          </a:p>
          <a:p>
            <a:pPr eaLnBrk="1" hangingPunct="1">
              <a:buFont typeface="Wingdings" pitchFamily="2" charset="2"/>
              <a:buChar char="ü"/>
            </a:pPr>
            <a:endParaRPr lang="en-US" sz="4000" dirty="0" smtClean="0">
              <a:cs typeface="Ali-A-Samik" pitchFamily="2" charset="-78"/>
            </a:endParaRPr>
          </a:p>
        </p:txBody>
      </p:sp>
      <p:sp>
        <p:nvSpPr>
          <p:cNvPr id="4" name="Slide Number Placeholder 3"/>
          <p:cNvSpPr>
            <a:spLocks noGrp="1"/>
          </p:cNvSpPr>
          <p:nvPr>
            <p:ph type="sldNum" sz="quarter" idx="12"/>
          </p:nvPr>
        </p:nvSpPr>
        <p:spPr/>
        <p:txBody>
          <a:bodyPr/>
          <a:lstStyle/>
          <a:p>
            <a:pPr>
              <a:defRPr/>
            </a:pPr>
            <a:fld id="{404F0FFC-6094-48C0-B4D9-7F538F987AB8}" type="slidenum">
              <a:rPr lang="ar-SA" smtClean="0">
                <a:solidFill>
                  <a:srgbClr val="04617B">
                    <a:shade val="90000"/>
                  </a:srgbClr>
                </a:solidFill>
              </a:rPr>
              <a:pPr>
                <a:defRPr/>
              </a:pPr>
              <a:t>12</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1811280313"/>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250825" y="260350"/>
            <a:ext cx="8713788" cy="6769100"/>
          </a:xfrm>
        </p:spPr>
        <p:txBody>
          <a:bodyPr/>
          <a:lstStyle/>
          <a:p>
            <a:pPr algn="just" rtl="1" eaLnBrk="1" hangingPunct="1">
              <a:buFont typeface="Wingdings" pitchFamily="2" charset="2"/>
              <a:buNone/>
              <a:defRPr/>
            </a:pPr>
            <a:endParaRPr lang="en-US" sz="1600" dirty="0" smtClean="0">
              <a:solidFill>
                <a:srgbClr val="C00000"/>
              </a:solidFill>
              <a:cs typeface="Ali-A-Samik" pitchFamily="2" charset="-78"/>
            </a:endParaRPr>
          </a:p>
          <a:p>
            <a:pPr algn="just" rtl="1" eaLnBrk="1" hangingPunct="1">
              <a:buFont typeface="Wingdings" pitchFamily="2" charset="2"/>
              <a:buNone/>
              <a:defRPr/>
            </a:pPr>
            <a:r>
              <a:rPr lang="ar-JO" sz="2800" dirty="0" smtClean="0">
                <a:solidFill>
                  <a:srgbClr val="C00000"/>
                </a:solidFill>
                <a:cs typeface="Ali-A-Samik" pitchFamily="2" charset="-78"/>
              </a:rPr>
              <a:t>1- </a:t>
            </a:r>
            <a:r>
              <a:rPr lang="ar-IQ" sz="2800" dirty="0" smtClean="0">
                <a:solidFill>
                  <a:srgbClr val="C00000"/>
                </a:solidFill>
                <a:cs typeface="Ali-A-Samik" pitchFamily="2" charset="-78"/>
              </a:rPr>
              <a:t>التنحي الوجوبي</a:t>
            </a:r>
            <a:r>
              <a:rPr lang="ar-IQ" sz="2800" dirty="0" smtClean="0">
                <a:solidFill>
                  <a:srgbClr val="FFC000"/>
                </a:solidFill>
                <a:cs typeface="Ali-A-Samik" pitchFamily="2" charset="-78"/>
              </a:rPr>
              <a:t>:  </a:t>
            </a:r>
            <a:r>
              <a:rPr lang="ar-IQ" sz="2800" dirty="0" smtClean="0">
                <a:cs typeface="Ali-A-Samik" pitchFamily="2" charset="-78"/>
              </a:rPr>
              <a:t>الزم</a:t>
            </a:r>
            <a:r>
              <a:rPr lang="ar-JO" sz="2800" dirty="0" smtClean="0">
                <a:cs typeface="Ali-A-Samik" pitchFamily="2" charset="-78"/>
              </a:rPr>
              <a:t>ت</a:t>
            </a:r>
            <a:r>
              <a:rPr lang="ar-IQ" sz="2800" dirty="0" smtClean="0">
                <a:cs typeface="Ali-A-Samik" pitchFamily="2" charset="-78"/>
              </a:rPr>
              <a:t> المادة ( </a:t>
            </a:r>
            <a:r>
              <a:rPr lang="ar-IQ" sz="2800" dirty="0" smtClean="0">
                <a:cs typeface="+mj-cs"/>
              </a:rPr>
              <a:t>91</a:t>
            </a:r>
            <a:r>
              <a:rPr lang="ar-IQ" sz="2800" dirty="0" smtClean="0">
                <a:cs typeface="Ali-A-Samik" pitchFamily="2" charset="-78"/>
              </a:rPr>
              <a:t> ) مرافعات القاضي بالتنحي عن نظر الدعوى وجوبا في الحالات ادناه :</a:t>
            </a:r>
            <a:endParaRPr lang="ar-JO" sz="2800" dirty="0" smtClean="0">
              <a:cs typeface="Ali-A-Samik" pitchFamily="2" charset="-78"/>
            </a:endParaRPr>
          </a:p>
          <a:p>
            <a:pPr marL="514350" indent="-514350" algn="just" rtl="1" eaLnBrk="1" hangingPunct="1">
              <a:buFont typeface="+mj-lt"/>
              <a:buAutoNum type="arabicPeriod"/>
              <a:defRPr/>
            </a:pPr>
            <a:r>
              <a:rPr lang="ar-JO" sz="2800" dirty="0" smtClean="0">
                <a:cs typeface="Ali-A-Samik" pitchFamily="2" charset="-78"/>
              </a:rPr>
              <a:t> </a:t>
            </a:r>
            <a:r>
              <a:rPr lang="ar-IQ" sz="2800" dirty="0" smtClean="0">
                <a:cs typeface="Ali-A-Samik" pitchFamily="2" charset="-78"/>
              </a:rPr>
              <a:t>اذ كان </a:t>
            </a:r>
            <a:r>
              <a:rPr lang="ar-JO" sz="2800" dirty="0" smtClean="0">
                <a:cs typeface="Ali-A-Samik" pitchFamily="2" charset="-78"/>
              </a:rPr>
              <a:t>زوجاً أو صهراً أو </a:t>
            </a:r>
            <a:r>
              <a:rPr lang="ar-JO" sz="2800" dirty="0" smtClean="0">
                <a:solidFill>
                  <a:srgbClr val="00B0F0"/>
                </a:solidFill>
                <a:cs typeface="Ali-A-Samik" pitchFamily="2" charset="-78"/>
              </a:rPr>
              <a:t>قريباً </a:t>
            </a:r>
            <a:r>
              <a:rPr lang="ar-JO" sz="2800" dirty="0" smtClean="0">
                <a:cs typeface="Ali-A-Samik" pitchFamily="2" charset="-78"/>
              </a:rPr>
              <a:t>لأحد الخصوم الى درجة الرابعة.</a:t>
            </a:r>
            <a:endParaRPr lang="ar-IQ" sz="2800" dirty="0" smtClean="0">
              <a:cs typeface="Ali-A-Samik" pitchFamily="2" charset="-78"/>
            </a:endParaRPr>
          </a:p>
          <a:p>
            <a:pPr marL="514350" indent="-514350" algn="just" rtl="1" eaLnBrk="1" hangingPunct="1">
              <a:buFont typeface="+mj-lt"/>
              <a:buAutoNum type="arabicPeriod"/>
              <a:defRPr/>
            </a:pPr>
            <a:r>
              <a:rPr lang="ar-IQ" sz="2800" dirty="0" smtClean="0">
                <a:cs typeface="Ali-A-Samik" pitchFamily="2" charset="-78"/>
              </a:rPr>
              <a:t>اذ كان له او لزوجه أو احد اولاده او احد ابويه </a:t>
            </a:r>
            <a:r>
              <a:rPr lang="ar-IQ" sz="2800" dirty="0" smtClean="0">
                <a:solidFill>
                  <a:srgbClr val="FFC000"/>
                </a:solidFill>
                <a:cs typeface="Ali-A-Samik" pitchFamily="2" charset="-78"/>
              </a:rPr>
              <a:t>خصومة قائمة </a:t>
            </a:r>
            <a:r>
              <a:rPr lang="ar-IQ" sz="2800" dirty="0" smtClean="0">
                <a:cs typeface="Ali-A-Samik" pitchFamily="2" charset="-78"/>
              </a:rPr>
              <a:t>مع احد الطرفين او مع زوجه او احد اولاده او احد ابويه.</a:t>
            </a:r>
          </a:p>
          <a:p>
            <a:pPr marL="514350" indent="-514350" algn="just" rtl="1" eaLnBrk="1" hangingPunct="1">
              <a:buFont typeface="+mj-lt"/>
              <a:buAutoNum type="arabicPeriod"/>
              <a:defRPr/>
            </a:pPr>
            <a:r>
              <a:rPr lang="ar-IQ" sz="3200" dirty="0" smtClean="0">
                <a:cs typeface="Ali-A-Samik" pitchFamily="2" charset="-78"/>
              </a:rPr>
              <a:t>اذا كان </a:t>
            </a:r>
            <a:r>
              <a:rPr lang="ar-IQ" sz="3200" dirty="0" smtClean="0">
                <a:solidFill>
                  <a:srgbClr val="007E00"/>
                </a:solidFill>
                <a:cs typeface="Ali-A-Samik" pitchFamily="2" charset="-78"/>
              </a:rPr>
              <a:t>وكيلا لأحد </a:t>
            </a:r>
            <a:r>
              <a:rPr lang="ar-IQ" sz="3200" dirty="0" smtClean="0">
                <a:cs typeface="Ali-A-Samik" pitchFamily="2" charset="-78"/>
              </a:rPr>
              <a:t>الخصوم او </a:t>
            </a:r>
            <a:r>
              <a:rPr lang="ar-IQ" sz="3200" dirty="0" smtClean="0">
                <a:solidFill>
                  <a:srgbClr val="007E00"/>
                </a:solidFill>
                <a:cs typeface="Ali-A-Samik" pitchFamily="2" charset="-78"/>
              </a:rPr>
              <a:t>وصيا</a:t>
            </a:r>
            <a:r>
              <a:rPr lang="ar-IQ" sz="3200" dirty="0" smtClean="0">
                <a:cs typeface="Ali-A-Samik" pitchFamily="2" charset="-78"/>
              </a:rPr>
              <a:t> عليه او </a:t>
            </a:r>
            <a:r>
              <a:rPr lang="ar-IQ" sz="3200" dirty="0" smtClean="0">
                <a:solidFill>
                  <a:srgbClr val="007E00"/>
                </a:solidFill>
                <a:cs typeface="Ali-A-Samik" pitchFamily="2" charset="-78"/>
              </a:rPr>
              <a:t>قيما</a:t>
            </a:r>
            <a:r>
              <a:rPr lang="ar-IQ" sz="3200" dirty="0" smtClean="0">
                <a:cs typeface="Ali-A-Samik" pitchFamily="2" charset="-78"/>
              </a:rPr>
              <a:t> او </a:t>
            </a:r>
            <a:r>
              <a:rPr lang="ar-IQ" sz="3200" dirty="0" smtClean="0">
                <a:solidFill>
                  <a:srgbClr val="007E00"/>
                </a:solidFill>
                <a:cs typeface="Ali-A-Samik" pitchFamily="2" charset="-78"/>
              </a:rPr>
              <a:t>وارثا ظاهرا</a:t>
            </a:r>
            <a:r>
              <a:rPr lang="ar-SA" sz="3200" dirty="0" smtClean="0">
                <a:solidFill>
                  <a:srgbClr val="007E00"/>
                </a:solidFill>
                <a:cs typeface="Ali-A-Samik" pitchFamily="2" charset="-78"/>
              </a:rPr>
              <a:t>ً</a:t>
            </a:r>
            <a:r>
              <a:rPr lang="ar-IQ" sz="3200" dirty="0" smtClean="0">
                <a:solidFill>
                  <a:srgbClr val="007E00"/>
                </a:solidFill>
                <a:cs typeface="Ali-A-Samik" pitchFamily="2" charset="-78"/>
              </a:rPr>
              <a:t> </a:t>
            </a:r>
            <a:r>
              <a:rPr lang="ar-IQ" sz="3200" dirty="0" smtClean="0">
                <a:cs typeface="Ali-A-Samik" pitchFamily="2" charset="-78"/>
              </a:rPr>
              <a:t>له</a:t>
            </a:r>
            <a:r>
              <a:rPr lang="ar-JO" sz="3200" dirty="0" smtClean="0">
                <a:cs typeface="Ali-A-Samik" pitchFamily="2" charset="-78"/>
              </a:rPr>
              <a:t>، </a:t>
            </a:r>
            <a:r>
              <a:rPr lang="ar-IQ" sz="3200" dirty="0" smtClean="0">
                <a:cs typeface="Ali-A-Samik" pitchFamily="2" charset="-78"/>
              </a:rPr>
              <a:t>اذا كانت له </a:t>
            </a:r>
            <a:r>
              <a:rPr lang="ar-IQ" sz="3200" dirty="0" smtClean="0">
                <a:solidFill>
                  <a:srgbClr val="FF6600"/>
                </a:solidFill>
                <a:cs typeface="Ali-A-Samik" pitchFamily="2" charset="-78"/>
              </a:rPr>
              <a:t>صلة قرابة او مصاهره </a:t>
            </a:r>
            <a:r>
              <a:rPr lang="ar-IQ" sz="3200" dirty="0" smtClean="0">
                <a:cs typeface="Ali-A-Samik" pitchFamily="2" charset="-78"/>
              </a:rPr>
              <a:t>للدرجة الرابعة </a:t>
            </a:r>
            <a:r>
              <a:rPr lang="ar-IQ" sz="3200" dirty="0" smtClean="0">
                <a:solidFill>
                  <a:srgbClr val="FF0000"/>
                </a:solidFill>
                <a:cs typeface="Ali-A-Samik" pitchFamily="2" charset="-78"/>
              </a:rPr>
              <a:t>بوكيل </a:t>
            </a:r>
            <a:r>
              <a:rPr lang="ar-IQ" sz="3200" dirty="0" smtClean="0">
                <a:cs typeface="Ali-A-Samik" pitchFamily="2" charset="-78"/>
              </a:rPr>
              <a:t>احد الخصوم او ا</a:t>
            </a:r>
            <a:r>
              <a:rPr lang="ar-IQ" sz="3200" dirty="0" smtClean="0">
                <a:solidFill>
                  <a:srgbClr val="FF0000"/>
                </a:solidFill>
                <a:cs typeface="Ali-A-Samik" pitchFamily="2" charset="-78"/>
              </a:rPr>
              <a:t>لوصي</a:t>
            </a:r>
            <a:r>
              <a:rPr lang="ar-IQ" sz="3200" dirty="0" smtClean="0">
                <a:cs typeface="Ali-A-Samik" pitchFamily="2" charset="-78"/>
              </a:rPr>
              <a:t> او </a:t>
            </a:r>
            <a:r>
              <a:rPr lang="ar-IQ" sz="3200" dirty="0" smtClean="0">
                <a:solidFill>
                  <a:srgbClr val="FF0000"/>
                </a:solidFill>
                <a:cs typeface="Ali-A-Samik" pitchFamily="2" charset="-78"/>
              </a:rPr>
              <a:t>القيم</a:t>
            </a:r>
            <a:r>
              <a:rPr lang="ar-IQ" sz="3200" dirty="0" smtClean="0">
                <a:cs typeface="Ali-A-Samik" pitchFamily="2" charset="-78"/>
              </a:rPr>
              <a:t> عليه</a:t>
            </a:r>
            <a:r>
              <a:rPr lang="ar-JO" sz="3200" dirty="0" smtClean="0">
                <a:cs typeface="Ali-A-Samik" pitchFamily="2" charset="-78"/>
              </a:rPr>
              <a:t> </a:t>
            </a:r>
            <a:r>
              <a:rPr lang="ar-JO" sz="2800" dirty="0" smtClean="0">
                <a:cs typeface="Ali-A-Samik" pitchFamily="2" charset="-78"/>
              </a:rPr>
              <a:t>أو </a:t>
            </a:r>
            <a:r>
              <a:rPr lang="ar-IQ" sz="2800" dirty="0" smtClean="0">
                <a:solidFill>
                  <a:srgbClr val="FF0000"/>
                </a:solidFill>
                <a:cs typeface="Ali-A-Samik" pitchFamily="2" charset="-78"/>
              </a:rPr>
              <a:t>بأحد اعضاء مجلس </a:t>
            </a:r>
            <a:r>
              <a:rPr lang="ar-IQ" sz="2800" dirty="0" smtClean="0">
                <a:cs typeface="Ali-A-Samik" pitchFamily="2" charset="-78"/>
              </a:rPr>
              <a:t>ادارة الشركة التي هي طرف في الدعوى او </a:t>
            </a:r>
            <a:r>
              <a:rPr lang="ar-IQ" sz="2800" dirty="0" smtClean="0">
                <a:solidFill>
                  <a:srgbClr val="FF0000"/>
                </a:solidFill>
                <a:cs typeface="Ali-A-Samik" pitchFamily="2" charset="-78"/>
              </a:rPr>
              <a:t>احد مديريها.</a:t>
            </a:r>
          </a:p>
          <a:p>
            <a:pPr marL="514350" indent="-514350" algn="just" rtl="1" eaLnBrk="1" hangingPunct="1">
              <a:buFont typeface="+mj-lt"/>
              <a:buAutoNum type="arabicPeriod"/>
              <a:defRPr/>
            </a:pPr>
            <a:r>
              <a:rPr lang="ar-IQ" sz="2800" dirty="0" smtClean="0">
                <a:cs typeface="Ali-A-Samik" pitchFamily="2" charset="-78"/>
              </a:rPr>
              <a:t> اذ كان له او لزوجه او لأصوله او لأزواجهم او لفروعه او ازواجهم او لمن يكون هو وكيلا عنه او وصيا او قيما عليه </a:t>
            </a:r>
            <a:r>
              <a:rPr lang="ar-IQ" sz="2800" dirty="0" smtClean="0">
                <a:solidFill>
                  <a:srgbClr val="C00000"/>
                </a:solidFill>
                <a:cs typeface="Ali-A-Samik" pitchFamily="2" charset="-78"/>
              </a:rPr>
              <a:t>مصلحة</a:t>
            </a:r>
            <a:r>
              <a:rPr lang="ar-IQ" sz="2800" dirty="0" smtClean="0">
                <a:cs typeface="Ali-A-Samik" pitchFamily="2" charset="-78"/>
              </a:rPr>
              <a:t> في الدعوى القائمة.</a:t>
            </a:r>
          </a:p>
          <a:p>
            <a:pPr marL="514350" indent="-514350" algn="just" rtl="1" eaLnBrk="1" hangingPunct="1">
              <a:buFont typeface="+mj-lt"/>
              <a:buAutoNum type="arabicPeriod"/>
              <a:defRPr/>
            </a:pPr>
            <a:r>
              <a:rPr lang="ar-IQ" sz="2800" dirty="0" smtClean="0">
                <a:cs typeface="Ali-A-Samik" pitchFamily="2" charset="-78"/>
              </a:rPr>
              <a:t>اذا كان قد </a:t>
            </a:r>
            <a:r>
              <a:rPr lang="ar-IQ" sz="2800" dirty="0" smtClean="0">
                <a:solidFill>
                  <a:srgbClr val="CC0099"/>
                </a:solidFill>
                <a:cs typeface="Ali-A-Samik" pitchFamily="2" charset="-78"/>
              </a:rPr>
              <a:t>افتى او ترافع </a:t>
            </a:r>
            <a:r>
              <a:rPr lang="ar-IQ" sz="2800" dirty="0" smtClean="0">
                <a:cs typeface="Ali-A-Samik" pitchFamily="2" charset="-78"/>
              </a:rPr>
              <a:t>عن احد الطرفين في الدعوى او كان قد سبق له نظرها </a:t>
            </a:r>
            <a:r>
              <a:rPr lang="ar-IQ" sz="2800" dirty="0" smtClean="0">
                <a:solidFill>
                  <a:srgbClr val="C00000"/>
                </a:solidFill>
                <a:cs typeface="Ali-A-Samik" pitchFamily="2" charset="-78"/>
              </a:rPr>
              <a:t>قاضيا</a:t>
            </a:r>
            <a:r>
              <a:rPr lang="ar-SA" sz="2800" dirty="0" smtClean="0">
                <a:solidFill>
                  <a:srgbClr val="C00000"/>
                </a:solidFill>
                <a:cs typeface="Ali-A-Samik" pitchFamily="2" charset="-78"/>
              </a:rPr>
              <a:t>ً</a:t>
            </a:r>
            <a:r>
              <a:rPr lang="ar-IQ" sz="2800" dirty="0" smtClean="0">
                <a:solidFill>
                  <a:srgbClr val="C00000"/>
                </a:solidFill>
                <a:cs typeface="Ali-A-Samik" pitchFamily="2" charset="-78"/>
              </a:rPr>
              <a:t> او خبيرا</a:t>
            </a:r>
            <a:r>
              <a:rPr lang="ar-SA" sz="2800" dirty="0" smtClean="0">
                <a:solidFill>
                  <a:srgbClr val="C00000"/>
                </a:solidFill>
                <a:cs typeface="Ali-A-Samik" pitchFamily="2" charset="-78"/>
              </a:rPr>
              <a:t>ً</a:t>
            </a:r>
            <a:r>
              <a:rPr lang="ar-IQ" sz="2800" dirty="0" smtClean="0">
                <a:solidFill>
                  <a:srgbClr val="C00000"/>
                </a:solidFill>
                <a:cs typeface="Ali-A-Samik" pitchFamily="2" charset="-78"/>
              </a:rPr>
              <a:t> او محكماً </a:t>
            </a:r>
            <a:r>
              <a:rPr lang="ar-IQ" sz="2800" dirty="0" smtClean="0">
                <a:cs typeface="Ali-A-Samik" pitchFamily="2" charset="-78"/>
              </a:rPr>
              <a:t>او كان قد ادى </a:t>
            </a:r>
            <a:r>
              <a:rPr lang="ar-IQ" sz="2800" dirty="0" smtClean="0">
                <a:solidFill>
                  <a:srgbClr val="C00000"/>
                </a:solidFill>
                <a:cs typeface="Ali-A-Samik" pitchFamily="2" charset="-78"/>
              </a:rPr>
              <a:t>شهادة</a:t>
            </a:r>
            <a:r>
              <a:rPr lang="ar-IQ" sz="2800" dirty="0" smtClean="0">
                <a:cs typeface="Ali-A-Samik" pitchFamily="2" charset="-78"/>
              </a:rPr>
              <a:t> فيها.</a:t>
            </a:r>
            <a:endParaRPr lang="ar-IQ" sz="2800" dirty="0" smtClean="0"/>
          </a:p>
        </p:txBody>
      </p:sp>
      <p:sp>
        <p:nvSpPr>
          <p:cNvPr id="4" name="Slide Number Placeholder 3"/>
          <p:cNvSpPr>
            <a:spLocks noGrp="1"/>
          </p:cNvSpPr>
          <p:nvPr>
            <p:ph type="sldNum" sz="quarter" idx="12"/>
          </p:nvPr>
        </p:nvSpPr>
        <p:spPr/>
        <p:txBody>
          <a:bodyPr/>
          <a:lstStyle/>
          <a:p>
            <a:pPr>
              <a:defRPr/>
            </a:pPr>
            <a:fld id="{F87C60C0-649F-45C2-B91A-AECFB17996B2}" type="slidenum">
              <a:rPr lang="ar-SA" smtClean="0">
                <a:solidFill>
                  <a:srgbClr val="04617B">
                    <a:shade val="90000"/>
                  </a:srgbClr>
                </a:solidFill>
              </a:rPr>
              <a:pPr>
                <a:defRPr/>
              </a:pPr>
              <a:t>13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1218957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Content Placeholder 4"/>
          <p:cNvSpPr>
            <a:spLocks noGrp="1"/>
          </p:cNvSpPr>
          <p:nvPr>
            <p:ph idx="1"/>
          </p:nvPr>
        </p:nvSpPr>
        <p:spPr>
          <a:xfrm>
            <a:off x="142875" y="765175"/>
            <a:ext cx="8858250" cy="6840538"/>
          </a:xfrm>
        </p:spPr>
        <p:txBody>
          <a:bodyPr/>
          <a:lstStyle/>
          <a:p>
            <a:pPr algn="r" rtl="1" eaLnBrk="1" hangingPunct="1">
              <a:buFontTx/>
              <a:buChar char="-"/>
              <a:defRPr/>
            </a:pPr>
            <a:r>
              <a:rPr lang="ar-IQ" sz="2800" dirty="0" smtClean="0">
                <a:cs typeface="Ali-A-Samik" pitchFamily="2" charset="-78"/>
              </a:rPr>
              <a:t>لكن اذ تجاهل القاضي كل مقتضيات المنع الواردة في المادة ( </a:t>
            </a:r>
            <a:r>
              <a:rPr lang="ar-IQ" sz="2800" dirty="0" smtClean="0">
                <a:cs typeface="+mj-cs"/>
              </a:rPr>
              <a:t>91</a:t>
            </a:r>
            <a:r>
              <a:rPr lang="ar-IQ" sz="2800" dirty="0" smtClean="0">
                <a:cs typeface="Ali-A-Samik" pitchFamily="2" charset="-78"/>
              </a:rPr>
              <a:t> ) مرافعات، فما هو موقف القانون ؟</a:t>
            </a:r>
            <a:endParaRPr lang="en-US" sz="2800" dirty="0" smtClean="0">
              <a:cs typeface="Ali-A-Samik" pitchFamily="2" charset="-78"/>
            </a:endParaRPr>
          </a:p>
          <a:p>
            <a:pPr algn="r" rtl="1" eaLnBrk="1" hangingPunct="1">
              <a:buFontTx/>
              <a:buChar char="-"/>
              <a:defRPr/>
            </a:pPr>
            <a:r>
              <a:rPr lang="ar-IQ" sz="2800" dirty="0" smtClean="0">
                <a:cs typeface="Ali-A-Samik" pitchFamily="2" charset="-78"/>
              </a:rPr>
              <a:t>اذا اتخذ اية </a:t>
            </a:r>
            <a:r>
              <a:rPr lang="ar-IQ" sz="2800" dirty="0" smtClean="0">
                <a:solidFill>
                  <a:srgbClr val="FF0000"/>
                </a:solidFill>
                <a:cs typeface="Ali-A-Samik" pitchFamily="2" charset="-78"/>
              </a:rPr>
              <a:t>اجراءات</a:t>
            </a:r>
            <a:r>
              <a:rPr lang="ar-IQ" sz="2800" dirty="0" smtClean="0">
                <a:cs typeface="Ali-A-Samik" pitchFamily="2" charset="-78"/>
              </a:rPr>
              <a:t> </a:t>
            </a:r>
            <a:r>
              <a:rPr lang="ar-JO" sz="2800" dirty="0" smtClean="0">
                <a:cs typeface="Ali-A-Samik" pitchFamily="2" charset="-78"/>
              </a:rPr>
              <a:t>فيها أو أ</a:t>
            </a:r>
            <a:r>
              <a:rPr lang="ar-IQ" sz="2800" dirty="0" smtClean="0">
                <a:cs typeface="Ali-A-Samik" pitchFamily="2" charset="-78"/>
              </a:rPr>
              <a:t>صدر </a:t>
            </a:r>
            <a:r>
              <a:rPr lang="ar-JO" sz="2800" dirty="0" smtClean="0">
                <a:cs typeface="Ali-A-Samik" pitchFamily="2" charset="-78"/>
              </a:rPr>
              <a:t>حكماًَ بها يفسخ ذلك الحكم أو ينقض وتبطل الإجراءات المتخذة فيها.</a:t>
            </a:r>
          </a:p>
          <a:p>
            <a:pPr algn="r" rtl="1" eaLnBrk="1" hangingPunct="1">
              <a:buFont typeface="Wingdings 2" pitchFamily="18" charset="2"/>
              <a:buNone/>
              <a:defRPr/>
            </a:pPr>
            <a:r>
              <a:rPr lang="ar-JO" dirty="0" smtClean="0">
                <a:solidFill>
                  <a:srgbClr val="007E00"/>
                </a:solidFill>
                <a:cs typeface="Ali-A-Samik" pitchFamily="2" charset="-78"/>
              </a:rPr>
              <a:t>2-/</a:t>
            </a:r>
            <a:r>
              <a:rPr lang="ar-IQ" dirty="0" smtClean="0">
                <a:solidFill>
                  <a:srgbClr val="007E00"/>
                </a:solidFill>
                <a:cs typeface="Ali-A-Samik" pitchFamily="2" charset="-78"/>
              </a:rPr>
              <a:t> التنحي الجوازي: </a:t>
            </a:r>
            <a:r>
              <a:rPr lang="ar-IQ" sz="2800" dirty="0" smtClean="0">
                <a:cs typeface="Ali-A-Samik" pitchFamily="2" charset="-78"/>
              </a:rPr>
              <a:t>يحق للقاضي اذا استشعر الحرج لأي سبب من نظر دعوى رفعت اليه و تدخل ضمن اختصاصه ان يعرض امر تنحيه على رئيس المحكمة للنظر في اقراره على التنحى .</a:t>
            </a:r>
          </a:p>
          <a:p>
            <a:pPr algn="r" rtl="1" eaLnBrk="1" hangingPunct="1">
              <a:buFontTx/>
              <a:buChar char="-"/>
              <a:defRPr/>
            </a:pPr>
            <a:r>
              <a:rPr lang="ar-IQ" sz="2800" dirty="0" smtClean="0">
                <a:cs typeface="Ali-A-Samik" pitchFamily="2" charset="-78"/>
              </a:rPr>
              <a:t>ان استشعار الحرج في هذه الحالة مسألة شخصية يقدرها القاضي ( كصديق في الدراسة ، او جار سابق او اية علاقة سلبية او ايجابية ....</a:t>
            </a:r>
          </a:p>
          <a:p>
            <a:pPr algn="r" rtl="1" eaLnBrk="1" hangingPunct="1">
              <a:buFontTx/>
              <a:buChar char="-"/>
              <a:defRPr/>
            </a:pPr>
            <a:r>
              <a:rPr lang="ar-IQ" sz="2800" dirty="0" smtClean="0">
                <a:cs typeface="Ali-A-Samik" pitchFamily="2" charset="-78"/>
              </a:rPr>
              <a:t>يجب عرض امر التنحي على </a:t>
            </a:r>
            <a:r>
              <a:rPr lang="ar-IQ" sz="2800" dirty="0" smtClean="0">
                <a:solidFill>
                  <a:srgbClr val="FF0000"/>
                </a:solidFill>
                <a:cs typeface="Ali-A-Samik" pitchFamily="2" charset="-78"/>
              </a:rPr>
              <a:t>رئيس محكمة الأستئناف </a:t>
            </a:r>
            <a:r>
              <a:rPr lang="ar-IQ" sz="2800" dirty="0" smtClean="0">
                <a:cs typeface="Ali-A-Samik" pitchFamily="2" charset="-78"/>
              </a:rPr>
              <a:t>سواء طلب احد الخصوم او لم </a:t>
            </a:r>
            <a:r>
              <a:rPr lang="ar-IQ" sz="2800" dirty="0" smtClean="0">
                <a:solidFill>
                  <a:srgbClr val="007E00"/>
                </a:solidFill>
                <a:cs typeface="Ali-A-Samik" pitchFamily="2" charset="-78"/>
              </a:rPr>
              <a:t>يطلب او قام به القاضي من تلقاء نفسه.</a:t>
            </a:r>
          </a:p>
          <a:p>
            <a:pPr algn="r" rtl="1" eaLnBrk="1" hangingPunct="1">
              <a:buFontTx/>
              <a:buChar char="-"/>
              <a:defRPr/>
            </a:pPr>
            <a:r>
              <a:rPr lang="ar-IQ" sz="2800" dirty="0" smtClean="0">
                <a:cs typeface="Ali-A-Samik" pitchFamily="2" charset="-78"/>
              </a:rPr>
              <a:t>لرئيس الأستئناف رفض الطلب او قبوله و الأمر متروك لسلطته التقديرية...  </a:t>
            </a:r>
          </a:p>
        </p:txBody>
      </p:sp>
      <p:sp>
        <p:nvSpPr>
          <p:cNvPr id="4" name="Slide Number Placeholder 3"/>
          <p:cNvSpPr>
            <a:spLocks noGrp="1"/>
          </p:cNvSpPr>
          <p:nvPr>
            <p:ph type="sldNum" sz="quarter" idx="12"/>
          </p:nvPr>
        </p:nvSpPr>
        <p:spPr/>
        <p:txBody>
          <a:bodyPr/>
          <a:lstStyle/>
          <a:p>
            <a:pPr>
              <a:defRPr/>
            </a:pPr>
            <a:fld id="{1424514D-4F27-49FF-9BC7-BB47E37D7863}" type="slidenum">
              <a:rPr lang="ar-SA" smtClean="0">
                <a:solidFill>
                  <a:srgbClr val="04617B">
                    <a:shade val="90000"/>
                  </a:srgbClr>
                </a:solidFill>
              </a:rPr>
              <a:pPr>
                <a:defRPr/>
              </a:pPr>
              <a:t>14</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2145103581"/>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179388" y="571500"/>
            <a:ext cx="8713787" cy="6026150"/>
          </a:xfrm>
        </p:spPr>
        <p:txBody>
          <a:bodyPr/>
          <a:lstStyle/>
          <a:p>
            <a:pPr algn="r" eaLnBrk="1" hangingPunct="1">
              <a:buFont typeface="Wingdings" pitchFamily="2" charset="2"/>
              <a:buNone/>
              <a:defRPr/>
            </a:pPr>
            <a:r>
              <a:rPr lang="ar-IQ" sz="3200" dirty="0" smtClean="0">
                <a:solidFill>
                  <a:srgbClr val="CC0099"/>
                </a:solidFill>
                <a:cs typeface="Ali-A-Samik" pitchFamily="2" charset="-78"/>
              </a:rPr>
              <a:t>س/ على اية اساس يقوم نظام التنحي او هل نظام التنحي؟</a:t>
            </a:r>
          </a:p>
          <a:p>
            <a:pPr marL="0" indent="0" algn="just" rtl="1" eaLnBrk="1" hangingPunct="1">
              <a:lnSpc>
                <a:spcPct val="150000"/>
              </a:lnSpc>
              <a:buFont typeface="Wingdings" pitchFamily="2" charset="2"/>
              <a:buNone/>
              <a:defRPr/>
            </a:pPr>
            <a:r>
              <a:rPr lang="ar-IQ" sz="2800" dirty="0" smtClean="0">
                <a:cs typeface="Ali-A-Samik" pitchFamily="2" charset="-78"/>
              </a:rPr>
              <a:t>  ان نظام التنحي يقوم على اساس ان القاضي مهما كان </a:t>
            </a:r>
            <a:r>
              <a:rPr lang="ar-IQ" sz="2800" dirty="0" smtClean="0">
                <a:solidFill>
                  <a:srgbClr val="007E00"/>
                </a:solidFill>
                <a:cs typeface="Ali-A-Samik" pitchFamily="2" charset="-78"/>
              </a:rPr>
              <a:t>عادلاً و نزيها قد يتأثر بميوله و مصالحه </a:t>
            </a:r>
            <a:r>
              <a:rPr lang="ar-IQ" sz="2800" dirty="0" smtClean="0">
                <a:cs typeface="Ali-A-Samik" pitchFamily="2" charset="-78"/>
              </a:rPr>
              <a:t>لذا سعى القانون الى حماية القاضي من ان يتأثر بهذه الميول و الأندفاعات المجافية للحق و العدل و التي تقوده الى الظلم لذا فأن القانون يحاول صيانة مظهر الحياد و الأستقلال للقاضي.                     </a:t>
            </a:r>
          </a:p>
          <a:p>
            <a:pPr marL="0" indent="0" algn="just" rtl="1" eaLnBrk="1" hangingPunct="1">
              <a:lnSpc>
                <a:spcPct val="150000"/>
              </a:lnSpc>
              <a:buFont typeface="Wingdings" pitchFamily="2" charset="2"/>
              <a:buNone/>
              <a:defRPr/>
            </a:pPr>
            <a:r>
              <a:rPr lang="ar-IQ" sz="2800" dirty="0" smtClean="0">
                <a:cs typeface="Ali-A-Samik" pitchFamily="2" charset="-78"/>
              </a:rPr>
              <a:t>وان نظام التنحي لايقوم على اساس </a:t>
            </a:r>
            <a:r>
              <a:rPr lang="ar-IQ" sz="2800" dirty="0" smtClean="0">
                <a:solidFill>
                  <a:srgbClr val="007E00"/>
                </a:solidFill>
                <a:cs typeface="Ali-A-Samik" pitchFamily="2" charset="-78"/>
              </a:rPr>
              <a:t>الطعن في استقامة القاضي او نزاهته </a:t>
            </a:r>
            <a:r>
              <a:rPr lang="ar-IQ" sz="2800" dirty="0" smtClean="0">
                <a:cs typeface="Ali-A-Samik" pitchFamily="2" charset="-78"/>
              </a:rPr>
              <a:t>لأن القاضي المطعون في خلقه و سلوكه الوظيفي لايكون جديرا بالبقاء في منصبه القضائي انما الأساس في ذلك هو مظنة او احتمال ان القاضي ربما لن يكون فيما يقضي به ملتزما جادة العدل.....  </a:t>
            </a:r>
          </a:p>
          <a:p>
            <a:pPr algn="just" eaLnBrk="1" hangingPunct="1">
              <a:lnSpc>
                <a:spcPct val="150000"/>
              </a:lnSpc>
              <a:defRPr/>
            </a:pPr>
            <a:endParaRPr lang="ar-IQ" dirty="0" smtClean="0"/>
          </a:p>
        </p:txBody>
      </p:sp>
      <p:sp>
        <p:nvSpPr>
          <p:cNvPr id="4" name="Slide Number Placeholder 3"/>
          <p:cNvSpPr>
            <a:spLocks noGrp="1"/>
          </p:cNvSpPr>
          <p:nvPr>
            <p:ph type="sldNum" sz="quarter" idx="12"/>
          </p:nvPr>
        </p:nvSpPr>
        <p:spPr/>
        <p:txBody>
          <a:bodyPr/>
          <a:lstStyle/>
          <a:p>
            <a:pPr>
              <a:defRPr/>
            </a:pPr>
            <a:fld id="{80D3BED0-4728-436C-9156-67A253F6180E}" type="slidenum">
              <a:rPr lang="ar-SA" smtClean="0">
                <a:solidFill>
                  <a:srgbClr val="04617B">
                    <a:shade val="90000"/>
                  </a:srgbClr>
                </a:solidFill>
              </a:rPr>
              <a:pPr>
                <a:defRPr/>
              </a:pPr>
              <a:t>15</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2081305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Content Placeholder 2"/>
          <p:cNvSpPr>
            <a:spLocks noGrp="1"/>
          </p:cNvSpPr>
          <p:nvPr>
            <p:ph idx="1"/>
          </p:nvPr>
        </p:nvSpPr>
        <p:spPr>
          <a:xfrm>
            <a:off x="0" y="476250"/>
            <a:ext cx="8929688" cy="7381875"/>
          </a:xfrm>
        </p:spPr>
        <p:txBody>
          <a:bodyPr/>
          <a:lstStyle/>
          <a:p>
            <a:pPr algn="r" rtl="1" eaLnBrk="1" hangingPunct="1">
              <a:buFont typeface="Wingdings" pitchFamily="2" charset="2"/>
              <a:buNone/>
              <a:defRPr/>
            </a:pPr>
            <a:r>
              <a:rPr lang="ar-IQ" sz="4400" dirty="0" smtClean="0">
                <a:solidFill>
                  <a:srgbClr val="007E00"/>
                </a:solidFill>
                <a:cs typeface="Ali-A-Samik" pitchFamily="2" charset="-78"/>
              </a:rPr>
              <a:t>الحالة الثانية / رد القاضي:</a:t>
            </a:r>
            <a:r>
              <a:rPr lang="ar-IQ" sz="3600" dirty="0" smtClean="0">
                <a:solidFill>
                  <a:srgbClr val="007E00"/>
                </a:solidFill>
                <a:cs typeface="Ali-A-Samik" pitchFamily="2" charset="-78"/>
              </a:rPr>
              <a:t> </a:t>
            </a:r>
            <a:r>
              <a:rPr lang="ar-IQ" sz="3200" dirty="0" smtClean="0">
                <a:cs typeface="Ali-A-Samik" pitchFamily="2" charset="-78"/>
              </a:rPr>
              <a:t>ان هذه الحالة مرتبطة بأرادة </a:t>
            </a:r>
            <a:r>
              <a:rPr lang="ar-IQ" sz="3200" dirty="0" smtClean="0">
                <a:solidFill>
                  <a:srgbClr val="FF0000"/>
                </a:solidFill>
                <a:cs typeface="Ali-A-Samik" pitchFamily="2" charset="-78"/>
              </a:rPr>
              <a:t>احد اطراف الدعوى</a:t>
            </a:r>
            <a:r>
              <a:rPr lang="ar-IQ" sz="3200" dirty="0" smtClean="0">
                <a:cs typeface="Ali-A-Samik" pitchFamily="2" charset="-78"/>
              </a:rPr>
              <a:t> الذي  قد يرى ان قيام سبب من اسباب رد القاضي ، يجعل قضاء القاضي غير سليم فأبيح له ان يطلب الا ينظر القاضي هذه الدعوى... </a:t>
            </a:r>
            <a:endParaRPr lang="en-US" sz="3600" dirty="0" smtClean="0">
              <a:solidFill>
                <a:srgbClr val="955B2B"/>
              </a:solidFill>
              <a:cs typeface="Ali-A-Samik" pitchFamily="2" charset="-78"/>
            </a:endParaRPr>
          </a:p>
          <a:p>
            <a:pPr algn="r" rtl="1" eaLnBrk="1" hangingPunct="1">
              <a:buFont typeface="Wingdings" pitchFamily="2" charset="2"/>
              <a:buNone/>
              <a:defRPr/>
            </a:pPr>
            <a:r>
              <a:rPr lang="ar-IQ" sz="4000" dirty="0" smtClean="0">
                <a:solidFill>
                  <a:srgbClr val="955B2B"/>
                </a:solidFill>
                <a:cs typeface="Ali-A-Samik" pitchFamily="2" charset="-78"/>
              </a:rPr>
              <a:t>اسباب رد القاضي: </a:t>
            </a:r>
            <a:r>
              <a:rPr lang="ar-JO" sz="4000" dirty="0" smtClean="0">
                <a:solidFill>
                  <a:srgbClr val="955B2B"/>
                </a:solidFill>
                <a:cs typeface="Ali-A-Samik" pitchFamily="2" charset="-78"/>
              </a:rPr>
              <a:t> </a:t>
            </a:r>
            <a:r>
              <a:rPr lang="ar-JO" sz="3200" dirty="0" smtClean="0">
                <a:solidFill>
                  <a:srgbClr val="955B2B"/>
                </a:solidFill>
                <a:cs typeface="Ali-A-Samik" pitchFamily="2" charset="-78"/>
              </a:rPr>
              <a:t>م</a:t>
            </a:r>
            <a:r>
              <a:rPr lang="ar-JO" sz="3200" dirty="0" smtClean="0">
                <a:solidFill>
                  <a:srgbClr val="955B2B"/>
                </a:solidFill>
                <a:cs typeface="+mj-cs"/>
              </a:rPr>
              <a:t>93</a:t>
            </a:r>
            <a:r>
              <a:rPr lang="ar-JO" sz="3200" dirty="0" smtClean="0">
                <a:solidFill>
                  <a:srgbClr val="955B2B"/>
                </a:solidFill>
                <a:cs typeface="Ali-A-Samik" pitchFamily="2" charset="-78"/>
              </a:rPr>
              <a:t> ق. المرافعات</a:t>
            </a:r>
            <a:endParaRPr lang="ar-IQ" sz="4000" dirty="0" smtClean="0">
              <a:solidFill>
                <a:srgbClr val="955B2B"/>
              </a:solidFill>
              <a:cs typeface="Ali-A-Samik" pitchFamily="2" charset="-78"/>
            </a:endParaRPr>
          </a:p>
          <a:p>
            <a:pPr algn="r" rtl="1" eaLnBrk="1" hangingPunct="1">
              <a:buFont typeface="Wingdings" pitchFamily="2" charset="2"/>
              <a:buNone/>
              <a:defRPr/>
            </a:pPr>
            <a:r>
              <a:rPr lang="ar-IQ" sz="3200" dirty="0" smtClean="0">
                <a:cs typeface="Ali-A-Samik" pitchFamily="2" charset="-78"/>
              </a:rPr>
              <a:t>1- اذا كان احد الطرفين </a:t>
            </a:r>
            <a:r>
              <a:rPr lang="ar-IQ" sz="3200" dirty="0" smtClean="0">
                <a:solidFill>
                  <a:srgbClr val="007E00"/>
                </a:solidFill>
                <a:cs typeface="Ali-A-Samik" pitchFamily="2" charset="-78"/>
              </a:rPr>
              <a:t>مستخدما </a:t>
            </a:r>
            <a:r>
              <a:rPr lang="ar-IQ" sz="3200" dirty="0" smtClean="0">
                <a:cs typeface="Ali-A-Samik" pitchFamily="2" charset="-78"/>
              </a:rPr>
              <a:t>عنده او كان هو قد </a:t>
            </a:r>
            <a:r>
              <a:rPr lang="ar-IQ" sz="3200" dirty="0" smtClean="0">
                <a:solidFill>
                  <a:srgbClr val="007E00"/>
                </a:solidFill>
                <a:cs typeface="Ali-A-Samik" pitchFamily="2" charset="-78"/>
              </a:rPr>
              <a:t>اعتاد مؤاكلة </a:t>
            </a:r>
            <a:r>
              <a:rPr lang="ar-IQ" sz="3200" dirty="0" smtClean="0">
                <a:cs typeface="Ali-A-Samik" pitchFamily="2" charset="-78"/>
              </a:rPr>
              <a:t>احد الطرفين او مساكنته او قد تلقى منه </a:t>
            </a:r>
            <a:r>
              <a:rPr lang="ar-IQ" sz="3200" dirty="0" smtClean="0">
                <a:solidFill>
                  <a:srgbClr val="007E00"/>
                </a:solidFill>
                <a:cs typeface="Ali-A-Samik" pitchFamily="2" charset="-78"/>
              </a:rPr>
              <a:t>هدية</a:t>
            </a:r>
            <a:r>
              <a:rPr lang="ar-IQ" sz="3200" dirty="0" smtClean="0">
                <a:solidFill>
                  <a:srgbClr val="D4A82C"/>
                </a:solidFill>
                <a:cs typeface="Ali-A-Samik" pitchFamily="2" charset="-78"/>
              </a:rPr>
              <a:t> ق</a:t>
            </a:r>
            <a:r>
              <a:rPr lang="ar-IQ" sz="3200" dirty="0" smtClean="0">
                <a:cs typeface="Ali-A-Samik" pitchFamily="2" charset="-78"/>
              </a:rPr>
              <a:t>بيل اقامة الدعوى او بعدها.</a:t>
            </a:r>
          </a:p>
          <a:p>
            <a:pPr algn="r" rtl="1" eaLnBrk="1" hangingPunct="1">
              <a:buFont typeface="Wingdings" pitchFamily="2" charset="2"/>
              <a:buNone/>
              <a:defRPr/>
            </a:pPr>
            <a:r>
              <a:rPr lang="ar-IQ" sz="3200" dirty="0" smtClean="0">
                <a:cs typeface="Ali-A-Samik" pitchFamily="2" charset="-78"/>
              </a:rPr>
              <a:t>2- اذا كان بينه او بين احد الطرفين </a:t>
            </a:r>
            <a:r>
              <a:rPr lang="ar-IQ" sz="3200" dirty="0" smtClean="0">
                <a:solidFill>
                  <a:srgbClr val="007E00"/>
                </a:solidFill>
                <a:cs typeface="Ali-A-Samik" pitchFamily="2" charset="-78"/>
              </a:rPr>
              <a:t>عداوة او صداقة </a:t>
            </a:r>
            <a:r>
              <a:rPr lang="ar-IQ" sz="3200" dirty="0" smtClean="0">
                <a:cs typeface="Ali-A-Samik" pitchFamily="2" charset="-78"/>
              </a:rPr>
              <a:t>يرجح معها عدم استطاعته الحكم بغير ميل.</a:t>
            </a:r>
          </a:p>
          <a:p>
            <a:pPr algn="r" rtl="1" eaLnBrk="1" hangingPunct="1">
              <a:buFont typeface="Wingdings" pitchFamily="2" charset="2"/>
              <a:buNone/>
              <a:defRPr/>
            </a:pPr>
            <a:r>
              <a:rPr lang="ar-IQ" sz="3200" dirty="0" smtClean="0">
                <a:cs typeface="Ali-A-Samik" pitchFamily="2" charset="-78"/>
              </a:rPr>
              <a:t>3- اذا كان قد ابدى </a:t>
            </a:r>
            <a:r>
              <a:rPr lang="ar-IQ" sz="3200" dirty="0" smtClean="0">
                <a:solidFill>
                  <a:srgbClr val="007E00"/>
                </a:solidFill>
                <a:cs typeface="Ali-A-Samik" pitchFamily="2" charset="-78"/>
              </a:rPr>
              <a:t>رأيا </a:t>
            </a:r>
            <a:r>
              <a:rPr lang="ar-IQ" sz="3200" dirty="0" smtClean="0">
                <a:cs typeface="Ali-A-Samik" pitchFamily="2" charset="-78"/>
              </a:rPr>
              <a:t>فيها قبل الأوان. </a:t>
            </a:r>
          </a:p>
        </p:txBody>
      </p:sp>
      <p:sp>
        <p:nvSpPr>
          <p:cNvPr id="4" name="Slide Number Placeholder 3"/>
          <p:cNvSpPr>
            <a:spLocks noGrp="1"/>
          </p:cNvSpPr>
          <p:nvPr>
            <p:ph type="sldNum" sz="quarter" idx="12"/>
          </p:nvPr>
        </p:nvSpPr>
        <p:spPr/>
        <p:txBody>
          <a:bodyPr/>
          <a:lstStyle/>
          <a:p>
            <a:pPr>
              <a:defRPr/>
            </a:pPr>
            <a:fld id="{05E7E8CD-E285-4705-BC67-4240B8268F30}" type="slidenum">
              <a:rPr lang="ar-SA" smtClean="0">
                <a:solidFill>
                  <a:srgbClr val="04617B">
                    <a:shade val="90000"/>
                  </a:srgbClr>
                </a:solidFill>
              </a:rPr>
              <a:pPr>
                <a:defRPr/>
              </a:pPr>
              <a:t>16</a:t>
            </a:fld>
            <a:endParaRPr lang="en-US" dirty="0">
              <a:solidFill>
                <a:srgbClr val="04617B">
                  <a:shade val="90000"/>
                </a:srgbClr>
              </a:solidFill>
            </a:endParaRPr>
          </a:p>
        </p:txBody>
      </p:sp>
    </p:spTree>
    <p:extLst>
      <p:ext uri="{BB962C8B-B14F-4D97-AF65-F5344CB8AC3E}">
        <p14:creationId xmlns:p14="http://schemas.microsoft.com/office/powerpoint/2010/main" val="3963220657"/>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Content Placeholder 2"/>
          <p:cNvSpPr>
            <a:spLocks noGrp="1"/>
          </p:cNvSpPr>
          <p:nvPr>
            <p:ph idx="1"/>
          </p:nvPr>
        </p:nvSpPr>
        <p:spPr>
          <a:xfrm>
            <a:off x="214313" y="692150"/>
            <a:ext cx="8715375" cy="6165850"/>
          </a:xfrm>
        </p:spPr>
        <p:txBody>
          <a:bodyPr/>
          <a:lstStyle/>
          <a:p>
            <a:pPr algn="r" rtl="1" eaLnBrk="1" hangingPunct="1">
              <a:buFont typeface="Wingdings" pitchFamily="2" charset="2"/>
              <a:buNone/>
              <a:defRPr/>
            </a:pPr>
            <a:r>
              <a:rPr lang="ar-IQ" sz="4000" dirty="0" smtClean="0">
                <a:solidFill>
                  <a:srgbClr val="C00000"/>
                </a:solidFill>
                <a:cs typeface="Ali-A-Samik" pitchFamily="2" charset="-78"/>
              </a:rPr>
              <a:t>اجراءات طلب رد القاضي: </a:t>
            </a:r>
            <a:r>
              <a:rPr lang="ar-JO" sz="4000" dirty="0" smtClean="0">
                <a:solidFill>
                  <a:srgbClr val="C00000"/>
                </a:solidFill>
                <a:cs typeface="+mj-cs"/>
              </a:rPr>
              <a:t>م95 و م96 </a:t>
            </a:r>
            <a:r>
              <a:rPr lang="ar-JO" sz="4000" dirty="0" smtClean="0">
                <a:solidFill>
                  <a:srgbClr val="C00000"/>
                </a:solidFill>
                <a:cs typeface="Ali-A-Samik" pitchFamily="2" charset="-78"/>
              </a:rPr>
              <a:t>ق. المرافعات</a:t>
            </a:r>
            <a:endParaRPr lang="ar-IQ" sz="4000" dirty="0" smtClean="0">
              <a:solidFill>
                <a:srgbClr val="C00000"/>
              </a:solidFill>
              <a:cs typeface="Ali-A-Samik" pitchFamily="2" charset="-78"/>
            </a:endParaRPr>
          </a:p>
          <a:p>
            <a:pPr algn="r" rtl="1" eaLnBrk="1" hangingPunct="1">
              <a:buNone/>
              <a:defRPr/>
            </a:pPr>
            <a:r>
              <a:rPr lang="ar-IQ" sz="4000" dirty="0">
                <a:cs typeface="Ali-A-Samik" pitchFamily="2" charset="-78"/>
              </a:rPr>
              <a:t>س/ لمن يقدم طلب الرد/ يقدم الطلب إلى القاضي نفسه/ اذاً لازم يكون صاحب الطلب قوي </a:t>
            </a:r>
            <a:r>
              <a:rPr lang="ar-IQ" sz="4000" dirty="0" smtClean="0">
                <a:cs typeface="Ali-A-Samik" pitchFamily="2" charset="-78"/>
              </a:rPr>
              <a:t>الشخصية</a:t>
            </a:r>
            <a:endParaRPr lang="ar-JO" sz="4000" dirty="0" smtClean="0">
              <a:solidFill>
                <a:srgbClr val="C00000"/>
              </a:solidFill>
              <a:cs typeface="Ali-A-Samik" pitchFamily="2" charset="-78"/>
            </a:endParaRPr>
          </a:p>
          <a:p>
            <a:pPr algn="r" rtl="1" eaLnBrk="1" hangingPunct="1">
              <a:buFont typeface="Wingdings" pitchFamily="2" charset="2"/>
              <a:buNone/>
              <a:defRPr/>
            </a:pPr>
            <a:endParaRPr lang="ar-IQ" sz="1400" dirty="0" smtClean="0">
              <a:cs typeface="Ali-A-Samik" pitchFamily="2" charset="-78"/>
            </a:endParaRPr>
          </a:p>
          <a:p>
            <a:pPr algn="r" rtl="1" eaLnBrk="1" hangingPunct="1">
              <a:buFont typeface="Wingdings" pitchFamily="2" charset="2"/>
              <a:buNone/>
              <a:defRPr/>
            </a:pPr>
            <a:r>
              <a:rPr lang="ar-IQ" sz="3200" dirty="0" smtClean="0">
                <a:cs typeface="Ali-A-Samik" pitchFamily="2" charset="-78"/>
              </a:rPr>
              <a:t>1- تقدم </a:t>
            </a:r>
            <a:r>
              <a:rPr lang="ar-IQ" sz="3200" dirty="0" smtClean="0">
                <a:solidFill>
                  <a:srgbClr val="007E00"/>
                </a:solidFill>
                <a:cs typeface="Ali-A-Samik" pitchFamily="2" charset="-78"/>
              </a:rPr>
              <a:t>بعريضة </a:t>
            </a:r>
            <a:r>
              <a:rPr lang="ar-IQ" sz="3200" dirty="0" smtClean="0">
                <a:cs typeface="Ali-A-Samik" pitchFamily="2" charset="-78"/>
              </a:rPr>
              <a:t>من قبل المدعي او المدعى عليه الى القاضي</a:t>
            </a:r>
            <a:r>
              <a:rPr lang="ar-JO" sz="3200" dirty="0" smtClean="0">
                <a:cs typeface="Ali-A-Samik" pitchFamily="2" charset="-78"/>
              </a:rPr>
              <a:t> الذي ينظر الدعوى </a:t>
            </a:r>
            <a:r>
              <a:rPr lang="ar-IQ" sz="3200" dirty="0" smtClean="0">
                <a:cs typeface="Ali-A-Samik" pitchFamily="2" charset="-78"/>
              </a:rPr>
              <a:t> او رئيس المحكمة اذا كانت هيئة .</a:t>
            </a:r>
            <a:r>
              <a:rPr lang="ar-JO" sz="3200" dirty="0" smtClean="0">
                <a:cs typeface="Ali-A-Samik" pitchFamily="2" charset="-78"/>
              </a:rPr>
              <a:t> (يجب تقديم طلب الرد قبل </a:t>
            </a:r>
            <a:r>
              <a:rPr lang="ar-JO" sz="3200" dirty="0" smtClean="0">
                <a:solidFill>
                  <a:srgbClr val="FF3399"/>
                </a:solidFill>
                <a:cs typeface="Ali-A-Samik" pitchFamily="2" charset="-78"/>
              </a:rPr>
              <a:t>الدخول في أساس الدعوى </a:t>
            </a:r>
            <a:r>
              <a:rPr lang="ar-JO" sz="3200" dirty="0" smtClean="0">
                <a:cs typeface="Ali-A-Samik" pitchFamily="2" charset="-78"/>
              </a:rPr>
              <a:t>والا سقط الحق فيه، ويجوز تقديم طلب الرد بعد ذلك ان </a:t>
            </a:r>
            <a:r>
              <a:rPr lang="ar-JO" sz="3200" dirty="0" smtClean="0">
                <a:solidFill>
                  <a:srgbClr val="FF0000"/>
                </a:solidFill>
                <a:cs typeface="Ali-A-Samik" pitchFamily="2" charset="-78"/>
              </a:rPr>
              <a:t>استجدت اسباب</a:t>
            </a:r>
            <a:r>
              <a:rPr lang="ar-IQ" sz="3200" dirty="0" smtClean="0">
                <a:solidFill>
                  <a:srgbClr val="FF0000"/>
                </a:solidFill>
                <a:cs typeface="Ali-A-Samik" pitchFamily="2" charset="-78"/>
              </a:rPr>
              <a:t> الرد</a:t>
            </a:r>
            <a:r>
              <a:rPr lang="ar-JO" sz="3200" dirty="0" smtClean="0">
                <a:solidFill>
                  <a:srgbClr val="FF0000"/>
                </a:solidFill>
                <a:cs typeface="Ali-A-Samik" pitchFamily="2" charset="-78"/>
              </a:rPr>
              <a:t> </a:t>
            </a:r>
            <a:r>
              <a:rPr lang="ar-JO" sz="3200" dirty="0" smtClean="0">
                <a:cs typeface="Ali-A-Samik" pitchFamily="2" charset="-78"/>
              </a:rPr>
              <a:t>أو اثبت طلب الرد انه لم يكن يعلم بها).</a:t>
            </a:r>
          </a:p>
          <a:p>
            <a:pPr algn="r" rtl="1" eaLnBrk="1" hangingPunct="1">
              <a:buFont typeface="Wingdings" pitchFamily="2" charset="2"/>
              <a:buNone/>
              <a:defRPr/>
            </a:pPr>
            <a:r>
              <a:rPr lang="ar-IQ" sz="2400" dirty="0" smtClean="0">
                <a:cs typeface="Ali-A-Samik" pitchFamily="2" charset="-78"/>
              </a:rPr>
              <a:t>2- ان تتضمن العريضة </a:t>
            </a:r>
            <a:r>
              <a:rPr lang="ar-IQ" sz="2400" dirty="0" smtClean="0">
                <a:solidFill>
                  <a:srgbClr val="007E00"/>
                </a:solidFill>
                <a:cs typeface="Ali-A-Samik" pitchFamily="2" charset="-78"/>
              </a:rPr>
              <a:t>اسباب</a:t>
            </a:r>
            <a:r>
              <a:rPr lang="ar-IQ" sz="2400" dirty="0" smtClean="0">
                <a:cs typeface="Ali-A-Samik" pitchFamily="2" charset="-78"/>
              </a:rPr>
              <a:t> الرد.      </a:t>
            </a:r>
            <a:endParaRPr lang="ar-JO" sz="2400" dirty="0" smtClean="0">
              <a:cs typeface="Ali-A-Samik" pitchFamily="2" charset="-78"/>
            </a:endParaRPr>
          </a:p>
          <a:p>
            <a:pPr algn="r" rtl="1" eaLnBrk="1" hangingPunct="1">
              <a:buFont typeface="Wingdings" pitchFamily="2" charset="2"/>
              <a:buNone/>
              <a:defRPr/>
            </a:pPr>
            <a:r>
              <a:rPr lang="ar-IQ" sz="2400" dirty="0" smtClean="0">
                <a:cs typeface="Ali-A-Samik" pitchFamily="2" charset="-78"/>
              </a:rPr>
              <a:t> 3- ترفق بها </a:t>
            </a:r>
            <a:r>
              <a:rPr lang="ar-IQ" sz="2400" dirty="0" smtClean="0">
                <a:solidFill>
                  <a:srgbClr val="007E00"/>
                </a:solidFill>
                <a:cs typeface="Ali-A-Samik" pitchFamily="2" charset="-78"/>
              </a:rPr>
              <a:t>اوراق</a:t>
            </a:r>
            <a:r>
              <a:rPr lang="ar-IQ" sz="2400" dirty="0" smtClean="0">
                <a:cs typeface="Ali-A-Samik" pitchFamily="2" charset="-78"/>
              </a:rPr>
              <a:t> مؤيدة لطلبه.</a:t>
            </a:r>
          </a:p>
          <a:p>
            <a:pPr algn="r" rtl="1" eaLnBrk="1" hangingPunct="1">
              <a:buFont typeface="Wingdings" pitchFamily="2" charset="2"/>
              <a:buNone/>
              <a:defRPr/>
            </a:pPr>
            <a:r>
              <a:rPr lang="ar-IQ" sz="2400" dirty="0" smtClean="0">
                <a:cs typeface="Ali-A-Samik" pitchFamily="2" charset="-78"/>
              </a:rPr>
              <a:t>4- </a:t>
            </a:r>
            <a:r>
              <a:rPr lang="ar-IQ" sz="2400" dirty="0" smtClean="0">
                <a:solidFill>
                  <a:srgbClr val="007E00"/>
                </a:solidFill>
                <a:cs typeface="Ali-A-Samik" pitchFamily="2" charset="-78"/>
              </a:rPr>
              <a:t>يرفع</a:t>
            </a:r>
            <a:r>
              <a:rPr lang="ar-IQ" sz="2400" dirty="0" smtClean="0">
                <a:cs typeface="Ali-A-Samik" pitchFamily="2" charset="-78"/>
              </a:rPr>
              <a:t> يد القاضي او الهيئة عن الدعوى</a:t>
            </a:r>
            <a:r>
              <a:rPr lang="ar-IQ" sz="2400" dirty="0" smtClean="0">
                <a:solidFill>
                  <a:srgbClr val="007E00"/>
                </a:solidFill>
                <a:cs typeface="Ali-A-Samik" pitchFamily="2" charset="-78"/>
              </a:rPr>
              <a:t> فوراً </a:t>
            </a:r>
            <a:r>
              <a:rPr lang="ar-IQ" sz="2400" dirty="0" smtClean="0">
                <a:cs typeface="Ali-A-Samik" pitchFamily="2" charset="-78"/>
              </a:rPr>
              <a:t>لأن تقديم الطلب ينتج اثره فوريا</a:t>
            </a:r>
            <a:r>
              <a:rPr lang="ar-JO" sz="2400" dirty="0" smtClean="0">
                <a:cs typeface="Ali-A-Samik" pitchFamily="2" charset="-78"/>
              </a:rPr>
              <a:t>ً.</a:t>
            </a:r>
            <a:r>
              <a:rPr lang="ar-IQ" sz="2400" dirty="0" smtClean="0">
                <a:cs typeface="Ali-A-Samik" pitchFamily="2" charset="-78"/>
              </a:rPr>
              <a:t> </a:t>
            </a:r>
          </a:p>
        </p:txBody>
      </p:sp>
      <p:sp>
        <p:nvSpPr>
          <p:cNvPr id="4" name="Slide Number Placeholder 3"/>
          <p:cNvSpPr>
            <a:spLocks noGrp="1"/>
          </p:cNvSpPr>
          <p:nvPr>
            <p:ph type="sldNum" sz="quarter" idx="12"/>
          </p:nvPr>
        </p:nvSpPr>
        <p:spPr/>
        <p:txBody>
          <a:bodyPr/>
          <a:lstStyle/>
          <a:p>
            <a:pPr>
              <a:defRPr/>
            </a:pPr>
            <a:fld id="{DDD63675-E0A0-438C-8AF7-4AC8059E6D89}" type="slidenum">
              <a:rPr lang="ar-SA" smtClean="0">
                <a:solidFill>
                  <a:srgbClr val="04617B">
                    <a:shade val="90000"/>
                  </a:srgbClr>
                </a:solidFill>
              </a:rPr>
              <a:pPr>
                <a:defRPr/>
              </a:pPr>
              <a:t>17</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264626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179388" y="714375"/>
            <a:ext cx="8721725" cy="5667375"/>
          </a:xfrm>
        </p:spPr>
        <p:txBody>
          <a:bodyPr/>
          <a:lstStyle/>
          <a:p>
            <a:pPr marL="0" indent="0" algn="r" rtl="1" eaLnBrk="1" hangingPunct="1">
              <a:lnSpc>
                <a:spcPct val="150000"/>
              </a:lnSpc>
              <a:buFont typeface="Wingdings" pitchFamily="2" charset="2"/>
              <a:buNone/>
              <a:defRPr/>
            </a:pPr>
            <a:r>
              <a:rPr lang="ar-IQ" sz="3200" dirty="0" smtClean="0">
                <a:cs typeface="Ali-A-Samik" pitchFamily="2" charset="-78"/>
              </a:rPr>
              <a:t>5- على القاضي او الهيئة ان </a:t>
            </a:r>
            <a:r>
              <a:rPr lang="ar-IQ" sz="3200" dirty="0" smtClean="0">
                <a:solidFill>
                  <a:srgbClr val="007E00"/>
                </a:solidFill>
                <a:cs typeface="Ali-A-Samik" pitchFamily="2" charset="-78"/>
              </a:rPr>
              <a:t>يجيب </a:t>
            </a:r>
            <a:r>
              <a:rPr lang="ar-JO" sz="3200" dirty="0" smtClean="0">
                <a:solidFill>
                  <a:srgbClr val="007E00"/>
                </a:solidFill>
                <a:cs typeface="Ali-A-Samik" pitchFamily="2" charset="-78"/>
              </a:rPr>
              <a:t>كتابة </a:t>
            </a:r>
            <a:r>
              <a:rPr lang="ar-IQ" sz="3200" dirty="0" smtClean="0">
                <a:cs typeface="Ali-A-Samik" pitchFamily="2" charset="-78"/>
              </a:rPr>
              <a:t>على طلب الرد خلال ( </a:t>
            </a:r>
            <a:r>
              <a:rPr lang="ar-IQ" sz="3200" dirty="0" smtClean="0">
                <a:cs typeface="+mj-cs"/>
              </a:rPr>
              <a:t>3</a:t>
            </a:r>
            <a:r>
              <a:rPr lang="ar-IQ" sz="3200" dirty="0" smtClean="0">
                <a:cs typeface="Ali-A-Samik" pitchFamily="2" charset="-78"/>
              </a:rPr>
              <a:t> ) ايام التالية بعد تقديم الطلب </a:t>
            </a:r>
            <a:r>
              <a:rPr lang="ar-JO" sz="3200" dirty="0" smtClean="0">
                <a:cs typeface="Ali-A-Samik" pitchFamily="2" charset="-78"/>
              </a:rPr>
              <a:t> وإ</a:t>
            </a:r>
            <a:r>
              <a:rPr lang="ar-IQ" sz="3200" dirty="0" smtClean="0">
                <a:cs typeface="Ali-A-Samik" pitchFamily="2" charset="-78"/>
              </a:rPr>
              <a:t>رسال الأوراق الى محكمة التمييز للنظر فيها بصورة مستعجلة، فأذا قررت محكمة التمييز </a:t>
            </a:r>
            <a:r>
              <a:rPr lang="ar-IQ" sz="3200" dirty="0" smtClean="0">
                <a:solidFill>
                  <a:srgbClr val="FF0000"/>
                </a:solidFill>
                <a:cs typeface="Ali-A-Samik" pitchFamily="2" charset="-78"/>
              </a:rPr>
              <a:t>رد القاضي يعين قاضيا جديداً بدله </a:t>
            </a:r>
            <a:r>
              <a:rPr lang="ar-IQ" sz="3200" dirty="0" smtClean="0">
                <a:cs typeface="Ali-A-Samik" pitchFamily="2" charset="-78"/>
              </a:rPr>
              <a:t>اما اذا </a:t>
            </a:r>
            <a:r>
              <a:rPr lang="ar-IQ" sz="3200" dirty="0" smtClean="0">
                <a:solidFill>
                  <a:srgbClr val="00B050"/>
                </a:solidFill>
                <a:cs typeface="Ali-A-Samik" pitchFamily="2" charset="-78"/>
              </a:rPr>
              <a:t>رفض الطلب يستأنف القاضي او الهيئة مهامه</a:t>
            </a:r>
            <a:r>
              <a:rPr lang="ar-JO" sz="3200" dirty="0" smtClean="0">
                <a:solidFill>
                  <a:srgbClr val="00B050"/>
                </a:solidFill>
                <a:cs typeface="Ali-A-Samik" pitchFamily="2" charset="-78"/>
              </a:rPr>
              <a:t>........</a:t>
            </a:r>
            <a:r>
              <a:rPr lang="ar-IQ" sz="3200" dirty="0" smtClean="0">
                <a:cs typeface="Ali-A-Samik" pitchFamily="2" charset="-78"/>
              </a:rPr>
              <a:t>..</a:t>
            </a:r>
          </a:p>
          <a:p>
            <a:pPr marL="0" indent="0" algn="r" rtl="1" eaLnBrk="1" hangingPunct="1">
              <a:lnSpc>
                <a:spcPct val="150000"/>
              </a:lnSpc>
              <a:buFont typeface="Wingdings" pitchFamily="2" charset="2"/>
              <a:buNone/>
              <a:defRPr/>
            </a:pPr>
            <a:r>
              <a:rPr lang="ar-JO" sz="3200" dirty="0" smtClean="0">
                <a:cs typeface="Ali-A-Samik" pitchFamily="2" charset="-78"/>
              </a:rPr>
              <a:t>6- </a:t>
            </a:r>
            <a:r>
              <a:rPr lang="ar-IQ" sz="3200" dirty="0" smtClean="0">
                <a:cs typeface="Ali-A-Samik" pitchFamily="2" charset="-78"/>
              </a:rPr>
              <a:t>اذ اصر او قدم احد الخصوم طلبه ثانية في ذات الدعوى </a:t>
            </a:r>
            <a:r>
              <a:rPr lang="ar-IQ" sz="3200" dirty="0" smtClean="0">
                <a:solidFill>
                  <a:srgbClr val="CC0099"/>
                </a:solidFill>
                <a:cs typeface="Ali-A-Samik" pitchFamily="2" charset="-78"/>
              </a:rPr>
              <a:t>تستمر</a:t>
            </a:r>
            <a:r>
              <a:rPr lang="ar-IQ" sz="3200" dirty="0" smtClean="0">
                <a:cs typeface="Ali-A-Samik" pitchFamily="2" charset="-78"/>
              </a:rPr>
              <a:t> القاضي في نظر الدعوى و ترسل االطلب الى محكمة التمييز  </a:t>
            </a:r>
            <a:r>
              <a:rPr lang="ar-JO" sz="3200" dirty="0" smtClean="0">
                <a:cs typeface="Ali-A-Samik" pitchFamily="2" charset="-78"/>
              </a:rPr>
              <a:t>.....</a:t>
            </a:r>
            <a:r>
              <a:rPr lang="ar-IQ" sz="3200" dirty="0" smtClean="0">
                <a:cs typeface="Ali-A-Samik" pitchFamily="2" charset="-78"/>
              </a:rPr>
              <a:t>...</a:t>
            </a:r>
          </a:p>
        </p:txBody>
      </p:sp>
      <p:sp>
        <p:nvSpPr>
          <p:cNvPr id="4" name="Slide Number Placeholder 3"/>
          <p:cNvSpPr>
            <a:spLocks noGrp="1"/>
          </p:cNvSpPr>
          <p:nvPr>
            <p:ph type="sldNum" sz="quarter" idx="12"/>
          </p:nvPr>
        </p:nvSpPr>
        <p:spPr/>
        <p:txBody>
          <a:bodyPr/>
          <a:lstStyle/>
          <a:p>
            <a:pPr>
              <a:defRPr/>
            </a:pPr>
            <a:fld id="{4FCFFFEE-1D99-4528-BB76-E3CA0DF20E60}" type="slidenum">
              <a:rPr lang="ar-SA" smtClean="0">
                <a:solidFill>
                  <a:srgbClr val="04617B">
                    <a:shade val="90000"/>
                  </a:srgbClr>
                </a:solidFill>
              </a:rPr>
              <a:pPr>
                <a:defRPr/>
              </a:pPr>
              <a:t>18</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1209604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692150"/>
            <a:ext cx="8678862" cy="6165850"/>
          </a:xfrm>
        </p:spPr>
        <p:txBody>
          <a:bodyPr>
            <a:normAutofit fontScale="92500" lnSpcReduction="10000"/>
          </a:bodyPr>
          <a:lstStyle/>
          <a:p>
            <a:pPr marL="411480" indent="-274320" algn="r" rtl="1" eaLnBrk="1" fontAlgn="auto" hangingPunct="1">
              <a:spcAft>
                <a:spcPts val="0"/>
              </a:spcAft>
              <a:buClr>
                <a:schemeClr val="accent3"/>
              </a:buClr>
              <a:buFont typeface="Wingdings" pitchFamily="2" charset="2"/>
              <a:buNone/>
              <a:defRPr/>
            </a:pPr>
            <a:r>
              <a:rPr lang="ar-IQ" sz="3600" dirty="0" smtClean="0">
                <a:solidFill>
                  <a:srgbClr val="7030A0"/>
                </a:solidFill>
                <a:cs typeface="Ali-A-Sulaimania" pitchFamily="2" charset="-78"/>
              </a:rPr>
              <a:t>ثانياً/ الشكوى من القضاة</a:t>
            </a:r>
            <a:endParaRPr lang="ar-IQ" sz="3200" dirty="0" smtClean="0">
              <a:ea typeface="+mn-ea"/>
              <a:cs typeface="Ali-A-Samik" pitchFamily="2" charset="-78"/>
            </a:endParaRPr>
          </a:p>
          <a:p>
            <a:pPr marL="411480" indent="-274320" algn="r" rtl="1" eaLnBrk="1" fontAlgn="auto" hangingPunct="1">
              <a:lnSpc>
                <a:spcPct val="150000"/>
              </a:lnSpc>
              <a:spcAft>
                <a:spcPts val="0"/>
              </a:spcAft>
              <a:buClr>
                <a:schemeClr val="accent3"/>
              </a:buClr>
              <a:buFont typeface="Wingdings" pitchFamily="2" charset="2"/>
              <a:buNone/>
              <a:defRPr/>
            </a:pPr>
            <a:r>
              <a:rPr lang="ar-IQ" sz="2800" dirty="0" smtClean="0">
                <a:ea typeface="+mn-ea"/>
                <a:cs typeface="Ali-A-Samik" pitchFamily="2" charset="-78"/>
              </a:rPr>
              <a:t>لم يجعل المشرع القاضي مسؤولا </a:t>
            </a:r>
            <a:r>
              <a:rPr lang="ar-IQ" sz="2800" dirty="0" smtClean="0">
                <a:solidFill>
                  <a:srgbClr val="FF0000"/>
                </a:solidFill>
                <a:ea typeface="+mn-ea"/>
                <a:cs typeface="Ali-A-Samik" pitchFamily="2" charset="-78"/>
              </a:rPr>
              <a:t>مسؤولية مدنية </a:t>
            </a:r>
            <a:r>
              <a:rPr lang="ar-IQ" sz="2800" dirty="0" smtClean="0">
                <a:ea typeface="+mn-ea"/>
                <a:cs typeface="Ali-A-Samik" pitchFamily="2" charset="-78"/>
              </a:rPr>
              <a:t>عن اي خطأ يرتكبه اثناء تأديته لواجبه القضائي</a:t>
            </a:r>
            <a:r>
              <a:rPr lang="ar-JO" sz="2800" dirty="0" smtClean="0">
                <a:ea typeface="+mn-ea"/>
                <a:cs typeface="Ali-A-Samik" pitchFamily="2" charset="-78"/>
              </a:rPr>
              <a:t>، </a:t>
            </a:r>
            <a:r>
              <a:rPr lang="ar-IQ" sz="2800" dirty="0" smtClean="0">
                <a:ea typeface="+mn-ea"/>
                <a:cs typeface="Ali-A-Samik" pitchFamily="2" charset="-78"/>
              </a:rPr>
              <a:t>ولكن جعله مسؤولا فقط اذا اخل </a:t>
            </a:r>
            <a:r>
              <a:rPr lang="ar-JO" sz="2800" dirty="0" smtClean="0">
                <a:solidFill>
                  <a:srgbClr val="00B050"/>
                </a:solidFill>
                <a:ea typeface="+mn-ea"/>
                <a:cs typeface="Ali-A-Samik" pitchFamily="2" charset="-78"/>
              </a:rPr>
              <a:t>بم</a:t>
            </a:r>
            <a:r>
              <a:rPr lang="ar-IQ" sz="2800" dirty="0" smtClean="0">
                <a:solidFill>
                  <a:srgbClr val="00B050"/>
                </a:solidFill>
                <a:ea typeface="+mn-ea"/>
                <a:cs typeface="Ali-A-Samik" pitchFamily="2" charset="-78"/>
              </a:rPr>
              <a:t>هامه</a:t>
            </a:r>
            <a:r>
              <a:rPr lang="ar-IQ" sz="2800" dirty="0" smtClean="0">
                <a:ea typeface="+mn-ea"/>
                <a:cs typeface="Ali-A-Samik" pitchFamily="2" charset="-78"/>
              </a:rPr>
              <a:t> القضائية اخلالا </a:t>
            </a:r>
            <a:r>
              <a:rPr lang="ar-IQ" sz="2800" dirty="0" smtClean="0">
                <a:solidFill>
                  <a:srgbClr val="00B050"/>
                </a:solidFill>
                <a:ea typeface="+mn-ea"/>
                <a:cs typeface="Ali-A-Samik" pitchFamily="2" charset="-78"/>
              </a:rPr>
              <a:t>جسيما.</a:t>
            </a:r>
          </a:p>
          <a:p>
            <a:pPr marL="411480" indent="-274320" algn="r" rtl="1" eaLnBrk="1" fontAlgn="auto" hangingPunct="1">
              <a:lnSpc>
                <a:spcPct val="150000"/>
              </a:lnSpc>
              <a:spcAft>
                <a:spcPts val="0"/>
              </a:spcAft>
              <a:buClr>
                <a:schemeClr val="accent3"/>
              </a:buClr>
              <a:buFont typeface="Wingdings" pitchFamily="2" charset="2"/>
              <a:buNone/>
              <a:defRPr/>
            </a:pPr>
            <a:r>
              <a:rPr lang="ar-IQ" sz="3600" dirty="0" smtClean="0">
                <a:solidFill>
                  <a:srgbClr val="7030A0"/>
                </a:solidFill>
                <a:ea typeface="+mn-ea"/>
                <a:cs typeface="Ali-A-Samik" pitchFamily="2" charset="-78"/>
              </a:rPr>
              <a:t>حالات الشكوى من القضاة</a:t>
            </a:r>
            <a:r>
              <a:rPr lang="ar-IQ" sz="2800" dirty="0" smtClean="0">
                <a:solidFill>
                  <a:srgbClr val="7030A0"/>
                </a:solidFill>
                <a:ea typeface="+mn-ea"/>
                <a:cs typeface="Ali-A-Samik" pitchFamily="2" charset="-78"/>
              </a:rPr>
              <a:t>: </a:t>
            </a:r>
            <a:r>
              <a:rPr lang="ar-IQ" sz="2800" dirty="0" smtClean="0">
                <a:ea typeface="+mn-ea"/>
                <a:cs typeface="Ali-A-Samik" pitchFamily="2" charset="-78"/>
              </a:rPr>
              <a:t>اجازت المادة </a:t>
            </a:r>
            <a:r>
              <a:rPr lang="ar-IQ" sz="2800" dirty="0" smtClean="0">
                <a:ea typeface="+mn-ea"/>
                <a:cs typeface="+mj-cs"/>
              </a:rPr>
              <a:t>( 286</a:t>
            </a:r>
            <a:r>
              <a:rPr lang="ar-IQ" sz="2800" dirty="0" smtClean="0">
                <a:ea typeface="+mn-ea"/>
                <a:cs typeface="Ali-A-Samik" pitchFamily="2" charset="-78"/>
              </a:rPr>
              <a:t>) مرافعات للخصم ان يشكو القاضي او هيئة المحكمة او احد قضائها في الاحوال الأتية:</a:t>
            </a:r>
          </a:p>
          <a:p>
            <a:pPr marL="411480" indent="-274320" algn="r" rtl="1" eaLnBrk="1" fontAlgn="auto" hangingPunct="1">
              <a:lnSpc>
                <a:spcPct val="150000"/>
              </a:lnSpc>
              <a:spcAft>
                <a:spcPts val="0"/>
              </a:spcAft>
              <a:buClr>
                <a:schemeClr val="accent3"/>
              </a:buClr>
              <a:buFont typeface="Wingdings" pitchFamily="2" charset="2"/>
              <a:buNone/>
              <a:defRPr/>
            </a:pPr>
            <a:r>
              <a:rPr lang="ar-IQ" sz="2800" dirty="0" smtClean="0">
                <a:ea typeface="+mn-ea"/>
                <a:cs typeface="Ali-A-Samik" pitchFamily="2" charset="-78"/>
              </a:rPr>
              <a:t>1- اذا وقع من </a:t>
            </a:r>
            <a:r>
              <a:rPr lang="ar-IQ" sz="2800" dirty="0" smtClean="0">
                <a:solidFill>
                  <a:srgbClr val="CC0099"/>
                </a:solidFill>
                <a:ea typeface="+mn-ea"/>
                <a:cs typeface="Ali-A-Samik" pitchFamily="2" charset="-78"/>
              </a:rPr>
              <a:t>المشكو منه ( القاضي ) غش او تدليس او خطأ مهني جسيم </a:t>
            </a:r>
            <a:r>
              <a:rPr lang="ar-IQ" sz="2800" dirty="0" smtClean="0">
                <a:ea typeface="+mn-ea"/>
                <a:cs typeface="Ali-A-Samik" pitchFamily="2" charset="-78"/>
              </a:rPr>
              <a:t>و ذلك عند قيامه بأداء وظيفته بدافع التحيز او بقصد الأضرار</a:t>
            </a:r>
            <a:r>
              <a:rPr lang="ar-JO" sz="2800" dirty="0" smtClean="0">
                <a:ea typeface="+mn-ea"/>
                <a:cs typeface="Ali-A-Samik" pitchFamily="2" charset="-78"/>
              </a:rPr>
              <a:t> </a:t>
            </a:r>
            <a:r>
              <a:rPr lang="ar-IQ" sz="2800" dirty="0" smtClean="0">
                <a:ea typeface="+mn-ea"/>
                <a:cs typeface="Ali-A-Samik" pitchFamily="2" charset="-78"/>
              </a:rPr>
              <a:t>بأحد الخصوم.....</a:t>
            </a:r>
          </a:p>
          <a:p>
            <a:pPr marL="411480" indent="-274320" algn="r" rtl="1" eaLnBrk="1" fontAlgn="auto" hangingPunct="1">
              <a:lnSpc>
                <a:spcPct val="150000"/>
              </a:lnSpc>
              <a:spcAft>
                <a:spcPts val="0"/>
              </a:spcAft>
              <a:buClr>
                <a:schemeClr val="accent6">
                  <a:lumMod val="60000"/>
                  <a:lumOff val="40000"/>
                </a:schemeClr>
              </a:buClr>
              <a:buFont typeface="Wingdings" pitchFamily="2" charset="2"/>
              <a:buChar char="Ø"/>
              <a:defRPr/>
            </a:pPr>
            <a:r>
              <a:rPr lang="ar-IQ" sz="2800" dirty="0" smtClean="0">
                <a:solidFill>
                  <a:srgbClr val="00B0F0"/>
                </a:solidFill>
                <a:ea typeface="+mn-ea"/>
                <a:cs typeface="Ali-A-Samik" pitchFamily="2" charset="-78"/>
              </a:rPr>
              <a:t>المقصود بالغش او التدليس: </a:t>
            </a:r>
            <a:r>
              <a:rPr lang="ar-IQ" sz="2800" dirty="0" smtClean="0">
                <a:ea typeface="+mn-ea"/>
                <a:cs typeface="Ali-A-Samik" pitchFamily="2" charset="-78"/>
              </a:rPr>
              <a:t>انحراف القاضي في عمله عما يقتضيه القانون قاصدا هذا الأنحراف</a:t>
            </a:r>
            <a:r>
              <a:rPr lang="ar-JO" sz="2800" dirty="0" smtClean="0">
                <a:ea typeface="+mn-ea"/>
                <a:cs typeface="Ali-A-Samik" pitchFamily="2" charset="-78"/>
              </a:rPr>
              <a:t>، وذلك إما إيثاراً لأحد الخصوم أو نكاية في خصم أو تحقيقاً لمصحة خاصة للقاضي. والمهم هو أن يثبت قصد القاضي الانحراف، أي سوى النية لدية.</a:t>
            </a:r>
            <a:endParaRPr lang="ar-IQ" sz="2800" dirty="0" smtClean="0">
              <a:ea typeface="+mn-ea"/>
              <a:cs typeface="Ali-A-Samik" pitchFamily="2" charset="-78"/>
            </a:endParaRPr>
          </a:p>
        </p:txBody>
      </p:sp>
      <p:sp>
        <p:nvSpPr>
          <p:cNvPr id="4" name="Slide Number Placeholder 3"/>
          <p:cNvSpPr>
            <a:spLocks noGrp="1"/>
          </p:cNvSpPr>
          <p:nvPr>
            <p:ph type="sldNum" sz="quarter" idx="12"/>
          </p:nvPr>
        </p:nvSpPr>
        <p:spPr/>
        <p:txBody>
          <a:bodyPr/>
          <a:lstStyle/>
          <a:p>
            <a:pPr>
              <a:defRPr/>
            </a:pPr>
            <a:fld id="{946EB219-0273-421D-B161-4579F49D6A1B}" type="slidenum">
              <a:rPr lang="ar-SA" smtClean="0">
                <a:solidFill>
                  <a:srgbClr val="04617B">
                    <a:shade val="90000"/>
                  </a:srgbClr>
                </a:solidFill>
              </a:rPr>
              <a:pPr>
                <a:defRPr/>
              </a:pPr>
              <a:t>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712241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28625" y="142875"/>
            <a:ext cx="8229600" cy="1143000"/>
          </a:xfrm>
        </p:spPr>
        <p:txBody>
          <a:bodyPr/>
          <a:lstStyle/>
          <a:p>
            <a:pPr algn="ctr" rtl="1" eaLnBrk="1" hangingPunct="1"/>
            <a:r>
              <a:rPr lang="ar-IQ" sz="4400" smtClean="0">
                <a:solidFill>
                  <a:srgbClr val="00B0F0"/>
                </a:solidFill>
                <a:cs typeface="Ali-A-Samik" pitchFamily="2" charset="-78"/>
              </a:rPr>
              <a:t>اولاً/ استقلال القضاء </a:t>
            </a:r>
            <a:endParaRPr lang="en-US" sz="4400" smtClean="0">
              <a:solidFill>
                <a:srgbClr val="00B0F0"/>
              </a:solidFill>
              <a:cs typeface="Ali-A-Samik" pitchFamily="2" charset="-78"/>
            </a:endParaRPr>
          </a:p>
        </p:txBody>
      </p:sp>
      <p:sp>
        <p:nvSpPr>
          <p:cNvPr id="47107" name="Rectangle 3"/>
          <p:cNvSpPr>
            <a:spLocks noGrp="1" noChangeArrowheads="1"/>
          </p:cNvSpPr>
          <p:nvPr>
            <p:ph idx="1"/>
          </p:nvPr>
        </p:nvSpPr>
        <p:spPr>
          <a:xfrm>
            <a:off x="179388" y="1265238"/>
            <a:ext cx="8785225" cy="6051550"/>
          </a:xfrm>
        </p:spPr>
        <p:txBody>
          <a:bodyPr/>
          <a:lstStyle/>
          <a:p>
            <a:pPr marL="609600" indent="-609600" algn="just" rtl="1" eaLnBrk="1" hangingPunct="1">
              <a:buFont typeface="Wingdings" pitchFamily="2" charset="2"/>
              <a:buChar char="v"/>
            </a:pPr>
            <a:r>
              <a:rPr lang="ar-IQ" dirty="0" smtClean="0">
                <a:cs typeface="Ali-A-Samik" pitchFamily="2" charset="-78"/>
              </a:rPr>
              <a:t>القضاء</a:t>
            </a:r>
            <a:r>
              <a:rPr lang="ar-IQ" sz="2800" dirty="0" smtClean="0">
                <a:cs typeface="Ali-A-Samik" pitchFamily="2" charset="-78"/>
              </a:rPr>
              <a:t> مستقل لا سلطان عليه</a:t>
            </a:r>
            <a:r>
              <a:rPr lang="ar-JO" sz="2800" dirty="0" smtClean="0">
                <a:cs typeface="Ali-A-Samik" pitchFamily="2" charset="-78"/>
              </a:rPr>
              <a:t> لغير القانون</a:t>
            </a:r>
            <a:r>
              <a:rPr lang="ar-IQ" sz="2800" dirty="0" smtClean="0">
                <a:cs typeface="Ali-A-Samik" pitchFamily="2" charset="-78"/>
              </a:rPr>
              <a:t>.....</a:t>
            </a:r>
            <a:r>
              <a:rPr lang="ar-JO" sz="2800" dirty="0" smtClean="0">
                <a:cs typeface="Ali-A-Samik" pitchFamily="2" charset="-78"/>
              </a:rPr>
              <a:t> م19 من دستور العراقي لسنة 2005</a:t>
            </a:r>
            <a:endParaRPr lang="ar-IQ" sz="2800" dirty="0" smtClean="0">
              <a:cs typeface="Ali-A-Samik" pitchFamily="2" charset="-78"/>
            </a:endParaRPr>
          </a:p>
          <a:p>
            <a:pPr marL="609600" indent="-609600" algn="just" rtl="1" eaLnBrk="1" hangingPunct="1">
              <a:buFont typeface="Wingdings" pitchFamily="2" charset="2"/>
              <a:buChar char="v"/>
            </a:pPr>
            <a:r>
              <a:rPr lang="ar-IQ" sz="2800" dirty="0" smtClean="0">
                <a:cs typeface="Ali-A-Samik" pitchFamily="2" charset="-78"/>
              </a:rPr>
              <a:t>لاشك ان القضاء يأتي في اطار القيم العليا لمجتمع...</a:t>
            </a:r>
          </a:p>
          <a:p>
            <a:pPr marL="609600" indent="-609600" algn="just" rtl="1" eaLnBrk="1" hangingPunct="1">
              <a:buFont typeface="Wingdings" pitchFamily="2" charset="2"/>
              <a:buChar char="v"/>
            </a:pPr>
            <a:r>
              <a:rPr lang="ar-IQ" sz="2800" dirty="0" smtClean="0">
                <a:cs typeface="Ali-A-Samik" pitchFamily="2" charset="-78"/>
              </a:rPr>
              <a:t>من مستلزمات استقلال القضاء</a:t>
            </a:r>
            <a:r>
              <a:rPr lang="ar-JO" sz="2800" dirty="0" smtClean="0">
                <a:cs typeface="Ali-A-Samik" pitchFamily="2" charset="-78"/>
              </a:rPr>
              <a:t>:</a:t>
            </a:r>
            <a:endParaRPr lang="ar-IQ" sz="2800" dirty="0" smtClean="0">
              <a:cs typeface="Ali-A-Samik" pitchFamily="2" charset="-78"/>
            </a:endParaRPr>
          </a:p>
          <a:p>
            <a:pPr marL="609600" indent="-609600" algn="just" rtl="1" eaLnBrk="1" hangingPunct="1">
              <a:buFont typeface="Wingdings" pitchFamily="2" charset="2"/>
              <a:buChar char="ü"/>
            </a:pPr>
            <a:r>
              <a:rPr lang="ar-IQ" sz="2800" dirty="0" smtClean="0">
                <a:cs typeface="Ali-A-Samik" pitchFamily="2" charset="-78"/>
              </a:rPr>
              <a:t>ان يتمتع القاضي بالأستقلال </a:t>
            </a:r>
            <a:r>
              <a:rPr lang="ar-IQ" sz="2800" dirty="0" smtClean="0">
                <a:solidFill>
                  <a:srgbClr val="FF0000"/>
                </a:solidFill>
                <a:cs typeface="Ali-A-Samik" pitchFamily="2" charset="-78"/>
              </a:rPr>
              <a:t>التام والحرية </a:t>
            </a:r>
            <a:r>
              <a:rPr lang="ar-IQ" sz="2800" dirty="0" smtClean="0">
                <a:cs typeface="Ali-A-Samik" pitchFamily="2" charset="-78"/>
              </a:rPr>
              <a:t>الكامنة والأدارة السليمة في عملية اتخاذ القرار القضائي من خلال تطبيق القانون و هذا يعني ان القاضي يحكم فيما يعرض امامه من وقائع طبقا </a:t>
            </a:r>
            <a:r>
              <a:rPr lang="ar-IQ" sz="2800" dirty="0" smtClean="0">
                <a:solidFill>
                  <a:srgbClr val="FF0000"/>
                </a:solidFill>
                <a:cs typeface="Ali-A-Samik" pitchFamily="2" charset="-78"/>
              </a:rPr>
              <a:t>لأدراكه للحقائق و لفهمه للقانون </a:t>
            </a:r>
            <a:r>
              <a:rPr lang="ar-IQ" sz="2800" dirty="0" smtClean="0">
                <a:cs typeface="Ali-A-Samik" pitchFamily="2" charset="-78"/>
              </a:rPr>
              <a:t>بعيدا عن اي </a:t>
            </a:r>
            <a:r>
              <a:rPr lang="ar-IQ" sz="2800" dirty="0" smtClean="0">
                <a:solidFill>
                  <a:srgbClr val="FF0000"/>
                </a:solidFill>
                <a:cs typeface="Ali-A-Samik" pitchFamily="2" charset="-78"/>
              </a:rPr>
              <a:t>تأثير اخر </a:t>
            </a:r>
            <a:r>
              <a:rPr lang="ar-IQ" sz="2800" dirty="0" smtClean="0">
                <a:cs typeface="Ali-A-Samik" pitchFamily="2" charset="-78"/>
              </a:rPr>
              <a:t>بالترغيب او بالضغوط المباشرة او غير المباشرة و الا اصبح المتدخل في موقف يمكن ان يسأل فيه جزائيا جراء هذا التدخل</a:t>
            </a:r>
            <a:r>
              <a:rPr lang="ar-JO" sz="2800" dirty="0" smtClean="0">
                <a:cs typeface="Ali-A-Samik" pitchFamily="2" charset="-78"/>
              </a:rPr>
              <a:t>.</a:t>
            </a:r>
          </a:p>
          <a:p>
            <a:pPr marL="609600" indent="-609600" algn="just" rtl="1" eaLnBrk="1" hangingPunct="1">
              <a:buFont typeface="Wingdings" pitchFamily="2" charset="2"/>
              <a:buChar char="ü"/>
            </a:pPr>
            <a:r>
              <a:rPr lang="ar-JO" sz="2800" dirty="0" smtClean="0">
                <a:cs typeface="Ali-A-Samik" pitchFamily="2" charset="-78"/>
              </a:rPr>
              <a:t>بين </a:t>
            </a:r>
            <a:r>
              <a:rPr lang="ar-IQ" sz="2800" dirty="0" smtClean="0">
                <a:cs typeface="Ali-A-Samik" pitchFamily="2" charset="-78"/>
              </a:rPr>
              <a:t> ( م 233 ق ع </a:t>
            </a:r>
            <a:r>
              <a:rPr lang="ar-JO" sz="2800" dirty="0" smtClean="0">
                <a:cs typeface="Ali-A-Samik" pitchFamily="2" charset="-78"/>
              </a:rPr>
              <a:t>ع</a:t>
            </a:r>
            <a:r>
              <a:rPr lang="ar-IQ" sz="2800" dirty="0" smtClean="0">
                <a:cs typeface="Ali-A-Samik" pitchFamily="2" charset="-78"/>
              </a:rPr>
              <a:t>)</a:t>
            </a:r>
            <a:r>
              <a:rPr lang="ar-JO" sz="2800" dirty="0" smtClean="0">
                <a:cs typeface="Ali-A-Samik" pitchFamily="2" charset="-78"/>
              </a:rPr>
              <a:t> رقم 111 لسنة 1969 في المادتين </a:t>
            </a:r>
            <a:r>
              <a:rPr lang="ar-JO" sz="2800" dirty="0" smtClean="0">
                <a:solidFill>
                  <a:srgbClr val="FF0000"/>
                </a:solidFill>
                <a:cs typeface="Ali-A-Samik" pitchFamily="2" charset="-78"/>
              </a:rPr>
              <a:t>(233-234</a:t>
            </a:r>
            <a:r>
              <a:rPr lang="ar-JO" sz="2800" dirty="0" smtClean="0">
                <a:cs typeface="Ali-A-Samik" pitchFamily="2" charset="-78"/>
              </a:rPr>
              <a:t>) الجرائم المخلة بسير العدالة.</a:t>
            </a:r>
            <a:endParaRPr lang="ar-IQ" sz="2800" dirty="0" smtClean="0">
              <a:cs typeface="Ali-A-Samik" pitchFamily="2" charset="-78"/>
            </a:endParaRPr>
          </a:p>
        </p:txBody>
      </p:sp>
      <p:sp>
        <p:nvSpPr>
          <p:cNvPr id="4" name="Slide Number Placeholder 3"/>
          <p:cNvSpPr>
            <a:spLocks noGrp="1"/>
          </p:cNvSpPr>
          <p:nvPr>
            <p:ph type="sldNum" sz="quarter" idx="12"/>
          </p:nvPr>
        </p:nvSpPr>
        <p:spPr/>
        <p:txBody>
          <a:bodyPr/>
          <a:lstStyle/>
          <a:p>
            <a:pPr>
              <a:defRPr/>
            </a:pPr>
            <a:fld id="{1AE1E798-6B4D-47FD-B882-43E79A605FDD}" type="slidenum">
              <a:rPr lang="ar-SA" smtClean="0">
                <a:solidFill>
                  <a:srgbClr val="04617B">
                    <a:shade val="90000"/>
                  </a:srgbClr>
                </a:solidFill>
              </a:rPr>
              <a:pPr>
                <a:defRPr/>
              </a:pPr>
              <a:t>2</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4220085912"/>
      </p:ext>
    </p:extLst>
  </p:cSld>
  <p:clrMapOvr>
    <a:masterClrMapping/>
  </p:clrMapOvr>
  <p:transition>
    <p:strip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250825" y="1052513"/>
            <a:ext cx="8642350" cy="5272087"/>
          </a:xfrm>
        </p:spPr>
        <p:txBody>
          <a:bodyPr/>
          <a:lstStyle/>
          <a:p>
            <a:pPr algn="r" rtl="1" eaLnBrk="1" hangingPunct="1">
              <a:lnSpc>
                <a:spcPct val="150000"/>
              </a:lnSpc>
              <a:buFont typeface="Wingdings" pitchFamily="2" charset="2"/>
              <a:buChar char="Ø"/>
              <a:defRPr/>
            </a:pPr>
            <a:r>
              <a:rPr lang="ar-IQ" sz="3200" dirty="0" smtClean="0">
                <a:solidFill>
                  <a:srgbClr val="00B0F0"/>
                </a:solidFill>
                <a:cs typeface="Ali-A-Samik" pitchFamily="2" charset="-78"/>
              </a:rPr>
              <a:t>المقصود بالخطأ الجسيم : </a:t>
            </a:r>
            <a:r>
              <a:rPr lang="ar-IQ" sz="3200" dirty="0" smtClean="0">
                <a:cs typeface="Ali-A-Samik" pitchFamily="2" charset="-78"/>
              </a:rPr>
              <a:t>هو الخطأ الذي يرتكبه القاضي لوقوعه في </a:t>
            </a:r>
            <a:r>
              <a:rPr lang="ar-IQ" sz="3200" dirty="0" smtClean="0">
                <a:solidFill>
                  <a:srgbClr val="FF3399"/>
                </a:solidFill>
                <a:cs typeface="Ali-A-Samik" pitchFamily="2" charset="-78"/>
              </a:rPr>
              <a:t>غلط فاضح </a:t>
            </a:r>
            <a:r>
              <a:rPr lang="ar-IQ" sz="3200" dirty="0" smtClean="0">
                <a:cs typeface="Ali-A-Samik" pitchFamily="2" charset="-78"/>
              </a:rPr>
              <a:t>ما كان ليساق اليه لو اهتم بواجباته الأهتمام العادي او لأهماله في عمله اهمالا مفرطاً.</a:t>
            </a:r>
          </a:p>
          <a:p>
            <a:pPr algn="r" rtl="1" eaLnBrk="1" hangingPunct="1">
              <a:lnSpc>
                <a:spcPct val="150000"/>
              </a:lnSpc>
              <a:buFont typeface="Wingdings" pitchFamily="2" charset="2"/>
              <a:buChar char="Ø"/>
              <a:defRPr/>
            </a:pPr>
            <a:r>
              <a:rPr lang="ar-IQ" sz="3200" dirty="0" smtClean="0">
                <a:cs typeface="Ali-A-Samik" pitchFamily="2" charset="-78"/>
              </a:rPr>
              <a:t>ان يتعلق الخطأ </a:t>
            </a:r>
            <a:r>
              <a:rPr lang="ar-IQ" sz="3200" dirty="0" smtClean="0">
                <a:solidFill>
                  <a:srgbClr val="FF6600"/>
                </a:solidFill>
                <a:cs typeface="Ali-A-Samik" pitchFamily="2" charset="-78"/>
              </a:rPr>
              <a:t>بالمباديء القانونية </a:t>
            </a:r>
            <a:r>
              <a:rPr lang="ar-IQ" sz="3200" dirty="0" smtClean="0">
                <a:cs typeface="Ali-A-Samik" pitchFamily="2" charset="-78"/>
              </a:rPr>
              <a:t>او </a:t>
            </a:r>
            <a:r>
              <a:rPr lang="ar-IQ" sz="3200" dirty="0" smtClean="0">
                <a:solidFill>
                  <a:srgbClr val="FF6600"/>
                </a:solidFill>
                <a:cs typeface="Ali-A-Samik" pitchFamily="2" charset="-78"/>
              </a:rPr>
              <a:t>بوقائع القضية</a:t>
            </a:r>
            <a:r>
              <a:rPr lang="ar-IQ" sz="3200" dirty="0" smtClean="0">
                <a:cs typeface="Ali-A-Samik" pitchFamily="2" charset="-78"/>
              </a:rPr>
              <a:t>....</a:t>
            </a:r>
          </a:p>
          <a:p>
            <a:pPr algn="r" rtl="1" eaLnBrk="1" hangingPunct="1">
              <a:lnSpc>
                <a:spcPct val="150000"/>
              </a:lnSpc>
              <a:buFont typeface="Wingdings" pitchFamily="2" charset="2"/>
              <a:buChar char="Ø"/>
              <a:defRPr/>
            </a:pPr>
            <a:r>
              <a:rPr lang="ar-IQ" sz="3200" dirty="0" smtClean="0">
                <a:cs typeface="Ali-A-Samik" pitchFamily="2" charset="-78"/>
              </a:rPr>
              <a:t>لايقبل مخاصمة القاضي بسب خطئه في </a:t>
            </a:r>
            <a:r>
              <a:rPr lang="ar-IQ" sz="3200" dirty="0" smtClean="0">
                <a:solidFill>
                  <a:srgbClr val="00B050"/>
                </a:solidFill>
                <a:cs typeface="Ali-A-Samik" pitchFamily="2" charset="-78"/>
              </a:rPr>
              <a:t>اجراء معين </a:t>
            </a:r>
            <a:r>
              <a:rPr lang="ar-IQ" sz="3200" dirty="0" smtClean="0">
                <a:cs typeface="Ali-A-Samik" pitchFamily="2" charset="-78"/>
              </a:rPr>
              <a:t>او في تقدير </a:t>
            </a:r>
            <a:r>
              <a:rPr lang="ar-IQ" sz="3200" dirty="0" smtClean="0">
                <a:solidFill>
                  <a:srgbClr val="00B050"/>
                </a:solidFill>
                <a:cs typeface="Ali-A-Samik" pitchFamily="2" charset="-78"/>
              </a:rPr>
              <a:t>ثبوت الوقائع </a:t>
            </a:r>
            <a:r>
              <a:rPr lang="ar-IQ" sz="3200" dirty="0" smtClean="0">
                <a:cs typeface="Ali-A-Samik" pitchFamily="2" charset="-78"/>
              </a:rPr>
              <a:t>او </a:t>
            </a:r>
            <a:r>
              <a:rPr lang="ar-IQ" sz="3200" dirty="0" smtClean="0">
                <a:solidFill>
                  <a:srgbClr val="00B050"/>
                </a:solidFill>
                <a:cs typeface="Ali-A-Samik" pitchFamily="2" charset="-78"/>
              </a:rPr>
              <a:t>تكيفها</a:t>
            </a:r>
            <a:r>
              <a:rPr lang="ar-IQ" sz="3200" dirty="0" smtClean="0">
                <a:cs typeface="Ali-A-Samik" pitchFamily="2" charset="-78"/>
              </a:rPr>
              <a:t> او في </a:t>
            </a:r>
            <a:r>
              <a:rPr lang="ar-IQ" sz="3200" dirty="0" smtClean="0">
                <a:solidFill>
                  <a:srgbClr val="00B050"/>
                </a:solidFill>
                <a:cs typeface="Ali-A-Samik" pitchFamily="2" charset="-78"/>
              </a:rPr>
              <a:t>تفسيره</a:t>
            </a:r>
            <a:r>
              <a:rPr lang="ar-IQ" sz="3200" dirty="0" smtClean="0">
                <a:cs typeface="Ali-A-Samik" pitchFamily="2" charset="-78"/>
              </a:rPr>
              <a:t> للقانون او </a:t>
            </a:r>
            <a:r>
              <a:rPr lang="ar-IQ" sz="3200" dirty="0" smtClean="0">
                <a:solidFill>
                  <a:srgbClr val="00B050"/>
                </a:solidFill>
                <a:cs typeface="Ali-A-Samik" pitchFamily="2" charset="-78"/>
              </a:rPr>
              <a:t>تطبيق </a:t>
            </a:r>
            <a:r>
              <a:rPr lang="ar-IQ" sz="3200" dirty="0" smtClean="0">
                <a:cs typeface="Ali-A-Samik" pitchFamily="2" charset="-78"/>
              </a:rPr>
              <a:t>القانون مادام ذلك واقع في نطاق حسن النية </a:t>
            </a:r>
            <a:r>
              <a:rPr lang="ar-IQ" sz="3200" dirty="0" smtClean="0"/>
              <a:t> </a:t>
            </a:r>
          </a:p>
          <a:p>
            <a:pPr marL="0" indent="0" algn="r" eaLnBrk="1" hangingPunct="1">
              <a:buFont typeface="Wingdings 2" pitchFamily="18" charset="2"/>
              <a:buNone/>
              <a:defRPr/>
            </a:pPr>
            <a:endParaRPr lang="ar-IQ" dirty="0" smtClean="0"/>
          </a:p>
        </p:txBody>
      </p:sp>
      <p:sp>
        <p:nvSpPr>
          <p:cNvPr id="4" name="Slide Number Placeholder 3"/>
          <p:cNvSpPr>
            <a:spLocks noGrp="1"/>
          </p:cNvSpPr>
          <p:nvPr>
            <p:ph type="sldNum" sz="quarter" idx="12"/>
          </p:nvPr>
        </p:nvSpPr>
        <p:spPr/>
        <p:txBody>
          <a:bodyPr/>
          <a:lstStyle/>
          <a:p>
            <a:pPr>
              <a:defRPr/>
            </a:pPr>
            <a:fld id="{972CFB48-4BF9-47E7-8F8E-55AC8D232E5D}" type="slidenum">
              <a:rPr lang="ar-SA" smtClean="0">
                <a:solidFill>
                  <a:srgbClr val="04617B">
                    <a:shade val="90000"/>
                  </a:srgbClr>
                </a:solidFill>
              </a:rPr>
              <a:pPr>
                <a:defRPr/>
              </a:pPr>
              <a:t>20</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1620628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Content Placeholder 2"/>
          <p:cNvSpPr>
            <a:spLocks noGrp="1"/>
          </p:cNvSpPr>
          <p:nvPr>
            <p:ph idx="1"/>
          </p:nvPr>
        </p:nvSpPr>
        <p:spPr>
          <a:xfrm>
            <a:off x="250825" y="692150"/>
            <a:ext cx="8642350" cy="6022975"/>
          </a:xfrm>
        </p:spPr>
        <p:txBody>
          <a:bodyPr/>
          <a:lstStyle/>
          <a:p>
            <a:pPr algn="r" eaLnBrk="1" hangingPunct="1">
              <a:lnSpc>
                <a:spcPct val="150000"/>
              </a:lnSpc>
              <a:buFont typeface="Wingdings" pitchFamily="2" charset="2"/>
              <a:buNone/>
              <a:defRPr/>
            </a:pPr>
            <a:r>
              <a:rPr lang="ar-IQ" sz="2800" dirty="0" smtClean="0">
                <a:solidFill>
                  <a:srgbClr val="CC0099"/>
                </a:solidFill>
                <a:cs typeface="Ali-A-Samik" pitchFamily="2" charset="-78"/>
              </a:rPr>
              <a:t>2- اذا قبل المشكو منه ( القاضي ) منفعة مادية لمحاباة احد الخصوم : </a:t>
            </a:r>
            <a:r>
              <a:rPr lang="ar-IQ" sz="2800" dirty="0" smtClean="0">
                <a:cs typeface="Ali-A-Samik" pitchFamily="2" charset="-78"/>
              </a:rPr>
              <a:t>اي تحقق فائدة للقاضي من اي نوع كان و تقييد المنفعة بأن تكون مادية لامبرر له ولذلك ينبغي التوسع في تفسيره عند التطبيق.</a:t>
            </a:r>
            <a:endParaRPr lang="ar-IQ" sz="2800" dirty="0" smtClean="0">
              <a:solidFill>
                <a:srgbClr val="FFFF00"/>
              </a:solidFill>
              <a:cs typeface="Ali-A-Samik" pitchFamily="2" charset="-78"/>
            </a:endParaRPr>
          </a:p>
          <a:p>
            <a:pPr algn="r" eaLnBrk="1" hangingPunct="1">
              <a:lnSpc>
                <a:spcPct val="150000"/>
              </a:lnSpc>
              <a:buFont typeface="Wingdings" pitchFamily="2" charset="2"/>
              <a:buNone/>
              <a:defRPr/>
            </a:pPr>
            <a:r>
              <a:rPr lang="ar-IQ" sz="2400" dirty="0" smtClean="0">
                <a:solidFill>
                  <a:srgbClr val="CC0099"/>
                </a:solidFill>
                <a:cs typeface="Ali-A-Samik" pitchFamily="2" charset="-78"/>
              </a:rPr>
              <a:t>3- اذا امتنع القاضي عن احقاق الحق :</a:t>
            </a:r>
            <a:r>
              <a:rPr lang="ar-IQ" sz="2400" dirty="0" smtClean="0">
                <a:solidFill>
                  <a:srgbClr val="FFFF00"/>
                </a:solidFill>
                <a:cs typeface="Ali-A-Samik" pitchFamily="2" charset="-78"/>
              </a:rPr>
              <a:t> </a:t>
            </a:r>
            <a:r>
              <a:rPr lang="ar-IQ" sz="2400" dirty="0" smtClean="0">
                <a:cs typeface="Ali-A-Samik" pitchFamily="2" charset="-78"/>
              </a:rPr>
              <a:t>يعتبر من هذا القبيل ان 1- </a:t>
            </a:r>
            <a:r>
              <a:rPr lang="ar-IQ" sz="2400" dirty="0" smtClean="0">
                <a:solidFill>
                  <a:srgbClr val="FF0000"/>
                </a:solidFill>
                <a:cs typeface="Ali-A-Samik" pitchFamily="2" charset="-78"/>
              </a:rPr>
              <a:t>يرفض</a:t>
            </a:r>
            <a:r>
              <a:rPr lang="ar-IQ" sz="2400" dirty="0" smtClean="0">
                <a:cs typeface="Ali-A-Samik" pitchFamily="2" charset="-78"/>
              </a:rPr>
              <a:t> بغير عذر الأجابة على عريضة قدمت له او 2- </a:t>
            </a:r>
            <a:r>
              <a:rPr lang="ar-IQ" sz="2400" dirty="0" smtClean="0">
                <a:solidFill>
                  <a:srgbClr val="FF0000"/>
                </a:solidFill>
                <a:cs typeface="Ali-A-Samik" pitchFamily="2" charset="-78"/>
              </a:rPr>
              <a:t>يؤخر</a:t>
            </a:r>
            <a:r>
              <a:rPr lang="ar-IQ" sz="2400" dirty="0" smtClean="0">
                <a:cs typeface="Ali-A-Samik" pitchFamily="2" charset="-78"/>
              </a:rPr>
              <a:t> مايقتضيه بشأنها بدون مبرر، او 3-</a:t>
            </a:r>
            <a:r>
              <a:rPr lang="ar-IQ" sz="2400" dirty="0" smtClean="0">
                <a:solidFill>
                  <a:srgbClr val="FF0000"/>
                </a:solidFill>
                <a:cs typeface="Ali-A-Samik" pitchFamily="2" charset="-78"/>
              </a:rPr>
              <a:t>يمتنع عن رؤية </a:t>
            </a:r>
            <a:r>
              <a:rPr lang="ar-IQ" sz="2400" dirty="0" smtClean="0">
                <a:cs typeface="Ali-A-Samik" pitchFamily="2" charset="-78"/>
              </a:rPr>
              <a:t>دعوى مهيأة للمرافعة و اصدار القرار بعد ان حان دورها دون عذر مقبول. ولغرض اثبات امتناع القاضي من إحقاق الحق يجب على الخصم القيام بإجراء معين  وهو </a:t>
            </a:r>
            <a:r>
              <a:rPr lang="ar-IQ" sz="2400" dirty="0" smtClean="0">
                <a:solidFill>
                  <a:srgbClr val="FF0000"/>
                </a:solidFill>
                <a:cs typeface="Ali-A-Samik" pitchFamily="2" charset="-78"/>
              </a:rPr>
              <a:t>اعذار القاضي او هيئة المحكمة  </a:t>
            </a:r>
            <a:r>
              <a:rPr lang="ar-IQ" sz="2400" dirty="0" smtClean="0">
                <a:cs typeface="Ali-A-Samik" pitchFamily="2" charset="-78"/>
              </a:rPr>
              <a:t>بواسطة الكاتب العدل تتضمن دعوته الى احقاق الحق في مدة ( </a:t>
            </a:r>
            <a:r>
              <a:rPr lang="ar-IQ" sz="2400" dirty="0" smtClean="0">
                <a:cs typeface="+mj-cs"/>
              </a:rPr>
              <a:t>24</a:t>
            </a:r>
            <a:r>
              <a:rPr lang="ar-IQ" sz="2400" dirty="0" smtClean="0">
                <a:cs typeface="Ali-A-Samik" pitchFamily="2" charset="-78"/>
              </a:rPr>
              <a:t> ) ساعة فيما يتعلق </a:t>
            </a:r>
            <a:r>
              <a:rPr lang="ar-IQ" sz="2400" dirty="0" smtClean="0">
                <a:solidFill>
                  <a:srgbClr val="FF3399"/>
                </a:solidFill>
                <a:cs typeface="Ali-A-Samik" pitchFamily="2" charset="-78"/>
              </a:rPr>
              <a:t>بالعرائض</a:t>
            </a:r>
            <a:r>
              <a:rPr lang="ar-IQ" sz="2400" dirty="0" smtClean="0">
                <a:cs typeface="Ali-A-Samik" pitchFamily="2" charset="-78"/>
              </a:rPr>
              <a:t> و ( </a:t>
            </a:r>
            <a:r>
              <a:rPr lang="ar-IQ" sz="2400" dirty="0" smtClean="0">
                <a:cs typeface="+mj-cs"/>
              </a:rPr>
              <a:t>7</a:t>
            </a:r>
            <a:r>
              <a:rPr lang="ar-IQ" sz="2400" dirty="0" smtClean="0">
                <a:cs typeface="Ali-A-Samik" pitchFamily="2" charset="-78"/>
              </a:rPr>
              <a:t> ) ايام في </a:t>
            </a:r>
            <a:r>
              <a:rPr lang="ar-IQ" sz="2400" dirty="0" smtClean="0">
                <a:solidFill>
                  <a:srgbClr val="FF3399"/>
                </a:solidFill>
                <a:cs typeface="Ali-A-Samik" pitchFamily="2" charset="-78"/>
              </a:rPr>
              <a:t>الدعوى القضائية، وذلك لتنبيه القاضي،  الغرض منه يرجع القاضي عن رأيه، ويثبت ان القاضي امتنع عن إحقاق الحق،   فأذا </a:t>
            </a:r>
            <a:r>
              <a:rPr lang="ar-IQ" sz="2400" dirty="0" smtClean="0">
                <a:cs typeface="Ali-A-Samik" pitchFamily="2" charset="-78"/>
              </a:rPr>
              <a:t>لم يقم القاضي بعمله فيصار الى الشكوى من القضاة </a:t>
            </a:r>
            <a:r>
              <a:rPr lang="ar-IQ" sz="2800" dirty="0" smtClean="0">
                <a:cs typeface="Ali-A-Samik" pitchFamily="2" charset="-78"/>
              </a:rPr>
              <a:t>.</a:t>
            </a:r>
          </a:p>
        </p:txBody>
      </p:sp>
      <p:sp>
        <p:nvSpPr>
          <p:cNvPr id="4" name="Slide Number Placeholder 3"/>
          <p:cNvSpPr>
            <a:spLocks noGrp="1"/>
          </p:cNvSpPr>
          <p:nvPr>
            <p:ph type="sldNum" sz="quarter" idx="12"/>
          </p:nvPr>
        </p:nvSpPr>
        <p:spPr/>
        <p:txBody>
          <a:bodyPr/>
          <a:lstStyle/>
          <a:p>
            <a:pPr>
              <a:defRPr/>
            </a:pPr>
            <a:fld id="{57FE9BBD-2A70-45DC-8460-EE46D8EAA6E4}" type="slidenum">
              <a:rPr lang="ar-SA" smtClean="0">
                <a:solidFill>
                  <a:srgbClr val="04617B">
                    <a:shade val="90000"/>
                  </a:srgbClr>
                </a:solidFill>
              </a:rPr>
              <a:pPr>
                <a:defRPr/>
              </a:pPr>
              <a:t>21</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3166297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179388" y="476250"/>
            <a:ext cx="8713787" cy="6096000"/>
          </a:xfrm>
        </p:spPr>
        <p:txBody>
          <a:bodyPr/>
          <a:lstStyle/>
          <a:p>
            <a:pPr algn="r" rtl="1" eaLnBrk="1" hangingPunct="1">
              <a:buFont typeface="Wingdings" pitchFamily="2" charset="2"/>
              <a:buNone/>
              <a:defRPr/>
            </a:pPr>
            <a:r>
              <a:rPr lang="ar-IQ" sz="3600" dirty="0" smtClean="0">
                <a:solidFill>
                  <a:srgbClr val="CC0099"/>
                </a:solidFill>
                <a:cs typeface="Ali-A-Sulaimania" pitchFamily="2" charset="-78"/>
              </a:rPr>
              <a:t>اجراءات الشكوى من القضاة</a:t>
            </a:r>
            <a:endParaRPr lang="ar-IQ" sz="3600" dirty="0" smtClean="0">
              <a:solidFill>
                <a:srgbClr val="007E00"/>
              </a:solidFill>
              <a:cs typeface="Ali-A-Samik" pitchFamily="2" charset="-78"/>
            </a:endParaRPr>
          </a:p>
          <a:p>
            <a:pPr algn="r" rtl="1" eaLnBrk="1" hangingPunct="1">
              <a:buFont typeface="Wingdings" pitchFamily="2" charset="2"/>
              <a:buNone/>
              <a:defRPr/>
            </a:pPr>
            <a:r>
              <a:rPr lang="ar-IQ" sz="2800" dirty="0" smtClean="0">
                <a:solidFill>
                  <a:srgbClr val="007E00"/>
                </a:solidFill>
                <a:cs typeface="Ali-A-Samik" pitchFamily="2" charset="-78"/>
              </a:rPr>
              <a:t>ماهي اجراءات الشكوى من القضاة؟</a:t>
            </a:r>
          </a:p>
          <a:p>
            <a:pPr algn="r" rtl="1" eaLnBrk="1" hangingPunct="1">
              <a:buFont typeface="Wingdings" pitchFamily="2" charset="2"/>
              <a:buNone/>
              <a:defRPr/>
            </a:pPr>
            <a:r>
              <a:rPr lang="ar-JO" sz="2800" dirty="0" smtClean="0">
                <a:cs typeface="Ali-A-Samik" pitchFamily="2" charset="-78"/>
              </a:rPr>
              <a:t>1</a:t>
            </a:r>
            <a:r>
              <a:rPr lang="ar-IQ" sz="2800" dirty="0" smtClean="0">
                <a:cs typeface="Ali-A-Samik" pitchFamily="2" charset="-78"/>
              </a:rPr>
              <a:t>- تقدم الشكوى بعريضة موقعة من قبل </a:t>
            </a:r>
            <a:r>
              <a:rPr lang="ar-IQ" sz="2800" dirty="0" smtClean="0">
                <a:solidFill>
                  <a:srgbClr val="CC0099"/>
                </a:solidFill>
                <a:cs typeface="Ali-A-Samik" pitchFamily="2" charset="-78"/>
              </a:rPr>
              <a:t>المشتكي او م</a:t>
            </a:r>
            <a:r>
              <a:rPr lang="ar-JO" sz="2800" dirty="0" smtClean="0">
                <a:solidFill>
                  <a:srgbClr val="CC0099"/>
                </a:solidFill>
                <a:cs typeface="Ali-A-Samik" pitchFamily="2" charset="-78"/>
              </a:rPr>
              <a:t>ن ي</a:t>
            </a:r>
            <a:r>
              <a:rPr lang="ar-IQ" sz="2800" dirty="0" smtClean="0">
                <a:solidFill>
                  <a:srgbClr val="CC0099"/>
                </a:solidFill>
                <a:cs typeface="Ali-A-Samik" pitchFamily="2" charset="-78"/>
              </a:rPr>
              <a:t>وكله</a:t>
            </a:r>
            <a:r>
              <a:rPr lang="ar-JO" sz="2800" dirty="0" smtClean="0">
                <a:solidFill>
                  <a:srgbClr val="FF0000"/>
                </a:solidFill>
                <a:cs typeface="Ali-A-Samik" pitchFamily="2" charset="-78"/>
              </a:rPr>
              <a:t>:</a:t>
            </a:r>
          </a:p>
          <a:p>
            <a:pPr algn="r" rtl="1" eaLnBrk="1" hangingPunct="1">
              <a:buFont typeface="Wingdings" pitchFamily="2" charset="2"/>
              <a:buNone/>
              <a:defRPr/>
            </a:pPr>
            <a:r>
              <a:rPr lang="ar-IQ" sz="2800" dirty="0" smtClean="0">
                <a:solidFill>
                  <a:srgbClr val="FF0000"/>
                </a:solidFill>
                <a:cs typeface="Ali-A-Samik" pitchFamily="2" charset="-78"/>
              </a:rPr>
              <a:t> </a:t>
            </a:r>
            <a:r>
              <a:rPr lang="ar-JO" sz="2800" dirty="0" smtClean="0">
                <a:cs typeface="Ali-A-Samik" pitchFamily="2" charset="-78"/>
              </a:rPr>
              <a:t>المشتكي: </a:t>
            </a:r>
            <a:r>
              <a:rPr lang="ar-JO" sz="2800" dirty="0" smtClean="0">
                <a:solidFill>
                  <a:srgbClr val="FF0000"/>
                </a:solidFill>
                <a:cs typeface="Ali-A-Samik" pitchFamily="2" charset="-78"/>
              </a:rPr>
              <a:t>أحد طرفي الدعوى (المدعي و المدعى عليه)  أو </a:t>
            </a:r>
            <a:r>
              <a:rPr lang="ar-IQ" sz="2800" dirty="0" smtClean="0">
                <a:solidFill>
                  <a:srgbClr val="FF0000"/>
                </a:solidFill>
                <a:cs typeface="Ali-A-Samik" pitchFamily="2" charset="-78"/>
              </a:rPr>
              <a:t>الأشخاص الثالثة سواء كانوا تدخلوا في الدعوى منضما</a:t>
            </a:r>
            <a:r>
              <a:rPr lang="ar-IQ" sz="2800" dirty="0" smtClean="0">
                <a:cs typeface="Ali-A-Samik" pitchFamily="2" charset="-78"/>
              </a:rPr>
              <a:t> الى احد طرفيها او مختصما كلا الطرفين و سواء تدخل بناء على طلبه او طلب المدعي او المدعى عليه او ادخلته المحكمةمن تلقاء نفسها</a:t>
            </a:r>
            <a:r>
              <a:rPr lang="ar-JO" sz="2800" dirty="0" smtClean="0">
                <a:cs typeface="Ali-A-Samik" pitchFamily="2" charset="-78"/>
              </a:rPr>
              <a:t>.</a:t>
            </a:r>
            <a:endParaRPr lang="ar-IQ" sz="2800" dirty="0" smtClean="0">
              <a:cs typeface="Ali-A-Samik" pitchFamily="2" charset="-78"/>
            </a:endParaRPr>
          </a:p>
          <a:p>
            <a:pPr algn="r" rtl="1" eaLnBrk="1" hangingPunct="1">
              <a:buFont typeface="Wingdings" pitchFamily="2" charset="2"/>
              <a:buNone/>
              <a:defRPr/>
            </a:pPr>
            <a:r>
              <a:rPr lang="ar-JO" sz="2800" dirty="0" smtClean="0">
                <a:cs typeface="Ali-A-Samik" pitchFamily="2" charset="-78"/>
              </a:rPr>
              <a:t>*</a:t>
            </a:r>
            <a:r>
              <a:rPr lang="ar-IQ" sz="2800" dirty="0" smtClean="0">
                <a:cs typeface="Ali-A-Samik" pitchFamily="2" charset="-78"/>
              </a:rPr>
              <a:t>ويجب ان تشمل العريضة : اسم المشتكي و عنوانه الكامل ، و اسم المشكو منه و المحكمة التي يتبعها</a:t>
            </a:r>
            <a:r>
              <a:rPr lang="ar-IQ" sz="2800" dirty="0" smtClean="0">
                <a:solidFill>
                  <a:srgbClr val="FF0000"/>
                </a:solidFill>
                <a:cs typeface="Ali-A-Samik" pitchFamily="2" charset="-78"/>
              </a:rPr>
              <a:t> مع بيان اسباب الشكوى و اسانيدها و </a:t>
            </a:r>
            <a:r>
              <a:rPr lang="ar-IQ" sz="2800" dirty="0" smtClean="0">
                <a:cs typeface="Ali-A-Samik" pitchFamily="2" charset="-78"/>
              </a:rPr>
              <a:t>يرفق معها مالدى المشتكي من اوراق لأثباتها و على المشتكي ان يودع التأمينات في صندوق </a:t>
            </a:r>
            <a:endParaRPr lang="ar-JO" sz="2800" dirty="0" smtClean="0">
              <a:cs typeface="Ali-A-Samik" pitchFamily="2" charset="-78"/>
            </a:endParaRPr>
          </a:p>
          <a:p>
            <a:pPr algn="r" rtl="1" eaLnBrk="1" hangingPunct="1">
              <a:buFont typeface="Wingdings" pitchFamily="2" charset="2"/>
              <a:buNone/>
              <a:defRPr/>
            </a:pPr>
            <a:r>
              <a:rPr lang="ar-IQ" sz="2800" dirty="0" smtClean="0">
                <a:cs typeface="Ali-A-Samik" pitchFamily="2" charset="-78"/>
              </a:rPr>
              <a:t>المحكمة (30الف دينار )......</a:t>
            </a:r>
            <a:endParaRPr lang="ar-JO" sz="2800" dirty="0">
              <a:cs typeface="Ali-A-Samik" pitchFamily="2" charset="-78"/>
            </a:endParaRPr>
          </a:p>
          <a:p>
            <a:pPr algn="r" rtl="1" eaLnBrk="1" hangingPunct="1">
              <a:buFont typeface="Wingdings" pitchFamily="2" charset="2"/>
              <a:buNone/>
              <a:defRPr/>
            </a:pPr>
            <a:r>
              <a:rPr lang="ar-JO" sz="2800" dirty="0" smtClean="0">
                <a:cs typeface="Ali-A-Samik" pitchFamily="2" charset="-78"/>
              </a:rPr>
              <a:t>* </a:t>
            </a:r>
            <a:r>
              <a:rPr lang="ar-IQ" sz="2800" dirty="0">
                <a:cs typeface="Ali-A-Samik" pitchFamily="2" charset="-78"/>
              </a:rPr>
              <a:t>لايجوز ان يتضمن العريضة اعذار القاضي و دعوته الى </a:t>
            </a:r>
            <a:r>
              <a:rPr lang="ar-IQ" sz="2800" dirty="0">
                <a:solidFill>
                  <a:srgbClr val="FF0000"/>
                </a:solidFill>
                <a:cs typeface="Ali-A-Samik" pitchFamily="2" charset="-78"/>
              </a:rPr>
              <a:t>احقاق الحق </a:t>
            </a:r>
            <a:r>
              <a:rPr lang="ar-IQ" sz="2800" dirty="0">
                <a:cs typeface="Ali-A-Samik" pitchFamily="2" charset="-78"/>
              </a:rPr>
              <a:t>و ان لا تتضمن عبارات غير لائقة في المشكو منه.  </a:t>
            </a:r>
          </a:p>
          <a:p>
            <a:pPr algn="r" rtl="1" eaLnBrk="1" hangingPunct="1">
              <a:defRPr/>
            </a:pPr>
            <a:endParaRPr lang="ar-IQ" sz="2800" dirty="0"/>
          </a:p>
          <a:p>
            <a:pPr marL="411480" indent="-274320" algn="r" eaLnBrk="1" fontAlgn="auto" hangingPunct="1">
              <a:spcAft>
                <a:spcPts val="0"/>
              </a:spcAft>
              <a:buClr>
                <a:schemeClr val="accent3"/>
              </a:buClr>
              <a:buFont typeface="Wingdings" pitchFamily="2" charset="2"/>
              <a:buNone/>
              <a:defRPr/>
            </a:pPr>
            <a:endParaRPr lang="ar-IQ" dirty="0">
              <a:cs typeface="Ali-A-Samik" pitchFamily="2" charset="-78"/>
            </a:endParaRPr>
          </a:p>
          <a:p>
            <a:pPr algn="r" rtl="1" eaLnBrk="1" hangingPunct="1">
              <a:buFont typeface="Wingdings" pitchFamily="2" charset="2"/>
              <a:buNone/>
              <a:defRPr/>
            </a:pPr>
            <a:endParaRPr lang="ar-IQ" sz="2800" dirty="0" smtClean="0">
              <a:cs typeface="Ali-A-Samik" pitchFamily="2" charset="-78"/>
            </a:endParaRPr>
          </a:p>
          <a:p>
            <a:pPr algn="r" rtl="1" eaLnBrk="1" hangingPunct="1">
              <a:buFont typeface="Wingdings" pitchFamily="2" charset="2"/>
              <a:buNone/>
              <a:defRPr/>
            </a:pPr>
            <a:endParaRPr lang="ar-IQ" sz="2400" dirty="0" smtClean="0">
              <a:cs typeface="Ali-A-Samik" pitchFamily="2" charset="-78"/>
            </a:endParaRPr>
          </a:p>
          <a:p>
            <a:pPr algn="r" rtl="1" eaLnBrk="1" hangingPunct="1">
              <a:buFont typeface="Wingdings" pitchFamily="2" charset="2"/>
              <a:buNone/>
              <a:defRPr/>
            </a:pPr>
            <a:endParaRPr lang="ar-IQ" sz="2400" dirty="0" smtClean="0">
              <a:cs typeface="Ali-A-Samik" pitchFamily="2" charset="-78"/>
            </a:endParaRPr>
          </a:p>
        </p:txBody>
      </p:sp>
      <p:sp>
        <p:nvSpPr>
          <p:cNvPr id="4" name="Slide Number Placeholder 3"/>
          <p:cNvSpPr>
            <a:spLocks noGrp="1"/>
          </p:cNvSpPr>
          <p:nvPr>
            <p:ph type="sldNum" sz="quarter" idx="12"/>
          </p:nvPr>
        </p:nvSpPr>
        <p:spPr/>
        <p:txBody>
          <a:bodyPr/>
          <a:lstStyle/>
          <a:p>
            <a:pPr>
              <a:defRPr/>
            </a:pPr>
            <a:fld id="{DAB64920-62F9-4502-B255-E7A536CFA322}" type="slidenum">
              <a:rPr lang="ar-SA" smtClean="0">
                <a:solidFill>
                  <a:srgbClr val="04617B">
                    <a:shade val="90000"/>
                  </a:srgbClr>
                </a:solidFill>
              </a:rPr>
              <a:pPr>
                <a:defRPr/>
              </a:pPr>
              <a:t>22</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3384124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Content Placeholder 2"/>
          <p:cNvSpPr>
            <a:spLocks noGrp="1"/>
          </p:cNvSpPr>
          <p:nvPr>
            <p:ph idx="1"/>
          </p:nvPr>
        </p:nvSpPr>
        <p:spPr>
          <a:xfrm>
            <a:off x="457200" y="549275"/>
            <a:ext cx="8229600" cy="6119813"/>
          </a:xfrm>
        </p:spPr>
        <p:txBody>
          <a:bodyPr/>
          <a:lstStyle/>
          <a:p>
            <a:pPr algn="r" rtl="1" eaLnBrk="1" hangingPunct="1">
              <a:defRPr/>
            </a:pPr>
            <a:r>
              <a:rPr lang="ar-IQ" sz="2400" dirty="0" smtClean="0">
                <a:cs typeface="Ali-A-Samik" pitchFamily="2" charset="-78"/>
              </a:rPr>
              <a:t>2-   </a:t>
            </a:r>
            <a:r>
              <a:rPr lang="ar-JO" sz="2400" dirty="0" smtClean="0">
                <a:cs typeface="Ali-A-Samik" pitchFamily="2" charset="-78"/>
              </a:rPr>
              <a:t>تعلقت الشكوى  ب</a:t>
            </a:r>
            <a:r>
              <a:rPr lang="ar-IQ" sz="2400" dirty="0" smtClean="0">
                <a:cs typeface="Ali-A-Samik" pitchFamily="2" charset="-78"/>
              </a:rPr>
              <a:t>قاضي </a:t>
            </a:r>
            <a:r>
              <a:rPr lang="ar-JO" sz="2400" dirty="0" smtClean="0">
                <a:cs typeface="Ali-A-Samik" pitchFamily="2" charset="-78"/>
              </a:rPr>
              <a:t>مح</a:t>
            </a:r>
            <a:r>
              <a:rPr lang="ar-IQ" sz="2400" dirty="0" smtClean="0">
                <a:cs typeface="Ali-A-Samik" pitchFamily="2" charset="-78"/>
              </a:rPr>
              <a:t>كمة درجة اولى تقدم الشكوى الى محكمة الأستئناف التابع لها المشكو</a:t>
            </a:r>
            <a:r>
              <a:rPr lang="ar-JO" sz="2400" dirty="0" smtClean="0">
                <a:cs typeface="Ali-A-Samik" pitchFamily="2" charset="-78"/>
              </a:rPr>
              <a:t> </a:t>
            </a:r>
            <a:r>
              <a:rPr lang="ar-IQ" sz="2400" dirty="0" smtClean="0">
                <a:cs typeface="Ali-A-Samik" pitchFamily="2" charset="-78"/>
              </a:rPr>
              <a:t>منه ( القاضي ) </a:t>
            </a:r>
            <a:r>
              <a:rPr lang="ar-JO" sz="2400" dirty="0" smtClean="0">
                <a:cs typeface="Ali-A-Samik" pitchFamily="2" charset="-78"/>
              </a:rPr>
              <a:t>أما</a:t>
            </a:r>
            <a:r>
              <a:rPr lang="ar-IQ" sz="2400" dirty="0" smtClean="0">
                <a:cs typeface="Ali-A-Samik" pitchFamily="2" charset="-78"/>
              </a:rPr>
              <a:t> اذا تعلقت الشكوى برئيس محكمة الأستئناف او احد </a:t>
            </a:r>
            <a:r>
              <a:rPr lang="ar-JO" sz="2400" dirty="0" smtClean="0">
                <a:cs typeface="Ali-A-Samik" pitchFamily="2" charset="-78"/>
              </a:rPr>
              <a:t>قضاتها</a:t>
            </a:r>
            <a:r>
              <a:rPr lang="ar-IQ" sz="2400" dirty="0" smtClean="0">
                <a:cs typeface="Ali-A-Samik" pitchFamily="2" charset="-78"/>
              </a:rPr>
              <a:t> فتقدم الشكوى الى محكمة التمييز.....</a:t>
            </a:r>
            <a:endParaRPr lang="ar-JO" dirty="0" smtClean="0">
              <a:cs typeface="Ali-A-Samik" pitchFamily="2" charset="-78"/>
            </a:endParaRPr>
          </a:p>
          <a:p>
            <a:pPr algn="r" rtl="1" eaLnBrk="1" hangingPunct="1">
              <a:defRPr/>
            </a:pPr>
            <a:r>
              <a:rPr lang="ar-JO" dirty="0">
                <a:cs typeface="Ali-A-Samik" pitchFamily="2" charset="-78"/>
              </a:rPr>
              <a:t>3</a:t>
            </a:r>
            <a:r>
              <a:rPr lang="ar-IQ" dirty="0" smtClean="0">
                <a:cs typeface="Ali-A-Samik" pitchFamily="2" charset="-78"/>
              </a:rPr>
              <a:t>- </a:t>
            </a:r>
            <a:r>
              <a:rPr lang="ar-JO" dirty="0" smtClean="0">
                <a:cs typeface="Ali-A-Samik" pitchFamily="2" charset="-78"/>
              </a:rPr>
              <a:t>بعد تقديم العريضة الى المرجع المختص، وعليه </a:t>
            </a:r>
            <a:r>
              <a:rPr lang="ar-IQ" dirty="0" smtClean="0">
                <a:cs typeface="Ali-A-Samik" pitchFamily="2" charset="-78"/>
              </a:rPr>
              <a:t>ان يجيب على عريضة الشكوى كتابة </a:t>
            </a:r>
            <a:r>
              <a:rPr lang="ar-IQ" dirty="0" smtClean="0">
                <a:solidFill>
                  <a:srgbClr val="FF0000"/>
                </a:solidFill>
                <a:cs typeface="Ali-A-Samik" pitchFamily="2" charset="-78"/>
              </a:rPr>
              <a:t>خلال ثمانية ايام </a:t>
            </a:r>
            <a:r>
              <a:rPr lang="ar-JO" dirty="0" smtClean="0">
                <a:solidFill>
                  <a:srgbClr val="FF0000"/>
                </a:solidFill>
                <a:cs typeface="Ali-A-Samik" pitchFamily="2" charset="-78"/>
              </a:rPr>
              <a:t>ل</a:t>
            </a:r>
            <a:r>
              <a:rPr lang="ar-IQ" dirty="0" smtClean="0">
                <a:solidFill>
                  <a:srgbClr val="FF0000"/>
                </a:solidFill>
                <a:cs typeface="Ali-A-Samik" pitchFamily="2" charset="-78"/>
              </a:rPr>
              <a:t>تبليغه بها </a:t>
            </a:r>
            <a:r>
              <a:rPr lang="ar-JO" dirty="0" smtClean="0">
                <a:cs typeface="Ali-A-Samik" pitchFamily="2" charset="-78"/>
              </a:rPr>
              <a:t>وبعد وصول جواب المشكو منه أ</a:t>
            </a:r>
            <a:r>
              <a:rPr lang="ar-IQ" dirty="0" smtClean="0">
                <a:cs typeface="Ali-A-Samik" pitchFamily="2" charset="-78"/>
              </a:rPr>
              <a:t>و انقضاء المدة</a:t>
            </a:r>
            <a:r>
              <a:rPr lang="ar-JO" dirty="0" smtClean="0">
                <a:cs typeface="Ali-A-Samik" pitchFamily="2" charset="-78"/>
              </a:rPr>
              <a:t> المعينة للجواب، </a:t>
            </a:r>
            <a:r>
              <a:rPr lang="ar-IQ" dirty="0" smtClean="0">
                <a:cs typeface="Ali-A-Samik" pitchFamily="2" charset="-78"/>
              </a:rPr>
              <a:t>ففي كلتا الحالتين تدقق المحكمة الأوراق فأذا قررت  قبول الشكوى حددت يوما لنظرها وتبلغ الخصوم بها</a:t>
            </a:r>
            <a:r>
              <a:rPr lang="ar-JO" dirty="0" smtClean="0">
                <a:cs typeface="Ali-A-Samik" pitchFamily="2" charset="-78"/>
              </a:rPr>
              <a:t>.</a:t>
            </a:r>
            <a:r>
              <a:rPr lang="ar-IQ" dirty="0" smtClean="0">
                <a:cs typeface="Ali-A-Samik" pitchFamily="2" charset="-78"/>
              </a:rPr>
              <a:t> </a:t>
            </a:r>
            <a:endParaRPr lang="ar-JO" dirty="0" smtClean="0">
              <a:cs typeface="Ali-A-Samik" pitchFamily="2" charset="-78"/>
            </a:endParaRPr>
          </a:p>
          <a:p>
            <a:pPr marL="0" indent="0" algn="r" rtl="1" eaLnBrk="1" hangingPunct="1">
              <a:buFont typeface="Wingdings 2" pitchFamily="18" charset="2"/>
              <a:buNone/>
              <a:defRPr/>
            </a:pPr>
            <a:r>
              <a:rPr lang="ar-JO" dirty="0" smtClean="0">
                <a:cs typeface="Ali-A-Samik" pitchFamily="2" charset="-78"/>
              </a:rPr>
              <a:t>-- </a:t>
            </a:r>
            <a:r>
              <a:rPr lang="ar-IQ" sz="2800" dirty="0" smtClean="0">
                <a:cs typeface="Ali-A-Samik" pitchFamily="2" charset="-78"/>
              </a:rPr>
              <a:t>يمنع القاضي ( المشكو </a:t>
            </a:r>
            <a:r>
              <a:rPr lang="ar-JO" sz="2800" dirty="0" smtClean="0">
                <a:cs typeface="Ali-A-Samik" pitchFamily="2" charset="-78"/>
              </a:rPr>
              <a:t>منه</a:t>
            </a:r>
            <a:r>
              <a:rPr lang="ar-IQ" sz="2800" dirty="0" smtClean="0">
                <a:cs typeface="Ali-A-Samik" pitchFamily="2" charset="-78"/>
              </a:rPr>
              <a:t> ) بعد تبليغه بعريضة الشكوى ان ينظر في دعوى المشتكي او </a:t>
            </a:r>
            <a:r>
              <a:rPr lang="ar-IQ" sz="2800" dirty="0" smtClean="0">
                <a:solidFill>
                  <a:srgbClr val="FF0000"/>
                </a:solidFill>
                <a:cs typeface="Ali-A-Samik" pitchFamily="2" charset="-78"/>
              </a:rPr>
              <a:t>اية دعوى تتعلق به او بأقاربه او اصهاره حتى الدرجة الرابعة الى حين </a:t>
            </a:r>
            <a:r>
              <a:rPr lang="ar-IQ" sz="2800" dirty="0" smtClean="0">
                <a:cs typeface="Ali-A-Samik" pitchFamily="2" charset="-78"/>
              </a:rPr>
              <a:t>البت في الشكوى . </a:t>
            </a:r>
            <a:endParaRPr lang="ar-IQ" dirty="0" smtClean="0">
              <a:cs typeface="Ali-A-Samik" pitchFamily="2" charset="-78"/>
            </a:endParaRPr>
          </a:p>
          <a:p>
            <a:pPr algn="r" rtl="1" eaLnBrk="1" hangingPunct="1">
              <a:defRPr/>
            </a:pPr>
            <a:r>
              <a:rPr lang="ar-JO" dirty="0" smtClean="0">
                <a:cs typeface="Ali-A-Samik" pitchFamily="2" charset="-78"/>
              </a:rPr>
              <a:t>4</a:t>
            </a:r>
            <a:r>
              <a:rPr lang="ar-IQ" dirty="0" smtClean="0">
                <a:cs typeface="Ali-A-Samik" pitchFamily="2" charset="-78"/>
              </a:rPr>
              <a:t>- اذا قررت المحكمة عدم قبول الدعوى او قبل الا ان المشتكي عجز عن اثبات مانسبه الى المشكو منه ( القاضي ) ، قررت المحكمة الحكم على المشتكي </a:t>
            </a:r>
            <a:r>
              <a:rPr lang="ar-IQ" dirty="0" smtClean="0">
                <a:solidFill>
                  <a:srgbClr val="CC0099"/>
                </a:solidFill>
                <a:cs typeface="Ali-A-Samik" pitchFamily="2" charset="-78"/>
              </a:rPr>
              <a:t>بغرامة </a:t>
            </a:r>
            <a:r>
              <a:rPr lang="ar-IQ" dirty="0" smtClean="0">
                <a:cs typeface="Ali-A-Samik" pitchFamily="2" charset="-78"/>
              </a:rPr>
              <a:t>و </a:t>
            </a:r>
            <a:r>
              <a:rPr lang="ar-IQ" dirty="0" smtClean="0">
                <a:solidFill>
                  <a:srgbClr val="CC0099"/>
                </a:solidFill>
                <a:cs typeface="Ali-A-Samik" pitchFamily="2" charset="-78"/>
              </a:rPr>
              <a:t>تعويض </a:t>
            </a:r>
            <a:r>
              <a:rPr lang="ar-IQ" dirty="0" smtClean="0">
                <a:cs typeface="Ali-A-Samik" pitchFamily="2" charset="-78"/>
              </a:rPr>
              <a:t>المشكو منه ( القاضي ) عما لحقه من ضرر.</a:t>
            </a:r>
            <a:endParaRPr lang="ar-IQ" dirty="0" smtClean="0"/>
          </a:p>
        </p:txBody>
      </p:sp>
      <p:sp>
        <p:nvSpPr>
          <p:cNvPr id="4" name="Slide Number Placeholder 3"/>
          <p:cNvSpPr>
            <a:spLocks noGrp="1"/>
          </p:cNvSpPr>
          <p:nvPr>
            <p:ph type="sldNum" sz="quarter" idx="12"/>
          </p:nvPr>
        </p:nvSpPr>
        <p:spPr/>
        <p:txBody>
          <a:bodyPr/>
          <a:lstStyle/>
          <a:p>
            <a:pPr>
              <a:defRPr/>
            </a:pPr>
            <a:fld id="{F4A9B8DE-1B20-427C-8AB8-CB056CF3E7CD}" type="slidenum">
              <a:rPr lang="ar-SA" smtClean="0">
                <a:solidFill>
                  <a:srgbClr val="04617B">
                    <a:shade val="90000"/>
                  </a:srgbClr>
                </a:solidFill>
              </a:rPr>
              <a:pPr>
                <a:defRPr/>
              </a:pPr>
              <a:t>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36527783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571500" y="1052513"/>
            <a:ext cx="8229600" cy="5491162"/>
          </a:xfrm>
        </p:spPr>
        <p:txBody>
          <a:bodyPr/>
          <a:lstStyle/>
          <a:p>
            <a:pPr algn="r" rtl="1" eaLnBrk="1" hangingPunct="1">
              <a:buFont typeface="Wingdings" pitchFamily="2" charset="2"/>
              <a:buNone/>
            </a:pPr>
            <a:r>
              <a:rPr lang="ar-IQ" sz="2000" dirty="0" smtClean="0">
                <a:cs typeface="Ali-A-Samik" pitchFamily="2" charset="-78"/>
              </a:rPr>
              <a:t>و يستأنف المشكو منه (القاضي ) النظر في الدعوى من المرحلة التي توقف عنده</a:t>
            </a:r>
            <a:r>
              <a:rPr lang="ar-JO" sz="2000" dirty="0" smtClean="0">
                <a:cs typeface="Ali-A-Samik" pitchFamily="2" charset="-78"/>
              </a:rPr>
              <a:t>.</a:t>
            </a:r>
            <a:endParaRPr lang="ar-IQ" sz="2000" dirty="0" smtClean="0">
              <a:cs typeface="Ali-A-Samik" pitchFamily="2" charset="-78"/>
            </a:endParaRPr>
          </a:p>
          <a:p>
            <a:pPr algn="r" rtl="1" eaLnBrk="1" hangingPunct="1">
              <a:buFont typeface="Wingdings" pitchFamily="2" charset="2"/>
              <a:buNone/>
            </a:pPr>
            <a:r>
              <a:rPr lang="ar-IQ" sz="2000" dirty="0" smtClean="0">
                <a:solidFill>
                  <a:srgbClr val="FF0000"/>
                </a:solidFill>
                <a:cs typeface="Ali-A-Samik" pitchFamily="2" charset="-78"/>
              </a:rPr>
              <a:t>أما إذا اثبت المشتكي صحة شكواه  والمحكمة قبلت شكواه</a:t>
            </a:r>
            <a:r>
              <a:rPr lang="ar-IQ" sz="2000" dirty="0" smtClean="0">
                <a:cs typeface="Ali-A-Samik" pitchFamily="2" charset="-78"/>
              </a:rPr>
              <a:t>، هنا تلزم المحكمة القاضي بتعويض الضرر الذي حل بالمشتكي، ويبلغ مجلس القضاء الأعلى  كي يتخذ الإجراءات القانونية الانضباطية بحق القاضي  ويحيل إلى لجنة شؤن القضاة، ويحكم عليه بأحد العقوبات الإنضباطية وهي (</a:t>
            </a:r>
            <a:r>
              <a:rPr lang="ar-IQ" sz="2000" dirty="0" smtClean="0">
                <a:solidFill>
                  <a:srgbClr val="FF0000"/>
                </a:solidFill>
                <a:cs typeface="Ali-A-Samik" pitchFamily="2" charset="-78"/>
              </a:rPr>
              <a:t>إنذار و يترتب عليه تأخير </a:t>
            </a:r>
            <a:r>
              <a:rPr lang="ar-IQ" sz="2000" dirty="0" smtClean="0">
                <a:cs typeface="Ali-A-Samik" pitchFamily="2" charset="-78"/>
              </a:rPr>
              <a:t>علاوة القاضي </a:t>
            </a:r>
            <a:r>
              <a:rPr lang="ar-IQ" sz="2000" dirty="0" smtClean="0">
                <a:solidFill>
                  <a:srgbClr val="FF0000"/>
                </a:solidFill>
                <a:cs typeface="Ali-A-Samik" pitchFamily="2" charset="-78"/>
              </a:rPr>
              <a:t>تأخير الترفيع أو العلاوة أو كليهما</a:t>
            </a:r>
            <a:r>
              <a:rPr lang="ar-IQ" sz="2000" dirty="0" smtClean="0">
                <a:cs typeface="Ali-A-Samik" pitchFamily="2" charset="-78"/>
              </a:rPr>
              <a:t>، أو </a:t>
            </a:r>
            <a:r>
              <a:rPr lang="ar-IQ" sz="2000" dirty="0" smtClean="0">
                <a:solidFill>
                  <a:srgbClr val="FF0000"/>
                </a:solidFill>
                <a:cs typeface="Ali-A-Samik" pitchFamily="2" charset="-78"/>
              </a:rPr>
              <a:t>الحكم بإنهاء الخدمة).</a:t>
            </a:r>
          </a:p>
          <a:p>
            <a:pPr algn="r" rtl="1" eaLnBrk="1" hangingPunct="1">
              <a:buFont typeface="Wingdings" pitchFamily="2" charset="2"/>
              <a:buChar char="v"/>
            </a:pPr>
            <a:r>
              <a:rPr lang="ar-IQ" sz="2000" dirty="0" smtClean="0">
                <a:solidFill>
                  <a:srgbClr val="00B0F0"/>
                </a:solidFill>
                <a:cs typeface="Ali-A-Samik" pitchFamily="2" charset="-78"/>
              </a:rPr>
              <a:t>واذا قدم المشتكي شكوى ثانية ضد القاضي :  </a:t>
            </a:r>
          </a:p>
          <a:p>
            <a:pPr algn="r" rtl="1" eaLnBrk="1" hangingPunct="1">
              <a:buFontTx/>
              <a:buChar char="-"/>
            </a:pPr>
            <a:r>
              <a:rPr lang="ar-IQ" sz="2000" dirty="0" smtClean="0">
                <a:cs typeface="Ali-A-Samik" pitchFamily="2" charset="-78"/>
              </a:rPr>
              <a:t>يجب على المشتكي ايداع تامينات في صندوق المحكمة</a:t>
            </a:r>
            <a:r>
              <a:rPr lang="ar-JO" sz="2000" dirty="0" smtClean="0">
                <a:cs typeface="Ali-A-Samik" pitchFamily="2" charset="-78"/>
              </a:rPr>
              <a:t>، فإذا قررت المحكمة </a:t>
            </a:r>
            <a:r>
              <a:rPr lang="ar-JO" sz="2000" dirty="0" smtClean="0">
                <a:solidFill>
                  <a:srgbClr val="92D050"/>
                </a:solidFill>
                <a:cs typeface="Ali-A-Samik" pitchFamily="2" charset="-78"/>
              </a:rPr>
              <a:t>عدم قبول </a:t>
            </a:r>
            <a:r>
              <a:rPr lang="ar-JO" sz="2000" dirty="0" smtClean="0">
                <a:cs typeface="Ali-A-Samik" pitchFamily="2" charset="-78"/>
              </a:rPr>
              <a:t>الشكوى الأخيرة أو عجزه عن إثبات ما نسبه الى المشكو منه فيها قررت الحكم على المشتكي بغرامة.</a:t>
            </a:r>
          </a:p>
          <a:p>
            <a:pPr algn="r" rtl="1" eaLnBrk="1" hangingPunct="1">
              <a:buFontTx/>
              <a:buChar char="-"/>
            </a:pPr>
            <a:r>
              <a:rPr lang="ar-JO" sz="2000" dirty="0" smtClean="0">
                <a:solidFill>
                  <a:srgbClr val="FF0000"/>
                </a:solidFill>
                <a:cs typeface="Ali-A-Samik" pitchFamily="2" charset="-78"/>
              </a:rPr>
              <a:t>لا ت</a:t>
            </a:r>
            <a:r>
              <a:rPr lang="ar-IQ" sz="2000" dirty="0" smtClean="0">
                <a:solidFill>
                  <a:srgbClr val="FF0000"/>
                </a:solidFill>
                <a:cs typeface="Ali-A-Samik" pitchFamily="2" charset="-78"/>
              </a:rPr>
              <a:t>توقف</a:t>
            </a:r>
            <a:r>
              <a:rPr lang="ar-IQ" sz="2000" dirty="0" smtClean="0">
                <a:cs typeface="Ali-A-Samik" pitchFamily="2" charset="-78"/>
              </a:rPr>
              <a:t> القاضي عن نظر الدعوى في الشكوى الثانية مالم يصدر قرار المحكمة بصحة هذه الشكوى</a:t>
            </a:r>
            <a:r>
              <a:rPr lang="ar-JO" sz="2000" dirty="0" smtClean="0">
                <a:cs typeface="Ali-A-Samik" pitchFamily="2" charset="-78"/>
              </a:rPr>
              <a:t> </a:t>
            </a:r>
            <a:r>
              <a:rPr lang="ar-IQ" sz="2000" dirty="0" smtClean="0">
                <a:cs typeface="Ali-A-Samik" pitchFamily="2" charset="-78"/>
              </a:rPr>
              <a:t> ............</a:t>
            </a:r>
          </a:p>
          <a:p>
            <a:pPr algn="r" rtl="1" eaLnBrk="1" hangingPunct="1">
              <a:buFont typeface="Wingdings" pitchFamily="2" charset="2"/>
              <a:buChar char="ü"/>
            </a:pPr>
            <a:r>
              <a:rPr lang="ar-IQ" sz="2000" dirty="0" smtClean="0">
                <a:cs typeface="Ali-A-Samik" pitchFamily="2" charset="-78"/>
              </a:rPr>
              <a:t>فأذا </a:t>
            </a:r>
            <a:r>
              <a:rPr lang="ar-IQ" sz="2000" dirty="0" smtClean="0">
                <a:solidFill>
                  <a:srgbClr val="92D050"/>
                </a:solidFill>
                <a:cs typeface="Ali-A-Samik" pitchFamily="2" charset="-78"/>
              </a:rPr>
              <a:t>ثبت </a:t>
            </a:r>
            <a:r>
              <a:rPr lang="ar-IQ" sz="2000" dirty="0" smtClean="0">
                <a:cs typeface="Ali-A-Samik" pitchFamily="2" charset="-78"/>
              </a:rPr>
              <a:t>الشكوى الأولى و الثانية تقضي المحكمة ( الأستئناف او التمييز ) بألزام المشكو منه ( القاضي ) بتعويض الضرر الذي حل بالمشتكي و ابلاغ الحكم الى وزارة العدل </a:t>
            </a:r>
            <a:r>
              <a:rPr lang="ar-JO" sz="2000" dirty="0" smtClean="0">
                <a:cs typeface="Ali-A-Samik" pitchFamily="2" charset="-78"/>
              </a:rPr>
              <a:t>(هيئة المستقلة القضاء في إقليم كوردستان)</a:t>
            </a:r>
            <a:r>
              <a:rPr lang="ar-IQ" sz="2000" dirty="0" smtClean="0">
                <a:cs typeface="Ali-A-Samik" pitchFamily="2" charset="-78"/>
              </a:rPr>
              <a:t>....</a:t>
            </a:r>
          </a:p>
          <a:p>
            <a:pPr algn="r" rtl="1" eaLnBrk="1" hangingPunct="1">
              <a:buFont typeface="Wingdings" pitchFamily="2" charset="2"/>
              <a:buChar char="v"/>
            </a:pPr>
            <a:r>
              <a:rPr lang="ar-IQ" sz="2000" dirty="0" smtClean="0">
                <a:cs typeface="Ali-A-Samik" pitchFamily="2" charset="-78"/>
              </a:rPr>
              <a:t>  يجوز لكل من المشتكي و المشكومنه </a:t>
            </a:r>
            <a:r>
              <a:rPr lang="ar-IQ" sz="2000" dirty="0" smtClean="0">
                <a:solidFill>
                  <a:srgbClr val="FF0000"/>
                </a:solidFill>
                <a:cs typeface="Ali-A-Samik" pitchFamily="2" charset="-78"/>
              </a:rPr>
              <a:t>الطعن</a:t>
            </a:r>
            <a:r>
              <a:rPr lang="ar-IQ" sz="2000" dirty="0" smtClean="0">
                <a:cs typeface="Ali-A-Samik" pitchFamily="2" charset="-78"/>
              </a:rPr>
              <a:t> في قرار الصادر في الشكوى من محكمة الأستئناف لدى الهيئة العامة في محكمة التمييز </a:t>
            </a:r>
          </a:p>
        </p:txBody>
      </p:sp>
      <p:sp>
        <p:nvSpPr>
          <p:cNvPr id="4" name="Slide Number Placeholder 3"/>
          <p:cNvSpPr>
            <a:spLocks noGrp="1"/>
          </p:cNvSpPr>
          <p:nvPr>
            <p:ph type="sldNum" sz="quarter" idx="12"/>
          </p:nvPr>
        </p:nvSpPr>
        <p:spPr/>
        <p:txBody>
          <a:bodyPr/>
          <a:lstStyle/>
          <a:p>
            <a:pPr>
              <a:defRPr/>
            </a:pPr>
            <a:fld id="{35D17AF2-9FE1-4D81-8B49-CC6EB97358F3}" type="slidenum">
              <a:rPr lang="ar-SA" smtClean="0">
                <a:solidFill>
                  <a:srgbClr val="04617B">
                    <a:shade val="90000"/>
                  </a:srgbClr>
                </a:solidFill>
              </a:rPr>
              <a:pPr>
                <a:defRPr/>
              </a:pPr>
              <a:t>24</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2709136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457200" y="476250"/>
            <a:ext cx="8229600" cy="6192838"/>
          </a:xfrm>
        </p:spPr>
        <p:txBody>
          <a:bodyPr/>
          <a:lstStyle/>
          <a:p>
            <a:pPr algn="r" rtl="1" eaLnBrk="1" hangingPunct="1">
              <a:defRPr/>
            </a:pPr>
            <a:r>
              <a:rPr lang="ar-IQ" sz="3600" dirty="0" smtClean="0">
                <a:solidFill>
                  <a:schemeClr val="tx2">
                    <a:satMod val="200000"/>
                  </a:schemeClr>
                </a:solidFill>
                <a:cs typeface="Ali-A-Samik" pitchFamily="2" charset="-78"/>
              </a:rPr>
              <a:t>ثالثاً/علانيةالمرافعة</a:t>
            </a:r>
            <a:endParaRPr lang="en-US" sz="3600" dirty="0" smtClean="0">
              <a:solidFill>
                <a:schemeClr val="tx2">
                  <a:satMod val="200000"/>
                </a:schemeClr>
              </a:solidFill>
              <a:cs typeface="Ali-A-Samik" pitchFamily="2" charset="-78"/>
            </a:endParaRPr>
          </a:p>
          <a:p>
            <a:pPr marL="0" indent="0" algn="r" rtl="1" eaLnBrk="1" hangingPunct="1">
              <a:buFont typeface="Wingdings 2" pitchFamily="18" charset="2"/>
              <a:buNone/>
              <a:defRPr/>
            </a:pPr>
            <a:r>
              <a:rPr lang="ar-JO" sz="2400" dirty="0" smtClean="0">
                <a:cs typeface="Ali-A-Samik" pitchFamily="2" charset="-78"/>
              </a:rPr>
              <a:t>وهذه ضمانة هامة من ضمانات صحة التقاضي، ولتأكيد هذه الاهمية فقد نصت عليها في المادة </a:t>
            </a:r>
            <a:r>
              <a:rPr lang="en-US" sz="2400" dirty="0" smtClean="0">
                <a:cs typeface="Ali-A-Samik" pitchFamily="2" charset="-78"/>
              </a:rPr>
              <a:t>19)</a:t>
            </a:r>
            <a:r>
              <a:rPr lang="ar-JO" sz="2400" dirty="0" smtClean="0">
                <a:cs typeface="Ali-A-Samik" pitchFamily="2" charset="-78"/>
              </a:rPr>
              <a:t>) من الدستور التي جاء فيها (جلسات المحاكم علنية إلا إذا قررت المحكمة جعلها سرية).</a:t>
            </a:r>
            <a:r>
              <a:rPr lang="ar-IQ" sz="2400" dirty="0" smtClean="0">
                <a:cs typeface="Ali-A-Samik" pitchFamily="2" charset="-78"/>
              </a:rPr>
              <a:t/>
            </a:r>
            <a:br>
              <a:rPr lang="ar-IQ" sz="2400" dirty="0" smtClean="0">
                <a:cs typeface="Ali-A-Samik" pitchFamily="2" charset="-78"/>
              </a:rPr>
            </a:br>
            <a:r>
              <a:rPr lang="ar-JO" sz="2400" dirty="0" smtClean="0">
                <a:cs typeface="Ali-A-Samik" pitchFamily="2" charset="-78"/>
              </a:rPr>
              <a:t>و</a:t>
            </a:r>
            <a:r>
              <a:rPr lang="ar-IQ" sz="2400" dirty="0" smtClean="0">
                <a:cs typeface="Ali-A-Samik" pitchFamily="2" charset="-78"/>
              </a:rPr>
              <a:t>نصت المادة ( </a:t>
            </a:r>
            <a:r>
              <a:rPr lang="ar-IQ" sz="2400" dirty="0" smtClean="0">
                <a:cs typeface="+mj-cs"/>
              </a:rPr>
              <a:t>61 ف1 ) </a:t>
            </a:r>
            <a:r>
              <a:rPr lang="ar-IQ" sz="2400" dirty="0" smtClean="0">
                <a:cs typeface="Ali-A-Samik" pitchFamily="2" charset="-78"/>
              </a:rPr>
              <a:t>مرافعات بأن (( تكون المرافعة علنية الا اذا رأت المحكمة من تلقاء نفسها او بناء على طلب احد الخصوم اجرائها سرا محافظة على النظام العام او مراعاة للأداب و لحرمة ا</a:t>
            </a:r>
            <a:r>
              <a:rPr lang="ar-JO" sz="2400" dirty="0" smtClean="0">
                <a:cs typeface="Ali-A-Samik" pitchFamily="2" charset="-78"/>
              </a:rPr>
              <a:t>لأسرة</a:t>
            </a:r>
            <a:r>
              <a:rPr lang="ar-IQ" sz="2400" dirty="0" smtClean="0">
                <a:cs typeface="Ali-A-Samik" pitchFamily="2" charset="-78"/>
              </a:rPr>
              <a:t> ))</a:t>
            </a:r>
            <a:endParaRPr lang="en-US" sz="2400" dirty="0" smtClean="0">
              <a:cs typeface="Ali-A-Samik" pitchFamily="2" charset="-78"/>
            </a:endParaRPr>
          </a:p>
          <a:p>
            <a:pPr algn="r" rtl="1" eaLnBrk="1" hangingPunct="1">
              <a:defRPr/>
            </a:pPr>
            <a:r>
              <a:rPr lang="ar-IQ" sz="3600" dirty="0" smtClean="0">
                <a:solidFill>
                  <a:srgbClr val="007E00"/>
                </a:solidFill>
                <a:cs typeface="Ali-A-Samik" pitchFamily="2" charset="-78"/>
              </a:rPr>
              <a:t>الحكمة من علانية المرافعة: </a:t>
            </a:r>
          </a:p>
          <a:p>
            <a:pPr algn="r" rtl="1" eaLnBrk="1" hangingPunct="1">
              <a:buFont typeface="Wingdings" pitchFamily="2" charset="2"/>
              <a:buNone/>
              <a:defRPr/>
            </a:pPr>
            <a:r>
              <a:rPr lang="ar-IQ" sz="2800" dirty="0" smtClean="0">
                <a:cs typeface="Ali-A-Samik" pitchFamily="2" charset="-78"/>
              </a:rPr>
              <a:t>1- </a:t>
            </a:r>
            <a:r>
              <a:rPr lang="ar-JO" sz="2400" dirty="0" smtClean="0">
                <a:cs typeface="Ali-A-Samik" pitchFamily="2" charset="-78"/>
              </a:rPr>
              <a:t>رقابة على إجراءات التقاضي وسلوك القضاة أثناء نظر الدعوى.</a:t>
            </a:r>
          </a:p>
          <a:p>
            <a:pPr algn="r" rtl="1" eaLnBrk="1" hangingPunct="1">
              <a:buFont typeface="Wingdings" pitchFamily="2" charset="2"/>
              <a:buNone/>
              <a:defRPr/>
            </a:pPr>
            <a:r>
              <a:rPr lang="ar-JO" sz="2400" dirty="0" smtClean="0">
                <a:cs typeface="Ali-A-Samik" pitchFamily="2" charset="-78"/>
              </a:rPr>
              <a:t>2- </a:t>
            </a:r>
            <a:r>
              <a:rPr lang="ar-IQ" sz="2400" dirty="0" smtClean="0">
                <a:cs typeface="Ali-A-Samik" pitchFamily="2" charset="-78"/>
              </a:rPr>
              <a:t>ان هذا المبدأ من شأنه ان يزيد ثقة الناس بالقضاء....</a:t>
            </a:r>
          </a:p>
          <a:p>
            <a:pPr algn="r" rtl="1" eaLnBrk="1" hangingPunct="1">
              <a:buFont typeface="Wingdings" pitchFamily="2" charset="2"/>
              <a:buNone/>
              <a:defRPr/>
            </a:pPr>
            <a:r>
              <a:rPr lang="ar-JO" sz="2400" dirty="0" smtClean="0">
                <a:cs typeface="Ali-A-Samik" pitchFamily="2" charset="-78"/>
              </a:rPr>
              <a:t>3</a:t>
            </a:r>
            <a:r>
              <a:rPr lang="ar-IQ" sz="2400" dirty="0" smtClean="0">
                <a:cs typeface="Ali-A-Samik" pitchFamily="2" charset="-78"/>
              </a:rPr>
              <a:t>- يلزم القاضي بدراسة الدعوى و يحسن ادارة الجلسة .....</a:t>
            </a:r>
          </a:p>
          <a:p>
            <a:pPr algn="r" rtl="1" eaLnBrk="1" hangingPunct="1">
              <a:buFont typeface="Wingdings" pitchFamily="2" charset="2"/>
              <a:buNone/>
              <a:defRPr/>
            </a:pPr>
            <a:r>
              <a:rPr lang="ar-IQ" sz="2400" dirty="0" smtClean="0">
                <a:cs typeface="Ali-A-Samik" pitchFamily="2" charset="-78"/>
              </a:rPr>
              <a:t>3- </a:t>
            </a:r>
            <a:r>
              <a:rPr lang="ar-JO" sz="2400" dirty="0" smtClean="0">
                <a:cs typeface="Ali-A-Samik" pitchFamily="2" charset="-78"/>
              </a:rPr>
              <a:t>ويستلزم مبدأ العلانية لكي تتحقق الفائدة منه أن تكون شفوية، بمعنى أن للخصوم إبدأ أقوالهم شفوياً.</a:t>
            </a:r>
            <a:endParaRPr lang="ar-IQ" sz="2400" dirty="0" smtClean="0">
              <a:cs typeface="Ali-A-Samik" pitchFamily="2" charset="-78"/>
            </a:endParaRPr>
          </a:p>
          <a:p>
            <a:pPr algn="r" rtl="1" eaLnBrk="1" hangingPunct="1">
              <a:buFont typeface="Wingdings" pitchFamily="2" charset="2"/>
              <a:buNone/>
              <a:defRPr/>
            </a:pPr>
            <a:r>
              <a:rPr lang="ar-IQ" sz="2400" dirty="0" smtClean="0">
                <a:cs typeface="Ali-A-Samik" pitchFamily="2" charset="-78"/>
              </a:rPr>
              <a:t>4- كما ان علانية المرافعة تفرز تعميما للثقافة القانونية وتعميقها وتنمية روح المناقشة في جو عملي هاديء  </a:t>
            </a:r>
          </a:p>
          <a:p>
            <a:pPr algn="r" rtl="1" eaLnBrk="1" hangingPunct="1">
              <a:buFont typeface="Wingdings" pitchFamily="2" charset="2"/>
              <a:buNone/>
              <a:defRPr/>
            </a:pPr>
            <a:endParaRPr lang="ar-IQ" sz="2400" dirty="0" smtClean="0">
              <a:solidFill>
                <a:srgbClr val="FFFF00"/>
              </a:solidFill>
              <a:cs typeface="Ali-A-Samik" pitchFamily="2" charset="-78"/>
            </a:endParaRPr>
          </a:p>
        </p:txBody>
      </p:sp>
      <p:sp>
        <p:nvSpPr>
          <p:cNvPr id="4" name="Slide Number Placeholder 3"/>
          <p:cNvSpPr>
            <a:spLocks noGrp="1"/>
          </p:cNvSpPr>
          <p:nvPr>
            <p:ph type="sldNum" sz="quarter" idx="12"/>
          </p:nvPr>
        </p:nvSpPr>
        <p:spPr/>
        <p:txBody>
          <a:bodyPr/>
          <a:lstStyle/>
          <a:p>
            <a:pPr>
              <a:defRPr/>
            </a:pPr>
            <a:fld id="{A490A899-8AF1-4FA9-BD66-E7E82FC7E315}" type="slidenum">
              <a:rPr lang="ar-SA" smtClean="0">
                <a:solidFill>
                  <a:srgbClr val="04617B">
                    <a:shade val="90000"/>
                  </a:srgbClr>
                </a:solidFill>
              </a:rPr>
              <a:pPr>
                <a:defRPr/>
              </a:pPr>
              <a:t>25</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4021245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457200" y="1000125"/>
            <a:ext cx="8229600" cy="5643563"/>
          </a:xfrm>
        </p:spPr>
        <p:txBody>
          <a:bodyPr/>
          <a:lstStyle/>
          <a:p>
            <a:pPr algn="r" rtl="1" eaLnBrk="1" hangingPunct="1">
              <a:buFont typeface="Wingdings" pitchFamily="2" charset="2"/>
              <a:buNone/>
              <a:defRPr/>
            </a:pPr>
            <a:r>
              <a:rPr lang="ar-IQ" sz="3200" dirty="0" smtClean="0">
                <a:solidFill>
                  <a:schemeClr val="tx2">
                    <a:satMod val="200000"/>
                  </a:schemeClr>
                </a:solidFill>
                <a:cs typeface="Ali-A-Sulaimania" pitchFamily="2" charset="-78"/>
              </a:rPr>
              <a:t>رابعاً/ نقل الدعوى </a:t>
            </a:r>
            <a:endParaRPr lang="ar-JO" sz="3200" dirty="0" smtClean="0">
              <a:cs typeface="Ali-A-Samik" pitchFamily="2" charset="-78"/>
            </a:endParaRPr>
          </a:p>
          <a:p>
            <a:pPr algn="r" rtl="1" eaLnBrk="1" hangingPunct="1">
              <a:buFont typeface="Wingdings" pitchFamily="2" charset="2"/>
              <a:buNone/>
              <a:defRPr/>
            </a:pPr>
            <a:r>
              <a:rPr lang="ar-IQ" sz="2800" dirty="0" smtClean="0">
                <a:cs typeface="Ali-A-Samik" pitchFamily="2" charset="-78"/>
              </a:rPr>
              <a:t>تنص المادة </a:t>
            </a:r>
            <a:r>
              <a:rPr lang="ar-IQ" sz="2800" dirty="0" smtClean="0">
                <a:cs typeface="+mj-cs"/>
              </a:rPr>
              <a:t>( 97</a:t>
            </a:r>
            <a:r>
              <a:rPr lang="ar-IQ" sz="2800" dirty="0" smtClean="0">
                <a:cs typeface="Ali-A-Samik" pitchFamily="2" charset="-78"/>
              </a:rPr>
              <a:t> ) مرافعات بأنه ( يجوز نقل الدعوى من محكمة الى اخرى بقرار من محكمة التمييز اذا تعذر تشكيل المحكمة لأسباب قانونية او كان في رؤية الدعوى ما يؤدي الى الأخلال بالأمن او لأي سبب اخر تراه محكمة التمييز مناسبا)</a:t>
            </a:r>
            <a:r>
              <a:rPr lang="ar-JO" sz="2800" dirty="0" smtClean="0">
                <a:cs typeface="Ali-A-Samik" pitchFamily="2" charset="-78"/>
              </a:rPr>
              <a:t>.</a:t>
            </a:r>
            <a:endParaRPr lang="ar-IQ" sz="2800" dirty="0" smtClean="0">
              <a:cs typeface="Ali-A-Samik" pitchFamily="2" charset="-78"/>
            </a:endParaRPr>
          </a:p>
          <a:p>
            <a:pPr algn="r" rtl="1" eaLnBrk="1" hangingPunct="1">
              <a:buFont typeface="Wingdings" pitchFamily="2" charset="2"/>
              <a:buNone/>
              <a:defRPr/>
            </a:pPr>
            <a:endParaRPr lang="ar-IQ" sz="1400" dirty="0" smtClean="0">
              <a:solidFill>
                <a:srgbClr val="FFFF00"/>
              </a:solidFill>
              <a:cs typeface="Ali-A-Samik" pitchFamily="2" charset="-78"/>
            </a:endParaRPr>
          </a:p>
          <a:p>
            <a:pPr algn="r" rtl="1" eaLnBrk="1" hangingPunct="1">
              <a:buFont typeface="Wingdings" pitchFamily="2" charset="2"/>
              <a:buNone/>
              <a:defRPr/>
            </a:pPr>
            <a:r>
              <a:rPr lang="ar-IQ" sz="2800" dirty="0" smtClean="0">
                <a:solidFill>
                  <a:srgbClr val="FF0000"/>
                </a:solidFill>
                <a:cs typeface="Ali-A-Samik" pitchFamily="2" charset="-78"/>
              </a:rPr>
              <a:t>اذا بحسب النص تكون اسباب نقل الدعوى كالأتي:</a:t>
            </a:r>
          </a:p>
          <a:p>
            <a:pPr algn="r" rtl="1" eaLnBrk="1" hangingPunct="1">
              <a:buFont typeface="Wingdings" pitchFamily="2" charset="2"/>
              <a:buNone/>
              <a:defRPr/>
            </a:pPr>
            <a:r>
              <a:rPr lang="ar-IQ" sz="2800" dirty="0" smtClean="0">
                <a:cs typeface="Ali-A-Samik" pitchFamily="2" charset="-78"/>
              </a:rPr>
              <a:t>1- تعذر تشكيل المحكمة لأسباب قانونية : و يحدث ذلك في الدعاوي المستعجلة و تغيب احد اعضاء الهيئة الأستئنافية في محكمة الأستئناف بأجازة مرضية طويلة و عدم وجود من يحل محله......</a:t>
            </a:r>
          </a:p>
          <a:p>
            <a:pPr algn="r" rtl="1" eaLnBrk="1" hangingPunct="1">
              <a:buFont typeface="Wingdings" pitchFamily="2" charset="2"/>
              <a:buNone/>
              <a:defRPr/>
            </a:pPr>
            <a:r>
              <a:rPr lang="ar-IQ" sz="2800" dirty="0" smtClean="0">
                <a:cs typeface="Ali-A-Samik" pitchFamily="2" charset="-78"/>
              </a:rPr>
              <a:t>2- اذا كان في رؤية الدعوى ما يؤدي الى الأخلال بالأمن .....</a:t>
            </a:r>
          </a:p>
          <a:p>
            <a:pPr algn="r" rtl="1" eaLnBrk="1" hangingPunct="1">
              <a:buFont typeface="Wingdings" pitchFamily="2" charset="2"/>
              <a:buNone/>
              <a:defRPr/>
            </a:pPr>
            <a:r>
              <a:rPr lang="ar-IQ" sz="2800" dirty="0" smtClean="0">
                <a:cs typeface="Ali-A-Samik" pitchFamily="2" charset="-78"/>
              </a:rPr>
              <a:t>3- وجود اي سبب تراه محكمة التمييز مناسبا لنقل الدعوى ....</a:t>
            </a:r>
          </a:p>
          <a:p>
            <a:pPr algn="r" rtl="1" eaLnBrk="1" hangingPunct="1">
              <a:buFont typeface="Wingdings" pitchFamily="2" charset="2"/>
              <a:buNone/>
              <a:defRPr/>
            </a:pPr>
            <a:r>
              <a:rPr lang="ar-IQ" sz="2400" dirty="0" smtClean="0">
                <a:cs typeface="Ali-A-Samik" pitchFamily="2" charset="-78"/>
              </a:rPr>
              <a:t>    </a:t>
            </a:r>
          </a:p>
        </p:txBody>
      </p:sp>
      <p:sp>
        <p:nvSpPr>
          <p:cNvPr id="4" name="Slide Number Placeholder 3"/>
          <p:cNvSpPr>
            <a:spLocks noGrp="1"/>
          </p:cNvSpPr>
          <p:nvPr>
            <p:ph type="sldNum" sz="quarter" idx="12"/>
          </p:nvPr>
        </p:nvSpPr>
        <p:spPr/>
        <p:txBody>
          <a:bodyPr/>
          <a:lstStyle/>
          <a:p>
            <a:pPr>
              <a:defRPr/>
            </a:pPr>
            <a:fld id="{B1045CDE-8BE4-49D9-9584-59CE00893984}" type="slidenum">
              <a:rPr lang="ar-SA" smtClean="0">
                <a:solidFill>
                  <a:srgbClr val="04617B">
                    <a:shade val="90000"/>
                  </a:srgbClr>
                </a:solidFill>
              </a:rPr>
              <a:pPr>
                <a:defRPr/>
              </a:pPr>
              <a:t>26</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23821752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Content Placeholder 2"/>
          <p:cNvSpPr>
            <a:spLocks noGrp="1"/>
          </p:cNvSpPr>
          <p:nvPr>
            <p:ph idx="1"/>
          </p:nvPr>
        </p:nvSpPr>
        <p:spPr>
          <a:xfrm>
            <a:off x="457200" y="692150"/>
            <a:ext cx="8229600" cy="5951538"/>
          </a:xfrm>
        </p:spPr>
        <p:txBody>
          <a:bodyPr/>
          <a:lstStyle/>
          <a:p>
            <a:pPr algn="r" rtl="1" eaLnBrk="1" hangingPunct="1">
              <a:buFont typeface="Wingdings" pitchFamily="2" charset="2"/>
              <a:buNone/>
            </a:pPr>
            <a:r>
              <a:rPr lang="ar-IQ" sz="2400" dirty="0" smtClean="0">
                <a:solidFill>
                  <a:srgbClr val="FFFF00"/>
                </a:solidFill>
                <a:cs typeface="Ali-A-Samik" pitchFamily="2" charset="-78"/>
              </a:rPr>
              <a:t/>
            </a:r>
            <a:br>
              <a:rPr lang="ar-IQ" sz="2400" dirty="0" smtClean="0">
                <a:solidFill>
                  <a:srgbClr val="FFFF00"/>
                </a:solidFill>
                <a:cs typeface="Ali-A-Samik" pitchFamily="2" charset="-78"/>
              </a:rPr>
            </a:br>
            <a:r>
              <a:rPr lang="ar-IQ" sz="3200" dirty="0" smtClean="0">
                <a:solidFill>
                  <a:srgbClr val="CC0099"/>
                </a:solidFill>
                <a:cs typeface="Ali-A-Samik" pitchFamily="2" charset="-78"/>
              </a:rPr>
              <a:t>من له حق تقديم طلب نقل الدعوى؟</a:t>
            </a:r>
            <a:r>
              <a:rPr lang="ar-IQ" sz="2800" dirty="0" smtClean="0">
                <a:solidFill>
                  <a:srgbClr val="CC0099"/>
                </a:solidFill>
                <a:cs typeface="Ali-A-Samik" pitchFamily="2" charset="-78"/>
              </a:rPr>
              <a:t/>
            </a:r>
            <a:br>
              <a:rPr lang="ar-IQ" sz="2800" dirty="0" smtClean="0">
                <a:solidFill>
                  <a:srgbClr val="CC0099"/>
                </a:solidFill>
                <a:cs typeface="Ali-A-Samik" pitchFamily="2" charset="-78"/>
              </a:rPr>
            </a:br>
            <a:r>
              <a:rPr lang="ar-IQ" sz="2800" dirty="0" smtClean="0">
                <a:cs typeface="Ali-A-Samik" pitchFamily="2" charset="-78"/>
              </a:rPr>
              <a:t>1- احد الطرفين     2- محكمة التمييز من تلقاء </a:t>
            </a:r>
            <a:r>
              <a:rPr lang="ar-JO" sz="2800" dirty="0" smtClean="0">
                <a:cs typeface="Ali-A-Samik" pitchFamily="2" charset="-78"/>
              </a:rPr>
              <a:t>ذاتها.</a:t>
            </a:r>
            <a:r>
              <a:rPr lang="ar-IQ" sz="2800" dirty="0" smtClean="0">
                <a:cs typeface="Ali-A-Samik" pitchFamily="2" charset="-78"/>
              </a:rPr>
              <a:t/>
            </a:r>
            <a:br>
              <a:rPr lang="ar-IQ" sz="2800" dirty="0" smtClean="0">
                <a:cs typeface="Ali-A-Samik" pitchFamily="2" charset="-78"/>
              </a:rPr>
            </a:br>
            <a:r>
              <a:rPr lang="ar-IQ" sz="2800" dirty="0" smtClean="0">
                <a:cs typeface="Ali-A-Samik" pitchFamily="2" charset="-78"/>
              </a:rPr>
              <a:t>3- حاكم محكمة الموضوع      </a:t>
            </a:r>
            <a:r>
              <a:rPr lang="ar-JO" sz="2800" dirty="0" smtClean="0">
                <a:cs typeface="Ali-A-Samik" pitchFamily="2" charset="-78"/>
              </a:rPr>
              <a:t>4</a:t>
            </a:r>
            <a:r>
              <a:rPr lang="ar-IQ" sz="2800" dirty="0" smtClean="0">
                <a:cs typeface="Ali-A-Samik" pitchFamily="2" charset="-78"/>
              </a:rPr>
              <a:t>- جهة من جهات الأدارة عن طريق وزارة العدل ان تطلب نقل الدعوى</a:t>
            </a:r>
            <a:r>
              <a:rPr lang="ar-JO" sz="2800" dirty="0" smtClean="0">
                <a:cs typeface="Ali-A-Samik" pitchFamily="2" charset="-78"/>
              </a:rPr>
              <a:t>. </a:t>
            </a:r>
            <a:r>
              <a:rPr lang="ar-IQ" sz="2800" dirty="0" smtClean="0">
                <a:cs typeface="Ali-A-Samik" pitchFamily="2" charset="-78"/>
              </a:rPr>
              <a:t> </a:t>
            </a:r>
            <a:r>
              <a:rPr lang="ar-IQ" sz="2000" dirty="0" smtClean="0">
                <a:cs typeface="Ali-A-Samik" pitchFamily="2" charset="-78"/>
              </a:rPr>
              <a:t/>
            </a:r>
            <a:br>
              <a:rPr lang="ar-IQ" sz="2000" dirty="0" smtClean="0">
                <a:cs typeface="Ali-A-Samik" pitchFamily="2" charset="-78"/>
              </a:rPr>
            </a:br>
            <a:endParaRPr lang="ar-IQ" dirty="0" smtClean="0">
              <a:solidFill>
                <a:srgbClr val="FFFF00"/>
              </a:solidFill>
              <a:cs typeface="Ali-A-Samik" pitchFamily="2" charset="-78"/>
            </a:endParaRPr>
          </a:p>
          <a:p>
            <a:pPr algn="r" rtl="1" eaLnBrk="1" hangingPunct="1">
              <a:buFont typeface="Wingdings" pitchFamily="2" charset="2"/>
              <a:buNone/>
            </a:pPr>
            <a:r>
              <a:rPr lang="ar-IQ" sz="4000" dirty="0" smtClean="0">
                <a:solidFill>
                  <a:srgbClr val="CC0099"/>
                </a:solidFill>
                <a:cs typeface="Ali-A-Samik" pitchFamily="2" charset="-78"/>
              </a:rPr>
              <a:t>اجراءات تقديم الطلب :</a:t>
            </a:r>
            <a:r>
              <a:rPr lang="ar-IQ" dirty="0" smtClean="0">
                <a:cs typeface="Ali-A-Samik" pitchFamily="2" charset="-78"/>
              </a:rPr>
              <a:t>  </a:t>
            </a:r>
            <a:endParaRPr lang="ar-JO" dirty="0" smtClean="0">
              <a:cs typeface="Ali-A-Samik" pitchFamily="2" charset="-78"/>
            </a:endParaRPr>
          </a:p>
          <a:p>
            <a:pPr algn="r" rtl="1" eaLnBrk="1" hangingPunct="1">
              <a:buFont typeface="Wingdings" pitchFamily="2" charset="2"/>
              <a:buNone/>
            </a:pPr>
            <a:r>
              <a:rPr lang="ar-JO" dirty="0" smtClean="0">
                <a:cs typeface="Ali-A-Samik" pitchFamily="2" charset="-78"/>
              </a:rPr>
              <a:t>- نقل الدعوى يجوز </a:t>
            </a:r>
            <a:r>
              <a:rPr lang="ar-IQ" dirty="0" smtClean="0">
                <a:cs typeface="Ali-A-Samik" pitchFamily="2" charset="-78"/>
              </a:rPr>
              <a:t> فقط </a:t>
            </a:r>
            <a:r>
              <a:rPr lang="ar-JO" dirty="0" smtClean="0">
                <a:cs typeface="Ali-A-Samik" pitchFamily="2" charset="-78"/>
              </a:rPr>
              <a:t>بين محاكم الموضوع لا بين محاكم الطعن......</a:t>
            </a:r>
            <a:r>
              <a:rPr lang="ar-IQ" dirty="0" smtClean="0">
                <a:cs typeface="Ali-A-Samik" pitchFamily="2" charset="-78"/>
              </a:rPr>
              <a:t>      </a:t>
            </a:r>
            <a:endParaRPr lang="ar-JO" dirty="0" smtClean="0">
              <a:cs typeface="Ali-A-Samik" pitchFamily="2" charset="-78"/>
            </a:endParaRPr>
          </a:p>
          <a:p>
            <a:pPr algn="r" rtl="1" eaLnBrk="1" hangingPunct="1">
              <a:buFont typeface="Wingdings" pitchFamily="2" charset="2"/>
              <a:buNone/>
            </a:pPr>
            <a:r>
              <a:rPr lang="ar-JO" dirty="0" smtClean="0">
                <a:cs typeface="Ali-A-Samik" pitchFamily="2" charset="-78"/>
              </a:rPr>
              <a:t>- </a:t>
            </a:r>
            <a:r>
              <a:rPr lang="ar-IQ" dirty="0" smtClean="0">
                <a:cs typeface="Ali-A-Samik" pitchFamily="2" charset="-78"/>
              </a:rPr>
              <a:t>تقدم الطلب الى محكمة التمييز مباشرة مرفقا بالأدلة اللازمة و يتولى محكمة التمييز تدقيق الطلب و اسبابه و اسانيده فهي اما ان تستجيب الى الطلب و تقرر نقل الدعوى الى محكمة اخرى او ترفضه و يكون قرارها في </a:t>
            </a:r>
            <a:r>
              <a:rPr lang="ar-IQ" dirty="0" smtClean="0">
                <a:solidFill>
                  <a:srgbClr val="FF0000"/>
                </a:solidFill>
                <a:cs typeface="Ali-A-Samik" pitchFamily="2" charset="-78"/>
              </a:rPr>
              <a:t>كلتا الحالتين باتاً</a:t>
            </a:r>
            <a:r>
              <a:rPr lang="ar-JO" dirty="0" smtClean="0">
                <a:solidFill>
                  <a:srgbClr val="FF0000"/>
                </a:solidFill>
                <a:cs typeface="Ali-A-Samik" pitchFamily="2" charset="-78"/>
              </a:rPr>
              <a:t>.</a:t>
            </a:r>
            <a:endParaRPr lang="ar-IQ" dirty="0" smtClean="0">
              <a:solidFill>
                <a:srgbClr val="FF0000"/>
              </a:solidFill>
              <a:cs typeface="Ali-A-Samik" pitchFamily="2" charset="-78"/>
            </a:endParaRPr>
          </a:p>
        </p:txBody>
      </p:sp>
      <p:sp>
        <p:nvSpPr>
          <p:cNvPr id="4" name="Slide Number Placeholder 3"/>
          <p:cNvSpPr>
            <a:spLocks noGrp="1"/>
          </p:cNvSpPr>
          <p:nvPr>
            <p:ph type="sldNum" sz="quarter" idx="12"/>
          </p:nvPr>
        </p:nvSpPr>
        <p:spPr/>
        <p:txBody>
          <a:bodyPr/>
          <a:lstStyle/>
          <a:p>
            <a:pPr>
              <a:defRPr/>
            </a:pPr>
            <a:fld id="{864FE2C5-EBE8-4191-AE1F-BD2941A2B43D}" type="slidenum">
              <a:rPr lang="ar-SA" smtClean="0">
                <a:solidFill>
                  <a:srgbClr val="04617B">
                    <a:shade val="90000"/>
                  </a:srgbClr>
                </a:solidFill>
              </a:rPr>
              <a:pPr>
                <a:defRPr/>
              </a:pPr>
              <a:t>27</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42021429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Content Placeholder 2"/>
          <p:cNvSpPr>
            <a:spLocks noGrp="1"/>
          </p:cNvSpPr>
          <p:nvPr>
            <p:ph idx="1"/>
          </p:nvPr>
        </p:nvSpPr>
        <p:spPr>
          <a:xfrm>
            <a:off x="179388" y="620713"/>
            <a:ext cx="8651875" cy="6237287"/>
          </a:xfrm>
        </p:spPr>
        <p:txBody>
          <a:bodyPr/>
          <a:lstStyle/>
          <a:p>
            <a:pPr algn="r" rtl="1" eaLnBrk="1" hangingPunct="1">
              <a:buFont typeface="Wingdings" pitchFamily="2" charset="2"/>
              <a:buNone/>
              <a:defRPr/>
            </a:pPr>
            <a:r>
              <a:rPr lang="ar-IQ" sz="3200" dirty="0" smtClean="0">
                <a:solidFill>
                  <a:schemeClr val="tx2">
                    <a:satMod val="200000"/>
                  </a:schemeClr>
                </a:solidFill>
                <a:cs typeface="Ali-A-Sulaimania" pitchFamily="2" charset="-78"/>
              </a:rPr>
              <a:t>خامسا/ المعونة القضائية</a:t>
            </a:r>
            <a:endParaRPr lang="ar-IQ" sz="3200" dirty="0" smtClean="0">
              <a:cs typeface="Ali-A-Samik" pitchFamily="2" charset="-78"/>
            </a:endParaRPr>
          </a:p>
          <a:p>
            <a:pPr algn="r" rtl="1" eaLnBrk="1" hangingPunct="1">
              <a:buFont typeface="Wingdings" pitchFamily="2" charset="2"/>
              <a:buNone/>
              <a:defRPr/>
            </a:pPr>
            <a:r>
              <a:rPr lang="ar-IQ" sz="2800" dirty="0" smtClean="0">
                <a:cs typeface="Ali-A-Samik" pitchFamily="2" charset="-78"/>
              </a:rPr>
              <a:t>من احدى الضمانات لصحة التقاضي و من مقتضيات تحقيق العدل وصول الشخص الى حقه و الم</a:t>
            </a:r>
            <a:r>
              <a:rPr lang="ar-JO" sz="2800" dirty="0" smtClean="0">
                <a:cs typeface="Ali-A-Samik" pitchFamily="2" charset="-78"/>
              </a:rPr>
              <a:t>ع</a:t>
            </a:r>
            <a:r>
              <a:rPr lang="ar-IQ" sz="2800" dirty="0" smtClean="0">
                <a:cs typeface="Ali-A-Samik" pitchFamily="2" charset="-78"/>
              </a:rPr>
              <a:t>ونة القضائية احدى الضمانات و اجاز قانون المرافعات منح المعونة القضائية للفقراء الذين لايقدرون على تحمل الرسوم القضائية في الدعاوي او الطعون التي ترفع عنها بمقتضى القانون........</a:t>
            </a:r>
            <a:endParaRPr lang="ar-IQ" dirty="0" smtClean="0">
              <a:solidFill>
                <a:srgbClr val="FFFF00"/>
              </a:solidFill>
              <a:cs typeface="Ali-A-Samik" pitchFamily="2" charset="-78"/>
            </a:endParaRPr>
          </a:p>
          <a:p>
            <a:pPr algn="just" rtl="1">
              <a:buFont typeface="Wingdings" pitchFamily="2" charset="2"/>
              <a:buChar char="q"/>
              <a:defRPr/>
            </a:pPr>
            <a:r>
              <a:rPr lang="ar-IQ" sz="3200" dirty="0" smtClean="0">
                <a:solidFill>
                  <a:srgbClr val="FF0000"/>
                </a:solidFill>
                <a:cs typeface="Ali-A-Samik" pitchFamily="2" charset="-78"/>
              </a:rPr>
              <a:t>شروط المعونة القضائية: </a:t>
            </a:r>
          </a:p>
          <a:p>
            <a:pPr algn="r">
              <a:buFont typeface="Arial" pitchFamily="34" charset="0"/>
              <a:buNone/>
              <a:defRPr/>
            </a:pPr>
            <a:r>
              <a:rPr lang="ar-IQ" sz="2400" dirty="0" smtClean="0">
                <a:cs typeface="Ali-A-Samik" pitchFamily="2" charset="-78"/>
              </a:rPr>
              <a:t>1- قيام حالة الفقر                         2- إحتمال كسب الدعوى  </a:t>
            </a:r>
          </a:p>
          <a:p>
            <a:pPr algn="just" rtl="1">
              <a:buFont typeface="Wingdings" pitchFamily="2" charset="2"/>
              <a:buChar char="v"/>
              <a:defRPr/>
            </a:pPr>
            <a:r>
              <a:rPr lang="ar-IQ" sz="2400" dirty="0" smtClean="0">
                <a:cs typeface="Ali-A-Samik" pitchFamily="2" charset="-78"/>
              </a:rPr>
              <a:t>يجوز للمحكمة تأجيل تحصيل الرسم لحين صدور الحكم في الدعوى.</a:t>
            </a:r>
          </a:p>
          <a:p>
            <a:pPr algn="just" rtl="1">
              <a:buFont typeface="Wingdings 2" pitchFamily="18" charset="2"/>
              <a:buNone/>
              <a:defRPr/>
            </a:pPr>
            <a:endParaRPr lang="ar-IQ" sz="2400" dirty="0" smtClean="0">
              <a:cs typeface="Ali-A-Samik" pitchFamily="2" charset="-78"/>
            </a:endParaRPr>
          </a:p>
          <a:p>
            <a:pPr algn="r" rtl="1">
              <a:buFont typeface="Wingdings" pitchFamily="2" charset="2"/>
              <a:buChar char="q"/>
              <a:defRPr/>
            </a:pPr>
            <a:r>
              <a:rPr lang="ar-IQ" sz="2800" dirty="0" smtClean="0">
                <a:solidFill>
                  <a:srgbClr val="FF0000"/>
                </a:solidFill>
                <a:cs typeface="Ali-A-Samik" pitchFamily="2" charset="-78"/>
              </a:rPr>
              <a:t>إجراءات تقديم طلب المعونة القضائية ( م 294 مرافعات )</a:t>
            </a:r>
          </a:p>
          <a:p>
            <a:pPr algn="just" rtl="1">
              <a:buFont typeface="Arial" pitchFamily="34" charset="0"/>
              <a:buNone/>
              <a:defRPr/>
            </a:pPr>
            <a:r>
              <a:rPr lang="ar-IQ" sz="2400" dirty="0" smtClean="0">
                <a:cs typeface="Ali-A-Samik" pitchFamily="2" charset="-78"/>
              </a:rPr>
              <a:t>     يقدم طلب المعونة القضائية الى المحكمة </a:t>
            </a:r>
            <a:r>
              <a:rPr lang="ar-IQ" sz="2400" dirty="0" smtClean="0">
                <a:solidFill>
                  <a:srgbClr val="00B050"/>
                </a:solidFill>
                <a:cs typeface="Ali-A-Samik" pitchFamily="2" charset="-78"/>
              </a:rPr>
              <a:t>المختصة بنظر </a:t>
            </a:r>
            <a:r>
              <a:rPr lang="ar-IQ" sz="2400" dirty="0" smtClean="0">
                <a:cs typeface="Ali-A-Samik" pitchFamily="2" charset="-78"/>
              </a:rPr>
              <a:t>الدعوى أو ا</a:t>
            </a:r>
            <a:r>
              <a:rPr lang="ar-IQ" sz="2400" dirty="0" smtClean="0">
                <a:solidFill>
                  <a:srgbClr val="00B050"/>
                </a:solidFill>
                <a:cs typeface="Ali-A-Samik" pitchFamily="2" charset="-78"/>
              </a:rPr>
              <a:t>لطعن </a:t>
            </a:r>
            <a:r>
              <a:rPr lang="ar-IQ" sz="2400" dirty="0" smtClean="0">
                <a:cs typeface="Ali-A-Samik" pitchFamily="2" charset="-78"/>
              </a:rPr>
              <a:t>من طالب المعونة يوضح فيها وقائع الدعوى وأدلة الثبوت فيها و يرفق بطلبه شهادة دالة على فقره</a:t>
            </a:r>
          </a:p>
          <a:p>
            <a:pPr algn="r" rtl="1" eaLnBrk="1" hangingPunct="1">
              <a:buFont typeface="Wingdings" pitchFamily="2" charset="2"/>
              <a:buNone/>
              <a:defRPr/>
            </a:pPr>
            <a:endParaRPr lang="ar-IQ" sz="2400" dirty="0" smtClean="0">
              <a:cs typeface="Ali-A-Samik" pitchFamily="2" charset="-78"/>
            </a:endParaRPr>
          </a:p>
          <a:p>
            <a:pPr algn="r" rtl="1" eaLnBrk="1" hangingPunct="1">
              <a:buFont typeface="Wingdings" pitchFamily="2" charset="2"/>
              <a:buNone/>
              <a:defRPr/>
            </a:pPr>
            <a:r>
              <a:rPr lang="ar-IQ" sz="2400" dirty="0" smtClean="0">
                <a:cs typeface="Ali-A-Samik" pitchFamily="2" charset="-78"/>
              </a:rPr>
              <a:t> </a:t>
            </a:r>
          </a:p>
          <a:p>
            <a:pPr algn="r" rtl="1" eaLnBrk="1" hangingPunct="1">
              <a:buFont typeface="Wingdings" pitchFamily="2" charset="2"/>
              <a:buNone/>
              <a:defRPr/>
            </a:pPr>
            <a:endParaRPr lang="ar-IQ" sz="2400" dirty="0" smtClean="0">
              <a:cs typeface="Ali-A-Samik" pitchFamily="2" charset="-78"/>
            </a:endParaRPr>
          </a:p>
        </p:txBody>
      </p:sp>
      <p:sp>
        <p:nvSpPr>
          <p:cNvPr id="4" name="Slide Number Placeholder 3"/>
          <p:cNvSpPr>
            <a:spLocks noGrp="1"/>
          </p:cNvSpPr>
          <p:nvPr>
            <p:ph type="sldNum" sz="quarter" idx="12"/>
          </p:nvPr>
        </p:nvSpPr>
        <p:spPr/>
        <p:txBody>
          <a:bodyPr/>
          <a:lstStyle/>
          <a:p>
            <a:pPr>
              <a:defRPr/>
            </a:pPr>
            <a:fld id="{DA38F0DE-DE6B-426F-BD8F-F97008F24A59}" type="slidenum">
              <a:rPr lang="ar-SA" smtClean="0">
                <a:solidFill>
                  <a:srgbClr val="04617B">
                    <a:shade val="90000"/>
                  </a:srgbClr>
                </a:solidFill>
              </a:rPr>
              <a:pPr>
                <a:defRPr/>
              </a:pPr>
              <a:t>28</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41835070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457200" y="1000125"/>
            <a:ext cx="8229600" cy="5130800"/>
          </a:xfrm>
        </p:spPr>
        <p:txBody>
          <a:bodyPr/>
          <a:lstStyle/>
          <a:p>
            <a:pPr algn="just" rtl="1" fontAlgn="auto">
              <a:lnSpc>
                <a:spcPct val="150000"/>
              </a:lnSpc>
              <a:spcAft>
                <a:spcPts val="0"/>
              </a:spcAft>
              <a:buFont typeface="Wingdings" pitchFamily="2" charset="2"/>
              <a:buChar char="v"/>
              <a:defRPr/>
            </a:pPr>
            <a:r>
              <a:rPr lang="ar-SA" sz="3200" dirty="0" smtClean="0">
                <a:cs typeface="Ali-A-Samik" pitchFamily="2" charset="-78"/>
              </a:rPr>
              <a:t>يترتب على صدور قرار المعونة القضائية ان </a:t>
            </a:r>
            <a:r>
              <a:rPr lang="ar-SA" sz="3200" dirty="0" smtClean="0">
                <a:solidFill>
                  <a:schemeClr val="accent6">
                    <a:lumMod val="75000"/>
                  </a:schemeClr>
                </a:solidFill>
                <a:cs typeface="Ali-A-Samik" pitchFamily="2" charset="-78"/>
              </a:rPr>
              <a:t>يعفى</a:t>
            </a:r>
            <a:r>
              <a:rPr lang="ar-IQ" sz="3200" dirty="0" smtClean="0">
                <a:solidFill>
                  <a:schemeClr val="accent6">
                    <a:lumMod val="75000"/>
                  </a:schemeClr>
                </a:solidFill>
                <a:cs typeface="Ali-A-Samik" pitchFamily="2" charset="-78"/>
              </a:rPr>
              <a:t> طالب المعونة</a:t>
            </a:r>
            <a:r>
              <a:rPr lang="ar-SA" sz="3200" dirty="0" smtClean="0">
                <a:solidFill>
                  <a:schemeClr val="accent6">
                    <a:lumMod val="75000"/>
                  </a:schemeClr>
                </a:solidFill>
                <a:cs typeface="Ali-A-Samik" pitchFamily="2" charset="-78"/>
              </a:rPr>
              <a:t> مؤقتا </a:t>
            </a:r>
            <a:r>
              <a:rPr lang="ar-SA" sz="3200" dirty="0" smtClean="0">
                <a:cs typeface="Ali-A-Samik" pitchFamily="2" charset="-78"/>
              </a:rPr>
              <a:t>من صدر له القرار من كافة الرسوم القضائية.</a:t>
            </a:r>
            <a:endParaRPr lang="ar-JO" sz="3200" dirty="0" smtClean="0">
              <a:cs typeface="Ali-A-Samik" pitchFamily="2" charset="-78"/>
            </a:endParaRPr>
          </a:p>
          <a:p>
            <a:pPr algn="just" rtl="1" fontAlgn="auto">
              <a:lnSpc>
                <a:spcPct val="150000"/>
              </a:lnSpc>
              <a:spcAft>
                <a:spcPts val="0"/>
              </a:spcAft>
              <a:buFont typeface="Wingdings" pitchFamily="2" charset="2"/>
              <a:buChar char="v"/>
              <a:defRPr/>
            </a:pPr>
            <a:r>
              <a:rPr lang="ar-SA" sz="3200" dirty="0" smtClean="0">
                <a:cs typeface="Ali-A-Samik" pitchFamily="2" charset="-78"/>
              </a:rPr>
              <a:t>اذا </a:t>
            </a:r>
            <a:r>
              <a:rPr lang="ar-SA" sz="3200" dirty="0" smtClean="0">
                <a:solidFill>
                  <a:srgbClr val="FF0000"/>
                </a:solidFill>
                <a:cs typeface="Ali-A-Samik" pitchFamily="2" charset="-78"/>
              </a:rPr>
              <a:t>زالت حالة الفقر </a:t>
            </a:r>
            <a:r>
              <a:rPr lang="ar-IQ" sz="3200" dirty="0" smtClean="0">
                <a:solidFill>
                  <a:srgbClr val="FF0000"/>
                </a:solidFill>
                <a:cs typeface="Ali-A-Samik" pitchFamily="2" charset="-78"/>
              </a:rPr>
              <a:t>أ</a:t>
            </a:r>
            <a:r>
              <a:rPr lang="ar-SA" sz="3200" dirty="0" smtClean="0">
                <a:solidFill>
                  <a:srgbClr val="FF0000"/>
                </a:solidFill>
                <a:cs typeface="Ali-A-Samik" pitchFamily="2" charset="-78"/>
              </a:rPr>
              <a:t>ثناء سير الدعوى </a:t>
            </a:r>
            <a:r>
              <a:rPr lang="ar-SA" sz="3200" dirty="0" smtClean="0">
                <a:cs typeface="Ali-A-Samik" pitchFamily="2" charset="-78"/>
              </a:rPr>
              <a:t>جاز للمحكمة </a:t>
            </a:r>
            <a:r>
              <a:rPr lang="ar-IQ" sz="3200" dirty="0" smtClean="0">
                <a:cs typeface="Ali-A-Samik" pitchFamily="2" charset="-78"/>
              </a:rPr>
              <a:t>أ</a:t>
            </a:r>
            <a:r>
              <a:rPr lang="ar-SA" sz="3200" dirty="0" smtClean="0">
                <a:cs typeface="Ali-A-Samik" pitchFamily="2" charset="-78"/>
              </a:rPr>
              <a:t>ن تلغى قرار المعونة القضائية </a:t>
            </a:r>
            <a:r>
              <a:rPr lang="ar-IQ" sz="3200" dirty="0" smtClean="0">
                <a:cs typeface="Ali-A-Samik" pitchFamily="2" charset="-78"/>
              </a:rPr>
              <a:t>أ</a:t>
            </a:r>
            <a:r>
              <a:rPr lang="ar-SA" sz="3200" dirty="0" smtClean="0">
                <a:cs typeface="Ali-A-Samik" pitchFamily="2" charset="-78"/>
              </a:rPr>
              <a:t>و القرار الصادر بت</a:t>
            </a:r>
            <a:r>
              <a:rPr lang="ar-IQ" sz="3200" dirty="0" smtClean="0">
                <a:cs typeface="Ali-A-Samik" pitchFamily="2" charset="-78"/>
              </a:rPr>
              <a:t>أ</a:t>
            </a:r>
            <a:r>
              <a:rPr lang="ar-SA" sz="3200" dirty="0" smtClean="0">
                <a:cs typeface="Ali-A-Samik" pitchFamily="2" charset="-78"/>
              </a:rPr>
              <a:t>جيل تحصيل الرسوم ويترتب على ذلك استحقاق الرسوم القضائية وتحصل هذه الرسوم ممن صدر له قرار المعونة تنفيذا</a:t>
            </a:r>
            <a:r>
              <a:rPr lang="ar-IQ" sz="3200" dirty="0" smtClean="0">
                <a:cs typeface="Ali-A-Samik" pitchFamily="2" charset="-78"/>
              </a:rPr>
              <a:t>ً</a:t>
            </a:r>
            <a:r>
              <a:rPr lang="ar-SA" sz="3200" dirty="0" smtClean="0">
                <a:cs typeface="Ali-A-Samik" pitchFamily="2" charset="-78"/>
              </a:rPr>
              <a:t> بناء على مذكرة من القاضي </a:t>
            </a:r>
            <a:endParaRPr lang="en-US" sz="3200" dirty="0" smtClean="0">
              <a:cs typeface="Ali-A-Samik" pitchFamily="2" charset="-78"/>
            </a:endParaRPr>
          </a:p>
          <a:p>
            <a:pPr algn="r" rtl="1" eaLnBrk="1" hangingPunct="1">
              <a:buFont typeface="Wingdings" pitchFamily="2" charset="2"/>
              <a:buNone/>
              <a:defRPr/>
            </a:pPr>
            <a:endParaRPr lang="ar-IQ" sz="2800" dirty="0" smtClean="0">
              <a:cs typeface="Ali-A-Samik" pitchFamily="2" charset="-78"/>
            </a:endParaRPr>
          </a:p>
        </p:txBody>
      </p:sp>
      <p:sp>
        <p:nvSpPr>
          <p:cNvPr id="4" name="Slide Number Placeholder 3"/>
          <p:cNvSpPr>
            <a:spLocks noGrp="1"/>
          </p:cNvSpPr>
          <p:nvPr>
            <p:ph type="sldNum" sz="quarter" idx="12"/>
          </p:nvPr>
        </p:nvSpPr>
        <p:spPr/>
        <p:txBody>
          <a:bodyPr/>
          <a:lstStyle/>
          <a:p>
            <a:pPr>
              <a:defRPr/>
            </a:pPr>
            <a:fld id="{EF244D6B-B525-468B-8B09-B5A3402A137E}" type="slidenum">
              <a:rPr lang="ar-SA" smtClean="0">
                <a:solidFill>
                  <a:srgbClr val="04617B">
                    <a:shade val="90000"/>
                  </a:srgbClr>
                </a:solidFill>
              </a:rPr>
              <a:pPr>
                <a:defRPr/>
              </a:pPr>
              <a:t>29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1038255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50812"/>
          </a:xfrm>
        </p:spPr>
        <p:txBody>
          <a:bodyPr>
            <a:normAutofit fontScale="90000"/>
          </a:bodyPr>
          <a:lstStyle/>
          <a:p>
            <a:pPr eaLnBrk="1" fontAlgn="auto" hangingPunct="1">
              <a:spcAft>
                <a:spcPts val="0"/>
              </a:spcAft>
              <a:defRPr/>
            </a:pPr>
            <a:endParaRPr lang="ar-IQ" dirty="0">
              <a:solidFill>
                <a:schemeClr val="tx2">
                  <a:satMod val="200000"/>
                </a:schemeClr>
              </a:solidFill>
            </a:endParaRPr>
          </a:p>
        </p:txBody>
      </p:sp>
      <p:sp>
        <p:nvSpPr>
          <p:cNvPr id="3" name="Content Placeholder 2"/>
          <p:cNvSpPr>
            <a:spLocks noGrp="1"/>
          </p:cNvSpPr>
          <p:nvPr>
            <p:ph idx="1"/>
          </p:nvPr>
        </p:nvSpPr>
        <p:spPr>
          <a:xfrm>
            <a:off x="179388" y="500063"/>
            <a:ext cx="8713787" cy="6357937"/>
          </a:xfrm>
        </p:spPr>
        <p:txBody>
          <a:bodyPr>
            <a:normAutofit lnSpcReduction="10000"/>
          </a:bodyPr>
          <a:lstStyle/>
          <a:p>
            <a:pPr marL="609600" indent="-609600" algn="just" rtl="1" eaLnBrk="1" fontAlgn="auto" hangingPunct="1">
              <a:spcAft>
                <a:spcPts val="0"/>
              </a:spcAft>
              <a:buClr>
                <a:schemeClr val="accent3"/>
              </a:buClr>
              <a:buFont typeface="Wingdings" pitchFamily="2" charset="2"/>
              <a:buChar char="ü"/>
              <a:defRPr/>
            </a:pPr>
            <a:r>
              <a:rPr lang="ar-IQ" sz="2800" dirty="0" smtClean="0">
                <a:ea typeface="+mn-ea"/>
                <a:cs typeface="Ali-A-Samik" pitchFamily="2" charset="-78"/>
              </a:rPr>
              <a:t>لا يجوز نقل القاضي من وظيفة قضائية الى وظيفة غير قضائية او ادارية الا بموافقته التحريرية.</a:t>
            </a:r>
            <a:r>
              <a:rPr lang="ar-JO" sz="2800" dirty="0" smtClean="0">
                <a:ea typeface="+mn-ea"/>
                <a:cs typeface="Ali-A-Samik" pitchFamily="2" charset="-78"/>
              </a:rPr>
              <a:t> </a:t>
            </a:r>
            <a:r>
              <a:rPr lang="ar-JO" sz="2400" dirty="0" smtClean="0">
                <a:ea typeface="+mn-ea"/>
                <a:cs typeface="Ali-A-Samik" pitchFamily="2" charset="-78"/>
              </a:rPr>
              <a:t>(م 49 من قانون التنظيم القضائي العراقي رقم 160 لسنة 1979)</a:t>
            </a:r>
          </a:p>
          <a:p>
            <a:pPr marL="609600" indent="-609600" algn="just" rtl="1" eaLnBrk="1" fontAlgn="auto" hangingPunct="1">
              <a:spcAft>
                <a:spcPts val="0"/>
              </a:spcAft>
              <a:buClr>
                <a:schemeClr val="accent3"/>
              </a:buClr>
              <a:buFont typeface="Wingdings" pitchFamily="2" charset="2"/>
              <a:buChar char="ü"/>
              <a:defRPr/>
            </a:pPr>
            <a:endParaRPr lang="ar-IQ" sz="1400" dirty="0" smtClean="0">
              <a:ea typeface="+mn-ea"/>
              <a:cs typeface="Ali-A-Samik" pitchFamily="2" charset="-78"/>
            </a:endParaRPr>
          </a:p>
          <a:p>
            <a:pPr marL="609600" indent="-609600" algn="just" rtl="1" eaLnBrk="1" fontAlgn="auto" hangingPunct="1">
              <a:spcAft>
                <a:spcPts val="0"/>
              </a:spcAft>
              <a:buClr>
                <a:schemeClr val="accent3"/>
              </a:buClr>
              <a:buFont typeface="Wingdings" pitchFamily="2" charset="2"/>
              <a:buChar char="ü"/>
              <a:defRPr/>
            </a:pPr>
            <a:r>
              <a:rPr lang="ar-IQ" sz="2800" dirty="0" smtClean="0">
                <a:ea typeface="+mn-ea"/>
                <a:cs typeface="Ali-A-Samik" pitchFamily="2" charset="-78"/>
              </a:rPr>
              <a:t>ان </a:t>
            </a:r>
            <a:r>
              <a:rPr lang="ar-IQ" sz="2800" dirty="0" smtClean="0">
                <a:solidFill>
                  <a:srgbClr val="FF0000"/>
                </a:solidFill>
                <a:ea typeface="+mn-ea"/>
                <a:cs typeface="Ali-A-Samik" pitchFamily="2" charset="-78"/>
              </a:rPr>
              <a:t>الترقية والترفيع </a:t>
            </a:r>
            <a:r>
              <a:rPr lang="ar-IQ" sz="2800" dirty="0" smtClean="0">
                <a:ea typeface="+mn-ea"/>
                <a:cs typeface="Ali-A-Samik" pitchFamily="2" charset="-78"/>
              </a:rPr>
              <a:t>للقاضي يجب ان يتم وفقا للمفاضلة الموضوعية</a:t>
            </a:r>
            <a:r>
              <a:rPr lang="en-US" sz="2800" dirty="0" smtClean="0">
                <a:ea typeface="+mn-ea"/>
                <a:cs typeface="Ali-A-Samik" pitchFamily="2" charset="-78"/>
              </a:rPr>
              <a:t> </a:t>
            </a:r>
            <a:r>
              <a:rPr lang="ar-JO" sz="2800" dirty="0" smtClean="0">
                <a:ea typeface="+mn-ea"/>
                <a:cs typeface="Ali-A-Samik" pitchFamily="2" charset="-78"/>
              </a:rPr>
              <a:t>بين المرشحين</a:t>
            </a:r>
            <a:r>
              <a:rPr lang="ar-IQ" sz="2800" dirty="0" smtClean="0">
                <a:ea typeface="+mn-ea"/>
                <a:cs typeface="Ali-A-Samik" pitchFamily="2" charset="-78"/>
              </a:rPr>
              <a:t> تعتمد على </a:t>
            </a:r>
            <a:r>
              <a:rPr lang="ar-IQ" sz="2800" dirty="0" smtClean="0">
                <a:solidFill>
                  <a:srgbClr val="FF6600"/>
                </a:solidFill>
                <a:ea typeface="+mn-ea"/>
                <a:cs typeface="Ali-A-Samik" pitchFamily="2" charset="-78"/>
              </a:rPr>
              <a:t>النزاهة والأستقلال </a:t>
            </a:r>
            <a:r>
              <a:rPr lang="ar-IQ" sz="2800" dirty="0" smtClean="0">
                <a:ea typeface="+mn-ea"/>
                <a:cs typeface="Ali-A-Samik" pitchFamily="2" charset="-78"/>
              </a:rPr>
              <a:t>في صنع القرار القضائي وكذلك الكفاية الوظيفية و</a:t>
            </a:r>
            <a:r>
              <a:rPr lang="ar-IQ" sz="2800" dirty="0" smtClean="0">
                <a:solidFill>
                  <a:srgbClr val="FF6600"/>
                </a:solidFill>
                <a:ea typeface="+mn-ea"/>
                <a:cs typeface="Ali-A-Samik" pitchFamily="2" charset="-78"/>
              </a:rPr>
              <a:t>الخبرة </a:t>
            </a:r>
            <a:r>
              <a:rPr lang="ar-IQ" sz="2800" dirty="0" smtClean="0">
                <a:ea typeface="+mn-ea"/>
                <a:cs typeface="Ali-A-Samik" pitchFamily="2" charset="-78"/>
              </a:rPr>
              <a:t>العلمية والعملية ومدى مابذل من </a:t>
            </a:r>
            <a:r>
              <a:rPr lang="ar-IQ" sz="2800" dirty="0" smtClean="0">
                <a:solidFill>
                  <a:srgbClr val="FF6600"/>
                </a:solidFill>
                <a:ea typeface="+mn-ea"/>
                <a:cs typeface="Ali-A-Samik" pitchFamily="2" charset="-78"/>
              </a:rPr>
              <a:t>جهد</a:t>
            </a:r>
            <a:r>
              <a:rPr lang="ar-IQ" sz="2800" dirty="0" smtClean="0">
                <a:ea typeface="+mn-ea"/>
                <a:cs typeface="Ali-A-Samik" pitchFamily="2" charset="-78"/>
              </a:rPr>
              <a:t> في الأرتقاء بذلك.</a:t>
            </a:r>
            <a:r>
              <a:rPr lang="ar-JO" sz="3200" dirty="0" smtClean="0">
                <a:cs typeface="Ali-A-Samik" pitchFamily="2" charset="-78"/>
              </a:rPr>
              <a:t> </a:t>
            </a:r>
            <a:r>
              <a:rPr lang="ar-JO" sz="2400" dirty="0" smtClean="0">
                <a:cs typeface="Ali-A-Samik" pitchFamily="2" charset="-78"/>
              </a:rPr>
              <a:t>(م 39- 46 من قانون التنظيم القضائي العراقي رقم 160 لسنة 1979)</a:t>
            </a:r>
            <a:endParaRPr lang="ar-JO" sz="2800" dirty="0" smtClean="0">
              <a:ea typeface="+mn-ea"/>
              <a:cs typeface="Ali-A-Samik" pitchFamily="2" charset="-78"/>
            </a:endParaRPr>
          </a:p>
          <a:p>
            <a:pPr marL="609600" indent="-609600" algn="just" rtl="1" eaLnBrk="1" fontAlgn="auto" hangingPunct="1">
              <a:spcAft>
                <a:spcPts val="0"/>
              </a:spcAft>
              <a:buClr>
                <a:schemeClr val="accent3"/>
              </a:buClr>
              <a:buFont typeface="Wingdings 2" pitchFamily="18" charset="2"/>
              <a:buNone/>
              <a:defRPr/>
            </a:pPr>
            <a:endParaRPr lang="ar-IQ" sz="1400" dirty="0" smtClean="0">
              <a:ea typeface="+mn-ea"/>
              <a:cs typeface="Ali-A-Samik" pitchFamily="2" charset="-78"/>
            </a:endParaRPr>
          </a:p>
          <a:p>
            <a:pPr marL="85725" indent="-85725" algn="just" rtl="1" eaLnBrk="1" fontAlgn="auto" hangingPunct="1">
              <a:spcAft>
                <a:spcPts val="0"/>
              </a:spcAft>
              <a:buClr>
                <a:schemeClr val="accent3"/>
              </a:buClr>
              <a:buFont typeface="Wingdings" pitchFamily="2" charset="2"/>
              <a:buChar char="ü"/>
              <a:defRPr/>
            </a:pPr>
            <a:r>
              <a:rPr lang="ar-IQ" sz="2800" dirty="0" smtClean="0">
                <a:ea typeface="+mn-ea"/>
                <a:cs typeface="Ali-A-Samik" pitchFamily="2" charset="-78"/>
              </a:rPr>
              <a:t>كما ان الأجراءات </a:t>
            </a:r>
            <a:r>
              <a:rPr lang="ar-IQ" sz="2800" dirty="0" smtClean="0">
                <a:solidFill>
                  <a:srgbClr val="FF0000"/>
                </a:solidFill>
                <a:ea typeface="+mn-ea"/>
                <a:cs typeface="Ali-A-Samik" pitchFamily="2" charset="-78"/>
              </a:rPr>
              <a:t>التأديبية </a:t>
            </a:r>
            <a:r>
              <a:rPr lang="ar-IQ" sz="2800" dirty="0" smtClean="0">
                <a:ea typeface="+mn-ea"/>
                <a:cs typeface="Ali-A-Samik" pitchFamily="2" charset="-78"/>
              </a:rPr>
              <a:t>بحق القاضي يجب ان يتم امام </a:t>
            </a:r>
            <a:r>
              <a:rPr lang="ar-IQ" sz="2800" dirty="0" smtClean="0">
                <a:solidFill>
                  <a:srgbClr val="FF6600"/>
                </a:solidFill>
                <a:ea typeface="+mn-ea"/>
                <a:cs typeface="Ali-A-Samik" pitchFamily="2" charset="-78"/>
              </a:rPr>
              <a:t>لجنة مختصة بشؤون القضاة </a:t>
            </a:r>
            <a:r>
              <a:rPr lang="ar-IQ" sz="2800" dirty="0" smtClean="0">
                <a:ea typeface="+mn-ea"/>
                <a:cs typeface="Ali-A-Samik" pitchFamily="2" charset="-78"/>
              </a:rPr>
              <a:t>وان يخضع القرار </a:t>
            </a:r>
            <a:r>
              <a:rPr lang="ar-IQ" sz="2800" dirty="0" smtClean="0">
                <a:solidFill>
                  <a:srgbClr val="CC0099"/>
                </a:solidFill>
                <a:ea typeface="+mn-ea"/>
                <a:cs typeface="Ali-A-Samik" pitchFamily="2" charset="-78"/>
              </a:rPr>
              <a:t>للطعن امام هيئة</a:t>
            </a:r>
            <a:r>
              <a:rPr lang="ar-IQ" sz="2800" dirty="0" smtClean="0">
                <a:ea typeface="+mn-ea"/>
                <a:cs typeface="Ali-A-Samik" pitchFamily="2" charset="-78"/>
              </a:rPr>
              <a:t> من محكمة التمييز.</a:t>
            </a:r>
            <a:r>
              <a:rPr lang="ar-JO" sz="3200" dirty="0" smtClean="0">
                <a:cs typeface="Ali-A-Samik" pitchFamily="2" charset="-78"/>
              </a:rPr>
              <a:t> </a:t>
            </a:r>
            <a:r>
              <a:rPr lang="ar-JO" sz="2400" dirty="0" smtClean="0">
                <a:cs typeface="Ali-A-Samik" pitchFamily="2" charset="-78"/>
              </a:rPr>
              <a:t>(م</a:t>
            </a:r>
            <a:r>
              <a:rPr lang="ar-IQ" sz="2400" dirty="0" smtClean="0">
                <a:cs typeface="Ali-A-Samik" pitchFamily="2" charset="-78"/>
              </a:rPr>
              <a:t>. 60. 61.</a:t>
            </a:r>
            <a:r>
              <a:rPr lang="ar-JO" sz="2400" dirty="0" smtClean="0">
                <a:cs typeface="Ali-A-Samik" pitchFamily="2" charset="-78"/>
              </a:rPr>
              <a:t> 62</a:t>
            </a:r>
            <a:r>
              <a:rPr lang="ar-IQ" sz="2400" dirty="0" smtClean="0">
                <a:cs typeface="Ali-A-Samik" pitchFamily="2" charset="-78"/>
              </a:rPr>
              <a:t>.</a:t>
            </a:r>
            <a:r>
              <a:rPr lang="ar-JO" sz="2400" dirty="0" smtClean="0">
                <a:cs typeface="Ali-A-Samik" pitchFamily="2" charset="-78"/>
              </a:rPr>
              <a:t> من قانون التنظيم القضائي العراقي رقم 160 لسنة 1979)</a:t>
            </a:r>
            <a:endParaRPr lang="en-US" sz="2400" dirty="0" smtClean="0">
              <a:cs typeface="Ali-A-Samik" pitchFamily="2" charset="-78"/>
            </a:endParaRPr>
          </a:p>
          <a:p>
            <a:pPr marL="85725" indent="-85725" algn="just" rtl="1" eaLnBrk="1" fontAlgn="auto" hangingPunct="1">
              <a:spcAft>
                <a:spcPts val="0"/>
              </a:spcAft>
              <a:buClr>
                <a:schemeClr val="accent3"/>
              </a:buClr>
              <a:buFont typeface="Wingdings 2" pitchFamily="18" charset="2"/>
              <a:buNone/>
              <a:defRPr/>
            </a:pPr>
            <a:endParaRPr lang="ar-IQ" sz="2000" dirty="0" smtClean="0">
              <a:ea typeface="+mn-ea"/>
              <a:cs typeface="Ali-A-Samik" pitchFamily="2" charset="-78"/>
            </a:endParaRPr>
          </a:p>
          <a:p>
            <a:pPr marL="0" indent="0" algn="just" rtl="1" eaLnBrk="1" fontAlgn="auto" hangingPunct="1">
              <a:spcAft>
                <a:spcPts val="0"/>
              </a:spcAft>
              <a:buClr>
                <a:schemeClr val="accent3"/>
              </a:buClr>
              <a:buFont typeface="Wingdings" pitchFamily="2" charset="2"/>
              <a:buChar char="ü"/>
              <a:defRPr/>
            </a:pPr>
            <a:r>
              <a:rPr lang="ar-IQ" sz="2800" dirty="0" smtClean="0">
                <a:ea typeface="+mn-ea"/>
                <a:cs typeface="Ali-A-Samik" pitchFamily="2" charset="-78"/>
              </a:rPr>
              <a:t>كما ان القاضي له </a:t>
            </a:r>
            <a:r>
              <a:rPr lang="ar-IQ" sz="2800" dirty="0" smtClean="0">
                <a:solidFill>
                  <a:srgbClr val="CC0099"/>
                </a:solidFill>
                <a:ea typeface="+mn-ea"/>
                <a:cs typeface="Ali-A-Samik" pitchFamily="2" charset="-78"/>
              </a:rPr>
              <a:t>حصانة</a:t>
            </a:r>
            <a:r>
              <a:rPr lang="ar-IQ" sz="2800" dirty="0" smtClean="0">
                <a:ea typeface="+mn-ea"/>
                <a:cs typeface="Ali-A-Samik" pitchFamily="2" charset="-78"/>
              </a:rPr>
              <a:t> في تتبعه مدنياً بسبب الأعمال التي يقوم بها في حدود ولايته القضائية و ذلك لأن القاضي يجب ان يكون حر في ممارسته القضائية و ممارسة مهامه في حدود القانون. </a:t>
            </a:r>
            <a:endParaRPr lang="en-US" sz="2800" dirty="0" smtClean="0">
              <a:ea typeface="+mn-ea"/>
              <a:cs typeface="Ali-A-Samik" pitchFamily="2" charset="-78"/>
            </a:endParaRPr>
          </a:p>
          <a:p>
            <a:pPr marL="411480" indent="-274320" algn="r" rtl="1" eaLnBrk="1" fontAlgn="auto" hangingPunct="1">
              <a:spcAft>
                <a:spcPts val="0"/>
              </a:spcAft>
              <a:buClr>
                <a:schemeClr val="accent3"/>
              </a:buClr>
              <a:buFont typeface="Wingdings" pitchFamily="2" charset="2"/>
              <a:buNone/>
              <a:defRPr/>
            </a:pPr>
            <a:endParaRPr lang="ar-IQ" dirty="0">
              <a:ea typeface="+mn-ea"/>
            </a:endParaRPr>
          </a:p>
        </p:txBody>
      </p:sp>
      <p:sp>
        <p:nvSpPr>
          <p:cNvPr id="4" name="Slide Number Placeholder 3"/>
          <p:cNvSpPr>
            <a:spLocks noGrp="1"/>
          </p:cNvSpPr>
          <p:nvPr>
            <p:ph type="sldNum" sz="quarter" idx="12"/>
          </p:nvPr>
        </p:nvSpPr>
        <p:spPr/>
        <p:txBody>
          <a:bodyPr/>
          <a:lstStyle/>
          <a:p>
            <a:pPr>
              <a:defRPr/>
            </a:pPr>
            <a:fld id="{B6DA4A65-9D77-44DA-BF70-5887E56EBA67}" type="slidenum">
              <a:rPr lang="ar-SA" smtClean="0">
                <a:solidFill>
                  <a:srgbClr val="04617B">
                    <a:shade val="90000"/>
                  </a:srgbClr>
                </a:solidFill>
              </a:rPr>
              <a:pPr>
                <a:defRPr/>
              </a:pPr>
              <a:t>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4465355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250825" y="765175"/>
            <a:ext cx="8569325" cy="6092825"/>
          </a:xfrm>
        </p:spPr>
        <p:txBody>
          <a:bodyPr/>
          <a:lstStyle/>
          <a:p>
            <a:pPr algn="r" rtl="1" fontAlgn="auto">
              <a:spcAft>
                <a:spcPts val="0"/>
              </a:spcAft>
              <a:defRPr/>
            </a:pPr>
            <a:r>
              <a:rPr lang="ar-IQ" sz="3600" b="1" dirty="0" smtClean="0">
                <a:solidFill>
                  <a:srgbClr val="007E00"/>
                </a:solidFill>
                <a:cs typeface="Ali-A-Samik" pitchFamily="2" charset="-78"/>
              </a:rPr>
              <a:t>المعونة القضائية في نطاق قانون الرسوم العدلية</a:t>
            </a:r>
          </a:p>
          <a:p>
            <a:pPr algn="r" rtl="1" fontAlgn="auto">
              <a:spcAft>
                <a:spcPts val="0"/>
              </a:spcAft>
              <a:buFont typeface="Wingdings" pitchFamily="2" charset="2"/>
              <a:buChar char="q"/>
              <a:defRPr/>
            </a:pPr>
            <a:r>
              <a:rPr lang="ar-IQ" sz="2800" dirty="0" smtClean="0">
                <a:solidFill>
                  <a:srgbClr val="0070C0"/>
                </a:solidFill>
                <a:cs typeface="Ali-A-Samik" pitchFamily="2" charset="-78"/>
              </a:rPr>
              <a:t> شروط المعونة القضائية: ( م 31 مرافعات)</a:t>
            </a:r>
          </a:p>
          <a:p>
            <a:pPr algn="just" rtl="1" fontAlgn="auto">
              <a:spcAft>
                <a:spcPts val="0"/>
              </a:spcAft>
              <a:buFont typeface="Arial" pitchFamily="34" charset="0"/>
              <a:buNone/>
              <a:defRPr/>
            </a:pPr>
            <a:r>
              <a:rPr lang="ar-IQ" sz="2800" dirty="0" smtClean="0">
                <a:cs typeface="Ali-A-Samik" pitchFamily="2" charset="-78"/>
              </a:rPr>
              <a:t>   تقرر المعونة القضائية للأشخاص الطبيعية أو المعنوية التي لاتستطيع دفع رسم الدعوى او رسم الطعن.</a:t>
            </a:r>
          </a:p>
          <a:p>
            <a:pPr algn="r" rtl="1" fontAlgn="auto">
              <a:spcAft>
                <a:spcPts val="0"/>
              </a:spcAft>
              <a:buFont typeface="Wingdings" pitchFamily="2" charset="2"/>
              <a:buChar char="q"/>
              <a:defRPr/>
            </a:pPr>
            <a:r>
              <a:rPr lang="ar-IQ" sz="2800" dirty="0" smtClean="0">
                <a:solidFill>
                  <a:srgbClr val="0070C0"/>
                </a:solidFill>
                <a:cs typeface="Ali-A-Samik" pitchFamily="2" charset="-78"/>
              </a:rPr>
              <a:t>إجراءات تقديم طلب المعونة القضائية ( م 31 رسوم عدلية)</a:t>
            </a:r>
          </a:p>
          <a:p>
            <a:pPr algn="just" rtl="1" fontAlgn="auto">
              <a:spcAft>
                <a:spcPts val="0"/>
              </a:spcAft>
              <a:buFont typeface="Arial" pitchFamily="34" charset="0"/>
              <a:buNone/>
              <a:defRPr/>
            </a:pPr>
            <a:r>
              <a:rPr lang="ar-IQ" sz="2800" dirty="0" smtClean="0">
                <a:cs typeface="Ali-A-Samik" pitchFamily="2" charset="-78"/>
              </a:rPr>
              <a:t>   يقدم طلب المعونة القضائية الى </a:t>
            </a:r>
            <a:r>
              <a:rPr lang="ar-IQ" sz="2800" dirty="0" smtClean="0">
                <a:solidFill>
                  <a:srgbClr val="FF0000"/>
                </a:solidFill>
                <a:cs typeface="Ali-A-Samik" pitchFamily="2" charset="-78"/>
              </a:rPr>
              <a:t>المحكمة المختصة بنظر الدعوى </a:t>
            </a:r>
            <a:r>
              <a:rPr lang="ar-IQ" sz="2800" dirty="0" smtClean="0">
                <a:cs typeface="Ali-A-Samik" pitchFamily="2" charset="-78"/>
              </a:rPr>
              <a:t>أو الطعن ويوضح فيه وقائع الدعوى وأدلة الثبوت فيها ويرفق مع الطلب ما يؤيد عدم استطاعة طالب المعونة دفع الرسم.</a:t>
            </a:r>
          </a:p>
          <a:p>
            <a:pPr algn="just" rtl="1" fontAlgn="auto">
              <a:spcAft>
                <a:spcPts val="0"/>
              </a:spcAft>
              <a:buFont typeface="Wingdings" pitchFamily="2" charset="2"/>
              <a:buChar char="v"/>
              <a:defRPr/>
            </a:pPr>
            <a:r>
              <a:rPr lang="ar-IQ" sz="2800" dirty="0" smtClean="0">
                <a:cs typeface="Ali-A-Samik" pitchFamily="2" charset="-78"/>
              </a:rPr>
              <a:t>اذا اقتنعت المحكمة بصحة الطلب, </a:t>
            </a:r>
            <a:r>
              <a:rPr lang="ar-IQ" sz="2800" dirty="0" smtClean="0">
                <a:solidFill>
                  <a:schemeClr val="accent6">
                    <a:lumMod val="75000"/>
                  </a:schemeClr>
                </a:solidFill>
                <a:cs typeface="Ali-A-Samik" pitchFamily="2" charset="-78"/>
              </a:rPr>
              <a:t>فتقرر تأجيل استيفاء الرسم </a:t>
            </a:r>
            <a:r>
              <a:rPr lang="ar-IQ" sz="2800" dirty="0" smtClean="0">
                <a:cs typeface="Ali-A-Samik" pitchFamily="2" charset="-78"/>
              </a:rPr>
              <a:t>لنتيجة الدعوى أوالطعن. ويكون </a:t>
            </a:r>
            <a:r>
              <a:rPr lang="ar-IQ" sz="2800" dirty="0" smtClean="0">
                <a:solidFill>
                  <a:srgbClr val="FF0000"/>
                </a:solidFill>
                <a:cs typeface="Ali-A-Samik" pitchFamily="2" charset="-78"/>
              </a:rPr>
              <a:t>قرارها في ذلك باتا.</a:t>
            </a:r>
          </a:p>
          <a:p>
            <a:pPr algn="r" rtl="1" fontAlgn="auto">
              <a:spcAft>
                <a:spcPts val="0"/>
              </a:spcAft>
              <a:buFont typeface="Arial" pitchFamily="34" charset="0"/>
              <a:buNone/>
              <a:defRPr/>
            </a:pPr>
            <a:endParaRPr lang="ar-IQ" sz="2800" dirty="0" smtClean="0">
              <a:cs typeface="Ali-A-Samik" pitchFamily="2" charset="-78"/>
            </a:endParaRPr>
          </a:p>
          <a:p>
            <a:pPr algn="r" rtl="1" fontAlgn="auto">
              <a:spcAft>
                <a:spcPts val="0"/>
              </a:spcAft>
              <a:buFont typeface="Arial" pitchFamily="34" charset="0"/>
              <a:buNone/>
              <a:defRPr/>
            </a:pPr>
            <a:endParaRPr lang="en-US" sz="2800" dirty="0">
              <a:cs typeface="Ali-A-Samik" pitchFamily="2" charset="-78"/>
            </a:endParaRPr>
          </a:p>
        </p:txBody>
      </p:sp>
      <p:sp>
        <p:nvSpPr>
          <p:cNvPr id="4" name="Slide Number Placeholder 3"/>
          <p:cNvSpPr>
            <a:spLocks noGrp="1"/>
          </p:cNvSpPr>
          <p:nvPr>
            <p:ph type="sldNum" sz="quarter" idx="12"/>
          </p:nvPr>
        </p:nvSpPr>
        <p:spPr/>
        <p:txBody>
          <a:bodyPr/>
          <a:lstStyle/>
          <a:p>
            <a:pPr>
              <a:defRPr/>
            </a:pPr>
            <a:fld id="{ED0829C1-B3C2-4FB8-A0CA-9B79F150C3BA}" type="slidenum">
              <a:rPr lang="ar-SA" smtClean="0">
                <a:solidFill>
                  <a:srgbClr val="04617B">
                    <a:shade val="90000"/>
                  </a:srgbClr>
                </a:solidFill>
              </a:rPr>
              <a:pPr>
                <a:defRPr/>
              </a:pPr>
              <a:t>30</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4640875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Content Placeholder 2"/>
          <p:cNvSpPr>
            <a:spLocks noGrp="1"/>
          </p:cNvSpPr>
          <p:nvPr>
            <p:ph idx="1"/>
          </p:nvPr>
        </p:nvSpPr>
        <p:spPr>
          <a:xfrm>
            <a:off x="457200" y="857250"/>
            <a:ext cx="8229600" cy="5643563"/>
          </a:xfrm>
        </p:spPr>
        <p:txBody>
          <a:bodyPr/>
          <a:lstStyle/>
          <a:p>
            <a:pPr algn="just" rtl="1">
              <a:buFont typeface="Wingdings" pitchFamily="2" charset="2"/>
              <a:buChar char="v"/>
            </a:pPr>
            <a:r>
              <a:rPr lang="ar-IQ" sz="2800" dirty="0" smtClean="0">
                <a:cs typeface="Ali-A-Samik" pitchFamily="2" charset="-78"/>
              </a:rPr>
              <a:t> بعد إنتهاء الدعوى تقوم المحكمة المختصة بتحصيل الرسم المؤجل من الطرف الذي خسر الدعوى أو الطعن وعند تعذر ذلك, تقوم مديرية التنفيذ بتحصيله بناء على مذكرة من المحكمة المختصة. ويقيد إيرادا للخزينة.</a:t>
            </a:r>
          </a:p>
          <a:p>
            <a:pPr algn="r" rtl="1">
              <a:buFont typeface="Arial" pitchFamily="34" charset="0"/>
              <a:buNone/>
            </a:pPr>
            <a:r>
              <a:rPr lang="ar-IQ" sz="2800" dirty="0" smtClean="0">
                <a:solidFill>
                  <a:srgbClr val="7030A0"/>
                </a:solidFill>
                <a:cs typeface="Ali-A-Samik" pitchFamily="2" charset="-78"/>
              </a:rPr>
              <a:t>    </a:t>
            </a:r>
            <a:r>
              <a:rPr lang="ar-IQ" sz="2800" b="1" dirty="0" smtClean="0">
                <a:solidFill>
                  <a:srgbClr val="7030A0"/>
                </a:solidFill>
                <a:cs typeface="Ali-A-Samik" pitchFamily="2" charset="-78"/>
              </a:rPr>
              <a:t>المعونة القضائية في </a:t>
            </a:r>
            <a:r>
              <a:rPr lang="ar-JO" sz="2800" b="1" dirty="0" smtClean="0">
                <a:solidFill>
                  <a:srgbClr val="7030A0"/>
                </a:solidFill>
                <a:cs typeface="Ali-A-Samik" pitchFamily="2" charset="-78"/>
              </a:rPr>
              <a:t>المواد (66-73) في </a:t>
            </a:r>
            <a:r>
              <a:rPr lang="ar-IQ" sz="2800" b="1" dirty="0" smtClean="0">
                <a:solidFill>
                  <a:srgbClr val="7030A0"/>
                </a:solidFill>
                <a:cs typeface="Ali-A-Samik" pitchFamily="2" charset="-78"/>
              </a:rPr>
              <a:t>قانون المحاماة العراقي</a:t>
            </a:r>
            <a:r>
              <a:rPr lang="ar-JO" sz="2800" b="1" dirty="0" smtClean="0">
                <a:solidFill>
                  <a:srgbClr val="7030A0"/>
                </a:solidFill>
                <a:cs typeface="Ali-A-Samik" pitchFamily="2" charset="-78"/>
              </a:rPr>
              <a:t> رقم 173 لسنة 1965، وفي المادة (36) قانون المحاماة الكوردستاني رقم (17) لسنة 1999 المعدل.</a:t>
            </a:r>
            <a:endParaRPr lang="ar-IQ" sz="2800" b="1" dirty="0" smtClean="0">
              <a:solidFill>
                <a:srgbClr val="7030A0"/>
              </a:solidFill>
              <a:cs typeface="Ali-A-Samik" pitchFamily="2" charset="-78"/>
            </a:endParaRPr>
          </a:p>
          <a:p>
            <a:pPr algn="r" rtl="1">
              <a:buFont typeface="Arial" pitchFamily="34" charset="0"/>
              <a:buNone/>
            </a:pPr>
            <a:r>
              <a:rPr lang="ar-IQ" sz="2800" dirty="0" smtClean="0">
                <a:cs typeface="Ali-A-Samik" pitchFamily="2" charset="-78"/>
              </a:rPr>
              <a:t>تشكل في مركز كل من محاكم الاستئناف لجنة للمعونة القضائية تؤلف من </a:t>
            </a:r>
            <a:r>
              <a:rPr lang="ar-IQ" sz="2800" dirty="0" smtClean="0">
                <a:solidFill>
                  <a:srgbClr val="FF0000"/>
                </a:solidFill>
                <a:cs typeface="Ali-A-Samik" pitchFamily="2" charset="-78"/>
              </a:rPr>
              <a:t>ثلاثة </a:t>
            </a:r>
            <a:r>
              <a:rPr lang="ar-IQ" sz="2800" dirty="0" smtClean="0">
                <a:cs typeface="Ali-A-Samik" pitchFamily="2" charset="-78"/>
              </a:rPr>
              <a:t>محامين يختارهم مجلس النقابة</a:t>
            </a:r>
          </a:p>
          <a:p>
            <a:pPr algn="r" rtl="1">
              <a:buFont typeface="Wingdings" pitchFamily="2" charset="2"/>
              <a:buChar char="q"/>
            </a:pPr>
            <a:r>
              <a:rPr lang="ar-IQ" sz="2800" b="1" dirty="0" smtClean="0">
                <a:solidFill>
                  <a:srgbClr val="7030A0"/>
                </a:solidFill>
                <a:cs typeface="Ali-A-Samik" pitchFamily="2" charset="-78"/>
              </a:rPr>
              <a:t>شروط المعونة القضائية: </a:t>
            </a:r>
          </a:p>
          <a:p>
            <a:pPr algn="r" rtl="1">
              <a:buFont typeface="Arial" pitchFamily="34" charset="0"/>
              <a:buNone/>
            </a:pPr>
            <a:r>
              <a:rPr lang="ar-IQ" sz="2400" dirty="0" smtClean="0">
                <a:cs typeface="Ali-A-Samik" pitchFamily="2" charset="-78"/>
              </a:rPr>
              <a:t>1-إذا كان أحد طرفي الدعوى معسراً عاجزاً عن دفع أتعاب المحاماة .</a:t>
            </a:r>
          </a:p>
          <a:p>
            <a:pPr algn="r" rtl="1">
              <a:buFont typeface="Arial" pitchFamily="34" charset="0"/>
              <a:buNone/>
            </a:pPr>
            <a:r>
              <a:rPr lang="ar-IQ" sz="2400" dirty="0" smtClean="0">
                <a:cs typeface="Ali-A-Samik" pitchFamily="2" charset="-78"/>
              </a:rPr>
              <a:t>2-إذا لم يجد شخص من يدافع عنه من المحامين .</a:t>
            </a:r>
          </a:p>
          <a:p>
            <a:pPr algn="r" rtl="1">
              <a:buFont typeface="Arial" pitchFamily="34" charset="0"/>
              <a:buNone/>
            </a:pPr>
            <a:r>
              <a:rPr lang="ar-IQ" sz="2400" dirty="0" smtClean="0">
                <a:cs typeface="Ali-A-Samik" pitchFamily="2" charset="-78"/>
              </a:rPr>
              <a:t>3-إذا طلبت إحدى المحاكم تعيين محام عن متهم أو حدث لم يختر محامياً للدفاع عنه .</a:t>
            </a:r>
          </a:p>
          <a:p>
            <a:pPr algn="r" rtl="1">
              <a:buFont typeface="Arial" pitchFamily="34" charset="0"/>
              <a:buNone/>
            </a:pPr>
            <a:endParaRPr lang="ar-IQ" sz="2800" b="1" dirty="0" smtClean="0">
              <a:cs typeface="Ali-A-Samik" pitchFamily="2" charset="-78"/>
            </a:endParaRPr>
          </a:p>
          <a:p>
            <a:pPr algn="r" rtl="1">
              <a:buFont typeface="Arial" pitchFamily="34" charset="0"/>
              <a:buNone/>
            </a:pPr>
            <a:endParaRPr lang="en-US" sz="2800" dirty="0" smtClean="0">
              <a:cs typeface="Ali-A-Samik" pitchFamily="2" charset="-78"/>
            </a:endParaRPr>
          </a:p>
          <a:p>
            <a:pPr algn="just" rtl="1">
              <a:buFont typeface="Wingdings 2" pitchFamily="18" charset="2"/>
              <a:buNone/>
            </a:pPr>
            <a:endParaRPr lang="en-US" sz="2800" dirty="0" smtClean="0">
              <a:cs typeface="Ali-A-Samik" pitchFamily="2" charset="-78"/>
            </a:endParaRPr>
          </a:p>
        </p:txBody>
      </p:sp>
      <p:sp>
        <p:nvSpPr>
          <p:cNvPr id="4" name="Slide Number Placeholder 3"/>
          <p:cNvSpPr>
            <a:spLocks noGrp="1"/>
          </p:cNvSpPr>
          <p:nvPr>
            <p:ph type="sldNum" sz="quarter" idx="12"/>
          </p:nvPr>
        </p:nvSpPr>
        <p:spPr/>
        <p:txBody>
          <a:bodyPr/>
          <a:lstStyle/>
          <a:p>
            <a:pPr>
              <a:defRPr/>
            </a:pPr>
            <a:fld id="{657B0647-54D0-4E3A-A14B-BAF7EF0E10E2}" type="slidenum">
              <a:rPr lang="ar-SA" smtClean="0">
                <a:solidFill>
                  <a:srgbClr val="04617B">
                    <a:shade val="90000"/>
                  </a:srgbClr>
                </a:solidFill>
              </a:rPr>
              <a:pPr>
                <a:defRPr/>
              </a:pPr>
              <a:t>31</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33826424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Content Placeholder 2"/>
          <p:cNvSpPr>
            <a:spLocks noGrp="1"/>
          </p:cNvSpPr>
          <p:nvPr>
            <p:ph idx="1"/>
          </p:nvPr>
        </p:nvSpPr>
        <p:spPr>
          <a:xfrm>
            <a:off x="457200" y="642938"/>
            <a:ext cx="8229600" cy="5857875"/>
          </a:xfrm>
        </p:spPr>
        <p:txBody>
          <a:bodyPr/>
          <a:lstStyle/>
          <a:p>
            <a:pPr algn="just" rtl="1">
              <a:buFont typeface="Wingdings" pitchFamily="2" charset="2"/>
              <a:buChar char="v"/>
              <a:defRPr/>
            </a:pPr>
            <a:r>
              <a:rPr lang="ar-IQ" sz="2400" dirty="0" smtClean="0">
                <a:cs typeface="Ali-A-Samik" pitchFamily="2" charset="-78"/>
              </a:rPr>
              <a:t>إذا </a:t>
            </a:r>
            <a:r>
              <a:rPr lang="ar-IQ" sz="2400" dirty="0" smtClean="0">
                <a:solidFill>
                  <a:srgbClr val="FF0000"/>
                </a:solidFill>
                <a:cs typeface="Ali-A-Samik" pitchFamily="2" charset="-78"/>
              </a:rPr>
              <a:t>قبلت</a:t>
            </a:r>
            <a:r>
              <a:rPr lang="ar-IQ" sz="2400" dirty="0" smtClean="0">
                <a:cs typeface="Ali-A-Samik" pitchFamily="2" charset="-78"/>
              </a:rPr>
              <a:t> اللجنة الطلب المقدم إليها </a:t>
            </a:r>
            <a:r>
              <a:rPr lang="ar-IQ" sz="2400" dirty="0" smtClean="0">
                <a:solidFill>
                  <a:srgbClr val="FF0000"/>
                </a:solidFill>
                <a:cs typeface="Ali-A-Samik" pitchFamily="2" charset="-78"/>
              </a:rPr>
              <a:t>ندبت</a:t>
            </a:r>
            <a:r>
              <a:rPr lang="ar-IQ" sz="2400" dirty="0" smtClean="0">
                <a:cs typeface="Ali-A-Samik" pitchFamily="2" charset="-78"/>
              </a:rPr>
              <a:t> محامياً للقيام بواجب المعونة القضائية ويراعى دائماً أن يكون الندب بالدور من جدول المحامين الممارسين مالم توجد أسباب جدية تستوجب مخالفة ذلك بشرط بيان هذه الأسباب ، ويقوم كتاب ندب المحامي الصادر من لجنة المعونة القضائية</a:t>
            </a:r>
            <a:r>
              <a:rPr lang="ar-IQ" sz="2400" dirty="0" smtClean="0">
                <a:solidFill>
                  <a:srgbClr val="FF0000"/>
                </a:solidFill>
                <a:cs typeface="Ali-A-Samik" pitchFamily="2" charset="-78"/>
              </a:rPr>
              <a:t> مقام الوكالة القانونية </a:t>
            </a:r>
            <a:r>
              <a:rPr lang="ar-IQ" sz="2400" dirty="0" smtClean="0">
                <a:cs typeface="Ali-A-Samik" pitchFamily="2" charset="-78"/>
              </a:rPr>
              <a:t>ولا يخضع لرسم الطابع .وأي محام يرفض دون عذر مقبول تقديم المعونة القضائية التي كلف بها أو يهمل القيام بهذا الواجب </a:t>
            </a:r>
            <a:r>
              <a:rPr lang="ar-IQ" sz="2400" dirty="0" smtClean="0">
                <a:solidFill>
                  <a:srgbClr val="FF0000"/>
                </a:solidFill>
                <a:cs typeface="Ali-A-Samik" pitchFamily="2" charset="-78"/>
              </a:rPr>
              <a:t>يعاقب تأديبياً.</a:t>
            </a:r>
            <a:endParaRPr lang="ar-JO" sz="2400" dirty="0" smtClean="0">
              <a:solidFill>
                <a:srgbClr val="FF0000"/>
              </a:solidFill>
              <a:cs typeface="Ali-A-Samik" pitchFamily="2" charset="-78"/>
            </a:endParaRPr>
          </a:p>
          <a:p>
            <a:pPr algn="just" rtl="1">
              <a:buFont typeface="Wingdings 2" pitchFamily="18" charset="2"/>
              <a:buNone/>
              <a:defRPr/>
            </a:pPr>
            <a:endParaRPr lang="ar-IQ" sz="2400" dirty="0" smtClean="0">
              <a:cs typeface="Ali-A-Samik" pitchFamily="2" charset="-78"/>
            </a:endParaRPr>
          </a:p>
          <a:p>
            <a:pPr algn="just" rtl="1">
              <a:buFont typeface="Wingdings" pitchFamily="2" charset="2"/>
              <a:buChar char="v"/>
              <a:defRPr/>
            </a:pPr>
            <a:r>
              <a:rPr lang="ar-IQ" sz="2400" dirty="0" smtClean="0">
                <a:cs typeface="Ali-A-Samik" pitchFamily="2" charset="-78"/>
              </a:rPr>
              <a:t> يقوم المحامي المنتدب عن المعسر </a:t>
            </a:r>
            <a:r>
              <a:rPr lang="ar-IQ" sz="2400" dirty="0" smtClean="0">
                <a:solidFill>
                  <a:srgbClr val="FF0000"/>
                </a:solidFill>
                <a:cs typeface="Ali-A-Samik" pitchFamily="2" charset="-78"/>
              </a:rPr>
              <a:t>بالدفاع عنه </a:t>
            </a:r>
            <a:r>
              <a:rPr lang="ar-IQ" sz="2400" dirty="0" smtClean="0">
                <a:cs typeface="Ali-A-Samik" pitchFamily="2" charset="-78"/>
              </a:rPr>
              <a:t>أمام القضاء مجاناً وله أن يتقاضى من ا</a:t>
            </a:r>
            <a:r>
              <a:rPr lang="ar-IQ" sz="2400" dirty="0" smtClean="0">
                <a:solidFill>
                  <a:srgbClr val="955B2B"/>
                </a:solidFill>
                <a:cs typeface="Ali-A-Samik" pitchFamily="2" charset="-78"/>
              </a:rPr>
              <a:t>لنقابة </a:t>
            </a:r>
            <a:r>
              <a:rPr lang="ar-IQ" sz="2400" dirty="0" smtClean="0">
                <a:solidFill>
                  <a:srgbClr val="FF0000"/>
                </a:solidFill>
                <a:cs typeface="Ali-A-Samik" pitchFamily="2" charset="-78"/>
              </a:rPr>
              <a:t>المصاريف الضرورية </a:t>
            </a:r>
            <a:r>
              <a:rPr lang="ar-IQ" sz="2400" dirty="0" smtClean="0">
                <a:cs typeface="Ali-A-Samik" pitchFamily="2" charset="-78"/>
              </a:rPr>
              <a:t>التي انفقها في سبيل أداء واجبه . </a:t>
            </a:r>
            <a:r>
              <a:rPr lang="ar-IQ" sz="2400" dirty="0" smtClean="0">
                <a:solidFill>
                  <a:srgbClr val="FF0000"/>
                </a:solidFill>
                <a:cs typeface="Ali-A-Samik" pitchFamily="2" charset="-78"/>
              </a:rPr>
              <a:t>وعلى المحكمة </a:t>
            </a:r>
            <a:r>
              <a:rPr lang="ar-IQ" sz="2400" dirty="0" smtClean="0">
                <a:cs typeface="Ali-A-Samik" pitchFamily="2" charset="-78"/>
              </a:rPr>
              <a:t>التي ترافع المحامي المنتدب أمامها أن تحكم له </a:t>
            </a:r>
            <a:r>
              <a:rPr lang="ar-IQ" sz="2400" dirty="0" smtClean="0">
                <a:solidFill>
                  <a:srgbClr val="FF0000"/>
                </a:solidFill>
                <a:cs typeface="Ali-A-Samik" pitchFamily="2" charset="-78"/>
              </a:rPr>
              <a:t>بأتعاب محاماة</a:t>
            </a:r>
            <a:r>
              <a:rPr lang="ar-JO" sz="2400" dirty="0" smtClean="0">
                <a:solidFill>
                  <a:srgbClr val="FF0000"/>
                </a:solidFill>
                <a:cs typeface="Ali-A-Samik" pitchFamily="2" charset="-78"/>
              </a:rPr>
              <a:t>، </a:t>
            </a:r>
            <a:r>
              <a:rPr lang="ar-IQ" sz="2400" dirty="0" smtClean="0">
                <a:cs typeface="Ali-A-Samik" pitchFamily="2" charset="-78"/>
              </a:rPr>
              <a:t>وللمحامي المنتدب الرجوع بهذه الأتعاب على </a:t>
            </a:r>
            <a:r>
              <a:rPr lang="ar-IQ" sz="2400" dirty="0" smtClean="0">
                <a:solidFill>
                  <a:srgbClr val="7030A0"/>
                </a:solidFill>
                <a:cs typeface="Ali-A-Samik" pitchFamily="2" charset="-78"/>
              </a:rPr>
              <a:t>موكله</a:t>
            </a:r>
            <a:r>
              <a:rPr lang="ar-IQ" sz="2400" dirty="0" smtClean="0">
                <a:cs typeface="Ali-A-Samik" pitchFamily="2" charset="-78"/>
              </a:rPr>
              <a:t> إذا ثبت </a:t>
            </a:r>
            <a:r>
              <a:rPr lang="ar-IQ" sz="2400" dirty="0" smtClean="0">
                <a:solidFill>
                  <a:srgbClr val="7030A0"/>
                </a:solidFill>
                <a:cs typeface="Ali-A-Samik" pitchFamily="2" charset="-78"/>
              </a:rPr>
              <a:t>يسره</a:t>
            </a:r>
            <a:r>
              <a:rPr lang="ar-IQ" sz="2400" dirty="0" smtClean="0">
                <a:cs typeface="Ali-A-Samik" pitchFamily="2" charset="-78"/>
              </a:rPr>
              <a:t> </a:t>
            </a:r>
            <a:r>
              <a:rPr lang="ar-IQ" sz="2400" dirty="0" smtClean="0">
                <a:solidFill>
                  <a:srgbClr val="00B050"/>
                </a:solidFill>
                <a:cs typeface="Ali-A-Samik" pitchFamily="2" charset="-78"/>
              </a:rPr>
              <a:t>ولم يحصل عليها من خصمه </a:t>
            </a:r>
            <a:r>
              <a:rPr lang="ar-IQ" sz="2400" dirty="0" smtClean="0">
                <a:cs typeface="Ali-A-Samik" pitchFamily="2" charset="-78"/>
              </a:rPr>
              <a:t>.</a:t>
            </a:r>
          </a:p>
          <a:p>
            <a:pPr marL="0" indent="0" algn="just" rtl="1">
              <a:buFont typeface="Wingdings 2" pitchFamily="18" charset="2"/>
              <a:buNone/>
              <a:defRPr/>
            </a:pPr>
            <a:r>
              <a:rPr lang="ar-IQ" sz="2400" dirty="0" smtClean="0">
                <a:cs typeface="Ali-A-Samik" pitchFamily="2" charset="-78"/>
              </a:rPr>
              <a:t> فاذا </a:t>
            </a:r>
            <a:r>
              <a:rPr lang="ar-IQ" sz="2400" dirty="0" smtClean="0">
                <a:solidFill>
                  <a:srgbClr val="0070C0"/>
                </a:solidFill>
                <a:cs typeface="Ali-A-Samik" pitchFamily="2" charset="-78"/>
              </a:rPr>
              <a:t>لم يحصل عليها من أحدهما </a:t>
            </a:r>
            <a:r>
              <a:rPr lang="ar-IQ" sz="2400" dirty="0" smtClean="0">
                <a:cs typeface="Ali-A-Samik" pitchFamily="2" charset="-78"/>
              </a:rPr>
              <a:t>جاز له أن يطلب من </a:t>
            </a:r>
            <a:r>
              <a:rPr lang="ar-IQ" sz="2400" dirty="0" smtClean="0">
                <a:solidFill>
                  <a:srgbClr val="00B0F0"/>
                </a:solidFill>
                <a:cs typeface="Ali-A-Samik" pitchFamily="2" charset="-78"/>
              </a:rPr>
              <a:t>لجنة المعونة القضائية </a:t>
            </a:r>
            <a:r>
              <a:rPr lang="ar-IQ" sz="2400" dirty="0" smtClean="0">
                <a:cs typeface="Ali-A-Samik" pitchFamily="2" charset="-78"/>
              </a:rPr>
              <a:t>أن تقدر له أتعابا مؤقتة تصرف له من النقابة على </a:t>
            </a:r>
            <a:r>
              <a:rPr lang="ar-IQ" sz="2400" dirty="0" smtClean="0">
                <a:solidFill>
                  <a:srgbClr val="0070C0"/>
                </a:solidFill>
                <a:cs typeface="Ali-A-Samik" pitchFamily="2" charset="-78"/>
              </a:rPr>
              <a:t>أن يردها اليها إذا استوفى أتعابه من موكله أو من خصمه</a:t>
            </a:r>
            <a:r>
              <a:rPr lang="ar-IQ" sz="2400" dirty="0" smtClean="0">
                <a:cs typeface="Ali-A-Samik" pitchFamily="2" charset="-78"/>
              </a:rPr>
              <a:t>، أما إذا كان من وكل المحامي عنه موسراً </a:t>
            </a:r>
            <a:r>
              <a:rPr lang="ar-IQ" sz="2400" dirty="0" smtClean="0">
                <a:solidFill>
                  <a:srgbClr val="FF0000"/>
                </a:solidFill>
                <a:cs typeface="Ali-A-Samik" pitchFamily="2" charset="-78"/>
              </a:rPr>
              <a:t>إستحق المحامي أتعابه قبله </a:t>
            </a:r>
            <a:r>
              <a:rPr lang="ar-IQ" sz="2400" dirty="0" smtClean="0">
                <a:cs typeface="Ali-A-Samik" pitchFamily="2" charset="-78"/>
              </a:rPr>
              <a:t>وفقاً لأحكام هذا القانون، أي </a:t>
            </a:r>
            <a:r>
              <a:rPr lang="ar-IQ" sz="2400" dirty="0" smtClean="0">
                <a:solidFill>
                  <a:srgbClr val="FF0000"/>
                </a:solidFill>
                <a:cs typeface="Ali-A-Samik" pitchFamily="2" charset="-78"/>
              </a:rPr>
              <a:t>ان الموكل في هذه الحالة لم يكن معس</a:t>
            </a:r>
            <a:r>
              <a:rPr lang="ar-IQ" sz="2400" dirty="0" smtClean="0">
                <a:cs typeface="Ali-A-Samik" pitchFamily="2" charset="-78"/>
              </a:rPr>
              <a:t>راً وإنما لم يجد من يقبل الدفاع عنه. </a:t>
            </a:r>
            <a:endParaRPr lang="en-US" sz="2400" dirty="0" smtClean="0">
              <a:cs typeface="Ali-A-Samik" pitchFamily="2" charset="-78"/>
            </a:endParaRPr>
          </a:p>
          <a:p>
            <a:pPr algn="just" rtl="1">
              <a:buFont typeface="Wingdings 2" pitchFamily="18" charset="2"/>
              <a:buNone/>
              <a:defRPr/>
            </a:pPr>
            <a:endParaRPr lang="en-US" sz="2800" dirty="0" smtClean="0">
              <a:cs typeface="Ali-A-Samik" pitchFamily="2" charset="-78"/>
            </a:endParaRPr>
          </a:p>
        </p:txBody>
      </p:sp>
      <p:sp>
        <p:nvSpPr>
          <p:cNvPr id="4" name="Slide Number Placeholder 3"/>
          <p:cNvSpPr>
            <a:spLocks noGrp="1"/>
          </p:cNvSpPr>
          <p:nvPr>
            <p:ph type="sldNum" sz="quarter" idx="12"/>
          </p:nvPr>
        </p:nvSpPr>
        <p:spPr/>
        <p:txBody>
          <a:bodyPr/>
          <a:lstStyle/>
          <a:p>
            <a:pPr>
              <a:defRPr/>
            </a:pPr>
            <a:fld id="{5EF47D31-4B4F-4E26-8D8A-DB7D3C1567DC}" type="slidenum">
              <a:rPr lang="ar-SA" smtClean="0">
                <a:solidFill>
                  <a:srgbClr val="04617B">
                    <a:shade val="90000"/>
                  </a:srgbClr>
                </a:solidFill>
              </a:rPr>
              <a:pPr>
                <a:defRPr/>
              </a:pPr>
              <a:t>32</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5011972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Content Placeholder 2"/>
          <p:cNvSpPr>
            <a:spLocks noGrp="1"/>
          </p:cNvSpPr>
          <p:nvPr>
            <p:ph idx="1"/>
          </p:nvPr>
        </p:nvSpPr>
        <p:spPr>
          <a:xfrm>
            <a:off x="214313" y="428625"/>
            <a:ext cx="8715375" cy="6000750"/>
          </a:xfrm>
        </p:spPr>
        <p:txBody>
          <a:bodyPr/>
          <a:lstStyle/>
          <a:p>
            <a:pPr algn="ctr" rtl="1" eaLnBrk="1" hangingPunct="1">
              <a:buFont typeface="Arial" pitchFamily="34" charset="0"/>
              <a:buNone/>
            </a:pPr>
            <a:r>
              <a:rPr lang="ar-IQ" sz="3600" b="1" smtClean="0">
                <a:solidFill>
                  <a:srgbClr val="955B2B"/>
                </a:solidFill>
                <a:cs typeface="Ali-A-Samik" pitchFamily="2" charset="-78"/>
              </a:rPr>
              <a:t>التقسيمات القضائية</a:t>
            </a:r>
          </a:p>
          <a:p>
            <a:pPr algn="r" rtl="1" eaLnBrk="1" hangingPunct="1">
              <a:buFont typeface="Arial" pitchFamily="34" charset="0"/>
              <a:buNone/>
            </a:pPr>
            <a:r>
              <a:rPr lang="ar-IQ" smtClean="0">
                <a:cs typeface="Ali-A-Samik" pitchFamily="2" charset="-78"/>
              </a:rPr>
              <a:t>يقصد بها التدرج في المحاكم وإنتشارها أفقياً في الوحدات الإدارية. والتدرج يرد لما تصدره المحاكم من أحكام وقرارات </a:t>
            </a:r>
          </a:p>
          <a:p>
            <a:pPr algn="r" rtl="1" eaLnBrk="1" hangingPunct="1">
              <a:buFont typeface="Arial" pitchFamily="34" charset="0"/>
              <a:buNone/>
            </a:pPr>
            <a:r>
              <a:rPr lang="ar-IQ" sz="2800" smtClean="0">
                <a:solidFill>
                  <a:srgbClr val="FF0000"/>
                </a:solidFill>
                <a:cs typeface="Ali-A-Samik" pitchFamily="2" charset="-78"/>
              </a:rPr>
              <a:t>ويكون التدرج بـ </a:t>
            </a:r>
          </a:p>
          <a:p>
            <a:pPr algn="r" rtl="1" eaLnBrk="1" hangingPunct="1">
              <a:buFont typeface="Arial" pitchFamily="34" charset="0"/>
              <a:buNone/>
            </a:pPr>
            <a:endParaRPr lang="ar-IQ" sz="2800" smtClean="0">
              <a:cs typeface="Ali-A-Samik" pitchFamily="2" charset="-78"/>
            </a:endParaRPr>
          </a:p>
          <a:p>
            <a:pPr algn="r" rtl="1" eaLnBrk="1" hangingPunct="1">
              <a:buFont typeface="Arial" pitchFamily="34" charset="0"/>
              <a:buNone/>
            </a:pPr>
            <a:endParaRPr lang="ar-IQ" sz="2800" smtClean="0">
              <a:cs typeface="Ali-A-Samik" pitchFamily="2" charset="-78"/>
            </a:endParaRPr>
          </a:p>
          <a:p>
            <a:pPr algn="r" rtl="1" eaLnBrk="1" hangingPunct="1">
              <a:buFont typeface="Arial" pitchFamily="34" charset="0"/>
              <a:buNone/>
            </a:pPr>
            <a:r>
              <a:rPr lang="ar-IQ" sz="2800" smtClean="0">
                <a:cs typeface="Ali-A-Samik" pitchFamily="2" charset="-78"/>
              </a:rPr>
              <a:t>       </a:t>
            </a:r>
          </a:p>
        </p:txBody>
      </p:sp>
      <p:sp>
        <p:nvSpPr>
          <p:cNvPr id="5" name="Slide Number Placeholder 4"/>
          <p:cNvSpPr>
            <a:spLocks noGrp="1"/>
          </p:cNvSpPr>
          <p:nvPr>
            <p:ph type="sldNum" sz="quarter" idx="12"/>
          </p:nvPr>
        </p:nvSpPr>
        <p:spPr/>
        <p:txBody>
          <a:bodyPr/>
          <a:lstStyle/>
          <a:p>
            <a:pPr>
              <a:defRPr/>
            </a:pPr>
            <a:fld id="{D3147448-C291-4ED7-8378-C0AC4D016062}" type="slidenum">
              <a:rPr lang="en-US">
                <a:solidFill>
                  <a:srgbClr val="04617B">
                    <a:shade val="90000"/>
                  </a:srgbClr>
                </a:solidFill>
              </a:rPr>
              <a:pPr>
                <a:defRPr/>
              </a:pPr>
              <a:t>33</a:t>
            </a:fld>
            <a:endParaRPr lang="en-US" dirty="0">
              <a:solidFill>
                <a:srgbClr val="04617B">
                  <a:shade val="90000"/>
                </a:srgbClr>
              </a:solidFill>
            </a:endParaRPr>
          </a:p>
        </p:txBody>
      </p:sp>
      <p:sp>
        <p:nvSpPr>
          <p:cNvPr id="7" name="Rectangle 6"/>
          <p:cNvSpPr/>
          <p:nvPr/>
        </p:nvSpPr>
        <p:spPr>
          <a:xfrm>
            <a:off x="4786313" y="3000375"/>
            <a:ext cx="2714625" cy="64293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IQ" sz="2000" b="1" dirty="0">
                <a:solidFill>
                  <a:srgbClr val="00B050"/>
                </a:solidFill>
                <a:cs typeface="Ali-A-Samik" pitchFamily="2" charset="-78"/>
              </a:rPr>
              <a:t>محاكم الدرجة الأولى</a:t>
            </a:r>
            <a:endParaRPr lang="en-US" sz="2000" b="1" dirty="0">
              <a:solidFill>
                <a:srgbClr val="00B050"/>
              </a:solidFill>
              <a:cs typeface="Ali-A-Samik" pitchFamily="2" charset="-78"/>
            </a:endParaRPr>
          </a:p>
        </p:txBody>
      </p:sp>
      <p:sp>
        <p:nvSpPr>
          <p:cNvPr id="8" name="Rectangle 7"/>
          <p:cNvSpPr/>
          <p:nvPr/>
        </p:nvSpPr>
        <p:spPr>
          <a:xfrm>
            <a:off x="4929188" y="4357688"/>
            <a:ext cx="2571750" cy="71437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IQ" sz="2000" b="1" dirty="0">
                <a:solidFill>
                  <a:prstClr val="black"/>
                </a:solidFill>
                <a:cs typeface="Ali-A-Samik" pitchFamily="2" charset="-78"/>
              </a:rPr>
              <a:t>محاكم الاستئناف</a:t>
            </a:r>
          </a:p>
          <a:p>
            <a:pPr algn="ctr">
              <a:defRPr/>
            </a:pPr>
            <a:r>
              <a:rPr lang="ar-IQ" sz="2000" b="1" dirty="0">
                <a:solidFill>
                  <a:prstClr val="black"/>
                </a:solidFill>
                <a:cs typeface="Ali-A-Samik" pitchFamily="2" charset="-78"/>
              </a:rPr>
              <a:t>بصفتها الأصلية أو التمييزية</a:t>
            </a:r>
            <a:endParaRPr lang="en-US" sz="2000" b="1" dirty="0">
              <a:solidFill>
                <a:prstClr val="black"/>
              </a:solidFill>
              <a:cs typeface="Ali-A-Samik" pitchFamily="2" charset="-78"/>
            </a:endParaRPr>
          </a:p>
        </p:txBody>
      </p:sp>
      <p:sp>
        <p:nvSpPr>
          <p:cNvPr id="9" name="Rectangle 8"/>
          <p:cNvSpPr/>
          <p:nvPr/>
        </p:nvSpPr>
        <p:spPr>
          <a:xfrm>
            <a:off x="4929188" y="5786438"/>
            <a:ext cx="2571750" cy="571500"/>
          </a:xfrm>
          <a:prstGeom prst="rect">
            <a:avLst/>
          </a:prstGeom>
          <a:solidFill>
            <a:srgbClr val="D4A82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IQ" sz="2000" b="1" dirty="0">
                <a:solidFill>
                  <a:srgbClr val="7030A0"/>
                </a:solidFill>
                <a:cs typeface="Ali-A-Samik" pitchFamily="2" charset="-78"/>
              </a:rPr>
              <a:t>محاكم التمييز</a:t>
            </a:r>
            <a:endParaRPr lang="en-US" sz="2000" b="1" dirty="0">
              <a:solidFill>
                <a:srgbClr val="7030A0"/>
              </a:solidFill>
              <a:cs typeface="Ali-A-Samik" pitchFamily="2" charset="-78"/>
            </a:endParaRPr>
          </a:p>
        </p:txBody>
      </p:sp>
      <p:sp>
        <p:nvSpPr>
          <p:cNvPr id="10" name="Down Arrow 9"/>
          <p:cNvSpPr/>
          <p:nvPr/>
        </p:nvSpPr>
        <p:spPr>
          <a:xfrm>
            <a:off x="6000750" y="3714750"/>
            <a:ext cx="285750"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1" name="Down Arrow 10"/>
          <p:cNvSpPr/>
          <p:nvPr/>
        </p:nvSpPr>
        <p:spPr>
          <a:xfrm>
            <a:off x="6072188" y="5143500"/>
            <a:ext cx="285750"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2" name="Rounded Rectangle 11"/>
          <p:cNvSpPr/>
          <p:nvPr/>
        </p:nvSpPr>
        <p:spPr>
          <a:xfrm>
            <a:off x="1500188" y="2071688"/>
            <a:ext cx="1357312" cy="50006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IQ" sz="2000" b="1" dirty="0">
                <a:solidFill>
                  <a:srgbClr val="FF0000"/>
                </a:solidFill>
                <a:cs typeface="Ali-A-Samik" pitchFamily="2" charset="-78"/>
              </a:rPr>
              <a:t>محكمة البداءة</a:t>
            </a:r>
            <a:endParaRPr lang="en-US" sz="2000" b="1" dirty="0">
              <a:solidFill>
                <a:srgbClr val="FF0000"/>
              </a:solidFill>
              <a:cs typeface="Ali-A-Samik" pitchFamily="2" charset="-78"/>
            </a:endParaRPr>
          </a:p>
        </p:txBody>
      </p:sp>
      <p:sp>
        <p:nvSpPr>
          <p:cNvPr id="13" name="Rounded Rectangle 12"/>
          <p:cNvSpPr/>
          <p:nvPr/>
        </p:nvSpPr>
        <p:spPr>
          <a:xfrm>
            <a:off x="1500188" y="2643188"/>
            <a:ext cx="1357312" cy="5715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IQ" sz="2000" b="1" dirty="0">
                <a:solidFill>
                  <a:srgbClr val="FF0000"/>
                </a:solidFill>
                <a:cs typeface="Ali-A-Samik" pitchFamily="2" charset="-78"/>
              </a:rPr>
              <a:t>محكمة الأحوال الشخصية</a:t>
            </a:r>
            <a:endParaRPr lang="en-US" sz="2000" b="1" dirty="0">
              <a:solidFill>
                <a:srgbClr val="FF0000"/>
              </a:solidFill>
              <a:cs typeface="Ali-A-Samik" pitchFamily="2" charset="-78"/>
            </a:endParaRPr>
          </a:p>
        </p:txBody>
      </p:sp>
      <p:sp>
        <p:nvSpPr>
          <p:cNvPr id="15" name="Rounded Rectangle 14"/>
          <p:cNvSpPr/>
          <p:nvPr/>
        </p:nvSpPr>
        <p:spPr>
          <a:xfrm>
            <a:off x="1500188" y="3286125"/>
            <a:ext cx="1357312" cy="42862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IQ" sz="2000" b="1" dirty="0">
                <a:solidFill>
                  <a:srgbClr val="FF0000"/>
                </a:solidFill>
                <a:cs typeface="Ali-A-Samik" pitchFamily="2" charset="-78"/>
              </a:rPr>
              <a:t>محكمة العمل</a:t>
            </a:r>
            <a:endParaRPr lang="en-US" sz="2000" b="1" dirty="0">
              <a:solidFill>
                <a:srgbClr val="FF0000"/>
              </a:solidFill>
              <a:cs typeface="Ali-A-Samik" pitchFamily="2" charset="-78"/>
            </a:endParaRPr>
          </a:p>
        </p:txBody>
      </p:sp>
      <p:sp>
        <p:nvSpPr>
          <p:cNvPr id="17" name="Rounded Rectangle 16"/>
          <p:cNvSpPr/>
          <p:nvPr/>
        </p:nvSpPr>
        <p:spPr>
          <a:xfrm>
            <a:off x="1500188" y="4572000"/>
            <a:ext cx="1357312" cy="5715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IQ" sz="2000" b="1" dirty="0">
                <a:solidFill>
                  <a:srgbClr val="FF0000"/>
                </a:solidFill>
                <a:cs typeface="Ali-A-Samik" pitchFamily="2" charset="-78"/>
              </a:rPr>
              <a:t>المحكمة الإدارية</a:t>
            </a:r>
            <a:endParaRPr lang="en-US" sz="2000" b="1" dirty="0">
              <a:solidFill>
                <a:srgbClr val="FF0000"/>
              </a:solidFill>
              <a:cs typeface="Ali-A-Samik" pitchFamily="2" charset="-78"/>
            </a:endParaRPr>
          </a:p>
        </p:txBody>
      </p:sp>
      <p:sp>
        <p:nvSpPr>
          <p:cNvPr id="18" name="Rounded Rectangle 17"/>
          <p:cNvSpPr/>
          <p:nvPr/>
        </p:nvSpPr>
        <p:spPr>
          <a:xfrm>
            <a:off x="1500188" y="3786188"/>
            <a:ext cx="1357312" cy="71437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ar-IQ" sz="2000" b="1" dirty="0">
              <a:solidFill>
                <a:srgbClr val="FF0000"/>
              </a:solidFill>
              <a:cs typeface="Ali-A-Samik" pitchFamily="2" charset="-78"/>
            </a:endParaRPr>
          </a:p>
          <a:p>
            <a:pPr algn="ctr">
              <a:defRPr/>
            </a:pPr>
            <a:r>
              <a:rPr lang="ar-IQ" sz="2000" b="1" dirty="0">
                <a:solidFill>
                  <a:srgbClr val="FF0000"/>
                </a:solidFill>
                <a:cs typeface="Ali-A-Samik" pitchFamily="2" charset="-78"/>
              </a:rPr>
              <a:t>محكمة المواد الشخصية</a:t>
            </a:r>
            <a:endParaRPr lang="en-US" sz="2000" b="1" dirty="0">
              <a:solidFill>
                <a:srgbClr val="FF0000"/>
              </a:solidFill>
              <a:cs typeface="Ali-A-Samik" pitchFamily="2" charset="-78"/>
            </a:endParaRPr>
          </a:p>
          <a:p>
            <a:pPr algn="ctr">
              <a:defRPr/>
            </a:pPr>
            <a:endParaRPr lang="en-US" sz="2000" b="1" dirty="0">
              <a:solidFill>
                <a:srgbClr val="FF0000"/>
              </a:solidFill>
              <a:cs typeface="Ali-A-Samik" pitchFamily="2" charset="-78"/>
            </a:endParaRPr>
          </a:p>
        </p:txBody>
      </p:sp>
      <p:cxnSp>
        <p:nvCxnSpPr>
          <p:cNvPr id="20" name="Straight Arrow Connector 19"/>
          <p:cNvCxnSpPr>
            <a:stCxn id="7" idx="1"/>
          </p:cNvCxnSpPr>
          <p:nvPr/>
        </p:nvCxnSpPr>
        <p:spPr>
          <a:xfrm rot="10800000">
            <a:off x="3000375" y="2357438"/>
            <a:ext cx="1785938" cy="965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7" idx="1"/>
          </p:cNvCxnSpPr>
          <p:nvPr/>
        </p:nvCxnSpPr>
        <p:spPr>
          <a:xfrm rot="10800000">
            <a:off x="3000375" y="3000375"/>
            <a:ext cx="1785938" cy="32226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7" idx="1"/>
          </p:cNvCxnSpPr>
          <p:nvPr/>
        </p:nvCxnSpPr>
        <p:spPr>
          <a:xfrm rot="10800000" flipV="1">
            <a:off x="3000375" y="3321050"/>
            <a:ext cx="1785938" cy="32226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flipV="1">
            <a:off x="3000375" y="3286125"/>
            <a:ext cx="1785938" cy="10001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3000375" y="3286125"/>
            <a:ext cx="1785938" cy="15716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Rectangular Callout 43"/>
          <p:cNvSpPr/>
          <p:nvPr/>
        </p:nvSpPr>
        <p:spPr>
          <a:xfrm>
            <a:off x="5214938" y="2071688"/>
            <a:ext cx="1785937" cy="500062"/>
          </a:xfrm>
          <a:prstGeom prst="wedge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buFont typeface="Arial" pitchFamily="34" charset="0"/>
              <a:buNone/>
              <a:defRPr/>
            </a:pPr>
            <a:r>
              <a:rPr lang="ar-JO" sz="2000" dirty="0">
                <a:solidFill>
                  <a:prstClr val="black"/>
                </a:solidFill>
                <a:cs typeface="Ali-A-Samik" pitchFamily="2" charset="-78"/>
              </a:rPr>
              <a:t>رفع الدعوى</a:t>
            </a:r>
            <a:endParaRPr lang="en-US" sz="2000" dirty="0">
              <a:solidFill>
                <a:prstClr val="black"/>
              </a:solidFill>
              <a:cs typeface="Ali-A-Samik" pitchFamily="2" charset="-78"/>
            </a:endParaRPr>
          </a:p>
        </p:txBody>
      </p:sp>
      <p:sp>
        <p:nvSpPr>
          <p:cNvPr id="51" name="Down Arrow 50"/>
          <p:cNvSpPr/>
          <p:nvPr/>
        </p:nvSpPr>
        <p:spPr>
          <a:xfrm>
            <a:off x="6072188" y="2571750"/>
            <a:ext cx="142875"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52" name="Rounded Rectangle 51"/>
          <p:cNvSpPr/>
          <p:nvPr/>
        </p:nvSpPr>
        <p:spPr>
          <a:xfrm>
            <a:off x="6572250" y="5214938"/>
            <a:ext cx="1428750" cy="4286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IQ" sz="2000" b="1" dirty="0">
                <a:solidFill>
                  <a:prstClr val="black"/>
                </a:solidFill>
                <a:cs typeface="Ali-A-Samik" pitchFamily="2" charset="-78"/>
              </a:rPr>
              <a:t>حق الطعن</a:t>
            </a:r>
            <a:endParaRPr lang="en-US" sz="2000" b="1" dirty="0">
              <a:solidFill>
                <a:prstClr val="black"/>
              </a:solidFill>
              <a:cs typeface="Ali-A-Samik" pitchFamily="2" charset="-78"/>
            </a:endParaRPr>
          </a:p>
        </p:txBody>
      </p:sp>
      <p:sp>
        <p:nvSpPr>
          <p:cNvPr id="54" name="Rounded Rectangle 53"/>
          <p:cNvSpPr/>
          <p:nvPr/>
        </p:nvSpPr>
        <p:spPr>
          <a:xfrm>
            <a:off x="6572250" y="3786188"/>
            <a:ext cx="1428750" cy="4286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IQ" sz="2000" b="1" dirty="0">
                <a:solidFill>
                  <a:prstClr val="black"/>
                </a:solidFill>
                <a:cs typeface="Ali-A-Samik" pitchFamily="2" charset="-78"/>
              </a:rPr>
              <a:t>حق الطعن</a:t>
            </a:r>
            <a:endParaRPr lang="en-US" sz="2000" b="1" dirty="0">
              <a:solidFill>
                <a:prstClr val="black"/>
              </a:solidFill>
              <a:cs typeface="Ali-A-Samik" pitchFamily="2" charset="-78"/>
            </a:endParaRPr>
          </a:p>
        </p:txBody>
      </p:sp>
      <p:sp>
        <p:nvSpPr>
          <p:cNvPr id="25" name="Footer Placeholder 2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3932795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1079500"/>
          </a:xfrm>
        </p:spPr>
        <p:txBody>
          <a:bodyPr/>
          <a:lstStyle/>
          <a:p>
            <a:pPr algn="ctr" eaLnBrk="1" hangingPunct="1">
              <a:defRPr/>
            </a:pPr>
            <a:r>
              <a:rPr lang="ar-IQ" sz="4400" dirty="0" smtClean="0">
                <a:solidFill>
                  <a:schemeClr val="accent6">
                    <a:lumMod val="50000"/>
                  </a:schemeClr>
                </a:solidFill>
                <a:cs typeface="Ali-A-Samik" pitchFamily="2" charset="-78"/>
              </a:rPr>
              <a:t>ثانياً/ ولاية المحاكم</a:t>
            </a:r>
            <a:endParaRPr lang="en-US" sz="4400" dirty="0" smtClean="0">
              <a:solidFill>
                <a:schemeClr val="accent6">
                  <a:lumMod val="50000"/>
                </a:schemeClr>
              </a:solidFill>
              <a:cs typeface="Ali-A-Samik" pitchFamily="2" charset="-78"/>
            </a:endParaRPr>
          </a:p>
        </p:txBody>
      </p:sp>
      <p:sp>
        <p:nvSpPr>
          <p:cNvPr id="49155" name="Rectangle 3"/>
          <p:cNvSpPr>
            <a:spLocks noGrp="1" noChangeArrowheads="1"/>
          </p:cNvSpPr>
          <p:nvPr>
            <p:ph idx="1"/>
          </p:nvPr>
        </p:nvSpPr>
        <p:spPr>
          <a:xfrm>
            <a:off x="250825" y="1341438"/>
            <a:ext cx="8569325" cy="5903912"/>
          </a:xfrm>
        </p:spPr>
        <p:txBody>
          <a:bodyPr/>
          <a:lstStyle/>
          <a:p>
            <a:pPr marL="0" indent="0" algn="just" rtl="1" eaLnBrk="1" hangingPunct="1">
              <a:lnSpc>
                <a:spcPct val="150000"/>
              </a:lnSpc>
              <a:buFont typeface="Wingdings" pitchFamily="2" charset="2"/>
              <a:buNone/>
            </a:pPr>
            <a:r>
              <a:rPr lang="ar-IQ" sz="2800" smtClean="0">
                <a:cs typeface="Ali-A-Samik" pitchFamily="2" charset="-78"/>
              </a:rPr>
              <a:t> تنص المادة ( 29 ) من قانون المرافعات المدنية ( تسري ولاية المحاكم المدنية على جميع الأشخاص </a:t>
            </a:r>
            <a:r>
              <a:rPr lang="ar-IQ" sz="2800" smtClean="0">
                <a:solidFill>
                  <a:srgbClr val="FF0000"/>
                </a:solidFill>
                <a:cs typeface="Ali-A-Samik" pitchFamily="2" charset="-78"/>
              </a:rPr>
              <a:t>الطبيعة والمعنوية </a:t>
            </a:r>
            <a:r>
              <a:rPr lang="ar-IQ" sz="2800" smtClean="0">
                <a:cs typeface="Ali-A-Samik" pitchFamily="2" charset="-78"/>
              </a:rPr>
              <a:t>بما في ذلك الحكومة وتختص بالفصل في كافة المنازعات الا ما استثنى </a:t>
            </a:r>
            <a:r>
              <a:rPr lang="ar-IQ" sz="2800" smtClean="0">
                <a:solidFill>
                  <a:srgbClr val="00B050"/>
                </a:solidFill>
                <a:cs typeface="Ali-A-Samik" pitchFamily="2" charset="-78"/>
              </a:rPr>
              <a:t>بنص خاص </a:t>
            </a:r>
            <a:r>
              <a:rPr lang="ar-IQ" sz="2800" smtClean="0">
                <a:cs typeface="Ali-A-Samik" pitchFamily="2" charset="-78"/>
              </a:rPr>
              <a:t>)  </a:t>
            </a:r>
            <a:endParaRPr lang="en-US" sz="2800" smtClean="0">
              <a:cs typeface="Ali-A-Samik" pitchFamily="2" charset="-78"/>
            </a:endParaRPr>
          </a:p>
          <a:p>
            <a:pPr marL="0" indent="0" algn="just" rtl="1" eaLnBrk="1" hangingPunct="1">
              <a:lnSpc>
                <a:spcPct val="150000"/>
              </a:lnSpc>
              <a:buFont typeface="Wingdings" pitchFamily="2" charset="2"/>
              <a:buNone/>
            </a:pPr>
            <a:r>
              <a:rPr lang="ar-IQ" sz="2800" smtClean="0">
                <a:cs typeface="Ali-A-Samik" pitchFamily="2" charset="-78"/>
              </a:rPr>
              <a:t> وهذا يعني ان ولاية القضاء تضمن الحماية القضائية لكل من يطلبها في قبول دعواه على اي شخص طبيعي او معنوي عام او خاص ، فمهمة القضاء النظر في امر انطباق القانون على الوقائع محل النزاع و </a:t>
            </a:r>
            <a:r>
              <a:rPr lang="ar-IQ" sz="2800" smtClean="0">
                <a:solidFill>
                  <a:srgbClr val="CC0099"/>
                </a:solidFill>
                <a:cs typeface="Ali-A-Samik" pitchFamily="2" charset="-78"/>
              </a:rPr>
              <a:t>هذا يعني لايجوز للقاضي الأمتناع عن قبول الدعوى و نظرها و اصدار حكم </a:t>
            </a:r>
            <a:r>
              <a:rPr lang="ar-IQ" sz="2800" smtClean="0">
                <a:cs typeface="Ali-A-Samik" pitchFamily="2" charset="-78"/>
              </a:rPr>
              <a:t>فيها بموجب المادة ( 30 مرافعات)  والا اعتبر منكرا للعدالة </a:t>
            </a:r>
            <a:r>
              <a:rPr lang="ar-JO" sz="2800" smtClean="0">
                <a:cs typeface="Ali-A-Samik" pitchFamily="2" charset="-78"/>
              </a:rPr>
              <a:t>....</a:t>
            </a:r>
            <a:r>
              <a:rPr lang="ar-IQ" sz="3200" smtClean="0">
                <a:cs typeface="Ali-A-Samik" pitchFamily="2" charset="-78"/>
              </a:rPr>
              <a:t>.</a:t>
            </a:r>
          </a:p>
        </p:txBody>
      </p:sp>
      <p:sp>
        <p:nvSpPr>
          <p:cNvPr id="4" name="Slide Number Placeholder 3"/>
          <p:cNvSpPr>
            <a:spLocks noGrp="1"/>
          </p:cNvSpPr>
          <p:nvPr>
            <p:ph type="sldNum" sz="quarter" idx="12"/>
          </p:nvPr>
        </p:nvSpPr>
        <p:spPr/>
        <p:txBody>
          <a:bodyPr/>
          <a:lstStyle/>
          <a:p>
            <a:pPr>
              <a:defRPr/>
            </a:pPr>
            <a:fld id="{78F8465F-8CDC-42C0-A34E-658B88011520}" type="slidenum">
              <a:rPr lang="ar-SA" smtClean="0">
                <a:solidFill>
                  <a:srgbClr val="04617B">
                    <a:shade val="90000"/>
                  </a:srgbClr>
                </a:solidFill>
              </a:rPr>
              <a:pPr>
                <a:defRPr/>
              </a:pPr>
              <a:t>4</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3014815099"/>
      </p:ext>
    </p:extLst>
  </p:cSld>
  <p:clrMapOvr>
    <a:masterClrMapping/>
  </p:clrMapOvr>
  <p:transition>
    <p:cover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365125"/>
          </a:xfrm>
        </p:spPr>
        <p:txBody>
          <a:bodyPr>
            <a:normAutofit fontScale="90000"/>
          </a:bodyPr>
          <a:lstStyle/>
          <a:p>
            <a:pPr eaLnBrk="1" fontAlgn="auto" hangingPunct="1">
              <a:spcAft>
                <a:spcPts val="0"/>
              </a:spcAft>
              <a:defRPr/>
            </a:pPr>
            <a:endParaRPr lang="ar-IQ" dirty="0">
              <a:solidFill>
                <a:schemeClr val="tx2">
                  <a:satMod val="200000"/>
                </a:schemeClr>
              </a:solidFill>
            </a:endParaRPr>
          </a:p>
        </p:txBody>
      </p:sp>
      <p:sp>
        <p:nvSpPr>
          <p:cNvPr id="50179" name="Content Placeholder 2"/>
          <p:cNvSpPr>
            <a:spLocks noGrp="1"/>
          </p:cNvSpPr>
          <p:nvPr>
            <p:ph idx="1"/>
          </p:nvPr>
        </p:nvSpPr>
        <p:spPr>
          <a:xfrm>
            <a:off x="250825" y="857250"/>
            <a:ext cx="8642350" cy="6000750"/>
          </a:xfrm>
        </p:spPr>
        <p:txBody>
          <a:bodyPr/>
          <a:lstStyle/>
          <a:p>
            <a:pPr algn="just" rtl="1" eaLnBrk="1" hangingPunct="1">
              <a:lnSpc>
                <a:spcPct val="150000"/>
              </a:lnSpc>
              <a:buFont typeface="Wingdings" pitchFamily="2" charset="2"/>
              <a:buChar char="ü"/>
            </a:pPr>
            <a:r>
              <a:rPr lang="ar-IQ" sz="2800" smtClean="0">
                <a:cs typeface="Ali-A-Samik" pitchFamily="2" charset="-78"/>
              </a:rPr>
              <a:t>اي اذا وجد نص لكنه فيه </a:t>
            </a:r>
            <a:r>
              <a:rPr lang="ar-IQ" sz="2800" smtClean="0">
                <a:solidFill>
                  <a:srgbClr val="FF0000"/>
                </a:solidFill>
                <a:cs typeface="Ali-A-Samik" pitchFamily="2" charset="-78"/>
              </a:rPr>
              <a:t>غموض</a:t>
            </a:r>
            <a:r>
              <a:rPr lang="ar-IQ" sz="2800" smtClean="0">
                <a:cs typeface="Ali-A-Samik" pitchFamily="2" charset="-78"/>
              </a:rPr>
              <a:t> فيصار الى وسائل التفسير ( التفسير اللفظي و طريق الأستنتاج من مفهوم النص و طريق الأستنتاج من حكمة التشريع ) ...... وفي حالة عدم اتخاذ هذه الأجراءات فأنه يعتبر القاضي قد الغى المادة ....</a:t>
            </a:r>
          </a:p>
          <a:p>
            <a:pPr algn="just" rtl="1" eaLnBrk="1" hangingPunct="1">
              <a:lnSpc>
                <a:spcPct val="150000"/>
              </a:lnSpc>
              <a:buFont typeface="Wingdings" pitchFamily="2" charset="2"/>
              <a:buChar char="ü"/>
            </a:pPr>
            <a:r>
              <a:rPr lang="ar-IQ" sz="2800" smtClean="0">
                <a:cs typeface="Ali-A-Samik" pitchFamily="2" charset="-78"/>
              </a:rPr>
              <a:t>   </a:t>
            </a:r>
            <a:r>
              <a:rPr lang="ar-SA" sz="2800" smtClean="0">
                <a:cs typeface="Ali-A-Samik" pitchFamily="2" charset="-78"/>
              </a:rPr>
              <a:t>  </a:t>
            </a:r>
            <a:r>
              <a:rPr lang="ar-IQ" sz="2800" smtClean="0">
                <a:cs typeface="Ali-A-Samik" pitchFamily="2" charset="-78"/>
              </a:rPr>
              <a:t>ولكن في حالة اذا </a:t>
            </a:r>
            <a:r>
              <a:rPr lang="ar-IQ" sz="2800" smtClean="0">
                <a:solidFill>
                  <a:srgbClr val="FF0000"/>
                </a:solidFill>
                <a:cs typeface="Ali-A-Samik" pitchFamily="2" charset="-78"/>
              </a:rPr>
              <a:t>لم يوجد </a:t>
            </a:r>
            <a:r>
              <a:rPr lang="ar-IQ" sz="2800" smtClean="0">
                <a:cs typeface="Ali-A-Samik" pitchFamily="2" charset="-78"/>
              </a:rPr>
              <a:t>القاض</a:t>
            </a:r>
            <a:r>
              <a:rPr lang="ar-JO" sz="2800" smtClean="0">
                <a:cs typeface="Ali-A-Samik" pitchFamily="2" charset="-78"/>
              </a:rPr>
              <a:t>ي</a:t>
            </a:r>
            <a:r>
              <a:rPr lang="ar-IQ" sz="2800" smtClean="0">
                <a:cs typeface="Ali-A-Samik" pitchFamily="2" charset="-78"/>
              </a:rPr>
              <a:t> اية نص يطبق على الواقعة المعروضة فيجب اللتجاء الى المادة ( الأولى الفقرة  2 مدني ) اذ جاء فيه (( فأذا لم يوجد نص تشريعي يمكن تطبيقه حكمت المحكمة بمقتضى العرف فأذا لم يوجد فبمقتضى مبادىء الشريعة الأسلامية الأكثر ملائمة لنصوص هذا القانون دون التقيد بمذهب معين فأذا لم يوجد فبمقتضى قواعد العدالة ))...........   </a:t>
            </a:r>
            <a:endParaRPr lang="ar-SA" sz="2800" smtClean="0">
              <a:cs typeface="Ali-A-Samik" pitchFamily="2" charset="-78"/>
            </a:endParaRPr>
          </a:p>
          <a:p>
            <a:pPr eaLnBrk="1" hangingPunct="1"/>
            <a:endParaRPr lang="ar-IQ" smtClean="0"/>
          </a:p>
        </p:txBody>
      </p:sp>
      <p:sp>
        <p:nvSpPr>
          <p:cNvPr id="4" name="Slide Number Placeholder 3"/>
          <p:cNvSpPr>
            <a:spLocks noGrp="1"/>
          </p:cNvSpPr>
          <p:nvPr>
            <p:ph type="sldNum" sz="quarter" idx="12"/>
          </p:nvPr>
        </p:nvSpPr>
        <p:spPr/>
        <p:txBody>
          <a:bodyPr/>
          <a:lstStyle/>
          <a:p>
            <a:pPr>
              <a:defRPr/>
            </a:pPr>
            <a:fld id="{9A2DD0C7-798B-4551-B765-1E085D77BFD3}" type="slidenum">
              <a:rPr lang="ar-SA" smtClean="0">
                <a:solidFill>
                  <a:srgbClr val="04617B">
                    <a:shade val="90000"/>
                  </a:srgbClr>
                </a:solidFill>
              </a:rPr>
              <a:pPr>
                <a:defRPr/>
              </a:pPr>
              <a:t>5</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3758481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1619250"/>
          </a:xfrm>
        </p:spPr>
        <p:txBody>
          <a:bodyPr/>
          <a:lstStyle/>
          <a:p>
            <a:pPr algn="r"/>
            <a:r>
              <a:rPr lang="ar-IQ" sz="4400" dirty="0">
                <a:solidFill>
                  <a:schemeClr val="accent6">
                    <a:lumMod val="50000"/>
                  </a:schemeClr>
                </a:solidFill>
                <a:cs typeface="Ali-A-Samik" pitchFamily="2" charset="-78"/>
              </a:rPr>
              <a:t>ثالثا/ اختيار القضاة</a:t>
            </a:r>
            <a:r>
              <a:rPr lang="ar-JO" sz="4400" dirty="0">
                <a:solidFill>
                  <a:schemeClr val="accent6">
                    <a:lumMod val="50000"/>
                  </a:schemeClr>
                </a:solidFill>
                <a:cs typeface="Ali-A-Samik" pitchFamily="2" charset="-78"/>
              </a:rPr>
              <a:t/>
            </a:r>
            <a:br>
              <a:rPr lang="ar-JO" sz="4400" dirty="0">
                <a:solidFill>
                  <a:schemeClr val="accent6">
                    <a:lumMod val="50000"/>
                  </a:schemeClr>
                </a:solidFill>
                <a:cs typeface="Ali-A-Samik" pitchFamily="2" charset="-78"/>
              </a:rPr>
            </a:br>
            <a:endParaRPr lang="en-US" sz="4400" dirty="0"/>
          </a:p>
        </p:txBody>
      </p:sp>
      <p:sp>
        <p:nvSpPr>
          <p:cNvPr id="3" name="Content Placeholder 2"/>
          <p:cNvSpPr>
            <a:spLocks noGrp="1"/>
          </p:cNvSpPr>
          <p:nvPr>
            <p:ph idx="1"/>
          </p:nvPr>
        </p:nvSpPr>
        <p:spPr/>
        <p:txBody>
          <a:bodyPr/>
          <a:lstStyle/>
          <a:p>
            <a:pPr algn="r" rtl="1" eaLnBrk="1" hangingPunct="1">
              <a:buFont typeface="Wingdings" pitchFamily="2" charset="2"/>
              <a:buNone/>
              <a:defRPr/>
            </a:pPr>
            <a:r>
              <a:rPr lang="ar-JO" sz="3200" dirty="0" smtClean="0">
                <a:solidFill>
                  <a:srgbClr val="002060"/>
                </a:solidFill>
                <a:cs typeface="Ali-A-Samik" pitchFamily="2" charset="-78"/>
              </a:rPr>
              <a:t>طرق </a:t>
            </a:r>
            <a:r>
              <a:rPr lang="ar-JO" sz="3200" dirty="0">
                <a:solidFill>
                  <a:srgbClr val="002060"/>
                </a:solidFill>
                <a:cs typeface="Ali-A-Samik" pitchFamily="2" charset="-78"/>
              </a:rPr>
              <a:t>إختيار القاضي:</a:t>
            </a:r>
          </a:p>
          <a:p>
            <a:pPr algn="r" rtl="1" eaLnBrk="1" hangingPunct="1">
              <a:buFont typeface="Wingdings" pitchFamily="2" charset="2"/>
              <a:buNone/>
              <a:defRPr/>
            </a:pPr>
            <a:r>
              <a:rPr lang="ar-JO" sz="2800" dirty="0" smtClean="0">
                <a:cs typeface="Ali-A-Samik" pitchFamily="2" charset="-78"/>
              </a:rPr>
              <a:t>1- </a:t>
            </a:r>
            <a:r>
              <a:rPr lang="ar-JO" sz="2800" dirty="0">
                <a:cs typeface="Ali-A-Samik" pitchFamily="2" charset="-78"/>
              </a:rPr>
              <a:t>الاختيار المشترك</a:t>
            </a:r>
            <a:r>
              <a:rPr lang="ar-JO" sz="2800" dirty="0" smtClean="0">
                <a:cs typeface="Ali-A-Samik" pitchFamily="2" charset="-78"/>
              </a:rPr>
              <a:t>:</a:t>
            </a:r>
            <a:r>
              <a:rPr lang="en-US" sz="2800" dirty="0" smtClean="0">
                <a:cs typeface="Ali-A-Samik" pitchFamily="2" charset="-78"/>
              </a:rPr>
              <a:t> </a:t>
            </a:r>
            <a:r>
              <a:rPr lang="ar-IQ" sz="2800" dirty="0" smtClean="0"/>
              <a:t> </a:t>
            </a:r>
            <a:r>
              <a:rPr lang="ar-IQ" sz="2800" b="1" dirty="0" smtClean="0"/>
              <a:t>ويتم اختيار القضاة </a:t>
            </a:r>
          </a:p>
          <a:p>
            <a:pPr algn="r" rtl="1" eaLnBrk="1" hangingPunct="1">
              <a:buFont typeface="Wingdings" pitchFamily="2" charset="2"/>
              <a:buNone/>
              <a:defRPr/>
            </a:pPr>
            <a:r>
              <a:rPr lang="ar-IQ" sz="2800" dirty="0" smtClean="0">
                <a:cs typeface="Ali-A-Samik" pitchFamily="2" charset="-78"/>
              </a:rPr>
              <a:t>2- </a:t>
            </a:r>
            <a:r>
              <a:rPr lang="ar-JO" sz="2800" dirty="0" smtClean="0">
                <a:cs typeface="Ali-A-Samik" pitchFamily="2" charset="-78"/>
              </a:rPr>
              <a:t>الاختيار عن طرق الانتخاب:</a:t>
            </a:r>
            <a:endParaRPr lang="en-US" sz="2800" dirty="0" smtClean="0">
              <a:cs typeface="Ali-A-Samik" pitchFamily="2" charset="-78"/>
            </a:endParaRPr>
          </a:p>
          <a:p>
            <a:pPr algn="r" rtl="1" eaLnBrk="1" hangingPunct="1">
              <a:buFont typeface="Wingdings" pitchFamily="2" charset="2"/>
              <a:buNone/>
              <a:defRPr/>
            </a:pPr>
            <a:r>
              <a:rPr lang="en-US" sz="2800" dirty="0" smtClean="0">
                <a:cs typeface="Ali-A-Samik" pitchFamily="2" charset="-78"/>
              </a:rPr>
              <a:t>3</a:t>
            </a:r>
            <a:r>
              <a:rPr lang="ar-IQ" sz="2800" dirty="0" smtClean="0">
                <a:cs typeface="Ali-A-Samik" pitchFamily="2" charset="-78"/>
              </a:rPr>
              <a:t> </a:t>
            </a:r>
            <a:r>
              <a:rPr lang="en-US" sz="2800" dirty="0" smtClean="0">
                <a:cs typeface="Ali-A-Samik" pitchFamily="2" charset="-78"/>
              </a:rPr>
              <a:t>-</a:t>
            </a:r>
            <a:r>
              <a:rPr lang="ar-IQ" sz="2800" dirty="0" smtClean="0">
                <a:cs typeface="Ali-A-Samik" pitchFamily="2" charset="-78"/>
              </a:rPr>
              <a:t>تعين</a:t>
            </a:r>
          </a:p>
          <a:p>
            <a:pPr algn="r" rtl="1" eaLnBrk="1" hangingPunct="1">
              <a:buFont typeface="Wingdings" pitchFamily="2" charset="2"/>
              <a:buNone/>
              <a:defRPr/>
            </a:pPr>
            <a:endParaRPr lang="ar-JO" sz="1050" dirty="0">
              <a:cs typeface="Ali-A-Samik" pitchFamily="2" charset="-78"/>
            </a:endParaRPr>
          </a:p>
          <a:p>
            <a:endParaRPr lang="en-US" dirty="0"/>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B14ABFB3-B4BC-4BA4-B4EA-BED2C9027DD0}" type="slidenum">
              <a:rPr lang="ar-SA" smtClean="0">
                <a:solidFill>
                  <a:srgbClr val="04617B">
                    <a:shade val="90000"/>
                  </a:srgbClr>
                </a:solidFill>
              </a:rPr>
              <a:pPr>
                <a:defRPr/>
              </a:pPr>
              <a:t>6</a:t>
            </a:fld>
            <a:endParaRPr lang="en-US" dirty="0">
              <a:solidFill>
                <a:srgbClr val="04617B">
                  <a:shade val="90000"/>
                </a:srgbClr>
              </a:solidFill>
            </a:endParaRPr>
          </a:p>
        </p:txBody>
      </p:sp>
    </p:spTree>
    <p:extLst>
      <p:ext uri="{BB962C8B-B14F-4D97-AF65-F5344CB8AC3E}">
        <p14:creationId xmlns:p14="http://schemas.microsoft.com/office/powerpoint/2010/main" val="3775450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0" y="333375"/>
            <a:ext cx="8964613" cy="6840538"/>
          </a:xfrm>
        </p:spPr>
        <p:txBody>
          <a:bodyPr/>
          <a:lstStyle/>
          <a:p>
            <a:pPr algn="ctr" rtl="1" eaLnBrk="1" hangingPunct="1">
              <a:buFont typeface="Wingdings" pitchFamily="2" charset="2"/>
              <a:buNone/>
              <a:defRPr/>
            </a:pPr>
            <a:endParaRPr lang="en-US" sz="800" dirty="0" smtClean="0">
              <a:solidFill>
                <a:srgbClr val="FFFF00"/>
              </a:solidFill>
              <a:cs typeface="Ali-A-Samik" pitchFamily="2" charset="-78"/>
            </a:endParaRPr>
          </a:p>
          <a:p>
            <a:pPr algn="r" rtl="1">
              <a:defRPr/>
            </a:pPr>
            <a:r>
              <a:rPr lang="ar-IQ" sz="2400" dirty="0" smtClean="0">
                <a:solidFill>
                  <a:srgbClr val="002060"/>
                </a:solidFill>
                <a:cs typeface="Ali-A-Samik" pitchFamily="2" charset="-78"/>
              </a:rPr>
              <a:t>شروط القبول في المعهد القضائي</a:t>
            </a:r>
            <a:r>
              <a:rPr lang="ar-IQ" sz="2400" dirty="0" smtClean="0">
                <a:solidFill>
                  <a:srgbClr val="007E00"/>
                </a:solidFill>
                <a:cs typeface="Ali-A-Samik" pitchFamily="2" charset="-78"/>
              </a:rPr>
              <a:t>:</a:t>
            </a:r>
            <a:r>
              <a:rPr lang="en-US" sz="2400" dirty="0" smtClean="0">
                <a:solidFill>
                  <a:srgbClr val="007E00"/>
                </a:solidFill>
                <a:cs typeface="Ali-A-Samik" pitchFamily="2" charset="-78"/>
              </a:rPr>
              <a:t>  </a:t>
            </a:r>
            <a:r>
              <a:rPr lang="ar-JO" sz="2400" dirty="0" smtClean="0">
                <a:solidFill>
                  <a:srgbClr val="007E00"/>
                </a:solidFill>
                <a:cs typeface="Ali-A-Samik" pitchFamily="2" charset="-78"/>
              </a:rPr>
              <a:t> </a:t>
            </a:r>
            <a:r>
              <a:rPr lang="ar-JO" sz="2000" dirty="0" smtClean="0">
                <a:solidFill>
                  <a:srgbClr val="FF0000"/>
                </a:solidFill>
                <a:cs typeface="Ali-A-Samik" pitchFamily="2" charset="-78"/>
              </a:rPr>
              <a:t>(م</a:t>
            </a:r>
            <a:r>
              <a:rPr lang="ar-JO" sz="2000" dirty="0" smtClean="0">
                <a:solidFill>
                  <a:srgbClr val="FF0000"/>
                </a:solidFill>
                <a:cs typeface="+mj-cs"/>
              </a:rPr>
              <a:t>7</a:t>
            </a:r>
            <a:r>
              <a:rPr lang="ar-JO" sz="2000" dirty="0" smtClean="0">
                <a:solidFill>
                  <a:srgbClr val="FF0000"/>
                </a:solidFill>
                <a:cs typeface="Ali-A-Samik" pitchFamily="2" charset="-78"/>
              </a:rPr>
              <a:t> </a:t>
            </a:r>
            <a:r>
              <a:rPr lang="ar-SA" sz="2000" dirty="0" smtClean="0">
                <a:solidFill>
                  <a:srgbClr val="FF0000"/>
                </a:solidFill>
                <a:cs typeface="Ali-A-Samik" pitchFamily="2" charset="-78"/>
              </a:rPr>
              <a:t>قانون المعهد القضائي</a:t>
            </a:r>
            <a:r>
              <a:rPr lang="ar-JO" sz="2000" dirty="0" smtClean="0">
                <a:solidFill>
                  <a:srgbClr val="FF0000"/>
                </a:solidFill>
                <a:cs typeface="Ali-A-Samik" pitchFamily="2" charset="-78"/>
              </a:rPr>
              <a:t> - العراقي</a:t>
            </a:r>
            <a:r>
              <a:rPr lang="ar-SA" sz="2000" dirty="0" smtClean="0">
                <a:solidFill>
                  <a:srgbClr val="FF0000"/>
                </a:solidFill>
                <a:cs typeface="Ali-A-Samik" pitchFamily="2" charset="-78"/>
              </a:rPr>
              <a:t> رقم (</a:t>
            </a:r>
            <a:r>
              <a:rPr lang="ar-SA" sz="2000" dirty="0" smtClean="0">
                <a:solidFill>
                  <a:srgbClr val="FF0000"/>
                </a:solidFill>
                <a:cs typeface="+mj-cs"/>
              </a:rPr>
              <a:t>33</a:t>
            </a:r>
            <a:r>
              <a:rPr lang="ar-SA" sz="2000" dirty="0" smtClean="0">
                <a:solidFill>
                  <a:srgbClr val="FF0000"/>
                </a:solidFill>
                <a:cs typeface="Ali-A-Samik" pitchFamily="2" charset="-78"/>
              </a:rPr>
              <a:t>) لسنة </a:t>
            </a:r>
            <a:r>
              <a:rPr lang="ar-SA" sz="2000" dirty="0" smtClean="0">
                <a:solidFill>
                  <a:srgbClr val="FF0000"/>
                </a:solidFill>
                <a:cs typeface="+mj-cs"/>
              </a:rPr>
              <a:t>1976</a:t>
            </a:r>
            <a:r>
              <a:rPr lang="ar-JO" sz="2000" dirty="0" smtClean="0">
                <a:solidFill>
                  <a:srgbClr val="FF0000"/>
                </a:solidFill>
                <a:cs typeface="+mj-cs"/>
              </a:rPr>
              <a:t>) (</a:t>
            </a:r>
            <a:endParaRPr lang="ar-IQ" sz="2000" dirty="0" smtClean="0">
              <a:solidFill>
                <a:srgbClr val="FF0000"/>
              </a:solidFill>
              <a:cs typeface="+mj-cs"/>
            </a:endParaRPr>
          </a:p>
          <a:p>
            <a:pPr algn="r" rtl="1">
              <a:defRPr/>
            </a:pPr>
            <a:r>
              <a:rPr lang="ar-JO" sz="2400" dirty="0" smtClean="0">
                <a:cs typeface="Ali-A-Samik" pitchFamily="2" charset="-78"/>
              </a:rPr>
              <a:t>أولاً//</a:t>
            </a:r>
            <a:r>
              <a:rPr lang="ar-IQ" sz="2400" dirty="0" smtClean="0">
                <a:cs typeface="+mj-cs"/>
              </a:rPr>
              <a:t>1</a:t>
            </a:r>
            <a:r>
              <a:rPr lang="ar-IQ" sz="2400" dirty="0" smtClean="0">
                <a:cs typeface="Ali-A-Samik" pitchFamily="2" charset="-78"/>
              </a:rPr>
              <a:t>- ان يكون عراقيا</a:t>
            </a:r>
            <a:r>
              <a:rPr lang="ar-JO" sz="2400" dirty="0" smtClean="0">
                <a:cs typeface="Ali-A-Samik" pitchFamily="2" charset="-78"/>
              </a:rPr>
              <a:t>ً</a:t>
            </a:r>
            <a:r>
              <a:rPr lang="ar-IQ" sz="2400" dirty="0" smtClean="0">
                <a:cs typeface="Ali-A-Samik" pitchFamily="2" charset="-78"/>
              </a:rPr>
              <a:t> بالولادة متمتعا بالأهلية المدنية الكاملة .</a:t>
            </a:r>
          </a:p>
          <a:p>
            <a:pPr algn="r" rtl="1" eaLnBrk="1" hangingPunct="1">
              <a:buFont typeface="Wingdings" pitchFamily="2" charset="2"/>
              <a:buNone/>
              <a:defRPr/>
            </a:pPr>
            <a:r>
              <a:rPr lang="ar-IQ" sz="2400" dirty="0" smtClean="0">
                <a:cs typeface="+mj-cs"/>
              </a:rPr>
              <a:t>2</a:t>
            </a:r>
            <a:r>
              <a:rPr lang="ar-IQ" sz="2400" dirty="0" smtClean="0">
                <a:cs typeface="Ali-A-Samik" pitchFamily="2" charset="-78"/>
              </a:rPr>
              <a:t>- ان لايزيد عمره عن </a:t>
            </a:r>
            <a:r>
              <a:rPr lang="ar-IQ" sz="2400" dirty="0" smtClean="0">
                <a:cs typeface="+mj-cs"/>
              </a:rPr>
              <a:t>( 40 </a:t>
            </a:r>
            <a:r>
              <a:rPr lang="ar-IQ" sz="2400" dirty="0" smtClean="0">
                <a:cs typeface="Ali-A-Samik" pitchFamily="2" charset="-78"/>
              </a:rPr>
              <a:t>) سنة و ان لايقل عن ( 28 ) سنة.</a:t>
            </a:r>
          </a:p>
          <a:p>
            <a:pPr algn="r" rtl="1" eaLnBrk="1" hangingPunct="1">
              <a:buFont typeface="Wingdings" pitchFamily="2" charset="2"/>
              <a:buNone/>
              <a:defRPr/>
            </a:pPr>
            <a:r>
              <a:rPr lang="ar-IQ" sz="2400" dirty="0" smtClean="0">
                <a:cs typeface="+mj-cs"/>
              </a:rPr>
              <a:t>3</a:t>
            </a:r>
            <a:r>
              <a:rPr lang="ar-IQ" sz="2400" dirty="0" smtClean="0">
                <a:cs typeface="Ali-A-Samik" pitchFamily="2" charset="-78"/>
              </a:rPr>
              <a:t>- ان لايكون محكوما عليه بجناية غير سياسية او جنحة مخلة بالشرف.</a:t>
            </a:r>
          </a:p>
          <a:p>
            <a:pPr algn="r" rtl="1" eaLnBrk="1" hangingPunct="1">
              <a:buFont typeface="Wingdings" pitchFamily="2" charset="2"/>
              <a:buNone/>
              <a:defRPr/>
            </a:pPr>
            <a:r>
              <a:rPr lang="ar-IQ" sz="2400" dirty="0" smtClean="0">
                <a:cs typeface="+mj-cs"/>
              </a:rPr>
              <a:t>4-</a:t>
            </a:r>
            <a:r>
              <a:rPr lang="ar-IQ" sz="2400" dirty="0" smtClean="0">
                <a:cs typeface="Ali-A-Samik" pitchFamily="2" charset="-78"/>
              </a:rPr>
              <a:t> ان يكون محمود السيرة و حسن السمعة.   </a:t>
            </a:r>
          </a:p>
          <a:p>
            <a:pPr algn="r" rtl="1" eaLnBrk="1" hangingPunct="1">
              <a:buFont typeface="Wingdings" pitchFamily="2" charset="2"/>
              <a:buNone/>
              <a:defRPr/>
            </a:pPr>
            <a:r>
              <a:rPr lang="ar-IQ" sz="2400" dirty="0" smtClean="0">
                <a:cs typeface="Ali-A-Samik" pitchFamily="2" charset="-78"/>
              </a:rPr>
              <a:t>  </a:t>
            </a:r>
            <a:r>
              <a:rPr lang="ar-IQ" sz="2400" dirty="0" smtClean="0">
                <a:cs typeface="+mj-cs"/>
              </a:rPr>
              <a:t>5</a:t>
            </a:r>
            <a:r>
              <a:rPr lang="ar-IQ" sz="2400" dirty="0" smtClean="0">
                <a:cs typeface="Ali-A-Samik" pitchFamily="2" charset="-78"/>
              </a:rPr>
              <a:t>- ان تتوفر فيه الجدارة البدنية و اللياقة.</a:t>
            </a:r>
          </a:p>
          <a:p>
            <a:pPr algn="r" rtl="1" eaLnBrk="1" hangingPunct="1">
              <a:buFont typeface="Wingdings" pitchFamily="2" charset="2"/>
              <a:buNone/>
              <a:defRPr/>
            </a:pPr>
            <a:r>
              <a:rPr lang="ar-IQ" sz="2400" dirty="0" smtClean="0">
                <a:cs typeface="+mj-cs"/>
              </a:rPr>
              <a:t>6</a:t>
            </a:r>
            <a:r>
              <a:rPr lang="ar-IQ" sz="2400" dirty="0" smtClean="0">
                <a:cs typeface="Ali-A-Samik" pitchFamily="2" charset="-78"/>
              </a:rPr>
              <a:t>- ان يكون متخرجا في احدى كليات القانون. </a:t>
            </a:r>
          </a:p>
          <a:p>
            <a:pPr algn="r" rtl="1" eaLnBrk="1" hangingPunct="1">
              <a:buFont typeface="Wingdings" pitchFamily="2" charset="2"/>
              <a:buNone/>
              <a:defRPr/>
            </a:pPr>
            <a:r>
              <a:rPr lang="ar-IQ" sz="2400" dirty="0" smtClean="0">
                <a:cs typeface="Ali-A-Samik" pitchFamily="2" charset="-78"/>
              </a:rPr>
              <a:t>             </a:t>
            </a:r>
            <a:r>
              <a:rPr lang="ar-IQ" sz="2400" dirty="0" smtClean="0">
                <a:cs typeface="+mj-cs"/>
              </a:rPr>
              <a:t>7</a:t>
            </a:r>
            <a:r>
              <a:rPr lang="ar-IQ" sz="2400" dirty="0" smtClean="0">
                <a:cs typeface="Ali-A-Samik" pitchFamily="2" charset="-78"/>
              </a:rPr>
              <a:t>- ان لايكون قد سبق فصله من المعهد.</a:t>
            </a:r>
          </a:p>
          <a:p>
            <a:pPr algn="r" rtl="1" eaLnBrk="1" hangingPunct="1">
              <a:buFont typeface="Wingdings" pitchFamily="2" charset="2"/>
              <a:buNone/>
              <a:defRPr/>
            </a:pPr>
            <a:r>
              <a:rPr lang="ar-IQ" sz="2400" dirty="0" smtClean="0">
                <a:cs typeface="+mj-cs"/>
              </a:rPr>
              <a:t>8- </a:t>
            </a:r>
            <a:r>
              <a:rPr lang="ar-IQ" sz="2400" dirty="0" smtClean="0">
                <a:cs typeface="Ali-A-Samik" pitchFamily="2" charset="-78"/>
              </a:rPr>
              <a:t>ان تكون له ممارسة لاتقل عن ثلاثة سنوات</a:t>
            </a:r>
            <a:r>
              <a:rPr lang="ar-JO" sz="2400" dirty="0" smtClean="0">
                <a:cs typeface="Ali-A-Samik" pitchFamily="2" charset="-78"/>
              </a:rPr>
              <a:t> </a:t>
            </a:r>
            <a:r>
              <a:rPr lang="ar-IQ" sz="2400" dirty="0" smtClean="0">
                <a:cs typeface="Ali-A-Samik" pitchFamily="2" charset="-78"/>
              </a:rPr>
              <a:t>في المحاماة او وظيفة قانونية او قضائية</a:t>
            </a:r>
            <a:r>
              <a:rPr lang="ar-JO" sz="2400" dirty="0" smtClean="0">
                <a:cs typeface="Ali-A-Samik" pitchFamily="2" charset="-78"/>
              </a:rPr>
              <a:t> في الدوائر والمؤسسات الحكومية</a:t>
            </a:r>
            <a:r>
              <a:rPr lang="ar-IQ" sz="2400" dirty="0" smtClean="0">
                <a:cs typeface="Ali-A-Samik" pitchFamily="2" charset="-78"/>
              </a:rPr>
              <a:t>.</a:t>
            </a:r>
          </a:p>
          <a:p>
            <a:pPr algn="r" rtl="1" eaLnBrk="1" hangingPunct="1">
              <a:buFont typeface="Wingdings" pitchFamily="2" charset="2"/>
              <a:buNone/>
              <a:defRPr/>
            </a:pPr>
            <a:r>
              <a:rPr lang="ar-JO" sz="2400" dirty="0" smtClean="0">
                <a:cs typeface="Ali-A-Samik" pitchFamily="2" charset="-78"/>
              </a:rPr>
              <a:t>ثانياً// </a:t>
            </a:r>
            <a:r>
              <a:rPr lang="ar-SA" sz="2400" dirty="0" smtClean="0">
                <a:cs typeface="Ali-A-Samik" pitchFamily="2" charset="-78"/>
              </a:rPr>
              <a:t>يعفى من شرط الممارسة المنصوص عليه في الفقرة (ح) من البند (اولا) من هذه المادة حملة الشهادات العليا في الدراسة القانونية، من درجة ماجستير او اعلى</a:t>
            </a:r>
            <a:r>
              <a:rPr lang="en-US" sz="2400" dirty="0" smtClean="0">
                <a:cs typeface="Ali-A-Samik" pitchFamily="2" charset="-78"/>
              </a:rPr>
              <a:t>.</a:t>
            </a:r>
            <a:endParaRPr lang="ar-IQ" sz="2400" dirty="0" smtClean="0">
              <a:cs typeface="Ali-A-Samik" pitchFamily="2" charset="-78"/>
            </a:endParaRPr>
          </a:p>
        </p:txBody>
      </p:sp>
      <p:sp>
        <p:nvSpPr>
          <p:cNvPr id="4" name="Slide Number Placeholder 3"/>
          <p:cNvSpPr>
            <a:spLocks noGrp="1"/>
          </p:cNvSpPr>
          <p:nvPr>
            <p:ph type="sldNum" sz="quarter" idx="12"/>
          </p:nvPr>
        </p:nvSpPr>
        <p:spPr/>
        <p:txBody>
          <a:bodyPr/>
          <a:lstStyle/>
          <a:p>
            <a:pPr>
              <a:defRPr/>
            </a:pPr>
            <a:fld id="{7CF5A9DD-B99C-456F-86E2-60CFD5B238C6}" type="slidenum">
              <a:rPr lang="ar-SA" smtClean="0">
                <a:solidFill>
                  <a:srgbClr val="04617B">
                    <a:shade val="90000"/>
                  </a:srgbClr>
                </a:solidFill>
              </a:rPr>
              <a:pPr>
                <a:defRPr/>
              </a:pPr>
              <a:t>7</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934656359"/>
      </p:ext>
    </p:extLst>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3"/>
          <p:cNvSpPr>
            <a:spLocks noGrp="1" noChangeArrowheads="1"/>
          </p:cNvSpPr>
          <p:nvPr>
            <p:ph idx="1"/>
          </p:nvPr>
        </p:nvSpPr>
        <p:spPr>
          <a:xfrm>
            <a:off x="0" y="620713"/>
            <a:ext cx="8964613" cy="6237287"/>
          </a:xfrm>
        </p:spPr>
        <p:txBody>
          <a:bodyPr/>
          <a:lstStyle/>
          <a:p>
            <a:pPr algn="r" rtl="1">
              <a:lnSpc>
                <a:spcPct val="150000"/>
              </a:lnSpc>
              <a:defRPr/>
            </a:pPr>
            <a:r>
              <a:rPr lang="ar-IQ" sz="2400" dirty="0" smtClean="0">
                <a:solidFill>
                  <a:srgbClr val="007E00"/>
                </a:solidFill>
                <a:cs typeface="Ali-A-Samik" pitchFamily="2" charset="-78"/>
              </a:rPr>
              <a:t>شروط القبول في المعهد القضائي</a:t>
            </a:r>
            <a:r>
              <a:rPr lang="ar-JO" sz="2400" dirty="0" smtClean="0">
                <a:solidFill>
                  <a:srgbClr val="007E00"/>
                </a:solidFill>
                <a:cs typeface="Ali-A-Samik" pitchFamily="2" charset="-78"/>
              </a:rPr>
              <a:t> في إقليم كوردستان</a:t>
            </a:r>
            <a:r>
              <a:rPr lang="ar-IQ" sz="2400" dirty="0" smtClean="0">
                <a:solidFill>
                  <a:srgbClr val="007E00"/>
                </a:solidFill>
                <a:cs typeface="Ali-A-Samik" pitchFamily="2" charset="-78"/>
              </a:rPr>
              <a:t>:</a:t>
            </a:r>
            <a:r>
              <a:rPr lang="en-US" sz="2400" dirty="0" smtClean="0">
                <a:solidFill>
                  <a:srgbClr val="007E00"/>
                </a:solidFill>
                <a:cs typeface="Ali-A-Samik" pitchFamily="2" charset="-78"/>
              </a:rPr>
              <a:t> </a:t>
            </a:r>
            <a:r>
              <a:rPr lang="ar-JO" sz="2400" dirty="0" smtClean="0">
                <a:solidFill>
                  <a:srgbClr val="FF0000"/>
                </a:solidFill>
                <a:cs typeface="Ali-A-Samik" pitchFamily="2" charset="-78"/>
              </a:rPr>
              <a:t>(م</a:t>
            </a:r>
            <a:r>
              <a:rPr lang="ar-JO" sz="2400" dirty="0" smtClean="0">
                <a:solidFill>
                  <a:srgbClr val="FF0000"/>
                </a:solidFill>
                <a:cs typeface="+mj-cs"/>
              </a:rPr>
              <a:t>8</a:t>
            </a:r>
            <a:r>
              <a:rPr lang="ar-JO" sz="2400" dirty="0" smtClean="0">
                <a:solidFill>
                  <a:srgbClr val="FF0000"/>
                </a:solidFill>
                <a:cs typeface="Ali-A-Samik" pitchFamily="2" charset="-78"/>
              </a:rPr>
              <a:t> </a:t>
            </a:r>
            <a:r>
              <a:rPr lang="ar-SA" sz="2400" dirty="0" smtClean="0">
                <a:solidFill>
                  <a:srgbClr val="FF0000"/>
                </a:solidFill>
                <a:cs typeface="Ali-A-Samik" pitchFamily="2" charset="-78"/>
              </a:rPr>
              <a:t>قانون المعهد القضائي</a:t>
            </a:r>
            <a:r>
              <a:rPr lang="ar-JO" sz="2400" dirty="0" smtClean="0">
                <a:solidFill>
                  <a:srgbClr val="FF0000"/>
                </a:solidFill>
                <a:cs typeface="Ali-A-Samik" pitchFamily="2" charset="-78"/>
              </a:rPr>
              <a:t> -الكوردستاني</a:t>
            </a:r>
            <a:r>
              <a:rPr lang="ar-SA" sz="2400" dirty="0" smtClean="0">
                <a:solidFill>
                  <a:srgbClr val="FF0000"/>
                </a:solidFill>
                <a:cs typeface="Ali-A-Samik" pitchFamily="2" charset="-78"/>
              </a:rPr>
              <a:t> رقم</a:t>
            </a:r>
            <a:r>
              <a:rPr lang="ar-JO" sz="2400" dirty="0" smtClean="0">
                <a:solidFill>
                  <a:srgbClr val="FF0000"/>
                </a:solidFill>
                <a:cs typeface="Ali-A-Samik" pitchFamily="2" charset="-78"/>
              </a:rPr>
              <a:t> </a:t>
            </a:r>
            <a:r>
              <a:rPr lang="ar-JO" sz="2400" dirty="0" smtClean="0">
                <a:solidFill>
                  <a:srgbClr val="FF0000"/>
                </a:solidFill>
                <a:cs typeface="+mj-cs"/>
              </a:rPr>
              <a:t>(7) </a:t>
            </a:r>
            <a:r>
              <a:rPr lang="ar-JO" sz="2400" dirty="0" smtClean="0">
                <a:solidFill>
                  <a:srgbClr val="FF0000"/>
                </a:solidFill>
                <a:cs typeface="Ali-A-Samik" pitchFamily="2" charset="-78"/>
              </a:rPr>
              <a:t>لسنة </a:t>
            </a:r>
            <a:r>
              <a:rPr lang="ar-JO" sz="2400" dirty="0" smtClean="0">
                <a:solidFill>
                  <a:srgbClr val="FF0000"/>
                </a:solidFill>
                <a:cs typeface="+mj-cs"/>
              </a:rPr>
              <a:t>2009</a:t>
            </a:r>
            <a:r>
              <a:rPr lang="ar-SA" sz="2400" dirty="0" smtClean="0">
                <a:solidFill>
                  <a:srgbClr val="FF0000"/>
                </a:solidFill>
                <a:cs typeface="+mj-cs"/>
              </a:rPr>
              <a:t> </a:t>
            </a:r>
            <a:r>
              <a:rPr lang="ar-JO" sz="2400" dirty="0" smtClean="0">
                <a:solidFill>
                  <a:srgbClr val="FF0000"/>
                </a:solidFill>
                <a:cs typeface="+mj-cs"/>
              </a:rPr>
              <a:t>).</a:t>
            </a:r>
          </a:p>
          <a:p>
            <a:pPr algn="r" rtl="1">
              <a:lnSpc>
                <a:spcPct val="150000"/>
              </a:lnSpc>
              <a:defRPr/>
            </a:pPr>
            <a:r>
              <a:rPr lang="ar-IQ" sz="2400" b="1" dirty="0"/>
              <a:t>أولاً: يشترط في من يقبل في المعهد لإعداده قاضياً او عضواً للادعاء العام ما يلي:</a:t>
            </a:r>
            <a:br>
              <a:rPr lang="ar-IQ" sz="2400" b="1" dirty="0"/>
            </a:br>
            <a:r>
              <a:rPr lang="ar-IQ" sz="2400" b="1" dirty="0"/>
              <a:t>1- أن يكون عراقي الجنسية و متمتعاً بالأهلية الكاملة.</a:t>
            </a:r>
            <a:br>
              <a:rPr lang="ar-IQ" sz="2400" b="1" dirty="0"/>
            </a:br>
            <a:r>
              <a:rPr lang="ar-IQ" sz="2400" b="1" dirty="0"/>
              <a:t>2- أن يجيد اللغتين الكوردية و العربية قراءةً و كتابة.</a:t>
            </a:r>
            <a:br>
              <a:rPr lang="ar-IQ" sz="2400" b="1" dirty="0"/>
            </a:br>
            <a:r>
              <a:rPr lang="ar-IQ" sz="2400" b="1" dirty="0"/>
              <a:t>3- أن يتمتع بسمعة و سيرة حسنة و غير محكوم عليه بجناية عمدية غير سياسية او جنحة مخلة بالشرف ولم يسبق فصله من المعهد ما لم يكن بسبب مرض مانع ثابت بتقرير من لجنة طبية رسمية أو لأسباب قاهرة.</a:t>
            </a:r>
            <a:br>
              <a:rPr lang="ar-IQ" sz="2400" b="1" dirty="0"/>
            </a:br>
            <a:r>
              <a:rPr lang="ar-IQ" sz="2400" b="1" dirty="0"/>
              <a:t>4- أن يكون سالماً من الامراض و العاهات البدنية التي تعيق أداء واجبه.</a:t>
            </a:r>
            <a:br>
              <a:rPr lang="ar-IQ" sz="2400" b="1" dirty="0"/>
            </a:br>
            <a:r>
              <a:rPr lang="ar-IQ" sz="2400" b="1" dirty="0"/>
              <a:t>5- أن يكون حاصلاً على شهادة البكالوريوس في القانون من إحدى الجامعات العراقية أو الجامعات المعترف بها على أن تكون الدراسة فيها منتظمة.</a:t>
            </a:r>
            <a:endParaRPr lang="ar-JO" sz="2400" b="1" dirty="0" smtClean="0">
              <a:solidFill>
                <a:srgbClr val="FF0000"/>
              </a:solidFill>
              <a:cs typeface="Ali-A-Samik" pitchFamily="2" charset="-78"/>
            </a:endParaRPr>
          </a:p>
          <a:p>
            <a:pPr algn="r" rtl="1">
              <a:lnSpc>
                <a:spcPct val="150000"/>
              </a:lnSpc>
              <a:buFont typeface="Wingdings 2" pitchFamily="18" charset="2"/>
              <a:buNone/>
              <a:defRPr/>
            </a:pPr>
            <a:endParaRPr lang="ar-JO" sz="2000" dirty="0" smtClean="0">
              <a:solidFill>
                <a:srgbClr val="FF0000"/>
              </a:solidFill>
              <a:cs typeface="Ali-A-Samik" pitchFamily="2" charset="-78"/>
            </a:endParaRPr>
          </a:p>
        </p:txBody>
      </p:sp>
      <p:sp>
        <p:nvSpPr>
          <p:cNvPr id="4" name="Slide Number Placeholder 3"/>
          <p:cNvSpPr>
            <a:spLocks noGrp="1"/>
          </p:cNvSpPr>
          <p:nvPr>
            <p:ph type="sldNum" sz="quarter" idx="12"/>
          </p:nvPr>
        </p:nvSpPr>
        <p:spPr/>
        <p:txBody>
          <a:bodyPr/>
          <a:lstStyle/>
          <a:p>
            <a:pPr>
              <a:defRPr/>
            </a:pPr>
            <a:fld id="{F20B266C-297A-4151-BEDF-C96FA2BC4DA1}" type="slidenum">
              <a:rPr lang="ar-SA" smtClean="0">
                <a:solidFill>
                  <a:srgbClr val="04617B">
                    <a:shade val="90000"/>
                  </a:srgbClr>
                </a:solidFill>
              </a:rPr>
              <a:pPr>
                <a:defRPr/>
              </a:pPr>
              <a:t>8</a:t>
            </a:fld>
            <a:endParaRPr lang="en-US" dirty="0">
              <a:solidFill>
                <a:srgbClr val="04617B">
                  <a:shade val="90000"/>
                </a:srgbClr>
              </a:solidFill>
            </a:endParaRPr>
          </a:p>
        </p:txBody>
      </p:sp>
    </p:spTree>
    <p:extLst>
      <p:ext uri="{BB962C8B-B14F-4D97-AF65-F5344CB8AC3E}">
        <p14:creationId xmlns:p14="http://schemas.microsoft.com/office/powerpoint/2010/main" val="2249631462"/>
      </p:ext>
    </p:extLst>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lnSpc>
                <a:spcPct val="150000"/>
              </a:lnSpc>
              <a:defRPr/>
            </a:pPr>
            <a:r>
              <a:rPr lang="ar-IQ" sz="2400" dirty="0">
                <a:solidFill>
                  <a:srgbClr val="007E00"/>
                </a:solidFill>
                <a:cs typeface="Ali-A-Samik" pitchFamily="2" charset="-78"/>
              </a:rPr>
              <a:t>شروط القبول في المعهد القضائي</a:t>
            </a:r>
            <a:r>
              <a:rPr lang="ar-JO" sz="2400" dirty="0">
                <a:solidFill>
                  <a:srgbClr val="007E00"/>
                </a:solidFill>
                <a:cs typeface="Ali-A-Samik" pitchFamily="2" charset="-78"/>
              </a:rPr>
              <a:t> في إقليم كوردستان</a:t>
            </a:r>
            <a:r>
              <a:rPr lang="ar-IQ" sz="2400" dirty="0">
                <a:solidFill>
                  <a:srgbClr val="007E00"/>
                </a:solidFill>
                <a:cs typeface="Ali-A-Samik" pitchFamily="2" charset="-78"/>
              </a:rPr>
              <a:t>:</a:t>
            </a:r>
            <a:r>
              <a:rPr lang="en-US" sz="2400" dirty="0">
                <a:solidFill>
                  <a:srgbClr val="007E00"/>
                </a:solidFill>
                <a:cs typeface="Ali-A-Samik" pitchFamily="2" charset="-78"/>
              </a:rPr>
              <a:t> </a:t>
            </a:r>
            <a:r>
              <a:rPr lang="ar-JO" sz="2400" dirty="0">
                <a:solidFill>
                  <a:srgbClr val="FF0000"/>
                </a:solidFill>
                <a:cs typeface="Ali-A-Samik" pitchFamily="2" charset="-78"/>
              </a:rPr>
              <a:t>(م</a:t>
            </a:r>
            <a:r>
              <a:rPr lang="ar-JO" sz="2400" dirty="0">
                <a:solidFill>
                  <a:srgbClr val="FF0000"/>
                </a:solidFill>
              </a:rPr>
              <a:t>8</a:t>
            </a:r>
            <a:r>
              <a:rPr lang="ar-JO" sz="2400" dirty="0">
                <a:solidFill>
                  <a:srgbClr val="FF0000"/>
                </a:solidFill>
                <a:cs typeface="Ali-A-Samik" pitchFamily="2" charset="-78"/>
              </a:rPr>
              <a:t> </a:t>
            </a:r>
            <a:r>
              <a:rPr lang="ar-SA" sz="2400" dirty="0">
                <a:solidFill>
                  <a:srgbClr val="FF0000"/>
                </a:solidFill>
                <a:cs typeface="Ali-A-Samik" pitchFamily="2" charset="-78"/>
              </a:rPr>
              <a:t>قانون المعهد القضائي</a:t>
            </a:r>
            <a:r>
              <a:rPr lang="ar-JO" sz="2400" dirty="0">
                <a:solidFill>
                  <a:srgbClr val="FF0000"/>
                </a:solidFill>
                <a:cs typeface="Ali-A-Samik" pitchFamily="2" charset="-78"/>
              </a:rPr>
              <a:t> -الكوردستاني</a:t>
            </a:r>
            <a:r>
              <a:rPr lang="ar-SA" sz="2400" dirty="0">
                <a:solidFill>
                  <a:srgbClr val="FF0000"/>
                </a:solidFill>
                <a:cs typeface="Ali-A-Samik" pitchFamily="2" charset="-78"/>
              </a:rPr>
              <a:t> رقم</a:t>
            </a:r>
            <a:r>
              <a:rPr lang="ar-JO" sz="2400" dirty="0">
                <a:solidFill>
                  <a:srgbClr val="FF0000"/>
                </a:solidFill>
                <a:cs typeface="Ali-A-Samik" pitchFamily="2" charset="-78"/>
              </a:rPr>
              <a:t> </a:t>
            </a:r>
            <a:r>
              <a:rPr lang="ar-JO" sz="2400" dirty="0">
                <a:solidFill>
                  <a:srgbClr val="FF0000"/>
                </a:solidFill>
              </a:rPr>
              <a:t>(7) </a:t>
            </a:r>
            <a:r>
              <a:rPr lang="ar-JO" sz="2400" dirty="0">
                <a:solidFill>
                  <a:srgbClr val="FF0000"/>
                </a:solidFill>
                <a:cs typeface="Ali-A-Samik" pitchFamily="2" charset="-78"/>
              </a:rPr>
              <a:t>لسنة </a:t>
            </a:r>
            <a:r>
              <a:rPr lang="ar-JO" sz="2400" dirty="0">
                <a:solidFill>
                  <a:srgbClr val="FF0000"/>
                </a:solidFill>
              </a:rPr>
              <a:t>2009</a:t>
            </a:r>
            <a:r>
              <a:rPr lang="ar-SA" sz="2400" dirty="0">
                <a:solidFill>
                  <a:srgbClr val="FF0000"/>
                </a:solidFill>
              </a:rPr>
              <a:t> </a:t>
            </a:r>
            <a:r>
              <a:rPr lang="ar-JO" sz="2400" dirty="0">
                <a:solidFill>
                  <a:srgbClr val="FF0000"/>
                </a:solidFill>
              </a:rPr>
              <a:t>).</a:t>
            </a:r>
          </a:p>
        </p:txBody>
      </p:sp>
      <p:sp>
        <p:nvSpPr>
          <p:cNvPr id="3" name="Content Placeholder 2"/>
          <p:cNvSpPr>
            <a:spLocks noGrp="1"/>
          </p:cNvSpPr>
          <p:nvPr>
            <p:ph idx="1"/>
          </p:nvPr>
        </p:nvSpPr>
        <p:spPr/>
        <p:txBody>
          <a:bodyPr/>
          <a:lstStyle/>
          <a:p>
            <a:pPr algn="r"/>
            <a:r>
              <a:rPr lang="ar-IQ" sz="2400" dirty="0"/>
              <a:t>7- ان تكون له ممارسة فعلية لمدة (8) سنوات في اجهزة وزارة العدل او مجلس القضاء و المحاكم التابعة له أو ممارسة فعلية لمهنة المحاماة او وظيفة قانونية في الدوائر و المؤسسات الحكومية لمدة لا تقل عن (8) سنوات على أن يكون قد ترافع عن (5) دعاوى على الاقل في السنة الواحدة و تخصم سنتان من المدتين المذكورتين بالنسبة للحاصلين على شهادة الماجستير في القانون و خمس سنوات للحاصلين على شهادة الدكتوراه في القانون سواء كانت الممارسة قبل الحصول على الشهادتين او بعدهما.</a:t>
            </a:r>
            <a:br>
              <a:rPr lang="ar-IQ" sz="2400" dirty="0"/>
            </a:br>
            <a:r>
              <a:rPr lang="ar-IQ" sz="2400" dirty="0"/>
              <a:t>8- أن لا يكون منتمياً لأي حزب أو جهة سياسية و عليه انهاء ارتباطه </a:t>
            </a:r>
            <a:r>
              <a:rPr lang="ar-IQ" sz="2400" dirty="0" smtClean="0"/>
              <a:t> </a:t>
            </a:r>
          </a:p>
          <a:p>
            <a:pPr marL="0" indent="0" algn="r">
              <a:buNone/>
            </a:pPr>
            <a:r>
              <a:rPr lang="ar-IQ" sz="2400" dirty="0" smtClean="0"/>
              <a:t>السياسي </a:t>
            </a:r>
            <a:r>
              <a:rPr lang="ar-IQ" sz="2400" dirty="0"/>
              <a:t>عند تقديمه الى المعهد ان كان </a:t>
            </a:r>
            <a:r>
              <a:rPr lang="ar-IQ" sz="2400" dirty="0" smtClean="0"/>
              <a:t>منتمياً</a:t>
            </a:r>
          </a:p>
          <a:p>
            <a:pPr marL="0" indent="0" algn="r">
              <a:buNone/>
            </a:pPr>
            <a:r>
              <a:rPr lang="en-US" sz="2400" dirty="0"/>
              <a:t> </a:t>
            </a:r>
            <a:r>
              <a:rPr lang="ar-SA" sz="2400" dirty="0" smtClean="0"/>
              <a:t>أن </a:t>
            </a:r>
            <a:r>
              <a:rPr lang="ar-SA" sz="2400" dirty="0"/>
              <a:t>يجتاز امتحاناً تحريرياً و شفهياً في القوانين التي يقررها مجلس </a:t>
            </a:r>
            <a:r>
              <a:rPr lang="ar-SA" sz="2400" dirty="0" smtClean="0"/>
              <a:t>المعهد</a:t>
            </a:r>
            <a:r>
              <a:rPr lang="en-US" sz="2400" dirty="0" smtClean="0"/>
              <a:t>-9</a:t>
            </a:r>
            <a:endParaRPr lang="ar-IQ" sz="2400" dirty="0" smtClean="0"/>
          </a:p>
          <a:p>
            <a:pPr marL="0" indent="0" algn="r">
              <a:buNone/>
            </a:pPr>
            <a:r>
              <a:rPr lang="ar-SA" sz="2400" dirty="0"/>
              <a:t>أن يجتاز المقابلة التي يجريها مجلس </a:t>
            </a:r>
            <a:r>
              <a:rPr lang="ar-SA" sz="2400" dirty="0" smtClean="0"/>
              <a:t>المعهد</a:t>
            </a:r>
            <a:r>
              <a:rPr lang="en-US" sz="2400" dirty="0" smtClean="0"/>
              <a:t>-10</a:t>
            </a:r>
            <a:br>
              <a:rPr lang="en-US" sz="2400" dirty="0" smtClean="0"/>
            </a:br>
            <a:r>
              <a:rPr lang="ar-SA" sz="2400" dirty="0" smtClean="0"/>
              <a:t>ثانياً: يستثنى المحامون من أحكام الفقرتين (7 ، 8) من أولاً من هذه المادة للقبول في المعهد لغرض الاعداد و التأهيل</a:t>
            </a:r>
            <a:r>
              <a:rPr lang="en-US" sz="2400" dirty="0" smtClean="0"/>
              <a:t>.</a:t>
            </a:r>
            <a:r>
              <a:rPr lang="ar-IQ" sz="2400" dirty="0" smtClean="0"/>
              <a:t>.</a:t>
            </a:r>
            <a:endParaRPr lang="en-US" sz="2400" dirty="0"/>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B14ABFB3-B4BC-4BA4-B4EA-BED2C9027DD0}" type="slidenum">
              <a:rPr lang="ar-SA" smtClean="0">
                <a:solidFill>
                  <a:srgbClr val="04617B">
                    <a:shade val="90000"/>
                  </a:srgbClr>
                </a:solidFill>
              </a:rPr>
              <a:pPr>
                <a:defRPr/>
              </a:pPr>
              <a:t>9</a:t>
            </a:fld>
            <a:endParaRPr lang="en-US" dirty="0">
              <a:solidFill>
                <a:srgbClr val="04617B">
                  <a:shade val="90000"/>
                </a:srgbClr>
              </a:solidFill>
            </a:endParaRPr>
          </a:p>
        </p:txBody>
      </p:sp>
    </p:spTree>
    <p:extLst>
      <p:ext uri="{BB962C8B-B14F-4D97-AF65-F5344CB8AC3E}">
        <p14:creationId xmlns:p14="http://schemas.microsoft.com/office/powerpoint/2010/main" val="35821290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2452</TotalTime>
  <Words>3784</Words>
  <Application>Microsoft Office PowerPoint</Application>
  <PresentationFormat>On-screen Show (4:3)</PresentationFormat>
  <Paragraphs>271</Paragraphs>
  <Slides>33</Slides>
  <Notes>18</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المرتكزات الأساسية للقضاء</vt:lpstr>
      <vt:lpstr>اولاً/ استقلال القضاء </vt:lpstr>
      <vt:lpstr>PowerPoint Presentation</vt:lpstr>
      <vt:lpstr>ثانياً/ ولاية المحاكم</vt:lpstr>
      <vt:lpstr>PowerPoint Presentation</vt:lpstr>
      <vt:lpstr>ثالثا/ اختيار القضاة </vt:lpstr>
      <vt:lpstr>PowerPoint Presentation</vt:lpstr>
      <vt:lpstr>PowerPoint Presentation</vt:lpstr>
      <vt:lpstr>شروط القبول في المعهد القضائي في إقليم كوردستان: (م8 قانون المعهد القضائي -الكوردستاني رقم (7) لسنة 2009 ).</vt:lpstr>
      <vt:lpstr>PowerPoint Presentation</vt:lpstr>
      <vt:lpstr>رابعا/ ضمانات صحة التقاضي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Shamfuture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Shamfuture</dc:creator>
  <cp:lastModifiedBy>MMX</cp:lastModifiedBy>
  <cp:revision>53</cp:revision>
  <dcterms:created xsi:type="dcterms:W3CDTF">2023-09-09T14:17:45Z</dcterms:created>
  <dcterms:modified xsi:type="dcterms:W3CDTF">2023-11-15T18:49:06Z</dcterms:modified>
</cp:coreProperties>
</file>