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80" r:id="rId3"/>
    <p:sldId id="264" r:id="rId4"/>
    <p:sldId id="262" r:id="rId5"/>
    <p:sldId id="274" r:id="rId6"/>
    <p:sldId id="278" r:id="rId7"/>
  </p:sldIdLst>
  <p:sldSz cx="9144000" cy="6858000" type="screen4x3"/>
  <p:notesSz cx="6858000" cy="1001395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06" autoAdjust="0"/>
    <p:restoredTop sz="94662" autoAdjust="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5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2A5E3F-FC9C-4DCA-8A57-DED3986363A8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5813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AF779A-8CF5-4F17-982A-B3B5510F374C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E47968-F666-4A0C-ADC1-5757109479AC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5350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7968-F666-4A0C-ADC1-5757109479AC}" type="slidenum">
              <a:rPr lang="ar-KW" smtClean="0"/>
              <a:t>1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7578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F72A97-6F6B-485F-90A3-C5BA7E9D65F3}" type="datetimeFigureOut">
              <a:rPr lang="ar-KW" smtClean="0"/>
              <a:t>26/04/1443</a:t>
            </a:fld>
            <a:endParaRPr lang="ar-K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3C6D3F-2B94-4BE3-8F6C-9CCE2B707261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0610" y="764704"/>
            <a:ext cx="44132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dirty="0"/>
              <a:t>المهارات الأكاديمية </a:t>
            </a:r>
            <a:endParaRPr lang="ar-IQ" sz="4000" b="1" dirty="0" smtClean="0"/>
          </a:p>
          <a:p>
            <a:pPr algn="ctr"/>
            <a:endParaRPr lang="ar-IQ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IQ" sz="4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كتابة </a:t>
            </a:r>
            <a:r>
              <a:rPr lang="ar-IQ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التقرير</a:t>
            </a:r>
            <a:endParaRPr lang="ar-KW" sz="6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5810" y="5661248"/>
            <a:ext cx="50405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OM" sz="3600" smtClean="0">
                <a:solidFill>
                  <a:srgbClr val="002060"/>
                </a:solidFill>
              </a:rPr>
              <a:t>م.نهلە </a:t>
            </a:r>
            <a:r>
              <a:rPr lang="ar-OM" sz="3600" dirty="0" smtClean="0">
                <a:solidFill>
                  <a:srgbClr val="002060"/>
                </a:solidFill>
              </a:rPr>
              <a:t>حسین طه</a:t>
            </a:r>
            <a:endParaRPr lang="ar-KW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Image result for كتابة التقري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77" y="3230116"/>
            <a:ext cx="324802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9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168"/>
    </mc:Choice>
    <mc:Fallback xmlns="">
      <p:transition spd="slow" advTm="7816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التقرير </a:t>
            </a:r>
          </a:p>
          <a:p>
            <a:pPr marL="109728" indent="0">
              <a:buNone/>
            </a:pPr>
            <a:r>
              <a:rPr lang="ar-IQ" dirty="0" smtClean="0"/>
              <a:t>بحث تفصيليُّ لموضوع معين يشمل جميع مراحله، منذ كان فكرة، حتى صار نتائج مدونة ومرتبة ومؤيدة بالحجج والأسانيد.</a:t>
            </a:r>
          </a:p>
          <a:p>
            <a:pPr marL="109728" indent="0">
              <a:buNone/>
            </a:pPr>
            <a:r>
              <a:rPr lang="ar-IQ" dirty="0" smtClean="0"/>
              <a:t>الاهداف التي يسعى التقرير إلى بلوغها تتلخص في:</a:t>
            </a:r>
          </a:p>
          <a:p>
            <a:pPr marL="109728" indent="0">
              <a:buNone/>
            </a:pPr>
            <a:r>
              <a:rPr lang="ar-IQ" dirty="0" smtClean="0"/>
              <a:t>1- التغيير </a:t>
            </a:r>
          </a:p>
          <a:p>
            <a:pPr marL="109728" indent="0">
              <a:buNone/>
            </a:pPr>
            <a:r>
              <a:rPr lang="ar-IQ" dirty="0" smtClean="0"/>
              <a:t>2- التأثير </a:t>
            </a:r>
          </a:p>
          <a:p>
            <a:pPr marL="109728" indent="0">
              <a:buNone/>
            </a:pPr>
            <a:r>
              <a:rPr lang="ar-IQ" dirty="0" smtClean="0"/>
              <a:t>3- الإقناع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39976"/>
            <a:ext cx="3456384" cy="227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17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606084"/>
          </a:xfrm>
        </p:spPr>
        <p:txBody>
          <a:bodyPr/>
          <a:lstStyle/>
          <a:p>
            <a:endParaRPr lang="ar-IQ" dirty="0" smtClean="0"/>
          </a:p>
          <a:p>
            <a:r>
              <a:rPr lang="ar-SA" dirty="0" smtClean="0">
                <a:solidFill>
                  <a:srgbClr val="FF0000"/>
                </a:solidFill>
              </a:rPr>
              <a:t>المقدمة</a:t>
            </a:r>
            <a:r>
              <a:rPr lang="ar-SA" dirty="0" smtClean="0"/>
              <a:t> </a:t>
            </a:r>
            <a:r>
              <a:rPr lang="ar-IQ" dirty="0" smtClean="0"/>
              <a:t>: تُكتب بعد انهاء التقرير، ويشترط أن لاتكون طويلة، وتشمل تعريفاً للموضوع، أهميته، سبب الاختيار، المعوقات، خطة العمل...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العرض</a:t>
            </a:r>
            <a:r>
              <a:rPr lang="ar-SA" dirty="0" smtClean="0"/>
              <a:t> </a:t>
            </a:r>
            <a:r>
              <a:rPr lang="ar-IQ" dirty="0" smtClean="0"/>
              <a:t>: أي تفاصيل التقرير، متنه ومضمونه، لايكتب دفعة واحدة وإنما يقسّم إلى عناوين أو اقسام فرعية ، حسب طبيعة الموضوع .</a:t>
            </a:r>
            <a:endParaRPr lang="ar-IQ" dirty="0"/>
          </a:p>
          <a:p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الخاتمة</a:t>
            </a:r>
            <a:r>
              <a:rPr lang="ar-SA" dirty="0"/>
              <a:t> </a:t>
            </a:r>
            <a:r>
              <a:rPr lang="ar-IQ" dirty="0" smtClean="0"/>
              <a:t>: تشمل أهم النتائج، أو المقترحات والتوصيات، أو خلاصة التقرير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ثبت المصادر و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الملاحق</a:t>
            </a:r>
            <a:r>
              <a:rPr lang="ar-IQ" dirty="0" smtClean="0">
                <a:solidFill>
                  <a:srgbClr val="002060"/>
                </a:solidFill>
              </a:rPr>
              <a:t>.</a:t>
            </a:r>
            <a:r>
              <a:rPr lang="ar-IQ" dirty="0" smtClean="0"/>
              <a:t>يذكر في ثبت المصادر معلومات المصادر</a:t>
            </a:r>
          </a:p>
          <a:p>
            <a:r>
              <a:rPr lang="ar-IQ" dirty="0" smtClean="0"/>
              <a:t>أما </a:t>
            </a:r>
            <a:r>
              <a:rPr lang="ar-IQ" dirty="0" smtClean="0">
                <a:solidFill>
                  <a:srgbClr val="FF0000"/>
                </a:solidFill>
              </a:rPr>
              <a:t>الملاحق</a:t>
            </a:r>
            <a:r>
              <a:rPr lang="ar-IQ" dirty="0" smtClean="0"/>
              <a:t> فيشمل: الجداول والاحصائيات، الصور، وليس شرطا أن يحوي كل تقرير على الملاحق.</a:t>
            </a:r>
            <a:endParaRPr lang="ar-KW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  <a:effectLst/>
              </a:rPr>
              <a:t> </a:t>
            </a:r>
            <a:r>
              <a:rPr lang="ar-IQ" sz="2800" dirty="0" smtClean="0">
                <a:solidFill>
                  <a:srgbClr val="FF0000"/>
                </a:solidFill>
                <a:effectLst/>
              </a:rPr>
              <a:t>عناصر التقرير العلمي</a:t>
            </a:r>
            <a:endParaRPr lang="ar-KW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50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248"/>
    </mc:Choice>
    <mc:Fallback xmlns="">
      <p:transition spd="slow" advTm="447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4" y="2060848"/>
            <a:ext cx="4219737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الوضوح والإيجاز </a:t>
            </a:r>
            <a:r>
              <a:rPr lang="ar-SA" sz="2800" dirty="0" smtClean="0"/>
              <a:t>والسهولة</a:t>
            </a:r>
            <a:r>
              <a:rPr lang="ar-IQ" sz="2800" dirty="0" smtClean="0"/>
              <a:t>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دقة المعلومات </a:t>
            </a:r>
            <a:r>
              <a:rPr lang="ar-SA" sz="2800" dirty="0" smtClean="0"/>
              <a:t>وصحتها</a:t>
            </a:r>
            <a:r>
              <a:rPr lang="ar-IQ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الترتيب الجيد </a:t>
            </a:r>
            <a:r>
              <a:rPr lang="ar-SA" sz="2800" dirty="0" smtClean="0"/>
              <a:t>للأفكار</a:t>
            </a:r>
            <a:r>
              <a:rPr lang="ar-IQ" sz="2800" dirty="0" smtClean="0"/>
              <a:t>.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IQ" sz="2800" dirty="0" smtClean="0"/>
              <a:t>التدقيق اللغوي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2800" dirty="0"/>
              <a:t>التنظيم والخط الواضح ، مع وضع علامات </a:t>
            </a:r>
            <a:r>
              <a:rPr lang="ar-SA" sz="2800" dirty="0" smtClean="0"/>
              <a:t>الترقيم</a:t>
            </a:r>
            <a:r>
              <a:rPr lang="ar-IQ" sz="2800" dirty="0" smtClean="0"/>
              <a:t> .</a:t>
            </a:r>
            <a:endParaRPr lang="ar-KW" sz="2800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  <a:effectLst/>
              </a:rPr>
              <a:t>شروط  كتابة التقرير </a:t>
            </a:r>
            <a:endParaRPr lang="ar-KW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2683877"/>
            <a:ext cx="3528392" cy="168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954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707"/>
    </mc:Choice>
    <mc:Fallback xmlns="">
      <p:transition spd="slow" advTm="1937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099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KW" dirty="0" smtClean="0">
              <a:solidFill>
                <a:srgbClr val="002060"/>
              </a:solidFill>
            </a:endParaRPr>
          </a:p>
          <a:p>
            <a:r>
              <a:rPr lang="ar-SA" sz="2400" dirty="0"/>
              <a:t>تحديد الموضوع </a:t>
            </a:r>
            <a:r>
              <a:rPr lang="ar-SA" sz="2400" dirty="0" smtClean="0"/>
              <a:t>الرئيس</a:t>
            </a:r>
            <a:r>
              <a:rPr lang="ar-IQ" sz="2400" dirty="0" smtClean="0"/>
              <a:t>، هل هو موضوع سياسي، ثقافي، اجتماعي...</a:t>
            </a:r>
          </a:p>
          <a:p>
            <a:r>
              <a:rPr lang="ar-SA" sz="2400" dirty="0" smtClean="0"/>
              <a:t>جمع </a:t>
            </a:r>
            <a:r>
              <a:rPr lang="ar-SA" sz="2400" dirty="0"/>
              <a:t>المعلومات من المصادر العلمية المعتمدة مثل : الكتب ، الانترنيت </a:t>
            </a:r>
            <a:endParaRPr lang="ar-KW" sz="2400" dirty="0" smtClean="0">
              <a:solidFill>
                <a:srgbClr val="002060"/>
              </a:solidFill>
            </a:endParaRPr>
          </a:p>
          <a:p>
            <a:r>
              <a:rPr lang="ar-IQ" sz="2400" dirty="0" smtClean="0"/>
              <a:t>كتابة المسودة و</a:t>
            </a:r>
            <a:r>
              <a:rPr lang="ar-SA" sz="2400" dirty="0" smtClean="0"/>
              <a:t>عرض </a:t>
            </a:r>
            <a:r>
              <a:rPr lang="ar-SA" sz="2400" dirty="0"/>
              <a:t>المعلومات بشكل متسلسل .وعلى شكل نقاط ومحاور </a:t>
            </a:r>
            <a:r>
              <a:rPr lang="ar-IQ" sz="2400" dirty="0" smtClean="0">
                <a:solidFill>
                  <a:srgbClr val="002060"/>
                </a:solidFill>
              </a:rPr>
              <a:t>.</a:t>
            </a:r>
            <a:endParaRPr lang="ar-KW" sz="2400" dirty="0" smtClean="0">
              <a:solidFill>
                <a:srgbClr val="002060"/>
              </a:solidFill>
            </a:endParaRPr>
          </a:p>
          <a:p>
            <a:r>
              <a:rPr lang="ar-SA" sz="2400" dirty="0"/>
              <a:t>كتابة خاتمة موجزة عن أهم النتائج ، والتوصيات ، أو خلاصة للموضوع </a:t>
            </a:r>
            <a:r>
              <a:rPr lang="ar-IQ" sz="2400" dirty="0" smtClean="0">
                <a:solidFill>
                  <a:srgbClr val="002060"/>
                </a:solidFill>
              </a:rPr>
              <a:t>.</a:t>
            </a:r>
            <a:endParaRPr lang="ar-KW" sz="2400" dirty="0" smtClean="0">
              <a:solidFill>
                <a:srgbClr val="002060"/>
              </a:solidFill>
            </a:endParaRPr>
          </a:p>
          <a:p>
            <a:r>
              <a:rPr lang="ar-SA" sz="2400" dirty="0"/>
              <a:t>ذكر قائمة المصادر والمراجع ، أو أي ملحق آخر، مثل الجداول والرسوم </a:t>
            </a:r>
            <a:r>
              <a:rPr lang="ar-IQ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ar-SA" sz="2400" dirty="0"/>
              <a:t>كتابة المقدمة </a:t>
            </a:r>
            <a:r>
              <a:rPr lang="ar-IQ" sz="2400" dirty="0" smtClean="0"/>
              <a:t>.</a:t>
            </a:r>
          </a:p>
          <a:p>
            <a:r>
              <a:rPr lang="ar-IQ" sz="2400" dirty="0" smtClean="0"/>
              <a:t>كتابة المبيضة ، واللمسات الأخيرة، وعمل الغلاف .</a:t>
            </a:r>
            <a:endParaRPr lang="ar-IQ" sz="2400" dirty="0"/>
          </a:p>
          <a:p>
            <a:pPr marL="109728" indent="0">
              <a:buNone/>
            </a:pPr>
            <a:endParaRPr lang="ar-KW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ar-KW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2400" i="1" dirty="0" smtClean="0">
                <a:effectLst/>
              </a:rPr>
              <a:t>            </a:t>
            </a:r>
            <a:r>
              <a:rPr lang="ar-SA" sz="2400" i="1" dirty="0" smtClean="0">
                <a:effectLst/>
              </a:rPr>
              <a:t>خطوات </a:t>
            </a:r>
            <a:r>
              <a:rPr lang="ar-SA" sz="2400" i="1" dirty="0">
                <a:effectLst/>
              </a:rPr>
              <a:t>كتابة التقرير </a:t>
            </a:r>
            <a:endParaRPr lang="ar-KW" sz="2400" i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7"/>
          <a:stretch/>
        </p:blipFill>
        <p:spPr bwMode="auto">
          <a:xfrm>
            <a:off x="323528" y="495706"/>
            <a:ext cx="3384376" cy="170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15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757"/>
    </mc:Choice>
    <mc:Fallback xmlns="">
      <p:transition spd="slow" advTm="1757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368" y="476673"/>
            <a:ext cx="8357120" cy="5472607"/>
          </a:xfrm>
        </p:spPr>
        <p:txBody>
          <a:bodyPr/>
          <a:lstStyle/>
          <a:p>
            <a:pPr marL="0" indent="0" algn="ctr">
              <a:buNone/>
            </a:pPr>
            <a:r>
              <a:rPr lang="ar-KW" sz="4000" dirty="0"/>
              <a:t/>
            </a:r>
            <a:br>
              <a:rPr lang="ar-KW" sz="4000" dirty="0"/>
            </a:br>
            <a:endParaRPr lang="ar-KW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368" y="476672"/>
            <a:ext cx="835292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892" y="3717032"/>
            <a:ext cx="417140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2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65"/>
    </mc:Choice>
    <mc:Fallback xmlns="">
      <p:transition spd="slow" advTm="43365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147.6|129.7|56.9|8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3|1.5|13.8|57.1|2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9|14.5|27.5|11.4|8.7|9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2936</TotalTime>
  <Words>249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 عناصر التقرير العلمي</vt:lpstr>
      <vt:lpstr>شروط  كتابة التقرير </vt:lpstr>
      <vt:lpstr>            خطوات كتابة التقرير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Maher</cp:lastModifiedBy>
  <cp:revision>96</cp:revision>
  <cp:lastPrinted>2013-11-18T22:05:05Z</cp:lastPrinted>
  <dcterms:created xsi:type="dcterms:W3CDTF">2013-11-15T21:18:02Z</dcterms:created>
  <dcterms:modified xsi:type="dcterms:W3CDTF">2021-12-01T08:01:15Z</dcterms:modified>
</cp:coreProperties>
</file>