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65" r:id="rId8"/>
    <p:sldId id="266" r:id="rId9"/>
    <p:sldId id="270" r:id="rId10"/>
    <p:sldId id="267"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3" autoAdjust="0"/>
    <p:restoredTop sz="94660"/>
  </p:normalViewPr>
  <p:slideViewPr>
    <p:cSldViewPr snapToGrid="0">
      <p:cViewPr varScale="1">
        <p:scale>
          <a:sx n="73" d="100"/>
          <a:sy n="73" d="100"/>
        </p:scale>
        <p:origin x="58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896F77-A644-4EE5-BB28-53CCE3BE8F76}"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50535-8F47-43DA-8B51-8FB23F70526F}" type="slidenum">
              <a:rPr lang="en-US" smtClean="0"/>
              <a:t>‹#›</a:t>
            </a:fld>
            <a:endParaRPr lang="en-US"/>
          </a:p>
        </p:txBody>
      </p:sp>
    </p:spTree>
    <p:extLst>
      <p:ext uri="{BB962C8B-B14F-4D97-AF65-F5344CB8AC3E}">
        <p14:creationId xmlns:p14="http://schemas.microsoft.com/office/powerpoint/2010/main" val="1594093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896F77-A644-4EE5-BB28-53CCE3BE8F76}"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50535-8F47-43DA-8B51-8FB23F70526F}" type="slidenum">
              <a:rPr lang="en-US" smtClean="0"/>
              <a:t>‹#›</a:t>
            </a:fld>
            <a:endParaRPr lang="en-US"/>
          </a:p>
        </p:txBody>
      </p:sp>
    </p:spTree>
    <p:extLst>
      <p:ext uri="{BB962C8B-B14F-4D97-AF65-F5344CB8AC3E}">
        <p14:creationId xmlns:p14="http://schemas.microsoft.com/office/powerpoint/2010/main" val="844901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896F77-A644-4EE5-BB28-53CCE3BE8F76}"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50535-8F47-43DA-8B51-8FB23F70526F}" type="slidenum">
              <a:rPr lang="en-US" smtClean="0"/>
              <a:t>‹#›</a:t>
            </a:fld>
            <a:endParaRPr lang="en-US"/>
          </a:p>
        </p:txBody>
      </p:sp>
    </p:spTree>
    <p:extLst>
      <p:ext uri="{BB962C8B-B14F-4D97-AF65-F5344CB8AC3E}">
        <p14:creationId xmlns:p14="http://schemas.microsoft.com/office/powerpoint/2010/main" val="318289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896F77-A644-4EE5-BB28-53CCE3BE8F76}"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50535-8F47-43DA-8B51-8FB23F70526F}" type="slidenum">
              <a:rPr lang="en-US" smtClean="0"/>
              <a:t>‹#›</a:t>
            </a:fld>
            <a:endParaRPr lang="en-US"/>
          </a:p>
        </p:txBody>
      </p:sp>
    </p:spTree>
    <p:extLst>
      <p:ext uri="{BB962C8B-B14F-4D97-AF65-F5344CB8AC3E}">
        <p14:creationId xmlns:p14="http://schemas.microsoft.com/office/powerpoint/2010/main" val="2371688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E896F77-A644-4EE5-BB28-53CCE3BE8F76}" type="datetimeFigureOut">
              <a:rPr lang="en-US" smtClean="0"/>
              <a:t>4/21/2020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50535-8F47-43DA-8B51-8FB23F70526F}" type="slidenum">
              <a:rPr lang="en-US" smtClean="0"/>
              <a:t>‹#›</a:t>
            </a:fld>
            <a:endParaRPr lang="en-US"/>
          </a:p>
        </p:txBody>
      </p:sp>
    </p:spTree>
    <p:extLst>
      <p:ext uri="{BB962C8B-B14F-4D97-AF65-F5344CB8AC3E}">
        <p14:creationId xmlns:p14="http://schemas.microsoft.com/office/powerpoint/2010/main" val="4084245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896F77-A644-4EE5-BB28-53CCE3BE8F76}"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50535-8F47-43DA-8B51-8FB23F70526F}" type="slidenum">
              <a:rPr lang="en-US" smtClean="0"/>
              <a:t>‹#›</a:t>
            </a:fld>
            <a:endParaRPr lang="en-US"/>
          </a:p>
        </p:txBody>
      </p:sp>
    </p:spTree>
    <p:extLst>
      <p:ext uri="{BB962C8B-B14F-4D97-AF65-F5344CB8AC3E}">
        <p14:creationId xmlns:p14="http://schemas.microsoft.com/office/powerpoint/2010/main" val="94015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896F77-A644-4EE5-BB28-53CCE3BE8F76}" type="datetimeFigureOut">
              <a:rPr lang="en-US" smtClean="0"/>
              <a:t>4/21/2020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C50535-8F47-43DA-8B51-8FB23F70526F}" type="slidenum">
              <a:rPr lang="en-US" smtClean="0"/>
              <a:t>‹#›</a:t>
            </a:fld>
            <a:endParaRPr lang="en-US"/>
          </a:p>
        </p:txBody>
      </p:sp>
    </p:spTree>
    <p:extLst>
      <p:ext uri="{BB962C8B-B14F-4D97-AF65-F5344CB8AC3E}">
        <p14:creationId xmlns:p14="http://schemas.microsoft.com/office/powerpoint/2010/main" val="559144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896F77-A644-4EE5-BB28-53CCE3BE8F76}" type="datetimeFigureOut">
              <a:rPr lang="en-US" smtClean="0"/>
              <a:t>4/21/2020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C50535-8F47-43DA-8B51-8FB23F70526F}" type="slidenum">
              <a:rPr lang="en-US" smtClean="0"/>
              <a:t>‹#›</a:t>
            </a:fld>
            <a:endParaRPr lang="en-US"/>
          </a:p>
        </p:txBody>
      </p:sp>
    </p:spTree>
    <p:extLst>
      <p:ext uri="{BB962C8B-B14F-4D97-AF65-F5344CB8AC3E}">
        <p14:creationId xmlns:p14="http://schemas.microsoft.com/office/powerpoint/2010/main" val="77349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96F77-A644-4EE5-BB28-53CCE3BE8F76}" type="datetimeFigureOut">
              <a:rPr lang="en-US" smtClean="0"/>
              <a:t>4/21/2020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C50535-8F47-43DA-8B51-8FB23F70526F}" type="slidenum">
              <a:rPr lang="en-US" smtClean="0"/>
              <a:t>‹#›</a:t>
            </a:fld>
            <a:endParaRPr lang="en-US"/>
          </a:p>
        </p:txBody>
      </p:sp>
    </p:spTree>
    <p:extLst>
      <p:ext uri="{BB962C8B-B14F-4D97-AF65-F5344CB8AC3E}">
        <p14:creationId xmlns:p14="http://schemas.microsoft.com/office/powerpoint/2010/main" val="22708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896F77-A644-4EE5-BB28-53CCE3BE8F76}"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50535-8F47-43DA-8B51-8FB23F70526F}" type="slidenum">
              <a:rPr lang="en-US" smtClean="0"/>
              <a:t>‹#›</a:t>
            </a:fld>
            <a:endParaRPr lang="en-US"/>
          </a:p>
        </p:txBody>
      </p:sp>
    </p:spTree>
    <p:extLst>
      <p:ext uri="{BB962C8B-B14F-4D97-AF65-F5344CB8AC3E}">
        <p14:creationId xmlns:p14="http://schemas.microsoft.com/office/powerpoint/2010/main" val="1280814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896F77-A644-4EE5-BB28-53CCE3BE8F76}" type="datetimeFigureOut">
              <a:rPr lang="en-US" smtClean="0"/>
              <a:t>4/21/2020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50535-8F47-43DA-8B51-8FB23F70526F}" type="slidenum">
              <a:rPr lang="en-US" smtClean="0"/>
              <a:t>‹#›</a:t>
            </a:fld>
            <a:endParaRPr lang="en-US"/>
          </a:p>
        </p:txBody>
      </p:sp>
    </p:spTree>
    <p:extLst>
      <p:ext uri="{BB962C8B-B14F-4D97-AF65-F5344CB8AC3E}">
        <p14:creationId xmlns:p14="http://schemas.microsoft.com/office/powerpoint/2010/main" val="2665143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96F77-A644-4EE5-BB28-53CCE3BE8F76}" type="datetimeFigureOut">
              <a:rPr lang="en-US" smtClean="0"/>
              <a:t>4/21/2020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C50535-8F47-43DA-8B51-8FB23F70526F}" type="slidenum">
              <a:rPr lang="en-US" smtClean="0"/>
              <a:t>‹#›</a:t>
            </a:fld>
            <a:endParaRPr lang="en-US"/>
          </a:p>
        </p:txBody>
      </p:sp>
    </p:spTree>
    <p:extLst>
      <p:ext uri="{BB962C8B-B14F-4D97-AF65-F5344CB8AC3E}">
        <p14:creationId xmlns:p14="http://schemas.microsoft.com/office/powerpoint/2010/main" val="3931350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8846127" cy="1080510"/>
          </a:xfrm>
        </p:spPr>
        <p:txBody>
          <a:bodyPr/>
          <a:lstStyle/>
          <a:p>
            <a:r>
              <a:rPr lang="en-US" dirty="0" smtClean="0"/>
              <a:t>Optics Lab.,E-Learning </a:t>
            </a:r>
            <a:endParaRPr lang="en-US" dirty="0"/>
          </a:p>
        </p:txBody>
      </p:sp>
      <p:sp>
        <p:nvSpPr>
          <p:cNvPr id="3" name="Subtitle 2"/>
          <p:cNvSpPr>
            <a:spLocks noGrp="1"/>
          </p:cNvSpPr>
          <p:nvPr>
            <p:ph type="subTitle" idx="1"/>
          </p:nvPr>
        </p:nvSpPr>
        <p:spPr>
          <a:xfrm>
            <a:off x="1524000" y="2452255"/>
            <a:ext cx="9144000" cy="2805545"/>
          </a:xfrm>
        </p:spPr>
        <p:txBody>
          <a:bodyPr>
            <a:normAutofit/>
          </a:bodyPr>
          <a:lstStyle/>
          <a:p>
            <a:r>
              <a:rPr lang="en-US" dirty="0" smtClean="0"/>
              <a:t>Assist. Prof. Nahlah  Qader Mohammed</a:t>
            </a:r>
          </a:p>
          <a:p>
            <a:r>
              <a:rPr lang="en-US" dirty="0" smtClean="0"/>
              <a:t>Physics Department</a:t>
            </a:r>
          </a:p>
          <a:p>
            <a:r>
              <a:rPr lang="en-US" dirty="0" smtClean="0"/>
              <a:t>College of Education </a:t>
            </a:r>
          </a:p>
          <a:p>
            <a:r>
              <a:rPr lang="en-US" dirty="0" smtClean="0"/>
              <a:t>Salahaddin University</a:t>
            </a:r>
          </a:p>
          <a:p>
            <a:endParaRPr lang="en-US" dirty="0"/>
          </a:p>
        </p:txBody>
      </p:sp>
    </p:spTree>
    <p:extLst>
      <p:ext uri="{BB962C8B-B14F-4D97-AF65-F5344CB8AC3E}">
        <p14:creationId xmlns:p14="http://schemas.microsoft.com/office/powerpoint/2010/main" val="4241167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982" y="581892"/>
            <a:ext cx="11450782" cy="5509200"/>
          </a:xfrm>
          <a:prstGeom prst="rect">
            <a:avLst/>
          </a:prstGeom>
        </p:spPr>
        <p:txBody>
          <a:bodyPr wrap="square">
            <a:spAutoFit/>
          </a:bodyPr>
          <a:lstStyle/>
          <a:p>
            <a:pPr algn="just"/>
            <a:r>
              <a:rPr lang="en-US" sz="3200" dirty="0" smtClean="0"/>
              <a:t>Fig. 3 shows the photo cell current after background correction (this is a measure for the transmitted light intensity) as a function of the angular position of the polarization plane of the analyzer. The intensity peak for ɸ = 50° shows that the polarization plane of the emitted laser beam has already been rotated by this angle against the vertical.</a:t>
            </a:r>
          </a:p>
          <a:p>
            <a:pPr algn="just"/>
            <a:r>
              <a:rPr lang="en-US" sz="3200" dirty="0" smtClean="0"/>
              <a:t>Fig.4 shows the normalized and corrected photo cell currents as a function of the angular position of the analyzer. Malus 'slaw is verified by the initial line's 45° slope (Note: to determine-ne Malus' line in Fig. 4, an angular setting of 50° of the analyzer must be considered for ɸ = 0°).</a:t>
            </a:r>
            <a:endParaRPr lang="en-US" sz="3200" dirty="0"/>
          </a:p>
        </p:txBody>
      </p:sp>
    </p:spTree>
    <p:extLst>
      <p:ext uri="{BB962C8B-B14F-4D97-AF65-F5344CB8AC3E}">
        <p14:creationId xmlns:p14="http://schemas.microsoft.com/office/powerpoint/2010/main" val="2795120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6023" y="0"/>
            <a:ext cx="10306593" cy="6635931"/>
          </a:xfrm>
          <a:prstGeom prst="rect">
            <a:avLst/>
          </a:prstGeom>
        </p:spPr>
      </p:pic>
    </p:spTree>
    <p:extLst>
      <p:ext uri="{BB962C8B-B14F-4D97-AF65-F5344CB8AC3E}">
        <p14:creationId xmlns:p14="http://schemas.microsoft.com/office/powerpoint/2010/main" val="891094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0164" y="207818"/>
            <a:ext cx="11921836" cy="6555641"/>
          </a:xfrm>
          <a:prstGeom prst="rect">
            <a:avLst/>
          </a:prstGeom>
        </p:spPr>
        <p:txBody>
          <a:bodyPr wrap="square">
            <a:spAutoFit/>
          </a:bodyPr>
          <a:lstStyle/>
          <a:p>
            <a:pPr algn="ctr"/>
            <a:r>
              <a:rPr lang="en-US" sz="2800" dirty="0" smtClean="0"/>
              <a:t>OPTICS EXPERIMENTS </a:t>
            </a:r>
          </a:p>
          <a:p>
            <a:pPr algn="ctr"/>
            <a:r>
              <a:rPr lang="en-US" sz="2800" dirty="0" smtClean="0"/>
              <a:t>Second Semester  </a:t>
            </a:r>
          </a:p>
          <a:p>
            <a:pPr algn="ctr"/>
            <a:r>
              <a:rPr lang="en-US" sz="2800" dirty="0" smtClean="0"/>
              <a:t>Wave and Quantum Optics </a:t>
            </a:r>
          </a:p>
          <a:p>
            <a:r>
              <a:rPr lang="en-US" sz="2800" dirty="0" smtClean="0"/>
              <a:t> </a:t>
            </a:r>
          </a:p>
          <a:p>
            <a:pPr marL="342900" indent="-342900">
              <a:buAutoNum type="arabicPeriod"/>
            </a:pPr>
            <a:r>
              <a:rPr lang="en-US" sz="2800" dirty="0" smtClean="0"/>
              <a:t>Interference of Light Waves and Young’s Experiment </a:t>
            </a:r>
          </a:p>
          <a:p>
            <a:pPr marL="342900" indent="-342900">
              <a:buAutoNum type="arabicPeriod"/>
            </a:pPr>
            <a:r>
              <a:rPr lang="en-US" sz="2800" dirty="0" smtClean="0"/>
              <a:t> Diffraction Grating: To Measure the Wavelength of a Monochromatic Light Source by Using a Diffraction Grating </a:t>
            </a:r>
          </a:p>
          <a:p>
            <a:pPr marL="342900" indent="-342900">
              <a:buAutoNum type="arabicPeriod"/>
            </a:pPr>
            <a:r>
              <a:rPr lang="en-US" sz="2800" dirty="0" smtClean="0"/>
              <a:t> Measuring the Speed of Light by Using a Pulsating LED</a:t>
            </a:r>
          </a:p>
          <a:p>
            <a:pPr marL="342900" indent="-342900">
              <a:buAutoNum type="arabicPeriod"/>
            </a:pPr>
            <a:r>
              <a:rPr lang="en-US" sz="2800" dirty="0" smtClean="0"/>
              <a:t>  Experiments with Diffraction from a Single Slit</a:t>
            </a:r>
          </a:p>
          <a:p>
            <a:pPr marL="342900" indent="-342900">
              <a:buAutoNum type="arabicPeriod"/>
            </a:pPr>
            <a:r>
              <a:rPr lang="en-US" sz="2800" dirty="0" smtClean="0"/>
              <a:t>  Newton’s rings: To Determine the Wavelength of Sodium Light using Newton’s Rings</a:t>
            </a:r>
          </a:p>
          <a:p>
            <a:pPr marL="342900" indent="-342900">
              <a:buAutoNum type="arabicPeriod"/>
            </a:pPr>
            <a:r>
              <a:rPr lang="en-US" sz="2800" dirty="0" smtClean="0"/>
              <a:t>  Linear Absorption Coefficient </a:t>
            </a:r>
          </a:p>
          <a:p>
            <a:pPr marL="342900" indent="-342900">
              <a:buAutoNum type="arabicPeriod"/>
            </a:pPr>
            <a:r>
              <a:rPr lang="en-US" sz="2800" dirty="0" smtClean="0"/>
              <a:t> Michelson Interferometer: Experiment to Determine the Wavelength of the He-Ne Laser Using a Michelson Interferometer </a:t>
            </a:r>
          </a:p>
          <a:p>
            <a:pPr marL="342900" indent="-342900">
              <a:buAutoNum type="arabicPeriod"/>
            </a:pPr>
            <a:r>
              <a:rPr lang="en-US" sz="2800" dirty="0" smtClean="0"/>
              <a:t>Malus’ law </a:t>
            </a:r>
            <a:endParaRPr lang="en-US" sz="2800" dirty="0"/>
          </a:p>
        </p:txBody>
      </p:sp>
    </p:spTree>
    <p:extLst>
      <p:ext uri="{BB962C8B-B14F-4D97-AF65-F5344CB8AC3E}">
        <p14:creationId xmlns:p14="http://schemas.microsoft.com/office/powerpoint/2010/main" val="3730117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061402"/>
          </a:xfrm>
        </p:spPr>
        <p:txBody>
          <a:bodyPr>
            <a:normAutofit/>
          </a:bodyPr>
          <a:lstStyle/>
          <a:p>
            <a:pPr algn="ctr"/>
            <a:r>
              <a:rPr lang="en-US" sz="6600" dirty="0" smtClean="0"/>
              <a:t>Experimental No.8</a:t>
            </a:r>
            <a:br>
              <a:rPr lang="en-US" sz="6600" dirty="0" smtClean="0"/>
            </a:br>
            <a:r>
              <a:rPr lang="en-US" sz="6600" dirty="0" smtClean="0"/>
              <a:t/>
            </a:r>
            <a:br>
              <a:rPr lang="en-US" sz="6600" dirty="0" smtClean="0"/>
            </a:br>
            <a:r>
              <a:rPr lang="en-US" sz="6600" dirty="0" smtClean="0"/>
              <a:t>Malus’ law </a:t>
            </a:r>
            <a:endParaRPr lang="en-US" sz="6600" dirty="0"/>
          </a:p>
        </p:txBody>
      </p:sp>
    </p:spTree>
    <p:extLst>
      <p:ext uri="{BB962C8B-B14F-4D97-AF65-F5344CB8AC3E}">
        <p14:creationId xmlns:p14="http://schemas.microsoft.com/office/powerpoint/2010/main" val="2645070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382" y="187037"/>
            <a:ext cx="11741727" cy="5632311"/>
          </a:xfrm>
          <a:prstGeom prst="rect">
            <a:avLst/>
          </a:prstGeom>
        </p:spPr>
        <p:txBody>
          <a:bodyPr wrap="square">
            <a:spAutoFit/>
          </a:bodyPr>
          <a:lstStyle/>
          <a:p>
            <a:r>
              <a:rPr lang="en-US" sz="3600" b="1" dirty="0" smtClean="0"/>
              <a:t>Aims: </a:t>
            </a:r>
          </a:p>
          <a:p>
            <a:r>
              <a:rPr lang="en-US" sz="3200" dirty="0" smtClean="0"/>
              <a:t>1.The plane of polarization of a linear polarized laser beam is to be determined.</a:t>
            </a:r>
          </a:p>
          <a:p>
            <a:r>
              <a:rPr lang="en-US" sz="3200" dirty="0" smtClean="0"/>
              <a:t> 2. The intensity of the light transmitted by the polarization filter is to be determined as a function of the angular position of the filter. </a:t>
            </a:r>
          </a:p>
          <a:p>
            <a:r>
              <a:rPr lang="en-US" sz="3200" dirty="0" smtClean="0"/>
              <a:t>3. Malus’ law must be verified.</a:t>
            </a:r>
          </a:p>
          <a:p>
            <a:endParaRPr lang="en-US" sz="3200" dirty="0"/>
          </a:p>
          <a:p>
            <a:r>
              <a:rPr lang="en-US" sz="3600" b="1" dirty="0" smtClean="0"/>
              <a:t>Principles:</a:t>
            </a:r>
            <a:endParaRPr lang="en-US" sz="3200" dirty="0"/>
          </a:p>
          <a:p>
            <a:r>
              <a:rPr lang="en-US" sz="3200" dirty="0" smtClean="0"/>
              <a:t>Linear polarized light passes through a polarization filter. Transmitted  light  intensity  is  deter- mined  as  a  function  of  the  angular position of the polarization filter.</a:t>
            </a:r>
          </a:p>
        </p:txBody>
      </p:sp>
    </p:spTree>
    <p:extLst>
      <p:ext uri="{BB962C8B-B14F-4D97-AF65-F5344CB8AC3E}">
        <p14:creationId xmlns:p14="http://schemas.microsoft.com/office/powerpoint/2010/main" val="4108198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0328" y="768928"/>
            <a:ext cx="11409218" cy="5786199"/>
          </a:xfrm>
          <a:prstGeom prst="rect">
            <a:avLst/>
          </a:prstGeom>
        </p:spPr>
        <p:txBody>
          <a:bodyPr wrap="square">
            <a:spAutoFit/>
          </a:bodyPr>
          <a:lstStyle/>
          <a:p>
            <a:r>
              <a:rPr lang="en-US" sz="4000" b="1" dirty="0" smtClean="0"/>
              <a:t>THEORY:</a:t>
            </a:r>
          </a:p>
          <a:p>
            <a:pPr algn="just"/>
            <a:r>
              <a:rPr lang="en-US" sz="2400" dirty="0" smtClean="0"/>
              <a:t>  Dichroic polarizers polarize light by selectively absorbing energy from the incoming light.  Energy is absorbed from an electromagnetic wave most efficiently if the electric field in the wave is oscillating perpendicular to the polarization axis.  The electric field of an incoming wave can be broken down into two components: one perpendicular to the polarization axis and one parallel to the axis.  Thus, you can view the original wave as the superposition of two waves whose electric fields are perpendicular.  </a:t>
            </a:r>
          </a:p>
          <a:p>
            <a:pPr algn="just"/>
            <a:r>
              <a:rPr lang="en-US" sz="2400" dirty="0" smtClean="0"/>
              <a:t>The polarizer effectively passes only the wave whose electric field is parallel to the polarization axis.  (It absorbs the energy from the wave whose field component is perpendicular to the axis.)  This “vector nature” of the polarization process is reflected in the Law of Malus and demonstrated nicely with this simple experiment. The Law of Malus states that the intensity of light transmitted through two polarizers is proportional to the square of the cosine of the angle between the polarization axes of the polarizers,   </a:t>
            </a:r>
          </a:p>
          <a:p>
            <a:pPr algn="just"/>
            <a:r>
              <a:rPr lang="en-US" sz="2400" dirty="0" smtClean="0"/>
              <a:t> </a:t>
            </a:r>
          </a:p>
          <a:p>
            <a:r>
              <a:rPr lang="en-US" dirty="0" smtClean="0"/>
              <a:t> </a:t>
            </a:r>
            <a:endParaRPr lang="en-US" dirty="0"/>
          </a:p>
        </p:txBody>
      </p:sp>
    </p:spTree>
    <p:extLst>
      <p:ext uri="{BB962C8B-B14F-4D97-AF65-F5344CB8AC3E}">
        <p14:creationId xmlns:p14="http://schemas.microsoft.com/office/powerpoint/2010/main" val="2023362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964" y="436418"/>
            <a:ext cx="10661072" cy="5509200"/>
          </a:xfrm>
          <a:prstGeom prst="rect">
            <a:avLst/>
          </a:prstGeom>
        </p:spPr>
        <p:txBody>
          <a:bodyPr wrap="square">
            <a:spAutoFit/>
          </a:bodyPr>
          <a:lstStyle/>
          <a:p>
            <a:endParaRPr lang="en-US" sz="3200" dirty="0" smtClean="0"/>
          </a:p>
          <a:p>
            <a:r>
              <a:rPr lang="en-US" sz="3200" dirty="0" smtClean="0"/>
              <a:t>It is easy to derive.  If the electric field passing through the first polarizer has an amplitude of </a:t>
            </a:r>
            <a:r>
              <a:rPr lang="en-US" sz="3200" dirty="0" err="1" smtClean="0"/>
              <a:t>Eo</a:t>
            </a:r>
            <a:r>
              <a:rPr lang="en-US" sz="3200" dirty="0" smtClean="0"/>
              <a:t>, then the light passing through the second polarizer has an amplitude of </a:t>
            </a:r>
            <a:r>
              <a:rPr lang="en-US" sz="3200" dirty="0" err="1" smtClean="0"/>
              <a:t>Eo</a:t>
            </a:r>
            <a:r>
              <a:rPr lang="en-US" sz="3200" dirty="0" smtClean="0"/>
              <a:t> cos</a:t>
            </a:r>
            <a:r>
              <a:rPr lang="el-GR" sz="3200" dirty="0" smtClean="0"/>
              <a:t>θ</a:t>
            </a:r>
            <a:r>
              <a:rPr lang="en-US" sz="3200" dirty="0" smtClean="0"/>
              <a:t> where </a:t>
            </a:r>
            <a:r>
              <a:rPr lang="el-GR" sz="3200" dirty="0" smtClean="0"/>
              <a:t>θ</a:t>
            </a:r>
            <a:r>
              <a:rPr lang="en-US" sz="3200" dirty="0" smtClean="0"/>
              <a:t> is the angle between the polarization axes of the polarizers.  </a:t>
            </a:r>
          </a:p>
          <a:p>
            <a:r>
              <a:rPr lang="en-US" sz="3200" dirty="0" smtClean="0"/>
              <a:t>(See Figure 1.).  This  </a:t>
            </a:r>
            <a:r>
              <a:rPr lang="en-US" sz="3200" dirty="0" err="1" smtClean="0"/>
              <a:t>Eocos</a:t>
            </a:r>
            <a:r>
              <a:rPr lang="el-GR" sz="3200" dirty="0" smtClean="0"/>
              <a:t>θ</a:t>
            </a:r>
            <a:r>
              <a:rPr lang="en-US" sz="3200" dirty="0" smtClean="0"/>
              <a:t> is simply </a:t>
            </a:r>
          </a:p>
          <a:p>
            <a:r>
              <a:rPr lang="en-US" sz="3200" dirty="0" smtClean="0"/>
              <a:t>      I = Io cos</a:t>
            </a:r>
            <a:r>
              <a:rPr lang="en-US" sz="3200" baseline="30000" dirty="0" smtClean="0"/>
              <a:t>2</a:t>
            </a:r>
            <a:r>
              <a:rPr lang="el-GR" sz="3200" dirty="0" smtClean="0"/>
              <a:t>θ</a:t>
            </a:r>
            <a:endParaRPr lang="en-US" sz="3200" dirty="0" smtClean="0"/>
          </a:p>
          <a:p>
            <a:r>
              <a:rPr lang="en-US" sz="3200" dirty="0" smtClean="0"/>
              <a:t>the component of the maximum field that makes it through the second polarizer.  </a:t>
            </a:r>
          </a:p>
          <a:p>
            <a:r>
              <a:rPr lang="en-US" sz="3200" dirty="0" smtClean="0"/>
              <a:t>Since the intensity of light is proportional to the square of the electric field amplitude, Malus’ Law follows</a:t>
            </a:r>
            <a:endParaRPr lang="en-US" sz="3200" dirty="0"/>
          </a:p>
        </p:txBody>
      </p:sp>
    </p:spTree>
    <p:extLst>
      <p:ext uri="{BB962C8B-B14F-4D97-AF65-F5344CB8AC3E}">
        <p14:creationId xmlns:p14="http://schemas.microsoft.com/office/powerpoint/2010/main" val="1080619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3455" y="332509"/>
            <a:ext cx="11055927" cy="4688463"/>
          </a:xfrm>
          <a:prstGeom prst="rect">
            <a:avLst/>
          </a:prstGeom>
        </p:spPr>
        <p:txBody>
          <a:bodyPr wrap="square">
            <a:spAutoFit/>
          </a:bodyPr>
          <a:lstStyle/>
          <a:p>
            <a:r>
              <a:rPr lang="en-US" sz="2800" dirty="0" smtClean="0"/>
              <a:t>Let AA' be the Polarization planes of the analyzer in Fig. 2.</a:t>
            </a:r>
          </a:p>
          <a:p>
            <a:r>
              <a:rPr lang="en-US" sz="2800" dirty="0" smtClean="0"/>
              <a:t> If linearly polarized light, the vibrating plane of which forms an angle ɸ with the polarization plane of the filter, impinges on the analyzer, only the part    </a:t>
            </a:r>
          </a:p>
          <a:p>
            <a:pPr algn="ctr"/>
            <a:r>
              <a:rPr lang="en-US" sz="2800" dirty="0" smtClean="0"/>
              <a:t> E</a:t>
            </a:r>
            <a:r>
              <a:rPr lang="en-US" sz="2800" baseline="-25000" dirty="0" smtClean="0"/>
              <a:t>A</a:t>
            </a:r>
            <a:r>
              <a:rPr lang="en-US" sz="2800" dirty="0" smtClean="0"/>
              <a:t> = E</a:t>
            </a:r>
            <a:r>
              <a:rPr lang="en-US" sz="2800" baseline="-25000" dirty="0" smtClean="0"/>
              <a:t>0</a:t>
            </a:r>
            <a:r>
              <a:rPr lang="en-US" sz="2800" dirty="0" smtClean="0"/>
              <a:t> cos ɸ</a:t>
            </a:r>
            <a:r>
              <a:rPr lang="en-US" sz="2800" baseline="-25000" dirty="0" smtClean="0"/>
              <a:t> </a:t>
            </a:r>
          </a:p>
          <a:p>
            <a:pPr algn="ctr"/>
            <a:endParaRPr lang="en-US" sz="2800" baseline="-25000" dirty="0" smtClean="0"/>
          </a:p>
          <a:p>
            <a:r>
              <a:rPr lang="en-US" sz="2800" dirty="0" smtClean="0"/>
              <a:t>will be transmitted. As the intensity I of the light wave is proportional to the square of electric field intensity vector E, the following </a:t>
            </a:r>
            <a:r>
              <a:rPr lang="en-US" sz="2800" dirty="0" err="1" smtClean="0"/>
              <a:t>relati</a:t>
            </a:r>
            <a:r>
              <a:rPr lang="en-US" sz="2800" dirty="0" smtClean="0"/>
              <a:t>- on (Malus' law) is obtained</a:t>
            </a:r>
          </a:p>
          <a:p>
            <a:endParaRPr lang="en-US" sz="2800" dirty="0"/>
          </a:p>
          <a:p>
            <a:r>
              <a:rPr lang="en-US" sz="2800" dirty="0" smtClean="0"/>
              <a:t>                               I</a:t>
            </a:r>
            <a:r>
              <a:rPr lang="en-US" sz="2800" baseline="-30000" dirty="0" smtClean="0"/>
              <a:t>A</a:t>
            </a:r>
            <a:r>
              <a:rPr lang="en-US" sz="2800" dirty="0" smtClean="0"/>
              <a:t>= I</a:t>
            </a:r>
            <a:r>
              <a:rPr lang="en-US" sz="2800" baseline="-25000" dirty="0" smtClean="0"/>
              <a:t>0</a:t>
            </a:r>
            <a:r>
              <a:rPr lang="en-US" sz="2800" dirty="0" smtClean="0"/>
              <a:t> cos</a:t>
            </a:r>
            <a:r>
              <a:rPr lang="en-US" sz="2800" baseline="30000" dirty="0" smtClean="0"/>
              <a:t>2</a:t>
            </a:r>
            <a:r>
              <a:rPr lang="en-US" sz="2800" dirty="0" smtClean="0"/>
              <a:t> ɸ</a:t>
            </a:r>
            <a:endParaRPr lang="en-US" sz="2800" dirty="0"/>
          </a:p>
        </p:txBody>
      </p:sp>
    </p:spTree>
    <p:extLst>
      <p:ext uri="{BB962C8B-B14F-4D97-AF65-F5344CB8AC3E}">
        <p14:creationId xmlns:p14="http://schemas.microsoft.com/office/powerpoint/2010/main" val="3255564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963" y="654270"/>
            <a:ext cx="10910455" cy="5386090"/>
          </a:xfrm>
          <a:prstGeom prst="rect">
            <a:avLst/>
          </a:prstGeom>
        </p:spPr>
        <p:txBody>
          <a:bodyPr wrap="square">
            <a:spAutoFit/>
          </a:bodyPr>
          <a:lstStyle/>
          <a:p>
            <a:r>
              <a:rPr lang="en-US" sz="3200" b="1" dirty="0" smtClean="0"/>
              <a:t>PROCEDURE: </a:t>
            </a:r>
          </a:p>
          <a:p>
            <a:pPr algn="just"/>
            <a:r>
              <a:rPr lang="en-US" sz="2400" dirty="0" smtClean="0"/>
              <a:t>     The experiment is set up according to Fig. 1. It must be made sure that the photocell is totally illuminated  when the polarization filter is set up. If  the  experiment  is  carried  out  in  a  non  darkened  room,  the disturbing background current </a:t>
            </a:r>
            <a:r>
              <a:rPr lang="en-US" sz="2400" dirty="0" err="1" smtClean="0"/>
              <a:t>i</a:t>
            </a:r>
            <a:r>
              <a:rPr lang="en-US" sz="2400" dirty="0" smtClean="0"/>
              <a:t> must be determined with the laser switched off and this must be taken into account during evaluation. The laser should be allowed to warm up for about 30 minutes to prevent disturbing  intensity  fluctuations. </a:t>
            </a:r>
          </a:p>
          <a:p>
            <a:pPr algn="just"/>
            <a:r>
              <a:rPr lang="en-US" sz="2400" dirty="0" smtClean="0"/>
              <a:t>      The  polarization  filter  is  then  rotated  in  steps  of  5°  between  the  filter positions +/- 90° and the corresponding photo cell cur- rent   (most   sensitive   direct   current   range   of  the  digital  multi- meter) is determined. </a:t>
            </a:r>
          </a:p>
          <a:p>
            <a:pPr algn="just"/>
            <a:r>
              <a:rPr lang="en-US" sz="2400" dirty="0" smtClean="0"/>
              <a:t>versus cos</a:t>
            </a:r>
            <a:r>
              <a:rPr lang="en-US" sz="2400" baseline="30000" dirty="0" smtClean="0"/>
              <a:t>2</a:t>
            </a:r>
            <a:r>
              <a:rPr lang="el-GR" sz="2400" dirty="0" smtClean="0"/>
              <a:t>θ</a:t>
            </a:r>
            <a:r>
              <a:rPr lang="en-US" sz="2400" dirty="0" smtClean="0"/>
              <a:t>.  The Law of Malus for two polarizers, Eq. (5), predicts that the points should lie on a straight line with a slope of unity.   Do they?  Obtain the equation of the best-fit line to answer this question.  What could be the major sources of error to account for any differences? </a:t>
            </a:r>
            <a:endParaRPr lang="en-US" sz="2400" dirty="0"/>
          </a:p>
        </p:txBody>
      </p:sp>
    </p:spTree>
    <p:extLst>
      <p:ext uri="{BB962C8B-B14F-4D97-AF65-F5344CB8AC3E}">
        <p14:creationId xmlns:p14="http://schemas.microsoft.com/office/powerpoint/2010/main" val="3748863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Figure 1: The </a:t>
            </a:r>
            <a:r>
              <a:rPr lang="en-US" dirty="0"/>
              <a:t>experiment is set </a:t>
            </a:r>
            <a:r>
              <a:rPr lang="en-US" dirty="0" smtClean="0"/>
              <a:t>up </a:t>
            </a:r>
            <a:endParaRPr lang="en-US" dirty="0"/>
          </a:p>
        </p:txBody>
      </p:sp>
      <p:pic>
        <p:nvPicPr>
          <p:cNvPr id="6" name="Content Placeholder 5"/>
          <p:cNvPicPr>
            <a:picLocks noGrp="1" noChangeAspect="1"/>
          </p:cNvPicPr>
          <p:nvPr>
            <p:ph idx="1"/>
          </p:nvPr>
        </p:nvPicPr>
        <p:blipFill>
          <a:blip r:embed="rId2"/>
          <a:stretch>
            <a:fillRect/>
          </a:stretch>
        </p:blipFill>
        <p:spPr>
          <a:xfrm>
            <a:off x="2178499" y="1825625"/>
            <a:ext cx="7835001" cy="4351338"/>
          </a:xfrm>
          <a:prstGeom prst="rect">
            <a:avLst/>
          </a:prstGeom>
        </p:spPr>
      </p:pic>
    </p:spTree>
    <p:extLst>
      <p:ext uri="{BB962C8B-B14F-4D97-AF65-F5344CB8AC3E}">
        <p14:creationId xmlns:p14="http://schemas.microsoft.com/office/powerpoint/2010/main" val="3141436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891</Words>
  <Application>Microsoft Office PowerPoint</Application>
  <PresentationFormat>Widescreen</PresentationFormat>
  <Paragraphs>50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Optics Lab.,E-Learning </vt:lpstr>
      <vt:lpstr>PowerPoint Presentation</vt:lpstr>
      <vt:lpstr>Experimental No.8  Malus’ law </vt:lpstr>
      <vt:lpstr>PowerPoint Presentation</vt:lpstr>
      <vt:lpstr>PowerPoint Presentation</vt:lpstr>
      <vt:lpstr>PowerPoint Presentation</vt:lpstr>
      <vt:lpstr>PowerPoint Presentation</vt:lpstr>
      <vt:lpstr>PowerPoint Presentation</vt:lpstr>
      <vt:lpstr>Figure 1: The experiment is set up </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Optics Lab.,E-Learning</dc:title>
  <dc:creator>Ram Computer</dc:creator>
  <cp:lastModifiedBy>Ram Computer</cp:lastModifiedBy>
  <cp:revision>8</cp:revision>
  <dcterms:created xsi:type="dcterms:W3CDTF">2020-04-21T18:23:51Z</dcterms:created>
  <dcterms:modified xsi:type="dcterms:W3CDTF">2020-04-21T19:40:31Z</dcterms:modified>
</cp:coreProperties>
</file>