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89" r:id="rId5"/>
    <p:sldId id="259" r:id="rId6"/>
    <p:sldId id="260" r:id="rId7"/>
    <p:sldId id="261" r:id="rId8"/>
    <p:sldId id="265" r:id="rId9"/>
    <p:sldId id="262" r:id="rId10"/>
    <p:sldId id="267" r:id="rId11"/>
    <p:sldId id="263" r:id="rId12"/>
    <p:sldId id="264" r:id="rId13"/>
    <p:sldId id="268" r:id="rId14"/>
    <p:sldId id="269" r:id="rId15"/>
    <p:sldId id="270" r:id="rId16"/>
    <p:sldId id="284" r:id="rId17"/>
    <p:sldId id="285" r:id="rId18"/>
    <p:sldId id="286" r:id="rId19"/>
    <p:sldId id="287" r:id="rId20"/>
    <p:sldId id="288" r:id="rId21"/>
    <p:sldId id="271" r:id="rId22"/>
    <p:sldId id="272" r:id="rId23"/>
    <p:sldId id="273" r:id="rId24"/>
    <p:sldId id="274" r:id="rId25"/>
    <p:sldId id="275" r:id="rId26"/>
    <p:sldId id="276" r:id="rId27"/>
    <p:sldId id="277" r:id="rId28"/>
    <p:sldId id="278" r:id="rId29"/>
    <p:sldId id="281" r:id="rId30"/>
    <p:sldId id="279" r:id="rId31"/>
    <p:sldId id="280" r:id="rId32"/>
    <p:sldId id="282" r:id="rId33"/>
    <p:sldId id="283"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4/30/2021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4/30/2021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4/30/2021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4/30/2021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4/30/2021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4/30/2021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4/30/2021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4/30/2021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4/30/2021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4/30/2021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4/30/2021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4/30/2021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marefa.org/index.php?title=Diodorus_Siculus&amp;action=edit&amp;redlink=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ckb.wikipedia.org/wiki/%D8%B3%D9%88%DB%8C%D8%B3" TargetMode="External"/><Relationship Id="rId3" Type="http://schemas.openxmlformats.org/officeDocument/2006/relationships/hyperlink" Target="https://ckb.wikipedia.org/wiki/%DA%A4%D8%A7%D8%AA%DB%8C%DA%A9%D8%A7%D9%86" TargetMode="External"/><Relationship Id="rId7" Type="http://schemas.openxmlformats.org/officeDocument/2006/relationships/hyperlink" Target="https://ckb.wikipedia.org/wiki/%D9%81%DB%95%DA%95%D8%A7%D9%86%D8%B3%DB%95" TargetMode="External"/><Relationship Id="rId2" Type="http://schemas.openxmlformats.org/officeDocument/2006/relationships/hyperlink" Target="https://ckb.wikipedia.org/wiki/%DA%95%DB%86%D9%85%D8%A7" TargetMode="External"/><Relationship Id="rId1" Type="http://schemas.openxmlformats.org/officeDocument/2006/relationships/slideLayout" Target="../slideLayouts/slideLayout2.xml"/><Relationship Id="rId6" Type="http://schemas.openxmlformats.org/officeDocument/2006/relationships/hyperlink" Target="https://ckb.wikipedia.org/wiki/%DB%8C%DB%95%DA%A9%DB%8E%D8%AA%DB%8C%DB%8C_%D8%A6%DB%95%D9%88%D8%B1%D9%88%D9%88%D9%BE%D8%A7" TargetMode="External"/><Relationship Id="rId11" Type="http://schemas.openxmlformats.org/officeDocument/2006/relationships/hyperlink" Target="https://ckb.wikipedia.org/wiki/%D9%A2%D9%A0%D9%A1%D9%A4" TargetMode="External"/><Relationship Id="rId5" Type="http://schemas.openxmlformats.org/officeDocument/2006/relationships/hyperlink" Target="https://ckb.wikipedia.org/wiki/%D8%A6%DB%95%D9%88%D8%B1%D9%88%D9%88%D9%BE%D8%A7" TargetMode="External"/><Relationship Id="rId10" Type="http://schemas.openxmlformats.org/officeDocument/2006/relationships/hyperlink" Target="https://ckb.wikipedia.org/wiki/%D8%B3%D9%84%DB%86%DA%A4%DB%8E%D9%86%DB%8C%D8%A7" TargetMode="External"/><Relationship Id="rId4" Type="http://schemas.openxmlformats.org/officeDocument/2006/relationships/hyperlink" Target="https://ckb.wikipedia.org/wiki/%D8%B3%D8%A7%D9%86_%D9%85%D8%A7%D8%B1%DB%8C%D9%86%DB%86" TargetMode="External"/><Relationship Id="rId9" Type="http://schemas.openxmlformats.org/officeDocument/2006/relationships/hyperlink" Target="https://ckb.wikipedia.org/wiki/%D8%A6%D9%88%D8%AA%D8%B1%DB%8C%D8%B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r.wikipedia.org/wiki/%D9%88%D8%A7%D9%8A_%D8%A8%D8%A7%D9%83_%D9%85%D8%B4%D9%8A%D9%86" TargetMode="External"/><Relationship Id="rId2" Type="http://schemas.openxmlformats.org/officeDocument/2006/relationships/hyperlink" Target="https://ar.wikipedia.org/wiki/%D9%86%D9%88%D8%B1%D9%85%D8%A7%D9%86_%D8%B4%D9%88%D8%A7%D8%B1%D8%AA%D8%B3%D9%83%D9%88%D9%8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r.wikipedia.org/w/index.php?title=Gaius_Gracchus&amp;action=edit&amp;redlink=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ar.wikipedia.org/wiki/%D8%A8%D9%88%D8%A8%D9%84%D9%8A%D9%88%D8%B3_%D8%B3%D8%A8%D8%AA%D9%8A%D9%85%D9%88%D8%B3_%D8%BA%D9%8A%D8%AA%D8%A7" TargetMode="External"/><Relationship Id="rId2" Type="http://schemas.openxmlformats.org/officeDocument/2006/relationships/hyperlink" Target="https://ar.wikipedia.org/wiki/%D9%84%D9%88%D8%B4%D9%8A%D9%88%D8%B3_%D8%B3%D8%A8%D8%AA%D9%8A%D9%85%D9%88%D8%B3_%D8%A8%D8%A7%D8%B3%D9%8A%D8%A7%D9%86%D9%88%D8%B3"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ar.wikipedia.org/w/index.php?title=%D9%86%D9%88%D9%85%D8%B1%D9%8A%D8%A7%D9%86%D9%88%D8%B3&amp;action=edit&amp;redlink=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ckb.wikipedia.org/w/index.php?title=%D8%B4%D8%A7%DA%98%D9%86&amp;action=edit&amp;redlink=1" TargetMode="External"/><Relationship Id="rId2" Type="http://schemas.openxmlformats.org/officeDocument/2006/relationships/hyperlink" Target="https://ckb.wikipedia.org/wiki/%D9%BE%D8%A7%D8%B4%D8%A7" TargetMode="External"/><Relationship Id="rId1" Type="http://schemas.openxmlformats.org/officeDocument/2006/relationships/slideLayout" Target="../slideLayouts/slideLayout2.xml"/><Relationship Id="rId5" Type="http://schemas.openxmlformats.org/officeDocument/2006/relationships/hyperlink" Target="https://ckb.wikipedia.org/wiki/%D8%B2%D9%85%D8%A7%D9%86%DB%8C_%D9%84%D8%A7%D8%AA%DB%8C%D9%86%DB%8C" TargetMode="External"/><Relationship Id="rId4" Type="http://schemas.openxmlformats.org/officeDocument/2006/relationships/hyperlink" Target="https://ckb.wikipedia.org/w/index.php?title=%D9%85%DB%8C%D8%B1%DA%A9%DA%86&amp;action=edit&amp;redlink=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5016758"/>
          </a:xfrm>
          <a:prstGeom prst="rect">
            <a:avLst/>
          </a:prstGeom>
        </p:spPr>
        <p:txBody>
          <a:bodyPr wrap="square">
            <a:spAutoFit/>
          </a:bodyPr>
          <a:lstStyle/>
          <a:p>
            <a:pPr algn="just" rtl="1"/>
            <a:r>
              <a:rPr lang="ar-SA" sz="3200" dirty="0"/>
              <a:t>كوینتس فابیوس پیكتۆر(270-200پ.ز) </a:t>
            </a:r>
            <a:r>
              <a:rPr lang="en-US" sz="3200" dirty="0"/>
              <a:t>Quintus </a:t>
            </a:r>
            <a:r>
              <a:rPr lang="en-US" sz="3200" dirty="0" err="1"/>
              <a:t>Fabius</a:t>
            </a:r>
            <a:r>
              <a:rPr lang="en-US" sz="3200" dirty="0"/>
              <a:t> Pictor</a:t>
            </a:r>
          </a:p>
          <a:p>
            <a:pPr algn="just" rtl="1"/>
            <a:r>
              <a:rPr lang="ar-IQ" sz="3200" b="1" dirty="0"/>
              <a:t>2. پۆلیبیوس (198-117پ.ز) </a:t>
            </a:r>
            <a:r>
              <a:rPr lang="ru-RU" sz="3200" b="1" dirty="0"/>
              <a:t>Polybuis</a:t>
            </a:r>
            <a:r>
              <a:rPr lang="ar-IQ" sz="3200" b="1" dirty="0"/>
              <a:t>: </a:t>
            </a:r>
            <a:endParaRPr lang="en-US" sz="3200" b="1" dirty="0"/>
          </a:p>
          <a:p>
            <a:pPr algn="just" rtl="1"/>
            <a:r>
              <a:rPr lang="ar-SA" sz="3200" b="1" dirty="0"/>
              <a:t>گایوس ساڵوستیوس کریسپوس </a:t>
            </a:r>
            <a:r>
              <a:rPr lang="en-US" sz="3200" b="1" dirty="0"/>
              <a:t>Gaius </a:t>
            </a:r>
            <a:r>
              <a:rPr lang="en-US" sz="3200" b="1" dirty="0" err="1"/>
              <a:t>Sallustius</a:t>
            </a:r>
            <a:r>
              <a:rPr lang="en-US" sz="3200" b="1" dirty="0"/>
              <a:t> </a:t>
            </a:r>
            <a:r>
              <a:rPr lang="en-US" sz="3200" b="1" dirty="0" err="1"/>
              <a:t>Crispus</a:t>
            </a:r>
            <a:r>
              <a:rPr lang="ar-SA" sz="3200" b="1" dirty="0"/>
              <a:t>:</a:t>
            </a:r>
            <a:endParaRPr lang="en-US" sz="3200" dirty="0"/>
          </a:p>
          <a:p>
            <a:pPr algn="just" rtl="1"/>
            <a:r>
              <a:rPr lang="ar-IQ" sz="3200" b="1" dirty="0">
                <a:solidFill>
                  <a:schemeClr val="tx1">
                    <a:lumMod val="95000"/>
                    <a:lumOff val="5000"/>
                  </a:schemeClr>
                </a:solidFill>
              </a:rPr>
              <a:t>4. دیۆدۆرس سقلی </a:t>
            </a:r>
            <a:r>
              <a:rPr lang="ru-RU" sz="3200" b="1" dirty="0">
                <a:solidFill>
                  <a:schemeClr val="tx1">
                    <a:lumMod val="95000"/>
                    <a:lumOff val="5000"/>
                  </a:schemeClr>
                </a:solidFill>
                <a:hlinkClick r:id="rId2" tooltip="Diodorus Siculus (الصفحە غیر موجودە)"/>
              </a:rPr>
              <a:t>Diodorus siculus</a:t>
            </a:r>
            <a:r>
              <a:rPr lang="ar-IQ" sz="3200" b="1" dirty="0">
                <a:solidFill>
                  <a:schemeClr val="tx1">
                    <a:lumMod val="95000"/>
                    <a:lumOff val="5000"/>
                  </a:schemeClr>
                </a:solidFill>
              </a:rPr>
              <a:t>: </a:t>
            </a:r>
            <a:endParaRPr lang="en-US" sz="3200" b="1" dirty="0">
              <a:solidFill>
                <a:schemeClr val="tx1">
                  <a:lumMod val="95000"/>
                  <a:lumOff val="5000"/>
                </a:schemeClr>
              </a:solidFill>
            </a:endParaRPr>
          </a:p>
          <a:p>
            <a:pPr algn="just" rtl="1"/>
            <a:r>
              <a:rPr lang="ar-SA" sz="3200" b="1" dirty="0"/>
              <a:t>5. گایوس سویتونیوس ترانكویلیوس</a:t>
            </a:r>
            <a:r>
              <a:rPr lang="en-US" sz="3200" b="1" dirty="0"/>
              <a:t> Gaius Suetonius </a:t>
            </a:r>
            <a:r>
              <a:rPr lang="en-US" sz="3200" b="1" dirty="0" err="1"/>
              <a:t>Tranquillus</a:t>
            </a:r>
            <a:r>
              <a:rPr lang="ar-SA" sz="3200" b="1" dirty="0"/>
              <a:t>:</a:t>
            </a:r>
            <a:endParaRPr lang="en-US" sz="3200" dirty="0"/>
          </a:p>
          <a:p>
            <a:pPr algn="just" rtl="1"/>
            <a:r>
              <a:rPr lang="ar-SA" sz="3200" dirty="0"/>
              <a:t>6. يۆليوس قه‌يسه‌ره‌(100-44پ.ز) </a:t>
            </a:r>
            <a:endParaRPr lang="en-US" sz="3200" dirty="0"/>
          </a:p>
          <a:p>
            <a:pPr algn="just" rtl="1"/>
            <a:r>
              <a:rPr lang="ar-EG" sz="3200" b="1" dirty="0"/>
              <a:t>8. پوبلیوس كورنیلیوس تاسیتوس (55-120) </a:t>
            </a:r>
            <a:r>
              <a:rPr lang="la-Latn" sz="3200" dirty="0"/>
              <a:t>Publius (Gaius) Cornelius Tacitus</a:t>
            </a:r>
            <a:r>
              <a:rPr lang="ar-SA" sz="3200" dirty="0"/>
              <a:t>:</a:t>
            </a:r>
            <a:endParaRPr lang="en-US" sz="3200" dirty="0"/>
          </a:p>
        </p:txBody>
      </p:sp>
    </p:spTree>
    <p:extLst>
      <p:ext uri="{BB962C8B-B14F-4D97-AF65-F5344CB8AC3E}">
        <p14:creationId xmlns:p14="http://schemas.microsoft.com/office/powerpoint/2010/main" val="2250213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ar-SA" sz="2000" b="1" dirty="0"/>
              <a:t>رۆمانه‌كان بەناودارترین گەلانی نیشتەجێی ئیتالیا دادەنرێن، ناوی ئەم نەتەوە لە ناوی شاری رۆماوە هاتووە، ناوی رۆماش لە ناوی دامەزرێنەری ئەفسانەیی پاشا (رۆمۆلۆس)ە هاتووە . رەچەڵەكیان دەگەرێتەوە سەر نەتەوەی لاتین كە یەكێكە لە نەتەوە هیند و ئەوروپیەكان. </a:t>
            </a:r>
            <a:r>
              <a:rPr lang="ar-SY" sz="2000" b="1" dirty="0"/>
              <a:t>نزیكه‌ی له(‌2000پ.ز) باكووری ئیتاڵیا له‌لایه‌ن هۆزو نه‌ته‌وه‌كانی ناوه‌ڕاستی ئه‌وروپا داگیركراوه‌، به‌هۆی گۆرانی جوگرافی و ئابووری ئه‌و هۆزانه‌ روویان له‌ناوچه‌كانی ئیتاڵیا كردووه‌، </a:t>
            </a:r>
            <a:r>
              <a:rPr lang="ar-SA" sz="2000" b="1" dirty="0"/>
              <a:t>تایبەت لە دەشتی لاتیۆم</a:t>
            </a:r>
            <a:endParaRPr lang="en-US" sz="20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2054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ar-SA" sz="2000" dirty="0"/>
              <a:t> 1. پاشا(</a:t>
            </a:r>
            <a:r>
              <a:rPr lang="en-US" sz="2000" dirty="0"/>
              <a:t>Rex</a:t>
            </a:r>
            <a:r>
              <a:rPr lang="ar-SY" sz="2000" dirty="0"/>
              <a:t>)</a:t>
            </a:r>
            <a:r>
              <a:rPr lang="ar-SA" sz="2000" dirty="0"/>
              <a:t>:  پاشا ده‌سه‌ڵاتى سياسى و دادوه‌رى و سه‌ربازى هه‌بوو، سەركردەی ووڵات و بڕیاردەری شەڕەو ئاشتى بوو، ده‌سه‌ڵاتى ئاينيه‌كه‌شى بريتى بوو له‌ قوربانيكردن بۆ خواوه‌نده‌كان. پاشا تاجێكى زێرى له‌سه‌ر ده‌كرد، له‌گه‌ڵ جلى تايبه‌تى پاشايه‌تى، پاسه‌وانى تايبه‌تى هه‌بوو به‌ ته‌ورێكه‌وه‌ له‌ پشتى راده‌وستا، له‌شوێنێك داده‌نيشت پێى ده‌وترا(</a:t>
            </a:r>
            <a:r>
              <a:rPr lang="en-US" sz="2000" dirty="0" err="1"/>
              <a:t>lex</a:t>
            </a:r>
            <a:r>
              <a:rPr lang="en-US" sz="2000" dirty="0"/>
              <a:t> </a:t>
            </a:r>
            <a:r>
              <a:rPr lang="en-US" sz="2000" dirty="0" err="1"/>
              <a:t>regia</a:t>
            </a:r>
            <a:r>
              <a:rPr lang="ar-SY" sz="2000" dirty="0"/>
              <a:t>-</a:t>
            </a:r>
            <a:r>
              <a:rPr lang="ar-SA" sz="2000" dirty="0"/>
              <a:t> ماڵى پيرۆز). </a:t>
            </a:r>
            <a:endParaRPr lang="en-US" sz="2000" dirty="0" smtClean="0"/>
          </a:p>
          <a:p>
            <a:pPr algn="just" rtl="1"/>
            <a:r>
              <a:rPr lang="ar-SA" sz="2000" dirty="0"/>
              <a:t>ئەنجومەنی پیران(</a:t>
            </a:r>
            <a:r>
              <a:rPr lang="en-US" sz="2000" dirty="0" err="1"/>
              <a:t>senatus</a:t>
            </a:r>
            <a:r>
              <a:rPr lang="ar-SY" sz="2000" dirty="0"/>
              <a:t>)</a:t>
            </a:r>
            <a:r>
              <a:rPr lang="ar-SA" sz="2000" dirty="0"/>
              <a:t>:</a:t>
            </a:r>
            <a:r>
              <a:rPr lang="ar-KW" sz="2000" dirty="0"/>
              <a:t> له‌پاڵ ده‌سه‌ڵاتی پاشا ئه‌نجومه‌نێك هه‌بوو وه‌كو راوێژكاری سه‌ره‌كی پاشا بوو كه‌ له‌چینی خانه‌دان و ده‌ره‌به‌گ و كۆمه‌ڵگای رۆما بوون</a:t>
            </a:r>
            <a:r>
              <a:rPr lang="ar-SA" sz="2000" dirty="0"/>
              <a:t> نوێنەری300تیرەكه‌ى رۆماى تێدابوو. ئه‌وانه‌ له‌سه‌رتايى پاشايه‌تى ژماره‌يان له‌ سه‌د كه‌س زياتر </a:t>
            </a:r>
            <a:r>
              <a:rPr lang="ar-SA" sz="2000" dirty="0" smtClean="0"/>
              <a:t>نه‌بوو</a:t>
            </a:r>
            <a:endParaRPr lang="en-US" sz="2000" dirty="0" smtClean="0"/>
          </a:p>
          <a:p>
            <a:pPr algn="just" rtl="1"/>
            <a:r>
              <a:rPr lang="ar-SY" sz="2000" dirty="0"/>
              <a:t>ئه‌نجومه‌نى كيوراتيس</a:t>
            </a:r>
            <a:r>
              <a:rPr lang="ar-SA" sz="2000" dirty="0"/>
              <a:t> (</a:t>
            </a:r>
            <a:r>
              <a:rPr lang="en-US" sz="2000" dirty="0" err="1"/>
              <a:t>Comita</a:t>
            </a:r>
            <a:r>
              <a:rPr lang="en-US" sz="2000" dirty="0"/>
              <a:t> </a:t>
            </a:r>
            <a:r>
              <a:rPr lang="en-US" sz="2000" dirty="0" err="1"/>
              <a:t>Curetes</a:t>
            </a:r>
            <a:r>
              <a:rPr lang="ar-SY" sz="2000" dirty="0"/>
              <a:t>)</a:t>
            </a:r>
            <a:r>
              <a:rPr lang="ar-SA" sz="2000" dirty="0"/>
              <a:t> : ئه‌وانه‌ </a:t>
            </a:r>
            <a:r>
              <a:rPr lang="ar-KW" sz="2000" dirty="0"/>
              <a:t>نوێنه‌رايه‌تى چينى گشتيان ده‌كرد، ئه‌وانه‌ په‌سندى بڕياره‌كانى ئه‌نجومه‌نى پيرانيان ده‌كرد، هاوڵاتیانی ئازادو خاوه‌ن موڵكی بچوك وسنووردار ناسرابوون وه‌ پیشه‌سازو بازرگان و كاسبكار بوون.</a:t>
            </a:r>
            <a:r>
              <a:rPr lang="ar-SA" sz="2000" dirty="0"/>
              <a:t> بەڵام كۆمەڵەی گشتی كاتێ كۆدەبوونەوە كە پاشا داوای بكردایە ئەویش لە حاڵەتی شەڕ یان گۆڕینی هەر داب ونەریتێكی كۆن یان دروست كردنی عەشیرەتی </a:t>
            </a:r>
            <a:r>
              <a:rPr lang="ar-SA" sz="2000" dirty="0" smtClean="0"/>
              <a:t>تازە</a:t>
            </a:r>
            <a:endParaRPr lang="en-US" sz="2000" dirty="0"/>
          </a:p>
        </p:txBody>
      </p:sp>
      <p:sp>
        <p:nvSpPr>
          <p:cNvPr id="2" name="Title 1"/>
          <p:cNvSpPr>
            <a:spLocks noGrp="1"/>
          </p:cNvSpPr>
          <p:nvPr>
            <p:ph type="title"/>
          </p:nvPr>
        </p:nvSpPr>
        <p:spPr/>
        <p:txBody>
          <a:bodyPr>
            <a:normAutofit fontScale="90000"/>
          </a:bodyPr>
          <a:lstStyle/>
          <a:p>
            <a:r>
              <a:rPr lang="ar-SA" b="1" dirty="0"/>
              <a:t>سیستەمی حوكمڕانی لەسەردەمی پاشایەتی لە سێ دەستە پێك دەهات: </a:t>
            </a:r>
            <a:r>
              <a:rPr lang="en-US" dirty="0"/>
              <a:t/>
            </a:r>
            <a:br>
              <a:rPr lang="en-US" dirty="0"/>
            </a:br>
            <a:endParaRPr lang="en-US" dirty="0"/>
          </a:p>
        </p:txBody>
      </p:sp>
    </p:spTree>
    <p:extLst>
      <p:ext uri="{BB962C8B-B14F-4D97-AF65-F5344CB8AC3E}">
        <p14:creationId xmlns:p14="http://schemas.microsoft.com/office/powerpoint/2010/main" val="4021437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en-US" sz="2000" dirty="0" smtClean="0"/>
              <a:t>1</a:t>
            </a:r>
            <a:r>
              <a:rPr lang="ar-SY" sz="2000" dirty="0" smtClean="0"/>
              <a:t>. </a:t>
            </a:r>
            <a:r>
              <a:rPr lang="ar-SY" sz="2000" dirty="0"/>
              <a:t>چينى يه‌كه‌م پێيان ده‌ووترا پاتريسێنه‌كان(په‌تاريكه‌كان) (</a:t>
            </a:r>
            <a:r>
              <a:rPr lang="en-US" sz="2000" dirty="0" err="1"/>
              <a:t>patricius</a:t>
            </a:r>
            <a:r>
              <a:rPr lang="ar-SA" sz="2000" dirty="0"/>
              <a:t>)</a:t>
            </a:r>
            <a:r>
              <a:rPr lang="ar-SY" sz="2000" dirty="0"/>
              <a:t>: ئه‌وان پێكهاتبوون له‌ خانه‌دان و خاوه‌ن زه‌وييه‌‌‌گه‌وره‌كان،‌ حوكمى رۆمايان ده‌كرد هه‌موو ده‌سه‌ڵاتێكى(ياسادانان و جێبه‌جێكردن و ديينى و قه‌زائى) يان له‌ژێر ده‌ستدابوو، له‌ئه‌نجا‌مى گه‌شه‌سه‌ندى بارى ئابوورى كۆمه‌ڵايه‌تى رۆما ئه‌و چينه‌ په‌يدابوون. </a:t>
            </a:r>
            <a:endParaRPr lang="en-US" sz="2000" dirty="0" smtClean="0"/>
          </a:p>
          <a:p>
            <a:pPr algn="just" rtl="1"/>
            <a:endParaRPr lang="en-US" sz="2000" dirty="0"/>
          </a:p>
          <a:p>
            <a:pPr algn="just" rtl="1"/>
            <a:r>
              <a:rPr lang="ar-SY" sz="2000" dirty="0"/>
              <a:t>2. چينى دووه‌م پيان ده‌ووترا پليبيه‌كان (</a:t>
            </a:r>
            <a:r>
              <a:rPr lang="en-US" sz="2000" b="1" dirty="0"/>
              <a:t>Plebe</a:t>
            </a:r>
            <a:r>
              <a:rPr lang="ar-SY" sz="2000" dirty="0"/>
              <a:t>) چينى گشتى: پێكهاتبوون له‌ چينى ناوه‌ند داهاتێكى زۆريان نه‌بوو، ئه‌وانه‌ </a:t>
            </a:r>
            <a:r>
              <a:rPr lang="ar-KW" sz="2000" dirty="0"/>
              <a:t>خاوه‌ن موڵكی بچوك وسنووردار و خاوه‌ن پیشه‌سازو بازرگان و كاسبكار و وه‌رزێرو جووتياره‌كانى ده‌گرته‌وه‌</a:t>
            </a:r>
            <a:r>
              <a:rPr lang="ar-KW" sz="2000" dirty="0" smtClean="0"/>
              <a:t>.</a:t>
            </a:r>
            <a:endParaRPr lang="en-US" sz="2000" smtClean="0"/>
          </a:p>
          <a:p>
            <a:pPr algn="just" rtl="1"/>
            <a:endParaRPr lang="en-US" sz="2000" dirty="0"/>
          </a:p>
          <a:p>
            <a:pPr algn="just" rtl="1"/>
            <a:r>
              <a:rPr lang="ar-KW" sz="2000" dirty="0"/>
              <a:t>3. كۆيله‌كان: چینی چواره‌میش كۆیله‌كان بوون له‌ژێرده‌ستی پاشاكاندا، چینی ده‌گمه‌ن و به‌نرخ بوون</a:t>
            </a:r>
            <a:r>
              <a:rPr lang="en-US" sz="2000" dirty="0"/>
              <a:t> </a:t>
            </a:r>
          </a:p>
          <a:p>
            <a:pPr algn="just"/>
            <a:endParaRPr lang="en-US" sz="20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96045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algn="just" rtl="1"/>
            <a:r>
              <a:rPr lang="ar-IQ" dirty="0" smtClean="0"/>
              <a:t>.</a:t>
            </a:r>
            <a:r>
              <a:rPr lang="en-US" dirty="0" smtClean="0"/>
              <a:t>1</a:t>
            </a:r>
            <a:r>
              <a:rPr lang="ar-IQ" dirty="0" smtClean="0"/>
              <a:t> </a:t>
            </a:r>
            <a:r>
              <a:rPr lang="ar-IQ" dirty="0"/>
              <a:t>یەكێك لەسیاسەتی رۆمه‌كان ئەوەبوو لە باتی خۆسەپاندن بەسەر هۆزەكان وەكو دیكتاتۆر یان دانیشتوانكه‌ی بكه‌ن به‌كۆیله‌ ئەوا دەبو بە هاوپەیمانیان وە لەگەڵ گەلە شكستخواردووەكان، روحی تۆڵه‌سه‌ندنه‌وه‌و دوژمنداری دوورده‌خسته‌وه‌، كاری ئاوه‌دانكردنه‌وەی دەكرد و فێری زمانی لاتینی و نەریتەكانی تری رۆمی دەكردن ئەم كارانەش بووە هۆی بەهێزبوونی رۆما. </a:t>
            </a:r>
            <a:endParaRPr lang="en-US" dirty="0"/>
          </a:p>
          <a:p>
            <a:pPr algn="just" rtl="1"/>
            <a:r>
              <a:rPr lang="ar-IQ" dirty="0"/>
              <a:t>2. له‌م زه‌ویه‌ نوێیانه‌ه‌دا چه‌ند مه‌ڵبه‌ندو نشینگه‌یه‌ك داده‌مه‌زراند بۆ هاونشتیمانییه‌ ڕه‌سه‌نه‌ رۆمانیه‌كان له‌گه‌ڵ پێدانی ماف به‌دانیشتوانی ئه‌و ناوچه‌و له‌به‌رچاوگرتنی تایبه‌تمه‌ندییان، بۆیه‌ ئه‌و جووتیارانه‌ی به‌هۆی ئه‌و سیاسه‌ته‌ نوێیه‌وه‌ ماف وتایبه‌تمه‌ندی رۆمانیان وه‌رگرت چه‌كیان هه‌ڵده‌گرت بۆ به‌رگریكردن له‌ رۆما.</a:t>
            </a:r>
            <a:endParaRPr lang="en-US" dirty="0"/>
          </a:p>
          <a:p>
            <a:pPr algn="just" rtl="1"/>
            <a:r>
              <a:rPr lang="ar-IQ" dirty="0"/>
              <a:t>3. سیاسه‌تی فراوانخوازی كشتوكاڵی هانده‌رو سوود به‌خشێكی گه‌وره‌ بوو بۆ رۆما ئه‌مه‌ش وایكرد ژماره‌یه‌كی زۆر هاونیشتیمانیانی هه‌بێت له‌ سوپادا بن له‌هه‌مانكاتیش جووتیاربوون زه‌ویان ده‌چاندو له‌كاتی مه‌ترسی رووبه‌ڕوو رۆما ده‌بۆوه‌ به‌رگریان ده‌كرد. ئه‌مه‌ش وایكرد سیاسه‌تی رۆما سه‌ركه‌وتوو بێت دوای ماوه‌یه‌كی كه‌م بووه‌ گه‌وره‌ترین هێز له‌ نیمچه‌ دوورگه‌ی ئیتاڵیا. </a:t>
            </a:r>
            <a:endParaRPr lang="en-US" dirty="0"/>
          </a:p>
          <a:p>
            <a:pPr algn="just" rtl="1"/>
            <a:r>
              <a:rPr lang="ar-IQ" dirty="0"/>
              <a:t>4. به‌ستنی هاوپه‌یمانیه‌تی لاتینی له‌گه‌ڵ هۆزه‌كان، ئه‌مه‌ش وایكرد ئاشتی له‌نێوان شاره‌كانی لاتینی بڵاببێته‌وه‌، گشت شاره‌ لاتینییه‌كان له‌ژێر سایه‌ی ئه‌م رێكه‌وتننمایه‌دا مافی هاوبه‌شیان </a:t>
            </a:r>
            <a:r>
              <a:rPr lang="ar-IQ" dirty="0" smtClean="0"/>
              <a:t>هه‌بێت</a:t>
            </a:r>
            <a:endParaRPr lang="en-US" dirty="0"/>
          </a:p>
        </p:txBody>
      </p:sp>
    </p:spTree>
    <p:extLst>
      <p:ext uri="{BB962C8B-B14F-4D97-AF65-F5344CB8AC3E}">
        <p14:creationId xmlns:p14="http://schemas.microsoft.com/office/powerpoint/2010/main" val="2009420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lgn="just" rtl="1"/>
            <a:r>
              <a:rPr lang="en-US" dirty="0" smtClean="0"/>
              <a:t>1</a:t>
            </a:r>
            <a:r>
              <a:rPr lang="ar-IQ" dirty="0" smtClean="0"/>
              <a:t> </a:t>
            </a:r>
            <a:r>
              <a:rPr lang="ar-IQ" dirty="0"/>
              <a:t>رۆما توانی ده‌ستبگرێت به‌سه‌ر زۆربه‌ی زه‌وییه‌ به‌پیت و به‌ره‌كه‌ته‌ كشتوكاڵیه‌كاندا، ئه‌و زه‌ویه‌ به‌رهه‌مدارانه‌ی ئیتاڵیا كه‌ خۆراكیان بۆ سكه‌ برسیه‌كانی رۆما دابین ده‌كرد.</a:t>
            </a:r>
            <a:endParaRPr lang="en-US" dirty="0"/>
          </a:p>
          <a:p>
            <a:pPr algn="just" rtl="1"/>
            <a:r>
              <a:rPr lang="ar-IQ" dirty="0"/>
              <a:t>2. ئه‌و شارانه‌ی به‌زمانی لاتینی گفتوگۆیان ده‌كرد، هاتنه‌ ژێر چه‌تری رۆماوه‌ ئه‌مه‌ش هێزی رۆمای زیاد كرد، به‌شداریه‌كی كاریان هه‌بوو له‌ شكۆو شه‌رفو پێشكه‌وتنی رۆمادا</a:t>
            </a:r>
            <a:endParaRPr lang="en-US" dirty="0"/>
          </a:p>
          <a:p>
            <a:pPr algn="just" rtl="1"/>
            <a:r>
              <a:rPr lang="ar-IQ" dirty="0"/>
              <a:t>3. دروستكردن كۆلۆنیات له‌و شوێنانه‌ی داگیری ده‌كرد كه‌ ئه‌مه‌ش بووه‌ هۆی كه‌مبونه‌وه‌ی بێكاری له‌رۆما، خزمه‌تی ململانێی به‌رده‌وامی چینایه‌تیان كرد له‌رۆما، هه‌روه‌ها بوونه‌ یه‌كه‌یه‌كی سه‌ربازیش بۆ یارمه‌تیدانی سوپای رۆما، جگه‌ له‌وه‌ش زۆرجار هه‌نارده‌و هاورده‌ی بۆ بازرگانی رۆما دابین ده‌كرد.</a:t>
            </a:r>
            <a:endParaRPr lang="en-US" dirty="0"/>
          </a:p>
          <a:p>
            <a:pPr algn="just" rtl="1"/>
            <a:r>
              <a:rPr lang="ar-IQ" dirty="0"/>
              <a:t>3. زمان و كه‌لتووری رۆمانی به‌ته‌واوی ئه‌و ناوچانه‌ بڵاوبونه‌وه‌ كه‌ رۆمه‌كان داگیریان كردبوو، هاوپه‌یمانیه‌تی له‌گه‌ڵ گشت ده‌وڵه‌ته‌ شاره‌كان به‌ست، ئه‌مه‌ش هه‌نگاوێكی گرینگ بوو به‌ره‌و پێكهێنانی یه‌كێتی فیدرالی، ئیتاڵیای به‌هێواشی ناچاریكرد ببێه‌ ولاتێكی یه‌كگرتوو.</a:t>
            </a:r>
            <a:endParaRPr lang="en-US" dirty="0"/>
          </a:p>
        </p:txBody>
      </p:sp>
    </p:spTree>
    <p:extLst>
      <p:ext uri="{BB962C8B-B14F-4D97-AF65-F5344CB8AC3E}">
        <p14:creationId xmlns:p14="http://schemas.microsoft.com/office/powerpoint/2010/main" val="64362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SY" dirty="0" smtClean="0"/>
              <a:t>گاله‌كان - گۆله‌كان</a:t>
            </a:r>
          </a:p>
          <a:p>
            <a:pPr algn="r" rtl="1"/>
            <a:r>
              <a:rPr lang="ar-SY" smtClean="0"/>
              <a:t>قرتاجييه‌كان</a:t>
            </a:r>
            <a:endParaRPr lang="ar-SY" dirty="0" smtClean="0"/>
          </a:p>
          <a:p>
            <a:pPr algn="r" rtl="1"/>
            <a:endParaRPr lang="en-US" dirty="0"/>
          </a:p>
        </p:txBody>
      </p:sp>
      <p:sp>
        <p:nvSpPr>
          <p:cNvPr id="2" name="Title 1"/>
          <p:cNvSpPr>
            <a:spLocks noGrp="1"/>
          </p:cNvSpPr>
          <p:nvPr>
            <p:ph type="title"/>
          </p:nvPr>
        </p:nvSpPr>
        <p:spPr/>
        <p:txBody>
          <a:bodyPr/>
          <a:lstStyle/>
          <a:p>
            <a:r>
              <a:rPr lang="ar-SY" dirty="0" smtClean="0"/>
              <a:t>مه‌ترسيه‌كانى سه‌ر رۆما</a:t>
            </a:r>
            <a:endParaRPr lang="en-US" dirty="0"/>
          </a:p>
        </p:txBody>
      </p:sp>
    </p:spTree>
    <p:extLst>
      <p:ext uri="{BB962C8B-B14F-4D97-AF65-F5344CB8AC3E}">
        <p14:creationId xmlns:p14="http://schemas.microsoft.com/office/powerpoint/2010/main" val="127022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20000"/>
          </a:bodyPr>
          <a:lstStyle/>
          <a:p>
            <a:pPr algn="ctr" rtl="1"/>
            <a:r>
              <a:rPr lang="ar-IQ" sz="3800" b="1" dirty="0" smtClean="0"/>
              <a:t>سیسته‌می </a:t>
            </a:r>
            <a:r>
              <a:rPr lang="ar-IQ" sz="3800" b="1" dirty="0"/>
              <a:t>فه‌رمانڕه‌وايه‌تی </a:t>
            </a:r>
            <a:r>
              <a:rPr lang="ar-IQ" sz="3800" b="1" dirty="0" smtClean="0"/>
              <a:t>كۆمار</a:t>
            </a:r>
            <a:endParaRPr lang="en-US" sz="3800" b="1" dirty="0" smtClean="0"/>
          </a:p>
          <a:p>
            <a:pPr algn="ctr" rtl="1"/>
            <a:endParaRPr lang="en-US" b="1" dirty="0"/>
          </a:p>
          <a:p>
            <a:pPr algn="just" rtl="1"/>
            <a:r>
              <a:rPr lang="ar-IQ" dirty="0"/>
              <a:t>  به‌پێی گێڕانه‌وه‌كان رۆمۆلۆس دانيشتوانى شارى رۆماى دابه‌شى سه‌ر سێ هۆزى كرد ئه‌وانيش(</a:t>
            </a:r>
            <a:r>
              <a:rPr lang="en-US" dirty="0" err="1"/>
              <a:t>tities</a:t>
            </a:r>
            <a:r>
              <a:rPr lang="en-US" dirty="0"/>
              <a:t>, </a:t>
            </a:r>
            <a:r>
              <a:rPr lang="en-US" dirty="0" err="1"/>
              <a:t>ramnes</a:t>
            </a:r>
            <a:r>
              <a:rPr lang="en-US" dirty="0"/>
              <a:t>, </a:t>
            </a:r>
            <a:r>
              <a:rPr lang="en-US" dirty="0" err="1"/>
              <a:t>luceres</a:t>
            </a:r>
            <a:r>
              <a:rPr lang="ar-SY" dirty="0"/>
              <a:t>) هه‌موو هۆزه‌كانى دابه‌شى ده‌ يه‌كه‌ كرد هه‌ريه‌كه‌يش پێيان ده‌ووت(</a:t>
            </a:r>
            <a:r>
              <a:rPr lang="en-US" dirty="0"/>
              <a:t>Curia</a:t>
            </a:r>
            <a:r>
              <a:rPr lang="ar-SY" dirty="0"/>
              <a:t>). رۆمۆلۆس </a:t>
            </a:r>
            <a:r>
              <a:rPr lang="ar-IQ" dirty="0"/>
              <a:t>سه‌رۆكی سه‌د تیره‌ی له‌هۆزه‌كه‌ی خۆی هه‌ڵبژارد تا یارمه‌تی بده‌ن ببن به‌راوێژكاری، ئه‌و پیاوانه‌ پێیان ده‌وترا(پاترس) واتا باوكه‌كان نه‌وه‌كانیشیان پێیان ده‌ووترا(پاتریسی) واته‌ نه‌وه‌ی باوكه‌كان، ئه‌وانه‌ ئه‌نجومه‌نێكیان پێكهێنا له‌ سێ سه‌د ئه‌ندام پێكهاتبوو، بەمەبەستی خستنە رووی كێشه‌وگرفتەكانی كۆمەڵ كۆدەبوونەوە، ئەندامەكانیان پیاوە خانەدانەكان بوون، كە بەو ئەنجومەنە دەووترا سێنا يان(ئه‌نجومه‌نى پيران) بە ئەندامەكانیشیان دەووترا سێناتۆرەكان، لەسەرەتادا دەسەڵاتی ڕاستەقینەیان نەبوو ده‌سه‌ڵات لەدەست پاشاكان بوون زیاتر وەكو راوێژكاری پاشاكان كاریان دەكرد، بەڵام له‌ساڵی(500پ.ز) به‌سه‌ركردایه‌تی(برۆتۆس) كۆتاییان به‌ده‌سه‌ڵاتى ئه‌تروسكيیه‌كان هێنا له ‌رۆما، ئه‌مه‌ش بووه‌ هۆی زیادبوونی ده‌سه‌ڵاتی خانه‌دانه‌كان بەهۆی گەشەكردن و سەركەوتنی رۆمه‌كان ئەوانە زیاتر دەوڵەمەند بوون، بوونە ده‌سه‌ڵاتدار تا وای لێهات ئەوانە كاریگەریان بەسەر بڕیارەكانی پاشادا هەبوو، بە ڕادەیەك كۆنترۆڵی حكومەتیان گرتە ئەستۆی خۆیان، لەساڵی(509پ.ز) ئه‌نجومه‌نى سێنا دانشتنێكی سازكرد دواهه‌مين پاشاى به‌ناوى (تاركوينيوس سوبريوس) لە كارخست و دەوڵەتێكی نۆییان دامەزراند ئەویش كۆماری بوو</a:t>
            </a:r>
            <a:r>
              <a:rPr lang="ar-SY" dirty="0" smtClean="0"/>
              <a:t>.</a:t>
            </a:r>
            <a:endParaRPr lang="en-US" dirty="0"/>
          </a:p>
        </p:txBody>
      </p:sp>
    </p:spTree>
    <p:extLst>
      <p:ext uri="{BB962C8B-B14F-4D97-AF65-F5344CB8AC3E}">
        <p14:creationId xmlns:p14="http://schemas.microsoft.com/office/powerpoint/2010/main" val="398591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4525963"/>
          </a:xfrm>
        </p:spPr>
        <p:txBody>
          <a:bodyPr>
            <a:noAutofit/>
          </a:bodyPr>
          <a:lstStyle/>
          <a:p>
            <a:pPr algn="just" rtl="1"/>
            <a:r>
              <a:rPr lang="ar-SY" sz="1800" dirty="0"/>
              <a:t> </a:t>
            </a:r>
            <a:endParaRPr lang="en-US" sz="1800" dirty="0"/>
          </a:p>
          <a:p>
            <a:pPr algn="just" rtl="1"/>
            <a:r>
              <a:rPr lang="ar-KW" sz="1800" b="1" dirty="0"/>
              <a:t>1. كۆنسوله‌كان</a:t>
            </a:r>
            <a:r>
              <a:rPr lang="en-US" sz="1800" b="1" dirty="0"/>
              <a:t> Consul</a:t>
            </a:r>
            <a:r>
              <a:rPr lang="ar-KW" sz="1800" b="1" dirty="0"/>
              <a:t>: </a:t>
            </a:r>
            <a:endParaRPr lang="en-US" sz="1800" b="1" dirty="0"/>
          </a:p>
          <a:p>
            <a:pPr algn="just" rtl="1"/>
            <a:r>
              <a:rPr lang="ar-KW" sz="1800" dirty="0"/>
              <a:t>  </a:t>
            </a:r>
            <a:r>
              <a:rPr lang="ar-IQ" sz="1800" dirty="0"/>
              <a:t> له‌لايه‌ن كۆميته‌ى سه‌د كه‌سى(</a:t>
            </a:r>
            <a:r>
              <a:rPr lang="en-US" sz="1800" dirty="0"/>
              <a:t>comitia </a:t>
            </a:r>
            <a:r>
              <a:rPr lang="en-US" sz="1800" dirty="0" err="1"/>
              <a:t>centuriata</a:t>
            </a:r>
            <a:r>
              <a:rPr lang="ar-IQ" sz="1800" dirty="0"/>
              <a:t>) دوو كه‌سيان هه‌ڵده‌بژارد بۆ ئه‌وه‌ى كاروباری وڵات به‌رێوه‌به‌رن، پێیان ده‌ووترا كۆنسوڵ (</a:t>
            </a:r>
            <a:r>
              <a:rPr lang="en-US" sz="1800" dirty="0"/>
              <a:t>Consul</a:t>
            </a:r>
            <a:r>
              <a:rPr lang="ar-SY" sz="1800" dirty="0"/>
              <a:t>). </a:t>
            </a:r>
            <a:r>
              <a:rPr lang="ar-IQ" sz="1800" dirty="0"/>
              <a:t>به‌سه‌رۆكی حكومه‌تيان داده‌نا، له‌و باوه‌ڕه‌دابوون هه‌ڵبژاردنی دوو كه‌س بۆ پۆستی كۆنسول هه‌ریه‌كه‌یان ده‌بێته‌ چاودێر به‌سه‌ر ئه‌وه‌ی ديكه‌يانه‌وه‌، رێگه‌ ده‌گرێت له‌كه‌سى دیكه‌ به‌ئاره‌زووی خۆی حكومه‌ت به‌رێوه‌ببات، هه‌ركۆنسولێكیش دوازده‌ پاسه‌وانی هه‌بوو، پێیان ده‌ووت (ليكتۆريس-</a:t>
            </a:r>
            <a:r>
              <a:rPr lang="en-US" sz="1800" dirty="0" err="1"/>
              <a:t>lictores</a:t>
            </a:r>
            <a:r>
              <a:rPr lang="ar-IQ" sz="1800" dirty="0"/>
              <a:t>)واتا ته‌وردار. هه‌رپاسه‌وانێك ته‌ورێكی به‌شانی خۆیه‌وه‌ هه‌ڵده‌واسی كه‌ سومبوڵی ده‌ربڕی ده‌سه‌ڵاتی كۆنسول بوو، كۆنسوله‌كان </a:t>
            </a:r>
            <a:r>
              <a:rPr lang="ar-SY" sz="1800" dirty="0"/>
              <a:t>له‌پله‌وپایه‌دا یه‌كسان بوون، به‌رزترین پله‌یان هه‌بوو، وه‌كو سه‌رۆكی حكومه‌ت و ده‌سه‌ڵاتی جێبه‌جێكردن بوون، ته‌مه‌نیشیان له‌سه‌روی چل ساڵیه‌وه‌ بوو، ماوه‌ی فه‌رمانڕه‌وایه‌تیان ته‌نها یه‌ك ساڵ بوو، دواتر وازیان له‌ده‌سه‌ڵات ده‌هێنا، پاشان له‌به‌رده‌م ئه‌نجومه‌نی پيران هه‌ڵسه‌نگاندنيان بۆ ده‌كرا، بۆشیان نه‌بوو ماوه‌كه‌یان درێژ بكه‌نه‌وه‌، ته‌نها دوای ده‌ساڵ بۆیان هه‌بوو دووباره‌ خۆیان هه‌ڵبژێرنه‌وه‌، پاشان ئه‌نجومه‌نی سێنا دووكه‌سی دیكه‌یان له‌ ناو چینی خانه‌دانه‌كان هه‌ڵده‌بژارد، كۆنسوله‌كان ته‌نها له‌چینی خانه‌دانه‌كان هه‌ڵده‌بژێردران و ده‌سه‌ڵاتی ته‌واویان پێده‌دان. </a:t>
            </a:r>
            <a:endParaRPr lang="en-US" sz="1800" dirty="0"/>
          </a:p>
        </p:txBody>
      </p:sp>
    </p:spTree>
    <p:extLst>
      <p:ext uri="{BB962C8B-B14F-4D97-AF65-F5344CB8AC3E}">
        <p14:creationId xmlns:p14="http://schemas.microsoft.com/office/powerpoint/2010/main" val="2509670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rtl="1"/>
            <a:r>
              <a:rPr lang="ar-IQ" dirty="0"/>
              <a:t/>
            </a:r>
            <a:br>
              <a:rPr lang="ar-IQ" dirty="0"/>
            </a:br>
            <a:r>
              <a:rPr lang="ar-IQ" dirty="0"/>
              <a:t> </a:t>
            </a:r>
            <a:endParaRPr lang="en-US" dirty="0"/>
          </a:p>
          <a:p>
            <a:pPr algn="just" rtl="1"/>
            <a:r>
              <a:rPr lang="ar-KW" b="1" dirty="0"/>
              <a:t>2. ئه‌نجومه‌نی پيران(سێنا):</a:t>
            </a:r>
            <a:r>
              <a:rPr lang="en-US" b="1" dirty="0"/>
              <a:t> </a:t>
            </a:r>
            <a:r>
              <a:rPr lang="en-US" b="1" dirty="0" err="1"/>
              <a:t>Senatus</a:t>
            </a:r>
            <a:r>
              <a:rPr lang="en-US" b="1" dirty="0"/>
              <a:t> </a:t>
            </a:r>
            <a:r>
              <a:rPr lang="en-US" b="1" dirty="0" err="1"/>
              <a:t>PopulusQue</a:t>
            </a:r>
            <a:r>
              <a:rPr lang="en-US" b="1" dirty="0"/>
              <a:t> Romanus </a:t>
            </a:r>
          </a:p>
          <a:p>
            <a:pPr algn="just" rtl="1"/>
            <a:r>
              <a:rPr lang="en-US" dirty="0"/>
              <a:t> </a:t>
            </a:r>
            <a:r>
              <a:rPr lang="ar-IQ" dirty="0"/>
              <a:t> ئەنجومەنی سێناى گه‌لى رۆمان، كورتكراوه‌كه‌ى (</a:t>
            </a:r>
            <a:r>
              <a:rPr lang="en-US" dirty="0"/>
              <a:t>S.P.Q.R</a:t>
            </a:r>
            <a:r>
              <a:rPr lang="ar-IQ" dirty="0"/>
              <a:t>) </a:t>
            </a:r>
            <a:r>
              <a:rPr lang="ar-SY" dirty="0"/>
              <a:t>گه‌وره‌ترين ده‌سه‌ڵات بوو، </a:t>
            </a:r>
            <a:r>
              <a:rPr lang="ar-IQ" dirty="0"/>
              <a:t> پلەی راوێژكاری </a:t>
            </a:r>
            <a:r>
              <a:rPr lang="ar-SY" dirty="0"/>
              <a:t> و</a:t>
            </a:r>
            <a:r>
              <a:rPr lang="ar-IQ" dirty="0"/>
              <a:t> ده‌سه‌ڵاتى ياسادانانى هه‌بوو یارمەتی كۆنسولەكانی دەدا، ئه‌وانه‌ ئه‌زمونی ته‌واویان هه‌بوو له‌ كارگێڕی وكاروباری ده‌وڵه‌ت وكۆمه‌ڵگادا، سیناتۆرەكانیش بەدرێژای تەمەنیان لە سیناتۆری دەمانەوە تاوەكو دەمردن. ئه‌ندابوون له‌و ئه‌نجومه‌نه‌ به‌گوێره‌ى پله‌ى ساماندارى بوو، ژماره‌ى ئه‌ندامه‌كانيان له‌كاتى ئاسايى(300كه‌س)بوو، به‌ڵام له‌سه‌رده‌مى سۆلا زيادى كرد بۆ (600ئه‌ندام)، هه‌روه‌ها له‌سه‌رده‌مى يۆليوس سيزه‌ر له‌پێناو زيادكردنى لايه‌نگرانى ژماره‌ى ئه‌نجومه‌نى سێناى بۆ (900ئه‌ندام) زيادكرد.</a:t>
            </a:r>
            <a:endParaRPr lang="en-US" dirty="0"/>
          </a:p>
          <a:p>
            <a:pPr algn="just" rtl="1"/>
            <a:r>
              <a:rPr lang="ar-IQ" dirty="0"/>
              <a:t>   تايبه‌تمه‌ندى ئه‌و ئه‌نجومه‌نه‌ ئه‌وه‌بوو به‌رده‌وام ده‌رگايان كراوه‌ بوو، دانيشتنه‌كانيان به‌كراوه‌ى بوو، هه‌موو ئه‌و كێشه‌وگرفتانه‌ى ناوخۆ و ده‌ره‌وه‌ى رۆما له‌ ئه‌نجومه‌ن باس ده‌كرا، ئه‌ندامانى ئه‌نجومه‌ن بيروبۆچونى خۆيان له‌سه‌ر ده‌رده‌بڕى زۆرجار بۆ يه‌كلاكردنه‌وه‌ى بڕياره‌كان ده‌نگدانيان ئه‌نجام ده‌دا. به‌رپرسى سه‌ره‌كى بوون له‌ ده‌ركردنى ياسا به‌ركاره‌كان، ئه‌و ياسايانه‌ى ده‌ريان ده‌كرد ده‌بوايه‌ جێبه‌جێ بكرێت، به‌ناوبانگترين ئه‌و ياسانه‌ى ئه‌نجومه‌نى سێنا ده‌ريانكردون (ياساى ئوڤينويوس-</a:t>
            </a:r>
            <a:r>
              <a:rPr lang="en-US" dirty="0" err="1"/>
              <a:t>lex</a:t>
            </a:r>
            <a:r>
              <a:rPr lang="en-US" dirty="0"/>
              <a:t> </a:t>
            </a:r>
            <a:r>
              <a:rPr lang="en-US" dirty="0" err="1"/>
              <a:t>ovinia</a:t>
            </a:r>
            <a:r>
              <a:rPr lang="ar-SY" dirty="0"/>
              <a:t>)ده‌گه‌ڕێته‌وه‌ بۆ ساڵانى(339-318پ.ز). </a:t>
            </a:r>
            <a:r>
              <a:rPr lang="ar-IQ" dirty="0"/>
              <a:t>ئه‌گه‌رچى ده‌سه‌ڵاتی كۆنسوله‌كان له‌هه‌موو كاروباره‌كانی ده‌وڵه‌ت زۆر بوو، به‌ڵام ملكه‌چی ئه‌نجومه‌نی سێنا بوون، چونكه‌ ئه‌ندامه‌كانی له‌خانه‌دانه‌كان بوون مافی دامه‌زراندنی هه‌ر پیشه‌یه‌كی حكومییان هه‌بوو، له‌وانه‌ پایه‌ی كۆنسولی.</a:t>
            </a:r>
            <a:endParaRPr lang="en-US" dirty="0"/>
          </a:p>
          <a:p>
            <a:pPr algn="just"/>
            <a:endParaRPr lang="en-US" dirty="0"/>
          </a:p>
        </p:txBody>
      </p:sp>
    </p:spTree>
    <p:extLst>
      <p:ext uri="{BB962C8B-B14F-4D97-AF65-F5344CB8AC3E}">
        <p14:creationId xmlns:p14="http://schemas.microsoft.com/office/powerpoint/2010/main" val="3956207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ar-IQ" b="1" dirty="0"/>
              <a:t>3. پراتیۆر(</a:t>
            </a:r>
            <a:r>
              <a:rPr lang="en-US" b="1" dirty="0"/>
              <a:t>prater</a:t>
            </a:r>
            <a:r>
              <a:rPr lang="ar-KW" b="1" dirty="0"/>
              <a:t>) يان گه‌وره‌ دادوه‌ر</a:t>
            </a:r>
            <a:r>
              <a:rPr lang="ar-IQ" b="1" dirty="0"/>
              <a:t>: </a:t>
            </a:r>
            <a:endParaRPr lang="en-US" b="1" dirty="0"/>
          </a:p>
          <a:p>
            <a:pPr algn="just" rtl="1"/>
            <a:r>
              <a:rPr lang="ar-IQ" dirty="0"/>
              <a:t>جاری واهەبوو ووڵات تووشی بارودۆخی له‌ناكا‌ و خراپ دەبویەوە كۆنسولەكان نەیاندەتوانی ووڵات بەرێوەبه‌رن ئەوا ئەنجومەن بە مەبەستی یارمەتیدانی كۆنسوله‌كان، كۆمەڵە بەرپرسێكی بە پلەی نزمتر هەڵدەبژارد ئەو كەسانەش بریتی بوون لە هەشت دادوەری دادگا كە پێی دەووترا </a:t>
            </a:r>
            <a:r>
              <a:rPr lang="ar-IQ" b="1" dirty="0"/>
              <a:t>(پراتیۆر)، </a:t>
            </a:r>
            <a:r>
              <a:rPr lang="ar-IQ" dirty="0"/>
              <a:t>ئه‌مه‌ش زياتر بۆ ئه‌وه‌بوو بار قورسى سه‌ر شانى كۆنسوله‌كان كه‌م بكه‌نه‌وه‌، پراتيۆر شوێنى كۆنسوله‌كانى ده‌گرته‌وه‌ ئه‌و كاته‌ى كۆنسوله‌كان له‌ رۆما نه‌بوون ده‌يتوانى هه‌موو بڕيارێك ده‌ربكه‌ن، رێكه‌وتنامه‌يه‌ك به‌به‌ستێت، زۆركات ده‌سه‌ڵاتى باڵايان هه‌بوو</a:t>
            </a:r>
            <a:r>
              <a:rPr lang="ar-IQ" dirty="0" smtClean="0"/>
              <a:t>.</a:t>
            </a:r>
            <a:endParaRPr lang="en-US" dirty="0"/>
          </a:p>
        </p:txBody>
      </p:sp>
    </p:spTree>
    <p:extLst>
      <p:ext uri="{BB962C8B-B14F-4D97-AF65-F5344CB8AC3E}">
        <p14:creationId xmlns:p14="http://schemas.microsoft.com/office/powerpoint/2010/main" val="68619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algn="r" rtl="1"/>
            <a:r>
              <a:rPr lang="ar-SA" baseline="30000" dirty="0">
                <a:solidFill>
                  <a:schemeClr val="tx1">
                    <a:lumMod val="95000"/>
                    <a:lumOff val="5000"/>
                  </a:schemeClr>
                </a:solidFill>
              </a:rPr>
              <a:t>* ئيتاڵياى ئێستا </a:t>
            </a:r>
            <a:endParaRPr lang="en-US" baseline="30000" dirty="0">
              <a:solidFill>
                <a:schemeClr val="tx1">
                  <a:lumMod val="95000"/>
                  <a:lumOff val="5000"/>
                </a:schemeClr>
              </a:solidFill>
            </a:endParaRPr>
          </a:p>
          <a:p>
            <a:pPr algn="r" rtl="1"/>
            <a:r>
              <a:rPr lang="ar-SA" dirty="0">
                <a:solidFill>
                  <a:schemeClr val="tx1">
                    <a:lumMod val="95000"/>
                    <a:lumOff val="5000"/>
                  </a:schemeClr>
                </a:solidFill>
              </a:rPr>
              <a:t>ناوى فەرمی:  کۆماری ئیتالیا- </a:t>
            </a:r>
            <a:r>
              <a:rPr lang="en-US" dirty="0">
                <a:solidFill>
                  <a:schemeClr val="tx1">
                    <a:lumMod val="95000"/>
                    <a:lumOff val="5000"/>
                  </a:schemeClr>
                </a:solidFill>
              </a:rPr>
              <a:t>Italian Republic </a:t>
            </a:r>
          </a:p>
          <a:p>
            <a:pPr algn="r" rtl="1"/>
            <a:r>
              <a:rPr lang="ar-SA" dirty="0">
                <a:solidFill>
                  <a:schemeClr val="tx1">
                    <a:lumMod val="95000"/>
                    <a:lumOff val="5000"/>
                  </a:schemeClr>
                </a:solidFill>
              </a:rPr>
              <a:t>زمانى فه‌رمى: ئيتاڵى</a:t>
            </a:r>
            <a:endParaRPr lang="en-US" dirty="0">
              <a:solidFill>
                <a:schemeClr val="tx1">
                  <a:lumMod val="95000"/>
                  <a:lumOff val="5000"/>
                </a:schemeClr>
              </a:solidFill>
            </a:endParaRPr>
          </a:p>
          <a:p>
            <a:pPr algn="r" rtl="1"/>
            <a:r>
              <a:rPr lang="ar-SA" dirty="0">
                <a:solidFill>
                  <a:schemeClr val="tx1">
                    <a:lumMod val="95000"/>
                    <a:lumOff val="5000"/>
                  </a:schemeClr>
                </a:solidFill>
              </a:rPr>
              <a:t>نه‌ته‌وه‌: 91.5%.ئيتاڵى ، 8.5% ئه‌وانى تر.</a:t>
            </a:r>
            <a:endParaRPr lang="en-US" dirty="0">
              <a:solidFill>
                <a:schemeClr val="tx1">
                  <a:lumMod val="95000"/>
                  <a:lumOff val="5000"/>
                </a:schemeClr>
              </a:solidFill>
            </a:endParaRPr>
          </a:p>
          <a:p>
            <a:pPr algn="r" rtl="1"/>
            <a:r>
              <a:rPr lang="ar-SA" dirty="0">
                <a:solidFill>
                  <a:schemeClr val="tx1">
                    <a:lumMod val="95000"/>
                    <a:lumOff val="5000"/>
                  </a:schemeClr>
                </a:solidFill>
              </a:rPr>
              <a:t>ئايين: 74.4%مه‌سيحى كاسۆليكى-22, 6% بێ دين- 3.0% ئايينه‌كانى ديكه‌. </a:t>
            </a:r>
            <a:endParaRPr lang="en-US" dirty="0">
              <a:solidFill>
                <a:schemeClr val="tx1">
                  <a:lumMod val="95000"/>
                  <a:lumOff val="5000"/>
                </a:schemeClr>
              </a:solidFill>
            </a:endParaRPr>
          </a:p>
          <a:p>
            <a:pPr algn="r" rtl="1"/>
            <a:r>
              <a:rPr lang="ar-SA" dirty="0">
                <a:solidFill>
                  <a:schemeClr val="tx1">
                    <a:lumMod val="95000"/>
                    <a:lumOff val="5000"/>
                  </a:schemeClr>
                </a:solidFill>
              </a:rPr>
              <a:t>سيسته‌مى حوكمى: كۆمارى- په‌رله‌مانى</a:t>
            </a:r>
            <a:endParaRPr lang="en-US" dirty="0">
              <a:solidFill>
                <a:schemeClr val="tx1">
                  <a:lumMod val="95000"/>
                  <a:lumOff val="5000"/>
                </a:schemeClr>
              </a:solidFill>
            </a:endParaRPr>
          </a:p>
          <a:p>
            <a:pPr algn="r" rtl="1"/>
            <a:r>
              <a:rPr lang="ar-SA" dirty="0">
                <a:solidFill>
                  <a:schemeClr val="tx1">
                    <a:lumMod val="95000"/>
                    <a:lumOff val="5000"/>
                  </a:schemeClr>
                </a:solidFill>
              </a:rPr>
              <a:t>رووبه‌ره‌كه‌ى: 301338كم چوارگۆشه‌.</a:t>
            </a:r>
            <a:endParaRPr lang="en-US" dirty="0">
              <a:solidFill>
                <a:schemeClr val="tx1">
                  <a:lumMod val="95000"/>
                  <a:lumOff val="5000"/>
                </a:schemeClr>
              </a:solidFill>
            </a:endParaRPr>
          </a:p>
          <a:p>
            <a:pPr algn="r" rtl="1"/>
            <a:r>
              <a:rPr lang="ar-SA" dirty="0">
                <a:solidFill>
                  <a:schemeClr val="tx1">
                    <a:lumMod val="95000"/>
                    <a:lumOff val="5000"/>
                  </a:schemeClr>
                </a:solidFill>
              </a:rPr>
              <a:t>جۆرى دراوه‌ فه‌رمى : يۆرۆ</a:t>
            </a:r>
            <a:endParaRPr lang="en-US" dirty="0">
              <a:solidFill>
                <a:schemeClr val="tx1">
                  <a:lumMod val="95000"/>
                  <a:lumOff val="5000"/>
                </a:schemeClr>
              </a:solidFill>
            </a:endParaRPr>
          </a:p>
          <a:p>
            <a:pPr algn="r" rtl="1"/>
            <a:r>
              <a:rPr lang="ar-SA" dirty="0">
                <a:solidFill>
                  <a:schemeClr val="tx1">
                    <a:lumMod val="95000"/>
                    <a:lumOff val="5000"/>
                  </a:schemeClr>
                </a:solidFill>
              </a:rPr>
              <a:t>ژماره‌ى دانيشتوان: 60.359.546</a:t>
            </a:r>
            <a:endParaRPr lang="en-US" dirty="0">
              <a:solidFill>
                <a:schemeClr val="tx1">
                  <a:lumMod val="95000"/>
                  <a:lumOff val="5000"/>
                </a:schemeClr>
              </a:solidFill>
            </a:endParaRPr>
          </a:p>
          <a:p>
            <a:pPr algn="r" rtl="1"/>
            <a:r>
              <a:rPr lang="ar-SA" dirty="0">
                <a:solidFill>
                  <a:schemeClr val="tx1">
                    <a:lumMod val="95000"/>
                    <a:lumOff val="5000"/>
                  </a:schemeClr>
                </a:solidFill>
              </a:rPr>
              <a:t>رووبه‌رگشتى: 301.340كم2</a:t>
            </a:r>
            <a:endParaRPr lang="en-US" dirty="0">
              <a:solidFill>
                <a:schemeClr val="tx1">
                  <a:lumMod val="95000"/>
                  <a:lumOff val="5000"/>
                </a:schemeClr>
              </a:solidFill>
            </a:endParaRPr>
          </a:p>
          <a:p>
            <a:pPr algn="r" rtl="1"/>
            <a:r>
              <a:rPr lang="ar-SA" dirty="0">
                <a:solidFill>
                  <a:schemeClr val="tx1">
                    <a:lumMod val="95000"/>
                    <a:lumOff val="5000"/>
                  </a:schemeClr>
                </a:solidFill>
              </a:rPr>
              <a:t> پایتەخت: شاری </a:t>
            </a:r>
            <a:r>
              <a:rPr lang="ar-SA" dirty="0">
                <a:solidFill>
                  <a:schemeClr val="tx1">
                    <a:lumMod val="95000"/>
                    <a:lumOff val="5000"/>
                  </a:schemeClr>
                </a:solidFill>
                <a:hlinkClick r:id="rId2" tooltip="ڕۆما"/>
              </a:rPr>
              <a:t>ڕۆمایە</a:t>
            </a:r>
            <a:r>
              <a:rPr lang="en-US" dirty="0">
                <a:solidFill>
                  <a:schemeClr val="tx1">
                    <a:lumMod val="95000"/>
                    <a:lumOff val="5000"/>
                  </a:schemeClr>
                </a:solidFill>
              </a:rPr>
              <a:t> </a:t>
            </a:r>
            <a:r>
              <a:rPr lang="ar-SA" dirty="0">
                <a:solidFill>
                  <a:schemeClr val="tx1">
                    <a:lumMod val="95000"/>
                    <a:lumOff val="5000"/>
                  </a:schemeClr>
                </a:solidFill>
              </a:rPr>
              <a:t>و دوو وڵاتی بچووکی سەربەخۆی </a:t>
            </a:r>
            <a:r>
              <a:rPr lang="ar-SA" dirty="0">
                <a:solidFill>
                  <a:schemeClr val="tx1">
                    <a:lumMod val="95000"/>
                    <a:lumOff val="5000"/>
                  </a:schemeClr>
                </a:solidFill>
                <a:hlinkClick r:id="rId3" tooltip="ڤاتیکان"/>
              </a:rPr>
              <a:t>ڤاتیکان</a:t>
            </a:r>
            <a:r>
              <a:rPr lang="en-US" dirty="0">
                <a:solidFill>
                  <a:schemeClr val="tx1">
                    <a:lumMod val="95000"/>
                    <a:lumOff val="5000"/>
                  </a:schemeClr>
                </a:solidFill>
              </a:rPr>
              <a:t> </a:t>
            </a:r>
            <a:r>
              <a:rPr lang="ar-SA" dirty="0">
                <a:solidFill>
                  <a:schemeClr val="tx1">
                    <a:lumMod val="95000"/>
                    <a:lumOff val="5000"/>
                  </a:schemeClr>
                </a:solidFill>
              </a:rPr>
              <a:t>و </a:t>
            </a:r>
            <a:r>
              <a:rPr lang="ar-SA" dirty="0">
                <a:solidFill>
                  <a:schemeClr val="tx1">
                    <a:lumMod val="95000"/>
                    <a:lumOff val="5000"/>
                  </a:schemeClr>
                </a:solidFill>
                <a:hlinkClick r:id="rId4" tooltip="سان مارینۆ"/>
              </a:rPr>
              <a:t>سان مارینۆی</a:t>
            </a:r>
            <a:r>
              <a:rPr lang="en-US" dirty="0">
                <a:solidFill>
                  <a:schemeClr val="tx1">
                    <a:lumMod val="95000"/>
                    <a:lumOff val="5000"/>
                  </a:schemeClr>
                </a:solidFill>
              </a:rPr>
              <a:t> </a:t>
            </a:r>
            <a:r>
              <a:rPr lang="ar-SA" dirty="0">
                <a:solidFill>
                  <a:schemeClr val="tx1">
                    <a:lumMod val="95000"/>
                    <a:lumOff val="5000"/>
                  </a:schemeClr>
                </a:solidFill>
              </a:rPr>
              <a:t>تێدایە</a:t>
            </a:r>
            <a:endParaRPr lang="en-US" dirty="0">
              <a:solidFill>
                <a:schemeClr val="tx1">
                  <a:lumMod val="95000"/>
                  <a:lumOff val="5000"/>
                </a:schemeClr>
              </a:solidFill>
            </a:endParaRPr>
          </a:p>
          <a:p>
            <a:pPr algn="r" rtl="1"/>
            <a:r>
              <a:rPr lang="ar-SA" dirty="0">
                <a:solidFill>
                  <a:schemeClr val="tx1">
                    <a:lumMod val="95000"/>
                    <a:lumOff val="5000"/>
                  </a:schemeClr>
                </a:solidFill>
              </a:rPr>
              <a:t>ئيتاڵيا: وڵاتێکە لە باشووری </a:t>
            </a:r>
            <a:r>
              <a:rPr lang="ar-SA" dirty="0">
                <a:solidFill>
                  <a:schemeClr val="tx1">
                    <a:lumMod val="95000"/>
                    <a:lumOff val="5000"/>
                  </a:schemeClr>
                </a:solidFill>
                <a:hlinkClick r:id="rId5" tooltip="ئەورووپا"/>
              </a:rPr>
              <a:t>ئەورووپا</a:t>
            </a:r>
            <a:r>
              <a:rPr lang="en-US" dirty="0">
                <a:solidFill>
                  <a:schemeClr val="tx1">
                    <a:lumMod val="95000"/>
                    <a:lumOff val="5000"/>
                  </a:schemeClr>
                </a:solidFill>
              </a:rPr>
              <a:t> </a:t>
            </a:r>
            <a:r>
              <a:rPr lang="ar-SA" dirty="0">
                <a:solidFill>
                  <a:schemeClr val="tx1">
                    <a:lumMod val="95000"/>
                    <a:lumOff val="5000"/>
                  </a:schemeClr>
                </a:solidFill>
              </a:rPr>
              <a:t>و ئەندامی </a:t>
            </a:r>
            <a:r>
              <a:rPr lang="ar-SA" dirty="0">
                <a:solidFill>
                  <a:schemeClr val="tx1">
                    <a:lumMod val="95000"/>
                    <a:lumOff val="5000"/>
                  </a:schemeClr>
                </a:solidFill>
                <a:hlinkClick r:id="rId6" tooltip="یەکێتیی ئەورووپا"/>
              </a:rPr>
              <a:t>یەکێتیی ئەورووپا</a:t>
            </a:r>
            <a:r>
              <a:rPr lang="ar-SA" dirty="0">
                <a:solidFill>
                  <a:schemeClr val="tx1">
                    <a:lumMod val="95000"/>
                    <a:lumOff val="5000"/>
                  </a:schemeClr>
                </a:solidFill>
              </a:rPr>
              <a:t>. لە باکوورەوە لەگەڵ </a:t>
            </a:r>
            <a:r>
              <a:rPr lang="ar-SA" dirty="0">
                <a:solidFill>
                  <a:schemeClr val="tx1">
                    <a:lumMod val="95000"/>
                    <a:lumOff val="5000"/>
                  </a:schemeClr>
                </a:solidFill>
                <a:hlinkClick r:id="rId7" tooltip="فەڕانسە"/>
              </a:rPr>
              <a:t>فەڕانسە</a:t>
            </a:r>
            <a:r>
              <a:rPr lang="ar-SA" dirty="0">
                <a:solidFill>
                  <a:schemeClr val="tx1">
                    <a:lumMod val="95000"/>
                    <a:lumOff val="5000"/>
                  </a:schemeClr>
                </a:solidFill>
              </a:rPr>
              <a:t>، </a:t>
            </a:r>
            <a:r>
              <a:rPr lang="ar-SA" dirty="0">
                <a:solidFill>
                  <a:schemeClr val="tx1">
                    <a:lumMod val="95000"/>
                    <a:lumOff val="5000"/>
                  </a:schemeClr>
                </a:solidFill>
                <a:hlinkClick r:id="rId8" tooltip="سویس"/>
              </a:rPr>
              <a:t>سویس</a:t>
            </a:r>
            <a:r>
              <a:rPr lang="ar-SA" dirty="0">
                <a:solidFill>
                  <a:schemeClr val="tx1">
                    <a:lumMod val="95000"/>
                    <a:lumOff val="5000"/>
                  </a:schemeClr>
                </a:solidFill>
              </a:rPr>
              <a:t>، </a:t>
            </a:r>
            <a:r>
              <a:rPr lang="ar-SA" dirty="0">
                <a:solidFill>
                  <a:schemeClr val="tx1">
                    <a:lumMod val="95000"/>
                    <a:lumOff val="5000"/>
                  </a:schemeClr>
                </a:solidFill>
                <a:hlinkClick r:id="rId9" tooltip="ئوتریش"/>
              </a:rPr>
              <a:t>ئوتریش</a:t>
            </a:r>
            <a:r>
              <a:rPr lang="en-US" dirty="0">
                <a:solidFill>
                  <a:schemeClr val="tx1">
                    <a:lumMod val="95000"/>
                    <a:lumOff val="5000"/>
                  </a:schemeClr>
                </a:solidFill>
              </a:rPr>
              <a:t> </a:t>
            </a:r>
            <a:r>
              <a:rPr lang="ar-SA" dirty="0">
                <a:solidFill>
                  <a:schemeClr val="tx1">
                    <a:lumMod val="95000"/>
                    <a:lumOff val="5000"/>
                  </a:schemeClr>
                </a:solidFill>
              </a:rPr>
              <a:t>و </a:t>
            </a:r>
            <a:r>
              <a:rPr lang="ar-SA" dirty="0">
                <a:solidFill>
                  <a:schemeClr val="tx1">
                    <a:lumMod val="95000"/>
                    <a:lumOff val="5000"/>
                  </a:schemeClr>
                </a:solidFill>
                <a:hlinkClick r:id="rId10" tooltip="سلۆڤێنیا"/>
              </a:rPr>
              <a:t>سلۆڤێنیا</a:t>
            </a:r>
            <a:r>
              <a:rPr lang="en-US" dirty="0">
                <a:solidFill>
                  <a:schemeClr val="tx1">
                    <a:lumMod val="95000"/>
                    <a:lumOff val="5000"/>
                  </a:schemeClr>
                </a:solidFill>
              </a:rPr>
              <a:t> </a:t>
            </a:r>
            <a:r>
              <a:rPr lang="ar-SA" dirty="0">
                <a:solidFill>
                  <a:schemeClr val="tx1">
                    <a:lumMod val="95000"/>
                    <a:lumOff val="5000"/>
                  </a:schemeClr>
                </a:solidFill>
              </a:rPr>
              <a:t>ھاوسنوور. دەكەوێتە نێوان بازنەی پانی 36 – 47 باكور و هێڵی درێژی 4- 18 رۆژهەڵاتی گرینیج. بەپێی ئامارەکانی ساڵی </a:t>
            </a:r>
            <a:r>
              <a:rPr lang="ar-SA" dirty="0">
                <a:solidFill>
                  <a:schemeClr val="tx1">
                    <a:lumMod val="95000"/>
                    <a:lumOff val="5000"/>
                  </a:schemeClr>
                </a:solidFill>
                <a:hlinkClick r:id="rId11" tooltip="٢٠١٤"/>
              </a:rPr>
              <a:t>٢٠١٤</a:t>
            </a:r>
            <a:r>
              <a:rPr lang="en-US" dirty="0">
                <a:solidFill>
                  <a:schemeClr val="tx1">
                    <a:lumMod val="95000"/>
                    <a:lumOff val="5000"/>
                  </a:schemeClr>
                </a:solidFill>
              </a:rPr>
              <a:t> </a:t>
            </a:r>
            <a:r>
              <a:rPr lang="ar-SA" dirty="0">
                <a:solidFill>
                  <a:schemeClr val="tx1">
                    <a:lumMod val="95000"/>
                    <a:lumOff val="5000"/>
                  </a:schemeClr>
                </a:solidFill>
              </a:rPr>
              <a:t>ژمارەی دانیشتوانی وڵاتی ئیتالیا ٦١,٠٧٠,٢٢٤ کەس بووە کە دەکاتە ٠.٨٤ لەسەدی ڕێژەی خەڵکی جیھان</a:t>
            </a:r>
            <a:r>
              <a:rPr lang="en-US" dirty="0">
                <a:solidFill>
                  <a:schemeClr val="tx1">
                    <a:lumMod val="95000"/>
                    <a:lumOff val="5000"/>
                  </a:schemeClr>
                </a:solidFill>
              </a:rPr>
              <a:t>. </a:t>
            </a:r>
            <a:r>
              <a:rPr lang="ar-SA" dirty="0">
                <a:solidFill>
                  <a:schemeClr val="tx1">
                    <a:lumMod val="95000"/>
                    <a:lumOff val="5000"/>
                  </a:schemeClr>
                </a:solidFill>
              </a:rPr>
              <a:t>ھەروەھا ٦٩ لەسەدی دانیشتوانی وڵات لە شارەکان دەژین.</a:t>
            </a:r>
            <a:endParaRPr lang="en-US" dirty="0">
              <a:solidFill>
                <a:schemeClr val="tx1">
                  <a:lumMod val="95000"/>
                  <a:lumOff val="5000"/>
                </a:schemeClr>
              </a:solidFill>
            </a:endParaRPr>
          </a:p>
          <a:p>
            <a:pPr algn="r"/>
            <a:endParaRPr lang="en-US" dirty="0">
              <a:solidFill>
                <a:schemeClr val="tx1">
                  <a:lumMod val="95000"/>
                  <a:lumOff val="5000"/>
                </a:schemeClr>
              </a:solidFill>
            </a:endParaRPr>
          </a:p>
        </p:txBody>
      </p:sp>
    </p:spTree>
    <p:extLst>
      <p:ext uri="{BB962C8B-B14F-4D97-AF65-F5344CB8AC3E}">
        <p14:creationId xmlns:p14="http://schemas.microsoft.com/office/powerpoint/2010/main" val="2383655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rtl="1"/>
            <a:r>
              <a:rPr lang="ar-IQ" dirty="0"/>
              <a:t> </a:t>
            </a:r>
            <a:endParaRPr lang="en-US" dirty="0"/>
          </a:p>
          <a:p>
            <a:pPr rtl="1"/>
            <a:r>
              <a:rPr lang="ar-KW" b="1" dirty="0"/>
              <a:t>4.كينسۆر(</a:t>
            </a:r>
            <a:r>
              <a:rPr lang="en-US" b="1" dirty="0"/>
              <a:t>censor</a:t>
            </a:r>
            <a:r>
              <a:rPr lang="ar-KW" b="1" dirty="0"/>
              <a:t>)(سينسۆر)به‌رپرسى سه‌رژمێرى- چاودێر: </a:t>
            </a:r>
            <a:endParaRPr lang="en-US" b="1" dirty="0"/>
          </a:p>
          <a:p>
            <a:pPr rtl="1"/>
            <a:r>
              <a:rPr lang="ar-SY" dirty="0"/>
              <a:t>   وه‌زيفه‌يه‌كى كارگێرى بوو، بۆ يارمه‌تيدان و كه‌مكردنه‌وه‌ى كه‌موكوڕى كۆنسوله‌كان بوو، ئه‌وه‌ش په‌يوه‌نديدار بوو به‌سه‌رژمێرى كردن پێش مێژووى هه‌ڵبژاردنه‌كان. ئه‌نجومه‌نى سه‌دكه‌سى هه‌بوون كه‌ هه‌موو ساڵێك هه‌ڵبژاردنيان ده‌كرد، </a:t>
            </a:r>
            <a:r>
              <a:rPr lang="ar-IQ" dirty="0"/>
              <a:t>كنسۆر</a:t>
            </a:r>
            <a:r>
              <a:rPr lang="ar-SY" dirty="0"/>
              <a:t> ليسته‌كه‌ى ئاماده‌ ده‌كردو ناوى ئه‌و كه‌سانه‌ى ده‌نووسى كه‌ به‌شدارى له‌ هه‌ڵبژاردنه‌كان ده‌كه‌ن. ئه‌و ليستانه‌شيان هه‌ڵده‌گرت كه‌ ناو هاوڵاتيانى تێدا نووسرابوو. تۆمارى سه‌رژمێرى رۆمانى گرينگ بوو بۆ سه‌پاندنى باج و دياريكردنى ئه‌و كه‌سانه‌ى خزمه‌تى سه‌ربازى ده‌يانگرێته‌وه‌. فه‌رمانگه‌ى سه‌رژمێرى يان كنسۆر ناوى هاوڵاتييانى هۆزه‌كانيان تۆمار ده‌كرد كه‌ دابه‌شى سه‌ر پێنج چين و توێژ ببوون به‌گوێره‌ى سه‌روه‌ت و سامانه‌كانيان ديارى ده‌كران. كردارى تۆماركردنه‌كه‌ش به‌و شێوه‌يه‌ بوو( </a:t>
            </a:r>
            <a:r>
              <a:rPr lang="ar-SY" b="1" dirty="0"/>
              <a:t>ناوى ته‌واوى كه‌سه‌كه‌‌، ته‌مه‌ن، پيشه‌ يان كار، شوێنى نيشته‌جێ بوون، سه‌روه‌ت و سامان)، </a:t>
            </a:r>
            <a:r>
              <a:rPr lang="ar-SY" dirty="0"/>
              <a:t>له‌فه‌رمانگه‌يه‌ك كه‌ ده‌كه‌وێته‌‌ ناو گۆڕه‌پانى مارس تۆمارى ده‌كرا. ئه‌و كه‌سانه‌ى هه‌ڵده‌بژێردران شه‌ش كه‌س بوون بۆ ماوه‌ى پێنج ساڵ سه‌رپه‌رشتى سه‌رژمێرى كردنه‌كانيان ده‌كرد. هه‌ر سه‌رژمێريه‌كى نوێ يان هه‌ر پێنج ساڵ جارێك به‌رپرسى سه‌رژمێرييه‌كان به‌رازو مه‌ڕو گا سه‌ر ده‌بڕى </a:t>
            </a:r>
            <a:endParaRPr lang="en-US" dirty="0"/>
          </a:p>
        </p:txBody>
      </p:sp>
    </p:spTree>
    <p:extLst>
      <p:ext uri="{BB962C8B-B14F-4D97-AF65-F5344CB8AC3E}">
        <p14:creationId xmlns:p14="http://schemas.microsoft.com/office/powerpoint/2010/main" val="2421815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621" y="1481138"/>
            <a:ext cx="7978758" cy="4525962"/>
          </a:xfrm>
        </p:spPr>
      </p:pic>
    </p:spTree>
    <p:extLst>
      <p:ext uri="{BB962C8B-B14F-4D97-AF65-F5344CB8AC3E}">
        <p14:creationId xmlns:p14="http://schemas.microsoft.com/office/powerpoint/2010/main" val="1399595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796256"/>
            <a:ext cx="6096000" cy="3895725"/>
          </a:xfr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71656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bwMode="auto">
          <a:xfrm>
            <a:off x="1948419" y="1481138"/>
            <a:ext cx="5247162" cy="4525962"/>
          </a:xfrm>
          <a:prstGeom prst="rect">
            <a:avLst/>
          </a:prstGeom>
          <a:ln>
            <a:noFill/>
          </a:ln>
          <a:effectLst>
            <a:softEdge rad="112500"/>
          </a:effectLst>
        </p:spPr>
      </p:pic>
    </p:spTree>
    <p:extLst>
      <p:ext uri="{BB962C8B-B14F-4D97-AF65-F5344CB8AC3E}">
        <p14:creationId xmlns:p14="http://schemas.microsoft.com/office/powerpoint/2010/main" val="779048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IQ" b="1" dirty="0"/>
              <a:t>قۆناغى يه‌كه‌م: (263-256پ.ز) سه‌ركه‌وتنى رۆمانه‌كان:</a:t>
            </a:r>
            <a:endParaRPr lang="en-US" dirty="0"/>
          </a:p>
          <a:p>
            <a:pPr algn="r" rtl="1"/>
            <a:r>
              <a:rPr lang="ar-IQ" dirty="0"/>
              <a:t>قۆناغى دووه‌م: (256-255)شكستى رۆمانه‌كان</a:t>
            </a:r>
            <a:endParaRPr lang="en-US" dirty="0"/>
          </a:p>
          <a:p>
            <a:pPr algn="r" rtl="1"/>
            <a:r>
              <a:rPr lang="ar-IQ" dirty="0"/>
              <a:t>قۆناغى سێيه‌م: (254-241)رێكه‌وتنى رۆمانه‌كان و قرتاجيه‌كان</a:t>
            </a:r>
            <a:endParaRPr lang="en-US" dirty="0"/>
          </a:p>
          <a:p>
            <a:pPr rtl="1"/>
            <a:r>
              <a:rPr lang="ar-IQ" dirty="0"/>
              <a:t>قۆناغى چواره‌م: (218-202پ.ز) هانيبال و داگیركردنی ئیتاڵیا</a:t>
            </a:r>
            <a:endParaRPr lang="en-US" dirty="0"/>
          </a:p>
          <a:p>
            <a:pPr algn="r" rtl="1"/>
            <a:endParaRPr lang="en-US" dirty="0"/>
          </a:p>
        </p:txBody>
      </p:sp>
    </p:spTree>
    <p:extLst>
      <p:ext uri="{BB962C8B-B14F-4D97-AF65-F5344CB8AC3E}">
        <p14:creationId xmlns:p14="http://schemas.microsoft.com/office/powerpoint/2010/main" val="3261678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rtl="1"/>
            <a:r>
              <a:rPr lang="ar-SY" dirty="0"/>
              <a:t>هانيبال، هانيبول، </a:t>
            </a:r>
            <a:r>
              <a:rPr lang="ar-IQ" dirty="0"/>
              <a:t>(هه‌نیبۆل)</a:t>
            </a:r>
            <a:r>
              <a:rPr lang="ar-SY" dirty="0"/>
              <a:t>، حنبعل(247-182پ.ز): كوڕى هه‌لمكار برقايه،‌ به‌يه‌كێك له‌ گه‌وره‌ترين سه‌ركرده‌ سه‌ربازييه‌كانى مێژووى كۆن داده‌نرێت، هانيبال له‌بنه‌ماڵه‌يه‌كى به‌ ره‌گه‌ز فينيقى كۆن له‌دايك بووه‌، به‌هۆى تاكتيكه‌ سه‌ربازيه‌كانى كه‌ تاوه‌كو ئێستاش سوودى لێوه‌رده‌گيرێت به‌ناوبانگه‌. هه‌روه‌كو جه‌نڕاڵيكى ئه‌مريكى </a:t>
            </a:r>
            <a:r>
              <a:rPr lang="ar-SA" u="sng" dirty="0">
                <a:hlinkClick r:id="rId2" tooltip="نورمان شوارتسكوف"/>
              </a:rPr>
              <a:t>نورمان شوارزكوف</a:t>
            </a:r>
            <a:r>
              <a:rPr lang="ar-SA" dirty="0"/>
              <a:t> ده‌لێت زۆرشت له‌ هانيبال فێربوون. قناة الجزيرة الوثائقية 7 أكتوبر 2016 على موقع </a:t>
            </a:r>
            <a:r>
              <a:rPr lang="ar-SA" u="sng" dirty="0">
                <a:hlinkClick r:id="rId3" tooltip="واي باك مشين"/>
              </a:rPr>
              <a:t>واي باك مشين</a:t>
            </a:r>
            <a:r>
              <a:rPr lang="en-US" dirty="0"/>
              <a:t>.</a:t>
            </a:r>
            <a:r>
              <a:rPr lang="ar-IQ" dirty="0"/>
              <a:t> سه‌باره‌ت به‌كۆتايى هانيپال له‌شه‌ڕى زاما له‌ساڵى(202پ.ز) شكست دێنێت، له‌ترسى ته‌سليمكردن به‌ رۆمانه‌كان راكرد بۆ شارى سور له‌ سوريا، بۆ لاى ئه‌نتخۆسى سێيه‌م كاتێك رۆمه‌كان شكستيان به‌ ئه‌نتيگۆس هێنا له‌ مه‌گنيسيا مه‌رجێكيان بۆ ئاشتى دانابوو ده‌بێت هانيبال ته‌سليم رۆما بكه‌ن،  هانيبال رايكرد بۆ دورگه‌ى كريت يارمه‌تى به‌شێك له‌سه‌ركه‌وتنه‌كانى پاشى كريتيدا پاشانيش چوو بۆ بيتينا رۆمه‌كان به‌دواوه‌ى بوون دۆزيانه‌وه‌، هانيپال مردنى پێ باشتربوو له‌ گرتن بۆيه‌ له‌ته‌مه‌نى شه‌ست و حه‌وت ساڵى له‌ ساڵى(184پ.ز)خۆى ژه‌هرخواركرد مرد. بۆ زياتر شاره‌زابوون له‌ هانيبال و تاكتيكه‌ سه‌ربازييه‌كانى بگه‌ڕيوه‌ بۆ كتێبى جاكوب ابوب، تاريخ هانيبال.</a:t>
            </a:r>
            <a:endParaRPr lang="en-US" dirty="0"/>
          </a:p>
          <a:p>
            <a:pPr algn="just" rtl="1"/>
            <a:r>
              <a:rPr lang="ar-IQ" dirty="0"/>
              <a:t> </a:t>
            </a:r>
            <a:endParaRPr lang="en-US" dirty="0"/>
          </a:p>
          <a:p>
            <a:pPr algn="just"/>
            <a:endParaRPr lang="en-US" dirty="0"/>
          </a:p>
        </p:txBody>
      </p:sp>
    </p:spTree>
    <p:extLst>
      <p:ext uri="{BB962C8B-B14F-4D97-AF65-F5344CB8AC3E}">
        <p14:creationId xmlns:p14="http://schemas.microsoft.com/office/powerpoint/2010/main" val="418827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rtl="1"/>
            <a:r>
              <a:rPr lang="ar-IQ" dirty="0"/>
              <a:t>رێكه‌وتنامه‌يه‌كيان له‌گه‌ڵ قرتاجيه‌كان به‌ست به‌ رێكه‌وتنامه‌ى(لوتاتيوس) ناسرا، رۆمانەكان چه‌ند مەرجێكى قورسیان به‌سه‌ر قرتاجیه‌كاندا سه‌پاند.</a:t>
            </a:r>
            <a:endParaRPr lang="en-US" dirty="0"/>
          </a:p>
          <a:p>
            <a:pPr algn="just" rtl="1"/>
            <a:r>
              <a:rPr lang="ar-IQ" dirty="0"/>
              <a:t>1. ده‌بێت قرتاجه‌ ته‌نازول بكات له‌ هه‌موو مافه‌كانى خۆى له‌ دوورگه‌ى سقليه‌و ئه‌و دوورگانه‌ى ده‌كه‌وێته‌ ده‌وروبه‌ر واتا دورگەی سیسیليا و ساردينیا بداتەوە رۆما.</a:t>
            </a:r>
            <a:endParaRPr lang="en-US" dirty="0"/>
          </a:p>
          <a:p>
            <a:pPr algn="just" rtl="1"/>
            <a:r>
              <a:rPr lang="ar-IQ" dirty="0"/>
              <a:t>2. بۆ ماوەی بيست ساڵ ساڵانه‌ (32000تالنت) قه‌ره‌بوو  به ‌رۆما بدات.</a:t>
            </a:r>
            <a:endParaRPr lang="en-US" dirty="0"/>
          </a:p>
          <a:p>
            <a:pPr algn="just" rtl="1"/>
            <a:r>
              <a:rPr lang="ar-IQ" dirty="0"/>
              <a:t>3. رۆما ده‌سه‌ڵاتى ته‌واوى هه‌بێت به‌سه‌ر ناوچه‌كانى ده‌رياى ناوه‌ڕاستدا.</a:t>
            </a:r>
            <a:endParaRPr lang="en-US" dirty="0"/>
          </a:p>
          <a:p>
            <a:pPr algn="just" rtl="1"/>
            <a:r>
              <a:rPr lang="ar-IQ" dirty="0"/>
              <a:t>  ئه‌مه‌ش بووه‌ هۆی نه‌مانی رێگری قرتاجیه‌كان به‌سه‌ر بازرگانی رۆما، چونكه‌ قرتاجیه‌كان له‌ناوخۆ تووشی هه‌ڵگه‌رانه‌وه‌ هۆزه‌ لیبیایه‌كان هاتبوون، سه‌رقاڵی دامركاندنه‌وه‌ی ئه‌و ياخيبوونه‌ بوو. ئه‌مه‌ش ده‌رفه‌تیدا رۆمانه‌كان دووباره‌ ده‌ست به‌فراوانخوازی بكه‌ن.</a:t>
            </a:r>
            <a:endParaRPr lang="en-US" dirty="0"/>
          </a:p>
          <a:p>
            <a:pPr algn="just" rtl="1"/>
            <a:r>
              <a:rPr lang="ar-SA" dirty="0"/>
              <a:t>ابراهيم نصحى، تاريخ الرومان (من اقدم العصور حتى عام 133ق.م)، ص207.</a:t>
            </a:r>
            <a:endParaRPr lang="en-US" dirty="0"/>
          </a:p>
          <a:p>
            <a:pPr algn="just" rtl="1"/>
            <a:r>
              <a:rPr lang="ar-SY" dirty="0"/>
              <a:t>هه‌مان سه‌رچاوه‌، ص207-208.</a:t>
            </a:r>
            <a:endParaRPr lang="en-US" dirty="0"/>
          </a:p>
          <a:p>
            <a:pPr algn="just"/>
            <a:endParaRPr lang="en-US" dirty="0"/>
          </a:p>
        </p:txBody>
      </p:sp>
    </p:spTree>
    <p:extLst>
      <p:ext uri="{BB962C8B-B14F-4D97-AF65-F5344CB8AC3E}">
        <p14:creationId xmlns:p14="http://schemas.microsoft.com/office/powerpoint/2010/main" val="2465608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lgn="r" rtl="1"/>
            <a:r>
              <a:rPr lang="ar-IQ" dirty="0"/>
              <a:t>. شه‌ڕى تیسینۆس (218پ.ز):</a:t>
            </a:r>
            <a:endParaRPr lang="en-US" dirty="0"/>
          </a:p>
          <a:p>
            <a:pPr algn="r" rtl="1"/>
            <a:r>
              <a:rPr lang="ar-IQ" dirty="0"/>
              <a:t>   شه‌ڕى تيسينۆ به‌ يه‌كه‌مين شه‌ڕى نێوان هانيبال و رۆمانه‌كان داده‌نرێت. دواى داگيركردنى باكوورى ئيتاڵيا له‌ لايه‌ن هانيبال ئه‌نجومه‌نی پیرانی رۆما هه‌موو هه‌وڵه‌كانى خسته‌گه‌ڕ دوای له‌هۆزه‌كانی ئیتاڵیا كرد یه‌كبگرن بۆ به‌رگریكردن له‌خاكى ئيتاڵيا، سوپایه‌كیان پێكهێنا كه‌ كۆی گشتی ده‌گه‌یشته (300هه‌زار) سه‌ربازی پیاده‌ و(1400هه‌زار) ئه‌سپسوارو (456هه‌زار)یش له‌ئاماده‌ باشیدابوون، به‌سه‌ركردایه‌تی كونسوڵ(سیپیۆ لۆنگۆس) بۆ رووبه‌ڕووبوونه‌ هانيبال به‌درێژای ڕووباری(تیسینۆس) له‌ساڵى(218پ.ز) به‌يه‌ك گه‌یشتن. به‌هۆى تاكتيكى سه‌ربازى هانيبال سوپای رۆمانه‌كان زۆر به‌خراپی تێكشكا، ته‌نانه‌ت سه‌ركرده‌كه‌شیان بریندار بوو.</a:t>
            </a:r>
            <a:endParaRPr lang="en-US" dirty="0"/>
          </a:p>
          <a:p>
            <a:pPr algn="r" rtl="1"/>
            <a:r>
              <a:rPr lang="ar-IQ" dirty="0"/>
              <a:t>2. شه‌ڕى تريبيا(218پ.ز)</a:t>
            </a:r>
            <a:endParaRPr lang="en-US" dirty="0"/>
          </a:p>
          <a:p>
            <a:pPr algn="r" rtl="1"/>
            <a:r>
              <a:rPr lang="ar-IQ" dirty="0"/>
              <a:t>  رۆمانه‌كان له‌پێناو كه‌مكردنه‌وه‌ى مه‌ترسى هانيبال دووباره‌ هێزێكى گه‌وره‌يان به‌سه‌ركردايه‌تى كونسوڵى نوێ(تێبيروس سامبرونيوس) ئاماده‌كرد، له‌ پێناو ڕاستكردنه‌وه‌ى ئه‌و شكسته‌ى له‌شهڕى تیسینۆس به‌سه‌ريان هات، هانيبال هێزه‌كه‌ى گه‌ڕاندبۆوه‌ بۆ كه‌نارى ده‌رياى تريبيا چه‌ند ميلێك دوور بوو له‌ ڕووبارى پو، ئه‌و ناوچه‌يه‌ش هانيبال به‌خۆى هه‌ڵيبژاردبوو بۆ يه‌كلاكردنه‌وه‌ى شه‌ڕه‌كه‌ چونكه‌ به‌رى لاى رۆمانه‌كان ده‌شتايه‌كى لم و نه‌رمو ته‌ڕبوو كه‌ره‌سته‌كانى شه‌ڕكردنى تێدا به‌ئاسانى به‌كارنه‌ده‌هات </a:t>
            </a:r>
            <a:r>
              <a:rPr lang="ar-SA" dirty="0"/>
              <a:t>، رۆمه‌كان هێرشيان كرده‌ سه‌ر سه‌ربازگه‌كه‌ى هانيبال، هانيبال پێشوه‌خته‌ چاوه‌ڕوانى ئه‌و هێرشه‌ى ده‌كرد بۆيان له‌ بۆسه‌ دانيشت، به‌هۆى پلانه‌ ستراتيژيه‌كانيه‌وه‌ توانى له‌م شه‌ڕه‌ زياتر دوو له‌سه‌ر سێى سوپاى رۆما له‌ ناوبات.</a:t>
            </a:r>
            <a:endParaRPr lang="en-US" dirty="0"/>
          </a:p>
          <a:p>
            <a:pPr algn="r"/>
            <a:r>
              <a:rPr lang="ar-IQ" dirty="0"/>
              <a:t/>
            </a:r>
            <a:br>
              <a:rPr lang="ar-IQ" dirty="0"/>
            </a:br>
            <a:r>
              <a:rPr lang="ar-IQ" dirty="0"/>
              <a:t> </a:t>
            </a:r>
            <a:endParaRPr lang="en-US" dirty="0"/>
          </a:p>
          <a:p>
            <a:pPr algn="r" rtl="1"/>
            <a:r>
              <a:rPr lang="ar-IQ" dirty="0"/>
              <a:t> </a:t>
            </a:r>
            <a:endParaRPr lang="en-US" dirty="0"/>
          </a:p>
          <a:p>
            <a:pPr algn="r" rtl="1"/>
            <a:r>
              <a:rPr lang="ar-IQ" dirty="0"/>
              <a:t>3. شه‌ڕى تراسیمین(ترازايمين)(217پ.ز)</a:t>
            </a:r>
            <a:endParaRPr lang="en-US" dirty="0"/>
          </a:p>
          <a:p>
            <a:pPr algn="r" rtl="1"/>
            <a:r>
              <a:rPr lang="ar-IQ" dirty="0"/>
              <a:t>  رۆمانه‌كان دووباره‌ هێزه‌كانى خۆيان رێكخسته‌وه‌ لە شه‌ڕێكى دیكە لەنزیك دەریاچەی تراسیمین لەباكوری ئیتالیا، هانيبال رووبه‌ڕووی سوپایەكی دیكەی(30هه‌زار) سه‌ربازی رۆمانه‌كان بویه‌وه‌، هانيبال توانی ئه‌و سوپایه‌ بكشێنێته‌وه‌ بۆ ده‌شتایه‌ك كه‌ چوارده‌وری گردو داربوو له‌وێ زۆرینه‌ی سه‌ربازه‌كانی خۆیان حه‌شاردابوو له‌ رۆمانه‌كان وه‌ده‌ركه‌وتن، لەو شەڕەشدا دوو ليژیۆنی رۆما و له‌گه‌ڵ سەركردەیەكه‌یان واتا گایوس فلامینیوس كونسولی نوێ لە ناوچوون. </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390894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algn="just" rtl="1"/>
            <a:r>
              <a:rPr lang="ar-IQ" dirty="0"/>
              <a:t>. شه‌ڕى كانايى(215پ.ز): </a:t>
            </a:r>
            <a:endParaRPr lang="en-US" dirty="0"/>
          </a:p>
          <a:p>
            <a:pPr algn="just" rtl="1"/>
            <a:r>
              <a:rPr lang="ar-IQ" dirty="0"/>
              <a:t>ئه‌مجاره‌یان ئه‌نجومه‌ن متمانه‌یان به‌(لوسیه‌س ئامیله‌س پاولۆس) و (كایۆس تیریتیسۆ ڤارۆ) به‌خشی وەكو كونسول هه‌ڵیانبژارد، ئەو دوو كونسولە سەركردایەتی سوپایەكی(80 هەزار) سه‌ربازی پیاده‌ و شه‌ش هه‌زار سوارچاكى كرد، بەرەو كانايی(ناوچه‌یه‌كه‌ دەكەوێتە باشوری رۆژهه‌ڵاتی ئیتالیا) كەوتەرێ، سوپای هانيبال له‌(19هەزار)شه‌ڕوانی دێرین و (16هه‌زار)له‌ گاوله‌كان و (10هه‌زار)ئه‌سپسوار پێكهاتبوون، رووبه‌ڕووى رۆمه‌كان بوونەوە، بەهۆی پلان و تاكتيكى هانیبال كە سوپاكەی دابەشكردبوو بۆ قۆلی چەپ و راست و خۆی لە ناوه‌ڕاستی سوپادا سەركردایەتی دەكرد، دواى چاوه‌ڕوانى كردنى پاشه‌كشه‌ى له‌سه‌رخۆى به‌رنامه‌ دارێژراوى سوپاكه‌ى كرد واتا به‌شى ناوه‌ڕاستى سوپاكه‌ى كشانده‌وه‌ بۆ فريودانى رۆمه‌كان بۆ ئه‌وه‌ى  هێزه‌كانى لای ڕاست وچەپ گه‌مارۆى سوپاى رۆمه‌كان بده‌ن، تۆزوخۆڵێكى زۆرى دروستكرد و راده‌ى بينينى كه‌مكرده‌وه‌،‌ هه‌موو هه‌وڵێكی ده‌ربازبوونیان نه‌ما، هه‌شتا سێناتۆریش وه‌كو سه‌رباز هاتبوون نزیكه‌ی به‌ته‌واوه‌تی له‌ناوچوون</a:t>
            </a:r>
            <a:r>
              <a:rPr lang="en-US" dirty="0"/>
              <a:t> </a:t>
            </a:r>
            <a:r>
              <a:rPr lang="ar-SA" dirty="0"/>
              <a:t>بۆ زياتر زانيارى بڕوانه‌ جاكوب ابوت، تاريخ هانيبال، به‌درێژى باسى پلان و تاكتيكه‌ سه‌ربازيه‌كانى هانيبال ده‌كات.</a:t>
            </a:r>
            <a:endParaRPr lang="en-US" dirty="0"/>
          </a:p>
          <a:p>
            <a:pPr algn="just"/>
            <a:endParaRPr lang="en-US" dirty="0"/>
          </a:p>
        </p:txBody>
      </p:sp>
    </p:spTree>
    <p:extLst>
      <p:ext uri="{BB962C8B-B14F-4D97-AF65-F5344CB8AC3E}">
        <p14:creationId xmlns:p14="http://schemas.microsoft.com/office/powerpoint/2010/main" val="2100078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09600" y="533400"/>
            <a:ext cx="7772399" cy="5791200"/>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254039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pPr algn="just" rtl="1"/>
            <a:r>
              <a:rPr lang="ar-SY" sz="2000" dirty="0"/>
              <a:t>هه‌ڵكه‌وتی جوگرافیای نیمچه‌ دوورگه‌ی ئیتاڵیا </a:t>
            </a:r>
            <a:r>
              <a:rPr lang="ar-SA" sz="2000" dirty="0"/>
              <a:t>دەكەوێتە بەشی ناوه‌ڕاستی باشوری كیشوەری ئەوروپا، درێژكراوه‌يه‌كى وشكانيه </a:t>
            </a:r>
            <a:r>
              <a:rPr lang="ar-SY" sz="2000" dirty="0"/>
              <a:t>له‌سه‌ر شێوه‌ى پۆستاڵ به‌ره‌و ده‌رياى ناوه‌ڕاست درێژ ده‌بێته‌وه، ده‌كه‌وێته‌ </a:t>
            </a:r>
            <a:r>
              <a:rPr lang="ar-SA" sz="2000" dirty="0"/>
              <a:t>نێوان دەریای ئەدەریاتی و تیرانی، </a:t>
            </a:r>
            <a:r>
              <a:rPr lang="ar-SY" sz="2000" dirty="0"/>
              <a:t>له‌ ئه‌وروپاوه‌ نزیكه‌ی هه‌شت سه‌د كیلۆمه‌تر به‌ره‌و باشووری ده‌ریای ناوه‌ڕاست درێژبۆته‌وه‌. </a:t>
            </a:r>
            <a:r>
              <a:rPr lang="ar-SA" sz="2000" dirty="0"/>
              <a:t>نیمچە دوورگەی ئیتالیا لە دوو بەشی سەرەكی پێك دێت :</a:t>
            </a:r>
            <a:endParaRPr lang="en-US" sz="2000" dirty="0"/>
          </a:p>
          <a:p>
            <a:pPr algn="just" rtl="1"/>
            <a:r>
              <a:rPr lang="ar-SY" sz="2000" dirty="0"/>
              <a:t>-</a:t>
            </a:r>
            <a:r>
              <a:rPr lang="ar-SA" sz="2000" dirty="0"/>
              <a:t> بەشی باكوور لە دەشتێكی فراوان پێك دێت كە بە زنجیرە چیاكانی </a:t>
            </a:r>
            <a:r>
              <a:rPr lang="ar-SY" sz="2000" dirty="0"/>
              <a:t>ئه‌لپ  </a:t>
            </a:r>
            <a:r>
              <a:rPr lang="ar-SA" sz="2000" dirty="0"/>
              <a:t>لە ڕۆژهەڵات و ڕۆژئاوا و باكوورەوە دەورە دراوە، بەرینایی ئەم دەشتە لە ڕۆژهەڵاتەوە بۆ ڕۆژئاوا نزیكەی 500كلم دەبێت لەباكوریش تا باشوور لە 100 كلم تێناپەڕێت.  </a:t>
            </a:r>
            <a:endParaRPr lang="en-US" sz="2000" dirty="0"/>
          </a:p>
          <a:p>
            <a:pPr algn="just" rtl="1"/>
            <a:r>
              <a:rPr lang="ar-SY" sz="2000" dirty="0"/>
              <a:t>- </a:t>
            </a:r>
            <a:r>
              <a:rPr lang="ar-SA" sz="2000" dirty="0"/>
              <a:t>بەشی باشووری خاكی ئیتالیا لە شێوەی نیمچە دوورگەیەك درێژ دەبێتەوە لە نێوان دەریای تیرانی و دەریای ئەدەریاتیك لە كۆتاییەكانی دەشتی پۆ(</a:t>
            </a:r>
            <a:r>
              <a:rPr lang="en-US" sz="2000" dirty="0" err="1"/>
              <a:t>peo</a:t>
            </a:r>
            <a:r>
              <a:rPr lang="ar-SY" sz="2000" dirty="0"/>
              <a:t>)</a:t>
            </a:r>
            <a:r>
              <a:rPr lang="ar-SA" sz="2000" dirty="0"/>
              <a:t> لە باكوور تا دوورگەی سقلیە لە باشوور، درێژایی ئەم بەشە دەكاتە 1000كلم و پانییەكەشی نزیكەی 200كلم دەبێت . زنجیرە چیای (ئاپەنیین) بەدرێژایی ئەم نیمچە دوورگە درێژ دەبێتەوە، دیوی ڕۆژهەڵاتی ئەم زنجیرە چیایە بەرەو دەریا زۆر لێژە، بەڵام دیوی ڕۆژئاوای تا ڕادەیەك تەختاییە، به‌كه‌ڵكى كشتوكاڵ دێت.</a:t>
            </a:r>
            <a:endParaRPr lang="en-US" sz="2000" dirty="0"/>
          </a:p>
          <a:p>
            <a:pPr algn="just" rtl="1"/>
            <a:r>
              <a:rPr lang="ar-SA" sz="2000" dirty="0"/>
              <a:t>ئه‌لپ </a:t>
            </a:r>
            <a:r>
              <a:rPr lang="ar-SY" sz="2000" dirty="0"/>
              <a:t>به‌لاتينى به‌ماناى سپى دێت</a:t>
            </a:r>
            <a:r>
              <a:rPr lang="ar-SA" sz="2000" dirty="0"/>
              <a:t>: </a:t>
            </a:r>
            <a:r>
              <a:rPr lang="ar-SY" sz="2000" dirty="0"/>
              <a:t>زنجيره‌يه‌ك شاخ و چيان له‌ ئه‌وروپا، له‌رۆژهه‌ڵاته‌وه‌ له‌ نه‌مسا وسلۆڤينياوه‌ درێژده‌بێته‌وه‌، له‌رۆژئاواشوه‌ به‌ره‌و ئيتالياو سويسراو ئه‌لمانيا وبه‌ فه‌ره‌نساشدا تێپه‌ڕده‌بن. به‌رزترين لوتكه‌ى ئه‌و زنجيره‌ چيايه‌ بريتيه‌ له‌ لوتكه‌ چياى مونت بلاك كه‌ ده‌كه‌وێته‌ سه‌ر سنورى فه‌ره‌نسا و ئيتالياوه‌ ده‌گاته‌ به‌رزى 4810مه‌تر.</a:t>
            </a:r>
            <a:endParaRPr lang="en-US" sz="2000" dirty="0"/>
          </a:p>
          <a:p>
            <a:pPr algn="just"/>
            <a:endParaRPr lang="en-US" sz="2000" dirty="0"/>
          </a:p>
        </p:txBody>
      </p:sp>
    </p:spTree>
    <p:extLst>
      <p:ext uri="{BB962C8B-B14F-4D97-AF65-F5344CB8AC3E}">
        <p14:creationId xmlns:p14="http://schemas.microsoft.com/office/powerpoint/2010/main" val="3398322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rtl="1"/>
            <a:r>
              <a:rPr lang="ar-IQ" dirty="0"/>
              <a:t>لەساڵی</a:t>
            </a:r>
            <a:r>
              <a:rPr lang="en-US" dirty="0"/>
              <a:t>)</a:t>
            </a:r>
            <a:r>
              <a:rPr lang="ar-IQ" dirty="0"/>
              <a:t>201پ.ز</a:t>
            </a:r>
            <a:r>
              <a:rPr lang="en-US" dirty="0"/>
              <a:t>( </a:t>
            </a:r>
            <a:r>
              <a:rPr lang="ar-IQ" dirty="0"/>
              <a:t>پەیماننامەی ئاشتی بەسترا، پاشای میسینا ڕۆڵی ناوه‌ندگیری بینی له‌نێوان رۆما وقرتاجه‌دا.</a:t>
            </a:r>
            <a:endParaRPr lang="en-US" dirty="0"/>
          </a:p>
          <a:p>
            <a:pPr algn="just" rtl="1"/>
            <a:r>
              <a:rPr lang="ar-IQ" b="1" dirty="0"/>
              <a:t> گرینگترین به‌نده‌كانی ئه‌و رێكه‌وتنامه‌ ئاشتی بریتی بوو له‌:</a:t>
            </a:r>
            <a:endParaRPr lang="en-US" dirty="0"/>
          </a:p>
          <a:p>
            <a:pPr algn="just" rtl="1"/>
            <a:r>
              <a:rPr lang="ar-IQ" dirty="0"/>
              <a:t>1.قرتاجه‌ له‌نێو سنوری خۆیدا به‌سه‌ربه‌خۆى ده‌مینێته‌وه‌، له‌داهاتووشدا هه‌وڵنادات بۆ دروستكردنی هێزی ده‌ریایی ده‌ستبه‌رداری كه‌شتیه‌جه‌نگیه‌كانی بێت، جگه‌ له‌ ده‌ كه‌شتی چه‌ك هه‌ڵگر نه‌بێت.</a:t>
            </a:r>
            <a:endParaRPr lang="en-US" dirty="0"/>
          </a:p>
          <a:p>
            <a:pPr algn="just" rtl="1"/>
            <a:r>
              <a:rPr lang="ar-IQ" dirty="0"/>
              <a:t>2. ده‌بێت قرتاجه‌ بۆ ماوه‌ی په‌نجا ساڵ، ساڵانه‌( 200تالێنت) بدات به‌ رۆما.</a:t>
            </a:r>
            <a:endParaRPr lang="en-US" dirty="0"/>
          </a:p>
          <a:p>
            <a:pPr algn="just" rtl="1"/>
            <a:r>
              <a:rPr lang="ar-IQ" dirty="0"/>
              <a:t>3. ده‌بێت قرتاجه‌ هه‌موو ديل و هه‌لاتوه‌كان بگه‌ڕێنێته‌وه‌ بۆ رۆما.</a:t>
            </a:r>
            <a:endParaRPr lang="en-US" dirty="0"/>
          </a:p>
          <a:p>
            <a:pPr algn="just" rtl="1"/>
            <a:r>
              <a:rPr lang="ar-IQ" dirty="0"/>
              <a:t>.له‌سه‌ر قرتاجه‌ پێويسته‌(100) ئه‌ندامى خێزانه‌ گه‌وره‌كانى وه‌كو بارمته‌ له‌ رۆما دابنێى بۆ جێبه‌جێكردنى مه‌رجى رێكه‌وتنامه‌كه‌.</a:t>
            </a:r>
            <a:endParaRPr lang="en-US" dirty="0"/>
          </a:p>
          <a:p>
            <a:pPr algn="just" rtl="1"/>
            <a:r>
              <a:rPr lang="ar-IQ" dirty="0"/>
              <a:t>5.گه‌ڕانه‌وه‌ى ئه‌و ده‌سكه‌وتانه‌ى له‌شه‌ڕه‌كانى دژ به‌ رۆما ده‌ستكه‌وتووه‌.</a:t>
            </a:r>
            <a:endParaRPr lang="en-US" dirty="0"/>
          </a:p>
          <a:p>
            <a:pPr algn="just" rtl="1"/>
            <a:r>
              <a:rPr lang="ar-IQ" dirty="0"/>
              <a:t>6. ته‌نازولكردنى قرتاجه‌ له‌ ئيسپانيا، بەمەش بەشێكی زۆری نشینگه‌كانی قرتاجه‌ كەوتە ژێردەستی رۆمانه‌كانەوە ئەوەش وای كرد رۆما ببێتە گەورەترین دەسەڵات لە دەریای ناوەڕاستدا.</a:t>
            </a:r>
            <a:endParaRPr lang="en-US" dirty="0"/>
          </a:p>
          <a:p>
            <a:pPr algn="just"/>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20809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622473"/>
          </a:xfrm>
        </p:spPr>
        <p:txBody>
          <a:bodyPr>
            <a:normAutofit fontScale="70000" lnSpcReduction="20000"/>
          </a:bodyPr>
          <a:lstStyle/>
          <a:p>
            <a:pPr algn="r" rtl="1"/>
            <a:r>
              <a:rPr lang="ar-IQ" dirty="0"/>
              <a:t>گرینگترین ئه‌نجامی شه‌ڕه‌كانی پونی:</a:t>
            </a:r>
            <a:endParaRPr lang="en-US" dirty="0"/>
          </a:p>
          <a:p>
            <a:pPr algn="r" rtl="1"/>
            <a:r>
              <a:rPr lang="ar-IQ" dirty="0"/>
              <a:t>1. ئه‌م جه‌نگه‌ وای له ‌رۆم</a:t>
            </a:r>
            <a:r>
              <a:rPr lang="ar-SY" dirty="0"/>
              <a:t>انه‌</a:t>
            </a:r>
            <a:r>
              <a:rPr lang="ar-IQ" dirty="0"/>
              <a:t>كان كرد، سه‌ركه‌وتووبێت له ‌جێگیركردنی پێگه‌ی خۆی له‌ ئیسپانیا و ده‌ریای ناوه‌ڕاست. هه‌موو رێگاو ده‌رگاو ده‌روازه‌كانی به‌سه‌ر كاڵاو كه‌شتیه‌ بازرگانیه‌كان و بازاڕه‌كانی رۆما واڵاكرد.</a:t>
            </a:r>
            <a:endParaRPr lang="en-US" dirty="0"/>
          </a:p>
          <a:p>
            <a:pPr algn="r" rtl="1"/>
            <a:r>
              <a:rPr lang="ar-IQ" dirty="0"/>
              <a:t>2. ئه‌م جه‌نگه‌ كارێگه‌ری قوڵ وقورسی كرده‌ سه‌ر بارودۆخی ژیان و گوزه‌ران و ئابووری و كۆمه‌ڵایه‌تی سیاسیاندا، بووه‌ هۆی به‌ركه‌وتنی زیانی گیانی ماددی زۆر، زیاتر له‌(400)شارۆچكه‌ ته‌ختكران و(300)هه‌زار سه‌رباز كوژران، به‌شێكی زۆری گونده‌كانیان وێران بوو، هه‌رچی ئاژه‌ڵ و ئه‌و ماڵاتانه‌ی هه‌یانبوو هه‌موویان له‌ناو چوون، بۆیه‌ زۆربه‌ی جووتیاره‌كان زه‌ویه‌ك نه‌مابۆوه‌ كاری تێدا بكه‌ن خانوویه‌ك نه‌مابۆوه‌ تێدا بحه‌وێنه‌وه‌ ئه‌مه‌ش وایكرد ژماره‌یه‌كی زۆریان كۆچ بكه‌ن بۆ ناو شاره‌كان به‌تایبه‌تی بۆ رۆما.</a:t>
            </a:r>
            <a:endParaRPr lang="en-US" dirty="0"/>
          </a:p>
          <a:p>
            <a:pPr algn="r" rtl="1"/>
            <a:r>
              <a:rPr lang="ar-IQ" dirty="0"/>
              <a:t>3. ئه‌م جه‌نگه‌ بوه‌ هۆی ئه‌وه‌ی رۆما ببێته‌ خاوه‌ن كانه‌ ده‌وڵه‌مه‌نده‌كانى ئيسپانيا، هێنانی ئاسنی گرانبه‌ها له‌ئیسپانیا بۆ دابینكردنی دارایی و </a:t>
            </a:r>
            <a:endParaRPr lang="en-US" dirty="0"/>
          </a:p>
          <a:p>
            <a:pPr algn="r" rtl="1"/>
            <a:r>
              <a:rPr lang="ar-IQ" dirty="0"/>
              <a:t>.له‌سه‌ر قرتاجه‌ پێويسته‌(100) ئه‌ندامى خێزانه‌ گه‌وره‌كانى وه‌كو بارمته‌ له‌ رۆما دابنێى بۆ جێبه‌جێكردنى مه‌رجى رێكه‌وتنامه‌كه‌.</a:t>
            </a:r>
            <a:endParaRPr lang="en-US" dirty="0"/>
          </a:p>
          <a:p>
            <a:pPr algn="r" rtl="1"/>
            <a:r>
              <a:rPr lang="ar-IQ" dirty="0"/>
              <a:t>5.گه‌ڕانه‌وه‌ى ئه‌و ده‌سكه‌وتانه‌ى له‌شه‌ڕه‌كانى دژ به‌ رۆما ده‌ستكه‌وتووه‌.</a:t>
            </a:r>
            <a:endParaRPr lang="en-US" dirty="0"/>
          </a:p>
          <a:p>
            <a:pPr algn="r" rtl="1"/>
            <a:r>
              <a:rPr lang="ar-IQ" dirty="0"/>
              <a:t>6. ته‌نازولكردنى قرتاجه‌ له‌ ئيسپانيا، بەمەش بەشێكی زۆری نشینگه‌كانی قرتاجه‌ كەوتە ژێردەستی رۆمانه‌كانەوە ئەوەش وای كرد رۆما ببێتە گەورەترین دەسەڵات لە دەریای ناوەڕاستدا.</a:t>
            </a:r>
            <a:endParaRPr lang="en-US" dirty="0"/>
          </a:p>
          <a:p>
            <a:pPr algn="r" rtl="1"/>
            <a:r>
              <a:rPr lang="ar-IQ" dirty="0"/>
              <a:t>7. هانيبال سه‌ركرده‌ى سوپاى قرتاجيه‌كان ته‌سليم به‌رۆمانه‌كان بكرێت، بۆ ئه‌وه‌ى تۆڵه‌ى لێبسه‌نرێته‌وه‌، به‌ڵام هانيپال ڕايكرد بۆ شارى سور له‌ سوريا، بۆ لاى(ئه‌نتخۆسى سێيه‌م) خۆى له‌سزاى رۆمانه‌كان ده‌ربازكرد، له‌ كۆشكى پاشا ئه‌يفيسوس پێشوازى لێكرا. چونكه‌ رۆمانه‌كان عاده‌تيان وابوو له‌شه‌ڕه‌كان سه‌ركرده‌كانيان به‌ديل بگرتايه‌ ده‌يانبرده‌وه‌ بۆ رۆما له‌ ئاهه‌نگه‌كانى سه‌ركه‌وتن نمايشيان ده‌كرد پاشان له‌ گۆڕه‌پانى گلادياتۆره‌كان له‌گه‌ڵ ئاژه‌ڵى دڕنده‌ يان كۆيله‌ به‌شه‌ڕيان ده‌هێنا تاوه‌كو ده‌يانكوشت.</a:t>
            </a:r>
            <a:endParaRPr lang="en-US" dirty="0"/>
          </a:p>
          <a:p>
            <a:pPr algn="r"/>
            <a:endParaRPr lang="en-US" dirty="0"/>
          </a:p>
        </p:txBody>
      </p:sp>
    </p:spTree>
    <p:extLst>
      <p:ext uri="{BB962C8B-B14F-4D97-AF65-F5344CB8AC3E}">
        <p14:creationId xmlns:p14="http://schemas.microsoft.com/office/powerpoint/2010/main" val="3307325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just" rtl="1"/>
            <a:r>
              <a:rPr lang="en-US" dirty="0"/>
              <a:t> </a:t>
            </a:r>
            <a:r>
              <a:rPr lang="ar-IQ" b="1" dirty="0"/>
              <a:t>تێبيروس گراگوس</a:t>
            </a:r>
            <a:r>
              <a:rPr lang="ar-IQ" dirty="0"/>
              <a:t> كوڕى يه‌كێك له‌خانه‌دانه‌كانى رۆما</a:t>
            </a:r>
            <a:r>
              <a:rPr lang="ar-SY" dirty="0"/>
              <a:t>نى</a:t>
            </a:r>
            <a:r>
              <a:rPr lang="ar-IQ" dirty="0"/>
              <a:t> بوو، له‌ساڵى(163-يان 162پ.ز)له رۆما له‌‌دايك بووه‌، كه‌سێكى سياسه‌تمه‌دارى خۆشه‌ويست بوو لاى خه‌ڵكى رۆما، تێبيروس كاريگه‌رى شارستانييه‌تى يۆنان و فه‌يله‌سوفه‌كانى يۆنانيان له‌سه‌ر بوو، له‌راده‌به‌ده‌ر دڵسۆزو ره‌وانبێژ بوو، زۆر په‌رێشان بوون بۆ چاكردنى بارودۆخى رۆما، تێبيروس داواى له‌ئه‌نجومه‌نى پيران كرد ياسايه‌ك ده‌ربكه‌ن، به‌شێك له‌زه‌وى وزاره‌كانى خانه‌دان به‌سه‌ر هه‌ژاره‌كان دابه‌ش بكرێت، چۆن ژيان و ديموكراسيه‌تى رۆمايى دروست ده‌بێت شار پڕه‌ له‌ پرۆليتار له‌هه‌ژارى ده‌مرن ، له‌كاتێكدا چينێك خاوه‌نى زۆربه‌ى زه‌ويه‌كانى رۆمان، ئه‌و له‌كاتى به‌رگريكردن له‌هه‌ژاره‌كان له‌ وتارێكيدا به‌ناوى(</a:t>
            </a:r>
            <a:r>
              <a:rPr lang="ar-IQ" b="1" dirty="0"/>
              <a:t>وحشه‌كانى كێڵگه‌و باڵنده‌كانى هه‌وا</a:t>
            </a:r>
            <a:r>
              <a:rPr lang="ar-IQ" dirty="0"/>
              <a:t>)، ده‌يوت((</a:t>
            </a:r>
            <a:r>
              <a:rPr lang="ar-IQ" b="1" dirty="0"/>
              <a:t>وه‌حش و باڵنده‌كان له‌سه‌رتاسه‌رى ئيتاڵيا كولانه و كونيان هه‌يه‌ بۆ خۆحه‌شاردان به‌ڵام پياوه‌ دلێرو ئازاكان خوێنى خۆيان له‌رێگه‌ى رۆمادا رشتووه‌ ته‌نيا تام له‌ روناكى هه‌وا ده‌كه‌ن، ژه‌نڕاڵه‌كانمان زۆر له‌ سه‌ربازانيان ده‌كه‌ن له‌ پێناو گۆڕو مه‌زارى باوباپيرانيان  بجه‌نگن، خانوو وخاونچكه‌يه‌كيان بۆ خۆيان نييه‌، له‌گه‌ڵ ژن و منداڵه‌كانياندا سه‌رگه‌ردانن ئه‌وان له‌پێناو خۆشگوزه‌رانى ده‌وڵه‌مه‌نده‌كان جه‌نگاون به‌ڵام ته‌نانه‌ت بستێ زه‌وييان  نييه‌ كه‌ به‌هى خۆيانى بزانن</a:t>
            </a:r>
            <a:r>
              <a:rPr lang="ar-IQ" dirty="0"/>
              <a:t>)). تێبيروس لەساڵی(133پ.ز) وەكو كونسول هەڵبژێردرا یەكسەر پێشنیاریكی چه‌ند یاسایەكی كرد:</a:t>
            </a:r>
            <a:endParaRPr lang="en-US" dirty="0"/>
          </a:p>
          <a:p>
            <a:pPr algn="just" rtl="1"/>
            <a:r>
              <a:rPr lang="ar-IQ" dirty="0"/>
              <a:t>1. هيچ هاونيشتمانيه‌ك بۆى نه‌بێ له‌(333)ئه‌يكه‌ر زه‌وى هه‌بێ، ئه‌گه‌ر دوو كوڕى هه‌بوو ئه‌وا ده‌توانێ(667)ئه‌يكه‌ر زه‌وى هه‌بێ بيكڕن يان له‌ده‌وڵه‌ت به‌كرێى بگرێ.</a:t>
            </a:r>
            <a:endParaRPr lang="en-US" dirty="0"/>
          </a:p>
          <a:p>
            <a:pPr algn="just" rtl="1"/>
            <a:r>
              <a:rPr lang="ar-IQ" dirty="0"/>
              <a:t>2. زه‌ويه‌كانى ده‌وڵه‌ت فرۆشراو به‌كرێدراو به‌كه‌رتى تايبه‌ت ده‌بێت بگه‌ڕێنرێنه‌وه‌ بۆ ده‌وڵه‌ت يان ده‌وڵه‌ت بيان كڕێته‌وه‌ پاره‌ش بدات ئه‌گه‌ر زه‌ويه‌كه‌ باشتر كرابێ.</a:t>
            </a:r>
            <a:endParaRPr lang="en-US" dirty="0"/>
          </a:p>
          <a:p>
            <a:pPr algn="just" rtl="1"/>
            <a:r>
              <a:rPr lang="ar-IQ" dirty="0"/>
              <a:t>3. زه‌ويى گه‌ڕاوه‌ ده‌بێ بكرێته‌(20)ئه‌يكه‌ر و به‌سه‌ر هاونيشتيمانيانى هه‌ژار دابه‌ش بكرێت به‌مه‌رجى ئه‌وه‌ى قه‌ت نه‌يفرۆشێت وه‌ باجى ساڵانه‌ بده‌ن به‌ ده‌وڵه‌ت</a:t>
            </a:r>
            <a:r>
              <a:rPr lang="en-US" dirty="0"/>
              <a:t> </a:t>
            </a:r>
            <a:r>
              <a:rPr lang="ar-SA" dirty="0"/>
              <a:t>بریتیه‌ له‌ رووبه‌رێك زه‌وی یه‌كسانه‌ به‌ فدان ێك، هه‌ر فدانك 4200مه‌تر چوارگۆشه‌یه‌</a:t>
            </a:r>
            <a:r>
              <a:rPr lang="ar-SA" dirty="0" smtClean="0"/>
              <a:t>.</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465513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lgn="just" rtl="1"/>
            <a:r>
              <a:rPr lang="ar-IQ" dirty="0"/>
              <a:t>دووه‌م: گایۆس گراگۆس(154-121پ.ز) </a:t>
            </a:r>
            <a:r>
              <a:rPr lang="en-US" u="sng" dirty="0">
                <a:hlinkClick r:id="rId2" tooltip="Gaius Gracchus (الصفحة غير موجودة)"/>
              </a:rPr>
              <a:t>Gaius</a:t>
            </a:r>
            <a:r>
              <a:rPr lang="en-US" dirty="0">
                <a:hlinkClick r:id="rId2" tooltip="Gaius Gracchus (الصفحة غير موجودة)"/>
              </a:rPr>
              <a:t> </a:t>
            </a:r>
            <a:r>
              <a:rPr lang="en-US" dirty="0" err="1">
                <a:hlinkClick r:id="rId2" tooltip="Gaius Gracchus (الصفحة غير موجودة)"/>
              </a:rPr>
              <a:t>Sempronius</a:t>
            </a:r>
            <a:r>
              <a:rPr lang="en-US" dirty="0">
                <a:hlinkClick r:id="rId2" tooltip="Gaius Gracchus (الصفحة غير موجودة)"/>
              </a:rPr>
              <a:t> Gracchus </a:t>
            </a:r>
            <a:endParaRPr lang="en-US" dirty="0"/>
          </a:p>
          <a:p>
            <a:pPr algn="just" rtl="1"/>
            <a:r>
              <a:rPr lang="ar-IQ" dirty="0"/>
              <a:t>    گایۆس گراگۆس له‌ته‌مه‌نى(21)ساڵى ده‌بێته‌ پله‌ى كوايستور له‌ پارێزگاى سردينيا خزمه‌ت ده‌كات. هاوشێوه‌ى برايه‌كه‌ى له‌ژێر كاريگه‌رى ئه‌ده‌ب و رۆشنبيرى يۆنانى ده‌بێت، كه‌سێكى كاركه‌رو به‌تواناتر بوو له‌برايه‌كه‌ى، لەساڵی(123پ.ز) هه‌ڵيابژارد بۆ ئه‌ندام له‌ ليژنه‌ى چاكسازى كشتوكاڵ، ديورانت ده‌ڵێت(( </a:t>
            </a:r>
            <a:r>
              <a:rPr lang="ar-IQ" b="1" dirty="0"/>
              <a:t>ئه‌و واقيعيتر بوو، له‌وتێگه‌شتبوو هيچ چاكسازيه‌ك به‌كه‌ڵك نايه‌ت ئه‌گه‌ر دژى هاوسه‌نگى ده‌سه‌ڵاتى ئابوورى و سياسى له‌ده‌وڵه‌تدا بوه‌ستێته‌وه‌، مه‌به‌ستى ئه‌وه‌بوو چوار چين بكاته‌ پاڵپشتى خۆى ئه‌وانيش جووتياران و سوپاو پڕۆليتار و بازرگانه‌كان</a:t>
            </a:r>
            <a:r>
              <a:rPr lang="ar-IQ" dirty="0"/>
              <a:t>)).</a:t>
            </a:r>
            <a:endParaRPr lang="en-US" dirty="0"/>
          </a:p>
          <a:p>
            <a:pPr algn="just" rtl="1"/>
            <a:r>
              <a:rPr lang="ar-IQ" dirty="0"/>
              <a:t>1. چينى يه‌كه‌مى كرده‌ لايه‌نگيرى خۆى ئه‌ويش به‌هۆى جێبه‌جێكردن و نوێكردنه‌وه‌ى ياساى كشتوكاڵى كه‌ پێشتر تبيروس گراگوس براى داينابوو، وه‌ بڕگه‌ى خاوه‌نداريه‌تى زه‌ويى ده‌وڵه‌تى له‌ پارێزگاكان جێبه‌جێكرد.</a:t>
            </a:r>
            <a:endParaRPr lang="en-US" dirty="0"/>
          </a:p>
          <a:p>
            <a:pPr algn="just" rtl="1"/>
            <a:r>
              <a:rPr lang="ar-IQ" dirty="0"/>
              <a:t>2. له‌پێناو كه‌مكردنه‌وه‌ى قه‌ره‌باڵغى رۆما و چينى سوپاى خه‌ريك كرد به دروستكردنى چه‌ندين نشينگه‌(</a:t>
            </a:r>
            <a:r>
              <a:rPr lang="en-US" dirty="0" err="1"/>
              <a:t>coloniae</a:t>
            </a:r>
            <a:r>
              <a:rPr lang="ar-SY" dirty="0"/>
              <a:t>)</a:t>
            </a:r>
            <a:r>
              <a:rPr lang="ar-IQ" dirty="0"/>
              <a:t>و داگيرگه‌ له‌ناوچه‌كانى كاپوا، تارينته‌م، ناربۆ و قرتاجه..هتد نزيكه‌ى شه‌ش هه‌زاركه‌س به‌شدارى كرد له‌ دروستكردنى ئه‌و نشينگانه‌‌، پاشان بوونه‌‌ سه‌نته‌رى بازرگانى په‌ره‌ى به‌و شارانه‌دا.</a:t>
            </a:r>
            <a:endParaRPr lang="en-US" dirty="0"/>
          </a:p>
          <a:p>
            <a:pPr algn="just" rtl="1"/>
            <a:r>
              <a:rPr lang="ar-IQ" dirty="0"/>
              <a:t>3. يارمه‌تى سه‌ربازه‌كانيدا به‌ده‌ركردنى ياسايه‌ك جلى سه‌ربازى له‌سه‌ر ده‌وڵه‌ت بێت، بێ ئه‌وه‌ى له‌ موچه‌كه‌ى ببڕن، هه‌روه‌ها كه‌مكردنه‌وه‌ى سه‌ربازگرتن رێگرى كرد  به‌سه‌ربازكردنى ئه‌وانه‌ى ته‌مه‌نيان له‌ حه‌ڤده‌ ساڵ كه‌متره‌.</a:t>
            </a:r>
            <a:endParaRPr lang="en-US" dirty="0"/>
          </a:p>
          <a:p>
            <a:pPr algn="just" rtl="1"/>
            <a:r>
              <a:rPr lang="ar-IQ" dirty="0"/>
              <a:t>4. لايه‌نگيرى چينى گشتى به‌ده‌ستهێنا به‌هۆى ده‌ركردنى ياسايه‌ك بۆ دانه‌وێڵه‌ ياساكه‌ حكومه‌تى پابه‌ند كرد به‌دابه‌شكردنى گه‌نم له‌شه‌ش و سێيه‌كى ولاخ له‌ مۆديه‌مێكدا، ئه‌مه‌ش بوه‌ هۆى كه‌مبوونه‌وه‌ى نرخی دانەوێلە بەجۆریك هەموو هەژارو كەمدەرامەتێك توانای كڕینیان هەبێت.</a:t>
            </a:r>
            <a:endParaRPr lang="en-US" dirty="0"/>
          </a:p>
          <a:p>
            <a:pPr algn="just" rtl="1"/>
            <a:r>
              <a:rPr lang="ar-IQ" dirty="0"/>
              <a:t>5. داوای كرد لەسەرجەم خاكی ئیتالیا هەموو ئەوانەی تەمەنیان لە بالغی دایە بێ جیاوازی لە ڕەگەزو ڕچەڵەكیان ببنە خاوەن مافی دەنگدان و هاونيشتيمانى بوون. ئەم یاسایانە بووە هۆی نارازی بوون و پەسند نەكرا بە تایبەتی یاسای بەهاونشتيمانى بوون، چونكە زۆربەی دانيشتوانى رۆما هێشتا بەرامبەر به‌هۆزه‌كانى ديكه‌ دەمارگیر بوون رازی نەبوون مافی هاونيشتمانبوونیان پێ بدرێت، ئه‌مه‌ بوێرترين هه‌نگاوبوو به‌ره‌و ديموكراسى وه‌ يه‌كه‌مين هه‌ڵه‌ى ستراتيژى بوو.</a:t>
            </a:r>
            <a:endParaRPr lang="en-US" dirty="0"/>
          </a:p>
          <a:p>
            <a:pPr algn="just" rtl="1"/>
            <a:r>
              <a:rPr lang="ar-IQ" dirty="0"/>
              <a:t>6. گايوس گراگوس بۆ به‌هێزكردنى پاڵپشتى خۆى له‌ ناو ئه‌نجومه‌ن له‌گه‌ڵ چينى بازرگان رێكه‌وت، مافێكى تايبه‌تى پێدان تا بتوانن وه‌ك سوێندخۆران خزمه‌ت بكه‌ن له‌و دادگاييانه‌ى له‌پارێزگاكاندان، سه‌ر له‌نوێ دادگاكانى رێكخسته‌وه‌.</a:t>
            </a:r>
            <a:endParaRPr lang="en-US" dirty="0"/>
          </a:p>
          <a:p>
            <a:pPr algn="just" rtl="1"/>
            <a:r>
              <a:rPr lang="ar-IQ" dirty="0"/>
              <a:t>7. پێشنارێكى پێدان به‌وه‌ى كه‌ هه‌موو باجى ئاسياى بچوك كۆ بكه‌نه‌وه‌. به‌ڵينده‌رانى ده‌وڵه‌مه‌ندكردو بێكاريشى كه‌م كرده‌وه‌.</a:t>
            </a:r>
            <a:endParaRPr lang="en-US" dirty="0"/>
          </a:p>
          <a:p>
            <a:pPr algn="just" rtl="1"/>
            <a:r>
              <a:rPr lang="ar-IQ" dirty="0"/>
              <a:t>8. گايوس له‌هه‌وڵێكى تر ويستى كاريگه‌رى خۆى بخاته‌ سه‌ر ئه‌نجومه‌نى پيران به‌وه‌ى(300)ئه‌ندامى ديكه‌ له‌چينى بازرگان زيادكرد بووه‌(600) ئه‌ندام له‌لايه‌ن ئه‌نجومه‌نه‌ هه‌ڵبژێردران و هێزى ئه‌نجومه‌نى كه‌مكرده‌وه‌، ده‌سه‌ڵاتى خۆى زياد كرد له‌سه‌ر دابه‌شكردنى موڵك و پاره‌ى ده‌وڵه‌ت.</a:t>
            </a:r>
            <a:endParaRPr lang="en-US" dirty="0"/>
          </a:p>
          <a:p>
            <a:pPr algn="just" rtl="1"/>
            <a:r>
              <a:rPr lang="ar-IQ" dirty="0"/>
              <a:t>9. گايوس ياسايه‌كى ده‌ركرد به‌مه‌به‌ستى دامه‌زراندنى تۆڕێكى رێگاوبان له‌هه‌موو ناوچه‌ جياوازه‌كانى ئيتاڵيا به‌يه‌كه‌وه‌ ببستێته‌وه‌، له‌گه‌ڵ چاكردنه‌وه‌ى رێگا </a:t>
            </a:r>
            <a:r>
              <a:rPr lang="ar-IQ" dirty="0" smtClean="0"/>
              <a:t>كۆنه‌كان</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75575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IQ" b="1" dirty="0"/>
              <a:t>. ئيمپراتۆر ئۆگستس(27پ.ز- 14ز)</a:t>
            </a:r>
            <a:r>
              <a:rPr lang="ru-RU" b="1" dirty="0"/>
              <a:t> Augustus</a:t>
            </a:r>
            <a:r>
              <a:rPr lang="ar-IQ" b="1" dirty="0"/>
              <a:t>: </a:t>
            </a:r>
            <a:endParaRPr lang="en-US" b="1" dirty="0"/>
          </a:p>
          <a:p>
            <a:pPr algn="just" rtl="1"/>
            <a:r>
              <a:rPr lang="ar-IQ" dirty="0"/>
              <a:t>  </a:t>
            </a:r>
            <a:r>
              <a:rPr lang="ar-SA" dirty="0"/>
              <a:t>ئوگستس یەكێك بوو لە ئیمپراتۆرە بەناوبانگەكانی رۆما، </a:t>
            </a:r>
            <a:r>
              <a:rPr lang="ar-IQ" dirty="0"/>
              <a:t>له‌ساڵى(63پ.ز) له‌خێزانێكى چينى گشتى له‌دايك بووه‌</a:t>
            </a:r>
            <a:r>
              <a:rPr lang="ar-SA" dirty="0"/>
              <a:t>، لە منداڵیەوە باوكی خۆی لەدەستداوە (لۆكیۆس ماركۆس)ى زرباوكی بەخێوی كردووه‌، لەساڵی(42پ.ز) لەشاری ئەپۆلۆنیای سەر بەئیلیریا خوێندویەتی و دیارە زرباوكی لە هۆزی(گولیا)بوو لەلایەن ئەوانەوە بەخێوكراوە بۆیە ناویان لێناوە(گایوس یۆلیۆس قەیسەر ئه‌كتاڤیۆس)، دواتر دەبێتە ميراتگرى یۆليۆس قەیسەر و هەموو سەروەت و سامانەكەشی دەست بەسەردا دەگرێت</a:t>
            </a:r>
            <a:endParaRPr lang="en-US" dirty="0"/>
          </a:p>
        </p:txBody>
      </p:sp>
      <p:sp>
        <p:nvSpPr>
          <p:cNvPr id="3" name="Title 2"/>
          <p:cNvSpPr>
            <a:spLocks noGrp="1"/>
          </p:cNvSpPr>
          <p:nvPr>
            <p:ph type="title"/>
          </p:nvPr>
        </p:nvSpPr>
        <p:spPr/>
        <p:txBody>
          <a:bodyPr>
            <a:normAutofit fontScale="90000"/>
          </a:bodyPr>
          <a:lstStyle/>
          <a:p>
            <a:pPr algn="r" rtl="1"/>
            <a:r>
              <a:rPr lang="ar-SA" dirty="0">
                <a:effectLst/>
              </a:rPr>
              <a:t>ئيمپراتۆر ئۆگستس(27پ.ز- 14ز)</a:t>
            </a:r>
            <a:r>
              <a:rPr lang="en-US" dirty="0">
                <a:effectLst/>
              </a:rPr>
              <a:t> Augustus</a:t>
            </a:r>
            <a:r>
              <a:rPr lang="ar-SA" dirty="0">
                <a:effectLst/>
              </a:rPr>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53167"/>
            <a:ext cx="1418737" cy="1676400"/>
          </a:xfrm>
          <a:prstGeom prst="rect">
            <a:avLst/>
          </a:prstGeom>
          <a:noFill/>
          <a:ln>
            <a:noFill/>
          </a:ln>
        </p:spPr>
      </p:pic>
    </p:spTree>
    <p:extLst>
      <p:ext uri="{BB962C8B-B14F-4D97-AF65-F5344CB8AC3E}">
        <p14:creationId xmlns:p14="http://schemas.microsoft.com/office/powerpoint/2010/main" val="1265301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lgn="r" rtl="1"/>
            <a:r>
              <a:rPr lang="ar-IQ" dirty="0" smtClean="0"/>
              <a:t>1</a:t>
            </a:r>
            <a:r>
              <a:rPr lang="ar-IQ" dirty="0"/>
              <a:t>. ئۆگستس هه‌وڵيدا خۆى ڕزگار بكات له‌ كێشه‌و شوێنه‌واره‌كانى شه‌ڕى ناوخۆى دۆزينه‌وه‌ى بنه‌ماگه‌لێك بۆ ده‌ركردنى فه‌رمان و بڕياره‌كانى بۆ ئه‌و مه‌به‌سته‌ش چه‌ندبڕيارێكى ده‌كرد، له‌وانه‌ داخستنى په‌رستگه‌ى جانوس خواوه‌ندى شه‌ڕ بوو، وه‌ بۆ ئه‌وه‌ى لايه‌نگرانه‌ ئانتۆنيوس كێشه‌ دروست نه‌كه‌ن، لێخۆشبوونى بۆ هه‌موو قه‌رزه‌كانيان ده‌ركرد.</a:t>
            </a:r>
            <a:endParaRPr lang="en-US" dirty="0"/>
          </a:p>
          <a:p>
            <a:pPr algn="r" rtl="1"/>
            <a:r>
              <a:rPr lang="ar-IQ" dirty="0"/>
              <a:t>2. قه‌رزى سه‌ربازه‌كانى داوه‌ (200هه‌زار) سه‌ربازى هێشته‌وه‌ بۆ خزمه‌تى سه‌ربازى، (300)هه‌زارى ڕه‌وانه‌ى ماڵه‌وه‌ كرد به‌پێدانى پارچه‌يه‌ك زه‌وى. بڕه‌ پاره‌يه‌كى دا هه‌رسه‌ربازێك له‌به‌رامبه‌ر ئه‌و شه‌ڕانه‌ى كردوويانه‌، دياريه‌كى زۆريشى پێشكه‌ش به‌ جه‌نڕاڵه‌كان كرد.</a:t>
            </a:r>
            <a:endParaRPr lang="en-US" dirty="0"/>
          </a:p>
          <a:p>
            <a:pPr algn="r" rtl="1"/>
            <a:r>
              <a:rPr lang="ar-IQ" dirty="0"/>
              <a:t>3. ئه‌و شارانه‌ى به‌ده‌ستى گه‌نده‌ڵى سياسى و ئيدارى و ئايينيه‌وه‌ ده‌يانناڵاند پاره‌ى ساڵێكى كار‌به‌ده‌سته‌ گه‌وره‌كانى گلدايه‌وه‌، بڕێكى زۆر كۆمه‌كى بۆ ئه‌و شارانه‌ نارد له‌ پێناو بوژاندنه‌وه‌.</a:t>
            </a:r>
            <a:endParaRPr lang="en-US" dirty="0"/>
          </a:p>
          <a:p>
            <a:pPr algn="r" rtl="1"/>
            <a:r>
              <a:rPr lang="ar-IQ" dirty="0"/>
              <a:t>4. له‌هه‌موو ئه‌و خاوه‌ن موڵكانه‌ خۆشبوو كه‌ باجيان نه‌دابوو، تۆمارى قه‌رزه‌كانى سوتاندو ڕه‌شيكرده‌وه‌.</a:t>
            </a:r>
            <a:endParaRPr lang="en-US" dirty="0"/>
          </a:p>
          <a:p>
            <a:pPr algn="r" rtl="1"/>
            <a:r>
              <a:rPr lang="ar-IQ" dirty="0"/>
              <a:t>5.توانى ئه‌نجومه‌نى پيران و ئه‌نجومه‌نى گشتى ڕازى بكات، كه‌ هه‌موو ده‌سه‌ڵاتێكى پێبده‌ن ناويشى له‌خۆى نا ئيمپراتۆر واتا فه‌رمانده‌ى گشتى هه‌موو هێزه‌ چه‌كداره‌كانى ده‌وڵه‌ت.</a:t>
            </a:r>
            <a:endParaRPr lang="en-US" dirty="0"/>
          </a:p>
          <a:p>
            <a:pPr algn="r" rtl="1"/>
            <a:r>
              <a:rPr lang="ar-IQ" dirty="0"/>
              <a:t>6. ئه‌كتاڤيوس به‌راوێژكارى هاته‌ هه‌ڵبژاردن، هه‌موو ساڵێكيش هه‌ڵده‌بژێردرا، به‌ڵام له‌دواى ساڵى (23پ.ز) هه‌تا هه‌تايه‌ ده‌سه‌ڵاتى (مه‌زنه‌ كاربه‌ده‌ستى) پێدرا، پێى ده‌ووترا(</a:t>
            </a:r>
            <a:r>
              <a:rPr lang="en-US" dirty="0" err="1"/>
              <a:t>potestas</a:t>
            </a:r>
            <a:r>
              <a:rPr lang="en-US" dirty="0"/>
              <a:t> </a:t>
            </a:r>
            <a:r>
              <a:rPr lang="en-US" dirty="0" err="1"/>
              <a:t>tribunicia</a:t>
            </a:r>
            <a:r>
              <a:rPr lang="ar-SY" dirty="0"/>
              <a:t>)</a:t>
            </a:r>
            <a:r>
              <a:rPr lang="ar-IQ" dirty="0"/>
              <a:t>، مافى ئه‌وه‌ى هه‌بوو ياسا له‌ ئه‌نجومه‌نى پيران يان ئه‌نجومه‌نى گشتى پێشنيار بكات، وه‌ ده‌سه‌ڵاتى ڤيتۆشى هه‌بوو.</a:t>
            </a:r>
            <a:endParaRPr lang="en-US" dirty="0"/>
          </a:p>
          <a:p>
            <a:pPr algn="r" rtl="1"/>
            <a:r>
              <a:rPr lang="ar-IQ" dirty="0"/>
              <a:t>7. كه‌مكردنه‌وه‌ى ئه‌ندامانى ئه‌نجومه‌نى پيران بۆ(600)ئه‌ندام پێشتر زياد كرابوو بۆ(900)ئه‌ندام كه ‌كۆنسوله‌كانى پێشوو زياديان كردبوو له‌پێناو زياتر به‌ده‌ستهێێنانى پشتگيرى، خۆشى بوو به‌ گه‌وره‌ ئه‌ندامى ئه‌نجومه‌نى پيران.</a:t>
            </a:r>
            <a:endParaRPr lang="en-US" dirty="0"/>
          </a:p>
          <a:p>
            <a:pPr algn="r" rtl="1"/>
            <a:r>
              <a:rPr lang="ar-IQ" dirty="0"/>
              <a:t>8. ئۆگستس به‌هيواى ئه‌وه‌ى شكۆمه‌ندى رۆما به‌هێز بكات وه‌كو سومبوڵێك بۆ ده‌سه‌ڵاتى خۆى، گووتى((كه ‌ئه‌و پێگه‌يشت رۆما شارێك بوو له‌خشت، ئه‌و شارێك له‌مه‌ڕمه‌ڕ به‌جێده‌هێلێت)) بۆ ئه‌مه‌به‌سته‌ داواى له ‌ده‌وڵه‌مه‌نده‌كانى ئه‌وانه‌ى به‌هۆى سه‌ركه‌وتنه‌كانى رۆما ده‌سكه‌وتى زۆريان ده‌سكه‌وتوه‌‌ سامانى خۆياندابنێن بۆ رازاندنه‌وه‌ و جوانكردنى شارى رۆما، ئه‌ويش به‌ دروستكردنى كتێبخانه‌و په‌رستگا و شانۆ و ڕێگا‌وبان، هه‌روه‌ها ئه‌وشانۆيه‌شى ته‌واو كرد كه‌ قه‌يسه‌رى باوك بناغه‌كه‌ى دانابوو، به‌ناوى (مارسيلۆ‌س)ه‌وه‌.</a:t>
            </a:r>
            <a:endParaRPr lang="en-US" dirty="0"/>
          </a:p>
          <a:p>
            <a:pPr algn="r" rtl="1"/>
            <a:r>
              <a:rPr lang="ar-IQ" dirty="0"/>
              <a:t>9. گرينگيدان به‌لايه‌نى ئاو و ئاوه‌ڕۆ و دروستكردنى(700)بيرى ئاو و(500)نافوره‌ و (130)خه‌زانه‌ى ئاو، هه‌روه‌ها نۆژنكردنه‌وه‌ و كردنه‌وه‌ى سيسته‌مى ئاوه‌ڕۆى نوێ له‌ شارى رۆما، دروستكردنى پردى ئاوى له‌وانه‌ پردى جوليان، هه‌روه‌ها به‌نده‌رێكى فراوان وسه‌نته‌رێكى كه‌شتيه‌وانى دروستكرد بۆ به‌ستنه‌وه‌ى ده‌رياچه‌كانى لوكرين و ئاڤرنييه‌ن به‌ده‌ريادا.</a:t>
            </a:r>
            <a:endParaRPr lang="en-US" dirty="0"/>
          </a:p>
          <a:p>
            <a:pPr algn="r" rtl="1"/>
            <a:r>
              <a:rPr lang="ar-SA" dirty="0"/>
              <a:t>هه‌مان سه‌رچاوه‌، ص53.</a:t>
            </a:r>
            <a:endParaRPr lang="en-US" dirty="0"/>
          </a:p>
          <a:p>
            <a:pPr algn="r"/>
            <a:endParaRPr lang="en-US" dirty="0"/>
          </a:p>
        </p:txBody>
      </p:sp>
      <p:sp>
        <p:nvSpPr>
          <p:cNvPr id="3" name="Title 2"/>
          <p:cNvSpPr>
            <a:spLocks noGrp="1"/>
          </p:cNvSpPr>
          <p:nvPr>
            <p:ph type="title"/>
          </p:nvPr>
        </p:nvSpPr>
        <p:spPr/>
        <p:txBody>
          <a:bodyPr>
            <a:normAutofit fontScale="90000"/>
          </a:bodyPr>
          <a:lstStyle/>
          <a:p>
            <a:pPr algn="ctr"/>
            <a:r>
              <a:rPr lang="ar-KW" dirty="0"/>
              <a:t>چاكسازييه‌كانى ئۆگستس </a:t>
            </a:r>
            <a:r>
              <a:rPr lang="en-US" dirty="0"/>
              <a:t/>
            </a:r>
            <a:br>
              <a:rPr lang="en-US" dirty="0"/>
            </a:br>
            <a:endParaRPr lang="en-US" dirty="0"/>
          </a:p>
        </p:txBody>
      </p:sp>
    </p:spTree>
    <p:extLst>
      <p:ext uri="{BB962C8B-B14F-4D97-AF65-F5344CB8AC3E}">
        <p14:creationId xmlns:p14="http://schemas.microsoft.com/office/powerpoint/2010/main" val="611672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lgn="just" rtl="1"/>
            <a:r>
              <a:rPr lang="ar-IQ" dirty="0"/>
              <a:t>10. دروستكردنى(17)گه‌رماوى گشتى، گه‌رماو يه‌كێك بوو له ‌پێويستيه‌ گرينگيه‌كانى رۆمانه‌كان كه‌ به‌شێكى زۆرى كارى ڕۆژانه‌يان له‌ گه‌رماوه‌كان به‌رێ ده‌كرد.</a:t>
            </a:r>
            <a:endParaRPr lang="en-US" dirty="0"/>
          </a:p>
          <a:p>
            <a:pPr algn="just" rtl="1"/>
            <a:r>
              <a:rPr lang="ar-IQ" dirty="0"/>
              <a:t>11.موچه‌داركردنى فه‌رمانبه‌رانى شاره‌وانى و پارێزگاكان و پۆليس و سوپاى پياده‌ و هێزى ده‌رياوانى.</a:t>
            </a:r>
            <a:endParaRPr lang="en-US" dirty="0"/>
          </a:p>
          <a:p>
            <a:pPr algn="just" rtl="1"/>
            <a:r>
              <a:rPr lang="ar-IQ" dirty="0"/>
              <a:t>12. هه‌ڵوه‌شاندنه‌وه‌ى ئه‌و باجه‌ زۆرانه‌ى له‌كاتى شه‌ڕه‌كانى ناوخۆ سه‌پاندبويان، 5٪ باجى سه‌پاند له‌سه‌ر خه‌ڵكى گشتى، ته‌نها هه‌ژاره‌كان نه‌يانده‌دا، 4٪ له‌سه‌ر فرۆشتنى كۆيله‌، 5٪ له‌سه‌ر ئازادكردنى كۆيله‌، 2.5- 5٪ گومرك له‌سه‌ر زۆربه‌ى به‌نده‌ره‌كان سه‌پێنرا. هه‌روه‌ها باج ده‌درا بۆ ئاو له‌به‌رامبه‌ر دابين كردن، باجى به‌كرێدانى زه‌وى گشتى و باجى خوێ و باجى كانه‌كان و ماسى گرتن و باجى موڵكى گشتيان ده‌دا. باجه‌كانيش ده‌چوونه‌ گه‌نجينه‌ى(ئاراريۆم) كه‌ گه‌نجينه‌يه‌كى نيشتمانى بوو له ‌ژێر ده‌ستى ئه‌نجومه‌نى پيراندا بوو، له‌گه‌ڵ گه‌نجينه‌ى(فيسكه‌س)كه‌ گه‌نجينه‌ى ئيمپراتۆر بوو، كه‌ موڵكه‌ شه‌خسيه‌كان و ئه‌و ديارو شته‌ به‌نرخانه‌ى پێشه‌كه‌شى ده‌كرا ده‌هاته‌ ئه‌و گه‌نجينه‌وه‌.</a:t>
            </a:r>
            <a:endParaRPr lang="en-US" dirty="0"/>
          </a:p>
          <a:p>
            <a:pPr algn="just" rtl="1"/>
            <a:r>
              <a:rPr lang="ar-IQ" dirty="0"/>
              <a:t>13. ئۆگستس به‌هۆى زۆربوونى كۆيله‌ و زۆربوونى بێگانه‌كان له‌ ئيتاليا كه‌مى رێژه‌ى له‌دايك بوونى رۆمانه‌كان، له‌پێناو هاوسه‌نگ ڕاگرتنى بارودۆخى ئيتاليا، سنوورێكى بۆ كۆيلايه‌تى دانا بۆ ئه‌و مه‌به‌سته‌ش چه‌ند هه‌نگاوێكى نا، فه‌رمانێكى ده‌ركرد ئه‌وه‌ى دوو كۆيله‌ى هه‌يه‌ ده‌بێ هه‌ردووكيان ئازاد بكات، ئه‌وه‌ى(3- 10)كۆيله‌ى هه‌يه‌ ده‌بێ نيوه‌ى ئازاد بكات، ئه‌وه‌ى(11-30)هه‌يه‌ ده‌بێ سێيه‌كيان ئازاد بكات، ئه‌وه‌ى خاوه‌نى(101- 300)كۆيله‌يه،‌ ده‌بێ پێنجيه‌كى ئازاد بكات، وه‌ هيچ سه‌رۆكێكيش نابێت له‌ (100) كۆيله‌ زياتر ئازاد بكات.</a:t>
            </a:r>
            <a:endParaRPr lang="en-US" dirty="0"/>
          </a:p>
          <a:p>
            <a:pPr algn="just" rtl="1"/>
            <a:r>
              <a:rPr lang="ar-IQ" dirty="0"/>
              <a:t>14. خزمه‌تى سه‌ربازى رێژه‌يه‌كى زۆرى گه‌نجى رۆماى له‌پرۆسه‌ى هاوسه‌رگيرى و خستنه‌وه‌ى نه‌وه‌ دوور خسته‌وه‌، ئه‌مه‌ش وايكرد ژماره‌يه‌كى زۆريان ژيانى ژن و مێردايه‌تيان ره‌تكرده‌وه‌، واى لێهاتبوو له‌شفرۆشى زياتر په‌ره‌بسێنێت، ئۆگستس بۆ چارسه‌ركردنى ئه‌و بارودۆخه‌ زنجيره‌يه‌ك ياساى ده‌ركرد، له‌رێگه‌ى ئه‌نجومه‌نى پيران بۆ گێرانه‌وه‌ى پرۆسه‌ى هاوسه‌رگيرى ئه‌وه‌يش به‌ ياساى((لێكس ئوليا دى پوديستيا)ناسرابوو واته((قه‌ده‌غه‌كردن و سه‌ركوتكردنى زينا))، ئۆگستس بۆ يه‌كه‌مينجار له‌مێژووى رۆمادا پرۆسه‌ى هاوسه‌رگيرى خسته‌ژێر سايه‌ى ده‌وڵه‌ت. به‌گوێره‌ى ئه‌و ياسايه‌ باوك بۆى هه‌بوو كچه‌كه‌ى خۆى بكوژێت له‌ كاتى زيناكردن، مێرد بۆى هه‌بوو هاوسه‌ره‌كه‌ى بكوژێت له‌ كاتى زيناكردن، به‌مه‌رجێك ئه‌گه‌ر له‌ماڵى خۆيدا ئه‌و كاره‌ى كرد. ژنى زيناكه‌ر هه‌تا هه‌تايه‌ دوورده‌خرايه‌وه‌، سێيه‌كى سامان و نيوه‌ى ماره‌ييه‌كه‌ى له‌ده‌ستده‌دا و بۆى نه‌بوو جارێكى تر مێرد بكاته‌وه‌. </a:t>
            </a:r>
            <a:r>
              <a:rPr lang="ar-IQ" b="1" dirty="0"/>
              <a:t>ئۆگستس له‌ ده‌ركردنى ئه‌و ياسايه‌ سێ ئامانجى هه‌بوو:</a:t>
            </a:r>
            <a:r>
              <a:rPr lang="ar-IQ" dirty="0"/>
              <a:t> له‌وانه‌ سنوورداركردنى هاوسه‌رگيرى، كه‌مكردنه‌وه‌ى په‌يوه‌ندى رۆمانه‌كان له‌گه‌ڵ خوێنى بێگانه‌، گێرانه‌وه‌ى بيرۆكه‌ى كۆنى هاوسه‌رگيرى يه‌كگرتووى خێزانى دايك و باوكايه‌تى</a:t>
            </a:r>
            <a:r>
              <a:rPr lang="en-US" dirty="0"/>
              <a:t> </a:t>
            </a:r>
            <a:r>
              <a:rPr lang="ar-SA" dirty="0"/>
              <a:t>ديورانت، قصة الحضارة(قيصر والمسيح)، الجزءالثانى، المجلد الثالث، ص30</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29726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ar-SY" dirty="0" smtClean="0"/>
          </a:p>
          <a:p>
            <a:pPr marL="109728" indent="0" algn="ctr">
              <a:buNone/>
            </a:pPr>
            <a:endParaRPr lang="ar-SY" dirty="0"/>
          </a:p>
          <a:p>
            <a:pPr marL="109728" indent="0" algn="ctr">
              <a:buNone/>
            </a:pPr>
            <a:endParaRPr lang="ar-SY" dirty="0" smtClean="0"/>
          </a:p>
          <a:p>
            <a:pPr marL="109728" indent="0" algn="ctr">
              <a:buNone/>
            </a:pPr>
            <a:endParaRPr lang="ar-SY" dirty="0"/>
          </a:p>
          <a:p>
            <a:pPr marL="109728" indent="0" algn="ctr">
              <a:buNone/>
            </a:pPr>
            <a:r>
              <a:rPr lang="ar-SY" dirty="0" smtClean="0"/>
              <a:t>سنورى ئيمپراتۆرى رۆما له‌ سه‌رده‌مى ئۆگستس </a:t>
            </a:r>
          </a:p>
          <a:p>
            <a:pPr marL="109728" indent="0" algn="ctr">
              <a:buNone/>
            </a:pPr>
            <a:endParaRPr lang="ar-SY" dirty="0"/>
          </a:p>
          <a:p>
            <a:pPr marL="109728" indent="0" algn="ctr">
              <a:buNone/>
            </a:pPr>
            <a:endParaRPr lang="ar-SY" dirty="0" smtClean="0"/>
          </a:p>
          <a:p>
            <a:pPr marL="109728" indent="0" algn="ctr">
              <a:buNone/>
            </a:pPr>
            <a:endParaRPr lang="en-US" dirty="0"/>
          </a:p>
        </p:txBody>
      </p:sp>
      <p:sp>
        <p:nvSpPr>
          <p:cNvPr id="3" name="Title 2"/>
          <p:cNvSpPr>
            <a:spLocks noGrp="1"/>
          </p:cNvSpPr>
          <p:nvPr>
            <p:ph type="title"/>
          </p:nvPr>
        </p:nvSpPr>
        <p:spPr/>
        <p:txBody>
          <a:bodyPr/>
          <a:lstStyle/>
          <a:p>
            <a:pPr algn="ctr"/>
            <a:r>
              <a:rPr lang="ar-SA" dirty="0">
                <a:effectLst/>
              </a:rPr>
              <a:t>فراوانخوازيه‌كانى ئۆگستس </a:t>
            </a:r>
            <a:endParaRPr lang="en-US" dirty="0"/>
          </a:p>
        </p:txBody>
      </p:sp>
    </p:spTree>
    <p:extLst>
      <p:ext uri="{BB962C8B-B14F-4D97-AF65-F5344CB8AC3E}">
        <p14:creationId xmlns:p14="http://schemas.microsoft.com/office/powerpoint/2010/main" val="230919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rtl="1"/>
            <a:r>
              <a:rPr lang="ar-IQ" dirty="0"/>
              <a:t>تيبيروس له‌ساڵى(42پ.ز) له‌رۆما له‌دايك بووه‌، كوڕى ته‌به‌نى كراوى ئۆگستس بوو، دواى مردنى ئۆگستس هاته‌ به‌رده‌م ئه‌نجومه‌نى پيران به‌ جێگره‌وه‌ى ئۆگستسيان دانا، ئه‌نجومه‌ن هه‌موو ده‌سه‌ڵاته‌كانى ئه‌ويان پێدا، بووه‌ دووه‌م ئيمپراتۆر له‌مێژووى رۆمادا، ئه‌گه‌رچى ئه‌ندامانى ئه‌نجومه‌نى پيران لێى ده‌ترسان، به‌ڵام بچووكترين كێشه‌شى به‌ته‌نها به‌بڕيارى خۆى چاره‌سه‌ر نه‌ده‌كرد، وه‌كو ئه‌ندامێك داده‌نيشت وقسه‌ى ده‌كرد، هيچ ناڕه‌زايه‌كى نه‌بوو كاتێك له‌ئه‌نجومه‌ن بڕيار دژى بۆچوونه‌كانى ئه‌و ده‌رده‌چوو. پياوێكى هێمن له‌سه‌رخۆ و ئارامگر بوو به‌رامبه‌ر به‌ قسه‌ى ناشرين و ناوزڕاندن، كه‌سێكى به‌هێز و چوارشانه‌ بوو، شاره‌زايى له‌ ئه‌ده‌ب و ئه‌ستێره‌ناسى هه‌بوو، زۆر باوه‌ڕى به‌خواوه‌نده‌كان نه‌بوو، كه‌سێكى سه‌خى بوو، به‌تواناترين جه‌نڕاڵى سه‌رده‌مى خۆى بوو، سه‌ربازه‌كانى پێى سه‌رسام بوون و خۆشيان ده‌ويست، شاره‌زايه‌كى باشى له‌بوارى تاكتيكى سه‌ربازى هه‌بوو.</a:t>
            </a:r>
            <a:endParaRPr lang="en-US" dirty="0"/>
          </a:p>
          <a:p>
            <a:pPr algn="just" rtl="1"/>
            <a:endParaRPr lang="en-US" dirty="0"/>
          </a:p>
        </p:txBody>
      </p:sp>
      <p:sp>
        <p:nvSpPr>
          <p:cNvPr id="3" name="Title 2"/>
          <p:cNvSpPr>
            <a:spLocks noGrp="1"/>
          </p:cNvSpPr>
          <p:nvPr>
            <p:ph type="title"/>
          </p:nvPr>
        </p:nvSpPr>
        <p:spPr/>
        <p:txBody>
          <a:bodyPr>
            <a:normAutofit fontScale="90000"/>
          </a:bodyPr>
          <a:lstStyle/>
          <a:p>
            <a:r>
              <a:rPr lang="ar-SA" dirty="0">
                <a:effectLst/>
              </a:rPr>
              <a:t>تبيروس يۆليۆس قه‌يسه‌ر ئۆگستس(42پ.ز- 37زايين)</a:t>
            </a:r>
            <a:r>
              <a:rPr lang="la-Latn" dirty="0">
                <a:effectLst/>
              </a:rPr>
              <a:t> Tiberius Iulius Caesar</a:t>
            </a:r>
            <a:endParaRPr lang="en-US" dirty="0"/>
          </a:p>
        </p:txBody>
      </p:sp>
    </p:spTree>
    <p:extLst>
      <p:ext uri="{BB962C8B-B14F-4D97-AF65-F5344CB8AC3E}">
        <p14:creationId xmlns:p14="http://schemas.microsoft.com/office/powerpoint/2010/main" val="1078999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rtl="1"/>
            <a:r>
              <a:rPr lang="ar-IQ" dirty="0" smtClean="0"/>
              <a:t>1</a:t>
            </a:r>
            <a:r>
              <a:rPr lang="ar-IQ" dirty="0"/>
              <a:t>. ليڤياى دايكى(خێزانى قه‌يسه‌ر) كێشه‌ى سه‌ره‌كى تيبيروس بوو، چونكه‌ دايكى ‌ڕازى نه‌بوو يه‌كسان بێ له‌گه‌ڵ كوڕه‌كه‌ى له‌به‌رێوه‌بردنى وڵاتدا، ليڤيا واى لێهاتبوو ده‌سه‌ڵاتى به‌سه‌ر هه‌موو شتێك ده‌شكايه‌وه‌ زۆرجار واژووى له‌جياتى كوڕه‌كه‌ى ده‌كرد. دايكى بيرى داگيركردبوو، تبيروسى به‌نوێنه‌رى خۆى ده‌زانى له‌به‌رێوه‌بردنى وڵاتدا.</a:t>
            </a:r>
            <a:endParaRPr lang="en-US" dirty="0"/>
          </a:p>
          <a:p>
            <a:pPr algn="just" rtl="1"/>
            <a:r>
              <a:rPr lang="ar-IQ" dirty="0"/>
              <a:t>2. (لوسيه‌س ئاليه‌س سێجانۆس) يه‌كێك بوو له‌ كه‌سه ‌نزيكه‌كانى تبيروس سه‌رۆكى پاسه‌وانه‌كانى تبيروس بوو، به‌هۆى نزيكى له‌ ئيمپراتۆر زۆربه‌ى كات كاره‌كانى ده‌وڵه‌تى به‌ تبيروس ده‌سپارد‌، ئه‌ويش به‌سوود وه‌رگرتن له‌ پۆسته‌كه‌ى ئه‌و كه‌سانه‌ى ديارى ده‌كرد بۆ وه‌رگرتنى پۆسته‌كان، ئه‌و كه‌سانه‌شى به‌دڵ نه‌بوايه‌ دوورى ده‌خستنه‌وه‌ به‌تايبه‌تيش له‌ كه‌سه‌ نزيكه‌كانى ئيمپراتۆره‌وه‌ ده‌ستى پێكرد. دواى لاوازكردنى ده‌ست و په‌يوه‌نديه‌كانى ئيمپراتۆر سێجانۆس ويستى بگاته‌ ته‌ختى فه‌رمانڕه‌وايه‌تى، به‌ڵام تبيروس نامه‌ى نارد بۆ ئه‌نجومه‌نى پيران (گايوس و كوڕى ئه‌گريپينا)ى كرده‌ جێگره‌وه‌ى خۆى، بۆ ئه‌و مه‌به‌سته‌ش سێجانۆس پيلانى داڕشت بۆ كوشتنى ئيمپراتۆر له‌ساڵى(31زايينى)، به‌ڵام ئيمپراتۆر به‌نهێنى ده‌سته‌يه‌كى له‌هێزى خۆى دانا به‌سه‌ر سه‌ربازانى سێجانۆس، سێجانۆس به‌تۆمه‌تى كوشتنى ئيمپراتۆر ده‌ستگيركراو هه‌موو كه‌سوكارو ژن ومنداڵى ئه‌و كه‌سانه‌ى ده‌ستيان تێدابوو له‌سێداره‌دران. دواى ئه‌و ڕووداوه‌ بارودۆخى رۆما ئاڵۆز بوو سێناتۆره‌كان ده‌ستيان كرد به‌ كوشتن و تۆڵه‌كردنه‌وه‌ له‌ لايه‌نگرانى سێجانۆس، تبيروسيش ژيانێكى كه‌نارگيرى هه‌ڵبژاردبوو به‌شدارى له‌كۆڕو كۆبونه‌وه‌كانى حكومه‌تدا نه‌ده‌كرد. له‌كۆتايى ساڵى(38پ.ز) داوى چه‌شتنى چه‌ندين چه‌رمه‌سه‌رى و ناوخۆشى مرد</a:t>
            </a:r>
            <a:endParaRPr lang="en-US" dirty="0"/>
          </a:p>
        </p:txBody>
      </p:sp>
      <p:sp>
        <p:nvSpPr>
          <p:cNvPr id="3" name="Title 2"/>
          <p:cNvSpPr>
            <a:spLocks noGrp="1"/>
          </p:cNvSpPr>
          <p:nvPr>
            <p:ph type="title"/>
          </p:nvPr>
        </p:nvSpPr>
        <p:spPr/>
        <p:txBody>
          <a:bodyPr>
            <a:noAutofit/>
          </a:bodyPr>
          <a:lstStyle/>
          <a:p>
            <a:pPr algn="ctr"/>
            <a:r>
              <a:rPr lang="ar-IQ" sz="2400" dirty="0"/>
              <a:t>ئه‌و كێشانه‌ى رووبه‌ڕووى تبيروس بويه‌ له‌ماوه‌ى فه‌رمانڕه‌وايه‌تى زياتر كێشه‌ ناوخۆيه‌كان بوو ئه‌ويش:</a:t>
            </a:r>
            <a:r>
              <a:rPr lang="en-US" sz="2400" dirty="0"/>
              <a:t/>
            </a:r>
            <a:br>
              <a:rPr lang="en-US" sz="2400" dirty="0"/>
            </a:br>
            <a:endParaRPr lang="en-US" sz="2400" dirty="0"/>
          </a:p>
        </p:txBody>
      </p:sp>
    </p:spTree>
    <p:extLst>
      <p:ext uri="{BB962C8B-B14F-4D97-AF65-F5344CB8AC3E}">
        <p14:creationId xmlns:p14="http://schemas.microsoft.com/office/powerpoint/2010/main" val="62223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t="-1" r="-5254" b="-6074"/>
          <a:stretch/>
        </p:blipFill>
        <p:spPr bwMode="auto">
          <a:xfrm>
            <a:off x="1066800" y="533400"/>
            <a:ext cx="7252855" cy="5541818"/>
          </a:xfrm>
          <a:prstGeom prst="rect">
            <a:avLst/>
          </a:prstGeom>
          <a:ln>
            <a:noFill/>
          </a:ln>
          <a:effectLst>
            <a:softEdge rad="112500"/>
          </a:effectLst>
        </p:spPr>
      </p:pic>
    </p:spTree>
    <p:extLst>
      <p:ext uri="{BB962C8B-B14F-4D97-AF65-F5344CB8AC3E}">
        <p14:creationId xmlns:p14="http://schemas.microsoft.com/office/powerpoint/2010/main" val="2375362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r>
              <a:rPr lang="ar-SA" dirty="0" smtClean="0"/>
              <a:t>گايوس </a:t>
            </a:r>
            <a:r>
              <a:rPr lang="ar-SA" dirty="0"/>
              <a:t>كوڕى </a:t>
            </a:r>
            <a:r>
              <a:rPr lang="ar-IQ" dirty="0"/>
              <a:t>ماركۆس ڤيپسانيۆس ئه‌گريپا زاوى</a:t>
            </a:r>
            <a:r>
              <a:rPr lang="ar-SA" dirty="0"/>
              <a:t> ئوگستس بوو، له‌ساڵى(1زايينى) پله‌ى كۆنسولى وه‌رگرت،</a:t>
            </a:r>
            <a:r>
              <a:rPr lang="ar-SA" strike="sngStrike" dirty="0"/>
              <a:t>‌</a:t>
            </a:r>
            <a:r>
              <a:rPr lang="ar-SA" dirty="0"/>
              <a:t> ناسرابوو به‌ كاليگيوله(</a:t>
            </a:r>
            <a:r>
              <a:rPr lang="en-US" dirty="0"/>
              <a:t>Caligula</a:t>
            </a:r>
            <a:r>
              <a:rPr lang="ar-SY" dirty="0"/>
              <a:t>)</a:t>
            </a:r>
            <a:r>
              <a:rPr lang="ar-SA" dirty="0"/>
              <a:t>‌ واتا‌ پووتى بچوك، ئه‌نجومه‌نى پيران گايوسى هه‌ڵبژارد بۆ جێگرتنه‌وه‌ى تيبيروس، گايوسيش راگه‌ياند له‌سه‌ر بنه‌ماكانى ئۆگستس ده‌ڕوات، له‌هه‌موو شتێك هاوكارى ئه‌نجومه‌نى پيران ده‌كات، به‌ڵام زۆرى نه‌برد كورسى ده‌سه‌ڵات شێتى كرد كردى به‌كه‌سێكى هه‌وه‌سباز و دڕنده‌ به‌جۆرێك كاروبارى حكومه‌ت وه‌لانا خه‌ريكى ڕابواردن بوو، بووه‌ يه‌كێك له‌ چاچنۆكترين ئيمپراتۆره‌كانى رۆما</a:t>
            </a:r>
            <a:r>
              <a:rPr lang="en-US" dirty="0"/>
              <a:t> </a:t>
            </a:r>
            <a:r>
              <a:rPr lang="ar-SY" dirty="0"/>
              <a:t>تشارلزورث، الامبراطورية الرومانية، ت: رمزى عبدة جرجيس، الطبعة الاولى، دارالاسرة، القاهرة، 1999، ص13.</a:t>
            </a:r>
            <a:endParaRPr lang="en-US" dirty="0"/>
          </a:p>
          <a:p>
            <a:pPr algn="just"/>
            <a:endParaRPr lang="en-US" dirty="0"/>
          </a:p>
        </p:txBody>
      </p:sp>
      <p:sp>
        <p:nvSpPr>
          <p:cNvPr id="3" name="Title 2"/>
          <p:cNvSpPr>
            <a:spLocks noGrp="1"/>
          </p:cNvSpPr>
          <p:nvPr>
            <p:ph type="title"/>
          </p:nvPr>
        </p:nvSpPr>
        <p:spPr/>
        <p:txBody>
          <a:bodyPr>
            <a:normAutofit fontScale="90000"/>
          </a:bodyPr>
          <a:lstStyle/>
          <a:p>
            <a:pPr algn="ctr"/>
            <a:r>
              <a:rPr lang="ar-IQ" dirty="0"/>
              <a:t>گايوس يۆليوس قه‌يسه‌ر(20پ.ز-4زايين)</a:t>
            </a:r>
            <a:r>
              <a:rPr lang="ru-RU" dirty="0"/>
              <a:t> Gaius Julius Augusti f. Divi n. Caesa</a:t>
            </a:r>
            <a:r>
              <a:rPr lang="en-US" dirty="0"/>
              <a:t/>
            </a:r>
            <a:br>
              <a:rPr lang="en-US" dirty="0"/>
            </a:br>
            <a:endParaRPr lang="en-US" dirty="0"/>
          </a:p>
        </p:txBody>
      </p:sp>
    </p:spTree>
    <p:extLst>
      <p:ext uri="{BB962C8B-B14F-4D97-AF65-F5344CB8AC3E}">
        <p14:creationId xmlns:p14="http://schemas.microsoft.com/office/powerpoint/2010/main" val="2074573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rtl="1"/>
            <a:r>
              <a:rPr lang="ar-IQ" dirty="0" smtClean="0"/>
              <a:t>تێبيروس </a:t>
            </a:r>
            <a:r>
              <a:rPr lang="ar-IQ" dirty="0"/>
              <a:t>نه‌وه‌ى ئۆكتاڤيان و ئه‌نتۆنيوس، كوڕى ليڤيا و تێبيروس كلاوديوسى نيرۆن بوو، چواره‌مين ئيمپراتۆرى رۆما بوو، كلاوديوس له‌ ساڵى(10پ.ز)له‌ ليۆنس له‌دايك بووه‌، هه‌رله‌ منداڵيه‌وه‌ ئيفليج بوو، قاچه‌كانى باريك بوون كاتێك له‌رێگا ده‌رۆيشت سه‌رى ده‌له‌نگيه‌وه‌، كه‌مێكيش لاروپت بوو قسه‌ى به‌جوانى پێنه‌ده‌كرا، به‌ به‌رده‌وامى خه‌ريكى قومارو كتێب و خوێندنه‌وه‌ خواردنه‌وه‌ بوو، شاره‌زاى له‌بوارى فه‌لسه‌فه‌و ئايين و ياساكانى كۆن هه‌بوو، به‌ يۆنانى باش قسه‌ى ده‌كرد، هه‌ربه‌و زمانه‌ش ده‌ينووسى، له‌كاتى كوژرانى تێبيروس له‌به‌رامبه‌ر ئه‌نجومه‌ندا خۆى وه‌ك گه‌مژه‌يه‌ك نيشاندا تا سه‌لامه‌ت بێت، كه‌س نه‌يتوانى فه‌رمانڕه‌وايه‌ك له‌كوێ بهێنێت بۆيه‌ ئه‌نجومه‌نى پيران هه‌ڵيانبژارد كرديان به‌ ئيمپراتۆر، به‌ڵام كاتێك بووه‌ ئيمپراتۆر ئيراده‌و كه‌سايه‌تى رۆشنبيرى خۆى سه‌لماند به‌جۆرێك هه‌موو ئه‌نجومه‌ن رێزيان لێده‌گرت، يه‌كه‌م كارى وه‌ك ئيمپراتۆر(15هه‌زار) سێسته‌رسى دا به‌ هه‌ر يه‌كێك له‌و پاسه‌وانانه‌ى كه‌ هێنايانه‌ سه‌ر ته‌ختى </a:t>
            </a:r>
            <a:r>
              <a:rPr lang="ar-IQ" dirty="0" smtClean="0"/>
              <a:t>ئيمپراتۆريه‌تى</a:t>
            </a:r>
            <a:endParaRPr lang="en-US" dirty="0"/>
          </a:p>
        </p:txBody>
      </p:sp>
      <p:sp>
        <p:nvSpPr>
          <p:cNvPr id="3" name="Title 2"/>
          <p:cNvSpPr>
            <a:spLocks noGrp="1"/>
          </p:cNvSpPr>
          <p:nvPr>
            <p:ph type="title"/>
          </p:nvPr>
        </p:nvSpPr>
        <p:spPr/>
        <p:txBody>
          <a:bodyPr>
            <a:normAutofit fontScale="90000"/>
          </a:bodyPr>
          <a:lstStyle/>
          <a:p>
            <a:r>
              <a:rPr lang="ar-IQ" dirty="0"/>
              <a:t>تێبێروس كلاوديوس قه‌يسه‌ر ئۆگستس گيرمانيكۆس</a:t>
            </a:r>
            <a:br>
              <a:rPr lang="ar-IQ" dirty="0"/>
            </a:br>
            <a:r>
              <a:rPr lang="ar-IQ" dirty="0"/>
              <a:t> </a:t>
            </a:r>
            <a:r>
              <a:rPr lang="la-Latn" dirty="0"/>
              <a:t>Tiberius Claudius Caesar Augustus Germanicus</a:t>
            </a:r>
            <a:r>
              <a:rPr lang="en-US" dirty="0"/>
              <a:t/>
            </a:r>
            <a:br>
              <a:rPr lang="en-US" dirty="0"/>
            </a:br>
            <a:endParaRPr lang="en-US" dirty="0"/>
          </a:p>
        </p:txBody>
      </p:sp>
    </p:spTree>
    <p:extLst>
      <p:ext uri="{BB962C8B-B14F-4D97-AF65-F5344CB8AC3E}">
        <p14:creationId xmlns:p14="http://schemas.microsoft.com/office/powerpoint/2010/main" val="721370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55000" lnSpcReduction="20000"/>
          </a:bodyPr>
          <a:lstStyle/>
          <a:p>
            <a:pPr algn="just" rtl="1"/>
            <a:r>
              <a:rPr lang="ar-IQ" dirty="0"/>
              <a:t>، له‌وماوه‌يه‌شدا چه‌ند كارێكى كرد بۆ رێكخستنه‌وه‌ى كاروبارى ده‌وڵه‌ت:</a:t>
            </a:r>
            <a:endParaRPr lang="en-US" dirty="0"/>
          </a:p>
          <a:p>
            <a:pPr algn="just" rtl="1"/>
            <a:r>
              <a:rPr lang="ar-IQ" dirty="0"/>
              <a:t>1. ده‌سه‌ڵاتى له‌ ئه‌نجومه‌ن</a:t>
            </a:r>
            <a:r>
              <a:rPr lang="ar-SY" dirty="0"/>
              <a:t> پيران</a:t>
            </a:r>
            <a:r>
              <a:rPr lang="ar-IQ" dirty="0"/>
              <a:t> وه‌رگرته‌وه‌ له‌ هه‌ڵبژاردنى دادوه‌ره‌كان، هه‌موو ئه‌وانه‌ى ئازاد كرد كه‌ به‌بڕيارى ‌ناپاك گيرابوون و هه‌موو ئه‌و كه‌سانه‌شى گه‌ڕانده‌وه‌ كه‌ دوورخرابوونه‌وه‌، ئيجرائاتى دادگاكانى باشتر كرد، سزاى دانا له‌سه‌ر دواخستنى كاروبارى ياسايى، به‌خۆشى چه‌ند سه‌عاتێك له‌ دادگاكان داده‌نيشت.</a:t>
            </a:r>
            <a:endParaRPr lang="en-US" dirty="0"/>
          </a:p>
          <a:p>
            <a:pPr algn="just" rtl="1"/>
            <a:r>
              <a:rPr lang="ar-IQ" dirty="0"/>
              <a:t>2. لادانى ئه‌و باجانه‌ى‌ كه‌ پێشتر گايوس سه‌پاندبووى به‌سه‌ر خۆراك و كڕين و فرۆشتن و پاسه‌وانه‌كان.</a:t>
            </a:r>
            <a:endParaRPr lang="en-US" dirty="0"/>
          </a:p>
          <a:p>
            <a:pPr algn="just" rtl="1"/>
            <a:r>
              <a:rPr lang="ar-IQ" dirty="0"/>
              <a:t>3. پشتگيرى ئه‌وانه‌ى كرد كاڵايان ده‌فرۆشت ئه‌وانه‌شى له‌بيناسازى كاريان ده‌كرد.</a:t>
            </a:r>
            <a:endParaRPr lang="en-US" dirty="0"/>
          </a:p>
          <a:p>
            <a:pPr algn="just" rtl="1"/>
            <a:r>
              <a:rPr lang="ar-IQ" dirty="0"/>
              <a:t>4. خزمه‌تگوزاى گشتى به‌رزكرده‌وه‌ و هه‌وڵيدا گوزه‌رانى پارێزگاكان باشتر بكات. زۆربه‌توندى سزاى گه‌نده‌ڵكارانى ده‌دا.</a:t>
            </a:r>
            <a:endParaRPr lang="en-US" dirty="0"/>
          </a:p>
          <a:p>
            <a:pPr algn="just" rtl="1"/>
            <a:r>
              <a:rPr lang="ar-IQ" dirty="0"/>
              <a:t>5. مافى ده‌نگدانى به‌ هۆزه‌ گاله‌كان(گاوله‌كان)دا، هه‌مان به‌رنامه‌ى قه‌يسه‌رى جێبه‌جێكرد. ئه‌گه‌ربه‌رده‌وام بوايه‌ مافى ده‌نگدانى ده‌دا به‌هه‌موو پياوه‌ ئازاده‌كانى ئيمپراتۆرى رۆما. ئه‌نجومه‌نى پيرانى ڕازى كرد دان به ‌مافى ئه‌ندام بوونى ئه‌و گه‌لانه‌ بنێ كه‌ مافى ده‌نگدانيان پێدراوه‌.</a:t>
            </a:r>
            <a:endParaRPr lang="en-US" dirty="0"/>
          </a:p>
          <a:p>
            <a:pPr algn="just" rtl="1"/>
            <a:r>
              <a:rPr lang="ar-IQ" dirty="0"/>
              <a:t>6. ئه‌و كه‌سانه‌شى كوشت ده‌ستيان له‌ كوشتنى تبيروس دا هه‌بوو، له‌سه‌ر ئه‌و بنچينه‌ى ناكرێت پشتگيرى له‌ بكوژانى ئيمپراتۆر بكرێت.</a:t>
            </a:r>
            <a:endParaRPr lang="en-US" dirty="0"/>
          </a:p>
          <a:p>
            <a:pPr algn="just" rtl="1"/>
            <a:r>
              <a:rPr lang="ar-IQ" dirty="0"/>
              <a:t>7. ده‌وڵه‌تى له‌سه‌ر بنه‌ماى چوار وه‌زاره‌ت به‌رێوه‌ده‌برد، وه‌زيرێكى ده‌وڵه‌ت بۆ گه‌ياندن، خه‌زنه‌دارێك بۆ ژمێريارى، وه‌زيرێكى ديكه‌ بۆ كتاباتى فه‌رمى، داواكارێكى گشتى بۆ كاره‌ ياسايه‌كان.</a:t>
            </a:r>
            <a:endParaRPr lang="en-US" dirty="0"/>
          </a:p>
          <a:p>
            <a:pPr algn="just" rtl="1"/>
            <a:r>
              <a:rPr lang="ar-IQ" dirty="0"/>
              <a:t>8. به‌هۆى ڕووبارى تيبێر رۆما زۆرجار له‌وه‌رزى زستان تووشى لافاو ده‌بويه‌وه‌، بۆ كه‌مكردنه‌وه‌ى ئه‌و لافاوه‌ كه‌ناڵێكى له‌دامێنى ڕووبارى تێبێر دروست كرد.</a:t>
            </a:r>
            <a:endParaRPr lang="en-US" dirty="0"/>
          </a:p>
          <a:p>
            <a:pPr algn="just" rtl="1"/>
            <a:r>
              <a:rPr lang="ar-IQ" dirty="0"/>
              <a:t>9. بۆ خێراكردنى هێنانى دانه‌وێله‌ به‌نده‌رێكى نوێى دروست كرد له‌نزيك (ئۆستيا) چه‌ندين كۆگاو كه‌لوپه‌لى پێويستى بۆ دابينكرد. هه‌روه‌ها ئه‌و پرده‌شى ته‌واو كرد كه‌ تێبيروس ده‌ستى پێكردبوو، وه‌ پردێكى ديكه‌ى دروستكرد به‌ناوى(ئانيۆ نۆڤس).</a:t>
            </a:r>
            <a:endParaRPr lang="en-US" dirty="0"/>
          </a:p>
          <a:p>
            <a:pPr algn="just" rtl="1"/>
            <a:r>
              <a:rPr lang="ar-IQ" dirty="0"/>
              <a:t>10. تێبينى ئه‌وه‌ى كردبوو زه‌وييه‌كانى مارسيانس وه‌رزانه‌ ده‌كه‌وێته‌ ژێر ئاو به‌هۆى ده‌رياچه‌ى فوسينه‌س بۆيه‌ پاره‌ى ده‌وڵه‌تى ته‌رخانكرد بۆ(30هه‌زار) كرێكار بۆ ماوه‌ى يازده‌ ساڵ كاريان تێدا كرد، توانيان تونێلێكى سێ ميلى دروست بكه‌ن له‌ ده‌رياچه‌كه‌وه‌ به‌نێو شاخێكدا به‌ره‌و ڕووبارى سيريس.</a:t>
            </a:r>
            <a:endParaRPr lang="en-US" dirty="0"/>
          </a:p>
          <a:p>
            <a:pPr algn="just" rtl="1"/>
            <a:r>
              <a:rPr lang="ar-IQ" dirty="0"/>
              <a:t>11. هه‌وليدا بۆ باشتركردنى كه‌رتى گواستنه‌وه ‌و گه‌ياندن بۆ پاراستنى ئه‌و كه‌لوپه‌لانه‌ى ده‌گوازرێنه‌وه‌ له‌ناوچه‌كانى ژێرده‌ستى ئيمپراتۆرى رۆما. </a:t>
            </a:r>
            <a:endParaRPr lang="en-US" dirty="0"/>
          </a:p>
          <a:p>
            <a:pPr algn="just" rtl="1"/>
            <a:r>
              <a:rPr lang="ar-IQ" dirty="0"/>
              <a:t>12. له‌ساڵى(43زايينى) به‌ريتانياى داگيركرد، له‌پاشاى به‌ريتانياش خۆش بوو كه‌ ده‌ستگيركرابوو.</a:t>
            </a:r>
            <a:endParaRPr lang="en-US" dirty="0"/>
          </a:p>
          <a:p>
            <a:endParaRPr lang="en-US" dirty="0"/>
          </a:p>
        </p:txBody>
      </p:sp>
    </p:spTree>
    <p:extLst>
      <p:ext uri="{BB962C8B-B14F-4D97-AF65-F5344CB8AC3E}">
        <p14:creationId xmlns:p14="http://schemas.microsoft.com/office/powerpoint/2010/main" val="2545148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rtl="1"/>
            <a:r>
              <a:rPr lang="ar-SY" dirty="0" smtClean="0"/>
              <a:t>ترايانوس </a:t>
            </a:r>
            <a:r>
              <a:rPr lang="ar-SY" dirty="0"/>
              <a:t>يان(تراجان) له‌خێزانێكى ئيتالى له‌ساڵى(53زايينى) له‌ شارى يتاليكاى ئيسپانيا له‌دايك بووه‌، كه‌ بۆماوه‌يه‌كى زۆر له‌وێ ژياوه‌، هه‌ر له‌ته‌مه‌نى گه‌نجيه‌تيه‌وه‌ چۆته‌ ريزه‌كانى سوپا، له‌ساڵى(76-77ز) باوكى حاكمى سوريا بووه‌، له‌ساڵى(97زايينى) نيرڤاى ئيمپراتۆر ترايانوس ته‌به‌نى ده‌كات ده‌يكات به‌كوڕى خۆى، له‌دواى مردنى نيرڤا ده‌بێته‌ ميراتگرى، به‌رێزێكى زۆره‌وه‌ ته‌ختى ئيمپراتۆريه‌تى رۆما وه‌رده‌گرێت. تراجان ئيمپراتۆرێكى سه‌ربازى به‌هێز بوو، چه‌ندين سه‌ركه‌وتنى له‌ ناوچه‌كانى ڕۆژهه‌ڵات و ڕۆژهه‌ڵاتى ئه‌وروپا به‌ده‌ستهێنا، له‌سه‌رده‌مى ئه‌ودا سوپاى رۆما له‌به‌رزترين ئاستدابوون، سه‌ركرده‌كانى سوپا له‌وپه‌ڕى گه‌وره‌يى سه‌ربازى و تواناييدا بوون، سوپاى رۆما بووه‌ به‌هێزترين سوپا له‌وسه‌رده‌مدا له‌رووى تفاق و ته‌كتيكى سه‌ربازيه‌وه</a:t>
            </a:r>
            <a:r>
              <a:rPr lang="ar-SY" baseline="30000" dirty="0"/>
              <a:t>‌</a:t>
            </a:r>
            <a:r>
              <a:rPr lang="ar-SY" dirty="0"/>
              <a:t>.</a:t>
            </a:r>
            <a:endParaRPr lang="en-US" dirty="0"/>
          </a:p>
          <a:p>
            <a:pPr algn="just" rtl="1"/>
            <a:endParaRPr lang="en-US" dirty="0"/>
          </a:p>
        </p:txBody>
      </p:sp>
      <p:sp>
        <p:nvSpPr>
          <p:cNvPr id="3" name="Title 2"/>
          <p:cNvSpPr>
            <a:spLocks noGrp="1"/>
          </p:cNvSpPr>
          <p:nvPr>
            <p:ph type="title"/>
          </p:nvPr>
        </p:nvSpPr>
        <p:spPr/>
        <p:txBody>
          <a:bodyPr>
            <a:normAutofit fontScale="90000"/>
          </a:bodyPr>
          <a:lstStyle/>
          <a:p>
            <a:r>
              <a:rPr lang="ar-SA" dirty="0"/>
              <a:t>ماركۆس ئۆلپيۆس ترايانوس(97-117ز) </a:t>
            </a:r>
            <a:r>
              <a:rPr lang="la-Latn" dirty="0"/>
              <a:t>Caesar Marcus Ulpius Nerva Traianus</a:t>
            </a:r>
            <a:r>
              <a:rPr lang="en-US" dirty="0"/>
              <a:t/>
            </a:r>
            <a:br>
              <a:rPr lang="en-US" dirty="0"/>
            </a:br>
            <a:endParaRPr lang="en-US" dirty="0"/>
          </a:p>
        </p:txBody>
      </p:sp>
    </p:spTree>
    <p:extLst>
      <p:ext uri="{BB962C8B-B14F-4D97-AF65-F5344CB8AC3E}">
        <p14:creationId xmlns:p14="http://schemas.microsoft.com/office/powerpoint/2010/main" val="3647752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Autofit/>
          </a:bodyPr>
          <a:lstStyle/>
          <a:p>
            <a:pPr algn="just" rtl="1"/>
            <a:r>
              <a:rPr lang="ar-SY" sz="1400" b="1" dirty="0"/>
              <a:t>گرينگترين كاره‌كانى ترايانوس</a:t>
            </a:r>
            <a:r>
              <a:rPr lang="ar-SA" sz="1400" b="1" dirty="0"/>
              <a:t>:</a:t>
            </a:r>
            <a:endParaRPr lang="en-US" sz="1400" dirty="0"/>
          </a:p>
          <a:p>
            <a:pPr algn="just" rtl="1"/>
            <a:r>
              <a:rPr lang="ar-SY" sz="1400" dirty="0"/>
              <a:t>1. داگيركردنى داكيا يان(داقيه)</a:t>
            </a:r>
            <a:r>
              <a:rPr lang="ar-SY" sz="1400" baseline="30000" dirty="0"/>
              <a:t>()</a:t>
            </a:r>
            <a:r>
              <a:rPr lang="ar-SA" sz="1400" dirty="0"/>
              <a:t> ناوچه‌يه‌كه‌ له‌ ڕۆژهه‌ڵاتى ئه‌وروپا(ئێستا له‌گه‌ڵ رۆمانيادايه)‌.</a:t>
            </a:r>
            <a:r>
              <a:rPr lang="ar-SY" sz="1400" dirty="0"/>
              <a:t> پاشان رێكه‌وتنامه‌يه‌كى له‌گه‌ڵ به‌ست، چونكه‌ ترايانوس ده‌يزانى به‌هايه‌كى سه‌ربازى گرينگى هه‌يه‌، بۆ زاڵبوون به‌سه‌ر ئه‌و رێگايانه‌ى له‌ڕووبارى ساوه‌وه تا دانوبه‌وه‌ له‌وێشه‌وه‌ تا بيزانسه‌وه‌ درێژ ده‌بويه‌وه‌‌، جگه‌ له‌وه‌ش داكيا كانى زێرى هه‌بوو، تراجان ده‌يتوانى خه‌رجيه‌ ماديه‌كانى جه‌نگه‌كانى پێ دابين بكات. له‌دواى ئه‌وه‌ تراجان ستوونى تراجانى</a:t>
            </a:r>
            <a:r>
              <a:rPr lang="ar-SY" sz="1400" baseline="30000" dirty="0"/>
              <a:t> </a:t>
            </a:r>
            <a:r>
              <a:rPr lang="ar-SY" sz="1400" dirty="0"/>
              <a:t>دروستكرد بۆ بيرهێنانه‌وه‌ى ئه‌و سه‌ركه‌وتنه‌.</a:t>
            </a:r>
            <a:endParaRPr lang="en-US" sz="1400" dirty="0"/>
          </a:p>
          <a:p>
            <a:pPr algn="just" rtl="1"/>
            <a:r>
              <a:rPr lang="ar-SY" sz="1400" dirty="0"/>
              <a:t>2. كارێزه‌ كۆنه‌كانى نۆژه‌نكرده‌وه‌ چه‌ندين كارێزى نوێى لێدا تا سه‌ده‌ى بيستيش ئه‌و كارێزانه‌ ئاويان لێده‌رده‌هات.</a:t>
            </a:r>
            <a:endParaRPr lang="en-US" sz="1400" dirty="0"/>
          </a:p>
          <a:p>
            <a:pPr algn="just" rtl="1"/>
            <a:r>
              <a:rPr lang="ar-SY" sz="1400" dirty="0"/>
              <a:t>3. له‌(ئوستا)دا به‌نده‌رێكى فراوانى دروستكرد كه‌ به‌هۆى رێڕه‌وى ئاوه‌وه‌ په‌يوه‌ست بوو به‌ ڕووبارى تيبێر و به‌نده‌رى كلاوديوسه‌وه‌‌.</a:t>
            </a:r>
            <a:endParaRPr lang="en-US" sz="1400" dirty="0"/>
          </a:p>
          <a:p>
            <a:pPr algn="just" rtl="1"/>
            <a:r>
              <a:rPr lang="ar-SY" sz="1400" dirty="0"/>
              <a:t>4. نۆژه‌نكردنه‌وه‌ى رێگاوبان و دروستكردنى چه‌ندين رێگاوبانى تازه‌، رێگايه‌كيان له‌ بنونتۆمه‌وه‌ به‌ره‌و برونديسيۆم دروستكرد به‌ناوى ترايانوس.</a:t>
            </a:r>
            <a:endParaRPr lang="en-US" sz="1400" dirty="0"/>
          </a:p>
          <a:p>
            <a:pPr algn="just" rtl="1"/>
            <a:r>
              <a:rPr lang="ar-SY" sz="1400" dirty="0"/>
              <a:t>5. هه‌وڵيدا سێناتۆره‌كان يه‌ك له‌سه‌ر سێى سه‌رمايه‌يان له‌ زه‌ويه‌ كشتوكاڵيه‌كانى ئيتاليا خه‌رج بكه‌ن.</a:t>
            </a:r>
            <a:endParaRPr lang="en-US" sz="1400" dirty="0"/>
          </a:p>
          <a:p>
            <a:pPr algn="just" rtl="1"/>
            <a:r>
              <a:rPr lang="ar-SY" sz="1400" dirty="0"/>
              <a:t>6. له‌پێناو به‌رزكردنه‌وه‌ى كه‌رتى كشتوكاڵى قه‌رزى ڕه‌هنى كشتوكاڵى به‌جووتياره‌كاندا به‌نيوه‌ى نرخى ئاسايى. </a:t>
            </a:r>
            <a:endParaRPr lang="en-US" sz="1400" dirty="0"/>
          </a:p>
          <a:p>
            <a:pPr algn="just" rtl="1"/>
            <a:r>
              <a:rPr lang="ar-SY" sz="1400" dirty="0"/>
              <a:t>7. دانه‌وێله‌ له‌سه‌رده‌مى زۆربه‌ى ئيمپراتۆه‌كان ده‌درا به‌دانيشتوانى هه‌ژارى رۆما وه‌كو بايه‌عى وابوو، ده‌درا به‌باوك، ترايانوس رێگه‌يدا كه‌ منداڵه‌كانيش به‌شى خۆيان وه‌ربگرن. </a:t>
            </a:r>
            <a:endParaRPr lang="en-US" sz="1400" dirty="0"/>
          </a:p>
          <a:p>
            <a:pPr algn="just" rtl="1"/>
            <a:r>
              <a:rPr lang="ar-SY" sz="1400" dirty="0"/>
              <a:t>8. به‌هێنانى ته‌لارسازى به‌ناوبانگ ئاپۆلۆدۆرۆس ديمه‌شقى يۆنانى چه‌ندين باڵه‌خانه‌ى دروست كرد، گه‌وره‌ى و شكۆمه‌ندى سه‌رده‌مى ئه‌و ديارده‌كه‌ن. به‌ناوبانگترين ستوونى ترايانوسه‌، هه‌روه‌ها ئه‌و گه‌رماو بينايانه‌ى له‌سه‌رده‌مى ئيمپراتۆره‌كانى تر ته‌واو نه‌كرابوو ته‌واوى كرد. </a:t>
            </a:r>
            <a:endParaRPr lang="en-US" sz="1400" dirty="0"/>
          </a:p>
          <a:p>
            <a:pPr algn="just" rtl="1"/>
            <a:r>
              <a:rPr lang="ar-SY" sz="1400" dirty="0"/>
              <a:t>9. يه‌كه‌مين ئيمپراتۆر بوو‌ ئايينى مه‌سيحى قه‌ده‌غه‌كرد، رێگرى كرد له‌ بڵاوبونه‌وه‌ى مه‌سيحيه‌ت له‌ناو سوپادا، ژماره‌يه‌كى زۆريانى لێ كوشت، ژماره‌يه‌كيشى ڕوانه‌ى دادگاى رۆما كرد بۆ دادگايى كردنيان.</a:t>
            </a:r>
            <a:endParaRPr lang="en-US" sz="1400" dirty="0"/>
          </a:p>
          <a:p>
            <a:pPr algn="just" rtl="1"/>
            <a:r>
              <a:rPr lang="ar-SY" sz="1400" dirty="0"/>
              <a:t>10. دروستكردنى </a:t>
            </a:r>
            <a:r>
              <a:rPr lang="ar-SA" sz="1400" dirty="0"/>
              <a:t>ستوونى ترايانوس ده‌كه‌وێته‌ رۆما كه‌ نيشانه‌ى سه‌ركه‌وتنى ترايانوسه‌ به‌سه‌ر داكيا له‌نێوان ساڵانى(102، 105، 106)، كه‌ ئه‌و ستوونه‌ش له‌ژێر سه‌رپه‌رشتى ئه‌ندازيار </a:t>
            </a:r>
            <a:r>
              <a:rPr lang="ar-SY" sz="1400" dirty="0"/>
              <a:t>ئاپۆلۆدۆرۆسدا بوو، ئه‌و ستوونه‌ به‌فه‌رمانى راسته‌خۆى ئه‌نجومه‌نى پيران له‌گۆره‌پانى ترايانوس له‌گردى كيرينال يه‌كێك له‌و حه‌وت گرده‌ى رۆما له‌ باكوورى مه‌يدانى(فۆروم) دانرا‌.</a:t>
            </a:r>
            <a:endParaRPr lang="en-US" sz="1400" dirty="0"/>
          </a:p>
          <a:p>
            <a:pPr algn="just" rtl="1"/>
            <a:r>
              <a:rPr lang="ar-SA" sz="1400" dirty="0" smtClean="0"/>
              <a:t>.</a:t>
            </a:r>
            <a:endParaRPr lang="en-US" sz="1400" dirty="0"/>
          </a:p>
          <a:p>
            <a:endParaRPr lang="en-US" sz="1400" dirty="0"/>
          </a:p>
        </p:txBody>
      </p:sp>
    </p:spTree>
    <p:extLst>
      <p:ext uri="{BB962C8B-B14F-4D97-AF65-F5344CB8AC3E}">
        <p14:creationId xmlns:p14="http://schemas.microsoft.com/office/powerpoint/2010/main" val="4006161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just" rtl="1"/>
            <a:r>
              <a:rPr lang="ar-SY" dirty="0" smtClean="0"/>
              <a:t>هه‌دريان </a:t>
            </a:r>
            <a:r>
              <a:rPr lang="ar-SY" dirty="0"/>
              <a:t>يان هه‌دريانوس له‌ساڵى(76زايينى) له‌ شارى ئيتاليكا له‌ هيسپانيا</a:t>
            </a:r>
            <a:r>
              <a:rPr lang="ar-SY" baseline="30000" dirty="0"/>
              <a:t>()</a:t>
            </a:r>
            <a:r>
              <a:rPr lang="ar-SY" dirty="0"/>
              <a:t>(ئيسپانيا) له‌دايك بووه‌، له‌ساڵى(86زيينى) باوكى هه‌دريان ده‌مرێت، ده‌كه‌وێته‌ ژێر سه‌رپه‌رشتى مامى تراجان، به‌هۆى په‌روه‌رده‌ى يۆنانى نازناوى منداڵى يۆنانى پێده‌ووترا، هه‌دريانوس له‌منداڵيه‌وه‌ موسيقا و وێنه‌كێشان وپزيشكى و په‌يكه‌رتاشى و بيركارى ‌خوێند بوو، له‌ ساڵى (100زايينى) هاوسه‌رگيرى له‌گه‌ڵ(ڤيڤيا سابينا) ئامۆزاى ده‌كات، هيچ منداڵێكى لێ نه‌بوو ئه‌رگه‌رچى له‌ زۆربه‌ى سه‌فه‌ركان له‌گه‌ڵيدا بوو، له‌ماوه‌ى فه‌رمانڕه‌وايه‌تى چاوى خشانده‌وه‌ به‌سياسه‌تى مامى و چه‌ند گۆڕانكاريه‌كى له‌ ئيمپراتۆريه‌تدا كرد.</a:t>
            </a:r>
            <a:endParaRPr lang="en-US" dirty="0"/>
          </a:p>
          <a:p>
            <a:pPr algn="just" rtl="1"/>
            <a:r>
              <a:rPr lang="ar-SY" dirty="0"/>
              <a:t>1. يه‌كێك له‌گرفته‌كانى ئيمپراتۆرى رۆما سنوورێكى به‌رفراوانى هه‌بوو نه‌يد‌ه‌توانى كۆنترۆڵى هه‌موو سنووره‌كانى بكات، پارێزگاريكردنى لێى دژوار بوو، بۆيه‌ هێزه‌كانى خۆى له‌به‌شێك له‌ناوچه‌كانى ڕۆژهه‌ڵات كشانده‌وه،‌ فوراتى وه‌كو سنوورى ڕۆژهه‌ڵاتى ئيمپراتۆر ديار كرد. ته‌نيا ئه‌رمينيا وه‌كو داگيرگه‌يه‌كى رۆمانى مايه‌وه‌.</a:t>
            </a:r>
            <a:endParaRPr lang="en-US" dirty="0"/>
          </a:p>
          <a:p>
            <a:pPr algn="just" rtl="1"/>
            <a:r>
              <a:rPr lang="ar-SY" dirty="0"/>
              <a:t>2. كه‌سێكى به‌پله‌ى بريكارى گشتى له‌گه‌نجينه‌ى ده‌وڵه‌ت دامه‌زراند، بۆ ئه‌وه‌ى به‌رتيل وفرتوفێل له‌دانانى باج ئاشكرا بكات و ئاگادارى ورده‌كارى خه‌زينه‌ى ده‌وڵه‌ت بێت چونكه‌ داهات زيادى كرد بوو له‌جاران. </a:t>
            </a:r>
            <a:endParaRPr lang="en-US" dirty="0"/>
          </a:p>
          <a:p>
            <a:pPr algn="just" rtl="1"/>
            <a:r>
              <a:rPr lang="ar-IQ" dirty="0"/>
              <a:t>3. له‌ساڵى(122زايينى)دروستكردنى ديوارى به‌ردينى كه‌ ناسراوه‌ به‌ ديوارى هه‌دريان(</a:t>
            </a:r>
            <a:r>
              <a:rPr lang="en-US" dirty="0"/>
              <a:t>Hadrian's Wall</a:t>
            </a:r>
            <a:r>
              <a:rPr lang="ar-SA" dirty="0"/>
              <a:t>) له ‌به‌ريتانيا به‌درێژايى(117كم)، كه‌ له‌كه‌نداوى سالوى تا رێژگه‌ى ڕووبارى تاين درێژده‌بێته‌وه،‌ بۆ پاراستنى ناوچه‌كانى باشوورى به‌ريتانيا له‌هۆزه‌ دڕنده‌كانى(بكتاش) له‌ناوچه‌كانى سكۆتله‌ندا و باكوورى به‌ريتانيا نيشته‌جێبوون. ئه‌مه‌ش بووه‌ هۆى هاتنه‌دى ئه‌من ئاسايش له‌ناوچه‌كانى به‌ريتانياى رۆما و باشوور</a:t>
            </a:r>
            <a:r>
              <a:rPr lang="en-US" dirty="0"/>
              <a:t> </a:t>
            </a:r>
            <a:r>
              <a:rPr lang="ar-SA" baseline="30000" dirty="0"/>
              <a:t>()</a:t>
            </a:r>
            <a:r>
              <a:rPr lang="ar-SA" dirty="0"/>
              <a:t> هيسپانيا ناوێك بوو له‌لايه‌ن رۆماوه‌ نرا له‌ گشت نيمچه‌ دوورگه‌ى ئيبيريا، ئێستا پورتوگال و ئيسپانيا و ئندۆرا و جبل تاريق و به‌شێكى زۆر بچوكى باشوورى فه‌ره‌نسا </a:t>
            </a:r>
            <a:r>
              <a:rPr lang="ar-SA" dirty="0" smtClean="0"/>
              <a:t>ده‌گرێته‌وه‌</a:t>
            </a:r>
            <a:endParaRPr lang="en-US" dirty="0"/>
          </a:p>
        </p:txBody>
      </p:sp>
      <p:sp>
        <p:nvSpPr>
          <p:cNvPr id="3" name="Title 2"/>
          <p:cNvSpPr>
            <a:spLocks noGrp="1"/>
          </p:cNvSpPr>
          <p:nvPr>
            <p:ph type="title"/>
          </p:nvPr>
        </p:nvSpPr>
        <p:spPr/>
        <p:txBody>
          <a:bodyPr>
            <a:normAutofit fontScale="90000"/>
          </a:bodyPr>
          <a:lstStyle/>
          <a:p>
            <a:r>
              <a:rPr lang="ar-SA" dirty="0"/>
              <a:t>پوبليوس ئه‌يليوس هه‌دريانوس(117-138زايينى) </a:t>
            </a:r>
            <a:r>
              <a:rPr lang="la-Latn" dirty="0"/>
              <a:t>Publius Aelius Hadrianus</a:t>
            </a:r>
            <a:r>
              <a:rPr lang="en-US" dirty="0"/>
              <a:t/>
            </a:r>
            <a:br>
              <a:rPr lang="en-US" dirty="0"/>
            </a:br>
            <a:endParaRPr lang="en-US" dirty="0"/>
          </a:p>
        </p:txBody>
      </p:sp>
    </p:spTree>
    <p:extLst>
      <p:ext uri="{BB962C8B-B14F-4D97-AF65-F5344CB8AC3E}">
        <p14:creationId xmlns:p14="http://schemas.microsoft.com/office/powerpoint/2010/main" val="37135821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lgn="just" rtl="1"/>
            <a:r>
              <a:rPr lang="ar-SA" dirty="0" smtClean="0"/>
              <a:t>سيپتيميوس </a:t>
            </a:r>
            <a:r>
              <a:rPr lang="ar-SA" dirty="0"/>
              <a:t>سيڤيروس له‌ساڵى(146زايينى) له‌ لبده‌ى گه‌وره</a:t>
            </a:r>
            <a:r>
              <a:rPr lang="ar-SA" baseline="30000" dirty="0"/>
              <a:t>()</a:t>
            </a:r>
            <a:r>
              <a:rPr lang="ar-SA" dirty="0"/>
              <a:t>‌ له‌ باشوورى ئه‌فريقيا له‌دايك بووه‌، له‌چينى ئيكواتسيه‌كان(</a:t>
            </a:r>
            <a:r>
              <a:rPr lang="en-US" dirty="0"/>
              <a:t>Equites</a:t>
            </a:r>
            <a:r>
              <a:rPr lang="ar-SA" dirty="0"/>
              <a:t>) </a:t>
            </a:r>
            <a:r>
              <a:rPr lang="ar-SA" baseline="30000" dirty="0"/>
              <a:t>()</a:t>
            </a:r>
            <a:r>
              <a:rPr lang="ar-SA" dirty="0"/>
              <a:t>بوو، ئه‌سلى باوكى بۆ ليبيايه‌ به‌ربه‌ره‌كان ده‌گه‌ڕێته‌وه‌ و دايكى ئيتاليه. به‌هاوكارى يه‌كێك له‌ خزمه‌ نزيكه‌كانى كه ‌به‌رپرسى يه‌كێك له‌پارێزگاكانى رۆما بوو، بووه‌ ئه‌ندامى ئه‌نجومه‌نى پيران وه‌كو سيناتۆر، پشتگيرى له‌ئيمپراتۆر </a:t>
            </a:r>
            <a:r>
              <a:rPr lang="ar-IQ" dirty="0"/>
              <a:t>ماركۆس ئاڤریلێوس </a:t>
            </a:r>
            <a:r>
              <a:rPr lang="ar-SA" dirty="0"/>
              <a:t>ده‌كرد له‌ ئه‌نجومه‌نى پيران. سيپتيميوس ئاستى رۆشنبيرى به‌رزى هه‌بوو، به‌چه‌ند زمانێك ده‌يتوانى قسه‌ بكات، له‌وانه‌ به‌زمانه‌كانى پونى(قرتاجى) و يۆنانى و لاتينى، هه‌روه‌ها ره‌وانبێژى و ياسا و ئه‌ده‌ب و فه‌لسه‌فه‌ى له‌ يۆنان و رۆما خوێندبوو، ماوه‌يه‌ك وه‌كو پارێزه‌ر(محامى) له‌رۆما كاريكردووه‌، له‌ماوه‌ى ژيانيدا چه‌ندين پله‌و پايه‌ى وه‌رگرتوو، ماوه‌يه‌ك بۆته‌ نوێنه‌ر ئيمپراتۆر له‌ ئيسپانيا و باكوورى ئه‌فريقيا، ماوه‌يه‌كيش نوێنه‌رى چينى گشتى بوو.</a:t>
            </a:r>
            <a:endParaRPr lang="en-US" dirty="0"/>
          </a:p>
          <a:p>
            <a:pPr algn="just" rtl="1"/>
            <a:r>
              <a:rPr lang="ar-SA" dirty="0"/>
              <a:t>   له‌سه‌رده‌مى كۆمۆدۆس چه‌ندين پله‌وپايه‌ى به‌رزى وه‌رگرتووه‌ ماوه‌يه‌ك جێگرى كۆنسول </a:t>
            </a:r>
            <a:r>
              <a:rPr lang="ar-SA" dirty="0" smtClean="0"/>
              <a:t>بوو، </a:t>
            </a:r>
            <a:r>
              <a:rPr lang="ar-SA" dirty="0"/>
              <a:t>هه‌روه‌ها له‌ سوريا وه‌كو فه‌رمانده‌ كاريكردووه‌، ماوه‌يه‌كيش حاكم بوو له‌ناوچه‌ى گال وسقليه‌ و نه‌مسا و مه‌جه‌ر. پاشان </a:t>
            </a:r>
            <a:r>
              <a:rPr lang="ar-IQ" dirty="0"/>
              <a:t>سيپتيميوس ده‌بێته‌ فه‌رمانده‌ى گشتى هێزه‌كانى رۆما له‌(بانۆنيا)، له‌هه‌مانكاتدا پاسه‌وانه‌كانى(پراتيۆر) هه‌ڵده‌گه‌ڕينه‌وه‌ ئيمپراتۆر پرتیناكس ده‌كوژن، سيپتيميوس له‌ساڵى(193زايينى) به‌خۆى و هێزه‌كه‌يه‌وه‌ دێته ناو شارى رۆما، له‌(9ئه‌پريلى193زايينى) ئه‌نجومه‌نى پيران وه‌كو ئيمپراتۆر هه‌ڵيده‌بژێرن. له‌سه‌رده‌مى ئه‌ودا وڵات تووشی كێشه‌یەكی زۆر ده‌بێته‌وه‌ لەوانەش:</a:t>
            </a:r>
            <a:endParaRPr lang="en-US" dirty="0"/>
          </a:p>
          <a:p>
            <a:pPr algn="just" rtl="1"/>
            <a:r>
              <a:rPr lang="ar-IQ" dirty="0"/>
              <a:t>1. كەمبوونەوەی ژمارەی دانیشتوانی رۆما ئەویش دەگەڕایەوە بۆ ئەو نەخۆشیە كوشەندەیەی(تاعون) كە بەشێكی زۆری ناوچەكانی ئيمپراتۆرى رۆماى گرتبۆوە.</a:t>
            </a:r>
            <a:endParaRPr lang="en-US" dirty="0"/>
          </a:p>
          <a:p>
            <a:pPr algn="just" rtl="1"/>
            <a:r>
              <a:rPr lang="ar-IQ" dirty="0"/>
              <a:t>2. دابەزینی ئاستی بەرهەمهێنانى بەروبوومی كشتوكاڵی، جاری وابوو دەبووه‌هۆی كه‌م بوونه‌وه‌ى خۆراك و بەرزبونەوەی نرخی دانەویڵە.</a:t>
            </a:r>
            <a:endParaRPr lang="en-US" dirty="0"/>
          </a:p>
          <a:p>
            <a:pPr algn="just" rtl="1"/>
            <a:r>
              <a:rPr lang="ar-IQ" dirty="0"/>
              <a:t>3. دابەزینی ئاستی بازرگانی، لە هەمووشیان خراپتر كەمبوونەوەی بەهای دراو.</a:t>
            </a:r>
            <a:endParaRPr lang="en-US" dirty="0"/>
          </a:p>
          <a:p>
            <a:pPr algn="just" rtl="1"/>
            <a:r>
              <a:rPr lang="ar-IQ" dirty="0"/>
              <a:t>4. كەمبوونەوەی زێر وزیو بەجۆرێك حكومەتی خستە ژێر مەترسیەوە تا وای لێهات حكومەت لە جۆرە كانزای ديكه‌ پارەی دروست دەكرد، بەمەش نرخی پارەی دابەزاند بۆ یەك لەسەر چوار بەهای خۆی لەسەردەمی ماركۆس ئاڤریلیۆس.</a:t>
            </a:r>
            <a:endParaRPr lang="en-US" dirty="0"/>
          </a:p>
          <a:p>
            <a:pPr algn="just" rtl="1"/>
            <a:r>
              <a:rPr lang="ar-IQ" dirty="0"/>
              <a:t>   سيپتيم</a:t>
            </a:r>
            <a:r>
              <a:rPr lang="ar-SY" dirty="0"/>
              <a:t>ي</a:t>
            </a:r>
            <a:r>
              <a:rPr lang="ar-IQ" dirty="0"/>
              <a:t>وس سەركرده‌یەكی لێهاتوو بوو هەوڵیدا سەر لەنوێ وڵات رێكبخاتەوە، به‌ڵام نه‌يتوانى پرسە ناوخۆیەكان چاره‌سه‌ر بكات، چونكە چەند كارێكی ئەنجامدا </a:t>
            </a:r>
            <a:r>
              <a:rPr lang="ar-IQ" b="1" dirty="0"/>
              <a:t>گرفتەكانی رۆمای زیاتر كرد لەوانە :</a:t>
            </a:r>
            <a:endParaRPr lang="en-US" dirty="0"/>
          </a:p>
          <a:p>
            <a:pPr algn="just" rtl="1"/>
            <a:r>
              <a:rPr lang="ar-IQ" dirty="0"/>
              <a:t>1. كەمكردنەوەی رێژه‌ى زیو لە دروستكردنی پارەدا، ئەمەش وایكرد نرخی پارە دابەزی، به‌هاى خۆى له‌ده‌ستدا، ئەم كارە نەك هەر بازرگانی پەكخست به‌ڵكو نرخی كەلوپەله‌كانى زۆر بەرزكردەوە، بازاڕه‌كانى رۆما تووشى هه‌ڵاوسان هاتن.</a:t>
            </a:r>
            <a:endParaRPr lang="en-US" dirty="0"/>
          </a:p>
          <a:p>
            <a:pPr algn="just" rtl="1"/>
            <a:r>
              <a:rPr lang="ar-IQ" dirty="0"/>
              <a:t>2. چەند چاكسازیيەكی لەسوپادا كرد، بەوەی ژمارەی ليژیۆنەكانی زیادكرد موچەی سەربازەكانی زیادكرد، ئەمەش كاریگەری زۆری هەبوو چونكە هاوكات بوو له‌گه‌ڵ كەمبوونەوەی داهاتی ده‌وڵه‌ت</a:t>
            </a:r>
            <a:r>
              <a:rPr lang="en-US" dirty="0"/>
              <a:t> </a:t>
            </a:r>
            <a:r>
              <a:rPr lang="ar-SA" baseline="30000" dirty="0"/>
              <a:t>()</a:t>
            </a:r>
            <a:r>
              <a:rPr lang="ar-SA" dirty="0"/>
              <a:t> پايته‌ختى هه‌رێمى ته‌رابلوس بوو ناوچه‌يه‌كى ئه‌فريقياى رۆمانى بوو.</a:t>
            </a:r>
            <a:endParaRPr lang="en-US" dirty="0"/>
          </a:p>
          <a:p>
            <a:pPr algn="just" rtl="1"/>
            <a:r>
              <a:rPr lang="ar-SA" baseline="30000" dirty="0"/>
              <a:t>()</a:t>
            </a:r>
            <a:r>
              <a:rPr lang="ar-SA" dirty="0"/>
              <a:t> </a:t>
            </a:r>
            <a:r>
              <a:rPr lang="en-US" dirty="0"/>
              <a:t>Equites </a:t>
            </a:r>
            <a:r>
              <a:rPr lang="ar-SA" dirty="0"/>
              <a:t>ئكواتس: چينى سواره‌كان بوون له‌ده‌وڵه‌ت چينێكى كۆنى رۆما بوو كه‌ ده‌كه‌وێته‌ نێوان چينى خوارو چينى ئه‌رستۆكراتييه‌كان</a:t>
            </a:r>
            <a:endParaRPr lang="en-US" dirty="0"/>
          </a:p>
          <a:p>
            <a:pPr marL="109728" indent="0" algn="just">
              <a:buNone/>
            </a:pPr>
            <a:endParaRPr lang="en-US" dirty="0"/>
          </a:p>
        </p:txBody>
      </p:sp>
      <p:sp>
        <p:nvSpPr>
          <p:cNvPr id="3" name="Title 2"/>
          <p:cNvSpPr>
            <a:spLocks noGrp="1"/>
          </p:cNvSpPr>
          <p:nvPr>
            <p:ph type="title"/>
          </p:nvPr>
        </p:nvSpPr>
        <p:spPr/>
        <p:txBody>
          <a:bodyPr>
            <a:noAutofit/>
          </a:bodyPr>
          <a:lstStyle/>
          <a:p>
            <a:pPr algn="ctr" rtl="1"/>
            <a:r>
              <a:rPr lang="en-US" sz="1600" dirty="0"/>
              <a:t/>
            </a:r>
            <a:br>
              <a:rPr lang="en-US" sz="1600" dirty="0"/>
            </a:br>
            <a:r>
              <a:rPr lang="ar-IQ" sz="1600" dirty="0"/>
              <a:t>دووه‌م: بنه‌ماڵه‌ى سيڤيروسه‌كان</a:t>
            </a:r>
            <a:r>
              <a:rPr lang="ru-RU" sz="1600" dirty="0"/>
              <a:t>Lucius Septimius Severus</a:t>
            </a:r>
            <a:r>
              <a:rPr lang="en-US" sz="1600" dirty="0"/>
              <a:t/>
            </a:r>
            <a:br>
              <a:rPr lang="en-US" sz="1600" dirty="0"/>
            </a:br>
            <a:r>
              <a:rPr lang="ar-SY" sz="1600" dirty="0" smtClean="0"/>
              <a:t>  </a:t>
            </a:r>
            <a:r>
              <a:rPr lang="en-US" sz="1600" dirty="0" smtClean="0"/>
              <a:t/>
            </a:r>
            <a:br>
              <a:rPr lang="en-US" sz="1600" dirty="0" smtClean="0"/>
            </a:br>
            <a:r>
              <a:rPr lang="ar-SY" sz="1600" dirty="0" smtClean="0"/>
              <a:t>كوژرانى </a:t>
            </a:r>
            <a:r>
              <a:rPr lang="ar-IQ" sz="1600" dirty="0"/>
              <a:t>پرتیناكس وجوليان بووه‌ هۆى هاتنه‌ سه‌ر ده‌سه‌ڵاتى بنه‌ماڵه‌يه‌كى نوێ به‌ناوى سيڤيروسه‌كان، له‌و بنه‌ماڵه‌يه‌ش چه‌ند ئيمپراتۆرێك هاتنه‌ سه‌ر ده‌سه‌ڵات، ڕۆڵێكى گرينگيان گێرا له‌ دياريكردنى سياسه‌تى رۆما. </a:t>
            </a:r>
            <a:r>
              <a:rPr lang="en-US" sz="1600" dirty="0"/>
              <a:t/>
            </a:r>
            <a:br>
              <a:rPr lang="en-US" sz="1600" dirty="0"/>
            </a:br>
            <a:r>
              <a:rPr lang="ar-IQ" sz="1600" dirty="0"/>
              <a:t>1. لوشيوس سيپتيميوس سيڤيروس(193-211زايينى) </a:t>
            </a:r>
            <a:br>
              <a:rPr lang="ar-IQ" sz="1600" dirty="0"/>
            </a:br>
            <a:endParaRPr lang="en-US" sz="1600" dirty="0"/>
          </a:p>
        </p:txBody>
      </p:sp>
    </p:spTree>
    <p:extLst>
      <p:ext uri="{BB962C8B-B14F-4D97-AF65-F5344CB8AC3E}">
        <p14:creationId xmlns:p14="http://schemas.microsoft.com/office/powerpoint/2010/main" val="2054704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just" rtl="1"/>
            <a:r>
              <a:rPr lang="ar-IQ" dirty="0" smtClean="0"/>
              <a:t>سێپتیميۆس </a:t>
            </a:r>
            <a:r>
              <a:rPr lang="ar-IQ" dirty="0"/>
              <a:t>سوریۆس له‌ژنى يه‌كه‌مى هيچ منداڵێكى نه‌بوو، دواتر ژنێكى ديكه‌ى له ‌بنه‌ماڵه‌ى پاشاكانى سوريا به‌ناوى(جوليا دومنا) هێنا، دووى كوڕى لێ ‌بوو يه‌كه‌ميان به‌ناوى (</a:t>
            </a:r>
            <a:r>
              <a:rPr lang="ar-SA" u="sng" dirty="0">
                <a:hlinkClick r:id="rId2" tooltip="لوشيوس سبتيموس باسيانوس"/>
              </a:rPr>
              <a:t>لوشيوس سپتيموس باسيانوس</a:t>
            </a:r>
            <a:r>
              <a:rPr lang="ar-SA" dirty="0"/>
              <a:t>) كه‌ دواتر به‌ (كاراكالا) ناسرا، له‌ساڵى (188زايينى) له‌دايك بوو، كوڕى دووه‌ميش به‌ناوى (</a:t>
            </a:r>
            <a:r>
              <a:rPr lang="ar-SA" u="sng" dirty="0">
                <a:hlinkClick r:id="rId3" tooltip="بوبليوس سبتيموس غيتا"/>
              </a:rPr>
              <a:t>بوبليوس </a:t>
            </a:r>
            <a:r>
              <a:rPr lang="ar-IQ" dirty="0">
                <a:hlinkClick r:id="rId3" tooltip="بوبليوس سبتيموس غيتا"/>
              </a:rPr>
              <a:t>سێپتیميۆس</a:t>
            </a:r>
            <a:r>
              <a:rPr lang="ar-SA" u="sng" dirty="0">
                <a:hlinkClick r:id="rId3" tooltip="بوبليوس سبتيموس غيتا"/>
              </a:rPr>
              <a:t> جيتا</a:t>
            </a:r>
            <a:r>
              <a:rPr lang="ar-SA" dirty="0"/>
              <a:t>) له‌ساڵى (189زايينى) له‌دايك بوو. </a:t>
            </a:r>
            <a:r>
              <a:rPr lang="ar-IQ" dirty="0"/>
              <a:t>سێپتیميۆس</a:t>
            </a:r>
            <a:r>
              <a:rPr lang="ar-SA" dirty="0"/>
              <a:t> له‌شاڵاوێكيان بۆ ناوچه‌كانى باكوور له(‌يورك) به‌ريتانيا ڕاگه‌ياند (كاراكالا و جيتا) به‌هاوبه‌شى ئيمپراتۆرى رۆما به‌رێوه‌ده‌به‌ن، </a:t>
            </a:r>
            <a:r>
              <a:rPr lang="ar-IQ" dirty="0"/>
              <a:t>لەساڵی(211زایینی) سێپتیميۆس ده‌مرێت، كوڕه‌كانی هاتنە سەر ده‌سه‌ڵات، به‌ڵام ماوه‌ى چه‌ند مانگێك ناكۆكى ده‌كه‌وێته‌ نێوانيان، ده‌گه‌نه‌ ئه‌وه‌ى ئيمپراتۆرى رۆما دابه‌ش بكه‌ن، به‌ڵام (كاراكالا) هه‌ر له‌ساڵى (211زايينى) (جيتا)ى براى ده‌كوژێت، هه‌موو ئه‌و كه‌سانه‌ش له‌پياو وژن ومنداڵ ده‌كوژێت لايه‌نگيرى </a:t>
            </a:r>
            <a:r>
              <a:rPr lang="ar-IQ" dirty="0" smtClean="0"/>
              <a:t>جيتان</a:t>
            </a:r>
            <a:r>
              <a:rPr lang="ar-IQ" dirty="0"/>
              <a:t>. پاشان بووە جێنشینی راستەوخۆی باوكی.</a:t>
            </a:r>
            <a:endParaRPr lang="en-US" dirty="0"/>
          </a:p>
          <a:p>
            <a:pPr algn="just" rtl="1"/>
            <a:r>
              <a:rPr lang="ar-IQ" dirty="0"/>
              <a:t>1. یەكەمین كارى بریتیبوو لەوەی لەساڵی(212زايينى) مه‌رسومێكى ده‌ركرد ناسرابوو به‌(مه‌رسومى كاراكالا) مافی هاوڵاتیبوونی دا به‌هەموو ئەو نەتەوانەی دەكەنە ناو خاكی رۆماوە، ئەمەش بۆ ئەوە بوو ژمارەی باجدەرانی رۆما زیاد بكات.</a:t>
            </a:r>
            <a:endParaRPr lang="en-US" dirty="0"/>
          </a:p>
          <a:p>
            <a:pPr algn="just" rtl="1"/>
            <a:r>
              <a:rPr lang="ar-IQ" dirty="0"/>
              <a:t>2. هێنانه‌خواره‌ى به‌هاى دراوى زيو بۆ( 25٪) له‌پێناو ئه‌وه‌ى بتوانى موچه‌ى سه‌ربازه‌كانى دابين بكات. </a:t>
            </a:r>
            <a:endParaRPr lang="en-US" dirty="0"/>
          </a:p>
          <a:p>
            <a:pPr algn="just" rtl="1"/>
            <a:r>
              <a:rPr lang="ar-IQ" dirty="0"/>
              <a:t>3. دروستكردنى ژماره‌يه‌ك له‌گه‌رماوى گه‌وره‌ له‌ده‌ره‌وه‌ى رۆما، كه‌ ناسرابوو به‌(گه‌رماوه‌كانى كاراكالا)- به‌ئيتالى پێى ده‌ووترێت(</a:t>
            </a:r>
            <a:r>
              <a:rPr lang="ar-SA" dirty="0"/>
              <a:t>تيرمى دى كاراكالا)</a:t>
            </a:r>
            <a:r>
              <a:rPr lang="ar-IQ" dirty="0"/>
              <a:t> تاوه‌كو ئێستا شوێنه‌واره‌كه‌ى ماوه‌ كه‌ له‌سه‌ر رووبه‌رى(11هيكاتر) زه‌وى دروستكرا بوو.</a:t>
            </a:r>
            <a:endParaRPr lang="en-US" dirty="0"/>
          </a:p>
          <a:p>
            <a:pPr algn="just" rtl="1"/>
            <a:r>
              <a:rPr lang="ar-IQ" dirty="0"/>
              <a:t> كاراكالا لەساڵی(217زایینی) لەلایەن یەكێك لە پاسەوانەكانی ده‌كوژرێت</a:t>
            </a:r>
            <a:r>
              <a:rPr lang="ar-SY" dirty="0"/>
              <a:t>.</a:t>
            </a:r>
            <a:endParaRPr lang="en-US" dirty="0"/>
          </a:p>
          <a:p>
            <a:pPr algn="just" rtl="1"/>
            <a:r>
              <a:rPr lang="ar-SA" dirty="0" smtClean="0"/>
              <a:t>.</a:t>
            </a:r>
            <a:endParaRPr lang="en-US" dirty="0"/>
          </a:p>
          <a:p>
            <a:pPr algn="just"/>
            <a:endParaRPr lang="en-US" dirty="0"/>
          </a:p>
        </p:txBody>
      </p:sp>
      <p:sp>
        <p:nvSpPr>
          <p:cNvPr id="3" name="Title 2"/>
          <p:cNvSpPr>
            <a:spLocks noGrp="1"/>
          </p:cNvSpPr>
          <p:nvPr>
            <p:ph type="title"/>
          </p:nvPr>
        </p:nvSpPr>
        <p:spPr/>
        <p:txBody>
          <a:bodyPr>
            <a:normAutofit/>
          </a:bodyPr>
          <a:lstStyle/>
          <a:p>
            <a:pPr algn="ctr" rtl="1"/>
            <a:r>
              <a:rPr lang="ar-IQ" sz="1600" dirty="0"/>
              <a:t>كاراكالا- </a:t>
            </a:r>
            <a:r>
              <a:rPr lang="ar-IQ" sz="1600" dirty="0">
                <a:hlinkClick r:id="rId2" tooltip="لوشيوس سبتيموس باسيانوس"/>
              </a:rPr>
              <a:t>لوشيوس سپتيموس باسيانوس</a:t>
            </a:r>
            <a:r>
              <a:rPr lang="ar-IQ" sz="1600" dirty="0"/>
              <a:t>(211-2017زايينى) </a:t>
            </a:r>
            <a:r>
              <a:rPr lang="ru-RU" sz="1600" dirty="0"/>
              <a:t>Marcus Aurelius Severus Antoninus </a:t>
            </a:r>
            <a:r>
              <a:rPr lang="ar-IQ" sz="1600" dirty="0"/>
              <a:t>- </a:t>
            </a:r>
            <a:r>
              <a:rPr lang="ru-RU" sz="1600" dirty="0"/>
              <a:t>Caracalla</a:t>
            </a:r>
            <a:r>
              <a:rPr lang="en-US" sz="1600" dirty="0"/>
              <a:t/>
            </a:r>
            <a:br>
              <a:rPr lang="en-US" sz="1600" dirty="0"/>
            </a:br>
            <a:endParaRPr lang="en-US" sz="1600" dirty="0"/>
          </a:p>
        </p:txBody>
      </p:sp>
    </p:spTree>
    <p:extLst>
      <p:ext uri="{BB962C8B-B14F-4D97-AF65-F5344CB8AC3E}">
        <p14:creationId xmlns:p14="http://schemas.microsoft.com/office/powerpoint/2010/main" val="661529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800600"/>
          </a:xfrm>
        </p:spPr>
        <p:txBody>
          <a:bodyPr>
            <a:noAutofit/>
          </a:bodyPr>
          <a:lstStyle/>
          <a:p>
            <a:pPr algn="just" rtl="1"/>
            <a:r>
              <a:rPr lang="ar-SA" sz="1600" dirty="0"/>
              <a:t>چواره‌م</a:t>
            </a:r>
            <a:r>
              <a:rPr lang="en-US" sz="1600" dirty="0"/>
              <a:t>: </a:t>
            </a:r>
            <a:r>
              <a:rPr lang="ar-SA" sz="1600" dirty="0"/>
              <a:t>فه‌رمانڕه‌وايه‌تى چوارقۆڵى</a:t>
            </a:r>
            <a:endParaRPr lang="en-US" sz="1600" dirty="0"/>
          </a:p>
          <a:p>
            <a:pPr algn="just" rtl="1"/>
            <a:r>
              <a:rPr lang="ar-IQ" sz="1600" dirty="0"/>
              <a:t> </a:t>
            </a:r>
            <a:r>
              <a:rPr lang="ar-SA" sz="1600" b="1" baseline="30000" dirty="0"/>
              <a:t> </a:t>
            </a:r>
            <a:endParaRPr lang="en-US" sz="1600" dirty="0"/>
          </a:p>
          <a:p>
            <a:pPr algn="just" rtl="1"/>
            <a:r>
              <a:rPr lang="ar-IQ" sz="1600" b="1" u="sng" dirty="0"/>
              <a:t> </a:t>
            </a:r>
            <a:endParaRPr lang="en-US" sz="1600" b="1" dirty="0"/>
          </a:p>
          <a:p>
            <a:pPr algn="just" rtl="1"/>
            <a:r>
              <a:rPr lang="ar-IQ" sz="1600" b="1" dirty="0"/>
              <a:t>1. دیوكلیتیانوس(284-305ز) </a:t>
            </a:r>
            <a:r>
              <a:rPr lang="ru-RU" sz="1600" b="1" dirty="0"/>
              <a:t>Gaius Aurelius Valerius Diocletianus</a:t>
            </a:r>
            <a:endParaRPr lang="en-US" sz="1600" b="1" dirty="0"/>
          </a:p>
          <a:p>
            <a:pPr algn="just" rtl="1"/>
            <a:r>
              <a:rPr lang="en-US" sz="1600" dirty="0"/>
              <a:t>  </a:t>
            </a:r>
            <a:r>
              <a:rPr lang="ar-IQ" sz="1600" dirty="0"/>
              <a:t>ديوكليتيانوس له‌ساڵى(245ز) له‌شارى(سالونا) له‌پارێزگاى دالماشيا له‌هه‌رێمى ئه‌يلليريا له‌دايك بووه‌، باوكى كه‌سێكى هه‌ژاربوو، سه‌ره‌تا باوكی كۆیلەی یەكێك لە سیناتۆرەكان بوو پاشان ئازاد كراوە، </a:t>
            </a:r>
            <a:r>
              <a:rPr lang="ar-SA" sz="1600" dirty="0"/>
              <a:t>دیوكلیتیانوس</a:t>
            </a:r>
            <a:r>
              <a:rPr lang="ar-IQ" sz="1600" dirty="0"/>
              <a:t> هه‌ر له‌ته‌مه‌نى گه‌نجێيه‌تيه‌وه‌ په‌يوه‌ندى به‌هێزى سواره‌كان كردووه به‌هۆى زيره‌كيه‌وه‌ زۆربه‌ى پله‌كانى بڕيوه‌‌ تا گه‌يشته‌ پله‌ى(دوق)</a:t>
            </a:r>
            <a:r>
              <a:rPr lang="ar-IQ" sz="1600" baseline="30000" dirty="0"/>
              <a:t>()</a:t>
            </a:r>
            <a:r>
              <a:rPr lang="ar-IQ" sz="1600" dirty="0"/>
              <a:t>، ماوه‌يه‌كيش </a:t>
            </a:r>
            <a:r>
              <a:rPr lang="ar-SA" sz="1600" dirty="0"/>
              <a:t>سەرۆكی هێزە پاسەوانەكانی كۆشكی ئیمپراتۆر بوو. </a:t>
            </a:r>
            <a:r>
              <a:rPr lang="ar-IQ" sz="1600" dirty="0"/>
              <a:t>لەساڵی(284ز) له‌دواى مردنى </a:t>
            </a:r>
            <a:r>
              <a:rPr lang="ar-SA" sz="1600" u="sng" dirty="0">
                <a:hlinkClick r:id="rId2" tooltip="نومريانوس (الصفحة غير موجودة)"/>
              </a:rPr>
              <a:t>نومريانوس</a:t>
            </a:r>
            <a:r>
              <a:rPr lang="ar-IQ" sz="1600" dirty="0"/>
              <a:t>، ديوكليتيانوس بوو بەئیمپراتۆری رۆما تەمەنی نزیكەی سی ونۆ ساڵ بوو. زياتر له‌ بیست ساڵ فەرمانڕەوایەتی كرد پاشانیش لەسەر خواستی خۆی وازی لەده‌سه‌ڵات هێنا. له‌ماوه‌ى فه‌رمانڕه‌وايه‌تى </a:t>
            </a:r>
            <a:r>
              <a:rPr lang="ar-SA" sz="1600" dirty="0"/>
              <a:t>چەندین چاكسازی گرینگی له‌بوارى سیاسی و ئابوورى و سەربازی و ئايینی و كۆمەڵایەتی ئه‌نجامدا وايكرد ته‌مه‌نى ئيمپراتۆريه‌تى رۆما بۆ چه‌ند سه‌ده‌يه‌ك درێژ ببێته‌وه‌. ئه‌ويش پشت بەستن بە هێزو تواناى سەربازی و یاریدەده‌رەكانی، توانى چاره‌سه‌رى به‌شێك له‌ كێشه‌كان بكات، كه‌ ده‌ورى ئيمپراتۆرى رۆمايان دابوو. هەندێك لەمێژوونوسان كۆتايى سەردەمی كۆن سه‌ره‌تاى سه‌رده‌مى سه‌ده‌كانى ناوه‌ڕاست بەهاتنە سەر ده‌سه‌ڵاتی دیوكلیتیانوس دادەنێن</a:t>
            </a:r>
            <a:r>
              <a:rPr lang="ar-SA" sz="1600" dirty="0" smtClean="0"/>
              <a:t>.</a:t>
            </a:r>
            <a:endParaRPr lang="en-US" sz="1600" dirty="0"/>
          </a:p>
        </p:txBody>
      </p:sp>
      <p:sp>
        <p:nvSpPr>
          <p:cNvPr id="3" name="Title 2"/>
          <p:cNvSpPr>
            <a:spLocks noGrp="1"/>
          </p:cNvSpPr>
          <p:nvPr>
            <p:ph type="title"/>
          </p:nvPr>
        </p:nvSpPr>
        <p:spPr/>
        <p:txBody>
          <a:bodyPr>
            <a:noAutofit/>
          </a:bodyPr>
          <a:lstStyle/>
          <a:p>
            <a:r>
              <a:rPr lang="ar-SA" sz="1400" dirty="0"/>
              <a:t> مێژوونووسان سەردەمی فه‌رمانڕه‌وايه‌تى (ئۆگستس) بە ماوەی ئاشتی رۆما ناوده‌نێن، چونكە گرینگی بەتەواوی هەرێم و پارێزگاكانى رۆمادا، لەڕووی كارگێرى و دارایی و بيناسازى و رێگاوبان و چەند كارێكی ديكه‌، تا ئەمرۆش شوێنەواریان لەناوچە جیاجیاكانی ئیتالیا جيهان ماوە. زۆربەی مێژوونووسان بەسەردەمی ئەوە دەڵێن (پاكس رۆمان</a:t>
            </a:r>
            <a:r>
              <a:rPr lang="en-US" sz="1400" dirty="0" err="1"/>
              <a:t>pax</a:t>
            </a:r>
            <a:r>
              <a:rPr lang="en-US" sz="1400" dirty="0"/>
              <a:t> roman</a:t>
            </a:r>
            <a:r>
              <a:rPr lang="ar-SA" sz="1400" dirty="0"/>
              <a:t>)</a:t>
            </a:r>
            <a:r>
              <a:rPr lang="ar-SA" sz="1400" baseline="30000" dirty="0"/>
              <a:t>()</a:t>
            </a:r>
            <a:r>
              <a:rPr lang="ar-SA" sz="1400" dirty="0"/>
              <a:t>، بەڵام دواتر به‌هۆى هاتنه‌ سه‌ر ده‌سه‌ڵاتى ژماره‌يه‌ك له‌ئيمپراتۆرى لاواز و بێ ئه‌زموون تووشى كۆمه‌ڵێك كێشه‌وگرفتى ناوخۆى و ده‌ره‌كى ده‌كه‌نه‌وه‌،‌ ده‌يهێنه‌ سه‌ر لێوارى مه‌رگ تاهاتنی (دیوكلیتیانوس)، دووباره‌ ئيمپراتۆريه‌تى رۆماى زيندووكرده‌وه. ديوكليتيانوس هەوڵێكی زۆریدا بۆ چارەسەركردنی تەواوی كێشەكانى ناوه‌خۆ و ده‌ره‌وه‌،، ئەمەش بە ماوەیەكی گرینگ داده‌نرێت، ئەگەر فەرمانڕەوایەتی ئۆگستس گرینگ بێت بۆ رۆما، ئەوا سه‌رده‌مى ديوكليتيانوس له‌و ‌كه‌متر نيه‌، له‌ناو ئه‌و هه‌موو قه‌يران و گه‌نده‌ڵكاريه‌ توانى دووباره‌ رۆما بەهێز بكاتەوە و ته‌مه‌نێكى ديكه‌ى پێ بدات</a:t>
            </a:r>
            <a:r>
              <a:rPr lang="ar-SA" sz="1400" baseline="30000" dirty="0"/>
              <a:t>.</a:t>
            </a:r>
            <a:endParaRPr lang="en-US" sz="1400" dirty="0"/>
          </a:p>
        </p:txBody>
      </p:sp>
    </p:spTree>
    <p:extLst>
      <p:ext uri="{BB962C8B-B14F-4D97-AF65-F5344CB8AC3E}">
        <p14:creationId xmlns:p14="http://schemas.microsoft.com/office/powerpoint/2010/main" val="4092098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019800"/>
          </a:xfrm>
        </p:spPr>
        <p:txBody>
          <a:bodyPr>
            <a:normAutofit fontScale="70000" lnSpcReduction="20000"/>
          </a:bodyPr>
          <a:lstStyle/>
          <a:p>
            <a:pPr algn="r" rtl="1"/>
            <a:r>
              <a:rPr lang="ar-SA" sz="2800" b="1" dirty="0"/>
              <a:t>گرينگترين چاكسازيه‌كانى بريتى بوون له‌:</a:t>
            </a:r>
            <a:endParaRPr lang="en-US" sz="2800" dirty="0"/>
          </a:p>
          <a:p>
            <a:pPr algn="r" rtl="1"/>
            <a:r>
              <a:rPr lang="ar-IQ" sz="2800" dirty="0"/>
              <a:t>1. بۆ ئەوەی گیانی خۆی لەتیرۆركردن بپارێزیت تەختی ئيمپراتۆريه‌تى لە شێوەی ساسانييه‌كان دروستكرد، چونكه‌ زۆربه‌ى ئيمپراتۆره‌كانى رۆما له‌لايه‌ن پاسه‌وانه‌ تايبه‌تيه‌كانيانه‌وه‌ كوژرابوون، كوشتنى ئيمپراتۆر وه‌كو ديارده‌يه‌كى لێهاتبوو له‌ناو ئيمپراتۆرى رۆما كه‌ ببووه‌ له‌كه‌داركردنى سيسته‌مى فه‌رمانڕه‌وايه‌تى. ته‌خته‌كه‌شى له‌شێوه‌ كه‌ژاوه‌يه‌كى به‌رز دروستكرد، هه‌ر هه‌وڵێكى تيرۆركردنيش هه‌بوايه‌ به‌ئاسانى پێى نه‌ده‌گه‌يشتن.</a:t>
            </a:r>
            <a:endParaRPr lang="en-US" sz="2800" dirty="0"/>
          </a:p>
          <a:p>
            <a:pPr algn="r" rtl="1"/>
            <a:r>
              <a:rPr lang="ar-IQ" sz="2800" dirty="0"/>
              <a:t>2. خۆی بەخه‌ڵكى نیشان نەدەدا تەنیا بە چەند خەڵكێكی دیاری كراو نەبێت، ديوكليتيانوس ده‌يزانى زۆربه‌ى ئه‌و ئيمپراتۆرانه‌ى كوژرابوون له‌ لايه‌ن ده‌ست و په‌يوه‌ندى و فه‌ره‌مانده‌كانى سوپاوه‌ بوو، بۆيه‌ رێگه‌ نه‌ده‌دا به‌ئاسانى هه‌موو كه‌سێ بگه‌نه‌ لاى ته‌نها له‌گه‌ڵ ئه‌و كه‌سانه‌ داده‌نيشت كه‌ فه‌رمانبه‌رو كارگێرانى ده‌وڵه‌ت بوون، به‌تايبه‌تيش ئه‌و كه‌سانه‌ى خۆى باوه‌ڕى پێيانبوو.</a:t>
            </a:r>
            <a:endParaRPr lang="en-US" sz="2800" dirty="0"/>
          </a:p>
          <a:p>
            <a:pPr algn="r" rtl="1"/>
            <a:r>
              <a:rPr lang="ar-IQ" sz="2800" dirty="0"/>
              <a:t>3. رێگه‌يدا خەڵك بی پەرستن به‌پيرۆزى دابنێن(نازناوی دۆمینوسی) لە خۆى نا لەجیاتی ئوگستس.</a:t>
            </a:r>
            <a:endParaRPr lang="en-US" sz="2800" dirty="0"/>
          </a:p>
          <a:p>
            <a:pPr algn="r" rtl="1"/>
            <a:r>
              <a:rPr lang="ar-IQ" sz="2800" dirty="0"/>
              <a:t>4. رێوشوێنی تونوندوتۆڵی بۆ دەرباری رۆما گرته‌به‌ر، ده‌بوايه‌ لەكاتی گەیشتنی شەیپور لێبدرێت، پاسه‌وانه‌كان چوار ده‌ورى بگرن، رێگه‌ش نه‌ده‌درا كه‌س له‌ ئيمپراتۆر نزيك ببێته‌وه‌.</a:t>
            </a:r>
            <a:endParaRPr lang="en-US" sz="2800" dirty="0"/>
          </a:p>
          <a:p>
            <a:pPr algn="r" rtl="1"/>
            <a:r>
              <a:rPr lang="ar-IQ" sz="2800" dirty="0"/>
              <a:t>5. شوێنی نووستنەكەی خستە ژێر چاودێرى پیاوە خەسێنراوەكان، كە ئەو پیاوانە هيچ هه‌ست و ئاره‌زوويه‌كيان تێدا نه‌مابوو، ده‌رباره‌ى ڕابواردنه‌ دونيايه‌كان، ڕۆڵیكی گرینگیان دەبینی، چونكە گەیشتنە لای ئیمپراتۆر لای ئەوانەوە بوو، هەروه‌ها پارێزگاری و پاراستنی خودی ئیمپراتۆر لە ئەستۆی ئەواندا بوو، كه‌ به‌هيچ شێوه‌يه‌ك نه‌ده‌توانرا هه‌ڵبخه‌ڵه‌تێنرێن.</a:t>
            </a:r>
            <a:endParaRPr lang="en-US" sz="2800" dirty="0"/>
          </a:p>
          <a:p>
            <a:pPr algn="r" rtl="1"/>
            <a:r>
              <a:rPr lang="ar-IQ" sz="2800" dirty="0"/>
              <a:t>6. دانانی دیوانی چاودێری، رێكخستنی بەرنامەی چاوپێكەوتنه‌كانى ئیمپراتۆر، تەرجەمەكردنی ئەو نامانەی كە بەزمانی یۆنانی بۆ ئیمپراتۆر دەهات، له‌پارێزگاكانى ديكه‌وه‌، بۆ ئه‌وه‌ى ئاگادارى ناوچه‌كانى ڕۆژهه‌ڵاتيش بێت، چونكه‌ زمانى يۆنان له‌ مامه‌ڵه‌ و دادگاكان وكاروبارى بازرگانى له‌ناوچه‌كانى ڕۆژهه‌ڵات و ئاسيادا به‌كارده‌هات.</a:t>
            </a:r>
            <a:endParaRPr lang="en-US" sz="2800" dirty="0"/>
          </a:p>
          <a:p>
            <a:endParaRPr lang="en-US" dirty="0"/>
          </a:p>
        </p:txBody>
      </p:sp>
    </p:spTree>
    <p:extLst>
      <p:ext uri="{BB962C8B-B14F-4D97-AF65-F5344CB8AC3E}">
        <p14:creationId xmlns:p14="http://schemas.microsoft.com/office/powerpoint/2010/main" val="4223977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SY" dirty="0" smtClean="0"/>
              <a:t>چيا</a:t>
            </a:r>
          </a:p>
          <a:p>
            <a:pPr algn="r" rtl="1"/>
            <a:r>
              <a:rPr lang="ar-SY" dirty="0" smtClean="0"/>
              <a:t>ده‌شت</a:t>
            </a:r>
          </a:p>
          <a:p>
            <a:pPr algn="r" rtl="1"/>
            <a:r>
              <a:rPr lang="ar-SY" dirty="0" smtClean="0"/>
              <a:t>رووبار</a:t>
            </a:r>
          </a:p>
          <a:p>
            <a:pPr algn="r" rtl="1"/>
            <a:r>
              <a:rPr lang="ar-SY" dirty="0" smtClean="0"/>
              <a:t>ده‌ريا</a:t>
            </a:r>
          </a:p>
          <a:p>
            <a:pPr algn="r" rtl="1"/>
            <a:r>
              <a:rPr lang="ar-SY" dirty="0"/>
              <a:t> </a:t>
            </a:r>
            <a:r>
              <a:rPr lang="ar-SY" dirty="0" smtClean="0"/>
              <a:t>ئاوهه‌وا</a:t>
            </a:r>
            <a:endParaRPr lang="en-US" dirty="0"/>
          </a:p>
        </p:txBody>
      </p:sp>
      <p:sp>
        <p:nvSpPr>
          <p:cNvPr id="2" name="Title 1"/>
          <p:cNvSpPr>
            <a:spLocks noGrp="1"/>
          </p:cNvSpPr>
          <p:nvPr>
            <p:ph type="title"/>
          </p:nvPr>
        </p:nvSpPr>
        <p:spPr/>
        <p:txBody>
          <a:bodyPr/>
          <a:lstStyle/>
          <a:p>
            <a:pPr algn="r"/>
            <a:r>
              <a:rPr lang="ar-SY" dirty="0" smtClean="0"/>
              <a:t>تۆبۆگرافيا</a:t>
            </a:r>
            <a:endParaRPr lang="en-US" dirty="0"/>
          </a:p>
        </p:txBody>
      </p:sp>
    </p:spTree>
    <p:extLst>
      <p:ext uri="{BB962C8B-B14F-4D97-AF65-F5344CB8AC3E}">
        <p14:creationId xmlns:p14="http://schemas.microsoft.com/office/powerpoint/2010/main" val="1382323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943600"/>
          </a:xfrm>
        </p:spPr>
        <p:txBody>
          <a:bodyPr>
            <a:normAutofit fontScale="55000" lnSpcReduction="20000"/>
          </a:bodyPr>
          <a:lstStyle/>
          <a:p>
            <a:pPr rtl="1"/>
            <a:r>
              <a:rPr lang="ar-IQ" dirty="0"/>
              <a:t>7. دانـانی پۆلیسی نهێنی بۆ ئـەوەی ده‌سه‌ڵاتی ڕەهای ئیمپراتۆر بپارێزن، له‌هه‌ر ياخيبوون و كوده‌تايه‌ك ئيمپراتۆريان ئاگادار ده‌كرده‌وه‌.</a:t>
            </a:r>
            <a:endParaRPr lang="en-US" dirty="0"/>
          </a:p>
          <a:p>
            <a:pPr rtl="1"/>
            <a:r>
              <a:rPr lang="ar-IQ" dirty="0"/>
              <a:t>8. فەرماندەی سوپایی و بەرێوەبـەرە ناوخۆیەكانی لێكجیاكردەوە، بۆیە هەر پارێزگایەك هەم فەرماندەی سوپای هەبوو هەم حاكم(پراتيۆر)، چونكه‌ زۆرجار فه‌رمانده‌ سه‌ربازيه‌كان نه‌يانده‌توانى ئيداره‌ى شاره‌كه‌ بكه‌ن ئه‌وان ته‌نها له‌سه‌ر شه‌ڕ ڕاهاتبوون، زۆرجار به‌هۆى ئه‌و هێزه‌ى هه‌يانبوو ياخى ده‌بوون له‌ مه‌ركه‌ز، به‌مه‌ش رێگرى كرد له‌ ياخيبوون و هه‌ڵگه‌رانه‌وه‌.</a:t>
            </a:r>
            <a:endParaRPr lang="en-US" dirty="0"/>
          </a:p>
          <a:p>
            <a:pPr rtl="1"/>
            <a:r>
              <a:rPr lang="ar-IQ" dirty="0"/>
              <a:t> 9. ڕووبەری ئيدارى پارێزگاكانی كەمكردەوە، بەم شێوە ده‌سه‌ڵاتی پراتيۆره‌كانى پارێزگاكانى كه‌م كرده‌وه‌. </a:t>
            </a:r>
            <a:r>
              <a:rPr lang="ar-SA" dirty="0"/>
              <a:t>دووبارە هەڵسا بەرێكخستنەوەی ئیمپراتۆریەت لەسەر سیستەمێكی بەرێوه‌بردنی جیاواز لە سیستەمەكانی پێش خۆی</a:t>
            </a:r>
            <a:r>
              <a:rPr lang="ar-SA" b="1" dirty="0"/>
              <a:t>. </a:t>
            </a:r>
            <a:r>
              <a:rPr lang="ar-IQ" dirty="0"/>
              <a:t>یەكەیەكی حوكمی لە نێوەندی پارێزگاكان دروستكرد، پارێزگاكانی دابەشكرد بۆ سەر سێزدە ناوچە هەر كام لەو ناوچانە بەدەستی سەرۆكێكی ناوچەی و له‌گه‌ڵ سێ یان چوار راوێژكاری هەبوو كە پلەی پاشایەتیان هەبوو.</a:t>
            </a:r>
            <a:endParaRPr lang="en-US" dirty="0"/>
          </a:p>
          <a:p>
            <a:pPr rtl="1"/>
            <a:r>
              <a:rPr lang="ar-IQ" dirty="0"/>
              <a:t>10. دیوكلیتیانوس خزمەتی بۆ كوڕى سەربازەكۆنەكان كردە زۆرە ملێ، بەجۆرێك ئەوانەی دەیانویست لە خزمەتی سەربازی ڕابكەن دەستگیری دەكردن.</a:t>
            </a:r>
            <a:endParaRPr lang="en-US" dirty="0"/>
          </a:p>
          <a:p>
            <a:pPr rtl="1"/>
            <a:r>
              <a:rPr lang="ar-IQ" dirty="0"/>
              <a:t>11.گوندەكانی كردە بەرپرسیار لە دابینكردنی پێداویستی سەربازەكان، بۆ دڵنيابوون له‌ناردنى ئه‌و خۆراكه‌ى بۆ شارو سوپاكان. په‌ناى برده‌ به‌ر رووپێوى كێلگه‌كان وايكرد خاوه‌ن زه‌وييه‌كان به‌رپرسياريه‌تيان هه‌بێت، به‌وه‌ى ده‌بێ به‌گوێره‌ى پشكه‌كانيان باج بده‌ن.</a:t>
            </a:r>
            <a:endParaRPr lang="en-US" dirty="0"/>
          </a:p>
          <a:p>
            <a:pPr rtl="1"/>
            <a:r>
              <a:rPr lang="ar-IQ" dirty="0"/>
              <a:t> 12. ئەوكه‌سانەش كە دەبوونە سەرباز ده‌بێت تەمەنیان لە نێوان(19-35)ساڵدا بێت، بەرزی باڵایان لە (5 پێ و 10 ئینج) بێت، دوای ئەوەش بەنیشانەیەكی تایبەت نيشاندەكران، بۆ ئەوەی ڕانەكەن و له‌خه‌ڵكى ئاسايى جیابكرێنەوە، وه‌كو مۆرێك بوو به‌سووتان له‌سه‌ر جه‌سته‌يان ديارى ده‌كرد. </a:t>
            </a:r>
            <a:endParaRPr lang="en-US" dirty="0"/>
          </a:p>
          <a:p>
            <a:pPr rtl="1"/>
            <a:r>
              <a:rPr lang="ar-IQ" dirty="0"/>
              <a:t>12. دیوكلیتیانوس بەمەبەستی چاكردنی باری ئابووری ئیمپراتۆریەت زیادكردنی بەرهەمهێنان هەڵسا بەكۆمه‌ڵێك رێساو پێوانە، یەكەمین كاری ئەوە بوو لەساڵی(290ز) بەمەبەستی جێگیركردنی ئەو مادانەی پارەی لێدروست دەكرێت گۆڕی بۆ زێرو زیو، دراوێكى باوه‌ڕ پێكراوى داهێنا له‌رێگه‌ى گه‌ره‌نتى دان به‌دراوى زێڕو رێكخستنى كێشه‌كه‌ى و پاككردنه‌وه‌ى، ئه‌و دراوه‌ تا ساڵى(1453ز)كارى پێده‌كرا. </a:t>
            </a:r>
            <a:endParaRPr lang="en-US" dirty="0"/>
          </a:p>
          <a:p>
            <a:pPr rtl="1"/>
            <a:r>
              <a:rPr lang="ar-IQ" dirty="0"/>
              <a:t>13. بۆ ڕزگاربوون لە هەڵاوسان له‌گه‌ڵ ياريده‌ده‌ره‌كانى ياسايه‌كيان ده‌كرد سه‌باره‌ت به‌دياريكردنى به‌رزترين نرخى رێپێدراو، نرخی هه‌ندێك له‌ كەلوپەلەكانی دیاریكرد بەهۆی ئەم بڕیارەوە خەڵكێكی زۆر مردن، به‌تايبه‌تى ئه‌وانه‌ى قورخكاريان ده‌كرد، كه‌لوپه‌له‌كانيان ده‌شارده‌وه‌ له‌كاتى گران بوون به‌چه‌ندين قات ده‌يانفرۆشت.</a:t>
            </a:r>
            <a:endParaRPr lang="en-US" dirty="0"/>
          </a:p>
          <a:p>
            <a:pPr rtl="1"/>
            <a:r>
              <a:rPr lang="ar-IQ" dirty="0"/>
              <a:t>14. ياسايه‌كى ده‌ركرد كرێكارەكان دەبوایە لەسەر كارەكانیان بمینێنەوە، به‌بێ رێگه‌پێدانى ده‌وڵه‌ت نه‌يده‌توانى بچێته‌ لاى يه‌كێكى ديكه‌ يان دوكانێكى ديكه‌ كار بكه‌ن. </a:t>
            </a:r>
            <a:r>
              <a:rPr lang="ar-SA" dirty="0" smtClean="0"/>
              <a:t>وشەکە </a:t>
            </a:r>
            <a:r>
              <a:rPr lang="ar-SA" dirty="0"/>
              <a:t>لە لایەن گەلە جه‌رمانییەکانەوە بەکارھێنراوە. بە گشتی نووسەرە ڕۆمانەکان بۆ ئاماژەدان بۆ سەرکردەی شەڕەکانیان بەکاریان ھێناوە</a:t>
            </a:r>
            <a:r>
              <a:rPr lang="en-US" dirty="0"/>
              <a:t>.</a:t>
            </a:r>
          </a:p>
          <a:p>
            <a:pPr rtl="1"/>
            <a:r>
              <a:rPr lang="ar-SA" dirty="0" smtClean="0"/>
              <a:t>.</a:t>
            </a:r>
            <a:endParaRPr lang="en-US" dirty="0"/>
          </a:p>
          <a:p>
            <a:pPr lvl="1"/>
            <a:endParaRPr lang="en-US" dirty="0"/>
          </a:p>
          <a:p>
            <a:endParaRPr lang="en-US" dirty="0"/>
          </a:p>
        </p:txBody>
      </p:sp>
    </p:spTree>
    <p:extLst>
      <p:ext uri="{BB962C8B-B14F-4D97-AF65-F5344CB8AC3E}">
        <p14:creationId xmlns:p14="http://schemas.microsoft.com/office/powerpoint/2010/main" val="35762501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70000" lnSpcReduction="20000"/>
          </a:bodyPr>
          <a:lstStyle/>
          <a:p>
            <a:pPr algn="just" rtl="1"/>
            <a:endParaRPr lang="en-US" dirty="0"/>
          </a:p>
          <a:p>
            <a:pPr algn="just" rtl="1"/>
            <a:r>
              <a:rPr lang="ar-SA" dirty="0"/>
              <a:t>15. هەڵسا بەئەنجامدانی هەندێ چاكسازی لەڕووی سەپاندنی باج و ڕژێمی زەوی وزار، هه‌ندێك چاكسازی لەبواری كشتوكاڵدا كرد. </a:t>
            </a:r>
            <a:endParaRPr lang="en-US" dirty="0"/>
          </a:p>
          <a:p>
            <a:pPr algn="just" rtl="1"/>
            <a:r>
              <a:rPr lang="ar-SA" dirty="0"/>
              <a:t>16. چارەسەركردنی كێشەی هۆزه‌ جه‌رمانيه‌كان، به‌ناردنى چه‌ندين شاڵاو بۆ سه‌ر سنووره‌كان و جێگيركردنيان.</a:t>
            </a:r>
            <a:endParaRPr lang="en-US" dirty="0"/>
          </a:p>
          <a:p>
            <a:pPr algn="just" rtl="1"/>
            <a:r>
              <a:rPr lang="ar-SA" dirty="0"/>
              <a:t>17. له‌هه‌رپارێزگايه‌ك يان شاره‌وانيه‌ك كاربه‌ده‌سته‌كانى كرده‌ به‌رپرسيار له‌به‌رامبه‌ر كورتهێنانى ئه‌و پاره‌ى وه‌كو باج وه‌رده‌گيرا. هه‌ركه‌سێكيش ئه‌گه‌ر خۆى له‌باجدان بدزيايه‌وه‌ ده‌وڵه‌ت هێزێكى پۆليسى تايبه‌تى دروستكردبوو به‌مه‌ستى ئاشكراكردنى داهاتى گشتى ئه‌و كه‌سه‌.</a:t>
            </a:r>
            <a:endParaRPr lang="en-US" dirty="0"/>
          </a:p>
          <a:p>
            <a:pPr algn="just" rtl="1"/>
            <a:r>
              <a:rPr lang="ar-SA" dirty="0"/>
              <a:t>18. بۆ ئاگاداربوون له‌كاروبارى رۆژهه‌ڵات ومه‌ترسى ساسانييه‌كان پایتەختێكی تازەی بۆ ئیمپڕاتۆریەتی رۆمانی لەڕۆژهەڵات لەشاری نیكۆمیدیا لەباكووری ڕۆژئاوای ئاسیای بچووك لەسەر ده‌رياى مەڕمەرە دامەزراند.</a:t>
            </a:r>
            <a:endParaRPr lang="en-US" dirty="0"/>
          </a:p>
          <a:p>
            <a:pPr algn="just" rtl="1"/>
            <a:r>
              <a:rPr lang="ar-SA" dirty="0"/>
              <a:t>   ديوكليتيانوس ئه‌و چاكسازيانه‌ى كردى ئەو سەركەوتنەی بەدەست نەهێنا وەكو بیری لێده‌كرده‌وه‌، جگە لە كێشە بنەڕەتیەكانی كە هەبوون كێشەی ديكه‌ش په‌يدابوون، چونكه‌ بڵاوبونەوەی نەخۆشی تاعون و كەمبوونەوەی ژمارەی دانیشتوان و لاوازبوونی بازرگانی و پیشەسازی، هەڵاوسانى نرخ بەشێوەیەكی زۆر وایكرد پارە نرخی نەمێنێت. هه‌روه‌ها گەورەترین گرفت لەسەردەمی </a:t>
            </a:r>
            <a:r>
              <a:rPr lang="ar-IQ" dirty="0"/>
              <a:t>دیوكلیتیانوس</a:t>
            </a:r>
            <a:r>
              <a:rPr lang="ar-SA" dirty="0"/>
              <a:t> كێشەی مەسیحیەكان بوو، كە بەوپەڕی توندوتیژیەوە لە دژی ئەم ئایینە نوێیە وەستا، تا دەستی بەسەر زه‌وى كڵێساكان داگرت و مسیحیەكانی قەدەغە كرد لەپەیڕەوكردنی ئایینەكەیان وناچاری كردن بته‌كان بپەرستن. لەبەر توندوتیژی و دەمارگیری </a:t>
            </a:r>
            <a:r>
              <a:rPr lang="ar-IQ" dirty="0"/>
              <a:t>دیوكلیتیانوس </a:t>
            </a:r>
            <a:r>
              <a:rPr lang="ar-SA" dirty="0"/>
              <a:t>به‌رامبه‌ر مەسیحیەكان بەسەردەمەكەی ده‌ووترێت سەردەمی شەهیدەكان</a:t>
            </a:r>
            <a:r>
              <a:rPr lang="en-US" dirty="0"/>
              <a:t> </a:t>
            </a:r>
            <a:r>
              <a:rPr lang="ar-SA" baseline="30000" dirty="0"/>
              <a:t>()</a:t>
            </a:r>
            <a:r>
              <a:rPr lang="ar-SA" dirty="0"/>
              <a:t> پاكس رۆمانا واتا ماوەی ئاشتی لە رۆما.</a:t>
            </a:r>
            <a:endParaRPr lang="en-US" dirty="0"/>
          </a:p>
          <a:p>
            <a:pPr algn="just" rtl="1"/>
            <a:r>
              <a:rPr lang="ar-SA" baseline="30000" dirty="0"/>
              <a:t>()</a:t>
            </a:r>
            <a:r>
              <a:rPr lang="ar-SA" dirty="0"/>
              <a:t> دوق</a:t>
            </a:r>
            <a:r>
              <a:rPr lang="en-US" dirty="0"/>
              <a:t>:</a:t>
            </a:r>
            <a:r>
              <a:rPr lang="ar-SA" dirty="0"/>
              <a:t>کەسێکی خانەدانە، و بە پێی مێژوو لە </a:t>
            </a:r>
            <a:r>
              <a:rPr lang="ar-SA" u="sng" dirty="0">
                <a:hlinkClick r:id="rId2" tooltip="پاشا"/>
              </a:rPr>
              <a:t>پاشا</a:t>
            </a:r>
            <a:r>
              <a:rPr lang="en-US" dirty="0"/>
              <a:t> </a:t>
            </a:r>
            <a:r>
              <a:rPr lang="ar-SA" dirty="0"/>
              <a:t>یان </a:t>
            </a:r>
            <a:r>
              <a:rPr lang="ar-SA" u="sng" dirty="0">
                <a:hlinkClick r:id="rId3" tooltip="شاژن (پەڕە بوونی نییە)"/>
              </a:rPr>
              <a:t>شاژن</a:t>
            </a:r>
            <a:r>
              <a:rPr lang="en-US" dirty="0"/>
              <a:t> </a:t>
            </a:r>
            <a:r>
              <a:rPr lang="ar-SA" dirty="0"/>
              <a:t>پلەی کەمترە، و فەرمانڕەوایی </a:t>
            </a:r>
            <a:r>
              <a:rPr lang="ar-SA" u="sng" dirty="0">
                <a:hlinkClick r:id="rId4" tooltip="میرکچ (پەڕە بوونی نییە)"/>
              </a:rPr>
              <a:t>میرکچ</a:t>
            </a:r>
            <a:r>
              <a:rPr lang="en-US" dirty="0"/>
              <a:t> </a:t>
            </a:r>
            <a:r>
              <a:rPr lang="ar-SA" dirty="0"/>
              <a:t>دەکات  نازناوەکە لە </a:t>
            </a:r>
            <a:r>
              <a:rPr lang="en-US" dirty="0"/>
              <a:t>Dux </a:t>
            </a:r>
            <a:r>
              <a:rPr lang="en-US" dirty="0" err="1"/>
              <a:t>Bellorum</a:t>
            </a:r>
            <a:r>
              <a:rPr lang="ar-SA" dirty="0"/>
              <a:t>ی </a:t>
            </a:r>
            <a:r>
              <a:rPr lang="ar-SA" u="sng" dirty="0">
                <a:hlinkClick r:id="rId5" tooltip="زمانی لاتینی"/>
              </a:rPr>
              <a:t>زمانی لاتینییەوە</a:t>
            </a:r>
            <a:r>
              <a:rPr lang="en-US" dirty="0"/>
              <a:t> </a:t>
            </a:r>
            <a:r>
              <a:rPr lang="ar-SA" dirty="0"/>
              <a:t>ھاتووە، و واتە "فەرماندەی سەربازی</a:t>
            </a:r>
            <a:r>
              <a:rPr lang="ar-SA" dirty="0" smtClean="0"/>
              <a:t>"</a:t>
            </a:r>
            <a:endParaRPr lang="en-US" dirty="0"/>
          </a:p>
        </p:txBody>
      </p:sp>
    </p:spTree>
    <p:extLst>
      <p:ext uri="{BB962C8B-B14F-4D97-AF65-F5344CB8AC3E}">
        <p14:creationId xmlns:p14="http://schemas.microsoft.com/office/powerpoint/2010/main" val="1630467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ar-SA" dirty="0"/>
              <a:t>ناوى ئيتاڵيا(</a:t>
            </a:r>
            <a:r>
              <a:rPr lang="en-US" dirty="0"/>
              <a:t>Italia</a:t>
            </a:r>
            <a:r>
              <a:rPr lang="ar-SA" dirty="0"/>
              <a:t>): ناوێكى لاتينيه‌، له‌ وشه‌ى(</a:t>
            </a:r>
            <a:r>
              <a:rPr lang="en-US" dirty="0" err="1"/>
              <a:t>vitello-Víteliú</a:t>
            </a:r>
            <a:r>
              <a:rPr lang="ar-SA" dirty="0"/>
              <a:t>) وه‌رگيراوه‌ به‌ماناى زه‌وى گاگه‌ل يان زه‌وى گامێش(</a:t>
            </a:r>
            <a:r>
              <a:rPr lang="en-US" dirty="0"/>
              <a:t>Oscan </a:t>
            </a:r>
            <a:r>
              <a:rPr lang="en-US" dirty="0" err="1"/>
              <a:t>Víteli</a:t>
            </a:r>
            <a:r>
              <a:rPr lang="en-US" dirty="0"/>
              <a:t>)</a:t>
            </a:r>
            <a:r>
              <a:rPr lang="ar-SA" dirty="0"/>
              <a:t>دێت. گامێش ره‌مزى هۆزه‌كانى باشوورى ئيتاڵيا بوو. هه‌ندێكى تر ده‌ڵين بۆ يه‌كه‌مينجار يۆنانييه‌كان به‌كاريانهێناوه‌ له‌لايه‌ن ديۆنوسوس هه‌ليكانۆسوس له‌ چيرۆكه‌ ئه‌فسانيه‌كانى به‌ناوى پاشاى ئيتاليوس ناوى بردووه‌، ئه‌رستۆ سوكيديدسش به‌هه‌مان شێوه‌ به‌كاريان هێناوه</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46390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r>
              <a:rPr lang="ar-KW" dirty="0" smtClean="0"/>
              <a:t>كاریگه‌ری </a:t>
            </a:r>
            <a:r>
              <a:rPr lang="ar-KW" dirty="0"/>
              <a:t>هۆكاره‌جوگرافییه‌كان له‌سه‌ر دروستبوونی شارستانییه‌تی رۆمان:</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003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09464" y="1481138"/>
            <a:ext cx="3725071" cy="4525962"/>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93230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just" rtl="1"/>
            <a:r>
              <a:rPr lang="ar-KW" dirty="0">
                <a:latin typeface="Unikurd Hejar" panose="020B0604030504040204" pitchFamily="34" charset="-78"/>
                <a:cs typeface="Unikurd Hejar" panose="020B0604030504040204" pitchFamily="34" charset="-78"/>
              </a:rPr>
              <a:t>يه‌كه‌م :شارستانييه‌تى تيرامارى(</a:t>
            </a:r>
            <a:r>
              <a:rPr lang="en-US" dirty="0" err="1">
                <a:latin typeface="Unikurd Hejar" panose="020B0604030504040204" pitchFamily="34" charset="-78"/>
                <a:cs typeface="Unikurd Hejar" panose="020B0604030504040204" pitchFamily="34" charset="-78"/>
              </a:rPr>
              <a:t>Terramare</a:t>
            </a:r>
            <a:r>
              <a:rPr lang="ar-SY" dirty="0">
                <a:latin typeface="Unikurd Hejar" panose="020B0604030504040204" pitchFamily="34" charset="-78"/>
                <a:cs typeface="Unikurd Hejar" panose="020B0604030504040204" pitchFamily="34" charset="-78"/>
              </a:rPr>
              <a:t>):</a:t>
            </a:r>
            <a:endParaRPr lang="en-US" dirty="0">
              <a:latin typeface="Unikurd Hejar" panose="020B0604030504040204" pitchFamily="34" charset="-78"/>
              <a:cs typeface="Unikurd Hejar" panose="020B0604030504040204" pitchFamily="34" charset="-78"/>
            </a:endParaRPr>
          </a:p>
          <a:p>
            <a:pPr algn="just" rtl="1"/>
            <a:r>
              <a:rPr lang="ar-SA" b="1" dirty="0">
                <a:latin typeface="Unikurd Hejar" panose="020B0604030504040204" pitchFamily="34" charset="-78"/>
                <a:cs typeface="Unikurd Hejar" panose="020B0604030504040204" pitchFamily="34" charset="-78"/>
              </a:rPr>
              <a:t>پاشماوه‌ شوێنه‌وارييه‌كان ئاماژه‌ به‌وه‌ده‌كه‌ن كە 30000 هەزار ساڵ پێش ئێستا دەشتەكانی ئیتالیا شوێنی نیشتەجێبوونی ئادەمیزاد بووە. هەروەها ئاسەوارە دۆزراوەكان دەیسەلمێنن كە لە چاخی بەردینی نوێ نەتەوەیەك بە ناوی (لیگۆری) لە ئیتالیا ژیاون، بەڵام لە دەوروبەری(1800ساڵ پ.ز) لە ئەنجامی شاڵاوی كۆچكردن چەند نەتەوەیەكی بە رەگەز هیندوئەوروپی ناسروان به‌ </a:t>
            </a:r>
            <a:r>
              <a:rPr lang="ar-KW" b="1" dirty="0">
                <a:latin typeface="Unikurd Hejar" panose="020B0604030504040204" pitchFamily="34" charset="-78"/>
                <a:cs typeface="Unikurd Hejar" panose="020B0604030504040204" pitchFamily="34" charset="-78"/>
              </a:rPr>
              <a:t>تيرامارى(</a:t>
            </a:r>
            <a:r>
              <a:rPr lang="en-US" b="1" dirty="0" err="1">
                <a:latin typeface="Unikurd Hejar" panose="020B0604030504040204" pitchFamily="34" charset="-78"/>
                <a:cs typeface="Unikurd Hejar" panose="020B0604030504040204" pitchFamily="34" charset="-78"/>
              </a:rPr>
              <a:t>Terramare</a:t>
            </a:r>
            <a:r>
              <a:rPr lang="ar-KW" b="1" dirty="0">
                <a:latin typeface="Unikurd Hejar" panose="020B0604030504040204" pitchFamily="34" charset="-78"/>
                <a:cs typeface="Unikurd Hejar" panose="020B0604030504040204" pitchFamily="34" charset="-78"/>
              </a:rPr>
              <a:t>)</a:t>
            </a:r>
            <a:r>
              <a:rPr lang="ar-SA" b="1" dirty="0">
                <a:latin typeface="Unikurd Hejar" panose="020B0604030504040204" pitchFamily="34" charset="-78"/>
                <a:cs typeface="Unikurd Hejar" panose="020B0604030504040204" pitchFamily="34" charset="-78"/>
              </a:rPr>
              <a:t> له‌ دانيشتوانى ده‌رياى سويسرا بوون بۆ باشوور شۆربونه‌ته‌وه‌، ئه‌وانه‌ى له‌ دۆڵى ئالب به‌هێواشى به‌ره‌و‌ دۆڵى پو كشاون، پاشان لە باكورو ناوه‌ڕاستی ئیتالیا نیشتەجێبوون، ئه‌و شارستانيه‌ته‌ي له‌ساڵى(1400پ.ز)سه‌رهه‌ڵداوه‌، ئه‌وانه‌ له‌سه‌ر كشتوكاڵ ژياون هه‌ندێك جۆره‌كانى دانه‌وێله‌يان چاندوه‌، هه‌روه‌ها خه‌ريكى ئاژه‌ڵيان به‌خێوكردن و راوكردن بوونه، رستن و ‌چنينيان كردووه‌ و كه‌‌لوپه‌له‌كانيان له‌ گۆزه‌و دروستكردووه‌، مس و برۆنزيان له‌دروستكردنى كه‌لوپه‌له‌كانيان به‌كارهێناوه‌، خانووه‌كانيان له‌ شێوه‌ى كوخى بازنه‌ى دروستكردووه‌، دواتر بۆته‌ لاكێشه‌يى. </a:t>
            </a:r>
            <a:endParaRPr lang="en-US" dirty="0">
              <a:latin typeface="Unikurd Hejar" panose="020B0604030504040204" pitchFamily="34" charset="-78"/>
              <a:cs typeface="Unikurd Hejar" panose="020B0604030504040204" pitchFamily="34" charset="-78"/>
            </a:endParaRPr>
          </a:p>
          <a:p>
            <a:pPr algn="just" rtl="1"/>
            <a:r>
              <a:rPr lang="ar-SY" dirty="0">
                <a:latin typeface="Unikurd Hejar" panose="020B0604030504040204" pitchFamily="34" charset="-78"/>
                <a:cs typeface="Unikurd Hejar" panose="020B0604030504040204" pitchFamily="34" charset="-78"/>
              </a:rPr>
              <a:t> </a:t>
            </a:r>
            <a:endParaRPr lang="en-US" dirty="0">
              <a:latin typeface="Unikurd Hejar" panose="020B0604030504040204" pitchFamily="34" charset="-78"/>
              <a:cs typeface="Unikurd Hejar" panose="020B0604030504040204" pitchFamily="34" charset="-78"/>
            </a:endParaRPr>
          </a:p>
          <a:p>
            <a:pPr algn="just" rtl="1"/>
            <a:r>
              <a:rPr lang="ar-SA" dirty="0">
                <a:latin typeface="Unikurd Hejar" panose="020B0604030504040204" pitchFamily="34" charset="-78"/>
                <a:cs typeface="Unikurd Hejar" panose="020B0604030504040204" pitchFamily="34" charset="-78"/>
              </a:rPr>
              <a:t>دووه‌م: ڤیلانۆڤا(</a:t>
            </a:r>
            <a:r>
              <a:rPr lang="en-US" dirty="0" err="1">
                <a:latin typeface="Unikurd Hejar" panose="020B0604030504040204" pitchFamily="34" charset="-78"/>
                <a:cs typeface="Unikurd Hejar" panose="020B0604030504040204" pitchFamily="34" charset="-78"/>
              </a:rPr>
              <a:t>villanova</a:t>
            </a:r>
            <a:r>
              <a:rPr lang="ar-SY" dirty="0">
                <a:latin typeface="Unikurd Hejar" panose="020B0604030504040204" pitchFamily="34" charset="-78"/>
                <a:cs typeface="Unikurd Hejar" panose="020B0604030504040204" pitchFamily="34" charset="-78"/>
              </a:rPr>
              <a:t>): </a:t>
            </a:r>
            <a:endParaRPr lang="en-US" dirty="0">
              <a:latin typeface="Unikurd Hejar" panose="020B0604030504040204" pitchFamily="34" charset="-78"/>
              <a:cs typeface="Unikurd Hejar" panose="020B0604030504040204" pitchFamily="34" charset="-78"/>
            </a:endParaRPr>
          </a:p>
          <a:p>
            <a:pPr algn="just" rtl="1"/>
            <a:r>
              <a:rPr lang="ar-SY" dirty="0">
                <a:latin typeface="Unikurd Hejar" panose="020B0604030504040204" pitchFamily="34" charset="-78"/>
                <a:cs typeface="Unikurd Hejar" panose="020B0604030504040204" pitchFamily="34" charset="-78"/>
              </a:rPr>
              <a:t>   ڤيلانۆڤيه‌كان له‌سه‌ره‌تاى هه‌زاره‌يه‌كه‌مى پێشزايين به‌ديارى كراوى له‌ ده‌وربه‌رى ساڵى(800پ.ز)ده‌ركه‌وتوونه‌، ئه‌وانه‌ له‌ناوچه‌ى ڕووبارى دانوب ه‌وه‌ هاتوون له‌ گونده‌كان ژياون، خانوه‌كانيان له‌شێوه‌ى كوخ لاكێشه‌ى دروستكردووه‌، باشتر بووه‌ له‌ كوخى نه‌ته‌وه‌ى تيرامارى.</a:t>
            </a:r>
            <a:r>
              <a:rPr lang="ar-SA" dirty="0">
                <a:latin typeface="Unikurd Hejar" panose="020B0604030504040204" pitchFamily="34" charset="-78"/>
                <a:cs typeface="Unikurd Hejar" panose="020B0604030504040204" pitchFamily="34" charset="-78"/>
              </a:rPr>
              <a:t> دواتر ورده‌ ورده‌ خۆیان سەپاندووە بە سەر خەڵكی رەسەنی ئیتالیادا. وە لەئەنجامی ئەم تێكەڵاوبوونە شارستانیەتێك دروست بووە لە هەزارەی یەكەمی پێشزايين بە (شارستانی ڤیلانۆفی) ناسراوە،</a:t>
            </a:r>
            <a:r>
              <a:rPr lang="ar-SY" dirty="0">
                <a:latin typeface="Unikurd Hejar" panose="020B0604030504040204" pitchFamily="34" charset="-78"/>
                <a:cs typeface="Unikurd Hejar" panose="020B0604030504040204" pitchFamily="34" charset="-78"/>
              </a:rPr>
              <a:t> ده‌كه‌وێته‌ باكوورى رۆژهه‌ڵاتى ئيتالياوه‌، ئه‌وانه‌ خه‌ريكى مه‌ڕوماڵات به‌خێوكردن و كشتوكاڵ و راوكردنى ئاژه‌ڵ بوونه‌، له‌رووى دروستكردنى كه‌لوپه‌له‌كانه‌وه‌ باشبوونه‌ كه‌لوپه‌لى گۆزه‌يان دروستكردوه‌ له‌پاڵ به‌كارهێنانى برۆنز ئاسنيشيان به‌كارهێناوه له‌ دروستكردنى چه‌ك وتفاقه‌كانيان، ئه‌و شارستانيه‌تيه‌ش به‌شارستانيه‌تى چاخى ئاسن ده‌ناسرێت.</a:t>
            </a:r>
            <a:endParaRPr lang="en-US" dirty="0">
              <a:latin typeface="Unikurd Hejar" panose="020B0604030504040204" pitchFamily="34" charset="-78"/>
              <a:cs typeface="Unikurd Hejar" panose="020B0604030504040204" pitchFamily="34" charset="-78"/>
            </a:endParaRPr>
          </a:p>
          <a:p>
            <a:pPr algn="just"/>
            <a:endParaRPr lang="en-US" dirty="0">
              <a:latin typeface="Unikurd Hejar" panose="020B0604030504040204" pitchFamily="34" charset="-78"/>
              <a:cs typeface="Unikurd Hejar" panose="020B0604030504040204" pitchFamily="34" charset="-78"/>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78765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264</TotalTime>
  <Words>7177</Words>
  <Application>Microsoft Office PowerPoint</Application>
  <PresentationFormat>On-screen Show (4:3)</PresentationFormat>
  <Paragraphs>241</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Concourse</vt:lpstr>
      <vt:lpstr>PowerPoint Presentation</vt:lpstr>
      <vt:lpstr>PowerPoint Presentation</vt:lpstr>
      <vt:lpstr>PowerPoint Presentation</vt:lpstr>
      <vt:lpstr>PowerPoint Presentation</vt:lpstr>
      <vt:lpstr>تۆبۆگرافيا</vt:lpstr>
      <vt:lpstr>PowerPoint Presentation</vt:lpstr>
      <vt:lpstr>PowerPoint Presentation</vt:lpstr>
      <vt:lpstr>PowerPoint Presentation</vt:lpstr>
      <vt:lpstr>PowerPoint Presentation</vt:lpstr>
      <vt:lpstr>PowerPoint Presentation</vt:lpstr>
      <vt:lpstr>سیستەمی حوكمڕانی لەسەردەمی پاشایەتی لە سێ دەستە پێك دەهات:  </vt:lpstr>
      <vt:lpstr>PowerPoint Presentation</vt:lpstr>
      <vt:lpstr>PowerPoint Presentation</vt:lpstr>
      <vt:lpstr>PowerPoint Presentation</vt:lpstr>
      <vt:lpstr>مه‌ترسيه‌كانى سه‌ر رۆما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ئيمپراتۆر ئۆگستس(27پ.ز- 14ز) Augustus: </vt:lpstr>
      <vt:lpstr>چاكسازييه‌كانى ئۆگستس  </vt:lpstr>
      <vt:lpstr>PowerPoint Presentation</vt:lpstr>
      <vt:lpstr>فراوانخوازيه‌كانى ئۆگستس </vt:lpstr>
      <vt:lpstr>تبيروس يۆليۆس قه‌يسه‌ر ئۆگستس(42پ.ز- 37زايين) Tiberius Iulius Caesar</vt:lpstr>
      <vt:lpstr>ئه‌و كێشانه‌ى رووبه‌ڕووى تبيروس بويه‌ له‌ماوه‌ى فه‌رمانڕه‌وايه‌تى زياتر كێشه‌ ناوخۆيه‌كان بوو ئه‌ويش: </vt:lpstr>
      <vt:lpstr>گايوس يۆليوس قه‌يسه‌ر(20پ.ز-4زايين) Gaius Julius Augusti f. Divi n. Caesa </vt:lpstr>
      <vt:lpstr>تێبێروس كلاوديوس قه‌يسه‌ر ئۆگستس گيرمانيكۆس  Tiberius Claudius Caesar Augustus Germanicus </vt:lpstr>
      <vt:lpstr>PowerPoint Presentation</vt:lpstr>
      <vt:lpstr>ماركۆس ئۆلپيۆس ترايانوس(97-117ز) Caesar Marcus Ulpius Nerva Traianus </vt:lpstr>
      <vt:lpstr>PowerPoint Presentation</vt:lpstr>
      <vt:lpstr>پوبليوس ئه‌يليوس هه‌دريانوس(117-138زايينى) Publius Aelius Hadrianus </vt:lpstr>
      <vt:lpstr> دووه‌م: بنه‌ماڵه‌ى سيڤيروسه‌كانLucius Septimius Severus    كوژرانى پرتیناكس وجوليان بووه‌ هۆى هاتنه‌ سه‌ر ده‌سه‌ڵاتى بنه‌ماڵه‌يه‌كى نوێ به‌ناوى سيڤيروسه‌كان، له‌و بنه‌ماڵه‌يه‌ش چه‌ند ئيمپراتۆرێك هاتنه‌ سه‌ر ده‌سه‌ڵات، ڕۆڵێكى گرينگيان گێرا له‌ دياريكردنى سياسه‌تى رۆما.  1. لوشيوس سيپتيميوس سيڤيروس(193-211زايينى)  </vt:lpstr>
      <vt:lpstr>كاراكالا- لوشيوس سپتيموس باسيانوس(211-2017زايينى) Marcus Aurelius Severus Antoninus - Caracalla </vt:lpstr>
      <vt:lpstr> مێژوونووسان سەردەمی فه‌رمانڕه‌وايه‌تى (ئۆگستس) بە ماوەی ئاشتی رۆما ناوده‌نێن، چونكە گرینگی بەتەواوی هەرێم و پارێزگاكانى رۆمادا، لەڕووی كارگێرى و دارایی و بيناسازى و رێگاوبان و چەند كارێكی ديكه‌، تا ئەمرۆش شوێنەواریان لەناوچە جیاجیاكانی ئیتالیا جيهان ماوە. زۆربەی مێژوونووسان بەسەردەمی ئەوە دەڵێن (پاكس رۆمانpax roman)()، بەڵام دواتر به‌هۆى هاتنه‌ سه‌ر ده‌سه‌ڵاتى ژماره‌يه‌ك له‌ئيمپراتۆرى لاواز و بێ ئه‌زموون تووشى كۆمه‌ڵێك كێشه‌وگرفتى ناوخۆى و ده‌ره‌كى ده‌كه‌نه‌وه‌،‌ ده‌يهێنه‌ سه‌ر لێوارى مه‌رگ تاهاتنی (دیوكلیتیانوس)، دووباره‌ ئيمپراتۆريه‌تى رۆماى زيندووكرده‌وه. ديوكليتيانوس هەوڵێكی زۆریدا بۆ چارەسەركردنی تەواوی كێشەكانى ناوه‌خۆ و ده‌ره‌وه‌،، ئەمەش بە ماوەیەكی گرینگ داده‌نرێت، ئەگەر فەرمانڕەوایەتی ئۆگستس گرینگ بێت بۆ رۆما، ئەوا سه‌رده‌مى ديوكليتيانوس له‌و ‌كه‌متر نيه‌، له‌ناو ئه‌و هه‌موو قه‌يران و گه‌نده‌ڵكاريه‌ توانى دووباره‌ رۆما بەهێز بكاتەوە و ته‌مه‌نێكى ديكه‌ى پێ بدات.</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nahro</dc:creator>
  <cp:lastModifiedBy>nahro</cp:lastModifiedBy>
  <cp:revision>28</cp:revision>
  <dcterms:created xsi:type="dcterms:W3CDTF">2006-08-16T00:00:00Z</dcterms:created>
  <dcterms:modified xsi:type="dcterms:W3CDTF">2021-04-30T08:14:05Z</dcterms:modified>
</cp:coreProperties>
</file>