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9" r:id="rId3"/>
    <p:sldId id="258" r:id="rId4"/>
    <p:sldId id="260" r:id="rId5"/>
    <p:sldId id="261" r:id="rId6"/>
    <p:sldId id="262" r:id="rId7"/>
    <p:sldId id="264" r:id="rId8"/>
    <p:sldId id="265" r:id="rId9"/>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93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EEB0E750-69F5-436F-9925-D2C4E727A272}" type="datetimeFigureOut">
              <a:rPr lang="en-US" smtClean="0"/>
              <a:t>2/27/2018</a:t>
            </a:fld>
            <a:endParaRPr lang="en-US"/>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689AA176-9D69-4498-9844-F2F5B3597757}" type="slidenum">
              <a:rPr lang="en-US" smtClean="0"/>
              <a:t>‹#›</a:t>
            </a:fld>
            <a:endParaRPr lang="en-US"/>
          </a:p>
        </p:txBody>
      </p:sp>
    </p:spTree>
    <p:extLst>
      <p:ext uri="{BB962C8B-B14F-4D97-AF65-F5344CB8AC3E}">
        <p14:creationId xmlns:p14="http://schemas.microsoft.com/office/powerpoint/2010/main" val="18138388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DAB3A8-B2DC-48AA-B12A-C1C15994ADA0}"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129814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AB3A8-B2DC-48AA-B12A-C1C15994ADA0}"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275525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AB3A8-B2DC-48AA-B12A-C1C15994ADA0}"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11650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AB3A8-B2DC-48AA-B12A-C1C15994ADA0}"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5841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AB3A8-B2DC-48AA-B12A-C1C15994ADA0}"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287658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DAB3A8-B2DC-48AA-B12A-C1C15994ADA0}"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73666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DAB3A8-B2DC-48AA-B12A-C1C15994ADA0}" type="datetimeFigureOut">
              <a:rPr lang="en-US" smtClean="0"/>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134091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DAB3A8-B2DC-48AA-B12A-C1C15994ADA0}" type="datetimeFigureOut">
              <a:rPr lang="en-US" smtClean="0"/>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189872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AB3A8-B2DC-48AA-B12A-C1C15994ADA0}" type="datetimeFigureOut">
              <a:rPr lang="en-US" smtClean="0"/>
              <a:t>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69120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AB3A8-B2DC-48AA-B12A-C1C15994ADA0}"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97968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AB3A8-B2DC-48AA-B12A-C1C15994ADA0}"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06C57-0C3F-44F0-A2B3-90C09DCB4F87}" type="slidenum">
              <a:rPr lang="en-US" smtClean="0"/>
              <a:t>‹#›</a:t>
            </a:fld>
            <a:endParaRPr lang="en-US"/>
          </a:p>
        </p:txBody>
      </p:sp>
    </p:spTree>
    <p:extLst>
      <p:ext uri="{BB962C8B-B14F-4D97-AF65-F5344CB8AC3E}">
        <p14:creationId xmlns:p14="http://schemas.microsoft.com/office/powerpoint/2010/main" val="207236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6000">
              <a:srgbClr val="7CBAFF"/>
            </a:gs>
            <a:gs pos="35000">
              <a:srgbClr val="7CBAFF"/>
            </a:gs>
            <a:gs pos="18000">
              <a:schemeClr val="accent1">
                <a:lumMod val="60000"/>
                <a:lumOff val="40000"/>
              </a:schemeClr>
            </a:gs>
            <a:gs pos="56000">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AB3A8-B2DC-48AA-B12A-C1C15994ADA0}" type="datetimeFigureOut">
              <a:rPr lang="en-US" smtClean="0"/>
              <a:t>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06C57-0C3F-44F0-A2B3-90C09DCB4F87}" type="slidenum">
              <a:rPr lang="en-US" smtClean="0"/>
              <a:t>‹#›</a:t>
            </a:fld>
            <a:endParaRPr lang="en-US"/>
          </a:p>
        </p:txBody>
      </p:sp>
    </p:spTree>
    <p:extLst>
      <p:ext uri="{BB962C8B-B14F-4D97-AF65-F5344CB8AC3E}">
        <p14:creationId xmlns:p14="http://schemas.microsoft.com/office/powerpoint/2010/main" val="1992514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sz="5400" b="1" dirty="0">
                <a:solidFill>
                  <a:srgbClr val="FF0000"/>
                </a:solidFill>
              </a:rPr>
              <a:t>D</a:t>
            </a:r>
            <a:r>
              <a:rPr lang="en-US" sz="5400" b="1" dirty="0" smtClean="0">
                <a:solidFill>
                  <a:srgbClr val="FF0000"/>
                </a:solidFill>
              </a:rPr>
              <a:t>ialysis</a:t>
            </a:r>
            <a:endParaRPr lang="en-US" sz="5400" b="1" dirty="0">
              <a:solidFill>
                <a:srgbClr val="FF0000"/>
              </a:solidFill>
            </a:endParaRPr>
          </a:p>
        </p:txBody>
      </p:sp>
      <p:sp>
        <p:nvSpPr>
          <p:cNvPr id="3" name="Content Placeholder 2"/>
          <p:cNvSpPr>
            <a:spLocks noGrp="1"/>
          </p:cNvSpPr>
          <p:nvPr>
            <p:ph idx="1"/>
          </p:nvPr>
        </p:nvSpPr>
        <p:spPr>
          <a:xfrm>
            <a:off x="0" y="908720"/>
            <a:ext cx="9144000" cy="5256584"/>
          </a:xfrm>
        </p:spPr>
        <p:txBody>
          <a:bodyPr>
            <a:noAutofit/>
          </a:bodyPr>
          <a:lstStyle/>
          <a:p>
            <a:r>
              <a:rPr lang="en-US" sz="2800" dirty="0" smtClean="0"/>
              <a:t>dialysis (from Greek "</a:t>
            </a:r>
            <a:r>
              <a:rPr lang="en-US" sz="2800" dirty="0" err="1" smtClean="0"/>
              <a:t>dialusis</a:t>
            </a:r>
            <a:r>
              <a:rPr lang="en-US" sz="2800" dirty="0" smtClean="0"/>
              <a:t>", meaning dissolution, "</a:t>
            </a:r>
            <a:r>
              <a:rPr lang="en-US" sz="2800" dirty="0" err="1" smtClean="0"/>
              <a:t>dia</a:t>
            </a:r>
            <a:r>
              <a:rPr lang="en-US" sz="2800" dirty="0" smtClean="0"/>
              <a:t>", meaning through, and "</a:t>
            </a:r>
            <a:r>
              <a:rPr lang="en-US" sz="2800" dirty="0" err="1" smtClean="0"/>
              <a:t>lysis</a:t>
            </a:r>
            <a:r>
              <a:rPr lang="en-US" sz="2800" dirty="0" smtClean="0"/>
              <a:t>", meaning loosening)</a:t>
            </a:r>
          </a:p>
          <a:p>
            <a:r>
              <a:rPr lang="en-US" sz="2800" dirty="0" smtClean="0"/>
              <a:t>In biochemistry, dialysis is the process of separating molecules in solution by the difference in their rates of diffusion through a semipermeable membrane, such as dialysis tubing</a:t>
            </a:r>
          </a:p>
          <a:p>
            <a:r>
              <a:rPr lang="en-US" sz="2800" dirty="0" smtClean="0"/>
              <a:t>Dialysis works on the principles of the diffusion of solutes and ultrafiltration of fluid across a semi-permeable membrane. Diffusion describes a property of substances in water. Substances in water tend to move from an area of high concentration to an area of low concentration</a:t>
            </a:r>
          </a:p>
          <a:p>
            <a:endParaRPr lang="en-US" sz="2800" dirty="0"/>
          </a:p>
        </p:txBody>
      </p:sp>
    </p:spTree>
    <p:extLst>
      <p:ext uri="{BB962C8B-B14F-4D97-AF65-F5344CB8AC3E}">
        <p14:creationId xmlns:p14="http://schemas.microsoft.com/office/powerpoint/2010/main" val="106663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052736"/>
            <a:ext cx="9144000" cy="5073427"/>
          </a:xfrm>
        </p:spPr>
        <p:txBody>
          <a:bodyPr>
            <a:noAutofit/>
          </a:bodyPr>
          <a:lstStyle/>
          <a:p>
            <a:r>
              <a:rPr lang="en-US" sz="3600" dirty="0"/>
              <a:t>Dialysis may be used for those with an acute disturbance in kidney function (acute kidney injury, previously acute renal failure) or for those with progressive but chronically worsening kidney function–a state known as chronic kidney disease stage 5 (previously chronic renal failure or end-stage kidney disease).</a:t>
            </a:r>
          </a:p>
        </p:txBody>
      </p:sp>
    </p:spTree>
    <p:extLst>
      <p:ext uri="{BB962C8B-B14F-4D97-AF65-F5344CB8AC3E}">
        <p14:creationId xmlns:p14="http://schemas.microsoft.com/office/powerpoint/2010/main" val="3333742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9036496" cy="4525963"/>
          </a:xfrm>
        </p:spPr>
        <p:txBody>
          <a:bodyPr>
            <a:normAutofit fontScale="92500" lnSpcReduction="10000"/>
          </a:bodyPr>
          <a:lstStyle/>
          <a:p>
            <a:r>
              <a:rPr lang="en-US" sz="3800" b="1" dirty="0"/>
              <a:t>Blood flows by one side of a semi-permeable membrane, and a dialysate, or special dialysis fluid, flows by the opposite side</a:t>
            </a:r>
            <a:r>
              <a:rPr lang="en-US" sz="3800" b="1" dirty="0" smtClean="0"/>
              <a:t>.</a:t>
            </a:r>
          </a:p>
          <a:p>
            <a:r>
              <a:rPr lang="en-US" sz="3800" b="1" dirty="0" smtClean="0"/>
              <a:t> </a:t>
            </a:r>
            <a:r>
              <a:rPr lang="en-US" sz="3800" b="1" dirty="0"/>
              <a:t>A semipermeable membrane is a thin layer of material that contains various sized holes, or pores. Smaller solutes and fluid pass through the membrane, but the membrane blocks the passage of larger substances (for example, red blood cells, large proteins)</a:t>
            </a:r>
          </a:p>
          <a:p>
            <a:endParaRPr lang="en-US" dirty="0"/>
          </a:p>
        </p:txBody>
      </p:sp>
    </p:spTree>
    <p:extLst>
      <p:ext uri="{BB962C8B-B14F-4D97-AF65-F5344CB8AC3E}">
        <p14:creationId xmlns:p14="http://schemas.microsoft.com/office/powerpoint/2010/main" val="3229722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US" sz="4800" b="1" dirty="0" smtClean="0">
                <a:solidFill>
                  <a:srgbClr val="FF0000"/>
                </a:solidFill>
              </a:rPr>
              <a:t>Dialysis tube</a:t>
            </a:r>
            <a:br>
              <a:rPr lang="en-US" sz="4800" b="1" dirty="0" smtClean="0">
                <a:solidFill>
                  <a:srgbClr val="FF0000"/>
                </a:solidFill>
              </a:rPr>
            </a:br>
            <a:endParaRPr lang="en-US" sz="4800" b="1" dirty="0">
              <a:solidFill>
                <a:srgbClr val="FF0000"/>
              </a:solidFill>
            </a:endParaRPr>
          </a:p>
        </p:txBody>
      </p:sp>
      <p:sp>
        <p:nvSpPr>
          <p:cNvPr id="3" name="Content Placeholder 2"/>
          <p:cNvSpPr>
            <a:spLocks noGrp="1"/>
          </p:cNvSpPr>
          <p:nvPr>
            <p:ph idx="1"/>
          </p:nvPr>
        </p:nvSpPr>
        <p:spPr>
          <a:xfrm>
            <a:off x="323528" y="875853"/>
            <a:ext cx="8568952" cy="5433467"/>
          </a:xfrm>
        </p:spPr>
        <p:txBody>
          <a:bodyPr>
            <a:normAutofit fontScale="85000" lnSpcReduction="10000"/>
          </a:bodyPr>
          <a:lstStyle/>
          <a:p>
            <a:pPr algn="just"/>
            <a:r>
              <a:rPr lang="en-US" dirty="0"/>
              <a:t>Dialysis Tubing or </a:t>
            </a:r>
            <a:r>
              <a:rPr lang="en-US" dirty="0" err="1"/>
              <a:t>visking</a:t>
            </a:r>
            <a:r>
              <a:rPr lang="en-US" dirty="0"/>
              <a:t> tubing is a type of semi- or partially permeable membrane tubing[1] made from regenerated cellulose or cellophane. It can be used for diffusion with solutes or osmosis if used with water only. </a:t>
            </a:r>
            <a:endParaRPr lang="en-US" dirty="0" smtClean="0"/>
          </a:p>
          <a:p>
            <a:pPr algn="just"/>
            <a:r>
              <a:rPr lang="en-US" dirty="0" smtClean="0"/>
              <a:t>Osmosis </a:t>
            </a:r>
            <a:r>
              <a:rPr lang="en-US" dirty="0"/>
              <a:t>is when water passes through a semi-permeable layer to reach equilibrium. Diffusion, on the other hand, allows the movement of molecules from high concentration to low concentration. It will only allow molecules to pass through a semi-permeable membrane or layer if the molecule is small enough to fit through the membrane or a membrane's pore. This usually results with the effects of diffusion through a membrane only really affects small molecules, </a:t>
            </a:r>
          </a:p>
        </p:txBody>
      </p:sp>
    </p:spTree>
    <p:extLst>
      <p:ext uri="{BB962C8B-B14F-4D97-AF65-F5344CB8AC3E}">
        <p14:creationId xmlns:p14="http://schemas.microsoft.com/office/powerpoint/2010/main" val="2210311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b="1" dirty="0" smtClean="0">
                <a:solidFill>
                  <a:srgbClr val="FF0000"/>
                </a:solidFill>
              </a:rPr>
              <a:t>Preparation of dialysis tube</a:t>
            </a:r>
            <a:endParaRPr lang="en-US" b="1" dirty="0">
              <a:solidFill>
                <a:srgbClr val="FF0000"/>
              </a:solidFill>
            </a:endParaRPr>
          </a:p>
        </p:txBody>
      </p:sp>
      <p:sp>
        <p:nvSpPr>
          <p:cNvPr id="4" name="AutoShape 2" descr="Image result for Dialysis tub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Dialysis tub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pirate.shu.edu/~rawncarr/osmolab/bag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764704"/>
            <a:ext cx="8640960" cy="309634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science-projects.com/osmos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3861048"/>
            <a:ext cx="8640960" cy="2876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889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2053" name="Picture 5" descr="http://www.siumed.edu/~bbartholomew/images/chapter6/F06-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51" y="275049"/>
            <a:ext cx="8988745" cy="6322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38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07504" y="0"/>
            <a:ext cx="8856984" cy="6857999"/>
          </a:xfrm>
        </p:spPr>
        <p:txBody>
          <a:bodyPr>
            <a:noAutofit/>
          </a:bodyPr>
          <a:lstStyle/>
          <a:p>
            <a:r>
              <a:rPr lang="en-US" sz="2400" dirty="0" smtClean="0"/>
              <a:t>Procedure:-</a:t>
            </a:r>
            <a:endParaRPr lang="en-US" sz="2400" dirty="0"/>
          </a:p>
          <a:p>
            <a:r>
              <a:rPr lang="en-US" sz="2400" dirty="0"/>
              <a:t>Set up the apparatus as shown above.</a:t>
            </a:r>
          </a:p>
          <a:p>
            <a:r>
              <a:rPr lang="en-US" sz="2400" dirty="0"/>
              <a:t>Wash the filled </a:t>
            </a:r>
            <a:r>
              <a:rPr lang="en-US" sz="2400" dirty="0" err="1"/>
              <a:t>visking</a:t>
            </a:r>
            <a:r>
              <a:rPr lang="en-US" sz="2400" dirty="0"/>
              <a:t> tubing under water before immersion in the distilled water (to remove any starch and glucose on the outer surface).</a:t>
            </a:r>
          </a:p>
          <a:p>
            <a:r>
              <a:rPr lang="en-US" sz="2400" dirty="0"/>
              <a:t>Test for the presence of starch and glucose (reducing sugar) in the distilled water after 1 hour.</a:t>
            </a:r>
          </a:p>
          <a:p>
            <a:r>
              <a:rPr lang="en-US" sz="2400" dirty="0" smtClean="0"/>
              <a:t>Result:- </a:t>
            </a:r>
            <a:endParaRPr lang="en-US" sz="2400" dirty="0"/>
          </a:p>
          <a:p>
            <a:r>
              <a:rPr lang="en-US" sz="2400" dirty="0"/>
              <a:t>Only glucose (simple sugar) is present in the distilled water outside the </a:t>
            </a:r>
            <a:r>
              <a:rPr lang="en-US" sz="2400" dirty="0" err="1"/>
              <a:t>visking</a:t>
            </a:r>
            <a:r>
              <a:rPr lang="en-US" sz="2400" dirty="0"/>
              <a:t> tubing.</a:t>
            </a:r>
          </a:p>
          <a:p>
            <a:r>
              <a:rPr lang="en-US" sz="2400" dirty="0"/>
              <a:t>Interpretation</a:t>
            </a:r>
          </a:p>
          <a:p>
            <a:r>
              <a:rPr lang="en-US" sz="2400" dirty="0"/>
              <a:t>Glucose molecules are small enough to pass through the tiny pores on the selectively permeable membrane of the </a:t>
            </a:r>
            <a:r>
              <a:rPr lang="en-US" sz="2400" dirty="0" err="1"/>
              <a:t>visking</a:t>
            </a:r>
            <a:r>
              <a:rPr lang="en-US" sz="2400" dirty="0"/>
              <a:t> tubing by diffusion. Starch molecules are too large so they cannot pass through the membrane.</a:t>
            </a:r>
          </a:p>
        </p:txBody>
      </p:sp>
    </p:spTree>
    <p:extLst>
      <p:ext uri="{BB962C8B-B14F-4D97-AF65-F5344CB8AC3E}">
        <p14:creationId xmlns:p14="http://schemas.microsoft.com/office/powerpoint/2010/main" val="1150940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dialysis003.png (6261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04664"/>
            <a:ext cx="9143999"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274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457</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Dialysis</vt:lpstr>
      <vt:lpstr>PowerPoint Presentation</vt:lpstr>
      <vt:lpstr>PowerPoint Presentation</vt:lpstr>
      <vt:lpstr>Dialysis tube </vt:lpstr>
      <vt:lpstr>Preparation of dialysis tube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Dubai</dc:creator>
  <cp:lastModifiedBy>Dubai</cp:lastModifiedBy>
  <cp:revision>10</cp:revision>
  <cp:lastPrinted>2015-02-25T04:37:26Z</cp:lastPrinted>
  <dcterms:created xsi:type="dcterms:W3CDTF">2015-02-24T16:31:49Z</dcterms:created>
  <dcterms:modified xsi:type="dcterms:W3CDTF">2018-02-27T19:28:51Z</dcterms:modified>
</cp:coreProperties>
</file>