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7E2708-D24B-48E2-B147-D26525ADA585}" type="datetimeFigureOut">
              <a:rPr lang="en-US" smtClean="0"/>
              <a:t>11/8/2022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6AF352-11C4-4755-9C6A-1C6A06781358}" type="slidenum">
              <a:rPr lang="en-US" smtClean="0"/>
              <a:t>‹#›</a:t>
            </a:fld>
            <a:endParaRPr lang="en-US"/>
          </a:p>
        </p:txBody>
      </p:sp>
    </p:spTree>
    <p:extLst>
      <p:ext uri="{BB962C8B-B14F-4D97-AF65-F5344CB8AC3E}">
        <p14:creationId xmlns:p14="http://schemas.microsoft.com/office/powerpoint/2010/main" val="541525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6AF352-11C4-4755-9C6A-1C6A06781358}" type="slidenum">
              <a:rPr lang="en-US" smtClean="0"/>
              <a:t>1</a:t>
            </a:fld>
            <a:endParaRPr lang="en-US"/>
          </a:p>
        </p:txBody>
      </p:sp>
    </p:spTree>
    <p:extLst>
      <p:ext uri="{BB962C8B-B14F-4D97-AF65-F5344CB8AC3E}">
        <p14:creationId xmlns:p14="http://schemas.microsoft.com/office/powerpoint/2010/main" val="3422604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80B10D-2CF8-49F6-8CFC-3A63DF745DC8}"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97937-3DC4-48B6-B5ED-DB698E4DAFE8}" type="slidenum">
              <a:rPr lang="en-US" smtClean="0"/>
              <a:t>‹#›</a:t>
            </a:fld>
            <a:endParaRPr lang="en-US"/>
          </a:p>
        </p:txBody>
      </p:sp>
    </p:spTree>
    <p:extLst>
      <p:ext uri="{BB962C8B-B14F-4D97-AF65-F5344CB8AC3E}">
        <p14:creationId xmlns:p14="http://schemas.microsoft.com/office/powerpoint/2010/main" val="1876787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80B10D-2CF8-49F6-8CFC-3A63DF745DC8}"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97937-3DC4-48B6-B5ED-DB698E4DAFE8}" type="slidenum">
              <a:rPr lang="en-US" smtClean="0"/>
              <a:t>‹#›</a:t>
            </a:fld>
            <a:endParaRPr lang="en-US"/>
          </a:p>
        </p:txBody>
      </p:sp>
    </p:spTree>
    <p:extLst>
      <p:ext uri="{BB962C8B-B14F-4D97-AF65-F5344CB8AC3E}">
        <p14:creationId xmlns:p14="http://schemas.microsoft.com/office/powerpoint/2010/main" val="3859828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80B10D-2CF8-49F6-8CFC-3A63DF745DC8}"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97937-3DC4-48B6-B5ED-DB698E4DAFE8}" type="slidenum">
              <a:rPr lang="en-US" smtClean="0"/>
              <a:t>‹#›</a:t>
            </a:fld>
            <a:endParaRPr lang="en-US"/>
          </a:p>
        </p:txBody>
      </p:sp>
    </p:spTree>
    <p:extLst>
      <p:ext uri="{BB962C8B-B14F-4D97-AF65-F5344CB8AC3E}">
        <p14:creationId xmlns:p14="http://schemas.microsoft.com/office/powerpoint/2010/main" val="704590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80B10D-2CF8-49F6-8CFC-3A63DF745DC8}"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97937-3DC4-48B6-B5ED-DB698E4DAFE8}" type="slidenum">
              <a:rPr lang="en-US" smtClean="0"/>
              <a:t>‹#›</a:t>
            </a:fld>
            <a:endParaRPr lang="en-US"/>
          </a:p>
        </p:txBody>
      </p:sp>
    </p:spTree>
    <p:extLst>
      <p:ext uri="{BB962C8B-B14F-4D97-AF65-F5344CB8AC3E}">
        <p14:creationId xmlns:p14="http://schemas.microsoft.com/office/powerpoint/2010/main" val="826192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80B10D-2CF8-49F6-8CFC-3A63DF745DC8}"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97937-3DC4-48B6-B5ED-DB698E4DAFE8}" type="slidenum">
              <a:rPr lang="en-US" smtClean="0"/>
              <a:t>‹#›</a:t>
            </a:fld>
            <a:endParaRPr lang="en-US"/>
          </a:p>
        </p:txBody>
      </p:sp>
    </p:spTree>
    <p:extLst>
      <p:ext uri="{BB962C8B-B14F-4D97-AF65-F5344CB8AC3E}">
        <p14:creationId xmlns:p14="http://schemas.microsoft.com/office/powerpoint/2010/main" val="2191774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80B10D-2CF8-49F6-8CFC-3A63DF745DC8}"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C97937-3DC4-48B6-B5ED-DB698E4DAFE8}" type="slidenum">
              <a:rPr lang="en-US" smtClean="0"/>
              <a:t>‹#›</a:t>
            </a:fld>
            <a:endParaRPr lang="en-US"/>
          </a:p>
        </p:txBody>
      </p:sp>
    </p:spTree>
    <p:extLst>
      <p:ext uri="{BB962C8B-B14F-4D97-AF65-F5344CB8AC3E}">
        <p14:creationId xmlns:p14="http://schemas.microsoft.com/office/powerpoint/2010/main" val="3989432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80B10D-2CF8-49F6-8CFC-3A63DF745DC8}"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C97937-3DC4-48B6-B5ED-DB698E4DAFE8}" type="slidenum">
              <a:rPr lang="en-US" smtClean="0"/>
              <a:t>‹#›</a:t>
            </a:fld>
            <a:endParaRPr lang="en-US"/>
          </a:p>
        </p:txBody>
      </p:sp>
    </p:spTree>
    <p:extLst>
      <p:ext uri="{BB962C8B-B14F-4D97-AF65-F5344CB8AC3E}">
        <p14:creationId xmlns:p14="http://schemas.microsoft.com/office/powerpoint/2010/main" val="1628735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80B10D-2CF8-49F6-8CFC-3A63DF745DC8}"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C97937-3DC4-48B6-B5ED-DB698E4DAFE8}" type="slidenum">
              <a:rPr lang="en-US" smtClean="0"/>
              <a:t>‹#›</a:t>
            </a:fld>
            <a:endParaRPr lang="en-US"/>
          </a:p>
        </p:txBody>
      </p:sp>
    </p:spTree>
    <p:extLst>
      <p:ext uri="{BB962C8B-B14F-4D97-AF65-F5344CB8AC3E}">
        <p14:creationId xmlns:p14="http://schemas.microsoft.com/office/powerpoint/2010/main" val="3548626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80B10D-2CF8-49F6-8CFC-3A63DF745DC8}"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C97937-3DC4-48B6-B5ED-DB698E4DAFE8}" type="slidenum">
              <a:rPr lang="en-US" smtClean="0"/>
              <a:t>‹#›</a:t>
            </a:fld>
            <a:endParaRPr lang="en-US"/>
          </a:p>
        </p:txBody>
      </p:sp>
    </p:spTree>
    <p:extLst>
      <p:ext uri="{BB962C8B-B14F-4D97-AF65-F5344CB8AC3E}">
        <p14:creationId xmlns:p14="http://schemas.microsoft.com/office/powerpoint/2010/main" val="2092147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80B10D-2CF8-49F6-8CFC-3A63DF745DC8}"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C97937-3DC4-48B6-B5ED-DB698E4DAFE8}" type="slidenum">
              <a:rPr lang="en-US" smtClean="0"/>
              <a:t>‹#›</a:t>
            </a:fld>
            <a:endParaRPr lang="en-US"/>
          </a:p>
        </p:txBody>
      </p:sp>
    </p:spTree>
    <p:extLst>
      <p:ext uri="{BB962C8B-B14F-4D97-AF65-F5344CB8AC3E}">
        <p14:creationId xmlns:p14="http://schemas.microsoft.com/office/powerpoint/2010/main" val="2857495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80B10D-2CF8-49F6-8CFC-3A63DF745DC8}"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C97937-3DC4-48B6-B5ED-DB698E4DAFE8}" type="slidenum">
              <a:rPr lang="en-US" smtClean="0"/>
              <a:t>‹#›</a:t>
            </a:fld>
            <a:endParaRPr lang="en-US"/>
          </a:p>
        </p:txBody>
      </p:sp>
    </p:spTree>
    <p:extLst>
      <p:ext uri="{BB962C8B-B14F-4D97-AF65-F5344CB8AC3E}">
        <p14:creationId xmlns:p14="http://schemas.microsoft.com/office/powerpoint/2010/main" val="960406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80B10D-2CF8-49F6-8CFC-3A63DF745DC8}" type="datetimeFigureOut">
              <a:rPr lang="en-US" smtClean="0"/>
              <a:t>11/8/2022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C97937-3DC4-48B6-B5ED-DB698E4DAFE8}" type="slidenum">
              <a:rPr lang="en-US" smtClean="0"/>
              <a:t>‹#›</a:t>
            </a:fld>
            <a:endParaRPr lang="en-US"/>
          </a:p>
        </p:txBody>
      </p:sp>
    </p:spTree>
    <p:extLst>
      <p:ext uri="{BB962C8B-B14F-4D97-AF65-F5344CB8AC3E}">
        <p14:creationId xmlns:p14="http://schemas.microsoft.com/office/powerpoint/2010/main" val="666024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8001000" cy="6172200"/>
          </a:xfrm>
        </p:spPr>
        <p:txBody>
          <a:bodyPr/>
          <a:lstStyle/>
          <a:p>
            <a:endParaRPr lang="en-US" dirty="0"/>
          </a:p>
        </p:txBody>
      </p:sp>
      <p:sp>
        <p:nvSpPr>
          <p:cNvPr id="4" name="Rectangle 3"/>
          <p:cNvSpPr/>
          <p:nvPr/>
        </p:nvSpPr>
        <p:spPr>
          <a:xfrm>
            <a:off x="152400" y="381000"/>
            <a:ext cx="8686800" cy="61722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rtl="1" fontAlgn="base">
              <a:spcBef>
                <a:spcPct val="0"/>
              </a:spcBef>
              <a:spcAft>
                <a:spcPct val="0"/>
              </a:spcAft>
              <a:tabLst>
                <a:tab pos="5399088" algn="r"/>
              </a:tabLst>
            </a:pPr>
            <a:endParaRPr lang="ar-IQ" sz="1600" dirty="0">
              <a:solidFill>
                <a:prstClr val="black"/>
              </a:solidFill>
              <a:latin typeface="Calibri" pitchFamily="34" charset="0"/>
              <a:cs typeface="Ali_K_Samik" pitchFamily="2" charset="-78"/>
            </a:endParaRPr>
          </a:p>
        </p:txBody>
      </p:sp>
      <p:sp>
        <p:nvSpPr>
          <p:cNvPr id="5" name="Rectangle 4"/>
          <p:cNvSpPr/>
          <p:nvPr/>
        </p:nvSpPr>
        <p:spPr>
          <a:xfrm>
            <a:off x="5257800" y="533400"/>
            <a:ext cx="3505200" cy="1676400"/>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lvl="0" algn="ctr" rtl="1" fontAlgn="base">
              <a:spcBef>
                <a:spcPct val="0"/>
              </a:spcBef>
              <a:spcAft>
                <a:spcPct val="0"/>
              </a:spcAft>
              <a:tabLst>
                <a:tab pos="5399088" algn="r"/>
              </a:tabLst>
            </a:pPr>
            <a:r>
              <a:rPr lang="ar-SA" dirty="0">
                <a:solidFill>
                  <a:prstClr val="black"/>
                </a:solidFill>
                <a:latin typeface="Calibri" pitchFamily="34" charset="0"/>
                <a:ea typeface="Calibri" pitchFamily="34" charset="0"/>
                <a:cs typeface="Ali_K_Samik" pitchFamily="2" charset="-78"/>
              </a:rPr>
              <a:t>هةريَــمى كوردستـــان- عيَــراق</a:t>
            </a:r>
            <a:endParaRPr lang="en-US" dirty="0">
              <a:solidFill>
                <a:prstClr val="black"/>
              </a:solidFill>
              <a:latin typeface="Arial" pitchFamily="34" charset="0"/>
              <a:cs typeface="Arial" pitchFamily="34" charset="0"/>
            </a:endParaRPr>
          </a:p>
          <a:p>
            <a:pPr lvl="0" algn="ctr" rtl="1" eaLnBrk="0" fontAlgn="base" hangingPunct="0">
              <a:spcBef>
                <a:spcPct val="0"/>
              </a:spcBef>
              <a:spcAft>
                <a:spcPct val="0"/>
              </a:spcAft>
              <a:tabLst>
                <a:tab pos="5399088" algn="r"/>
              </a:tabLst>
            </a:pPr>
            <a:r>
              <a:rPr lang="ar-SA" dirty="0">
                <a:solidFill>
                  <a:prstClr val="black"/>
                </a:solidFill>
                <a:latin typeface="Calibri" pitchFamily="34" charset="0"/>
                <a:ea typeface="Calibri" pitchFamily="34" charset="0"/>
                <a:cs typeface="Ali_K_Samik" pitchFamily="2" charset="-78"/>
              </a:rPr>
              <a:t>وةزارةتى خويَندنى بـالاَ و تويَذينةوةى زانسـتى</a:t>
            </a:r>
            <a:endParaRPr lang="en-US" dirty="0">
              <a:solidFill>
                <a:prstClr val="black"/>
              </a:solidFill>
              <a:latin typeface="Arial" pitchFamily="34" charset="0"/>
              <a:cs typeface="Arial" pitchFamily="34" charset="0"/>
            </a:endParaRPr>
          </a:p>
          <a:p>
            <a:pPr lvl="0" algn="ctr" rtl="1" eaLnBrk="0" fontAlgn="base" hangingPunct="0">
              <a:spcBef>
                <a:spcPct val="0"/>
              </a:spcBef>
              <a:spcAft>
                <a:spcPct val="0"/>
              </a:spcAft>
              <a:tabLst>
                <a:tab pos="5399088" algn="r"/>
              </a:tabLst>
            </a:pPr>
            <a:r>
              <a:rPr lang="ar-SA" dirty="0">
                <a:solidFill>
                  <a:prstClr val="black"/>
                </a:solidFill>
                <a:latin typeface="Calibri" pitchFamily="34" charset="0"/>
                <a:ea typeface="Calibri" pitchFamily="34" charset="0"/>
                <a:cs typeface="Ali_K_Samik" pitchFamily="2" charset="-78"/>
              </a:rPr>
              <a:t>زانــكؤى سةلاَحــةدديـن- هةوليَـر</a:t>
            </a:r>
            <a:endParaRPr lang="ar-IQ" dirty="0">
              <a:solidFill>
                <a:prstClr val="black"/>
              </a:solidFill>
              <a:latin typeface="Calibri" pitchFamily="34" charset="0"/>
              <a:ea typeface="Calibri" pitchFamily="34" charset="0"/>
              <a:cs typeface="Ali_K_Samik" pitchFamily="2" charset="-78"/>
            </a:endParaRPr>
          </a:p>
          <a:p>
            <a:pPr lvl="0" algn="ctr" rtl="1" eaLnBrk="0" fontAlgn="base" hangingPunct="0">
              <a:spcBef>
                <a:spcPct val="0"/>
              </a:spcBef>
              <a:spcAft>
                <a:spcPct val="0"/>
              </a:spcAft>
              <a:tabLst>
                <a:tab pos="5399088" algn="r"/>
              </a:tabLst>
            </a:pPr>
            <a:r>
              <a:rPr lang="ar-IQ" dirty="0">
                <a:solidFill>
                  <a:prstClr val="black"/>
                </a:solidFill>
                <a:latin typeface="Calibri" pitchFamily="34" charset="0"/>
                <a:cs typeface="Ali_K_Samik" pitchFamily="2" charset="-78"/>
              </a:rPr>
              <a:t>كؤليذى ئاداب : بةشى ميَذوو </a:t>
            </a:r>
            <a:endParaRPr lang="ar-IQ" dirty="0" smtClean="0">
              <a:solidFill>
                <a:prstClr val="black"/>
              </a:solidFill>
              <a:latin typeface="Calibri" pitchFamily="34" charset="0"/>
              <a:cs typeface="Ali_K_Samik" pitchFamily="2" charset="-78"/>
            </a:endParaRPr>
          </a:p>
          <a:p>
            <a:pPr lvl="0" algn="ctr" rtl="1" eaLnBrk="0" fontAlgn="base" hangingPunct="0">
              <a:spcBef>
                <a:spcPct val="0"/>
              </a:spcBef>
              <a:spcAft>
                <a:spcPct val="0"/>
              </a:spcAft>
              <a:tabLst>
                <a:tab pos="5399088" algn="r"/>
              </a:tabLst>
            </a:pPr>
            <a:r>
              <a:rPr lang="ar-IQ" dirty="0" smtClean="0">
                <a:solidFill>
                  <a:prstClr val="black"/>
                </a:solidFill>
                <a:latin typeface="Calibri" pitchFamily="34" charset="0"/>
                <a:cs typeface="Ali_K_Samik" pitchFamily="2" charset="-78"/>
              </a:rPr>
              <a:t> </a:t>
            </a:r>
            <a:r>
              <a:rPr lang="ar-IQ" dirty="0">
                <a:solidFill>
                  <a:prstClr val="black"/>
                </a:solidFill>
                <a:latin typeface="Calibri" pitchFamily="34" charset="0"/>
                <a:cs typeface="Ali_K_Samik" pitchFamily="2" charset="-78"/>
              </a:rPr>
              <a:t>قؤناغى  ضوارةم : لقى كورد </a:t>
            </a:r>
          </a:p>
        </p:txBody>
      </p:sp>
      <p:sp>
        <p:nvSpPr>
          <p:cNvPr id="6" name="Oval 5"/>
          <p:cNvSpPr/>
          <p:nvPr/>
        </p:nvSpPr>
        <p:spPr>
          <a:xfrm>
            <a:off x="304800" y="533400"/>
            <a:ext cx="3124200" cy="1981200"/>
          </a:xfrm>
          <a:prstGeom prst="ellipse">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7" name="Picture 2" descr="Description: Armi_Zanko"/>
          <p:cNvPicPr>
            <a:picLocks noChangeAspect="1" noChangeArrowheads="1"/>
          </p:cNvPicPr>
          <p:nvPr/>
        </p:nvPicPr>
        <p:blipFill>
          <a:blip r:embed="rId3">
            <a:lum bright="2000" contrast="26000"/>
            <a:extLst>
              <a:ext uri="{28A0092B-C50C-407E-A947-70E740481C1C}">
                <a14:useLocalDpi xmlns:a14="http://schemas.microsoft.com/office/drawing/2010/main" val="0"/>
              </a:ext>
            </a:extLst>
          </a:blip>
          <a:srcRect/>
          <a:stretch>
            <a:fillRect/>
          </a:stretch>
        </p:blipFill>
        <p:spPr bwMode="auto">
          <a:xfrm>
            <a:off x="685800" y="713656"/>
            <a:ext cx="2209800" cy="1724744"/>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457200" y="3352800"/>
            <a:ext cx="8153400" cy="2133600"/>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lvl="0" algn="ctr" rtl="1" eaLnBrk="0" fontAlgn="base" hangingPunct="0">
              <a:spcBef>
                <a:spcPct val="0"/>
              </a:spcBef>
              <a:spcAft>
                <a:spcPct val="0"/>
              </a:spcAft>
              <a:tabLst>
                <a:tab pos="5399088" algn="r"/>
              </a:tabLst>
            </a:pPr>
            <a:r>
              <a:rPr lang="ar-IQ" sz="4800" dirty="0">
                <a:solidFill>
                  <a:schemeClr val="accent2">
                    <a:lumMod val="75000"/>
                  </a:schemeClr>
                </a:solidFill>
                <a:latin typeface="Calibri" pitchFamily="34" charset="0"/>
                <a:cs typeface="Ali_K_Samik" pitchFamily="2" charset="-78"/>
              </a:rPr>
              <a:t>بابةت ( ميَذووى هاوضةرخى عيَراق</a:t>
            </a:r>
            <a:r>
              <a:rPr lang="ar-IQ" sz="4800" dirty="0" smtClean="0">
                <a:solidFill>
                  <a:schemeClr val="accent2">
                    <a:lumMod val="75000"/>
                  </a:schemeClr>
                </a:solidFill>
                <a:latin typeface="Calibri" pitchFamily="34" charset="0"/>
                <a:cs typeface="Ali_K_Samik" pitchFamily="2" charset="-78"/>
              </a:rPr>
              <a:t>)</a:t>
            </a:r>
            <a:endParaRPr lang="ar-IQ" sz="4400" dirty="0" smtClean="0">
              <a:solidFill>
                <a:schemeClr val="accent2">
                  <a:lumMod val="75000"/>
                </a:schemeClr>
              </a:solidFill>
              <a:latin typeface="Calibri" pitchFamily="34" charset="0"/>
              <a:cs typeface="Ali_K_Samik" pitchFamily="2" charset="-78"/>
            </a:endParaRPr>
          </a:p>
          <a:p>
            <a:pPr marR="114300" lvl="0" algn="justLow" rtl="1">
              <a:spcAft>
                <a:spcPts val="1000"/>
              </a:spcAft>
            </a:pPr>
            <a:endParaRPr lang="en-US" sz="2800" dirty="0">
              <a:solidFill>
                <a:schemeClr val="tx1"/>
              </a:solidFill>
              <a:latin typeface="Calibri" pitchFamily="34" charset="0"/>
              <a:cs typeface="Ali_K_Samik" pitchFamily="2" charset="-78"/>
            </a:endParaRPr>
          </a:p>
          <a:p>
            <a:pPr marR="0" lvl="0" algn="just" rtl="1">
              <a:lnSpc>
                <a:spcPct val="115000"/>
              </a:lnSpc>
              <a:spcBef>
                <a:spcPts val="0"/>
              </a:spcBef>
              <a:spcAft>
                <a:spcPts val="1000"/>
              </a:spcAft>
            </a:pPr>
            <a:r>
              <a:rPr lang="ar-SA" sz="2000" smtClean="0">
                <a:ea typeface="Calibri"/>
                <a:cs typeface="Ali_k_kanaqen" pitchFamily="2" charset="-78"/>
              </a:rPr>
              <a:t>هؤكاري </a:t>
            </a:r>
            <a:r>
              <a:rPr lang="ar-SA" sz="2000" dirty="0">
                <a:ea typeface="Calibri"/>
                <a:cs typeface="Ali_k_kanaqen" pitchFamily="2" charset="-78"/>
              </a:rPr>
              <a:t>سةركةوتني بةريتانيا لة عيراق و شكستى عوسماني </a:t>
            </a:r>
            <a:endParaRPr lang="en-US" sz="2000" dirty="0">
              <a:solidFill>
                <a:prstClr val="black"/>
              </a:solidFill>
              <a:ea typeface="Calibri"/>
              <a:cs typeface="Ali_k_kanaqen" pitchFamily="2" charset="-78"/>
            </a:endParaRPr>
          </a:p>
          <a:p>
            <a:pPr lvl="0" algn="ctr" rtl="1" eaLnBrk="0" fontAlgn="base" hangingPunct="0">
              <a:spcBef>
                <a:spcPct val="0"/>
              </a:spcBef>
              <a:spcAft>
                <a:spcPct val="0"/>
              </a:spcAft>
              <a:tabLst>
                <a:tab pos="5399088" algn="r"/>
              </a:tabLst>
            </a:pPr>
            <a:endParaRPr lang="ar-IQ" sz="2800" dirty="0">
              <a:solidFill>
                <a:schemeClr val="tx1"/>
              </a:solidFill>
              <a:latin typeface="Calibri" pitchFamily="34" charset="0"/>
              <a:cs typeface="Ali_K_Samik" pitchFamily="2" charset="-78"/>
            </a:endParaRPr>
          </a:p>
        </p:txBody>
      </p:sp>
      <p:sp>
        <p:nvSpPr>
          <p:cNvPr id="9" name="Rectangle 8"/>
          <p:cNvSpPr/>
          <p:nvPr/>
        </p:nvSpPr>
        <p:spPr>
          <a:xfrm>
            <a:off x="1981200" y="5257800"/>
            <a:ext cx="5715000" cy="914400"/>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lvl="0" algn="ctr"/>
            <a:r>
              <a:rPr lang="ar-IQ" sz="2400" dirty="0">
                <a:solidFill>
                  <a:srgbClr val="0070C0"/>
                </a:solidFill>
                <a:latin typeface="Calibri" pitchFamily="34" charset="0"/>
                <a:cs typeface="Ali_K_Samik" pitchFamily="2" charset="-78"/>
              </a:rPr>
              <a:t>مامؤستاى بابةت :  نجم الدين عبدالله شيَخانى</a:t>
            </a:r>
            <a:r>
              <a:rPr lang="ar-IQ" sz="2000" dirty="0">
                <a:solidFill>
                  <a:prstClr val="black"/>
                </a:solidFill>
                <a:latin typeface="Calibri" pitchFamily="34" charset="0"/>
                <a:cs typeface="Ali_K_Samik" pitchFamily="2" charset="-78"/>
              </a:rPr>
              <a:t> </a:t>
            </a:r>
            <a:endParaRPr lang="en-US" sz="2000" dirty="0">
              <a:solidFill>
                <a:prstClr val="black"/>
              </a:solidFill>
              <a:latin typeface="Calibri" pitchFamily="34" charset="0"/>
              <a:cs typeface="Ali_K_Samik" pitchFamily="2" charset="-78"/>
            </a:endParaRPr>
          </a:p>
        </p:txBody>
      </p:sp>
    </p:spTree>
    <p:extLst>
      <p:ext uri="{BB962C8B-B14F-4D97-AF65-F5344CB8AC3E}">
        <p14:creationId xmlns:p14="http://schemas.microsoft.com/office/powerpoint/2010/main" val="4051561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839200" cy="64770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lvl="0" algn="just" rtl="1">
              <a:lnSpc>
                <a:spcPct val="115000"/>
              </a:lnSpc>
              <a:spcAft>
                <a:spcPts val="1000"/>
              </a:spcAft>
            </a:pPr>
            <a:r>
              <a:rPr lang="ar-SA" sz="2000" dirty="0">
                <a:solidFill>
                  <a:prstClr val="black"/>
                </a:solidFill>
                <a:ea typeface="Calibri"/>
                <a:cs typeface="Ali_k_kanaqen" pitchFamily="2" charset="-78"/>
              </a:rPr>
              <a:t>هؤكاري سةركةوتني بةريتانيا لة عيراق و شكستى </a:t>
            </a:r>
            <a:r>
              <a:rPr lang="ar-SA" sz="2000" dirty="0" smtClean="0">
                <a:solidFill>
                  <a:prstClr val="black"/>
                </a:solidFill>
                <a:ea typeface="Calibri"/>
                <a:cs typeface="Ali_k_kanaqen" pitchFamily="2" charset="-78"/>
              </a:rPr>
              <a:t>عوسماني</a:t>
            </a:r>
            <a:endParaRPr lang="ar-IQ" sz="1600" dirty="0" smtClean="0">
              <a:ea typeface="Calibri"/>
              <a:cs typeface="Ali_K_Alwand"/>
            </a:endParaRPr>
          </a:p>
          <a:p>
            <a:pPr marL="342900" marR="114300" lvl="0" indent="-342900" algn="just" rtl="1">
              <a:lnSpc>
                <a:spcPct val="115000"/>
              </a:lnSpc>
              <a:spcBef>
                <a:spcPts val="0"/>
              </a:spcBef>
              <a:spcAft>
                <a:spcPts val="1000"/>
              </a:spcAft>
              <a:buFont typeface="+mj-lt"/>
              <a:buAutoNum type="arabicPeriod"/>
            </a:pPr>
            <a:r>
              <a:rPr lang="ar-SA" sz="1600" dirty="0" smtClean="0">
                <a:ea typeface="Calibri"/>
                <a:cs typeface="Ali_K_Alwand"/>
              </a:rPr>
              <a:t>بةريتانيا سة</a:t>
            </a:r>
            <a:r>
              <a:rPr lang="ar-IQ" sz="1600" dirty="0" smtClean="0">
                <a:ea typeface="Calibri"/>
                <a:cs typeface="Ali_K_Alwand"/>
              </a:rPr>
              <a:t>ر</a:t>
            </a:r>
            <a:r>
              <a:rPr lang="ar-SA" sz="1600" smtClean="0">
                <a:ea typeface="Calibri"/>
                <a:cs typeface="Ali_K_Alwand"/>
              </a:rPr>
              <a:t>كةوتو </a:t>
            </a:r>
            <a:r>
              <a:rPr lang="ar-SA" sz="1600" dirty="0">
                <a:ea typeface="Calibri"/>
                <a:cs typeface="Ali_K_Alwand"/>
              </a:rPr>
              <a:t>تر بوو لة عوسمانيةكان لةرِوى رِاكيَشانى هةست و سؤزى دانيشتوانى ئةو سىَ ويلايةتة بةلاي خؤياندا بةتايبةتى بةشيك لةسةركردةكانى بةريتانيا ثيَيان وابوو دةكرىَ سود لة دانيشتوان بةتايبةتى هؤزةكان وةربطيرىَ.</a:t>
            </a:r>
            <a:endParaRPr lang="en-US" sz="1600" dirty="0">
              <a:ea typeface="Calibri"/>
              <a:cs typeface="Arial"/>
            </a:endParaRPr>
          </a:p>
          <a:p>
            <a:pPr marL="342900" marR="114300" lvl="0" indent="-342900" algn="just" rtl="1">
              <a:lnSpc>
                <a:spcPct val="115000"/>
              </a:lnSpc>
              <a:spcBef>
                <a:spcPts val="0"/>
              </a:spcBef>
              <a:spcAft>
                <a:spcPts val="1000"/>
              </a:spcAft>
              <a:buFont typeface="+mj-lt"/>
              <a:buAutoNum type="arabicPeriod"/>
            </a:pPr>
            <a:r>
              <a:rPr lang="ar-SA" sz="1600" dirty="0">
                <a:ea typeface="Calibri"/>
                <a:cs typeface="Ali_K_Alwand"/>
              </a:rPr>
              <a:t>ئةو سيستةمة كارطيَرِية خراثةى عوسمانيةكان ولاَتيان ثىَ بةريَوة دةبرد واي كردبوو كة طةندةلي بةشيَكى زؤري ياخود سةرجةم دام و دةزطاكاني دةولَةتى طرتبوو.</a:t>
            </a:r>
            <a:endParaRPr lang="en-US" sz="1600" dirty="0">
              <a:ea typeface="Calibri"/>
              <a:cs typeface="Arial"/>
            </a:endParaRPr>
          </a:p>
          <a:p>
            <a:pPr marL="342900" marR="114300" lvl="0" indent="-342900" algn="just" rtl="1">
              <a:lnSpc>
                <a:spcPct val="115000"/>
              </a:lnSpc>
              <a:spcBef>
                <a:spcPts val="0"/>
              </a:spcBef>
              <a:spcAft>
                <a:spcPts val="1000"/>
              </a:spcAft>
              <a:buFont typeface="+mj-lt"/>
              <a:buAutoNum type="arabicPeriod"/>
            </a:pPr>
            <a:r>
              <a:rPr lang="ar-SA" sz="1600" dirty="0">
                <a:ea typeface="Calibri"/>
                <a:cs typeface="Ali_K_Alwand"/>
              </a:rPr>
              <a:t> ئةو رِؤحيةت و هةستي خؤ بةزل زانيني توركةكان بةتايبةتي دواى ئةوةى كؤمةلَةى اتحاد تةرةقي 1908ز دةسةلاَت دةطرنة دةست .</a:t>
            </a:r>
            <a:endParaRPr lang="en-US" sz="1600" dirty="0">
              <a:ea typeface="Calibri"/>
              <a:cs typeface="Arial"/>
            </a:endParaRPr>
          </a:p>
          <a:p>
            <a:pPr marL="342900" marR="114300" lvl="0" indent="-342900" algn="just" rtl="1">
              <a:lnSpc>
                <a:spcPct val="115000"/>
              </a:lnSpc>
              <a:spcBef>
                <a:spcPts val="0"/>
              </a:spcBef>
              <a:spcAft>
                <a:spcPts val="1000"/>
              </a:spcAft>
              <a:buFont typeface="+mj-lt"/>
              <a:buAutoNum type="arabicPeriod"/>
            </a:pPr>
            <a:r>
              <a:rPr lang="ar-SA" sz="1600" dirty="0">
                <a:ea typeface="Calibri"/>
                <a:cs typeface="Ali_K_Alwand"/>
              </a:rPr>
              <a:t>ئةو قات و قرِى و برسيَتيةى كة لةكاتي جةنط دا دةولَةتى عوسمانى طرتةوة واي كردبوو بيَزارييةكى زؤر رِوو لة خةلَكةكة بكات بةتايبةتى سوثاي عوسماني بةشيَكى زؤري ثيَداويستى خواردةمةنى لةسةر دانيشتوان بوو .</a:t>
            </a:r>
            <a:endParaRPr lang="en-US" sz="1600" dirty="0">
              <a:ea typeface="Calibri"/>
              <a:cs typeface="Arial"/>
            </a:endParaRPr>
          </a:p>
          <a:p>
            <a:pPr marL="342900" marR="114300" lvl="0" indent="-342900" algn="just" rtl="1">
              <a:lnSpc>
                <a:spcPct val="115000"/>
              </a:lnSpc>
              <a:spcBef>
                <a:spcPts val="0"/>
              </a:spcBef>
              <a:spcAft>
                <a:spcPts val="1000"/>
              </a:spcAft>
              <a:buFont typeface="+mj-lt"/>
              <a:buAutoNum type="arabicPeriod"/>
            </a:pPr>
            <a:r>
              <a:rPr lang="ar-SA" sz="1600" dirty="0">
                <a:ea typeface="Calibri"/>
                <a:cs typeface="Ali_K_Alwand"/>
              </a:rPr>
              <a:t> رِؤلَى جاسوس و سيخورِةكانى بةريتانيا لةناو عيَراق دا كة توانيبويان سةرةنجى بةشيَكى زؤر لةسةرؤك هؤزةكان بةلاي خؤياندا رابكيَشن .</a:t>
            </a:r>
            <a:endParaRPr lang="en-US" sz="1600" dirty="0">
              <a:ea typeface="Calibri"/>
              <a:cs typeface="Arial"/>
            </a:endParaRPr>
          </a:p>
          <a:p>
            <a:pPr marL="342900" marR="114300" lvl="0" indent="-342900" algn="just" rtl="1">
              <a:lnSpc>
                <a:spcPct val="115000"/>
              </a:lnSpc>
              <a:spcBef>
                <a:spcPts val="0"/>
              </a:spcBef>
              <a:spcAft>
                <a:spcPts val="1000"/>
              </a:spcAft>
              <a:buFont typeface="+mj-lt"/>
              <a:buAutoNum type="arabicPeriod"/>
            </a:pPr>
            <a:r>
              <a:rPr lang="ar-SA" sz="1600" dirty="0">
                <a:ea typeface="Calibri"/>
                <a:cs typeface="Ali_K_Alwand"/>
              </a:rPr>
              <a:t> لةسةرةتايي جةنطدا رِةنطة بةناو لةطةلَ دةولَةتى عوسماني بوبن، بةلاَم بة تيَثةرِ بونى قؤناغةكاني جةنط هةلَويَستى هؤزةكان دةكؤرِىَ و دانيشتوانى ئةو ناوضانة دةزانن لايةنى براوة كيَة .</a:t>
            </a:r>
            <a:endParaRPr lang="en-US" sz="1600" dirty="0">
              <a:ea typeface="Calibri"/>
              <a:cs typeface="Arial"/>
            </a:endParaRPr>
          </a:p>
          <a:p>
            <a:pPr marL="342900" marR="114300" lvl="0" indent="-342900" algn="just" rtl="1">
              <a:lnSpc>
                <a:spcPct val="115000"/>
              </a:lnSpc>
              <a:spcBef>
                <a:spcPts val="0"/>
              </a:spcBef>
              <a:spcAft>
                <a:spcPts val="1000"/>
              </a:spcAft>
              <a:buFont typeface="+mj-lt"/>
              <a:buAutoNum type="arabicPeriod"/>
            </a:pPr>
            <a:r>
              <a:rPr lang="ar-SA" sz="1600" dirty="0">
                <a:ea typeface="Calibri"/>
                <a:cs typeface="Ali_K_Alwand"/>
              </a:rPr>
              <a:t> لةكاتى جةنطيشدا دةولَةتى عوسماني لةبري ئةوةى سياسةتيَكى ذيرانة بطريَتة بةر دةبينين لةزؤر شويَنى ويلايةتةكاني بةغداو بةسرة سياسةتيَكى توند و تيذ ثةيرةو دةكات لةوانة ( بةرثةض دانةوةى ياخود سةركوتكردنى راثةريوانى شاري نةجةف 1915ز ، كاتىَ دانيشتوانى ئةو شارة نارةزايةتى دةردةبرن لةبةرامبةر ئةو ذيانة سةختةو طرانى بازارِو نةبونى ثيداويستيةكاني ذيان هةيانة . هةرضةندة دانيشتوانى نةجةف وةفديك ثيك دةهينن و دةضنة بةغدا بؤ طفتوطؤ كردن لةطةلَ دةسةلاَتدارانى عوسماني ، بةلاَم طويَيان لىَ ناطريَت. هةر بؤية دواى طةرِانةوةى وةفدةكة لة نةجةف دةبيَتة ثيَكدادان لةنيَوان دانيشتوانى شارةكةو عوسمانيةكان </a:t>
            </a:r>
            <a:endParaRPr lang="en-US" sz="1600" dirty="0">
              <a:ea typeface="Calibri"/>
              <a:cs typeface="Arial"/>
            </a:endParaRPr>
          </a:p>
        </p:txBody>
      </p:sp>
    </p:spTree>
    <p:extLst>
      <p:ext uri="{BB962C8B-B14F-4D97-AF65-F5344CB8AC3E}">
        <p14:creationId xmlns:p14="http://schemas.microsoft.com/office/powerpoint/2010/main" val="353948238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56309"/>
            <a:ext cx="8839200" cy="64770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457200" marR="0" algn="just" rtl="1">
              <a:lnSpc>
                <a:spcPct val="115000"/>
              </a:lnSpc>
              <a:spcBef>
                <a:spcPts val="0"/>
              </a:spcBef>
              <a:spcAft>
                <a:spcPts val="1000"/>
              </a:spcAft>
            </a:pPr>
            <a:r>
              <a:rPr lang="ar-SA" sz="1400" dirty="0">
                <a:ea typeface="Calibri"/>
                <a:cs typeface="Ali_K_Jiddah"/>
              </a:rPr>
              <a:t>جطة لةمانة  لةماوةى نيَوان سالاَنى1916-1918 ضةند رِووداويَك لةعيَراق دذى عوسمانى </a:t>
            </a:r>
            <a:endParaRPr lang="en-US" sz="1100" dirty="0">
              <a:ea typeface="Calibri"/>
              <a:cs typeface="Arial"/>
            </a:endParaRPr>
          </a:p>
          <a:p>
            <a:pPr marL="457200" marR="0" algn="just" rtl="1">
              <a:lnSpc>
                <a:spcPct val="115000"/>
              </a:lnSpc>
              <a:spcBef>
                <a:spcPts val="0"/>
              </a:spcBef>
              <a:spcAft>
                <a:spcPts val="1000"/>
              </a:spcAft>
            </a:pPr>
            <a:r>
              <a:rPr lang="ar-SA" sz="1600" dirty="0">
                <a:ea typeface="Calibri"/>
                <a:cs typeface="Ali_K_Jiddah"/>
              </a:rPr>
              <a:t>         1- </a:t>
            </a:r>
            <a:r>
              <a:rPr lang="ar-SA" sz="1550" dirty="0">
                <a:ea typeface="Calibri"/>
                <a:cs typeface="Ali_K_Jiddah"/>
              </a:rPr>
              <a:t>رِووداوى كربلاْ  1916ز :-</a:t>
            </a:r>
            <a:endParaRPr lang="en-US" sz="1100" dirty="0">
              <a:ea typeface="Calibri"/>
              <a:cs typeface="Arial"/>
            </a:endParaRPr>
          </a:p>
          <a:p>
            <a:pPr marL="457200" marR="114300" algn="just" rtl="1">
              <a:lnSpc>
                <a:spcPct val="115000"/>
              </a:lnSpc>
              <a:spcBef>
                <a:spcPts val="0"/>
              </a:spcBef>
              <a:spcAft>
                <a:spcPts val="1000"/>
              </a:spcAft>
            </a:pPr>
            <a:r>
              <a:rPr lang="en-US" sz="1600" dirty="0">
                <a:ea typeface="Calibri"/>
                <a:cs typeface="Ali_K_Alwand"/>
              </a:rPr>
              <a:t> </a:t>
            </a:r>
            <a:r>
              <a:rPr lang="ar-SA" sz="1600" dirty="0">
                <a:ea typeface="Calibri"/>
                <a:cs typeface="Ali_K_Alwand"/>
              </a:rPr>
              <a:t>لة كةربةلاش لةسةر نارِةزايي دةربرِين و سةختى ذيان و طرانى بازارِو سوكايةتي ثيَكردنى شارةكة بوة هؤي ئةوةى بؤ ماوةى ( 4 ) رِؤذ ثيَكدادان لة نيَوان هةردولا رِوبدات.</a:t>
            </a:r>
            <a:endParaRPr lang="en-US" sz="1600" dirty="0">
              <a:ea typeface="Calibri"/>
              <a:cs typeface="Ali_K_Alwand"/>
            </a:endParaRPr>
          </a:p>
          <a:p>
            <a:pPr marL="457200" marR="0" algn="just" rtl="1">
              <a:lnSpc>
                <a:spcPct val="115000"/>
              </a:lnSpc>
              <a:spcBef>
                <a:spcPts val="0"/>
              </a:spcBef>
              <a:spcAft>
                <a:spcPts val="1000"/>
              </a:spcAft>
            </a:pPr>
            <a:r>
              <a:rPr lang="ar-SA" sz="1550" dirty="0">
                <a:ea typeface="Calibri"/>
                <a:cs typeface="Ali_K_Sahifa Bold"/>
              </a:rPr>
              <a:t>2- </a:t>
            </a:r>
            <a:r>
              <a:rPr lang="ar-SA" sz="1550" dirty="0">
                <a:solidFill>
                  <a:srgbClr val="FF0000"/>
                </a:solidFill>
                <a:ea typeface="Calibri"/>
                <a:cs typeface="Ali_K_Jiddah"/>
              </a:rPr>
              <a:t>رِوداوى حيلة 1917ز</a:t>
            </a:r>
            <a:r>
              <a:rPr lang="ar-SA" sz="1550" dirty="0">
                <a:ea typeface="Calibri"/>
                <a:cs typeface="Ali_K_Jiddah"/>
              </a:rPr>
              <a:t>:-</a:t>
            </a:r>
            <a:endParaRPr lang="en-US" sz="1100" dirty="0">
              <a:ea typeface="Calibri"/>
              <a:cs typeface="Arial"/>
            </a:endParaRPr>
          </a:p>
          <a:p>
            <a:pPr marR="114300" algn="just" rtl="1">
              <a:lnSpc>
                <a:spcPct val="115000"/>
              </a:lnSpc>
              <a:spcAft>
                <a:spcPts val="1000"/>
              </a:spcAft>
            </a:pPr>
            <a:r>
              <a:rPr lang="ar-SA" sz="1600" dirty="0">
                <a:ea typeface="Calibri"/>
                <a:cs typeface="Ali_K_Alwand"/>
              </a:rPr>
              <a:t>ئةو رِوداوةى حيلة لة هةمويان توند و تيذ تر بو، ئةوةش لةو كاتةدا بو كة كاتيَك دةسةلاَتدارانى عوسماني دةيانويست ذمارةيةك بةندكراوى شاري حيلة بطوازنةوة كة دانيشتوانى نةجةف بون. بؤية ذمارةيةك لة ضةكدارانى حيلة هةولَى رزطاركردنى بةندكراوةكانياندا ، لة ئةنجامدا ثيَكدادان رِويدا بةو هؤيةشةوة ذمارةيةك كوذراوو برينداري ليَكةوتةوة . لةو كاتةدا دةسةلاَتداراني عوسماني برِيار دةدةن بةشيَوةيةكى توند مامةلَة لةطةلَ ئةو رِوداوة بكةن ، بؤ ئةم مةبةستة لة بةغداوة برِياري ثيَكهيَناني (دادطايةك) درا دواي دةست بةكاربونى دادطاكة ذمارةيةكى بةرضاو لةدانيشتواني حيلة لةسيَدارة دةدات كة بةشيَكيان دةستيان لةو ثةلامارةش نةبو ، هةروةها بةشيَكى تريان زينداني دةكرين</a:t>
            </a:r>
            <a:r>
              <a:rPr lang="ar-SA" sz="1550" dirty="0">
                <a:ea typeface="Calibri"/>
                <a:cs typeface="Ali_K_Sahifa Bold"/>
              </a:rPr>
              <a:t> .</a:t>
            </a:r>
            <a:endParaRPr lang="en-US" sz="1100" dirty="0">
              <a:ea typeface="Calibri"/>
              <a:cs typeface="Arial"/>
            </a:endParaRPr>
          </a:p>
          <a:p>
            <a:pPr marL="457200" marR="0" algn="just" rtl="1">
              <a:lnSpc>
                <a:spcPct val="115000"/>
              </a:lnSpc>
              <a:spcBef>
                <a:spcPts val="0"/>
              </a:spcBef>
              <a:spcAft>
                <a:spcPts val="1000"/>
              </a:spcAft>
            </a:pPr>
            <a:r>
              <a:rPr lang="ar-SA" sz="1550" dirty="0">
                <a:ea typeface="Calibri"/>
                <a:cs typeface="Ali_K_Jiddah"/>
              </a:rPr>
              <a:t>3- رِاثةرينى يةزيديةكان 1918ز :-</a:t>
            </a:r>
            <a:endParaRPr lang="en-US" sz="1100" dirty="0">
              <a:ea typeface="Calibri"/>
              <a:cs typeface="Arial"/>
            </a:endParaRPr>
          </a:p>
          <a:p>
            <a:pPr marR="114300" algn="just" rtl="1">
              <a:lnSpc>
                <a:spcPct val="115000"/>
              </a:lnSpc>
              <a:spcAft>
                <a:spcPts val="1000"/>
              </a:spcAft>
            </a:pPr>
            <a:r>
              <a:rPr lang="ar-SA" sz="1600" dirty="0">
                <a:ea typeface="Calibri"/>
                <a:cs typeface="Ali_K_Alwand"/>
              </a:rPr>
              <a:t>يةزيديةكانيش لةلايةن خؤيانةوة كة دةبينن دةولَةتى عوسمانى بةرةو لاوازى دةروات برِيار دةدةن كة ضيتر باج نةدةنة دةولَةتى عوسماني . هةر بؤية دةولَةتى عوسماني بة زةبري هيَز كؤتايي بةو ياخي بونة دةهيَنيَت .</a:t>
            </a:r>
            <a:endParaRPr lang="en-US" sz="1100" dirty="0">
              <a:ea typeface="Calibri"/>
              <a:cs typeface="Arial"/>
            </a:endParaRPr>
          </a:p>
          <a:p>
            <a:pPr marL="342900" marR="114300" lvl="0" indent="-342900" algn="just" rtl="1">
              <a:lnSpc>
                <a:spcPct val="115000"/>
              </a:lnSpc>
              <a:spcBef>
                <a:spcPts val="0"/>
              </a:spcBef>
              <a:spcAft>
                <a:spcPts val="1000"/>
              </a:spcAft>
              <a:buFont typeface="Times New Roman"/>
              <a:buChar char="-"/>
            </a:pPr>
            <a:r>
              <a:rPr lang="ar-SA" sz="1600" dirty="0">
                <a:ea typeface="Calibri"/>
                <a:cs typeface="Ali_K_Alwand"/>
              </a:rPr>
              <a:t>خاليكى تر لة رِوى رِيَكخستنى سوثاو سةربازيةوة بةريتانيا بةهيَزتر بوو لة دةولَةتى عوسماني .</a:t>
            </a:r>
            <a:endParaRPr lang="en-US" sz="1100" dirty="0">
              <a:ea typeface="Calibri"/>
              <a:cs typeface="Ali_K_Jiddah"/>
            </a:endParaRPr>
          </a:p>
          <a:p>
            <a:pPr marL="342900" marR="114300" lvl="0" indent="-342900" algn="just" rtl="1">
              <a:lnSpc>
                <a:spcPct val="115000"/>
              </a:lnSpc>
              <a:spcBef>
                <a:spcPts val="0"/>
              </a:spcBef>
              <a:spcAft>
                <a:spcPts val="1000"/>
              </a:spcAft>
              <a:buFont typeface="Times New Roman"/>
              <a:buChar char="-"/>
            </a:pPr>
            <a:r>
              <a:rPr lang="en-US" sz="1600" dirty="0">
                <a:ea typeface="Calibri"/>
                <a:cs typeface="Ali_K_Alwand"/>
              </a:rPr>
              <a:t> </a:t>
            </a:r>
            <a:r>
              <a:rPr lang="ar-SA" sz="1600" dirty="0">
                <a:ea typeface="Calibri"/>
                <a:cs typeface="Ali_K_Alwand"/>
              </a:rPr>
              <a:t>ئةوانةى كة باسمان كرد لايةنيَكى طرنطى سةركةوتني بةريتانةكان بَو لةعيَراق ، بةلام ناكريَت لايةنيَكى طرنطى تر لة ياد بكةين كة زؤر لةسةرضاوةكاني عيَراق باسي ناكةن ئةويش ئةو ململانىَ ية ئاييني و مةزهةبيةى كةلة نيَوان دانيشتوانى عيرَاق دا هةبو. هةروةها  لة سةردةمى دةولَةتى عوسمانى دا بةتةواوةتى ثةراويَز خرابون لةرِوى كارطيَريةوة ، هةر بؤية دانيشتواني بةصرة زياتر خةريكى كاروبارى بازرطانى بون .</a:t>
            </a:r>
            <a:endParaRPr lang="en-US" sz="1600" dirty="0">
              <a:ea typeface="Calibri"/>
              <a:cs typeface="Ali_K_Alwand"/>
            </a:endParaRPr>
          </a:p>
        </p:txBody>
      </p:sp>
    </p:spTree>
    <p:extLst>
      <p:ext uri="{BB962C8B-B14F-4D97-AF65-F5344CB8AC3E}">
        <p14:creationId xmlns:p14="http://schemas.microsoft.com/office/powerpoint/2010/main" val="3260603722"/>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839200" cy="64770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457200" marR="0" algn="just" rtl="1">
              <a:lnSpc>
                <a:spcPct val="115000"/>
              </a:lnSpc>
              <a:spcBef>
                <a:spcPts val="0"/>
              </a:spcBef>
              <a:spcAft>
                <a:spcPts val="1000"/>
              </a:spcAft>
            </a:pPr>
            <a:r>
              <a:rPr lang="ar-SA" sz="1600" dirty="0">
                <a:ea typeface="Calibri"/>
                <a:cs typeface="Ali_K_Jiddah"/>
              </a:rPr>
              <a:t>هةلَويَستى </a:t>
            </a:r>
            <a:r>
              <a:rPr lang="ar-IQ" sz="1600" dirty="0">
                <a:ea typeface="Calibri"/>
                <a:cs typeface="Ali_K_Jiddah"/>
              </a:rPr>
              <a:t>عيَ</a:t>
            </a:r>
            <a:r>
              <a:rPr lang="ar-SA" sz="1600" dirty="0">
                <a:ea typeface="Calibri"/>
                <a:cs typeface="Ali_K_Jiddah"/>
              </a:rPr>
              <a:t>راقيةكان بةرامبةر بةداطيركردنى بةريتانيا بؤ عيراق</a:t>
            </a:r>
            <a:endParaRPr lang="en-US" sz="1200" dirty="0">
              <a:ea typeface="Calibri"/>
              <a:cs typeface="Arial"/>
            </a:endParaRPr>
          </a:p>
          <a:p>
            <a:pPr marL="342900" marR="114300" lvl="0" indent="-342900" algn="just" rtl="1">
              <a:lnSpc>
                <a:spcPct val="115000"/>
              </a:lnSpc>
              <a:spcBef>
                <a:spcPts val="0"/>
              </a:spcBef>
              <a:spcAft>
                <a:spcPts val="1000"/>
              </a:spcAft>
              <a:buFont typeface="Times New Roman"/>
              <a:buChar char="-"/>
            </a:pPr>
            <a:r>
              <a:rPr lang="ar-SA" sz="1600" dirty="0">
                <a:ea typeface="Calibri"/>
                <a:cs typeface="Ali_K_Alwand"/>
              </a:rPr>
              <a:t>هةلَويَستةكان زؤر طؤرِانكارى بةسةردا هات ئةوةش بؤضةند خالَيَك دةطةرِيَتةوة لةوانة</a:t>
            </a:r>
            <a:endParaRPr lang="en-US" sz="1200" dirty="0">
              <a:ea typeface="Calibri"/>
              <a:cs typeface="Ali_K_Jiddah"/>
            </a:endParaRPr>
          </a:p>
          <a:p>
            <a:pPr marL="457200" marR="57150" algn="just" rtl="1">
              <a:lnSpc>
                <a:spcPct val="115000"/>
              </a:lnSpc>
              <a:spcBef>
                <a:spcPts val="0"/>
              </a:spcBef>
              <a:spcAft>
                <a:spcPts val="1000"/>
              </a:spcAft>
            </a:pPr>
            <a:r>
              <a:rPr lang="ar-SA" sz="1600" dirty="0">
                <a:ea typeface="Calibri"/>
                <a:cs typeface="Ali_K_Sahifa Bold"/>
              </a:rPr>
              <a:t>1- عوسمانيةكان دوبارة خؤيان رِيَكخستةوة لةعيراق و ئةوةيان دووثات دةكردةوة كةدةيانةويَ بطةرِيَنةوة عيراق و حوكمى عراق بكةن وة هةروها عوسمانيةكان لايةنطريَكى زؤريان هةبوو لةعيراق ضونكة ماوةيةكى يةكجار زؤر حوكمي عيراقيان كردووةو عوسمانيةكانيش هةرضةندة توشى شكست بوون بةلاَم دانيان نةنا بةم شكستة بؤية تارِادةيةك سةركةوتووبوون </a:t>
            </a:r>
            <a:r>
              <a:rPr lang="ar-SA" sz="1600" dirty="0" smtClean="0">
                <a:ea typeface="Calibri"/>
                <a:cs typeface="Ali_K_Sahifa Bold"/>
              </a:rPr>
              <a:t>.</a:t>
            </a:r>
            <a:endParaRPr lang="ar-IQ" sz="1600" dirty="0" smtClean="0">
              <a:ea typeface="Calibri"/>
              <a:cs typeface="Ali_K_Sahifa Bold"/>
            </a:endParaRPr>
          </a:p>
          <a:p>
            <a:pPr marL="457200" marR="57150" algn="just" rtl="1">
              <a:lnSpc>
                <a:spcPct val="115000"/>
              </a:lnSpc>
              <a:spcBef>
                <a:spcPts val="0"/>
              </a:spcBef>
              <a:spcAft>
                <a:spcPts val="1000"/>
              </a:spcAft>
            </a:pPr>
            <a:endParaRPr lang="en-US" sz="1200" dirty="0">
              <a:ea typeface="Calibri"/>
              <a:cs typeface="Arial"/>
            </a:endParaRPr>
          </a:p>
          <a:p>
            <a:pPr marL="457200" marR="57150" algn="just" rtl="1">
              <a:lnSpc>
                <a:spcPct val="115000"/>
              </a:lnSpc>
              <a:spcBef>
                <a:spcPts val="0"/>
              </a:spcBef>
              <a:spcAft>
                <a:spcPts val="1000"/>
              </a:spcAft>
            </a:pPr>
            <a:r>
              <a:rPr lang="ar-SA" sz="1600" dirty="0">
                <a:ea typeface="Calibri"/>
                <a:cs typeface="Ali_K_Sahifa Bold"/>
              </a:rPr>
              <a:t>2- بريتية لةوةى كة ئةو دةسةلاَتدارة بةريتانيانةى كةلة عيراق حوكميان دةكرد لةهندستانةوة هاتبوون عيراقيش وةكو هيندستان نية بؤية بةوثةرِي توندوتيذي حوكمى هينديان دةكردو دةيانويست بةهةمان شيَوة حوكمى عيراقيش بكةن بؤية سةركةوتوو نةبوون لةم سياسةتةيان </a:t>
            </a:r>
            <a:r>
              <a:rPr lang="ar-SA" sz="1600" dirty="0" smtClean="0">
                <a:ea typeface="Calibri"/>
                <a:cs typeface="Ali_K_Sahifa Bold"/>
              </a:rPr>
              <a:t>.</a:t>
            </a:r>
            <a:endParaRPr lang="ar-IQ" sz="1600" dirty="0" smtClean="0">
              <a:ea typeface="Calibri"/>
              <a:cs typeface="Ali_K_Sahifa Bold"/>
            </a:endParaRPr>
          </a:p>
          <a:p>
            <a:pPr marL="457200" marR="57150" algn="just" rtl="1">
              <a:lnSpc>
                <a:spcPct val="115000"/>
              </a:lnSpc>
              <a:spcBef>
                <a:spcPts val="0"/>
              </a:spcBef>
              <a:spcAft>
                <a:spcPts val="1000"/>
              </a:spcAft>
            </a:pPr>
            <a:endParaRPr lang="en-US" sz="1200" dirty="0">
              <a:ea typeface="Calibri"/>
              <a:cs typeface="Arial"/>
            </a:endParaRPr>
          </a:p>
          <a:p>
            <a:pPr marL="457200" marR="57150" algn="just" rtl="1">
              <a:lnSpc>
                <a:spcPct val="115000"/>
              </a:lnSpc>
              <a:spcBef>
                <a:spcPts val="0"/>
              </a:spcBef>
              <a:spcAft>
                <a:spcPts val="1000"/>
              </a:spcAft>
            </a:pPr>
            <a:r>
              <a:rPr lang="ar-SA" sz="1600" dirty="0">
                <a:ea typeface="Calibri"/>
                <a:cs typeface="Ali_K_Sahifa Bold"/>
              </a:rPr>
              <a:t>3- لةلايةكى تر بةريتانيةكان بةيةك جؤر و بةيةك ضاو سةيرى عيراقيةكانيان دةكرد و ئةفسةرة بةريتانيةكان دةيانويست هةيبةتى خؤيان لةناو خةلَك بضةسثيَنن ئةمةش شكستى هيَنا ضونكة شؤرِشي 20 لةعيراق شيَخ و ثياوة طةورةكان و سةرؤك هؤزةكان دةورى  كاريطةريان هةبوو تيايدا بؤية ئةمجارة بةريتانيةكان سياسةتى خؤيان طؤرِي و كةسايةتى و سةرؤك عةشيرةتةكانيان لةخؤيان نزيك كردةوة بؤية هةنديَك لةميَذوونوسةكان دةليَن بةريتانيةكان دةرةبةطايةتيان لة عيراق زيندوكردةوة </a:t>
            </a:r>
            <a:r>
              <a:rPr lang="ar-SA" sz="1600" dirty="0" smtClean="0">
                <a:ea typeface="Calibri"/>
                <a:cs typeface="Ali_K_Sahifa Bold"/>
              </a:rPr>
              <a:t>.</a:t>
            </a:r>
            <a:endParaRPr lang="ar-IQ" sz="1600" dirty="0" smtClean="0">
              <a:ea typeface="Calibri"/>
              <a:cs typeface="Ali_K_Sahifa Bold"/>
            </a:endParaRPr>
          </a:p>
          <a:p>
            <a:pPr marL="457200" marR="57150" algn="just" rtl="1">
              <a:lnSpc>
                <a:spcPct val="115000"/>
              </a:lnSpc>
              <a:spcBef>
                <a:spcPts val="0"/>
              </a:spcBef>
              <a:spcAft>
                <a:spcPts val="1000"/>
              </a:spcAft>
            </a:pPr>
            <a:endParaRPr lang="en-US" sz="1200" dirty="0">
              <a:ea typeface="Calibri"/>
              <a:cs typeface="Arial"/>
            </a:endParaRPr>
          </a:p>
        </p:txBody>
      </p:sp>
    </p:spTree>
    <p:extLst>
      <p:ext uri="{BB962C8B-B14F-4D97-AF65-F5344CB8AC3E}">
        <p14:creationId xmlns:p14="http://schemas.microsoft.com/office/powerpoint/2010/main" val="217828957"/>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839200" cy="64770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457200" marR="57150" algn="just" rtl="1">
              <a:lnSpc>
                <a:spcPct val="115000"/>
              </a:lnSpc>
              <a:spcBef>
                <a:spcPts val="0"/>
              </a:spcBef>
              <a:spcAft>
                <a:spcPts val="1000"/>
              </a:spcAft>
            </a:pPr>
            <a:r>
              <a:rPr lang="ar-IQ" dirty="0" smtClean="0">
                <a:ea typeface="Calibri"/>
                <a:cs typeface="Ali_K_Sahifa Bold"/>
              </a:rPr>
              <a:t>4- </a:t>
            </a:r>
            <a:r>
              <a:rPr lang="ar-SA" dirty="0" smtClean="0">
                <a:ea typeface="Calibri"/>
                <a:cs typeface="Ali_K_Sahifa Bold"/>
              </a:rPr>
              <a:t>بةريتانيةكان </a:t>
            </a:r>
            <a:r>
              <a:rPr lang="ar-SA" dirty="0">
                <a:ea typeface="Calibri"/>
                <a:cs typeface="Ali_K_Sahifa Bold"/>
              </a:rPr>
              <a:t>هةنديَك شتيان كرد لة عيراق كةرِاست بوون بةلاَم بةهةلَة بؤيان ليَكدراوة وةكو شيعةكان ئةطةر هةركةسيَكيان ليَ بمردبا لةدةرةوةى عيراقيش بواية دةيانهيَنايةوة شارى نةجةف بؤية بةريتانيةكان هيَنانى تةرميان لةدةرةوة قةدةغة كرد لةسةر ئةو ئةساسةى كةنةخؤشى بلاَو دةبيَتةوة بةتايبةتى لةوةرزى هاوين بةلاَم ئةمة جيَطاى قبولَ نةبوو لاى خةلَكى شيعة </a:t>
            </a:r>
            <a:r>
              <a:rPr lang="ar-SA" dirty="0" smtClean="0">
                <a:ea typeface="Calibri"/>
                <a:cs typeface="Ali_K_Sahifa Bold"/>
              </a:rPr>
              <a:t>.</a:t>
            </a:r>
            <a:endParaRPr lang="ar-IQ" dirty="0" smtClean="0">
              <a:ea typeface="Calibri"/>
              <a:cs typeface="Ali_K_Sahifa Bold"/>
            </a:endParaRPr>
          </a:p>
          <a:p>
            <a:pPr marL="457200" marR="57150" algn="just" rtl="1">
              <a:lnSpc>
                <a:spcPct val="115000"/>
              </a:lnSpc>
              <a:spcBef>
                <a:spcPts val="0"/>
              </a:spcBef>
              <a:spcAft>
                <a:spcPts val="1000"/>
              </a:spcAft>
            </a:pPr>
            <a:endParaRPr lang="en-US" dirty="0">
              <a:ea typeface="Calibri"/>
              <a:cs typeface="Arial"/>
            </a:endParaRPr>
          </a:p>
          <a:p>
            <a:pPr marL="457200" marR="57150" algn="just" rtl="1">
              <a:lnSpc>
                <a:spcPct val="115000"/>
              </a:lnSpc>
              <a:spcBef>
                <a:spcPts val="0"/>
              </a:spcBef>
              <a:spcAft>
                <a:spcPts val="1000"/>
              </a:spcAft>
            </a:pPr>
            <a:r>
              <a:rPr lang="ar-SA" dirty="0">
                <a:ea typeface="Calibri"/>
                <a:cs typeface="Ali_K_Sahifa Bold"/>
              </a:rPr>
              <a:t>5- جةنةرِالَ مؤد طوتى ئيَمة رِزطار كةرين نةك داطيركةر بؤية عيراقيةكان ضاوةرِيَى ئةوة بوون كةخؤيان حوكمى خؤيان بكةن بةلاًَم بةريتانيةكان دةيانويست خؤيان رِاستةوخؤ حوكمى عيراقيةكان بكةن </a:t>
            </a:r>
            <a:r>
              <a:rPr lang="ar-SA" dirty="0" smtClean="0">
                <a:ea typeface="Calibri"/>
                <a:cs typeface="Ali_K_Sahifa Bold"/>
              </a:rPr>
              <a:t>.</a:t>
            </a:r>
            <a:endParaRPr lang="ar-IQ" dirty="0" smtClean="0">
              <a:ea typeface="Calibri"/>
              <a:cs typeface="Ali_K_Sahifa Bold"/>
            </a:endParaRPr>
          </a:p>
          <a:p>
            <a:pPr marL="457200" marR="57150" algn="just" rtl="1">
              <a:lnSpc>
                <a:spcPct val="115000"/>
              </a:lnSpc>
              <a:spcBef>
                <a:spcPts val="0"/>
              </a:spcBef>
              <a:spcAft>
                <a:spcPts val="1000"/>
              </a:spcAft>
            </a:pPr>
            <a:endParaRPr lang="en-US" dirty="0">
              <a:ea typeface="Calibri"/>
              <a:cs typeface="Arial"/>
            </a:endParaRPr>
          </a:p>
          <a:p>
            <a:pPr marL="457200" marR="57150" algn="just" rtl="1">
              <a:lnSpc>
                <a:spcPct val="115000"/>
              </a:lnSpc>
              <a:spcBef>
                <a:spcPts val="0"/>
              </a:spcBef>
              <a:spcAft>
                <a:spcPts val="1000"/>
              </a:spcAft>
            </a:pPr>
            <a:r>
              <a:rPr lang="ar-SA" dirty="0">
                <a:ea typeface="Calibri"/>
                <a:cs typeface="Ali_K_Sahifa Bold"/>
              </a:rPr>
              <a:t>6- ئاشكرابوونى رِيَكةوتنامةى سايكس بيكؤ كةهةلَويَستى رِاستةقينةى بةريتانيةكانى دةرخست و ئةمةش بووة هؤى نارِةزايي دةربرِينى عيراقيةكان و شؤرِش هةلَطيرسا لة عيراق و يةكةم رِاثةرِين لةشارى نةجةف بوو لةلايةن شيعةكان , لةكوردستانيشدا لةسالَى 1919 لة سليَمانى ثيَكدادانيَكى سةربازى لةنيَوان شيَخ مةحمودو هيَزةكانى بةريتانى رِوويدا </a:t>
            </a:r>
            <a:r>
              <a:rPr lang="en-US" dirty="0" smtClean="0">
                <a:ea typeface="Calibri"/>
                <a:cs typeface="Ali_K_Sahifa Bold"/>
              </a:rPr>
              <a:t>.</a:t>
            </a:r>
            <a:endParaRPr lang="ar-IQ" dirty="0" smtClean="0">
              <a:ea typeface="Calibri"/>
              <a:cs typeface="Ali_K_Sahifa Bold"/>
            </a:endParaRPr>
          </a:p>
          <a:p>
            <a:pPr marL="457200" marR="57150" algn="just" rtl="1">
              <a:lnSpc>
                <a:spcPct val="115000"/>
              </a:lnSpc>
              <a:spcBef>
                <a:spcPts val="0"/>
              </a:spcBef>
              <a:spcAft>
                <a:spcPts val="1000"/>
              </a:spcAft>
            </a:pPr>
            <a:endParaRPr lang="ar-IQ" dirty="0">
              <a:ea typeface="Calibri"/>
              <a:cs typeface="Ali_K_Sahifa Bold"/>
            </a:endParaRPr>
          </a:p>
          <a:p>
            <a:pPr marL="457200" marR="57150" algn="just" rtl="1">
              <a:lnSpc>
                <a:spcPct val="115000"/>
              </a:lnSpc>
              <a:spcBef>
                <a:spcPts val="0"/>
              </a:spcBef>
              <a:spcAft>
                <a:spcPts val="1000"/>
              </a:spcAft>
            </a:pPr>
            <a:endParaRPr lang="en-US" dirty="0">
              <a:ea typeface="Calibri"/>
              <a:cs typeface="Arial"/>
            </a:endParaRPr>
          </a:p>
        </p:txBody>
      </p:sp>
    </p:spTree>
    <p:extLst>
      <p:ext uri="{BB962C8B-B14F-4D97-AF65-F5344CB8AC3E}">
        <p14:creationId xmlns:p14="http://schemas.microsoft.com/office/powerpoint/2010/main" val="3700026737"/>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00025"/>
            <a:ext cx="8839200" cy="64770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457200" marR="114300" algn="just" rtl="1">
              <a:lnSpc>
                <a:spcPct val="115000"/>
              </a:lnSpc>
              <a:spcBef>
                <a:spcPts val="0"/>
              </a:spcBef>
              <a:spcAft>
                <a:spcPts val="1000"/>
              </a:spcAft>
            </a:pPr>
            <a:r>
              <a:rPr lang="ar-SA" b="1" dirty="0">
                <a:ea typeface="Calibri"/>
                <a:cs typeface="Ali_K_Sahifa Bold"/>
              </a:rPr>
              <a:t>طرنطترين ئةو شيَوازانةى كة بةريتانيةكان بؤ حوكمداري عيَراق طرتيانة بةر:-</a:t>
            </a:r>
            <a:endParaRPr lang="en-US" dirty="0">
              <a:ea typeface="Calibri"/>
              <a:cs typeface="Arial"/>
            </a:endParaRPr>
          </a:p>
          <a:p>
            <a:pPr marL="342900" marR="114300" lvl="0" indent="-342900" algn="just" rtl="1">
              <a:lnSpc>
                <a:spcPct val="115000"/>
              </a:lnSpc>
              <a:spcBef>
                <a:spcPts val="0"/>
              </a:spcBef>
              <a:spcAft>
                <a:spcPts val="1000"/>
              </a:spcAft>
              <a:buFont typeface="+mj-lt"/>
              <a:buAutoNum type="arabicPeriod"/>
            </a:pPr>
            <a:r>
              <a:rPr lang="ar-SA" dirty="0">
                <a:ea typeface="Calibri"/>
                <a:cs typeface="Ali_K_Sahifa Bold"/>
              </a:rPr>
              <a:t>هةولَدان بؤ دابين كردنى ثيَداويستي سوثاكةيان لة عيَراق دا لةم رِوةوة دةستيان بةسةر ذمارةيةك زةوى و زارو داهات طرت .</a:t>
            </a:r>
            <a:endParaRPr lang="en-US" dirty="0">
              <a:ea typeface="Calibri"/>
              <a:cs typeface="Arial"/>
            </a:endParaRPr>
          </a:p>
          <a:p>
            <a:pPr marL="342900" marR="114300" lvl="0" indent="-342900" algn="just" rtl="1">
              <a:lnSpc>
                <a:spcPct val="115000"/>
              </a:lnSpc>
              <a:spcBef>
                <a:spcPts val="0"/>
              </a:spcBef>
              <a:spcAft>
                <a:spcPts val="1000"/>
              </a:spcAft>
              <a:buFont typeface="+mj-lt"/>
              <a:buAutoNum type="arabicPeriod"/>
            </a:pPr>
            <a:r>
              <a:rPr lang="ar-SA" dirty="0">
                <a:ea typeface="Calibri"/>
                <a:cs typeface="Ali_K_Sahifa Bold"/>
              </a:rPr>
              <a:t> هةولَ درا ناوضةكانى باشوري عيَراق بةتايبةتى ويلايةتى بةسرة بكريَتة داطيرطةيةك بؤئةوةى لة دوا رِؤذدا وةكو داطيرطةيةكى ليَ بيت و ببيَتة بةشيَك لة بةريوةبةرايةتى ( هيندى بةريتاني) .</a:t>
            </a:r>
            <a:endParaRPr lang="en-US" dirty="0">
              <a:ea typeface="Calibri"/>
              <a:cs typeface="Arial"/>
            </a:endParaRPr>
          </a:p>
          <a:p>
            <a:pPr marL="342900" marR="114300" lvl="0" indent="-342900" algn="just" rtl="1">
              <a:lnSpc>
                <a:spcPct val="115000"/>
              </a:lnSpc>
              <a:spcBef>
                <a:spcPts val="0"/>
              </a:spcBef>
              <a:spcAft>
                <a:spcPts val="1000"/>
              </a:spcAft>
              <a:buFont typeface="+mj-lt"/>
              <a:buAutoNum type="arabicPeriod"/>
            </a:pPr>
            <a:r>
              <a:rPr lang="ar-SA" dirty="0">
                <a:ea typeface="Calibri"/>
                <a:cs typeface="Ali_K_Sahifa Bold"/>
              </a:rPr>
              <a:t>هةروةها كار لةسةر ئةوة كرا كة ثةيوةندي ثتةو لةطةل سةرؤك هؤزةكان ببةسترىَ و ئيمتيازاتي باشيان ثي بدريت، ضونكة ئينطليزةكان طةيشتبونة ئةو رِايةى كة ئةطةر هاتو سةرؤك هؤزةكان يان كةسة دةست رِؤيشتوةكاني شارةكان بتوانريَت بةلاي بةريتانيةكان دا رِابكيَشرين ئةوا بة ئاساني دةتوانريت كؤنترِؤلي تةواوى ئةو شويَنانة بكريَت .</a:t>
            </a:r>
            <a:endParaRPr lang="en-US" dirty="0">
              <a:ea typeface="Calibri"/>
              <a:cs typeface="Arial"/>
            </a:endParaRPr>
          </a:p>
          <a:p>
            <a:pPr marL="342900" marR="114300" lvl="0" indent="-342900" algn="just" rtl="1">
              <a:lnSpc>
                <a:spcPct val="115000"/>
              </a:lnSpc>
              <a:spcBef>
                <a:spcPts val="0"/>
              </a:spcBef>
              <a:spcAft>
                <a:spcPts val="1000"/>
              </a:spcAft>
              <a:buFont typeface="+mj-lt"/>
              <a:buAutoNum type="arabicPeriod"/>
            </a:pPr>
            <a:r>
              <a:rPr lang="ar-SA" dirty="0">
                <a:ea typeface="Calibri"/>
                <a:cs typeface="Ali_K_Sahifa Bold"/>
              </a:rPr>
              <a:t>دوبارة هةولَي ئةوة درا كة سيستةميَكي كارطيَرى لةعيَراقدا بهيَنريَتة كايةوةو تيايدا ثؤستة بالاَكان بةدةست ئةفسةراني سياسي ئينطليزةوة بيت. لةطةلَ بةشداري ثيَ كردنيَكي كةمي دانيشتواني ناوضةكة . بؤ ئةم مةبةستةش هةنطاوي يةكةميان بريتي بو لة ثيَكهيَناني هيَزيَكي  ثؤليس هاوشيَوةى ئةو هيَزة ثؤليسةى كة لة هيندا هيناية كايةوة .</a:t>
            </a:r>
            <a:endParaRPr lang="en-US" dirty="0">
              <a:ea typeface="Calibri"/>
              <a:cs typeface="Arial"/>
            </a:endParaRPr>
          </a:p>
          <a:p>
            <a:pPr marL="342900" marR="114300" lvl="0" indent="-342900" algn="just" rtl="1">
              <a:lnSpc>
                <a:spcPct val="115000"/>
              </a:lnSpc>
              <a:spcBef>
                <a:spcPts val="0"/>
              </a:spcBef>
              <a:spcAft>
                <a:spcPts val="1000"/>
              </a:spcAft>
              <a:buFont typeface="+mj-lt"/>
              <a:buAutoNum type="arabicPeriod"/>
            </a:pPr>
            <a:r>
              <a:rPr lang="ar-SA" dirty="0">
                <a:ea typeface="Calibri"/>
                <a:cs typeface="Ali_K_Sahifa Bold"/>
              </a:rPr>
              <a:t>سيستةميَكى دادوةري نوىَ هيَنراية كايةوة تاوةكو شويَني سيستةمي دادوةري عوسماني و برِيارةكاني بطريَتةوة .</a:t>
            </a:r>
            <a:endParaRPr lang="en-US" dirty="0">
              <a:ea typeface="Calibri"/>
              <a:cs typeface="Arial"/>
            </a:endParaRPr>
          </a:p>
          <a:p>
            <a:pPr marL="342900" marR="114300" lvl="0" indent="-342900" algn="just" rtl="1">
              <a:lnSpc>
                <a:spcPct val="115000"/>
              </a:lnSpc>
              <a:spcBef>
                <a:spcPts val="0"/>
              </a:spcBef>
              <a:spcAft>
                <a:spcPts val="1000"/>
              </a:spcAft>
              <a:buFont typeface="+mj-lt"/>
              <a:buAutoNum type="arabicPeriod"/>
            </a:pPr>
            <a:r>
              <a:rPr lang="ar-SA" dirty="0">
                <a:ea typeface="Calibri"/>
                <a:cs typeface="Ali_K_Sahifa Bold"/>
              </a:rPr>
              <a:t>هةورةها برِياردرا كة سيستةميَكى دارايي نوىَ دابهيَنريَت كة بةو هؤيةوة ثارةيةكي زؤر دةست دةسةلاَتداراني بةريتانيا لةعيَراق بكةويَت . ئةوةبو بؤ ئةم مةبةستة دراوى رِوثية شويَني دراوى عوسماني طرتةوة .</a:t>
            </a:r>
            <a:endParaRPr lang="en-US" dirty="0">
              <a:ea typeface="Calibri"/>
              <a:cs typeface="Arial"/>
            </a:endParaRPr>
          </a:p>
          <a:p>
            <a:pPr marL="457200" marR="114300" algn="just" rtl="1">
              <a:lnSpc>
                <a:spcPct val="115000"/>
              </a:lnSpc>
              <a:spcBef>
                <a:spcPts val="0"/>
              </a:spcBef>
              <a:spcAft>
                <a:spcPts val="1000"/>
              </a:spcAft>
            </a:pPr>
            <a:r>
              <a:rPr lang="ar-SA" dirty="0">
                <a:ea typeface="Calibri"/>
                <a:cs typeface="Ali_K_Sahifa Bold"/>
              </a:rPr>
              <a:t>دواي ئةم هةنطاوانة دةبينين بةتايبةتي ( دواي كوتايي هاتني جةنطي يةكةمي جيهاني ) هةردو لايةني بةريتاني و ئةوةى كة ئةمرؤ ثيَى دةطوتري عيراق دةكةونة بةردةم كؤمةلَيَك ثيَش هاتي نويَوة </a:t>
            </a:r>
            <a:endParaRPr lang="en-US" dirty="0">
              <a:ea typeface="Calibri"/>
              <a:cs typeface="Arial"/>
            </a:endParaRPr>
          </a:p>
        </p:txBody>
      </p:sp>
    </p:spTree>
    <p:extLst>
      <p:ext uri="{BB962C8B-B14F-4D97-AF65-F5344CB8AC3E}">
        <p14:creationId xmlns:p14="http://schemas.microsoft.com/office/powerpoint/2010/main" val="2994943875"/>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839200" cy="64770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R="0" lvl="0" algn="ctr" rtl="1">
              <a:lnSpc>
                <a:spcPct val="115000"/>
              </a:lnSpc>
              <a:spcBef>
                <a:spcPts val="0"/>
              </a:spcBef>
              <a:spcAft>
                <a:spcPts val="1000"/>
              </a:spcAft>
            </a:pPr>
            <a:r>
              <a:rPr lang="ar-IQ" dirty="0" smtClean="0">
                <a:ea typeface="Calibri"/>
                <a:cs typeface="Ali_K_Jiddah"/>
              </a:rPr>
              <a:t> وانةى داهاتوو :   </a:t>
            </a:r>
          </a:p>
          <a:p>
            <a:pPr marR="0" lvl="0" algn="ctr" rtl="1">
              <a:lnSpc>
                <a:spcPct val="115000"/>
              </a:lnSpc>
              <a:spcBef>
                <a:spcPts val="0"/>
              </a:spcBef>
              <a:spcAft>
                <a:spcPts val="1000"/>
              </a:spcAft>
            </a:pPr>
            <a:endParaRPr lang="ar-IQ" dirty="0">
              <a:ea typeface="Calibri"/>
              <a:cs typeface="Ali_K_Jiddah"/>
            </a:endParaRPr>
          </a:p>
          <a:p>
            <a:pPr marL="457200" marR="0" algn="ctr" rtl="1">
              <a:lnSpc>
                <a:spcPct val="115000"/>
              </a:lnSpc>
              <a:spcBef>
                <a:spcPts val="0"/>
              </a:spcBef>
              <a:spcAft>
                <a:spcPts val="1000"/>
              </a:spcAft>
            </a:pPr>
            <a:r>
              <a:rPr lang="ar-SA" dirty="0">
                <a:ea typeface="Calibri"/>
                <a:cs typeface="Ali_K_Nabaz Margaei"/>
              </a:rPr>
              <a:t>رِووداوة سياسيةكان لةعيَراق </a:t>
            </a:r>
            <a:r>
              <a:rPr lang="ar-SA" dirty="0" smtClean="0">
                <a:ea typeface="Calibri"/>
                <a:cs typeface="Ali_K_Nabaz Margaei"/>
              </a:rPr>
              <a:t>1918-1919ز</a:t>
            </a:r>
            <a:endParaRPr lang="ar-IQ" dirty="0" smtClean="0">
              <a:ea typeface="Calibri"/>
              <a:cs typeface="Ali_K_Jiddah"/>
            </a:endParaRPr>
          </a:p>
          <a:p>
            <a:pPr marL="457200" marR="0" algn="just" rtl="1">
              <a:lnSpc>
                <a:spcPct val="115000"/>
              </a:lnSpc>
              <a:spcBef>
                <a:spcPts val="0"/>
              </a:spcBef>
              <a:spcAft>
                <a:spcPts val="1000"/>
              </a:spcAft>
            </a:pPr>
            <a:r>
              <a:rPr lang="ar-SA" sz="1600" dirty="0" smtClean="0">
                <a:ea typeface="Calibri"/>
                <a:cs typeface="Ali_K_Sahifa Bold"/>
              </a:rPr>
              <a:t> </a:t>
            </a:r>
            <a:endParaRPr lang="ar-IQ" dirty="0" smtClean="0">
              <a:ea typeface="Calibri"/>
              <a:cs typeface="Ali_K_Jiddah" pitchFamily="2" charset="-78"/>
            </a:endParaRPr>
          </a:p>
        </p:txBody>
      </p:sp>
    </p:spTree>
    <p:extLst>
      <p:ext uri="{BB962C8B-B14F-4D97-AF65-F5344CB8AC3E}">
        <p14:creationId xmlns:p14="http://schemas.microsoft.com/office/powerpoint/2010/main" val="5609287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1074</Words>
  <Application>Microsoft Office PowerPoint</Application>
  <PresentationFormat>On-screen Show (4:3)</PresentationFormat>
  <Paragraphs>51</Paragraphs>
  <Slides>7</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Ali_K_Alwand</vt:lpstr>
      <vt:lpstr>Ali_K_Jiddah</vt:lpstr>
      <vt:lpstr>Ali_k_kanaqen</vt:lpstr>
      <vt:lpstr>Ali_K_Nabaz Margaei</vt:lpstr>
      <vt:lpstr>Ali_K_Sahifa Bold</vt:lpstr>
      <vt:lpstr>Ali_K_Samik</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Taj</dc:creator>
  <cp:lastModifiedBy>HC</cp:lastModifiedBy>
  <cp:revision>50</cp:revision>
  <dcterms:created xsi:type="dcterms:W3CDTF">2020-10-04T10:56:09Z</dcterms:created>
  <dcterms:modified xsi:type="dcterms:W3CDTF">2022-11-08T19:11:10Z</dcterms:modified>
</cp:coreProperties>
</file>